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1" r:id="rId2"/>
  </p:sldMasterIdLst>
  <p:notesMasterIdLst>
    <p:notesMasterId r:id="rId60"/>
  </p:notesMasterIdLst>
  <p:sldIdLst>
    <p:sldId id="392" r:id="rId3"/>
    <p:sldId id="550" r:id="rId4"/>
    <p:sldId id="464" r:id="rId5"/>
    <p:sldId id="582" r:id="rId6"/>
    <p:sldId id="577" r:id="rId7"/>
    <p:sldId id="578" r:id="rId8"/>
    <p:sldId id="579" r:id="rId9"/>
    <p:sldId id="488" r:id="rId10"/>
    <p:sldId id="517" r:id="rId11"/>
    <p:sldId id="441" r:id="rId12"/>
    <p:sldId id="518" r:id="rId13"/>
    <p:sldId id="408" r:id="rId14"/>
    <p:sldId id="409" r:id="rId15"/>
    <p:sldId id="538" r:id="rId16"/>
    <p:sldId id="519" r:id="rId17"/>
    <p:sldId id="576" r:id="rId18"/>
    <p:sldId id="412" r:id="rId19"/>
    <p:sldId id="413" r:id="rId20"/>
    <p:sldId id="417" r:id="rId21"/>
    <p:sldId id="522" r:id="rId22"/>
    <p:sldId id="521" r:id="rId23"/>
    <p:sldId id="418" r:id="rId24"/>
    <p:sldId id="540" r:id="rId25"/>
    <p:sldId id="541" r:id="rId26"/>
    <p:sldId id="542" r:id="rId27"/>
    <p:sldId id="543" r:id="rId28"/>
    <p:sldId id="539" r:id="rId29"/>
    <p:sldId id="544" r:id="rId30"/>
    <p:sldId id="545" r:id="rId31"/>
    <p:sldId id="546" r:id="rId32"/>
    <p:sldId id="524" r:id="rId33"/>
    <p:sldId id="523" r:id="rId34"/>
    <p:sldId id="526" r:id="rId35"/>
    <p:sldId id="553" r:id="rId36"/>
    <p:sldId id="554" r:id="rId37"/>
    <p:sldId id="555" r:id="rId38"/>
    <p:sldId id="556" r:id="rId39"/>
    <p:sldId id="557" r:id="rId40"/>
    <p:sldId id="558" r:id="rId41"/>
    <p:sldId id="583" r:id="rId42"/>
    <p:sldId id="559" r:id="rId43"/>
    <p:sldId id="565" r:id="rId44"/>
    <p:sldId id="566" r:id="rId45"/>
    <p:sldId id="527" r:id="rId46"/>
    <p:sldId id="572" r:id="rId47"/>
    <p:sldId id="567" r:id="rId48"/>
    <p:sldId id="568" r:id="rId49"/>
    <p:sldId id="528" r:id="rId50"/>
    <p:sldId id="547" r:id="rId51"/>
    <p:sldId id="530" r:id="rId52"/>
    <p:sldId id="532" r:id="rId53"/>
    <p:sldId id="304" r:id="rId54"/>
    <p:sldId id="305" r:id="rId55"/>
    <p:sldId id="306" r:id="rId56"/>
    <p:sldId id="435" r:id="rId57"/>
    <p:sldId id="443" r:id="rId58"/>
    <p:sldId id="498" r:id="rId59"/>
  </p:sldIdLst>
  <p:sldSz cx="9144000" cy="6858000" type="screen4x3"/>
  <p:notesSz cx="6858000" cy="9144000"/>
  <p:embeddedFontLst>
    <p:embeddedFont>
      <p:font typeface="Times" panose="02020603050405020304" pitchFamily="18" charset="0"/>
      <p:regular r:id="rId61"/>
      <p:bold r:id="rId62"/>
      <p:italic r:id="rId63"/>
      <p:boldItalic r:id="rId64"/>
    </p:embeddedFont>
    <p:embeddedFont>
      <p:font typeface="Candara" panose="020E0502030303020204" pitchFamily="34" charset="0"/>
      <p:regular r:id="rId65"/>
      <p:bold r:id="rId66"/>
      <p:italic r:id="rId67"/>
      <p:boldItalic r:id="rId68"/>
    </p:embeddedFont>
    <p:embeddedFont>
      <p:font typeface="SimSun" panose="02010600030101010101" pitchFamily="2" charset="-122"/>
      <p:regular r:id="rId69"/>
    </p:embeddedFont>
    <p:embeddedFont>
      <p:font typeface="Tahoma" panose="020B0604030504040204" pitchFamily="34" charset="0"/>
      <p:regular r:id="rId70"/>
      <p:bold r:id="rId71"/>
    </p:embeddedFont>
    <p:embeddedFont>
      <p:font typeface="Calibri" panose="020F0502020204030204" pitchFamily="34" charset="0"/>
      <p:regular r:id="rId72"/>
      <p:bold r:id="rId73"/>
      <p:italic r:id="rId74"/>
      <p:boldItalic r:id="rId75"/>
    </p:embeddedFont>
    <p:embeddedFont>
      <p:font typeface="Tempus Sans ITC" panose="04020404030D07020202" pitchFamily="82" charset="0"/>
      <p:regular r:id="rId76"/>
    </p:embeddedFont>
    <p:embeddedFont>
      <p:font typeface="cmmi10" panose="020B0604020202020204"/>
      <p:regular r:id="rId77"/>
    </p:embeddedFont>
    <p:embeddedFont>
      <p:font typeface="Arial Unicode MS" panose="020B0604020202020204" charset="0"/>
      <p:regular r:id="rId78"/>
    </p:embeddedFont>
    <p:embeddedFont>
      <p:font typeface="Helvetica" panose="020B0604020202020204" pitchFamily="34" charset="0"/>
      <p:regular r:id="rId79"/>
      <p:bold r:id="rId80"/>
      <p:italic r:id="rId81"/>
      <p:boldItalic r:id="rId82"/>
    </p:embeddedFont>
    <p:embeddedFont>
      <p:font typeface="Cambria Math" panose="02040503050406030204" pitchFamily="18" charset="0"/>
      <p:regular r:id="rId83"/>
    </p:embeddedFont>
    <p:embeddedFont>
      <p:font typeface="Arial Rounded MT Bold" panose="020F0704030504030204" pitchFamily="34" charset="0"/>
      <p:regular r:id="rId84"/>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CAE413F7-FCE9-4DF7-A811-15A837271141}">
          <p14:sldIdLst>
            <p14:sldId id="392"/>
            <p14:sldId id="550"/>
            <p14:sldId id="464"/>
            <p14:sldId id="582"/>
            <p14:sldId id="577"/>
            <p14:sldId id="578"/>
            <p14:sldId id="579"/>
            <p14:sldId id="488"/>
            <p14:sldId id="517"/>
            <p14:sldId id="441"/>
            <p14:sldId id="518"/>
            <p14:sldId id="408"/>
            <p14:sldId id="409"/>
            <p14:sldId id="538"/>
            <p14:sldId id="519"/>
            <p14:sldId id="576"/>
            <p14:sldId id="412"/>
            <p14:sldId id="413"/>
            <p14:sldId id="417"/>
            <p14:sldId id="522"/>
            <p14:sldId id="521"/>
            <p14:sldId id="418"/>
            <p14:sldId id="540"/>
            <p14:sldId id="541"/>
            <p14:sldId id="542"/>
            <p14:sldId id="543"/>
            <p14:sldId id="539"/>
            <p14:sldId id="544"/>
            <p14:sldId id="545"/>
          </p14:sldIdLst>
        </p14:section>
        <p14:section name="Signals" id="{7D159BDE-93A0-4BB9-A026-AA9B86AB9939}">
          <p14:sldIdLst>
            <p14:sldId id="546"/>
            <p14:sldId id="524"/>
            <p14:sldId id="523"/>
            <p14:sldId id="526"/>
            <p14:sldId id="553"/>
            <p14:sldId id="554"/>
            <p14:sldId id="555"/>
            <p14:sldId id="556"/>
            <p14:sldId id="557"/>
            <p14:sldId id="558"/>
            <p14:sldId id="583"/>
            <p14:sldId id="559"/>
            <p14:sldId id="565"/>
            <p14:sldId id="566"/>
            <p14:sldId id="527"/>
            <p14:sldId id="572"/>
            <p14:sldId id="567"/>
            <p14:sldId id="568"/>
            <p14:sldId id="528"/>
            <p14:sldId id="547"/>
            <p14:sldId id="530"/>
            <p14:sldId id="532"/>
          </p14:sldIdLst>
        </p14:section>
        <p14:section name="Learning (10)" id="{1F27CCDF-CF30-4700-B078-76F80EB0D690}">
          <p14:sldIdLst>
            <p14:sldId id="304"/>
            <p14:sldId id="305"/>
            <p14:sldId id="306"/>
            <p14:sldId id="435"/>
          </p14:sldIdLst>
        </p14:section>
        <p14:section name="Summary" id="{9DA3CD11-97D9-420D-A6F2-12051D499D0C}">
          <p14:sldIdLst>
            <p14:sldId id="443"/>
            <p14:sldId id="498"/>
          </p14:sldIdLst>
        </p14:section>
        <p14:section name="backup" id="{6DB17FD8-EE1F-4F20-A7C7-385243E610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CC"/>
    <a:srgbClr val="400080"/>
    <a:srgbClr val="FAC896"/>
    <a:srgbClr val="CC3300"/>
    <a:srgbClr val="FFFFFF"/>
    <a:srgbClr val="FFFF99"/>
    <a:srgbClr val="A7001B"/>
    <a:srgbClr val="000080"/>
    <a:srgbClr val="FAE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7639" autoAdjust="0"/>
  </p:normalViewPr>
  <p:slideViewPr>
    <p:cSldViewPr>
      <p:cViewPr varScale="1">
        <p:scale>
          <a:sx n="80" d="100"/>
          <a:sy n="80" d="100"/>
        </p:scale>
        <p:origin x="1338"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84" Type="http://schemas.openxmlformats.org/officeDocument/2006/relationships/font" Target="fonts/font24.fntdata"/><Relationship Id="rId7" Type="http://schemas.openxmlformats.org/officeDocument/2006/relationships/slide" Target="slides/slide5.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font" Target="fonts/font19.fntdata"/><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fntdata"/><Relationship Id="rId82" Type="http://schemas.openxmlformats.org/officeDocument/2006/relationships/font" Target="fonts/font22.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2.fntdata"/><Relationship Id="rId80" Type="http://schemas.openxmlformats.org/officeDocument/2006/relationships/font" Target="fonts/font20.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3" Type="http://schemas.openxmlformats.org/officeDocument/2006/relationships/font" Target="fonts/font23.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font" Target="fonts/font21.fntdata"/><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localhost\Users\penghaoruo\Documents\MyPapers\Prelim\ex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Sheet1!$B$8</c:f>
              <c:strCache>
                <c:ptCount val="1"/>
                <c:pt idx="0">
                  <c:v>MSEP</c:v>
                </c:pt>
              </c:strCache>
            </c:strRef>
          </c:tx>
          <c:spPr>
            <a:solidFill>
              <a:schemeClr val="accent1"/>
            </a:solidFill>
            <a:ln>
              <a:noFill/>
            </a:ln>
            <a:effectLst/>
          </c:spPr>
          <c:invertIfNegative val="0"/>
          <c:cat>
            <c:strRef>
              <c:f>Sheet1!$A$9:$A$12</c:f>
              <c:strCache>
                <c:ptCount val="4"/>
                <c:pt idx="0">
                  <c:v>NW-NW</c:v>
                </c:pt>
                <c:pt idx="1">
                  <c:v>DF-DF</c:v>
                </c:pt>
                <c:pt idx="2">
                  <c:v>DF-NW</c:v>
                </c:pt>
                <c:pt idx="3">
                  <c:v>NW-DF</c:v>
                </c:pt>
              </c:strCache>
            </c:strRef>
          </c:cat>
          <c:val>
            <c:numRef>
              <c:f>Sheet1!$B$9:$B$12</c:f>
              <c:numCache>
                <c:formatCode>General</c:formatCode>
                <c:ptCount val="4"/>
                <c:pt idx="0">
                  <c:v>73.2</c:v>
                </c:pt>
                <c:pt idx="1">
                  <c:v>68.599999999999994</c:v>
                </c:pt>
                <c:pt idx="2">
                  <c:v>71</c:v>
                </c:pt>
                <c:pt idx="3">
                  <c:v>67.900000000000006</c:v>
                </c:pt>
              </c:numCache>
            </c:numRef>
          </c:val>
          <c:extLst>
            <c:ext xmlns:c16="http://schemas.microsoft.com/office/drawing/2014/chart" uri="{C3380CC4-5D6E-409C-BE32-E72D297353CC}">
              <c16:uniqueId val="{00000000-5028-4DEA-9A80-2C621A968392}"/>
            </c:ext>
          </c:extLst>
        </c:ser>
        <c:ser>
          <c:idx val="1"/>
          <c:order val="1"/>
          <c:tx>
            <c:strRef>
              <c:f>Sheet1!$C$8</c:f>
              <c:strCache>
                <c:ptCount val="1"/>
                <c:pt idx="0">
                  <c:v>Supervised</c:v>
                </c:pt>
              </c:strCache>
            </c:strRef>
          </c:tx>
          <c:spPr>
            <a:solidFill>
              <a:schemeClr val="accent2"/>
            </a:solidFill>
            <a:ln>
              <a:noFill/>
            </a:ln>
            <a:effectLst/>
          </c:spPr>
          <c:invertIfNegative val="0"/>
          <c:cat>
            <c:strRef>
              <c:f>Sheet1!$A$9:$A$12</c:f>
              <c:strCache>
                <c:ptCount val="4"/>
                <c:pt idx="0">
                  <c:v>NW-NW</c:v>
                </c:pt>
                <c:pt idx="1">
                  <c:v>DF-DF</c:v>
                </c:pt>
                <c:pt idx="2">
                  <c:v>DF-NW</c:v>
                </c:pt>
                <c:pt idx="3">
                  <c:v>NW-DF</c:v>
                </c:pt>
              </c:strCache>
            </c:strRef>
          </c:cat>
          <c:val>
            <c:numRef>
              <c:f>Sheet1!$C$9:$C$12</c:f>
              <c:numCache>
                <c:formatCode>General</c:formatCode>
                <c:ptCount val="4"/>
                <c:pt idx="0">
                  <c:v>73.599999999999994</c:v>
                </c:pt>
                <c:pt idx="1">
                  <c:v>68.900000000000006</c:v>
                </c:pt>
                <c:pt idx="2">
                  <c:v>70.099999999999994</c:v>
                </c:pt>
                <c:pt idx="3">
                  <c:v>67</c:v>
                </c:pt>
              </c:numCache>
            </c:numRef>
          </c:val>
          <c:extLst>
            <c:ext xmlns:c16="http://schemas.microsoft.com/office/drawing/2014/chart" uri="{C3380CC4-5D6E-409C-BE32-E72D297353CC}">
              <c16:uniqueId val="{00000001-5028-4DEA-9A80-2C621A968392}"/>
            </c:ext>
          </c:extLst>
        </c:ser>
        <c:dLbls>
          <c:showLegendKey val="0"/>
          <c:showVal val="0"/>
          <c:showCatName val="0"/>
          <c:showSerName val="0"/>
          <c:showPercent val="0"/>
          <c:showBubbleSize val="0"/>
        </c:dLbls>
        <c:gapWidth val="219"/>
        <c:overlap val="-27"/>
        <c:axId val="-2095935168"/>
        <c:axId val="-2095948288"/>
      </c:barChart>
      <c:catAx>
        <c:axId val="-209593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charset="0"/>
                <a:ea typeface="Times" charset="0"/>
                <a:cs typeface="Times" charset="0"/>
              </a:defRPr>
            </a:pPr>
            <a:endParaRPr lang="en-US"/>
          </a:p>
        </c:txPr>
        <c:crossAx val="-2095948288"/>
        <c:crosses val="autoZero"/>
        <c:auto val="1"/>
        <c:lblAlgn val="ctr"/>
        <c:lblOffset val="100"/>
        <c:noMultiLvlLbl val="0"/>
      </c:catAx>
      <c:valAx>
        <c:axId val="-2095948288"/>
        <c:scaling>
          <c:orientation val="minMax"/>
          <c:max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charset="0"/>
                <a:ea typeface="Times" charset="0"/>
                <a:cs typeface="Times" charset="0"/>
              </a:defRPr>
            </a:pPr>
            <a:endParaRPr lang="en-US"/>
          </a:p>
        </c:txPr>
        <c:crossAx val="-2095935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charset="0"/>
              <a:ea typeface="Times" charset="0"/>
              <a:cs typeface="Times"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F7D9C7A-1E92-449D-A064-B8AFA531E9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B753E5-623F-4C67-8206-272E28AD2ED8}" type="slidenum">
              <a:rPr lang="en-US" altLang="en-US"/>
              <a:pPr/>
              <a:t>1</a:t>
            </a:fld>
            <a:endParaRPr lang="en-US" altLang="en-US"/>
          </a:p>
        </p:txBody>
      </p:sp>
      <p:sp>
        <p:nvSpPr>
          <p:cNvPr id="4099" name="Rectangle 2"/>
          <p:cNvSpPr>
            <a:spLocks noGrp="1" noRot="1" noChangeAspect="1" noChangeArrowheads="1" noTextEdit="1"/>
          </p:cNvSpPr>
          <p:nvPr>
            <p:ph type="sldImg"/>
          </p:nvPr>
        </p:nvSpPr>
        <p:spPr>
          <a:xfrm>
            <a:off x="1144588" y="687388"/>
            <a:ext cx="4570412" cy="3427412"/>
          </a:xfrm>
          <a:ln/>
        </p:spPr>
      </p:sp>
      <p:sp>
        <p:nvSpPr>
          <p:cNvPr id="4100" name="Rectangle 3"/>
          <p:cNvSpPr>
            <a:spLocks noGrp="1" noChangeArrowheads="1"/>
          </p:cNvSpPr>
          <p:nvPr>
            <p:ph type="body" idx="1"/>
          </p:nvPr>
        </p:nvSpPr>
        <p:spPr>
          <a:xfrm>
            <a:off x="914400" y="4343400"/>
            <a:ext cx="5029200" cy="4113213"/>
          </a:xfrm>
          <a:noFill/>
        </p:spPr>
        <p:txBody>
          <a:bodyPr/>
          <a:lstStyle/>
          <a:p>
            <a:pPr eaLnBrk="1" hangingPunct="1"/>
            <a:endParaRPr lang="en-US" altLang="en-US" dirty="0" smtClean="0"/>
          </a:p>
          <a:p>
            <a:pPr eaLnBrk="1" hangingPunct="1"/>
            <a:r>
              <a:rPr lang="en-US" altLang="en-US" dirty="0" smtClean="0"/>
              <a:t>Title</a:t>
            </a:r>
          </a:p>
          <a:p>
            <a:pPr eaLnBrk="1" hangingPunct="1"/>
            <a:endParaRPr lang="en-US" altLang="en-US" dirty="0" smtClean="0"/>
          </a:p>
        </p:txBody>
      </p:sp>
    </p:spTree>
    <p:extLst>
      <p:ext uri="{BB962C8B-B14F-4D97-AF65-F5344CB8AC3E}">
        <p14:creationId xmlns:p14="http://schemas.microsoft.com/office/powerpoint/2010/main" val="951021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12</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r>
              <a:rPr lang="en-US" dirty="0" smtClean="0"/>
              <a:t>If I want to solve this transliteration</a:t>
            </a:r>
            <a:r>
              <a:rPr lang="en-US" baseline="0" dirty="0" smtClean="0"/>
              <a:t> task, I need examples; but I don’t need anyone to label many for me. </a:t>
            </a:r>
          </a:p>
          <a:p>
            <a:pPr eaLnBrk="1" hangingPunct="1"/>
            <a:endParaRPr lang="en-US" baseline="0" dirty="0" smtClean="0"/>
          </a:p>
          <a:p>
            <a:pPr eaLnBrk="1" hangingPunct="1"/>
            <a:r>
              <a:rPr lang="en-US" baseline="0" dirty="0" smtClean="0"/>
              <a:t>But I did not learn it this way – I learned from a few examples, that were not annotated, but for various reasons, I was pretty sure were pretty good….</a:t>
            </a:r>
          </a:p>
          <a:p>
            <a:pPr eaLnBrk="1" hangingPunct="1"/>
            <a:r>
              <a:rPr lang="en-US" baseline="0" dirty="0" smtClean="0"/>
              <a:t> </a:t>
            </a:r>
          </a:p>
          <a:p>
            <a:pPr eaLnBrk="1" hangingPunct="1"/>
            <a:r>
              <a:rPr lang="en-US" baseline="0" dirty="0" smtClean="0"/>
              <a:t>I could make the observation, that if one looks at comparable news articles from about the same time, the key entities they cover are the same, and they occur with about the same temporal frequency. </a:t>
            </a:r>
          </a:p>
          <a:p>
            <a:pPr eaLnBrk="1" hangingPunct="1"/>
            <a:endParaRPr lang="en-US" baseline="0" dirty="0" smtClean="0"/>
          </a:p>
          <a:p>
            <a:pPr eaLnBrk="1" hangingPunct="1"/>
            <a:r>
              <a:rPr lang="en-US" dirty="0" smtClean="0"/>
              <a:t>Start with labeling</a:t>
            </a:r>
          </a:p>
          <a:p>
            <a:pPr eaLnBrk="1" hangingPunct="1"/>
            <a:r>
              <a:rPr lang="en-US" dirty="0" smtClean="0"/>
              <a:t>Then transliteration</a:t>
            </a:r>
          </a:p>
          <a:p>
            <a:pPr eaLnBrk="1" hangingPunct="1"/>
            <a:r>
              <a:rPr lang="en-US" dirty="0" smtClean="0"/>
              <a:t>Then psychology </a:t>
            </a:r>
          </a:p>
          <a:p>
            <a:pPr eaLnBrk="1" hangingPunct="1"/>
            <a:r>
              <a:rPr lang="en-US" dirty="0" smtClean="0"/>
              <a:t>Then semantic parsing</a:t>
            </a:r>
          </a:p>
          <a:p>
            <a:pPr eaLnBrk="1" hangingPunct="1"/>
            <a:r>
              <a:rPr lang="en-US" dirty="0" smtClean="0"/>
              <a:t>(Emphasize that this requires reasoning)</a:t>
            </a:r>
          </a:p>
          <a:p>
            <a:pPr eaLnBrk="1" hangingPunct="1"/>
            <a:r>
              <a:rPr lang="en-US" dirty="0" smtClean="0"/>
              <a:t>End with the example of reasoning in learning (Chicago)</a:t>
            </a:r>
          </a:p>
        </p:txBody>
      </p:sp>
    </p:spTree>
    <p:extLst>
      <p:ext uri="{BB962C8B-B14F-4D97-AF65-F5344CB8AC3E}">
        <p14:creationId xmlns:p14="http://schemas.microsoft.com/office/powerpoint/2010/main" val="68700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13</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dirty="0" smtClean="0"/>
          </a:p>
        </p:txBody>
      </p:sp>
    </p:spTree>
    <p:extLst>
      <p:ext uri="{BB962C8B-B14F-4D97-AF65-F5344CB8AC3E}">
        <p14:creationId xmlns:p14="http://schemas.microsoft.com/office/powerpoint/2010/main" val="1724853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gender example;</a:t>
            </a:r>
          </a:p>
          <a:p>
            <a:endParaRPr lang="en-US" dirty="0" smtClean="0"/>
          </a:p>
          <a:p>
            <a:r>
              <a:rPr lang="en-US" dirty="0" smtClean="0"/>
              <a:t>Give a vision</a:t>
            </a:r>
            <a:r>
              <a:rPr lang="en-US" baseline="0" dirty="0" smtClean="0"/>
              <a:t> example?</a:t>
            </a:r>
          </a:p>
          <a:p>
            <a:endParaRPr lang="en-US" baseline="0" dirty="0" smtClean="0"/>
          </a:p>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14</a:t>
            </a:fld>
            <a:endParaRPr lang="en-US" altLang="en-US"/>
          </a:p>
        </p:txBody>
      </p:sp>
    </p:spTree>
    <p:extLst>
      <p:ext uri="{BB962C8B-B14F-4D97-AF65-F5344CB8AC3E}">
        <p14:creationId xmlns:p14="http://schemas.microsoft.com/office/powerpoint/2010/main" val="314182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gender example;</a:t>
            </a:r>
          </a:p>
          <a:p>
            <a:endParaRPr lang="en-US" dirty="0" smtClean="0"/>
          </a:p>
          <a:p>
            <a:r>
              <a:rPr lang="en-US" dirty="0" smtClean="0"/>
              <a:t>Give a vision</a:t>
            </a:r>
            <a:r>
              <a:rPr lang="en-US" baseline="0" dirty="0" smtClean="0"/>
              <a:t> example?</a:t>
            </a:r>
          </a:p>
          <a:p>
            <a:endParaRPr lang="en-US" baseline="0" dirty="0" smtClean="0"/>
          </a:p>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15</a:t>
            </a:fld>
            <a:endParaRPr lang="en-US" altLang="en-US"/>
          </a:p>
        </p:txBody>
      </p:sp>
    </p:spTree>
    <p:extLst>
      <p:ext uri="{BB962C8B-B14F-4D97-AF65-F5344CB8AC3E}">
        <p14:creationId xmlns:p14="http://schemas.microsoft.com/office/powerpoint/2010/main" val="419851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17</a:t>
            </a:fld>
            <a:endParaRPr lang="en-US" dirty="0"/>
          </a:p>
        </p:txBody>
      </p:sp>
    </p:spTree>
    <p:extLst>
      <p:ext uri="{BB962C8B-B14F-4D97-AF65-F5344CB8AC3E}">
        <p14:creationId xmlns:p14="http://schemas.microsoft.com/office/powerpoint/2010/main" val="362155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18</a:t>
            </a:fld>
            <a:endParaRPr lang="en-US"/>
          </a:p>
        </p:txBody>
      </p:sp>
    </p:spTree>
    <p:extLst>
      <p:ext uri="{BB962C8B-B14F-4D97-AF65-F5344CB8AC3E}">
        <p14:creationId xmlns:p14="http://schemas.microsoft.com/office/powerpoint/2010/main" val="78015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2B34A-A631-3A41-970A-3C4771C9A78F}" type="slidenum">
              <a:rPr lang="en-US" smtClean="0"/>
              <a:t>20</a:t>
            </a:fld>
            <a:endParaRPr lang="en-US"/>
          </a:p>
        </p:txBody>
      </p:sp>
    </p:spTree>
    <p:extLst>
      <p:ext uri="{BB962C8B-B14F-4D97-AF65-F5344CB8AC3E}">
        <p14:creationId xmlns:p14="http://schemas.microsoft.com/office/powerpoint/2010/main" val="351208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1021dee3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1021de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9652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c1021dee3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c1021de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7613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c1021dee3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c1021dee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chemeClr val="dk2"/>
              </a:buClr>
              <a:buSzPts val="1400"/>
              <a:buChar char="-"/>
            </a:pPr>
            <a:r>
              <a:rPr lang="en" sz="1400">
                <a:solidFill>
                  <a:schemeClr val="dk2"/>
                </a:solidFill>
              </a:rPr>
              <a:t>Xu &amp; Barbosa 2018, “</a:t>
            </a:r>
            <a:r>
              <a:rPr lang="en" sz="1400">
                <a:solidFill>
                  <a:srgbClr val="666666"/>
                </a:solidFill>
              </a:rPr>
              <a:t>Neural Fine-Grained Entity Type Classification with Hierarchy-Aware Loss” </a:t>
            </a:r>
            <a:endParaRPr sz="1200">
              <a:solidFill>
                <a:srgbClr val="666666"/>
              </a:solidFill>
            </a:endParaRPr>
          </a:p>
          <a:p>
            <a:pPr marL="914400" lvl="1" indent="-304800" rtl="0">
              <a:lnSpc>
                <a:spcPct val="115000"/>
              </a:lnSpc>
              <a:spcBef>
                <a:spcPts val="0"/>
              </a:spcBef>
              <a:spcAft>
                <a:spcPts val="0"/>
              </a:spcAft>
              <a:buClr>
                <a:srgbClr val="666666"/>
              </a:buClr>
              <a:buSzPts val="1200"/>
              <a:buChar char="-"/>
            </a:pPr>
            <a:r>
              <a:rPr lang="en" sz="1200">
                <a:solidFill>
                  <a:srgbClr val="666666"/>
                </a:solidFill>
              </a:rPr>
              <a:t>Focus on filter out the training noise</a:t>
            </a:r>
            <a:endParaRPr sz="1200">
              <a:solidFill>
                <a:srgbClr val="666666"/>
              </a:solidFill>
            </a:endParaRPr>
          </a:p>
          <a:p>
            <a:pPr marL="457200" lvl="0" indent="-317500" rtl="0">
              <a:lnSpc>
                <a:spcPct val="115000"/>
              </a:lnSpc>
              <a:spcBef>
                <a:spcPts val="0"/>
              </a:spcBef>
              <a:spcAft>
                <a:spcPts val="0"/>
              </a:spcAft>
              <a:buClr>
                <a:srgbClr val="666666"/>
              </a:buClr>
              <a:buSzPts val="1400"/>
              <a:buChar char="-"/>
            </a:pPr>
            <a:r>
              <a:rPr lang="en" sz="1400">
                <a:solidFill>
                  <a:srgbClr val="666666"/>
                </a:solidFill>
              </a:rPr>
              <a:t>Abhishek et al. 2017, “Fine-Grained Entity Type Classification by Jointly Learning Representations and Label Embeddings”</a:t>
            </a:r>
            <a:endParaRPr sz="1200">
              <a:solidFill>
                <a:srgbClr val="666666"/>
              </a:solidFill>
            </a:endParaRPr>
          </a:p>
          <a:p>
            <a:pPr marL="914400" lvl="1" indent="-304800" rtl="0">
              <a:lnSpc>
                <a:spcPct val="115000"/>
              </a:lnSpc>
              <a:spcBef>
                <a:spcPts val="0"/>
              </a:spcBef>
              <a:spcAft>
                <a:spcPts val="0"/>
              </a:spcAft>
              <a:buClr>
                <a:srgbClr val="666666"/>
              </a:buClr>
              <a:buSzPts val="1200"/>
              <a:buChar char="-"/>
            </a:pPr>
            <a:r>
              <a:rPr lang="en" sz="1200">
                <a:solidFill>
                  <a:srgbClr val="666666"/>
                </a:solidFill>
              </a:rPr>
              <a:t>Jointly learns mention and type representations</a:t>
            </a:r>
            <a:endParaRPr sz="1200">
              <a:solidFill>
                <a:srgbClr val="666666"/>
              </a:solidFill>
            </a:endParaRPr>
          </a:p>
          <a:p>
            <a:pPr marL="457200" lvl="0" indent="-317500" rtl="0">
              <a:lnSpc>
                <a:spcPct val="115000"/>
              </a:lnSpc>
              <a:spcBef>
                <a:spcPts val="0"/>
              </a:spcBef>
              <a:spcAft>
                <a:spcPts val="0"/>
              </a:spcAft>
              <a:buClr>
                <a:srgbClr val="666666"/>
              </a:buClr>
              <a:buSzPts val="1400"/>
              <a:buChar char="-"/>
            </a:pPr>
            <a:r>
              <a:rPr lang="en" sz="1400">
                <a:solidFill>
                  <a:srgbClr val="666666"/>
                </a:solidFill>
              </a:rPr>
              <a:t>Shimaoka et al. 2016, “An attentive Neural Architecture for Fine-grained Entity Type Classification” </a:t>
            </a:r>
            <a:endParaRPr sz="1400">
              <a:solidFill>
                <a:srgbClr val="666666"/>
              </a:solidFill>
            </a:endParaRPr>
          </a:p>
          <a:p>
            <a:pPr marL="914400" lvl="1" indent="-304800" rtl="0">
              <a:lnSpc>
                <a:spcPct val="115000"/>
              </a:lnSpc>
              <a:spcBef>
                <a:spcPts val="0"/>
              </a:spcBef>
              <a:spcAft>
                <a:spcPts val="0"/>
              </a:spcAft>
              <a:buClr>
                <a:srgbClr val="666666"/>
              </a:buClr>
              <a:buSzPts val="1200"/>
              <a:buChar char="-"/>
            </a:pPr>
            <a:r>
              <a:rPr lang="en" sz="1200">
                <a:solidFill>
                  <a:srgbClr val="666666"/>
                </a:solidFill>
              </a:rPr>
              <a:t>Attention based model</a:t>
            </a:r>
            <a:endParaRPr sz="1200">
              <a:solidFill>
                <a:srgbClr val="666666"/>
              </a:solidFill>
            </a:endParaRPr>
          </a:p>
          <a:p>
            <a:pPr marL="457200" lvl="0" indent="-317500" rtl="0">
              <a:lnSpc>
                <a:spcPct val="115000"/>
              </a:lnSpc>
              <a:spcBef>
                <a:spcPts val="0"/>
              </a:spcBef>
              <a:spcAft>
                <a:spcPts val="0"/>
              </a:spcAft>
              <a:buClr>
                <a:srgbClr val="666666"/>
              </a:buClr>
              <a:buSzPts val="1400"/>
              <a:buChar char="-"/>
            </a:pPr>
            <a:r>
              <a:rPr lang="en" sz="1400">
                <a:solidFill>
                  <a:srgbClr val="666666"/>
                </a:solidFill>
              </a:rPr>
              <a:t>Yogatama et al. 2015, “Embedding Methods for Fine Grained Entity Type Classification”</a:t>
            </a:r>
            <a:endParaRPr sz="1400">
              <a:solidFill>
                <a:srgbClr val="666666"/>
              </a:solidFill>
            </a:endParaRPr>
          </a:p>
          <a:p>
            <a:pPr marL="457200" lvl="0" indent="-317500" rtl="0">
              <a:lnSpc>
                <a:spcPct val="115000"/>
              </a:lnSpc>
              <a:spcBef>
                <a:spcPts val="0"/>
              </a:spcBef>
              <a:spcAft>
                <a:spcPts val="0"/>
              </a:spcAft>
              <a:buClr>
                <a:schemeClr val="dk2"/>
              </a:buClr>
              <a:buSzPts val="1400"/>
              <a:buChar char="-"/>
            </a:pPr>
            <a:r>
              <a:rPr lang="en" sz="1400">
                <a:solidFill>
                  <a:schemeClr val="dk2"/>
                </a:solidFill>
              </a:rPr>
              <a:t>Yuan &amp; Downey 2018, “OTyper: A Neural Architecture for Open Named Entity Typing” </a:t>
            </a:r>
            <a:endParaRPr sz="1400">
              <a:solidFill>
                <a:schemeClr val="dk2"/>
              </a:solidFill>
            </a:endParaRPr>
          </a:p>
          <a:p>
            <a:pPr marL="914400" lvl="1" indent="-304800" rtl="0">
              <a:lnSpc>
                <a:spcPct val="115000"/>
              </a:lnSpc>
              <a:spcBef>
                <a:spcPts val="0"/>
              </a:spcBef>
              <a:spcAft>
                <a:spcPts val="0"/>
              </a:spcAft>
              <a:buClr>
                <a:schemeClr val="dk2"/>
              </a:buClr>
              <a:buSzPts val="1200"/>
              <a:buChar char="-"/>
            </a:pPr>
            <a:r>
              <a:rPr lang="en" sz="1200">
                <a:solidFill>
                  <a:schemeClr val="dk2"/>
                </a:solidFill>
              </a:rPr>
              <a:t>Supervised system</a:t>
            </a:r>
            <a:endParaRPr sz="1200">
              <a:solidFill>
                <a:schemeClr val="dk2"/>
              </a:solidFill>
            </a:endParaRPr>
          </a:p>
          <a:p>
            <a:pPr marL="914400" lvl="1" indent="-304800" rtl="0">
              <a:lnSpc>
                <a:spcPct val="115000"/>
              </a:lnSpc>
              <a:spcBef>
                <a:spcPts val="0"/>
              </a:spcBef>
              <a:spcAft>
                <a:spcPts val="0"/>
              </a:spcAft>
              <a:buClr>
                <a:schemeClr val="dk2"/>
              </a:buClr>
              <a:buSzPts val="1200"/>
              <a:buChar char="-"/>
            </a:pPr>
            <a:r>
              <a:rPr lang="en" sz="1200">
                <a:solidFill>
                  <a:schemeClr val="dk2"/>
                </a:solidFill>
              </a:rPr>
              <a:t>Works on open label set, if some similar labels are seen in the training set</a:t>
            </a:r>
            <a:endParaRPr sz="1200">
              <a:solidFill>
                <a:schemeClr val="dk2"/>
              </a:solidFill>
            </a:endParaRPr>
          </a:p>
          <a:p>
            <a:pPr marL="457200" lvl="0" indent="-317500" rtl="0">
              <a:lnSpc>
                <a:spcPct val="115000"/>
              </a:lnSpc>
              <a:spcBef>
                <a:spcPts val="0"/>
              </a:spcBef>
              <a:spcAft>
                <a:spcPts val="0"/>
              </a:spcAft>
              <a:buClr>
                <a:schemeClr val="dk2"/>
              </a:buClr>
              <a:buSzPts val="1400"/>
              <a:buChar char="-"/>
            </a:pPr>
            <a:r>
              <a:rPr lang="en" sz="1400">
                <a:solidFill>
                  <a:schemeClr val="dk2"/>
                </a:solidFill>
              </a:rPr>
              <a:t>Ma et al. 2016, “Label Embedding for Zero-shot Fine-grained Named Entity Typing”</a:t>
            </a:r>
            <a:endParaRPr sz="1400">
              <a:solidFill>
                <a:schemeClr val="dk2"/>
              </a:solidFill>
            </a:endParaRPr>
          </a:p>
          <a:p>
            <a:pPr marL="457200" lvl="0" indent="-317500" rtl="0">
              <a:lnSpc>
                <a:spcPct val="115000"/>
              </a:lnSpc>
              <a:spcBef>
                <a:spcPts val="0"/>
              </a:spcBef>
              <a:spcAft>
                <a:spcPts val="0"/>
              </a:spcAft>
              <a:buClr>
                <a:schemeClr val="dk2"/>
              </a:buClr>
              <a:buSzPts val="1400"/>
              <a:buChar char="-"/>
            </a:pPr>
            <a:r>
              <a:rPr lang="en" sz="1400">
                <a:solidFill>
                  <a:schemeClr val="dk2"/>
                </a:solidFill>
              </a:rPr>
              <a:t>Huang et al. 2016, “Building a Fine-Grained Entity Typing System Overnight for a New X (X = Language, Domain, Genre)</a:t>
            </a:r>
            <a:endParaRPr sz="1400">
              <a:solidFill>
                <a:srgbClr val="666666"/>
              </a:solidFill>
            </a:endParaRPr>
          </a:p>
        </p:txBody>
      </p:sp>
    </p:spTree>
    <p:extLst>
      <p:ext uri="{BB962C8B-B14F-4D97-AF65-F5344CB8AC3E}">
        <p14:creationId xmlns:p14="http://schemas.microsoft.com/office/powerpoint/2010/main" val="163610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D8801C-E3BD-4789-9664-7D5EBA8D6A7A}" type="slidenum">
              <a:rPr lang="en-US" smtClean="0">
                <a:latin typeface="Times New Roman" pitchFamily="18" charset="0"/>
              </a:rPr>
              <a:pPr eaLnBrk="1" hangingPunct="1"/>
              <a:t>2</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lIns="91430" tIns="45714" rIns="91430" bIns="45714"/>
          <a:lstStyle/>
          <a:p>
            <a:pPr eaLnBrk="1" hangingPunct="1"/>
            <a:endParaRPr lang="en-US" smtClean="0"/>
          </a:p>
        </p:txBody>
      </p:sp>
    </p:spTree>
    <p:extLst>
      <p:ext uri="{BB962C8B-B14F-4D97-AF65-F5344CB8AC3E}">
        <p14:creationId xmlns:p14="http://schemas.microsoft.com/office/powerpoint/2010/main" val="237326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c1021dee3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c1021dee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4375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c1021dee3_0_3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c1021dee3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3997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1021dee3_0_3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c1021dee3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5501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gender example;</a:t>
            </a:r>
          </a:p>
          <a:p>
            <a:endParaRPr lang="en-US" dirty="0" smtClean="0"/>
          </a:p>
          <a:p>
            <a:r>
              <a:rPr lang="en-US" dirty="0" smtClean="0"/>
              <a:t>Give a vision</a:t>
            </a:r>
            <a:r>
              <a:rPr lang="en-US" baseline="0" dirty="0" smtClean="0"/>
              <a:t> example?</a:t>
            </a:r>
          </a:p>
          <a:p>
            <a:endParaRPr lang="en-US" baseline="0" dirty="0" smtClean="0"/>
          </a:p>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30</a:t>
            </a:fld>
            <a:endParaRPr lang="en-US" altLang="en-US"/>
          </a:p>
        </p:txBody>
      </p:sp>
    </p:spTree>
    <p:extLst>
      <p:ext uri="{BB962C8B-B14F-4D97-AF65-F5344CB8AC3E}">
        <p14:creationId xmlns:p14="http://schemas.microsoft.com/office/powerpoint/2010/main" val="201411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Romanized </a:t>
            </a:r>
            <a:r>
              <a:rPr lang="en-US" dirty="0" err="1" smtClean="0"/>
              <a:t>Bengalli</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32</a:t>
            </a:fld>
            <a:endParaRPr lang="en-US" altLang="en-US"/>
          </a:p>
        </p:txBody>
      </p:sp>
    </p:spTree>
    <p:extLst>
      <p:ext uri="{BB962C8B-B14F-4D97-AF65-F5344CB8AC3E}">
        <p14:creationId xmlns:p14="http://schemas.microsoft.com/office/powerpoint/2010/main" val="174845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35</a:t>
            </a:fld>
            <a:endParaRPr lang="en-US" altLang="en-US"/>
          </a:p>
        </p:txBody>
      </p:sp>
    </p:spTree>
    <p:extLst>
      <p:ext uri="{BB962C8B-B14F-4D97-AF65-F5344CB8AC3E}">
        <p14:creationId xmlns:p14="http://schemas.microsoft.com/office/powerpoint/2010/main" val="1644577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gender example;</a:t>
            </a:r>
          </a:p>
          <a:p>
            <a:endParaRPr lang="en-US" dirty="0" smtClean="0"/>
          </a:p>
          <a:p>
            <a:r>
              <a:rPr lang="en-US" dirty="0" smtClean="0"/>
              <a:t>Give a vision</a:t>
            </a:r>
            <a:r>
              <a:rPr lang="en-US" baseline="0" dirty="0" smtClean="0"/>
              <a:t> example?</a:t>
            </a:r>
          </a:p>
          <a:p>
            <a:endParaRPr lang="en-US" baseline="0" dirty="0" smtClean="0"/>
          </a:p>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49</a:t>
            </a:fld>
            <a:endParaRPr lang="en-US" altLang="en-US"/>
          </a:p>
        </p:txBody>
      </p:sp>
    </p:spTree>
    <p:extLst>
      <p:ext uri="{BB962C8B-B14F-4D97-AF65-F5344CB8AC3E}">
        <p14:creationId xmlns:p14="http://schemas.microsoft.com/office/powerpoint/2010/main" val="119732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E9AAC-62CA-4BFA-BCA9-DED0242C0C3C}" type="slidenum">
              <a:rPr lang="en-US" altLang="en-US"/>
              <a:pPr/>
              <a:t>50</a:t>
            </a:fld>
            <a:endParaRPr lang="en-US" altLang="en-US"/>
          </a:p>
        </p:txBody>
      </p:sp>
      <p:sp>
        <p:nvSpPr>
          <p:cNvPr id="1278978" name="Rectangle 2"/>
          <p:cNvSpPr txBox="1">
            <a:spLocks noGrp="1" noRot="1" noChangeAspect="1" noChangeArrowheads="1" noTextEdit="1"/>
          </p:cNvSpPr>
          <p:nvPr>
            <p:ph type="sldImg"/>
          </p:nvPr>
        </p:nvSpPr>
        <p:spPr>
          <a:ln/>
        </p:spPr>
      </p:sp>
      <p:sp>
        <p:nvSpPr>
          <p:cNvPr id="1278979" name="Text Box 3"/>
          <p:cNvSpPr txBox="1">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a:spcBef>
                <a:spcPts val="450"/>
              </a:spcBef>
              <a:tabLst>
                <a:tab pos="723900" algn="l"/>
                <a:tab pos="1447800" algn="l"/>
                <a:tab pos="2171700" algn="l"/>
                <a:tab pos="2895600" algn="l"/>
                <a:tab pos="3619500" algn="l"/>
                <a:tab pos="4343400" algn="l"/>
                <a:tab pos="5067300" algn="l"/>
              </a:tabLst>
            </a:pPr>
            <a:r>
              <a:rPr lang="en-US" altLang="en-US" sz="1300" dirty="0" smtClean="0">
                <a:latin typeface="Arial" pitchFamily="34" charset="0"/>
              </a:rPr>
              <a:t>When thinking about incidental supervision, I think that we can draw inspiration from</a:t>
            </a:r>
            <a:r>
              <a:rPr lang="en-US" altLang="en-US" sz="1300" baseline="0" dirty="0" smtClean="0">
                <a:latin typeface="Arial" pitchFamily="34" charset="0"/>
              </a:rPr>
              <a:t> language acquisition – kids need to solve the language-</a:t>
            </a:r>
            <a:r>
              <a:rPr lang="en-US" altLang="en-US" sz="1300" baseline="0" dirty="0" err="1" smtClean="0">
                <a:latin typeface="Arial" pitchFamily="34" charset="0"/>
              </a:rPr>
              <a:t>wolrd</a:t>
            </a:r>
            <a:r>
              <a:rPr lang="en-US" altLang="en-US" sz="1300" baseline="0" dirty="0" smtClean="0">
                <a:latin typeface="Arial" pitchFamily="34" charset="0"/>
              </a:rPr>
              <a:t> mapping problem, and all they have to work with are incidental supervision signals </a:t>
            </a:r>
          </a:p>
          <a:p>
            <a:pPr defTabSz="457200">
              <a:spcBef>
                <a:spcPts val="450"/>
              </a:spcBef>
              <a:tabLst>
                <a:tab pos="723900" algn="l"/>
                <a:tab pos="1447800" algn="l"/>
                <a:tab pos="2171700" algn="l"/>
                <a:tab pos="2895600" algn="l"/>
                <a:tab pos="3619500" algn="l"/>
                <a:tab pos="4343400" algn="l"/>
                <a:tab pos="5067300" algn="l"/>
              </a:tabLst>
            </a:pPr>
            <a:endParaRPr lang="en-US" altLang="en-US" sz="1300" baseline="0" dirty="0" smtClean="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smtClean="0">
                <a:latin typeface="Arial" pitchFamily="34" charset="0"/>
              </a:rPr>
              <a:t>So </a:t>
            </a:r>
            <a:r>
              <a:rPr lang="en-US" altLang="en-US" sz="1300" dirty="0">
                <a:latin typeface="Arial" pitchFamily="34" charset="0"/>
              </a:rPr>
              <a:t>let’s look at the problem facing the child.  In learning a language, a child must figure out how to map words and syntactic devices onto the meanings they are meant to convey in the native language.  </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a:p>
            <a:pPr defTabSz="457200">
              <a:spcBef>
                <a:spcPts val="450"/>
              </a:spcBef>
              <a:tabLst>
                <a:tab pos="723900" algn="l"/>
                <a:tab pos="1447800" algn="l"/>
                <a:tab pos="2171700" algn="l"/>
                <a:tab pos="2895600" algn="l"/>
                <a:tab pos="3619500" algn="l"/>
                <a:tab pos="4343400" algn="l"/>
                <a:tab pos="5067300" algn="l"/>
              </a:tabLst>
            </a:pPr>
            <a:r>
              <a:rPr lang="en-US" altLang="en-US" sz="1300" dirty="0">
                <a:latin typeface="Arial" pitchFamily="34" charset="0"/>
              </a:rPr>
              <a:t>Viewed in this way, this is a highly unconstrained mapping problem.  In principle, anything in the language could be relevant to anything in the world.</a:t>
            </a:r>
          </a:p>
          <a:p>
            <a:pPr defTabSz="457200">
              <a:spcBef>
                <a:spcPts val="450"/>
              </a:spcBef>
              <a:tabLst>
                <a:tab pos="723900" algn="l"/>
                <a:tab pos="1447800" algn="l"/>
                <a:tab pos="2171700" algn="l"/>
                <a:tab pos="2895600" algn="l"/>
                <a:tab pos="3619500" algn="l"/>
                <a:tab pos="4343400" algn="l"/>
                <a:tab pos="5067300" algn="l"/>
              </a:tabLst>
            </a:pPr>
            <a:endParaRPr lang="en-US" altLang="en-US" sz="1300" dirty="0">
              <a:latin typeface="Arial" pitchFamily="34" charset="0"/>
            </a:endParaRPr>
          </a:p>
        </p:txBody>
      </p:sp>
    </p:spTree>
    <p:extLst>
      <p:ext uri="{BB962C8B-B14F-4D97-AF65-F5344CB8AC3E}">
        <p14:creationId xmlns:p14="http://schemas.microsoft.com/office/powerpoint/2010/main" val="539337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416425"/>
            <a:ext cx="5486400" cy="41832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With this in mind, we form abstraction of a text, as a collection of graphs. Chain graphs, Trees, Predicate-Argument graphs, cluster graphs and even tables. </a:t>
            </a:r>
            <a:endParaRPr/>
          </a:p>
          <a:p>
            <a:pPr marL="0" lvl="0" indent="0">
              <a:spcBef>
                <a:spcPts val="360"/>
              </a:spcBef>
              <a:spcAft>
                <a:spcPts val="0"/>
              </a:spcAft>
              <a:buNone/>
            </a:pPr>
            <a:endParaRPr/>
          </a:p>
          <a:p>
            <a:pPr marL="0" lvl="0" indent="0">
              <a:spcBef>
                <a:spcPts val="360"/>
              </a:spcBef>
              <a:spcAft>
                <a:spcPts val="0"/>
              </a:spcAft>
              <a:buNone/>
            </a:pPr>
            <a:r>
              <a:rPr lang="en-US"/>
              <a:t>I’d like to emphasize that such representations has nothing to do with the QA task. It is purely genertic, and it reflects our understanding of the language. </a:t>
            </a:r>
            <a:endParaRPr/>
          </a:p>
        </p:txBody>
      </p:sp>
      <p:sp>
        <p:nvSpPr>
          <p:cNvPr id="281" name="Shape 281"/>
          <p:cNvSpPr txBox="1">
            <a:spLocks noGrp="1"/>
          </p:cNvSpPr>
          <p:nvPr>
            <p:ph type="sldNum" idx="12"/>
          </p:nvPr>
        </p:nvSpPr>
        <p:spPr>
          <a:xfrm>
            <a:off x="3884613" y="8829675"/>
            <a:ext cx="2971800" cy="4650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51</a:t>
            </a:fld>
            <a:endParaRPr/>
          </a:p>
        </p:txBody>
      </p:sp>
    </p:spTree>
    <p:extLst>
      <p:ext uri="{BB962C8B-B14F-4D97-AF65-F5344CB8AC3E}">
        <p14:creationId xmlns:p14="http://schemas.microsoft.com/office/powerpoint/2010/main" val="3471251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52</a:t>
            </a:fld>
            <a:endParaRPr lang="en-US" dirty="0"/>
          </a:p>
        </p:txBody>
      </p:sp>
    </p:spTree>
    <p:extLst>
      <p:ext uri="{BB962C8B-B14F-4D97-AF65-F5344CB8AC3E}">
        <p14:creationId xmlns:p14="http://schemas.microsoft.com/office/powerpoint/2010/main" val="256603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3</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3</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5800"/>
            <a:ext cx="4572000" cy="3429000"/>
          </a:xfrm>
          <a:ln/>
        </p:spPr>
      </p:sp>
      <p:sp>
        <p:nvSpPr>
          <p:cNvPr id="36869" name="Rectangle 3"/>
          <p:cNvSpPr>
            <a:spLocks noGrp="1" noChangeArrowheads="1"/>
          </p:cNvSpPr>
          <p:nvPr>
            <p:ph type="body" idx="1"/>
          </p:nvPr>
        </p:nvSpPr>
        <p:spPr>
          <a:noFill/>
        </p:spPr>
        <p:txBody>
          <a:bodyPr/>
          <a:lstStyle/>
          <a:p>
            <a:pPr eaLnBrk="1" hangingPunct="1"/>
            <a:r>
              <a:rPr lang="en-US" dirty="0" smtClean="0"/>
              <a:t>Give examples for what’s not abductive reasoning</a:t>
            </a:r>
          </a:p>
          <a:p>
            <a:pPr eaLnBrk="1" hangingPunct="1"/>
            <a:r>
              <a:rPr lang="en-US" dirty="0" smtClean="0"/>
              <a:t>Focus on abductive reasoning</a:t>
            </a:r>
          </a:p>
          <a:p>
            <a:pPr eaLnBrk="1" hangingPunct="1"/>
            <a:r>
              <a:rPr lang="en-US" dirty="0" smtClean="0"/>
              <a:t>Show the formulation – talk about the boxes</a:t>
            </a:r>
          </a:p>
          <a:p>
            <a:pPr eaLnBrk="1" hangingPunct="1"/>
            <a:r>
              <a:rPr lang="en-US" dirty="0" smtClean="0"/>
              <a:t>Talk about multiple ways of training – decoupling – relate to abstraction</a:t>
            </a:r>
          </a:p>
          <a:p>
            <a:pPr eaLnBrk="1" hangingPunct="1"/>
            <a:r>
              <a:rPr lang="en-US" dirty="0" smtClean="0"/>
              <a:t>Examples: semantic parsing (do verb + Prep + commas together; lack of jointly annotated data)</a:t>
            </a:r>
          </a:p>
          <a:p>
            <a:pPr eaLnBrk="1" hangingPunct="1"/>
            <a:r>
              <a:rPr lang="en-US" dirty="0" smtClean="0"/>
              <a:t>Wikification – Relations</a:t>
            </a:r>
            <a:r>
              <a:rPr lang="en-US" baseline="0" dirty="0" smtClean="0"/>
              <a:t> (but also add geographical coherence; topical coherence; all interrelated signal that are acquired at different times, </a:t>
            </a:r>
            <a:r>
              <a:rPr lang="en-US" baseline="0" smtClean="0"/>
              <a:t>different contexts, etc.</a:t>
            </a:r>
          </a:p>
          <a:p>
            <a:pPr eaLnBrk="1" hangingPunct="1"/>
            <a:endParaRPr lang="en-US" dirty="0" smtClean="0"/>
          </a:p>
        </p:txBody>
      </p:sp>
    </p:spTree>
    <p:extLst>
      <p:ext uri="{BB962C8B-B14F-4D97-AF65-F5344CB8AC3E}">
        <p14:creationId xmlns:p14="http://schemas.microsoft.com/office/powerpoint/2010/main" val="94878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53</a:t>
            </a:fld>
            <a:endParaRPr lang="en-US"/>
          </a:p>
        </p:txBody>
      </p:sp>
    </p:spTree>
    <p:extLst>
      <p:ext uri="{BB962C8B-B14F-4D97-AF65-F5344CB8AC3E}">
        <p14:creationId xmlns:p14="http://schemas.microsoft.com/office/powerpoint/2010/main" val="1249761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421374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AB6CD1-DF4A-764C-B52C-DBC1B1B8107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408696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F2EE72-1EEA-4295-96ED-E4E099E6FA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charset="0"/>
            </a:endParaRPr>
          </a:p>
        </p:txBody>
      </p:sp>
      <p:sp>
        <p:nvSpPr>
          <p:cNvPr id="48131" name="Rectangle 2"/>
          <p:cNvSpPr>
            <a:spLocks noGrp="1" noRot="1" noChangeAspect="1" noChangeArrowheads="1" noTextEdit="1"/>
          </p:cNvSpPr>
          <p:nvPr>
            <p:ph type="sldImg"/>
          </p:nvPr>
        </p:nvSpPr>
        <p:spPr>
          <a:xfrm>
            <a:off x="1143000" y="684213"/>
            <a:ext cx="4573588" cy="3430587"/>
          </a:xfrm>
          <a:ln/>
        </p:spPr>
      </p:sp>
      <p:sp>
        <p:nvSpPr>
          <p:cNvPr id="48132" name="Rectangle 3"/>
          <p:cNvSpPr>
            <a:spLocks noGrp="1" noChangeArrowheads="1"/>
          </p:cNvSpPr>
          <p:nvPr>
            <p:ph type="body" idx="1"/>
          </p:nvPr>
        </p:nvSpPr>
        <p:spPr>
          <a:xfrm>
            <a:off x="914400" y="4343400"/>
            <a:ext cx="5029200" cy="4116388"/>
          </a:xfrm>
          <a:noFill/>
        </p:spPr>
        <p:txBody>
          <a:bodyPr lIns="90862" tIns="45431" rIns="90862" bIns="45431"/>
          <a:lstStyle/>
          <a:p>
            <a:pPr eaLnBrk="1" hangingPunct="1"/>
            <a:r>
              <a:rPr lang="en-US" smtClean="0"/>
              <a:t>This is a collection of different problems of ambiguity resolution  - from text correction – </a:t>
            </a:r>
          </a:p>
          <a:p>
            <a:pPr eaLnBrk="1" hangingPunct="1"/>
            <a:r>
              <a:rPr lang="en-US" smtClean="0"/>
              <a:t>Sorry, it was too tempting to use this one…</a:t>
            </a:r>
          </a:p>
          <a:p>
            <a:pPr eaLnBrk="1" hangingPunct="1"/>
            <a:r>
              <a:rPr lang="en-US" smtClean="0"/>
              <a:t>Word sense disambiguation, part of speech tagging to a decision that involves a decision across sentence</a:t>
            </a:r>
          </a:p>
          <a:p>
            <a:pPr eaLnBrk="1" hangingPunct="1"/>
            <a:r>
              <a:rPr lang="en-US" smtClean="0"/>
              <a:t>All these are essentially the same classification problem – and with progress in learning theory and NLP</a:t>
            </a:r>
          </a:p>
          <a:p>
            <a:pPr eaLnBrk="1" hangingPunct="1"/>
            <a:r>
              <a:rPr lang="en-US" smtClean="0"/>
              <a:t>We have pretty reliable solutions to these today.</a:t>
            </a:r>
          </a:p>
          <a:p>
            <a:pPr eaLnBrk="1" hangingPunct="1"/>
            <a:r>
              <a:rPr lang="en-US" smtClean="0"/>
              <a:t>Here are a few more problems of this kind. </a:t>
            </a:r>
          </a:p>
          <a:p>
            <a:pPr eaLnBrk="1" hangingPunct="1"/>
            <a:endParaRPr lang="en-US" smtClean="0"/>
          </a:p>
        </p:txBody>
      </p:sp>
    </p:spTree>
    <p:extLst>
      <p:ext uri="{BB962C8B-B14F-4D97-AF65-F5344CB8AC3E}">
        <p14:creationId xmlns:p14="http://schemas.microsoft.com/office/powerpoint/2010/main" val="43542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4876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7</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7</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3448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8E0D60-0D1E-424A-BD46-570C65B11730}" type="slidenum">
              <a:rPr lang="en-US" smtClean="0">
                <a:latin typeface="Times New Roman" pitchFamily="18" charset="0"/>
              </a:rPr>
              <a:pPr eaLnBrk="1" hangingPunct="1"/>
              <a:t>8</a:t>
            </a:fld>
            <a:endParaRPr lang="en-US" smtClean="0">
              <a:latin typeface="Times New Roman" pitchFamily="18" charset="0"/>
            </a:endParaRPr>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685800" y="4343400"/>
            <a:ext cx="5486400" cy="4114800"/>
          </a:xfrm>
          <a:noFill/>
        </p:spPr>
        <p:txBody>
          <a:bodyPr/>
          <a:lstStyle/>
          <a:p>
            <a:pPr eaLnBrk="1" hangingPunct="1">
              <a:spcBef>
                <a:spcPct val="0"/>
              </a:spcBef>
            </a:pPr>
            <a:r>
              <a:rPr lang="en-US" dirty="0" smtClean="0"/>
              <a:t>In a more abstract</a:t>
            </a:r>
            <a:r>
              <a:rPr lang="en-US" baseline="0" dirty="0" smtClean="0"/>
              <a:t> way : </a:t>
            </a:r>
            <a:r>
              <a:rPr lang="en-US" dirty="0" smtClean="0"/>
              <a:t>My research</a:t>
            </a:r>
            <a:r>
              <a:rPr lang="en-US" baseline="0" dirty="0" smtClean="0"/>
              <a:t> span all these aspects &amp; more; but I’ll focus on providing a framework, present some examples, and some recent, exciting results towards the end.</a:t>
            </a:r>
            <a:endParaRPr lang="en-US" dirty="0" smtClean="0"/>
          </a:p>
          <a:p>
            <a:pPr eaLnBrk="1" hangingPunct="1">
              <a:spcBef>
                <a:spcPct val="0"/>
              </a:spcBef>
            </a:pPr>
            <a:endParaRPr lang="en-US" dirty="0" smtClean="0"/>
          </a:p>
        </p:txBody>
      </p:sp>
      <p:sp>
        <p:nvSpPr>
          <p:cNvPr id="972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F6195-0823-49BA-B65D-2602F52199CF}" type="slidenum">
              <a:rPr lang="en-US" sz="1200">
                <a:latin typeface="Calibri" pitchFamily="34" charset="0"/>
              </a:rPr>
              <a:pPr algn="r" eaLnBrk="1" hangingPunct="1"/>
              <a:t>8</a:t>
            </a:fld>
            <a:endParaRPr lang="en-US" sz="1200">
              <a:latin typeface="Calibri" pitchFamily="34" charset="0"/>
            </a:endParaRPr>
          </a:p>
        </p:txBody>
      </p:sp>
    </p:spTree>
    <p:extLst>
      <p:ext uri="{BB962C8B-B14F-4D97-AF65-F5344CB8AC3E}">
        <p14:creationId xmlns:p14="http://schemas.microsoft.com/office/powerpoint/2010/main" val="245626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9</a:t>
            </a:fld>
            <a:endParaRPr lang="en-US" altLang="en-US"/>
          </a:p>
        </p:txBody>
      </p:sp>
    </p:spTree>
    <p:extLst>
      <p:ext uri="{BB962C8B-B14F-4D97-AF65-F5344CB8AC3E}">
        <p14:creationId xmlns:p14="http://schemas.microsoft.com/office/powerpoint/2010/main" val="229543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challenge, to facilitate reasoning, is to induce semantics</a:t>
            </a:r>
            <a:endParaRPr lang="en-US" dirty="0"/>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10</a:t>
            </a:fld>
            <a:endParaRPr lang="en-US" altLang="en-US"/>
          </a:p>
        </p:txBody>
      </p:sp>
    </p:spTree>
    <p:extLst>
      <p:ext uri="{BB962C8B-B14F-4D97-AF65-F5344CB8AC3E}">
        <p14:creationId xmlns:p14="http://schemas.microsoft.com/office/powerpoint/2010/main" val="168118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Upenn-1-Aus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1281246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48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457200"/>
            <a:ext cx="21336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6248400" cy="5943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193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2" y="2282887"/>
            <a:ext cx="7772400" cy="1362075"/>
          </a:xfrm>
        </p:spPr>
        <p:txBody>
          <a:bodyPr anchor="t"/>
          <a:lstStyle>
            <a:lvl1pPr algn="l">
              <a:defRPr sz="2250" b="0" i="0" cap="none" baseline="0">
                <a:latin typeface="+mj-lt"/>
                <a:ea typeface="Helvetica Light" charset="0"/>
                <a:cs typeface="Helvetica Light" charset="0"/>
              </a:defRPr>
            </a:lvl1pPr>
          </a:lstStyle>
          <a:p>
            <a:r>
              <a:rPr lang="en-US" dirty="0" smtClean="0"/>
              <a:t>Click to edit master style</a:t>
            </a:r>
            <a:endParaRPr lang="en-US" dirty="0"/>
          </a:p>
        </p:txBody>
      </p:sp>
      <p:sp>
        <p:nvSpPr>
          <p:cNvPr id="3" name="Text Placeholder 2"/>
          <p:cNvSpPr>
            <a:spLocks noGrp="1"/>
          </p:cNvSpPr>
          <p:nvPr>
            <p:ph type="body" idx="1"/>
          </p:nvPr>
        </p:nvSpPr>
        <p:spPr>
          <a:xfrm>
            <a:off x="705985" y="3875910"/>
            <a:ext cx="7772400" cy="580231"/>
          </a:xfrm>
        </p:spPr>
        <p:txBody>
          <a:bodyPr anchor="b"/>
          <a:lstStyle>
            <a:lvl1pPr marL="0" indent="0">
              <a:buNone/>
              <a:defRPr sz="1575" b="0" i="0">
                <a:solidFill>
                  <a:schemeClr val="tx1">
                    <a:lumMod val="65000"/>
                    <a:lumOff val="35000"/>
                  </a:schemeClr>
                </a:solidFill>
                <a:latin typeface="+mj-lt"/>
                <a:ea typeface="Helvetica Light" charset="0"/>
                <a:cs typeface="Helvetica Light" charset="0"/>
              </a:defRPr>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dirty="0" smtClean="0"/>
              <a:t>Click to edit Master text styles</a:t>
            </a:r>
          </a:p>
        </p:txBody>
      </p:sp>
      <p:cxnSp>
        <p:nvCxnSpPr>
          <p:cNvPr id="7" name="Straight Connector 6"/>
          <p:cNvCxnSpPr/>
          <p:nvPr/>
        </p:nvCxnSpPr>
        <p:spPr>
          <a:xfrm>
            <a:off x="244930" y="1840198"/>
            <a:ext cx="8588828"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10" name="Picture 9"/>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4629150" y="921799"/>
            <a:ext cx="1837944" cy="841248"/>
          </a:xfrm>
          <a:prstGeom prst="rect">
            <a:avLst/>
          </a:prstGeom>
        </p:spPr>
      </p:pic>
      <p:pic>
        <p:nvPicPr>
          <p:cNvPr id="11" name="Picture 10"/>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8256" y="1045030"/>
            <a:ext cx="1666494" cy="616856"/>
          </a:xfrm>
          <a:prstGeom prst="rect">
            <a:avLst/>
          </a:prstGeom>
        </p:spPr>
      </p:pic>
    </p:spTree>
    <p:extLst>
      <p:ext uri="{BB962C8B-B14F-4D97-AF65-F5344CB8AC3E}">
        <p14:creationId xmlns:p14="http://schemas.microsoft.com/office/powerpoint/2010/main" val="1234736739"/>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en-US" altLang="zh-CN" sz="1800" b="0" i="0" u="none" strike="noStrike" kern="1200" cap="small" spc="0" normalizeH="0" baseline="0" noProof="0" smtClean="0">
                <a:ln>
                  <a:noFill/>
                </a:ln>
                <a:solidFill>
                  <a:srgbClr val="A7001B"/>
                </a:solidFill>
                <a:effectLst/>
                <a:uLnTx/>
                <a:uFillTx/>
                <a:latin typeface="Calibri" panose="020F0502020204030204" pitchFamily="34" charset="0"/>
                <a:cs typeface="Calibri" panose="020F0502020204030204" pitchFamily="34" charset="0"/>
              </a:defRPr>
            </a:lvl1pPr>
          </a:lstStyle>
          <a:p>
            <a:r>
              <a:rPr kumimoji="0" lang="en-US" altLang="zh-CN" sz="2400" b="0" i="0" u="none" strike="noStrike" kern="1200" cap="small" spc="0" normalizeH="0" baseline="0" noProof="0" dirty="0" smtClean="0">
                <a:ln>
                  <a:noFill/>
                </a:ln>
                <a:solidFill>
                  <a:srgbClr val="A7001B"/>
                </a:solidFill>
                <a:effectLst/>
                <a:uLnTx/>
                <a:uFillTx/>
                <a:latin typeface="Calibri" panose="020F0502020204030204" pitchFamily="34" charset="0"/>
                <a:ea typeface="+mj-ea"/>
                <a:cs typeface="Calibri" panose="020F0502020204030204" pitchFamily="34" charset="0"/>
              </a:rPr>
              <a:t>Click to Edit Master Title Style</a:t>
            </a:r>
            <a:endParaRPr lang="en-US" dirty="0"/>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latin typeface="+mn-lt"/>
              </a:defRPr>
            </a:lvl2pPr>
            <a:lvl3pPr>
              <a:buClr>
                <a:schemeClr val="bg2">
                  <a:lumMod val="25000"/>
                </a:schemeClr>
              </a:buClr>
              <a:defRPr>
                <a:latin typeface="+mn-lt"/>
              </a:defRPr>
            </a:lvl3pPr>
            <a:lvl4pPr>
              <a:buClr>
                <a:schemeClr val="bg2">
                  <a:lumMod val="25000"/>
                </a:schemeClr>
              </a:buClr>
              <a:defRPr>
                <a:latin typeface="+mn-lt"/>
              </a:defRPr>
            </a:lvl4pPr>
            <a:lvl5pPr>
              <a:buClr>
                <a:schemeClr val="bg2">
                  <a:lumMod val="25000"/>
                </a:schemeClr>
              </a:buCl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dirty="0"/>
          </a:p>
        </p:txBody>
      </p:sp>
    </p:spTree>
    <p:extLst>
      <p:ext uri="{BB962C8B-B14F-4D97-AF65-F5344CB8AC3E}">
        <p14:creationId xmlns:p14="http://schemas.microsoft.com/office/powerpoint/2010/main" val="3895863894"/>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2743"/>
            <a:ext cx="40386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3624"/>
            <a:ext cx="4038600" cy="4724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hasCustomPrompt="1"/>
          </p:nvPr>
        </p:nvSpPr>
        <p:spPr>
          <a:xfrm>
            <a:off x="342900" y="206829"/>
            <a:ext cx="7962900" cy="533400"/>
          </a:xfrm>
        </p:spPr>
        <p:txBody>
          <a:bodyPr/>
          <a:lstStyle>
            <a:lvl1pPr>
              <a:defRPr kumimoji="0" lang="en-US" altLang="zh-CN" sz="1800" b="0" i="0" u="none" strike="noStrike" kern="1200" cap="small" spc="0" normalizeH="0" baseline="0" noProof="0" smtClean="0">
                <a:ln>
                  <a:noFill/>
                </a:ln>
                <a:solidFill>
                  <a:srgbClr val="A7001B"/>
                </a:solidFill>
                <a:effectLst/>
                <a:uLnTx/>
                <a:uFillTx/>
                <a:latin typeface="Calibri" panose="020F0502020204030204" pitchFamily="34" charset="0"/>
                <a:cs typeface="Calibri" panose="020F0502020204030204" pitchFamily="34" charset="0"/>
              </a:defRPr>
            </a:lvl1pPr>
          </a:lstStyle>
          <a:p>
            <a:r>
              <a:rPr kumimoji="0" lang="en-US" altLang="zh-CN" sz="1800" b="0" i="0" u="none" strike="noStrike" kern="1200" cap="small" spc="0" normalizeH="0" baseline="0" noProof="0" dirty="0" smtClean="0">
                <a:ln>
                  <a:noFill/>
                </a:ln>
                <a:solidFill>
                  <a:srgbClr val="A7001B"/>
                </a:solidFill>
                <a:effectLst/>
                <a:uLnTx/>
                <a:uFillTx/>
                <a:latin typeface="Calibri" panose="020F0502020204030204" pitchFamily="34" charset="0"/>
                <a:ea typeface="+mj-ea"/>
                <a:cs typeface="Calibri" panose="020F0502020204030204" pitchFamily="34" charset="0"/>
              </a:rPr>
              <a:t>Click to Edit Master Title Style</a:t>
            </a:r>
            <a:endParaRPr lang="en-US" dirty="0"/>
          </a:p>
        </p:txBody>
      </p:sp>
    </p:spTree>
    <p:extLst>
      <p:ext uri="{BB962C8B-B14F-4D97-AF65-F5344CB8AC3E}">
        <p14:creationId xmlns:p14="http://schemas.microsoft.com/office/powerpoint/2010/main" val="259597894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7393" y="3091544"/>
            <a:ext cx="7962900" cy="533400"/>
          </a:xfrm>
        </p:spPr>
        <p:txBody>
          <a:bodyPr/>
          <a:lstStyle/>
          <a:p>
            <a:r>
              <a:rPr lang="en-US" smtClean="0"/>
              <a:t>Click to edit Master title style</a:t>
            </a:r>
            <a:endParaRPr lang="en-US"/>
          </a:p>
        </p:txBody>
      </p:sp>
      <p:cxnSp>
        <p:nvCxnSpPr>
          <p:cNvPr id="5" name="Straight Connector 4"/>
          <p:cNvCxnSpPr/>
          <p:nvPr/>
        </p:nvCxnSpPr>
        <p:spPr>
          <a:xfrm>
            <a:off x="261259" y="3745206"/>
            <a:ext cx="8588828"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105978"/>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endParaRPr lang="en-US"/>
          </a:p>
        </p:txBody>
      </p:sp>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3921408701"/>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419600" y="6248400"/>
            <a:ext cx="40386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9144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185624"/>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Upenn-1-Aus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1281149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09248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60054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Edit Master text styles</a:t>
            </a:r>
          </a:p>
        </p:txBody>
      </p:sp>
    </p:spTree>
    <p:extLst>
      <p:ext uri="{BB962C8B-B14F-4D97-AF65-F5344CB8AC3E}">
        <p14:creationId xmlns:p14="http://schemas.microsoft.com/office/powerpoint/2010/main" val="177783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910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191000" cy="518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811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78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679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9632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212636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556022" y="6627472"/>
            <a:ext cx="1360821"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Grp="1" noChangeArrowheads="1"/>
          </p:cNvSpPr>
          <p:nvPr>
            <p:ph type="body" idx="1"/>
          </p:nvPr>
        </p:nvSpPr>
        <p:spPr bwMode="auto">
          <a:xfrm>
            <a:off x="3810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Rectangle 5"/>
          <p:cNvSpPr>
            <a:spLocks noGrp="1" noChangeArrowheads="1"/>
          </p:cNvSpPr>
          <p:nvPr>
            <p:ph type="title"/>
          </p:nvPr>
        </p:nvSpPr>
        <p:spPr bwMode="auto">
          <a:xfrm>
            <a:off x="676274" y="2286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zh-CN" dirty="0" smtClean="0"/>
              <a:t> Click to Edit Master Title Style</a:t>
            </a:r>
          </a:p>
        </p:txBody>
      </p:sp>
      <p:sp>
        <p:nvSpPr>
          <p:cNvPr id="1030" name="Rectangle 6"/>
          <p:cNvSpPr>
            <a:spLocks noChangeArrowheads="1"/>
          </p:cNvSpPr>
          <p:nvPr/>
        </p:nvSpPr>
        <p:spPr bwMode="auto">
          <a:xfrm>
            <a:off x="8686800" y="6627472"/>
            <a:ext cx="301366" cy="21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039EF4-A850-451A-A568-A8D7B10EE4DC}" type="slidenum">
              <a:rPr lang="zh-CN" altLang="en-US" sz="800">
                <a:solidFill>
                  <a:srgbClr val="A7001B"/>
                </a:solidFill>
                <a:latin typeface="Times New Roman" panose="02020603050405020304" pitchFamily="18" charset="0"/>
                <a:ea typeface="宋体" panose="02010600030101010101" pitchFamily="2" charset="-122"/>
              </a:rPr>
              <a:pPr/>
              <a:t>‹#›</a:t>
            </a:fld>
            <a:endParaRPr lang="en-US" altLang="zh-CN" sz="800" dirty="0">
              <a:solidFill>
                <a:srgbClr val="A7001B"/>
              </a:solidFill>
              <a:latin typeface="Times New Roman" panose="02020603050405020304" pitchFamily="18" charset="0"/>
              <a:ea typeface="宋体" panose="02010600030101010101" pitchFamily="2" charset="-122"/>
            </a:endParaRPr>
          </a:p>
        </p:txBody>
      </p:sp>
      <p:sp>
        <p:nvSpPr>
          <p:cNvPr id="1032" name="Line 11"/>
          <p:cNvSpPr>
            <a:spLocks noChangeShapeType="1"/>
          </p:cNvSpPr>
          <p:nvPr/>
        </p:nvSpPr>
        <p:spPr bwMode="auto">
          <a:xfrm>
            <a:off x="6681055" y="6627472"/>
            <a:ext cx="556017"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0"/>
            <a:endParaRPr lang="en-US" dirty="0"/>
          </a:p>
        </p:txBody>
      </p:sp>
      <p:sp>
        <p:nvSpPr>
          <p:cNvPr id="1033" name="Line 12"/>
          <p:cNvSpPr>
            <a:spLocks noChangeShapeType="1"/>
          </p:cNvSpPr>
          <p:nvPr/>
        </p:nvSpPr>
        <p:spPr bwMode="auto">
          <a:xfrm>
            <a:off x="1905000" y="6627472"/>
            <a:ext cx="1447800"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13"/>
          <p:cNvSpPr>
            <a:spLocks noChangeShapeType="1"/>
          </p:cNvSpPr>
          <p:nvPr/>
        </p:nvSpPr>
        <p:spPr bwMode="auto">
          <a:xfrm>
            <a:off x="275362" y="6627472"/>
            <a:ext cx="1324838" cy="0"/>
          </a:xfrm>
          <a:prstGeom prst="line">
            <a:avLst/>
          </a:prstGeom>
          <a:noFill/>
          <a:ln w="12700">
            <a:solidFill>
              <a:srgbClr val="A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35" name="Picture 14" descr="penn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4474" y="6400800"/>
            <a:ext cx="51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29"/>
          <p:cNvGrpSpPr>
            <a:grpSpLocks/>
          </p:cNvGrpSpPr>
          <p:nvPr userDrawn="1"/>
        </p:nvGrpSpPr>
        <p:grpSpPr bwMode="auto">
          <a:xfrm>
            <a:off x="2680087" y="6206622"/>
            <a:ext cx="3911600" cy="569913"/>
            <a:chOff x="114" y="226"/>
            <a:chExt cx="2464" cy="503"/>
          </a:xfrm>
        </p:grpSpPr>
        <p:pic>
          <p:nvPicPr>
            <p:cNvPr id="1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5" y="226"/>
              <a:ext cx="36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 y="226"/>
              <a:ext cx="37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 y="227"/>
              <a:ext cx="331"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6"/>
            <p:cNvSpPr>
              <a:spLocks/>
            </p:cNvSpPr>
            <p:nvPr/>
          </p:nvSpPr>
          <p:spPr bwMode="auto">
            <a:xfrm>
              <a:off x="511" y="559"/>
              <a:ext cx="96" cy="116"/>
            </a:xfrm>
            <a:custGeom>
              <a:avLst/>
              <a:gdLst>
                <a:gd name="T0" fmla="*/ 21 w 74"/>
                <a:gd name="T1" fmla="*/ 74 h 79"/>
                <a:gd name="T2" fmla="*/ 6 w 74"/>
                <a:gd name="T3" fmla="*/ 60 h 79"/>
                <a:gd name="T4" fmla="*/ 0 w 74"/>
                <a:gd name="T5" fmla="*/ 39 h 79"/>
                <a:gd name="T6" fmla="*/ 13 w 74"/>
                <a:gd name="T7" fmla="*/ 11 h 79"/>
                <a:gd name="T8" fmla="*/ 46 w 74"/>
                <a:gd name="T9" fmla="*/ 0 h 79"/>
                <a:gd name="T10" fmla="*/ 60 w 74"/>
                <a:gd name="T11" fmla="*/ 1 h 79"/>
                <a:gd name="T12" fmla="*/ 74 w 74"/>
                <a:gd name="T13" fmla="*/ 5 h 79"/>
                <a:gd name="T14" fmla="*/ 74 w 74"/>
                <a:gd name="T15" fmla="*/ 6 h 79"/>
                <a:gd name="T16" fmla="*/ 73 w 74"/>
                <a:gd name="T17" fmla="*/ 12 h 79"/>
                <a:gd name="T18" fmla="*/ 72 w 74"/>
                <a:gd name="T19" fmla="*/ 24 h 79"/>
                <a:gd name="T20" fmla="*/ 67 w 74"/>
                <a:gd name="T21" fmla="*/ 24 h 79"/>
                <a:gd name="T22" fmla="*/ 67 w 74"/>
                <a:gd name="T23" fmla="*/ 14 h 79"/>
                <a:gd name="T24" fmla="*/ 63 w 74"/>
                <a:gd name="T25" fmla="*/ 11 h 79"/>
                <a:gd name="T26" fmla="*/ 56 w 74"/>
                <a:gd name="T27" fmla="*/ 8 h 79"/>
                <a:gd name="T28" fmla="*/ 46 w 74"/>
                <a:gd name="T29" fmla="*/ 6 h 79"/>
                <a:gd name="T30" fmla="*/ 25 w 74"/>
                <a:gd name="T31" fmla="*/ 15 h 79"/>
                <a:gd name="T32" fmla="*/ 17 w 74"/>
                <a:gd name="T33" fmla="*/ 37 h 79"/>
                <a:gd name="T34" fmla="*/ 27 w 74"/>
                <a:gd name="T35" fmla="*/ 63 h 79"/>
                <a:gd name="T36" fmla="*/ 50 w 74"/>
                <a:gd name="T37" fmla="*/ 72 h 79"/>
                <a:gd name="T38" fmla="*/ 61 w 74"/>
                <a:gd name="T39" fmla="*/ 71 h 79"/>
                <a:gd name="T40" fmla="*/ 73 w 74"/>
                <a:gd name="T41" fmla="*/ 66 h 79"/>
                <a:gd name="T42" fmla="*/ 74 w 74"/>
                <a:gd name="T43" fmla="*/ 68 h 79"/>
                <a:gd name="T44" fmla="*/ 71 w 74"/>
                <a:gd name="T45" fmla="*/ 73 h 79"/>
                <a:gd name="T46" fmla="*/ 59 w 74"/>
                <a:gd name="T47" fmla="*/ 78 h 79"/>
                <a:gd name="T48" fmla="*/ 46 w 74"/>
                <a:gd name="T49" fmla="*/ 79 h 79"/>
                <a:gd name="T50" fmla="*/ 21 w 74"/>
                <a:gd name="T51"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9">
                  <a:moveTo>
                    <a:pt x="21" y="74"/>
                  </a:moveTo>
                  <a:cubicBezTo>
                    <a:pt x="14" y="71"/>
                    <a:pt x="9" y="66"/>
                    <a:pt x="6" y="60"/>
                  </a:cubicBezTo>
                  <a:cubicBezTo>
                    <a:pt x="2" y="54"/>
                    <a:pt x="0" y="47"/>
                    <a:pt x="0" y="39"/>
                  </a:cubicBezTo>
                  <a:cubicBezTo>
                    <a:pt x="0" y="28"/>
                    <a:pt x="4" y="18"/>
                    <a:pt x="13" y="11"/>
                  </a:cubicBezTo>
                  <a:cubicBezTo>
                    <a:pt x="21" y="4"/>
                    <a:pt x="32" y="0"/>
                    <a:pt x="46" y="0"/>
                  </a:cubicBezTo>
                  <a:cubicBezTo>
                    <a:pt x="51" y="0"/>
                    <a:pt x="55" y="0"/>
                    <a:pt x="60" y="1"/>
                  </a:cubicBezTo>
                  <a:cubicBezTo>
                    <a:pt x="65" y="2"/>
                    <a:pt x="69" y="3"/>
                    <a:pt x="74" y="5"/>
                  </a:cubicBezTo>
                  <a:cubicBezTo>
                    <a:pt x="74" y="6"/>
                    <a:pt x="74" y="6"/>
                    <a:pt x="74" y="6"/>
                  </a:cubicBezTo>
                  <a:cubicBezTo>
                    <a:pt x="74" y="8"/>
                    <a:pt x="73" y="10"/>
                    <a:pt x="73" y="12"/>
                  </a:cubicBezTo>
                  <a:cubicBezTo>
                    <a:pt x="72" y="15"/>
                    <a:pt x="72" y="19"/>
                    <a:pt x="72" y="24"/>
                  </a:cubicBezTo>
                  <a:cubicBezTo>
                    <a:pt x="67" y="24"/>
                    <a:pt x="67" y="24"/>
                    <a:pt x="67" y="24"/>
                  </a:cubicBezTo>
                  <a:cubicBezTo>
                    <a:pt x="67" y="18"/>
                    <a:pt x="67" y="15"/>
                    <a:pt x="67" y="14"/>
                  </a:cubicBezTo>
                  <a:cubicBezTo>
                    <a:pt x="66" y="14"/>
                    <a:pt x="65" y="13"/>
                    <a:pt x="63" y="11"/>
                  </a:cubicBezTo>
                  <a:cubicBezTo>
                    <a:pt x="62" y="10"/>
                    <a:pt x="59" y="9"/>
                    <a:pt x="56" y="8"/>
                  </a:cubicBezTo>
                  <a:cubicBezTo>
                    <a:pt x="53" y="7"/>
                    <a:pt x="50" y="6"/>
                    <a:pt x="46" y="6"/>
                  </a:cubicBezTo>
                  <a:cubicBezTo>
                    <a:pt x="37" y="6"/>
                    <a:pt x="30" y="9"/>
                    <a:pt x="25" y="15"/>
                  </a:cubicBezTo>
                  <a:cubicBezTo>
                    <a:pt x="20" y="20"/>
                    <a:pt x="17" y="28"/>
                    <a:pt x="17" y="37"/>
                  </a:cubicBezTo>
                  <a:cubicBezTo>
                    <a:pt x="17" y="48"/>
                    <a:pt x="20" y="56"/>
                    <a:pt x="27" y="63"/>
                  </a:cubicBezTo>
                  <a:cubicBezTo>
                    <a:pt x="32" y="69"/>
                    <a:pt x="40" y="72"/>
                    <a:pt x="50" y="72"/>
                  </a:cubicBezTo>
                  <a:cubicBezTo>
                    <a:pt x="54" y="72"/>
                    <a:pt x="58" y="71"/>
                    <a:pt x="61" y="71"/>
                  </a:cubicBezTo>
                  <a:cubicBezTo>
                    <a:pt x="65" y="70"/>
                    <a:pt x="68" y="68"/>
                    <a:pt x="73" y="66"/>
                  </a:cubicBezTo>
                  <a:cubicBezTo>
                    <a:pt x="74" y="68"/>
                    <a:pt x="74" y="68"/>
                    <a:pt x="74" y="68"/>
                  </a:cubicBezTo>
                  <a:cubicBezTo>
                    <a:pt x="73" y="69"/>
                    <a:pt x="72" y="71"/>
                    <a:pt x="71" y="73"/>
                  </a:cubicBezTo>
                  <a:cubicBezTo>
                    <a:pt x="67" y="75"/>
                    <a:pt x="63" y="77"/>
                    <a:pt x="59" y="78"/>
                  </a:cubicBezTo>
                  <a:cubicBezTo>
                    <a:pt x="55" y="79"/>
                    <a:pt x="51" y="79"/>
                    <a:pt x="46" y="79"/>
                  </a:cubicBezTo>
                  <a:cubicBezTo>
                    <a:pt x="36" y="79"/>
                    <a:pt x="28" y="78"/>
                    <a:pt x="21" y="74"/>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noEditPoints="1"/>
            </p:cNvSpPr>
            <p:nvPr/>
          </p:nvSpPr>
          <p:spPr bwMode="auto">
            <a:xfrm>
              <a:off x="623" y="597"/>
              <a:ext cx="547" cy="78"/>
            </a:xfrm>
            <a:custGeom>
              <a:avLst/>
              <a:gdLst>
                <a:gd name="T0" fmla="*/ 143 w 421"/>
                <a:gd name="T1" fmla="*/ 27 h 53"/>
                <a:gd name="T2" fmla="*/ 150 w 421"/>
                <a:gd name="T3" fmla="*/ 49 h 53"/>
                <a:gd name="T4" fmla="*/ 132 w 421"/>
                <a:gd name="T5" fmla="*/ 49 h 53"/>
                <a:gd name="T6" fmla="*/ 139 w 421"/>
                <a:gd name="T7" fmla="*/ 28 h 53"/>
                <a:gd name="T8" fmla="*/ 132 w 421"/>
                <a:gd name="T9" fmla="*/ 4 h 53"/>
                <a:gd name="T10" fmla="*/ 167 w 421"/>
                <a:gd name="T11" fmla="*/ 24 h 53"/>
                <a:gd name="T12" fmla="*/ 178 w 421"/>
                <a:gd name="T13" fmla="*/ 5 h 53"/>
                <a:gd name="T14" fmla="*/ 180 w 421"/>
                <a:gd name="T15" fmla="*/ 1 h 53"/>
                <a:gd name="T16" fmla="*/ 184 w 421"/>
                <a:gd name="T17" fmla="*/ 5 h 53"/>
                <a:gd name="T18" fmla="*/ 183 w 421"/>
                <a:gd name="T19" fmla="*/ 41 h 53"/>
                <a:gd name="T20" fmla="*/ 342 w 421"/>
                <a:gd name="T21" fmla="*/ 53 h 53"/>
                <a:gd name="T22" fmla="*/ 316 w 421"/>
                <a:gd name="T23" fmla="*/ 4 h 53"/>
                <a:gd name="T24" fmla="*/ 340 w 421"/>
                <a:gd name="T25" fmla="*/ 4 h 53"/>
                <a:gd name="T26" fmla="*/ 348 w 421"/>
                <a:gd name="T27" fmla="*/ 40 h 53"/>
                <a:gd name="T28" fmla="*/ 354 w 421"/>
                <a:gd name="T29" fmla="*/ 4 h 53"/>
                <a:gd name="T30" fmla="*/ 372 w 421"/>
                <a:gd name="T31" fmla="*/ 4 h 53"/>
                <a:gd name="T32" fmla="*/ 347 w 421"/>
                <a:gd name="T33" fmla="*/ 53 h 53"/>
                <a:gd name="T34" fmla="*/ 75 w 421"/>
                <a:gd name="T35" fmla="*/ 7 h 53"/>
                <a:gd name="T36" fmla="*/ 118 w 421"/>
                <a:gd name="T37" fmla="*/ 4 h 53"/>
                <a:gd name="T38" fmla="*/ 107 w 421"/>
                <a:gd name="T39" fmla="*/ 5 h 53"/>
                <a:gd name="T40" fmla="*/ 84 w 421"/>
                <a:gd name="T41" fmla="*/ 42 h 53"/>
                <a:gd name="T42" fmla="*/ 108 w 421"/>
                <a:gd name="T43" fmla="*/ 35 h 53"/>
                <a:gd name="T44" fmla="*/ 122 w 421"/>
                <a:gd name="T45" fmla="*/ 31 h 53"/>
                <a:gd name="T46" fmla="*/ 119 w 421"/>
                <a:gd name="T47" fmla="*/ 48 h 53"/>
                <a:gd name="T48" fmla="*/ 7 w 421"/>
                <a:gd name="T49" fmla="*/ 46 h 53"/>
                <a:gd name="T50" fmla="*/ 29 w 421"/>
                <a:gd name="T51" fmla="*/ 0 h 53"/>
                <a:gd name="T52" fmla="*/ 53 w 421"/>
                <a:gd name="T53" fmla="*/ 40 h 53"/>
                <a:gd name="T54" fmla="*/ 16 w 421"/>
                <a:gd name="T55" fmla="*/ 9 h 53"/>
                <a:gd name="T56" fmla="*/ 29 w 421"/>
                <a:gd name="T57" fmla="*/ 49 h 53"/>
                <a:gd name="T58" fmla="*/ 28 w 421"/>
                <a:gd name="T59" fmla="*/ 4 h 53"/>
                <a:gd name="T60" fmla="*/ 383 w 421"/>
                <a:gd name="T61" fmla="*/ 52 h 53"/>
                <a:gd name="T62" fmla="*/ 387 w 421"/>
                <a:gd name="T63" fmla="*/ 7 h 53"/>
                <a:gd name="T64" fmla="*/ 394 w 421"/>
                <a:gd name="T65" fmla="*/ 1 h 53"/>
                <a:gd name="T66" fmla="*/ 419 w 421"/>
                <a:gd name="T67" fmla="*/ 12 h 53"/>
                <a:gd name="T68" fmla="*/ 405 w 421"/>
                <a:gd name="T69" fmla="*/ 5 h 53"/>
                <a:gd name="T70" fmla="*/ 411 w 421"/>
                <a:gd name="T71" fmla="*/ 23 h 53"/>
                <a:gd name="T72" fmla="*/ 415 w 421"/>
                <a:gd name="T73" fmla="*/ 26 h 53"/>
                <a:gd name="T74" fmla="*/ 411 w 421"/>
                <a:gd name="T75" fmla="*/ 28 h 53"/>
                <a:gd name="T76" fmla="*/ 398 w 421"/>
                <a:gd name="T77" fmla="*/ 48 h 53"/>
                <a:gd name="T78" fmla="*/ 421 w 421"/>
                <a:gd name="T79" fmla="*/ 39 h 53"/>
                <a:gd name="T80" fmla="*/ 305 w 421"/>
                <a:gd name="T81" fmla="*/ 52 h 53"/>
                <a:gd name="T82" fmla="*/ 291 w 421"/>
                <a:gd name="T83" fmla="*/ 48 h 53"/>
                <a:gd name="T84" fmla="*/ 292 w 421"/>
                <a:gd name="T85" fmla="*/ 5 h 53"/>
                <a:gd name="T86" fmla="*/ 297 w 421"/>
                <a:gd name="T87" fmla="*/ 1 h 53"/>
                <a:gd name="T88" fmla="*/ 303 w 421"/>
                <a:gd name="T89" fmla="*/ 7 h 53"/>
                <a:gd name="T90" fmla="*/ 304 w 421"/>
                <a:gd name="T91" fmla="*/ 49 h 53"/>
                <a:gd name="T92" fmla="*/ 254 w 421"/>
                <a:gd name="T93" fmla="*/ 52 h 53"/>
                <a:gd name="T94" fmla="*/ 247 w 421"/>
                <a:gd name="T95" fmla="*/ 48 h 53"/>
                <a:gd name="T96" fmla="*/ 248 w 421"/>
                <a:gd name="T97" fmla="*/ 6 h 53"/>
                <a:gd name="T98" fmla="*/ 234 w 421"/>
                <a:gd name="T99" fmla="*/ 7 h 53"/>
                <a:gd name="T100" fmla="*/ 230 w 421"/>
                <a:gd name="T101" fmla="*/ 1 h 53"/>
                <a:gd name="T102" fmla="*/ 277 w 421"/>
                <a:gd name="T103" fmla="*/ 13 h 53"/>
                <a:gd name="T104" fmla="*/ 260 w 421"/>
                <a:gd name="T105" fmla="*/ 5 h 53"/>
                <a:gd name="T106" fmla="*/ 259 w 421"/>
                <a:gd name="T107" fmla="*/ 45 h 53"/>
                <a:gd name="T108" fmla="*/ 254 w 421"/>
                <a:gd name="T109" fmla="*/ 52 h 53"/>
                <a:gd name="T110" fmla="*/ 199 w 421"/>
                <a:gd name="T111" fmla="*/ 49 h 53"/>
                <a:gd name="T112" fmla="*/ 205 w 421"/>
                <a:gd name="T113" fmla="*/ 13 h 53"/>
                <a:gd name="T114" fmla="*/ 199 w 421"/>
                <a:gd name="T115" fmla="*/ 1 h 53"/>
                <a:gd name="T116" fmla="*/ 217 w 421"/>
                <a:gd name="T117" fmla="*/ 4 h 53"/>
                <a:gd name="T118" fmla="*/ 216 w 421"/>
                <a:gd name="T119" fmla="*/ 48 h 53"/>
                <a:gd name="T120" fmla="*/ 218 w 421"/>
                <a:gd name="T12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53">
                  <a:moveTo>
                    <a:pt x="177" y="52"/>
                  </a:moveTo>
                  <a:cubicBezTo>
                    <a:pt x="170" y="45"/>
                    <a:pt x="163" y="36"/>
                    <a:pt x="154" y="26"/>
                  </a:cubicBezTo>
                  <a:cubicBezTo>
                    <a:pt x="149" y="21"/>
                    <a:pt x="146" y="16"/>
                    <a:pt x="143" y="12"/>
                  </a:cubicBezTo>
                  <a:cubicBezTo>
                    <a:pt x="143" y="27"/>
                    <a:pt x="143" y="27"/>
                    <a:pt x="143" y="27"/>
                  </a:cubicBezTo>
                  <a:cubicBezTo>
                    <a:pt x="143" y="31"/>
                    <a:pt x="143" y="35"/>
                    <a:pt x="143" y="41"/>
                  </a:cubicBezTo>
                  <a:cubicBezTo>
                    <a:pt x="143" y="45"/>
                    <a:pt x="144" y="47"/>
                    <a:pt x="144" y="48"/>
                  </a:cubicBezTo>
                  <a:cubicBezTo>
                    <a:pt x="144" y="48"/>
                    <a:pt x="144" y="48"/>
                    <a:pt x="144" y="48"/>
                  </a:cubicBezTo>
                  <a:cubicBezTo>
                    <a:pt x="145" y="49"/>
                    <a:pt x="147" y="49"/>
                    <a:pt x="150" y="49"/>
                  </a:cubicBezTo>
                  <a:cubicBezTo>
                    <a:pt x="150" y="52"/>
                    <a:pt x="150" y="52"/>
                    <a:pt x="150" y="52"/>
                  </a:cubicBezTo>
                  <a:cubicBezTo>
                    <a:pt x="146" y="52"/>
                    <a:pt x="143" y="52"/>
                    <a:pt x="141" y="52"/>
                  </a:cubicBezTo>
                  <a:cubicBezTo>
                    <a:pt x="140" y="52"/>
                    <a:pt x="137" y="52"/>
                    <a:pt x="132" y="52"/>
                  </a:cubicBezTo>
                  <a:cubicBezTo>
                    <a:pt x="132" y="49"/>
                    <a:pt x="132" y="49"/>
                    <a:pt x="132" y="49"/>
                  </a:cubicBezTo>
                  <a:cubicBezTo>
                    <a:pt x="135" y="49"/>
                    <a:pt x="137" y="49"/>
                    <a:pt x="137" y="49"/>
                  </a:cubicBezTo>
                  <a:cubicBezTo>
                    <a:pt x="138" y="48"/>
                    <a:pt x="138" y="48"/>
                    <a:pt x="138" y="48"/>
                  </a:cubicBezTo>
                  <a:cubicBezTo>
                    <a:pt x="138" y="47"/>
                    <a:pt x="139" y="45"/>
                    <a:pt x="139" y="41"/>
                  </a:cubicBezTo>
                  <a:cubicBezTo>
                    <a:pt x="139" y="35"/>
                    <a:pt x="139" y="31"/>
                    <a:pt x="139" y="28"/>
                  </a:cubicBezTo>
                  <a:cubicBezTo>
                    <a:pt x="139" y="12"/>
                    <a:pt x="139" y="12"/>
                    <a:pt x="139" y="12"/>
                  </a:cubicBezTo>
                  <a:cubicBezTo>
                    <a:pt x="139" y="8"/>
                    <a:pt x="139" y="6"/>
                    <a:pt x="138" y="5"/>
                  </a:cubicBezTo>
                  <a:cubicBezTo>
                    <a:pt x="138" y="5"/>
                    <a:pt x="138" y="5"/>
                    <a:pt x="138" y="5"/>
                  </a:cubicBezTo>
                  <a:cubicBezTo>
                    <a:pt x="137" y="4"/>
                    <a:pt x="135" y="4"/>
                    <a:pt x="132" y="4"/>
                  </a:cubicBezTo>
                  <a:cubicBezTo>
                    <a:pt x="132" y="1"/>
                    <a:pt x="132" y="1"/>
                    <a:pt x="132" y="1"/>
                  </a:cubicBezTo>
                  <a:cubicBezTo>
                    <a:pt x="136" y="1"/>
                    <a:pt x="139" y="1"/>
                    <a:pt x="141" y="1"/>
                  </a:cubicBezTo>
                  <a:cubicBezTo>
                    <a:pt x="143" y="1"/>
                    <a:pt x="145" y="1"/>
                    <a:pt x="147" y="1"/>
                  </a:cubicBezTo>
                  <a:cubicBezTo>
                    <a:pt x="153" y="8"/>
                    <a:pt x="159" y="16"/>
                    <a:pt x="167" y="24"/>
                  </a:cubicBezTo>
                  <a:cubicBezTo>
                    <a:pt x="171" y="30"/>
                    <a:pt x="175" y="34"/>
                    <a:pt x="179" y="38"/>
                  </a:cubicBezTo>
                  <a:cubicBezTo>
                    <a:pt x="179" y="24"/>
                    <a:pt x="179" y="24"/>
                    <a:pt x="179" y="24"/>
                  </a:cubicBezTo>
                  <a:cubicBezTo>
                    <a:pt x="179" y="18"/>
                    <a:pt x="179" y="13"/>
                    <a:pt x="179" y="9"/>
                  </a:cubicBezTo>
                  <a:cubicBezTo>
                    <a:pt x="179" y="7"/>
                    <a:pt x="178" y="5"/>
                    <a:pt x="178" y="5"/>
                  </a:cubicBezTo>
                  <a:cubicBezTo>
                    <a:pt x="178" y="5"/>
                    <a:pt x="178" y="4"/>
                    <a:pt x="177" y="4"/>
                  </a:cubicBezTo>
                  <a:cubicBezTo>
                    <a:pt x="177" y="4"/>
                    <a:pt x="175" y="4"/>
                    <a:pt x="172" y="4"/>
                  </a:cubicBezTo>
                  <a:cubicBezTo>
                    <a:pt x="172" y="1"/>
                    <a:pt x="172" y="1"/>
                    <a:pt x="172" y="1"/>
                  </a:cubicBezTo>
                  <a:cubicBezTo>
                    <a:pt x="175" y="1"/>
                    <a:pt x="177" y="1"/>
                    <a:pt x="180" y="1"/>
                  </a:cubicBezTo>
                  <a:cubicBezTo>
                    <a:pt x="184" y="1"/>
                    <a:pt x="187" y="1"/>
                    <a:pt x="190" y="1"/>
                  </a:cubicBezTo>
                  <a:cubicBezTo>
                    <a:pt x="190" y="4"/>
                    <a:pt x="190" y="4"/>
                    <a:pt x="190" y="4"/>
                  </a:cubicBezTo>
                  <a:cubicBezTo>
                    <a:pt x="187" y="4"/>
                    <a:pt x="186" y="4"/>
                    <a:pt x="185" y="4"/>
                  </a:cubicBezTo>
                  <a:cubicBezTo>
                    <a:pt x="184" y="5"/>
                    <a:pt x="184" y="5"/>
                    <a:pt x="184" y="5"/>
                  </a:cubicBezTo>
                  <a:cubicBezTo>
                    <a:pt x="184" y="6"/>
                    <a:pt x="184" y="6"/>
                    <a:pt x="184" y="6"/>
                  </a:cubicBezTo>
                  <a:cubicBezTo>
                    <a:pt x="184" y="6"/>
                    <a:pt x="183" y="8"/>
                    <a:pt x="183" y="11"/>
                  </a:cubicBezTo>
                  <a:cubicBezTo>
                    <a:pt x="183" y="26"/>
                    <a:pt x="183" y="26"/>
                    <a:pt x="183" y="26"/>
                  </a:cubicBezTo>
                  <a:cubicBezTo>
                    <a:pt x="183" y="41"/>
                    <a:pt x="183" y="41"/>
                    <a:pt x="183" y="41"/>
                  </a:cubicBezTo>
                  <a:cubicBezTo>
                    <a:pt x="183" y="45"/>
                    <a:pt x="183" y="49"/>
                    <a:pt x="184" y="53"/>
                  </a:cubicBezTo>
                  <a:cubicBezTo>
                    <a:pt x="183" y="53"/>
                    <a:pt x="183" y="53"/>
                    <a:pt x="183" y="53"/>
                  </a:cubicBezTo>
                  <a:cubicBezTo>
                    <a:pt x="180" y="53"/>
                    <a:pt x="178" y="52"/>
                    <a:pt x="177" y="52"/>
                  </a:cubicBezTo>
                  <a:moveTo>
                    <a:pt x="342" y="53"/>
                  </a:moveTo>
                  <a:cubicBezTo>
                    <a:pt x="329" y="22"/>
                    <a:pt x="329" y="22"/>
                    <a:pt x="329" y="22"/>
                  </a:cubicBezTo>
                  <a:cubicBezTo>
                    <a:pt x="326" y="15"/>
                    <a:pt x="324" y="10"/>
                    <a:pt x="323" y="7"/>
                  </a:cubicBezTo>
                  <a:cubicBezTo>
                    <a:pt x="322" y="6"/>
                    <a:pt x="321" y="5"/>
                    <a:pt x="321" y="5"/>
                  </a:cubicBezTo>
                  <a:cubicBezTo>
                    <a:pt x="320" y="4"/>
                    <a:pt x="319" y="4"/>
                    <a:pt x="316" y="4"/>
                  </a:cubicBezTo>
                  <a:cubicBezTo>
                    <a:pt x="316" y="1"/>
                    <a:pt x="316" y="1"/>
                    <a:pt x="316" y="1"/>
                  </a:cubicBezTo>
                  <a:cubicBezTo>
                    <a:pt x="321" y="1"/>
                    <a:pt x="325" y="1"/>
                    <a:pt x="329" y="1"/>
                  </a:cubicBezTo>
                  <a:cubicBezTo>
                    <a:pt x="332" y="1"/>
                    <a:pt x="336" y="1"/>
                    <a:pt x="340" y="1"/>
                  </a:cubicBezTo>
                  <a:cubicBezTo>
                    <a:pt x="340" y="4"/>
                    <a:pt x="340" y="4"/>
                    <a:pt x="340" y="4"/>
                  </a:cubicBezTo>
                  <a:cubicBezTo>
                    <a:pt x="337" y="4"/>
                    <a:pt x="336" y="4"/>
                    <a:pt x="335" y="4"/>
                  </a:cubicBezTo>
                  <a:cubicBezTo>
                    <a:pt x="334" y="5"/>
                    <a:pt x="334" y="5"/>
                    <a:pt x="334" y="6"/>
                  </a:cubicBezTo>
                  <a:cubicBezTo>
                    <a:pt x="334" y="6"/>
                    <a:pt x="335" y="9"/>
                    <a:pt x="337" y="14"/>
                  </a:cubicBezTo>
                  <a:cubicBezTo>
                    <a:pt x="348" y="40"/>
                    <a:pt x="348" y="40"/>
                    <a:pt x="348" y="40"/>
                  </a:cubicBezTo>
                  <a:cubicBezTo>
                    <a:pt x="356" y="19"/>
                    <a:pt x="356" y="19"/>
                    <a:pt x="356" y="19"/>
                  </a:cubicBezTo>
                  <a:cubicBezTo>
                    <a:pt x="359" y="12"/>
                    <a:pt x="361" y="7"/>
                    <a:pt x="361" y="6"/>
                  </a:cubicBezTo>
                  <a:cubicBezTo>
                    <a:pt x="361" y="5"/>
                    <a:pt x="360" y="5"/>
                    <a:pt x="360" y="4"/>
                  </a:cubicBezTo>
                  <a:cubicBezTo>
                    <a:pt x="359" y="4"/>
                    <a:pt x="357" y="4"/>
                    <a:pt x="354" y="4"/>
                  </a:cubicBezTo>
                  <a:cubicBezTo>
                    <a:pt x="354" y="1"/>
                    <a:pt x="354" y="1"/>
                    <a:pt x="354" y="1"/>
                  </a:cubicBezTo>
                  <a:cubicBezTo>
                    <a:pt x="359" y="1"/>
                    <a:pt x="362" y="1"/>
                    <a:pt x="363" y="1"/>
                  </a:cubicBezTo>
                  <a:cubicBezTo>
                    <a:pt x="365" y="1"/>
                    <a:pt x="368" y="1"/>
                    <a:pt x="372" y="1"/>
                  </a:cubicBezTo>
                  <a:cubicBezTo>
                    <a:pt x="372" y="4"/>
                    <a:pt x="372" y="4"/>
                    <a:pt x="372" y="4"/>
                  </a:cubicBezTo>
                  <a:cubicBezTo>
                    <a:pt x="369" y="4"/>
                    <a:pt x="368" y="4"/>
                    <a:pt x="368" y="5"/>
                  </a:cubicBezTo>
                  <a:cubicBezTo>
                    <a:pt x="367" y="5"/>
                    <a:pt x="366" y="8"/>
                    <a:pt x="363" y="13"/>
                  </a:cubicBezTo>
                  <a:cubicBezTo>
                    <a:pt x="352" y="40"/>
                    <a:pt x="352" y="40"/>
                    <a:pt x="352" y="40"/>
                  </a:cubicBezTo>
                  <a:cubicBezTo>
                    <a:pt x="350" y="45"/>
                    <a:pt x="348" y="50"/>
                    <a:pt x="347" y="53"/>
                  </a:cubicBezTo>
                  <a:cubicBezTo>
                    <a:pt x="342" y="53"/>
                    <a:pt x="342" y="53"/>
                    <a:pt x="342" y="53"/>
                  </a:cubicBezTo>
                  <a:moveTo>
                    <a:pt x="75" y="46"/>
                  </a:moveTo>
                  <a:cubicBezTo>
                    <a:pt x="69" y="41"/>
                    <a:pt x="67" y="34"/>
                    <a:pt x="67" y="26"/>
                  </a:cubicBezTo>
                  <a:cubicBezTo>
                    <a:pt x="67" y="18"/>
                    <a:pt x="69" y="12"/>
                    <a:pt x="75" y="7"/>
                  </a:cubicBezTo>
                  <a:cubicBezTo>
                    <a:pt x="80" y="2"/>
                    <a:pt x="88" y="0"/>
                    <a:pt x="98" y="0"/>
                  </a:cubicBezTo>
                  <a:cubicBezTo>
                    <a:pt x="102" y="0"/>
                    <a:pt x="105" y="0"/>
                    <a:pt x="109" y="1"/>
                  </a:cubicBezTo>
                  <a:cubicBezTo>
                    <a:pt x="112" y="1"/>
                    <a:pt x="115" y="2"/>
                    <a:pt x="118" y="3"/>
                  </a:cubicBezTo>
                  <a:cubicBezTo>
                    <a:pt x="118" y="4"/>
                    <a:pt x="118" y="4"/>
                    <a:pt x="118" y="4"/>
                  </a:cubicBezTo>
                  <a:cubicBezTo>
                    <a:pt x="118" y="7"/>
                    <a:pt x="117" y="11"/>
                    <a:pt x="117" y="15"/>
                  </a:cubicBezTo>
                  <a:cubicBezTo>
                    <a:pt x="114" y="15"/>
                    <a:pt x="114" y="15"/>
                    <a:pt x="114" y="15"/>
                  </a:cubicBezTo>
                  <a:cubicBezTo>
                    <a:pt x="114" y="13"/>
                    <a:pt x="114" y="11"/>
                    <a:pt x="113" y="9"/>
                  </a:cubicBezTo>
                  <a:cubicBezTo>
                    <a:pt x="112" y="8"/>
                    <a:pt x="110" y="6"/>
                    <a:pt x="107" y="5"/>
                  </a:cubicBezTo>
                  <a:cubicBezTo>
                    <a:pt x="105" y="4"/>
                    <a:pt x="102" y="4"/>
                    <a:pt x="99" y="4"/>
                  </a:cubicBezTo>
                  <a:cubicBezTo>
                    <a:pt x="92" y="4"/>
                    <a:pt x="87" y="6"/>
                    <a:pt x="84" y="10"/>
                  </a:cubicBezTo>
                  <a:cubicBezTo>
                    <a:pt x="80" y="13"/>
                    <a:pt x="78" y="19"/>
                    <a:pt x="78" y="25"/>
                  </a:cubicBezTo>
                  <a:cubicBezTo>
                    <a:pt x="78" y="32"/>
                    <a:pt x="80" y="38"/>
                    <a:pt x="84" y="42"/>
                  </a:cubicBezTo>
                  <a:cubicBezTo>
                    <a:pt x="88" y="47"/>
                    <a:pt x="93" y="49"/>
                    <a:pt x="98" y="49"/>
                  </a:cubicBezTo>
                  <a:cubicBezTo>
                    <a:pt x="101" y="49"/>
                    <a:pt x="105" y="48"/>
                    <a:pt x="108" y="47"/>
                  </a:cubicBezTo>
                  <a:cubicBezTo>
                    <a:pt x="108" y="45"/>
                    <a:pt x="108" y="43"/>
                    <a:pt x="108" y="41"/>
                  </a:cubicBezTo>
                  <a:cubicBezTo>
                    <a:pt x="108" y="38"/>
                    <a:pt x="108" y="36"/>
                    <a:pt x="108" y="35"/>
                  </a:cubicBezTo>
                  <a:cubicBezTo>
                    <a:pt x="107" y="35"/>
                    <a:pt x="105" y="34"/>
                    <a:pt x="100" y="34"/>
                  </a:cubicBezTo>
                  <a:cubicBezTo>
                    <a:pt x="100" y="31"/>
                    <a:pt x="100" y="31"/>
                    <a:pt x="100" y="31"/>
                  </a:cubicBezTo>
                  <a:cubicBezTo>
                    <a:pt x="104" y="31"/>
                    <a:pt x="108" y="31"/>
                    <a:pt x="112" y="31"/>
                  </a:cubicBezTo>
                  <a:cubicBezTo>
                    <a:pt x="115" y="31"/>
                    <a:pt x="118" y="31"/>
                    <a:pt x="122" y="31"/>
                  </a:cubicBezTo>
                  <a:cubicBezTo>
                    <a:pt x="122" y="33"/>
                    <a:pt x="122" y="33"/>
                    <a:pt x="122" y="33"/>
                  </a:cubicBezTo>
                  <a:cubicBezTo>
                    <a:pt x="121" y="34"/>
                    <a:pt x="120" y="34"/>
                    <a:pt x="119" y="35"/>
                  </a:cubicBezTo>
                  <a:cubicBezTo>
                    <a:pt x="119" y="37"/>
                    <a:pt x="119" y="39"/>
                    <a:pt x="119" y="41"/>
                  </a:cubicBezTo>
                  <a:cubicBezTo>
                    <a:pt x="119" y="42"/>
                    <a:pt x="119" y="45"/>
                    <a:pt x="119" y="48"/>
                  </a:cubicBezTo>
                  <a:cubicBezTo>
                    <a:pt x="114" y="50"/>
                    <a:pt x="110" y="51"/>
                    <a:pt x="107" y="52"/>
                  </a:cubicBezTo>
                  <a:cubicBezTo>
                    <a:pt x="104" y="53"/>
                    <a:pt x="100" y="53"/>
                    <a:pt x="97" y="53"/>
                  </a:cubicBezTo>
                  <a:cubicBezTo>
                    <a:pt x="87" y="53"/>
                    <a:pt x="80" y="50"/>
                    <a:pt x="75" y="46"/>
                  </a:cubicBezTo>
                  <a:moveTo>
                    <a:pt x="7" y="46"/>
                  </a:moveTo>
                  <a:cubicBezTo>
                    <a:pt x="2" y="41"/>
                    <a:pt x="0" y="35"/>
                    <a:pt x="0" y="27"/>
                  </a:cubicBezTo>
                  <a:cubicBezTo>
                    <a:pt x="0" y="21"/>
                    <a:pt x="1" y="16"/>
                    <a:pt x="3" y="12"/>
                  </a:cubicBezTo>
                  <a:cubicBezTo>
                    <a:pt x="6" y="8"/>
                    <a:pt x="9" y="5"/>
                    <a:pt x="13" y="3"/>
                  </a:cubicBezTo>
                  <a:cubicBezTo>
                    <a:pt x="17" y="1"/>
                    <a:pt x="22" y="0"/>
                    <a:pt x="29" y="0"/>
                  </a:cubicBezTo>
                  <a:cubicBezTo>
                    <a:pt x="35" y="0"/>
                    <a:pt x="40" y="1"/>
                    <a:pt x="44" y="3"/>
                  </a:cubicBezTo>
                  <a:cubicBezTo>
                    <a:pt x="48" y="5"/>
                    <a:pt x="51" y="8"/>
                    <a:pt x="53" y="12"/>
                  </a:cubicBezTo>
                  <a:cubicBezTo>
                    <a:pt x="55" y="15"/>
                    <a:pt x="57" y="20"/>
                    <a:pt x="57" y="25"/>
                  </a:cubicBezTo>
                  <a:cubicBezTo>
                    <a:pt x="57" y="31"/>
                    <a:pt x="55" y="36"/>
                    <a:pt x="53" y="40"/>
                  </a:cubicBezTo>
                  <a:cubicBezTo>
                    <a:pt x="51" y="44"/>
                    <a:pt x="47" y="47"/>
                    <a:pt x="43" y="49"/>
                  </a:cubicBezTo>
                  <a:cubicBezTo>
                    <a:pt x="39" y="52"/>
                    <a:pt x="34" y="53"/>
                    <a:pt x="28" y="53"/>
                  </a:cubicBezTo>
                  <a:cubicBezTo>
                    <a:pt x="19" y="53"/>
                    <a:pt x="12" y="51"/>
                    <a:pt x="7" y="46"/>
                  </a:cubicBezTo>
                  <a:moveTo>
                    <a:pt x="16" y="9"/>
                  </a:moveTo>
                  <a:cubicBezTo>
                    <a:pt x="13" y="13"/>
                    <a:pt x="11" y="18"/>
                    <a:pt x="11" y="25"/>
                  </a:cubicBezTo>
                  <a:cubicBezTo>
                    <a:pt x="11" y="31"/>
                    <a:pt x="12" y="35"/>
                    <a:pt x="14" y="39"/>
                  </a:cubicBezTo>
                  <a:cubicBezTo>
                    <a:pt x="15" y="42"/>
                    <a:pt x="17" y="45"/>
                    <a:pt x="20" y="47"/>
                  </a:cubicBezTo>
                  <a:cubicBezTo>
                    <a:pt x="22" y="48"/>
                    <a:pt x="25" y="49"/>
                    <a:pt x="29" y="49"/>
                  </a:cubicBezTo>
                  <a:cubicBezTo>
                    <a:pt x="34" y="49"/>
                    <a:pt x="38" y="47"/>
                    <a:pt x="41" y="43"/>
                  </a:cubicBezTo>
                  <a:cubicBezTo>
                    <a:pt x="44" y="40"/>
                    <a:pt x="45" y="34"/>
                    <a:pt x="45" y="27"/>
                  </a:cubicBezTo>
                  <a:cubicBezTo>
                    <a:pt x="45" y="19"/>
                    <a:pt x="44" y="13"/>
                    <a:pt x="40" y="9"/>
                  </a:cubicBezTo>
                  <a:cubicBezTo>
                    <a:pt x="38" y="6"/>
                    <a:pt x="33" y="4"/>
                    <a:pt x="28" y="4"/>
                  </a:cubicBezTo>
                  <a:cubicBezTo>
                    <a:pt x="23" y="4"/>
                    <a:pt x="18" y="6"/>
                    <a:pt x="16" y="9"/>
                  </a:cubicBezTo>
                  <a:moveTo>
                    <a:pt x="406" y="52"/>
                  </a:moveTo>
                  <a:cubicBezTo>
                    <a:pt x="402" y="52"/>
                    <a:pt x="399" y="52"/>
                    <a:pt x="396" y="52"/>
                  </a:cubicBezTo>
                  <a:cubicBezTo>
                    <a:pt x="392" y="52"/>
                    <a:pt x="387" y="52"/>
                    <a:pt x="383" y="52"/>
                  </a:cubicBezTo>
                  <a:cubicBezTo>
                    <a:pt x="383" y="50"/>
                    <a:pt x="383" y="50"/>
                    <a:pt x="383" y="50"/>
                  </a:cubicBezTo>
                  <a:cubicBezTo>
                    <a:pt x="384" y="50"/>
                    <a:pt x="385" y="49"/>
                    <a:pt x="386" y="48"/>
                  </a:cubicBezTo>
                  <a:cubicBezTo>
                    <a:pt x="387" y="44"/>
                    <a:pt x="387" y="36"/>
                    <a:pt x="387" y="24"/>
                  </a:cubicBezTo>
                  <a:cubicBezTo>
                    <a:pt x="387" y="16"/>
                    <a:pt x="387" y="10"/>
                    <a:pt x="387" y="7"/>
                  </a:cubicBezTo>
                  <a:cubicBezTo>
                    <a:pt x="387" y="6"/>
                    <a:pt x="387" y="5"/>
                    <a:pt x="386" y="5"/>
                  </a:cubicBezTo>
                  <a:cubicBezTo>
                    <a:pt x="386" y="4"/>
                    <a:pt x="384" y="4"/>
                    <a:pt x="381" y="4"/>
                  </a:cubicBezTo>
                  <a:cubicBezTo>
                    <a:pt x="381" y="1"/>
                    <a:pt x="381" y="1"/>
                    <a:pt x="381" y="1"/>
                  </a:cubicBezTo>
                  <a:cubicBezTo>
                    <a:pt x="386" y="1"/>
                    <a:pt x="391" y="1"/>
                    <a:pt x="394" y="1"/>
                  </a:cubicBezTo>
                  <a:cubicBezTo>
                    <a:pt x="414" y="1"/>
                    <a:pt x="414" y="1"/>
                    <a:pt x="414" y="1"/>
                  </a:cubicBezTo>
                  <a:cubicBezTo>
                    <a:pt x="417" y="1"/>
                    <a:pt x="419" y="1"/>
                    <a:pt x="420" y="1"/>
                  </a:cubicBezTo>
                  <a:cubicBezTo>
                    <a:pt x="421" y="1"/>
                    <a:pt x="421" y="1"/>
                    <a:pt x="421" y="1"/>
                  </a:cubicBezTo>
                  <a:cubicBezTo>
                    <a:pt x="420" y="4"/>
                    <a:pt x="420" y="8"/>
                    <a:pt x="419" y="12"/>
                  </a:cubicBezTo>
                  <a:cubicBezTo>
                    <a:pt x="417" y="12"/>
                    <a:pt x="417" y="12"/>
                    <a:pt x="417" y="12"/>
                  </a:cubicBezTo>
                  <a:cubicBezTo>
                    <a:pt x="416" y="8"/>
                    <a:pt x="416" y="6"/>
                    <a:pt x="416" y="6"/>
                  </a:cubicBezTo>
                  <a:cubicBezTo>
                    <a:pt x="416" y="6"/>
                    <a:pt x="415" y="6"/>
                    <a:pt x="414" y="6"/>
                  </a:cubicBezTo>
                  <a:cubicBezTo>
                    <a:pt x="412" y="5"/>
                    <a:pt x="409" y="5"/>
                    <a:pt x="405" y="5"/>
                  </a:cubicBezTo>
                  <a:cubicBezTo>
                    <a:pt x="403" y="5"/>
                    <a:pt x="401" y="5"/>
                    <a:pt x="398" y="5"/>
                  </a:cubicBezTo>
                  <a:cubicBezTo>
                    <a:pt x="398" y="13"/>
                    <a:pt x="397" y="19"/>
                    <a:pt x="397" y="23"/>
                  </a:cubicBezTo>
                  <a:cubicBezTo>
                    <a:pt x="400" y="23"/>
                    <a:pt x="402" y="24"/>
                    <a:pt x="405" y="24"/>
                  </a:cubicBezTo>
                  <a:cubicBezTo>
                    <a:pt x="408" y="24"/>
                    <a:pt x="410" y="23"/>
                    <a:pt x="411" y="23"/>
                  </a:cubicBezTo>
                  <a:cubicBezTo>
                    <a:pt x="411" y="23"/>
                    <a:pt x="412" y="23"/>
                    <a:pt x="412" y="22"/>
                  </a:cubicBezTo>
                  <a:cubicBezTo>
                    <a:pt x="412" y="22"/>
                    <a:pt x="412" y="20"/>
                    <a:pt x="412" y="18"/>
                  </a:cubicBezTo>
                  <a:cubicBezTo>
                    <a:pt x="415" y="18"/>
                    <a:pt x="415" y="18"/>
                    <a:pt x="415" y="18"/>
                  </a:cubicBezTo>
                  <a:cubicBezTo>
                    <a:pt x="415" y="22"/>
                    <a:pt x="415" y="24"/>
                    <a:pt x="415" y="26"/>
                  </a:cubicBezTo>
                  <a:cubicBezTo>
                    <a:pt x="415" y="34"/>
                    <a:pt x="415" y="34"/>
                    <a:pt x="415" y="34"/>
                  </a:cubicBezTo>
                  <a:cubicBezTo>
                    <a:pt x="412" y="34"/>
                    <a:pt x="412" y="34"/>
                    <a:pt x="412" y="34"/>
                  </a:cubicBezTo>
                  <a:cubicBezTo>
                    <a:pt x="412" y="31"/>
                    <a:pt x="412" y="29"/>
                    <a:pt x="412" y="28"/>
                  </a:cubicBezTo>
                  <a:cubicBezTo>
                    <a:pt x="411" y="28"/>
                    <a:pt x="411" y="28"/>
                    <a:pt x="411" y="28"/>
                  </a:cubicBezTo>
                  <a:cubicBezTo>
                    <a:pt x="409" y="27"/>
                    <a:pt x="407" y="27"/>
                    <a:pt x="402" y="27"/>
                  </a:cubicBezTo>
                  <a:cubicBezTo>
                    <a:pt x="401" y="27"/>
                    <a:pt x="399" y="27"/>
                    <a:pt x="398" y="28"/>
                  </a:cubicBezTo>
                  <a:cubicBezTo>
                    <a:pt x="397" y="29"/>
                    <a:pt x="397" y="30"/>
                    <a:pt x="397" y="32"/>
                  </a:cubicBezTo>
                  <a:cubicBezTo>
                    <a:pt x="397" y="38"/>
                    <a:pt x="398" y="44"/>
                    <a:pt x="398" y="48"/>
                  </a:cubicBezTo>
                  <a:cubicBezTo>
                    <a:pt x="405" y="48"/>
                    <a:pt x="405" y="48"/>
                    <a:pt x="405" y="48"/>
                  </a:cubicBezTo>
                  <a:cubicBezTo>
                    <a:pt x="409" y="48"/>
                    <a:pt x="413" y="47"/>
                    <a:pt x="416" y="47"/>
                  </a:cubicBezTo>
                  <a:cubicBezTo>
                    <a:pt x="417" y="45"/>
                    <a:pt x="418" y="42"/>
                    <a:pt x="418" y="39"/>
                  </a:cubicBezTo>
                  <a:cubicBezTo>
                    <a:pt x="421" y="39"/>
                    <a:pt x="421" y="39"/>
                    <a:pt x="421" y="39"/>
                  </a:cubicBezTo>
                  <a:cubicBezTo>
                    <a:pt x="421" y="44"/>
                    <a:pt x="420" y="48"/>
                    <a:pt x="420" y="52"/>
                  </a:cubicBezTo>
                  <a:cubicBezTo>
                    <a:pt x="418" y="52"/>
                    <a:pt x="416" y="52"/>
                    <a:pt x="414" y="52"/>
                  </a:cubicBezTo>
                  <a:cubicBezTo>
                    <a:pt x="412" y="52"/>
                    <a:pt x="410" y="52"/>
                    <a:pt x="406" y="52"/>
                  </a:cubicBezTo>
                  <a:moveTo>
                    <a:pt x="305" y="52"/>
                  </a:moveTo>
                  <a:cubicBezTo>
                    <a:pt x="302" y="52"/>
                    <a:pt x="300" y="52"/>
                    <a:pt x="298" y="52"/>
                  </a:cubicBezTo>
                  <a:cubicBezTo>
                    <a:pt x="285" y="52"/>
                    <a:pt x="285" y="52"/>
                    <a:pt x="285" y="52"/>
                  </a:cubicBezTo>
                  <a:cubicBezTo>
                    <a:pt x="285" y="49"/>
                    <a:pt x="285" y="49"/>
                    <a:pt x="285" y="49"/>
                  </a:cubicBezTo>
                  <a:cubicBezTo>
                    <a:pt x="289" y="49"/>
                    <a:pt x="291" y="49"/>
                    <a:pt x="291" y="48"/>
                  </a:cubicBezTo>
                  <a:cubicBezTo>
                    <a:pt x="291" y="48"/>
                    <a:pt x="292" y="47"/>
                    <a:pt x="292" y="45"/>
                  </a:cubicBezTo>
                  <a:cubicBezTo>
                    <a:pt x="292" y="42"/>
                    <a:pt x="292" y="36"/>
                    <a:pt x="292" y="27"/>
                  </a:cubicBezTo>
                  <a:cubicBezTo>
                    <a:pt x="292" y="24"/>
                    <a:pt x="292" y="19"/>
                    <a:pt x="292" y="13"/>
                  </a:cubicBezTo>
                  <a:cubicBezTo>
                    <a:pt x="292" y="8"/>
                    <a:pt x="292" y="6"/>
                    <a:pt x="292" y="5"/>
                  </a:cubicBezTo>
                  <a:cubicBezTo>
                    <a:pt x="291" y="5"/>
                    <a:pt x="291" y="5"/>
                    <a:pt x="291" y="4"/>
                  </a:cubicBezTo>
                  <a:cubicBezTo>
                    <a:pt x="290" y="4"/>
                    <a:pt x="289" y="4"/>
                    <a:pt x="285" y="4"/>
                  </a:cubicBezTo>
                  <a:cubicBezTo>
                    <a:pt x="285" y="1"/>
                    <a:pt x="285" y="1"/>
                    <a:pt x="285" y="1"/>
                  </a:cubicBezTo>
                  <a:cubicBezTo>
                    <a:pt x="290" y="1"/>
                    <a:pt x="294" y="1"/>
                    <a:pt x="297" y="1"/>
                  </a:cubicBezTo>
                  <a:cubicBezTo>
                    <a:pt x="301" y="1"/>
                    <a:pt x="306" y="1"/>
                    <a:pt x="309" y="1"/>
                  </a:cubicBezTo>
                  <a:cubicBezTo>
                    <a:pt x="309" y="4"/>
                    <a:pt x="309" y="4"/>
                    <a:pt x="309" y="4"/>
                  </a:cubicBezTo>
                  <a:cubicBezTo>
                    <a:pt x="306" y="4"/>
                    <a:pt x="304" y="4"/>
                    <a:pt x="304" y="4"/>
                  </a:cubicBezTo>
                  <a:cubicBezTo>
                    <a:pt x="303" y="5"/>
                    <a:pt x="303" y="6"/>
                    <a:pt x="303" y="7"/>
                  </a:cubicBezTo>
                  <a:cubicBezTo>
                    <a:pt x="303" y="9"/>
                    <a:pt x="302" y="14"/>
                    <a:pt x="302" y="21"/>
                  </a:cubicBezTo>
                  <a:cubicBezTo>
                    <a:pt x="302" y="31"/>
                    <a:pt x="303" y="37"/>
                    <a:pt x="303" y="41"/>
                  </a:cubicBezTo>
                  <a:cubicBezTo>
                    <a:pt x="303" y="45"/>
                    <a:pt x="303" y="47"/>
                    <a:pt x="303" y="48"/>
                  </a:cubicBezTo>
                  <a:cubicBezTo>
                    <a:pt x="303" y="48"/>
                    <a:pt x="304" y="48"/>
                    <a:pt x="304" y="49"/>
                  </a:cubicBezTo>
                  <a:cubicBezTo>
                    <a:pt x="305" y="49"/>
                    <a:pt x="306" y="49"/>
                    <a:pt x="309" y="49"/>
                  </a:cubicBezTo>
                  <a:cubicBezTo>
                    <a:pt x="309" y="52"/>
                    <a:pt x="309" y="52"/>
                    <a:pt x="309" y="52"/>
                  </a:cubicBezTo>
                  <a:cubicBezTo>
                    <a:pt x="305" y="52"/>
                    <a:pt x="305" y="52"/>
                    <a:pt x="305" y="52"/>
                  </a:cubicBezTo>
                  <a:moveTo>
                    <a:pt x="254" y="52"/>
                  </a:moveTo>
                  <a:cubicBezTo>
                    <a:pt x="249" y="52"/>
                    <a:pt x="245" y="52"/>
                    <a:pt x="241" y="52"/>
                  </a:cubicBezTo>
                  <a:cubicBezTo>
                    <a:pt x="241" y="49"/>
                    <a:pt x="241" y="49"/>
                    <a:pt x="241" y="49"/>
                  </a:cubicBezTo>
                  <a:cubicBezTo>
                    <a:pt x="243" y="49"/>
                    <a:pt x="244" y="49"/>
                    <a:pt x="246" y="49"/>
                  </a:cubicBezTo>
                  <a:cubicBezTo>
                    <a:pt x="246" y="49"/>
                    <a:pt x="247" y="48"/>
                    <a:pt x="247" y="48"/>
                  </a:cubicBezTo>
                  <a:cubicBezTo>
                    <a:pt x="248" y="48"/>
                    <a:pt x="248" y="47"/>
                    <a:pt x="248" y="47"/>
                  </a:cubicBezTo>
                  <a:cubicBezTo>
                    <a:pt x="248" y="46"/>
                    <a:pt x="248" y="42"/>
                    <a:pt x="248" y="35"/>
                  </a:cubicBezTo>
                  <a:cubicBezTo>
                    <a:pt x="248" y="30"/>
                    <a:pt x="248" y="25"/>
                    <a:pt x="248" y="21"/>
                  </a:cubicBezTo>
                  <a:cubicBezTo>
                    <a:pt x="248" y="11"/>
                    <a:pt x="248" y="6"/>
                    <a:pt x="248" y="6"/>
                  </a:cubicBezTo>
                  <a:cubicBezTo>
                    <a:pt x="248" y="6"/>
                    <a:pt x="247" y="5"/>
                    <a:pt x="246" y="5"/>
                  </a:cubicBezTo>
                  <a:cubicBezTo>
                    <a:pt x="242" y="5"/>
                    <a:pt x="239" y="6"/>
                    <a:pt x="237" y="6"/>
                  </a:cubicBezTo>
                  <a:cubicBezTo>
                    <a:pt x="236" y="6"/>
                    <a:pt x="235" y="6"/>
                    <a:pt x="235" y="6"/>
                  </a:cubicBezTo>
                  <a:cubicBezTo>
                    <a:pt x="234" y="7"/>
                    <a:pt x="234" y="7"/>
                    <a:pt x="234" y="7"/>
                  </a:cubicBezTo>
                  <a:cubicBezTo>
                    <a:pt x="234" y="7"/>
                    <a:pt x="234" y="9"/>
                    <a:pt x="234" y="13"/>
                  </a:cubicBezTo>
                  <a:cubicBezTo>
                    <a:pt x="230" y="13"/>
                    <a:pt x="230" y="13"/>
                    <a:pt x="230" y="13"/>
                  </a:cubicBezTo>
                  <a:cubicBezTo>
                    <a:pt x="230" y="9"/>
                    <a:pt x="230" y="4"/>
                    <a:pt x="230" y="1"/>
                  </a:cubicBezTo>
                  <a:cubicBezTo>
                    <a:pt x="230" y="1"/>
                    <a:pt x="230" y="1"/>
                    <a:pt x="230" y="1"/>
                  </a:cubicBezTo>
                  <a:cubicBezTo>
                    <a:pt x="238" y="1"/>
                    <a:pt x="246" y="1"/>
                    <a:pt x="253" y="1"/>
                  </a:cubicBezTo>
                  <a:cubicBezTo>
                    <a:pt x="260" y="1"/>
                    <a:pt x="268" y="1"/>
                    <a:pt x="277" y="1"/>
                  </a:cubicBezTo>
                  <a:cubicBezTo>
                    <a:pt x="278" y="1"/>
                    <a:pt x="278" y="1"/>
                    <a:pt x="278" y="1"/>
                  </a:cubicBezTo>
                  <a:cubicBezTo>
                    <a:pt x="277" y="5"/>
                    <a:pt x="277" y="9"/>
                    <a:pt x="277" y="13"/>
                  </a:cubicBezTo>
                  <a:cubicBezTo>
                    <a:pt x="274" y="13"/>
                    <a:pt x="274" y="13"/>
                    <a:pt x="274" y="13"/>
                  </a:cubicBezTo>
                  <a:cubicBezTo>
                    <a:pt x="273" y="9"/>
                    <a:pt x="273" y="7"/>
                    <a:pt x="273" y="6"/>
                  </a:cubicBezTo>
                  <a:cubicBezTo>
                    <a:pt x="273" y="6"/>
                    <a:pt x="272" y="6"/>
                    <a:pt x="272" y="6"/>
                  </a:cubicBezTo>
                  <a:cubicBezTo>
                    <a:pt x="270" y="6"/>
                    <a:pt x="266" y="5"/>
                    <a:pt x="260" y="5"/>
                  </a:cubicBezTo>
                  <a:cubicBezTo>
                    <a:pt x="260" y="5"/>
                    <a:pt x="259" y="6"/>
                    <a:pt x="259" y="6"/>
                  </a:cubicBezTo>
                  <a:cubicBezTo>
                    <a:pt x="259" y="6"/>
                    <a:pt x="259" y="6"/>
                    <a:pt x="259" y="8"/>
                  </a:cubicBezTo>
                  <a:cubicBezTo>
                    <a:pt x="259" y="32"/>
                    <a:pt x="259" y="32"/>
                    <a:pt x="259" y="32"/>
                  </a:cubicBezTo>
                  <a:cubicBezTo>
                    <a:pt x="259" y="39"/>
                    <a:pt x="259" y="44"/>
                    <a:pt x="259" y="45"/>
                  </a:cubicBezTo>
                  <a:cubicBezTo>
                    <a:pt x="259" y="47"/>
                    <a:pt x="259" y="48"/>
                    <a:pt x="260" y="48"/>
                  </a:cubicBezTo>
                  <a:cubicBezTo>
                    <a:pt x="260" y="49"/>
                    <a:pt x="262" y="49"/>
                    <a:pt x="266" y="49"/>
                  </a:cubicBezTo>
                  <a:cubicBezTo>
                    <a:pt x="266" y="52"/>
                    <a:pt x="266" y="52"/>
                    <a:pt x="266" y="52"/>
                  </a:cubicBezTo>
                  <a:cubicBezTo>
                    <a:pt x="262" y="52"/>
                    <a:pt x="258" y="52"/>
                    <a:pt x="254" y="52"/>
                  </a:cubicBezTo>
                  <a:moveTo>
                    <a:pt x="218" y="52"/>
                  </a:moveTo>
                  <a:cubicBezTo>
                    <a:pt x="215" y="52"/>
                    <a:pt x="213" y="52"/>
                    <a:pt x="211" y="52"/>
                  </a:cubicBezTo>
                  <a:cubicBezTo>
                    <a:pt x="199" y="52"/>
                    <a:pt x="199" y="52"/>
                    <a:pt x="199" y="52"/>
                  </a:cubicBezTo>
                  <a:cubicBezTo>
                    <a:pt x="199" y="49"/>
                    <a:pt x="199" y="49"/>
                    <a:pt x="199" y="49"/>
                  </a:cubicBezTo>
                  <a:cubicBezTo>
                    <a:pt x="202" y="49"/>
                    <a:pt x="204" y="49"/>
                    <a:pt x="204" y="48"/>
                  </a:cubicBezTo>
                  <a:cubicBezTo>
                    <a:pt x="205" y="48"/>
                    <a:pt x="205" y="47"/>
                    <a:pt x="205" y="45"/>
                  </a:cubicBezTo>
                  <a:cubicBezTo>
                    <a:pt x="205" y="42"/>
                    <a:pt x="205" y="36"/>
                    <a:pt x="205" y="27"/>
                  </a:cubicBezTo>
                  <a:cubicBezTo>
                    <a:pt x="205" y="24"/>
                    <a:pt x="205" y="19"/>
                    <a:pt x="205" y="13"/>
                  </a:cubicBezTo>
                  <a:cubicBezTo>
                    <a:pt x="205" y="8"/>
                    <a:pt x="205" y="6"/>
                    <a:pt x="205" y="5"/>
                  </a:cubicBezTo>
                  <a:cubicBezTo>
                    <a:pt x="205" y="5"/>
                    <a:pt x="204" y="5"/>
                    <a:pt x="204" y="4"/>
                  </a:cubicBezTo>
                  <a:cubicBezTo>
                    <a:pt x="204" y="4"/>
                    <a:pt x="202" y="4"/>
                    <a:pt x="199" y="4"/>
                  </a:cubicBezTo>
                  <a:cubicBezTo>
                    <a:pt x="199" y="1"/>
                    <a:pt x="199" y="1"/>
                    <a:pt x="199" y="1"/>
                  </a:cubicBezTo>
                  <a:cubicBezTo>
                    <a:pt x="204" y="1"/>
                    <a:pt x="207" y="1"/>
                    <a:pt x="210" y="1"/>
                  </a:cubicBezTo>
                  <a:cubicBezTo>
                    <a:pt x="215" y="1"/>
                    <a:pt x="219" y="1"/>
                    <a:pt x="222" y="1"/>
                  </a:cubicBezTo>
                  <a:cubicBezTo>
                    <a:pt x="222" y="4"/>
                    <a:pt x="222" y="4"/>
                    <a:pt x="222" y="4"/>
                  </a:cubicBezTo>
                  <a:cubicBezTo>
                    <a:pt x="219" y="4"/>
                    <a:pt x="217" y="4"/>
                    <a:pt x="217" y="4"/>
                  </a:cubicBezTo>
                  <a:cubicBezTo>
                    <a:pt x="216" y="5"/>
                    <a:pt x="216" y="6"/>
                    <a:pt x="216" y="7"/>
                  </a:cubicBezTo>
                  <a:cubicBezTo>
                    <a:pt x="216" y="9"/>
                    <a:pt x="216" y="14"/>
                    <a:pt x="216" y="21"/>
                  </a:cubicBezTo>
                  <a:cubicBezTo>
                    <a:pt x="216" y="31"/>
                    <a:pt x="216" y="37"/>
                    <a:pt x="216" y="41"/>
                  </a:cubicBezTo>
                  <a:cubicBezTo>
                    <a:pt x="216" y="45"/>
                    <a:pt x="216" y="47"/>
                    <a:pt x="216" y="48"/>
                  </a:cubicBezTo>
                  <a:cubicBezTo>
                    <a:pt x="217" y="48"/>
                    <a:pt x="217" y="48"/>
                    <a:pt x="217" y="49"/>
                  </a:cubicBezTo>
                  <a:cubicBezTo>
                    <a:pt x="218" y="49"/>
                    <a:pt x="220" y="49"/>
                    <a:pt x="222" y="49"/>
                  </a:cubicBezTo>
                  <a:cubicBezTo>
                    <a:pt x="222" y="52"/>
                    <a:pt x="222" y="52"/>
                    <a:pt x="222" y="52"/>
                  </a:cubicBezTo>
                  <a:cubicBezTo>
                    <a:pt x="218" y="52"/>
                    <a:pt x="218" y="52"/>
                    <a:pt x="218" y="52"/>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8"/>
            <p:cNvSpPr>
              <a:spLocks/>
            </p:cNvSpPr>
            <p:nvPr/>
          </p:nvSpPr>
          <p:spPr bwMode="auto">
            <a:xfrm>
              <a:off x="1228" y="559"/>
              <a:ext cx="95" cy="116"/>
            </a:xfrm>
            <a:custGeom>
              <a:avLst/>
              <a:gdLst>
                <a:gd name="T0" fmla="*/ 20 w 73"/>
                <a:gd name="T1" fmla="*/ 74 h 79"/>
                <a:gd name="T2" fmla="*/ 5 w 73"/>
                <a:gd name="T3" fmla="*/ 60 h 79"/>
                <a:gd name="T4" fmla="*/ 0 w 73"/>
                <a:gd name="T5" fmla="*/ 39 h 79"/>
                <a:gd name="T6" fmla="*/ 12 w 73"/>
                <a:gd name="T7" fmla="*/ 11 h 79"/>
                <a:gd name="T8" fmla="*/ 45 w 73"/>
                <a:gd name="T9" fmla="*/ 0 h 79"/>
                <a:gd name="T10" fmla="*/ 59 w 73"/>
                <a:gd name="T11" fmla="*/ 1 h 79"/>
                <a:gd name="T12" fmla="*/ 73 w 73"/>
                <a:gd name="T13" fmla="*/ 5 h 79"/>
                <a:gd name="T14" fmla="*/ 73 w 73"/>
                <a:gd name="T15" fmla="*/ 6 h 79"/>
                <a:gd name="T16" fmla="*/ 72 w 73"/>
                <a:gd name="T17" fmla="*/ 12 h 79"/>
                <a:gd name="T18" fmla="*/ 71 w 73"/>
                <a:gd name="T19" fmla="*/ 24 h 79"/>
                <a:gd name="T20" fmla="*/ 66 w 73"/>
                <a:gd name="T21" fmla="*/ 24 h 79"/>
                <a:gd name="T22" fmla="*/ 66 w 73"/>
                <a:gd name="T23" fmla="*/ 14 h 79"/>
                <a:gd name="T24" fmla="*/ 63 w 73"/>
                <a:gd name="T25" fmla="*/ 11 h 79"/>
                <a:gd name="T26" fmla="*/ 55 w 73"/>
                <a:gd name="T27" fmla="*/ 8 h 79"/>
                <a:gd name="T28" fmla="*/ 45 w 73"/>
                <a:gd name="T29" fmla="*/ 6 h 79"/>
                <a:gd name="T30" fmla="*/ 24 w 73"/>
                <a:gd name="T31" fmla="*/ 15 h 79"/>
                <a:gd name="T32" fmla="*/ 16 w 73"/>
                <a:gd name="T33" fmla="*/ 37 h 79"/>
                <a:gd name="T34" fmla="*/ 26 w 73"/>
                <a:gd name="T35" fmla="*/ 63 h 79"/>
                <a:gd name="T36" fmla="*/ 49 w 73"/>
                <a:gd name="T37" fmla="*/ 72 h 79"/>
                <a:gd name="T38" fmla="*/ 60 w 73"/>
                <a:gd name="T39" fmla="*/ 71 h 79"/>
                <a:gd name="T40" fmla="*/ 72 w 73"/>
                <a:gd name="T41" fmla="*/ 66 h 79"/>
                <a:gd name="T42" fmla="*/ 73 w 73"/>
                <a:gd name="T43" fmla="*/ 68 h 79"/>
                <a:gd name="T44" fmla="*/ 70 w 73"/>
                <a:gd name="T45" fmla="*/ 73 h 79"/>
                <a:gd name="T46" fmla="*/ 58 w 73"/>
                <a:gd name="T47" fmla="*/ 78 h 79"/>
                <a:gd name="T48" fmla="*/ 45 w 73"/>
                <a:gd name="T49" fmla="*/ 79 h 79"/>
                <a:gd name="T50" fmla="*/ 20 w 73"/>
                <a:gd name="T51" fmla="*/ 7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79">
                  <a:moveTo>
                    <a:pt x="20" y="74"/>
                  </a:moveTo>
                  <a:cubicBezTo>
                    <a:pt x="14" y="71"/>
                    <a:pt x="8" y="66"/>
                    <a:pt x="5" y="60"/>
                  </a:cubicBezTo>
                  <a:cubicBezTo>
                    <a:pt x="1" y="54"/>
                    <a:pt x="0" y="47"/>
                    <a:pt x="0" y="39"/>
                  </a:cubicBezTo>
                  <a:cubicBezTo>
                    <a:pt x="0" y="28"/>
                    <a:pt x="4" y="18"/>
                    <a:pt x="12" y="11"/>
                  </a:cubicBezTo>
                  <a:cubicBezTo>
                    <a:pt x="20" y="4"/>
                    <a:pt x="31" y="0"/>
                    <a:pt x="45" y="0"/>
                  </a:cubicBezTo>
                  <a:cubicBezTo>
                    <a:pt x="50" y="0"/>
                    <a:pt x="55" y="0"/>
                    <a:pt x="59" y="1"/>
                  </a:cubicBezTo>
                  <a:cubicBezTo>
                    <a:pt x="64" y="2"/>
                    <a:pt x="68" y="3"/>
                    <a:pt x="73" y="5"/>
                  </a:cubicBezTo>
                  <a:cubicBezTo>
                    <a:pt x="73" y="6"/>
                    <a:pt x="73" y="6"/>
                    <a:pt x="73" y="6"/>
                  </a:cubicBezTo>
                  <a:cubicBezTo>
                    <a:pt x="73" y="8"/>
                    <a:pt x="72" y="10"/>
                    <a:pt x="72" y="12"/>
                  </a:cubicBezTo>
                  <a:cubicBezTo>
                    <a:pt x="72" y="15"/>
                    <a:pt x="71" y="19"/>
                    <a:pt x="71" y="24"/>
                  </a:cubicBezTo>
                  <a:cubicBezTo>
                    <a:pt x="66" y="24"/>
                    <a:pt x="66" y="24"/>
                    <a:pt x="66" y="24"/>
                  </a:cubicBezTo>
                  <a:cubicBezTo>
                    <a:pt x="66" y="18"/>
                    <a:pt x="66" y="15"/>
                    <a:pt x="66" y="14"/>
                  </a:cubicBezTo>
                  <a:cubicBezTo>
                    <a:pt x="65" y="14"/>
                    <a:pt x="64" y="13"/>
                    <a:pt x="63" y="11"/>
                  </a:cubicBezTo>
                  <a:cubicBezTo>
                    <a:pt x="61" y="10"/>
                    <a:pt x="58" y="9"/>
                    <a:pt x="55" y="8"/>
                  </a:cubicBezTo>
                  <a:cubicBezTo>
                    <a:pt x="52" y="7"/>
                    <a:pt x="49" y="6"/>
                    <a:pt x="45" y="6"/>
                  </a:cubicBezTo>
                  <a:cubicBezTo>
                    <a:pt x="36" y="6"/>
                    <a:pt x="29" y="9"/>
                    <a:pt x="24" y="15"/>
                  </a:cubicBezTo>
                  <a:cubicBezTo>
                    <a:pt x="19" y="20"/>
                    <a:pt x="16" y="28"/>
                    <a:pt x="16" y="37"/>
                  </a:cubicBezTo>
                  <a:cubicBezTo>
                    <a:pt x="16" y="48"/>
                    <a:pt x="19" y="56"/>
                    <a:pt x="26" y="63"/>
                  </a:cubicBezTo>
                  <a:cubicBezTo>
                    <a:pt x="32" y="69"/>
                    <a:pt x="39" y="72"/>
                    <a:pt x="49" y="72"/>
                  </a:cubicBezTo>
                  <a:cubicBezTo>
                    <a:pt x="53" y="72"/>
                    <a:pt x="57" y="71"/>
                    <a:pt x="60" y="71"/>
                  </a:cubicBezTo>
                  <a:cubicBezTo>
                    <a:pt x="64" y="70"/>
                    <a:pt x="68" y="68"/>
                    <a:pt x="72" y="66"/>
                  </a:cubicBezTo>
                  <a:cubicBezTo>
                    <a:pt x="73" y="68"/>
                    <a:pt x="73" y="68"/>
                    <a:pt x="73" y="68"/>
                  </a:cubicBezTo>
                  <a:cubicBezTo>
                    <a:pt x="72" y="69"/>
                    <a:pt x="71" y="71"/>
                    <a:pt x="70" y="73"/>
                  </a:cubicBezTo>
                  <a:cubicBezTo>
                    <a:pt x="66" y="75"/>
                    <a:pt x="62" y="77"/>
                    <a:pt x="58" y="78"/>
                  </a:cubicBezTo>
                  <a:cubicBezTo>
                    <a:pt x="54" y="79"/>
                    <a:pt x="50" y="79"/>
                    <a:pt x="45" y="79"/>
                  </a:cubicBezTo>
                  <a:cubicBezTo>
                    <a:pt x="35" y="79"/>
                    <a:pt x="27" y="78"/>
                    <a:pt x="20" y="74"/>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9"/>
            <p:cNvSpPr>
              <a:spLocks noEditPoints="1"/>
            </p:cNvSpPr>
            <p:nvPr/>
          </p:nvSpPr>
          <p:spPr bwMode="auto">
            <a:xfrm>
              <a:off x="1339" y="597"/>
              <a:ext cx="757" cy="78"/>
            </a:xfrm>
            <a:custGeom>
              <a:avLst/>
              <a:gdLst>
                <a:gd name="T0" fmla="*/ 537 w 583"/>
                <a:gd name="T1" fmla="*/ 48 h 53"/>
                <a:gd name="T2" fmla="*/ 525 w 583"/>
                <a:gd name="T3" fmla="*/ 49 h 53"/>
                <a:gd name="T4" fmla="*/ 532 w 583"/>
                <a:gd name="T5" fmla="*/ 5 h 53"/>
                <a:gd name="T6" fmla="*/ 560 w 583"/>
                <a:gd name="T7" fmla="*/ 24 h 53"/>
                <a:gd name="T8" fmla="*/ 565 w 583"/>
                <a:gd name="T9" fmla="*/ 4 h 53"/>
                <a:gd name="T10" fmla="*/ 578 w 583"/>
                <a:gd name="T11" fmla="*/ 5 h 53"/>
                <a:gd name="T12" fmla="*/ 576 w 583"/>
                <a:gd name="T13" fmla="*/ 53 h 53"/>
                <a:gd name="T14" fmla="*/ 489 w 583"/>
                <a:gd name="T15" fmla="*/ 0 h 53"/>
                <a:gd name="T16" fmla="*/ 487 w 583"/>
                <a:gd name="T17" fmla="*/ 53 h 53"/>
                <a:gd name="T18" fmla="*/ 489 w 583"/>
                <a:gd name="T19" fmla="*/ 49 h 53"/>
                <a:gd name="T20" fmla="*/ 209 w 583"/>
                <a:gd name="T21" fmla="*/ 51 h 53"/>
                <a:gd name="T22" fmla="*/ 199 w 583"/>
                <a:gd name="T23" fmla="*/ 4 h 53"/>
                <a:gd name="T24" fmla="*/ 212 w 583"/>
                <a:gd name="T25" fmla="*/ 4 h 53"/>
                <a:gd name="T26" fmla="*/ 216 w 583"/>
                <a:gd name="T27" fmla="*/ 45 h 53"/>
                <a:gd name="T28" fmla="*/ 237 w 583"/>
                <a:gd name="T29" fmla="*/ 5 h 53"/>
                <a:gd name="T30" fmla="*/ 249 w 583"/>
                <a:gd name="T31" fmla="*/ 4 h 53"/>
                <a:gd name="T32" fmla="*/ 233 w 583"/>
                <a:gd name="T33" fmla="*/ 51 h 53"/>
                <a:gd name="T34" fmla="*/ 13 w 583"/>
                <a:gd name="T35" fmla="*/ 3 h 53"/>
                <a:gd name="T36" fmla="*/ 43 w 583"/>
                <a:gd name="T37" fmla="*/ 49 h 53"/>
                <a:gd name="T38" fmla="*/ 20 w 583"/>
                <a:gd name="T39" fmla="*/ 47 h 53"/>
                <a:gd name="T40" fmla="*/ 16 w 583"/>
                <a:gd name="T41" fmla="*/ 9 h 53"/>
                <a:gd name="T42" fmla="*/ 78 w 583"/>
                <a:gd name="T43" fmla="*/ 48 h 53"/>
                <a:gd name="T44" fmla="*/ 68 w 583"/>
                <a:gd name="T45" fmla="*/ 49 h 53"/>
                <a:gd name="T46" fmla="*/ 71 w 583"/>
                <a:gd name="T47" fmla="*/ 4 h 53"/>
                <a:gd name="T48" fmla="*/ 101 w 583"/>
                <a:gd name="T49" fmla="*/ 38 h 53"/>
                <a:gd name="T50" fmla="*/ 130 w 583"/>
                <a:gd name="T51" fmla="*/ 8 h 53"/>
                <a:gd name="T52" fmla="*/ 136 w 583"/>
                <a:gd name="T53" fmla="*/ 52 h 53"/>
                <a:gd name="T54" fmla="*/ 119 w 583"/>
                <a:gd name="T55" fmla="*/ 45 h 53"/>
                <a:gd name="T56" fmla="*/ 446 w 583"/>
                <a:gd name="T57" fmla="*/ 52 h 53"/>
                <a:gd name="T58" fmla="*/ 433 w 583"/>
                <a:gd name="T59" fmla="*/ 27 h 53"/>
                <a:gd name="T60" fmla="*/ 438 w 583"/>
                <a:gd name="T61" fmla="*/ 1 h 53"/>
                <a:gd name="T62" fmla="*/ 444 w 583"/>
                <a:gd name="T63" fmla="*/ 41 h 53"/>
                <a:gd name="T64" fmla="*/ 395 w 583"/>
                <a:gd name="T65" fmla="*/ 52 h 53"/>
                <a:gd name="T66" fmla="*/ 389 w 583"/>
                <a:gd name="T67" fmla="*/ 35 h 53"/>
                <a:gd name="T68" fmla="*/ 375 w 583"/>
                <a:gd name="T69" fmla="*/ 7 h 53"/>
                <a:gd name="T70" fmla="*/ 418 w 583"/>
                <a:gd name="T71" fmla="*/ 1 h 53"/>
                <a:gd name="T72" fmla="*/ 401 w 583"/>
                <a:gd name="T73" fmla="*/ 5 h 53"/>
                <a:gd name="T74" fmla="*/ 407 w 583"/>
                <a:gd name="T75" fmla="*/ 49 h 53"/>
                <a:gd name="T76" fmla="*/ 347 w 583"/>
                <a:gd name="T77" fmla="*/ 48 h 53"/>
                <a:gd name="T78" fmla="*/ 323 w 583"/>
                <a:gd name="T79" fmla="*/ 41 h 53"/>
                <a:gd name="T80" fmla="*/ 318 w 583"/>
                <a:gd name="T81" fmla="*/ 52 h 53"/>
                <a:gd name="T82" fmla="*/ 335 w 583"/>
                <a:gd name="T83" fmla="*/ 0 h 53"/>
                <a:gd name="T84" fmla="*/ 354 w 583"/>
                <a:gd name="T85" fmla="*/ 52 h 53"/>
                <a:gd name="T86" fmla="*/ 279 w 583"/>
                <a:gd name="T87" fmla="*/ 52 h 53"/>
                <a:gd name="T88" fmla="*/ 273 w 583"/>
                <a:gd name="T89" fmla="*/ 35 h 53"/>
                <a:gd name="T90" fmla="*/ 259 w 583"/>
                <a:gd name="T91" fmla="*/ 7 h 53"/>
                <a:gd name="T92" fmla="*/ 302 w 583"/>
                <a:gd name="T93" fmla="*/ 1 h 53"/>
                <a:gd name="T94" fmla="*/ 285 w 583"/>
                <a:gd name="T95" fmla="*/ 5 h 53"/>
                <a:gd name="T96" fmla="*/ 291 w 583"/>
                <a:gd name="T97" fmla="*/ 49 h 53"/>
                <a:gd name="T98" fmla="*/ 150 w 583"/>
                <a:gd name="T99" fmla="*/ 48 h 53"/>
                <a:gd name="T100" fmla="*/ 147 w 583"/>
                <a:gd name="T101" fmla="*/ 4 h 53"/>
                <a:gd name="T102" fmla="*/ 171 w 583"/>
                <a:gd name="T103" fmla="*/ 1 h 53"/>
                <a:gd name="T104" fmla="*/ 168 w 583"/>
                <a:gd name="T105" fmla="*/ 28 h 53"/>
                <a:gd name="T106" fmla="*/ 174 w 583"/>
                <a:gd name="T107" fmla="*/ 22 h 53"/>
                <a:gd name="T108" fmla="*/ 162 w 583"/>
                <a:gd name="T109"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53">
                  <a:moveTo>
                    <a:pt x="570" y="52"/>
                  </a:moveTo>
                  <a:cubicBezTo>
                    <a:pt x="564" y="45"/>
                    <a:pt x="556" y="36"/>
                    <a:pt x="547" y="26"/>
                  </a:cubicBezTo>
                  <a:cubicBezTo>
                    <a:pt x="543" y="21"/>
                    <a:pt x="539" y="16"/>
                    <a:pt x="537" y="12"/>
                  </a:cubicBezTo>
                  <a:cubicBezTo>
                    <a:pt x="537" y="27"/>
                    <a:pt x="537" y="27"/>
                    <a:pt x="537" y="27"/>
                  </a:cubicBezTo>
                  <a:cubicBezTo>
                    <a:pt x="537" y="31"/>
                    <a:pt x="537" y="35"/>
                    <a:pt x="537" y="41"/>
                  </a:cubicBezTo>
                  <a:cubicBezTo>
                    <a:pt x="537" y="45"/>
                    <a:pt x="537" y="47"/>
                    <a:pt x="537" y="48"/>
                  </a:cubicBezTo>
                  <a:cubicBezTo>
                    <a:pt x="538" y="48"/>
                    <a:pt x="538" y="48"/>
                    <a:pt x="538" y="48"/>
                  </a:cubicBezTo>
                  <a:cubicBezTo>
                    <a:pt x="538" y="49"/>
                    <a:pt x="540" y="49"/>
                    <a:pt x="543" y="49"/>
                  </a:cubicBezTo>
                  <a:cubicBezTo>
                    <a:pt x="543" y="52"/>
                    <a:pt x="543" y="52"/>
                    <a:pt x="543" y="52"/>
                  </a:cubicBezTo>
                  <a:cubicBezTo>
                    <a:pt x="539" y="52"/>
                    <a:pt x="536" y="52"/>
                    <a:pt x="535" y="52"/>
                  </a:cubicBezTo>
                  <a:cubicBezTo>
                    <a:pt x="533" y="52"/>
                    <a:pt x="530" y="52"/>
                    <a:pt x="525" y="52"/>
                  </a:cubicBezTo>
                  <a:cubicBezTo>
                    <a:pt x="525" y="49"/>
                    <a:pt x="525" y="49"/>
                    <a:pt x="525" y="49"/>
                  </a:cubicBezTo>
                  <a:cubicBezTo>
                    <a:pt x="528" y="49"/>
                    <a:pt x="530" y="49"/>
                    <a:pt x="531" y="49"/>
                  </a:cubicBezTo>
                  <a:cubicBezTo>
                    <a:pt x="531" y="48"/>
                    <a:pt x="531" y="48"/>
                    <a:pt x="531" y="48"/>
                  </a:cubicBezTo>
                  <a:cubicBezTo>
                    <a:pt x="532" y="47"/>
                    <a:pt x="532" y="45"/>
                    <a:pt x="532" y="41"/>
                  </a:cubicBezTo>
                  <a:cubicBezTo>
                    <a:pt x="532" y="35"/>
                    <a:pt x="532" y="31"/>
                    <a:pt x="532" y="28"/>
                  </a:cubicBezTo>
                  <a:cubicBezTo>
                    <a:pt x="532" y="12"/>
                    <a:pt x="532" y="12"/>
                    <a:pt x="532" y="12"/>
                  </a:cubicBezTo>
                  <a:cubicBezTo>
                    <a:pt x="532" y="8"/>
                    <a:pt x="532" y="6"/>
                    <a:pt x="532" y="5"/>
                  </a:cubicBezTo>
                  <a:cubicBezTo>
                    <a:pt x="532" y="5"/>
                    <a:pt x="531" y="5"/>
                    <a:pt x="531" y="5"/>
                  </a:cubicBezTo>
                  <a:cubicBezTo>
                    <a:pt x="531" y="4"/>
                    <a:pt x="529" y="4"/>
                    <a:pt x="525" y="4"/>
                  </a:cubicBezTo>
                  <a:cubicBezTo>
                    <a:pt x="525" y="1"/>
                    <a:pt x="525" y="1"/>
                    <a:pt x="525" y="1"/>
                  </a:cubicBezTo>
                  <a:cubicBezTo>
                    <a:pt x="529" y="1"/>
                    <a:pt x="532" y="1"/>
                    <a:pt x="534" y="1"/>
                  </a:cubicBezTo>
                  <a:cubicBezTo>
                    <a:pt x="536" y="1"/>
                    <a:pt x="538" y="1"/>
                    <a:pt x="541" y="1"/>
                  </a:cubicBezTo>
                  <a:cubicBezTo>
                    <a:pt x="546" y="8"/>
                    <a:pt x="553" y="16"/>
                    <a:pt x="560" y="24"/>
                  </a:cubicBezTo>
                  <a:cubicBezTo>
                    <a:pt x="565" y="30"/>
                    <a:pt x="569" y="34"/>
                    <a:pt x="572" y="38"/>
                  </a:cubicBezTo>
                  <a:cubicBezTo>
                    <a:pt x="572" y="24"/>
                    <a:pt x="572" y="24"/>
                    <a:pt x="572" y="24"/>
                  </a:cubicBezTo>
                  <a:cubicBezTo>
                    <a:pt x="572" y="18"/>
                    <a:pt x="572" y="13"/>
                    <a:pt x="572" y="9"/>
                  </a:cubicBezTo>
                  <a:cubicBezTo>
                    <a:pt x="572" y="7"/>
                    <a:pt x="572" y="5"/>
                    <a:pt x="571" y="5"/>
                  </a:cubicBezTo>
                  <a:cubicBezTo>
                    <a:pt x="571" y="5"/>
                    <a:pt x="571" y="4"/>
                    <a:pt x="571" y="4"/>
                  </a:cubicBezTo>
                  <a:cubicBezTo>
                    <a:pt x="570" y="4"/>
                    <a:pt x="569" y="4"/>
                    <a:pt x="565" y="4"/>
                  </a:cubicBezTo>
                  <a:cubicBezTo>
                    <a:pt x="565" y="1"/>
                    <a:pt x="565" y="1"/>
                    <a:pt x="565" y="1"/>
                  </a:cubicBezTo>
                  <a:cubicBezTo>
                    <a:pt x="568" y="1"/>
                    <a:pt x="571" y="1"/>
                    <a:pt x="573" y="1"/>
                  </a:cubicBezTo>
                  <a:cubicBezTo>
                    <a:pt x="577" y="1"/>
                    <a:pt x="580" y="1"/>
                    <a:pt x="583" y="1"/>
                  </a:cubicBezTo>
                  <a:cubicBezTo>
                    <a:pt x="583" y="4"/>
                    <a:pt x="583" y="4"/>
                    <a:pt x="583" y="4"/>
                  </a:cubicBezTo>
                  <a:cubicBezTo>
                    <a:pt x="581" y="4"/>
                    <a:pt x="579" y="4"/>
                    <a:pt x="578" y="4"/>
                  </a:cubicBezTo>
                  <a:cubicBezTo>
                    <a:pt x="578" y="5"/>
                    <a:pt x="578" y="5"/>
                    <a:pt x="578" y="5"/>
                  </a:cubicBezTo>
                  <a:cubicBezTo>
                    <a:pt x="577" y="6"/>
                    <a:pt x="577" y="6"/>
                    <a:pt x="577" y="6"/>
                  </a:cubicBezTo>
                  <a:cubicBezTo>
                    <a:pt x="577" y="6"/>
                    <a:pt x="577" y="8"/>
                    <a:pt x="577" y="11"/>
                  </a:cubicBezTo>
                  <a:cubicBezTo>
                    <a:pt x="577" y="26"/>
                    <a:pt x="577" y="26"/>
                    <a:pt x="577" y="26"/>
                  </a:cubicBezTo>
                  <a:cubicBezTo>
                    <a:pt x="577" y="41"/>
                    <a:pt x="577" y="41"/>
                    <a:pt x="577" y="41"/>
                  </a:cubicBezTo>
                  <a:cubicBezTo>
                    <a:pt x="577" y="45"/>
                    <a:pt x="577" y="49"/>
                    <a:pt x="577" y="53"/>
                  </a:cubicBezTo>
                  <a:cubicBezTo>
                    <a:pt x="576" y="53"/>
                    <a:pt x="576" y="53"/>
                    <a:pt x="576" y="53"/>
                  </a:cubicBezTo>
                  <a:cubicBezTo>
                    <a:pt x="573" y="53"/>
                    <a:pt x="571" y="52"/>
                    <a:pt x="570" y="52"/>
                  </a:cubicBezTo>
                  <a:moveTo>
                    <a:pt x="467" y="46"/>
                  </a:moveTo>
                  <a:cubicBezTo>
                    <a:pt x="462" y="41"/>
                    <a:pt x="460" y="35"/>
                    <a:pt x="460" y="27"/>
                  </a:cubicBezTo>
                  <a:cubicBezTo>
                    <a:pt x="460" y="21"/>
                    <a:pt x="461" y="16"/>
                    <a:pt x="463" y="12"/>
                  </a:cubicBezTo>
                  <a:cubicBezTo>
                    <a:pt x="465" y="8"/>
                    <a:pt x="469" y="5"/>
                    <a:pt x="473" y="3"/>
                  </a:cubicBezTo>
                  <a:cubicBezTo>
                    <a:pt x="477" y="1"/>
                    <a:pt x="482" y="0"/>
                    <a:pt x="489" y="0"/>
                  </a:cubicBezTo>
                  <a:cubicBezTo>
                    <a:pt x="495" y="0"/>
                    <a:pt x="500" y="1"/>
                    <a:pt x="504" y="3"/>
                  </a:cubicBezTo>
                  <a:cubicBezTo>
                    <a:pt x="508" y="5"/>
                    <a:pt x="511" y="8"/>
                    <a:pt x="513" y="12"/>
                  </a:cubicBezTo>
                  <a:cubicBezTo>
                    <a:pt x="515" y="15"/>
                    <a:pt x="516" y="20"/>
                    <a:pt x="516" y="25"/>
                  </a:cubicBezTo>
                  <a:cubicBezTo>
                    <a:pt x="516" y="31"/>
                    <a:pt x="515" y="36"/>
                    <a:pt x="513" y="40"/>
                  </a:cubicBezTo>
                  <a:cubicBezTo>
                    <a:pt x="510" y="44"/>
                    <a:pt x="507" y="47"/>
                    <a:pt x="503" y="49"/>
                  </a:cubicBezTo>
                  <a:cubicBezTo>
                    <a:pt x="499" y="52"/>
                    <a:pt x="493" y="53"/>
                    <a:pt x="487" y="53"/>
                  </a:cubicBezTo>
                  <a:cubicBezTo>
                    <a:pt x="478" y="53"/>
                    <a:pt x="472" y="51"/>
                    <a:pt x="467" y="46"/>
                  </a:cubicBezTo>
                  <a:moveTo>
                    <a:pt x="475" y="9"/>
                  </a:moveTo>
                  <a:cubicBezTo>
                    <a:pt x="472" y="13"/>
                    <a:pt x="471" y="18"/>
                    <a:pt x="471" y="25"/>
                  </a:cubicBezTo>
                  <a:cubicBezTo>
                    <a:pt x="471" y="31"/>
                    <a:pt x="472" y="35"/>
                    <a:pt x="473" y="39"/>
                  </a:cubicBezTo>
                  <a:cubicBezTo>
                    <a:pt x="475" y="42"/>
                    <a:pt x="477" y="45"/>
                    <a:pt x="479" y="47"/>
                  </a:cubicBezTo>
                  <a:cubicBezTo>
                    <a:pt x="482" y="48"/>
                    <a:pt x="485" y="49"/>
                    <a:pt x="489" y="49"/>
                  </a:cubicBezTo>
                  <a:cubicBezTo>
                    <a:pt x="494" y="49"/>
                    <a:pt x="498" y="47"/>
                    <a:pt x="501" y="43"/>
                  </a:cubicBezTo>
                  <a:cubicBezTo>
                    <a:pt x="503" y="40"/>
                    <a:pt x="505" y="34"/>
                    <a:pt x="505" y="27"/>
                  </a:cubicBezTo>
                  <a:cubicBezTo>
                    <a:pt x="505" y="19"/>
                    <a:pt x="503" y="13"/>
                    <a:pt x="500" y="9"/>
                  </a:cubicBezTo>
                  <a:cubicBezTo>
                    <a:pt x="497" y="6"/>
                    <a:pt x="493" y="4"/>
                    <a:pt x="487" y="4"/>
                  </a:cubicBezTo>
                  <a:cubicBezTo>
                    <a:pt x="482" y="4"/>
                    <a:pt x="478" y="6"/>
                    <a:pt x="475" y="9"/>
                  </a:cubicBezTo>
                  <a:moveTo>
                    <a:pt x="209" y="51"/>
                  </a:moveTo>
                  <a:cubicBezTo>
                    <a:pt x="206" y="49"/>
                    <a:pt x="203" y="47"/>
                    <a:pt x="202" y="45"/>
                  </a:cubicBezTo>
                  <a:cubicBezTo>
                    <a:pt x="201" y="43"/>
                    <a:pt x="200" y="40"/>
                    <a:pt x="200" y="35"/>
                  </a:cubicBezTo>
                  <a:cubicBezTo>
                    <a:pt x="200" y="19"/>
                    <a:pt x="200" y="19"/>
                    <a:pt x="200" y="19"/>
                  </a:cubicBezTo>
                  <a:cubicBezTo>
                    <a:pt x="200" y="17"/>
                    <a:pt x="200" y="14"/>
                    <a:pt x="200" y="9"/>
                  </a:cubicBezTo>
                  <a:cubicBezTo>
                    <a:pt x="200" y="7"/>
                    <a:pt x="200" y="6"/>
                    <a:pt x="199" y="5"/>
                  </a:cubicBezTo>
                  <a:cubicBezTo>
                    <a:pt x="199" y="5"/>
                    <a:pt x="199" y="5"/>
                    <a:pt x="199" y="4"/>
                  </a:cubicBezTo>
                  <a:cubicBezTo>
                    <a:pt x="198" y="4"/>
                    <a:pt x="197" y="4"/>
                    <a:pt x="194" y="4"/>
                  </a:cubicBezTo>
                  <a:cubicBezTo>
                    <a:pt x="194" y="1"/>
                    <a:pt x="194" y="1"/>
                    <a:pt x="194" y="1"/>
                  </a:cubicBezTo>
                  <a:cubicBezTo>
                    <a:pt x="199" y="1"/>
                    <a:pt x="203" y="1"/>
                    <a:pt x="207" y="1"/>
                  </a:cubicBezTo>
                  <a:cubicBezTo>
                    <a:pt x="209" y="1"/>
                    <a:pt x="213" y="1"/>
                    <a:pt x="217" y="1"/>
                  </a:cubicBezTo>
                  <a:cubicBezTo>
                    <a:pt x="217" y="4"/>
                    <a:pt x="217" y="4"/>
                    <a:pt x="217" y="4"/>
                  </a:cubicBezTo>
                  <a:cubicBezTo>
                    <a:pt x="215" y="4"/>
                    <a:pt x="213" y="4"/>
                    <a:pt x="212" y="4"/>
                  </a:cubicBezTo>
                  <a:cubicBezTo>
                    <a:pt x="212" y="5"/>
                    <a:pt x="212" y="5"/>
                    <a:pt x="212" y="5"/>
                  </a:cubicBezTo>
                  <a:cubicBezTo>
                    <a:pt x="211" y="5"/>
                    <a:pt x="211" y="6"/>
                    <a:pt x="211" y="7"/>
                  </a:cubicBezTo>
                  <a:cubicBezTo>
                    <a:pt x="211" y="8"/>
                    <a:pt x="211" y="12"/>
                    <a:pt x="211" y="18"/>
                  </a:cubicBezTo>
                  <a:cubicBezTo>
                    <a:pt x="211" y="23"/>
                    <a:pt x="211" y="28"/>
                    <a:pt x="211" y="32"/>
                  </a:cubicBezTo>
                  <a:cubicBezTo>
                    <a:pt x="211" y="36"/>
                    <a:pt x="211" y="39"/>
                    <a:pt x="212" y="41"/>
                  </a:cubicBezTo>
                  <a:cubicBezTo>
                    <a:pt x="213" y="43"/>
                    <a:pt x="214" y="44"/>
                    <a:pt x="216" y="45"/>
                  </a:cubicBezTo>
                  <a:cubicBezTo>
                    <a:pt x="218" y="46"/>
                    <a:pt x="221" y="47"/>
                    <a:pt x="224" y="47"/>
                  </a:cubicBezTo>
                  <a:cubicBezTo>
                    <a:pt x="228" y="47"/>
                    <a:pt x="231" y="46"/>
                    <a:pt x="233" y="45"/>
                  </a:cubicBezTo>
                  <a:cubicBezTo>
                    <a:pt x="235" y="43"/>
                    <a:pt x="236" y="42"/>
                    <a:pt x="237" y="39"/>
                  </a:cubicBezTo>
                  <a:cubicBezTo>
                    <a:pt x="238" y="37"/>
                    <a:pt x="238" y="32"/>
                    <a:pt x="238" y="24"/>
                  </a:cubicBezTo>
                  <a:cubicBezTo>
                    <a:pt x="238" y="11"/>
                    <a:pt x="238" y="11"/>
                    <a:pt x="238" y="11"/>
                  </a:cubicBezTo>
                  <a:cubicBezTo>
                    <a:pt x="238" y="8"/>
                    <a:pt x="238" y="6"/>
                    <a:pt x="237" y="5"/>
                  </a:cubicBezTo>
                  <a:cubicBezTo>
                    <a:pt x="237" y="5"/>
                    <a:pt x="237" y="5"/>
                    <a:pt x="237" y="5"/>
                  </a:cubicBezTo>
                  <a:cubicBezTo>
                    <a:pt x="236" y="4"/>
                    <a:pt x="234" y="4"/>
                    <a:pt x="231" y="4"/>
                  </a:cubicBezTo>
                  <a:cubicBezTo>
                    <a:pt x="231" y="1"/>
                    <a:pt x="231" y="1"/>
                    <a:pt x="231" y="1"/>
                  </a:cubicBezTo>
                  <a:cubicBezTo>
                    <a:pt x="235" y="1"/>
                    <a:pt x="237" y="1"/>
                    <a:pt x="240" y="1"/>
                  </a:cubicBezTo>
                  <a:cubicBezTo>
                    <a:pt x="242" y="1"/>
                    <a:pt x="245" y="1"/>
                    <a:pt x="249" y="1"/>
                  </a:cubicBezTo>
                  <a:cubicBezTo>
                    <a:pt x="249" y="4"/>
                    <a:pt x="249" y="4"/>
                    <a:pt x="249" y="4"/>
                  </a:cubicBezTo>
                  <a:cubicBezTo>
                    <a:pt x="246" y="4"/>
                    <a:pt x="245" y="4"/>
                    <a:pt x="244" y="5"/>
                  </a:cubicBezTo>
                  <a:cubicBezTo>
                    <a:pt x="243" y="5"/>
                    <a:pt x="243" y="6"/>
                    <a:pt x="243" y="9"/>
                  </a:cubicBezTo>
                  <a:cubicBezTo>
                    <a:pt x="243" y="14"/>
                    <a:pt x="243" y="20"/>
                    <a:pt x="243" y="27"/>
                  </a:cubicBezTo>
                  <a:cubicBezTo>
                    <a:pt x="243" y="32"/>
                    <a:pt x="242" y="35"/>
                    <a:pt x="242" y="36"/>
                  </a:cubicBezTo>
                  <a:cubicBezTo>
                    <a:pt x="242" y="39"/>
                    <a:pt x="241" y="42"/>
                    <a:pt x="240" y="45"/>
                  </a:cubicBezTo>
                  <a:cubicBezTo>
                    <a:pt x="239" y="47"/>
                    <a:pt x="236" y="49"/>
                    <a:pt x="233" y="51"/>
                  </a:cubicBezTo>
                  <a:cubicBezTo>
                    <a:pt x="230" y="52"/>
                    <a:pt x="226" y="53"/>
                    <a:pt x="221" y="53"/>
                  </a:cubicBezTo>
                  <a:cubicBezTo>
                    <a:pt x="216" y="53"/>
                    <a:pt x="212" y="52"/>
                    <a:pt x="209" y="51"/>
                  </a:cubicBezTo>
                  <a:moveTo>
                    <a:pt x="7" y="46"/>
                  </a:moveTo>
                  <a:cubicBezTo>
                    <a:pt x="2" y="41"/>
                    <a:pt x="0" y="35"/>
                    <a:pt x="0" y="27"/>
                  </a:cubicBezTo>
                  <a:cubicBezTo>
                    <a:pt x="0" y="21"/>
                    <a:pt x="1" y="16"/>
                    <a:pt x="3" y="12"/>
                  </a:cubicBezTo>
                  <a:cubicBezTo>
                    <a:pt x="6" y="8"/>
                    <a:pt x="9" y="5"/>
                    <a:pt x="13" y="3"/>
                  </a:cubicBezTo>
                  <a:cubicBezTo>
                    <a:pt x="17" y="1"/>
                    <a:pt x="23" y="0"/>
                    <a:pt x="29" y="0"/>
                  </a:cubicBezTo>
                  <a:cubicBezTo>
                    <a:pt x="35" y="0"/>
                    <a:pt x="40" y="1"/>
                    <a:pt x="44" y="3"/>
                  </a:cubicBezTo>
                  <a:cubicBezTo>
                    <a:pt x="48" y="5"/>
                    <a:pt x="51" y="8"/>
                    <a:pt x="53" y="12"/>
                  </a:cubicBezTo>
                  <a:cubicBezTo>
                    <a:pt x="56" y="15"/>
                    <a:pt x="57" y="20"/>
                    <a:pt x="57" y="25"/>
                  </a:cubicBezTo>
                  <a:cubicBezTo>
                    <a:pt x="57" y="31"/>
                    <a:pt x="55" y="36"/>
                    <a:pt x="53" y="40"/>
                  </a:cubicBezTo>
                  <a:cubicBezTo>
                    <a:pt x="51" y="44"/>
                    <a:pt x="47" y="47"/>
                    <a:pt x="43" y="49"/>
                  </a:cubicBezTo>
                  <a:cubicBezTo>
                    <a:pt x="39" y="52"/>
                    <a:pt x="34" y="53"/>
                    <a:pt x="28" y="53"/>
                  </a:cubicBezTo>
                  <a:cubicBezTo>
                    <a:pt x="19" y="53"/>
                    <a:pt x="12" y="51"/>
                    <a:pt x="7" y="46"/>
                  </a:cubicBezTo>
                  <a:moveTo>
                    <a:pt x="16" y="9"/>
                  </a:moveTo>
                  <a:cubicBezTo>
                    <a:pt x="13" y="13"/>
                    <a:pt x="11" y="18"/>
                    <a:pt x="11" y="25"/>
                  </a:cubicBezTo>
                  <a:cubicBezTo>
                    <a:pt x="11" y="31"/>
                    <a:pt x="12" y="35"/>
                    <a:pt x="14" y="39"/>
                  </a:cubicBezTo>
                  <a:cubicBezTo>
                    <a:pt x="15" y="42"/>
                    <a:pt x="17" y="45"/>
                    <a:pt x="20" y="47"/>
                  </a:cubicBezTo>
                  <a:cubicBezTo>
                    <a:pt x="22" y="48"/>
                    <a:pt x="25" y="49"/>
                    <a:pt x="29" y="49"/>
                  </a:cubicBezTo>
                  <a:cubicBezTo>
                    <a:pt x="34" y="49"/>
                    <a:pt x="38" y="47"/>
                    <a:pt x="41" y="43"/>
                  </a:cubicBezTo>
                  <a:cubicBezTo>
                    <a:pt x="44" y="40"/>
                    <a:pt x="45" y="34"/>
                    <a:pt x="45" y="27"/>
                  </a:cubicBezTo>
                  <a:cubicBezTo>
                    <a:pt x="45" y="19"/>
                    <a:pt x="44" y="13"/>
                    <a:pt x="40" y="9"/>
                  </a:cubicBezTo>
                  <a:cubicBezTo>
                    <a:pt x="38" y="6"/>
                    <a:pt x="33" y="4"/>
                    <a:pt x="28" y="4"/>
                  </a:cubicBezTo>
                  <a:cubicBezTo>
                    <a:pt x="23" y="4"/>
                    <a:pt x="18" y="6"/>
                    <a:pt x="16" y="9"/>
                  </a:cubicBezTo>
                  <a:moveTo>
                    <a:pt x="97" y="53"/>
                  </a:moveTo>
                  <a:cubicBezTo>
                    <a:pt x="95" y="49"/>
                    <a:pt x="92" y="43"/>
                    <a:pt x="89" y="37"/>
                  </a:cubicBezTo>
                  <a:cubicBezTo>
                    <a:pt x="77" y="11"/>
                    <a:pt x="77" y="11"/>
                    <a:pt x="77" y="11"/>
                  </a:cubicBezTo>
                  <a:cubicBezTo>
                    <a:pt x="77" y="16"/>
                    <a:pt x="77" y="16"/>
                    <a:pt x="77" y="16"/>
                  </a:cubicBezTo>
                  <a:cubicBezTo>
                    <a:pt x="77" y="29"/>
                    <a:pt x="77" y="39"/>
                    <a:pt x="77" y="44"/>
                  </a:cubicBezTo>
                  <a:cubicBezTo>
                    <a:pt x="77" y="46"/>
                    <a:pt x="77" y="48"/>
                    <a:pt x="78" y="48"/>
                  </a:cubicBezTo>
                  <a:cubicBezTo>
                    <a:pt x="78" y="49"/>
                    <a:pt x="80" y="49"/>
                    <a:pt x="83" y="49"/>
                  </a:cubicBezTo>
                  <a:cubicBezTo>
                    <a:pt x="83" y="52"/>
                    <a:pt x="83" y="52"/>
                    <a:pt x="83" y="52"/>
                  </a:cubicBezTo>
                  <a:cubicBezTo>
                    <a:pt x="81" y="52"/>
                    <a:pt x="78" y="52"/>
                    <a:pt x="76" y="52"/>
                  </a:cubicBezTo>
                  <a:cubicBezTo>
                    <a:pt x="72" y="52"/>
                    <a:pt x="69" y="52"/>
                    <a:pt x="66" y="52"/>
                  </a:cubicBezTo>
                  <a:cubicBezTo>
                    <a:pt x="66" y="49"/>
                    <a:pt x="66" y="49"/>
                    <a:pt x="66" y="49"/>
                  </a:cubicBezTo>
                  <a:cubicBezTo>
                    <a:pt x="68" y="49"/>
                    <a:pt x="68" y="49"/>
                    <a:pt x="68" y="49"/>
                  </a:cubicBezTo>
                  <a:cubicBezTo>
                    <a:pt x="70" y="49"/>
                    <a:pt x="71" y="49"/>
                    <a:pt x="71" y="48"/>
                  </a:cubicBezTo>
                  <a:cubicBezTo>
                    <a:pt x="72" y="48"/>
                    <a:pt x="72" y="46"/>
                    <a:pt x="72" y="43"/>
                  </a:cubicBezTo>
                  <a:cubicBezTo>
                    <a:pt x="72" y="37"/>
                    <a:pt x="72" y="30"/>
                    <a:pt x="72" y="23"/>
                  </a:cubicBezTo>
                  <a:cubicBezTo>
                    <a:pt x="72" y="19"/>
                    <a:pt x="72" y="15"/>
                    <a:pt x="72" y="10"/>
                  </a:cubicBezTo>
                  <a:cubicBezTo>
                    <a:pt x="72" y="7"/>
                    <a:pt x="72" y="6"/>
                    <a:pt x="72" y="5"/>
                  </a:cubicBezTo>
                  <a:cubicBezTo>
                    <a:pt x="72" y="5"/>
                    <a:pt x="71" y="5"/>
                    <a:pt x="71" y="4"/>
                  </a:cubicBezTo>
                  <a:cubicBezTo>
                    <a:pt x="71" y="4"/>
                    <a:pt x="69" y="4"/>
                    <a:pt x="66" y="4"/>
                  </a:cubicBezTo>
                  <a:cubicBezTo>
                    <a:pt x="66" y="1"/>
                    <a:pt x="66" y="1"/>
                    <a:pt x="66" y="1"/>
                  </a:cubicBezTo>
                  <a:cubicBezTo>
                    <a:pt x="69" y="1"/>
                    <a:pt x="72" y="1"/>
                    <a:pt x="74" y="1"/>
                  </a:cubicBezTo>
                  <a:cubicBezTo>
                    <a:pt x="78" y="1"/>
                    <a:pt x="81" y="1"/>
                    <a:pt x="84" y="1"/>
                  </a:cubicBezTo>
                  <a:cubicBezTo>
                    <a:pt x="85" y="4"/>
                    <a:pt x="87" y="7"/>
                    <a:pt x="88" y="10"/>
                  </a:cubicBezTo>
                  <a:cubicBezTo>
                    <a:pt x="89" y="12"/>
                    <a:pt x="93" y="21"/>
                    <a:pt x="101" y="38"/>
                  </a:cubicBezTo>
                  <a:cubicBezTo>
                    <a:pt x="110" y="21"/>
                    <a:pt x="115" y="9"/>
                    <a:pt x="119" y="1"/>
                  </a:cubicBezTo>
                  <a:cubicBezTo>
                    <a:pt x="122" y="1"/>
                    <a:pt x="125" y="1"/>
                    <a:pt x="127" y="1"/>
                  </a:cubicBezTo>
                  <a:cubicBezTo>
                    <a:pt x="130" y="1"/>
                    <a:pt x="133" y="1"/>
                    <a:pt x="136" y="1"/>
                  </a:cubicBezTo>
                  <a:cubicBezTo>
                    <a:pt x="136" y="4"/>
                    <a:pt x="136" y="4"/>
                    <a:pt x="136" y="4"/>
                  </a:cubicBezTo>
                  <a:cubicBezTo>
                    <a:pt x="133" y="4"/>
                    <a:pt x="131" y="4"/>
                    <a:pt x="131" y="5"/>
                  </a:cubicBezTo>
                  <a:cubicBezTo>
                    <a:pt x="130" y="5"/>
                    <a:pt x="130" y="6"/>
                    <a:pt x="130" y="8"/>
                  </a:cubicBezTo>
                  <a:cubicBezTo>
                    <a:pt x="130" y="11"/>
                    <a:pt x="130" y="17"/>
                    <a:pt x="130" y="26"/>
                  </a:cubicBezTo>
                  <a:cubicBezTo>
                    <a:pt x="130" y="30"/>
                    <a:pt x="130" y="34"/>
                    <a:pt x="130" y="39"/>
                  </a:cubicBezTo>
                  <a:cubicBezTo>
                    <a:pt x="130" y="44"/>
                    <a:pt x="130" y="47"/>
                    <a:pt x="130" y="48"/>
                  </a:cubicBezTo>
                  <a:cubicBezTo>
                    <a:pt x="130" y="48"/>
                    <a:pt x="131" y="48"/>
                    <a:pt x="131" y="48"/>
                  </a:cubicBezTo>
                  <a:cubicBezTo>
                    <a:pt x="131" y="49"/>
                    <a:pt x="133" y="49"/>
                    <a:pt x="136" y="49"/>
                  </a:cubicBezTo>
                  <a:cubicBezTo>
                    <a:pt x="136" y="52"/>
                    <a:pt x="136" y="52"/>
                    <a:pt x="136" y="52"/>
                  </a:cubicBezTo>
                  <a:cubicBezTo>
                    <a:pt x="132" y="52"/>
                    <a:pt x="129" y="52"/>
                    <a:pt x="126" y="52"/>
                  </a:cubicBezTo>
                  <a:cubicBezTo>
                    <a:pt x="122" y="52"/>
                    <a:pt x="118" y="52"/>
                    <a:pt x="113" y="52"/>
                  </a:cubicBezTo>
                  <a:cubicBezTo>
                    <a:pt x="113" y="49"/>
                    <a:pt x="113" y="49"/>
                    <a:pt x="113" y="49"/>
                  </a:cubicBezTo>
                  <a:cubicBezTo>
                    <a:pt x="115" y="49"/>
                    <a:pt x="115" y="49"/>
                    <a:pt x="115" y="49"/>
                  </a:cubicBezTo>
                  <a:cubicBezTo>
                    <a:pt x="117" y="49"/>
                    <a:pt x="118" y="49"/>
                    <a:pt x="118" y="48"/>
                  </a:cubicBezTo>
                  <a:cubicBezTo>
                    <a:pt x="119" y="48"/>
                    <a:pt x="119" y="47"/>
                    <a:pt x="119" y="45"/>
                  </a:cubicBezTo>
                  <a:cubicBezTo>
                    <a:pt x="119" y="43"/>
                    <a:pt x="119" y="39"/>
                    <a:pt x="119" y="33"/>
                  </a:cubicBezTo>
                  <a:cubicBezTo>
                    <a:pt x="119" y="11"/>
                    <a:pt x="119" y="11"/>
                    <a:pt x="119" y="11"/>
                  </a:cubicBezTo>
                  <a:cubicBezTo>
                    <a:pt x="115" y="18"/>
                    <a:pt x="111" y="28"/>
                    <a:pt x="105" y="40"/>
                  </a:cubicBezTo>
                  <a:cubicBezTo>
                    <a:pt x="102" y="46"/>
                    <a:pt x="100" y="50"/>
                    <a:pt x="99" y="53"/>
                  </a:cubicBezTo>
                  <a:cubicBezTo>
                    <a:pt x="97" y="53"/>
                    <a:pt x="97" y="53"/>
                    <a:pt x="97" y="53"/>
                  </a:cubicBezTo>
                  <a:moveTo>
                    <a:pt x="446" y="52"/>
                  </a:moveTo>
                  <a:cubicBezTo>
                    <a:pt x="443" y="52"/>
                    <a:pt x="441" y="52"/>
                    <a:pt x="439" y="52"/>
                  </a:cubicBezTo>
                  <a:cubicBezTo>
                    <a:pt x="426" y="52"/>
                    <a:pt x="426" y="52"/>
                    <a:pt x="426" y="52"/>
                  </a:cubicBezTo>
                  <a:cubicBezTo>
                    <a:pt x="426" y="49"/>
                    <a:pt x="426" y="49"/>
                    <a:pt x="426" y="49"/>
                  </a:cubicBezTo>
                  <a:cubicBezTo>
                    <a:pt x="430" y="49"/>
                    <a:pt x="432" y="49"/>
                    <a:pt x="432" y="48"/>
                  </a:cubicBezTo>
                  <a:cubicBezTo>
                    <a:pt x="432" y="48"/>
                    <a:pt x="433" y="47"/>
                    <a:pt x="433" y="45"/>
                  </a:cubicBezTo>
                  <a:cubicBezTo>
                    <a:pt x="433" y="42"/>
                    <a:pt x="433" y="36"/>
                    <a:pt x="433" y="27"/>
                  </a:cubicBezTo>
                  <a:cubicBezTo>
                    <a:pt x="433" y="24"/>
                    <a:pt x="433" y="19"/>
                    <a:pt x="433" y="13"/>
                  </a:cubicBezTo>
                  <a:cubicBezTo>
                    <a:pt x="433" y="8"/>
                    <a:pt x="433" y="6"/>
                    <a:pt x="433" y="5"/>
                  </a:cubicBezTo>
                  <a:cubicBezTo>
                    <a:pt x="433" y="5"/>
                    <a:pt x="432" y="5"/>
                    <a:pt x="432" y="4"/>
                  </a:cubicBezTo>
                  <a:cubicBezTo>
                    <a:pt x="431" y="4"/>
                    <a:pt x="430" y="4"/>
                    <a:pt x="426" y="4"/>
                  </a:cubicBezTo>
                  <a:cubicBezTo>
                    <a:pt x="426" y="1"/>
                    <a:pt x="426" y="1"/>
                    <a:pt x="426" y="1"/>
                  </a:cubicBezTo>
                  <a:cubicBezTo>
                    <a:pt x="431" y="1"/>
                    <a:pt x="435" y="1"/>
                    <a:pt x="438" y="1"/>
                  </a:cubicBezTo>
                  <a:cubicBezTo>
                    <a:pt x="442" y="1"/>
                    <a:pt x="447" y="1"/>
                    <a:pt x="450" y="1"/>
                  </a:cubicBezTo>
                  <a:cubicBezTo>
                    <a:pt x="450" y="4"/>
                    <a:pt x="450" y="4"/>
                    <a:pt x="450" y="4"/>
                  </a:cubicBezTo>
                  <a:cubicBezTo>
                    <a:pt x="447" y="4"/>
                    <a:pt x="445" y="4"/>
                    <a:pt x="445" y="4"/>
                  </a:cubicBezTo>
                  <a:cubicBezTo>
                    <a:pt x="444" y="5"/>
                    <a:pt x="444" y="6"/>
                    <a:pt x="444" y="7"/>
                  </a:cubicBezTo>
                  <a:cubicBezTo>
                    <a:pt x="444" y="9"/>
                    <a:pt x="444" y="14"/>
                    <a:pt x="444" y="21"/>
                  </a:cubicBezTo>
                  <a:cubicBezTo>
                    <a:pt x="444" y="31"/>
                    <a:pt x="444" y="37"/>
                    <a:pt x="444" y="41"/>
                  </a:cubicBezTo>
                  <a:cubicBezTo>
                    <a:pt x="444" y="45"/>
                    <a:pt x="444" y="47"/>
                    <a:pt x="444" y="48"/>
                  </a:cubicBezTo>
                  <a:cubicBezTo>
                    <a:pt x="444" y="48"/>
                    <a:pt x="445" y="48"/>
                    <a:pt x="445" y="49"/>
                  </a:cubicBezTo>
                  <a:cubicBezTo>
                    <a:pt x="446" y="49"/>
                    <a:pt x="447" y="49"/>
                    <a:pt x="450" y="49"/>
                  </a:cubicBezTo>
                  <a:cubicBezTo>
                    <a:pt x="450" y="52"/>
                    <a:pt x="450" y="52"/>
                    <a:pt x="450" y="52"/>
                  </a:cubicBezTo>
                  <a:cubicBezTo>
                    <a:pt x="446" y="52"/>
                    <a:pt x="446" y="52"/>
                    <a:pt x="446" y="52"/>
                  </a:cubicBezTo>
                  <a:moveTo>
                    <a:pt x="395" y="52"/>
                  </a:moveTo>
                  <a:cubicBezTo>
                    <a:pt x="390" y="52"/>
                    <a:pt x="386" y="52"/>
                    <a:pt x="383" y="52"/>
                  </a:cubicBezTo>
                  <a:cubicBezTo>
                    <a:pt x="383" y="49"/>
                    <a:pt x="383" y="49"/>
                    <a:pt x="383" y="49"/>
                  </a:cubicBezTo>
                  <a:cubicBezTo>
                    <a:pt x="384" y="49"/>
                    <a:pt x="385" y="49"/>
                    <a:pt x="387" y="49"/>
                  </a:cubicBezTo>
                  <a:cubicBezTo>
                    <a:pt x="388" y="49"/>
                    <a:pt x="388" y="48"/>
                    <a:pt x="388" y="48"/>
                  </a:cubicBezTo>
                  <a:cubicBezTo>
                    <a:pt x="389" y="48"/>
                    <a:pt x="389" y="47"/>
                    <a:pt x="389" y="47"/>
                  </a:cubicBezTo>
                  <a:cubicBezTo>
                    <a:pt x="389" y="46"/>
                    <a:pt x="389" y="42"/>
                    <a:pt x="389" y="35"/>
                  </a:cubicBezTo>
                  <a:cubicBezTo>
                    <a:pt x="389" y="30"/>
                    <a:pt x="389" y="25"/>
                    <a:pt x="389" y="21"/>
                  </a:cubicBezTo>
                  <a:cubicBezTo>
                    <a:pt x="389" y="11"/>
                    <a:pt x="389" y="6"/>
                    <a:pt x="389" y="6"/>
                  </a:cubicBezTo>
                  <a:cubicBezTo>
                    <a:pt x="389" y="6"/>
                    <a:pt x="388" y="5"/>
                    <a:pt x="387" y="5"/>
                  </a:cubicBezTo>
                  <a:cubicBezTo>
                    <a:pt x="383" y="5"/>
                    <a:pt x="380" y="6"/>
                    <a:pt x="378" y="6"/>
                  </a:cubicBezTo>
                  <a:cubicBezTo>
                    <a:pt x="377" y="6"/>
                    <a:pt x="376" y="6"/>
                    <a:pt x="376" y="6"/>
                  </a:cubicBezTo>
                  <a:cubicBezTo>
                    <a:pt x="375" y="7"/>
                    <a:pt x="375" y="7"/>
                    <a:pt x="375" y="7"/>
                  </a:cubicBezTo>
                  <a:cubicBezTo>
                    <a:pt x="375" y="7"/>
                    <a:pt x="375" y="9"/>
                    <a:pt x="375" y="13"/>
                  </a:cubicBezTo>
                  <a:cubicBezTo>
                    <a:pt x="371" y="13"/>
                    <a:pt x="371" y="13"/>
                    <a:pt x="371" y="13"/>
                  </a:cubicBezTo>
                  <a:cubicBezTo>
                    <a:pt x="371" y="9"/>
                    <a:pt x="371" y="4"/>
                    <a:pt x="371" y="1"/>
                  </a:cubicBezTo>
                  <a:cubicBezTo>
                    <a:pt x="371" y="1"/>
                    <a:pt x="371" y="1"/>
                    <a:pt x="371" y="1"/>
                  </a:cubicBezTo>
                  <a:cubicBezTo>
                    <a:pt x="379" y="1"/>
                    <a:pt x="387" y="1"/>
                    <a:pt x="394" y="1"/>
                  </a:cubicBezTo>
                  <a:cubicBezTo>
                    <a:pt x="401" y="1"/>
                    <a:pt x="409" y="1"/>
                    <a:pt x="418" y="1"/>
                  </a:cubicBezTo>
                  <a:cubicBezTo>
                    <a:pt x="419" y="1"/>
                    <a:pt x="419" y="1"/>
                    <a:pt x="419" y="1"/>
                  </a:cubicBezTo>
                  <a:cubicBezTo>
                    <a:pt x="418" y="5"/>
                    <a:pt x="418" y="9"/>
                    <a:pt x="418" y="13"/>
                  </a:cubicBezTo>
                  <a:cubicBezTo>
                    <a:pt x="415" y="13"/>
                    <a:pt x="415" y="13"/>
                    <a:pt x="415" y="13"/>
                  </a:cubicBezTo>
                  <a:cubicBezTo>
                    <a:pt x="414" y="9"/>
                    <a:pt x="414" y="7"/>
                    <a:pt x="414" y="6"/>
                  </a:cubicBezTo>
                  <a:cubicBezTo>
                    <a:pt x="414" y="6"/>
                    <a:pt x="413" y="6"/>
                    <a:pt x="413" y="6"/>
                  </a:cubicBezTo>
                  <a:cubicBezTo>
                    <a:pt x="411" y="6"/>
                    <a:pt x="407" y="5"/>
                    <a:pt x="401" y="5"/>
                  </a:cubicBezTo>
                  <a:cubicBezTo>
                    <a:pt x="401" y="5"/>
                    <a:pt x="400" y="6"/>
                    <a:pt x="400" y="6"/>
                  </a:cubicBezTo>
                  <a:cubicBezTo>
                    <a:pt x="400" y="6"/>
                    <a:pt x="400" y="6"/>
                    <a:pt x="400" y="8"/>
                  </a:cubicBezTo>
                  <a:cubicBezTo>
                    <a:pt x="400" y="32"/>
                    <a:pt x="400" y="32"/>
                    <a:pt x="400" y="32"/>
                  </a:cubicBezTo>
                  <a:cubicBezTo>
                    <a:pt x="400" y="39"/>
                    <a:pt x="400" y="44"/>
                    <a:pt x="400" y="45"/>
                  </a:cubicBezTo>
                  <a:cubicBezTo>
                    <a:pt x="400" y="47"/>
                    <a:pt x="401" y="48"/>
                    <a:pt x="401" y="48"/>
                  </a:cubicBezTo>
                  <a:cubicBezTo>
                    <a:pt x="401" y="49"/>
                    <a:pt x="403" y="49"/>
                    <a:pt x="407" y="49"/>
                  </a:cubicBezTo>
                  <a:cubicBezTo>
                    <a:pt x="407" y="52"/>
                    <a:pt x="407" y="52"/>
                    <a:pt x="407" y="52"/>
                  </a:cubicBezTo>
                  <a:cubicBezTo>
                    <a:pt x="403" y="52"/>
                    <a:pt x="399" y="52"/>
                    <a:pt x="395" y="52"/>
                  </a:cubicBezTo>
                  <a:moveTo>
                    <a:pt x="354" y="52"/>
                  </a:moveTo>
                  <a:cubicBezTo>
                    <a:pt x="350" y="52"/>
                    <a:pt x="346" y="52"/>
                    <a:pt x="342" y="52"/>
                  </a:cubicBezTo>
                  <a:cubicBezTo>
                    <a:pt x="342" y="49"/>
                    <a:pt x="342" y="49"/>
                    <a:pt x="342" y="49"/>
                  </a:cubicBezTo>
                  <a:cubicBezTo>
                    <a:pt x="345" y="49"/>
                    <a:pt x="347" y="49"/>
                    <a:pt x="347" y="48"/>
                  </a:cubicBezTo>
                  <a:cubicBezTo>
                    <a:pt x="347" y="48"/>
                    <a:pt x="348" y="48"/>
                    <a:pt x="348" y="47"/>
                  </a:cubicBezTo>
                  <a:cubicBezTo>
                    <a:pt x="348" y="47"/>
                    <a:pt x="347" y="45"/>
                    <a:pt x="346" y="43"/>
                  </a:cubicBezTo>
                  <a:cubicBezTo>
                    <a:pt x="344" y="36"/>
                    <a:pt x="344" y="36"/>
                    <a:pt x="344" y="36"/>
                  </a:cubicBezTo>
                  <a:cubicBezTo>
                    <a:pt x="341" y="36"/>
                    <a:pt x="337" y="36"/>
                    <a:pt x="334" y="36"/>
                  </a:cubicBezTo>
                  <a:cubicBezTo>
                    <a:pt x="330" y="36"/>
                    <a:pt x="327" y="36"/>
                    <a:pt x="325" y="36"/>
                  </a:cubicBezTo>
                  <a:cubicBezTo>
                    <a:pt x="323" y="41"/>
                    <a:pt x="323" y="41"/>
                    <a:pt x="323" y="41"/>
                  </a:cubicBezTo>
                  <a:cubicBezTo>
                    <a:pt x="323" y="42"/>
                    <a:pt x="322" y="43"/>
                    <a:pt x="321" y="46"/>
                  </a:cubicBezTo>
                  <a:cubicBezTo>
                    <a:pt x="321" y="46"/>
                    <a:pt x="321" y="47"/>
                    <a:pt x="321" y="47"/>
                  </a:cubicBezTo>
                  <a:cubicBezTo>
                    <a:pt x="321" y="47"/>
                    <a:pt x="321" y="48"/>
                    <a:pt x="322" y="48"/>
                  </a:cubicBezTo>
                  <a:cubicBezTo>
                    <a:pt x="322" y="48"/>
                    <a:pt x="324" y="49"/>
                    <a:pt x="327" y="49"/>
                  </a:cubicBezTo>
                  <a:cubicBezTo>
                    <a:pt x="327" y="52"/>
                    <a:pt x="327" y="52"/>
                    <a:pt x="327" y="52"/>
                  </a:cubicBezTo>
                  <a:cubicBezTo>
                    <a:pt x="325" y="52"/>
                    <a:pt x="322" y="52"/>
                    <a:pt x="318" y="52"/>
                  </a:cubicBezTo>
                  <a:cubicBezTo>
                    <a:pt x="315" y="52"/>
                    <a:pt x="312" y="52"/>
                    <a:pt x="310" y="52"/>
                  </a:cubicBezTo>
                  <a:cubicBezTo>
                    <a:pt x="310" y="49"/>
                    <a:pt x="310" y="49"/>
                    <a:pt x="310" y="49"/>
                  </a:cubicBezTo>
                  <a:cubicBezTo>
                    <a:pt x="312" y="49"/>
                    <a:pt x="314" y="48"/>
                    <a:pt x="314" y="48"/>
                  </a:cubicBezTo>
                  <a:cubicBezTo>
                    <a:pt x="315" y="48"/>
                    <a:pt x="315" y="47"/>
                    <a:pt x="316" y="45"/>
                  </a:cubicBezTo>
                  <a:cubicBezTo>
                    <a:pt x="318" y="42"/>
                    <a:pt x="319" y="38"/>
                    <a:pt x="322" y="32"/>
                  </a:cubicBezTo>
                  <a:cubicBezTo>
                    <a:pt x="335" y="0"/>
                    <a:pt x="335" y="0"/>
                    <a:pt x="335" y="0"/>
                  </a:cubicBezTo>
                  <a:cubicBezTo>
                    <a:pt x="340" y="0"/>
                    <a:pt x="340" y="0"/>
                    <a:pt x="340" y="0"/>
                  </a:cubicBezTo>
                  <a:cubicBezTo>
                    <a:pt x="357" y="40"/>
                    <a:pt x="357" y="40"/>
                    <a:pt x="357" y="40"/>
                  </a:cubicBezTo>
                  <a:cubicBezTo>
                    <a:pt x="359" y="45"/>
                    <a:pt x="360" y="47"/>
                    <a:pt x="361" y="48"/>
                  </a:cubicBezTo>
                  <a:cubicBezTo>
                    <a:pt x="361" y="48"/>
                    <a:pt x="363" y="49"/>
                    <a:pt x="365" y="49"/>
                  </a:cubicBezTo>
                  <a:cubicBezTo>
                    <a:pt x="365" y="52"/>
                    <a:pt x="365" y="52"/>
                    <a:pt x="365" y="52"/>
                  </a:cubicBezTo>
                  <a:cubicBezTo>
                    <a:pt x="361" y="52"/>
                    <a:pt x="358" y="52"/>
                    <a:pt x="354" y="52"/>
                  </a:cubicBezTo>
                  <a:moveTo>
                    <a:pt x="326" y="32"/>
                  </a:moveTo>
                  <a:cubicBezTo>
                    <a:pt x="329" y="32"/>
                    <a:pt x="331" y="32"/>
                    <a:pt x="334" y="32"/>
                  </a:cubicBezTo>
                  <a:cubicBezTo>
                    <a:pt x="337" y="32"/>
                    <a:pt x="339" y="32"/>
                    <a:pt x="342" y="32"/>
                  </a:cubicBezTo>
                  <a:cubicBezTo>
                    <a:pt x="334" y="13"/>
                    <a:pt x="334" y="13"/>
                    <a:pt x="334" y="13"/>
                  </a:cubicBezTo>
                  <a:cubicBezTo>
                    <a:pt x="326" y="32"/>
                    <a:pt x="326" y="32"/>
                    <a:pt x="326" y="32"/>
                  </a:cubicBezTo>
                  <a:moveTo>
                    <a:pt x="279" y="52"/>
                  </a:moveTo>
                  <a:cubicBezTo>
                    <a:pt x="274" y="52"/>
                    <a:pt x="270" y="52"/>
                    <a:pt x="267" y="52"/>
                  </a:cubicBezTo>
                  <a:cubicBezTo>
                    <a:pt x="267" y="49"/>
                    <a:pt x="267" y="49"/>
                    <a:pt x="267" y="49"/>
                  </a:cubicBezTo>
                  <a:cubicBezTo>
                    <a:pt x="268" y="49"/>
                    <a:pt x="269" y="49"/>
                    <a:pt x="271" y="49"/>
                  </a:cubicBezTo>
                  <a:cubicBezTo>
                    <a:pt x="272" y="49"/>
                    <a:pt x="272" y="48"/>
                    <a:pt x="272" y="48"/>
                  </a:cubicBezTo>
                  <a:cubicBezTo>
                    <a:pt x="273" y="48"/>
                    <a:pt x="273" y="47"/>
                    <a:pt x="273" y="47"/>
                  </a:cubicBezTo>
                  <a:cubicBezTo>
                    <a:pt x="273" y="46"/>
                    <a:pt x="273" y="42"/>
                    <a:pt x="273" y="35"/>
                  </a:cubicBezTo>
                  <a:cubicBezTo>
                    <a:pt x="273" y="30"/>
                    <a:pt x="274" y="25"/>
                    <a:pt x="274" y="21"/>
                  </a:cubicBezTo>
                  <a:cubicBezTo>
                    <a:pt x="274" y="11"/>
                    <a:pt x="273" y="6"/>
                    <a:pt x="273" y="6"/>
                  </a:cubicBezTo>
                  <a:cubicBezTo>
                    <a:pt x="273" y="6"/>
                    <a:pt x="273" y="5"/>
                    <a:pt x="271" y="5"/>
                  </a:cubicBezTo>
                  <a:cubicBezTo>
                    <a:pt x="267" y="5"/>
                    <a:pt x="264" y="6"/>
                    <a:pt x="262" y="6"/>
                  </a:cubicBezTo>
                  <a:cubicBezTo>
                    <a:pt x="261" y="6"/>
                    <a:pt x="260" y="6"/>
                    <a:pt x="260" y="6"/>
                  </a:cubicBezTo>
                  <a:cubicBezTo>
                    <a:pt x="259" y="7"/>
                    <a:pt x="259" y="7"/>
                    <a:pt x="259" y="7"/>
                  </a:cubicBezTo>
                  <a:cubicBezTo>
                    <a:pt x="259" y="7"/>
                    <a:pt x="259" y="9"/>
                    <a:pt x="259" y="13"/>
                  </a:cubicBezTo>
                  <a:cubicBezTo>
                    <a:pt x="255" y="13"/>
                    <a:pt x="255" y="13"/>
                    <a:pt x="255" y="13"/>
                  </a:cubicBezTo>
                  <a:cubicBezTo>
                    <a:pt x="256" y="9"/>
                    <a:pt x="255" y="4"/>
                    <a:pt x="255" y="1"/>
                  </a:cubicBezTo>
                  <a:cubicBezTo>
                    <a:pt x="255" y="1"/>
                    <a:pt x="255" y="1"/>
                    <a:pt x="255" y="1"/>
                  </a:cubicBezTo>
                  <a:cubicBezTo>
                    <a:pt x="263" y="1"/>
                    <a:pt x="271" y="1"/>
                    <a:pt x="278" y="1"/>
                  </a:cubicBezTo>
                  <a:cubicBezTo>
                    <a:pt x="285" y="1"/>
                    <a:pt x="293" y="1"/>
                    <a:pt x="302" y="1"/>
                  </a:cubicBezTo>
                  <a:cubicBezTo>
                    <a:pt x="303" y="1"/>
                    <a:pt x="303" y="1"/>
                    <a:pt x="303" y="1"/>
                  </a:cubicBezTo>
                  <a:cubicBezTo>
                    <a:pt x="302" y="5"/>
                    <a:pt x="302" y="9"/>
                    <a:pt x="302" y="13"/>
                  </a:cubicBezTo>
                  <a:cubicBezTo>
                    <a:pt x="299" y="13"/>
                    <a:pt x="299" y="13"/>
                    <a:pt x="299" y="13"/>
                  </a:cubicBezTo>
                  <a:cubicBezTo>
                    <a:pt x="298" y="9"/>
                    <a:pt x="298" y="7"/>
                    <a:pt x="298" y="6"/>
                  </a:cubicBezTo>
                  <a:cubicBezTo>
                    <a:pt x="298" y="6"/>
                    <a:pt x="297" y="6"/>
                    <a:pt x="297" y="6"/>
                  </a:cubicBezTo>
                  <a:cubicBezTo>
                    <a:pt x="295" y="6"/>
                    <a:pt x="291" y="5"/>
                    <a:pt x="285" y="5"/>
                  </a:cubicBezTo>
                  <a:cubicBezTo>
                    <a:pt x="285" y="5"/>
                    <a:pt x="284" y="6"/>
                    <a:pt x="284" y="6"/>
                  </a:cubicBezTo>
                  <a:cubicBezTo>
                    <a:pt x="284" y="6"/>
                    <a:pt x="284" y="6"/>
                    <a:pt x="284" y="8"/>
                  </a:cubicBezTo>
                  <a:cubicBezTo>
                    <a:pt x="284" y="32"/>
                    <a:pt x="284" y="32"/>
                    <a:pt x="284" y="32"/>
                  </a:cubicBezTo>
                  <a:cubicBezTo>
                    <a:pt x="284" y="39"/>
                    <a:pt x="284" y="44"/>
                    <a:pt x="284" y="45"/>
                  </a:cubicBezTo>
                  <a:cubicBezTo>
                    <a:pt x="284" y="47"/>
                    <a:pt x="285" y="48"/>
                    <a:pt x="285" y="48"/>
                  </a:cubicBezTo>
                  <a:cubicBezTo>
                    <a:pt x="285" y="49"/>
                    <a:pt x="287" y="49"/>
                    <a:pt x="291" y="49"/>
                  </a:cubicBezTo>
                  <a:cubicBezTo>
                    <a:pt x="291" y="52"/>
                    <a:pt x="291" y="52"/>
                    <a:pt x="291" y="52"/>
                  </a:cubicBezTo>
                  <a:cubicBezTo>
                    <a:pt x="287" y="52"/>
                    <a:pt x="283" y="52"/>
                    <a:pt x="279" y="52"/>
                  </a:cubicBezTo>
                  <a:moveTo>
                    <a:pt x="158" y="52"/>
                  </a:moveTo>
                  <a:cubicBezTo>
                    <a:pt x="157" y="52"/>
                    <a:pt x="153" y="52"/>
                    <a:pt x="145" y="52"/>
                  </a:cubicBezTo>
                  <a:cubicBezTo>
                    <a:pt x="145" y="49"/>
                    <a:pt x="145" y="49"/>
                    <a:pt x="145" y="49"/>
                  </a:cubicBezTo>
                  <a:cubicBezTo>
                    <a:pt x="148" y="49"/>
                    <a:pt x="150" y="49"/>
                    <a:pt x="150" y="48"/>
                  </a:cubicBezTo>
                  <a:cubicBezTo>
                    <a:pt x="150" y="48"/>
                    <a:pt x="151" y="48"/>
                    <a:pt x="151" y="48"/>
                  </a:cubicBezTo>
                  <a:cubicBezTo>
                    <a:pt x="151" y="47"/>
                    <a:pt x="151" y="45"/>
                    <a:pt x="151" y="40"/>
                  </a:cubicBezTo>
                  <a:cubicBezTo>
                    <a:pt x="151" y="36"/>
                    <a:pt x="151" y="31"/>
                    <a:pt x="151" y="27"/>
                  </a:cubicBezTo>
                  <a:cubicBezTo>
                    <a:pt x="151" y="19"/>
                    <a:pt x="151" y="14"/>
                    <a:pt x="151" y="10"/>
                  </a:cubicBezTo>
                  <a:cubicBezTo>
                    <a:pt x="151" y="7"/>
                    <a:pt x="151" y="5"/>
                    <a:pt x="150" y="5"/>
                  </a:cubicBezTo>
                  <a:cubicBezTo>
                    <a:pt x="150" y="4"/>
                    <a:pt x="149" y="4"/>
                    <a:pt x="147" y="4"/>
                  </a:cubicBezTo>
                  <a:cubicBezTo>
                    <a:pt x="145" y="4"/>
                    <a:pt x="145" y="4"/>
                    <a:pt x="145" y="4"/>
                  </a:cubicBezTo>
                  <a:cubicBezTo>
                    <a:pt x="145" y="1"/>
                    <a:pt x="145" y="1"/>
                    <a:pt x="145" y="1"/>
                  </a:cubicBezTo>
                  <a:cubicBezTo>
                    <a:pt x="149" y="1"/>
                    <a:pt x="149" y="1"/>
                    <a:pt x="149" y="1"/>
                  </a:cubicBezTo>
                  <a:cubicBezTo>
                    <a:pt x="152" y="1"/>
                    <a:pt x="154" y="1"/>
                    <a:pt x="155" y="1"/>
                  </a:cubicBezTo>
                  <a:cubicBezTo>
                    <a:pt x="157" y="1"/>
                    <a:pt x="161" y="1"/>
                    <a:pt x="165" y="1"/>
                  </a:cubicBezTo>
                  <a:cubicBezTo>
                    <a:pt x="168" y="1"/>
                    <a:pt x="170" y="1"/>
                    <a:pt x="171" y="1"/>
                  </a:cubicBezTo>
                  <a:cubicBezTo>
                    <a:pt x="175" y="1"/>
                    <a:pt x="178" y="1"/>
                    <a:pt x="181" y="2"/>
                  </a:cubicBezTo>
                  <a:cubicBezTo>
                    <a:pt x="183" y="3"/>
                    <a:pt x="184" y="4"/>
                    <a:pt x="185" y="6"/>
                  </a:cubicBezTo>
                  <a:cubicBezTo>
                    <a:pt x="186" y="7"/>
                    <a:pt x="187" y="9"/>
                    <a:pt x="187" y="12"/>
                  </a:cubicBezTo>
                  <a:cubicBezTo>
                    <a:pt x="187" y="16"/>
                    <a:pt x="185" y="20"/>
                    <a:pt x="182" y="23"/>
                  </a:cubicBezTo>
                  <a:cubicBezTo>
                    <a:pt x="179" y="26"/>
                    <a:pt x="175" y="28"/>
                    <a:pt x="170" y="28"/>
                  </a:cubicBezTo>
                  <a:cubicBezTo>
                    <a:pt x="169" y="28"/>
                    <a:pt x="169" y="28"/>
                    <a:pt x="168" y="28"/>
                  </a:cubicBezTo>
                  <a:cubicBezTo>
                    <a:pt x="167" y="28"/>
                    <a:pt x="166" y="28"/>
                    <a:pt x="166" y="27"/>
                  </a:cubicBezTo>
                  <a:cubicBezTo>
                    <a:pt x="165" y="27"/>
                    <a:pt x="165" y="26"/>
                    <a:pt x="164" y="25"/>
                  </a:cubicBezTo>
                  <a:cubicBezTo>
                    <a:pt x="165" y="24"/>
                    <a:pt x="165" y="24"/>
                    <a:pt x="165" y="24"/>
                  </a:cubicBezTo>
                  <a:cubicBezTo>
                    <a:pt x="166" y="24"/>
                    <a:pt x="166" y="24"/>
                    <a:pt x="167" y="24"/>
                  </a:cubicBezTo>
                  <a:cubicBezTo>
                    <a:pt x="167" y="24"/>
                    <a:pt x="167" y="24"/>
                    <a:pt x="168" y="24"/>
                  </a:cubicBezTo>
                  <a:cubicBezTo>
                    <a:pt x="170" y="24"/>
                    <a:pt x="172" y="23"/>
                    <a:pt x="174" y="22"/>
                  </a:cubicBezTo>
                  <a:cubicBezTo>
                    <a:pt x="175" y="20"/>
                    <a:pt x="176" y="18"/>
                    <a:pt x="176" y="15"/>
                  </a:cubicBezTo>
                  <a:cubicBezTo>
                    <a:pt x="176" y="11"/>
                    <a:pt x="175" y="9"/>
                    <a:pt x="174" y="7"/>
                  </a:cubicBezTo>
                  <a:cubicBezTo>
                    <a:pt x="172" y="5"/>
                    <a:pt x="170" y="4"/>
                    <a:pt x="167" y="4"/>
                  </a:cubicBezTo>
                  <a:cubicBezTo>
                    <a:pt x="165" y="4"/>
                    <a:pt x="164" y="5"/>
                    <a:pt x="162" y="5"/>
                  </a:cubicBezTo>
                  <a:cubicBezTo>
                    <a:pt x="162" y="13"/>
                    <a:pt x="162" y="19"/>
                    <a:pt x="162" y="24"/>
                  </a:cubicBezTo>
                  <a:cubicBezTo>
                    <a:pt x="162" y="26"/>
                    <a:pt x="162" y="32"/>
                    <a:pt x="162" y="41"/>
                  </a:cubicBezTo>
                  <a:cubicBezTo>
                    <a:pt x="162" y="45"/>
                    <a:pt x="162" y="47"/>
                    <a:pt x="162" y="47"/>
                  </a:cubicBezTo>
                  <a:cubicBezTo>
                    <a:pt x="163" y="48"/>
                    <a:pt x="163" y="48"/>
                    <a:pt x="163" y="48"/>
                  </a:cubicBezTo>
                  <a:cubicBezTo>
                    <a:pt x="164" y="49"/>
                    <a:pt x="166" y="49"/>
                    <a:pt x="169" y="49"/>
                  </a:cubicBezTo>
                  <a:cubicBezTo>
                    <a:pt x="169" y="52"/>
                    <a:pt x="169" y="52"/>
                    <a:pt x="169" y="52"/>
                  </a:cubicBezTo>
                  <a:cubicBezTo>
                    <a:pt x="165" y="52"/>
                    <a:pt x="161" y="52"/>
                    <a:pt x="158" y="52"/>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0"/>
            <p:cNvSpPr>
              <a:spLocks/>
            </p:cNvSpPr>
            <p:nvPr/>
          </p:nvSpPr>
          <p:spPr bwMode="auto">
            <a:xfrm>
              <a:off x="2155" y="559"/>
              <a:ext cx="108" cy="116"/>
            </a:xfrm>
            <a:custGeom>
              <a:avLst/>
              <a:gdLst>
                <a:gd name="T0" fmla="*/ 12 w 83"/>
                <a:gd name="T1" fmla="*/ 68 h 79"/>
                <a:gd name="T2" fmla="*/ 0 w 83"/>
                <a:gd name="T3" fmla="*/ 40 h 79"/>
                <a:gd name="T4" fmla="*/ 12 w 83"/>
                <a:gd name="T5" fmla="*/ 11 h 79"/>
                <a:gd name="T6" fmla="*/ 48 w 83"/>
                <a:gd name="T7" fmla="*/ 0 h 79"/>
                <a:gd name="T8" fmla="*/ 63 w 83"/>
                <a:gd name="T9" fmla="*/ 1 h 79"/>
                <a:gd name="T10" fmla="*/ 77 w 83"/>
                <a:gd name="T11" fmla="*/ 5 h 79"/>
                <a:gd name="T12" fmla="*/ 78 w 83"/>
                <a:gd name="T13" fmla="*/ 6 h 79"/>
                <a:gd name="T14" fmla="*/ 75 w 83"/>
                <a:gd name="T15" fmla="*/ 23 h 79"/>
                <a:gd name="T16" fmla="*/ 71 w 83"/>
                <a:gd name="T17" fmla="*/ 23 h 79"/>
                <a:gd name="T18" fmla="*/ 70 w 83"/>
                <a:gd name="T19" fmla="*/ 14 h 79"/>
                <a:gd name="T20" fmla="*/ 61 w 83"/>
                <a:gd name="T21" fmla="*/ 8 h 79"/>
                <a:gd name="T22" fmla="*/ 48 w 83"/>
                <a:gd name="T23" fmla="*/ 6 h 79"/>
                <a:gd name="T24" fmla="*/ 25 w 83"/>
                <a:gd name="T25" fmla="*/ 15 h 79"/>
                <a:gd name="T26" fmla="*/ 17 w 83"/>
                <a:gd name="T27" fmla="*/ 38 h 79"/>
                <a:gd name="T28" fmla="*/ 26 w 83"/>
                <a:gd name="T29" fmla="*/ 64 h 79"/>
                <a:gd name="T30" fmla="*/ 48 w 83"/>
                <a:gd name="T31" fmla="*/ 73 h 79"/>
                <a:gd name="T32" fmla="*/ 62 w 83"/>
                <a:gd name="T33" fmla="*/ 70 h 79"/>
                <a:gd name="T34" fmla="*/ 63 w 83"/>
                <a:gd name="T35" fmla="*/ 62 h 79"/>
                <a:gd name="T36" fmla="*/ 62 w 83"/>
                <a:gd name="T37" fmla="*/ 53 h 79"/>
                <a:gd name="T38" fmla="*/ 50 w 83"/>
                <a:gd name="T39" fmla="*/ 51 h 79"/>
                <a:gd name="T40" fmla="*/ 50 w 83"/>
                <a:gd name="T41" fmla="*/ 47 h 79"/>
                <a:gd name="T42" fmla="*/ 68 w 83"/>
                <a:gd name="T43" fmla="*/ 47 h 79"/>
                <a:gd name="T44" fmla="*/ 83 w 83"/>
                <a:gd name="T45" fmla="*/ 47 h 79"/>
                <a:gd name="T46" fmla="*/ 83 w 83"/>
                <a:gd name="T47" fmla="*/ 50 h 79"/>
                <a:gd name="T48" fmla="*/ 79 w 83"/>
                <a:gd name="T49" fmla="*/ 52 h 79"/>
                <a:gd name="T50" fmla="*/ 78 w 83"/>
                <a:gd name="T51" fmla="*/ 62 h 79"/>
                <a:gd name="T52" fmla="*/ 79 w 83"/>
                <a:gd name="T53" fmla="*/ 73 h 79"/>
                <a:gd name="T54" fmla="*/ 61 w 83"/>
                <a:gd name="T55" fmla="*/ 78 h 79"/>
                <a:gd name="T56" fmla="*/ 45 w 83"/>
                <a:gd name="T57" fmla="*/ 79 h 79"/>
                <a:gd name="T58" fmla="*/ 12 w 83"/>
                <a:gd name="T59" fmla="*/ 6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9">
                  <a:moveTo>
                    <a:pt x="12" y="68"/>
                  </a:moveTo>
                  <a:cubicBezTo>
                    <a:pt x="4" y="61"/>
                    <a:pt x="0" y="51"/>
                    <a:pt x="0" y="40"/>
                  </a:cubicBezTo>
                  <a:cubicBezTo>
                    <a:pt x="0" y="28"/>
                    <a:pt x="4" y="18"/>
                    <a:pt x="12" y="11"/>
                  </a:cubicBezTo>
                  <a:cubicBezTo>
                    <a:pt x="21" y="4"/>
                    <a:pt x="32" y="0"/>
                    <a:pt x="48" y="0"/>
                  </a:cubicBezTo>
                  <a:cubicBezTo>
                    <a:pt x="53" y="0"/>
                    <a:pt x="58" y="0"/>
                    <a:pt x="63" y="1"/>
                  </a:cubicBezTo>
                  <a:cubicBezTo>
                    <a:pt x="68" y="2"/>
                    <a:pt x="73" y="3"/>
                    <a:pt x="77" y="5"/>
                  </a:cubicBezTo>
                  <a:cubicBezTo>
                    <a:pt x="78" y="6"/>
                    <a:pt x="78" y="6"/>
                    <a:pt x="78" y="6"/>
                  </a:cubicBezTo>
                  <a:cubicBezTo>
                    <a:pt x="77" y="11"/>
                    <a:pt x="76" y="16"/>
                    <a:pt x="75" y="23"/>
                  </a:cubicBezTo>
                  <a:cubicBezTo>
                    <a:pt x="71" y="23"/>
                    <a:pt x="71" y="23"/>
                    <a:pt x="71" y="23"/>
                  </a:cubicBezTo>
                  <a:cubicBezTo>
                    <a:pt x="71" y="20"/>
                    <a:pt x="70" y="17"/>
                    <a:pt x="70" y="14"/>
                  </a:cubicBezTo>
                  <a:cubicBezTo>
                    <a:pt x="68" y="11"/>
                    <a:pt x="65" y="9"/>
                    <a:pt x="61" y="8"/>
                  </a:cubicBezTo>
                  <a:cubicBezTo>
                    <a:pt x="57" y="7"/>
                    <a:pt x="53" y="6"/>
                    <a:pt x="48" y="6"/>
                  </a:cubicBezTo>
                  <a:cubicBezTo>
                    <a:pt x="39" y="6"/>
                    <a:pt x="31" y="9"/>
                    <a:pt x="25" y="15"/>
                  </a:cubicBezTo>
                  <a:cubicBezTo>
                    <a:pt x="20" y="20"/>
                    <a:pt x="17" y="28"/>
                    <a:pt x="17" y="38"/>
                  </a:cubicBezTo>
                  <a:cubicBezTo>
                    <a:pt x="17" y="49"/>
                    <a:pt x="20" y="57"/>
                    <a:pt x="26" y="64"/>
                  </a:cubicBezTo>
                  <a:cubicBezTo>
                    <a:pt x="32" y="70"/>
                    <a:pt x="39" y="73"/>
                    <a:pt x="48" y="73"/>
                  </a:cubicBezTo>
                  <a:cubicBezTo>
                    <a:pt x="52" y="73"/>
                    <a:pt x="57" y="72"/>
                    <a:pt x="62" y="70"/>
                  </a:cubicBezTo>
                  <a:cubicBezTo>
                    <a:pt x="63" y="67"/>
                    <a:pt x="63" y="65"/>
                    <a:pt x="63" y="62"/>
                  </a:cubicBezTo>
                  <a:cubicBezTo>
                    <a:pt x="63" y="56"/>
                    <a:pt x="62" y="53"/>
                    <a:pt x="62" y="53"/>
                  </a:cubicBezTo>
                  <a:cubicBezTo>
                    <a:pt x="61" y="52"/>
                    <a:pt x="57" y="52"/>
                    <a:pt x="50" y="51"/>
                  </a:cubicBezTo>
                  <a:cubicBezTo>
                    <a:pt x="50" y="47"/>
                    <a:pt x="50" y="47"/>
                    <a:pt x="50" y="47"/>
                  </a:cubicBezTo>
                  <a:cubicBezTo>
                    <a:pt x="57" y="47"/>
                    <a:pt x="63" y="47"/>
                    <a:pt x="68" y="47"/>
                  </a:cubicBezTo>
                  <a:cubicBezTo>
                    <a:pt x="73" y="47"/>
                    <a:pt x="78" y="47"/>
                    <a:pt x="83" y="47"/>
                  </a:cubicBezTo>
                  <a:cubicBezTo>
                    <a:pt x="83" y="50"/>
                    <a:pt x="83" y="50"/>
                    <a:pt x="83" y="50"/>
                  </a:cubicBezTo>
                  <a:cubicBezTo>
                    <a:pt x="82" y="51"/>
                    <a:pt x="80" y="51"/>
                    <a:pt x="79" y="52"/>
                  </a:cubicBezTo>
                  <a:cubicBezTo>
                    <a:pt x="78" y="56"/>
                    <a:pt x="78" y="59"/>
                    <a:pt x="78" y="62"/>
                  </a:cubicBezTo>
                  <a:cubicBezTo>
                    <a:pt x="78" y="63"/>
                    <a:pt x="78" y="67"/>
                    <a:pt x="79" y="73"/>
                  </a:cubicBezTo>
                  <a:cubicBezTo>
                    <a:pt x="72" y="75"/>
                    <a:pt x="66" y="77"/>
                    <a:pt x="61" y="78"/>
                  </a:cubicBezTo>
                  <a:cubicBezTo>
                    <a:pt x="56" y="79"/>
                    <a:pt x="51" y="79"/>
                    <a:pt x="45" y="79"/>
                  </a:cubicBezTo>
                  <a:cubicBezTo>
                    <a:pt x="31" y="79"/>
                    <a:pt x="20" y="76"/>
                    <a:pt x="12" y="68"/>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1"/>
            <p:cNvSpPr>
              <a:spLocks noEditPoints="1"/>
            </p:cNvSpPr>
            <p:nvPr/>
          </p:nvSpPr>
          <p:spPr bwMode="auto">
            <a:xfrm>
              <a:off x="2281" y="597"/>
              <a:ext cx="297" cy="78"/>
            </a:xfrm>
            <a:custGeom>
              <a:avLst/>
              <a:gdLst>
                <a:gd name="T0" fmla="*/ 130 w 229"/>
                <a:gd name="T1" fmla="*/ 35 h 53"/>
                <a:gd name="T2" fmla="*/ 129 w 229"/>
                <a:gd name="T3" fmla="*/ 5 h 53"/>
                <a:gd name="T4" fmla="*/ 124 w 229"/>
                <a:gd name="T5" fmla="*/ 1 h 53"/>
                <a:gd name="T6" fmla="*/ 147 w 229"/>
                <a:gd name="T7" fmla="*/ 4 h 53"/>
                <a:gd name="T8" fmla="*/ 141 w 229"/>
                <a:gd name="T9" fmla="*/ 7 h 53"/>
                <a:gd name="T10" fmla="*/ 142 w 229"/>
                <a:gd name="T11" fmla="*/ 41 h 53"/>
                <a:gd name="T12" fmla="*/ 163 w 229"/>
                <a:gd name="T13" fmla="*/ 45 h 53"/>
                <a:gd name="T14" fmla="*/ 168 w 229"/>
                <a:gd name="T15" fmla="*/ 11 h 53"/>
                <a:gd name="T16" fmla="*/ 161 w 229"/>
                <a:gd name="T17" fmla="*/ 4 h 53"/>
                <a:gd name="T18" fmla="*/ 178 w 229"/>
                <a:gd name="T19" fmla="*/ 1 h 53"/>
                <a:gd name="T20" fmla="*/ 173 w 229"/>
                <a:gd name="T21" fmla="*/ 9 h 53"/>
                <a:gd name="T22" fmla="*/ 170 w 229"/>
                <a:gd name="T23" fmla="*/ 45 h 53"/>
                <a:gd name="T24" fmla="*/ 139 w 229"/>
                <a:gd name="T25" fmla="*/ 51 h 53"/>
                <a:gd name="T26" fmla="*/ 62 w 229"/>
                <a:gd name="T27" fmla="*/ 12 h 53"/>
                <a:gd name="T28" fmla="*/ 103 w 229"/>
                <a:gd name="T29" fmla="*/ 3 h 53"/>
                <a:gd name="T30" fmla="*/ 111 w 229"/>
                <a:gd name="T31" fmla="*/ 40 h 53"/>
                <a:gd name="T32" fmla="*/ 65 w 229"/>
                <a:gd name="T33" fmla="*/ 46 h 53"/>
                <a:gd name="T34" fmla="*/ 72 w 229"/>
                <a:gd name="T35" fmla="*/ 39 h 53"/>
                <a:gd name="T36" fmla="*/ 99 w 229"/>
                <a:gd name="T37" fmla="*/ 43 h 53"/>
                <a:gd name="T38" fmla="*/ 86 w 229"/>
                <a:gd name="T39" fmla="*/ 4 h 53"/>
                <a:gd name="T40" fmla="*/ 187 w 229"/>
                <a:gd name="T41" fmla="*/ 52 h 53"/>
                <a:gd name="T42" fmla="*/ 192 w 229"/>
                <a:gd name="T43" fmla="*/ 48 h 53"/>
                <a:gd name="T44" fmla="*/ 193 w 229"/>
                <a:gd name="T45" fmla="*/ 10 h 53"/>
                <a:gd name="T46" fmla="*/ 187 w 229"/>
                <a:gd name="T47" fmla="*/ 4 h 53"/>
                <a:gd name="T48" fmla="*/ 197 w 229"/>
                <a:gd name="T49" fmla="*/ 1 h 53"/>
                <a:gd name="T50" fmla="*/ 222 w 229"/>
                <a:gd name="T51" fmla="*/ 2 h 53"/>
                <a:gd name="T52" fmla="*/ 224 w 229"/>
                <a:gd name="T53" fmla="*/ 23 h 53"/>
                <a:gd name="T54" fmla="*/ 207 w 229"/>
                <a:gd name="T55" fmla="*/ 27 h 53"/>
                <a:gd name="T56" fmla="*/ 208 w 229"/>
                <a:gd name="T57" fmla="*/ 24 h 53"/>
                <a:gd name="T58" fmla="*/ 218 w 229"/>
                <a:gd name="T59" fmla="*/ 15 h 53"/>
                <a:gd name="T60" fmla="*/ 204 w 229"/>
                <a:gd name="T61" fmla="*/ 5 h 53"/>
                <a:gd name="T62" fmla="*/ 204 w 229"/>
                <a:gd name="T63" fmla="*/ 47 h 53"/>
                <a:gd name="T64" fmla="*/ 211 w 229"/>
                <a:gd name="T65" fmla="*/ 52 h 53"/>
                <a:gd name="T66" fmla="*/ 19 w 229"/>
                <a:gd name="T67" fmla="*/ 26 h 53"/>
                <a:gd name="T68" fmla="*/ 29 w 229"/>
                <a:gd name="T69" fmla="*/ 22 h 53"/>
                <a:gd name="T70" fmla="*/ 22 w 229"/>
                <a:gd name="T71" fmla="*/ 5 h 53"/>
                <a:gd name="T72" fmla="*/ 17 w 229"/>
                <a:gd name="T73" fmla="*/ 30 h 53"/>
                <a:gd name="T74" fmla="*/ 18 w 229"/>
                <a:gd name="T75" fmla="*/ 48 h 53"/>
                <a:gd name="T76" fmla="*/ 12 w 229"/>
                <a:gd name="T77" fmla="*/ 52 h 53"/>
                <a:gd name="T78" fmla="*/ 5 w 229"/>
                <a:gd name="T79" fmla="*/ 48 h 53"/>
                <a:gd name="T80" fmla="*/ 6 w 229"/>
                <a:gd name="T81" fmla="*/ 29 h 53"/>
                <a:gd name="T82" fmla="*/ 5 w 229"/>
                <a:gd name="T83" fmla="*/ 5 h 53"/>
                <a:gd name="T84" fmla="*/ 10 w 229"/>
                <a:gd name="T85" fmla="*/ 1 h 53"/>
                <a:gd name="T86" fmla="*/ 41 w 229"/>
                <a:gd name="T87" fmla="*/ 6 h 53"/>
                <a:gd name="T88" fmla="*/ 31 w 229"/>
                <a:gd name="T89" fmla="*/ 25 h 53"/>
                <a:gd name="T90" fmla="*/ 48 w 229"/>
                <a:gd name="T91" fmla="*/ 49 h 53"/>
                <a:gd name="T92" fmla="*/ 48 w 229"/>
                <a:gd name="T9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53">
                  <a:moveTo>
                    <a:pt x="139" y="51"/>
                  </a:moveTo>
                  <a:cubicBezTo>
                    <a:pt x="136" y="49"/>
                    <a:pt x="133" y="47"/>
                    <a:pt x="132" y="45"/>
                  </a:cubicBezTo>
                  <a:cubicBezTo>
                    <a:pt x="131" y="43"/>
                    <a:pt x="130" y="40"/>
                    <a:pt x="130" y="35"/>
                  </a:cubicBezTo>
                  <a:cubicBezTo>
                    <a:pt x="130" y="19"/>
                    <a:pt x="130" y="19"/>
                    <a:pt x="130" y="19"/>
                  </a:cubicBezTo>
                  <a:cubicBezTo>
                    <a:pt x="130" y="17"/>
                    <a:pt x="130" y="14"/>
                    <a:pt x="130" y="9"/>
                  </a:cubicBezTo>
                  <a:cubicBezTo>
                    <a:pt x="130" y="7"/>
                    <a:pt x="130" y="6"/>
                    <a:pt x="129" y="5"/>
                  </a:cubicBezTo>
                  <a:cubicBezTo>
                    <a:pt x="129" y="5"/>
                    <a:pt x="129" y="5"/>
                    <a:pt x="128" y="4"/>
                  </a:cubicBezTo>
                  <a:cubicBezTo>
                    <a:pt x="128" y="4"/>
                    <a:pt x="127" y="4"/>
                    <a:pt x="124" y="4"/>
                  </a:cubicBezTo>
                  <a:cubicBezTo>
                    <a:pt x="124" y="1"/>
                    <a:pt x="124" y="1"/>
                    <a:pt x="124" y="1"/>
                  </a:cubicBezTo>
                  <a:cubicBezTo>
                    <a:pt x="129" y="1"/>
                    <a:pt x="133" y="1"/>
                    <a:pt x="137" y="1"/>
                  </a:cubicBezTo>
                  <a:cubicBezTo>
                    <a:pt x="139" y="1"/>
                    <a:pt x="143" y="1"/>
                    <a:pt x="147" y="1"/>
                  </a:cubicBezTo>
                  <a:cubicBezTo>
                    <a:pt x="147" y="4"/>
                    <a:pt x="147" y="4"/>
                    <a:pt x="147" y="4"/>
                  </a:cubicBezTo>
                  <a:cubicBezTo>
                    <a:pt x="145" y="4"/>
                    <a:pt x="143" y="4"/>
                    <a:pt x="142" y="4"/>
                  </a:cubicBezTo>
                  <a:cubicBezTo>
                    <a:pt x="142" y="5"/>
                    <a:pt x="142" y="5"/>
                    <a:pt x="142" y="5"/>
                  </a:cubicBezTo>
                  <a:cubicBezTo>
                    <a:pt x="141" y="5"/>
                    <a:pt x="141" y="6"/>
                    <a:pt x="141" y="7"/>
                  </a:cubicBezTo>
                  <a:cubicBezTo>
                    <a:pt x="141" y="8"/>
                    <a:pt x="141" y="12"/>
                    <a:pt x="141" y="18"/>
                  </a:cubicBezTo>
                  <a:cubicBezTo>
                    <a:pt x="141" y="23"/>
                    <a:pt x="141" y="28"/>
                    <a:pt x="141" y="32"/>
                  </a:cubicBezTo>
                  <a:cubicBezTo>
                    <a:pt x="141" y="36"/>
                    <a:pt x="141" y="39"/>
                    <a:pt x="142" y="41"/>
                  </a:cubicBezTo>
                  <a:cubicBezTo>
                    <a:pt x="143" y="43"/>
                    <a:pt x="144" y="44"/>
                    <a:pt x="146" y="45"/>
                  </a:cubicBezTo>
                  <a:cubicBezTo>
                    <a:pt x="148" y="46"/>
                    <a:pt x="151" y="47"/>
                    <a:pt x="154" y="47"/>
                  </a:cubicBezTo>
                  <a:cubicBezTo>
                    <a:pt x="158" y="47"/>
                    <a:pt x="161" y="46"/>
                    <a:pt x="163" y="45"/>
                  </a:cubicBezTo>
                  <a:cubicBezTo>
                    <a:pt x="165" y="43"/>
                    <a:pt x="166" y="42"/>
                    <a:pt x="167" y="39"/>
                  </a:cubicBezTo>
                  <a:cubicBezTo>
                    <a:pt x="168" y="37"/>
                    <a:pt x="168" y="32"/>
                    <a:pt x="168" y="24"/>
                  </a:cubicBezTo>
                  <a:cubicBezTo>
                    <a:pt x="168" y="11"/>
                    <a:pt x="168" y="11"/>
                    <a:pt x="168" y="11"/>
                  </a:cubicBezTo>
                  <a:cubicBezTo>
                    <a:pt x="168" y="8"/>
                    <a:pt x="168" y="6"/>
                    <a:pt x="167" y="5"/>
                  </a:cubicBezTo>
                  <a:cubicBezTo>
                    <a:pt x="167" y="5"/>
                    <a:pt x="167" y="5"/>
                    <a:pt x="167" y="5"/>
                  </a:cubicBezTo>
                  <a:cubicBezTo>
                    <a:pt x="166" y="4"/>
                    <a:pt x="164" y="4"/>
                    <a:pt x="161" y="4"/>
                  </a:cubicBezTo>
                  <a:cubicBezTo>
                    <a:pt x="161" y="1"/>
                    <a:pt x="161" y="1"/>
                    <a:pt x="161" y="1"/>
                  </a:cubicBezTo>
                  <a:cubicBezTo>
                    <a:pt x="164" y="1"/>
                    <a:pt x="167" y="1"/>
                    <a:pt x="170" y="1"/>
                  </a:cubicBezTo>
                  <a:cubicBezTo>
                    <a:pt x="172" y="1"/>
                    <a:pt x="175" y="1"/>
                    <a:pt x="178" y="1"/>
                  </a:cubicBezTo>
                  <a:cubicBezTo>
                    <a:pt x="178" y="4"/>
                    <a:pt x="178" y="4"/>
                    <a:pt x="178" y="4"/>
                  </a:cubicBezTo>
                  <a:cubicBezTo>
                    <a:pt x="176" y="4"/>
                    <a:pt x="175" y="4"/>
                    <a:pt x="174" y="5"/>
                  </a:cubicBezTo>
                  <a:cubicBezTo>
                    <a:pt x="173" y="5"/>
                    <a:pt x="173" y="6"/>
                    <a:pt x="173" y="9"/>
                  </a:cubicBezTo>
                  <a:cubicBezTo>
                    <a:pt x="173" y="14"/>
                    <a:pt x="172" y="20"/>
                    <a:pt x="172" y="27"/>
                  </a:cubicBezTo>
                  <a:cubicBezTo>
                    <a:pt x="172" y="32"/>
                    <a:pt x="172" y="35"/>
                    <a:pt x="172" y="36"/>
                  </a:cubicBezTo>
                  <a:cubicBezTo>
                    <a:pt x="172" y="39"/>
                    <a:pt x="171" y="42"/>
                    <a:pt x="170" y="45"/>
                  </a:cubicBezTo>
                  <a:cubicBezTo>
                    <a:pt x="168" y="47"/>
                    <a:pt x="166" y="49"/>
                    <a:pt x="163" y="51"/>
                  </a:cubicBezTo>
                  <a:cubicBezTo>
                    <a:pt x="160" y="52"/>
                    <a:pt x="156" y="53"/>
                    <a:pt x="151" y="53"/>
                  </a:cubicBezTo>
                  <a:cubicBezTo>
                    <a:pt x="146" y="53"/>
                    <a:pt x="142" y="52"/>
                    <a:pt x="139" y="51"/>
                  </a:cubicBezTo>
                  <a:moveTo>
                    <a:pt x="65" y="46"/>
                  </a:moveTo>
                  <a:cubicBezTo>
                    <a:pt x="61" y="41"/>
                    <a:pt x="58" y="35"/>
                    <a:pt x="58" y="27"/>
                  </a:cubicBezTo>
                  <a:cubicBezTo>
                    <a:pt x="58" y="21"/>
                    <a:pt x="59" y="16"/>
                    <a:pt x="62" y="12"/>
                  </a:cubicBezTo>
                  <a:cubicBezTo>
                    <a:pt x="64" y="8"/>
                    <a:pt x="67" y="5"/>
                    <a:pt x="71" y="3"/>
                  </a:cubicBezTo>
                  <a:cubicBezTo>
                    <a:pt x="76" y="1"/>
                    <a:pt x="81" y="0"/>
                    <a:pt x="87" y="0"/>
                  </a:cubicBezTo>
                  <a:cubicBezTo>
                    <a:pt x="94" y="0"/>
                    <a:pt x="99" y="1"/>
                    <a:pt x="103" y="3"/>
                  </a:cubicBezTo>
                  <a:cubicBezTo>
                    <a:pt x="107" y="5"/>
                    <a:pt x="110" y="8"/>
                    <a:pt x="112" y="12"/>
                  </a:cubicBezTo>
                  <a:cubicBezTo>
                    <a:pt x="114" y="15"/>
                    <a:pt x="115" y="20"/>
                    <a:pt x="115" y="25"/>
                  </a:cubicBezTo>
                  <a:cubicBezTo>
                    <a:pt x="115" y="31"/>
                    <a:pt x="114" y="36"/>
                    <a:pt x="111" y="40"/>
                  </a:cubicBezTo>
                  <a:cubicBezTo>
                    <a:pt x="109" y="44"/>
                    <a:pt x="106" y="47"/>
                    <a:pt x="102" y="49"/>
                  </a:cubicBezTo>
                  <a:cubicBezTo>
                    <a:pt x="97" y="52"/>
                    <a:pt x="92" y="53"/>
                    <a:pt x="86" y="53"/>
                  </a:cubicBezTo>
                  <a:cubicBezTo>
                    <a:pt x="77" y="53"/>
                    <a:pt x="70" y="51"/>
                    <a:pt x="65" y="46"/>
                  </a:cubicBezTo>
                  <a:moveTo>
                    <a:pt x="74" y="9"/>
                  </a:moveTo>
                  <a:cubicBezTo>
                    <a:pt x="71" y="13"/>
                    <a:pt x="70" y="18"/>
                    <a:pt x="70" y="25"/>
                  </a:cubicBezTo>
                  <a:cubicBezTo>
                    <a:pt x="70" y="31"/>
                    <a:pt x="70" y="35"/>
                    <a:pt x="72" y="39"/>
                  </a:cubicBezTo>
                  <a:cubicBezTo>
                    <a:pt x="74" y="42"/>
                    <a:pt x="76" y="45"/>
                    <a:pt x="78" y="47"/>
                  </a:cubicBezTo>
                  <a:cubicBezTo>
                    <a:pt x="80" y="48"/>
                    <a:pt x="84" y="49"/>
                    <a:pt x="88" y="49"/>
                  </a:cubicBezTo>
                  <a:cubicBezTo>
                    <a:pt x="92" y="49"/>
                    <a:pt x="96" y="47"/>
                    <a:pt x="99" y="43"/>
                  </a:cubicBezTo>
                  <a:cubicBezTo>
                    <a:pt x="102" y="40"/>
                    <a:pt x="104" y="34"/>
                    <a:pt x="104" y="27"/>
                  </a:cubicBezTo>
                  <a:cubicBezTo>
                    <a:pt x="104" y="19"/>
                    <a:pt x="102" y="13"/>
                    <a:pt x="99" y="9"/>
                  </a:cubicBezTo>
                  <a:cubicBezTo>
                    <a:pt x="96" y="6"/>
                    <a:pt x="92" y="4"/>
                    <a:pt x="86" y="4"/>
                  </a:cubicBezTo>
                  <a:cubicBezTo>
                    <a:pt x="81" y="4"/>
                    <a:pt x="77" y="6"/>
                    <a:pt x="74" y="9"/>
                  </a:cubicBezTo>
                  <a:moveTo>
                    <a:pt x="200" y="52"/>
                  </a:moveTo>
                  <a:cubicBezTo>
                    <a:pt x="199" y="52"/>
                    <a:pt x="194" y="52"/>
                    <a:pt x="187" y="52"/>
                  </a:cubicBezTo>
                  <a:cubicBezTo>
                    <a:pt x="187" y="49"/>
                    <a:pt x="187" y="49"/>
                    <a:pt x="187" y="49"/>
                  </a:cubicBezTo>
                  <a:cubicBezTo>
                    <a:pt x="190" y="49"/>
                    <a:pt x="191" y="49"/>
                    <a:pt x="192" y="48"/>
                  </a:cubicBezTo>
                  <a:cubicBezTo>
                    <a:pt x="192" y="48"/>
                    <a:pt x="192" y="48"/>
                    <a:pt x="192" y="48"/>
                  </a:cubicBezTo>
                  <a:cubicBezTo>
                    <a:pt x="193" y="47"/>
                    <a:pt x="193" y="45"/>
                    <a:pt x="193" y="40"/>
                  </a:cubicBezTo>
                  <a:cubicBezTo>
                    <a:pt x="193" y="36"/>
                    <a:pt x="193" y="31"/>
                    <a:pt x="193" y="27"/>
                  </a:cubicBezTo>
                  <a:cubicBezTo>
                    <a:pt x="193" y="19"/>
                    <a:pt x="193" y="14"/>
                    <a:pt x="193" y="10"/>
                  </a:cubicBezTo>
                  <a:cubicBezTo>
                    <a:pt x="193" y="7"/>
                    <a:pt x="192" y="5"/>
                    <a:pt x="192" y="5"/>
                  </a:cubicBezTo>
                  <a:cubicBezTo>
                    <a:pt x="192" y="4"/>
                    <a:pt x="191" y="4"/>
                    <a:pt x="189" y="4"/>
                  </a:cubicBezTo>
                  <a:cubicBezTo>
                    <a:pt x="187" y="4"/>
                    <a:pt x="187" y="4"/>
                    <a:pt x="187" y="4"/>
                  </a:cubicBezTo>
                  <a:cubicBezTo>
                    <a:pt x="187" y="1"/>
                    <a:pt x="187" y="1"/>
                    <a:pt x="187" y="1"/>
                  </a:cubicBezTo>
                  <a:cubicBezTo>
                    <a:pt x="191" y="1"/>
                    <a:pt x="191" y="1"/>
                    <a:pt x="191" y="1"/>
                  </a:cubicBezTo>
                  <a:cubicBezTo>
                    <a:pt x="193" y="1"/>
                    <a:pt x="195" y="1"/>
                    <a:pt x="197" y="1"/>
                  </a:cubicBezTo>
                  <a:cubicBezTo>
                    <a:pt x="199" y="1"/>
                    <a:pt x="202" y="1"/>
                    <a:pt x="207" y="1"/>
                  </a:cubicBezTo>
                  <a:cubicBezTo>
                    <a:pt x="209" y="1"/>
                    <a:pt x="211" y="1"/>
                    <a:pt x="212" y="1"/>
                  </a:cubicBezTo>
                  <a:cubicBezTo>
                    <a:pt x="217" y="1"/>
                    <a:pt x="220" y="1"/>
                    <a:pt x="222" y="2"/>
                  </a:cubicBezTo>
                  <a:cubicBezTo>
                    <a:pt x="224" y="3"/>
                    <a:pt x="226" y="4"/>
                    <a:pt x="227" y="6"/>
                  </a:cubicBezTo>
                  <a:cubicBezTo>
                    <a:pt x="228" y="7"/>
                    <a:pt x="229" y="9"/>
                    <a:pt x="229" y="12"/>
                  </a:cubicBezTo>
                  <a:cubicBezTo>
                    <a:pt x="229" y="16"/>
                    <a:pt x="227" y="20"/>
                    <a:pt x="224" y="23"/>
                  </a:cubicBezTo>
                  <a:cubicBezTo>
                    <a:pt x="221" y="26"/>
                    <a:pt x="216" y="28"/>
                    <a:pt x="211" y="28"/>
                  </a:cubicBezTo>
                  <a:cubicBezTo>
                    <a:pt x="211" y="28"/>
                    <a:pt x="210" y="28"/>
                    <a:pt x="209" y="28"/>
                  </a:cubicBezTo>
                  <a:cubicBezTo>
                    <a:pt x="209" y="28"/>
                    <a:pt x="208" y="28"/>
                    <a:pt x="207" y="27"/>
                  </a:cubicBezTo>
                  <a:cubicBezTo>
                    <a:pt x="207" y="27"/>
                    <a:pt x="206" y="26"/>
                    <a:pt x="206" y="25"/>
                  </a:cubicBezTo>
                  <a:cubicBezTo>
                    <a:pt x="207" y="24"/>
                    <a:pt x="207" y="24"/>
                    <a:pt x="207" y="24"/>
                  </a:cubicBezTo>
                  <a:cubicBezTo>
                    <a:pt x="207" y="24"/>
                    <a:pt x="208" y="24"/>
                    <a:pt x="208" y="24"/>
                  </a:cubicBezTo>
                  <a:cubicBezTo>
                    <a:pt x="209" y="24"/>
                    <a:pt x="209" y="24"/>
                    <a:pt x="209" y="24"/>
                  </a:cubicBezTo>
                  <a:cubicBezTo>
                    <a:pt x="212" y="24"/>
                    <a:pt x="214" y="23"/>
                    <a:pt x="215" y="22"/>
                  </a:cubicBezTo>
                  <a:cubicBezTo>
                    <a:pt x="217" y="20"/>
                    <a:pt x="218" y="18"/>
                    <a:pt x="218" y="15"/>
                  </a:cubicBezTo>
                  <a:cubicBezTo>
                    <a:pt x="218" y="11"/>
                    <a:pt x="217" y="9"/>
                    <a:pt x="215" y="7"/>
                  </a:cubicBezTo>
                  <a:cubicBezTo>
                    <a:pt x="214" y="5"/>
                    <a:pt x="211" y="4"/>
                    <a:pt x="208" y="4"/>
                  </a:cubicBezTo>
                  <a:cubicBezTo>
                    <a:pt x="207" y="4"/>
                    <a:pt x="206" y="5"/>
                    <a:pt x="204" y="5"/>
                  </a:cubicBezTo>
                  <a:cubicBezTo>
                    <a:pt x="204" y="13"/>
                    <a:pt x="203" y="19"/>
                    <a:pt x="203" y="24"/>
                  </a:cubicBezTo>
                  <a:cubicBezTo>
                    <a:pt x="203" y="26"/>
                    <a:pt x="204" y="32"/>
                    <a:pt x="204" y="41"/>
                  </a:cubicBezTo>
                  <a:cubicBezTo>
                    <a:pt x="204" y="45"/>
                    <a:pt x="204" y="47"/>
                    <a:pt x="204" y="47"/>
                  </a:cubicBezTo>
                  <a:cubicBezTo>
                    <a:pt x="204" y="48"/>
                    <a:pt x="204" y="48"/>
                    <a:pt x="205" y="48"/>
                  </a:cubicBezTo>
                  <a:cubicBezTo>
                    <a:pt x="205" y="49"/>
                    <a:pt x="207" y="49"/>
                    <a:pt x="211" y="49"/>
                  </a:cubicBezTo>
                  <a:cubicBezTo>
                    <a:pt x="211" y="52"/>
                    <a:pt x="211" y="52"/>
                    <a:pt x="211" y="52"/>
                  </a:cubicBezTo>
                  <a:cubicBezTo>
                    <a:pt x="207" y="52"/>
                    <a:pt x="203" y="52"/>
                    <a:pt x="200" y="52"/>
                  </a:cubicBezTo>
                  <a:moveTo>
                    <a:pt x="27" y="37"/>
                  </a:moveTo>
                  <a:cubicBezTo>
                    <a:pt x="19" y="26"/>
                    <a:pt x="19" y="26"/>
                    <a:pt x="19" y="26"/>
                  </a:cubicBezTo>
                  <a:cubicBezTo>
                    <a:pt x="20" y="25"/>
                    <a:pt x="20" y="25"/>
                    <a:pt x="20" y="25"/>
                  </a:cubicBezTo>
                  <a:cubicBezTo>
                    <a:pt x="21" y="25"/>
                    <a:pt x="22" y="25"/>
                    <a:pt x="22" y="25"/>
                  </a:cubicBezTo>
                  <a:cubicBezTo>
                    <a:pt x="24" y="25"/>
                    <a:pt x="27" y="24"/>
                    <a:pt x="29" y="22"/>
                  </a:cubicBezTo>
                  <a:cubicBezTo>
                    <a:pt x="31" y="20"/>
                    <a:pt x="32" y="18"/>
                    <a:pt x="32" y="14"/>
                  </a:cubicBezTo>
                  <a:cubicBezTo>
                    <a:pt x="32" y="11"/>
                    <a:pt x="31" y="9"/>
                    <a:pt x="30" y="7"/>
                  </a:cubicBezTo>
                  <a:cubicBezTo>
                    <a:pt x="28" y="6"/>
                    <a:pt x="25" y="5"/>
                    <a:pt x="22" y="5"/>
                  </a:cubicBezTo>
                  <a:cubicBezTo>
                    <a:pt x="21" y="5"/>
                    <a:pt x="19" y="5"/>
                    <a:pt x="17" y="5"/>
                  </a:cubicBezTo>
                  <a:cubicBezTo>
                    <a:pt x="17" y="16"/>
                    <a:pt x="17" y="16"/>
                    <a:pt x="17" y="16"/>
                  </a:cubicBezTo>
                  <a:cubicBezTo>
                    <a:pt x="17" y="30"/>
                    <a:pt x="17" y="30"/>
                    <a:pt x="17" y="30"/>
                  </a:cubicBezTo>
                  <a:cubicBezTo>
                    <a:pt x="17" y="33"/>
                    <a:pt x="17" y="37"/>
                    <a:pt x="17" y="42"/>
                  </a:cubicBezTo>
                  <a:cubicBezTo>
                    <a:pt x="17" y="45"/>
                    <a:pt x="17" y="47"/>
                    <a:pt x="18" y="48"/>
                  </a:cubicBezTo>
                  <a:cubicBezTo>
                    <a:pt x="18" y="48"/>
                    <a:pt x="18" y="48"/>
                    <a:pt x="18" y="48"/>
                  </a:cubicBezTo>
                  <a:cubicBezTo>
                    <a:pt x="19" y="49"/>
                    <a:pt x="21" y="49"/>
                    <a:pt x="23" y="49"/>
                  </a:cubicBezTo>
                  <a:cubicBezTo>
                    <a:pt x="23" y="52"/>
                    <a:pt x="23" y="52"/>
                    <a:pt x="23" y="52"/>
                  </a:cubicBezTo>
                  <a:cubicBezTo>
                    <a:pt x="19" y="52"/>
                    <a:pt x="15" y="52"/>
                    <a:pt x="12" y="52"/>
                  </a:cubicBezTo>
                  <a:cubicBezTo>
                    <a:pt x="8" y="52"/>
                    <a:pt x="4" y="52"/>
                    <a:pt x="0" y="52"/>
                  </a:cubicBezTo>
                  <a:cubicBezTo>
                    <a:pt x="0" y="49"/>
                    <a:pt x="0" y="49"/>
                    <a:pt x="0" y="49"/>
                  </a:cubicBezTo>
                  <a:cubicBezTo>
                    <a:pt x="3" y="49"/>
                    <a:pt x="5" y="49"/>
                    <a:pt x="5" y="48"/>
                  </a:cubicBezTo>
                  <a:cubicBezTo>
                    <a:pt x="6" y="48"/>
                    <a:pt x="6" y="48"/>
                    <a:pt x="6" y="48"/>
                  </a:cubicBezTo>
                  <a:cubicBezTo>
                    <a:pt x="6" y="47"/>
                    <a:pt x="6" y="45"/>
                    <a:pt x="6" y="42"/>
                  </a:cubicBezTo>
                  <a:cubicBezTo>
                    <a:pt x="6" y="37"/>
                    <a:pt x="6" y="32"/>
                    <a:pt x="6" y="29"/>
                  </a:cubicBezTo>
                  <a:cubicBezTo>
                    <a:pt x="6" y="25"/>
                    <a:pt x="6" y="20"/>
                    <a:pt x="6" y="14"/>
                  </a:cubicBezTo>
                  <a:cubicBezTo>
                    <a:pt x="6" y="9"/>
                    <a:pt x="6" y="6"/>
                    <a:pt x="5" y="5"/>
                  </a:cubicBezTo>
                  <a:cubicBezTo>
                    <a:pt x="5" y="5"/>
                    <a:pt x="5" y="5"/>
                    <a:pt x="5" y="5"/>
                  </a:cubicBezTo>
                  <a:cubicBezTo>
                    <a:pt x="4" y="4"/>
                    <a:pt x="3" y="4"/>
                    <a:pt x="0" y="4"/>
                  </a:cubicBezTo>
                  <a:cubicBezTo>
                    <a:pt x="0" y="1"/>
                    <a:pt x="0" y="1"/>
                    <a:pt x="0" y="1"/>
                  </a:cubicBezTo>
                  <a:cubicBezTo>
                    <a:pt x="5" y="1"/>
                    <a:pt x="8" y="1"/>
                    <a:pt x="10" y="1"/>
                  </a:cubicBezTo>
                  <a:cubicBezTo>
                    <a:pt x="28" y="1"/>
                    <a:pt x="28" y="1"/>
                    <a:pt x="28" y="1"/>
                  </a:cubicBezTo>
                  <a:cubicBezTo>
                    <a:pt x="32" y="1"/>
                    <a:pt x="35" y="1"/>
                    <a:pt x="37" y="2"/>
                  </a:cubicBezTo>
                  <a:cubicBezTo>
                    <a:pt x="39" y="3"/>
                    <a:pt x="40" y="4"/>
                    <a:pt x="41" y="6"/>
                  </a:cubicBezTo>
                  <a:cubicBezTo>
                    <a:pt x="42" y="7"/>
                    <a:pt x="43" y="9"/>
                    <a:pt x="43" y="12"/>
                  </a:cubicBezTo>
                  <a:cubicBezTo>
                    <a:pt x="43" y="14"/>
                    <a:pt x="42" y="17"/>
                    <a:pt x="40" y="19"/>
                  </a:cubicBezTo>
                  <a:cubicBezTo>
                    <a:pt x="39" y="21"/>
                    <a:pt x="36" y="23"/>
                    <a:pt x="31" y="25"/>
                  </a:cubicBezTo>
                  <a:cubicBezTo>
                    <a:pt x="39" y="37"/>
                    <a:pt x="39" y="37"/>
                    <a:pt x="39" y="37"/>
                  </a:cubicBezTo>
                  <a:cubicBezTo>
                    <a:pt x="45" y="46"/>
                    <a:pt x="45" y="46"/>
                    <a:pt x="45" y="46"/>
                  </a:cubicBezTo>
                  <a:cubicBezTo>
                    <a:pt x="46" y="47"/>
                    <a:pt x="47" y="48"/>
                    <a:pt x="48" y="49"/>
                  </a:cubicBezTo>
                  <a:cubicBezTo>
                    <a:pt x="48" y="49"/>
                    <a:pt x="49" y="49"/>
                    <a:pt x="51" y="49"/>
                  </a:cubicBezTo>
                  <a:cubicBezTo>
                    <a:pt x="51" y="52"/>
                    <a:pt x="51" y="52"/>
                    <a:pt x="51" y="52"/>
                  </a:cubicBezTo>
                  <a:cubicBezTo>
                    <a:pt x="48" y="52"/>
                    <a:pt x="48" y="52"/>
                    <a:pt x="48" y="52"/>
                  </a:cubicBezTo>
                  <a:cubicBezTo>
                    <a:pt x="42" y="52"/>
                    <a:pt x="38" y="52"/>
                    <a:pt x="37" y="52"/>
                  </a:cubicBezTo>
                  <a:cubicBezTo>
                    <a:pt x="34" y="49"/>
                    <a:pt x="31" y="44"/>
                    <a:pt x="27" y="37"/>
                  </a:cubicBezTo>
                </a:path>
              </a:pathLst>
            </a:custGeom>
            <a:solidFill>
              <a:srgbClr val="00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2"/>
            <p:cNvSpPr>
              <a:spLocks/>
            </p:cNvSpPr>
            <p:nvPr/>
          </p:nvSpPr>
          <p:spPr bwMode="auto">
            <a:xfrm>
              <a:off x="505" y="551"/>
              <a:ext cx="96" cy="117"/>
            </a:xfrm>
            <a:custGeom>
              <a:avLst/>
              <a:gdLst>
                <a:gd name="T0" fmla="*/ 61 w 74"/>
                <a:gd name="T1" fmla="*/ 71 h 80"/>
                <a:gd name="T2" fmla="*/ 50 w 74"/>
                <a:gd name="T3" fmla="*/ 72 h 80"/>
                <a:gd name="T4" fmla="*/ 26 w 74"/>
                <a:gd name="T5" fmla="*/ 63 h 80"/>
                <a:gd name="T6" fmla="*/ 17 w 74"/>
                <a:gd name="T7" fmla="*/ 38 h 80"/>
                <a:gd name="T8" fmla="*/ 24 w 74"/>
                <a:gd name="T9" fmla="*/ 15 h 80"/>
                <a:gd name="T10" fmla="*/ 45 w 74"/>
                <a:gd name="T11" fmla="*/ 7 h 80"/>
                <a:gd name="T12" fmla="*/ 55 w 74"/>
                <a:gd name="T13" fmla="*/ 8 h 80"/>
                <a:gd name="T14" fmla="*/ 63 w 74"/>
                <a:gd name="T15" fmla="*/ 11 h 80"/>
                <a:gd name="T16" fmla="*/ 66 w 74"/>
                <a:gd name="T17" fmla="*/ 14 h 80"/>
                <a:gd name="T18" fmla="*/ 66 w 74"/>
                <a:gd name="T19" fmla="*/ 24 h 80"/>
                <a:gd name="T20" fmla="*/ 71 w 74"/>
                <a:gd name="T21" fmla="*/ 24 h 80"/>
                <a:gd name="T22" fmla="*/ 72 w 74"/>
                <a:gd name="T23" fmla="*/ 12 h 80"/>
                <a:gd name="T24" fmla="*/ 74 w 74"/>
                <a:gd name="T25" fmla="*/ 6 h 80"/>
                <a:gd name="T26" fmla="*/ 73 w 74"/>
                <a:gd name="T27" fmla="*/ 5 h 80"/>
                <a:gd name="T28" fmla="*/ 59 w 74"/>
                <a:gd name="T29" fmla="*/ 2 h 80"/>
                <a:gd name="T30" fmla="*/ 45 w 74"/>
                <a:gd name="T31" fmla="*/ 0 h 80"/>
                <a:gd name="T32" fmla="*/ 12 w 74"/>
                <a:gd name="T33" fmla="*/ 11 h 80"/>
                <a:gd name="T34" fmla="*/ 0 w 74"/>
                <a:gd name="T35" fmla="*/ 39 h 80"/>
                <a:gd name="T36" fmla="*/ 5 w 74"/>
                <a:gd name="T37" fmla="*/ 60 h 80"/>
                <a:gd name="T38" fmla="*/ 20 w 74"/>
                <a:gd name="T39" fmla="*/ 75 h 80"/>
                <a:gd name="T40" fmla="*/ 45 w 74"/>
                <a:gd name="T41" fmla="*/ 80 h 80"/>
                <a:gd name="T42" fmla="*/ 58 w 74"/>
                <a:gd name="T43" fmla="*/ 78 h 80"/>
                <a:gd name="T44" fmla="*/ 71 w 74"/>
                <a:gd name="T45" fmla="*/ 73 h 80"/>
                <a:gd name="T46" fmla="*/ 73 w 74"/>
                <a:gd name="T47" fmla="*/ 68 h 80"/>
                <a:gd name="T48" fmla="*/ 72 w 74"/>
                <a:gd name="T49" fmla="*/ 67 h 80"/>
                <a:gd name="T50" fmla="*/ 61 w 74"/>
                <a:gd name="T51"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0">
                  <a:moveTo>
                    <a:pt x="61" y="71"/>
                  </a:moveTo>
                  <a:cubicBezTo>
                    <a:pt x="57" y="72"/>
                    <a:pt x="54" y="72"/>
                    <a:pt x="50" y="72"/>
                  </a:cubicBezTo>
                  <a:cubicBezTo>
                    <a:pt x="40" y="72"/>
                    <a:pt x="32" y="69"/>
                    <a:pt x="26" y="63"/>
                  </a:cubicBezTo>
                  <a:cubicBezTo>
                    <a:pt x="20" y="57"/>
                    <a:pt x="17" y="48"/>
                    <a:pt x="17" y="38"/>
                  </a:cubicBezTo>
                  <a:cubicBezTo>
                    <a:pt x="17" y="28"/>
                    <a:pt x="19" y="20"/>
                    <a:pt x="24" y="15"/>
                  </a:cubicBezTo>
                  <a:cubicBezTo>
                    <a:pt x="30" y="9"/>
                    <a:pt x="37" y="7"/>
                    <a:pt x="45" y="7"/>
                  </a:cubicBezTo>
                  <a:cubicBezTo>
                    <a:pt x="49" y="7"/>
                    <a:pt x="52" y="7"/>
                    <a:pt x="55" y="8"/>
                  </a:cubicBezTo>
                  <a:cubicBezTo>
                    <a:pt x="59" y="9"/>
                    <a:pt x="61" y="10"/>
                    <a:pt x="63" y="11"/>
                  </a:cubicBezTo>
                  <a:cubicBezTo>
                    <a:pt x="65" y="13"/>
                    <a:pt x="66" y="14"/>
                    <a:pt x="66" y="14"/>
                  </a:cubicBezTo>
                  <a:cubicBezTo>
                    <a:pt x="66" y="15"/>
                    <a:pt x="66" y="18"/>
                    <a:pt x="66" y="24"/>
                  </a:cubicBezTo>
                  <a:cubicBezTo>
                    <a:pt x="71" y="24"/>
                    <a:pt x="71" y="24"/>
                    <a:pt x="71" y="24"/>
                  </a:cubicBezTo>
                  <a:cubicBezTo>
                    <a:pt x="71" y="19"/>
                    <a:pt x="72" y="15"/>
                    <a:pt x="72" y="12"/>
                  </a:cubicBezTo>
                  <a:cubicBezTo>
                    <a:pt x="72" y="10"/>
                    <a:pt x="73" y="8"/>
                    <a:pt x="74" y="6"/>
                  </a:cubicBezTo>
                  <a:cubicBezTo>
                    <a:pt x="73" y="5"/>
                    <a:pt x="73" y="5"/>
                    <a:pt x="73" y="5"/>
                  </a:cubicBezTo>
                  <a:cubicBezTo>
                    <a:pt x="69" y="4"/>
                    <a:pt x="64" y="2"/>
                    <a:pt x="59" y="2"/>
                  </a:cubicBezTo>
                  <a:cubicBezTo>
                    <a:pt x="55" y="1"/>
                    <a:pt x="50" y="0"/>
                    <a:pt x="45" y="0"/>
                  </a:cubicBezTo>
                  <a:cubicBezTo>
                    <a:pt x="31" y="0"/>
                    <a:pt x="20" y="4"/>
                    <a:pt x="12" y="11"/>
                  </a:cubicBezTo>
                  <a:cubicBezTo>
                    <a:pt x="4" y="18"/>
                    <a:pt x="0" y="28"/>
                    <a:pt x="0" y="39"/>
                  </a:cubicBezTo>
                  <a:cubicBezTo>
                    <a:pt x="0" y="47"/>
                    <a:pt x="1" y="54"/>
                    <a:pt x="5" y="60"/>
                  </a:cubicBezTo>
                  <a:cubicBezTo>
                    <a:pt x="9" y="66"/>
                    <a:pt x="14" y="71"/>
                    <a:pt x="20" y="75"/>
                  </a:cubicBezTo>
                  <a:cubicBezTo>
                    <a:pt x="27" y="78"/>
                    <a:pt x="35" y="80"/>
                    <a:pt x="45" y="80"/>
                  </a:cubicBezTo>
                  <a:cubicBezTo>
                    <a:pt x="50" y="80"/>
                    <a:pt x="54" y="79"/>
                    <a:pt x="58" y="78"/>
                  </a:cubicBezTo>
                  <a:cubicBezTo>
                    <a:pt x="62" y="77"/>
                    <a:pt x="66" y="76"/>
                    <a:pt x="71" y="73"/>
                  </a:cubicBezTo>
                  <a:cubicBezTo>
                    <a:pt x="71" y="72"/>
                    <a:pt x="72" y="70"/>
                    <a:pt x="73" y="68"/>
                  </a:cubicBezTo>
                  <a:cubicBezTo>
                    <a:pt x="72" y="67"/>
                    <a:pt x="72" y="67"/>
                    <a:pt x="72" y="67"/>
                  </a:cubicBezTo>
                  <a:cubicBezTo>
                    <a:pt x="68" y="69"/>
                    <a:pt x="64" y="70"/>
                    <a:pt x="61" y="71"/>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3"/>
            <p:cNvSpPr>
              <a:spLocks noEditPoints="1"/>
            </p:cNvSpPr>
            <p:nvPr/>
          </p:nvSpPr>
          <p:spPr bwMode="auto">
            <a:xfrm>
              <a:off x="615" y="589"/>
              <a:ext cx="547" cy="77"/>
            </a:xfrm>
            <a:custGeom>
              <a:avLst/>
              <a:gdLst>
                <a:gd name="T0" fmla="*/ 54 w 421"/>
                <a:gd name="T1" fmla="*/ 12 h 53"/>
                <a:gd name="T2" fmla="*/ 4 w 421"/>
                <a:gd name="T3" fmla="*/ 13 h 53"/>
                <a:gd name="T4" fmla="*/ 43 w 421"/>
                <a:gd name="T5" fmla="*/ 50 h 53"/>
                <a:gd name="T6" fmla="*/ 16 w 421"/>
                <a:gd name="T7" fmla="*/ 9 h 53"/>
                <a:gd name="T8" fmla="*/ 41 w 421"/>
                <a:gd name="T9" fmla="*/ 44 h 53"/>
                <a:gd name="T10" fmla="*/ 109 w 421"/>
                <a:gd name="T11" fmla="*/ 42 h 53"/>
                <a:gd name="T12" fmla="*/ 78 w 421"/>
                <a:gd name="T13" fmla="*/ 26 h 53"/>
                <a:gd name="T14" fmla="*/ 113 w 421"/>
                <a:gd name="T15" fmla="*/ 10 h 53"/>
                <a:gd name="T16" fmla="*/ 118 w 421"/>
                <a:gd name="T17" fmla="*/ 4 h 53"/>
                <a:gd name="T18" fmla="*/ 67 w 421"/>
                <a:gd name="T19" fmla="*/ 27 h 53"/>
                <a:gd name="T20" fmla="*/ 119 w 421"/>
                <a:gd name="T21" fmla="*/ 49 h 53"/>
                <a:gd name="T22" fmla="*/ 122 w 421"/>
                <a:gd name="T23" fmla="*/ 31 h 53"/>
                <a:gd name="T24" fmla="*/ 108 w 421"/>
                <a:gd name="T25" fmla="*/ 35 h 53"/>
                <a:gd name="T26" fmla="*/ 145 w 421"/>
                <a:gd name="T27" fmla="*/ 49 h 53"/>
                <a:gd name="T28" fmla="*/ 143 w 421"/>
                <a:gd name="T29" fmla="*/ 13 h 53"/>
                <a:gd name="T30" fmla="*/ 184 w 421"/>
                <a:gd name="T31" fmla="*/ 53 h 53"/>
                <a:gd name="T32" fmla="*/ 184 w 421"/>
                <a:gd name="T33" fmla="*/ 6 h 53"/>
                <a:gd name="T34" fmla="*/ 190 w 421"/>
                <a:gd name="T35" fmla="*/ 1 h 53"/>
                <a:gd name="T36" fmla="*/ 177 w 421"/>
                <a:gd name="T37" fmla="*/ 4 h 53"/>
                <a:gd name="T38" fmla="*/ 179 w 421"/>
                <a:gd name="T39" fmla="*/ 38 h 53"/>
                <a:gd name="T40" fmla="*/ 132 w 421"/>
                <a:gd name="T41" fmla="*/ 1 h 53"/>
                <a:gd name="T42" fmla="*/ 139 w 421"/>
                <a:gd name="T43" fmla="*/ 13 h 53"/>
                <a:gd name="T44" fmla="*/ 138 w 421"/>
                <a:gd name="T45" fmla="*/ 49 h 53"/>
                <a:gd name="T46" fmla="*/ 211 w 421"/>
                <a:gd name="T47" fmla="*/ 52 h 53"/>
                <a:gd name="T48" fmla="*/ 218 w 421"/>
                <a:gd name="T49" fmla="*/ 49 h 53"/>
                <a:gd name="T50" fmla="*/ 216 w 421"/>
                <a:gd name="T51" fmla="*/ 7 h 53"/>
                <a:gd name="T52" fmla="*/ 210 w 421"/>
                <a:gd name="T53" fmla="*/ 1 h 53"/>
                <a:gd name="T54" fmla="*/ 205 w 421"/>
                <a:gd name="T55" fmla="*/ 6 h 53"/>
                <a:gd name="T56" fmla="*/ 204 w 421"/>
                <a:gd name="T57" fmla="*/ 49 h 53"/>
                <a:gd name="T58" fmla="*/ 255 w 421"/>
                <a:gd name="T59" fmla="*/ 52 h 53"/>
                <a:gd name="T60" fmla="*/ 259 w 421"/>
                <a:gd name="T61" fmla="*/ 46 h 53"/>
                <a:gd name="T62" fmla="*/ 260 w 421"/>
                <a:gd name="T63" fmla="*/ 6 h 53"/>
                <a:gd name="T64" fmla="*/ 277 w 421"/>
                <a:gd name="T65" fmla="*/ 13 h 53"/>
                <a:gd name="T66" fmla="*/ 231 w 421"/>
                <a:gd name="T67" fmla="*/ 1 h 53"/>
                <a:gd name="T68" fmla="*/ 234 w 421"/>
                <a:gd name="T69" fmla="*/ 7 h 53"/>
                <a:gd name="T70" fmla="*/ 249 w 421"/>
                <a:gd name="T71" fmla="*/ 6 h 53"/>
                <a:gd name="T72" fmla="*/ 247 w 421"/>
                <a:gd name="T73" fmla="*/ 48 h 53"/>
                <a:gd name="T74" fmla="*/ 255 w 421"/>
                <a:gd name="T75" fmla="*/ 52 h 53"/>
                <a:gd name="T76" fmla="*/ 309 w 421"/>
                <a:gd name="T77" fmla="*/ 49 h 53"/>
                <a:gd name="T78" fmla="*/ 303 w 421"/>
                <a:gd name="T79" fmla="*/ 21 h 53"/>
                <a:gd name="T80" fmla="*/ 309 w 421"/>
                <a:gd name="T81" fmla="*/ 1 h 53"/>
                <a:gd name="T82" fmla="*/ 291 w 421"/>
                <a:gd name="T83" fmla="*/ 5 h 53"/>
                <a:gd name="T84" fmla="*/ 292 w 421"/>
                <a:gd name="T85" fmla="*/ 46 h 53"/>
                <a:gd name="T86" fmla="*/ 298 w 421"/>
                <a:gd name="T87" fmla="*/ 52 h 53"/>
                <a:gd name="T88" fmla="*/ 342 w 421"/>
                <a:gd name="T89" fmla="*/ 53 h 53"/>
                <a:gd name="T90" fmla="*/ 368 w 421"/>
                <a:gd name="T91" fmla="*/ 5 h 53"/>
                <a:gd name="T92" fmla="*/ 355 w 421"/>
                <a:gd name="T93" fmla="*/ 1 h 53"/>
                <a:gd name="T94" fmla="*/ 356 w 421"/>
                <a:gd name="T95" fmla="*/ 19 h 53"/>
                <a:gd name="T96" fmla="*/ 335 w 421"/>
                <a:gd name="T97" fmla="*/ 5 h 53"/>
                <a:gd name="T98" fmla="*/ 316 w 421"/>
                <a:gd name="T99" fmla="*/ 1 h 53"/>
                <a:gd name="T100" fmla="*/ 406 w 421"/>
                <a:gd name="T101" fmla="*/ 52 h 53"/>
                <a:gd name="T102" fmla="*/ 418 w 421"/>
                <a:gd name="T103" fmla="*/ 40 h 53"/>
                <a:gd name="T104" fmla="*/ 398 w 421"/>
                <a:gd name="T105" fmla="*/ 32 h 53"/>
                <a:gd name="T106" fmla="*/ 412 w 421"/>
                <a:gd name="T107" fmla="*/ 29 h 53"/>
                <a:gd name="T108" fmla="*/ 416 w 421"/>
                <a:gd name="T109" fmla="*/ 18 h 53"/>
                <a:gd name="T110" fmla="*/ 405 w 421"/>
                <a:gd name="T111" fmla="*/ 24 h 53"/>
                <a:gd name="T112" fmla="*/ 415 w 421"/>
                <a:gd name="T113" fmla="*/ 6 h 53"/>
                <a:gd name="T114" fmla="*/ 421 w 421"/>
                <a:gd name="T115" fmla="*/ 2 h 53"/>
                <a:gd name="T116" fmla="*/ 381 w 421"/>
                <a:gd name="T117" fmla="*/ 1 h 53"/>
                <a:gd name="T118" fmla="*/ 387 w 421"/>
                <a:gd name="T119" fmla="*/ 24 h 53"/>
                <a:gd name="T120" fmla="*/ 396 w 421"/>
                <a:gd name="T12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1" h="53">
                  <a:moveTo>
                    <a:pt x="43" y="50"/>
                  </a:moveTo>
                  <a:cubicBezTo>
                    <a:pt x="48" y="47"/>
                    <a:pt x="51" y="44"/>
                    <a:pt x="53" y="40"/>
                  </a:cubicBezTo>
                  <a:cubicBezTo>
                    <a:pt x="56" y="36"/>
                    <a:pt x="57" y="31"/>
                    <a:pt x="57" y="25"/>
                  </a:cubicBezTo>
                  <a:cubicBezTo>
                    <a:pt x="57" y="20"/>
                    <a:pt x="56" y="15"/>
                    <a:pt x="54" y="12"/>
                  </a:cubicBezTo>
                  <a:cubicBezTo>
                    <a:pt x="51" y="8"/>
                    <a:pt x="48" y="5"/>
                    <a:pt x="44" y="3"/>
                  </a:cubicBezTo>
                  <a:cubicBezTo>
                    <a:pt x="41" y="1"/>
                    <a:pt x="35" y="0"/>
                    <a:pt x="29" y="0"/>
                  </a:cubicBezTo>
                  <a:cubicBezTo>
                    <a:pt x="23" y="0"/>
                    <a:pt x="17" y="1"/>
                    <a:pt x="13" y="3"/>
                  </a:cubicBezTo>
                  <a:cubicBezTo>
                    <a:pt x="9" y="6"/>
                    <a:pt x="6" y="9"/>
                    <a:pt x="4" y="13"/>
                  </a:cubicBezTo>
                  <a:cubicBezTo>
                    <a:pt x="1" y="17"/>
                    <a:pt x="0" y="21"/>
                    <a:pt x="0" y="27"/>
                  </a:cubicBezTo>
                  <a:cubicBezTo>
                    <a:pt x="0" y="35"/>
                    <a:pt x="3" y="42"/>
                    <a:pt x="7" y="46"/>
                  </a:cubicBezTo>
                  <a:cubicBezTo>
                    <a:pt x="12" y="51"/>
                    <a:pt x="19" y="53"/>
                    <a:pt x="28" y="53"/>
                  </a:cubicBezTo>
                  <a:cubicBezTo>
                    <a:pt x="34" y="53"/>
                    <a:pt x="39" y="52"/>
                    <a:pt x="43" y="50"/>
                  </a:cubicBezTo>
                  <a:close/>
                  <a:moveTo>
                    <a:pt x="20" y="47"/>
                  </a:moveTo>
                  <a:cubicBezTo>
                    <a:pt x="17" y="45"/>
                    <a:pt x="15" y="43"/>
                    <a:pt x="14" y="39"/>
                  </a:cubicBezTo>
                  <a:cubicBezTo>
                    <a:pt x="12" y="35"/>
                    <a:pt x="11" y="31"/>
                    <a:pt x="11" y="26"/>
                  </a:cubicBezTo>
                  <a:cubicBezTo>
                    <a:pt x="11" y="18"/>
                    <a:pt x="13" y="13"/>
                    <a:pt x="16" y="9"/>
                  </a:cubicBezTo>
                  <a:cubicBezTo>
                    <a:pt x="19" y="6"/>
                    <a:pt x="23" y="4"/>
                    <a:pt x="28" y="4"/>
                  </a:cubicBezTo>
                  <a:cubicBezTo>
                    <a:pt x="34" y="4"/>
                    <a:pt x="38" y="6"/>
                    <a:pt x="41" y="9"/>
                  </a:cubicBezTo>
                  <a:cubicBezTo>
                    <a:pt x="44" y="13"/>
                    <a:pt x="46" y="19"/>
                    <a:pt x="46" y="27"/>
                  </a:cubicBezTo>
                  <a:cubicBezTo>
                    <a:pt x="46" y="35"/>
                    <a:pt x="44" y="40"/>
                    <a:pt x="41" y="44"/>
                  </a:cubicBezTo>
                  <a:cubicBezTo>
                    <a:pt x="38" y="47"/>
                    <a:pt x="34" y="49"/>
                    <a:pt x="29" y="49"/>
                  </a:cubicBezTo>
                  <a:cubicBezTo>
                    <a:pt x="26" y="49"/>
                    <a:pt x="22" y="48"/>
                    <a:pt x="20" y="47"/>
                  </a:cubicBezTo>
                  <a:close/>
                  <a:moveTo>
                    <a:pt x="108" y="35"/>
                  </a:moveTo>
                  <a:cubicBezTo>
                    <a:pt x="108" y="36"/>
                    <a:pt x="109" y="38"/>
                    <a:pt x="109" y="42"/>
                  </a:cubicBezTo>
                  <a:cubicBezTo>
                    <a:pt x="109" y="43"/>
                    <a:pt x="109" y="45"/>
                    <a:pt x="108" y="47"/>
                  </a:cubicBezTo>
                  <a:cubicBezTo>
                    <a:pt x="105" y="48"/>
                    <a:pt x="102" y="49"/>
                    <a:pt x="99" y="49"/>
                  </a:cubicBezTo>
                  <a:cubicBezTo>
                    <a:pt x="93" y="49"/>
                    <a:pt x="88" y="47"/>
                    <a:pt x="84" y="43"/>
                  </a:cubicBezTo>
                  <a:cubicBezTo>
                    <a:pt x="80" y="38"/>
                    <a:pt x="78" y="33"/>
                    <a:pt x="78" y="26"/>
                  </a:cubicBezTo>
                  <a:cubicBezTo>
                    <a:pt x="78" y="19"/>
                    <a:pt x="80" y="14"/>
                    <a:pt x="84" y="10"/>
                  </a:cubicBezTo>
                  <a:cubicBezTo>
                    <a:pt x="88" y="6"/>
                    <a:pt x="93" y="4"/>
                    <a:pt x="99" y="4"/>
                  </a:cubicBezTo>
                  <a:cubicBezTo>
                    <a:pt x="102" y="4"/>
                    <a:pt x="105" y="5"/>
                    <a:pt x="107" y="6"/>
                  </a:cubicBezTo>
                  <a:cubicBezTo>
                    <a:pt x="110" y="6"/>
                    <a:pt x="112" y="8"/>
                    <a:pt x="113" y="10"/>
                  </a:cubicBezTo>
                  <a:cubicBezTo>
                    <a:pt x="114" y="11"/>
                    <a:pt x="114" y="13"/>
                    <a:pt x="114" y="16"/>
                  </a:cubicBezTo>
                  <a:cubicBezTo>
                    <a:pt x="117" y="16"/>
                    <a:pt x="117" y="16"/>
                    <a:pt x="117" y="16"/>
                  </a:cubicBezTo>
                  <a:cubicBezTo>
                    <a:pt x="117" y="11"/>
                    <a:pt x="118" y="7"/>
                    <a:pt x="119" y="4"/>
                  </a:cubicBezTo>
                  <a:cubicBezTo>
                    <a:pt x="118" y="4"/>
                    <a:pt x="118" y="4"/>
                    <a:pt x="118" y="4"/>
                  </a:cubicBezTo>
                  <a:cubicBezTo>
                    <a:pt x="115" y="2"/>
                    <a:pt x="112" y="2"/>
                    <a:pt x="109" y="1"/>
                  </a:cubicBezTo>
                  <a:cubicBezTo>
                    <a:pt x="106" y="1"/>
                    <a:pt x="102" y="0"/>
                    <a:pt x="99" y="0"/>
                  </a:cubicBezTo>
                  <a:cubicBezTo>
                    <a:pt x="88" y="0"/>
                    <a:pt x="81" y="3"/>
                    <a:pt x="75" y="7"/>
                  </a:cubicBezTo>
                  <a:cubicBezTo>
                    <a:pt x="70" y="12"/>
                    <a:pt x="67" y="19"/>
                    <a:pt x="67" y="27"/>
                  </a:cubicBezTo>
                  <a:cubicBezTo>
                    <a:pt x="67" y="35"/>
                    <a:pt x="70" y="41"/>
                    <a:pt x="75" y="46"/>
                  </a:cubicBezTo>
                  <a:cubicBezTo>
                    <a:pt x="80" y="51"/>
                    <a:pt x="88" y="53"/>
                    <a:pt x="97" y="53"/>
                  </a:cubicBezTo>
                  <a:cubicBezTo>
                    <a:pt x="101" y="53"/>
                    <a:pt x="104" y="53"/>
                    <a:pt x="107" y="52"/>
                  </a:cubicBezTo>
                  <a:cubicBezTo>
                    <a:pt x="111" y="52"/>
                    <a:pt x="115" y="50"/>
                    <a:pt x="119" y="49"/>
                  </a:cubicBezTo>
                  <a:cubicBezTo>
                    <a:pt x="119" y="45"/>
                    <a:pt x="119" y="42"/>
                    <a:pt x="119" y="41"/>
                  </a:cubicBezTo>
                  <a:cubicBezTo>
                    <a:pt x="119" y="40"/>
                    <a:pt x="119" y="37"/>
                    <a:pt x="119" y="35"/>
                  </a:cubicBezTo>
                  <a:cubicBezTo>
                    <a:pt x="120" y="34"/>
                    <a:pt x="121" y="34"/>
                    <a:pt x="122" y="34"/>
                  </a:cubicBezTo>
                  <a:cubicBezTo>
                    <a:pt x="122" y="31"/>
                    <a:pt x="122" y="31"/>
                    <a:pt x="122" y="31"/>
                  </a:cubicBezTo>
                  <a:cubicBezTo>
                    <a:pt x="119" y="31"/>
                    <a:pt x="115" y="32"/>
                    <a:pt x="112" y="32"/>
                  </a:cubicBezTo>
                  <a:cubicBezTo>
                    <a:pt x="109" y="32"/>
                    <a:pt x="105" y="31"/>
                    <a:pt x="100" y="31"/>
                  </a:cubicBezTo>
                  <a:cubicBezTo>
                    <a:pt x="100" y="34"/>
                    <a:pt x="100" y="34"/>
                    <a:pt x="100" y="34"/>
                  </a:cubicBezTo>
                  <a:cubicBezTo>
                    <a:pt x="105" y="35"/>
                    <a:pt x="108" y="35"/>
                    <a:pt x="108" y="35"/>
                  </a:cubicBezTo>
                  <a:close/>
                  <a:moveTo>
                    <a:pt x="141" y="52"/>
                  </a:moveTo>
                  <a:cubicBezTo>
                    <a:pt x="143" y="52"/>
                    <a:pt x="146" y="52"/>
                    <a:pt x="150" y="52"/>
                  </a:cubicBezTo>
                  <a:cubicBezTo>
                    <a:pt x="150" y="49"/>
                    <a:pt x="150" y="49"/>
                    <a:pt x="150" y="49"/>
                  </a:cubicBezTo>
                  <a:cubicBezTo>
                    <a:pt x="147" y="49"/>
                    <a:pt x="145" y="49"/>
                    <a:pt x="145" y="49"/>
                  </a:cubicBezTo>
                  <a:cubicBezTo>
                    <a:pt x="144" y="48"/>
                    <a:pt x="144" y="48"/>
                    <a:pt x="144" y="48"/>
                  </a:cubicBezTo>
                  <a:cubicBezTo>
                    <a:pt x="144" y="47"/>
                    <a:pt x="144" y="45"/>
                    <a:pt x="144" y="41"/>
                  </a:cubicBezTo>
                  <a:cubicBezTo>
                    <a:pt x="143" y="36"/>
                    <a:pt x="143" y="31"/>
                    <a:pt x="143" y="27"/>
                  </a:cubicBezTo>
                  <a:cubicBezTo>
                    <a:pt x="143" y="13"/>
                    <a:pt x="143" y="13"/>
                    <a:pt x="143" y="13"/>
                  </a:cubicBezTo>
                  <a:cubicBezTo>
                    <a:pt x="146" y="16"/>
                    <a:pt x="150" y="21"/>
                    <a:pt x="154" y="26"/>
                  </a:cubicBezTo>
                  <a:cubicBezTo>
                    <a:pt x="163" y="37"/>
                    <a:pt x="171" y="45"/>
                    <a:pt x="177" y="52"/>
                  </a:cubicBezTo>
                  <a:cubicBezTo>
                    <a:pt x="178" y="53"/>
                    <a:pt x="180" y="53"/>
                    <a:pt x="183" y="53"/>
                  </a:cubicBezTo>
                  <a:cubicBezTo>
                    <a:pt x="184" y="53"/>
                    <a:pt x="184" y="53"/>
                    <a:pt x="184" y="53"/>
                  </a:cubicBezTo>
                  <a:cubicBezTo>
                    <a:pt x="184" y="49"/>
                    <a:pt x="183" y="45"/>
                    <a:pt x="183" y="41"/>
                  </a:cubicBezTo>
                  <a:cubicBezTo>
                    <a:pt x="184" y="26"/>
                    <a:pt x="184" y="26"/>
                    <a:pt x="184" y="26"/>
                  </a:cubicBezTo>
                  <a:cubicBezTo>
                    <a:pt x="184" y="12"/>
                    <a:pt x="184" y="12"/>
                    <a:pt x="184" y="12"/>
                  </a:cubicBezTo>
                  <a:cubicBezTo>
                    <a:pt x="184" y="8"/>
                    <a:pt x="184" y="6"/>
                    <a:pt x="184" y="6"/>
                  </a:cubicBezTo>
                  <a:cubicBezTo>
                    <a:pt x="184" y="5"/>
                    <a:pt x="184" y="5"/>
                    <a:pt x="184" y="5"/>
                  </a:cubicBezTo>
                  <a:cubicBezTo>
                    <a:pt x="185" y="5"/>
                    <a:pt x="185" y="5"/>
                    <a:pt x="185" y="5"/>
                  </a:cubicBezTo>
                  <a:cubicBezTo>
                    <a:pt x="186" y="4"/>
                    <a:pt x="187" y="4"/>
                    <a:pt x="190" y="4"/>
                  </a:cubicBezTo>
                  <a:cubicBezTo>
                    <a:pt x="190" y="1"/>
                    <a:pt x="190" y="1"/>
                    <a:pt x="190" y="1"/>
                  </a:cubicBezTo>
                  <a:cubicBezTo>
                    <a:pt x="187" y="1"/>
                    <a:pt x="184" y="1"/>
                    <a:pt x="180" y="1"/>
                  </a:cubicBezTo>
                  <a:cubicBezTo>
                    <a:pt x="178" y="1"/>
                    <a:pt x="175" y="1"/>
                    <a:pt x="172" y="1"/>
                  </a:cubicBezTo>
                  <a:cubicBezTo>
                    <a:pt x="172" y="4"/>
                    <a:pt x="172" y="4"/>
                    <a:pt x="172" y="4"/>
                  </a:cubicBezTo>
                  <a:cubicBezTo>
                    <a:pt x="175" y="4"/>
                    <a:pt x="177" y="4"/>
                    <a:pt x="177" y="4"/>
                  </a:cubicBezTo>
                  <a:cubicBezTo>
                    <a:pt x="178" y="5"/>
                    <a:pt x="178" y="5"/>
                    <a:pt x="178" y="5"/>
                  </a:cubicBezTo>
                  <a:cubicBezTo>
                    <a:pt x="179" y="6"/>
                    <a:pt x="179" y="7"/>
                    <a:pt x="179" y="9"/>
                  </a:cubicBezTo>
                  <a:cubicBezTo>
                    <a:pt x="179" y="13"/>
                    <a:pt x="179" y="18"/>
                    <a:pt x="179" y="24"/>
                  </a:cubicBezTo>
                  <a:cubicBezTo>
                    <a:pt x="179" y="38"/>
                    <a:pt x="179" y="38"/>
                    <a:pt x="179" y="38"/>
                  </a:cubicBezTo>
                  <a:cubicBezTo>
                    <a:pt x="176" y="35"/>
                    <a:pt x="172" y="30"/>
                    <a:pt x="167" y="24"/>
                  </a:cubicBezTo>
                  <a:cubicBezTo>
                    <a:pt x="160" y="16"/>
                    <a:pt x="153" y="8"/>
                    <a:pt x="148" y="1"/>
                  </a:cubicBezTo>
                  <a:cubicBezTo>
                    <a:pt x="145" y="1"/>
                    <a:pt x="143" y="1"/>
                    <a:pt x="141" y="1"/>
                  </a:cubicBezTo>
                  <a:cubicBezTo>
                    <a:pt x="139" y="1"/>
                    <a:pt x="136" y="1"/>
                    <a:pt x="132" y="1"/>
                  </a:cubicBezTo>
                  <a:cubicBezTo>
                    <a:pt x="132" y="4"/>
                    <a:pt x="132" y="4"/>
                    <a:pt x="132" y="4"/>
                  </a:cubicBezTo>
                  <a:cubicBezTo>
                    <a:pt x="136" y="4"/>
                    <a:pt x="137" y="4"/>
                    <a:pt x="138" y="5"/>
                  </a:cubicBezTo>
                  <a:cubicBezTo>
                    <a:pt x="138" y="5"/>
                    <a:pt x="138" y="5"/>
                    <a:pt x="139" y="6"/>
                  </a:cubicBezTo>
                  <a:cubicBezTo>
                    <a:pt x="139" y="6"/>
                    <a:pt x="139" y="9"/>
                    <a:pt x="139" y="13"/>
                  </a:cubicBezTo>
                  <a:cubicBezTo>
                    <a:pt x="139" y="28"/>
                    <a:pt x="139" y="28"/>
                    <a:pt x="139" y="28"/>
                  </a:cubicBezTo>
                  <a:cubicBezTo>
                    <a:pt x="139" y="31"/>
                    <a:pt x="139" y="36"/>
                    <a:pt x="139" y="42"/>
                  </a:cubicBezTo>
                  <a:cubicBezTo>
                    <a:pt x="139" y="45"/>
                    <a:pt x="139" y="47"/>
                    <a:pt x="138" y="48"/>
                  </a:cubicBezTo>
                  <a:cubicBezTo>
                    <a:pt x="138" y="48"/>
                    <a:pt x="138" y="49"/>
                    <a:pt x="138" y="49"/>
                  </a:cubicBezTo>
                  <a:cubicBezTo>
                    <a:pt x="137" y="49"/>
                    <a:pt x="135" y="49"/>
                    <a:pt x="132" y="49"/>
                  </a:cubicBezTo>
                  <a:cubicBezTo>
                    <a:pt x="132" y="52"/>
                    <a:pt x="132" y="52"/>
                    <a:pt x="132" y="52"/>
                  </a:cubicBezTo>
                  <a:cubicBezTo>
                    <a:pt x="137" y="52"/>
                    <a:pt x="140" y="52"/>
                    <a:pt x="141" y="52"/>
                  </a:cubicBezTo>
                  <a:close/>
                  <a:moveTo>
                    <a:pt x="211" y="52"/>
                  </a:moveTo>
                  <a:cubicBezTo>
                    <a:pt x="213" y="52"/>
                    <a:pt x="216" y="52"/>
                    <a:pt x="218" y="52"/>
                  </a:cubicBezTo>
                  <a:cubicBezTo>
                    <a:pt x="223" y="52"/>
                    <a:pt x="223" y="52"/>
                    <a:pt x="223" y="52"/>
                  </a:cubicBezTo>
                  <a:cubicBezTo>
                    <a:pt x="223" y="49"/>
                    <a:pt x="223" y="49"/>
                    <a:pt x="223" y="49"/>
                  </a:cubicBezTo>
                  <a:cubicBezTo>
                    <a:pt x="220" y="49"/>
                    <a:pt x="218" y="49"/>
                    <a:pt x="218" y="49"/>
                  </a:cubicBezTo>
                  <a:cubicBezTo>
                    <a:pt x="217" y="49"/>
                    <a:pt x="217" y="48"/>
                    <a:pt x="217" y="48"/>
                  </a:cubicBezTo>
                  <a:cubicBezTo>
                    <a:pt x="216" y="47"/>
                    <a:pt x="216" y="45"/>
                    <a:pt x="216" y="41"/>
                  </a:cubicBezTo>
                  <a:cubicBezTo>
                    <a:pt x="216" y="38"/>
                    <a:pt x="216" y="31"/>
                    <a:pt x="216" y="21"/>
                  </a:cubicBezTo>
                  <a:cubicBezTo>
                    <a:pt x="216" y="14"/>
                    <a:pt x="216" y="9"/>
                    <a:pt x="216" y="7"/>
                  </a:cubicBezTo>
                  <a:cubicBezTo>
                    <a:pt x="216" y="6"/>
                    <a:pt x="217" y="5"/>
                    <a:pt x="217" y="5"/>
                  </a:cubicBezTo>
                  <a:cubicBezTo>
                    <a:pt x="218" y="4"/>
                    <a:pt x="219" y="4"/>
                    <a:pt x="223" y="4"/>
                  </a:cubicBezTo>
                  <a:cubicBezTo>
                    <a:pt x="223" y="1"/>
                    <a:pt x="223" y="1"/>
                    <a:pt x="223" y="1"/>
                  </a:cubicBezTo>
                  <a:cubicBezTo>
                    <a:pt x="219" y="1"/>
                    <a:pt x="215" y="1"/>
                    <a:pt x="210" y="1"/>
                  </a:cubicBezTo>
                  <a:cubicBezTo>
                    <a:pt x="208" y="1"/>
                    <a:pt x="204" y="1"/>
                    <a:pt x="199" y="1"/>
                  </a:cubicBezTo>
                  <a:cubicBezTo>
                    <a:pt x="199" y="4"/>
                    <a:pt x="199" y="4"/>
                    <a:pt x="199" y="4"/>
                  </a:cubicBezTo>
                  <a:cubicBezTo>
                    <a:pt x="202" y="4"/>
                    <a:pt x="204" y="4"/>
                    <a:pt x="204" y="5"/>
                  </a:cubicBezTo>
                  <a:cubicBezTo>
                    <a:pt x="205" y="5"/>
                    <a:pt x="205" y="5"/>
                    <a:pt x="205" y="6"/>
                  </a:cubicBezTo>
                  <a:cubicBezTo>
                    <a:pt x="205" y="6"/>
                    <a:pt x="205" y="8"/>
                    <a:pt x="205" y="13"/>
                  </a:cubicBezTo>
                  <a:cubicBezTo>
                    <a:pt x="205" y="19"/>
                    <a:pt x="206" y="24"/>
                    <a:pt x="206" y="28"/>
                  </a:cubicBezTo>
                  <a:cubicBezTo>
                    <a:pt x="206" y="36"/>
                    <a:pt x="205" y="42"/>
                    <a:pt x="205" y="46"/>
                  </a:cubicBezTo>
                  <a:cubicBezTo>
                    <a:pt x="205" y="47"/>
                    <a:pt x="205" y="48"/>
                    <a:pt x="204" y="49"/>
                  </a:cubicBezTo>
                  <a:cubicBezTo>
                    <a:pt x="204" y="49"/>
                    <a:pt x="202" y="49"/>
                    <a:pt x="199" y="49"/>
                  </a:cubicBezTo>
                  <a:cubicBezTo>
                    <a:pt x="199" y="52"/>
                    <a:pt x="199" y="52"/>
                    <a:pt x="199" y="52"/>
                  </a:cubicBezTo>
                  <a:cubicBezTo>
                    <a:pt x="211" y="52"/>
                    <a:pt x="211" y="52"/>
                    <a:pt x="211" y="52"/>
                  </a:cubicBezTo>
                  <a:close/>
                  <a:moveTo>
                    <a:pt x="255" y="52"/>
                  </a:moveTo>
                  <a:cubicBezTo>
                    <a:pt x="259" y="52"/>
                    <a:pt x="262" y="52"/>
                    <a:pt x="266" y="52"/>
                  </a:cubicBezTo>
                  <a:cubicBezTo>
                    <a:pt x="266" y="49"/>
                    <a:pt x="266" y="49"/>
                    <a:pt x="266" y="49"/>
                  </a:cubicBezTo>
                  <a:cubicBezTo>
                    <a:pt x="262" y="49"/>
                    <a:pt x="261" y="49"/>
                    <a:pt x="260" y="49"/>
                  </a:cubicBezTo>
                  <a:cubicBezTo>
                    <a:pt x="260" y="48"/>
                    <a:pt x="259" y="47"/>
                    <a:pt x="259" y="46"/>
                  </a:cubicBezTo>
                  <a:cubicBezTo>
                    <a:pt x="259" y="44"/>
                    <a:pt x="259" y="40"/>
                    <a:pt x="259" y="32"/>
                  </a:cubicBezTo>
                  <a:cubicBezTo>
                    <a:pt x="259" y="8"/>
                    <a:pt x="259" y="8"/>
                    <a:pt x="259" y="8"/>
                  </a:cubicBezTo>
                  <a:cubicBezTo>
                    <a:pt x="259" y="7"/>
                    <a:pt x="259" y="6"/>
                    <a:pt x="259" y="6"/>
                  </a:cubicBezTo>
                  <a:cubicBezTo>
                    <a:pt x="260" y="6"/>
                    <a:pt x="260" y="6"/>
                    <a:pt x="260" y="6"/>
                  </a:cubicBezTo>
                  <a:cubicBezTo>
                    <a:pt x="266" y="6"/>
                    <a:pt x="270" y="6"/>
                    <a:pt x="272" y="6"/>
                  </a:cubicBezTo>
                  <a:cubicBezTo>
                    <a:pt x="273" y="6"/>
                    <a:pt x="273" y="6"/>
                    <a:pt x="273" y="7"/>
                  </a:cubicBezTo>
                  <a:cubicBezTo>
                    <a:pt x="273" y="7"/>
                    <a:pt x="274" y="9"/>
                    <a:pt x="274" y="13"/>
                  </a:cubicBezTo>
                  <a:cubicBezTo>
                    <a:pt x="277" y="13"/>
                    <a:pt x="277" y="13"/>
                    <a:pt x="277" y="13"/>
                  </a:cubicBezTo>
                  <a:cubicBezTo>
                    <a:pt x="277" y="9"/>
                    <a:pt x="277" y="5"/>
                    <a:pt x="278" y="2"/>
                  </a:cubicBezTo>
                  <a:cubicBezTo>
                    <a:pt x="277" y="1"/>
                    <a:pt x="277" y="1"/>
                    <a:pt x="277" y="1"/>
                  </a:cubicBezTo>
                  <a:cubicBezTo>
                    <a:pt x="268" y="1"/>
                    <a:pt x="260" y="1"/>
                    <a:pt x="253" y="1"/>
                  </a:cubicBezTo>
                  <a:cubicBezTo>
                    <a:pt x="246" y="1"/>
                    <a:pt x="238" y="1"/>
                    <a:pt x="231" y="1"/>
                  </a:cubicBezTo>
                  <a:cubicBezTo>
                    <a:pt x="230" y="1"/>
                    <a:pt x="230" y="1"/>
                    <a:pt x="230" y="1"/>
                  </a:cubicBezTo>
                  <a:cubicBezTo>
                    <a:pt x="231" y="5"/>
                    <a:pt x="231" y="9"/>
                    <a:pt x="231" y="13"/>
                  </a:cubicBezTo>
                  <a:cubicBezTo>
                    <a:pt x="234" y="13"/>
                    <a:pt x="234" y="13"/>
                    <a:pt x="234" y="13"/>
                  </a:cubicBezTo>
                  <a:cubicBezTo>
                    <a:pt x="234" y="9"/>
                    <a:pt x="234" y="7"/>
                    <a:pt x="234" y="7"/>
                  </a:cubicBezTo>
                  <a:cubicBezTo>
                    <a:pt x="235" y="6"/>
                    <a:pt x="235" y="6"/>
                    <a:pt x="235" y="6"/>
                  </a:cubicBezTo>
                  <a:cubicBezTo>
                    <a:pt x="235" y="6"/>
                    <a:pt x="236" y="6"/>
                    <a:pt x="237" y="6"/>
                  </a:cubicBezTo>
                  <a:cubicBezTo>
                    <a:pt x="240" y="6"/>
                    <a:pt x="243" y="6"/>
                    <a:pt x="246" y="6"/>
                  </a:cubicBezTo>
                  <a:cubicBezTo>
                    <a:pt x="248" y="6"/>
                    <a:pt x="249" y="6"/>
                    <a:pt x="249" y="6"/>
                  </a:cubicBezTo>
                  <a:cubicBezTo>
                    <a:pt x="249" y="6"/>
                    <a:pt x="249" y="11"/>
                    <a:pt x="249" y="21"/>
                  </a:cubicBezTo>
                  <a:cubicBezTo>
                    <a:pt x="249" y="26"/>
                    <a:pt x="249" y="31"/>
                    <a:pt x="249" y="35"/>
                  </a:cubicBezTo>
                  <a:cubicBezTo>
                    <a:pt x="248" y="42"/>
                    <a:pt x="248" y="46"/>
                    <a:pt x="248" y="47"/>
                  </a:cubicBezTo>
                  <a:cubicBezTo>
                    <a:pt x="248" y="48"/>
                    <a:pt x="248" y="48"/>
                    <a:pt x="247" y="48"/>
                  </a:cubicBezTo>
                  <a:cubicBezTo>
                    <a:pt x="247" y="49"/>
                    <a:pt x="247" y="49"/>
                    <a:pt x="246" y="49"/>
                  </a:cubicBezTo>
                  <a:cubicBezTo>
                    <a:pt x="244" y="49"/>
                    <a:pt x="243" y="49"/>
                    <a:pt x="242" y="49"/>
                  </a:cubicBezTo>
                  <a:cubicBezTo>
                    <a:pt x="242" y="52"/>
                    <a:pt x="242" y="52"/>
                    <a:pt x="242" y="52"/>
                  </a:cubicBezTo>
                  <a:cubicBezTo>
                    <a:pt x="245" y="52"/>
                    <a:pt x="249" y="52"/>
                    <a:pt x="255" y="52"/>
                  </a:cubicBezTo>
                  <a:close/>
                  <a:moveTo>
                    <a:pt x="298" y="52"/>
                  </a:moveTo>
                  <a:cubicBezTo>
                    <a:pt x="300" y="52"/>
                    <a:pt x="302" y="52"/>
                    <a:pt x="305" y="52"/>
                  </a:cubicBezTo>
                  <a:cubicBezTo>
                    <a:pt x="309" y="52"/>
                    <a:pt x="309" y="52"/>
                    <a:pt x="309" y="52"/>
                  </a:cubicBezTo>
                  <a:cubicBezTo>
                    <a:pt x="309" y="49"/>
                    <a:pt x="309" y="49"/>
                    <a:pt x="309" y="49"/>
                  </a:cubicBezTo>
                  <a:cubicBezTo>
                    <a:pt x="307" y="49"/>
                    <a:pt x="305" y="49"/>
                    <a:pt x="304" y="49"/>
                  </a:cubicBezTo>
                  <a:cubicBezTo>
                    <a:pt x="304" y="49"/>
                    <a:pt x="304" y="48"/>
                    <a:pt x="304" y="48"/>
                  </a:cubicBezTo>
                  <a:cubicBezTo>
                    <a:pt x="303" y="47"/>
                    <a:pt x="303" y="45"/>
                    <a:pt x="303" y="41"/>
                  </a:cubicBezTo>
                  <a:cubicBezTo>
                    <a:pt x="303" y="38"/>
                    <a:pt x="303" y="31"/>
                    <a:pt x="303" y="21"/>
                  </a:cubicBezTo>
                  <a:cubicBezTo>
                    <a:pt x="303" y="14"/>
                    <a:pt x="303" y="9"/>
                    <a:pt x="303" y="7"/>
                  </a:cubicBezTo>
                  <a:cubicBezTo>
                    <a:pt x="303" y="6"/>
                    <a:pt x="303" y="5"/>
                    <a:pt x="304" y="5"/>
                  </a:cubicBezTo>
                  <a:cubicBezTo>
                    <a:pt x="304" y="4"/>
                    <a:pt x="306" y="4"/>
                    <a:pt x="309" y="4"/>
                  </a:cubicBezTo>
                  <a:cubicBezTo>
                    <a:pt x="309" y="1"/>
                    <a:pt x="309" y="1"/>
                    <a:pt x="309" y="1"/>
                  </a:cubicBezTo>
                  <a:cubicBezTo>
                    <a:pt x="306" y="1"/>
                    <a:pt x="302" y="1"/>
                    <a:pt x="297" y="1"/>
                  </a:cubicBezTo>
                  <a:cubicBezTo>
                    <a:pt x="294" y="1"/>
                    <a:pt x="291" y="1"/>
                    <a:pt x="286" y="1"/>
                  </a:cubicBezTo>
                  <a:cubicBezTo>
                    <a:pt x="286" y="4"/>
                    <a:pt x="286" y="4"/>
                    <a:pt x="286" y="4"/>
                  </a:cubicBezTo>
                  <a:cubicBezTo>
                    <a:pt x="289" y="4"/>
                    <a:pt x="291" y="4"/>
                    <a:pt x="291" y="5"/>
                  </a:cubicBezTo>
                  <a:cubicBezTo>
                    <a:pt x="291" y="5"/>
                    <a:pt x="292" y="5"/>
                    <a:pt x="292" y="6"/>
                  </a:cubicBezTo>
                  <a:cubicBezTo>
                    <a:pt x="292" y="6"/>
                    <a:pt x="292" y="8"/>
                    <a:pt x="292" y="13"/>
                  </a:cubicBezTo>
                  <a:cubicBezTo>
                    <a:pt x="292" y="19"/>
                    <a:pt x="292" y="24"/>
                    <a:pt x="292" y="28"/>
                  </a:cubicBezTo>
                  <a:cubicBezTo>
                    <a:pt x="292" y="36"/>
                    <a:pt x="292" y="42"/>
                    <a:pt x="292" y="46"/>
                  </a:cubicBezTo>
                  <a:cubicBezTo>
                    <a:pt x="292" y="47"/>
                    <a:pt x="292" y="48"/>
                    <a:pt x="291" y="49"/>
                  </a:cubicBezTo>
                  <a:cubicBezTo>
                    <a:pt x="291" y="49"/>
                    <a:pt x="289" y="49"/>
                    <a:pt x="286" y="49"/>
                  </a:cubicBezTo>
                  <a:cubicBezTo>
                    <a:pt x="286" y="52"/>
                    <a:pt x="286" y="52"/>
                    <a:pt x="286" y="52"/>
                  </a:cubicBezTo>
                  <a:cubicBezTo>
                    <a:pt x="298" y="52"/>
                    <a:pt x="298" y="52"/>
                    <a:pt x="298" y="52"/>
                  </a:cubicBezTo>
                  <a:close/>
                  <a:moveTo>
                    <a:pt x="321" y="5"/>
                  </a:moveTo>
                  <a:cubicBezTo>
                    <a:pt x="322" y="5"/>
                    <a:pt x="322" y="6"/>
                    <a:pt x="323" y="8"/>
                  </a:cubicBezTo>
                  <a:cubicBezTo>
                    <a:pt x="324" y="10"/>
                    <a:pt x="326" y="15"/>
                    <a:pt x="329" y="22"/>
                  </a:cubicBezTo>
                  <a:cubicBezTo>
                    <a:pt x="342" y="53"/>
                    <a:pt x="342" y="53"/>
                    <a:pt x="342" y="53"/>
                  </a:cubicBezTo>
                  <a:cubicBezTo>
                    <a:pt x="347" y="53"/>
                    <a:pt x="347" y="53"/>
                    <a:pt x="347" y="53"/>
                  </a:cubicBezTo>
                  <a:cubicBezTo>
                    <a:pt x="348" y="50"/>
                    <a:pt x="350" y="46"/>
                    <a:pt x="352" y="40"/>
                  </a:cubicBezTo>
                  <a:cubicBezTo>
                    <a:pt x="364" y="13"/>
                    <a:pt x="364" y="13"/>
                    <a:pt x="364" y="13"/>
                  </a:cubicBezTo>
                  <a:cubicBezTo>
                    <a:pt x="366" y="8"/>
                    <a:pt x="367" y="5"/>
                    <a:pt x="368" y="5"/>
                  </a:cubicBezTo>
                  <a:cubicBezTo>
                    <a:pt x="368" y="4"/>
                    <a:pt x="370" y="4"/>
                    <a:pt x="372" y="4"/>
                  </a:cubicBezTo>
                  <a:cubicBezTo>
                    <a:pt x="372" y="1"/>
                    <a:pt x="372" y="1"/>
                    <a:pt x="372" y="1"/>
                  </a:cubicBezTo>
                  <a:cubicBezTo>
                    <a:pt x="368" y="1"/>
                    <a:pt x="365" y="1"/>
                    <a:pt x="364" y="1"/>
                  </a:cubicBezTo>
                  <a:cubicBezTo>
                    <a:pt x="362" y="1"/>
                    <a:pt x="359" y="1"/>
                    <a:pt x="355" y="1"/>
                  </a:cubicBezTo>
                  <a:cubicBezTo>
                    <a:pt x="355" y="4"/>
                    <a:pt x="355" y="4"/>
                    <a:pt x="355" y="4"/>
                  </a:cubicBezTo>
                  <a:cubicBezTo>
                    <a:pt x="358" y="4"/>
                    <a:pt x="359" y="4"/>
                    <a:pt x="360" y="5"/>
                  </a:cubicBezTo>
                  <a:cubicBezTo>
                    <a:pt x="360" y="5"/>
                    <a:pt x="361" y="5"/>
                    <a:pt x="361" y="6"/>
                  </a:cubicBezTo>
                  <a:cubicBezTo>
                    <a:pt x="361" y="7"/>
                    <a:pt x="359" y="12"/>
                    <a:pt x="356" y="19"/>
                  </a:cubicBezTo>
                  <a:cubicBezTo>
                    <a:pt x="348" y="40"/>
                    <a:pt x="348" y="40"/>
                    <a:pt x="348" y="40"/>
                  </a:cubicBezTo>
                  <a:cubicBezTo>
                    <a:pt x="338" y="15"/>
                    <a:pt x="338" y="15"/>
                    <a:pt x="338" y="15"/>
                  </a:cubicBezTo>
                  <a:cubicBezTo>
                    <a:pt x="335" y="9"/>
                    <a:pt x="334" y="7"/>
                    <a:pt x="334" y="6"/>
                  </a:cubicBezTo>
                  <a:cubicBezTo>
                    <a:pt x="334" y="5"/>
                    <a:pt x="335" y="5"/>
                    <a:pt x="335" y="5"/>
                  </a:cubicBezTo>
                  <a:cubicBezTo>
                    <a:pt x="336" y="4"/>
                    <a:pt x="338" y="4"/>
                    <a:pt x="340" y="4"/>
                  </a:cubicBezTo>
                  <a:cubicBezTo>
                    <a:pt x="340" y="1"/>
                    <a:pt x="340" y="1"/>
                    <a:pt x="340" y="1"/>
                  </a:cubicBezTo>
                  <a:cubicBezTo>
                    <a:pt x="336" y="1"/>
                    <a:pt x="333" y="1"/>
                    <a:pt x="329" y="1"/>
                  </a:cubicBezTo>
                  <a:cubicBezTo>
                    <a:pt x="325" y="1"/>
                    <a:pt x="321" y="1"/>
                    <a:pt x="316" y="1"/>
                  </a:cubicBezTo>
                  <a:cubicBezTo>
                    <a:pt x="316" y="4"/>
                    <a:pt x="316" y="4"/>
                    <a:pt x="316" y="4"/>
                  </a:cubicBezTo>
                  <a:cubicBezTo>
                    <a:pt x="319" y="4"/>
                    <a:pt x="321" y="4"/>
                    <a:pt x="321" y="5"/>
                  </a:cubicBezTo>
                  <a:close/>
                  <a:moveTo>
                    <a:pt x="396" y="52"/>
                  </a:moveTo>
                  <a:cubicBezTo>
                    <a:pt x="399" y="52"/>
                    <a:pt x="402" y="52"/>
                    <a:pt x="406" y="52"/>
                  </a:cubicBezTo>
                  <a:cubicBezTo>
                    <a:pt x="410" y="52"/>
                    <a:pt x="413" y="52"/>
                    <a:pt x="414" y="52"/>
                  </a:cubicBezTo>
                  <a:cubicBezTo>
                    <a:pt x="416" y="52"/>
                    <a:pt x="418" y="52"/>
                    <a:pt x="420" y="52"/>
                  </a:cubicBezTo>
                  <a:cubicBezTo>
                    <a:pt x="421" y="48"/>
                    <a:pt x="421" y="44"/>
                    <a:pt x="421" y="40"/>
                  </a:cubicBezTo>
                  <a:cubicBezTo>
                    <a:pt x="418" y="40"/>
                    <a:pt x="418" y="40"/>
                    <a:pt x="418" y="40"/>
                  </a:cubicBezTo>
                  <a:cubicBezTo>
                    <a:pt x="418" y="42"/>
                    <a:pt x="417" y="45"/>
                    <a:pt x="417" y="47"/>
                  </a:cubicBezTo>
                  <a:cubicBezTo>
                    <a:pt x="413" y="48"/>
                    <a:pt x="409" y="48"/>
                    <a:pt x="405" y="48"/>
                  </a:cubicBezTo>
                  <a:cubicBezTo>
                    <a:pt x="398" y="48"/>
                    <a:pt x="398" y="48"/>
                    <a:pt x="398" y="48"/>
                  </a:cubicBezTo>
                  <a:cubicBezTo>
                    <a:pt x="398" y="44"/>
                    <a:pt x="398" y="39"/>
                    <a:pt x="398" y="32"/>
                  </a:cubicBezTo>
                  <a:cubicBezTo>
                    <a:pt x="398" y="30"/>
                    <a:pt x="398" y="29"/>
                    <a:pt x="398" y="28"/>
                  </a:cubicBezTo>
                  <a:cubicBezTo>
                    <a:pt x="400" y="28"/>
                    <a:pt x="401" y="28"/>
                    <a:pt x="403" y="28"/>
                  </a:cubicBezTo>
                  <a:cubicBezTo>
                    <a:pt x="407" y="28"/>
                    <a:pt x="410" y="28"/>
                    <a:pt x="411" y="28"/>
                  </a:cubicBezTo>
                  <a:cubicBezTo>
                    <a:pt x="411" y="28"/>
                    <a:pt x="412" y="28"/>
                    <a:pt x="412" y="29"/>
                  </a:cubicBezTo>
                  <a:cubicBezTo>
                    <a:pt x="412" y="29"/>
                    <a:pt x="412" y="31"/>
                    <a:pt x="412" y="34"/>
                  </a:cubicBezTo>
                  <a:cubicBezTo>
                    <a:pt x="416" y="34"/>
                    <a:pt x="416" y="34"/>
                    <a:pt x="416" y="34"/>
                  </a:cubicBezTo>
                  <a:cubicBezTo>
                    <a:pt x="415" y="26"/>
                    <a:pt x="415" y="26"/>
                    <a:pt x="415" y="26"/>
                  </a:cubicBezTo>
                  <a:cubicBezTo>
                    <a:pt x="415" y="25"/>
                    <a:pt x="415" y="22"/>
                    <a:pt x="416" y="18"/>
                  </a:cubicBezTo>
                  <a:cubicBezTo>
                    <a:pt x="412" y="18"/>
                    <a:pt x="412" y="18"/>
                    <a:pt x="412" y="18"/>
                  </a:cubicBezTo>
                  <a:cubicBezTo>
                    <a:pt x="412" y="20"/>
                    <a:pt x="412" y="22"/>
                    <a:pt x="412" y="22"/>
                  </a:cubicBezTo>
                  <a:cubicBezTo>
                    <a:pt x="412" y="23"/>
                    <a:pt x="411" y="23"/>
                    <a:pt x="411" y="23"/>
                  </a:cubicBezTo>
                  <a:cubicBezTo>
                    <a:pt x="410" y="24"/>
                    <a:pt x="408" y="24"/>
                    <a:pt x="405" y="24"/>
                  </a:cubicBezTo>
                  <a:cubicBezTo>
                    <a:pt x="403" y="24"/>
                    <a:pt x="400" y="24"/>
                    <a:pt x="398" y="24"/>
                  </a:cubicBezTo>
                  <a:cubicBezTo>
                    <a:pt x="398" y="19"/>
                    <a:pt x="398" y="13"/>
                    <a:pt x="398" y="5"/>
                  </a:cubicBezTo>
                  <a:cubicBezTo>
                    <a:pt x="401" y="5"/>
                    <a:pt x="403" y="5"/>
                    <a:pt x="405" y="5"/>
                  </a:cubicBezTo>
                  <a:cubicBezTo>
                    <a:pt x="409" y="5"/>
                    <a:pt x="413" y="5"/>
                    <a:pt x="415" y="6"/>
                  </a:cubicBezTo>
                  <a:cubicBezTo>
                    <a:pt x="416" y="6"/>
                    <a:pt x="416" y="6"/>
                    <a:pt x="416" y="6"/>
                  </a:cubicBezTo>
                  <a:cubicBezTo>
                    <a:pt x="416" y="7"/>
                    <a:pt x="417" y="9"/>
                    <a:pt x="417" y="12"/>
                  </a:cubicBezTo>
                  <a:cubicBezTo>
                    <a:pt x="420" y="12"/>
                    <a:pt x="420" y="12"/>
                    <a:pt x="420" y="12"/>
                  </a:cubicBezTo>
                  <a:cubicBezTo>
                    <a:pt x="420" y="8"/>
                    <a:pt x="420" y="4"/>
                    <a:pt x="421" y="2"/>
                  </a:cubicBezTo>
                  <a:cubicBezTo>
                    <a:pt x="420" y="1"/>
                    <a:pt x="420" y="1"/>
                    <a:pt x="420" y="1"/>
                  </a:cubicBezTo>
                  <a:cubicBezTo>
                    <a:pt x="419" y="1"/>
                    <a:pt x="417" y="1"/>
                    <a:pt x="415" y="1"/>
                  </a:cubicBezTo>
                  <a:cubicBezTo>
                    <a:pt x="395" y="1"/>
                    <a:pt x="395" y="1"/>
                    <a:pt x="395" y="1"/>
                  </a:cubicBezTo>
                  <a:cubicBezTo>
                    <a:pt x="391" y="1"/>
                    <a:pt x="387" y="1"/>
                    <a:pt x="381" y="1"/>
                  </a:cubicBezTo>
                  <a:cubicBezTo>
                    <a:pt x="381" y="4"/>
                    <a:pt x="381" y="4"/>
                    <a:pt x="381" y="4"/>
                  </a:cubicBezTo>
                  <a:cubicBezTo>
                    <a:pt x="384" y="4"/>
                    <a:pt x="386" y="5"/>
                    <a:pt x="386" y="5"/>
                  </a:cubicBezTo>
                  <a:cubicBezTo>
                    <a:pt x="387" y="5"/>
                    <a:pt x="387" y="6"/>
                    <a:pt x="387" y="8"/>
                  </a:cubicBezTo>
                  <a:cubicBezTo>
                    <a:pt x="387" y="10"/>
                    <a:pt x="387" y="16"/>
                    <a:pt x="387" y="24"/>
                  </a:cubicBezTo>
                  <a:cubicBezTo>
                    <a:pt x="387" y="37"/>
                    <a:pt x="387" y="45"/>
                    <a:pt x="387" y="48"/>
                  </a:cubicBezTo>
                  <a:cubicBezTo>
                    <a:pt x="386" y="49"/>
                    <a:pt x="384" y="50"/>
                    <a:pt x="383" y="50"/>
                  </a:cubicBezTo>
                  <a:cubicBezTo>
                    <a:pt x="383" y="52"/>
                    <a:pt x="383" y="52"/>
                    <a:pt x="383" y="52"/>
                  </a:cubicBezTo>
                  <a:cubicBezTo>
                    <a:pt x="388" y="52"/>
                    <a:pt x="392" y="52"/>
                    <a:pt x="396" y="52"/>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4"/>
            <p:cNvSpPr>
              <a:spLocks/>
            </p:cNvSpPr>
            <p:nvPr/>
          </p:nvSpPr>
          <p:spPr bwMode="auto">
            <a:xfrm>
              <a:off x="1221" y="551"/>
              <a:ext cx="96" cy="117"/>
            </a:xfrm>
            <a:custGeom>
              <a:avLst/>
              <a:gdLst>
                <a:gd name="T0" fmla="*/ 61 w 74"/>
                <a:gd name="T1" fmla="*/ 71 h 80"/>
                <a:gd name="T2" fmla="*/ 50 w 74"/>
                <a:gd name="T3" fmla="*/ 72 h 80"/>
                <a:gd name="T4" fmla="*/ 26 w 74"/>
                <a:gd name="T5" fmla="*/ 63 h 80"/>
                <a:gd name="T6" fmla="*/ 17 w 74"/>
                <a:gd name="T7" fmla="*/ 38 h 80"/>
                <a:gd name="T8" fmla="*/ 24 w 74"/>
                <a:gd name="T9" fmla="*/ 15 h 80"/>
                <a:gd name="T10" fmla="*/ 45 w 74"/>
                <a:gd name="T11" fmla="*/ 7 h 80"/>
                <a:gd name="T12" fmla="*/ 56 w 74"/>
                <a:gd name="T13" fmla="*/ 8 h 80"/>
                <a:gd name="T14" fmla="*/ 63 w 74"/>
                <a:gd name="T15" fmla="*/ 11 h 80"/>
                <a:gd name="T16" fmla="*/ 66 w 74"/>
                <a:gd name="T17" fmla="*/ 14 h 80"/>
                <a:gd name="T18" fmla="*/ 66 w 74"/>
                <a:gd name="T19" fmla="*/ 24 h 80"/>
                <a:gd name="T20" fmla="*/ 71 w 74"/>
                <a:gd name="T21" fmla="*/ 24 h 80"/>
                <a:gd name="T22" fmla="*/ 72 w 74"/>
                <a:gd name="T23" fmla="*/ 12 h 80"/>
                <a:gd name="T24" fmla="*/ 74 w 74"/>
                <a:gd name="T25" fmla="*/ 6 h 80"/>
                <a:gd name="T26" fmla="*/ 73 w 74"/>
                <a:gd name="T27" fmla="*/ 5 h 80"/>
                <a:gd name="T28" fmla="*/ 59 w 74"/>
                <a:gd name="T29" fmla="*/ 2 h 80"/>
                <a:gd name="T30" fmla="*/ 45 w 74"/>
                <a:gd name="T31" fmla="*/ 0 h 80"/>
                <a:gd name="T32" fmla="*/ 12 w 74"/>
                <a:gd name="T33" fmla="*/ 11 h 80"/>
                <a:gd name="T34" fmla="*/ 0 w 74"/>
                <a:gd name="T35" fmla="*/ 39 h 80"/>
                <a:gd name="T36" fmla="*/ 5 w 74"/>
                <a:gd name="T37" fmla="*/ 60 h 80"/>
                <a:gd name="T38" fmla="*/ 20 w 74"/>
                <a:gd name="T39" fmla="*/ 75 h 80"/>
                <a:gd name="T40" fmla="*/ 45 w 74"/>
                <a:gd name="T41" fmla="*/ 80 h 80"/>
                <a:gd name="T42" fmla="*/ 58 w 74"/>
                <a:gd name="T43" fmla="*/ 78 h 80"/>
                <a:gd name="T44" fmla="*/ 71 w 74"/>
                <a:gd name="T45" fmla="*/ 73 h 80"/>
                <a:gd name="T46" fmla="*/ 73 w 74"/>
                <a:gd name="T47" fmla="*/ 68 h 80"/>
                <a:gd name="T48" fmla="*/ 72 w 74"/>
                <a:gd name="T49" fmla="*/ 67 h 80"/>
                <a:gd name="T50" fmla="*/ 61 w 74"/>
                <a:gd name="T51"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80">
                  <a:moveTo>
                    <a:pt x="61" y="71"/>
                  </a:moveTo>
                  <a:cubicBezTo>
                    <a:pt x="57" y="72"/>
                    <a:pt x="54" y="72"/>
                    <a:pt x="50" y="72"/>
                  </a:cubicBezTo>
                  <a:cubicBezTo>
                    <a:pt x="40" y="72"/>
                    <a:pt x="32" y="69"/>
                    <a:pt x="26" y="63"/>
                  </a:cubicBezTo>
                  <a:cubicBezTo>
                    <a:pt x="20" y="57"/>
                    <a:pt x="17" y="48"/>
                    <a:pt x="17" y="38"/>
                  </a:cubicBezTo>
                  <a:cubicBezTo>
                    <a:pt x="17" y="28"/>
                    <a:pt x="19" y="20"/>
                    <a:pt x="24" y="15"/>
                  </a:cubicBezTo>
                  <a:cubicBezTo>
                    <a:pt x="30" y="9"/>
                    <a:pt x="37" y="7"/>
                    <a:pt x="45" y="7"/>
                  </a:cubicBezTo>
                  <a:cubicBezTo>
                    <a:pt x="49" y="7"/>
                    <a:pt x="52" y="7"/>
                    <a:pt x="56" y="8"/>
                  </a:cubicBezTo>
                  <a:cubicBezTo>
                    <a:pt x="59" y="9"/>
                    <a:pt x="61" y="10"/>
                    <a:pt x="63" y="11"/>
                  </a:cubicBezTo>
                  <a:cubicBezTo>
                    <a:pt x="65" y="13"/>
                    <a:pt x="66" y="14"/>
                    <a:pt x="66" y="14"/>
                  </a:cubicBezTo>
                  <a:cubicBezTo>
                    <a:pt x="66" y="15"/>
                    <a:pt x="66" y="18"/>
                    <a:pt x="66" y="24"/>
                  </a:cubicBezTo>
                  <a:cubicBezTo>
                    <a:pt x="71" y="24"/>
                    <a:pt x="71" y="24"/>
                    <a:pt x="71" y="24"/>
                  </a:cubicBezTo>
                  <a:cubicBezTo>
                    <a:pt x="71" y="19"/>
                    <a:pt x="72" y="15"/>
                    <a:pt x="72" y="12"/>
                  </a:cubicBezTo>
                  <a:cubicBezTo>
                    <a:pt x="72" y="10"/>
                    <a:pt x="73" y="8"/>
                    <a:pt x="74" y="6"/>
                  </a:cubicBezTo>
                  <a:cubicBezTo>
                    <a:pt x="73" y="5"/>
                    <a:pt x="73" y="5"/>
                    <a:pt x="73" y="5"/>
                  </a:cubicBezTo>
                  <a:cubicBezTo>
                    <a:pt x="69" y="4"/>
                    <a:pt x="64" y="2"/>
                    <a:pt x="59" y="2"/>
                  </a:cubicBezTo>
                  <a:cubicBezTo>
                    <a:pt x="55" y="1"/>
                    <a:pt x="50" y="0"/>
                    <a:pt x="45" y="0"/>
                  </a:cubicBezTo>
                  <a:cubicBezTo>
                    <a:pt x="31" y="0"/>
                    <a:pt x="20" y="4"/>
                    <a:pt x="12" y="11"/>
                  </a:cubicBezTo>
                  <a:cubicBezTo>
                    <a:pt x="4" y="18"/>
                    <a:pt x="0" y="28"/>
                    <a:pt x="0" y="39"/>
                  </a:cubicBezTo>
                  <a:cubicBezTo>
                    <a:pt x="0" y="47"/>
                    <a:pt x="2" y="54"/>
                    <a:pt x="5" y="60"/>
                  </a:cubicBezTo>
                  <a:cubicBezTo>
                    <a:pt x="9" y="66"/>
                    <a:pt x="14" y="71"/>
                    <a:pt x="20" y="75"/>
                  </a:cubicBezTo>
                  <a:cubicBezTo>
                    <a:pt x="27" y="78"/>
                    <a:pt x="35" y="80"/>
                    <a:pt x="45" y="80"/>
                  </a:cubicBezTo>
                  <a:cubicBezTo>
                    <a:pt x="50" y="80"/>
                    <a:pt x="54" y="79"/>
                    <a:pt x="58" y="78"/>
                  </a:cubicBezTo>
                  <a:cubicBezTo>
                    <a:pt x="62" y="77"/>
                    <a:pt x="66" y="76"/>
                    <a:pt x="71" y="73"/>
                  </a:cubicBezTo>
                  <a:cubicBezTo>
                    <a:pt x="71" y="72"/>
                    <a:pt x="72" y="70"/>
                    <a:pt x="73" y="68"/>
                  </a:cubicBezTo>
                  <a:cubicBezTo>
                    <a:pt x="72" y="67"/>
                    <a:pt x="72" y="67"/>
                    <a:pt x="72" y="67"/>
                  </a:cubicBezTo>
                  <a:cubicBezTo>
                    <a:pt x="68" y="69"/>
                    <a:pt x="64" y="70"/>
                    <a:pt x="61" y="71"/>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5"/>
            <p:cNvSpPr>
              <a:spLocks noEditPoints="1"/>
            </p:cNvSpPr>
            <p:nvPr/>
          </p:nvSpPr>
          <p:spPr bwMode="auto">
            <a:xfrm>
              <a:off x="1331" y="589"/>
              <a:ext cx="757" cy="77"/>
            </a:xfrm>
            <a:custGeom>
              <a:avLst/>
              <a:gdLst>
                <a:gd name="T0" fmla="*/ 29 w 583"/>
                <a:gd name="T1" fmla="*/ 0 h 53"/>
                <a:gd name="T2" fmla="*/ 43 w 583"/>
                <a:gd name="T3" fmla="*/ 50 h 53"/>
                <a:gd name="T4" fmla="*/ 41 w 583"/>
                <a:gd name="T5" fmla="*/ 9 h 53"/>
                <a:gd name="T6" fmla="*/ 83 w 583"/>
                <a:gd name="T7" fmla="*/ 52 h 53"/>
                <a:gd name="T8" fmla="*/ 90 w 583"/>
                <a:gd name="T9" fmla="*/ 37 h 53"/>
                <a:gd name="T10" fmla="*/ 119 w 583"/>
                <a:gd name="T11" fmla="*/ 45 h 53"/>
                <a:gd name="T12" fmla="*/ 136 w 583"/>
                <a:gd name="T13" fmla="*/ 52 h 53"/>
                <a:gd name="T14" fmla="*/ 130 w 583"/>
                <a:gd name="T15" fmla="*/ 8 h 53"/>
                <a:gd name="T16" fmla="*/ 102 w 583"/>
                <a:gd name="T17" fmla="*/ 38 h 53"/>
                <a:gd name="T18" fmla="*/ 71 w 583"/>
                <a:gd name="T19" fmla="*/ 5 h 53"/>
                <a:gd name="T20" fmla="*/ 68 w 583"/>
                <a:gd name="T21" fmla="*/ 49 h 53"/>
                <a:gd name="T22" fmla="*/ 170 w 583"/>
                <a:gd name="T23" fmla="*/ 49 h 53"/>
                <a:gd name="T24" fmla="*/ 167 w 583"/>
                <a:gd name="T25" fmla="*/ 5 h 53"/>
                <a:gd name="T26" fmla="*/ 165 w 583"/>
                <a:gd name="T27" fmla="*/ 24 h 53"/>
                <a:gd name="T28" fmla="*/ 187 w 583"/>
                <a:gd name="T29" fmla="*/ 12 h 53"/>
                <a:gd name="T30" fmla="*/ 149 w 583"/>
                <a:gd name="T31" fmla="*/ 1 h 53"/>
                <a:gd name="T32" fmla="*/ 152 w 583"/>
                <a:gd name="T33" fmla="*/ 27 h 53"/>
                <a:gd name="T34" fmla="*/ 159 w 583"/>
                <a:gd name="T35" fmla="*/ 52 h 53"/>
                <a:gd name="T36" fmla="*/ 202 w 583"/>
                <a:gd name="T37" fmla="*/ 45 h 53"/>
                <a:gd name="T38" fmla="*/ 243 w 583"/>
                <a:gd name="T39" fmla="*/ 28 h 53"/>
                <a:gd name="T40" fmla="*/ 232 w 583"/>
                <a:gd name="T41" fmla="*/ 1 h 53"/>
                <a:gd name="T42" fmla="*/ 237 w 583"/>
                <a:gd name="T43" fmla="*/ 40 h 53"/>
                <a:gd name="T44" fmla="*/ 211 w 583"/>
                <a:gd name="T45" fmla="*/ 19 h 53"/>
                <a:gd name="T46" fmla="*/ 207 w 583"/>
                <a:gd name="T47" fmla="*/ 1 h 53"/>
                <a:gd name="T48" fmla="*/ 291 w 583"/>
                <a:gd name="T49" fmla="*/ 49 h 53"/>
                <a:gd name="T50" fmla="*/ 285 w 583"/>
                <a:gd name="T51" fmla="*/ 6 h 53"/>
                <a:gd name="T52" fmla="*/ 303 w 583"/>
                <a:gd name="T53" fmla="*/ 1 h 53"/>
                <a:gd name="T54" fmla="*/ 259 w 583"/>
                <a:gd name="T55" fmla="*/ 7 h 53"/>
                <a:gd name="T56" fmla="*/ 274 w 583"/>
                <a:gd name="T57" fmla="*/ 35 h 53"/>
                <a:gd name="T58" fmla="*/ 280 w 583"/>
                <a:gd name="T59" fmla="*/ 52 h 53"/>
                <a:gd name="T60" fmla="*/ 321 w 583"/>
                <a:gd name="T61" fmla="*/ 47 h 53"/>
                <a:gd name="T62" fmla="*/ 346 w 583"/>
                <a:gd name="T63" fmla="*/ 43 h 53"/>
                <a:gd name="T64" fmla="*/ 366 w 583"/>
                <a:gd name="T65" fmla="*/ 52 h 53"/>
                <a:gd name="T66" fmla="*/ 322 w 583"/>
                <a:gd name="T67" fmla="*/ 32 h 53"/>
                <a:gd name="T68" fmla="*/ 334 w 583"/>
                <a:gd name="T69" fmla="*/ 32 h 53"/>
                <a:gd name="T70" fmla="*/ 407 w 583"/>
                <a:gd name="T71" fmla="*/ 49 h 53"/>
                <a:gd name="T72" fmla="*/ 401 w 583"/>
                <a:gd name="T73" fmla="*/ 6 h 53"/>
                <a:gd name="T74" fmla="*/ 419 w 583"/>
                <a:gd name="T75" fmla="*/ 1 h 53"/>
                <a:gd name="T76" fmla="*/ 375 w 583"/>
                <a:gd name="T77" fmla="*/ 7 h 53"/>
                <a:gd name="T78" fmla="*/ 390 w 583"/>
                <a:gd name="T79" fmla="*/ 35 h 53"/>
                <a:gd name="T80" fmla="*/ 396 w 583"/>
                <a:gd name="T81" fmla="*/ 52 h 53"/>
                <a:gd name="T82" fmla="*/ 445 w 583"/>
                <a:gd name="T83" fmla="*/ 48 h 53"/>
                <a:gd name="T84" fmla="*/ 450 w 583"/>
                <a:gd name="T85" fmla="*/ 1 h 53"/>
                <a:gd name="T86" fmla="*/ 433 w 583"/>
                <a:gd name="T87" fmla="*/ 13 h 53"/>
                <a:gd name="T88" fmla="*/ 439 w 583"/>
                <a:gd name="T89" fmla="*/ 52 h 53"/>
                <a:gd name="T90" fmla="*/ 489 w 583"/>
                <a:gd name="T91" fmla="*/ 0 h 53"/>
                <a:gd name="T92" fmla="*/ 503 w 583"/>
                <a:gd name="T93" fmla="*/ 50 h 53"/>
                <a:gd name="T94" fmla="*/ 500 w 583"/>
                <a:gd name="T95" fmla="*/ 9 h 53"/>
                <a:gd name="T96" fmla="*/ 543 w 583"/>
                <a:gd name="T97" fmla="*/ 52 h 53"/>
                <a:gd name="T98" fmla="*/ 537 w 583"/>
                <a:gd name="T99" fmla="*/ 13 h 53"/>
                <a:gd name="T100" fmla="*/ 577 w 583"/>
                <a:gd name="T101" fmla="*/ 26 h 53"/>
                <a:gd name="T102" fmla="*/ 583 w 583"/>
                <a:gd name="T103" fmla="*/ 1 h 53"/>
                <a:gd name="T104" fmla="*/ 572 w 583"/>
                <a:gd name="T105" fmla="*/ 9 h 53"/>
                <a:gd name="T106" fmla="*/ 526 w 583"/>
                <a:gd name="T107" fmla="*/ 1 h 53"/>
                <a:gd name="T108" fmla="*/ 532 w 583"/>
                <a:gd name="T10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3" h="53">
                  <a:moveTo>
                    <a:pt x="43" y="50"/>
                  </a:moveTo>
                  <a:cubicBezTo>
                    <a:pt x="48" y="47"/>
                    <a:pt x="51" y="44"/>
                    <a:pt x="53" y="40"/>
                  </a:cubicBezTo>
                  <a:cubicBezTo>
                    <a:pt x="56" y="36"/>
                    <a:pt x="57" y="31"/>
                    <a:pt x="57" y="25"/>
                  </a:cubicBezTo>
                  <a:cubicBezTo>
                    <a:pt x="57" y="20"/>
                    <a:pt x="56" y="15"/>
                    <a:pt x="54" y="12"/>
                  </a:cubicBezTo>
                  <a:cubicBezTo>
                    <a:pt x="52" y="8"/>
                    <a:pt x="48" y="5"/>
                    <a:pt x="45" y="3"/>
                  </a:cubicBezTo>
                  <a:cubicBezTo>
                    <a:pt x="41" y="1"/>
                    <a:pt x="35" y="0"/>
                    <a:pt x="29" y="0"/>
                  </a:cubicBezTo>
                  <a:cubicBezTo>
                    <a:pt x="23" y="0"/>
                    <a:pt x="17" y="1"/>
                    <a:pt x="13" y="3"/>
                  </a:cubicBezTo>
                  <a:cubicBezTo>
                    <a:pt x="9" y="6"/>
                    <a:pt x="6" y="9"/>
                    <a:pt x="4" y="13"/>
                  </a:cubicBezTo>
                  <a:cubicBezTo>
                    <a:pt x="1" y="17"/>
                    <a:pt x="0" y="21"/>
                    <a:pt x="0" y="27"/>
                  </a:cubicBezTo>
                  <a:cubicBezTo>
                    <a:pt x="0" y="35"/>
                    <a:pt x="3" y="42"/>
                    <a:pt x="7" y="46"/>
                  </a:cubicBezTo>
                  <a:cubicBezTo>
                    <a:pt x="12" y="51"/>
                    <a:pt x="19" y="53"/>
                    <a:pt x="28" y="53"/>
                  </a:cubicBezTo>
                  <a:cubicBezTo>
                    <a:pt x="34" y="53"/>
                    <a:pt x="39" y="52"/>
                    <a:pt x="43" y="50"/>
                  </a:cubicBezTo>
                  <a:close/>
                  <a:moveTo>
                    <a:pt x="20" y="47"/>
                  </a:moveTo>
                  <a:cubicBezTo>
                    <a:pt x="17" y="45"/>
                    <a:pt x="15" y="43"/>
                    <a:pt x="14" y="39"/>
                  </a:cubicBezTo>
                  <a:cubicBezTo>
                    <a:pt x="12" y="35"/>
                    <a:pt x="11" y="31"/>
                    <a:pt x="11" y="26"/>
                  </a:cubicBezTo>
                  <a:cubicBezTo>
                    <a:pt x="11" y="18"/>
                    <a:pt x="13" y="13"/>
                    <a:pt x="16" y="9"/>
                  </a:cubicBezTo>
                  <a:cubicBezTo>
                    <a:pt x="19" y="6"/>
                    <a:pt x="23" y="4"/>
                    <a:pt x="28" y="4"/>
                  </a:cubicBezTo>
                  <a:cubicBezTo>
                    <a:pt x="34" y="4"/>
                    <a:pt x="38" y="6"/>
                    <a:pt x="41" y="9"/>
                  </a:cubicBezTo>
                  <a:cubicBezTo>
                    <a:pt x="44" y="13"/>
                    <a:pt x="46" y="19"/>
                    <a:pt x="46" y="27"/>
                  </a:cubicBezTo>
                  <a:cubicBezTo>
                    <a:pt x="46" y="35"/>
                    <a:pt x="44" y="40"/>
                    <a:pt x="41" y="44"/>
                  </a:cubicBezTo>
                  <a:cubicBezTo>
                    <a:pt x="38" y="47"/>
                    <a:pt x="34" y="49"/>
                    <a:pt x="30" y="49"/>
                  </a:cubicBezTo>
                  <a:cubicBezTo>
                    <a:pt x="26" y="49"/>
                    <a:pt x="22" y="48"/>
                    <a:pt x="20" y="47"/>
                  </a:cubicBezTo>
                  <a:close/>
                  <a:moveTo>
                    <a:pt x="76" y="52"/>
                  </a:moveTo>
                  <a:cubicBezTo>
                    <a:pt x="78" y="52"/>
                    <a:pt x="81" y="52"/>
                    <a:pt x="83" y="52"/>
                  </a:cubicBezTo>
                  <a:cubicBezTo>
                    <a:pt x="83" y="49"/>
                    <a:pt x="83" y="49"/>
                    <a:pt x="83" y="49"/>
                  </a:cubicBezTo>
                  <a:cubicBezTo>
                    <a:pt x="80" y="49"/>
                    <a:pt x="78" y="49"/>
                    <a:pt x="78" y="48"/>
                  </a:cubicBezTo>
                  <a:cubicBezTo>
                    <a:pt x="77" y="48"/>
                    <a:pt x="77" y="47"/>
                    <a:pt x="77" y="44"/>
                  </a:cubicBezTo>
                  <a:cubicBezTo>
                    <a:pt x="77" y="39"/>
                    <a:pt x="77" y="30"/>
                    <a:pt x="77" y="16"/>
                  </a:cubicBezTo>
                  <a:cubicBezTo>
                    <a:pt x="77" y="11"/>
                    <a:pt x="77" y="11"/>
                    <a:pt x="77" y="11"/>
                  </a:cubicBezTo>
                  <a:cubicBezTo>
                    <a:pt x="90" y="37"/>
                    <a:pt x="90" y="37"/>
                    <a:pt x="90" y="37"/>
                  </a:cubicBezTo>
                  <a:cubicBezTo>
                    <a:pt x="93" y="44"/>
                    <a:pt x="95" y="49"/>
                    <a:pt x="97" y="53"/>
                  </a:cubicBezTo>
                  <a:cubicBezTo>
                    <a:pt x="99" y="53"/>
                    <a:pt x="99" y="53"/>
                    <a:pt x="99" y="53"/>
                  </a:cubicBezTo>
                  <a:cubicBezTo>
                    <a:pt x="101" y="50"/>
                    <a:pt x="103" y="46"/>
                    <a:pt x="105" y="41"/>
                  </a:cubicBezTo>
                  <a:cubicBezTo>
                    <a:pt x="111" y="28"/>
                    <a:pt x="116" y="19"/>
                    <a:pt x="119" y="11"/>
                  </a:cubicBezTo>
                  <a:cubicBezTo>
                    <a:pt x="119" y="33"/>
                    <a:pt x="119" y="33"/>
                    <a:pt x="119" y="33"/>
                  </a:cubicBezTo>
                  <a:cubicBezTo>
                    <a:pt x="119" y="40"/>
                    <a:pt x="119" y="44"/>
                    <a:pt x="119" y="45"/>
                  </a:cubicBezTo>
                  <a:cubicBezTo>
                    <a:pt x="119" y="47"/>
                    <a:pt x="119" y="48"/>
                    <a:pt x="118" y="49"/>
                  </a:cubicBezTo>
                  <a:cubicBezTo>
                    <a:pt x="118" y="49"/>
                    <a:pt x="117" y="49"/>
                    <a:pt x="115" y="49"/>
                  </a:cubicBezTo>
                  <a:cubicBezTo>
                    <a:pt x="113" y="49"/>
                    <a:pt x="113" y="49"/>
                    <a:pt x="113" y="49"/>
                  </a:cubicBezTo>
                  <a:cubicBezTo>
                    <a:pt x="113" y="52"/>
                    <a:pt x="113" y="52"/>
                    <a:pt x="113" y="52"/>
                  </a:cubicBezTo>
                  <a:cubicBezTo>
                    <a:pt x="118" y="52"/>
                    <a:pt x="123" y="52"/>
                    <a:pt x="126" y="52"/>
                  </a:cubicBezTo>
                  <a:cubicBezTo>
                    <a:pt x="129" y="52"/>
                    <a:pt x="132" y="52"/>
                    <a:pt x="136" y="52"/>
                  </a:cubicBezTo>
                  <a:cubicBezTo>
                    <a:pt x="136" y="49"/>
                    <a:pt x="136" y="49"/>
                    <a:pt x="136" y="49"/>
                  </a:cubicBezTo>
                  <a:cubicBezTo>
                    <a:pt x="133" y="49"/>
                    <a:pt x="132" y="49"/>
                    <a:pt x="131" y="49"/>
                  </a:cubicBezTo>
                  <a:cubicBezTo>
                    <a:pt x="131" y="48"/>
                    <a:pt x="131" y="48"/>
                    <a:pt x="130" y="48"/>
                  </a:cubicBezTo>
                  <a:cubicBezTo>
                    <a:pt x="130" y="47"/>
                    <a:pt x="130" y="44"/>
                    <a:pt x="130" y="40"/>
                  </a:cubicBezTo>
                  <a:cubicBezTo>
                    <a:pt x="130" y="35"/>
                    <a:pt x="130" y="30"/>
                    <a:pt x="130" y="26"/>
                  </a:cubicBezTo>
                  <a:cubicBezTo>
                    <a:pt x="130" y="17"/>
                    <a:pt x="130" y="11"/>
                    <a:pt x="130" y="8"/>
                  </a:cubicBezTo>
                  <a:cubicBezTo>
                    <a:pt x="130" y="6"/>
                    <a:pt x="130" y="5"/>
                    <a:pt x="131" y="5"/>
                  </a:cubicBezTo>
                  <a:cubicBezTo>
                    <a:pt x="131" y="4"/>
                    <a:pt x="133" y="4"/>
                    <a:pt x="136" y="4"/>
                  </a:cubicBezTo>
                  <a:cubicBezTo>
                    <a:pt x="136" y="1"/>
                    <a:pt x="136" y="1"/>
                    <a:pt x="136" y="1"/>
                  </a:cubicBezTo>
                  <a:cubicBezTo>
                    <a:pt x="134" y="1"/>
                    <a:pt x="131" y="1"/>
                    <a:pt x="127" y="1"/>
                  </a:cubicBezTo>
                  <a:cubicBezTo>
                    <a:pt x="125" y="1"/>
                    <a:pt x="122" y="1"/>
                    <a:pt x="119" y="1"/>
                  </a:cubicBezTo>
                  <a:cubicBezTo>
                    <a:pt x="116" y="9"/>
                    <a:pt x="110" y="21"/>
                    <a:pt x="102" y="38"/>
                  </a:cubicBezTo>
                  <a:cubicBezTo>
                    <a:pt x="94" y="22"/>
                    <a:pt x="89" y="12"/>
                    <a:pt x="88" y="10"/>
                  </a:cubicBezTo>
                  <a:cubicBezTo>
                    <a:pt x="87" y="7"/>
                    <a:pt x="85" y="4"/>
                    <a:pt x="84" y="1"/>
                  </a:cubicBezTo>
                  <a:cubicBezTo>
                    <a:pt x="81" y="1"/>
                    <a:pt x="78" y="1"/>
                    <a:pt x="75" y="1"/>
                  </a:cubicBezTo>
                  <a:cubicBezTo>
                    <a:pt x="72" y="1"/>
                    <a:pt x="69" y="1"/>
                    <a:pt x="66" y="1"/>
                  </a:cubicBezTo>
                  <a:cubicBezTo>
                    <a:pt x="66" y="4"/>
                    <a:pt x="66" y="4"/>
                    <a:pt x="66" y="4"/>
                  </a:cubicBezTo>
                  <a:cubicBezTo>
                    <a:pt x="69" y="4"/>
                    <a:pt x="71" y="4"/>
                    <a:pt x="71" y="5"/>
                  </a:cubicBezTo>
                  <a:cubicBezTo>
                    <a:pt x="72" y="5"/>
                    <a:pt x="72" y="5"/>
                    <a:pt x="72" y="5"/>
                  </a:cubicBezTo>
                  <a:cubicBezTo>
                    <a:pt x="72" y="6"/>
                    <a:pt x="72" y="8"/>
                    <a:pt x="72" y="11"/>
                  </a:cubicBezTo>
                  <a:cubicBezTo>
                    <a:pt x="73" y="15"/>
                    <a:pt x="73" y="20"/>
                    <a:pt x="73" y="23"/>
                  </a:cubicBezTo>
                  <a:cubicBezTo>
                    <a:pt x="73" y="30"/>
                    <a:pt x="72" y="37"/>
                    <a:pt x="72" y="43"/>
                  </a:cubicBezTo>
                  <a:cubicBezTo>
                    <a:pt x="72" y="46"/>
                    <a:pt x="72" y="48"/>
                    <a:pt x="71" y="48"/>
                  </a:cubicBezTo>
                  <a:cubicBezTo>
                    <a:pt x="71" y="49"/>
                    <a:pt x="70" y="49"/>
                    <a:pt x="68" y="49"/>
                  </a:cubicBezTo>
                  <a:cubicBezTo>
                    <a:pt x="66" y="49"/>
                    <a:pt x="66" y="49"/>
                    <a:pt x="66" y="49"/>
                  </a:cubicBezTo>
                  <a:cubicBezTo>
                    <a:pt x="66" y="52"/>
                    <a:pt x="66" y="52"/>
                    <a:pt x="66" y="52"/>
                  </a:cubicBezTo>
                  <a:cubicBezTo>
                    <a:pt x="69" y="52"/>
                    <a:pt x="72" y="52"/>
                    <a:pt x="76" y="52"/>
                  </a:cubicBezTo>
                  <a:close/>
                  <a:moveTo>
                    <a:pt x="159" y="52"/>
                  </a:moveTo>
                  <a:cubicBezTo>
                    <a:pt x="162" y="52"/>
                    <a:pt x="165" y="52"/>
                    <a:pt x="170" y="52"/>
                  </a:cubicBezTo>
                  <a:cubicBezTo>
                    <a:pt x="170" y="49"/>
                    <a:pt x="170" y="49"/>
                    <a:pt x="170" y="49"/>
                  </a:cubicBezTo>
                  <a:cubicBezTo>
                    <a:pt x="166" y="49"/>
                    <a:pt x="164" y="49"/>
                    <a:pt x="163" y="49"/>
                  </a:cubicBezTo>
                  <a:cubicBezTo>
                    <a:pt x="163" y="48"/>
                    <a:pt x="163" y="48"/>
                    <a:pt x="163" y="48"/>
                  </a:cubicBezTo>
                  <a:cubicBezTo>
                    <a:pt x="163" y="47"/>
                    <a:pt x="162" y="45"/>
                    <a:pt x="162" y="41"/>
                  </a:cubicBezTo>
                  <a:cubicBezTo>
                    <a:pt x="162" y="32"/>
                    <a:pt x="162" y="26"/>
                    <a:pt x="162" y="24"/>
                  </a:cubicBezTo>
                  <a:cubicBezTo>
                    <a:pt x="162" y="19"/>
                    <a:pt x="162" y="13"/>
                    <a:pt x="162" y="5"/>
                  </a:cubicBezTo>
                  <a:cubicBezTo>
                    <a:pt x="164" y="5"/>
                    <a:pt x="166" y="5"/>
                    <a:pt x="167" y="5"/>
                  </a:cubicBezTo>
                  <a:cubicBezTo>
                    <a:pt x="170" y="5"/>
                    <a:pt x="172" y="6"/>
                    <a:pt x="174" y="7"/>
                  </a:cubicBezTo>
                  <a:cubicBezTo>
                    <a:pt x="176" y="9"/>
                    <a:pt x="176" y="11"/>
                    <a:pt x="176" y="15"/>
                  </a:cubicBezTo>
                  <a:cubicBezTo>
                    <a:pt x="176" y="18"/>
                    <a:pt x="176" y="20"/>
                    <a:pt x="174" y="22"/>
                  </a:cubicBezTo>
                  <a:cubicBezTo>
                    <a:pt x="172" y="24"/>
                    <a:pt x="170" y="25"/>
                    <a:pt x="168" y="25"/>
                  </a:cubicBezTo>
                  <a:cubicBezTo>
                    <a:pt x="168" y="25"/>
                    <a:pt x="167" y="25"/>
                    <a:pt x="167" y="24"/>
                  </a:cubicBezTo>
                  <a:cubicBezTo>
                    <a:pt x="166" y="24"/>
                    <a:pt x="166" y="24"/>
                    <a:pt x="165" y="24"/>
                  </a:cubicBezTo>
                  <a:cubicBezTo>
                    <a:pt x="164" y="25"/>
                    <a:pt x="164" y="25"/>
                    <a:pt x="164" y="25"/>
                  </a:cubicBezTo>
                  <a:cubicBezTo>
                    <a:pt x="165" y="26"/>
                    <a:pt x="165" y="27"/>
                    <a:pt x="166" y="28"/>
                  </a:cubicBezTo>
                  <a:cubicBezTo>
                    <a:pt x="167" y="28"/>
                    <a:pt x="167" y="28"/>
                    <a:pt x="168" y="28"/>
                  </a:cubicBezTo>
                  <a:cubicBezTo>
                    <a:pt x="169" y="28"/>
                    <a:pt x="169" y="28"/>
                    <a:pt x="170" y="28"/>
                  </a:cubicBezTo>
                  <a:cubicBezTo>
                    <a:pt x="175" y="28"/>
                    <a:pt x="179" y="27"/>
                    <a:pt x="182" y="24"/>
                  </a:cubicBezTo>
                  <a:cubicBezTo>
                    <a:pt x="186" y="21"/>
                    <a:pt x="187" y="17"/>
                    <a:pt x="187" y="12"/>
                  </a:cubicBezTo>
                  <a:cubicBezTo>
                    <a:pt x="187" y="10"/>
                    <a:pt x="187" y="8"/>
                    <a:pt x="186" y="6"/>
                  </a:cubicBezTo>
                  <a:cubicBezTo>
                    <a:pt x="184" y="4"/>
                    <a:pt x="183" y="3"/>
                    <a:pt x="181" y="2"/>
                  </a:cubicBezTo>
                  <a:cubicBezTo>
                    <a:pt x="179" y="1"/>
                    <a:pt x="175" y="1"/>
                    <a:pt x="171" y="1"/>
                  </a:cubicBezTo>
                  <a:cubicBezTo>
                    <a:pt x="170" y="1"/>
                    <a:pt x="168" y="1"/>
                    <a:pt x="166" y="1"/>
                  </a:cubicBezTo>
                  <a:cubicBezTo>
                    <a:pt x="161" y="1"/>
                    <a:pt x="158" y="1"/>
                    <a:pt x="156" y="1"/>
                  </a:cubicBezTo>
                  <a:cubicBezTo>
                    <a:pt x="154" y="1"/>
                    <a:pt x="152" y="1"/>
                    <a:pt x="149" y="1"/>
                  </a:cubicBezTo>
                  <a:cubicBezTo>
                    <a:pt x="145" y="1"/>
                    <a:pt x="145" y="1"/>
                    <a:pt x="145" y="1"/>
                  </a:cubicBezTo>
                  <a:cubicBezTo>
                    <a:pt x="145" y="4"/>
                    <a:pt x="145" y="4"/>
                    <a:pt x="145" y="4"/>
                  </a:cubicBezTo>
                  <a:cubicBezTo>
                    <a:pt x="147" y="4"/>
                    <a:pt x="147" y="4"/>
                    <a:pt x="147" y="4"/>
                  </a:cubicBezTo>
                  <a:cubicBezTo>
                    <a:pt x="149" y="4"/>
                    <a:pt x="150" y="4"/>
                    <a:pt x="151" y="5"/>
                  </a:cubicBezTo>
                  <a:cubicBezTo>
                    <a:pt x="151" y="5"/>
                    <a:pt x="151" y="7"/>
                    <a:pt x="151" y="11"/>
                  </a:cubicBezTo>
                  <a:cubicBezTo>
                    <a:pt x="152" y="14"/>
                    <a:pt x="152" y="19"/>
                    <a:pt x="152" y="27"/>
                  </a:cubicBezTo>
                  <a:cubicBezTo>
                    <a:pt x="152" y="31"/>
                    <a:pt x="152" y="36"/>
                    <a:pt x="151" y="40"/>
                  </a:cubicBezTo>
                  <a:cubicBezTo>
                    <a:pt x="151" y="45"/>
                    <a:pt x="151" y="47"/>
                    <a:pt x="151" y="48"/>
                  </a:cubicBezTo>
                  <a:cubicBezTo>
                    <a:pt x="151" y="48"/>
                    <a:pt x="151" y="49"/>
                    <a:pt x="150" y="49"/>
                  </a:cubicBezTo>
                  <a:cubicBezTo>
                    <a:pt x="150" y="49"/>
                    <a:pt x="148" y="49"/>
                    <a:pt x="145" y="49"/>
                  </a:cubicBezTo>
                  <a:cubicBezTo>
                    <a:pt x="145" y="52"/>
                    <a:pt x="145" y="52"/>
                    <a:pt x="145" y="52"/>
                  </a:cubicBezTo>
                  <a:cubicBezTo>
                    <a:pt x="153" y="52"/>
                    <a:pt x="157" y="52"/>
                    <a:pt x="159" y="52"/>
                  </a:cubicBezTo>
                  <a:close/>
                  <a:moveTo>
                    <a:pt x="199" y="5"/>
                  </a:moveTo>
                  <a:cubicBezTo>
                    <a:pt x="199" y="5"/>
                    <a:pt x="200" y="5"/>
                    <a:pt x="200" y="5"/>
                  </a:cubicBezTo>
                  <a:cubicBezTo>
                    <a:pt x="200" y="6"/>
                    <a:pt x="200" y="7"/>
                    <a:pt x="200" y="9"/>
                  </a:cubicBezTo>
                  <a:cubicBezTo>
                    <a:pt x="200" y="14"/>
                    <a:pt x="200" y="18"/>
                    <a:pt x="200" y="19"/>
                  </a:cubicBezTo>
                  <a:cubicBezTo>
                    <a:pt x="200" y="35"/>
                    <a:pt x="200" y="35"/>
                    <a:pt x="200" y="35"/>
                  </a:cubicBezTo>
                  <a:cubicBezTo>
                    <a:pt x="200" y="40"/>
                    <a:pt x="201" y="43"/>
                    <a:pt x="202" y="45"/>
                  </a:cubicBezTo>
                  <a:cubicBezTo>
                    <a:pt x="204" y="48"/>
                    <a:pt x="206" y="49"/>
                    <a:pt x="209" y="51"/>
                  </a:cubicBezTo>
                  <a:cubicBezTo>
                    <a:pt x="212" y="52"/>
                    <a:pt x="217" y="53"/>
                    <a:pt x="221" y="53"/>
                  </a:cubicBezTo>
                  <a:cubicBezTo>
                    <a:pt x="226" y="53"/>
                    <a:pt x="230" y="52"/>
                    <a:pt x="233" y="51"/>
                  </a:cubicBezTo>
                  <a:cubicBezTo>
                    <a:pt x="236" y="49"/>
                    <a:pt x="239" y="47"/>
                    <a:pt x="240" y="45"/>
                  </a:cubicBezTo>
                  <a:cubicBezTo>
                    <a:pt x="241" y="43"/>
                    <a:pt x="242" y="40"/>
                    <a:pt x="243" y="36"/>
                  </a:cubicBezTo>
                  <a:cubicBezTo>
                    <a:pt x="243" y="35"/>
                    <a:pt x="243" y="32"/>
                    <a:pt x="243" y="28"/>
                  </a:cubicBezTo>
                  <a:cubicBezTo>
                    <a:pt x="243" y="21"/>
                    <a:pt x="243" y="14"/>
                    <a:pt x="243" y="9"/>
                  </a:cubicBezTo>
                  <a:cubicBezTo>
                    <a:pt x="243" y="7"/>
                    <a:pt x="244" y="5"/>
                    <a:pt x="244" y="5"/>
                  </a:cubicBezTo>
                  <a:cubicBezTo>
                    <a:pt x="245" y="4"/>
                    <a:pt x="246" y="4"/>
                    <a:pt x="249" y="4"/>
                  </a:cubicBezTo>
                  <a:cubicBezTo>
                    <a:pt x="249" y="1"/>
                    <a:pt x="249" y="1"/>
                    <a:pt x="249" y="1"/>
                  </a:cubicBezTo>
                  <a:cubicBezTo>
                    <a:pt x="245" y="1"/>
                    <a:pt x="243" y="1"/>
                    <a:pt x="240" y="1"/>
                  </a:cubicBezTo>
                  <a:cubicBezTo>
                    <a:pt x="238" y="1"/>
                    <a:pt x="235" y="1"/>
                    <a:pt x="232" y="1"/>
                  </a:cubicBezTo>
                  <a:cubicBezTo>
                    <a:pt x="232" y="4"/>
                    <a:pt x="232" y="4"/>
                    <a:pt x="232" y="4"/>
                  </a:cubicBezTo>
                  <a:cubicBezTo>
                    <a:pt x="235" y="4"/>
                    <a:pt x="236" y="4"/>
                    <a:pt x="237" y="5"/>
                  </a:cubicBezTo>
                  <a:cubicBezTo>
                    <a:pt x="237" y="5"/>
                    <a:pt x="238" y="5"/>
                    <a:pt x="238" y="5"/>
                  </a:cubicBezTo>
                  <a:cubicBezTo>
                    <a:pt x="238" y="6"/>
                    <a:pt x="238" y="8"/>
                    <a:pt x="238" y="11"/>
                  </a:cubicBezTo>
                  <a:cubicBezTo>
                    <a:pt x="238" y="25"/>
                    <a:pt x="238" y="25"/>
                    <a:pt x="238" y="25"/>
                  </a:cubicBezTo>
                  <a:cubicBezTo>
                    <a:pt x="238" y="32"/>
                    <a:pt x="238" y="37"/>
                    <a:pt x="237" y="40"/>
                  </a:cubicBezTo>
                  <a:cubicBezTo>
                    <a:pt x="236" y="42"/>
                    <a:pt x="235" y="44"/>
                    <a:pt x="233" y="45"/>
                  </a:cubicBezTo>
                  <a:cubicBezTo>
                    <a:pt x="231" y="46"/>
                    <a:pt x="228" y="47"/>
                    <a:pt x="224" y="47"/>
                  </a:cubicBezTo>
                  <a:cubicBezTo>
                    <a:pt x="221" y="47"/>
                    <a:pt x="218" y="46"/>
                    <a:pt x="216" y="45"/>
                  </a:cubicBezTo>
                  <a:cubicBezTo>
                    <a:pt x="214" y="44"/>
                    <a:pt x="213" y="43"/>
                    <a:pt x="212" y="41"/>
                  </a:cubicBezTo>
                  <a:cubicBezTo>
                    <a:pt x="211" y="39"/>
                    <a:pt x="211" y="36"/>
                    <a:pt x="211" y="32"/>
                  </a:cubicBezTo>
                  <a:cubicBezTo>
                    <a:pt x="211" y="28"/>
                    <a:pt x="211" y="23"/>
                    <a:pt x="211" y="19"/>
                  </a:cubicBezTo>
                  <a:cubicBezTo>
                    <a:pt x="211" y="12"/>
                    <a:pt x="211" y="8"/>
                    <a:pt x="211" y="7"/>
                  </a:cubicBezTo>
                  <a:cubicBezTo>
                    <a:pt x="211" y="6"/>
                    <a:pt x="212" y="5"/>
                    <a:pt x="212" y="5"/>
                  </a:cubicBezTo>
                  <a:cubicBezTo>
                    <a:pt x="213" y="5"/>
                    <a:pt x="213" y="5"/>
                    <a:pt x="213" y="5"/>
                  </a:cubicBezTo>
                  <a:cubicBezTo>
                    <a:pt x="214" y="4"/>
                    <a:pt x="215" y="4"/>
                    <a:pt x="217" y="4"/>
                  </a:cubicBezTo>
                  <a:cubicBezTo>
                    <a:pt x="217" y="1"/>
                    <a:pt x="217" y="1"/>
                    <a:pt x="217" y="1"/>
                  </a:cubicBezTo>
                  <a:cubicBezTo>
                    <a:pt x="213" y="1"/>
                    <a:pt x="210" y="1"/>
                    <a:pt x="207" y="1"/>
                  </a:cubicBezTo>
                  <a:cubicBezTo>
                    <a:pt x="204" y="1"/>
                    <a:pt x="199" y="1"/>
                    <a:pt x="194" y="1"/>
                  </a:cubicBezTo>
                  <a:cubicBezTo>
                    <a:pt x="194" y="4"/>
                    <a:pt x="194" y="4"/>
                    <a:pt x="194" y="4"/>
                  </a:cubicBezTo>
                  <a:cubicBezTo>
                    <a:pt x="197" y="4"/>
                    <a:pt x="198" y="4"/>
                    <a:pt x="199" y="5"/>
                  </a:cubicBezTo>
                  <a:close/>
                  <a:moveTo>
                    <a:pt x="280" y="52"/>
                  </a:moveTo>
                  <a:cubicBezTo>
                    <a:pt x="284" y="52"/>
                    <a:pt x="287" y="52"/>
                    <a:pt x="291" y="52"/>
                  </a:cubicBezTo>
                  <a:cubicBezTo>
                    <a:pt x="291" y="49"/>
                    <a:pt x="291" y="49"/>
                    <a:pt x="291" y="49"/>
                  </a:cubicBezTo>
                  <a:cubicBezTo>
                    <a:pt x="288" y="49"/>
                    <a:pt x="286" y="49"/>
                    <a:pt x="285" y="49"/>
                  </a:cubicBezTo>
                  <a:cubicBezTo>
                    <a:pt x="285" y="48"/>
                    <a:pt x="285" y="47"/>
                    <a:pt x="284" y="46"/>
                  </a:cubicBezTo>
                  <a:cubicBezTo>
                    <a:pt x="284" y="44"/>
                    <a:pt x="284" y="40"/>
                    <a:pt x="284" y="32"/>
                  </a:cubicBezTo>
                  <a:cubicBezTo>
                    <a:pt x="284" y="8"/>
                    <a:pt x="284" y="8"/>
                    <a:pt x="284" y="8"/>
                  </a:cubicBezTo>
                  <a:cubicBezTo>
                    <a:pt x="284" y="7"/>
                    <a:pt x="284" y="6"/>
                    <a:pt x="285" y="6"/>
                  </a:cubicBezTo>
                  <a:cubicBezTo>
                    <a:pt x="285" y="6"/>
                    <a:pt x="285" y="6"/>
                    <a:pt x="285" y="6"/>
                  </a:cubicBezTo>
                  <a:cubicBezTo>
                    <a:pt x="291" y="6"/>
                    <a:pt x="295" y="6"/>
                    <a:pt x="297" y="6"/>
                  </a:cubicBezTo>
                  <a:cubicBezTo>
                    <a:pt x="298" y="6"/>
                    <a:pt x="298" y="6"/>
                    <a:pt x="298" y="7"/>
                  </a:cubicBezTo>
                  <a:cubicBezTo>
                    <a:pt x="298" y="7"/>
                    <a:pt x="299" y="9"/>
                    <a:pt x="299" y="13"/>
                  </a:cubicBezTo>
                  <a:cubicBezTo>
                    <a:pt x="302" y="13"/>
                    <a:pt x="302" y="13"/>
                    <a:pt x="302" y="13"/>
                  </a:cubicBezTo>
                  <a:cubicBezTo>
                    <a:pt x="302" y="9"/>
                    <a:pt x="302" y="5"/>
                    <a:pt x="303" y="2"/>
                  </a:cubicBezTo>
                  <a:cubicBezTo>
                    <a:pt x="303" y="1"/>
                    <a:pt x="303" y="1"/>
                    <a:pt x="303" y="1"/>
                  </a:cubicBezTo>
                  <a:cubicBezTo>
                    <a:pt x="294" y="1"/>
                    <a:pt x="285" y="1"/>
                    <a:pt x="278" y="1"/>
                  </a:cubicBezTo>
                  <a:cubicBezTo>
                    <a:pt x="271" y="1"/>
                    <a:pt x="263" y="1"/>
                    <a:pt x="256" y="1"/>
                  </a:cubicBezTo>
                  <a:cubicBezTo>
                    <a:pt x="255" y="1"/>
                    <a:pt x="255" y="1"/>
                    <a:pt x="255" y="1"/>
                  </a:cubicBezTo>
                  <a:cubicBezTo>
                    <a:pt x="256" y="5"/>
                    <a:pt x="256" y="9"/>
                    <a:pt x="256" y="13"/>
                  </a:cubicBezTo>
                  <a:cubicBezTo>
                    <a:pt x="259" y="13"/>
                    <a:pt x="259" y="13"/>
                    <a:pt x="259" y="13"/>
                  </a:cubicBezTo>
                  <a:cubicBezTo>
                    <a:pt x="259" y="9"/>
                    <a:pt x="259" y="7"/>
                    <a:pt x="259" y="7"/>
                  </a:cubicBezTo>
                  <a:cubicBezTo>
                    <a:pt x="260" y="6"/>
                    <a:pt x="260" y="6"/>
                    <a:pt x="260" y="6"/>
                  </a:cubicBezTo>
                  <a:cubicBezTo>
                    <a:pt x="260" y="6"/>
                    <a:pt x="261" y="6"/>
                    <a:pt x="262" y="6"/>
                  </a:cubicBezTo>
                  <a:cubicBezTo>
                    <a:pt x="265" y="6"/>
                    <a:pt x="268" y="6"/>
                    <a:pt x="271" y="6"/>
                  </a:cubicBezTo>
                  <a:cubicBezTo>
                    <a:pt x="273" y="6"/>
                    <a:pt x="274" y="6"/>
                    <a:pt x="274" y="6"/>
                  </a:cubicBezTo>
                  <a:cubicBezTo>
                    <a:pt x="274" y="6"/>
                    <a:pt x="274" y="11"/>
                    <a:pt x="274" y="21"/>
                  </a:cubicBezTo>
                  <a:cubicBezTo>
                    <a:pt x="274" y="26"/>
                    <a:pt x="274" y="31"/>
                    <a:pt x="274" y="35"/>
                  </a:cubicBezTo>
                  <a:cubicBezTo>
                    <a:pt x="274" y="42"/>
                    <a:pt x="273" y="46"/>
                    <a:pt x="273" y="47"/>
                  </a:cubicBezTo>
                  <a:cubicBezTo>
                    <a:pt x="273" y="48"/>
                    <a:pt x="273" y="48"/>
                    <a:pt x="273" y="48"/>
                  </a:cubicBezTo>
                  <a:cubicBezTo>
                    <a:pt x="272" y="49"/>
                    <a:pt x="272" y="49"/>
                    <a:pt x="271" y="49"/>
                  </a:cubicBezTo>
                  <a:cubicBezTo>
                    <a:pt x="270" y="49"/>
                    <a:pt x="268" y="49"/>
                    <a:pt x="267" y="49"/>
                  </a:cubicBezTo>
                  <a:cubicBezTo>
                    <a:pt x="267" y="52"/>
                    <a:pt x="267" y="52"/>
                    <a:pt x="267" y="52"/>
                  </a:cubicBezTo>
                  <a:cubicBezTo>
                    <a:pt x="270" y="52"/>
                    <a:pt x="274" y="52"/>
                    <a:pt x="280" y="52"/>
                  </a:cubicBezTo>
                  <a:close/>
                  <a:moveTo>
                    <a:pt x="310" y="52"/>
                  </a:moveTo>
                  <a:cubicBezTo>
                    <a:pt x="312" y="52"/>
                    <a:pt x="315" y="52"/>
                    <a:pt x="318" y="52"/>
                  </a:cubicBezTo>
                  <a:cubicBezTo>
                    <a:pt x="322" y="52"/>
                    <a:pt x="325" y="52"/>
                    <a:pt x="327" y="52"/>
                  </a:cubicBezTo>
                  <a:cubicBezTo>
                    <a:pt x="327" y="49"/>
                    <a:pt x="327" y="49"/>
                    <a:pt x="327" y="49"/>
                  </a:cubicBezTo>
                  <a:cubicBezTo>
                    <a:pt x="324" y="49"/>
                    <a:pt x="323" y="49"/>
                    <a:pt x="322" y="48"/>
                  </a:cubicBezTo>
                  <a:cubicBezTo>
                    <a:pt x="322" y="48"/>
                    <a:pt x="321" y="48"/>
                    <a:pt x="321" y="47"/>
                  </a:cubicBezTo>
                  <a:cubicBezTo>
                    <a:pt x="321" y="47"/>
                    <a:pt x="322" y="46"/>
                    <a:pt x="322" y="46"/>
                  </a:cubicBezTo>
                  <a:cubicBezTo>
                    <a:pt x="322" y="44"/>
                    <a:pt x="323" y="42"/>
                    <a:pt x="323" y="41"/>
                  </a:cubicBezTo>
                  <a:cubicBezTo>
                    <a:pt x="325" y="37"/>
                    <a:pt x="325" y="37"/>
                    <a:pt x="325" y="37"/>
                  </a:cubicBezTo>
                  <a:cubicBezTo>
                    <a:pt x="328" y="37"/>
                    <a:pt x="331" y="37"/>
                    <a:pt x="334" y="37"/>
                  </a:cubicBezTo>
                  <a:cubicBezTo>
                    <a:pt x="338" y="37"/>
                    <a:pt x="341" y="37"/>
                    <a:pt x="344" y="37"/>
                  </a:cubicBezTo>
                  <a:cubicBezTo>
                    <a:pt x="346" y="43"/>
                    <a:pt x="346" y="43"/>
                    <a:pt x="346" y="43"/>
                  </a:cubicBezTo>
                  <a:cubicBezTo>
                    <a:pt x="347" y="45"/>
                    <a:pt x="348" y="47"/>
                    <a:pt x="348" y="47"/>
                  </a:cubicBezTo>
                  <a:cubicBezTo>
                    <a:pt x="348" y="48"/>
                    <a:pt x="348" y="48"/>
                    <a:pt x="347" y="49"/>
                  </a:cubicBezTo>
                  <a:cubicBezTo>
                    <a:pt x="347" y="49"/>
                    <a:pt x="345" y="49"/>
                    <a:pt x="342" y="49"/>
                  </a:cubicBezTo>
                  <a:cubicBezTo>
                    <a:pt x="342" y="52"/>
                    <a:pt x="342" y="52"/>
                    <a:pt x="342" y="52"/>
                  </a:cubicBezTo>
                  <a:cubicBezTo>
                    <a:pt x="346" y="52"/>
                    <a:pt x="350" y="52"/>
                    <a:pt x="354" y="52"/>
                  </a:cubicBezTo>
                  <a:cubicBezTo>
                    <a:pt x="358" y="52"/>
                    <a:pt x="362" y="52"/>
                    <a:pt x="366" y="52"/>
                  </a:cubicBezTo>
                  <a:cubicBezTo>
                    <a:pt x="366" y="49"/>
                    <a:pt x="366" y="49"/>
                    <a:pt x="366" y="49"/>
                  </a:cubicBezTo>
                  <a:cubicBezTo>
                    <a:pt x="363" y="49"/>
                    <a:pt x="361" y="49"/>
                    <a:pt x="361" y="48"/>
                  </a:cubicBezTo>
                  <a:cubicBezTo>
                    <a:pt x="360" y="48"/>
                    <a:pt x="359" y="45"/>
                    <a:pt x="357" y="40"/>
                  </a:cubicBezTo>
                  <a:cubicBezTo>
                    <a:pt x="340" y="1"/>
                    <a:pt x="340" y="1"/>
                    <a:pt x="340" y="1"/>
                  </a:cubicBezTo>
                  <a:cubicBezTo>
                    <a:pt x="335" y="1"/>
                    <a:pt x="335" y="1"/>
                    <a:pt x="335" y="1"/>
                  </a:cubicBezTo>
                  <a:cubicBezTo>
                    <a:pt x="322" y="32"/>
                    <a:pt x="322" y="32"/>
                    <a:pt x="322" y="32"/>
                  </a:cubicBezTo>
                  <a:cubicBezTo>
                    <a:pt x="320" y="38"/>
                    <a:pt x="318" y="42"/>
                    <a:pt x="316" y="46"/>
                  </a:cubicBezTo>
                  <a:cubicBezTo>
                    <a:pt x="315" y="47"/>
                    <a:pt x="315" y="48"/>
                    <a:pt x="315" y="48"/>
                  </a:cubicBezTo>
                  <a:cubicBezTo>
                    <a:pt x="314" y="49"/>
                    <a:pt x="313" y="49"/>
                    <a:pt x="310" y="49"/>
                  </a:cubicBezTo>
                  <a:cubicBezTo>
                    <a:pt x="310" y="52"/>
                    <a:pt x="310" y="52"/>
                    <a:pt x="310" y="52"/>
                  </a:cubicBezTo>
                  <a:close/>
                  <a:moveTo>
                    <a:pt x="342" y="32"/>
                  </a:moveTo>
                  <a:cubicBezTo>
                    <a:pt x="340" y="32"/>
                    <a:pt x="337" y="32"/>
                    <a:pt x="334" y="32"/>
                  </a:cubicBezTo>
                  <a:cubicBezTo>
                    <a:pt x="331" y="32"/>
                    <a:pt x="329" y="32"/>
                    <a:pt x="327" y="32"/>
                  </a:cubicBezTo>
                  <a:cubicBezTo>
                    <a:pt x="334" y="13"/>
                    <a:pt x="334" y="13"/>
                    <a:pt x="334" y="13"/>
                  </a:cubicBezTo>
                  <a:cubicBezTo>
                    <a:pt x="342" y="32"/>
                    <a:pt x="342" y="32"/>
                    <a:pt x="342" y="32"/>
                  </a:cubicBezTo>
                  <a:close/>
                  <a:moveTo>
                    <a:pt x="396" y="52"/>
                  </a:moveTo>
                  <a:cubicBezTo>
                    <a:pt x="400" y="52"/>
                    <a:pt x="403" y="52"/>
                    <a:pt x="407" y="52"/>
                  </a:cubicBezTo>
                  <a:cubicBezTo>
                    <a:pt x="407" y="49"/>
                    <a:pt x="407" y="49"/>
                    <a:pt x="407" y="49"/>
                  </a:cubicBezTo>
                  <a:cubicBezTo>
                    <a:pt x="404" y="49"/>
                    <a:pt x="402" y="49"/>
                    <a:pt x="401" y="49"/>
                  </a:cubicBezTo>
                  <a:cubicBezTo>
                    <a:pt x="401" y="48"/>
                    <a:pt x="400" y="47"/>
                    <a:pt x="400" y="46"/>
                  </a:cubicBezTo>
                  <a:cubicBezTo>
                    <a:pt x="400" y="44"/>
                    <a:pt x="400" y="40"/>
                    <a:pt x="400" y="32"/>
                  </a:cubicBezTo>
                  <a:cubicBezTo>
                    <a:pt x="400" y="8"/>
                    <a:pt x="400" y="8"/>
                    <a:pt x="400" y="8"/>
                  </a:cubicBezTo>
                  <a:cubicBezTo>
                    <a:pt x="400" y="7"/>
                    <a:pt x="400" y="6"/>
                    <a:pt x="401" y="6"/>
                  </a:cubicBezTo>
                  <a:cubicBezTo>
                    <a:pt x="401" y="6"/>
                    <a:pt x="401" y="6"/>
                    <a:pt x="401" y="6"/>
                  </a:cubicBezTo>
                  <a:cubicBezTo>
                    <a:pt x="407" y="6"/>
                    <a:pt x="411" y="6"/>
                    <a:pt x="413" y="6"/>
                  </a:cubicBezTo>
                  <a:cubicBezTo>
                    <a:pt x="414" y="6"/>
                    <a:pt x="414" y="6"/>
                    <a:pt x="414" y="7"/>
                  </a:cubicBezTo>
                  <a:cubicBezTo>
                    <a:pt x="414" y="7"/>
                    <a:pt x="415" y="9"/>
                    <a:pt x="415" y="13"/>
                  </a:cubicBezTo>
                  <a:cubicBezTo>
                    <a:pt x="418" y="13"/>
                    <a:pt x="418" y="13"/>
                    <a:pt x="418" y="13"/>
                  </a:cubicBezTo>
                  <a:cubicBezTo>
                    <a:pt x="418" y="9"/>
                    <a:pt x="418" y="5"/>
                    <a:pt x="419" y="2"/>
                  </a:cubicBezTo>
                  <a:cubicBezTo>
                    <a:pt x="419" y="1"/>
                    <a:pt x="419" y="1"/>
                    <a:pt x="419" y="1"/>
                  </a:cubicBezTo>
                  <a:cubicBezTo>
                    <a:pt x="410" y="1"/>
                    <a:pt x="401" y="1"/>
                    <a:pt x="394" y="1"/>
                  </a:cubicBezTo>
                  <a:cubicBezTo>
                    <a:pt x="387" y="1"/>
                    <a:pt x="379" y="1"/>
                    <a:pt x="372" y="1"/>
                  </a:cubicBezTo>
                  <a:cubicBezTo>
                    <a:pt x="371" y="1"/>
                    <a:pt x="371" y="1"/>
                    <a:pt x="371" y="1"/>
                  </a:cubicBezTo>
                  <a:cubicBezTo>
                    <a:pt x="372" y="5"/>
                    <a:pt x="372" y="9"/>
                    <a:pt x="372" y="13"/>
                  </a:cubicBezTo>
                  <a:cubicBezTo>
                    <a:pt x="375" y="13"/>
                    <a:pt x="375" y="13"/>
                    <a:pt x="375" y="13"/>
                  </a:cubicBezTo>
                  <a:cubicBezTo>
                    <a:pt x="375" y="9"/>
                    <a:pt x="375" y="7"/>
                    <a:pt x="375" y="7"/>
                  </a:cubicBezTo>
                  <a:cubicBezTo>
                    <a:pt x="376" y="6"/>
                    <a:pt x="376" y="6"/>
                    <a:pt x="376" y="6"/>
                  </a:cubicBezTo>
                  <a:cubicBezTo>
                    <a:pt x="376" y="6"/>
                    <a:pt x="377" y="6"/>
                    <a:pt x="378" y="6"/>
                  </a:cubicBezTo>
                  <a:cubicBezTo>
                    <a:pt x="381" y="6"/>
                    <a:pt x="384" y="6"/>
                    <a:pt x="387" y="6"/>
                  </a:cubicBezTo>
                  <a:cubicBezTo>
                    <a:pt x="389" y="6"/>
                    <a:pt x="390" y="6"/>
                    <a:pt x="390" y="6"/>
                  </a:cubicBezTo>
                  <a:cubicBezTo>
                    <a:pt x="390" y="6"/>
                    <a:pt x="390" y="11"/>
                    <a:pt x="390" y="21"/>
                  </a:cubicBezTo>
                  <a:cubicBezTo>
                    <a:pt x="390" y="26"/>
                    <a:pt x="390" y="31"/>
                    <a:pt x="390" y="35"/>
                  </a:cubicBezTo>
                  <a:cubicBezTo>
                    <a:pt x="390" y="42"/>
                    <a:pt x="389" y="46"/>
                    <a:pt x="389" y="47"/>
                  </a:cubicBezTo>
                  <a:cubicBezTo>
                    <a:pt x="389" y="48"/>
                    <a:pt x="389" y="48"/>
                    <a:pt x="389" y="48"/>
                  </a:cubicBezTo>
                  <a:cubicBezTo>
                    <a:pt x="388" y="49"/>
                    <a:pt x="388" y="49"/>
                    <a:pt x="387" y="49"/>
                  </a:cubicBezTo>
                  <a:cubicBezTo>
                    <a:pt x="386" y="49"/>
                    <a:pt x="384" y="49"/>
                    <a:pt x="383" y="49"/>
                  </a:cubicBezTo>
                  <a:cubicBezTo>
                    <a:pt x="383" y="52"/>
                    <a:pt x="383" y="52"/>
                    <a:pt x="383" y="52"/>
                  </a:cubicBezTo>
                  <a:cubicBezTo>
                    <a:pt x="386" y="52"/>
                    <a:pt x="390" y="52"/>
                    <a:pt x="396" y="52"/>
                  </a:cubicBezTo>
                  <a:close/>
                  <a:moveTo>
                    <a:pt x="439" y="52"/>
                  </a:moveTo>
                  <a:cubicBezTo>
                    <a:pt x="441" y="52"/>
                    <a:pt x="443" y="52"/>
                    <a:pt x="446" y="52"/>
                  </a:cubicBezTo>
                  <a:cubicBezTo>
                    <a:pt x="450" y="52"/>
                    <a:pt x="450" y="52"/>
                    <a:pt x="450" y="52"/>
                  </a:cubicBezTo>
                  <a:cubicBezTo>
                    <a:pt x="450" y="49"/>
                    <a:pt x="450" y="49"/>
                    <a:pt x="450" y="49"/>
                  </a:cubicBezTo>
                  <a:cubicBezTo>
                    <a:pt x="448" y="49"/>
                    <a:pt x="446" y="49"/>
                    <a:pt x="445" y="49"/>
                  </a:cubicBezTo>
                  <a:cubicBezTo>
                    <a:pt x="445" y="49"/>
                    <a:pt x="445" y="48"/>
                    <a:pt x="445" y="48"/>
                  </a:cubicBezTo>
                  <a:cubicBezTo>
                    <a:pt x="444" y="47"/>
                    <a:pt x="444" y="45"/>
                    <a:pt x="444" y="41"/>
                  </a:cubicBezTo>
                  <a:cubicBezTo>
                    <a:pt x="444" y="38"/>
                    <a:pt x="444" y="31"/>
                    <a:pt x="444" y="21"/>
                  </a:cubicBezTo>
                  <a:cubicBezTo>
                    <a:pt x="444" y="14"/>
                    <a:pt x="444" y="9"/>
                    <a:pt x="444" y="7"/>
                  </a:cubicBezTo>
                  <a:cubicBezTo>
                    <a:pt x="444" y="6"/>
                    <a:pt x="445" y="5"/>
                    <a:pt x="445" y="5"/>
                  </a:cubicBezTo>
                  <a:cubicBezTo>
                    <a:pt x="445" y="4"/>
                    <a:pt x="447" y="4"/>
                    <a:pt x="450" y="4"/>
                  </a:cubicBezTo>
                  <a:cubicBezTo>
                    <a:pt x="450" y="1"/>
                    <a:pt x="450" y="1"/>
                    <a:pt x="450" y="1"/>
                  </a:cubicBezTo>
                  <a:cubicBezTo>
                    <a:pt x="447" y="1"/>
                    <a:pt x="443" y="1"/>
                    <a:pt x="438" y="1"/>
                  </a:cubicBezTo>
                  <a:cubicBezTo>
                    <a:pt x="435" y="1"/>
                    <a:pt x="432" y="1"/>
                    <a:pt x="427" y="1"/>
                  </a:cubicBezTo>
                  <a:cubicBezTo>
                    <a:pt x="427" y="4"/>
                    <a:pt x="427" y="4"/>
                    <a:pt x="427" y="4"/>
                  </a:cubicBezTo>
                  <a:cubicBezTo>
                    <a:pt x="430" y="4"/>
                    <a:pt x="432" y="4"/>
                    <a:pt x="432" y="5"/>
                  </a:cubicBezTo>
                  <a:cubicBezTo>
                    <a:pt x="433" y="5"/>
                    <a:pt x="433" y="5"/>
                    <a:pt x="433" y="6"/>
                  </a:cubicBezTo>
                  <a:cubicBezTo>
                    <a:pt x="433" y="6"/>
                    <a:pt x="433" y="8"/>
                    <a:pt x="433" y="13"/>
                  </a:cubicBezTo>
                  <a:cubicBezTo>
                    <a:pt x="433" y="19"/>
                    <a:pt x="433" y="24"/>
                    <a:pt x="433" y="28"/>
                  </a:cubicBezTo>
                  <a:cubicBezTo>
                    <a:pt x="433" y="36"/>
                    <a:pt x="433" y="42"/>
                    <a:pt x="433" y="46"/>
                  </a:cubicBezTo>
                  <a:cubicBezTo>
                    <a:pt x="433" y="47"/>
                    <a:pt x="433" y="48"/>
                    <a:pt x="432" y="49"/>
                  </a:cubicBezTo>
                  <a:cubicBezTo>
                    <a:pt x="432" y="49"/>
                    <a:pt x="430" y="49"/>
                    <a:pt x="427" y="49"/>
                  </a:cubicBezTo>
                  <a:cubicBezTo>
                    <a:pt x="427" y="52"/>
                    <a:pt x="427" y="52"/>
                    <a:pt x="427" y="52"/>
                  </a:cubicBezTo>
                  <a:cubicBezTo>
                    <a:pt x="439" y="52"/>
                    <a:pt x="439" y="52"/>
                    <a:pt x="439" y="52"/>
                  </a:cubicBezTo>
                  <a:close/>
                  <a:moveTo>
                    <a:pt x="503" y="50"/>
                  </a:moveTo>
                  <a:cubicBezTo>
                    <a:pt x="507" y="47"/>
                    <a:pt x="511" y="44"/>
                    <a:pt x="513" y="40"/>
                  </a:cubicBezTo>
                  <a:cubicBezTo>
                    <a:pt x="515" y="36"/>
                    <a:pt x="516" y="31"/>
                    <a:pt x="516" y="25"/>
                  </a:cubicBezTo>
                  <a:cubicBezTo>
                    <a:pt x="516" y="20"/>
                    <a:pt x="515" y="15"/>
                    <a:pt x="513" y="12"/>
                  </a:cubicBezTo>
                  <a:cubicBezTo>
                    <a:pt x="511" y="8"/>
                    <a:pt x="508" y="5"/>
                    <a:pt x="504" y="3"/>
                  </a:cubicBezTo>
                  <a:cubicBezTo>
                    <a:pt x="500" y="1"/>
                    <a:pt x="495" y="0"/>
                    <a:pt x="489" y="0"/>
                  </a:cubicBezTo>
                  <a:cubicBezTo>
                    <a:pt x="482" y="0"/>
                    <a:pt x="477" y="1"/>
                    <a:pt x="473" y="3"/>
                  </a:cubicBezTo>
                  <a:cubicBezTo>
                    <a:pt x="469" y="6"/>
                    <a:pt x="466" y="9"/>
                    <a:pt x="463" y="13"/>
                  </a:cubicBezTo>
                  <a:cubicBezTo>
                    <a:pt x="461" y="17"/>
                    <a:pt x="460" y="21"/>
                    <a:pt x="460" y="27"/>
                  </a:cubicBezTo>
                  <a:cubicBezTo>
                    <a:pt x="460" y="35"/>
                    <a:pt x="462" y="42"/>
                    <a:pt x="467" y="46"/>
                  </a:cubicBezTo>
                  <a:cubicBezTo>
                    <a:pt x="472" y="51"/>
                    <a:pt x="479" y="53"/>
                    <a:pt x="488" y="53"/>
                  </a:cubicBezTo>
                  <a:cubicBezTo>
                    <a:pt x="494" y="53"/>
                    <a:pt x="499" y="52"/>
                    <a:pt x="503" y="50"/>
                  </a:cubicBezTo>
                  <a:close/>
                  <a:moveTo>
                    <a:pt x="480" y="47"/>
                  </a:moveTo>
                  <a:cubicBezTo>
                    <a:pt x="477" y="45"/>
                    <a:pt x="475" y="43"/>
                    <a:pt x="473" y="39"/>
                  </a:cubicBezTo>
                  <a:cubicBezTo>
                    <a:pt x="472" y="35"/>
                    <a:pt x="471" y="31"/>
                    <a:pt x="471" y="26"/>
                  </a:cubicBezTo>
                  <a:cubicBezTo>
                    <a:pt x="471" y="18"/>
                    <a:pt x="473" y="13"/>
                    <a:pt x="475" y="9"/>
                  </a:cubicBezTo>
                  <a:cubicBezTo>
                    <a:pt x="478" y="6"/>
                    <a:pt x="482" y="4"/>
                    <a:pt x="488" y="4"/>
                  </a:cubicBezTo>
                  <a:cubicBezTo>
                    <a:pt x="493" y="4"/>
                    <a:pt x="497" y="6"/>
                    <a:pt x="500" y="9"/>
                  </a:cubicBezTo>
                  <a:cubicBezTo>
                    <a:pt x="504" y="13"/>
                    <a:pt x="505" y="19"/>
                    <a:pt x="505" y="27"/>
                  </a:cubicBezTo>
                  <a:cubicBezTo>
                    <a:pt x="505" y="35"/>
                    <a:pt x="504" y="40"/>
                    <a:pt x="501" y="44"/>
                  </a:cubicBezTo>
                  <a:cubicBezTo>
                    <a:pt x="498" y="47"/>
                    <a:pt x="494" y="49"/>
                    <a:pt x="489" y="49"/>
                  </a:cubicBezTo>
                  <a:cubicBezTo>
                    <a:pt x="485" y="49"/>
                    <a:pt x="482" y="48"/>
                    <a:pt x="480" y="47"/>
                  </a:cubicBezTo>
                  <a:close/>
                  <a:moveTo>
                    <a:pt x="535" y="52"/>
                  </a:moveTo>
                  <a:cubicBezTo>
                    <a:pt x="536" y="52"/>
                    <a:pt x="539" y="52"/>
                    <a:pt x="543" y="52"/>
                  </a:cubicBezTo>
                  <a:cubicBezTo>
                    <a:pt x="543" y="49"/>
                    <a:pt x="543" y="49"/>
                    <a:pt x="543" y="49"/>
                  </a:cubicBezTo>
                  <a:cubicBezTo>
                    <a:pt x="540" y="49"/>
                    <a:pt x="538" y="49"/>
                    <a:pt x="538" y="49"/>
                  </a:cubicBezTo>
                  <a:cubicBezTo>
                    <a:pt x="537" y="48"/>
                    <a:pt x="537" y="48"/>
                    <a:pt x="537" y="48"/>
                  </a:cubicBezTo>
                  <a:cubicBezTo>
                    <a:pt x="537" y="47"/>
                    <a:pt x="537" y="45"/>
                    <a:pt x="537" y="41"/>
                  </a:cubicBezTo>
                  <a:cubicBezTo>
                    <a:pt x="537" y="36"/>
                    <a:pt x="537" y="31"/>
                    <a:pt x="537" y="27"/>
                  </a:cubicBezTo>
                  <a:cubicBezTo>
                    <a:pt x="537" y="13"/>
                    <a:pt x="537" y="13"/>
                    <a:pt x="537" y="13"/>
                  </a:cubicBezTo>
                  <a:cubicBezTo>
                    <a:pt x="539" y="16"/>
                    <a:pt x="543" y="21"/>
                    <a:pt x="548" y="26"/>
                  </a:cubicBezTo>
                  <a:cubicBezTo>
                    <a:pt x="556" y="37"/>
                    <a:pt x="564" y="45"/>
                    <a:pt x="570" y="52"/>
                  </a:cubicBezTo>
                  <a:cubicBezTo>
                    <a:pt x="572" y="53"/>
                    <a:pt x="574" y="53"/>
                    <a:pt x="577" y="53"/>
                  </a:cubicBezTo>
                  <a:cubicBezTo>
                    <a:pt x="577" y="53"/>
                    <a:pt x="577" y="53"/>
                    <a:pt x="577" y="53"/>
                  </a:cubicBezTo>
                  <a:cubicBezTo>
                    <a:pt x="577" y="49"/>
                    <a:pt x="577" y="45"/>
                    <a:pt x="577" y="41"/>
                  </a:cubicBezTo>
                  <a:cubicBezTo>
                    <a:pt x="577" y="26"/>
                    <a:pt x="577" y="26"/>
                    <a:pt x="577" y="26"/>
                  </a:cubicBezTo>
                  <a:cubicBezTo>
                    <a:pt x="577" y="12"/>
                    <a:pt x="577" y="12"/>
                    <a:pt x="577" y="12"/>
                  </a:cubicBezTo>
                  <a:cubicBezTo>
                    <a:pt x="577" y="8"/>
                    <a:pt x="577" y="6"/>
                    <a:pt x="577" y="6"/>
                  </a:cubicBezTo>
                  <a:cubicBezTo>
                    <a:pt x="578" y="5"/>
                    <a:pt x="578" y="5"/>
                    <a:pt x="578" y="5"/>
                  </a:cubicBezTo>
                  <a:cubicBezTo>
                    <a:pt x="579" y="5"/>
                    <a:pt x="579" y="5"/>
                    <a:pt x="579" y="5"/>
                  </a:cubicBezTo>
                  <a:cubicBezTo>
                    <a:pt x="579" y="4"/>
                    <a:pt x="581" y="4"/>
                    <a:pt x="583" y="4"/>
                  </a:cubicBezTo>
                  <a:cubicBezTo>
                    <a:pt x="583" y="1"/>
                    <a:pt x="583" y="1"/>
                    <a:pt x="583" y="1"/>
                  </a:cubicBezTo>
                  <a:cubicBezTo>
                    <a:pt x="581" y="1"/>
                    <a:pt x="577" y="1"/>
                    <a:pt x="574" y="1"/>
                  </a:cubicBezTo>
                  <a:cubicBezTo>
                    <a:pt x="571" y="1"/>
                    <a:pt x="568" y="1"/>
                    <a:pt x="566" y="1"/>
                  </a:cubicBezTo>
                  <a:cubicBezTo>
                    <a:pt x="566" y="4"/>
                    <a:pt x="566" y="4"/>
                    <a:pt x="566" y="4"/>
                  </a:cubicBezTo>
                  <a:cubicBezTo>
                    <a:pt x="569" y="4"/>
                    <a:pt x="570" y="4"/>
                    <a:pt x="571" y="4"/>
                  </a:cubicBezTo>
                  <a:cubicBezTo>
                    <a:pt x="571" y="5"/>
                    <a:pt x="572" y="5"/>
                    <a:pt x="572" y="5"/>
                  </a:cubicBezTo>
                  <a:cubicBezTo>
                    <a:pt x="572" y="6"/>
                    <a:pt x="572" y="7"/>
                    <a:pt x="572" y="9"/>
                  </a:cubicBezTo>
                  <a:cubicBezTo>
                    <a:pt x="572" y="13"/>
                    <a:pt x="572" y="18"/>
                    <a:pt x="572" y="24"/>
                  </a:cubicBezTo>
                  <a:cubicBezTo>
                    <a:pt x="572" y="38"/>
                    <a:pt x="572" y="38"/>
                    <a:pt x="572" y="38"/>
                  </a:cubicBezTo>
                  <a:cubicBezTo>
                    <a:pt x="569" y="35"/>
                    <a:pt x="565" y="30"/>
                    <a:pt x="560" y="24"/>
                  </a:cubicBezTo>
                  <a:cubicBezTo>
                    <a:pt x="553" y="16"/>
                    <a:pt x="547" y="8"/>
                    <a:pt x="541" y="1"/>
                  </a:cubicBezTo>
                  <a:cubicBezTo>
                    <a:pt x="539" y="1"/>
                    <a:pt x="536" y="1"/>
                    <a:pt x="534" y="1"/>
                  </a:cubicBezTo>
                  <a:cubicBezTo>
                    <a:pt x="532" y="1"/>
                    <a:pt x="530" y="1"/>
                    <a:pt x="526" y="1"/>
                  </a:cubicBezTo>
                  <a:cubicBezTo>
                    <a:pt x="526" y="4"/>
                    <a:pt x="526" y="4"/>
                    <a:pt x="526" y="4"/>
                  </a:cubicBezTo>
                  <a:cubicBezTo>
                    <a:pt x="529" y="4"/>
                    <a:pt x="531" y="4"/>
                    <a:pt x="531" y="5"/>
                  </a:cubicBezTo>
                  <a:cubicBezTo>
                    <a:pt x="532" y="5"/>
                    <a:pt x="532" y="5"/>
                    <a:pt x="532" y="6"/>
                  </a:cubicBezTo>
                  <a:cubicBezTo>
                    <a:pt x="532" y="6"/>
                    <a:pt x="532" y="9"/>
                    <a:pt x="532" y="13"/>
                  </a:cubicBezTo>
                  <a:cubicBezTo>
                    <a:pt x="532" y="28"/>
                    <a:pt x="532" y="28"/>
                    <a:pt x="532" y="28"/>
                  </a:cubicBezTo>
                  <a:cubicBezTo>
                    <a:pt x="532" y="31"/>
                    <a:pt x="532" y="36"/>
                    <a:pt x="532" y="42"/>
                  </a:cubicBezTo>
                  <a:cubicBezTo>
                    <a:pt x="532" y="45"/>
                    <a:pt x="532" y="47"/>
                    <a:pt x="532" y="48"/>
                  </a:cubicBezTo>
                  <a:cubicBezTo>
                    <a:pt x="532" y="48"/>
                    <a:pt x="531" y="49"/>
                    <a:pt x="531" y="49"/>
                  </a:cubicBezTo>
                  <a:cubicBezTo>
                    <a:pt x="530" y="49"/>
                    <a:pt x="529" y="49"/>
                    <a:pt x="526" y="49"/>
                  </a:cubicBezTo>
                  <a:cubicBezTo>
                    <a:pt x="526" y="52"/>
                    <a:pt x="526" y="52"/>
                    <a:pt x="526" y="52"/>
                  </a:cubicBezTo>
                  <a:cubicBezTo>
                    <a:pt x="530" y="52"/>
                    <a:pt x="533" y="52"/>
                    <a:pt x="535" y="52"/>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6"/>
            <p:cNvSpPr>
              <a:spLocks/>
            </p:cNvSpPr>
            <p:nvPr/>
          </p:nvSpPr>
          <p:spPr bwMode="auto">
            <a:xfrm>
              <a:off x="2147" y="551"/>
              <a:ext cx="109" cy="117"/>
            </a:xfrm>
            <a:custGeom>
              <a:avLst/>
              <a:gdLst>
                <a:gd name="T0" fmla="*/ 62 w 84"/>
                <a:gd name="T1" fmla="*/ 53 h 80"/>
                <a:gd name="T2" fmla="*/ 63 w 84"/>
                <a:gd name="T3" fmla="*/ 62 h 80"/>
                <a:gd name="T4" fmla="*/ 62 w 84"/>
                <a:gd name="T5" fmla="*/ 70 h 80"/>
                <a:gd name="T6" fmla="*/ 48 w 84"/>
                <a:gd name="T7" fmla="*/ 74 h 80"/>
                <a:gd name="T8" fmla="*/ 26 w 84"/>
                <a:gd name="T9" fmla="*/ 64 h 80"/>
                <a:gd name="T10" fmla="*/ 17 w 84"/>
                <a:gd name="T11" fmla="*/ 38 h 80"/>
                <a:gd name="T12" fmla="*/ 26 w 84"/>
                <a:gd name="T13" fmla="*/ 15 h 80"/>
                <a:gd name="T14" fmla="*/ 48 w 84"/>
                <a:gd name="T15" fmla="*/ 6 h 80"/>
                <a:gd name="T16" fmla="*/ 61 w 84"/>
                <a:gd name="T17" fmla="*/ 8 h 80"/>
                <a:gd name="T18" fmla="*/ 70 w 84"/>
                <a:gd name="T19" fmla="*/ 14 h 80"/>
                <a:gd name="T20" fmla="*/ 71 w 84"/>
                <a:gd name="T21" fmla="*/ 24 h 80"/>
                <a:gd name="T22" fmla="*/ 76 w 84"/>
                <a:gd name="T23" fmla="*/ 24 h 80"/>
                <a:gd name="T24" fmla="*/ 78 w 84"/>
                <a:gd name="T25" fmla="*/ 6 h 80"/>
                <a:gd name="T26" fmla="*/ 77 w 84"/>
                <a:gd name="T27" fmla="*/ 5 h 80"/>
                <a:gd name="T28" fmla="*/ 63 w 84"/>
                <a:gd name="T29" fmla="*/ 2 h 80"/>
                <a:gd name="T30" fmla="*/ 48 w 84"/>
                <a:gd name="T31" fmla="*/ 0 h 80"/>
                <a:gd name="T32" fmla="*/ 13 w 84"/>
                <a:gd name="T33" fmla="*/ 11 h 80"/>
                <a:gd name="T34" fmla="*/ 0 w 84"/>
                <a:gd name="T35" fmla="*/ 40 h 80"/>
                <a:gd name="T36" fmla="*/ 12 w 84"/>
                <a:gd name="T37" fmla="*/ 69 h 80"/>
                <a:gd name="T38" fmla="*/ 46 w 84"/>
                <a:gd name="T39" fmla="*/ 80 h 80"/>
                <a:gd name="T40" fmla="*/ 61 w 84"/>
                <a:gd name="T41" fmla="*/ 78 h 80"/>
                <a:gd name="T42" fmla="*/ 79 w 84"/>
                <a:gd name="T43" fmla="*/ 73 h 80"/>
                <a:gd name="T44" fmla="*/ 78 w 84"/>
                <a:gd name="T45" fmla="*/ 62 h 80"/>
                <a:gd name="T46" fmla="*/ 79 w 84"/>
                <a:gd name="T47" fmla="*/ 52 h 80"/>
                <a:gd name="T48" fmla="*/ 84 w 84"/>
                <a:gd name="T49" fmla="*/ 51 h 80"/>
                <a:gd name="T50" fmla="*/ 84 w 84"/>
                <a:gd name="T51" fmla="*/ 47 h 80"/>
                <a:gd name="T52" fmla="*/ 68 w 84"/>
                <a:gd name="T53" fmla="*/ 47 h 80"/>
                <a:gd name="T54" fmla="*/ 50 w 84"/>
                <a:gd name="T55" fmla="*/ 47 h 80"/>
                <a:gd name="T56" fmla="*/ 50 w 84"/>
                <a:gd name="T57" fmla="*/ 51 h 80"/>
                <a:gd name="T58" fmla="*/ 62 w 84"/>
                <a:gd name="T59" fmla="*/ 5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0">
                  <a:moveTo>
                    <a:pt x="62" y="53"/>
                  </a:moveTo>
                  <a:cubicBezTo>
                    <a:pt x="63" y="54"/>
                    <a:pt x="63" y="57"/>
                    <a:pt x="63" y="62"/>
                  </a:cubicBezTo>
                  <a:cubicBezTo>
                    <a:pt x="63" y="65"/>
                    <a:pt x="63" y="67"/>
                    <a:pt x="62" y="70"/>
                  </a:cubicBezTo>
                  <a:cubicBezTo>
                    <a:pt x="57" y="73"/>
                    <a:pt x="52" y="74"/>
                    <a:pt x="48" y="74"/>
                  </a:cubicBezTo>
                  <a:cubicBezTo>
                    <a:pt x="39" y="74"/>
                    <a:pt x="32" y="70"/>
                    <a:pt x="26" y="64"/>
                  </a:cubicBezTo>
                  <a:cubicBezTo>
                    <a:pt x="20" y="57"/>
                    <a:pt x="17" y="49"/>
                    <a:pt x="17" y="38"/>
                  </a:cubicBezTo>
                  <a:cubicBezTo>
                    <a:pt x="17" y="28"/>
                    <a:pt x="20" y="21"/>
                    <a:pt x="26" y="15"/>
                  </a:cubicBezTo>
                  <a:cubicBezTo>
                    <a:pt x="31" y="9"/>
                    <a:pt x="39" y="6"/>
                    <a:pt x="48" y="6"/>
                  </a:cubicBezTo>
                  <a:cubicBezTo>
                    <a:pt x="53" y="6"/>
                    <a:pt x="58" y="7"/>
                    <a:pt x="61" y="8"/>
                  </a:cubicBezTo>
                  <a:cubicBezTo>
                    <a:pt x="65" y="10"/>
                    <a:pt x="68" y="12"/>
                    <a:pt x="70" y="14"/>
                  </a:cubicBezTo>
                  <a:cubicBezTo>
                    <a:pt x="71" y="17"/>
                    <a:pt x="71" y="20"/>
                    <a:pt x="71" y="24"/>
                  </a:cubicBezTo>
                  <a:cubicBezTo>
                    <a:pt x="76" y="24"/>
                    <a:pt x="76" y="24"/>
                    <a:pt x="76" y="24"/>
                  </a:cubicBezTo>
                  <a:cubicBezTo>
                    <a:pt x="76" y="17"/>
                    <a:pt x="77" y="11"/>
                    <a:pt x="78" y="6"/>
                  </a:cubicBezTo>
                  <a:cubicBezTo>
                    <a:pt x="77" y="5"/>
                    <a:pt x="77" y="5"/>
                    <a:pt x="77" y="5"/>
                  </a:cubicBezTo>
                  <a:cubicBezTo>
                    <a:pt x="73" y="4"/>
                    <a:pt x="68" y="2"/>
                    <a:pt x="63" y="2"/>
                  </a:cubicBezTo>
                  <a:cubicBezTo>
                    <a:pt x="58" y="1"/>
                    <a:pt x="53" y="0"/>
                    <a:pt x="48" y="0"/>
                  </a:cubicBezTo>
                  <a:cubicBezTo>
                    <a:pt x="33" y="0"/>
                    <a:pt x="21" y="4"/>
                    <a:pt x="13" y="11"/>
                  </a:cubicBezTo>
                  <a:cubicBezTo>
                    <a:pt x="5" y="18"/>
                    <a:pt x="0" y="28"/>
                    <a:pt x="0" y="40"/>
                  </a:cubicBezTo>
                  <a:cubicBezTo>
                    <a:pt x="0" y="52"/>
                    <a:pt x="4" y="61"/>
                    <a:pt x="12" y="69"/>
                  </a:cubicBezTo>
                  <a:cubicBezTo>
                    <a:pt x="20" y="76"/>
                    <a:pt x="32" y="80"/>
                    <a:pt x="46" y="80"/>
                  </a:cubicBezTo>
                  <a:cubicBezTo>
                    <a:pt x="51" y="80"/>
                    <a:pt x="56" y="79"/>
                    <a:pt x="61" y="78"/>
                  </a:cubicBezTo>
                  <a:cubicBezTo>
                    <a:pt x="66" y="77"/>
                    <a:pt x="72" y="76"/>
                    <a:pt x="79" y="73"/>
                  </a:cubicBezTo>
                  <a:cubicBezTo>
                    <a:pt x="79" y="67"/>
                    <a:pt x="78" y="64"/>
                    <a:pt x="78" y="62"/>
                  </a:cubicBezTo>
                  <a:cubicBezTo>
                    <a:pt x="78" y="59"/>
                    <a:pt x="79" y="56"/>
                    <a:pt x="79" y="52"/>
                  </a:cubicBezTo>
                  <a:cubicBezTo>
                    <a:pt x="81" y="52"/>
                    <a:pt x="82" y="51"/>
                    <a:pt x="84" y="51"/>
                  </a:cubicBezTo>
                  <a:cubicBezTo>
                    <a:pt x="84" y="47"/>
                    <a:pt x="84" y="47"/>
                    <a:pt x="84" y="47"/>
                  </a:cubicBezTo>
                  <a:cubicBezTo>
                    <a:pt x="78" y="47"/>
                    <a:pt x="73" y="47"/>
                    <a:pt x="68" y="47"/>
                  </a:cubicBezTo>
                  <a:cubicBezTo>
                    <a:pt x="63" y="47"/>
                    <a:pt x="57" y="47"/>
                    <a:pt x="50" y="47"/>
                  </a:cubicBezTo>
                  <a:cubicBezTo>
                    <a:pt x="50" y="51"/>
                    <a:pt x="50" y="51"/>
                    <a:pt x="50" y="51"/>
                  </a:cubicBezTo>
                  <a:cubicBezTo>
                    <a:pt x="57" y="52"/>
                    <a:pt x="61" y="52"/>
                    <a:pt x="62" y="53"/>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7"/>
            <p:cNvSpPr>
              <a:spLocks noEditPoints="1"/>
            </p:cNvSpPr>
            <p:nvPr/>
          </p:nvSpPr>
          <p:spPr bwMode="auto">
            <a:xfrm>
              <a:off x="2273" y="589"/>
              <a:ext cx="297" cy="77"/>
            </a:xfrm>
            <a:custGeom>
              <a:avLst/>
              <a:gdLst>
                <a:gd name="T0" fmla="*/ 24 w 229"/>
                <a:gd name="T1" fmla="*/ 49 h 53"/>
                <a:gd name="T2" fmla="*/ 17 w 229"/>
                <a:gd name="T3" fmla="*/ 42 h 53"/>
                <a:gd name="T4" fmla="*/ 17 w 229"/>
                <a:gd name="T5" fmla="*/ 5 h 53"/>
                <a:gd name="T6" fmla="*/ 32 w 229"/>
                <a:gd name="T7" fmla="*/ 14 h 53"/>
                <a:gd name="T8" fmla="*/ 20 w 229"/>
                <a:gd name="T9" fmla="*/ 25 h 53"/>
                <a:gd name="T10" fmla="*/ 37 w 229"/>
                <a:gd name="T11" fmla="*/ 52 h 53"/>
                <a:gd name="T12" fmla="*/ 51 w 229"/>
                <a:gd name="T13" fmla="*/ 49 h 53"/>
                <a:gd name="T14" fmla="*/ 39 w 229"/>
                <a:gd name="T15" fmla="*/ 37 h 53"/>
                <a:gd name="T16" fmla="*/ 43 w 229"/>
                <a:gd name="T17" fmla="*/ 12 h 53"/>
                <a:gd name="T18" fmla="*/ 28 w 229"/>
                <a:gd name="T19" fmla="*/ 1 h 53"/>
                <a:gd name="T20" fmla="*/ 0 w 229"/>
                <a:gd name="T21" fmla="*/ 4 h 53"/>
                <a:gd name="T22" fmla="*/ 6 w 229"/>
                <a:gd name="T23" fmla="*/ 14 h 53"/>
                <a:gd name="T24" fmla="*/ 6 w 229"/>
                <a:gd name="T25" fmla="*/ 48 h 53"/>
                <a:gd name="T26" fmla="*/ 0 w 229"/>
                <a:gd name="T27" fmla="*/ 52 h 53"/>
                <a:gd name="T28" fmla="*/ 112 w 229"/>
                <a:gd name="T29" fmla="*/ 40 h 53"/>
                <a:gd name="T30" fmla="*/ 103 w 229"/>
                <a:gd name="T31" fmla="*/ 3 h 53"/>
                <a:gd name="T32" fmla="*/ 62 w 229"/>
                <a:gd name="T33" fmla="*/ 13 h 53"/>
                <a:gd name="T34" fmla="*/ 86 w 229"/>
                <a:gd name="T35" fmla="*/ 53 h 53"/>
                <a:gd name="T36" fmla="*/ 72 w 229"/>
                <a:gd name="T37" fmla="*/ 39 h 53"/>
                <a:gd name="T38" fmla="*/ 86 w 229"/>
                <a:gd name="T39" fmla="*/ 4 h 53"/>
                <a:gd name="T40" fmla="*/ 100 w 229"/>
                <a:gd name="T41" fmla="*/ 44 h 53"/>
                <a:gd name="T42" fmla="*/ 129 w 229"/>
                <a:gd name="T43" fmla="*/ 5 h 53"/>
                <a:gd name="T44" fmla="*/ 130 w 229"/>
                <a:gd name="T45" fmla="*/ 19 h 53"/>
                <a:gd name="T46" fmla="*/ 139 w 229"/>
                <a:gd name="T47" fmla="*/ 51 h 53"/>
                <a:gd name="T48" fmla="*/ 170 w 229"/>
                <a:gd name="T49" fmla="*/ 45 h 53"/>
                <a:gd name="T50" fmla="*/ 173 w 229"/>
                <a:gd name="T51" fmla="*/ 9 h 53"/>
                <a:gd name="T52" fmla="*/ 179 w 229"/>
                <a:gd name="T53" fmla="*/ 1 h 53"/>
                <a:gd name="T54" fmla="*/ 161 w 229"/>
                <a:gd name="T55" fmla="*/ 4 h 53"/>
                <a:gd name="T56" fmla="*/ 168 w 229"/>
                <a:gd name="T57" fmla="*/ 11 h 53"/>
                <a:gd name="T58" fmla="*/ 163 w 229"/>
                <a:gd name="T59" fmla="*/ 45 h 53"/>
                <a:gd name="T60" fmla="*/ 142 w 229"/>
                <a:gd name="T61" fmla="*/ 41 h 53"/>
                <a:gd name="T62" fmla="*/ 141 w 229"/>
                <a:gd name="T63" fmla="*/ 7 h 53"/>
                <a:gd name="T64" fmla="*/ 147 w 229"/>
                <a:gd name="T65" fmla="*/ 4 h 53"/>
                <a:gd name="T66" fmla="*/ 124 w 229"/>
                <a:gd name="T67" fmla="*/ 1 h 53"/>
                <a:gd name="T68" fmla="*/ 200 w 229"/>
                <a:gd name="T69" fmla="*/ 52 h 53"/>
                <a:gd name="T70" fmla="*/ 205 w 229"/>
                <a:gd name="T71" fmla="*/ 49 h 53"/>
                <a:gd name="T72" fmla="*/ 204 w 229"/>
                <a:gd name="T73" fmla="*/ 24 h 53"/>
                <a:gd name="T74" fmla="*/ 216 w 229"/>
                <a:gd name="T75" fmla="*/ 7 h 53"/>
                <a:gd name="T76" fmla="*/ 210 w 229"/>
                <a:gd name="T77" fmla="*/ 25 h 53"/>
                <a:gd name="T78" fmla="*/ 206 w 229"/>
                <a:gd name="T79" fmla="*/ 25 h 53"/>
                <a:gd name="T80" fmla="*/ 212 w 229"/>
                <a:gd name="T81" fmla="*/ 28 h 53"/>
                <a:gd name="T82" fmla="*/ 227 w 229"/>
                <a:gd name="T83" fmla="*/ 6 h 53"/>
                <a:gd name="T84" fmla="*/ 207 w 229"/>
                <a:gd name="T85" fmla="*/ 1 h 53"/>
                <a:gd name="T86" fmla="*/ 187 w 229"/>
                <a:gd name="T87" fmla="*/ 1 h 53"/>
                <a:gd name="T88" fmla="*/ 192 w 229"/>
                <a:gd name="T89" fmla="*/ 5 h 53"/>
                <a:gd name="T90" fmla="*/ 193 w 229"/>
                <a:gd name="T91" fmla="*/ 40 h 53"/>
                <a:gd name="T92" fmla="*/ 187 w 229"/>
                <a:gd name="T93" fmla="*/ 4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53">
                  <a:moveTo>
                    <a:pt x="12" y="52"/>
                  </a:moveTo>
                  <a:cubicBezTo>
                    <a:pt x="15" y="52"/>
                    <a:pt x="19" y="52"/>
                    <a:pt x="24" y="52"/>
                  </a:cubicBezTo>
                  <a:cubicBezTo>
                    <a:pt x="24" y="49"/>
                    <a:pt x="24" y="49"/>
                    <a:pt x="24" y="49"/>
                  </a:cubicBezTo>
                  <a:cubicBezTo>
                    <a:pt x="21" y="49"/>
                    <a:pt x="19" y="49"/>
                    <a:pt x="19" y="49"/>
                  </a:cubicBezTo>
                  <a:cubicBezTo>
                    <a:pt x="18" y="48"/>
                    <a:pt x="18" y="48"/>
                    <a:pt x="18" y="48"/>
                  </a:cubicBezTo>
                  <a:cubicBezTo>
                    <a:pt x="18" y="47"/>
                    <a:pt x="17" y="45"/>
                    <a:pt x="17" y="42"/>
                  </a:cubicBezTo>
                  <a:cubicBezTo>
                    <a:pt x="17" y="37"/>
                    <a:pt x="17" y="33"/>
                    <a:pt x="17" y="30"/>
                  </a:cubicBezTo>
                  <a:cubicBezTo>
                    <a:pt x="17" y="16"/>
                    <a:pt x="17" y="16"/>
                    <a:pt x="17" y="16"/>
                  </a:cubicBezTo>
                  <a:cubicBezTo>
                    <a:pt x="17" y="5"/>
                    <a:pt x="17" y="5"/>
                    <a:pt x="17" y="5"/>
                  </a:cubicBezTo>
                  <a:cubicBezTo>
                    <a:pt x="19" y="5"/>
                    <a:pt x="21" y="5"/>
                    <a:pt x="22" y="5"/>
                  </a:cubicBezTo>
                  <a:cubicBezTo>
                    <a:pt x="25" y="5"/>
                    <a:pt x="28" y="6"/>
                    <a:pt x="30" y="7"/>
                  </a:cubicBezTo>
                  <a:cubicBezTo>
                    <a:pt x="32" y="9"/>
                    <a:pt x="32" y="11"/>
                    <a:pt x="32" y="14"/>
                  </a:cubicBezTo>
                  <a:cubicBezTo>
                    <a:pt x="32" y="18"/>
                    <a:pt x="31" y="20"/>
                    <a:pt x="29" y="22"/>
                  </a:cubicBezTo>
                  <a:cubicBezTo>
                    <a:pt x="27" y="24"/>
                    <a:pt x="25" y="25"/>
                    <a:pt x="22" y="25"/>
                  </a:cubicBezTo>
                  <a:cubicBezTo>
                    <a:pt x="22" y="25"/>
                    <a:pt x="21" y="25"/>
                    <a:pt x="20" y="25"/>
                  </a:cubicBezTo>
                  <a:cubicBezTo>
                    <a:pt x="20" y="25"/>
                    <a:pt x="20" y="26"/>
                    <a:pt x="20" y="26"/>
                  </a:cubicBezTo>
                  <a:cubicBezTo>
                    <a:pt x="27" y="38"/>
                    <a:pt x="27" y="38"/>
                    <a:pt x="27" y="38"/>
                  </a:cubicBezTo>
                  <a:cubicBezTo>
                    <a:pt x="31" y="44"/>
                    <a:pt x="35" y="49"/>
                    <a:pt x="37" y="52"/>
                  </a:cubicBezTo>
                  <a:cubicBezTo>
                    <a:pt x="39" y="52"/>
                    <a:pt x="43" y="52"/>
                    <a:pt x="49" y="52"/>
                  </a:cubicBezTo>
                  <a:cubicBezTo>
                    <a:pt x="51" y="52"/>
                    <a:pt x="51" y="52"/>
                    <a:pt x="51" y="52"/>
                  </a:cubicBezTo>
                  <a:cubicBezTo>
                    <a:pt x="51" y="49"/>
                    <a:pt x="51" y="49"/>
                    <a:pt x="51" y="49"/>
                  </a:cubicBezTo>
                  <a:cubicBezTo>
                    <a:pt x="50" y="49"/>
                    <a:pt x="49" y="49"/>
                    <a:pt x="48" y="49"/>
                  </a:cubicBezTo>
                  <a:cubicBezTo>
                    <a:pt x="48" y="49"/>
                    <a:pt x="47" y="48"/>
                    <a:pt x="46" y="46"/>
                  </a:cubicBezTo>
                  <a:cubicBezTo>
                    <a:pt x="39" y="37"/>
                    <a:pt x="39" y="37"/>
                    <a:pt x="39" y="37"/>
                  </a:cubicBezTo>
                  <a:cubicBezTo>
                    <a:pt x="32" y="25"/>
                    <a:pt x="32" y="25"/>
                    <a:pt x="32" y="25"/>
                  </a:cubicBezTo>
                  <a:cubicBezTo>
                    <a:pt x="36" y="24"/>
                    <a:pt x="39" y="22"/>
                    <a:pt x="41" y="19"/>
                  </a:cubicBezTo>
                  <a:cubicBezTo>
                    <a:pt x="42" y="17"/>
                    <a:pt x="43" y="15"/>
                    <a:pt x="43" y="12"/>
                  </a:cubicBezTo>
                  <a:cubicBezTo>
                    <a:pt x="43" y="9"/>
                    <a:pt x="43" y="7"/>
                    <a:pt x="41" y="6"/>
                  </a:cubicBezTo>
                  <a:cubicBezTo>
                    <a:pt x="40" y="4"/>
                    <a:pt x="39" y="3"/>
                    <a:pt x="37" y="2"/>
                  </a:cubicBezTo>
                  <a:cubicBezTo>
                    <a:pt x="35" y="1"/>
                    <a:pt x="32" y="1"/>
                    <a:pt x="28" y="1"/>
                  </a:cubicBezTo>
                  <a:cubicBezTo>
                    <a:pt x="10" y="1"/>
                    <a:pt x="10" y="1"/>
                    <a:pt x="10" y="1"/>
                  </a:cubicBezTo>
                  <a:cubicBezTo>
                    <a:pt x="9" y="1"/>
                    <a:pt x="5" y="1"/>
                    <a:pt x="0" y="1"/>
                  </a:cubicBezTo>
                  <a:cubicBezTo>
                    <a:pt x="0" y="4"/>
                    <a:pt x="0" y="4"/>
                    <a:pt x="0" y="4"/>
                  </a:cubicBezTo>
                  <a:cubicBezTo>
                    <a:pt x="3" y="4"/>
                    <a:pt x="5" y="4"/>
                    <a:pt x="5" y="5"/>
                  </a:cubicBezTo>
                  <a:cubicBezTo>
                    <a:pt x="6" y="5"/>
                    <a:pt x="6" y="5"/>
                    <a:pt x="6" y="5"/>
                  </a:cubicBezTo>
                  <a:cubicBezTo>
                    <a:pt x="6" y="7"/>
                    <a:pt x="6" y="9"/>
                    <a:pt x="6" y="14"/>
                  </a:cubicBezTo>
                  <a:cubicBezTo>
                    <a:pt x="6" y="20"/>
                    <a:pt x="6" y="26"/>
                    <a:pt x="6" y="30"/>
                  </a:cubicBezTo>
                  <a:cubicBezTo>
                    <a:pt x="6" y="33"/>
                    <a:pt x="6" y="37"/>
                    <a:pt x="6" y="42"/>
                  </a:cubicBezTo>
                  <a:cubicBezTo>
                    <a:pt x="6" y="45"/>
                    <a:pt x="6" y="47"/>
                    <a:pt x="6" y="48"/>
                  </a:cubicBezTo>
                  <a:cubicBezTo>
                    <a:pt x="5" y="49"/>
                    <a:pt x="5" y="49"/>
                    <a:pt x="5" y="49"/>
                  </a:cubicBezTo>
                  <a:cubicBezTo>
                    <a:pt x="5" y="49"/>
                    <a:pt x="3" y="49"/>
                    <a:pt x="0" y="49"/>
                  </a:cubicBezTo>
                  <a:cubicBezTo>
                    <a:pt x="0" y="52"/>
                    <a:pt x="0" y="52"/>
                    <a:pt x="0" y="52"/>
                  </a:cubicBezTo>
                  <a:cubicBezTo>
                    <a:pt x="4" y="52"/>
                    <a:pt x="8" y="52"/>
                    <a:pt x="12" y="52"/>
                  </a:cubicBezTo>
                  <a:close/>
                  <a:moveTo>
                    <a:pt x="102" y="50"/>
                  </a:moveTo>
                  <a:cubicBezTo>
                    <a:pt x="106" y="47"/>
                    <a:pt x="109" y="44"/>
                    <a:pt x="112" y="40"/>
                  </a:cubicBezTo>
                  <a:cubicBezTo>
                    <a:pt x="114" y="36"/>
                    <a:pt x="115" y="31"/>
                    <a:pt x="115" y="25"/>
                  </a:cubicBezTo>
                  <a:cubicBezTo>
                    <a:pt x="115" y="20"/>
                    <a:pt x="114" y="15"/>
                    <a:pt x="112" y="12"/>
                  </a:cubicBezTo>
                  <a:cubicBezTo>
                    <a:pt x="110" y="8"/>
                    <a:pt x="107" y="5"/>
                    <a:pt x="103" y="3"/>
                  </a:cubicBezTo>
                  <a:cubicBezTo>
                    <a:pt x="99" y="1"/>
                    <a:pt x="94" y="0"/>
                    <a:pt x="88" y="0"/>
                  </a:cubicBezTo>
                  <a:cubicBezTo>
                    <a:pt x="81" y="0"/>
                    <a:pt x="76" y="1"/>
                    <a:pt x="72" y="3"/>
                  </a:cubicBezTo>
                  <a:cubicBezTo>
                    <a:pt x="68" y="6"/>
                    <a:pt x="64" y="9"/>
                    <a:pt x="62" y="13"/>
                  </a:cubicBezTo>
                  <a:cubicBezTo>
                    <a:pt x="60" y="17"/>
                    <a:pt x="59" y="21"/>
                    <a:pt x="59" y="27"/>
                  </a:cubicBezTo>
                  <a:cubicBezTo>
                    <a:pt x="59" y="35"/>
                    <a:pt x="61" y="42"/>
                    <a:pt x="66" y="46"/>
                  </a:cubicBezTo>
                  <a:cubicBezTo>
                    <a:pt x="71" y="51"/>
                    <a:pt x="77" y="53"/>
                    <a:pt x="86" y="53"/>
                  </a:cubicBezTo>
                  <a:cubicBezTo>
                    <a:pt x="92" y="53"/>
                    <a:pt x="98" y="52"/>
                    <a:pt x="102" y="50"/>
                  </a:cubicBezTo>
                  <a:close/>
                  <a:moveTo>
                    <a:pt x="78" y="47"/>
                  </a:moveTo>
                  <a:cubicBezTo>
                    <a:pt x="76" y="45"/>
                    <a:pt x="74" y="43"/>
                    <a:pt x="72" y="39"/>
                  </a:cubicBezTo>
                  <a:cubicBezTo>
                    <a:pt x="71" y="35"/>
                    <a:pt x="70" y="31"/>
                    <a:pt x="70" y="26"/>
                  </a:cubicBezTo>
                  <a:cubicBezTo>
                    <a:pt x="70" y="18"/>
                    <a:pt x="71" y="13"/>
                    <a:pt x="74" y="9"/>
                  </a:cubicBezTo>
                  <a:cubicBezTo>
                    <a:pt x="77" y="6"/>
                    <a:pt x="81" y="4"/>
                    <a:pt x="86" y="4"/>
                  </a:cubicBezTo>
                  <a:cubicBezTo>
                    <a:pt x="92" y="4"/>
                    <a:pt x="96" y="6"/>
                    <a:pt x="99" y="9"/>
                  </a:cubicBezTo>
                  <a:cubicBezTo>
                    <a:pt x="102" y="13"/>
                    <a:pt x="104" y="19"/>
                    <a:pt x="104" y="27"/>
                  </a:cubicBezTo>
                  <a:cubicBezTo>
                    <a:pt x="104" y="35"/>
                    <a:pt x="102" y="40"/>
                    <a:pt x="100" y="44"/>
                  </a:cubicBezTo>
                  <a:cubicBezTo>
                    <a:pt x="97" y="47"/>
                    <a:pt x="93" y="49"/>
                    <a:pt x="88" y="49"/>
                  </a:cubicBezTo>
                  <a:cubicBezTo>
                    <a:pt x="84" y="49"/>
                    <a:pt x="81" y="48"/>
                    <a:pt x="78" y="47"/>
                  </a:cubicBezTo>
                  <a:close/>
                  <a:moveTo>
                    <a:pt x="129" y="5"/>
                  </a:moveTo>
                  <a:cubicBezTo>
                    <a:pt x="129" y="5"/>
                    <a:pt x="129" y="5"/>
                    <a:pt x="130" y="5"/>
                  </a:cubicBezTo>
                  <a:cubicBezTo>
                    <a:pt x="130" y="6"/>
                    <a:pt x="130" y="7"/>
                    <a:pt x="130" y="9"/>
                  </a:cubicBezTo>
                  <a:cubicBezTo>
                    <a:pt x="130" y="14"/>
                    <a:pt x="130" y="18"/>
                    <a:pt x="130" y="19"/>
                  </a:cubicBezTo>
                  <a:cubicBezTo>
                    <a:pt x="130" y="35"/>
                    <a:pt x="130" y="35"/>
                    <a:pt x="130" y="35"/>
                  </a:cubicBezTo>
                  <a:cubicBezTo>
                    <a:pt x="130" y="40"/>
                    <a:pt x="131" y="43"/>
                    <a:pt x="132" y="45"/>
                  </a:cubicBezTo>
                  <a:cubicBezTo>
                    <a:pt x="134" y="48"/>
                    <a:pt x="136" y="49"/>
                    <a:pt x="139" y="51"/>
                  </a:cubicBezTo>
                  <a:cubicBezTo>
                    <a:pt x="142" y="52"/>
                    <a:pt x="146" y="53"/>
                    <a:pt x="151" y="53"/>
                  </a:cubicBezTo>
                  <a:cubicBezTo>
                    <a:pt x="156" y="53"/>
                    <a:pt x="160" y="52"/>
                    <a:pt x="163" y="51"/>
                  </a:cubicBezTo>
                  <a:cubicBezTo>
                    <a:pt x="166" y="49"/>
                    <a:pt x="169" y="47"/>
                    <a:pt x="170" y="45"/>
                  </a:cubicBezTo>
                  <a:cubicBezTo>
                    <a:pt x="171" y="43"/>
                    <a:pt x="172" y="40"/>
                    <a:pt x="172" y="36"/>
                  </a:cubicBezTo>
                  <a:cubicBezTo>
                    <a:pt x="173" y="35"/>
                    <a:pt x="173" y="32"/>
                    <a:pt x="173" y="28"/>
                  </a:cubicBezTo>
                  <a:cubicBezTo>
                    <a:pt x="173" y="21"/>
                    <a:pt x="173" y="14"/>
                    <a:pt x="173" y="9"/>
                  </a:cubicBezTo>
                  <a:cubicBezTo>
                    <a:pt x="173" y="7"/>
                    <a:pt x="174" y="5"/>
                    <a:pt x="174" y="5"/>
                  </a:cubicBezTo>
                  <a:cubicBezTo>
                    <a:pt x="175" y="4"/>
                    <a:pt x="176" y="4"/>
                    <a:pt x="179" y="4"/>
                  </a:cubicBezTo>
                  <a:cubicBezTo>
                    <a:pt x="179" y="1"/>
                    <a:pt x="179" y="1"/>
                    <a:pt x="179" y="1"/>
                  </a:cubicBezTo>
                  <a:cubicBezTo>
                    <a:pt x="175" y="1"/>
                    <a:pt x="173" y="1"/>
                    <a:pt x="170" y="1"/>
                  </a:cubicBezTo>
                  <a:cubicBezTo>
                    <a:pt x="168" y="1"/>
                    <a:pt x="165" y="1"/>
                    <a:pt x="161" y="1"/>
                  </a:cubicBezTo>
                  <a:cubicBezTo>
                    <a:pt x="161" y="4"/>
                    <a:pt x="161" y="4"/>
                    <a:pt x="161" y="4"/>
                  </a:cubicBezTo>
                  <a:cubicBezTo>
                    <a:pt x="164" y="4"/>
                    <a:pt x="166" y="4"/>
                    <a:pt x="167" y="5"/>
                  </a:cubicBezTo>
                  <a:cubicBezTo>
                    <a:pt x="167" y="5"/>
                    <a:pt x="167" y="5"/>
                    <a:pt x="168" y="5"/>
                  </a:cubicBezTo>
                  <a:cubicBezTo>
                    <a:pt x="168" y="6"/>
                    <a:pt x="168" y="8"/>
                    <a:pt x="168" y="11"/>
                  </a:cubicBezTo>
                  <a:cubicBezTo>
                    <a:pt x="168" y="25"/>
                    <a:pt x="168" y="25"/>
                    <a:pt x="168" y="25"/>
                  </a:cubicBezTo>
                  <a:cubicBezTo>
                    <a:pt x="168" y="32"/>
                    <a:pt x="168" y="37"/>
                    <a:pt x="167" y="40"/>
                  </a:cubicBezTo>
                  <a:cubicBezTo>
                    <a:pt x="166" y="42"/>
                    <a:pt x="165" y="44"/>
                    <a:pt x="163" y="45"/>
                  </a:cubicBezTo>
                  <a:cubicBezTo>
                    <a:pt x="161" y="46"/>
                    <a:pt x="158" y="47"/>
                    <a:pt x="154" y="47"/>
                  </a:cubicBezTo>
                  <a:cubicBezTo>
                    <a:pt x="151" y="47"/>
                    <a:pt x="148" y="46"/>
                    <a:pt x="146" y="45"/>
                  </a:cubicBezTo>
                  <a:cubicBezTo>
                    <a:pt x="144" y="44"/>
                    <a:pt x="143" y="43"/>
                    <a:pt x="142" y="41"/>
                  </a:cubicBezTo>
                  <a:cubicBezTo>
                    <a:pt x="141" y="39"/>
                    <a:pt x="141" y="36"/>
                    <a:pt x="141" y="32"/>
                  </a:cubicBezTo>
                  <a:cubicBezTo>
                    <a:pt x="141" y="28"/>
                    <a:pt x="141" y="23"/>
                    <a:pt x="141" y="19"/>
                  </a:cubicBezTo>
                  <a:cubicBezTo>
                    <a:pt x="141" y="12"/>
                    <a:pt x="141" y="8"/>
                    <a:pt x="141" y="7"/>
                  </a:cubicBezTo>
                  <a:cubicBezTo>
                    <a:pt x="141" y="6"/>
                    <a:pt x="142" y="5"/>
                    <a:pt x="142" y="5"/>
                  </a:cubicBezTo>
                  <a:cubicBezTo>
                    <a:pt x="143" y="5"/>
                    <a:pt x="143" y="5"/>
                    <a:pt x="143" y="5"/>
                  </a:cubicBezTo>
                  <a:cubicBezTo>
                    <a:pt x="144" y="4"/>
                    <a:pt x="145" y="4"/>
                    <a:pt x="147" y="4"/>
                  </a:cubicBezTo>
                  <a:cubicBezTo>
                    <a:pt x="147" y="1"/>
                    <a:pt x="147" y="1"/>
                    <a:pt x="147" y="1"/>
                  </a:cubicBezTo>
                  <a:cubicBezTo>
                    <a:pt x="143" y="1"/>
                    <a:pt x="140" y="1"/>
                    <a:pt x="137" y="1"/>
                  </a:cubicBezTo>
                  <a:cubicBezTo>
                    <a:pt x="133" y="1"/>
                    <a:pt x="129" y="1"/>
                    <a:pt x="124" y="1"/>
                  </a:cubicBezTo>
                  <a:cubicBezTo>
                    <a:pt x="124" y="4"/>
                    <a:pt x="124" y="4"/>
                    <a:pt x="124" y="4"/>
                  </a:cubicBezTo>
                  <a:cubicBezTo>
                    <a:pt x="127" y="4"/>
                    <a:pt x="128" y="4"/>
                    <a:pt x="129" y="5"/>
                  </a:cubicBezTo>
                  <a:close/>
                  <a:moveTo>
                    <a:pt x="200" y="52"/>
                  </a:moveTo>
                  <a:cubicBezTo>
                    <a:pt x="203" y="52"/>
                    <a:pt x="207" y="52"/>
                    <a:pt x="211" y="52"/>
                  </a:cubicBezTo>
                  <a:cubicBezTo>
                    <a:pt x="211" y="49"/>
                    <a:pt x="211" y="49"/>
                    <a:pt x="211" y="49"/>
                  </a:cubicBezTo>
                  <a:cubicBezTo>
                    <a:pt x="208" y="49"/>
                    <a:pt x="206" y="49"/>
                    <a:pt x="205" y="49"/>
                  </a:cubicBezTo>
                  <a:cubicBezTo>
                    <a:pt x="205" y="48"/>
                    <a:pt x="204" y="48"/>
                    <a:pt x="204" y="48"/>
                  </a:cubicBezTo>
                  <a:cubicBezTo>
                    <a:pt x="204" y="47"/>
                    <a:pt x="204" y="45"/>
                    <a:pt x="204" y="41"/>
                  </a:cubicBezTo>
                  <a:cubicBezTo>
                    <a:pt x="204" y="32"/>
                    <a:pt x="204" y="26"/>
                    <a:pt x="204" y="24"/>
                  </a:cubicBezTo>
                  <a:cubicBezTo>
                    <a:pt x="204" y="19"/>
                    <a:pt x="204" y="13"/>
                    <a:pt x="204" y="5"/>
                  </a:cubicBezTo>
                  <a:cubicBezTo>
                    <a:pt x="206" y="5"/>
                    <a:pt x="207" y="5"/>
                    <a:pt x="209" y="5"/>
                  </a:cubicBezTo>
                  <a:cubicBezTo>
                    <a:pt x="212" y="5"/>
                    <a:pt x="214" y="6"/>
                    <a:pt x="216" y="7"/>
                  </a:cubicBezTo>
                  <a:cubicBezTo>
                    <a:pt x="217" y="9"/>
                    <a:pt x="218" y="11"/>
                    <a:pt x="218" y="15"/>
                  </a:cubicBezTo>
                  <a:cubicBezTo>
                    <a:pt x="218" y="18"/>
                    <a:pt x="217" y="20"/>
                    <a:pt x="216" y="22"/>
                  </a:cubicBezTo>
                  <a:cubicBezTo>
                    <a:pt x="214" y="24"/>
                    <a:pt x="212" y="25"/>
                    <a:pt x="210" y="25"/>
                  </a:cubicBezTo>
                  <a:cubicBezTo>
                    <a:pt x="209" y="25"/>
                    <a:pt x="209" y="25"/>
                    <a:pt x="208" y="24"/>
                  </a:cubicBezTo>
                  <a:cubicBezTo>
                    <a:pt x="208" y="24"/>
                    <a:pt x="207" y="24"/>
                    <a:pt x="207" y="24"/>
                  </a:cubicBezTo>
                  <a:cubicBezTo>
                    <a:pt x="206" y="25"/>
                    <a:pt x="206" y="25"/>
                    <a:pt x="206" y="25"/>
                  </a:cubicBezTo>
                  <a:cubicBezTo>
                    <a:pt x="207" y="26"/>
                    <a:pt x="207" y="27"/>
                    <a:pt x="207" y="28"/>
                  </a:cubicBezTo>
                  <a:cubicBezTo>
                    <a:pt x="208" y="28"/>
                    <a:pt x="209" y="28"/>
                    <a:pt x="210" y="28"/>
                  </a:cubicBezTo>
                  <a:cubicBezTo>
                    <a:pt x="210" y="28"/>
                    <a:pt x="211" y="28"/>
                    <a:pt x="212" y="28"/>
                  </a:cubicBezTo>
                  <a:cubicBezTo>
                    <a:pt x="217" y="28"/>
                    <a:pt x="221" y="27"/>
                    <a:pt x="224" y="24"/>
                  </a:cubicBezTo>
                  <a:cubicBezTo>
                    <a:pt x="227" y="21"/>
                    <a:pt x="229" y="17"/>
                    <a:pt x="229" y="12"/>
                  </a:cubicBezTo>
                  <a:cubicBezTo>
                    <a:pt x="229" y="10"/>
                    <a:pt x="228" y="8"/>
                    <a:pt x="227" y="6"/>
                  </a:cubicBezTo>
                  <a:cubicBezTo>
                    <a:pt x="226" y="4"/>
                    <a:pt x="224" y="3"/>
                    <a:pt x="222" y="2"/>
                  </a:cubicBezTo>
                  <a:cubicBezTo>
                    <a:pt x="220" y="1"/>
                    <a:pt x="217" y="1"/>
                    <a:pt x="213" y="1"/>
                  </a:cubicBezTo>
                  <a:cubicBezTo>
                    <a:pt x="212" y="1"/>
                    <a:pt x="210" y="1"/>
                    <a:pt x="207" y="1"/>
                  </a:cubicBezTo>
                  <a:cubicBezTo>
                    <a:pt x="203" y="1"/>
                    <a:pt x="199" y="1"/>
                    <a:pt x="197" y="1"/>
                  </a:cubicBezTo>
                  <a:cubicBezTo>
                    <a:pt x="196" y="1"/>
                    <a:pt x="194" y="1"/>
                    <a:pt x="191" y="1"/>
                  </a:cubicBezTo>
                  <a:cubicBezTo>
                    <a:pt x="187" y="1"/>
                    <a:pt x="187" y="1"/>
                    <a:pt x="187" y="1"/>
                  </a:cubicBezTo>
                  <a:cubicBezTo>
                    <a:pt x="187" y="4"/>
                    <a:pt x="187" y="4"/>
                    <a:pt x="187" y="4"/>
                  </a:cubicBezTo>
                  <a:cubicBezTo>
                    <a:pt x="189" y="4"/>
                    <a:pt x="189" y="4"/>
                    <a:pt x="189" y="4"/>
                  </a:cubicBezTo>
                  <a:cubicBezTo>
                    <a:pt x="191" y="4"/>
                    <a:pt x="192" y="4"/>
                    <a:pt x="192" y="5"/>
                  </a:cubicBezTo>
                  <a:cubicBezTo>
                    <a:pt x="193" y="5"/>
                    <a:pt x="193" y="7"/>
                    <a:pt x="193" y="11"/>
                  </a:cubicBezTo>
                  <a:cubicBezTo>
                    <a:pt x="193" y="14"/>
                    <a:pt x="193" y="19"/>
                    <a:pt x="193" y="27"/>
                  </a:cubicBezTo>
                  <a:cubicBezTo>
                    <a:pt x="193" y="31"/>
                    <a:pt x="193" y="36"/>
                    <a:pt x="193" y="40"/>
                  </a:cubicBezTo>
                  <a:cubicBezTo>
                    <a:pt x="193" y="45"/>
                    <a:pt x="193" y="47"/>
                    <a:pt x="193" y="48"/>
                  </a:cubicBezTo>
                  <a:cubicBezTo>
                    <a:pt x="192" y="48"/>
                    <a:pt x="192" y="49"/>
                    <a:pt x="192" y="49"/>
                  </a:cubicBezTo>
                  <a:cubicBezTo>
                    <a:pt x="191" y="49"/>
                    <a:pt x="190" y="49"/>
                    <a:pt x="187" y="49"/>
                  </a:cubicBezTo>
                  <a:cubicBezTo>
                    <a:pt x="187" y="52"/>
                    <a:pt x="187" y="52"/>
                    <a:pt x="187" y="52"/>
                  </a:cubicBezTo>
                  <a:cubicBezTo>
                    <a:pt x="195" y="52"/>
                    <a:pt x="199" y="52"/>
                    <a:pt x="200" y="52"/>
                  </a:cubicBezTo>
                  <a:close/>
                </a:path>
              </a:pathLst>
            </a:custGeom>
            <a:solidFill>
              <a:srgbClr val="FFA6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4" name="Picture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 y="382"/>
              <a:ext cx="49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 y="386"/>
              <a:ext cx="468"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 y="386"/>
              <a:ext cx="41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239000" y="6400800"/>
            <a:ext cx="317699" cy="411480"/>
          </a:xfrm>
          <a:prstGeom prst="rect">
            <a:avLst/>
          </a:prstGeom>
        </p:spPr>
      </p:pic>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24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p:titleStyle>
    <p:bodyStyle>
      <a:lvl1pPr marL="342900" indent="-342900" algn="l" rtl="0" eaLnBrk="0" fontAlgn="base" hangingPunct="0">
        <a:spcBef>
          <a:spcPct val="20000"/>
        </a:spcBef>
        <a:spcAft>
          <a:spcPct val="0"/>
        </a:spcAft>
        <a:buClr>
          <a:srgbClr val="000080"/>
        </a:buClr>
        <a:buFont typeface="Wingdings" panose="05000000000000000000" pitchFamily="2" charset="2"/>
        <a:buChar char="§"/>
        <a:defRPr sz="2400" kern="1200">
          <a:solidFill>
            <a:srgbClr val="000080"/>
          </a:solidFill>
          <a:latin typeface="Calibri" panose="020F0502020204030204" pitchFamily="34" charset="0"/>
          <a:ea typeface="+mn-ea"/>
          <a:cs typeface="Calibri" panose="020F0502020204030204" pitchFamily="34" charset="0"/>
        </a:defRPr>
      </a:lvl1pPr>
      <a:lvl2pPr marL="800100" indent="-342900" algn="l" rtl="0" eaLnBrk="0" fontAlgn="base" hangingPunct="0">
        <a:spcBef>
          <a:spcPct val="20000"/>
        </a:spcBef>
        <a:spcAft>
          <a:spcPct val="0"/>
        </a:spcAft>
        <a:buClr>
          <a:srgbClr val="400080"/>
        </a:buClr>
        <a:buSzPct val="65000"/>
        <a:buFont typeface="Wingdings" panose="05000000000000000000" pitchFamily="2" charset="2"/>
        <a:buChar char="q"/>
        <a:defRPr sz="2000" kern="1200">
          <a:solidFill>
            <a:srgbClr val="400080"/>
          </a:solidFill>
          <a:latin typeface="Calibri" panose="020F0502020204030204" pitchFamily="34" charset="0"/>
          <a:ea typeface="+mn-ea"/>
          <a:cs typeface="Calibri" panose="020F0502020204030204" pitchFamily="34" charset="0"/>
        </a:defRPr>
      </a:lvl2pPr>
      <a:lvl3pPr marL="1143000" indent="-285750" algn="l" rtl="0" eaLnBrk="0" fontAlgn="base" hangingPunct="0">
        <a:spcBef>
          <a:spcPct val="20000"/>
        </a:spcBef>
        <a:spcAft>
          <a:spcPct val="0"/>
        </a:spcAft>
        <a:buClr>
          <a:srgbClr val="000080"/>
        </a:buClr>
        <a:buSzPct val="90000"/>
        <a:buFont typeface="Wingdings" panose="05000000000000000000" pitchFamily="2" charset="2"/>
        <a:buChar char="§"/>
        <a:defRPr kern="1200">
          <a:solidFill>
            <a:srgbClr val="000080"/>
          </a:solidFill>
          <a:latin typeface="Calibri" panose="020F0502020204030204" pitchFamily="34" charset="0"/>
          <a:ea typeface="+mn-ea"/>
          <a:cs typeface="Calibri" panose="020F0502020204030204" pitchFamily="34" charset="0"/>
        </a:defRPr>
      </a:lvl3pPr>
      <a:lvl4pPr marL="1485900" indent="-285750" algn="l" rtl="0" eaLnBrk="0" fontAlgn="base" hangingPunct="0">
        <a:spcBef>
          <a:spcPct val="20000"/>
        </a:spcBef>
        <a:spcAft>
          <a:spcPct val="0"/>
        </a:spcAft>
        <a:buClr>
          <a:srgbClr val="400080"/>
        </a:buClr>
        <a:buSzPct val="55000"/>
        <a:buFont typeface="Wingdings" panose="05000000000000000000" pitchFamily="2" charset="2"/>
        <a:buChar char="q"/>
        <a:defRPr sz="1600" kern="1200">
          <a:solidFill>
            <a:srgbClr val="400080"/>
          </a:solidFill>
          <a:latin typeface="Calibri" panose="020F0502020204030204" pitchFamily="34" charset="0"/>
          <a:ea typeface="+mn-ea"/>
          <a:cs typeface="Calibri" panose="020F0502020204030204" pitchFamily="34" charset="0"/>
        </a:defRPr>
      </a:lvl4pPr>
      <a:lvl5pPr marL="1828800" indent="-285750" algn="l" rtl="0" eaLnBrk="0" fontAlgn="base" hangingPunct="0">
        <a:spcBef>
          <a:spcPct val="20000"/>
        </a:spcBef>
        <a:spcAft>
          <a:spcPct val="0"/>
        </a:spcAft>
        <a:buClr>
          <a:schemeClr val="tx1"/>
        </a:buClr>
        <a:buSzPct val="110000"/>
        <a:buFont typeface="Arial" panose="020B0604020202020204" pitchFamily="34" charset="0"/>
        <a:buChar char="•"/>
        <a:defRPr sz="1400" kern="1200">
          <a:solidFill>
            <a:srgbClr val="00008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8469087" y="6523921"/>
            <a:ext cx="381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675">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304800" y="241881"/>
            <a:ext cx="74104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kumimoji="0" lang="en-US" altLang="zh-CN" sz="1800" b="0" i="0" u="none" strike="noStrike" kern="1200" cap="small" spc="0" normalizeH="0" baseline="0" noProof="0" dirty="0" smtClean="0">
                <a:ln>
                  <a:noFill/>
                </a:ln>
                <a:solidFill>
                  <a:srgbClr val="A7001B"/>
                </a:solidFill>
                <a:effectLst/>
                <a:uLnTx/>
                <a:uFillTx/>
                <a:latin typeface="Calibri" panose="020F0502020204030204" pitchFamily="34" charset="0"/>
                <a:ea typeface="+mj-ea"/>
                <a:cs typeface="Calibri" panose="020F0502020204030204" pitchFamily="34" charset="0"/>
              </a:rPr>
              <a:t>Click to Edit Master Title Style</a:t>
            </a:r>
            <a:endParaRPr lang="en-US" altLang="zh-TW" dirty="0" smtClean="0"/>
          </a:p>
        </p:txBody>
      </p:sp>
      <p:sp>
        <p:nvSpPr>
          <p:cNvPr id="1029" name="Rectangle 5"/>
          <p:cNvSpPr>
            <a:spLocks noGrp="1" noChangeArrowheads="1"/>
          </p:cNvSpPr>
          <p:nvPr>
            <p:ph type="body" idx="1"/>
          </p:nvPr>
        </p:nvSpPr>
        <p:spPr bwMode="auto">
          <a:xfrm>
            <a:off x="457200" y="1251859"/>
            <a:ext cx="82296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Tree>
    <p:extLst>
      <p:ext uri="{BB962C8B-B14F-4D97-AF65-F5344CB8AC3E}">
        <p14:creationId xmlns:p14="http://schemas.microsoft.com/office/powerpoint/2010/main" val="1751570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ransition spd="med"/>
  <p:timing>
    <p:tnLst>
      <p:par>
        <p:cTn id="1" dur="indefinite" restart="never" nodeType="tmRoot"/>
      </p:par>
    </p:tnLst>
  </p:timing>
  <p:hf hdr="0" ftr="0" dt="0"/>
  <p:txStyles>
    <p:titleStyle>
      <a:lvl1pPr algn="l" rtl="0" eaLnBrk="1" fontAlgn="base" hangingPunct="1">
        <a:spcBef>
          <a:spcPct val="0"/>
        </a:spcBef>
        <a:spcAft>
          <a:spcPct val="0"/>
        </a:spcAft>
        <a:defRPr kumimoji="0" lang="en-US" altLang="zh-CN" sz="2400" b="0" i="0" u="none" strike="noStrike" kern="1200" cap="small" spc="0" normalizeH="0" baseline="0" noProof="0" smtClean="0">
          <a:ln>
            <a:noFill/>
          </a:ln>
          <a:solidFill>
            <a:srgbClr val="A7001B"/>
          </a:solidFill>
          <a:effectLst/>
          <a:uLnTx/>
          <a:uFillTx/>
          <a:latin typeface="Calibri" panose="020F0502020204030204" pitchFamily="34" charset="0"/>
          <a:ea typeface="Helvetica Light" charset="0"/>
          <a:cs typeface="Calibri" panose="020F0502020204030204" pitchFamily="34" charset="0"/>
        </a:defRPr>
      </a:lvl1pPr>
      <a:lvl2pPr algn="l" rtl="0" eaLnBrk="1" fontAlgn="base" hangingPunct="1">
        <a:spcBef>
          <a:spcPct val="0"/>
        </a:spcBef>
        <a:spcAft>
          <a:spcPct val="0"/>
        </a:spcAft>
        <a:defRPr sz="1575">
          <a:solidFill>
            <a:srgbClr val="FF0000"/>
          </a:solidFill>
          <a:latin typeface="Calibri" pitchFamily="34" charset="0"/>
          <a:cs typeface="Arial" pitchFamily="34" charset="0"/>
        </a:defRPr>
      </a:lvl2pPr>
      <a:lvl3pPr algn="l" rtl="0" eaLnBrk="1" fontAlgn="base" hangingPunct="1">
        <a:spcBef>
          <a:spcPct val="0"/>
        </a:spcBef>
        <a:spcAft>
          <a:spcPct val="0"/>
        </a:spcAft>
        <a:defRPr sz="1575">
          <a:solidFill>
            <a:srgbClr val="FF0000"/>
          </a:solidFill>
          <a:latin typeface="Calibri" pitchFamily="34" charset="0"/>
          <a:cs typeface="Arial" pitchFamily="34" charset="0"/>
        </a:defRPr>
      </a:lvl3pPr>
      <a:lvl4pPr algn="l" rtl="0" eaLnBrk="1" fontAlgn="base" hangingPunct="1">
        <a:spcBef>
          <a:spcPct val="0"/>
        </a:spcBef>
        <a:spcAft>
          <a:spcPct val="0"/>
        </a:spcAft>
        <a:defRPr sz="1575">
          <a:solidFill>
            <a:srgbClr val="FF0000"/>
          </a:solidFill>
          <a:latin typeface="Calibri" pitchFamily="34" charset="0"/>
          <a:cs typeface="Arial" pitchFamily="34" charset="0"/>
        </a:defRPr>
      </a:lvl4pPr>
      <a:lvl5pPr algn="l" rtl="0" eaLnBrk="1" fontAlgn="base" hangingPunct="1">
        <a:spcBef>
          <a:spcPct val="0"/>
        </a:spcBef>
        <a:spcAft>
          <a:spcPct val="0"/>
        </a:spcAft>
        <a:defRPr sz="1575">
          <a:solidFill>
            <a:srgbClr val="FF0000"/>
          </a:solidFill>
          <a:latin typeface="Calibri" pitchFamily="34" charset="0"/>
          <a:cs typeface="Arial" pitchFamily="34" charset="0"/>
        </a:defRPr>
      </a:lvl5pPr>
      <a:lvl6pPr marL="257175" algn="l" rtl="0" eaLnBrk="1" fontAlgn="base" hangingPunct="1">
        <a:spcBef>
          <a:spcPct val="0"/>
        </a:spcBef>
        <a:spcAft>
          <a:spcPct val="0"/>
        </a:spcAft>
        <a:defRPr sz="1575">
          <a:solidFill>
            <a:srgbClr val="FF0000"/>
          </a:solidFill>
          <a:latin typeface="Calibri" pitchFamily="34" charset="0"/>
          <a:cs typeface="Arial" pitchFamily="34" charset="0"/>
        </a:defRPr>
      </a:lvl6pPr>
      <a:lvl7pPr marL="514350" algn="l" rtl="0" eaLnBrk="1" fontAlgn="base" hangingPunct="1">
        <a:spcBef>
          <a:spcPct val="0"/>
        </a:spcBef>
        <a:spcAft>
          <a:spcPct val="0"/>
        </a:spcAft>
        <a:defRPr sz="1575">
          <a:solidFill>
            <a:srgbClr val="FF0000"/>
          </a:solidFill>
          <a:latin typeface="Calibri" pitchFamily="34" charset="0"/>
          <a:cs typeface="Arial" pitchFamily="34" charset="0"/>
        </a:defRPr>
      </a:lvl7pPr>
      <a:lvl8pPr marL="771525" algn="l" rtl="0" eaLnBrk="1" fontAlgn="base" hangingPunct="1">
        <a:spcBef>
          <a:spcPct val="0"/>
        </a:spcBef>
        <a:spcAft>
          <a:spcPct val="0"/>
        </a:spcAft>
        <a:defRPr sz="1575">
          <a:solidFill>
            <a:srgbClr val="FF0000"/>
          </a:solidFill>
          <a:latin typeface="Calibri" pitchFamily="34" charset="0"/>
          <a:cs typeface="Arial" pitchFamily="34" charset="0"/>
        </a:defRPr>
      </a:lvl8pPr>
      <a:lvl9pPr marL="1028700" algn="l" rtl="0" eaLnBrk="1" fontAlgn="base" hangingPunct="1">
        <a:spcBef>
          <a:spcPct val="0"/>
        </a:spcBef>
        <a:spcAft>
          <a:spcPct val="0"/>
        </a:spcAft>
        <a:defRPr sz="1575">
          <a:solidFill>
            <a:srgbClr val="FF0000"/>
          </a:solidFill>
          <a:latin typeface="Calibri" pitchFamily="34" charset="0"/>
          <a:cs typeface="Arial" pitchFamily="34" charset="0"/>
        </a:defRPr>
      </a:lvl9pPr>
    </p:titleStyle>
    <p:bodyStyle>
      <a:lvl1pPr marL="192881" indent="-192881" algn="l" rtl="0" eaLnBrk="1" fontAlgn="base" hangingPunct="1">
        <a:spcBef>
          <a:spcPct val="20000"/>
        </a:spcBef>
        <a:spcAft>
          <a:spcPct val="0"/>
        </a:spcAft>
        <a:buClr>
          <a:schemeClr val="bg2"/>
        </a:buClr>
        <a:buSzPct val="75000"/>
        <a:buFont typeface="Wingdings" charset="2"/>
        <a:buChar char="n"/>
        <a:defRPr sz="1800" b="0" i="0">
          <a:solidFill>
            <a:schemeClr val="tx1"/>
          </a:solidFill>
          <a:latin typeface="+mj-lt"/>
          <a:ea typeface="Helvetica Light" charset="0"/>
          <a:cs typeface="Helvetica Light" charset="0"/>
        </a:defRPr>
      </a:lvl1pPr>
      <a:lvl2pPr marL="417910" indent="-160735" algn="l" rtl="0" eaLnBrk="1" fontAlgn="base" hangingPunct="1">
        <a:spcBef>
          <a:spcPct val="20000"/>
        </a:spcBef>
        <a:spcAft>
          <a:spcPct val="0"/>
        </a:spcAft>
        <a:buClr>
          <a:schemeClr val="accent2"/>
        </a:buClr>
        <a:buSzPct val="80000"/>
        <a:buFont typeface="Wingdings" charset="2"/>
        <a:buChar char="¨"/>
        <a:defRPr sz="1500" b="0" i="0">
          <a:solidFill>
            <a:schemeClr val="tx1"/>
          </a:solidFill>
          <a:latin typeface="+mj-lt"/>
          <a:ea typeface="Helvetica Light" charset="0"/>
          <a:cs typeface="Helvetica Light" charset="0"/>
        </a:defRPr>
      </a:lvl2pPr>
      <a:lvl3pPr marL="642938" indent="-128588" algn="l" rtl="0" eaLnBrk="1" fontAlgn="base" hangingPunct="1">
        <a:spcBef>
          <a:spcPct val="20000"/>
        </a:spcBef>
        <a:spcAft>
          <a:spcPct val="0"/>
        </a:spcAft>
        <a:buClr>
          <a:schemeClr val="bg2"/>
        </a:buClr>
        <a:buSzPct val="65000"/>
        <a:buFont typeface="Wingdings" charset="2"/>
        <a:buChar char="n"/>
        <a:defRPr sz="1350" b="0" i="0">
          <a:solidFill>
            <a:schemeClr val="tx1"/>
          </a:solidFill>
          <a:latin typeface="+mj-lt"/>
          <a:ea typeface="Helvetica Light" charset="0"/>
          <a:cs typeface="Helvetica Light" charset="0"/>
        </a:defRPr>
      </a:lvl3pPr>
      <a:lvl4pPr marL="900113" indent="-128588" algn="l" rtl="0" eaLnBrk="1" fontAlgn="base" hangingPunct="1">
        <a:spcBef>
          <a:spcPct val="20000"/>
        </a:spcBef>
        <a:spcAft>
          <a:spcPct val="0"/>
        </a:spcAft>
        <a:buClr>
          <a:schemeClr val="accent2"/>
        </a:buClr>
        <a:buSzPct val="70000"/>
        <a:buFont typeface="Wingdings" charset="2"/>
        <a:buChar char="¨"/>
        <a:defRPr sz="1200" b="0" i="0">
          <a:solidFill>
            <a:schemeClr val="tx1"/>
          </a:solidFill>
          <a:latin typeface="+mj-lt"/>
          <a:ea typeface="Helvetica Light" charset="0"/>
          <a:cs typeface="Helvetica Light" charset="0"/>
        </a:defRPr>
      </a:lvl4pPr>
      <a:lvl5pPr marL="1157288" indent="-128588" algn="l" rtl="0" eaLnBrk="1" fontAlgn="base" hangingPunct="1">
        <a:spcBef>
          <a:spcPct val="20000"/>
        </a:spcBef>
        <a:spcAft>
          <a:spcPct val="0"/>
        </a:spcAft>
        <a:buClr>
          <a:schemeClr val="bg2"/>
        </a:buClr>
        <a:buFont typeface="Wingdings" charset="2"/>
        <a:buChar char="§"/>
        <a:defRPr sz="1200" b="0" i="0">
          <a:solidFill>
            <a:schemeClr val="tx1"/>
          </a:solidFill>
          <a:latin typeface="+mj-lt"/>
          <a:ea typeface="Helvetica Light" charset="0"/>
          <a:cs typeface="Helvetica Light" charset="0"/>
        </a:defRPr>
      </a:lvl5pPr>
      <a:lvl6pPr marL="1414463" indent="-128588" algn="l" rtl="0" eaLnBrk="1" fontAlgn="base" hangingPunct="1">
        <a:spcBef>
          <a:spcPct val="20000"/>
        </a:spcBef>
        <a:spcAft>
          <a:spcPct val="0"/>
        </a:spcAft>
        <a:buClr>
          <a:schemeClr val="bg2"/>
        </a:buClr>
        <a:buFont typeface="Wingdings" pitchFamily="2" charset="2"/>
        <a:buChar char="§"/>
        <a:defRPr sz="900">
          <a:solidFill>
            <a:schemeClr val="tx1"/>
          </a:solidFill>
          <a:latin typeface="+mn-lt"/>
          <a:cs typeface="+mn-cs"/>
        </a:defRPr>
      </a:lvl6pPr>
      <a:lvl7pPr marL="1671638" indent="-128588" algn="l" rtl="0" eaLnBrk="1" fontAlgn="base" hangingPunct="1">
        <a:spcBef>
          <a:spcPct val="20000"/>
        </a:spcBef>
        <a:spcAft>
          <a:spcPct val="0"/>
        </a:spcAft>
        <a:buClr>
          <a:schemeClr val="bg2"/>
        </a:buClr>
        <a:buFont typeface="Wingdings" pitchFamily="2" charset="2"/>
        <a:buChar char="§"/>
        <a:defRPr sz="900">
          <a:solidFill>
            <a:schemeClr val="tx1"/>
          </a:solidFill>
          <a:latin typeface="+mn-lt"/>
          <a:cs typeface="+mn-cs"/>
        </a:defRPr>
      </a:lvl7pPr>
      <a:lvl8pPr marL="1928813" indent="-128588" algn="l" rtl="0" eaLnBrk="1" fontAlgn="base" hangingPunct="1">
        <a:spcBef>
          <a:spcPct val="20000"/>
        </a:spcBef>
        <a:spcAft>
          <a:spcPct val="0"/>
        </a:spcAft>
        <a:buClr>
          <a:schemeClr val="bg2"/>
        </a:buClr>
        <a:buFont typeface="Wingdings" pitchFamily="2" charset="2"/>
        <a:buChar char="§"/>
        <a:defRPr sz="900">
          <a:solidFill>
            <a:schemeClr val="tx1"/>
          </a:solidFill>
          <a:latin typeface="+mn-lt"/>
          <a:cs typeface="+mn-cs"/>
        </a:defRPr>
      </a:lvl8pPr>
      <a:lvl9pPr marL="2185988" indent="-128588" algn="l" rtl="0" eaLnBrk="1" fontAlgn="base" hangingPunct="1">
        <a:spcBef>
          <a:spcPct val="20000"/>
        </a:spcBef>
        <a:spcAft>
          <a:spcPct val="0"/>
        </a:spcAft>
        <a:buClr>
          <a:schemeClr val="bg2"/>
        </a:buClr>
        <a:buFont typeface="Wingdings" pitchFamily="2" charset="2"/>
        <a:buChar char="§"/>
        <a:defRPr sz="900">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png"/><Relationship Id="rId21" Type="http://schemas.openxmlformats.org/officeDocument/2006/relationships/image" Target="../media/image29.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image" Target="../media/image24.jpg"/><Relationship Id="rId20"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g"/><Relationship Id="rId23" Type="http://schemas.openxmlformats.org/officeDocument/2006/relationships/image" Target="../media/image31.jpeg"/><Relationship Id="rId10" Type="http://schemas.openxmlformats.org/officeDocument/2006/relationships/image" Target="../media/image18.jpg"/><Relationship Id="rId19" Type="http://schemas.openxmlformats.org/officeDocument/2006/relationships/image" Target="../media/image27.jp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eg"/><Relationship Id="rId22" Type="http://schemas.openxmlformats.org/officeDocument/2006/relationships/image" Target="../media/image30.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30.png"/><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0.png"/><Relationship Id="rId7" Type="http://schemas.openxmlformats.org/officeDocument/2006/relationships/image" Target="../media/image670.png"/><Relationship Id="rId2" Type="http://schemas.openxmlformats.org/officeDocument/2006/relationships/image" Target="../media/image620.png"/><Relationship Id="rId1" Type="http://schemas.openxmlformats.org/officeDocument/2006/relationships/slideLayout" Target="../slideLayouts/slideLayout6.xml"/><Relationship Id="rId6" Type="http://schemas.openxmlformats.org/officeDocument/2006/relationships/image" Target="../media/image660.png"/><Relationship Id="rId11" Type="http://schemas.openxmlformats.org/officeDocument/2006/relationships/image" Target="../media/image71.png"/><Relationship Id="rId5" Type="http://schemas.openxmlformats.org/officeDocument/2006/relationships/image" Target="../media/image650.png"/><Relationship Id="rId10" Type="http://schemas.openxmlformats.org/officeDocument/2006/relationships/image" Target="../media/image70.png"/><Relationship Id="rId4" Type="http://schemas.openxmlformats.org/officeDocument/2006/relationships/image" Target="../media/image640.png"/><Relationship Id="rId9"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70.emf"/><Relationship Id="rId4" Type="http://schemas.openxmlformats.org/officeDocument/2006/relationships/image" Target="../media/image6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g"/><Relationship Id="rId4" Type="http://schemas.openxmlformats.org/officeDocument/2006/relationships/image" Target="../media/image36.png"/><Relationship Id="rId9" Type="http://schemas.openxmlformats.org/officeDocument/2006/relationships/image" Target="../media/image41.jpg"/></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a:xfrm>
            <a:off x="685800" y="1371600"/>
            <a:ext cx="7772400" cy="1470025"/>
          </a:xfrm>
        </p:spPr>
        <p:txBody>
          <a:bodyPr anchor="ctr"/>
          <a:lstStyle/>
          <a:p>
            <a:pPr eaLnBrk="1" hangingPunct="1"/>
            <a:r>
              <a:rPr lang="en-US" altLang="en-US" sz="3600" dirty="0" smtClean="0"/>
              <a:t>Incidental Supervision</a:t>
            </a:r>
            <a:br>
              <a:rPr lang="en-US" altLang="en-US" sz="3600" dirty="0" smtClean="0"/>
            </a:br>
            <a:r>
              <a:rPr lang="en-US" altLang="en-US" sz="3600" dirty="0" smtClean="0"/>
              <a:t>for </a:t>
            </a:r>
            <a:br>
              <a:rPr lang="en-US" altLang="en-US" sz="3600" dirty="0" smtClean="0"/>
            </a:br>
            <a:r>
              <a:rPr lang="en-US" altLang="en-US" sz="3600" dirty="0" smtClean="0"/>
              <a:t>Natural </a:t>
            </a:r>
            <a:r>
              <a:rPr lang="en-US" altLang="en-US" sz="3600" dirty="0"/>
              <a:t>Language Understanding </a:t>
            </a:r>
            <a:r>
              <a:rPr lang="en-US" altLang="en-US" sz="3600" dirty="0" smtClean="0"/>
              <a:t/>
            </a:r>
            <a:br>
              <a:rPr lang="en-US" altLang="en-US" sz="3600" dirty="0" smtClean="0"/>
            </a:br>
            <a:endParaRPr lang="en-US" altLang="en-US" sz="3600" dirty="0" smtClean="0"/>
          </a:p>
        </p:txBody>
      </p:sp>
      <p:sp>
        <p:nvSpPr>
          <p:cNvPr id="3074" name="Rectangle 4"/>
          <p:cNvSpPr>
            <a:spLocks noGrp="1" noChangeArrowheads="1"/>
          </p:cNvSpPr>
          <p:nvPr>
            <p:ph type="subTitle" idx="1"/>
          </p:nvPr>
        </p:nvSpPr>
        <p:spPr>
          <a:xfrm>
            <a:off x="1371600" y="3276600"/>
            <a:ext cx="6400800" cy="1295400"/>
          </a:xfrm>
        </p:spPr>
        <p:txBody>
          <a:bodyPr/>
          <a:lstStyle/>
          <a:p>
            <a:pPr eaLnBrk="1" hangingPunct="1"/>
            <a:r>
              <a:rPr lang="en-US" altLang="en-US" dirty="0" smtClean="0"/>
              <a:t>Dan Roth </a:t>
            </a:r>
          </a:p>
          <a:p>
            <a:pPr eaLnBrk="1" hangingPunct="1"/>
            <a:r>
              <a:rPr lang="en-US" altLang="en-US" sz="2000" dirty="0" smtClean="0"/>
              <a:t>Computer and Information Science</a:t>
            </a:r>
          </a:p>
          <a:p>
            <a:pPr eaLnBrk="1" hangingPunct="1"/>
            <a:r>
              <a:rPr lang="en-US" altLang="en-US" sz="2000" dirty="0" smtClean="0"/>
              <a:t>University of Pennsylvania</a:t>
            </a:r>
          </a:p>
          <a:p>
            <a:pPr eaLnBrk="1" hangingPunct="1"/>
            <a:endParaRPr lang="en-US" altLang="en-US" sz="1600" dirty="0" smtClean="0"/>
          </a:p>
        </p:txBody>
      </p:sp>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633662" cy="220662"/>
          </a:xfrm>
          <a:prstGeom prst="rect">
            <a:avLst/>
          </a:prstGeom>
          <a:gradFill>
            <a:gsLst>
              <a:gs pos="0">
                <a:srgbClr val="09276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638" y="152400"/>
            <a:ext cx="1366562" cy="365760"/>
          </a:xfrm>
          <a:prstGeom prst="rect">
            <a:avLst/>
          </a:prstGeom>
        </p:spPr>
      </p:pic>
      <p:sp>
        <p:nvSpPr>
          <p:cNvPr id="3" name="Rectangle 2"/>
          <p:cNvSpPr/>
          <p:nvPr/>
        </p:nvSpPr>
        <p:spPr>
          <a:xfrm>
            <a:off x="1752600" y="4876800"/>
            <a:ext cx="5638800" cy="1200329"/>
          </a:xfrm>
          <a:prstGeom prst="rect">
            <a:avLst/>
          </a:prstGeom>
        </p:spPr>
        <p:txBody>
          <a:bodyPr wrap="square">
            <a:spAutoFit/>
          </a:bodyPr>
          <a:lstStyle/>
          <a:p>
            <a:pPr algn="ctr"/>
            <a:r>
              <a:rPr lang="en-US" b="1" dirty="0" err="1" smtClean="0">
                <a:solidFill>
                  <a:srgbClr val="000080"/>
                </a:solidFill>
                <a:latin typeface="+mn-lt"/>
              </a:rPr>
              <a:t>Fudan</a:t>
            </a:r>
            <a:r>
              <a:rPr lang="en-US" b="1" dirty="0" smtClean="0">
                <a:solidFill>
                  <a:srgbClr val="000080"/>
                </a:solidFill>
                <a:latin typeface="+mn-lt"/>
              </a:rPr>
              <a:t> </a:t>
            </a:r>
            <a:r>
              <a:rPr lang="en-US" b="1" dirty="0">
                <a:solidFill>
                  <a:srgbClr val="000080"/>
                </a:solidFill>
                <a:latin typeface="+mn-lt"/>
              </a:rPr>
              <a:t>Data Science </a:t>
            </a:r>
            <a:r>
              <a:rPr lang="en-US" b="1" dirty="0" smtClean="0">
                <a:solidFill>
                  <a:srgbClr val="000080"/>
                </a:solidFill>
                <a:latin typeface="+mn-lt"/>
              </a:rPr>
              <a:t>Conference</a:t>
            </a:r>
          </a:p>
          <a:p>
            <a:pPr algn="ctr"/>
            <a:r>
              <a:rPr lang="fr-FR" b="1" dirty="0" smtClean="0">
                <a:solidFill>
                  <a:srgbClr val="000080"/>
                </a:solidFill>
                <a:latin typeface="+mn-lt"/>
              </a:rPr>
              <a:t>Shanghai, China</a:t>
            </a:r>
          </a:p>
          <a:p>
            <a:pPr algn="ctr"/>
            <a:r>
              <a:rPr lang="fr-FR" dirty="0" smtClean="0">
                <a:solidFill>
                  <a:srgbClr val="000080"/>
                </a:solidFill>
              </a:rPr>
              <a:t>December </a:t>
            </a:r>
            <a:r>
              <a:rPr lang="fr-FR" dirty="0">
                <a:solidFill>
                  <a:srgbClr val="000080"/>
                </a:solidFill>
              </a:rPr>
              <a:t>2018</a:t>
            </a:r>
          </a:p>
          <a:p>
            <a:pPr algn="ctr"/>
            <a:endParaRPr lang="en-US" dirty="0">
              <a:solidFill>
                <a:srgbClr val="000080"/>
              </a:solidFill>
              <a:latin typeface="+mn-lt"/>
            </a:endParaRPr>
          </a:p>
        </p:txBody>
      </p:sp>
      <p:grpSp>
        <p:nvGrpSpPr>
          <p:cNvPr id="6" name="Group 5"/>
          <p:cNvGrpSpPr/>
          <p:nvPr/>
        </p:nvGrpSpPr>
        <p:grpSpPr>
          <a:xfrm>
            <a:off x="7620000" y="2682440"/>
            <a:ext cx="1447800" cy="3590784"/>
            <a:chOff x="7620000" y="2682440"/>
            <a:chExt cx="1447800" cy="3590784"/>
          </a:xfrm>
        </p:grpSpPr>
        <p:pic>
          <p:nvPicPr>
            <p:cNvPr id="7" name="Picture 10" descr="clfis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6280" y="2682440"/>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6280" y="2758640"/>
              <a:ext cx="731520" cy="7315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6280" y="3398720"/>
              <a:ext cx="731520" cy="7315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0480" y="4084520"/>
              <a:ext cx="731520" cy="73152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6280" y="4084520"/>
              <a:ext cx="731520" cy="73152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0480" y="5541704"/>
              <a:ext cx="731520" cy="73152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6280" y="4816040"/>
              <a:ext cx="731520" cy="73152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50480" y="4843492"/>
              <a:ext cx="731520" cy="731520"/>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36280" y="5541704"/>
              <a:ext cx="731520" cy="731520"/>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00" y="3383280"/>
              <a:ext cx="731520" cy="731520"/>
            </a:xfrm>
            <a:prstGeom prst="rect">
              <a:avLst/>
            </a:prstGeom>
          </p:spPr>
        </p:pic>
      </p:grpSp>
      <p:grpSp>
        <p:nvGrpSpPr>
          <p:cNvPr id="5" name="Group 4"/>
          <p:cNvGrpSpPr/>
          <p:nvPr/>
        </p:nvGrpSpPr>
        <p:grpSpPr>
          <a:xfrm>
            <a:off x="178995" y="2712920"/>
            <a:ext cx="1421205" cy="3560304"/>
            <a:chOff x="178995" y="2712920"/>
            <a:chExt cx="1421205" cy="3560304"/>
          </a:xfrm>
        </p:grpSpPr>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2880" y="4084520"/>
              <a:ext cx="731520" cy="731520"/>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8680" y="5522116"/>
              <a:ext cx="731520" cy="731520"/>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68680" y="4796452"/>
              <a:ext cx="731520" cy="731520"/>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2880" y="5541704"/>
              <a:ext cx="731520" cy="731520"/>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2880" y="4816040"/>
              <a:ext cx="731520" cy="731520"/>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68680" y="4092384"/>
              <a:ext cx="731520" cy="731520"/>
            </a:xfrm>
            <a:prstGeom prst="rect">
              <a:avLst/>
            </a:prstGeom>
          </p:spPr>
        </p:pic>
        <p:pic>
          <p:nvPicPr>
            <p:cNvPr id="23" name="Picture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8995" y="3438584"/>
              <a:ext cx="731520" cy="731520"/>
            </a:xfrm>
            <a:prstGeom prst="rect">
              <a:avLst/>
            </a:prstGeom>
          </p:spPr>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2880" y="2712920"/>
              <a:ext cx="731520" cy="731520"/>
            </a:xfrm>
            <a:prstGeom prst="rect">
              <a:avLst/>
            </a:prstGeom>
          </p:spPr>
        </p:pic>
      </p:grpSp>
      <p:sp>
        <p:nvSpPr>
          <p:cNvPr id="25" name="Rectangle 24"/>
          <p:cNvSpPr/>
          <p:nvPr/>
        </p:nvSpPr>
        <p:spPr>
          <a:xfrm>
            <a:off x="3244666" y="3244334"/>
            <a:ext cx="825867" cy="369332"/>
          </a:xfrm>
          <a:prstGeom prst="rect">
            <a:avLst/>
          </a:prstGeom>
        </p:spPr>
        <p:txBody>
          <a:bodyPr wrap="none">
            <a:spAutoFit/>
          </a:bodyPr>
          <a:lstStyle/>
          <a:p>
            <a:r>
              <a:rPr lang="en-US" altLang="en-US" dirty="0"/>
              <a:t>Illinois</a:t>
            </a:r>
          </a:p>
        </p:txBody>
      </p:sp>
      <p:pic>
        <p:nvPicPr>
          <p:cNvPr id="28" name="Picture 10" descr="clfis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85" y="3438584"/>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ogcomp.org/images/people/BenZhou.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8995" y="4813179"/>
            <a:ext cx="731520" cy="73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1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1500"/>
                                        <p:tgtEl>
                                          <p:spTgt spid="28"/>
                                        </p:tgtEl>
                                      </p:cBhvr>
                                    </p:animEffect>
                                  </p:childTnLst>
                                </p:cTn>
                              </p:par>
                              <p:par>
                                <p:cTn id="19" presetID="22" presetClass="entr" presetSubtype="1"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up)">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smtClean="0"/>
              <a:t>Data provides hints</a:t>
            </a:r>
          </a:p>
          <a:p>
            <a:pPr lvl="1"/>
            <a:r>
              <a:rPr lang="en-US" dirty="0" smtClean="0"/>
              <a:t>These are often sufficient to infer supervision signals for a range of tasks. </a:t>
            </a:r>
          </a:p>
          <a:p>
            <a:pPr lvl="1"/>
            <a:r>
              <a:rPr lang="en-US" dirty="0" smtClean="0"/>
              <a:t>Data exists independent of the task(s) at hand. </a:t>
            </a:r>
          </a:p>
          <a:p>
            <a:pPr lvl="1"/>
            <a:endParaRPr lang="en-US" dirty="0"/>
          </a:p>
          <a:p>
            <a:r>
              <a:rPr lang="en-US" dirty="0" smtClean="0"/>
              <a:t>Utilizing these </a:t>
            </a:r>
            <a:r>
              <a:rPr lang="en-US" dirty="0"/>
              <a:t>hints </a:t>
            </a:r>
            <a:endParaRPr lang="en-US" dirty="0" smtClean="0"/>
          </a:p>
          <a:p>
            <a:pPr lvl="1"/>
            <a:r>
              <a:rPr lang="en-US" dirty="0" smtClean="0"/>
              <a:t>Can </a:t>
            </a:r>
            <a:r>
              <a:rPr lang="en-US" dirty="0"/>
              <a:t>be substantially less </a:t>
            </a:r>
            <a:r>
              <a:rPr lang="en-US" dirty="0" smtClean="0"/>
              <a:t>costly than </a:t>
            </a:r>
            <a:r>
              <a:rPr lang="en-US" dirty="0"/>
              <a:t>producing explicit </a:t>
            </a:r>
            <a:r>
              <a:rPr lang="en-US" dirty="0" smtClean="0"/>
              <a:t>annotation</a:t>
            </a:r>
          </a:p>
          <a:p>
            <a:pPr lvl="1"/>
            <a:r>
              <a:rPr lang="en-US" dirty="0" smtClean="0"/>
              <a:t>More realistic – provides signals for tasks we haven’t defined</a:t>
            </a:r>
          </a:p>
          <a:p>
            <a:pPr lvl="1"/>
            <a:r>
              <a:rPr lang="en-US" dirty="0" smtClean="0"/>
              <a:t>Weak signals can be amplified to produce higher quality signals</a:t>
            </a:r>
          </a:p>
          <a:p>
            <a:pPr marL="457200" lvl="1" indent="0">
              <a:buNone/>
            </a:pPr>
            <a:endParaRPr lang="en-US" dirty="0" smtClean="0"/>
          </a:p>
          <a:p>
            <a:pPr lvl="1"/>
            <a:r>
              <a:rPr lang="en-US" dirty="0" smtClean="0"/>
              <a:t>The strength of the incidental signals is a function of our expectations. </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10</a:t>
            </a:fld>
            <a:endParaRPr lang="en-US" altLang="zh-TW"/>
          </a:p>
        </p:txBody>
      </p:sp>
    </p:spTree>
    <p:extLst>
      <p:ext uri="{BB962C8B-B14F-4D97-AF65-F5344CB8AC3E}">
        <p14:creationId xmlns:p14="http://schemas.microsoft.com/office/powerpoint/2010/main" val="58648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191"/>
          <p:cNvSpPr>
            <a:spLocks noChangeArrowheads="1"/>
          </p:cNvSpPr>
          <p:nvPr/>
        </p:nvSpPr>
        <p:spPr bwMode="auto">
          <a:xfrm>
            <a:off x="5943600" y="76200"/>
            <a:ext cx="2971800" cy="381000"/>
          </a:xfrm>
          <a:prstGeom prst="wedgeRectCallout">
            <a:avLst>
              <a:gd name="adj1" fmla="val -1438"/>
              <a:gd name="adj2" fmla="val 594515"/>
            </a:avLst>
          </a:prstGeom>
          <a:solidFill>
            <a:srgbClr val="FAE1AF"/>
          </a:solidFill>
          <a:ln w="9525">
            <a:solidFill>
              <a:srgbClr val="A7001B"/>
            </a:solidFill>
            <a:miter lim="800000"/>
            <a:headEnd/>
            <a:tailEnd/>
          </a:ln>
        </p:spPr>
        <p:txBody>
          <a:bodyPr/>
          <a:lstStyle/>
          <a:p>
            <a:pPr algn="ctr"/>
            <a:r>
              <a:rPr lang="en-US" dirty="0" smtClean="0">
                <a:solidFill>
                  <a:srgbClr val="003366"/>
                </a:solidFill>
                <a:latin typeface="Calibri"/>
                <a:cs typeface="Arial" charset="0"/>
              </a:rPr>
              <a:t>O’Hare must be in Chicago</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dirty="0" smtClean="0"/>
              <a:t>Incidental Supervision &amp; Reasoning</a:t>
            </a:r>
            <a:endParaRPr lang="en-US" dirty="0"/>
          </a:p>
        </p:txBody>
      </p:sp>
      <p:sp>
        <p:nvSpPr>
          <p:cNvPr id="3" name="Content Placeholder 2"/>
          <p:cNvSpPr>
            <a:spLocks noGrp="1"/>
          </p:cNvSpPr>
          <p:nvPr>
            <p:ph idx="1"/>
          </p:nvPr>
        </p:nvSpPr>
        <p:spPr>
          <a:xfrm>
            <a:off x="228600" y="914400"/>
            <a:ext cx="8763000" cy="4953000"/>
          </a:xfrm>
        </p:spPr>
        <p:txBody>
          <a:bodyPr/>
          <a:lstStyle/>
          <a:p>
            <a:r>
              <a:rPr lang="en-US" sz="2000" dirty="0" smtClean="0">
                <a:solidFill>
                  <a:srgbClr val="400080"/>
                </a:solidFill>
              </a:rPr>
              <a:t>Feb 5 2017 </a:t>
            </a:r>
            <a:r>
              <a:rPr lang="en-US" sz="2000" dirty="0" smtClean="0"/>
              <a:t>Dozens </a:t>
            </a:r>
            <a:r>
              <a:rPr lang="en-US" sz="2000" dirty="0"/>
              <a:t>of passengers heading to </a:t>
            </a:r>
            <a:r>
              <a:rPr lang="en-US" sz="2000" dirty="0">
                <a:solidFill>
                  <a:srgbClr val="400080"/>
                </a:solidFill>
              </a:rPr>
              <a:t>Chicago</a:t>
            </a:r>
            <a:r>
              <a:rPr lang="en-US" sz="2000" dirty="0"/>
              <a:t> had to undergo additional </a:t>
            </a:r>
            <a:r>
              <a:rPr lang="en-US" sz="2000" dirty="0" smtClean="0"/>
              <a:t>screenings… It </a:t>
            </a:r>
            <a:r>
              <a:rPr lang="en-US" sz="2000" dirty="0"/>
              <a:t>took </a:t>
            </a:r>
            <a:r>
              <a:rPr lang="en-US" sz="2000" dirty="0" err="1"/>
              <a:t>Hesam</a:t>
            </a:r>
            <a:r>
              <a:rPr lang="en-US" sz="2000" dirty="0"/>
              <a:t> </a:t>
            </a:r>
            <a:r>
              <a:rPr lang="en-US" sz="2000" dirty="0" err="1"/>
              <a:t>Aamyab</a:t>
            </a:r>
            <a:r>
              <a:rPr lang="en-US" sz="2000" dirty="0"/>
              <a:t> two tries to make it back to the United States from Iran. He is an Iranian citizen with a US visa who is doing post-doctoral research at UIC. </a:t>
            </a:r>
            <a:r>
              <a:rPr lang="en-US" sz="2000" dirty="0" smtClean="0"/>
              <a:t>…"</a:t>
            </a:r>
            <a:r>
              <a:rPr lang="en-US" sz="2000" dirty="0"/>
              <a:t>Right now, I am in the USA and I'm very happy," </a:t>
            </a:r>
            <a:r>
              <a:rPr lang="en-US" sz="2000" dirty="0" err="1"/>
              <a:t>Aamyab</a:t>
            </a:r>
            <a:r>
              <a:rPr lang="en-US" sz="2000" dirty="0"/>
              <a:t> </a:t>
            </a:r>
            <a:r>
              <a:rPr lang="en-US" sz="2000" dirty="0" smtClean="0"/>
              <a:t>said. But </a:t>
            </a:r>
            <a:r>
              <a:rPr lang="en-US" sz="2000" dirty="0"/>
              <a:t>now, he can't go back to Iran or anywhere else without risk.  Other travelers shared the same worry. </a:t>
            </a:r>
            <a:r>
              <a:rPr lang="en-US" sz="2000" dirty="0" err="1"/>
              <a:t>Asem</a:t>
            </a:r>
            <a:r>
              <a:rPr lang="en-US" sz="2000" dirty="0"/>
              <a:t> </a:t>
            </a:r>
            <a:r>
              <a:rPr lang="en-US" sz="2000" dirty="0" err="1"/>
              <a:t>Aleisawi</a:t>
            </a:r>
            <a:r>
              <a:rPr lang="en-US" sz="2000" dirty="0"/>
              <a:t> was at </a:t>
            </a:r>
            <a:r>
              <a:rPr lang="en-US" sz="2000" dirty="0">
                <a:solidFill>
                  <a:srgbClr val="400080"/>
                </a:solidFill>
              </a:rPr>
              <a:t>O'Hare</a:t>
            </a:r>
            <a:r>
              <a:rPr lang="en-US" sz="2000" dirty="0"/>
              <a:t> on Sunday to meet his wife who was coming in from Jordan. </a:t>
            </a:r>
            <a:endParaRPr lang="en-US" sz="2000" dirty="0" smtClean="0"/>
          </a:p>
          <a:p>
            <a:pPr lvl="1"/>
            <a:r>
              <a:rPr lang="en-US" sz="1800" dirty="0" smtClean="0"/>
              <a:t>Learning/Supervision requires some level of reasoning to infer these weak signals</a:t>
            </a:r>
          </a:p>
          <a:p>
            <a:endParaRPr lang="en-US" dirty="0" smtClean="0"/>
          </a:p>
          <a:p>
            <a:pPr lvl="1"/>
            <a:endParaRPr lang="en-US" sz="1800" dirty="0"/>
          </a:p>
          <a:p>
            <a:pPr lvl="1"/>
            <a:endParaRPr lang="en-US" sz="1800" dirty="0" smtClean="0"/>
          </a:p>
        </p:txBody>
      </p:sp>
      <p:sp>
        <p:nvSpPr>
          <p:cNvPr id="7" name="Slide Number Placeholder 6"/>
          <p:cNvSpPr>
            <a:spLocks noGrp="1"/>
          </p:cNvSpPr>
          <p:nvPr>
            <p:ph type="sldNum" sz="quarter" idx="4294967295"/>
          </p:nvPr>
        </p:nvSpPr>
        <p:spPr/>
        <p:txBody>
          <a:bodyPr/>
          <a:lstStyle/>
          <a:p>
            <a:r>
              <a:rPr lang="en-US" altLang="zh-TW" smtClean="0"/>
              <a:t>Page </a:t>
            </a:r>
            <a:fld id="{C83F18D4-0D70-44DE-A8FF-A8D5002D1168}" type="slidenum">
              <a:rPr lang="en-US" altLang="zh-TW" smtClean="0"/>
              <a:pPr/>
              <a:t>11</a:t>
            </a:fld>
            <a:endParaRPr lang="en-US" altLang="zh-TW"/>
          </a:p>
        </p:txBody>
      </p:sp>
      <p:sp>
        <p:nvSpPr>
          <p:cNvPr id="17" name="AutoShape 191"/>
          <p:cNvSpPr>
            <a:spLocks noChangeArrowheads="1"/>
          </p:cNvSpPr>
          <p:nvPr/>
        </p:nvSpPr>
        <p:spPr bwMode="auto">
          <a:xfrm>
            <a:off x="5943600" y="76200"/>
            <a:ext cx="2971800" cy="381000"/>
          </a:xfrm>
          <a:prstGeom prst="wedgeRectCallout">
            <a:avLst>
              <a:gd name="adj1" fmla="val -58916"/>
              <a:gd name="adj2" fmla="val 193703"/>
            </a:avLst>
          </a:prstGeom>
          <a:solidFill>
            <a:srgbClr val="FAE1AF"/>
          </a:solidFill>
          <a:ln w="9525">
            <a:solidFill>
              <a:srgbClr val="A7001B"/>
            </a:solidFill>
            <a:miter lim="800000"/>
            <a:headEnd/>
            <a:tailEnd/>
          </a:ln>
        </p:spPr>
        <p:txBody>
          <a:bodyPr/>
          <a:lstStyle/>
          <a:p>
            <a:pPr algn="ctr"/>
            <a:r>
              <a:rPr lang="en-US" dirty="0" smtClean="0">
                <a:solidFill>
                  <a:srgbClr val="000080"/>
                </a:solidFill>
                <a:latin typeface="Calibri"/>
                <a:cs typeface="Arial" charset="0"/>
              </a:rPr>
              <a:t>O’Hare must be in Chicago</a:t>
            </a:r>
            <a:endParaRPr lang="en-US" b="1" dirty="0">
              <a:solidFill>
                <a:srgbClr val="000080"/>
              </a:solidFill>
              <a:latin typeface="Calibri"/>
              <a:cs typeface="Arial" charset="0"/>
            </a:endParaRPr>
          </a:p>
        </p:txBody>
      </p:sp>
      <p:cxnSp>
        <p:nvCxnSpPr>
          <p:cNvPr id="11" name="Straight Connector 10"/>
          <p:cNvCxnSpPr/>
          <p:nvPr/>
        </p:nvCxnSpPr>
        <p:spPr>
          <a:xfrm>
            <a:off x="5245688" y="1255536"/>
            <a:ext cx="859379"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0" y="2789120"/>
            <a:ext cx="859379"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97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11"/>
          <p:cNvSpPr/>
          <p:nvPr/>
        </p:nvSpPr>
        <p:spPr>
          <a:xfrm>
            <a:off x="3581400" y="3429000"/>
            <a:ext cx="4267200" cy="707886"/>
          </a:xfrm>
          <a:prstGeom prst="rect">
            <a:avLst/>
          </a:prstGeom>
          <a:solidFill>
            <a:srgbClr val="FAE1AF"/>
          </a:solidFill>
          <a:ln w="19050">
            <a:solidFill>
              <a:srgbClr val="A7001B"/>
            </a:solidFill>
          </a:ln>
        </p:spPr>
        <p:txBody>
          <a:bodyPr wrap="square">
            <a:spAutoFit/>
          </a:bodyPr>
          <a:lstStyle/>
          <a:p>
            <a:r>
              <a:rPr lang="en-US" sz="2000" dirty="0" smtClean="0">
                <a:solidFill>
                  <a:srgbClr val="000080"/>
                </a:solidFill>
                <a:latin typeface="+mj-lt"/>
              </a:rPr>
              <a:t>Transliteration</a:t>
            </a:r>
            <a:r>
              <a:rPr lang="en-US" sz="2000" dirty="0">
                <a:solidFill>
                  <a:srgbClr val="000080"/>
                </a:solidFill>
                <a:latin typeface="+mj-lt"/>
              </a:rPr>
              <a:t>:</a:t>
            </a:r>
            <a:r>
              <a:rPr lang="en-US" sz="2000" dirty="0" smtClean="0">
                <a:solidFill>
                  <a:srgbClr val="000080"/>
                </a:solidFill>
                <a:latin typeface="+mj-lt"/>
              </a:rPr>
              <a:t> How to write “Hussein” in Russian?</a:t>
            </a:r>
            <a:endParaRPr lang="en-US" sz="2000" dirty="0">
              <a:solidFill>
                <a:srgbClr val="000080"/>
              </a:solidFill>
              <a:latin typeface="+mj-l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14800"/>
          </a:xfrm>
          <a:prstGeom prst="rect">
            <a:avLst/>
          </a:prstGeom>
        </p:spPr>
      </p:pic>
      <p:sp>
        <p:nvSpPr>
          <p:cNvPr id="14341" name="Rectangle 6"/>
          <p:cNvSpPr>
            <a:spLocks noGrp="1" noChangeArrowheads="1"/>
          </p:cNvSpPr>
          <p:nvPr>
            <p:ph type="title"/>
          </p:nvPr>
        </p:nvSpPr>
        <p:spPr/>
        <p:txBody>
          <a:bodyPr/>
          <a:lstStyle/>
          <a:p>
            <a:r>
              <a:rPr lang="en-US" dirty="0" smtClean="0"/>
              <a:t>Incidental Supervision Signals</a:t>
            </a:r>
          </a:p>
        </p:txBody>
      </p:sp>
      <p:sp>
        <p:nvSpPr>
          <p:cNvPr id="1319941" name="Rectangle 5"/>
          <p:cNvSpPr>
            <a:spLocks noGrp="1" noChangeArrowheads="1"/>
          </p:cNvSpPr>
          <p:nvPr>
            <p:ph idx="1"/>
          </p:nvPr>
        </p:nvSpPr>
        <p:spPr/>
        <p:txBody>
          <a:bodyPr/>
          <a:lstStyle/>
          <a:p>
            <a:r>
              <a:rPr lang="en-US" sz="2000" dirty="0" smtClean="0"/>
              <a:t>Supervision could be </a:t>
            </a:r>
            <a:r>
              <a:rPr lang="en-US" sz="2000" dirty="0" smtClean="0">
                <a:solidFill>
                  <a:srgbClr val="400080"/>
                </a:solidFill>
              </a:rPr>
              <a:t>incidental</a:t>
            </a:r>
            <a:r>
              <a:rPr lang="en-US" sz="2000" dirty="0" smtClean="0"/>
              <a:t>, in the sense that it makes use of signals that are out there, and might be </a:t>
            </a:r>
            <a:r>
              <a:rPr lang="en-US" sz="2000" dirty="0" smtClean="0">
                <a:solidFill>
                  <a:srgbClr val="400080"/>
                </a:solidFill>
              </a:rPr>
              <a:t>co-related</a:t>
            </a:r>
            <a:r>
              <a:rPr lang="en-US" sz="2000" dirty="0" smtClean="0"/>
              <a:t> to the target task. </a:t>
            </a:r>
          </a:p>
          <a:p>
            <a:r>
              <a:rPr lang="en-US" sz="2000" dirty="0"/>
              <a:t>Searching for supervision signals could be challenging. </a:t>
            </a:r>
          </a:p>
          <a:p>
            <a:endParaRPr lang="en-US" sz="2000" dirty="0" smtClean="0"/>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12</a:t>
            </a:fld>
            <a:endParaRPr lang="en-US" altLang="zh-TW"/>
          </a:p>
        </p:txBody>
      </p:sp>
      <p:sp>
        <p:nvSpPr>
          <p:cNvPr id="2" name="Rectangle 1"/>
          <p:cNvSpPr/>
          <p:nvPr/>
        </p:nvSpPr>
        <p:spPr>
          <a:xfrm>
            <a:off x="152400" y="2667000"/>
            <a:ext cx="2895600" cy="100584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Assume a comparable, weakly temporally aligned news feeds.</a:t>
            </a:r>
            <a:endParaRPr lang="en-US" sz="2000" dirty="0">
              <a:solidFill>
                <a:srgbClr val="000080"/>
              </a:solidFill>
              <a:latin typeface="+mj-lt"/>
            </a:endParaRPr>
          </a:p>
        </p:txBody>
      </p:sp>
      <p:sp>
        <p:nvSpPr>
          <p:cNvPr id="7" name="Rectangle 6"/>
          <p:cNvSpPr/>
          <p:nvPr/>
        </p:nvSpPr>
        <p:spPr>
          <a:xfrm>
            <a:off x="3657600" y="2797235"/>
            <a:ext cx="1981200" cy="411480"/>
          </a:xfrm>
          <a:prstGeom prst="rect">
            <a:avLst/>
          </a:prstGeom>
          <a:solidFill>
            <a:srgbClr val="FAE1AF"/>
          </a:solidFill>
          <a:ln>
            <a:solidFill>
              <a:srgbClr val="FF0000"/>
            </a:solidFill>
          </a:ln>
        </p:spPr>
        <p:txBody>
          <a:bodyPr wrap="square">
            <a:spAutoFit/>
          </a:bodyPr>
          <a:lstStyle/>
          <a:p>
            <a:r>
              <a:rPr lang="en-US" sz="2000" dirty="0" smtClean="0">
                <a:solidFill>
                  <a:srgbClr val="000080"/>
                </a:solidFill>
                <a:latin typeface="+mj-lt"/>
              </a:rPr>
              <a:t>Hussein (English)</a:t>
            </a:r>
            <a:endParaRPr lang="en-US" sz="2000" dirty="0">
              <a:solidFill>
                <a:srgbClr val="000080"/>
              </a:solidFill>
              <a:latin typeface="+mj-lt"/>
            </a:endParaRPr>
          </a:p>
        </p:txBody>
      </p:sp>
      <p:sp>
        <p:nvSpPr>
          <p:cNvPr id="9" name="Rectangle 8"/>
          <p:cNvSpPr/>
          <p:nvPr/>
        </p:nvSpPr>
        <p:spPr>
          <a:xfrm>
            <a:off x="3657600" y="533400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Germany (English) </a:t>
            </a:r>
            <a:endParaRPr lang="en-US" sz="2000" dirty="0">
              <a:solidFill>
                <a:srgbClr val="000080"/>
              </a:solidFill>
              <a:latin typeface="+mj-lt"/>
            </a:endParaRPr>
          </a:p>
        </p:txBody>
      </p:sp>
      <p:sp>
        <p:nvSpPr>
          <p:cNvPr id="3" name="Rectangle 2"/>
          <p:cNvSpPr/>
          <p:nvPr/>
        </p:nvSpPr>
        <p:spPr>
          <a:xfrm>
            <a:off x="152400" y="4157008"/>
            <a:ext cx="2895600" cy="228600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n-lt"/>
              </a:rPr>
              <a:t>Weak </a:t>
            </a:r>
            <a:r>
              <a:rPr lang="en-US" sz="2000" dirty="0">
                <a:solidFill>
                  <a:srgbClr val="000080"/>
                </a:solidFill>
                <a:latin typeface="+mn-lt"/>
              </a:rPr>
              <a:t>synchronicity provides a cue about the relatedness </a:t>
            </a:r>
            <a:r>
              <a:rPr lang="en-US" sz="2000" dirty="0" smtClean="0">
                <a:solidFill>
                  <a:srgbClr val="000080"/>
                </a:solidFill>
                <a:latin typeface="+mn-lt"/>
              </a:rPr>
              <a:t>of (some)  </a:t>
            </a:r>
            <a:r>
              <a:rPr lang="en-US" sz="2000" dirty="0">
                <a:solidFill>
                  <a:srgbClr val="000080"/>
                </a:solidFill>
                <a:latin typeface="+mn-lt"/>
              </a:rPr>
              <a:t>NEs across the </a:t>
            </a:r>
            <a:r>
              <a:rPr lang="en-US" sz="2000" dirty="0" smtClean="0">
                <a:solidFill>
                  <a:srgbClr val="000080"/>
                </a:solidFill>
                <a:latin typeface="+mn-lt"/>
              </a:rPr>
              <a:t>languages</a:t>
            </a:r>
            <a:r>
              <a:rPr lang="en-US" sz="2000" dirty="0">
                <a:solidFill>
                  <a:srgbClr val="000080"/>
                </a:solidFill>
                <a:latin typeface="+mn-lt"/>
              </a:rPr>
              <a:t>, and can be exploited to associate </a:t>
            </a:r>
            <a:r>
              <a:rPr lang="en-US" sz="2000" dirty="0" smtClean="0">
                <a:solidFill>
                  <a:srgbClr val="000080"/>
                </a:solidFill>
                <a:latin typeface="+mn-lt"/>
              </a:rPr>
              <a:t>them</a:t>
            </a:r>
          </a:p>
          <a:p>
            <a:r>
              <a:rPr lang="en-US" dirty="0" smtClean="0">
                <a:solidFill>
                  <a:srgbClr val="400080"/>
                </a:solidFill>
                <a:latin typeface="+mn-lt"/>
              </a:rPr>
              <a:t>[</a:t>
            </a:r>
            <a:r>
              <a:rPr lang="en-US" dirty="0" err="1" smtClean="0">
                <a:solidFill>
                  <a:srgbClr val="400080"/>
                </a:solidFill>
                <a:latin typeface="+mn-lt"/>
              </a:rPr>
              <a:t>Klementiev</a:t>
            </a:r>
            <a:r>
              <a:rPr lang="en-US" dirty="0" smtClean="0">
                <a:solidFill>
                  <a:srgbClr val="400080"/>
                </a:solidFill>
                <a:latin typeface="+mn-lt"/>
              </a:rPr>
              <a:t> &amp; Roth, 06,08]</a:t>
            </a:r>
            <a:endParaRPr lang="en-US" dirty="0">
              <a:solidFill>
                <a:srgbClr val="400080"/>
              </a:solidFill>
              <a:latin typeface="+mn-lt"/>
            </a:endParaRPr>
          </a:p>
        </p:txBody>
      </p:sp>
      <p:sp>
        <p:nvSpPr>
          <p:cNvPr id="10" name="Rectangle 9"/>
          <p:cNvSpPr/>
          <p:nvPr/>
        </p:nvSpPr>
        <p:spPr>
          <a:xfrm>
            <a:off x="5064940" y="2451189"/>
            <a:ext cx="1722120" cy="307777"/>
          </a:xfrm>
          <a:prstGeom prst="rect">
            <a:avLst/>
          </a:prstGeom>
          <a:solidFill>
            <a:srgbClr val="FFFFCC"/>
          </a:solidFill>
          <a:ln>
            <a:solidFill>
              <a:srgbClr val="A7001B"/>
            </a:solidFill>
          </a:ln>
        </p:spPr>
        <p:txBody>
          <a:bodyPr wrap="square">
            <a:spAutoFit/>
          </a:bodyPr>
          <a:lstStyle/>
          <a:p>
            <a:pPr marL="0" marR="0">
              <a:spcBef>
                <a:spcPts val="0"/>
              </a:spcBef>
              <a:spcAft>
                <a:spcPts val="0"/>
              </a:spcAft>
            </a:pPr>
            <a:r>
              <a:rPr lang="en-US" sz="1400" dirty="0" smtClean="0">
                <a:solidFill>
                  <a:srgbClr val="000080"/>
                </a:solidFill>
                <a:latin typeface="Calibri"/>
                <a:ea typeface="Calibri"/>
                <a:cs typeface="Times New Roman"/>
              </a:rPr>
              <a:t>Temporal histograms</a:t>
            </a:r>
            <a:endParaRPr lang="en-US" dirty="0">
              <a:solidFill>
                <a:srgbClr val="000080"/>
              </a:solidFill>
              <a:latin typeface="Calibri"/>
              <a:ea typeface="Calibri"/>
              <a:cs typeface="Times New Roman"/>
            </a:endParaRPr>
          </a:p>
        </p:txBody>
      </p:sp>
      <p:sp>
        <p:nvSpPr>
          <p:cNvPr id="8" name="Rectangle 7"/>
          <p:cNvSpPr/>
          <p:nvPr/>
        </p:nvSpPr>
        <p:spPr>
          <a:xfrm>
            <a:off x="3657600" y="401949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Hussein (Russian)</a:t>
            </a:r>
            <a:endParaRPr lang="en-US" sz="2000" dirty="0">
              <a:solidFill>
                <a:srgbClr val="000080"/>
              </a:solidFill>
              <a:latin typeface="+mj-lt"/>
            </a:endParaRPr>
          </a:p>
        </p:txBody>
      </p:sp>
      <p:sp>
        <p:nvSpPr>
          <p:cNvPr id="6" name="Rectangle 5"/>
          <p:cNvSpPr/>
          <p:nvPr/>
        </p:nvSpPr>
        <p:spPr>
          <a:xfrm>
            <a:off x="3124200" y="5299632"/>
            <a:ext cx="5715000" cy="1253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394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7" grpId="0" animBg="1"/>
      <p:bldP spid="9" grpId="0" animBg="1"/>
      <p:bldP spid="3" grpId="0" animBg="1"/>
      <p:bldP spid="10" grpId="0" animBg="1"/>
      <p:bldP spid="8"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ular Callout 12"/>
          <p:cNvSpPr/>
          <p:nvPr/>
        </p:nvSpPr>
        <p:spPr>
          <a:xfrm>
            <a:off x="5943600" y="38099"/>
            <a:ext cx="3124200" cy="609600"/>
          </a:xfrm>
          <a:prstGeom prst="wedgeRectCallout">
            <a:avLst>
              <a:gd name="adj1" fmla="val -78488"/>
              <a:gd name="adj2" fmla="val 208907"/>
            </a:avLst>
          </a:prstGeom>
          <a:solidFill>
            <a:srgbClr val="FAE1AF"/>
          </a:solidFill>
          <a:ln>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solidFill>
                  <a:srgbClr val="003366"/>
                </a:solidFill>
              </a:rPr>
              <a:t>Need an </a:t>
            </a:r>
            <a:r>
              <a:rPr lang="en-US" sz="1600" b="1" dirty="0" smtClean="0">
                <a:solidFill>
                  <a:srgbClr val="003366"/>
                </a:solidFill>
              </a:rPr>
              <a:t>inference mechanism </a:t>
            </a:r>
            <a:r>
              <a:rPr lang="en-US" sz="1600" dirty="0" smtClean="0">
                <a:solidFill>
                  <a:srgbClr val="003366"/>
                </a:solidFill>
              </a:rPr>
              <a:t>that supports combining signals/models</a:t>
            </a:r>
            <a:endParaRPr lang="en-US" sz="1600" dirty="0">
              <a:solidFill>
                <a:srgbClr val="003366"/>
              </a:solidFill>
            </a:endParaRPr>
          </a:p>
        </p:txBody>
      </p:sp>
      <p:sp>
        <p:nvSpPr>
          <p:cNvPr id="14341" name="Rectangle 6"/>
          <p:cNvSpPr>
            <a:spLocks noGrp="1" noChangeArrowheads="1"/>
          </p:cNvSpPr>
          <p:nvPr>
            <p:ph type="title"/>
          </p:nvPr>
        </p:nvSpPr>
        <p:spPr/>
        <p:txBody>
          <a:bodyPr/>
          <a:lstStyle/>
          <a:p>
            <a:r>
              <a:rPr lang="en-US" dirty="0" smtClean="0"/>
              <a:t>Incidental Supervision Signals</a:t>
            </a:r>
          </a:p>
        </p:txBody>
      </p:sp>
      <p:sp>
        <p:nvSpPr>
          <p:cNvPr id="1319941" name="Rectangle 5"/>
          <p:cNvSpPr>
            <a:spLocks noGrp="1" noChangeArrowheads="1"/>
          </p:cNvSpPr>
          <p:nvPr>
            <p:ph idx="1"/>
          </p:nvPr>
        </p:nvSpPr>
        <p:spPr>
          <a:xfrm>
            <a:off x="457200" y="914400"/>
            <a:ext cx="8229600" cy="4953000"/>
          </a:xfrm>
          <a:ln>
            <a:noFill/>
          </a:ln>
        </p:spPr>
        <p:txBody>
          <a:bodyPr/>
          <a:lstStyle/>
          <a:p>
            <a:r>
              <a:rPr lang="en-US" sz="2000" dirty="0" smtClean="0"/>
              <a:t>By itself, this temporal signal may not be sufficient to support learning robust models. </a:t>
            </a:r>
          </a:p>
          <a:p>
            <a:r>
              <a:rPr lang="en-US" sz="2000" dirty="0" smtClean="0"/>
              <a:t>Along with </a:t>
            </a:r>
            <a:r>
              <a:rPr lang="en-US" sz="2000" dirty="0" smtClean="0">
                <a:solidFill>
                  <a:srgbClr val="0033CC"/>
                </a:solidFill>
              </a:rPr>
              <a:t>weak phonetic signals</a:t>
            </a:r>
            <a:r>
              <a:rPr lang="en-US" sz="2000" dirty="0" smtClean="0"/>
              <a:t>, </a:t>
            </a:r>
            <a:r>
              <a:rPr lang="en-US" sz="2000" dirty="0" smtClean="0">
                <a:solidFill>
                  <a:srgbClr val="0033CC"/>
                </a:solidFill>
              </a:rPr>
              <a:t>context</a:t>
            </a:r>
            <a:r>
              <a:rPr lang="en-US" sz="2000" dirty="0" smtClean="0"/>
              <a:t>, </a:t>
            </a:r>
            <a:r>
              <a:rPr lang="en-US" sz="2000" dirty="0" smtClean="0">
                <a:solidFill>
                  <a:srgbClr val="0033CC"/>
                </a:solidFill>
              </a:rPr>
              <a:t>topics</a:t>
            </a:r>
            <a:r>
              <a:rPr lang="en-US" sz="2000" dirty="0" smtClean="0"/>
              <a:t>, etc. it can be used to get robust models. </a:t>
            </a:r>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13</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15" name="Rectangle 14"/>
          <p:cNvSpPr/>
          <p:nvPr/>
        </p:nvSpPr>
        <p:spPr>
          <a:xfrm>
            <a:off x="152400" y="2667000"/>
            <a:ext cx="2895600" cy="100584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Assume a comparable, weakly temporally aligned news feeds.</a:t>
            </a:r>
            <a:endParaRPr lang="en-US" sz="2000" dirty="0">
              <a:solidFill>
                <a:srgbClr val="000080"/>
              </a:solidFill>
              <a:latin typeface="+mj-lt"/>
            </a:endParaRPr>
          </a:p>
        </p:txBody>
      </p:sp>
      <p:sp>
        <p:nvSpPr>
          <p:cNvPr id="16" name="Rectangle 15"/>
          <p:cNvSpPr/>
          <p:nvPr/>
        </p:nvSpPr>
        <p:spPr>
          <a:xfrm>
            <a:off x="3657600" y="2797235"/>
            <a:ext cx="1981200" cy="411480"/>
          </a:xfrm>
          <a:prstGeom prst="rect">
            <a:avLst/>
          </a:prstGeom>
          <a:solidFill>
            <a:srgbClr val="FAE1AF"/>
          </a:solidFill>
          <a:ln>
            <a:solidFill>
              <a:srgbClr val="FF0000"/>
            </a:solidFill>
          </a:ln>
        </p:spPr>
        <p:txBody>
          <a:bodyPr wrap="square">
            <a:spAutoFit/>
          </a:bodyPr>
          <a:lstStyle/>
          <a:p>
            <a:r>
              <a:rPr lang="en-US" sz="2000" dirty="0" smtClean="0">
                <a:solidFill>
                  <a:srgbClr val="000080"/>
                </a:solidFill>
                <a:latin typeface="+mj-lt"/>
              </a:rPr>
              <a:t>Hussein (English)</a:t>
            </a:r>
            <a:endParaRPr lang="en-US" sz="2000" dirty="0">
              <a:solidFill>
                <a:srgbClr val="000080"/>
              </a:solidFill>
              <a:latin typeface="+mj-lt"/>
            </a:endParaRPr>
          </a:p>
        </p:txBody>
      </p:sp>
      <p:sp>
        <p:nvSpPr>
          <p:cNvPr id="17" name="Rectangle 16"/>
          <p:cNvSpPr/>
          <p:nvPr/>
        </p:nvSpPr>
        <p:spPr>
          <a:xfrm>
            <a:off x="3657600" y="539109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Russia (English) </a:t>
            </a:r>
            <a:endParaRPr lang="en-US" sz="2000" dirty="0">
              <a:solidFill>
                <a:srgbClr val="000080"/>
              </a:solidFill>
              <a:latin typeface="+mj-lt"/>
            </a:endParaRPr>
          </a:p>
        </p:txBody>
      </p:sp>
      <p:sp>
        <p:nvSpPr>
          <p:cNvPr id="18" name="Rectangle 17"/>
          <p:cNvSpPr/>
          <p:nvPr/>
        </p:nvSpPr>
        <p:spPr>
          <a:xfrm>
            <a:off x="152400" y="4157008"/>
            <a:ext cx="2895600" cy="228600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n-lt"/>
              </a:rPr>
              <a:t>Weak </a:t>
            </a:r>
            <a:r>
              <a:rPr lang="en-US" sz="2000" dirty="0">
                <a:solidFill>
                  <a:srgbClr val="000080"/>
                </a:solidFill>
                <a:latin typeface="+mn-lt"/>
              </a:rPr>
              <a:t>synchronicity provides a cue about the relatedness </a:t>
            </a:r>
            <a:r>
              <a:rPr lang="en-US" sz="2000" dirty="0" smtClean="0">
                <a:solidFill>
                  <a:srgbClr val="000080"/>
                </a:solidFill>
                <a:latin typeface="+mn-lt"/>
              </a:rPr>
              <a:t>of (some)  </a:t>
            </a:r>
            <a:r>
              <a:rPr lang="en-US" sz="2000" dirty="0">
                <a:solidFill>
                  <a:srgbClr val="000080"/>
                </a:solidFill>
                <a:latin typeface="+mn-lt"/>
              </a:rPr>
              <a:t>NEs across the </a:t>
            </a:r>
            <a:r>
              <a:rPr lang="en-US" sz="2000" dirty="0" smtClean="0">
                <a:solidFill>
                  <a:srgbClr val="000080"/>
                </a:solidFill>
                <a:latin typeface="+mn-lt"/>
              </a:rPr>
              <a:t>languages</a:t>
            </a:r>
            <a:r>
              <a:rPr lang="en-US" sz="2000" dirty="0">
                <a:solidFill>
                  <a:srgbClr val="000080"/>
                </a:solidFill>
                <a:latin typeface="+mn-lt"/>
              </a:rPr>
              <a:t>, and can be exploited to associate </a:t>
            </a:r>
            <a:r>
              <a:rPr lang="en-US" sz="2000" dirty="0" smtClean="0">
                <a:solidFill>
                  <a:srgbClr val="000080"/>
                </a:solidFill>
                <a:latin typeface="+mn-lt"/>
              </a:rPr>
              <a:t>them</a:t>
            </a:r>
          </a:p>
          <a:p>
            <a:r>
              <a:rPr lang="en-US" dirty="0" smtClean="0">
                <a:solidFill>
                  <a:srgbClr val="000080"/>
                </a:solidFill>
                <a:latin typeface="+mn-lt"/>
              </a:rPr>
              <a:t>[</a:t>
            </a:r>
            <a:r>
              <a:rPr lang="en-US" dirty="0" err="1" smtClean="0">
                <a:solidFill>
                  <a:srgbClr val="000080"/>
                </a:solidFill>
                <a:latin typeface="+mn-lt"/>
              </a:rPr>
              <a:t>Klementiev</a:t>
            </a:r>
            <a:r>
              <a:rPr lang="en-US" dirty="0" smtClean="0">
                <a:solidFill>
                  <a:srgbClr val="000080"/>
                </a:solidFill>
                <a:latin typeface="+mn-lt"/>
              </a:rPr>
              <a:t> &amp; Roth, 06,08]</a:t>
            </a:r>
            <a:endParaRPr lang="en-US" dirty="0">
              <a:solidFill>
                <a:srgbClr val="000080"/>
              </a:solidFill>
              <a:latin typeface="+mn-lt"/>
            </a:endParaRPr>
          </a:p>
        </p:txBody>
      </p:sp>
      <p:sp>
        <p:nvSpPr>
          <p:cNvPr id="19" name="Rectangle 18"/>
          <p:cNvSpPr/>
          <p:nvPr/>
        </p:nvSpPr>
        <p:spPr>
          <a:xfrm>
            <a:off x="5064940" y="2451189"/>
            <a:ext cx="1722120" cy="307777"/>
          </a:xfrm>
          <a:prstGeom prst="rect">
            <a:avLst/>
          </a:prstGeom>
          <a:solidFill>
            <a:srgbClr val="FFFFCC"/>
          </a:solidFill>
          <a:ln>
            <a:solidFill>
              <a:srgbClr val="A7001B"/>
            </a:solidFill>
          </a:ln>
        </p:spPr>
        <p:txBody>
          <a:bodyPr wrap="square">
            <a:spAutoFit/>
          </a:bodyPr>
          <a:lstStyle/>
          <a:p>
            <a:pPr marL="0" marR="0">
              <a:spcBef>
                <a:spcPts val="0"/>
              </a:spcBef>
              <a:spcAft>
                <a:spcPts val="0"/>
              </a:spcAft>
            </a:pPr>
            <a:r>
              <a:rPr lang="en-US" sz="1400" dirty="0" smtClean="0">
                <a:solidFill>
                  <a:srgbClr val="000080"/>
                </a:solidFill>
                <a:latin typeface="Calibri"/>
                <a:ea typeface="Calibri"/>
                <a:cs typeface="Times New Roman"/>
              </a:rPr>
              <a:t>Temporal histograms</a:t>
            </a:r>
            <a:endParaRPr lang="en-US" dirty="0">
              <a:solidFill>
                <a:srgbClr val="000080"/>
              </a:solidFill>
              <a:latin typeface="Calibri"/>
              <a:ea typeface="Calibri"/>
              <a:cs typeface="Times New Roman"/>
            </a:endParaRPr>
          </a:p>
        </p:txBody>
      </p:sp>
      <p:sp>
        <p:nvSpPr>
          <p:cNvPr id="20" name="Rectangle 19"/>
          <p:cNvSpPr/>
          <p:nvPr/>
        </p:nvSpPr>
        <p:spPr>
          <a:xfrm>
            <a:off x="3657600" y="4019490"/>
            <a:ext cx="2088932" cy="411480"/>
          </a:xfrm>
          <a:prstGeom prst="rect">
            <a:avLst/>
          </a:prstGeom>
          <a:solidFill>
            <a:srgbClr val="FAE1AF"/>
          </a:solidFill>
          <a:ln>
            <a:solidFill>
              <a:srgbClr val="A7001B"/>
            </a:solidFill>
          </a:ln>
        </p:spPr>
        <p:txBody>
          <a:bodyPr wrap="square">
            <a:spAutoFit/>
          </a:bodyPr>
          <a:lstStyle/>
          <a:p>
            <a:r>
              <a:rPr lang="en-US" sz="2000" dirty="0" smtClean="0">
                <a:solidFill>
                  <a:srgbClr val="000080"/>
                </a:solidFill>
                <a:latin typeface="+mj-lt"/>
              </a:rPr>
              <a:t>Hussein (Russian)</a:t>
            </a:r>
            <a:endParaRPr lang="en-US" sz="2000" dirty="0">
              <a:solidFill>
                <a:srgbClr val="000080"/>
              </a:solidFill>
              <a:latin typeface="+mj-lt"/>
            </a:endParaRPr>
          </a:p>
        </p:txBody>
      </p:sp>
    </p:spTree>
    <p:extLst>
      <p:ext uri="{BB962C8B-B14F-4D97-AF65-F5344CB8AC3E}">
        <p14:creationId xmlns:p14="http://schemas.microsoft.com/office/powerpoint/2010/main" val="276858180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Simpler Ideas	</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smtClean="0"/>
              <a:t>A gender classifier</a:t>
            </a:r>
          </a:p>
          <a:p>
            <a:pPr lvl="1"/>
            <a:r>
              <a:rPr lang="en-US" dirty="0" smtClean="0"/>
              <a:t>Or maybe just a list of names classified by gender</a:t>
            </a:r>
          </a:p>
          <a:p>
            <a:pPr lvl="2"/>
            <a:r>
              <a:rPr lang="en-US" dirty="0" smtClean="0"/>
              <a:t>Name </a:t>
            </a:r>
            <a:r>
              <a:rPr lang="en-US" dirty="0" smtClean="0">
                <a:sym typeface="Wingdings" panose="05000000000000000000" pitchFamily="2" charset="2"/>
              </a:rPr>
              <a:t> Male/Female</a:t>
            </a:r>
          </a:p>
          <a:p>
            <a:pPr lvl="1"/>
            <a:r>
              <a:rPr lang="en-US" dirty="0" smtClean="0"/>
              <a:t>Option one: annotate</a:t>
            </a:r>
          </a:p>
          <a:p>
            <a:pPr lvl="1"/>
            <a:r>
              <a:rPr lang="en-US" dirty="0" smtClean="0"/>
              <a:t>Option two:  Use all People’s Wikipedia page</a:t>
            </a:r>
          </a:p>
          <a:p>
            <a:pPr lvl="2"/>
            <a:r>
              <a:rPr lang="en-US" dirty="0" smtClean="0"/>
              <a:t>Count gender pronouns in the first paragraph; decide gender by majority</a:t>
            </a:r>
            <a:endParaRPr lang="en-US" dirty="0"/>
          </a:p>
          <a:p>
            <a:pPr lvl="2"/>
            <a:endParaRPr lang="en-US" dirty="0" smtClean="0"/>
          </a:p>
          <a:p>
            <a:r>
              <a:rPr lang="en-US" dirty="0" smtClean="0"/>
              <a:t>Images</a:t>
            </a:r>
          </a:p>
          <a:p>
            <a:pPr lvl="1"/>
            <a:r>
              <a:rPr lang="en-US" dirty="0" smtClean="0"/>
              <a:t>Difficult to label objects</a:t>
            </a:r>
          </a:p>
          <a:p>
            <a:pPr lvl="1"/>
            <a:r>
              <a:rPr lang="en-US" dirty="0" smtClean="0"/>
              <a:t>Easy to learn </a:t>
            </a:r>
            <a:r>
              <a:rPr lang="en-US" b="1" dirty="0" smtClean="0"/>
              <a:t>same/different</a:t>
            </a:r>
          </a:p>
          <a:p>
            <a:pPr lvl="2"/>
            <a:r>
              <a:rPr lang="en-US" dirty="0" smtClean="0"/>
              <a:t>Two objects in the same image are different</a:t>
            </a:r>
          </a:p>
          <a:p>
            <a:pPr lvl="2"/>
            <a:r>
              <a:rPr lang="en-US" dirty="0" smtClean="0"/>
              <a:t>Two consecutive video frames are likely to contain the same object.  </a:t>
            </a:r>
          </a:p>
          <a:p>
            <a:r>
              <a:rPr lang="en-US" dirty="0" smtClean="0"/>
              <a:t>Recent work showing the importance of pre-training [Elmo, Bert] begins to pursue the same direction.</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14</a:t>
            </a:fld>
            <a:endParaRPr lang="en-US" altLang="zh-TW"/>
          </a:p>
        </p:txBody>
      </p:sp>
      <p:pic>
        <p:nvPicPr>
          <p:cNvPr id="5"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91200" y="3429000"/>
            <a:ext cx="2897688" cy="12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46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a:t>
            </a:r>
            <a:endParaRPr lang="en-US" dirty="0"/>
          </a:p>
        </p:txBody>
      </p:sp>
      <p:sp>
        <p:nvSpPr>
          <p:cNvPr id="3" name="Content Placeholder 2"/>
          <p:cNvSpPr>
            <a:spLocks noGrp="1"/>
          </p:cNvSpPr>
          <p:nvPr>
            <p:ph idx="1"/>
          </p:nvPr>
        </p:nvSpPr>
        <p:spPr>
          <a:xfrm>
            <a:off x="76200" y="914400"/>
            <a:ext cx="8991600" cy="5791200"/>
          </a:xfrm>
        </p:spPr>
        <p:txBody>
          <a:bodyPr/>
          <a:lstStyle/>
          <a:p>
            <a:r>
              <a:rPr lang="en-US" dirty="0" smtClean="0"/>
              <a:t>Data provides hints</a:t>
            </a:r>
          </a:p>
          <a:p>
            <a:pPr lvl="1"/>
            <a:r>
              <a:rPr lang="en-US" dirty="0" smtClean="0"/>
              <a:t>These are often sufficient to infer supervision signals for a range of tasks. </a:t>
            </a:r>
          </a:p>
          <a:p>
            <a:pPr lvl="1"/>
            <a:r>
              <a:rPr lang="en-US" dirty="0" smtClean="0"/>
              <a:t>Data exists independent of the task(s) at hand. </a:t>
            </a:r>
          </a:p>
          <a:p>
            <a:r>
              <a:rPr lang="en-US" dirty="0" smtClean="0"/>
              <a:t>(1) Representations</a:t>
            </a:r>
          </a:p>
          <a:p>
            <a:pPr lvl="1"/>
            <a:r>
              <a:rPr lang="en-US" dirty="0" smtClean="0"/>
              <a:t>Often, making prediction is all about representing knowledge</a:t>
            </a:r>
          </a:p>
          <a:p>
            <a:r>
              <a:rPr lang="en-US" dirty="0" smtClean="0"/>
              <a:t>(2) Signals and Structures</a:t>
            </a:r>
          </a:p>
          <a:p>
            <a:pPr lvl="1"/>
            <a:r>
              <a:rPr lang="en-US" dirty="0" smtClean="0"/>
              <a:t>Exploiting weak signals and putting them together via structural expectations</a:t>
            </a:r>
          </a:p>
          <a:p>
            <a:r>
              <a:rPr lang="en-US" dirty="0" smtClean="0"/>
              <a:t>(3) Behavioral Level </a:t>
            </a:r>
            <a:r>
              <a:rPr lang="en-US" dirty="0"/>
              <a:t>F</a:t>
            </a:r>
            <a:r>
              <a:rPr lang="en-US" dirty="0" smtClean="0"/>
              <a:t>eedback</a:t>
            </a:r>
          </a:p>
          <a:p>
            <a:pPr lvl="1"/>
            <a:r>
              <a:rPr lang="en-US" dirty="0" smtClean="0"/>
              <a:t>It’s End-to-End, but with behavioral level feedback  </a:t>
            </a:r>
          </a:p>
          <a:p>
            <a:pPr lvl="1"/>
            <a:endParaRPr lang="en-US" dirty="0"/>
          </a:p>
          <a:p>
            <a:r>
              <a:rPr lang="en-US" dirty="0" smtClean="0"/>
              <a:t>I will present a few new and old research results from the </a:t>
            </a:r>
            <a:r>
              <a:rPr lang="en-US" b="1" dirty="0" smtClean="0"/>
              <a:t>incidental supervision angle. </a:t>
            </a:r>
          </a:p>
          <a:p>
            <a:r>
              <a:rPr lang="en-US" dirty="0" smtClean="0"/>
              <a:t>Initial thoughts towards a </a:t>
            </a:r>
            <a:r>
              <a:rPr lang="en-US" b="1" dirty="0" smtClean="0"/>
              <a:t>theory for Incidental Supervision</a:t>
            </a:r>
            <a:endParaRPr lang="en-US" b="1"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15</a:t>
            </a:fld>
            <a:endParaRPr lang="en-US" altLang="zh-TW"/>
          </a:p>
        </p:txBody>
      </p:sp>
      <p:sp>
        <p:nvSpPr>
          <p:cNvPr id="6" name="Right Arrow 5"/>
          <p:cNvSpPr/>
          <p:nvPr/>
        </p:nvSpPr>
        <p:spPr>
          <a:xfrm>
            <a:off x="76200" y="2209800"/>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10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Classification</a:t>
            </a:r>
            <a:endParaRPr lang="en-US" dirty="0"/>
          </a:p>
        </p:txBody>
      </p:sp>
      <p:sp>
        <p:nvSpPr>
          <p:cNvPr id="3" name="Content Placeholder 2"/>
          <p:cNvSpPr>
            <a:spLocks noGrp="1"/>
          </p:cNvSpPr>
          <p:nvPr>
            <p:ph idx="1"/>
          </p:nvPr>
        </p:nvSpPr>
        <p:spPr/>
        <p:txBody>
          <a:bodyPr/>
          <a:lstStyle/>
          <a:p>
            <a:r>
              <a:rPr lang="en-US" dirty="0" smtClean="0"/>
              <a:t>A lot of the work in NLP can still be viewed as </a:t>
            </a:r>
            <a:r>
              <a:rPr lang="en-US" b="1" dirty="0" smtClean="0"/>
              <a:t>text classification</a:t>
            </a:r>
            <a:endParaRPr lang="en-US" b="1" dirty="0"/>
          </a:p>
          <a:p>
            <a:endParaRPr lang="en-US" dirty="0" smtClean="0"/>
          </a:p>
          <a:p>
            <a:pPr lvl="1"/>
            <a:r>
              <a:rPr lang="en-US" dirty="0" smtClean="0"/>
              <a:t>Categorization into topics</a:t>
            </a:r>
          </a:p>
          <a:p>
            <a:pPr lvl="1"/>
            <a:r>
              <a:rPr lang="en-US" dirty="0" smtClean="0"/>
              <a:t>Identify intention of text</a:t>
            </a:r>
          </a:p>
          <a:p>
            <a:pPr lvl="1"/>
            <a:r>
              <a:rPr lang="en-US" dirty="0" smtClean="0"/>
              <a:t>Identify abusing text</a:t>
            </a:r>
          </a:p>
          <a:p>
            <a:pPr lvl="1"/>
            <a:r>
              <a:rPr lang="en-US" dirty="0" smtClean="0"/>
              <a:t>Classify fact/opinion </a:t>
            </a:r>
          </a:p>
          <a:p>
            <a:pPr lvl="1"/>
            <a:r>
              <a:rPr lang="en-US" dirty="0" smtClean="0"/>
              <a:t>……</a:t>
            </a:r>
          </a:p>
          <a:p>
            <a:pPr lvl="1"/>
            <a:endParaRPr lang="en-US" dirty="0"/>
          </a:p>
          <a:p>
            <a:r>
              <a:rPr lang="en-US" dirty="0" smtClean="0"/>
              <a:t>While </a:t>
            </a:r>
            <a:r>
              <a:rPr lang="en-US" dirty="0" smtClean="0">
                <a:solidFill>
                  <a:srgbClr val="3333FF"/>
                </a:solidFill>
              </a:rPr>
              <a:t>you</a:t>
            </a:r>
            <a:r>
              <a:rPr lang="en-US" dirty="0" smtClean="0"/>
              <a:t> understand the labels,  models are </a:t>
            </a:r>
            <a:r>
              <a:rPr lang="en-US" dirty="0" smtClean="0">
                <a:solidFill>
                  <a:srgbClr val="3333FF"/>
                </a:solidFill>
              </a:rPr>
              <a:t>not given information</a:t>
            </a:r>
            <a:r>
              <a:rPr lang="en-US" dirty="0" smtClean="0"/>
              <a:t> about the labels</a:t>
            </a:r>
          </a:p>
          <a:p>
            <a:r>
              <a:rPr lang="en-US" dirty="0" smtClean="0"/>
              <a:t>We simply view this work as multi-class classification</a:t>
            </a:r>
            <a:endParaRPr lang="en-US" dirty="0"/>
          </a:p>
          <a:p>
            <a:r>
              <a:rPr lang="en-US" dirty="0" smtClean="0"/>
              <a:t>The only thing that has changed since the 70-ies is slightly better learning algorithms, and slightly better word representations</a:t>
            </a:r>
            <a:endParaRPr lang="en-US" dirty="0"/>
          </a:p>
        </p:txBody>
      </p:sp>
      <p:sp>
        <p:nvSpPr>
          <p:cNvPr id="4" name="Rectangular Callout 3"/>
          <p:cNvSpPr/>
          <p:nvPr/>
        </p:nvSpPr>
        <p:spPr>
          <a:xfrm>
            <a:off x="5181600" y="2133600"/>
            <a:ext cx="3429000" cy="1470216"/>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Broad use of embeddings! </a:t>
            </a:r>
          </a:p>
          <a:p>
            <a:pPr algn="ctr"/>
            <a:r>
              <a:rPr lang="en-US" b="1" dirty="0" smtClean="0">
                <a:solidFill>
                  <a:srgbClr val="000080"/>
                </a:solidFill>
              </a:rPr>
              <a:t>But almost no use of task/label understanding. </a:t>
            </a:r>
          </a:p>
          <a:p>
            <a:pPr algn="ctr"/>
            <a:r>
              <a:rPr lang="en-US" b="1" dirty="0" smtClean="0">
                <a:solidFill>
                  <a:srgbClr val="000080"/>
                </a:solidFill>
              </a:rPr>
              <a:t>We just rely on supervision.</a:t>
            </a:r>
          </a:p>
          <a:p>
            <a:pPr algn="ctr"/>
            <a:r>
              <a:rPr lang="en-US" b="1" dirty="0" smtClean="0">
                <a:solidFill>
                  <a:srgbClr val="3333FF"/>
                </a:solidFill>
              </a:rPr>
              <a:t>Promote Label-Aware Models</a:t>
            </a:r>
          </a:p>
        </p:txBody>
      </p:sp>
    </p:spTree>
    <p:extLst>
      <p:ext uri="{BB962C8B-B14F-4D97-AF65-F5344CB8AC3E}">
        <p14:creationId xmlns:p14="http://schemas.microsoft.com/office/powerpoint/2010/main" val="6705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733800"/>
            <a:ext cx="5486400" cy="2377440"/>
          </a:xfrm>
          <a:prstGeom prst="rect">
            <a:avLst/>
          </a:prstGeom>
          <a:solidFill>
            <a:srgbClr val="FAC896"/>
          </a:solidFill>
          <a:ln w="19050">
            <a:solidFill>
              <a:srgbClr val="A7001B"/>
            </a:solidFill>
          </a:ln>
        </p:spPr>
        <p:txBody>
          <a:bodyPr wrap="square" rtlCol="0">
            <a:spAutoFit/>
          </a:bodyPr>
          <a:lstStyle/>
          <a:p>
            <a:r>
              <a:rPr lang="en-US" dirty="0" smtClean="0">
                <a:solidFill>
                  <a:srgbClr val="000080"/>
                </a:solidFill>
                <a:latin typeface="+mn-lt"/>
              </a:rPr>
              <a:t>Total </a:t>
            </a:r>
            <a:r>
              <a:rPr lang="en-US" dirty="0">
                <a:solidFill>
                  <a:srgbClr val="000080"/>
                </a:solidFill>
                <a:latin typeface="+mn-lt"/>
              </a:rPr>
              <a:t>costs for on-the-job health care benefits are expected to rise an average of 5% in 2018, surpassing $14,000 a year per employee, according to a National Business Group on Health survey of large employers. Specialty drugs continue to be the top driver of increasing </a:t>
            </a:r>
            <a:r>
              <a:rPr lang="en-US" dirty="0" smtClean="0">
                <a:solidFill>
                  <a:srgbClr val="000080"/>
                </a:solidFill>
                <a:latin typeface="+mn-lt"/>
              </a:rPr>
              <a:t>costs. Companies </a:t>
            </a:r>
            <a:r>
              <a:rPr lang="en-US" dirty="0">
                <a:solidFill>
                  <a:srgbClr val="000080"/>
                </a:solidFill>
                <a:latin typeface="+mn-lt"/>
              </a:rPr>
              <a:t>will pick up nearly 70% of the tab, but employees must still bear about 30%, or roughly $4,400, on average.</a:t>
            </a:r>
          </a:p>
        </p:txBody>
      </p:sp>
      <p:sp>
        <p:nvSpPr>
          <p:cNvPr id="2" name="Title 1"/>
          <p:cNvSpPr>
            <a:spLocks noGrp="1"/>
          </p:cNvSpPr>
          <p:nvPr>
            <p:ph type="title"/>
          </p:nvPr>
        </p:nvSpPr>
        <p:spPr/>
        <p:txBody>
          <a:bodyPr/>
          <a:lstStyle/>
          <a:p>
            <a:r>
              <a:rPr lang="en-US" dirty="0" smtClean="0"/>
              <a:t>Text Categorization</a:t>
            </a:r>
            <a:endParaRPr lang="en-US" dirty="0"/>
          </a:p>
        </p:txBody>
      </p:sp>
      <p:sp>
        <p:nvSpPr>
          <p:cNvPr id="4" name="Slide Number Placeholder 3"/>
          <p:cNvSpPr>
            <a:spLocks noGrp="1"/>
          </p:cNvSpPr>
          <p:nvPr>
            <p:ph type="sldNum" sz="quarter" idx="4294967295"/>
          </p:nvPr>
        </p:nvSpPr>
        <p:spPr/>
        <p:txBody>
          <a:bodyPr/>
          <a:lstStyle/>
          <a:p>
            <a:r>
              <a:rPr lang="en-US" altLang="zh-TW" smtClean="0"/>
              <a:t>Page </a:t>
            </a:r>
            <a:fld id="{C83F18D4-0D70-44DE-A8FF-A8D5002D1168}" type="slidenum">
              <a:rPr lang="en-US" altLang="zh-TW" smtClean="0"/>
              <a:pPr/>
              <a:t>17</a:t>
            </a:fld>
            <a:endParaRPr lang="en-US" altLang="zh-TW"/>
          </a:p>
        </p:txBody>
      </p:sp>
      <p:sp>
        <p:nvSpPr>
          <p:cNvPr id="7" name="Rectangular Callout 6"/>
          <p:cNvSpPr/>
          <p:nvPr/>
        </p:nvSpPr>
        <p:spPr>
          <a:xfrm>
            <a:off x="6172200" y="1752600"/>
            <a:ext cx="2895600" cy="609600"/>
          </a:xfrm>
          <a:prstGeom prst="wedgeRectCallout">
            <a:avLst>
              <a:gd name="adj1" fmla="val -58990"/>
              <a:gd name="adj2" fmla="val 91964"/>
            </a:avLst>
          </a:prstGeom>
          <a:solidFill>
            <a:srgbClr val="FAC896"/>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It’s about </a:t>
            </a:r>
            <a:r>
              <a:rPr lang="en-US" dirty="0" smtClean="0">
                <a:solidFill>
                  <a:srgbClr val="400080"/>
                </a:solidFill>
              </a:rPr>
              <a:t>Sport</a:t>
            </a:r>
          </a:p>
          <a:p>
            <a:pPr algn="ctr"/>
            <a:r>
              <a:rPr lang="en-US" dirty="0" smtClean="0">
                <a:solidFill>
                  <a:srgbClr val="000080"/>
                </a:solidFill>
              </a:rPr>
              <a:t>It’s about </a:t>
            </a:r>
            <a:r>
              <a:rPr lang="en-US" dirty="0" smtClean="0">
                <a:solidFill>
                  <a:srgbClr val="400080"/>
                </a:solidFill>
              </a:rPr>
              <a:t>Tennis</a:t>
            </a:r>
            <a:endParaRPr lang="en-US" dirty="0">
              <a:solidFill>
                <a:srgbClr val="400080"/>
              </a:solidFill>
            </a:endParaRPr>
          </a:p>
        </p:txBody>
      </p:sp>
      <p:sp>
        <p:nvSpPr>
          <p:cNvPr id="9" name="TextBox 8"/>
          <p:cNvSpPr txBox="1"/>
          <p:nvPr/>
        </p:nvSpPr>
        <p:spPr>
          <a:xfrm>
            <a:off x="304800" y="1478280"/>
            <a:ext cx="5486400" cy="2103120"/>
          </a:xfrm>
          <a:prstGeom prst="rect">
            <a:avLst/>
          </a:prstGeom>
          <a:solidFill>
            <a:srgbClr val="FAE1AF"/>
          </a:solidFill>
          <a:ln w="19050">
            <a:solidFill>
              <a:srgbClr val="A7001B"/>
            </a:solidFill>
          </a:ln>
        </p:spPr>
        <p:txBody>
          <a:bodyPr wrap="square" rtlCol="0">
            <a:spAutoFit/>
          </a:bodyPr>
          <a:lstStyle/>
          <a:p>
            <a:r>
              <a:rPr lang="en-US" dirty="0">
                <a:solidFill>
                  <a:srgbClr val="000080"/>
                </a:solidFill>
                <a:latin typeface="+mn-lt"/>
              </a:rPr>
              <a:t>The route for a return to No. 1 in the Emirates ATP Rankings is paved for Rafael Nadal and Roger Federer at next week’s Western &amp; Southern Open. Andy Murray will relinquish top spot to one of the two in Cincinnati and if it is the Swiss who goes on to win the Coupe Rogers this week in Montreal, he would clinch World No. 1 with an equal or better finish than the Spaniard next week. </a:t>
            </a:r>
          </a:p>
        </p:txBody>
      </p:sp>
      <p:sp>
        <p:nvSpPr>
          <p:cNvPr id="10" name="Rectangular Callout 9"/>
          <p:cNvSpPr/>
          <p:nvPr/>
        </p:nvSpPr>
        <p:spPr>
          <a:xfrm>
            <a:off x="6096000" y="4114800"/>
            <a:ext cx="2895600" cy="609600"/>
          </a:xfrm>
          <a:prstGeom prst="wedgeRectCallout">
            <a:avLst>
              <a:gd name="adj1" fmla="val -57487"/>
              <a:gd name="adj2" fmla="val 133036"/>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It’s about </a:t>
            </a:r>
            <a:r>
              <a:rPr lang="en-US" dirty="0" smtClean="0">
                <a:solidFill>
                  <a:srgbClr val="400080"/>
                </a:solidFill>
              </a:rPr>
              <a:t>Money</a:t>
            </a:r>
          </a:p>
          <a:p>
            <a:pPr algn="ctr"/>
            <a:r>
              <a:rPr lang="en-US" dirty="0" smtClean="0">
                <a:solidFill>
                  <a:srgbClr val="000080"/>
                </a:solidFill>
              </a:rPr>
              <a:t>It’s about </a:t>
            </a:r>
            <a:r>
              <a:rPr lang="en-US" dirty="0" smtClean="0">
                <a:solidFill>
                  <a:srgbClr val="400080"/>
                </a:solidFill>
              </a:rPr>
              <a:t>Health Care</a:t>
            </a:r>
            <a:endParaRPr lang="en-US" dirty="0">
              <a:solidFill>
                <a:srgbClr val="400080"/>
              </a:solidFill>
            </a:endParaRPr>
          </a:p>
        </p:txBody>
      </p:sp>
      <p:sp>
        <p:nvSpPr>
          <p:cNvPr id="26" name="Rectangle 25"/>
          <p:cNvSpPr/>
          <p:nvPr/>
        </p:nvSpPr>
        <p:spPr>
          <a:xfrm>
            <a:off x="1447799" y="274320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solidFill>
                  <a:srgbClr val="000080"/>
                </a:solidFill>
                <a:latin typeface="Calibri" panose="020F0502020204030204" pitchFamily="34" charset="0"/>
              </a:rPr>
              <a:t>Traditional text </a:t>
            </a:r>
            <a:r>
              <a:rPr lang="en-US" sz="2000" dirty="0" smtClean="0">
                <a:solidFill>
                  <a:srgbClr val="000080"/>
                </a:solidFill>
                <a:latin typeface="Calibri" panose="020F0502020204030204" pitchFamily="34" charset="0"/>
              </a:rPr>
              <a:t>categorization requires training a </a:t>
            </a:r>
            <a:r>
              <a:rPr lang="en-US" sz="2000" dirty="0">
                <a:solidFill>
                  <a:srgbClr val="000080"/>
                </a:solidFill>
                <a:latin typeface="Calibri" panose="020F0502020204030204" pitchFamily="34" charset="0"/>
              </a:rPr>
              <a:t>classifier over a set of labeled documents (1,2,….k</a:t>
            </a:r>
            <a:r>
              <a:rPr lang="en-US" sz="2000" dirty="0" smtClean="0">
                <a:solidFill>
                  <a:srgbClr val="000080"/>
                </a:solidFill>
                <a:latin typeface="Calibri" panose="020F0502020204030204" pitchFamily="34" charset="0"/>
              </a:rPr>
              <a:t>)</a:t>
            </a:r>
          </a:p>
          <a:p>
            <a:pPr marL="285750" indent="-285750">
              <a:buFont typeface="Arial" panose="020B0604020202020204" pitchFamily="34" charset="0"/>
              <a:buChar char="•"/>
            </a:pPr>
            <a:r>
              <a:rPr lang="en-US" sz="2000" dirty="0" smtClean="0">
                <a:solidFill>
                  <a:srgbClr val="400080"/>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smtClean="0">
                <a:solidFill>
                  <a:srgbClr val="000080"/>
                </a:solidFill>
                <a:latin typeface="Calibri" panose="020F0502020204030204" pitchFamily="34" charset="0"/>
              </a:rPr>
              <a:t>All your model knows is to classify into these given labels</a:t>
            </a:r>
            <a:endParaRPr lang="en-US" sz="2000" dirty="0">
              <a:solidFill>
                <a:srgbClr val="000080"/>
              </a:solidFill>
              <a:latin typeface="Calibri" panose="020F0502020204030204" pitchFamily="34" charset="0"/>
            </a:endParaRPr>
          </a:p>
        </p:txBody>
      </p:sp>
      <p:sp>
        <p:nvSpPr>
          <p:cNvPr id="3" name="Rectangle 2"/>
          <p:cNvSpPr/>
          <p:nvPr/>
        </p:nvSpPr>
        <p:spPr>
          <a:xfrm>
            <a:off x="533400" y="723583"/>
            <a:ext cx="8077200" cy="707886"/>
          </a:xfrm>
          <a:prstGeom prst="rect">
            <a:avLst/>
          </a:prstGeom>
          <a:solidFill>
            <a:srgbClr val="FFFFCC"/>
          </a:solidFill>
          <a:ln w="28575">
            <a:solidFill>
              <a:schemeClr val="bg2"/>
            </a:solidFill>
          </a:ln>
        </p:spPr>
        <p:txBody>
          <a:bodyPr wrap="square">
            <a:spAutoFit/>
          </a:bodyPr>
          <a:lstStyle/>
          <a:p>
            <a:pPr algn="ctr"/>
            <a:r>
              <a:rPr lang="en-US" sz="2000" dirty="0" smtClean="0">
                <a:solidFill>
                  <a:srgbClr val="000080"/>
                </a:solidFill>
                <a:latin typeface="+mn-lt"/>
              </a:rPr>
              <a:t>Is it </a:t>
            </a:r>
            <a:r>
              <a:rPr lang="en-US" sz="2000" dirty="0">
                <a:solidFill>
                  <a:srgbClr val="000080"/>
                </a:solidFill>
                <a:latin typeface="+mn-lt"/>
              </a:rPr>
              <a:t>possible to map a document to an </a:t>
            </a:r>
            <a:r>
              <a:rPr lang="en-US" sz="2000" dirty="0" smtClean="0">
                <a:solidFill>
                  <a:srgbClr val="000080"/>
                </a:solidFill>
                <a:latin typeface="+mn-lt"/>
              </a:rPr>
              <a:t>entry in a taxonomy of </a:t>
            </a:r>
            <a:r>
              <a:rPr lang="en-US" sz="2000" dirty="0">
                <a:solidFill>
                  <a:srgbClr val="000080"/>
                </a:solidFill>
                <a:latin typeface="+mn-lt"/>
              </a:rPr>
              <a:t>semantic categories</a:t>
            </a:r>
            <a:r>
              <a:rPr lang="en-US" sz="2000" dirty="0">
                <a:solidFill>
                  <a:srgbClr val="003366"/>
                </a:solidFill>
                <a:latin typeface="+mn-lt"/>
              </a:rPr>
              <a:t>, </a:t>
            </a:r>
            <a:r>
              <a:rPr lang="en-US" sz="2000" dirty="0">
                <a:solidFill>
                  <a:srgbClr val="400080"/>
                </a:solidFill>
                <a:latin typeface="+mn-lt"/>
              </a:rPr>
              <a:t>without training with labeled data?</a:t>
            </a:r>
          </a:p>
        </p:txBody>
      </p:sp>
      <p:sp>
        <p:nvSpPr>
          <p:cNvPr id="11" name="Rectangle 10"/>
          <p:cNvSpPr/>
          <p:nvPr/>
        </p:nvSpPr>
        <p:spPr>
          <a:xfrm>
            <a:off x="2286000" y="5334000"/>
            <a:ext cx="4572000" cy="707886"/>
          </a:xfrm>
          <a:prstGeom prst="rect">
            <a:avLst/>
          </a:prstGeom>
          <a:solidFill>
            <a:srgbClr val="FFFFCC"/>
          </a:solidFill>
          <a:ln w="28575">
            <a:solidFill>
              <a:schemeClr val="bg2"/>
            </a:solidFill>
          </a:ln>
        </p:spPr>
        <p:txBody>
          <a:bodyPr>
            <a:spAutoFit/>
          </a:bodyPr>
          <a:lstStyle/>
          <a:p>
            <a:pPr algn="ctr"/>
            <a:r>
              <a:rPr lang="en-US" sz="2000" dirty="0" smtClean="0">
                <a:solidFill>
                  <a:srgbClr val="400080"/>
                </a:solidFill>
                <a:latin typeface="+mn-lt"/>
              </a:rPr>
              <a:t>You </a:t>
            </a:r>
            <a:r>
              <a:rPr lang="en-US" sz="2000" dirty="0" smtClean="0">
                <a:solidFill>
                  <a:srgbClr val="000080"/>
                </a:solidFill>
                <a:latin typeface="+mn-lt"/>
              </a:rPr>
              <a:t>can do it, since you have an “understanding” of the labels</a:t>
            </a:r>
            <a:endParaRPr lang="en-US" sz="2000" dirty="0">
              <a:solidFill>
                <a:srgbClr val="000080"/>
              </a:solidFill>
              <a:latin typeface="+mn-lt"/>
            </a:endParaRPr>
          </a:p>
        </p:txBody>
      </p:sp>
    </p:spTree>
    <p:extLst>
      <p:ext uri="{BB962C8B-B14F-4D97-AF65-F5344CB8AC3E}">
        <p14:creationId xmlns:p14="http://schemas.microsoft.com/office/powerpoint/2010/main" val="1196667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26" grpId="0" animBg="1"/>
      <p:bldP spid="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Categorization without Labeled Data </a:t>
            </a:r>
            <a:r>
              <a:rPr lang="en-US" altLang="zh-CN" sz="1600" dirty="0" smtClean="0"/>
              <a:t>[AAAI’08, AAAI’14, IJCAI’16]</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Given: </a:t>
            </a:r>
          </a:p>
          <a:p>
            <a:pPr lvl="1"/>
            <a:r>
              <a:rPr lang="en-US" sz="1900" dirty="0" smtClean="0"/>
              <a:t>A single document (or: a collection of documents)</a:t>
            </a:r>
          </a:p>
          <a:p>
            <a:pPr lvl="1"/>
            <a:r>
              <a:rPr lang="en-US" sz="1900" dirty="0" smtClean="0"/>
              <a:t>A taxonomy of categories into which we want to classify the documents</a:t>
            </a:r>
          </a:p>
          <a:p>
            <a:pPr lvl="1"/>
            <a:endParaRPr lang="en-US" sz="1900" dirty="0" smtClean="0"/>
          </a:p>
          <a:p>
            <a:r>
              <a:rPr lang="en-US" sz="2200" dirty="0" err="1" smtClean="0"/>
              <a:t>Dataless</a:t>
            </a:r>
            <a:r>
              <a:rPr lang="en-US" sz="2200" dirty="0" smtClean="0"/>
              <a:t>/Zero-Shot procedure:</a:t>
            </a:r>
          </a:p>
          <a:p>
            <a:pPr lvl="1"/>
            <a:r>
              <a:rPr lang="en-US" sz="1900" dirty="0" smtClean="0"/>
              <a:t>Let</a:t>
            </a:r>
            <a:r>
              <a:rPr lang="en-US" sz="1900" dirty="0" smtClean="0">
                <a:latin typeface="cmmi10"/>
              </a:rPr>
              <a:t> f</a:t>
            </a:r>
            <a:r>
              <a:rPr lang="en-US" sz="1900" dirty="0" smtClean="0">
                <a:latin typeface="Calibri"/>
              </a:rPr>
              <a:t>(l</a:t>
            </a:r>
            <a:r>
              <a:rPr lang="en-US" sz="1900" baseline="-25000" dirty="0" smtClean="0">
                <a:latin typeface="Calibri"/>
              </a:rPr>
              <a:t>i</a:t>
            </a:r>
            <a:r>
              <a:rPr lang="en-US" sz="1900" dirty="0" smtClean="0"/>
              <a:t>) be the </a:t>
            </a:r>
            <a:r>
              <a:rPr lang="en-US" sz="1900" dirty="0" smtClean="0">
                <a:solidFill>
                  <a:srgbClr val="000080"/>
                </a:solidFill>
              </a:rPr>
              <a:t>semantic representation of the labels (label descriptions)</a:t>
            </a:r>
          </a:p>
          <a:p>
            <a:pPr lvl="1"/>
            <a:r>
              <a:rPr lang="en-US" sz="1900" dirty="0" smtClean="0"/>
              <a:t>Let </a:t>
            </a:r>
            <a:r>
              <a:rPr lang="en-US" sz="1900" dirty="0" smtClean="0">
                <a:latin typeface="cmmi10"/>
              </a:rPr>
              <a:t>f</a:t>
            </a:r>
            <a:r>
              <a:rPr lang="en-US" sz="1900" dirty="0" smtClean="0"/>
              <a:t>(</a:t>
            </a:r>
            <a:r>
              <a:rPr lang="en-US" sz="1900" b="1" dirty="0" smtClean="0"/>
              <a:t>d</a:t>
            </a:r>
            <a:r>
              <a:rPr lang="en-US" sz="1900" dirty="0" smtClean="0"/>
              <a:t>) be the </a:t>
            </a:r>
            <a:r>
              <a:rPr lang="en-US" sz="1900" dirty="0" smtClean="0">
                <a:solidFill>
                  <a:srgbClr val="000080"/>
                </a:solidFill>
              </a:rPr>
              <a:t>semantic representation of a document</a:t>
            </a:r>
          </a:p>
          <a:p>
            <a:pPr lvl="1"/>
            <a:r>
              <a:rPr lang="en-US" sz="1900" dirty="0" smtClean="0"/>
              <a:t>Select the most appropriate category: </a:t>
            </a:r>
          </a:p>
          <a:p>
            <a:pPr marL="400050" lvl="1" indent="0">
              <a:buNone/>
            </a:pPr>
            <a:r>
              <a:rPr lang="en-US" sz="1900" dirty="0" smtClean="0">
                <a:latin typeface="Calibri"/>
              </a:rPr>
              <a:t>                                       l</a:t>
            </a:r>
            <a:r>
              <a:rPr lang="en-US" sz="1900" baseline="-25000" dirty="0" smtClean="0">
                <a:latin typeface="Calibri"/>
              </a:rPr>
              <a:t>i</a:t>
            </a:r>
            <a:r>
              <a:rPr lang="en-US" sz="1900" baseline="15000" dirty="0" smtClean="0">
                <a:latin typeface="Calibri"/>
              </a:rPr>
              <a:t>*</a:t>
            </a:r>
            <a:r>
              <a:rPr lang="en-US" sz="1900" dirty="0" smtClean="0"/>
              <a:t> = </a:t>
            </a:r>
            <a:r>
              <a:rPr lang="en-US" sz="1900" dirty="0" err="1" smtClean="0">
                <a:latin typeface="Calibri"/>
              </a:rPr>
              <a:t>argmin</a:t>
            </a:r>
            <a:r>
              <a:rPr lang="en-US" sz="1900" baseline="-25000" dirty="0" err="1" smtClean="0">
                <a:latin typeface="Calibri"/>
              </a:rPr>
              <a:t>i</a:t>
            </a:r>
            <a:r>
              <a:rPr lang="en-US" sz="1900" dirty="0" smtClean="0"/>
              <a:t> </a:t>
            </a:r>
            <a:r>
              <a:rPr lang="en-US" sz="1900" dirty="0" err="1" smtClean="0"/>
              <a:t>dist</a:t>
            </a:r>
            <a:r>
              <a:rPr lang="en-US" sz="1900" dirty="0" smtClean="0"/>
              <a:t> (</a:t>
            </a:r>
            <a:r>
              <a:rPr lang="en-US" sz="1900" dirty="0" smtClean="0">
                <a:latin typeface="cmmi10"/>
              </a:rPr>
              <a:t>f</a:t>
            </a:r>
            <a:r>
              <a:rPr lang="en-US" sz="1900" dirty="0" smtClean="0">
                <a:latin typeface="Calibri"/>
              </a:rPr>
              <a:t>(l</a:t>
            </a:r>
            <a:r>
              <a:rPr lang="en-US" sz="1900" baseline="-25000" dirty="0" smtClean="0">
                <a:latin typeface="Calibri"/>
              </a:rPr>
              <a:t>i</a:t>
            </a:r>
            <a:r>
              <a:rPr lang="en-US" sz="1900" dirty="0" smtClean="0"/>
              <a:t>) - </a:t>
            </a:r>
            <a:r>
              <a:rPr lang="en-US" sz="1900" dirty="0" smtClean="0">
                <a:latin typeface="cmmi10"/>
              </a:rPr>
              <a:t>f</a:t>
            </a:r>
            <a:r>
              <a:rPr lang="en-US" sz="1900" dirty="0" smtClean="0"/>
              <a:t>(</a:t>
            </a:r>
            <a:r>
              <a:rPr lang="en-US" sz="1900" b="1" dirty="0" smtClean="0"/>
              <a:t>d</a:t>
            </a:r>
            <a:r>
              <a:rPr lang="en-US" sz="1900" dirty="0" smtClean="0"/>
              <a:t>)) </a:t>
            </a:r>
          </a:p>
          <a:p>
            <a:pPr lvl="1" indent="-342900"/>
            <a:r>
              <a:rPr lang="en-US" sz="1900" dirty="0" smtClean="0"/>
              <a:t>Bootstrap </a:t>
            </a:r>
          </a:p>
          <a:p>
            <a:pPr lvl="2" indent="-342900"/>
            <a:r>
              <a:rPr lang="en-US" sz="1700" dirty="0" smtClean="0"/>
              <a:t>Label the most confident documents; use this to train a model. </a:t>
            </a:r>
          </a:p>
          <a:p>
            <a:r>
              <a:rPr lang="en-US" sz="2200" dirty="0" smtClean="0"/>
              <a:t>Key Question: </a:t>
            </a:r>
          </a:p>
          <a:p>
            <a:pPr lvl="1"/>
            <a:r>
              <a:rPr lang="en-US" sz="1900" dirty="0" smtClean="0"/>
              <a:t>How to generate </a:t>
            </a:r>
            <a:r>
              <a:rPr lang="en-US" sz="1900" dirty="0" smtClean="0">
                <a:solidFill>
                  <a:srgbClr val="000080"/>
                </a:solidFill>
              </a:rPr>
              <a:t>good Semantic Representations?</a:t>
            </a:r>
            <a:endParaRPr lang="en-US" sz="1800" dirty="0" smtClean="0">
              <a:solidFill>
                <a:srgbClr val="000080"/>
              </a:solidFill>
            </a:endParaRPr>
          </a:p>
          <a:p>
            <a:r>
              <a:rPr lang="en-US" sz="2200" dirty="0"/>
              <a:t>Originally: </a:t>
            </a:r>
            <a:endParaRPr lang="en-US" sz="2200" dirty="0" smtClean="0"/>
          </a:p>
          <a:p>
            <a:pPr lvl="1"/>
            <a:r>
              <a:rPr lang="en-US" sz="1900" dirty="0" smtClean="0"/>
              <a:t>Task </a:t>
            </a:r>
            <a:r>
              <a:rPr lang="en-US" sz="1900" dirty="0"/>
              <a:t>Independent </a:t>
            </a:r>
            <a:r>
              <a:rPr lang="en-US" sz="1900" dirty="0" smtClean="0"/>
              <a:t>Representations: best </a:t>
            </a:r>
            <a:r>
              <a:rPr lang="en-US" sz="1900" dirty="0"/>
              <a:t>results with Wikipedia-based (ESA)</a:t>
            </a:r>
          </a:p>
          <a:p>
            <a:pPr lvl="1"/>
            <a:r>
              <a:rPr lang="en-US" sz="1900" dirty="0" smtClean="0"/>
              <a:t>Recently: augmented with task specific representations</a:t>
            </a:r>
            <a:endParaRPr lang="en-US" sz="1900" dirty="0"/>
          </a:p>
          <a:p>
            <a:pPr lvl="1"/>
            <a:endParaRPr lang="en-US" dirty="0" smtClean="0">
              <a:solidFill>
                <a:srgbClr val="000080"/>
              </a:solidFill>
            </a:endParaRPr>
          </a:p>
        </p:txBody>
      </p:sp>
      <p:sp>
        <p:nvSpPr>
          <p:cNvPr id="4" name="Slide Number Placeholder 3"/>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18</a:t>
            </a:fld>
            <a:endParaRPr lang="en-US" altLang="zh-TW" dirty="0"/>
          </a:p>
        </p:txBody>
      </p:sp>
      <p:sp>
        <p:nvSpPr>
          <p:cNvPr id="7" name="Rectangular Callout 6"/>
          <p:cNvSpPr/>
          <p:nvPr/>
        </p:nvSpPr>
        <p:spPr>
          <a:xfrm>
            <a:off x="1661160" y="761999"/>
            <a:ext cx="7406640" cy="822960"/>
          </a:xfrm>
          <a:prstGeom prst="wedgeRectCallout">
            <a:avLst>
              <a:gd name="adj1" fmla="val -20620"/>
              <a:gd name="adj2" fmla="val 49597"/>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80"/>
                </a:solidFill>
              </a:rPr>
              <a:t>This is </a:t>
            </a:r>
            <a:r>
              <a:rPr lang="en-US" b="1" dirty="0" smtClean="0">
                <a:solidFill>
                  <a:srgbClr val="000080"/>
                </a:solidFill>
              </a:rPr>
              <a:t>not an unsupervised learning </a:t>
            </a:r>
            <a:r>
              <a:rPr lang="en-US" dirty="0" smtClean="0">
                <a:solidFill>
                  <a:srgbClr val="000080"/>
                </a:solidFill>
              </a:rPr>
              <a:t>scenario</a:t>
            </a:r>
            <a:r>
              <a:rPr lang="en-US" sz="1600" dirty="0" smtClean="0">
                <a:solidFill>
                  <a:srgbClr val="000080"/>
                </a:solidFill>
              </a:rPr>
              <a:t>. Unsupervised learning assumes a coherent collection of data points, where similar data points are assigned similar labels. It does not work on a single document. Related (but not identical) to </a:t>
            </a:r>
            <a:r>
              <a:rPr lang="en-US" sz="1600" b="1" dirty="0" smtClean="0">
                <a:solidFill>
                  <a:srgbClr val="000080"/>
                </a:solidFill>
              </a:rPr>
              <a:t>0/1-shot learning</a:t>
            </a:r>
            <a:r>
              <a:rPr lang="en-US" sz="1600" dirty="0" smtClean="0">
                <a:solidFill>
                  <a:srgbClr val="000080"/>
                </a:solidFill>
              </a:rPr>
              <a:t>.  </a:t>
            </a:r>
            <a:endParaRPr lang="en-US" sz="1600" dirty="0">
              <a:solidFill>
                <a:srgbClr val="000080"/>
              </a:solidFill>
            </a:endParaRPr>
          </a:p>
        </p:txBody>
      </p:sp>
      <p:sp>
        <p:nvSpPr>
          <p:cNvPr id="8" name="Rectangular Callout 7"/>
          <p:cNvSpPr/>
          <p:nvPr/>
        </p:nvSpPr>
        <p:spPr>
          <a:xfrm>
            <a:off x="7000874" y="4648200"/>
            <a:ext cx="1441824" cy="609600"/>
          </a:xfrm>
          <a:prstGeom prst="wedgeRectCallout">
            <a:avLst>
              <a:gd name="adj1" fmla="val 17279"/>
              <a:gd name="adj2" fmla="val 92944"/>
            </a:avLst>
          </a:prstGeom>
          <a:solidFill>
            <a:srgbClr val="FAC896"/>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Hard to beat</a:t>
            </a:r>
            <a:endParaRPr lang="en-US" dirty="0">
              <a:solidFill>
                <a:srgbClr val="400080"/>
              </a:solidFill>
            </a:endParaRPr>
          </a:p>
        </p:txBody>
      </p:sp>
      <p:cxnSp>
        <p:nvCxnSpPr>
          <p:cNvPr id="9" name="Straight Connector 8"/>
          <p:cNvCxnSpPr/>
          <p:nvPr/>
        </p:nvCxnSpPr>
        <p:spPr>
          <a:xfrm>
            <a:off x="6194613" y="5833032"/>
            <a:ext cx="202228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15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648"/>
            <a:ext cx="8915400" cy="533400"/>
          </a:xfrm>
        </p:spPr>
        <p:txBody>
          <a:bodyPr/>
          <a:lstStyle/>
          <a:p>
            <a:r>
              <a:rPr lang="en-US" dirty="0" smtClean="0"/>
              <a:t>Single Document Classification (88 Language) </a:t>
            </a:r>
            <a:r>
              <a:rPr lang="en-US" sz="1800" dirty="0" smtClean="0"/>
              <a:t>[Song et. al. IJCAI’16]</a:t>
            </a:r>
            <a:endParaRPr lang="en-US" sz="3200" dirty="0"/>
          </a:p>
        </p:txBody>
      </p:sp>
      <p:pic>
        <p:nvPicPr>
          <p:cNvPr id="2051" name="Picture 3"/>
          <p:cNvPicPr>
            <a:picLocks noChangeAspect="1" noChangeArrowheads="1"/>
          </p:cNvPicPr>
          <p:nvPr/>
        </p:nvPicPr>
        <p:blipFill>
          <a:blip r:embed="rId2" cstate="print"/>
          <a:srcRect/>
          <a:stretch>
            <a:fillRect/>
          </a:stretch>
        </p:blipFill>
        <p:spPr bwMode="auto">
          <a:xfrm>
            <a:off x="1676400" y="1752600"/>
            <a:ext cx="5352229" cy="4076699"/>
          </a:xfrm>
          <a:prstGeom prst="rect">
            <a:avLst/>
          </a:prstGeom>
          <a:noFill/>
          <a:ln w="9525">
            <a:noFill/>
            <a:miter lim="800000"/>
            <a:headEnd/>
            <a:tailEnd/>
          </a:ln>
        </p:spPr>
      </p:pic>
      <p:sp>
        <p:nvSpPr>
          <p:cNvPr id="5" name="TextBox 4"/>
          <p:cNvSpPr txBox="1"/>
          <p:nvPr/>
        </p:nvSpPr>
        <p:spPr>
          <a:xfrm>
            <a:off x="1999430" y="5486400"/>
            <a:ext cx="5029200" cy="400110"/>
          </a:xfrm>
          <a:prstGeom prst="rect">
            <a:avLst/>
          </a:prstGeom>
          <a:solidFill>
            <a:srgbClr val="FAC896"/>
          </a:solidFill>
          <a:ln>
            <a:solidFill>
              <a:srgbClr val="A7001B"/>
            </a:solidFill>
          </a:ln>
        </p:spPr>
        <p:txBody>
          <a:bodyPr wrap="square" rtlCol="0">
            <a:spAutoFit/>
          </a:bodyPr>
          <a:lstStyle/>
          <a:p>
            <a:pPr algn="ctr"/>
            <a:r>
              <a:rPr lang="en-US" sz="2000" b="1" dirty="0" smtClean="0">
                <a:solidFill>
                  <a:srgbClr val="000080"/>
                </a:solidFill>
                <a:latin typeface="+mj-lt"/>
              </a:rPr>
              <a:t>Size of shared English-Language L title space</a:t>
            </a:r>
            <a:endParaRPr lang="en-US" sz="2000" b="1" dirty="0">
              <a:solidFill>
                <a:srgbClr val="000080"/>
              </a:solidFill>
              <a:latin typeface="+mj-lt"/>
            </a:endParaRPr>
          </a:p>
        </p:txBody>
      </p:sp>
      <p:sp>
        <p:nvSpPr>
          <p:cNvPr id="17" name="Rectangular Callout 16"/>
          <p:cNvSpPr/>
          <p:nvPr/>
        </p:nvSpPr>
        <p:spPr>
          <a:xfrm>
            <a:off x="7257229" y="4621928"/>
            <a:ext cx="1250731" cy="457200"/>
          </a:xfrm>
          <a:prstGeom prst="wedgeRectCallout">
            <a:avLst>
              <a:gd name="adj1" fmla="val -171874"/>
              <a:gd name="adj2" fmla="val -561277"/>
            </a:avLst>
          </a:prstGeom>
          <a:ln w="19050">
            <a:solidFill>
              <a:srgbClr val="A7001B"/>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rgbClr val="000080"/>
                </a:solidFill>
              </a:rPr>
              <a:t>Hindi</a:t>
            </a:r>
            <a:endParaRPr lang="en-US" dirty="0">
              <a:solidFill>
                <a:srgbClr val="000080"/>
              </a:solidFill>
            </a:endParaRPr>
          </a:p>
        </p:txBody>
      </p:sp>
      <p:sp>
        <p:nvSpPr>
          <p:cNvPr id="18" name="Rectangular Callout 17"/>
          <p:cNvSpPr/>
          <p:nvPr/>
        </p:nvSpPr>
        <p:spPr>
          <a:xfrm>
            <a:off x="444062" y="4621928"/>
            <a:ext cx="1250731" cy="457200"/>
          </a:xfrm>
          <a:prstGeom prst="wedgeRectCallout">
            <a:avLst>
              <a:gd name="adj1" fmla="val 269303"/>
              <a:gd name="adj2" fmla="val -33691"/>
            </a:avLst>
          </a:prstGeom>
          <a:ln w="19050">
            <a:solidFill>
              <a:srgbClr val="A7001B"/>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000080"/>
                </a:solidFill>
              </a:rPr>
              <a:t>Hausa</a:t>
            </a:r>
            <a:endParaRPr lang="en-US" dirty="0">
              <a:solidFill>
                <a:srgbClr val="000080"/>
              </a:solidFill>
            </a:endParaRPr>
          </a:p>
        </p:txBody>
      </p:sp>
      <p:sp>
        <p:nvSpPr>
          <p:cNvPr id="19" name="Rectangular Callout 18"/>
          <p:cNvSpPr/>
          <p:nvPr/>
        </p:nvSpPr>
        <p:spPr>
          <a:xfrm>
            <a:off x="7272995" y="1447800"/>
            <a:ext cx="1508234" cy="1066800"/>
          </a:xfrm>
          <a:prstGeom prst="wedgeRectCallout">
            <a:avLst>
              <a:gd name="adj1" fmla="val -376413"/>
              <a:gd name="adj2" fmla="val -10046"/>
            </a:avLst>
          </a:prstGeom>
          <a:ln w="19050">
            <a:solidFill>
              <a:srgbClr val="A7001B"/>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solidFill>
                  <a:srgbClr val="000080"/>
                </a:solidFill>
              </a:rPr>
              <a:t>Dataless</a:t>
            </a:r>
            <a:r>
              <a:rPr lang="en-US" dirty="0" smtClean="0">
                <a:solidFill>
                  <a:srgbClr val="000080"/>
                </a:solidFill>
              </a:rPr>
              <a:t> classification for English</a:t>
            </a:r>
            <a:endParaRPr lang="en-US" dirty="0">
              <a:solidFill>
                <a:srgbClr val="000080"/>
              </a:solidFill>
            </a:endParaRPr>
          </a:p>
        </p:txBody>
      </p:sp>
      <p:sp>
        <p:nvSpPr>
          <p:cNvPr id="20" name="TextBox 19"/>
          <p:cNvSpPr txBox="1"/>
          <p:nvPr/>
        </p:nvSpPr>
        <p:spPr>
          <a:xfrm rot="16200000">
            <a:off x="903888" y="3383973"/>
            <a:ext cx="1828799" cy="400110"/>
          </a:xfrm>
          <a:prstGeom prst="rect">
            <a:avLst/>
          </a:prstGeom>
          <a:solidFill>
            <a:srgbClr val="FAC896"/>
          </a:solidFill>
          <a:ln>
            <a:solidFill>
              <a:srgbClr val="A7001B"/>
            </a:solidFill>
          </a:ln>
        </p:spPr>
        <p:txBody>
          <a:bodyPr wrap="square" rtlCol="0">
            <a:spAutoFit/>
          </a:bodyPr>
          <a:lstStyle/>
          <a:p>
            <a:pPr algn="ctr"/>
            <a:r>
              <a:rPr lang="en-US" sz="2000" b="1" dirty="0" smtClean="0">
                <a:solidFill>
                  <a:srgbClr val="000080"/>
                </a:solidFill>
                <a:latin typeface="+mj-lt"/>
              </a:rPr>
              <a:t>Accuracy</a:t>
            </a:r>
            <a:endParaRPr lang="en-US" sz="2000" b="1" dirty="0">
              <a:solidFill>
                <a:srgbClr val="000080"/>
              </a:solidFill>
              <a:latin typeface="+mj-lt"/>
            </a:endParaRPr>
          </a:p>
        </p:txBody>
      </p:sp>
      <p:sp>
        <p:nvSpPr>
          <p:cNvPr id="3" name="Slide Number Placeholder 2"/>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19</a:t>
            </a:fld>
            <a:endParaRPr lang="en-US" altLang="zh-TW" dirty="0"/>
          </a:p>
        </p:txBody>
      </p:sp>
      <p:sp>
        <p:nvSpPr>
          <p:cNvPr id="11" name="Rectangular Callout 10"/>
          <p:cNvSpPr/>
          <p:nvPr/>
        </p:nvSpPr>
        <p:spPr>
          <a:xfrm>
            <a:off x="381000" y="685800"/>
            <a:ext cx="4038600" cy="71558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Can be done to all 293 languages represented in Wikipedia</a:t>
            </a:r>
            <a:endParaRPr lang="en-US" b="1" dirty="0">
              <a:solidFill>
                <a:srgbClr val="000080"/>
              </a:solidFill>
            </a:endParaRPr>
          </a:p>
        </p:txBody>
      </p:sp>
      <p:sp>
        <p:nvSpPr>
          <p:cNvPr id="13" name="Rectangular Callout 12"/>
          <p:cNvSpPr/>
          <p:nvPr/>
        </p:nvSpPr>
        <p:spPr>
          <a:xfrm>
            <a:off x="4876800" y="685800"/>
            <a:ext cx="4038600" cy="71558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Performance depends on the Wikipedia size  (Cross-language links)</a:t>
            </a:r>
            <a:endParaRPr lang="en-US" b="1" dirty="0">
              <a:solidFill>
                <a:srgbClr val="000080"/>
              </a:solidFill>
            </a:endParaRPr>
          </a:p>
        </p:txBody>
      </p:sp>
    </p:spTree>
    <p:extLst>
      <p:ext uri="{BB962C8B-B14F-4D97-AF65-F5344CB8AC3E}">
        <p14:creationId xmlns:p14="http://schemas.microsoft.com/office/powerpoint/2010/main" val="145636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nice2meet-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693738"/>
            <a:ext cx="67341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title"/>
          </p:nvPr>
        </p:nvSpPr>
        <p:spPr/>
        <p:txBody>
          <a:bodyPr/>
          <a:lstStyle/>
          <a:p>
            <a:pPr eaLnBrk="1" hangingPunct="1"/>
            <a:r>
              <a:rPr lang="en-US" smtClean="0"/>
              <a:t>Nice to Meet You</a:t>
            </a:r>
            <a:endParaRPr lang="en-US" smtClean="0">
              <a:solidFill>
                <a:srgbClr val="FF00FF"/>
              </a:solidFill>
            </a:endParaRPr>
          </a:p>
        </p:txBody>
      </p:sp>
      <p:sp>
        <p:nvSpPr>
          <p:cNvPr id="2" name="Content Placeholder 1"/>
          <p:cNvSpPr>
            <a:spLocks noGrp="1"/>
          </p:cNvSpPr>
          <p:nvPr>
            <p:ph idx="1"/>
          </p:nvPr>
        </p:nvSpPr>
        <p:spPr/>
        <p:txBody>
          <a:bodyPr/>
          <a:lstStyle/>
          <a:p>
            <a:endParaRPr lang="en-US" dirty="0"/>
          </a:p>
        </p:txBody>
      </p:sp>
      <p:sp>
        <p:nvSpPr>
          <p:cNvPr id="51204" name="Slide Number Placeholder 1"/>
          <p:cNvSpPr>
            <a:spLocks noGrp="1"/>
          </p:cNvSpPr>
          <p:nvPr>
            <p:ph type="sldNum" sz="quarter" idx="429496729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06728B30-BBF5-4939-A0B6-C1E8B1BA7E76}" type="slidenum">
              <a:rPr lang="en-US" altLang="zh-TW" smtClean="0">
                <a:cs typeface="Arial Unicode MS" pitchFamily="34" charset="-128"/>
              </a:rPr>
              <a:pPr eaLnBrk="1" hangingPunct="1"/>
              <a:t>2</a:t>
            </a:fld>
            <a:endParaRPr lang="en-US" altLang="zh-TW" smtClean="0">
              <a:cs typeface="Arial Unicode MS" pitchFamily="34" charset="-128"/>
            </a:endParaRPr>
          </a:p>
        </p:txBody>
      </p:sp>
      <p:sp>
        <p:nvSpPr>
          <p:cNvPr id="7" name="TextBox 6"/>
          <p:cNvSpPr txBox="1"/>
          <p:nvPr/>
        </p:nvSpPr>
        <p:spPr>
          <a:xfrm>
            <a:off x="6096000" y="76200"/>
            <a:ext cx="2962274" cy="3139321"/>
          </a:xfrm>
          <a:prstGeom prst="rect">
            <a:avLst/>
          </a:prstGeom>
          <a:solidFill>
            <a:srgbClr val="FAE1AF"/>
          </a:solidFill>
          <a:ln w="19050">
            <a:solidFill>
              <a:srgbClr val="A7001B"/>
            </a:solidFill>
          </a:ln>
        </p:spPr>
        <p:txBody>
          <a:bodyPr wrap="square" rtlCol="0">
            <a:spAutoFit/>
          </a:bodyPr>
          <a:lstStyle/>
          <a:p>
            <a:pPr marL="285750" indent="-285750">
              <a:buFont typeface="Wingdings" panose="05000000000000000000" pitchFamily="2" charset="2"/>
              <a:buChar char="§"/>
            </a:pPr>
            <a:r>
              <a:rPr lang="en-US" dirty="0" smtClean="0">
                <a:solidFill>
                  <a:srgbClr val="000080"/>
                </a:solidFill>
                <a:latin typeface="+mn-lt"/>
              </a:rPr>
              <a:t>Identify units</a:t>
            </a:r>
          </a:p>
          <a:p>
            <a:pPr marL="285750" indent="-285750">
              <a:buFont typeface="Wingdings" panose="05000000000000000000" pitchFamily="2" charset="2"/>
              <a:buChar char="§"/>
            </a:pPr>
            <a:r>
              <a:rPr lang="en-US" dirty="0" smtClean="0">
                <a:solidFill>
                  <a:srgbClr val="000080"/>
                </a:solidFill>
                <a:latin typeface="+mn-lt"/>
              </a:rPr>
              <a:t>Consider multiple </a:t>
            </a:r>
          </a:p>
          <a:p>
            <a:r>
              <a:rPr lang="en-US" dirty="0">
                <a:solidFill>
                  <a:srgbClr val="000080"/>
                </a:solidFill>
                <a:latin typeface="+mn-lt"/>
              </a:rPr>
              <a:t> </a:t>
            </a:r>
            <a:r>
              <a:rPr lang="en-US" dirty="0" smtClean="0">
                <a:solidFill>
                  <a:srgbClr val="000080"/>
                </a:solidFill>
                <a:latin typeface="+mn-lt"/>
              </a:rPr>
              <a:t>    representations and       </a:t>
            </a:r>
          </a:p>
          <a:p>
            <a:r>
              <a:rPr lang="en-US" dirty="0">
                <a:solidFill>
                  <a:srgbClr val="000080"/>
                </a:solidFill>
                <a:latin typeface="+mn-lt"/>
              </a:rPr>
              <a:t> </a:t>
            </a:r>
            <a:r>
              <a:rPr lang="en-US" dirty="0" smtClean="0">
                <a:solidFill>
                  <a:srgbClr val="000080"/>
                </a:solidFill>
                <a:latin typeface="+mn-lt"/>
              </a:rPr>
              <a:t>    interpretations </a:t>
            </a:r>
          </a:p>
          <a:p>
            <a:pPr marL="742950" lvl="1" indent="-285750">
              <a:buFont typeface="Wingdings" panose="05000000000000000000" pitchFamily="2" charset="2"/>
              <a:buChar char="§"/>
            </a:pPr>
            <a:r>
              <a:rPr lang="en-US" dirty="0" smtClean="0">
                <a:solidFill>
                  <a:srgbClr val="000080"/>
                </a:solidFill>
                <a:latin typeface="+mn-lt"/>
              </a:rPr>
              <a:t>Pictures, text, layout, spelling, phonetics</a:t>
            </a:r>
          </a:p>
          <a:p>
            <a:pPr marL="285750" indent="-285750">
              <a:buFont typeface="Wingdings" panose="05000000000000000000" pitchFamily="2" charset="2"/>
              <a:buChar char="§"/>
            </a:pPr>
            <a:r>
              <a:rPr lang="en-US" dirty="0" smtClean="0">
                <a:solidFill>
                  <a:srgbClr val="000080"/>
                </a:solidFill>
                <a:latin typeface="+mn-lt"/>
              </a:rPr>
              <a:t>Put it all together: </a:t>
            </a:r>
          </a:p>
          <a:p>
            <a:pPr marL="742950" lvl="1" indent="-285750">
              <a:buFont typeface="Wingdings" panose="05000000000000000000" pitchFamily="2" charset="2"/>
              <a:buChar char="§"/>
            </a:pPr>
            <a:r>
              <a:rPr lang="en-US" dirty="0" smtClean="0">
                <a:solidFill>
                  <a:srgbClr val="000080"/>
                </a:solidFill>
                <a:latin typeface="+mn-lt"/>
              </a:rPr>
              <a:t>Determine “best” global interpretation</a:t>
            </a:r>
          </a:p>
          <a:p>
            <a:pPr marL="285750" indent="-285750">
              <a:buFont typeface="Wingdings" panose="05000000000000000000" pitchFamily="2" charset="2"/>
              <a:buChar char="§"/>
            </a:pPr>
            <a:r>
              <a:rPr lang="en-US" dirty="0" smtClean="0">
                <a:solidFill>
                  <a:srgbClr val="000080"/>
                </a:solidFill>
                <a:latin typeface="+mn-lt"/>
              </a:rPr>
              <a:t>Satisfy expectations</a:t>
            </a:r>
            <a:endParaRPr lang="en-US" dirty="0">
              <a:solidFill>
                <a:srgbClr val="000080"/>
              </a:solidFill>
              <a:latin typeface="+mn-lt"/>
            </a:endParaRPr>
          </a:p>
          <a:p>
            <a:pPr marL="742950" lvl="1" indent="-285750">
              <a:buFont typeface="Wingdings" panose="05000000000000000000" pitchFamily="2" charset="2"/>
              <a:buChar char="§"/>
            </a:pPr>
            <a:r>
              <a:rPr lang="en-US" dirty="0">
                <a:solidFill>
                  <a:srgbClr val="000080"/>
                </a:solidFill>
                <a:latin typeface="+mn-lt"/>
              </a:rPr>
              <a:t>Slide; </a:t>
            </a:r>
            <a:r>
              <a:rPr lang="en-US" dirty="0" smtClean="0">
                <a:solidFill>
                  <a:srgbClr val="000080"/>
                </a:solidFill>
                <a:latin typeface="+mn-lt"/>
              </a:rPr>
              <a:t>puzzle</a:t>
            </a:r>
            <a:endParaRPr lang="en-US" dirty="0">
              <a:solidFill>
                <a:srgbClr val="000080"/>
              </a:solidFill>
              <a:latin typeface="+mn-lt"/>
            </a:endParaRPr>
          </a:p>
        </p:txBody>
      </p:sp>
    </p:spTree>
    <p:extLst>
      <p:ext uri="{BB962C8B-B14F-4D97-AF65-F5344CB8AC3E}">
        <p14:creationId xmlns:p14="http://schemas.microsoft.com/office/powerpoint/2010/main" val="369444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Representations for an Event </a:t>
            </a:r>
            <a:r>
              <a:rPr lang="en-US" altLang="zh-CN" dirty="0"/>
              <a:t>Pipeline </a:t>
            </a:r>
            <a:r>
              <a:rPr lang="en-US" altLang="zh-CN" sz="1800" dirty="0" smtClean="0"/>
              <a:t>[Peng et al. EMNLP’16] </a:t>
            </a:r>
            <a:endParaRPr lang="en-US" sz="1800" dirty="0">
              <a:latin typeface="+mn-lt"/>
            </a:endParaRPr>
          </a:p>
        </p:txBody>
      </p:sp>
      <p:sp>
        <p:nvSpPr>
          <p:cNvPr id="3" name="Content Placeholder 2"/>
          <p:cNvSpPr>
            <a:spLocks noGrp="1"/>
          </p:cNvSpPr>
          <p:nvPr>
            <p:ph idx="1"/>
          </p:nvPr>
        </p:nvSpPr>
        <p:spPr/>
        <p:txBody>
          <a:bodyPr/>
          <a:lstStyle/>
          <a:p>
            <a:endParaRPr lang="en-US" dirty="0" smtClean="0"/>
          </a:p>
          <a:p>
            <a:endParaRPr lang="en-US" dirty="0" smtClean="0"/>
          </a:p>
          <a:p>
            <a:r>
              <a:rPr lang="en-US" altLang="zh-CN" sz="2000" dirty="0" smtClean="0"/>
              <a:t>Event </a:t>
            </a:r>
            <a:r>
              <a:rPr lang="en-US" altLang="zh-CN" sz="2000" dirty="0"/>
              <a:t>representations are structured </a:t>
            </a:r>
          </a:p>
          <a:p>
            <a:pPr lvl="1"/>
            <a:r>
              <a:rPr lang="en-US" altLang="zh-CN" sz="1800" dirty="0"/>
              <a:t>We use Semantic Role Labeling (SRL) to guide this aspect. </a:t>
            </a:r>
            <a:endParaRPr lang="en-US" altLang="zh-CN" sz="1800" dirty="0" smtClean="0"/>
          </a:p>
          <a:p>
            <a:pPr lvl="1"/>
            <a:r>
              <a:rPr lang="en-US" sz="1800" b="1" dirty="0" smtClean="0"/>
              <a:t>Type classification</a:t>
            </a:r>
            <a:r>
              <a:rPr lang="en-US" sz="1800" dirty="0" smtClean="0"/>
              <a:t>: zero-shot: via </a:t>
            </a:r>
            <a:r>
              <a:rPr lang="en-US" sz="1800" b="1" dirty="0" smtClean="0"/>
              <a:t>type definitions </a:t>
            </a:r>
            <a:r>
              <a:rPr lang="en-US" sz="1800" dirty="0" smtClean="0"/>
              <a:t>or </a:t>
            </a:r>
            <a:r>
              <a:rPr lang="en-US" sz="1800" b="1" dirty="0" smtClean="0"/>
              <a:t>proto-types</a:t>
            </a:r>
          </a:p>
          <a:p>
            <a:r>
              <a:rPr lang="en-US" sz="2000" dirty="0" smtClean="0"/>
              <a:t>Events are represent by concatenating event components</a:t>
            </a:r>
            <a:endParaRPr lang="en-US" sz="2000" dirty="0"/>
          </a:p>
          <a:p>
            <a:pPr lvl="1"/>
            <a:r>
              <a:rPr lang="en-US" sz="1800" dirty="0"/>
              <a:t>E</a:t>
            </a:r>
            <a:r>
              <a:rPr lang="en-US" altLang="zh-CN" sz="1800" dirty="0"/>
              <a:t>xplicit</a:t>
            </a:r>
            <a:r>
              <a:rPr lang="zh-CN" altLang="en-US" sz="1800" dirty="0"/>
              <a:t> </a:t>
            </a:r>
            <a:r>
              <a:rPr lang="en-US" altLang="zh-CN" sz="1800" dirty="0"/>
              <a:t>Semantic</a:t>
            </a:r>
            <a:r>
              <a:rPr lang="zh-CN" altLang="en-US" sz="1800" dirty="0"/>
              <a:t> </a:t>
            </a:r>
            <a:r>
              <a:rPr lang="en-US" altLang="zh-CN" sz="1800" dirty="0"/>
              <a:t>Analysis</a:t>
            </a:r>
            <a:r>
              <a:rPr lang="en-US" sz="1800" dirty="0"/>
              <a:t>, Brown </a:t>
            </a:r>
            <a:r>
              <a:rPr lang="en-US" sz="1800" dirty="0" smtClean="0"/>
              <a:t>Clusters, Embeddings</a:t>
            </a:r>
            <a:r>
              <a:rPr lang="en-US" altLang="zh-CN" sz="1800" dirty="0" smtClean="0"/>
              <a:t>,</a:t>
            </a:r>
            <a:r>
              <a:rPr lang="zh-CN" altLang="en-US" sz="1800" dirty="0" smtClean="0"/>
              <a:t> </a:t>
            </a:r>
            <a:r>
              <a:rPr lang="en-US" altLang="zh-CN" sz="1800" dirty="0"/>
              <a:t>etc</a:t>
            </a:r>
            <a:r>
              <a:rPr lang="en-US" altLang="zh-CN" sz="1800" dirty="0" smtClean="0"/>
              <a:t>.</a:t>
            </a:r>
            <a:endParaRPr lang="en-US" sz="1800" dirty="0"/>
          </a:p>
          <a:p>
            <a:endParaRPr lang="en-US" dirty="0"/>
          </a:p>
        </p:txBody>
      </p:sp>
      <p:pic>
        <p:nvPicPr>
          <p:cNvPr id="5" name="Picture 14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1642" y="3806931"/>
            <a:ext cx="2973358" cy="222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294967295"/>
          </p:nvPr>
        </p:nvSpPr>
        <p:spPr/>
        <p:txBody>
          <a:bodyPr/>
          <a:lstStyle/>
          <a:p>
            <a:pPr>
              <a:defRPr/>
            </a:pPr>
            <a:fld id="{C83F18D4-0D70-44DE-A8FF-A8D5002D1168}" type="slidenum">
              <a:rPr lang="en-US" altLang="zh-TW" smtClean="0">
                <a:latin typeface="+mn-lt"/>
              </a:rPr>
              <a:pPr>
                <a:defRPr/>
              </a:pPr>
              <a:t>20</a:t>
            </a:fld>
            <a:endParaRPr lang="en-US" altLang="zh-TW" dirty="0">
              <a:latin typeface="+mn-lt"/>
            </a:endParaRPr>
          </a:p>
        </p:txBody>
      </p:sp>
      <p:pic>
        <p:nvPicPr>
          <p:cNvPr id="15" name="Picture 1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23163" y="4236989"/>
            <a:ext cx="5197721" cy="93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838200"/>
            <a:ext cx="6206437" cy="923330"/>
          </a:xfrm>
          <a:prstGeom prst="rect">
            <a:avLst/>
          </a:prstGeom>
        </p:spPr>
        <p:txBody>
          <a:bodyPr wrap="square">
            <a:spAutoFit/>
          </a:bodyPr>
          <a:lstStyle/>
          <a:p>
            <a:r>
              <a:rPr lang="en-US" altLang="zh-CN" dirty="0">
                <a:solidFill>
                  <a:schemeClr val="bg2"/>
                </a:solidFill>
                <a:latin typeface="+mj-lt"/>
              </a:rPr>
              <a:t>Over 300 police officers were fanning out to track down the assailants who attacked Moscow tourists in the Russian city of Nizhny Novgorod, RIA </a:t>
            </a:r>
            <a:r>
              <a:rPr lang="en-US" altLang="zh-CN" dirty="0" err="1">
                <a:solidFill>
                  <a:schemeClr val="bg2"/>
                </a:solidFill>
                <a:latin typeface="+mj-lt"/>
              </a:rPr>
              <a:t>Novosti</a:t>
            </a:r>
            <a:r>
              <a:rPr lang="en-US" altLang="zh-CN" dirty="0">
                <a:solidFill>
                  <a:schemeClr val="bg2"/>
                </a:solidFill>
                <a:latin typeface="+mj-lt"/>
              </a:rPr>
              <a:t> news agency reported Sunday.</a:t>
            </a:r>
          </a:p>
        </p:txBody>
      </p:sp>
      <p:sp>
        <p:nvSpPr>
          <p:cNvPr id="20" name="矩形 10"/>
          <p:cNvSpPr>
            <a:spLocks noChangeAspect="1"/>
          </p:cNvSpPr>
          <p:nvPr/>
        </p:nvSpPr>
        <p:spPr>
          <a:xfrm>
            <a:off x="1972363" y="1174167"/>
            <a:ext cx="870941" cy="274320"/>
          </a:xfrm>
          <a:prstGeom prst="rect">
            <a:avLst/>
          </a:prstGeom>
          <a:noFill/>
          <a:ln w="50800">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1" name="直线箭头连接符 13"/>
          <p:cNvCxnSpPr/>
          <p:nvPr/>
        </p:nvCxnSpPr>
        <p:spPr>
          <a:xfrm flipH="1">
            <a:off x="2133600" y="1493140"/>
            <a:ext cx="219024" cy="411860"/>
          </a:xfrm>
          <a:prstGeom prst="straightConnector1">
            <a:avLst/>
          </a:prstGeom>
          <a:ln w="9525">
            <a:solidFill>
              <a:srgbClr val="CC33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16514" y="1431216"/>
            <a:ext cx="923926" cy="5460"/>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7094" y="1431216"/>
            <a:ext cx="1446306" cy="0"/>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54172" y="1431216"/>
            <a:ext cx="1292844" cy="0"/>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17064" y="1699070"/>
            <a:ext cx="1592736" cy="17674"/>
          </a:xfrm>
          <a:prstGeom prst="line">
            <a:avLst/>
          </a:prstGeom>
          <a:ln w="28575">
            <a:solidFill>
              <a:srgbClr val="CC3300"/>
            </a:solidFill>
          </a:ln>
        </p:spPr>
        <p:style>
          <a:lnRef idx="1">
            <a:schemeClr val="accent1"/>
          </a:lnRef>
          <a:fillRef idx="0">
            <a:schemeClr val="accent1"/>
          </a:fillRef>
          <a:effectRef idx="0">
            <a:schemeClr val="accent1"/>
          </a:effectRef>
          <a:fontRef idx="minor">
            <a:schemeClr val="tx1"/>
          </a:fontRef>
        </p:style>
      </p:cxnSp>
      <p:sp>
        <p:nvSpPr>
          <p:cNvPr id="27" name="文本框 11"/>
          <p:cNvSpPr txBox="1"/>
          <p:nvPr/>
        </p:nvSpPr>
        <p:spPr>
          <a:xfrm>
            <a:off x="706156" y="1798628"/>
            <a:ext cx="2468510" cy="369332"/>
          </a:xfrm>
          <a:prstGeom prst="rect">
            <a:avLst/>
          </a:prstGeom>
          <a:noFill/>
        </p:spPr>
        <p:txBody>
          <a:bodyPr wrap="square" rtlCol="0">
            <a:spAutoFit/>
          </a:bodyPr>
          <a:lstStyle/>
          <a:p>
            <a:r>
              <a:rPr kumimoji="1" lang="en-US" altLang="zh-CN" b="1" dirty="0" smtClean="0">
                <a:solidFill>
                  <a:srgbClr val="CC3300"/>
                </a:solidFill>
                <a:latin typeface="+mj-lt"/>
              </a:rPr>
              <a:t>Type: Conflict.Attack</a:t>
            </a:r>
            <a:endParaRPr kumimoji="1" lang="zh-CN" altLang="en-US" b="1" dirty="0">
              <a:solidFill>
                <a:srgbClr val="CC3300"/>
              </a:solidFill>
              <a:latin typeface="+mj-lt"/>
            </a:endParaRPr>
          </a:p>
        </p:txBody>
      </p:sp>
      <p:sp>
        <p:nvSpPr>
          <p:cNvPr id="29" name="Rectangular Callout 28"/>
          <p:cNvSpPr/>
          <p:nvPr/>
        </p:nvSpPr>
        <p:spPr>
          <a:xfrm>
            <a:off x="6436656" y="685800"/>
            <a:ext cx="2657474" cy="107573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0080"/>
                </a:solidFill>
              </a:rPr>
              <a:t>Multiclass classification</a:t>
            </a:r>
            <a:r>
              <a:rPr lang="en-US" dirty="0">
                <a:solidFill>
                  <a:srgbClr val="000080"/>
                </a:solidFill>
              </a:rPr>
              <a:t> </a:t>
            </a:r>
            <a:r>
              <a:rPr lang="en-US" dirty="0" smtClean="0">
                <a:solidFill>
                  <a:srgbClr val="000080"/>
                </a:solidFill>
              </a:rPr>
              <a:t>into a small taxonomy.</a:t>
            </a:r>
          </a:p>
          <a:p>
            <a:pPr marL="285750" indent="-285750">
              <a:buFont typeface="Arial" panose="020B0604020202020204" pitchFamily="34" charset="0"/>
              <a:buChar char="•"/>
            </a:pPr>
            <a:r>
              <a:rPr lang="en-US" dirty="0" smtClean="0">
                <a:solidFill>
                  <a:srgbClr val="000080"/>
                </a:solidFill>
              </a:rPr>
              <a:t>Lack of data </a:t>
            </a:r>
          </a:p>
        </p:txBody>
      </p:sp>
    </p:spTree>
    <p:extLst>
      <p:ext uri="{BB962C8B-B14F-4D97-AF65-F5344CB8AC3E}">
        <p14:creationId xmlns:p14="http://schemas.microsoft.com/office/powerpoint/2010/main" val="123217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par>
                                <p:cTn id="22" presetID="22" presetClass="entr" presetSubtype="8"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Zero-shot Event Co-reference </a:t>
            </a:r>
            <a:r>
              <a:rPr lang="en-US" altLang="zh-CN" sz="1800" dirty="0"/>
              <a:t>[Peng et al. EMNLP’16] </a:t>
            </a:r>
            <a:endParaRPr lang="en-US" dirty="0"/>
          </a:p>
        </p:txBody>
      </p:sp>
      <p:sp>
        <p:nvSpPr>
          <p:cNvPr id="3" name="Text Placeholder 2"/>
          <p:cNvSpPr>
            <a:spLocks noGrp="1"/>
          </p:cNvSpPr>
          <p:nvPr>
            <p:ph idx="1"/>
          </p:nvPr>
        </p:nvSpPr>
        <p:spPr>
          <a:xfrm>
            <a:off x="381000" y="1307352"/>
            <a:ext cx="8534400" cy="5181600"/>
          </a:xfrm>
        </p:spPr>
        <p:txBody>
          <a:bodyPr/>
          <a:lstStyle/>
          <a:p>
            <a:r>
              <a:rPr lang="en-US" dirty="0" smtClean="0"/>
              <a:t>Best </a:t>
            </a:r>
            <a:r>
              <a:rPr lang="en-US" dirty="0"/>
              <a:t>1</a:t>
            </a:r>
            <a:r>
              <a:rPr lang="en-US" baseline="30000" dirty="0"/>
              <a:t>st</a:t>
            </a:r>
            <a:r>
              <a:rPr lang="en-US" dirty="0"/>
              <a:t> </a:t>
            </a:r>
            <a:r>
              <a:rPr lang="en-US" dirty="0" smtClean="0"/>
              <a:t>co-reference </a:t>
            </a:r>
            <a:r>
              <a:rPr lang="en-US" dirty="0"/>
              <a:t>algorithm </a:t>
            </a:r>
            <a:endParaRPr lang="en-US" dirty="0" smtClean="0"/>
          </a:p>
          <a:p>
            <a:pPr lvl="1"/>
            <a:r>
              <a:rPr lang="en-US" altLang="zh-CN" dirty="0" smtClean="0"/>
              <a:t>Consider</a:t>
            </a:r>
            <a:r>
              <a:rPr lang="zh-CN" altLang="en-US" dirty="0" smtClean="0"/>
              <a:t> </a:t>
            </a:r>
            <a:r>
              <a:rPr lang="en-US" altLang="zh-CN" dirty="0" smtClean="0"/>
              <a:t>each</a:t>
            </a:r>
            <a:r>
              <a:rPr lang="zh-CN" altLang="en-US" dirty="0" smtClean="0"/>
              <a:t> </a:t>
            </a:r>
            <a:r>
              <a:rPr lang="en-US" altLang="zh-CN" dirty="0" smtClean="0"/>
              <a:t>mention</a:t>
            </a:r>
            <a:r>
              <a:rPr lang="zh-CN" altLang="en-US" dirty="0" smtClean="0"/>
              <a:t> </a:t>
            </a:r>
            <a:r>
              <a:rPr lang="en-US" altLang="zh-CN" dirty="0" smtClean="0"/>
              <a:t>from</a:t>
            </a:r>
            <a:r>
              <a:rPr lang="zh-CN" altLang="en-US" dirty="0" smtClean="0"/>
              <a:t> </a:t>
            </a:r>
            <a:r>
              <a:rPr lang="en-US" dirty="0" smtClean="0"/>
              <a:t>left </a:t>
            </a:r>
            <a:r>
              <a:rPr lang="en-US" dirty="0"/>
              <a:t>to </a:t>
            </a:r>
            <a:r>
              <a:rPr lang="en-US" dirty="0" smtClean="0"/>
              <a:t>right</a:t>
            </a:r>
          </a:p>
          <a:p>
            <a:pPr lvl="1"/>
            <a:r>
              <a:rPr lang="en-US" b="1" dirty="0" smtClean="0"/>
              <a:t>cos(v(</a:t>
            </a:r>
            <a:r>
              <a:rPr lang="en-US" b="1" dirty="0" err="1" smtClean="0"/>
              <a:t>e</a:t>
            </a:r>
            <a:r>
              <a:rPr lang="en-US" b="1" baseline="-25000" dirty="0" err="1" smtClean="0"/>
              <a:t>i</a:t>
            </a:r>
            <a:r>
              <a:rPr lang="en-US" b="1" dirty="0"/>
              <a:t>), v(</a:t>
            </a:r>
            <a:r>
              <a:rPr lang="en-US" b="1" dirty="0" err="1"/>
              <a:t>e</a:t>
            </a:r>
            <a:r>
              <a:rPr lang="en-US" b="1" baseline="-25000" dirty="0" err="1"/>
              <a:t>j</a:t>
            </a:r>
            <a:r>
              <a:rPr lang="en-US" b="1" dirty="0"/>
              <a:t>)) as the similarity between </a:t>
            </a:r>
            <a:r>
              <a:rPr lang="en-US" b="1" dirty="0" smtClean="0"/>
              <a:t>events</a:t>
            </a:r>
          </a:p>
          <a:p>
            <a:pPr lvl="1"/>
            <a:r>
              <a:rPr lang="en-US" altLang="zh-CN" dirty="0" smtClean="0"/>
              <a:t>Choose</a:t>
            </a:r>
            <a:r>
              <a:rPr lang="zh-CN" altLang="en-US" dirty="0" smtClean="0"/>
              <a:t> </a:t>
            </a:r>
            <a:r>
              <a:rPr lang="en-US" altLang="zh-CN" dirty="0" smtClean="0"/>
              <a:t>the</a:t>
            </a:r>
            <a:r>
              <a:rPr lang="zh-CN" altLang="en-US" dirty="0"/>
              <a:t> </a:t>
            </a:r>
            <a:r>
              <a:rPr lang="en-US" altLang="zh-CN" dirty="0" smtClean="0"/>
              <a:t>antecedent</a:t>
            </a:r>
            <a:r>
              <a:rPr lang="zh-CN" altLang="en-US" dirty="0" smtClean="0"/>
              <a:t> </a:t>
            </a:r>
            <a:r>
              <a:rPr lang="en-US" altLang="zh-CN" dirty="0" smtClean="0"/>
              <a:t>with</a:t>
            </a:r>
            <a:r>
              <a:rPr lang="zh-CN" altLang="en-US" dirty="0" smtClean="0"/>
              <a:t> </a:t>
            </a:r>
            <a:r>
              <a:rPr lang="en-US" altLang="zh-CN" dirty="0" smtClean="0"/>
              <a:t>highest</a:t>
            </a:r>
            <a:r>
              <a:rPr lang="zh-CN" altLang="en-US" dirty="0" smtClean="0"/>
              <a:t> </a:t>
            </a:r>
            <a:r>
              <a:rPr lang="en-US" altLang="zh-CN" dirty="0" smtClean="0"/>
              <a:t>similarity</a:t>
            </a:r>
            <a:r>
              <a:rPr lang="zh-CN" altLang="en-US" dirty="0" smtClean="0"/>
              <a:t> </a:t>
            </a:r>
            <a:r>
              <a:rPr lang="en-US" altLang="zh-CN" dirty="0" smtClean="0"/>
              <a:t>or</a:t>
            </a:r>
            <a:r>
              <a:rPr lang="zh-CN" altLang="en-US" dirty="0" smtClean="0"/>
              <a:t> </a:t>
            </a:r>
            <a:r>
              <a:rPr lang="en-US" altLang="zh-CN" dirty="0" smtClean="0"/>
              <a:t>start</a:t>
            </a:r>
            <a:r>
              <a:rPr lang="zh-CN" altLang="en-US" dirty="0" smtClean="0"/>
              <a:t> </a:t>
            </a:r>
            <a:r>
              <a:rPr lang="en-US" altLang="zh-CN" dirty="0" smtClean="0"/>
              <a:t>a</a:t>
            </a:r>
            <a:r>
              <a:rPr lang="zh-CN" altLang="en-US" dirty="0" smtClean="0"/>
              <a:t> </a:t>
            </a:r>
            <a:r>
              <a:rPr lang="en-US" altLang="zh-CN" dirty="0" smtClean="0"/>
              <a:t>new</a:t>
            </a:r>
            <a:r>
              <a:rPr lang="zh-CN" altLang="en-US" dirty="0" smtClean="0"/>
              <a:t> </a:t>
            </a:r>
            <a:r>
              <a:rPr lang="en-US" altLang="zh-CN" dirty="0" smtClean="0"/>
              <a:t>cluster</a:t>
            </a:r>
          </a:p>
          <a:p>
            <a:r>
              <a:rPr lang="en-US" altLang="zh-CN" dirty="0" smtClean="0"/>
              <a:t>Domain</a:t>
            </a:r>
            <a:r>
              <a:rPr lang="zh-CN" altLang="en-US" dirty="0" smtClean="0"/>
              <a:t> </a:t>
            </a:r>
            <a:r>
              <a:rPr lang="en-US" altLang="zh-CN" dirty="0" smtClean="0"/>
              <a:t>Transfer</a:t>
            </a:r>
            <a:r>
              <a:rPr lang="zh-CN" altLang="en-US" dirty="0" smtClean="0"/>
              <a:t> </a:t>
            </a:r>
            <a:r>
              <a:rPr lang="en-US" dirty="0" smtClean="0"/>
              <a:t>Results</a:t>
            </a:r>
          </a:p>
        </p:txBody>
      </p:sp>
      <p:sp>
        <p:nvSpPr>
          <p:cNvPr id="4" name="Slide Number Placeholder 3"/>
          <p:cNvSpPr>
            <a:spLocks noGrp="1"/>
          </p:cNvSpPr>
          <p:nvPr>
            <p:ph type="sldNum" sz="quarter" idx="4294967295"/>
          </p:nvPr>
        </p:nvSpPr>
        <p:spPr/>
        <p:txBody>
          <a:bodyPr/>
          <a:lstStyle/>
          <a:p>
            <a:fld id="{00000000-1234-1234-1234-123412341234}" type="slidenum">
              <a:rPr lang="en" smtClean="0"/>
              <a:pPr/>
              <a:t>21</a:t>
            </a:fld>
            <a:endParaRPr lang="en"/>
          </a:p>
        </p:txBody>
      </p:sp>
      <p:graphicFrame>
        <p:nvGraphicFramePr>
          <p:cNvPr id="12" name="Chart 11"/>
          <p:cNvGraphicFramePr>
            <a:graphicFrameLocks/>
          </p:cNvGraphicFramePr>
          <p:nvPr>
            <p:extLst>
              <p:ext uri="{D42A27DB-BD31-4B8C-83A1-F6EECF244321}">
                <p14:modId xmlns:p14="http://schemas.microsoft.com/office/powerpoint/2010/main" val="1125564629"/>
              </p:ext>
            </p:extLst>
          </p:nvPr>
        </p:nvGraphicFramePr>
        <p:xfrm>
          <a:off x="1682513" y="3656852"/>
          <a:ext cx="5353050" cy="28321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4642303" y="3413078"/>
            <a:ext cx="2446119" cy="369332"/>
          </a:xfrm>
          <a:prstGeom prst="rect">
            <a:avLst/>
          </a:prstGeom>
        </p:spPr>
        <p:txBody>
          <a:bodyPr wrap="none">
            <a:spAutoFit/>
          </a:bodyPr>
          <a:lstStyle/>
          <a:p>
            <a:r>
              <a:rPr lang="en-US" altLang="zh-CN" b="1" dirty="0"/>
              <a:t>Dataset:</a:t>
            </a:r>
            <a:r>
              <a:rPr lang="zh-CN" altLang="en-US" b="1" dirty="0"/>
              <a:t> </a:t>
            </a:r>
            <a:r>
              <a:rPr lang="en-US" altLang="zh-CN" b="1" dirty="0"/>
              <a:t>TAC-KBP-15</a:t>
            </a:r>
            <a:r>
              <a:rPr lang="zh-CN" altLang="en-US" b="1" dirty="0"/>
              <a:t> </a:t>
            </a:r>
            <a:endParaRPr lang="en-US" b="1" dirty="0"/>
          </a:p>
        </p:txBody>
      </p:sp>
      <p:sp>
        <p:nvSpPr>
          <p:cNvPr id="14" name="Rectangle 13"/>
          <p:cNvSpPr/>
          <p:nvPr/>
        </p:nvSpPr>
        <p:spPr>
          <a:xfrm>
            <a:off x="1663463" y="3426725"/>
            <a:ext cx="2848024" cy="369332"/>
          </a:xfrm>
          <a:prstGeom prst="rect">
            <a:avLst/>
          </a:prstGeom>
        </p:spPr>
        <p:txBody>
          <a:bodyPr wrap="none">
            <a:spAutoFit/>
          </a:bodyPr>
          <a:lstStyle/>
          <a:p>
            <a:pPr lvl="1"/>
            <a:r>
              <a:rPr lang="en-US" altLang="zh-CN" b="1" dirty="0"/>
              <a:t>Metric:</a:t>
            </a:r>
            <a:r>
              <a:rPr lang="zh-CN" altLang="en-US" b="1" dirty="0"/>
              <a:t> </a:t>
            </a:r>
            <a:r>
              <a:rPr lang="en-US" altLang="zh-CN" b="1" dirty="0" err="1" smtClean="0"/>
              <a:t>CoNLL</a:t>
            </a:r>
            <a:r>
              <a:rPr lang="en-US" altLang="zh-CN" b="1" dirty="0" smtClean="0"/>
              <a:t> scores</a:t>
            </a:r>
            <a:endParaRPr lang="en-US" altLang="zh-CN" b="1" dirty="0"/>
          </a:p>
        </p:txBody>
      </p:sp>
      <p:pic>
        <p:nvPicPr>
          <p:cNvPr id="6" name="Picture 5"/>
          <p:cNvPicPr>
            <a:picLocks noChangeAspect="1"/>
          </p:cNvPicPr>
          <p:nvPr/>
        </p:nvPicPr>
        <p:blipFill>
          <a:blip r:embed="rId3"/>
          <a:stretch>
            <a:fillRect/>
          </a:stretch>
        </p:blipFill>
        <p:spPr>
          <a:xfrm>
            <a:off x="1682513" y="685801"/>
            <a:ext cx="5334000" cy="685800"/>
          </a:xfrm>
          <a:prstGeom prst="rect">
            <a:avLst/>
          </a:prstGeom>
          <a:solidFill>
            <a:srgbClr val="FFFFCC"/>
          </a:solidFill>
          <a:ln>
            <a:solidFill>
              <a:schemeClr val="accent1"/>
            </a:solidFill>
          </a:ln>
        </p:spPr>
      </p:pic>
      <p:sp>
        <p:nvSpPr>
          <p:cNvPr id="11" name="Rectangular Callout 10"/>
          <p:cNvSpPr/>
          <p:nvPr/>
        </p:nvSpPr>
        <p:spPr>
          <a:xfrm>
            <a:off x="6934200" y="2932188"/>
            <a:ext cx="2046608" cy="1487412"/>
          </a:xfrm>
          <a:prstGeom prst="wedgeRectCallout">
            <a:avLst>
              <a:gd name="adj1" fmla="val -56581"/>
              <a:gd name="adj2" fmla="val 83150"/>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3366"/>
                </a:solidFill>
              </a:rPr>
              <a:t>Performance </a:t>
            </a:r>
            <a:r>
              <a:rPr lang="en-US" b="1" dirty="0" smtClean="0">
                <a:solidFill>
                  <a:srgbClr val="003366"/>
                </a:solidFill>
              </a:rPr>
              <a:t>across domains </a:t>
            </a:r>
            <a:r>
              <a:rPr lang="en-US" dirty="0" smtClean="0">
                <a:solidFill>
                  <a:srgbClr val="003366"/>
                </a:solidFill>
              </a:rPr>
              <a:t>is significantly better than supervised methods</a:t>
            </a:r>
            <a:endParaRPr lang="en-US" dirty="0">
              <a:solidFill>
                <a:srgbClr val="003366"/>
              </a:solidFill>
            </a:endParaRPr>
          </a:p>
        </p:txBody>
      </p:sp>
      <p:sp>
        <p:nvSpPr>
          <p:cNvPr id="15" name="Rectangular Callout 14"/>
          <p:cNvSpPr/>
          <p:nvPr/>
        </p:nvSpPr>
        <p:spPr>
          <a:xfrm>
            <a:off x="3129433" y="6034974"/>
            <a:ext cx="2644587" cy="442026"/>
          </a:xfrm>
          <a:prstGeom prst="wedgeRectCallout">
            <a:avLst>
              <a:gd name="adj1" fmla="val -17252"/>
              <a:gd name="adj2" fmla="val 31025"/>
            </a:avLst>
          </a:prstGeom>
          <a:solidFill>
            <a:srgbClr val="FFFFF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B0F0"/>
                </a:solidFill>
              </a:rPr>
              <a:t>0-shot </a:t>
            </a:r>
            <a:r>
              <a:rPr lang="en-US" dirty="0" smtClean="0">
                <a:solidFill>
                  <a:srgbClr val="000080"/>
                </a:solidFill>
              </a:rPr>
              <a:t>           </a:t>
            </a:r>
            <a:r>
              <a:rPr lang="en-US" b="1" dirty="0" smtClean="0">
                <a:solidFill>
                  <a:schemeClr val="accent1"/>
                </a:solidFill>
              </a:rPr>
              <a:t>Supervised</a:t>
            </a:r>
          </a:p>
        </p:txBody>
      </p:sp>
      <p:sp>
        <p:nvSpPr>
          <p:cNvPr id="7" name="Rectangle 6"/>
          <p:cNvSpPr/>
          <p:nvPr/>
        </p:nvSpPr>
        <p:spPr>
          <a:xfrm>
            <a:off x="4642303" y="3610518"/>
            <a:ext cx="2393260" cy="23330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ular Callout 15"/>
          <p:cNvSpPr/>
          <p:nvPr/>
        </p:nvSpPr>
        <p:spPr>
          <a:xfrm>
            <a:off x="2286001" y="3581400"/>
            <a:ext cx="1752600" cy="442026"/>
          </a:xfrm>
          <a:prstGeom prst="wedgeRectCallout">
            <a:avLst>
              <a:gd name="adj1" fmla="val -17252"/>
              <a:gd name="adj2" fmla="val 31025"/>
            </a:avLst>
          </a:prstGeom>
          <a:solidFill>
            <a:srgbClr val="FFFFCC"/>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Within domain</a:t>
            </a:r>
          </a:p>
        </p:txBody>
      </p:sp>
      <p:sp>
        <p:nvSpPr>
          <p:cNvPr id="17" name="Rectangular Callout 16"/>
          <p:cNvSpPr/>
          <p:nvPr/>
        </p:nvSpPr>
        <p:spPr>
          <a:xfrm>
            <a:off x="4800600" y="3581400"/>
            <a:ext cx="1752600" cy="442026"/>
          </a:xfrm>
          <a:prstGeom prst="wedgeRectCallout">
            <a:avLst>
              <a:gd name="adj1" fmla="val -17252"/>
              <a:gd name="adj2" fmla="val 31025"/>
            </a:avLst>
          </a:prstGeom>
          <a:solidFill>
            <a:srgbClr val="FFFFCC"/>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Across domain</a:t>
            </a:r>
          </a:p>
        </p:txBody>
      </p:sp>
    </p:spTree>
    <p:extLst>
      <p:ext uri="{BB962C8B-B14F-4D97-AF65-F5344CB8AC3E}">
        <p14:creationId xmlns:p14="http://schemas.microsoft.com/office/powerpoint/2010/main" val="4209322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par>
                          <p:cTn id="21" fill="hold">
                            <p:stCondLst>
                              <p:cond delay="0"/>
                            </p:stCondLst>
                            <p:childTnLst>
                              <p:par>
                                <p:cTn id="22" presetID="22" presetClass="entr" presetSubtype="2" fill="hold" grpId="0" nodeType="after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P spid="14" grpId="0"/>
      <p:bldP spid="11" grpId="0" animBg="1"/>
      <p:bldP spid="15" grpId="0" animBg="1"/>
      <p:bldP spid="7"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Learning from Task Independent Resources </a:t>
            </a:r>
            <a:endParaRPr lang="en-US" dirty="0"/>
          </a:p>
        </p:txBody>
      </p:sp>
      <p:sp>
        <p:nvSpPr>
          <p:cNvPr id="3" name="Content Placeholder 2"/>
          <p:cNvSpPr>
            <a:spLocks noGrp="1"/>
          </p:cNvSpPr>
          <p:nvPr>
            <p:ph idx="1"/>
          </p:nvPr>
        </p:nvSpPr>
        <p:spPr/>
        <p:txBody>
          <a:bodyPr/>
          <a:lstStyle/>
          <a:p>
            <a:r>
              <a:rPr lang="en-US" dirty="0" smtClean="0"/>
              <a:t>This learning protocol relies on the ability to induce good semantic representations.</a:t>
            </a:r>
          </a:p>
          <a:p>
            <a:r>
              <a:rPr lang="en-US" dirty="0" smtClean="0"/>
              <a:t>Semantic representations could be learned using existing signals, independently of the task at hand.</a:t>
            </a:r>
          </a:p>
          <a:p>
            <a:pPr lvl="1"/>
            <a:r>
              <a:rPr lang="en-US" dirty="0" smtClean="0"/>
              <a:t>(Multilingual) Text Categorization</a:t>
            </a:r>
          </a:p>
          <a:p>
            <a:pPr lvl="1"/>
            <a:r>
              <a:rPr lang="en-US" dirty="0" smtClean="0"/>
              <a:t>Event Detection and Co-reference </a:t>
            </a:r>
          </a:p>
          <a:p>
            <a:pPr lvl="2"/>
            <a:r>
              <a:rPr lang="en-US" dirty="0" smtClean="0"/>
              <a:t>Requires more involved representations</a:t>
            </a:r>
          </a:p>
          <a:p>
            <a:pPr lvl="1"/>
            <a:r>
              <a:rPr lang="en-US" dirty="0" smtClean="0"/>
              <a:t>Wikification/EDL</a:t>
            </a:r>
          </a:p>
          <a:p>
            <a:pPr lvl="1"/>
            <a:r>
              <a:rPr lang="en-US" dirty="0" smtClean="0"/>
              <a:t>Relation </a:t>
            </a:r>
            <a:r>
              <a:rPr lang="en-US" dirty="0"/>
              <a:t>identification</a:t>
            </a:r>
          </a:p>
          <a:p>
            <a:pPr lvl="2"/>
            <a:r>
              <a:rPr lang="en-US" dirty="0" smtClean="0"/>
              <a:t>Using </a:t>
            </a:r>
            <a:r>
              <a:rPr lang="en-US" b="1" dirty="0" smtClean="0"/>
              <a:t>definitions </a:t>
            </a:r>
            <a:r>
              <a:rPr lang="en-US" dirty="0"/>
              <a:t>of concepts and relations between </a:t>
            </a:r>
            <a:r>
              <a:rPr lang="en-US" dirty="0" smtClean="0"/>
              <a:t>them [*SEM’18] </a:t>
            </a:r>
            <a:endParaRPr lang="en-US" dirty="0"/>
          </a:p>
          <a:p>
            <a:pPr lvl="1"/>
            <a:r>
              <a:rPr lang="en-US" dirty="0" smtClean="0"/>
              <a:t>Open Domain Zero-Shot Entity Typing (coarse and fine)</a:t>
            </a:r>
          </a:p>
          <a:p>
            <a:pPr lvl="2"/>
            <a:r>
              <a:rPr lang="en-US" dirty="0" smtClean="0"/>
              <a:t>Represent context – identify “known” entities with type-compatible contexts</a:t>
            </a:r>
          </a:p>
          <a:p>
            <a:pPr lvl="2"/>
            <a:r>
              <a:rPr lang="en-US" dirty="0" smtClean="0"/>
              <a:t>Using </a:t>
            </a:r>
            <a:r>
              <a:rPr lang="en-US" dirty="0" err="1" smtClean="0"/>
              <a:t>ELMo</a:t>
            </a:r>
            <a:r>
              <a:rPr lang="en-US" dirty="0" smtClean="0"/>
              <a:t> + ESA</a:t>
            </a:r>
          </a:p>
          <a:p>
            <a:r>
              <a:rPr lang="en-US" dirty="0" smtClean="0"/>
              <a:t>In all cases – key benefits are shown in adaptation</a:t>
            </a:r>
            <a:endParaRPr lang="en-US" dirty="0"/>
          </a:p>
        </p:txBody>
      </p:sp>
      <p:sp>
        <p:nvSpPr>
          <p:cNvPr id="4" name="Slide Number Placeholder 3"/>
          <p:cNvSpPr>
            <a:spLocks noGrp="1"/>
          </p:cNvSpPr>
          <p:nvPr>
            <p:ph type="sldNum" sz="quarter" idx="4294967295"/>
          </p:nvPr>
        </p:nvSpPr>
        <p:spPr/>
        <p:txBody>
          <a:bodyPr/>
          <a:lstStyle/>
          <a:p>
            <a:pPr>
              <a:defRPr/>
            </a:pPr>
            <a:r>
              <a:rPr lang="en-US" altLang="zh-TW" dirty="0" smtClean="0"/>
              <a:t>Page </a:t>
            </a:r>
            <a:fld id="{C83F18D4-0D70-44DE-A8FF-A8D5002D1168}" type="slidenum">
              <a:rPr lang="en-US" altLang="zh-TW" smtClean="0"/>
              <a:pPr>
                <a:defRPr/>
              </a:pPr>
              <a:t>22</a:t>
            </a:fld>
            <a:endParaRPr lang="en-US" altLang="zh-TW" dirty="0"/>
          </a:p>
        </p:txBody>
      </p:sp>
      <p:sp>
        <p:nvSpPr>
          <p:cNvPr id="5" name="Rectangular Callout 4"/>
          <p:cNvSpPr/>
          <p:nvPr/>
        </p:nvSpPr>
        <p:spPr>
          <a:xfrm>
            <a:off x="5562600" y="2590800"/>
            <a:ext cx="3429000" cy="1676400"/>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80"/>
                </a:solidFill>
              </a:rPr>
              <a:t>Broad use of embeddings! </a:t>
            </a:r>
          </a:p>
          <a:p>
            <a:pPr algn="ctr"/>
            <a:r>
              <a:rPr lang="en-US" b="1" dirty="0" smtClean="0">
                <a:solidFill>
                  <a:srgbClr val="000080"/>
                </a:solidFill>
              </a:rPr>
              <a:t>But almost no use of task/label understanding. </a:t>
            </a:r>
          </a:p>
          <a:p>
            <a:pPr algn="ctr"/>
            <a:r>
              <a:rPr lang="en-US" b="1" dirty="0" smtClean="0">
                <a:solidFill>
                  <a:srgbClr val="000080"/>
                </a:solidFill>
              </a:rPr>
              <a:t>We just rely on supervision.</a:t>
            </a:r>
          </a:p>
          <a:p>
            <a:pPr algn="ctr"/>
            <a:r>
              <a:rPr lang="en-US" b="1" dirty="0" smtClean="0">
                <a:solidFill>
                  <a:srgbClr val="3333FF"/>
                </a:solidFill>
              </a:rPr>
              <a:t>Promote Label-Aware Models</a:t>
            </a:r>
          </a:p>
          <a:p>
            <a:pPr algn="ctr"/>
            <a:r>
              <a:rPr lang="en-US" dirty="0">
                <a:solidFill>
                  <a:srgbClr val="3333FF"/>
                </a:solidFill>
              </a:rPr>
              <a:t>[AAAI’08, AAAI’14, IJCAI’16]</a:t>
            </a:r>
            <a:endParaRPr lang="en-US" dirty="0" smtClean="0">
              <a:solidFill>
                <a:srgbClr val="3333FF"/>
              </a:solidFill>
            </a:endParaRPr>
          </a:p>
        </p:txBody>
      </p:sp>
    </p:spTree>
    <p:extLst>
      <p:ext uri="{BB962C8B-B14F-4D97-AF65-F5344CB8AC3E}">
        <p14:creationId xmlns:p14="http://schemas.microsoft.com/office/powerpoint/2010/main" val="442056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Rectangular Callout 6"/>
          <p:cNvSpPr/>
          <p:nvPr/>
        </p:nvSpPr>
        <p:spPr>
          <a:xfrm>
            <a:off x="3657600" y="92259"/>
            <a:ext cx="5334000" cy="817656"/>
          </a:xfrm>
          <a:prstGeom prst="wedgeRectCallout">
            <a:avLst>
              <a:gd name="adj1" fmla="val -23080"/>
              <a:gd name="adj2" fmla="val 121158"/>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3366"/>
                </a:solidFill>
              </a:rPr>
              <a:t>The importance of semantic typing goes much beyond the application of NER. It’s a very useful abstraction for many semantic tasks. </a:t>
            </a:r>
            <a:endParaRPr lang="en-US" dirty="0">
              <a:solidFill>
                <a:srgbClr val="003366"/>
              </a:solidFill>
            </a:endParaRPr>
          </a:p>
        </p:txBody>
      </p:sp>
      <p:sp>
        <p:nvSpPr>
          <p:cNvPr id="60" name="Google Shape;60;p14"/>
          <p:cNvSpPr txBox="1">
            <a:spLocks noGrp="1"/>
          </p:cNvSpPr>
          <p:nvPr>
            <p:ph type="title"/>
          </p:nvPr>
        </p:nvSpPr>
        <p:spPr/>
        <p:txBody>
          <a:bodyPr/>
          <a:lstStyle/>
          <a:p>
            <a:r>
              <a:rPr lang="en-US" dirty="0"/>
              <a:t>Open Entity Typing</a:t>
            </a:r>
          </a:p>
        </p:txBody>
      </p:sp>
      <p:sp>
        <p:nvSpPr>
          <p:cNvPr id="61" name="Google Shape;61;p14"/>
          <p:cNvSpPr txBox="1">
            <a:spLocks noGrp="1"/>
          </p:cNvSpPr>
          <p:nvPr>
            <p:ph idx="1"/>
          </p:nvPr>
        </p:nvSpPr>
        <p:spPr>
          <a:xfrm>
            <a:off x="381000" y="990600"/>
            <a:ext cx="8534400" cy="5181600"/>
          </a:xfrm>
        </p:spPr>
        <p:txBody>
          <a:bodyPr/>
          <a:lstStyle/>
          <a:p>
            <a:r>
              <a:rPr lang="en-US" dirty="0" smtClean="0"/>
              <a:t>Given (1) sentence, (2) mention, (3) target taxonomy</a:t>
            </a:r>
          </a:p>
          <a:p>
            <a:r>
              <a:rPr lang="en-US" dirty="0" smtClean="0"/>
              <a:t>Label the mention with a set of </a:t>
            </a:r>
            <a:r>
              <a:rPr lang="en-US" b="1" dirty="0" smtClean="0"/>
              <a:t>types</a:t>
            </a:r>
            <a:r>
              <a:rPr lang="en-US" dirty="0" smtClean="0"/>
              <a:t> from the taxonomy.</a:t>
            </a:r>
          </a:p>
          <a:p>
            <a:pPr marL="0" indent="0" algn="ctr">
              <a:buNone/>
            </a:pPr>
            <a:r>
              <a:rPr lang="en-US" dirty="0" smtClean="0"/>
              <a:t>	</a:t>
            </a:r>
          </a:p>
          <a:p>
            <a:pPr marL="0" indent="0" algn="ctr">
              <a:buNone/>
            </a:pPr>
            <a:endParaRPr lang="en-US" dirty="0" smtClean="0"/>
          </a:p>
          <a:p>
            <a:pPr lvl="1"/>
            <a:endParaRPr lang="en-US" dirty="0" smtClean="0"/>
          </a:p>
          <a:p>
            <a:pPr lvl="1"/>
            <a:endParaRPr lang="en-US" dirty="0"/>
          </a:p>
          <a:p>
            <a:pPr lvl="1"/>
            <a:r>
              <a:rPr lang="en-US" dirty="0" smtClean="0">
                <a:solidFill>
                  <a:srgbClr val="3333FF"/>
                </a:solidFill>
              </a:rPr>
              <a:t>UW: </a:t>
            </a:r>
            <a:r>
              <a:rPr lang="en-US" dirty="0" smtClean="0"/>
              <a:t>/organization, /organization/</a:t>
            </a:r>
            <a:r>
              <a:rPr lang="en-US" dirty="0" err="1" smtClean="0"/>
              <a:t>education_institution</a:t>
            </a:r>
            <a:endParaRPr lang="en-US" dirty="0" smtClean="0"/>
          </a:p>
          <a:p>
            <a:pPr lvl="1"/>
            <a:r>
              <a:rPr lang="en-US" dirty="0" smtClean="0">
                <a:solidFill>
                  <a:srgbClr val="CC3300"/>
                </a:solidFill>
              </a:rPr>
              <a:t>Department of Chemistry: </a:t>
            </a:r>
            <a:r>
              <a:rPr lang="en-US" dirty="0" smtClean="0"/>
              <a:t>/organization, /education, /education/department</a:t>
            </a:r>
          </a:p>
          <a:p>
            <a:pPr lvl="1"/>
            <a:r>
              <a:rPr lang="en-US" dirty="0" smtClean="0">
                <a:solidFill>
                  <a:srgbClr val="00B050"/>
                </a:solidFill>
              </a:rPr>
              <a:t>AAAS:</a:t>
            </a:r>
            <a:r>
              <a:rPr lang="en-US" dirty="0" smtClean="0"/>
              <a:t> /organization</a:t>
            </a:r>
          </a:p>
          <a:p>
            <a:pPr lvl="1"/>
            <a:endParaRPr lang="en-US" dirty="0"/>
          </a:p>
          <a:p>
            <a:pPr lvl="1"/>
            <a:endParaRPr lang="en-US" dirty="0" smtClean="0"/>
          </a:p>
          <a:p>
            <a:pPr lvl="1"/>
            <a:r>
              <a:rPr lang="en-US" dirty="0" smtClean="0">
                <a:solidFill>
                  <a:srgbClr val="FF0000"/>
                </a:solidFill>
              </a:rPr>
              <a:t>Bruce Robinson: </a:t>
            </a:r>
            <a:r>
              <a:rPr lang="en-US" dirty="0" smtClean="0"/>
              <a:t>/Person/Scientist</a:t>
            </a:r>
            <a:endParaRPr lang="en-US" dirty="0"/>
          </a:p>
        </p:txBody>
      </p:sp>
      <p:sp>
        <p:nvSpPr>
          <p:cNvPr id="4" name="Rectangle 3"/>
          <p:cNvSpPr/>
          <p:nvPr/>
        </p:nvSpPr>
        <p:spPr>
          <a:xfrm>
            <a:off x="1447800" y="1981200"/>
            <a:ext cx="6248400" cy="1323439"/>
          </a:xfrm>
          <a:prstGeom prst="rect">
            <a:avLst/>
          </a:prstGeom>
          <a:solidFill>
            <a:srgbClr val="FFFFCC"/>
          </a:solidFill>
          <a:ln w="28575">
            <a:solidFill>
              <a:schemeClr val="accent1"/>
            </a:solidFill>
          </a:ln>
        </p:spPr>
        <p:txBody>
          <a:bodyPr wrap="square">
            <a:spAutoFit/>
          </a:bodyPr>
          <a:lstStyle/>
          <a:p>
            <a:pPr marL="0" indent="0">
              <a:buNone/>
            </a:pPr>
            <a:r>
              <a:rPr lang="en-US" sz="2000" i="1" dirty="0">
                <a:solidFill>
                  <a:schemeClr val="bg2"/>
                </a:solidFill>
                <a:latin typeface="+mn-lt"/>
              </a:rPr>
              <a:t>A handful of professors in the </a:t>
            </a:r>
            <a:r>
              <a:rPr lang="en-US" sz="2000" i="1" dirty="0">
                <a:solidFill>
                  <a:srgbClr val="3333FF"/>
                </a:solidFill>
                <a:latin typeface="+mn-lt"/>
              </a:rPr>
              <a:t>UW</a:t>
            </a:r>
            <a:r>
              <a:rPr lang="en-US" sz="2000" i="1" dirty="0">
                <a:solidFill>
                  <a:schemeClr val="bg2"/>
                </a:solidFill>
                <a:latin typeface="+mn-lt"/>
              </a:rPr>
              <a:t> </a:t>
            </a:r>
            <a:r>
              <a:rPr lang="en-US" sz="2000" i="1" dirty="0">
                <a:solidFill>
                  <a:srgbClr val="C00000"/>
                </a:solidFill>
                <a:latin typeface="+mn-lt"/>
              </a:rPr>
              <a:t>Department of Chemistry</a:t>
            </a:r>
            <a:r>
              <a:rPr lang="en-US" sz="2000" i="1" dirty="0">
                <a:solidFill>
                  <a:schemeClr val="bg2"/>
                </a:solidFill>
                <a:latin typeface="+mn-lt"/>
              </a:rPr>
              <a:t> </a:t>
            </a:r>
            <a:r>
              <a:rPr lang="en-US" sz="2000" i="1" dirty="0" smtClean="0">
                <a:solidFill>
                  <a:schemeClr val="bg2"/>
                </a:solidFill>
                <a:latin typeface="+mn-lt"/>
              </a:rPr>
              <a:t>are </a:t>
            </a:r>
            <a:r>
              <a:rPr lang="en-US" sz="2000" i="1" dirty="0">
                <a:solidFill>
                  <a:schemeClr val="bg2"/>
                </a:solidFill>
                <a:latin typeface="+mn-lt"/>
              </a:rPr>
              <a:t>being recognized by the American Association for the Advancement of Science </a:t>
            </a:r>
            <a:r>
              <a:rPr lang="en-US" sz="2000" i="1" dirty="0" smtClean="0">
                <a:solidFill>
                  <a:srgbClr val="00B050"/>
                </a:solidFill>
                <a:latin typeface="+mn-lt"/>
              </a:rPr>
              <a:t>(AAAS) </a:t>
            </a:r>
            <a:r>
              <a:rPr lang="en-US" sz="2000" i="1" dirty="0">
                <a:solidFill>
                  <a:schemeClr val="bg2"/>
                </a:solidFill>
                <a:latin typeface="+mn-lt"/>
              </a:rPr>
              <a:t>for their efforts and contributions to the scientific community .</a:t>
            </a:r>
          </a:p>
        </p:txBody>
      </p:sp>
      <p:sp>
        <p:nvSpPr>
          <p:cNvPr id="5" name="Rectangle 4"/>
          <p:cNvSpPr/>
          <p:nvPr/>
        </p:nvSpPr>
        <p:spPr>
          <a:xfrm>
            <a:off x="1581150" y="4911216"/>
            <a:ext cx="5981700" cy="707886"/>
          </a:xfrm>
          <a:prstGeom prst="rect">
            <a:avLst/>
          </a:prstGeom>
          <a:solidFill>
            <a:srgbClr val="FFFFCC"/>
          </a:solidFill>
          <a:ln w="28575">
            <a:solidFill>
              <a:schemeClr val="accent1"/>
            </a:solidFill>
          </a:ln>
        </p:spPr>
        <p:txBody>
          <a:bodyPr wrap="square">
            <a:spAutoFit/>
          </a:bodyPr>
          <a:lstStyle/>
          <a:p>
            <a:r>
              <a:rPr lang="pt-BR" sz="2000" i="1" dirty="0" smtClean="0">
                <a:solidFill>
                  <a:srgbClr val="FF0000"/>
                </a:solidFill>
                <a:latin typeface="+mn-lt"/>
              </a:rPr>
              <a:t>Bruce Robinson </a:t>
            </a:r>
            <a:r>
              <a:rPr lang="en-US" sz="2000" i="1" dirty="0" smtClean="0">
                <a:solidFill>
                  <a:schemeClr val="bg2"/>
                </a:solidFill>
                <a:latin typeface="+mn-lt"/>
              </a:rPr>
              <a:t>is </a:t>
            </a:r>
            <a:r>
              <a:rPr lang="en-US" sz="2000" i="1" dirty="0">
                <a:solidFill>
                  <a:schemeClr val="bg2"/>
                </a:solidFill>
                <a:latin typeface="+mn-lt"/>
              </a:rPr>
              <a:t>a theorist and </a:t>
            </a:r>
            <a:r>
              <a:rPr lang="en-US" sz="2000" i="1" dirty="0" err="1">
                <a:solidFill>
                  <a:schemeClr val="bg2"/>
                </a:solidFill>
                <a:latin typeface="+mn-lt"/>
              </a:rPr>
              <a:t>spectroscopist</a:t>
            </a:r>
            <a:r>
              <a:rPr lang="en-US" sz="2000" i="1" dirty="0">
                <a:solidFill>
                  <a:schemeClr val="bg2"/>
                </a:solidFill>
                <a:latin typeface="+mn-lt"/>
              </a:rPr>
              <a:t>, who</a:t>
            </a:r>
          </a:p>
          <a:p>
            <a:r>
              <a:rPr lang="en-US" sz="2000" i="1" dirty="0">
                <a:solidFill>
                  <a:schemeClr val="bg2"/>
                </a:solidFill>
                <a:latin typeface="+mn-lt"/>
              </a:rPr>
              <a:t>has been contributing to the field </a:t>
            </a:r>
            <a:r>
              <a:rPr lang="en-US" sz="2000" i="1" dirty="0" smtClean="0">
                <a:solidFill>
                  <a:schemeClr val="bg2"/>
                </a:solidFill>
                <a:latin typeface="+mn-lt"/>
              </a:rPr>
              <a:t>for the </a:t>
            </a:r>
            <a:r>
              <a:rPr lang="en-US" sz="2000" i="1" dirty="0">
                <a:solidFill>
                  <a:schemeClr val="bg2"/>
                </a:solidFill>
                <a:latin typeface="+mn-lt"/>
              </a:rPr>
              <a:t>past 40 years.</a:t>
            </a:r>
          </a:p>
        </p:txBody>
      </p:sp>
      <p:sp>
        <p:nvSpPr>
          <p:cNvPr id="6" name="Rectangle 5"/>
          <p:cNvSpPr/>
          <p:nvPr/>
        </p:nvSpPr>
        <p:spPr>
          <a:xfrm>
            <a:off x="1582272" y="4914213"/>
            <a:ext cx="5981700" cy="707886"/>
          </a:xfrm>
          <a:prstGeom prst="rect">
            <a:avLst/>
          </a:prstGeom>
          <a:solidFill>
            <a:srgbClr val="FFFFCC"/>
          </a:solidFill>
          <a:ln w="28575">
            <a:solidFill>
              <a:schemeClr val="accent1"/>
            </a:solidFill>
          </a:ln>
        </p:spPr>
        <p:txBody>
          <a:bodyPr wrap="square">
            <a:spAutoFit/>
          </a:bodyPr>
          <a:lstStyle/>
          <a:p>
            <a:r>
              <a:rPr lang="pt-BR" sz="2000" i="1" dirty="0" smtClean="0">
                <a:solidFill>
                  <a:srgbClr val="FF0000"/>
                </a:solidFill>
                <a:latin typeface="+mn-lt"/>
              </a:rPr>
              <a:t>Bruce Robinson</a:t>
            </a:r>
          </a:p>
          <a:p>
            <a:endParaRPr lang="en-US" sz="2000" i="1" dirty="0">
              <a:solidFill>
                <a:schemeClr val="bg2"/>
              </a:solidFill>
              <a:latin typeface="+mn-lt"/>
            </a:endParaRPr>
          </a:p>
        </p:txBody>
      </p:sp>
    </p:spTree>
    <p:extLst>
      <p:ext uri="{BB962C8B-B14F-4D97-AF65-F5344CB8AC3E}">
        <p14:creationId xmlns:p14="http://schemas.microsoft.com/office/powerpoint/2010/main" val="193824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xEl>
                                              <p:pRg st="11" end="11"/>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2"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p:txBody>
          <a:bodyPr/>
          <a:lstStyle/>
          <a:p>
            <a:r>
              <a:rPr lang="en-US" dirty="0" smtClean="0"/>
              <a:t>Data Sets: Entity (Fine) Typing</a:t>
            </a:r>
            <a:endParaRPr lang="en-US" dirty="0"/>
          </a:p>
        </p:txBody>
      </p:sp>
      <p:sp>
        <p:nvSpPr>
          <p:cNvPr id="68" name="Google Shape;68;p15"/>
          <p:cNvSpPr txBox="1">
            <a:spLocks noGrp="1"/>
          </p:cNvSpPr>
          <p:nvPr>
            <p:ph idx="1"/>
          </p:nvPr>
        </p:nvSpPr>
        <p:spPr/>
        <p:txBody>
          <a:bodyPr/>
          <a:lstStyle/>
          <a:p>
            <a:r>
              <a:rPr lang="en-US" dirty="0" smtClean="0"/>
              <a:t>FIGER (Ling &amp; Weld, 2012)</a:t>
            </a:r>
          </a:p>
          <a:p>
            <a:pPr lvl="1"/>
            <a:r>
              <a:rPr lang="en-US" dirty="0" smtClean="0"/>
              <a:t>37 Coarse Types, 75 Fine Types</a:t>
            </a:r>
          </a:p>
          <a:p>
            <a:pPr lvl="1"/>
            <a:r>
              <a:rPr lang="en-US" dirty="0" smtClean="0"/>
              <a:t>Test Set: 563 manually annotated mentions</a:t>
            </a:r>
          </a:p>
          <a:p>
            <a:r>
              <a:rPr lang="en-US" dirty="0" smtClean="0"/>
              <a:t>BBN (</a:t>
            </a:r>
            <a:r>
              <a:rPr lang="en-US" dirty="0" err="1" smtClean="0"/>
              <a:t>Weischedel</a:t>
            </a:r>
            <a:r>
              <a:rPr lang="en-US" dirty="0" smtClean="0"/>
              <a:t> &amp; </a:t>
            </a:r>
            <a:r>
              <a:rPr lang="en-US" dirty="0" err="1" smtClean="0"/>
              <a:t>Brunstein</a:t>
            </a:r>
            <a:r>
              <a:rPr lang="en-US" dirty="0" smtClean="0"/>
              <a:t>, 2005)</a:t>
            </a:r>
          </a:p>
          <a:p>
            <a:pPr lvl="1"/>
            <a:r>
              <a:rPr lang="en-US" dirty="0" smtClean="0"/>
              <a:t>16 Coarse Types, 41 Fine Types</a:t>
            </a:r>
          </a:p>
          <a:p>
            <a:pPr lvl="1"/>
            <a:r>
              <a:rPr lang="en-US" dirty="0" smtClean="0"/>
              <a:t>Test Set: 13k manually annotated mentions</a:t>
            </a:r>
          </a:p>
          <a:p>
            <a:pPr lvl="1"/>
            <a:r>
              <a:rPr lang="en-US" dirty="0" smtClean="0"/>
              <a:t>Major difference: No fine types for “/person” </a:t>
            </a:r>
          </a:p>
          <a:p>
            <a:r>
              <a:rPr lang="en-US" dirty="0" smtClean="0"/>
              <a:t>Medical…</a:t>
            </a:r>
          </a:p>
          <a:p>
            <a:pPr lvl="1"/>
            <a:r>
              <a:rPr lang="en-US" dirty="0" smtClean="0"/>
              <a:t>Many data sets</a:t>
            </a:r>
          </a:p>
          <a:p>
            <a:r>
              <a:rPr lang="en-US" dirty="0" smtClean="0"/>
              <a:t>Multiple datasets for coarse typing (NER) </a:t>
            </a:r>
          </a:p>
          <a:p>
            <a:endParaRPr lang="en-US" dirty="0"/>
          </a:p>
        </p:txBody>
      </p:sp>
      <p:sp>
        <p:nvSpPr>
          <p:cNvPr id="69" name="Google Shape;69;p15"/>
          <p:cNvSpPr txBox="1">
            <a:spLocks noGrp="1"/>
          </p:cNvSpPr>
          <p:nvPr>
            <p:ph type="sldNum" idx="4294967295"/>
          </p:nvPr>
        </p:nvSpPr>
        <p:spPr>
          <a:xfrm>
            <a:off x="8594725" y="5519738"/>
            <a:ext cx="549275" cy="3937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a:pPr>
                <a:spcBef>
                  <a:spcPts val="0"/>
                </a:spcBef>
                <a:spcAft>
                  <a:spcPts val="0"/>
                </a:spcAft>
              </a:pPr>
              <a:t>24</a:t>
            </a:fld>
            <a:endParaRPr/>
          </a:p>
        </p:txBody>
      </p:sp>
    </p:spTree>
    <p:extLst>
      <p:ext uri="{BB962C8B-B14F-4D97-AF65-F5344CB8AC3E}">
        <p14:creationId xmlns:p14="http://schemas.microsoft.com/office/powerpoint/2010/main" val="1355744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04800" y="228600"/>
            <a:ext cx="7772400" cy="533400"/>
          </a:xfrm>
        </p:spPr>
        <p:txBody>
          <a:bodyPr/>
          <a:lstStyle/>
          <a:p>
            <a:r>
              <a:rPr lang="en-US" dirty="0" smtClean="0"/>
              <a:t>Related Work: Entity Fine Typing</a:t>
            </a:r>
            <a:endParaRPr lang="en-US" dirty="0"/>
          </a:p>
        </p:txBody>
      </p:sp>
      <p:sp>
        <p:nvSpPr>
          <p:cNvPr id="75" name="Google Shape;75;p16"/>
          <p:cNvSpPr txBox="1">
            <a:spLocks noGrp="1"/>
          </p:cNvSpPr>
          <p:nvPr>
            <p:ph type="sldNum" idx="4294967295"/>
          </p:nvPr>
        </p:nvSpPr>
        <p:spPr>
          <a:xfrm>
            <a:off x="8594725" y="5519738"/>
            <a:ext cx="549275" cy="3937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a:pPr>
                <a:spcBef>
                  <a:spcPts val="0"/>
                </a:spcBef>
                <a:spcAft>
                  <a:spcPts val="0"/>
                </a:spcAft>
              </a:pPr>
              <a:t>25</a:t>
            </a:fld>
            <a:endParaRPr/>
          </a:p>
        </p:txBody>
      </p:sp>
      <p:graphicFrame>
        <p:nvGraphicFramePr>
          <p:cNvPr id="76" name="Google Shape;76;p16"/>
          <p:cNvGraphicFramePr/>
          <p:nvPr>
            <p:extLst>
              <p:ext uri="{D42A27DB-BD31-4B8C-83A1-F6EECF244321}">
                <p14:modId xmlns:p14="http://schemas.microsoft.com/office/powerpoint/2010/main" val="1706516357"/>
              </p:ext>
            </p:extLst>
          </p:nvPr>
        </p:nvGraphicFramePr>
        <p:xfrm>
          <a:off x="914400" y="954741"/>
          <a:ext cx="7418124" cy="5608080"/>
        </p:xfrm>
        <a:graphic>
          <a:graphicData uri="http://schemas.openxmlformats.org/drawingml/2006/table">
            <a:tbl>
              <a:tblPr>
                <a:noFill/>
              </a:tblPr>
              <a:tblGrid>
                <a:gridCol w="1236354">
                  <a:extLst>
                    <a:ext uri="{9D8B030D-6E8A-4147-A177-3AD203B41FA5}">
                      <a16:colId xmlns:a16="http://schemas.microsoft.com/office/drawing/2014/main" val="20000"/>
                    </a:ext>
                  </a:extLst>
                </a:gridCol>
                <a:gridCol w="1236354">
                  <a:extLst>
                    <a:ext uri="{9D8B030D-6E8A-4147-A177-3AD203B41FA5}">
                      <a16:colId xmlns:a16="http://schemas.microsoft.com/office/drawing/2014/main" val="20001"/>
                    </a:ext>
                  </a:extLst>
                </a:gridCol>
                <a:gridCol w="1068742">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963920">
                  <a:extLst>
                    <a:ext uri="{9D8B030D-6E8A-4147-A177-3AD203B41FA5}">
                      <a16:colId xmlns:a16="http://schemas.microsoft.com/office/drawing/2014/main" val="20004"/>
                    </a:ext>
                  </a:extLst>
                </a:gridCol>
                <a:gridCol w="1236354">
                  <a:extLst>
                    <a:ext uri="{9D8B030D-6E8A-4147-A177-3AD203B41FA5}">
                      <a16:colId xmlns:a16="http://schemas.microsoft.com/office/drawing/2014/main" val="20005"/>
                    </a:ext>
                  </a:extLst>
                </a:gridCol>
              </a:tblGrid>
              <a:tr h="862705">
                <a:tc>
                  <a:txBody>
                    <a:bodyPr/>
                    <a:lstStyle/>
                    <a:p>
                      <a:pPr marL="0" lvl="0" indent="0">
                        <a:spcBef>
                          <a:spcPts val="0"/>
                        </a:spcBef>
                        <a:spcAft>
                          <a:spcPts val="0"/>
                        </a:spcAft>
                        <a:buNone/>
                      </a:pPr>
                      <a:endParaRPr sz="2000">
                        <a:solidFill>
                          <a:schemeClr val="bg2"/>
                        </a:solidFill>
                      </a:endParaRPr>
                    </a:p>
                  </a:txBody>
                  <a:tcPr marL="91425" marR="91425" marT="91425" marB="91425"/>
                </a:tc>
                <a:tc>
                  <a:txBody>
                    <a:bodyPr/>
                    <a:lstStyle/>
                    <a:p>
                      <a:pPr marL="0" lvl="0" indent="0" algn="ctr" rtl="0">
                        <a:spcBef>
                          <a:spcPts val="0"/>
                        </a:spcBef>
                        <a:spcAft>
                          <a:spcPts val="0"/>
                        </a:spcAft>
                        <a:buNone/>
                      </a:pPr>
                      <a:r>
                        <a:rPr lang="en" sz="1600" b="0" dirty="0">
                          <a:solidFill>
                            <a:srgbClr val="3333FF"/>
                          </a:solidFill>
                        </a:rPr>
                        <a:t>Use training?</a:t>
                      </a:r>
                      <a:endParaRPr sz="1600" b="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600" b="0" dirty="0">
                          <a:solidFill>
                            <a:srgbClr val="3333FF"/>
                          </a:solidFill>
                        </a:rPr>
                        <a:t>Zero-shot?</a:t>
                      </a:r>
                      <a:endParaRPr sz="1600" b="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600" b="0" dirty="0">
                          <a:solidFill>
                            <a:srgbClr val="3333FF"/>
                          </a:solidFill>
                        </a:rPr>
                        <a:t>Use annotated data with the target Taxonomy?</a:t>
                      </a:r>
                      <a:endParaRPr sz="1600" b="0" dirty="0">
                        <a:solidFill>
                          <a:srgbClr val="3333FF"/>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600" b="0" dirty="0">
                          <a:solidFill>
                            <a:srgbClr val="3333FF"/>
                          </a:solidFill>
                        </a:rPr>
                        <a:t>Results on FIGER?</a:t>
                      </a:r>
                      <a:endParaRPr sz="1600" b="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600" b="0" dirty="0">
                          <a:solidFill>
                            <a:srgbClr val="3333FF"/>
                          </a:solidFill>
                        </a:rPr>
                        <a:t>Results on BBN?</a:t>
                      </a:r>
                      <a:endParaRPr sz="1600" b="0" dirty="0">
                        <a:solidFill>
                          <a:srgbClr val="3333FF"/>
                        </a:solidFill>
                      </a:endParaRPr>
                    </a:p>
                  </a:txBody>
                  <a:tcPr marL="91425" marR="91425" marT="91425" marB="91425"/>
                </a:tc>
                <a:extLst>
                  <a:ext uri="{0D108BD9-81ED-4DB2-BD59-A6C34878D82A}">
                    <a16:rowId xmlns:a16="http://schemas.microsoft.com/office/drawing/2014/main" val="10000"/>
                  </a:ext>
                </a:extLst>
              </a:tr>
              <a:tr h="575125">
                <a:tc>
                  <a:txBody>
                    <a:bodyPr/>
                    <a:lstStyle/>
                    <a:p>
                      <a:pPr marL="0" lvl="0" indent="0" rtl="0">
                        <a:spcBef>
                          <a:spcPts val="0"/>
                        </a:spcBef>
                        <a:spcAft>
                          <a:spcPts val="0"/>
                        </a:spcAft>
                        <a:buNone/>
                      </a:pPr>
                      <a:r>
                        <a:rPr lang="en" sz="1400" dirty="0">
                          <a:solidFill>
                            <a:srgbClr val="3333FF"/>
                          </a:solidFill>
                        </a:rPr>
                        <a:t>Xu &amp; Barbosa 2018</a:t>
                      </a:r>
                      <a:endParaRPr sz="140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dirty="0">
                          <a:solidFill>
                            <a:schemeClr val="bg2"/>
                          </a:solidFill>
                        </a:rPr>
                        <a:t>No</a:t>
                      </a:r>
                      <a:endParaRPr sz="14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No</a:t>
                      </a:r>
                      <a:endParaRPr sz="1800" dirty="0">
                        <a:solidFill>
                          <a:schemeClr val="bg2"/>
                        </a:solidFill>
                      </a:endParaRPr>
                    </a:p>
                  </a:txBody>
                  <a:tcPr marL="91425" marR="91425" marT="91425" marB="91425"/>
                </a:tc>
                <a:extLst>
                  <a:ext uri="{0D108BD9-81ED-4DB2-BD59-A6C34878D82A}">
                    <a16:rowId xmlns:a16="http://schemas.microsoft.com/office/drawing/2014/main" val="10001"/>
                  </a:ext>
                </a:extLst>
              </a:tr>
              <a:tr h="575125">
                <a:tc>
                  <a:txBody>
                    <a:bodyPr/>
                    <a:lstStyle/>
                    <a:p>
                      <a:pPr marL="0" lvl="0" indent="0" rtl="0">
                        <a:spcBef>
                          <a:spcPts val="0"/>
                        </a:spcBef>
                        <a:spcAft>
                          <a:spcPts val="0"/>
                        </a:spcAft>
                        <a:buNone/>
                      </a:pPr>
                      <a:r>
                        <a:rPr lang="en" sz="1400" dirty="0">
                          <a:solidFill>
                            <a:srgbClr val="3333FF"/>
                          </a:solidFill>
                        </a:rPr>
                        <a:t>Abhishek et al. 2017</a:t>
                      </a:r>
                      <a:endParaRPr sz="140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dirty="0">
                          <a:solidFill>
                            <a:schemeClr val="bg2"/>
                          </a:solidFill>
                        </a:rPr>
                        <a:t>No</a:t>
                      </a:r>
                      <a:endParaRPr sz="14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extLst>
                  <a:ext uri="{0D108BD9-81ED-4DB2-BD59-A6C34878D82A}">
                    <a16:rowId xmlns:a16="http://schemas.microsoft.com/office/drawing/2014/main" val="10002"/>
                  </a:ext>
                </a:extLst>
              </a:tr>
              <a:tr h="575125">
                <a:tc>
                  <a:txBody>
                    <a:bodyPr/>
                    <a:lstStyle/>
                    <a:p>
                      <a:pPr marL="0" lvl="0" indent="0" rtl="0">
                        <a:spcBef>
                          <a:spcPts val="0"/>
                        </a:spcBef>
                        <a:spcAft>
                          <a:spcPts val="0"/>
                        </a:spcAft>
                        <a:buNone/>
                      </a:pPr>
                      <a:r>
                        <a:rPr lang="en" sz="1400" dirty="0">
                          <a:solidFill>
                            <a:srgbClr val="3333FF"/>
                          </a:solidFill>
                        </a:rPr>
                        <a:t>Shimaoka et al. 2016</a:t>
                      </a:r>
                      <a:endParaRPr sz="140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dirty="0">
                          <a:solidFill>
                            <a:schemeClr val="bg2"/>
                          </a:solidFill>
                        </a:rPr>
                        <a:t>No</a:t>
                      </a:r>
                      <a:endParaRPr sz="14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extLst>
                  <a:ext uri="{0D108BD9-81ED-4DB2-BD59-A6C34878D82A}">
                    <a16:rowId xmlns:a16="http://schemas.microsoft.com/office/drawing/2014/main" val="10003"/>
                  </a:ext>
                </a:extLst>
              </a:tr>
              <a:tr h="497787">
                <a:tc>
                  <a:txBody>
                    <a:bodyPr/>
                    <a:lstStyle/>
                    <a:p>
                      <a:pPr marL="0" lvl="0" indent="0" rtl="0">
                        <a:spcBef>
                          <a:spcPts val="0"/>
                        </a:spcBef>
                        <a:spcAft>
                          <a:spcPts val="0"/>
                        </a:spcAft>
                        <a:buNone/>
                      </a:pPr>
                      <a:r>
                        <a:rPr lang="en" sz="1400" dirty="0">
                          <a:solidFill>
                            <a:srgbClr val="3333FF"/>
                          </a:solidFill>
                        </a:rPr>
                        <a:t>Ren et al. 2016</a:t>
                      </a:r>
                      <a:endParaRPr sz="140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dirty="0">
                          <a:solidFill>
                            <a:schemeClr val="bg2"/>
                          </a:solidFill>
                        </a:rPr>
                        <a:t>No</a:t>
                      </a:r>
                      <a:endParaRPr sz="14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 (distant)</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extLst>
                  <a:ext uri="{0D108BD9-81ED-4DB2-BD59-A6C34878D82A}">
                    <a16:rowId xmlns:a16="http://schemas.microsoft.com/office/drawing/2014/main" val="10004"/>
                  </a:ext>
                </a:extLst>
              </a:tr>
              <a:tr h="575125">
                <a:tc>
                  <a:txBody>
                    <a:bodyPr/>
                    <a:lstStyle/>
                    <a:p>
                      <a:pPr marL="0" lvl="0" indent="0" rtl="0">
                        <a:spcBef>
                          <a:spcPts val="0"/>
                        </a:spcBef>
                        <a:spcAft>
                          <a:spcPts val="0"/>
                        </a:spcAft>
                        <a:buNone/>
                      </a:pPr>
                      <a:r>
                        <a:rPr lang="en" sz="1400" dirty="0">
                          <a:solidFill>
                            <a:srgbClr val="3333FF"/>
                          </a:solidFill>
                        </a:rPr>
                        <a:t>Yuan &amp; Downey 2018</a:t>
                      </a:r>
                      <a:endParaRPr sz="140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dirty="0">
                          <a:solidFill>
                            <a:schemeClr val="bg2"/>
                          </a:solidFill>
                        </a:rPr>
                        <a:t>Label Word Embedding</a:t>
                      </a:r>
                      <a:endParaRPr sz="14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Partial</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No</a:t>
                      </a:r>
                      <a:endParaRPr sz="1800" dirty="0">
                        <a:solidFill>
                          <a:schemeClr val="bg2"/>
                        </a:solidFill>
                      </a:endParaRPr>
                    </a:p>
                  </a:txBody>
                  <a:tcPr marL="91425" marR="91425" marT="91425" marB="91425"/>
                </a:tc>
                <a:extLst>
                  <a:ext uri="{0D108BD9-81ED-4DB2-BD59-A6C34878D82A}">
                    <a16:rowId xmlns:a16="http://schemas.microsoft.com/office/drawing/2014/main" val="10005"/>
                  </a:ext>
                </a:extLst>
              </a:tr>
              <a:tr h="575125">
                <a:tc>
                  <a:txBody>
                    <a:bodyPr/>
                    <a:lstStyle/>
                    <a:p>
                      <a:pPr marL="0" lvl="0" indent="0" rtl="0">
                        <a:spcBef>
                          <a:spcPts val="0"/>
                        </a:spcBef>
                        <a:spcAft>
                          <a:spcPts val="0"/>
                        </a:spcAft>
                        <a:buNone/>
                      </a:pPr>
                      <a:r>
                        <a:rPr lang="en" sz="1400" dirty="0">
                          <a:solidFill>
                            <a:srgbClr val="3333FF"/>
                          </a:solidFill>
                        </a:rPr>
                        <a:t>Ma et al. 2016</a:t>
                      </a:r>
                      <a:endParaRPr sz="1400"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dirty="0">
                          <a:solidFill>
                            <a:schemeClr val="bg2"/>
                          </a:solidFill>
                        </a:rPr>
                        <a:t>Label Prototype Embedding</a:t>
                      </a:r>
                      <a:endParaRPr sz="14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Partial</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dirty="0">
                          <a:solidFill>
                            <a:schemeClr val="bg2"/>
                          </a:solidFill>
                        </a:rPr>
                        <a:t>Yes</a:t>
                      </a:r>
                      <a:endParaRPr sz="1800" dirty="0">
                        <a:solidFill>
                          <a:schemeClr val="bg2"/>
                        </a:solidFill>
                      </a:endParaRPr>
                    </a:p>
                  </a:txBody>
                  <a:tcPr marL="91425" marR="91425" marT="91425" marB="91425"/>
                </a:tc>
                <a:extLst>
                  <a:ext uri="{0D108BD9-81ED-4DB2-BD59-A6C34878D82A}">
                    <a16:rowId xmlns:a16="http://schemas.microsoft.com/office/drawing/2014/main" val="10006"/>
                  </a:ext>
                </a:extLst>
              </a:tr>
              <a:tr h="575125">
                <a:tc>
                  <a:txBody>
                    <a:bodyPr/>
                    <a:lstStyle/>
                    <a:p>
                      <a:pPr marL="0" lvl="0" indent="0" rtl="0">
                        <a:spcBef>
                          <a:spcPts val="0"/>
                        </a:spcBef>
                        <a:spcAft>
                          <a:spcPts val="0"/>
                        </a:spcAft>
                        <a:buNone/>
                      </a:pPr>
                      <a:r>
                        <a:rPr lang="en" sz="1400" b="1" dirty="0" smtClean="0">
                          <a:solidFill>
                            <a:srgbClr val="3333FF"/>
                          </a:solidFill>
                        </a:rPr>
                        <a:t>Ours</a:t>
                      </a:r>
                      <a:endParaRPr sz="1400" b="1" dirty="0">
                        <a:solidFill>
                          <a:srgbClr val="3333FF"/>
                        </a:solidFill>
                      </a:endParaRPr>
                    </a:p>
                  </a:txBody>
                  <a:tcPr marL="91425" marR="91425" marT="91425" marB="91425"/>
                </a:tc>
                <a:tc>
                  <a:txBody>
                    <a:bodyPr/>
                    <a:lstStyle/>
                    <a:p>
                      <a:pPr marL="0" lvl="0" indent="0" algn="ctr" rtl="0">
                        <a:spcBef>
                          <a:spcPts val="0"/>
                        </a:spcBef>
                        <a:spcAft>
                          <a:spcPts val="0"/>
                        </a:spcAft>
                        <a:buNone/>
                      </a:pPr>
                      <a:r>
                        <a:rPr lang="en" sz="1800" b="1" dirty="0">
                          <a:solidFill>
                            <a:schemeClr val="bg2"/>
                          </a:solidFill>
                        </a:rPr>
                        <a:t>No</a:t>
                      </a:r>
                      <a:endParaRPr sz="1800" b="1"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400" b="1" dirty="0">
                          <a:solidFill>
                            <a:schemeClr val="bg2"/>
                          </a:solidFill>
                        </a:rPr>
                        <a:t>Wikipedia Instantiation</a:t>
                      </a:r>
                      <a:endParaRPr sz="1400" b="1"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b="1" dirty="0">
                          <a:solidFill>
                            <a:schemeClr val="bg2"/>
                          </a:solidFill>
                        </a:rPr>
                        <a:t>No</a:t>
                      </a:r>
                      <a:endParaRPr sz="1800" b="1"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b="1" dirty="0">
                          <a:solidFill>
                            <a:schemeClr val="bg2"/>
                          </a:solidFill>
                        </a:rPr>
                        <a:t>Yes</a:t>
                      </a:r>
                      <a:endParaRPr sz="1800" b="1" dirty="0">
                        <a:solidFill>
                          <a:schemeClr val="bg2"/>
                        </a:solidFill>
                      </a:endParaRPr>
                    </a:p>
                  </a:txBody>
                  <a:tcPr marL="91425" marR="91425" marT="91425" marB="91425"/>
                </a:tc>
                <a:tc>
                  <a:txBody>
                    <a:bodyPr/>
                    <a:lstStyle/>
                    <a:p>
                      <a:pPr marL="0" lvl="0" indent="0" algn="ctr" rtl="0">
                        <a:spcBef>
                          <a:spcPts val="0"/>
                        </a:spcBef>
                        <a:spcAft>
                          <a:spcPts val="0"/>
                        </a:spcAft>
                        <a:buNone/>
                      </a:pPr>
                      <a:r>
                        <a:rPr lang="en" sz="1800" b="1" dirty="0">
                          <a:solidFill>
                            <a:schemeClr val="bg2"/>
                          </a:solidFill>
                        </a:rPr>
                        <a:t>Yes</a:t>
                      </a:r>
                      <a:endParaRPr sz="1800" b="1" dirty="0">
                        <a:solidFill>
                          <a:schemeClr val="bg2"/>
                        </a:solidFill>
                      </a:endParaRPr>
                    </a:p>
                  </a:txBody>
                  <a:tcPr marL="91425" marR="91425" marT="91425" marB="91425"/>
                </a:tc>
                <a:extLst>
                  <a:ext uri="{0D108BD9-81ED-4DB2-BD59-A6C34878D82A}">
                    <a16:rowId xmlns:a16="http://schemas.microsoft.com/office/drawing/2014/main" val="10007"/>
                  </a:ext>
                </a:extLst>
              </a:tr>
            </a:tbl>
          </a:graphicData>
        </a:graphic>
      </p:graphicFrame>
      <p:sp>
        <p:nvSpPr>
          <p:cNvPr id="5" name="Rectangle 4"/>
          <p:cNvSpPr/>
          <p:nvPr/>
        </p:nvSpPr>
        <p:spPr>
          <a:xfrm>
            <a:off x="2226240" y="1026456"/>
            <a:ext cx="1066800" cy="52219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4343400" y="114665"/>
            <a:ext cx="4648200" cy="1256935"/>
          </a:xfrm>
          <a:prstGeom prst="wedgeRectCallout">
            <a:avLst>
              <a:gd name="adj1" fmla="val -77884"/>
              <a:gd name="adj2" fmla="val 28925"/>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solidFill>
                  <a:srgbClr val="003366"/>
                </a:solidFill>
              </a:rPr>
              <a:t>Most training is based on </a:t>
            </a:r>
            <a:r>
              <a:rPr lang="en-US" b="1" dirty="0" smtClean="0">
                <a:solidFill>
                  <a:srgbClr val="003366"/>
                </a:solidFill>
              </a:rPr>
              <a:t>distant supervision </a:t>
            </a:r>
            <a:r>
              <a:rPr lang="en-US" dirty="0" smtClean="0">
                <a:solidFill>
                  <a:srgbClr val="003366"/>
                </a:solidFill>
              </a:rPr>
              <a:t>(using freebase). </a:t>
            </a:r>
            <a:r>
              <a:rPr lang="en-US" b="1" dirty="0" smtClean="0">
                <a:solidFill>
                  <a:srgbClr val="003366"/>
                </a:solidFill>
              </a:rPr>
              <a:t>But</a:t>
            </a:r>
            <a:r>
              <a:rPr lang="en-US" dirty="0" smtClean="0">
                <a:solidFill>
                  <a:srgbClr val="003366"/>
                </a:solidFill>
              </a:rPr>
              <a:t> this way “Obama” will always be trained as a </a:t>
            </a:r>
            <a:r>
              <a:rPr lang="en-US" b="1" dirty="0" smtClean="0">
                <a:solidFill>
                  <a:srgbClr val="003366"/>
                </a:solidFill>
              </a:rPr>
              <a:t>politician</a:t>
            </a:r>
            <a:r>
              <a:rPr lang="en-US" dirty="0" smtClean="0">
                <a:solidFill>
                  <a:srgbClr val="003366"/>
                </a:solidFill>
              </a:rPr>
              <a:t> even when the context discusses him as a </a:t>
            </a:r>
            <a:r>
              <a:rPr lang="en-US" b="1" dirty="0" smtClean="0">
                <a:solidFill>
                  <a:srgbClr val="003366"/>
                </a:solidFill>
              </a:rPr>
              <a:t>parent</a:t>
            </a:r>
            <a:endParaRPr lang="en-US" b="1" dirty="0">
              <a:solidFill>
                <a:srgbClr val="003366"/>
              </a:solidFill>
            </a:endParaRPr>
          </a:p>
        </p:txBody>
      </p:sp>
      <p:grpSp>
        <p:nvGrpSpPr>
          <p:cNvPr id="8" name="Group 7"/>
          <p:cNvGrpSpPr/>
          <p:nvPr/>
        </p:nvGrpSpPr>
        <p:grpSpPr>
          <a:xfrm>
            <a:off x="4022724" y="1676400"/>
            <a:ext cx="4664075" cy="2308324"/>
            <a:chOff x="3891624" y="3309812"/>
            <a:chExt cx="4664075" cy="2308324"/>
          </a:xfrm>
        </p:grpSpPr>
        <p:sp>
          <p:nvSpPr>
            <p:cNvPr id="7" name="Rectangle 6"/>
            <p:cNvSpPr/>
            <p:nvPr/>
          </p:nvSpPr>
          <p:spPr>
            <a:xfrm>
              <a:off x="3891624" y="3309812"/>
              <a:ext cx="4664075" cy="2308324"/>
            </a:xfrm>
            <a:prstGeom prst="rect">
              <a:avLst/>
            </a:prstGeom>
            <a:solidFill>
              <a:srgbClr val="FFFFCC"/>
            </a:solidFill>
            <a:ln>
              <a:solidFill>
                <a:schemeClr val="accent1"/>
              </a:solidFill>
            </a:ln>
          </p:spPr>
          <p:txBody>
            <a:bodyPr wrap="square">
              <a:spAutoFit/>
            </a:bodyPr>
            <a:lstStyle/>
            <a:p>
              <a:r>
                <a:rPr lang="en-US" b="1" dirty="0" smtClean="0">
                  <a:solidFill>
                    <a:schemeClr val="bg2"/>
                  </a:solidFill>
                  <a:latin typeface="+mj-lt"/>
                </a:rPr>
                <a:t>Fine Typing </a:t>
              </a:r>
              <a:r>
                <a:rPr lang="en-US" dirty="0" smtClean="0">
                  <a:solidFill>
                    <a:schemeClr val="bg2"/>
                  </a:solidFill>
                  <a:latin typeface="+mj-lt"/>
                </a:rPr>
                <a:t>is very different from </a:t>
              </a:r>
              <a:r>
                <a:rPr lang="en-US" b="1" dirty="0" smtClean="0">
                  <a:solidFill>
                    <a:schemeClr val="bg2"/>
                  </a:solidFill>
                  <a:latin typeface="+mj-lt"/>
                </a:rPr>
                <a:t>Coarse </a:t>
              </a:r>
              <a:r>
                <a:rPr lang="en-US" b="1" dirty="0">
                  <a:solidFill>
                    <a:schemeClr val="bg2"/>
                  </a:solidFill>
                  <a:latin typeface="+mj-lt"/>
                </a:rPr>
                <a:t>T</a:t>
              </a:r>
              <a:r>
                <a:rPr lang="en-US" b="1" dirty="0" smtClean="0">
                  <a:solidFill>
                    <a:schemeClr val="bg2"/>
                  </a:solidFill>
                  <a:latin typeface="+mj-lt"/>
                </a:rPr>
                <a:t>yping</a:t>
              </a:r>
            </a:p>
            <a:p>
              <a:endParaRPr lang="en-US" dirty="0">
                <a:solidFill>
                  <a:schemeClr val="bg2"/>
                </a:solidFill>
                <a:latin typeface="+mj-lt"/>
              </a:endParaRPr>
            </a:p>
            <a:p>
              <a:endParaRPr lang="en-US" dirty="0" smtClean="0">
                <a:solidFill>
                  <a:schemeClr val="bg2"/>
                </a:solidFill>
                <a:latin typeface="+mj-lt"/>
              </a:endParaRPr>
            </a:p>
            <a:p>
              <a:endParaRPr lang="en-US" dirty="0">
                <a:solidFill>
                  <a:schemeClr val="bg2"/>
                </a:solidFill>
                <a:latin typeface="+mj-lt"/>
              </a:endParaRPr>
            </a:p>
            <a:p>
              <a:endParaRPr lang="en-US" dirty="0" smtClean="0">
                <a:solidFill>
                  <a:schemeClr val="bg2"/>
                </a:solidFill>
                <a:latin typeface="+mj-lt"/>
              </a:endParaRPr>
            </a:p>
            <a:p>
              <a:r>
                <a:rPr lang="en-US" dirty="0" smtClean="0">
                  <a:solidFill>
                    <a:schemeClr val="bg2"/>
                  </a:solidFill>
                  <a:latin typeface="+mj-lt"/>
                </a:rPr>
                <a:t>Percentage </a:t>
              </a:r>
              <a:r>
                <a:rPr lang="en-US" dirty="0">
                  <a:solidFill>
                    <a:schemeClr val="bg2"/>
                  </a:solidFill>
                  <a:latin typeface="+mj-lt"/>
                </a:rPr>
                <a:t>of instances in which the type can</a:t>
              </a:r>
            </a:p>
            <a:p>
              <a:r>
                <a:rPr lang="en-US" dirty="0">
                  <a:solidFill>
                    <a:schemeClr val="bg2"/>
                  </a:solidFill>
                  <a:latin typeface="+mj-lt"/>
                </a:rPr>
                <a:t>be inferred purely from context, </a:t>
              </a:r>
              <a:r>
                <a:rPr lang="en-US" dirty="0" smtClean="0">
                  <a:solidFill>
                    <a:schemeClr val="bg2"/>
                  </a:solidFill>
                  <a:latin typeface="+mj-lt"/>
                </a:rPr>
                <a:t>(mention hidden), according </a:t>
              </a:r>
              <a:r>
                <a:rPr lang="en-US" dirty="0">
                  <a:solidFill>
                    <a:schemeClr val="bg2"/>
                  </a:solidFill>
                  <a:latin typeface="+mj-lt"/>
                </a:rPr>
                <a:t>to human annotators.</a:t>
              </a:r>
            </a:p>
          </p:txBody>
        </p:sp>
        <p:pic>
          <p:nvPicPr>
            <p:cNvPr id="6" name="Picture 5"/>
            <p:cNvPicPr>
              <a:picLocks noChangeAspect="1"/>
            </p:cNvPicPr>
            <p:nvPr/>
          </p:nvPicPr>
          <p:blipFill>
            <a:blip r:embed="rId3"/>
            <a:stretch>
              <a:fillRect/>
            </a:stretch>
          </p:blipFill>
          <p:spPr>
            <a:xfrm>
              <a:off x="4082125" y="3642985"/>
              <a:ext cx="4190999" cy="1010331"/>
            </a:xfrm>
            <a:prstGeom prst="rect">
              <a:avLst/>
            </a:prstGeom>
          </p:spPr>
        </p:pic>
      </p:grpSp>
      <p:sp>
        <p:nvSpPr>
          <p:cNvPr id="10" name="Rectangular Callout 9"/>
          <p:cNvSpPr/>
          <p:nvPr/>
        </p:nvSpPr>
        <p:spPr>
          <a:xfrm>
            <a:off x="4876800" y="3962400"/>
            <a:ext cx="3200400" cy="936519"/>
          </a:xfrm>
          <a:prstGeom prst="wedgeRectCallout">
            <a:avLst>
              <a:gd name="adj1" fmla="val -49726"/>
              <a:gd name="adj2" fmla="val 18464"/>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003366"/>
                </a:solidFill>
              </a:rPr>
              <a:t>We need to know more!</a:t>
            </a:r>
          </a:p>
          <a:p>
            <a:pPr algn="ctr"/>
            <a:r>
              <a:rPr lang="en-US" dirty="0" smtClean="0">
                <a:solidFill>
                  <a:srgbClr val="003366"/>
                </a:solidFill>
              </a:rPr>
              <a:t>And know whether we know… </a:t>
            </a:r>
            <a:endParaRPr lang="en-US" b="1" dirty="0">
              <a:solidFill>
                <a:srgbClr val="003366"/>
              </a:solidFill>
            </a:endParaRPr>
          </a:p>
        </p:txBody>
      </p:sp>
    </p:spTree>
    <p:extLst>
      <p:ext uri="{BB962C8B-B14F-4D97-AF65-F5344CB8AC3E}">
        <p14:creationId xmlns:p14="http://schemas.microsoft.com/office/powerpoint/2010/main" val="96457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p:txBody>
          <a:bodyPr/>
          <a:lstStyle/>
          <a:p>
            <a:r>
              <a:rPr lang="en-US" dirty="0"/>
              <a:t>Zero-Shot Open </a:t>
            </a:r>
            <a:r>
              <a:rPr lang="en-US" dirty="0" smtClean="0"/>
              <a:t>Typing [Zhou et al. EMNLP’18]</a:t>
            </a:r>
            <a:endParaRPr lang="en-US" dirty="0"/>
          </a:p>
        </p:txBody>
      </p:sp>
      <p:sp>
        <p:nvSpPr>
          <p:cNvPr id="88" name="Google Shape;88;p18"/>
          <p:cNvSpPr txBox="1">
            <a:spLocks noGrp="1"/>
          </p:cNvSpPr>
          <p:nvPr>
            <p:ph idx="1"/>
          </p:nvPr>
        </p:nvSpPr>
        <p:spPr/>
        <p:txBody>
          <a:bodyPr/>
          <a:lstStyle/>
          <a:p>
            <a:r>
              <a:rPr lang="en-US" dirty="0" smtClean="0"/>
              <a:t>Coarse/Fine typing of noun phrases</a:t>
            </a:r>
          </a:p>
          <a:p>
            <a:r>
              <a:rPr lang="en-US" b="1" dirty="0" smtClean="0"/>
              <a:t>Zero-shot</a:t>
            </a:r>
            <a:r>
              <a:rPr lang="en-US" dirty="0" smtClean="0"/>
              <a:t>: No task specific training </a:t>
            </a:r>
          </a:p>
          <a:p>
            <a:r>
              <a:rPr lang="en-US" b="1" dirty="0" smtClean="0"/>
              <a:t>Open:</a:t>
            </a:r>
            <a:r>
              <a:rPr lang="en-US" dirty="0" smtClean="0"/>
              <a:t> Classifies into a given taxonomy—transfer</a:t>
            </a:r>
          </a:p>
          <a:p>
            <a:endParaRPr lang="en-US" dirty="0" smtClean="0"/>
          </a:p>
          <a:p>
            <a:r>
              <a:rPr lang="en-US" sz="2000" b="1" dirty="0" smtClean="0"/>
              <a:t>Input:</a:t>
            </a:r>
            <a:r>
              <a:rPr lang="en-US" sz="2000" dirty="0" smtClean="0"/>
              <a:t> sentence, mention, target taxonomy </a:t>
            </a:r>
          </a:p>
          <a:p>
            <a:pPr lvl="1"/>
            <a:r>
              <a:rPr lang="en-US" sz="1800" dirty="0" smtClean="0"/>
              <a:t>Nodes defined in terms of Freebase taxonomy</a:t>
            </a:r>
          </a:p>
          <a:p>
            <a:r>
              <a:rPr lang="en-US" sz="2000" b="1" dirty="0" smtClean="0"/>
              <a:t>Output:</a:t>
            </a:r>
            <a:r>
              <a:rPr lang="en-US" sz="2000" dirty="0" smtClean="0"/>
              <a:t> a set of types in the target taxonomy the mention belongs to</a:t>
            </a:r>
          </a:p>
          <a:p>
            <a:r>
              <a:rPr lang="en-US" sz="2000" b="1" dirty="0" smtClean="0"/>
              <a:t>Resources:</a:t>
            </a:r>
            <a:r>
              <a:rPr lang="en-US" sz="2000" dirty="0" smtClean="0"/>
              <a:t> </a:t>
            </a:r>
          </a:p>
          <a:p>
            <a:pPr lvl="1"/>
            <a:r>
              <a:rPr lang="en-US" sz="1800" dirty="0" err="1" smtClean="0"/>
              <a:t>WikiLinks</a:t>
            </a:r>
            <a:r>
              <a:rPr lang="en-US" sz="1800" dirty="0" smtClean="0"/>
              <a:t> (ESA Representations) </a:t>
            </a:r>
          </a:p>
          <a:p>
            <a:pPr lvl="1"/>
            <a:r>
              <a:rPr lang="en-US" sz="1800" dirty="0"/>
              <a:t>P</a:t>
            </a:r>
            <a:r>
              <a:rPr lang="en-US" sz="1800" dirty="0" smtClean="0"/>
              <a:t>re-trained </a:t>
            </a:r>
            <a:r>
              <a:rPr lang="en-US" sz="1800" dirty="0" err="1" smtClean="0"/>
              <a:t>ELMo</a:t>
            </a:r>
            <a:r>
              <a:rPr lang="en-US" sz="1800" dirty="0" smtClean="0"/>
              <a:t> model</a:t>
            </a:r>
          </a:p>
          <a:p>
            <a:pPr lvl="1"/>
            <a:r>
              <a:rPr lang="en-US" sz="1800" dirty="0" smtClean="0"/>
              <a:t>Wikipedia surface-title probabilities: </a:t>
            </a:r>
            <a:r>
              <a:rPr lang="en-US" sz="1800" dirty="0" err="1" smtClean="0"/>
              <a:t>Pr</a:t>
            </a:r>
            <a:r>
              <a:rPr lang="en-US" sz="1800" dirty="0" smtClean="0"/>
              <a:t>(Title/Surface)</a:t>
            </a:r>
          </a:p>
        </p:txBody>
      </p:sp>
      <p:sp>
        <p:nvSpPr>
          <p:cNvPr id="89" name="Google Shape;89;p18"/>
          <p:cNvSpPr txBox="1">
            <a:spLocks noGrp="1"/>
          </p:cNvSpPr>
          <p:nvPr>
            <p:ph type="sldNum" idx="4294967295"/>
          </p:nvPr>
        </p:nvSpPr>
        <p:spPr>
          <a:xfrm>
            <a:off x="8594725" y="5519738"/>
            <a:ext cx="549275" cy="3937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a:pPr>
                <a:spcBef>
                  <a:spcPts val="0"/>
                </a:spcBef>
                <a:spcAft>
                  <a:spcPts val="0"/>
                </a:spcAft>
              </a:pPr>
              <a:t>26</a:t>
            </a:fld>
            <a:endParaRPr/>
          </a:p>
        </p:txBody>
      </p:sp>
    </p:spTree>
    <p:extLst>
      <p:ext uri="{BB962C8B-B14F-4D97-AF65-F5344CB8AC3E}">
        <p14:creationId xmlns:p14="http://schemas.microsoft.com/office/powerpoint/2010/main" val="1848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4724400" y="1676400"/>
            <a:ext cx="4343400" cy="838200"/>
          </a:xfrm>
          <a:prstGeom prst="wedgeRectCallout">
            <a:avLst>
              <a:gd name="adj1" fmla="val -124091"/>
              <a:gd name="adj2" fmla="val -50992"/>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b="1" dirty="0" smtClean="0">
                <a:solidFill>
                  <a:srgbClr val="3333FF"/>
                </a:solidFill>
              </a:rPr>
              <a:t>Label-Aware: </a:t>
            </a:r>
            <a:r>
              <a:rPr lang="en-US" dirty="0" smtClean="0">
                <a:solidFill>
                  <a:srgbClr val="003366"/>
                </a:solidFill>
              </a:rPr>
              <a:t>We define </a:t>
            </a:r>
            <a:r>
              <a:rPr lang="en-US" b="1" dirty="0" smtClean="0">
                <a:solidFill>
                  <a:srgbClr val="003366"/>
                </a:solidFill>
              </a:rPr>
              <a:t>type</a:t>
            </a:r>
            <a:r>
              <a:rPr lang="en-US" dirty="0" smtClean="0">
                <a:solidFill>
                  <a:srgbClr val="003366"/>
                </a:solidFill>
              </a:rPr>
              <a:t> as a collection of entities having this type; representatives for a type are chosen adaptively, given text. </a:t>
            </a:r>
            <a:endParaRPr lang="en-US" b="1" dirty="0">
              <a:solidFill>
                <a:srgbClr val="003366"/>
              </a:solidFill>
            </a:endParaRPr>
          </a:p>
        </p:txBody>
      </p:sp>
      <p:sp>
        <p:nvSpPr>
          <p:cNvPr id="4" name="Rectangle 3"/>
          <p:cNvSpPr/>
          <p:nvPr/>
        </p:nvSpPr>
        <p:spPr>
          <a:xfrm>
            <a:off x="381000" y="3733800"/>
            <a:ext cx="8534400" cy="1219200"/>
          </a:xfrm>
          <a:prstGeom prst="rect">
            <a:avLst/>
          </a:prstGeom>
          <a:solidFill>
            <a:srgbClr val="FF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Key Notion: Label-Awareness via Type Compatibility </a:t>
            </a:r>
            <a:endParaRPr lang="en-US" dirty="0"/>
          </a:p>
        </p:txBody>
      </p:sp>
      <p:sp>
        <p:nvSpPr>
          <p:cNvPr id="3" name="Content Placeholder 2"/>
          <p:cNvSpPr>
            <a:spLocks noGrp="1"/>
          </p:cNvSpPr>
          <p:nvPr>
            <p:ph idx="1"/>
          </p:nvPr>
        </p:nvSpPr>
        <p:spPr/>
        <p:txBody>
          <a:bodyPr/>
          <a:lstStyle/>
          <a:p>
            <a:r>
              <a:rPr lang="en-US" b="1" dirty="0"/>
              <a:t>Types</a:t>
            </a:r>
            <a:r>
              <a:rPr lang="en-US" dirty="0"/>
              <a:t> are conceptual containers that bind </a:t>
            </a:r>
            <a:r>
              <a:rPr lang="en-US" dirty="0" smtClean="0"/>
              <a:t>entities together </a:t>
            </a:r>
            <a:r>
              <a:rPr lang="en-US" dirty="0"/>
              <a:t>to form a coherent group. </a:t>
            </a:r>
            <a:endParaRPr lang="en-US" dirty="0" smtClean="0"/>
          </a:p>
          <a:p>
            <a:endParaRPr lang="en-US" dirty="0"/>
          </a:p>
          <a:p>
            <a:r>
              <a:rPr lang="en-US" dirty="0" smtClean="0"/>
              <a:t>Two entities </a:t>
            </a:r>
            <a:r>
              <a:rPr lang="en-US" dirty="0"/>
              <a:t>are </a:t>
            </a:r>
            <a:r>
              <a:rPr lang="en-US" b="1" dirty="0"/>
              <a:t>type-compatible</a:t>
            </a:r>
            <a:r>
              <a:rPr lang="en-US" dirty="0"/>
              <a:t>, if they share at </a:t>
            </a:r>
            <a:r>
              <a:rPr lang="en-US" dirty="0" smtClean="0"/>
              <a:t>least one </a:t>
            </a:r>
            <a:r>
              <a:rPr lang="en-US" dirty="0"/>
              <a:t>type with respect to a type taxonomy.</a:t>
            </a:r>
          </a:p>
          <a:p>
            <a:endParaRPr lang="en-US" dirty="0" smtClean="0"/>
          </a:p>
          <a:p>
            <a:r>
              <a:rPr lang="en-US" b="1" dirty="0" smtClean="0"/>
              <a:t>Approach:</a:t>
            </a:r>
            <a:r>
              <a:rPr lang="en-US" dirty="0" smtClean="0"/>
              <a:t> Given </a:t>
            </a:r>
            <a:r>
              <a:rPr lang="en-US" dirty="0"/>
              <a:t>a mention in a sentence</a:t>
            </a:r>
            <a:r>
              <a:rPr lang="en-US" dirty="0" smtClean="0"/>
              <a:t>, we </a:t>
            </a:r>
            <a:r>
              <a:rPr lang="en-US" b="1" dirty="0" smtClean="0"/>
              <a:t>discover (several) type-compatible </a:t>
            </a:r>
            <a:r>
              <a:rPr lang="en-US" b="1" dirty="0"/>
              <a:t>entities </a:t>
            </a:r>
            <a:r>
              <a:rPr lang="en-US" dirty="0" smtClean="0"/>
              <a:t>in Wikipedia </a:t>
            </a:r>
            <a:r>
              <a:rPr lang="en-US" dirty="0"/>
              <a:t>and then infer the mention’s types </a:t>
            </a:r>
            <a:r>
              <a:rPr lang="en-US" dirty="0" smtClean="0"/>
              <a:t>using </a:t>
            </a:r>
            <a:r>
              <a:rPr lang="en-US" dirty="0"/>
              <a:t>all the type-compatible entities together. </a:t>
            </a:r>
            <a:endParaRPr lang="en-US" dirty="0" smtClean="0"/>
          </a:p>
          <a:p>
            <a:endParaRPr lang="en-US" dirty="0"/>
          </a:p>
          <a:p>
            <a:r>
              <a:rPr lang="en-US" dirty="0" smtClean="0"/>
              <a:t>Again, Wikipedia provides rich information that allows one to infer types easily (even for entities outside Wikipedia) </a:t>
            </a:r>
            <a:endParaRPr lang="en-US" dirty="0"/>
          </a:p>
          <a:p>
            <a:endParaRPr lang="en-US" dirty="0"/>
          </a:p>
        </p:txBody>
      </p:sp>
      <p:sp>
        <p:nvSpPr>
          <p:cNvPr id="6" name="Rectangle 5"/>
          <p:cNvSpPr/>
          <p:nvPr/>
        </p:nvSpPr>
        <p:spPr>
          <a:xfrm>
            <a:off x="1790700" y="762000"/>
            <a:ext cx="5562600" cy="381000"/>
          </a:xfrm>
          <a:prstGeom prst="rect">
            <a:avLst/>
          </a:prstGeom>
          <a:solidFill>
            <a:srgbClr val="FF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I know what a </a:t>
            </a:r>
            <a:r>
              <a:rPr lang="en-US" dirty="0" smtClean="0">
                <a:solidFill>
                  <a:srgbClr val="3333FF"/>
                </a:solidFill>
              </a:rPr>
              <a:t>politician</a:t>
            </a:r>
            <a:r>
              <a:rPr lang="en-US" dirty="0" smtClean="0">
                <a:solidFill>
                  <a:schemeClr val="bg2"/>
                </a:solidFill>
              </a:rPr>
              <a:t> is since I know many politicians </a:t>
            </a:r>
            <a:endParaRPr lang="en-US" dirty="0">
              <a:solidFill>
                <a:schemeClr val="bg2"/>
              </a:solidFill>
            </a:endParaRPr>
          </a:p>
        </p:txBody>
      </p:sp>
    </p:spTree>
    <p:extLst>
      <p:ext uri="{BB962C8B-B14F-4D97-AF65-F5344CB8AC3E}">
        <p14:creationId xmlns:p14="http://schemas.microsoft.com/office/powerpoint/2010/main" val="17708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p:txBody>
          <a:bodyPr/>
          <a:lstStyle/>
          <a:p>
            <a:r>
              <a:rPr lang="en-US" dirty="0" smtClean="0"/>
              <a:t>Zero-Shot Open Typing: Intuition</a:t>
            </a:r>
            <a:endParaRPr lang="en-US" dirty="0"/>
          </a:p>
        </p:txBody>
      </p:sp>
      <p:sp>
        <p:nvSpPr>
          <p:cNvPr id="95" name="Google Shape;95;p19"/>
          <p:cNvSpPr txBox="1">
            <a:spLocks noGrp="1"/>
          </p:cNvSpPr>
          <p:nvPr>
            <p:ph idx="1"/>
          </p:nvPr>
        </p:nvSpPr>
        <p:spPr/>
        <p:txBody>
          <a:bodyPr/>
          <a:lstStyle/>
          <a:p>
            <a:r>
              <a:rPr lang="en-US" sz="2000" dirty="0" smtClean="0"/>
              <a:t>If the entity happens to be well known</a:t>
            </a:r>
          </a:p>
          <a:p>
            <a:pPr lvl="1"/>
            <a:r>
              <a:rPr lang="en-US" sz="1800" dirty="0" smtClean="0"/>
              <a:t>The Wikipedia priors are likely to identify it, and determine its type </a:t>
            </a:r>
          </a:p>
          <a:p>
            <a:r>
              <a:rPr lang="en-US" sz="2000" dirty="0" smtClean="0"/>
              <a:t>Whether it is known or not,  </a:t>
            </a:r>
          </a:p>
          <a:p>
            <a:pPr lvl="1"/>
            <a:r>
              <a:rPr lang="en-US" sz="1800" b="1" dirty="0" smtClean="0"/>
              <a:t>Context consistency </a:t>
            </a:r>
            <a:r>
              <a:rPr lang="en-US" sz="1800" dirty="0" smtClean="0"/>
              <a:t>will allow us to determine good candidates for </a:t>
            </a:r>
            <a:r>
              <a:rPr lang="en-US" sz="1800" b="1" dirty="0" smtClean="0"/>
              <a:t>type compatibility</a:t>
            </a:r>
          </a:p>
          <a:p>
            <a:pPr lvl="1"/>
            <a:endParaRPr lang="en-US" sz="18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High Level Algorithm:</a:t>
            </a:r>
          </a:p>
          <a:p>
            <a:r>
              <a:rPr lang="en-US" sz="2000" dirty="0" smtClean="0"/>
              <a:t>Consider P(Concept  |Surface) to generate a (strong) candidate </a:t>
            </a:r>
          </a:p>
          <a:p>
            <a:r>
              <a:rPr lang="en-US" sz="2000" dirty="0" smtClean="0"/>
              <a:t>Use ESA to map mentions to candidate Wikipedia concepts (titles)</a:t>
            </a:r>
          </a:p>
          <a:p>
            <a:r>
              <a:rPr lang="en-US" sz="2000" dirty="0" smtClean="0"/>
              <a:t>Rank candidate titles by similarity of context. </a:t>
            </a:r>
          </a:p>
          <a:p>
            <a:pPr lvl="1"/>
            <a:r>
              <a:rPr lang="en-US" sz="1800" dirty="0" smtClean="0"/>
              <a:t>Makes use of </a:t>
            </a:r>
            <a:r>
              <a:rPr lang="en-US" sz="1800" dirty="0" err="1" smtClean="0"/>
              <a:t>ELMo</a:t>
            </a:r>
            <a:r>
              <a:rPr lang="en-US" sz="1800" dirty="0" smtClean="0"/>
              <a:t> for mention aware representation of text. </a:t>
            </a:r>
            <a:endParaRPr lang="en-US" sz="1800" dirty="0"/>
          </a:p>
        </p:txBody>
      </p:sp>
      <p:sp>
        <p:nvSpPr>
          <p:cNvPr id="96" name="Google Shape;96;p19"/>
          <p:cNvSpPr txBox="1">
            <a:spLocks noGrp="1"/>
          </p:cNvSpPr>
          <p:nvPr>
            <p:ph type="sldNum" idx="4294967295"/>
          </p:nvPr>
        </p:nvSpPr>
        <p:spPr>
          <a:xfrm>
            <a:off x="8594725" y="5519738"/>
            <a:ext cx="549275" cy="393700"/>
          </a:xfrm>
          <a:prstGeom prst="rect">
            <a:avLst/>
          </a:prstGeom>
        </p:spPr>
        <p:txBody>
          <a:bodyPr spcFirstLastPara="1" wrap="square" lIns="91425" tIns="91425" rIns="91425" bIns="91425" anchor="ctr" anchorCtr="0">
            <a:noAutofit/>
          </a:bodyPr>
          <a:lstStyle/>
          <a:p>
            <a:pPr>
              <a:spcBef>
                <a:spcPts val="0"/>
              </a:spcBef>
              <a:spcAft>
                <a:spcPts val="0"/>
              </a:spcAft>
            </a:pPr>
            <a:fld id="{00000000-1234-1234-1234-123412341234}" type="slidenum">
              <a:rPr lang="en"/>
              <a:pPr>
                <a:spcBef>
                  <a:spcPts val="0"/>
                </a:spcBef>
                <a:spcAft>
                  <a:spcPts val="0"/>
                </a:spcAft>
              </a:pPr>
              <a:t>28</a:t>
            </a:fld>
            <a:endParaRPr/>
          </a:p>
        </p:txBody>
      </p:sp>
      <p:pic>
        <p:nvPicPr>
          <p:cNvPr id="7" name="Google Shape;134;p25"/>
          <p:cNvPicPr preferRelativeResize="0"/>
          <p:nvPr/>
        </p:nvPicPr>
        <p:blipFill>
          <a:blip r:embed="rId3">
            <a:alphaModFix/>
          </a:blip>
          <a:stretch>
            <a:fillRect/>
          </a:stretch>
        </p:blipFill>
        <p:spPr>
          <a:xfrm>
            <a:off x="-76200" y="2937091"/>
            <a:ext cx="9143999" cy="1406309"/>
          </a:xfrm>
          <a:prstGeom prst="rect">
            <a:avLst/>
          </a:prstGeom>
          <a:noFill/>
          <a:ln>
            <a:noFill/>
          </a:ln>
        </p:spPr>
      </p:pic>
    </p:spTree>
    <p:extLst>
      <p:ext uri="{BB962C8B-B14F-4D97-AF65-F5344CB8AC3E}">
        <p14:creationId xmlns:p14="http://schemas.microsoft.com/office/powerpoint/2010/main" val="12650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565" y="633504"/>
            <a:ext cx="8869680" cy="3157074"/>
          </a:xfrm>
          <a:prstGeom prst="rect">
            <a:avLst/>
          </a:prstGeom>
        </p:spPr>
      </p:pic>
      <p:sp>
        <p:nvSpPr>
          <p:cNvPr id="139" name="Google Shape;139;p26"/>
          <p:cNvSpPr txBox="1">
            <a:spLocks noGrp="1"/>
          </p:cNvSpPr>
          <p:nvPr>
            <p:ph type="title"/>
          </p:nvPr>
        </p:nvSpPr>
        <p:spPr>
          <a:prstGeom prst="rect">
            <a:avLst/>
          </a:prstGeom>
        </p:spPr>
        <p:txBody>
          <a:bodyPr spcFirstLastPara="1" vert="horz" wrap="square" lIns="91425" tIns="91425" rIns="91425" bIns="91425" numCol="1" anchor="t" anchorCtr="0" compatLnSpc="1">
            <a:prstTxWarp prst="textNoShape">
              <a:avLst/>
            </a:prstTxWarp>
            <a:noAutofit/>
          </a:bodyPr>
          <a:lstStyle/>
          <a:p>
            <a:r>
              <a:rPr lang="en" dirty="0" smtClean="0"/>
              <a:t>Fine </a:t>
            </a:r>
            <a:r>
              <a:rPr lang="en" dirty="0"/>
              <a:t>typing</a:t>
            </a:r>
            <a:endParaRPr dirty="0"/>
          </a:p>
        </p:txBody>
      </p:sp>
      <p:sp>
        <p:nvSpPr>
          <p:cNvPr id="2" name="Rectangle 1"/>
          <p:cNvSpPr/>
          <p:nvPr/>
        </p:nvSpPr>
        <p:spPr>
          <a:xfrm>
            <a:off x="4468896" y="3488760"/>
            <a:ext cx="4495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54;p28"/>
          <p:cNvPicPr preferRelativeResize="0"/>
          <p:nvPr/>
        </p:nvPicPr>
        <p:blipFill>
          <a:blip r:embed="rId4">
            <a:alphaModFix/>
          </a:blip>
          <a:stretch>
            <a:fillRect/>
          </a:stretch>
        </p:blipFill>
        <p:spPr>
          <a:xfrm>
            <a:off x="58272" y="4953000"/>
            <a:ext cx="9067800" cy="1676400"/>
          </a:xfrm>
          <a:prstGeom prst="rect">
            <a:avLst/>
          </a:prstGeom>
          <a:noFill/>
          <a:ln>
            <a:noFill/>
          </a:ln>
        </p:spPr>
      </p:pic>
      <p:sp>
        <p:nvSpPr>
          <p:cNvPr id="7" name="Google Shape;139;p26"/>
          <p:cNvSpPr txBox="1">
            <a:spLocks/>
          </p:cNvSpPr>
          <p:nvPr/>
        </p:nvSpPr>
        <p:spPr bwMode="auto">
          <a:xfrm>
            <a:off x="828674" y="45720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t" anchorCtr="0" compatLnSpc="1">
            <a:prstTxWarp prst="textNoShape">
              <a:avLst/>
            </a:prstTxWarp>
            <a:noAutofit/>
          </a:bodyPr>
          <a:lstStyle>
            <a:lvl1pPr algn="l" rtl="0" eaLnBrk="0" fontAlgn="base" hangingPunct="0">
              <a:spcBef>
                <a:spcPct val="0"/>
              </a:spcBef>
              <a:spcAft>
                <a:spcPct val="0"/>
              </a:spcAft>
              <a:defRPr sz="2400" b="0" kern="1200" cap="small" baseline="0">
                <a:solidFill>
                  <a:srgbClr val="A7001B"/>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2400" b="1">
                <a:solidFill>
                  <a:srgbClr val="CC0000"/>
                </a:solidFill>
                <a:latin typeface="Arial Rounded MT Bold" panose="020F0704030504030204" pitchFamily="34" charset="0"/>
              </a:defRPr>
            </a:lvl2pPr>
            <a:lvl3pPr algn="ctr" rtl="0" eaLnBrk="0" fontAlgn="base" hangingPunct="0">
              <a:spcBef>
                <a:spcPct val="0"/>
              </a:spcBef>
              <a:spcAft>
                <a:spcPct val="0"/>
              </a:spcAft>
              <a:defRPr sz="2400" b="1">
                <a:solidFill>
                  <a:srgbClr val="CC0000"/>
                </a:solidFill>
                <a:latin typeface="Arial Rounded MT Bold" panose="020F0704030504030204" pitchFamily="34" charset="0"/>
              </a:defRPr>
            </a:lvl3pPr>
            <a:lvl4pPr algn="ctr" rtl="0" eaLnBrk="0" fontAlgn="base" hangingPunct="0">
              <a:spcBef>
                <a:spcPct val="0"/>
              </a:spcBef>
              <a:spcAft>
                <a:spcPct val="0"/>
              </a:spcAft>
              <a:defRPr sz="2400" b="1">
                <a:solidFill>
                  <a:srgbClr val="CC0000"/>
                </a:solidFill>
                <a:latin typeface="Arial Rounded MT Bold" panose="020F0704030504030204" pitchFamily="34" charset="0"/>
              </a:defRPr>
            </a:lvl4pPr>
            <a:lvl5pPr algn="ctr" rtl="0" eaLnBrk="0" fontAlgn="base" hangingPunct="0">
              <a:spcBef>
                <a:spcPct val="0"/>
              </a:spcBef>
              <a:spcAft>
                <a:spcPct val="0"/>
              </a:spcAft>
              <a:defRPr sz="2400" b="1">
                <a:solidFill>
                  <a:srgbClr val="CC0000"/>
                </a:solidFill>
                <a:latin typeface="Arial Rounded MT Bold" panose="020F0704030504030204" pitchFamily="34" charset="0"/>
              </a:defRPr>
            </a:lvl5pPr>
            <a:lvl6pPr marL="457200" algn="ctr" rtl="0" fontAlgn="base">
              <a:spcBef>
                <a:spcPct val="0"/>
              </a:spcBef>
              <a:spcAft>
                <a:spcPct val="0"/>
              </a:spcAft>
              <a:defRPr sz="2400" b="1">
                <a:solidFill>
                  <a:srgbClr val="CC0000"/>
                </a:solidFill>
                <a:latin typeface="Arial Rounded MT Bold" panose="020F0704030504030204" pitchFamily="34" charset="0"/>
              </a:defRPr>
            </a:lvl6pPr>
            <a:lvl7pPr marL="914400" algn="ctr" rtl="0" fontAlgn="base">
              <a:spcBef>
                <a:spcPct val="0"/>
              </a:spcBef>
              <a:spcAft>
                <a:spcPct val="0"/>
              </a:spcAft>
              <a:defRPr sz="2400" b="1">
                <a:solidFill>
                  <a:srgbClr val="CC0000"/>
                </a:solidFill>
                <a:latin typeface="Arial Rounded MT Bold" panose="020F0704030504030204" pitchFamily="34" charset="0"/>
              </a:defRPr>
            </a:lvl7pPr>
            <a:lvl8pPr marL="1371600" algn="ctr" rtl="0" fontAlgn="base">
              <a:spcBef>
                <a:spcPct val="0"/>
              </a:spcBef>
              <a:spcAft>
                <a:spcPct val="0"/>
              </a:spcAft>
              <a:defRPr sz="2400" b="1">
                <a:solidFill>
                  <a:srgbClr val="CC0000"/>
                </a:solidFill>
                <a:latin typeface="Arial Rounded MT Bold" panose="020F0704030504030204" pitchFamily="34" charset="0"/>
              </a:defRPr>
            </a:lvl8pPr>
            <a:lvl9pPr marL="1828800" algn="ctr" rtl="0" fontAlgn="base">
              <a:spcBef>
                <a:spcPct val="0"/>
              </a:spcBef>
              <a:spcAft>
                <a:spcPct val="0"/>
              </a:spcAft>
              <a:defRPr sz="2400" b="1">
                <a:solidFill>
                  <a:srgbClr val="CC0000"/>
                </a:solidFill>
                <a:latin typeface="Arial Rounded MT Bold" panose="020F0704030504030204" pitchFamily="34" charset="0"/>
              </a:defRPr>
            </a:lvl9pPr>
          </a:lstStyle>
          <a:p>
            <a:r>
              <a:rPr lang="en-US" dirty="0" smtClean="0"/>
              <a:t>Coarse typing</a:t>
            </a:r>
            <a:endParaRPr lang="en-US" dirty="0"/>
          </a:p>
        </p:txBody>
      </p:sp>
      <p:sp>
        <p:nvSpPr>
          <p:cNvPr id="10" name="Google Shape;62;p14"/>
          <p:cNvSpPr txBox="1">
            <a:spLocks/>
          </p:cNvSpPr>
          <p:nvPr/>
        </p:nvSpPr>
        <p:spPr>
          <a:xfrm>
            <a:off x="8613775" y="4218641"/>
            <a:ext cx="549275" cy="393700"/>
          </a:xfrm>
          <a:prstGeom prst="rect">
            <a:avLst/>
          </a:prstGeom>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ts val="0"/>
              </a:spcBef>
              <a:spcAft>
                <a:spcPts val="0"/>
              </a:spcAft>
            </a:pPr>
            <a:fld id="{00000000-1234-1234-1234-123412341234}" type="slidenum">
              <a:rPr lang="en" smtClean="0"/>
              <a:pPr>
                <a:spcBef>
                  <a:spcPts val="0"/>
                </a:spcBef>
                <a:spcAft>
                  <a:spcPts val="0"/>
                </a:spcAft>
              </a:pPr>
              <a:t>29</a:t>
            </a:fld>
            <a:endParaRPr lang="en"/>
          </a:p>
        </p:txBody>
      </p:sp>
      <p:sp>
        <p:nvSpPr>
          <p:cNvPr id="11" name="Rectangle 10"/>
          <p:cNvSpPr/>
          <p:nvPr/>
        </p:nvSpPr>
        <p:spPr>
          <a:xfrm>
            <a:off x="1219200" y="3925669"/>
            <a:ext cx="6705600" cy="646331"/>
          </a:xfrm>
          <a:prstGeom prst="rect">
            <a:avLst/>
          </a:prstGeom>
          <a:solidFill>
            <a:srgbClr val="FFFFCC"/>
          </a:solidFill>
          <a:ln w="28575">
            <a:solidFill>
              <a:schemeClr val="accent1"/>
            </a:solidFill>
          </a:ln>
        </p:spPr>
        <p:txBody>
          <a:bodyPr wrap="square">
            <a:spAutoFit/>
          </a:bodyPr>
          <a:lstStyle/>
          <a:p>
            <a:r>
              <a:rPr lang="en-US" dirty="0" smtClean="0">
                <a:solidFill>
                  <a:schemeClr val="bg2"/>
                </a:solidFill>
                <a:latin typeface="+mj-lt"/>
              </a:rPr>
              <a:t>In all cases, the key thing to notice that this label-aware zero-shot approach leads to the ability to </a:t>
            </a:r>
            <a:r>
              <a:rPr lang="en-US" b="1" dirty="0" smtClean="0">
                <a:solidFill>
                  <a:schemeClr val="bg2"/>
                </a:solidFill>
                <a:latin typeface="+mj-lt"/>
              </a:rPr>
              <a:t>transfer across domains/taxonomies</a:t>
            </a:r>
            <a:endParaRPr lang="en-US" b="1" dirty="0">
              <a:solidFill>
                <a:schemeClr val="bg2"/>
              </a:solidFill>
              <a:latin typeface="+mj-lt"/>
            </a:endParaRPr>
          </a:p>
        </p:txBody>
      </p:sp>
      <p:sp>
        <p:nvSpPr>
          <p:cNvPr id="12" name="Rectangle 11"/>
          <p:cNvSpPr/>
          <p:nvPr/>
        </p:nvSpPr>
        <p:spPr>
          <a:xfrm>
            <a:off x="2971800" y="6248400"/>
            <a:ext cx="6019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8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6037984" y="609600"/>
            <a:ext cx="3048000" cy="685800"/>
          </a:xfrm>
          <a:prstGeom prst="wedgeRectCallout">
            <a:avLst>
              <a:gd name="adj1" fmla="val 14107"/>
              <a:gd name="adj2" fmla="val 322426"/>
            </a:avLst>
          </a:prstGeom>
          <a:solidFill>
            <a:srgbClr val="FAE1AF"/>
          </a:solidFill>
          <a:ln w="19050">
            <a:solidFill>
              <a:srgbClr val="A7001B"/>
            </a:solidFill>
            <a:miter lim="800000"/>
            <a:headEnd/>
            <a:tailEnd/>
          </a:ln>
        </p:spPr>
        <p:txBody>
          <a:bodyPr/>
          <a:lstStyle/>
          <a:p>
            <a:pPr algn="ctr"/>
            <a:r>
              <a:rPr lang="en-US" dirty="0" smtClean="0">
                <a:solidFill>
                  <a:srgbClr val="000080"/>
                </a:solidFill>
                <a:latin typeface="Calibri"/>
                <a:cs typeface="Arial" charset="0"/>
              </a:rPr>
              <a:t>Expectation is a knowledge intensive component</a:t>
            </a:r>
            <a:endParaRPr lang="en-US" dirty="0">
              <a:solidFill>
                <a:srgbClr val="000080"/>
              </a:solidFill>
              <a:latin typeface="Calibri"/>
              <a:cs typeface="Arial" charset="0"/>
            </a:endParaRPr>
          </a:p>
        </p:txBody>
      </p:sp>
      <p:sp>
        <p:nvSpPr>
          <p:cNvPr id="18436" name="Rectangle 2"/>
          <p:cNvSpPr>
            <a:spLocks noGrp="1" noChangeArrowheads="1"/>
          </p:cNvSpPr>
          <p:nvPr>
            <p:ph type="title"/>
          </p:nvPr>
        </p:nvSpPr>
        <p:spPr/>
        <p:txBody>
          <a:bodyPr/>
          <a:lstStyle/>
          <a:p>
            <a:r>
              <a:rPr lang="en-US" dirty="0" smtClean="0"/>
              <a:t>Natural Language Understanding</a:t>
            </a:r>
          </a:p>
        </p:txBody>
      </p:sp>
      <p:sp>
        <p:nvSpPr>
          <p:cNvPr id="830467" name="Rectangle 3"/>
          <p:cNvSpPr>
            <a:spLocks noGrp="1" noChangeArrowheads="1"/>
          </p:cNvSpPr>
          <p:nvPr>
            <p:ph idx="1"/>
          </p:nvPr>
        </p:nvSpPr>
        <p:spPr>
          <a:xfrm>
            <a:off x="457200" y="1295400"/>
            <a:ext cx="8229600" cy="4953000"/>
          </a:xfrm>
        </p:spPr>
        <p:txBody>
          <a:bodyPr/>
          <a:lstStyle/>
          <a:p>
            <a:r>
              <a:rPr lang="en-US" altLang="zh-TW" dirty="0" smtClean="0"/>
              <a:t>Natural language understanding decisions are global decisions that require </a:t>
            </a:r>
          </a:p>
          <a:p>
            <a:pPr lvl="1"/>
            <a:r>
              <a:rPr lang="en-US" altLang="zh-TW" dirty="0" smtClean="0"/>
              <a:t>Making (local) predictions driven by different models trained in different ways, at different times/conditions/scenarios</a:t>
            </a:r>
          </a:p>
          <a:p>
            <a:pPr lvl="1"/>
            <a:r>
              <a:rPr lang="en-US" altLang="zh-TW" dirty="0" smtClean="0">
                <a:solidFill>
                  <a:srgbClr val="000080"/>
                </a:solidFill>
              </a:rPr>
              <a:t>The ability to put these predictions together coherently</a:t>
            </a:r>
          </a:p>
          <a:p>
            <a:pPr lvl="1"/>
            <a:r>
              <a:rPr lang="en-US" altLang="zh-TW" dirty="0" smtClean="0"/>
              <a:t>Knowledge, that guides the decisions so they satisfy our expectations</a:t>
            </a:r>
          </a:p>
          <a:p>
            <a:pPr lvl="1"/>
            <a:endParaRPr lang="en-US" altLang="zh-TW" dirty="0"/>
          </a:p>
          <a:p>
            <a:pPr lvl="1"/>
            <a:endParaRPr lang="en-US" altLang="zh-TW" dirty="0" smtClean="0"/>
          </a:p>
          <a:p>
            <a:pPr lvl="1"/>
            <a:endParaRPr lang="en-US" altLang="zh-TW" dirty="0"/>
          </a:p>
          <a:p>
            <a:pPr marL="457200" lvl="1" indent="0">
              <a:buNone/>
            </a:pPr>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marL="457200" lvl="1" indent="0">
              <a:buNone/>
            </a:pPr>
            <a:endParaRPr lang="en-US" altLang="zh-TW" dirty="0">
              <a:solidFill>
                <a:srgbClr val="0033CC"/>
              </a:solidFill>
            </a:endParaRPr>
          </a:p>
          <a:p>
            <a:pPr lvl="1"/>
            <a:endParaRPr lang="en-US" altLang="zh-TW" dirty="0" smtClean="0">
              <a:solidFill>
                <a:srgbClr val="0033CC"/>
              </a:solidFill>
            </a:endParaRPr>
          </a:p>
          <a:p>
            <a:pPr lvl="1"/>
            <a:endParaRPr lang="en-US" altLang="zh-TW" dirty="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a:p>
            <a:pPr lvl="1"/>
            <a:endParaRPr lang="en-US" altLang="zh-TW" dirty="0" smtClean="0">
              <a:solidFill>
                <a:srgbClr val="0033CC"/>
              </a:solidFill>
            </a:endParaRPr>
          </a:p>
        </p:txBody>
      </p:sp>
      <p:sp>
        <p:nvSpPr>
          <p:cNvPr id="3" name="Slide Number Placeholder 2"/>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a:t>
            </a:fld>
            <a:endParaRPr lang="en-US" altLang="zh-TW" dirty="0"/>
          </a:p>
        </p:txBody>
      </p:sp>
      <p:sp>
        <p:nvSpPr>
          <p:cNvPr id="2" name="Rectangle 1"/>
          <p:cNvSpPr/>
          <p:nvPr/>
        </p:nvSpPr>
        <p:spPr>
          <a:xfrm>
            <a:off x="495300" y="3634499"/>
            <a:ext cx="8153400" cy="1015663"/>
          </a:xfrm>
          <a:prstGeom prst="rect">
            <a:avLst/>
          </a:prstGeom>
          <a:solidFill>
            <a:srgbClr val="FAE1AF"/>
          </a:solidFill>
          <a:ln w="19050">
            <a:solidFill>
              <a:srgbClr val="A7001B"/>
            </a:solidFill>
          </a:ln>
        </p:spPr>
        <p:txBody>
          <a:bodyPr wrap="square">
            <a:spAutoFit/>
          </a:bodyPr>
          <a:lstStyle/>
          <a:p>
            <a:pPr algn="ctr"/>
            <a:r>
              <a:rPr lang="en-US" altLang="zh-TW" sz="2000" dirty="0">
                <a:solidFill>
                  <a:srgbClr val="000080"/>
                </a:solidFill>
                <a:latin typeface="Calibri" panose="020F0502020204030204" pitchFamily="34" charset="0"/>
                <a:cs typeface="Calibri" panose="020F0502020204030204" pitchFamily="34" charset="0"/>
              </a:rPr>
              <a:t>Natural Language Interpretation is </a:t>
            </a:r>
            <a:r>
              <a:rPr lang="en-US" altLang="zh-TW" sz="2000" dirty="0" smtClean="0">
                <a:solidFill>
                  <a:srgbClr val="000080"/>
                </a:solidFill>
                <a:latin typeface="Calibri" panose="020F0502020204030204" pitchFamily="34" charset="0"/>
                <a:cs typeface="Calibri" panose="020F0502020204030204" pitchFamily="34" charset="0"/>
              </a:rPr>
              <a:t>an Inference Process </a:t>
            </a:r>
            <a:r>
              <a:rPr lang="en-US" altLang="zh-TW" sz="2000" dirty="0">
                <a:solidFill>
                  <a:srgbClr val="000080"/>
                </a:solidFill>
                <a:latin typeface="Calibri" panose="020F0502020204030204" pitchFamily="34" charset="0"/>
                <a:cs typeface="Calibri" panose="020F0502020204030204" pitchFamily="34" charset="0"/>
              </a:rPr>
              <a:t>that is best thought of as a </a:t>
            </a:r>
            <a:r>
              <a:rPr lang="en-US" altLang="zh-TW" sz="2000" dirty="0" smtClean="0">
                <a:solidFill>
                  <a:srgbClr val="000080"/>
                </a:solidFill>
                <a:latin typeface="Calibri" panose="020F0502020204030204" pitchFamily="34" charset="0"/>
                <a:cs typeface="Calibri" panose="020F0502020204030204" pitchFamily="34" charset="0"/>
              </a:rPr>
              <a:t>knowledge-constrained </a:t>
            </a:r>
            <a:r>
              <a:rPr lang="en-US" altLang="zh-TW" sz="2000" dirty="0">
                <a:solidFill>
                  <a:srgbClr val="000080"/>
                </a:solidFill>
                <a:latin typeface="Calibri" panose="020F0502020204030204" pitchFamily="34" charset="0"/>
                <a:cs typeface="Calibri" panose="020F0502020204030204" pitchFamily="34" charset="0"/>
              </a:rPr>
              <a:t>optimization </a:t>
            </a:r>
            <a:r>
              <a:rPr lang="en-US" altLang="zh-TW" sz="2000" dirty="0" smtClean="0">
                <a:solidFill>
                  <a:srgbClr val="000080"/>
                </a:solidFill>
                <a:latin typeface="Calibri" panose="020F0502020204030204" pitchFamily="34" charset="0"/>
                <a:cs typeface="Calibri" panose="020F0502020204030204" pitchFamily="34" charset="0"/>
              </a:rPr>
              <a:t>problem, </a:t>
            </a:r>
            <a:r>
              <a:rPr lang="en-US" altLang="zh-TW" sz="2000" dirty="0">
                <a:solidFill>
                  <a:srgbClr val="000080"/>
                </a:solidFill>
                <a:latin typeface="Calibri" panose="020F0502020204030204" pitchFamily="34" charset="0"/>
                <a:cs typeface="Calibri" panose="020F0502020204030204" pitchFamily="34" charset="0"/>
              </a:rPr>
              <a:t>done on top of multiple statistically learned models. </a:t>
            </a:r>
            <a:endParaRPr lang="en-US" altLang="zh-TW" sz="1600" dirty="0">
              <a:solidFill>
                <a:srgbClr val="400080"/>
              </a:solidFill>
              <a:latin typeface="Calibri" panose="020F0502020204030204" pitchFamily="34" charset="0"/>
              <a:cs typeface="Calibri" panose="020F0502020204030204" pitchFamily="34" charset="0"/>
            </a:endParaRPr>
          </a:p>
        </p:txBody>
      </p:sp>
      <p:cxnSp>
        <p:nvCxnSpPr>
          <p:cNvPr id="6" name="Straight Connector 5"/>
          <p:cNvCxnSpPr/>
          <p:nvPr/>
        </p:nvCxnSpPr>
        <p:spPr>
          <a:xfrm>
            <a:off x="5948746" y="3102592"/>
            <a:ext cx="10668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8908" y="3483592"/>
            <a:ext cx="243840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2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a:t>
            </a:r>
            <a:endParaRPr lang="en-US" dirty="0"/>
          </a:p>
        </p:txBody>
      </p:sp>
      <p:sp>
        <p:nvSpPr>
          <p:cNvPr id="3" name="Content Placeholder 2"/>
          <p:cNvSpPr>
            <a:spLocks noGrp="1"/>
          </p:cNvSpPr>
          <p:nvPr>
            <p:ph idx="1"/>
          </p:nvPr>
        </p:nvSpPr>
        <p:spPr>
          <a:xfrm>
            <a:off x="76200" y="914400"/>
            <a:ext cx="8991600" cy="4953000"/>
          </a:xfrm>
        </p:spPr>
        <p:txBody>
          <a:bodyPr/>
          <a:lstStyle/>
          <a:p>
            <a:r>
              <a:rPr lang="en-US" dirty="0" smtClean="0"/>
              <a:t>Data provides hints</a:t>
            </a:r>
          </a:p>
          <a:p>
            <a:pPr lvl="1"/>
            <a:r>
              <a:rPr lang="en-US" dirty="0" smtClean="0"/>
              <a:t>These are often sufficient to infer supervision signals for a range of tasks. </a:t>
            </a:r>
          </a:p>
          <a:p>
            <a:pPr lvl="1"/>
            <a:r>
              <a:rPr lang="en-US" dirty="0" smtClean="0"/>
              <a:t>Data exists independent of the task(s) at hand. </a:t>
            </a:r>
          </a:p>
          <a:p>
            <a:pPr lvl="1"/>
            <a:endParaRPr lang="en-US" dirty="0"/>
          </a:p>
          <a:p>
            <a:r>
              <a:rPr lang="en-US" dirty="0" smtClean="0"/>
              <a:t>(1) Representations</a:t>
            </a:r>
          </a:p>
          <a:p>
            <a:pPr lvl="1"/>
            <a:r>
              <a:rPr lang="en-US" dirty="0" smtClean="0"/>
              <a:t>Often, making prediction is all about representing knowledge</a:t>
            </a:r>
          </a:p>
          <a:p>
            <a:r>
              <a:rPr lang="en-US" dirty="0" smtClean="0"/>
              <a:t>(2) Signals and Structures</a:t>
            </a:r>
          </a:p>
          <a:p>
            <a:pPr lvl="1"/>
            <a:r>
              <a:rPr lang="en-US" dirty="0" smtClean="0"/>
              <a:t>Exploiting weak signals and putting them together via structural expectations</a:t>
            </a:r>
          </a:p>
          <a:p>
            <a:r>
              <a:rPr lang="en-US" dirty="0" smtClean="0"/>
              <a:t>(3) Behavioral Level </a:t>
            </a:r>
            <a:r>
              <a:rPr lang="en-US" dirty="0"/>
              <a:t>F</a:t>
            </a:r>
            <a:r>
              <a:rPr lang="en-US" dirty="0" smtClean="0"/>
              <a:t>eedback</a:t>
            </a:r>
          </a:p>
          <a:p>
            <a:pPr lvl="1"/>
            <a:r>
              <a:rPr lang="en-US" dirty="0" smtClean="0"/>
              <a:t>It’s End-to-End, but with behavioral level feedback  </a:t>
            </a:r>
          </a:p>
          <a:p>
            <a:pPr lvl="1"/>
            <a:endParaRPr 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30</a:t>
            </a:fld>
            <a:endParaRPr lang="en-US" altLang="zh-TW"/>
          </a:p>
        </p:txBody>
      </p:sp>
      <p:sp>
        <p:nvSpPr>
          <p:cNvPr id="6" name="Right Arrow 5"/>
          <p:cNvSpPr/>
          <p:nvPr/>
        </p:nvSpPr>
        <p:spPr>
          <a:xfrm>
            <a:off x="23906" y="3408828"/>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12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and Structures	</a:t>
            </a:r>
            <a:endParaRPr lang="en-US" dirty="0"/>
          </a:p>
        </p:txBody>
      </p:sp>
      <p:sp>
        <p:nvSpPr>
          <p:cNvPr id="3" name="Content Placeholder 2"/>
          <p:cNvSpPr>
            <a:spLocks noGrp="1"/>
          </p:cNvSpPr>
          <p:nvPr>
            <p:ph idx="1"/>
          </p:nvPr>
        </p:nvSpPr>
        <p:spPr/>
        <p:txBody>
          <a:bodyPr/>
          <a:lstStyle/>
          <a:p>
            <a:r>
              <a:rPr lang="en-US" dirty="0" smtClean="0"/>
              <a:t>I have presented many cases where there are </a:t>
            </a:r>
            <a:r>
              <a:rPr lang="en-US" b="1" dirty="0" smtClean="0"/>
              <a:t>signals that are co-related with the task at hand, </a:t>
            </a:r>
            <a:r>
              <a:rPr lang="en-US" dirty="0" smtClean="0"/>
              <a:t>and argued that we can use it to replace supervision.</a:t>
            </a:r>
          </a:p>
          <a:p>
            <a:endParaRPr lang="en-US" dirty="0" smtClean="0"/>
          </a:p>
          <a:p>
            <a:r>
              <a:rPr lang="en-US" dirty="0" smtClean="0"/>
              <a:t>Is this an art? Can we develop a theory that supports it? </a:t>
            </a:r>
            <a:endParaRPr lang="en-US" dirty="0"/>
          </a:p>
          <a:p>
            <a:endParaRPr lang="en-US" dirty="0"/>
          </a:p>
          <a:p>
            <a:r>
              <a:rPr lang="en-US" dirty="0" smtClean="0"/>
              <a:t>In many problems it’s easy to get </a:t>
            </a:r>
            <a:r>
              <a:rPr lang="en-US" i="1" dirty="0" smtClean="0"/>
              <a:t>some</a:t>
            </a:r>
            <a:r>
              <a:rPr lang="en-US" dirty="0" smtClean="0"/>
              <a:t> good signals</a:t>
            </a:r>
          </a:p>
          <a:p>
            <a:pPr lvl="1"/>
            <a:r>
              <a:rPr lang="en-US" dirty="0" smtClean="0"/>
              <a:t>High Precision annotation</a:t>
            </a:r>
          </a:p>
          <a:p>
            <a:r>
              <a:rPr lang="en-US" dirty="0" smtClean="0"/>
              <a:t>But difficult to get exhaustive annotation</a:t>
            </a:r>
          </a:p>
          <a:p>
            <a:pPr lvl="1"/>
            <a:r>
              <a:rPr lang="en-US" dirty="0" smtClean="0"/>
              <a:t>Low recall</a:t>
            </a:r>
          </a:p>
          <a:p>
            <a:r>
              <a:rPr lang="en-US" dirty="0" smtClean="0"/>
              <a:t>I will show that this is often good enough, and why</a:t>
            </a:r>
          </a:p>
          <a:p>
            <a:pPr lvl="1"/>
            <a:r>
              <a:rPr lang="en-US" dirty="0" smtClean="0"/>
              <a:t>In the context of partial annotation of structures.</a:t>
            </a:r>
            <a:endParaRPr lang="en-US" dirty="0"/>
          </a:p>
        </p:txBody>
      </p:sp>
    </p:spTree>
    <p:extLst>
      <p:ext uri="{BB962C8B-B14F-4D97-AF65-F5344CB8AC3E}">
        <p14:creationId xmlns:p14="http://schemas.microsoft.com/office/powerpoint/2010/main" val="4591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4072" y="5919696"/>
            <a:ext cx="7924800" cy="304800"/>
          </a:xfrm>
          <a:prstGeom prst="rect">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6248" y="1670424"/>
            <a:ext cx="7772400" cy="838200"/>
          </a:xfrm>
          <a:prstGeom prst="rect">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NER in Low Resource Languages: Partial Annotation </a:t>
            </a:r>
            <a:endParaRPr lang="en-US" dirty="0"/>
          </a:p>
        </p:txBody>
      </p:sp>
      <p:sp>
        <p:nvSpPr>
          <p:cNvPr id="13" name="Content Placeholder 12"/>
          <p:cNvSpPr>
            <a:spLocks noGrp="1"/>
          </p:cNvSpPr>
          <p:nvPr>
            <p:ph idx="1"/>
          </p:nvPr>
        </p:nvSpPr>
        <p:spPr/>
        <p:txBody>
          <a:bodyPr/>
          <a:lstStyle/>
          <a:p>
            <a:r>
              <a:rPr lang="en-US" sz="2000" dirty="0" smtClean="0">
                <a:solidFill>
                  <a:schemeClr val="bg2"/>
                </a:solidFill>
                <a:latin typeface="+mj-lt"/>
                <a:ea typeface="Helvetica" charset="0"/>
                <a:cs typeface="Helvetica" charset="0"/>
              </a:rPr>
              <a:t>Easy to get some lists and even help from non-native speakers. </a:t>
            </a:r>
            <a:endParaRPr lang="en-US" sz="2000" i="1" dirty="0">
              <a:solidFill>
                <a:schemeClr val="bg1">
                  <a:lumMod val="50000"/>
                </a:schemeClr>
              </a:solidFill>
              <a:latin typeface="+mj-lt"/>
              <a:ea typeface="Helvetica" charset="0"/>
              <a:cs typeface="Helvetica" charset="0"/>
            </a:endParaRPr>
          </a:p>
          <a:p>
            <a:pPr marL="0" indent="0">
              <a:buNone/>
            </a:pPr>
            <a:r>
              <a:rPr lang="en-US" dirty="0" smtClean="0">
                <a:solidFill>
                  <a:schemeClr val="bg2"/>
                </a:solidFill>
                <a:latin typeface="+mj-lt"/>
                <a:ea typeface="Helvetica" charset="0"/>
                <a:cs typeface="Helvetica" charset="0"/>
              </a:rPr>
              <a:t>       </a:t>
            </a:r>
            <a:r>
              <a:rPr lang="en-US" dirty="0" err="1" smtClean="0">
                <a:solidFill>
                  <a:srgbClr val="400080"/>
                </a:solidFill>
                <a:latin typeface="+mj-lt"/>
                <a:ea typeface="Helvetica" charset="0"/>
                <a:cs typeface="Helvetica" charset="0"/>
              </a:rPr>
              <a:t>ebisi’ra</a:t>
            </a:r>
            <a:r>
              <a:rPr lang="en-US" dirty="0" smtClean="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giliyyaana</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phinnddale</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aaja</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pyaalestaaina</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adhiinastha</a:t>
            </a:r>
            <a:r>
              <a:rPr lang="en-US" dirty="0">
                <a:solidFill>
                  <a:srgbClr val="400080"/>
                </a:solidFill>
                <a:latin typeface="+mj-lt"/>
                <a:ea typeface="Helvetica" charset="0"/>
                <a:cs typeface="Helvetica" charset="0"/>
              </a:rPr>
              <a:t> </a:t>
            </a:r>
            <a:r>
              <a:rPr lang="en-US" dirty="0" smtClean="0">
                <a:solidFill>
                  <a:srgbClr val="400080"/>
                </a:solidFill>
                <a:latin typeface="+mj-lt"/>
                <a:ea typeface="Helvetica" charset="0"/>
                <a:cs typeface="Helvetica" charset="0"/>
              </a:rPr>
              <a:t>  </a:t>
            </a:r>
          </a:p>
          <a:p>
            <a:pPr marL="0" indent="0">
              <a:buNone/>
            </a:pPr>
            <a:r>
              <a:rPr lang="en-US" dirty="0">
                <a:solidFill>
                  <a:srgbClr val="400080"/>
                </a:solidFill>
                <a:latin typeface="+mj-lt"/>
                <a:ea typeface="Helvetica" charset="0"/>
                <a:cs typeface="Helvetica" charset="0"/>
              </a:rPr>
              <a:t> </a:t>
            </a:r>
            <a:r>
              <a:rPr lang="en-US" dirty="0" smtClean="0">
                <a:solidFill>
                  <a:srgbClr val="400080"/>
                </a:solidFill>
                <a:latin typeface="+mj-lt"/>
                <a:ea typeface="Helvetica" charset="0"/>
                <a:cs typeface="Helvetica" charset="0"/>
              </a:rPr>
              <a:t>      </a:t>
            </a:r>
            <a:r>
              <a:rPr lang="en-US" dirty="0" err="1" smtClean="0">
                <a:solidFill>
                  <a:srgbClr val="400080"/>
                </a:solidFill>
                <a:latin typeface="+mj-lt"/>
                <a:ea typeface="Helvetica" charset="0"/>
                <a:cs typeface="Helvetica" charset="0"/>
              </a:rPr>
              <a:t>gaajaa</a:t>
            </a:r>
            <a:r>
              <a:rPr lang="en-US" dirty="0" smtClean="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theke</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aaja</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raate</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ekhabara</a:t>
            </a:r>
            <a:r>
              <a:rPr lang="en-US" dirty="0">
                <a:solidFill>
                  <a:srgbClr val="400080"/>
                </a:solidFill>
                <a:latin typeface="+mj-lt"/>
                <a:ea typeface="Helvetica" charset="0"/>
                <a:cs typeface="Helvetica" charset="0"/>
              </a:rPr>
              <a:t> </a:t>
            </a:r>
            <a:r>
              <a:rPr lang="en-US" dirty="0" err="1">
                <a:solidFill>
                  <a:srgbClr val="400080"/>
                </a:solidFill>
                <a:latin typeface="+mj-lt"/>
                <a:ea typeface="Helvetica" charset="0"/>
                <a:cs typeface="Helvetica" charset="0"/>
              </a:rPr>
              <a:t>jaaniyyechhena</a:t>
            </a:r>
            <a:r>
              <a:rPr lang="en-US" dirty="0">
                <a:solidFill>
                  <a:srgbClr val="400080"/>
                </a:solidFill>
                <a:latin typeface="+mj-lt"/>
                <a:ea typeface="Helvetica" charset="0"/>
                <a:cs typeface="Helvetica" charset="0"/>
              </a:rPr>
              <a:t> . </a:t>
            </a:r>
            <a:endParaRPr lang="en-US" dirty="0" smtClean="0">
              <a:solidFill>
                <a:srgbClr val="400080"/>
              </a:solidFill>
              <a:latin typeface="+mj-lt"/>
              <a:ea typeface="Helvetica" charset="0"/>
              <a:cs typeface="Helvetica" charset="0"/>
            </a:endParaRPr>
          </a:p>
          <a:p>
            <a:pPr lvl="1"/>
            <a:r>
              <a:rPr lang="en-US" dirty="0" smtClean="0">
                <a:solidFill>
                  <a:schemeClr val="bg2"/>
                </a:solidFill>
                <a:latin typeface="+mj-lt"/>
                <a:ea typeface="Helvetica" charset="0"/>
                <a:cs typeface="Helvetica" charset="0"/>
              </a:rPr>
              <a:t>ABC’s </a:t>
            </a:r>
            <a:r>
              <a:rPr lang="en-US" dirty="0">
                <a:solidFill>
                  <a:schemeClr val="bg2"/>
                </a:solidFill>
                <a:latin typeface="+mj-lt"/>
                <a:ea typeface="Helvetica" charset="0"/>
                <a:cs typeface="Helvetica" charset="0"/>
              </a:rPr>
              <a:t>Gillian </a:t>
            </a:r>
            <a:r>
              <a:rPr lang="en-US" dirty="0" err="1">
                <a:solidFill>
                  <a:schemeClr val="bg2"/>
                </a:solidFill>
                <a:latin typeface="+mj-lt"/>
                <a:ea typeface="Helvetica" charset="0"/>
                <a:cs typeface="Helvetica" charset="0"/>
              </a:rPr>
              <a:t>Findale</a:t>
            </a:r>
            <a:r>
              <a:rPr lang="en-US" dirty="0">
                <a:solidFill>
                  <a:schemeClr val="bg2"/>
                </a:solidFill>
                <a:latin typeface="+mj-lt"/>
                <a:ea typeface="Helvetica" charset="0"/>
                <a:cs typeface="Helvetica" charset="0"/>
              </a:rPr>
              <a:t> has reported from Gaza under Palestine today. </a:t>
            </a:r>
          </a:p>
          <a:p>
            <a:endParaRPr lang="en-US" sz="2000" dirty="0" smtClean="0">
              <a:solidFill>
                <a:schemeClr val="bg2"/>
              </a:solidFill>
              <a:latin typeface="+mj-lt"/>
              <a:ea typeface="Helvetica" charset="0"/>
              <a:cs typeface="Helvetica" charset="0"/>
            </a:endParaRPr>
          </a:p>
          <a:p>
            <a:r>
              <a:rPr lang="en-US" sz="2000" dirty="0" smtClean="0">
                <a:solidFill>
                  <a:schemeClr val="bg2"/>
                </a:solidFill>
                <a:latin typeface="+mj-lt"/>
                <a:ea typeface="Helvetica" charset="0"/>
                <a:cs typeface="Helvetica" charset="0"/>
              </a:rPr>
              <a:t>Non native speakers can provide low-recall, high-precision annotation</a:t>
            </a:r>
          </a:p>
          <a:p>
            <a:pPr marL="457200" lvl="1" indent="0">
              <a:buNone/>
            </a:pPr>
            <a:r>
              <a:rPr lang="en-US" sz="1800" dirty="0" smtClean="0">
                <a:solidFill>
                  <a:schemeClr val="bg2"/>
                </a:solidFill>
                <a:latin typeface="+mj-lt"/>
                <a:ea typeface="Helvetica" charset="0"/>
                <a:cs typeface="Helvetica" charset="0"/>
              </a:rPr>
              <a:t> </a:t>
            </a:r>
          </a:p>
          <a:p>
            <a:r>
              <a:rPr lang="en-US" sz="2000" dirty="0" smtClean="0">
                <a:solidFill>
                  <a:schemeClr val="bg2"/>
                </a:solidFill>
                <a:latin typeface="+mj-lt"/>
                <a:ea typeface="Helvetica" charset="0"/>
                <a:cs typeface="Helvetica" charset="0"/>
              </a:rPr>
              <a:t>But, we have strong expectations from the output!</a:t>
            </a:r>
          </a:p>
          <a:p>
            <a:pPr lvl="1"/>
            <a:r>
              <a:rPr lang="en-US" sz="1800" dirty="0" smtClean="0"/>
              <a:t>Immediate </a:t>
            </a:r>
            <a:r>
              <a:rPr lang="en-US" sz="1800" dirty="0"/>
              <a:t>neighbors of an entity are </a:t>
            </a:r>
            <a:r>
              <a:rPr lang="en-US" sz="1800" dirty="0" smtClean="0"/>
              <a:t>non-entities.</a:t>
            </a:r>
          </a:p>
          <a:p>
            <a:pPr lvl="1"/>
            <a:r>
              <a:rPr lang="en-US" sz="1800" dirty="0" smtClean="0"/>
              <a:t>Punctuations</a:t>
            </a:r>
            <a:r>
              <a:rPr lang="en-US" sz="1800" dirty="0"/>
              <a:t>, numbers are </a:t>
            </a:r>
            <a:r>
              <a:rPr lang="en-US" sz="1800" dirty="0" smtClean="0"/>
              <a:t>non-entities</a:t>
            </a:r>
            <a:endParaRPr lang="en-US" sz="1800" dirty="0"/>
          </a:p>
          <a:p>
            <a:pPr lvl="1"/>
            <a:r>
              <a:rPr lang="en-US" sz="1800" dirty="0"/>
              <a:t>Names have low frequency </a:t>
            </a:r>
            <a:endParaRPr lang="en-US" sz="1800" dirty="0" smtClean="0"/>
          </a:p>
          <a:p>
            <a:pPr lvl="1"/>
            <a:r>
              <a:rPr lang="en-US" sz="1800" dirty="0" smtClean="0"/>
              <a:t>Ratio </a:t>
            </a:r>
            <a:r>
              <a:rPr lang="en-US" sz="1800" dirty="0"/>
              <a:t>of entities to non-entities is quite stable across </a:t>
            </a:r>
            <a:r>
              <a:rPr lang="en-US" sz="1800" dirty="0" smtClean="0"/>
              <a:t>languages</a:t>
            </a:r>
            <a:endParaRPr lang="en-US" sz="1800" dirty="0" smtClean="0">
              <a:latin typeface="+mj-lt"/>
            </a:endParaRPr>
          </a:p>
          <a:p>
            <a:pPr lvl="2"/>
            <a:r>
              <a:rPr lang="en-US" sz="1600" dirty="0" smtClean="0"/>
              <a:t>b = |E|/(|</a:t>
            </a:r>
            <a:r>
              <a:rPr lang="en-US" sz="1600" dirty="0"/>
              <a:t>N</a:t>
            </a:r>
            <a:r>
              <a:rPr lang="en-US" sz="1600" dirty="0" smtClean="0"/>
              <a:t>| + |E|) ~~ 10% +/- 5%           [</a:t>
            </a:r>
            <a:r>
              <a:rPr lang="en-US" sz="1600" dirty="0" err="1" smtClean="0"/>
              <a:t>Augenstein</a:t>
            </a:r>
            <a:r>
              <a:rPr lang="en-US" sz="1600" dirty="0" smtClean="0"/>
              <a:t> </a:t>
            </a:r>
            <a:r>
              <a:rPr lang="en-US" sz="1600" dirty="0"/>
              <a:t>et al, 2017</a:t>
            </a:r>
            <a:r>
              <a:rPr lang="en-US" sz="1600" dirty="0" smtClean="0"/>
              <a:t>]</a:t>
            </a:r>
          </a:p>
          <a:p>
            <a:r>
              <a:rPr lang="en-US" sz="2000" b="1" dirty="0" smtClean="0"/>
              <a:t>Expectations from the output </a:t>
            </a:r>
            <a:r>
              <a:rPr lang="en-US" sz="2000" b="1" dirty="0" smtClean="0">
                <a:sym typeface="Wingdings" panose="05000000000000000000" pitchFamily="2" charset="2"/>
              </a:rPr>
              <a:t> constraints on the unknown annotations</a:t>
            </a:r>
            <a:endParaRPr lang="en-US" sz="2000" b="1" dirty="0"/>
          </a:p>
          <a:p>
            <a:pPr lvl="2"/>
            <a:endParaRPr lang="en-US" dirty="0"/>
          </a:p>
        </p:txBody>
      </p:sp>
      <p:sp>
        <p:nvSpPr>
          <p:cNvPr id="3" name="Slide Number Placeholder 2"/>
          <p:cNvSpPr>
            <a:spLocks noGrp="1"/>
          </p:cNvSpPr>
          <p:nvPr>
            <p:ph type="sldNum" sz="quarter" idx="4294967295"/>
          </p:nvPr>
        </p:nvSpPr>
        <p:spPr/>
        <p:txBody>
          <a:bodyPr/>
          <a:lstStyle/>
          <a:p>
            <a:fld id="{BDF588C3-71D6-5D45-B118-1C664482E1C2}" type="slidenum">
              <a:rPr lang="en-US" smtClean="0"/>
              <a:t>32</a:t>
            </a:fld>
            <a:endParaRPr lang="en-US"/>
          </a:p>
        </p:txBody>
      </p:sp>
      <p:cxnSp>
        <p:nvCxnSpPr>
          <p:cNvPr id="15" name="Straight Connector 14"/>
          <p:cNvCxnSpPr/>
          <p:nvPr/>
        </p:nvCxnSpPr>
        <p:spPr>
          <a:xfrm flipH="1">
            <a:off x="5257800" y="1969248"/>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76300" y="2426631"/>
            <a:ext cx="8763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840752" y="1969248"/>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76300" y="1969248"/>
            <a:ext cx="952500" cy="280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84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13" end="13"/>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a:t>
            </a:r>
            <a:r>
              <a:rPr lang="en-US" dirty="0"/>
              <a:t>Relation </a:t>
            </a:r>
            <a:r>
              <a:rPr lang="en-US" dirty="0" smtClean="0"/>
              <a:t>Extraction </a:t>
            </a:r>
            <a:r>
              <a:rPr lang="en-US" sz="1600" dirty="0"/>
              <a:t>[Qiang et al. *</a:t>
            </a:r>
            <a:r>
              <a:rPr lang="en-US" sz="1600" dirty="0" smtClean="0"/>
              <a:t>SEM’2018; EMNLP’18 Demo]</a:t>
            </a:r>
            <a:endParaRPr lang="en-US" dirty="0"/>
          </a:p>
        </p:txBody>
      </p:sp>
      <p:sp>
        <p:nvSpPr>
          <p:cNvPr id="3" name="Content Placeholder 2"/>
          <p:cNvSpPr>
            <a:spLocks noGrp="1"/>
          </p:cNvSpPr>
          <p:nvPr>
            <p:ph idx="1"/>
          </p:nvPr>
        </p:nvSpPr>
        <p:spPr/>
        <p:txBody>
          <a:bodyPr/>
          <a:lstStyle/>
          <a:p>
            <a:r>
              <a:rPr lang="en-US" sz="2000" dirty="0" smtClean="0"/>
              <a:t>In </a:t>
            </a:r>
            <a:r>
              <a:rPr lang="en-US" sz="2000" dirty="0"/>
              <a:t>Los Angeles that lesson was brought home today when tons of earth </a:t>
            </a:r>
            <a:r>
              <a:rPr lang="en-US" sz="2000" b="1" dirty="0">
                <a:solidFill>
                  <a:srgbClr val="FF0000"/>
                </a:solidFill>
              </a:rPr>
              <a:t>cascaded</a:t>
            </a:r>
            <a:r>
              <a:rPr lang="en-US" sz="2000" dirty="0">
                <a:solidFill>
                  <a:srgbClr val="FF0000"/>
                </a:solidFill>
              </a:rPr>
              <a:t> </a:t>
            </a:r>
            <a:r>
              <a:rPr lang="en-US" sz="2000" dirty="0"/>
              <a:t>down a hillside, </a:t>
            </a:r>
            <a:r>
              <a:rPr lang="en-US" sz="2000" b="1" dirty="0">
                <a:solidFill>
                  <a:srgbClr val="FF0000"/>
                </a:solidFill>
              </a:rPr>
              <a:t>ripping</a:t>
            </a:r>
            <a:r>
              <a:rPr lang="en-US" sz="2000" dirty="0">
                <a:solidFill>
                  <a:srgbClr val="FF0000"/>
                </a:solidFill>
              </a:rPr>
              <a:t> </a:t>
            </a:r>
            <a:r>
              <a:rPr lang="en-US" sz="2000" dirty="0"/>
              <a:t>two houses from their foundations. No one was </a:t>
            </a:r>
            <a:r>
              <a:rPr lang="en-US" sz="2000" b="1" dirty="0">
                <a:solidFill>
                  <a:srgbClr val="FF0000"/>
                </a:solidFill>
              </a:rPr>
              <a:t>hurt</a:t>
            </a:r>
            <a:r>
              <a:rPr lang="en-US" sz="2000" dirty="0"/>
              <a:t>, but firefighters </a:t>
            </a:r>
            <a:r>
              <a:rPr lang="en-US" sz="2000" b="1" dirty="0">
                <a:solidFill>
                  <a:srgbClr val="FF0000"/>
                </a:solidFill>
              </a:rPr>
              <a:t>ordered</a:t>
            </a:r>
            <a:r>
              <a:rPr lang="en-US" sz="2000" dirty="0">
                <a:solidFill>
                  <a:srgbClr val="FF0000"/>
                </a:solidFill>
              </a:rPr>
              <a:t> </a:t>
            </a:r>
            <a:r>
              <a:rPr lang="en-US" sz="2000" dirty="0"/>
              <a:t>the evacuation of nearby homes and said they'll </a:t>
            </a:r>
            <a:r>
              <a:rPr lang="en-US" sz="2000" b="1" dirty="0">
                <a:solidFill>
                  <a:srgbClr val="FF0000"/>
                </a:solidFill>
              </a:rPr>
              <a:t>monitor</a:t>
            </a:r>
            <a:r>
              <a:rPr lang="en-US" sz="2000" dirty="0">
                <a:solidFill>
                  <a:srgbClr val="FF0000"/>
                </a:solidFill>
              </a:rPr>
              <a:t> </a:t>
            </a:r>
            <a:r>
              <a:rPr lang="en-US" sz="2000" dirty="0"/>
              <a:t>the shifting ground until March 23</a:t>
            </a:r>
            <a:r>
              <a:rPr lang="en-US" sz="2000" baseline="30000" dirty="0"/>
              <a:t>rd</a:t>
            </a:r>
            <a:r>
              <a:rPr lang="en-US" sz="2000" dirty="0" smtClean="0"/>
              <a:t>.</a:t>
            </a:r>
          </a:p>
          <a:p>
            <a:endParaRPr lang="en-US" dirty="0"/>
          </a:p>
          <a:p>
            <a:endParaRPr lang="en-US" dirty="0" smtClean="0"/>
          </a:p>
          <a:p>
            <a:endParaRPr lang="en-US" dirty="0"/>
          </a:p>
          <a:p>
            <a:endParaRPr lang="en-US" dirty="0" smtClean="0"/>
          </a:p>
          <a:p>
            <a:endParaRPr lang="en-US" sz="2000" dirty="0" smtClean="0"/>
          </a:p>
          <a:p>
            <a:r>
              <a:rPr lang="en-US" sz="2000" dirty="0" smtClean="0"/>
              <a:t>Very difficult task—</a:t>
            </a:r>
            <a:r>
              <a:rPr lang="en-US" sz="2000" dirty="0"/>
              <a:t> </a:t>
            </a:r>
            <a:r>
              <a:rPr lang="en-US" sz="2000" dirty="0" smtClean="0"/>
              <a:t>hinders exhaustive annotation (O(N</a:t>
            </a:r>
            <a:r>
              <a:rPr lang="en-US" sz="2000" baseline="30000" dirty="0" smtClean="0"/>
              <a:t>2</a:t>
            </a:r>
            <a:r>
              <a:rPr lang="en-US" sz="2000" dirty="0" smtClean="0"/>
              <a:t>) edges)</a:t>
            </a:r>
          </a:p>
          <a:p>
            <a:r>
              <a:rPr lang="en-US" sz="2000" dirty="0" smtClean="0"/>
              <a:t>But, it’s rather easy to get partial annotation – some relations. </a:t>
            </a:r>
          </a:p>
          <a:p>
            <a:r>
              <a:rPr lang="en-US" sz="2000" dirty="0" smtClean="0"/>
              <a:t>And, we have </a:t>
            </a:r>
            <a:r>
              <a:rPr lang="en-US" sz="2000" b="1" dirty="0" smtClean="0"/>
              <a:t>strong expectations </a:t>
            </a:r>
            <a:r>
              <a:rPr lang="en-US" sz="2000" dirty="0" smtClean="0"/>
              <a:t>from the output</a:t>
            </a:r>
          </a:p>
          <a:p>
            <a:pPr lvl="1"/>
            <a:r>
              <a:rPr lang="en-US" sz="1800" dirty="0" smtClean="0"/>
              <a:t>Transitivity</a:t>
            </a:r>
            <a:endParaRPr lang="en-US" sz="1800" dirty="0"/>
          </a:p>
          <a:p>
            <a:pPr lvl="1"/>
            <a:r>
              <a:rPr lang="en-US" sz="1800" dirty="0" smtClean="0"/>
              <a:t>Some events tend to precede others, or follow others [NAACL’18]</a:t>
            </a:r>
            <a:endParaRPr lang="en-US" sz="1800" dirty="0"/>
          </a:p>
          <a:p>
            <a:endParaRPr lang="en-US" dirty="0"/>
          </a:p>
          <a:p>
            <a:endParaRPr lang="en-US" dirty="0"/>
          </a:p>
        </p:txBody>
      </p:sp>
      <p:pic>
        <p:nvPicPr>
          <p:cNvPr id="5" name="Picture 4"/>
          <p:cNvPicPr>
            <a:picLocks noChangeAspect="1"/>
          </p:cNvPicPr>
          <p:nvPr/>
        </p:nvPicPr>
        <p:blipFill>
          <a:blip r:embed="rId2"/>
          <a:stretch>
            <a:fillRect/>
          </a:stretch>
        </p:blipFill>
        <p:spPr>
          <a:xfrm>
            <a:off x="900582" y="2697480"/>
            <a:ext cx="3146367" cy="1645920"/>
          </a:xfrm>
          <a:prstGeom prst="rect">
            <a:avLst/>
          </a:prstGeom>
        </p:spPr>
      </p:pic>
      <p:pic>
        <p:nvPicPr>
          <p:cNvPr id="6" name="Picture 5"/>
          <p:cNvPicPr>
            <a:picLocks noChangeAspect="1"/>
          </p:cNvPicPr>
          <p:nvPr/>
        </p:nvPicPr>
        <p:blipFill>
          <a:blip r:embed="rId3"/>
          <a:stretch>
            <a:fillRect/>
          </a:stretch>
        </p:blipFill>
        <p:spPr>
          <a:xfrm>
            <a:off x="5007031" y="2697480"/>
            <a:ext cx="3146369" cy="1645920"/>
          </a:xfrm>
          <a:prstGeom prst="rect">
            <a:avLst/>
          </a:prstGeom>
        </p:spPr>
      </p:pic>
      <p:sp>
        <p:nvSpPr>
          <p:cNvPr id="7" name="Rectangular Callout 6"/>
          <p:cNvSpPr/>
          <p:nvPr/>
        </p:nvSpPr>
        <p:spPr>
          <a:xfrm>
            <a:off x="1085944" y="693864"/>
            <a:ext cx="6972112" cy="585097"/>
          </a:xfrm>
          <a:prstGeom prst="wedgeRectCallout">
            <a:avLst>
              <a:gd name="adj1" fmla="val -17252"/>
              <a:gd name="adj2" fmla="val 31025"/>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00080"/>
                </a:solidFill>
              </a:rPr>
              <a:t>Two key questions:         (i) </a:t>
            </a:r>
            <a:r>
              <a:rPr lang="en-US" dirty="0" smtClean="0">
                <a:solidFill>
                  <a:srgbClr val="000080"/>
                </a:solidFill>
              </a:rPr>
              <a:t>Impact on level of supervision needed. </a:t>
            </a:r>
          </a:p>
          <a:p>
            <a:r>
              <a:rPr lang="en-US" dirty="0" smtClean="0">
                <a:solidFill>
                  <a:srgbClr val="000080"/>
                </a:solidFill>
              </a:rPr>
              <a:t>                                          </a:t>
            </a:r>
            <a:r>
              <a:rPr lang="en-US" b="1" dirty="0" smtClean="0">
                <a:solidFill>
                  <a:srgbClr val="000080"/>
                </a:solidFill>
              </a:rPr>
              <a:t>(ii) </a:t>
            </a:r>
            <a:r>
              <a:rPr lang="en-US" dirty="0" smtClean="0">
                <a:solidFill>
                  <a:srgbClr val="000080"/>
                </a:solidFill>
              </a:rPr>
              <a:t>Algorithmic Approach: how to gain from it? </a:t>
            </a:r>
            <a:endParaRPr lang="en-US" b="1" dirty="0" smtClean="0">
              <a:solidFill>
                <a:srgbClr val="000080"/>
              </a:solidFill>
            </a:endParaRPr>
          </a:p>
        </p:txBody>
      </p:sp>
      <p:sp>
        <p:nvSpPr>
          <p:cNvPr id="4" name="Right Arrow 3"/>
          <p:cNvSpPr/>
          <p:nvPr/>
        </p:nvSpPr>
        <p:spPr>
          <a:xfrm rot="8761159">
            <a:off x="7786008" y="3029837"/>
            <a:ext cx="838200" cy="304800"/>
          </a:xfrm>
          <a:prstGeom prst="rightArrow">
            <a:avLst>
              <a:gd name="adj1" fmla="val 46078"/>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7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par>
                          <p:cTn id="39" fill="hold">
                            <p:stCondLst>
                              <p:cond delay="0"/>
                            </p:stCondLst>
                            <p:childTnLst>
                              <p:par>
                                <p:cTn id="40" presetID="2" presetClass="entr" presetSubtype="3"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Structure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smtClean="0"/>
                  <a:t>A structure </a:t>
                </a:r>
                <a:r>
                  <a:rPr lang="en-US" dirty="0"/>
                  <a:t>of </a:t>
                </a:r>
                <a14:m>
                  <m:oMath xmlns:m="http://schemas.openxmlformats.org/officeDocument/2006/math">
                    <m:r>
                      <a:rPr lang="en-US" b="0" i="1" smtClean="0">
                        <a:latin typeface="Cambria Math" charset="0"/>
                      </a:rPr>
                      <m:t>𝑑</m:t>
                    </m:r>
                  </m:oMath>
                </a14:m>
                <a:r>
                  <a:rPr lang="en-US" dirty="0" smtClean="0"/>
                  <a:t> </a:t>
                </a:r>
                <a:r>
                  <a:rPr lang="en-US" dirty="0"/>
                  <a:t>individual </a:t>
                </a:r>
                <a:r>
                  <a:rPr lang="en-US" dirty="0" smtClean="0"/>
                  <a:t>variables is </a:t>
                </a:r>
                <a:r>
                  <a:rPr lang="en-US" dirty="0"/>
                  <a:t>a </a:t>
                </a:r>
                <a:r>
                  <a:rPr lang="en-US" dirty="0" smtClean="0"/>
                  <a:t>vector </a:t>
                </a:r>
                <a:r>
                  <a:rPr lang="en-US" dirty="0"/>
                  <a:t>of random variables (RV) </a:t>
                </a:r>
                <a14:m>
                  <m:oMath xmlns:m="http://schemas.openxmlformats.org/officeDocument/2006/math">
                    <m:r>
                      <a:rPr lang="en-US" b="0" i="1" smtClean="0">
                        <a:latin typeface="Cambria Math" charset="0"/>
                      </a:rPr>
                      <m:t>𝑌</m:t>
                    </m:r>
                    <m:r>
                      <a:rPr lang="en-US" b="0" i="1" smtClean="0">
                        <a:latin typeface="Cambria Math"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charset="0"/>
                              </a:rPr>
                              <m:t>𝑌</m:t>
                            </m:r>
                          </m:e>
                          <m:sub>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𝑌</m:t>
                            </m:r>
                          </m:e>
                          <m:sub>
                            <m:r>
                              <a:rPr lang="en-US" b="0" i="1" smtClean="0">
                                <a:latin typeface="Cambria Math" charset="0"/>
                              </a:rPr>
                              <m:t>2</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𝑌</m:t>
                            </m:r>
                          </m:e>
                          <m:sub>
                            <m:r>
                              <a:rPr lang="en-US" b="0" i="1" smtClean="0">
                                <a:latin typeface="Cambria Math" charset="0"/>
                              </a:rPr>
                              <m:t>𝑑</m:t>
                            </m:r>
                          </m:sub>
                        </m:sSub>
                      </m:e>
                    </m:d>
                    <m:r>
                      <a:rPr lang="en-US" b="0" i="1" smtClean="0">
                        <a:latin typeface="Cambria Math" charset="0"/>
                      </a:rPr>
                      <m:t>∈</m:t>
                    </m:r>
                    <m:r>
                      <a:rPr lang="en-US" b="0" i="1" smtClean="0">
                        <a:latin typeface="Cambria Math" charset="0"/>
                      </a:rPr>
                      <m:t>𝐶</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charset="0"/>
                              </a:rPr>
                              <m:t>ℒ</m:t>
                            </m:r>
                          </m:e>
                          <m:sup>
                            <m:r>
                              <a:rPr lang="en-US" b="0" i="1" smtClean="0">
                                <a:latin typeface="Cambria Math" charset="0"/>
                              </a:rPr>
                              <m:t>𝑑</m:t>
                            </m:r>
                          </m:sup>
                        </m:sSup>
                      </m:e>
                    </m:d>
                  </m:oMath>
                </a14:m>
                <a:endParaRPr lang="en-US" b="0" i="1" dirty="0" smtClean="0">
                  <a:latin typeface="Cambria Math" charset="0"/>
                </a:endParaRPr>
              </a:p>
              <a:p>
                <a:pPr lvl="1"/>
                <a14:m>
                  <m:oMath xmlns:m="http://schemas.openxmlformats.org/officeDocument/2006/math">
                    <m:r>
                      <a:rPr lang="en-US" b="0" i="1" smtClean="0">
                        <a:latin typeface="Cambria Math" charset="0"/>
                      </a:rPr>
                      <m:t>ℒ</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2</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d>
                          <m:dPr>
                            <m:begChr m:val="|"/>
                            <m:endChr m:val="|"/>
                            <m:ctrlPr>
                              <a:rPr lang="en-US" b="0" i="1" smtClean="0">
                                <a:latin typeface="Cambria Math" panose="02040503050406030204" pitchFamily="18" charset="0"/>
                              </a:rPr>
                            </m:ctrlPr>
                          </m:dPr>
                          <m:e>
                            <m:r>
                              <a:rPr lang="en-US" b="0" i="1" smtClean="0">
                                <a:latin typeface="Cambria Math" charset="0"/>
                              </a:rPr>
                              <m:t>ℒ</m:t>
                            </m:r>
                          </m:e>
                        </m:d>
                      </m:sub>
                    </m:sSub>
                    <m:r>
                      <a:rPr lang="en-US" b="0" i="1" smtClean="0">
                        <a:latin typeface="Cambria Math" charset="0"/>
                      </a:rPr>
                      <m:t>}</m:t>
                    </m:r>
                  </m:oMath>
                </a14:m>
                <a:r>
                  <a:rPr lang="en-US" dirty="0" smtClean="0"/>
                  <a:t> is </a:t>
                </a:r>
                <a:r>
                  <a:rPr lang="en-US" dirty="0"/>
                  <a:t>the label set for each </a:t>
                </a:r>
                <a:r>
                  <a:rPr lang="en-US" dirty="0" smtClean="0"/>
                  <a:t>variable</a:t>
                </a:r>
              </a:p>
              <a:p>
                <a:pPr lvl="1"/>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r>
                      <a:rPr lang="en-US" b="0" i="1" smtClean="0">
                        <a:latin typeface="Cambria Math" charset="0"/>
                      </a:rPr>
                      <m:t>⊆</m:t>
                    </m:r>
                    <m:sSup>
                      <m:sSupPr>
                        <m:ctrlPr>
                          <a:rPr lang="en-US" b="0" i="1" smtClean="0">
                            <a:latin typeface="Cambria Math" panose="02040503050406030204" pitchFamily="18" charset="0"/>
                          </a:rPr>
                        </m:ctrlPr>
                      </m:sSupPr>
                      <m:e>
                        <m:r>
                          <a:rPr lang="en-US" b="0" i="1" smtClean="0">
                            <a:latin typeface="Cambria Math" charset="0"/>
                          </a:rPr>
                          <m:t>ℒ</m:t>
                        </m:r>
                      </m:e>
                      <m:sup>
                        <m:r>
                          <a:rPr lang="en-US" b="0" i="1" smtClean="0">
                            <a:latin typeface="Cambria Math" charset="0"/>
                          </a:rPr>
                          <m:t>𝑑</m:t>
                        </m:r>
                      </m:sup>
                    </m:sSup>
                  </m:oMath>
                </a14:m>
                <a:r>
                  <a:rPr lang="en-US" dirty="0"/>
                  <a:t> represents the constraints imposed by this type of structure. </a:t>
                </a:r>
                <a:endParaRPr lang="en-US" dirty="0" smtClean="0"/>
              </a:p>
              <a:p>
                <a:endParaRPr lang="en-US" dirty="0" smtClean="0"/>
              </a:p>
              <a:p>
                <a:endParaRPr lang="en-US" dirty="0" smtClean="0"/>
              </a:p>
              <a:p>
                <a:r>
                  <a:rPr lang="en-US" dirty="0" smtClean="0"/>
                  <a:t>Two trivial cases:</a:t>
                </a:r>
              </a:p>
              <a:p>
                <a:pPr lvl="1"/>
                <a:r>
                  <a:rPr lang="en-US" dirty="0" smtClean="0"/>
                  <a:t>The variables are independent, i.e., there’s no structure at all: </a:t>
                </a:r>
              </a:p>
              <a:p>
                <a:pPr lvl="2"/>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r>
                      <a:rPr lang="en-US" b="0" i="1" smtClean="0">
                        <a:latin typeface="Cambria Math" charset="0"/>
                      </a:rPr>
                      <m:t>=</m:t>
                    </m:r>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oMath>
                </a14:m>
                <a:endParaRPr lang="en-US" dirty="0" smtClean="0"/>
              </a:p>
              <a:p>
                <a:pPr lvl="1"/>
                <a:r>
                  <a:rPr lang="en-US" dirty="0" smtClean="0"/>
                  <a:t>The structure is so “tight” that once you know one label, you know all: </a:t>
                </a:r>
              </a:p>
              <a:p>
                <a:pPr lvl="2"/>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r>
                      <a:rPr lang="en-US" b="0" i="1" smtClean="0">
                        <a:latin typeface="Cambria Math"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1</m:t>
                            </m:r>
                          </m:sub>
                        </m:sSub>
                      </m:e>
                    </m:d>
                    <m:r>
                      <a:rPr lang="en-US" b="0" i="1" smtClean="0">
                        <a:latin typeface="Cambria Math"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2</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2</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ℓ</m:t>
                            </m:r>
                          </m:e>
                          <m:sub>
                            <m:r>
                              <a:rPr lang="en-US" b="0" i="1" smtClean="0">
                                <a:latin typeface="Cambria Math" charset="0"/>
                              </a:rPr>
                              <m:t>2</m:t>
                            </m:r>
                          </m:sub>
                        </m:sSub>
                      </m:e>
                    </m:d>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rPr>
                          <m:t>ℓ</m:t>
                        </m:r>
                      </m:e>
                      <m:sub>
                        <m:d>
                          <m:dPr>
                            <m:begChr m:val="|"/>
                            <m:endChr m:val="|"/>
                            <m:ctrlPr>
                              <a:rPr lang="en-US" i="1">
                                <a:latin typeface="Cambria Math" panose="02040503050406030204" pitchFamily="18" charset="0"/>
                              </a:rPr>
                            </m:ctrlPr>
                          </m:dPr>
                          <m:e>
                            <m:r>
                              <a:rPr lang="en-US" i="1">
                                <a:latin typeface="Cambria Math" charset="0"/>
                              </a:rPr>
                              <m:t>ℒ</m:t>
                            </m:r>
                          </m:e>
                        </m:d>
                      </m:sub>
                    </m:sSub>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rPr>
                          <m:t>ℓ</m:t>
                        </m:r>
                      </m:e>
                      <m:sub>
                        <m:d>
                          <m:dPr>
                            <m:begChr m:val="|"/>
                            <m:endChr m:val="|"/>
                            <m:ctrlPr>
                              <a:rPr lang="en-US" i="1">
                                <a:latin typeface="Cambria Math" panose="02040503050406030204" pitchFamily="18" charset="0"/>
                              </a:rPr>
                            </m:ctrlPr>
                          </m:dPr>
                          <m:e>
                            <m:r>
                              <a:rPr lang="en-US" i="1">
                                <a:latin typeface="Cambria Math" charset="0"/>
                              </a:rPr>
                              <m:t>ℒ</m:t>
                            </m:r>
                          </m:e>
                        </m:d>
                      </m:sub>
                    </m:sSub>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m:t>
                        </m:r>
                        <m:r>
                          <a:rPr lang="en-US" i="1">
                            <a:latin typeface="Cambria Math" charset="0"/>
                          </a:rPr>
                          <m:t>ℒ</m:t>
                        </m:r>
                        <m:r>
                          <a:rPr lang="en-US" i="1">
                            <a:latin typeface="Cambria Math" charset="0"/>
                          </a:rPr>
                          <m:t>|</m:t>
                        </m:r>
                      </m:sub>
                    </m:sSub>
                    <m:r>
                      <a:rPr lang="en-US" b="0" i="1" smtClean="0">
                        <a:latin typeface="Cambria Math" charset="0"/>
                      </a:rPr>
                      <m:t>}</m:t>
                    </m:r>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000" t="-941"/>
                </a:stretch>
              </a:blipFill>
            </p:spPr>
            <p:txBody>
              <a:bodyPr/>
              <a:lstStyle/>
              <a:p>
                <a:r>
                  <a:rPr lang="en-US">
                    <a:noFill/>
                  </a:rPr>
                  <a:t> </a:t>
                </a:r>
              </a:p>
            </p:txBody>
          </p:sp>
        </mc:Fallback>
      </mc:AlternateContent>
      <p:sp>
        <p:nvSpPr>
          <p:cNvPr id="2" name="Rectangular Callout 1"/>
          <p:cNvSpPr/>
          <p:nvPr/>
        </p:nvSpPr>
        <p:spPr>
          <a:xfrm>
            <a:off x="6172200" y="533400"/>
            <a:ext cx="2438400" cy="533400"/>
          </a:xfrm>
          <a:prstGeom prst="wedgeRectCallout">
            <a:avLst>
              <a:gd name="adj1" fmla="val -85294"/>
              <a:gd name="adj2" fmla="val 162220"/>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Constrained output; not all options are possible. </a:t>
            </a:r>
            <a:endParaRPr lang="en-US" dirty="0">
              <a:solidFill>
                <a:schemeClr val="bg2"/>
              </a:solidFill>
            </a:endParaRPr>
          </a:p>
        </p:txBody>
      </p:sp>
      <p:pic>
        <p:nvPicPr>
          <p:cNvPr id="6" name="Picture 5"/>
          <p:cNvPicPr>
            <a:picLocks noChangeAspect="1"/>
          </p:cNvPicPr>
          <p:nvPr/>
        </p:nvPicPr>
        <p:blipFill>
          <a:blip r:embed="rId3"/>
          <a:stretch>
            <a:fillRect/>
          </a:stretch>
        </p:blipFill>
        <p:spPr>
          <a:xfrm>
            <a:off x="3657600" y="2895600"/>
            <a:ext cx="3146367" cy="1645920"/>
          </a:xfrm>
          <a:prstGeom prst="rect">
            <a:avLst/>
          </a:prstGeom>
          <a:ln w="28575">
            <a:solidFill>
              <a:schemeClr val="accent1"/>
            </a:solidFill>
          </a:ln>
        </p:spPr>
      </p:pic>
    </p:spTree>
    <p:extLst>
      <p:ext uri="{BB962C8B-B14F-4D97-AF65-F5344CB8AC3E}">
        <p14:creationId xmlns:p14="http://schemas.microsoft.com/office/powerpoint/2010/main" val="38181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Annotations of A Structure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complete annotation for a structure means that all variables are labeled and a </a:t>
                </a:r>
                <a:r>
                  <a:rPr lang="en-US" b="1" dirty="0" smtClean="0"/>
                  <a:t>unique point in </a:t>
                </a:r>
                <a14:m>
                  <m:oMath xmlns:m="http://schemas.openxmlformats.org/officeDocument/2006/math">
                    <m:r>
                      <a:rPr lang="en-US" b="1" i="1">
                        <a:latin typeface="Cambria Math" charset="0"/>
                      </a:rPr>
                      <m:t>𝑪</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charset="0"/>
                              </a:rPr>
                              <m:t>𝓛</m:t>
                            </m:r>
                          </m:e>
                          <m:sup>
                            <m:r>
                              <a:rPr lang="en-US" b="1" i="1">
                                <a:latin typeface="Cambria Math" charset="0"/>
                              </a:rPr>
                              <m:t>𝒅</m:t>
                            </m:r>
                          </m:sup>
                        </m:sSup>
                      </m:e>
                    </m:d>
                  </m:oMath>
                </a14:m>
                <a:r>
                  <a:rPr lang="en-US" b="1" dirty="0" smtClean="0"/>
                  <a:t> is determined.</a:t>
                </a:r>
              </a:p>
              <a:p>
                <a:r>
                  <a:rPr lang="en-US" dirty="0"/>
                  <a:t>I</a:t>
                </a:r>
                <a:r>
                  <a:rPr lang="en-US" dirty="0" smtClean="0"/>
                  <a:t>f only </a:t>
                </a:r>
                <a:r>
                  <a:rPr lang="en-US" b="1" dirty="0" smtClean="0"/>
                  <a:t>some</a:t>
                </a:r>
                <a:r>
                  <a:rPr lang="en-US" dirty="0" smtClean="0"/>
                  <a:t> of the variables are labeled, a subset of </a:t>
                </a:r>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oMath>
                </a14:m>
                <a:r>
                  <a:rPr lang="en-US" i="1" dirty="0" smtClean="0"/>
                  <a:t> </a:t>
                </a:r>
                <a:r>
                  <a:rPr lang="en-US" dirty="0" smtClean="0"/>
                  <a:t>is determined, and it contains the “true” structure. </a:t>
                </a:r>
              </a:p>
              <a:p>
                <a:pPr lvl="1"/>
                <a:r>
                  <a:rPr lang="en-US" dirty="0" smtClean="0"/>
                  <a:t>Let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charset="0"/>
                          </a:rPr>
                          <m:t>𝒇</m:t>
                        </m:r>
                      </m:e>
                      <m:sub>
                        <m:r>
                          <a:rPr lang="en-US" b="1" i="1" smtClean="0">
                            <a:latin typeface="Cambria Math" charset="0"/>
                          </a:rPr>
                          <m:t>𝒌</m:t>
                        </m:r>
                      </m:sub>
                    </m:sSub>
                  </m:oMath>
                </a14:m>
                <a:r>
                  <a:rPr lang="en-US" b="1" dirty="0" smtClean="0"/>
                  <a:t> be the size of the feasible subset </a:t>
                </a:r>
                <a:r>
                  <a:rPr lang="en-US" dirty="0" smtClean="0"/>
                  <a:t>if </a:t>
                </a:r>
                <a14:m>
                  <m:oMath xmlns:m="http://schemas.openxmlformats.org/officeDocument/2006/math">
                    <m:r>
                      <a:rPr lang="en-US" b="0" i="1" smtClean="0">
                        <a:latin typeface="Cambria Math" charset="0"/>
                      </a:rPr>
                      <m:t>𝑘</m:t>
                    </m:r>
                  </m:oMath>
                </a14:m>
                <a:r>
                  <a:rPr lang="en-US" dirty="0" smtClean="0"/>
                  <a:t> out of </a:t>
                </a:r>
                <a14:m>
                  <m:oMath xmlns:m="http://schemas.openxmlformats.org/officeDocument/2006/math">
                    <m:r>
                      <a:rPr lang="en-US" b="0" i="1" smtClean="0">
                        <a:latin typeface="Cambria Math" charset="0"/>
                      </a:rPr>
                      <m:t>𝑑</m:t>
                    </m:r>
                  </m:oMath>
                </a14:m>
                <a:r>
                  <a:rPr lang="en-US" dirty="0" smtClean="0"/>
                  <a:t> variables are labeled</a:t>
                </a:r>
                <a:r>
                  <a:rPr lang="en-US" dirty="0"/>
                  <a:t>. </a:t>
                </a:r>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𝑓</m:t>
                        </m:r>
                      </m:e>
                      <m:sub>
                        <m:r>
                          <a:rPr lang="en-US" i="1">
                            <a:latin typeface="Cambria Math" charset="0"/>
                          </a:rPr>
                          <m:t>𝑘</m:t>
                        </m:r>
                      </m:sub>
                    </m:sSub>
                    <m:r>
                      <a:rPr lang="en-US" i="1">
                        <a:latin typeface="Cambria Math" charset="0"/>
                      </a:rPr>
                      <m:t> </m:t>
                    </m:r>
                  </m:oMath>
                </a14:m>
                <a:r>
                  <a:rPr lang="en-US" dirty="0" smtClean="0"/>
                  <a:t>decreases </a:t>
                </a:r>
                <a:r>
                  <a:rPr lang="en-US" dirty="0"/>
                  <a:t>as more </a:t>
                </a:r>
                <a:r>
                  <a:rPr lang="en-US" dirty="0" smtClean="0"/>
                  <a:t>variables </a:t>
                </a:r>
                <a:r>
                  <a:rPr lang="en-US" dirty="0"/>
                  <a:t>are </a:t>
                </a:r>
                <a:r>
                  <a:rPr lang="en-US" dirty="0" smtClean="0"/>
                  <a:t>labeled).</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0</m:t>
                        </m:r>
                      </m:sub>
                    </m:sSub>
                    <m:r>
                      <a:rPr lang="en-US" b="0" i="1" smtClean="0">
                        <a:latin typeface="Cambria Math" charset="0"/>
                      </a:rPr>
                      <m:t>=</m:t>
                    </m:r>
                    <m:d>
                      <m:dPr>
                        <m:begChr m:val="|"/>
                        <m:endChr m:val="|"/>
                        <m:ctrlPr>
                          <a:rPr lang="en-US" b="0" i="1" smtClean="0">
                            <a:latin typeface="Cambria Math" panose="02040503050406030204" pitchFamily="18" charset="0"/>
                          </a:rPr>
                        </m:ctrlPr>
                      </m:dPr>
                      <m:e>
                        <m:r>
                          <a:rPr lang="en-US" b="0" i="1" smtClean="0">
                            <a:latin typeface="Cambria Math" charset="0"/>
                          </a:rPr>
                          <m:t>𝐶</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charset="0"/>
                                  </a:rPr>
                                  <m:t>ℒ</m:t>
                                </m:r>
                              </m:e>
                              <m:sup>
                                <m:r>
                                  <a:rPr lang="en-US" b="0" i="1" smtClean="0">
                                    <a:latin typeface="Cambria Math" charset="0"/>
                                  </a:rPr>
                                  <m:t>𝑑</m:t>
                                </m:r>
                              </m:sup>
                            </m:sSup>
                          </m:e>
                        </m:d>
                      </m:e>
                    </m:d>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𝑓</m:t>
                        </m:r>
                      </m:e>
                      <m:sub>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𝑓</m:t>
                        </m:r>
                      </m:e>
                      <m:sub>
                        <m:r>
                          <a:rPr lang="en-US" b="0" i="1" smtClean="0">
                            <a:latin typeface="Cambria Math" charset="0"/>
                          </a:rPr>
                          <m:t>2</m:t>
                        </m:r>
                      </m:sub>
                    </m:sSub>
                    <m:r>
                      <a:rPr lang="en-US" b="0" i="1" smtClean="0">
                        <a:latin typeface="Cambria Math" charset="0"/>
                      </a:rPr>
                      <m:t>≥⋯≥</m:t>
                    </m:r>
                    <m:sSub>
                      <m:sSubPr>
                        <m:ctrlPr>
                          <a:rPr lang="en-US" i="1">
                            <a:latin typeface="Cambria Math" panose="02040503050406030204" pitchFamily="18" charset="0"/>
                          </a:rPr>
                        </m:ctrlPr>
                      </m:sSubPr>
                      <m:e>
                        <m:r>
                          <a:rPr lang="en-US" i="1">
                            <a:latin typeface="Cambria Math" charset="0"/>
                          </a:rPr>
                          <m:t>𝑓</m:t>
                        </m:r>
                      </m:e>
                      <m:sub>
                        <m:r>
                          <a:rPr lang="en-US" b="0" i="1" smtClean="0">
                            <a:latin typeface="Cambria Math" charset="0"/>
                          </a:rPr>
                          <m:t>𝑑</m:t>
                        </m:r>
                      </m:sub>
                    </m:sSub>
                    <m:r>
                      <a:rPr lang="en-US" b="0" i="1" smtClean="0">
                        <a:latin typeface="Cambria Math" charset="0"/>
                      </a:rPr>
                      <m:t>=1</m:t>
                    </m:r>
                  </m:oMath>
                </a14:m>
                <a:endParaRPr lang="en-US" dirty="0" smtClean="0"/>
              </a:p>
              <a:p>
                <a:endParaRPr lang="en-US" dirty="0" smtClean="0"/>
              </a:p>
              <a:p>
                <a:r>
                  <a:rPr lang="en-US" dirty="0" smtClean="0"/>
                  <a:t>Define         </a:t>
                </a:r>
                <a14:m>
                  <m:oMath xmlns:m="http://schemas.openxmlformats.org/officeDocument/2006/math">
                    <m:sSub>
                      <m:sSubPr>
                        <m:ctrlPr>
                          <a:rPr lang="en-US" b="0" i="1" smtClean="0">
                            <a:solidFill>
                              <a:srgbClr val="3333FF"/>
                            </a:solidFill>
                            <a:latin typeface="Cambria Math" panose="02040503050406030204" pitchFamily="18" charset="0"/>
                          </a:rPr>
                        </m:ctrlPr>
                      </m:sSubPr>
                      <m:e>
                        <m:r>
                          <a:rPr lang="en-US" b="0" i="1" smtClean="0">
                            <a:solidFill>
                              <a:srgbClr val="3333FF"/>
                            </a:solidFill>
                            <a:latin typeface="Cambria Math" charset="0"/>
                          </a:rPr>
                          <m:t>𝐼</m:t>
                        </m:r>
                      </m:e>
                      <m:sub>
                        <m:r>
                          <a:rPr lang="en-US" b="0" i="1" smtClean="0">
                            <a:solidFill>
                              <a:srgbClr val="3333FF"/>
                            </a:solidFill>
                            <a:latin typeface="Cambria Math" charset="0"/>
                          </a:rPr>
                          <m:t>𝑘</m:t>
                        </m:r>
                      </m:sub>
                    </m:sSub>
                    <m:r>
                      <a:rPr lang="en-US" i="1">
                        <a:solidFill>
                          <a:srgbClr val="3333FF"/>
                        </a:solidFill>
                        <a:latin typeface="Cambria Math" charset="0"/>
                        <a:ea typeface="Cambria Math" charset="0"/>
                        <a:cs typeface="Cambria Math" charset="0"/>
                      </a:rPr>
                      <m:t>≜</m:t>
                    </m:r>
                    <m:func>
                      <m:funcPr>
                        <m:ctrlPr>
                          <a:rPr lang="en-US" b="0" i="1" smtClean="0">
                            <a:solidFill>
                              <a:srgbClr val="3333FF"/>
                            </a:solidFill>
                            <a:latin typeface="Cambria Math" panose="02040503050406030204" pitchFamily="18" charset="0"/>
                          </a:rPr>
                        </m:ctrlPr>
                      </m:funcPr>
                      <m:fName>
                        <m:r>
                          <m:rPr>
                            <m:sty m:val="p"/>
                          </m:rPr>
                          <a:rPr lang="en-US" b="0" i="0" smtClean="0">
                            <a:solidFill>
                              <a:srgbClr val="3333FF"/>
                            </a:solidFill>
                            <a:latin typeface="Cambria Math" charset="0"/>
                          </a:rPr>
                          <m:t>log</m:t>
                        </m:r>
                      </m:fName>
                      <m:e>
                        <m:r>
                          <a:rPr lang="en-US" b="0" i="1" smtClean="0">
                            <a:solidFill>
                              <a:srgbClr val="3333FF"/>
                            </a:solidFill>
                            <a:latin typeface="Cambria Math" charset="0"/>
                          </a:rPr>
                          <m:t>|</m:t>
                        </m:r>
                        <m:r>
                          <a:rPr lang="en-US" b="0" i="1" smtClean="0">
                            <a:solidFill>
                              <a:srgbClr val="3333FF"/>
                            </a:solidFill>
                            <a:latin typeface="Cambria Math" charset="0"/>
                          </a:rPr>
                          <m:t>𝐶</m:t>
                        </m:r>
                        <m:r>
                          <a:rPr lang="en-US" b="0" i="1" smtClean="0">
                            <a:solidFill>
                              <a:srgbClr val="3333FF"/>
                            </a:solidFill>
                            <a:latin typeface="Cambria Math" charset="0"/>
                          </a:rPr>
                          <m:t>(</m:t>
                        </m:r>
                        <m:sSup>
                          <m:sSupPr>
                            <m:ctrlPr>
                              <a:rPr lang="en-US" b="0" i="1" smtClean="0">
                                <a:solidFill>
                                  <a:srgbClr val="3333FF"/>
                                </a:solidFill>
                                <a:latin typeface="Cambria Math" panose="02040503050406030204" pitchFamily="18" charset="0"/>
                              </a:rPr>
                            </m:ctrlPr>
                          </m:sSupPr>
                          <m:e>
                            <m:r>
                              <a:rPr lang="en-US" b="0" i="1" smtClean="0">
                                <a:solidFill>
                                  <a:srgbClr val="3333FF"/>
                                </a:solidFill>
                                <a:latin typeface="Cambria Math" charset="0"/>
                              </a:rPr>
                              <m:t>ℒ</m:t>
                            </m:r>
                          </m:e>
                          <m:sup>
                            <m:r>
                              <a:rPr lang="en-US" b="0" i="1" smtClean="0">
                                <a:solidFill>
                                  <a:srgbClr val="3333FF"/>
                                </a:solidFill>
                                <a:latin typeface="Cambria Math" charset="0"/>
                              </a:rPr>
                              <m:t>𝑑</m:t>
                            </m:r>
                          </m:sup>
                        </m:sSup>
                        <m:r>
                          <a:rPr lang="en-US" b="0" i="1" smtClean="0">
                            <a:solidFill>
                              <a:srgbClr val="3333FF"/>
                            </a:solidFill>
                            <a:latin typeface="Cambria Math" charset="0"/>
                          </a:rPr>
                          <m:t>)|</m:t>
                        </m:r>
                      </m:e>
                    </m:func>
                    <m:r>
                      <a:rPr lang="en-US" b="0" i="1" smtClean="0">
                        <a:solidFill>
                          <a:srgbClr val="3333FF"/>
                        </a:solidFill>
                        <a:latin typeface="Cambria Math" charset="0"/>
                      </a:rPr>
                      <m:t>−</m:t>
                    </m:r>
                    <m:r>
                      <a:rPr lang="en-US" b="0" i="1" smtClean="0">
                        <a:solidFill>
                          <a:srgbClr val="3333FF"/>
                        </a:solidFill>
                        <a:latin typeface="Cambria Math" charset="0"/>
                      </a:rPr>
                      <m:t>𝐸</m:t>
                    </m:r>
                    <m:r>
                      <a:rPr lang="en-US" b="0" i="1" smtClean="0">
                        <a:solidFill>
                          <a:srgbClr val="3333FF"/>
                        </a:solidFill>
                        <a:latin typeface="Cambria Math" charset="0"/>
                      </a:rPr>
                      <m:t>[</m:t>
                    </m:r>
                    <m:func>
                      <m:funcPr>
                        <m:ctrlPr>
                          <a:rPr lang="en-US" b="0" i="1" smtClean="0">
                            <a:solidFill>
                              <a:srgbClr val="3333FF"/>
                            </a:solidFill>
                            <a:latin typeface="Cambria Math" panose="02040503050406030204" pitchFamily="18" charset="0"/>
                          </a:rPr>
                        </m:ctrlPr>
                      </m:funcPr>
                      <m:fName>
                        <m:r>
                          <m:rPr>
                            <m:sty m:val="p"/>
                          </m:rPr>
                          <a:rPr lang="en-US" b="0" i="0" smtClean="0">
                            <a:solidFill>
                              <a:srgbClr val="3333FF"/>
                            </a:solidFill>
                            <a:latin typeface="Cambria Math" charset="0"/>
                          </a:rPr>
                          <m:t>log</m:t>
                        </m:r>
                      </m:fName>
                      <m:e>
                        <m:sSub>
                          <m:sSubPr>
                            <m:ctrlPr>
                              <a:rPr lang="en-US" b="0" i="1" smtClean="0">
                                <a:solidFill>
                                  <a:srgbClr val="3333FF"/>
                                </a:solidFill>
                                <a:latin typeface="Cambria Math" panose="02040503050406030204" pitchFamily="18" charset="0"/>
                              </a:rPr>
                            </m:ctrlPr>
                          </m:sSubPr>
                          <m:e>
                            <m:r>
                              <a:rPr lang="en-US" b="0" i="1" smtClean="0">
                                <a:solidFill>
                                  <a:srgbClr val="3333FF"/>
                                </a:solidFill>
                                <a:latin typeface="Cambria Math" charset="0"/>
                              </a:rPr>
                              <m:t>𝑓</m:t>
                            </m:r>
                          </m:e>
                          <m:sub>
                            <m:r>
                              <a:rPr lang="en-US" b="0" i="1" smtClean="0">
                                <a:solidFill>
                                  <a:srgbClr val="3333FF"/>
                                </a:solidFill>
                                <a:latin typeface="Cambria Math" charset="0"/>
                              </a:rPr>
                              <m:t>𝑘</m:t>
                            </m:r>
                          </m:sub>
                        </m:sSub>
                      </m:e>
                    </m:func>
                    <m:r>
                      <a:rPr lang="en-US" b="0" i="1" smtClean="0">
                        <a:solidFill>
                          <a:srgbClr val="3333FF"/>
                        </a:solidFill>
                        <a:latin typeface="Cambria Math" charset="0"/>
                      </a:rPr>
                      <m:t>]</m:t>
                    </m:r>
                  </m:oMath>
                </a14:m>
                <a:r>
                  <a:rPr lang="en-US" dirty="0" smtClean="0">
                    <a:solidFill>
                      <a:srgbClr val="3333FF"/>
                    </a:solidFill>
                  </a:rPr>
                  <a:t> </a:t>
                </a:r>
                <a:endParaRPr lang="en-US" dirty="0" smtClean="0"/>
              </a:p>
              <a:p>
                <a:pPr lvl="1"/>
                <a:endParaRPr lang="en-US" dirty="0" smtClean="0"/>
              </a:p>
              <a:p>
                <a:pPr lvl="1"/>
                <a:r>
                  <a:rPr lang="en-US" dirty="0" smtClean="0"/>
                  <a:t>Measures </a:t>
                </a:r>
                <a:r>
                  <a:rPr lang="en-US" dirty="0"/>
                  <a:t>how much of </a:t>
                </a:r>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oMath>
                </a14:m>
                <a:r>
                  <a:rPr lang="en-US" dirty="0"/>
                  <a:t> has been disqualified by </a:t>
                </a:r>
                <a14:m>
                  <m:oMath xmlns:m="http://schemas.openxmlformats.org/officeDocument/2006/math">
                    <m:r>
                      <a:rPr lang="en-US" i="1">
                        <a:latin typeface="Cambria Math" charset="0"/>
                      </a:rPr>
                      <m:t>𝑘</m:t>
                    </m:r>
                  </m:oMath>
                </a14:m>
                <a:r>
                  <a:rPr lang="en-US" dirty="0"/>
                  <a:t> labels. </a:t>
                </a:r>
                <a:endParaRPr lang="en-US" dirty="0" smtClean="0"/>
              </a:p>
              <a:p>
                <a:pPr lvl="1"/>
                <a:r>
                  <a:rPr lang="en-US" dirty="0" smtClean="0"/>
                  <a:t>(The expectation is because different </a:t>
                </a:r>
                <a14:m>
                  <m:oMath xmlns:m="http://schemas.openxmlformats.org/officeDocument/2006/math">
                    <m:r>
                      <a:rPr lang="en-US" i="1">
                        <a:latin typeface="Cambria Math" charset="0"/>
                      </a:rPr>
                      <m:t>𝑘</m:t>
                    </m:r>
                  </m:oMath>
                </a14:m>
                <a:r>
                  <a:rPr lang="en-US" dirty="0" smtClean="0"/>
                  <a:t> labels lead to different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𝑓</m:t>
                        </m:r>
                      </m:e>
                      <m:sub>
                        <m:r>
                          <a:rPr lang="en-US" b="0" i="1" smtClean="0">
                            <a:latin typeface="Cambria Math" charset="0"/>
                          </a:rPr>
                          <m:t>𝑘</m:t>
                        </m:r>
                      </m:sub>
                    </m:sSub>
                  </m:oMath>
                </a14:m>
                <a:r>
                  <a:rPr lang="en-US" dirty="0" smtClean="0"/>
                  <a:t>, so we need to marginalize out this effect)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941" r="-1071" b="-706"/>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5921431" y="3611880"/>
            <a:ext cx="3146369" cy="1645920"/>
          </a:xfrm>
          <a:prstGeom prst="rect">
            <a:avLst/>
          </a:prstGeom>
          <a:ln w="28575">
            <a:solidFill>
              <a:schemeClr val="accent1"/>
            </a:solidFill>
          </a:ln>
        </p:spPr>
      </p:pic>
    </p:spTree>
    <p:extLst>
      <p:ext uri="{BB962C8B-B14F-4D97-AF65-F5344CB8AC3E}">
        <p14:creationId xmlns:p14="http://schemas.microsoft.com/office/powerpoint/2010/main" val="17568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(Trivial) Examples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When </a:t>
                </a:r>
                <a:r>
                  <a:rPr lang="en-US" dirty="0"/>
                  <a:t>the variables are </a:t>
                </a:r>
                <a:r>
                  <a:rPr lang="en-US" dirty="0" smtClean="0"/>
                  <a:t>independent – no </a:t>
                </a:r>
                <a:r>
                  <a:rPr lang="en-US" dirty="0"/>
                  <a:t>structure at all: </a:t>
                </a:r>
              </a:p>
              <a:p>
                <a:pPr lvl="1"/>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r>
                      <a:rPr lang="en-US" i="1">
                        <a:latin typeface="Cambria Math" charset="0"/>
                      </a:rPr>
                      <m:t>=</m:t>
                    </m:r>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𝐼</m:t>
                        </m:r>
                      </m:e>
                      <m:sub>
                        <m:r>
                          <a:rPr lang="en-US" b="0" i="1" smtClean="0">
                            <a:latin typeface="Cambria Math" charset="0"/>
                          </a:rPr>
                          <m:t>𝑘</m:t>
                        </m:r>
                      </m:sub>
                    </m:sSub>
                    <m:r>
                      <a:rPr lang="en-US" i="1">
                        <a:latin typeface="Cambria Math" charset="0"/>
                        <a:ea typeface="Cambria Math" charset="0"/>
                        <a:cs typeface="Cambria Math" charset="0"/>
                      </a:rPr>
                      <m:t>≜</m:t>
                    </m:r>
                    <m:func>
                      <m:funcPr>
                        <m:ctrlPr>
                          <a:rPr lang="en-US" b="0" i="1" smtClean="0">
                            <a:latin typeface="Cambria Math" panose="02040503050406030204" pitchFamily="18" charset="0"/>
                          </a:rPr>
                        </m:ctrlPr>
                      </m:funcPr>
                      <m:fName>
                        <m:r>
                          <m:rPr>
                            <m:sty m:val="p"/>
                          </m:rPr>
                          <a:rPr lang="en-US" b="0" i="0" smtClean="0">
                            <a:latin typeface="Cambria Math" charset="0"/>
                          </a:rPr>
                          <m:t>log</m:t>
                        </m:r>
                      </m:fName>
                      <m:e>
                        <m:r>
                          <a:rPr lang="en-US" b="0" i="1" smtClean="0">
                            <a:latin typeface="Cambria Math" charset="0"/>
                          </a:rPr>
                          <m:t>|</m:t>
                        </m:r>
                        <m:r>
                          <a:rPr lang="en-US" b="0" i="1" smtClean="0">
                            <a:latin typeface="Cambria Math" charset="0"/>
                          </a:rPr>
                          <m:t>𝐶</m:t>
                        </m:r>
                        <m:r>
                          <a:rPr lang="en-US" b="0" i="1" smtClean="0">
                            <a:latin typeface="Cambria Math" charset="0"/>
                          </a:rPr>
                          <m:t>(</m:t>
                        </m:r>
                        <m:sSup>
                          <m:sSupPr>
                            <m:ctrlPr>
                              <a:rPr lang="en-US" b="0" i="1" smtClean="0">
                                <a:latin typeface="Cambria Math" panose="02040503050406030204" pitchFamily="18" charset="0"/>
                              </a:rPr>
                            </m:ctrlPr>
                          </m:sSupPr>
                          <m:e>
                            <m:r>
                              <a:rPr lang="en-US" b="0" i="1" smtClean="0">
                                <a:latin typeface="Cambria Math" charset="0"/>
                              </a:rPr>
                              <m:t>ℒ</m:t>
                            </m:r>
                          </m:e>
                          <m:sup>
                            <m:r>
                              <a:rPr lang="en-US" b="0" i="1" smtClean="0">
                                <a:latin typeface="Cambria Math" charset="0"/>
                              </a:rPr>
                              <m:t>𝑑</m:t>
                            </m:r>
                          </m:sup>
                        </m:sSup>
                        <m:r>
                          <a:rPr lang="en-US" b="0" i="1" smtClean="0">
                            <a:latin typeface="Cambria Math" charset="0"/>
                          </a:rPr>
                          <m:t>)|</m:t>
                        </m:r>
                      </m:e>
                    </m:func>
                    <m:r>
                      <a:rPr lang="en-US" i="1">
                        <a:latin typeface="Cambria Math" charset="0"/>
                      </a:rPr>
                      <m:t>−</m:t>
                    </m:r>
                    <m:r>
                      <a:rPr lang="en-US" i="1">
                        <a:latin typeface="Cambria Math" charset="0"/>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charset="0"/>
                              </a:rPr>
                              <m:t>log</m:t>
                            </m:r>
                          </m:fName>
                          <m:e>
                            <m:sSub>
                              <m:sSubPr>
                                <m:ctrlPr>
                                  <a:rPr lang="en-US" i="1">
                                    <a:latin typeface="Cambria Math" panose="02040503050406030204" pitchFamily="18" charset="0"/>
                                  </a:rPr>
                                </m:ctrlPr>
                              </m:sSubPr>
                              <m:e>
                                <m:r>
                                  <a:rPr lang="en-US" i="1">
                                    <a:latin typeface="Cambria Math" charset="0"/>
                                  </a:rPr>
                                  <m:t>𝑓</m:t>
                                </m:r>
                              </m:e>
                              <m:sub>
                                <m:r>
                                  <a:rPr lang="en-US" i="1">
                                    <a:latin typeface="Cambria Math" charset="0"/>
                                  </a:rPr>
                                  <m:t>𝑘</m:t>
                                </m:r>
                              </m:sub>
                            </m:sSub>
                          </m:e>
                        </m:func>
                      </m:e>
                    </m:d>
                    <m:r>
                      <a:rPr lang="en-US" b="0" i="1" smtClean="0">
                        <a:latin typeface="Cambria Math" charset="0"/>
                      </a:rPr>
                      <m:t>=</m:t>
                    </m:r>
                    <m:r>
                      <a:rPr lang="en-US" b="0" i="1" smtClean="0">
                        <a:latin typeface="Cambria Math" charset="0"/>
                      </a:rPr>
                      <m:t>𝑘</m:t>
                    </m:r>
                    <m:func>
                      <m:funcPr>
                        <m:ctrlPr>
                          <a:rPr lang="en-US" b="0" i="1" smtClean="0">
                            <a:latin typeface="Cambria Math" panose="02040503050406030204" pitchFamily="18" charset="0"/>
                          </a:rPr>
                        </m:ctrlPr>
                      </m:funcPr>
                      <m:fName>
                        <m:r>
                          <m:rPr>
                            <m:sty m:val="p"/>
                          </m:rPr>
                          <a:rPr lang="en-US" b="0" i="0" smtClean="0">
                            <a:latin typeface="Cambria Math" charset="0"/>
                          </a:rPr>
                          <m:t>log</m:t>
                        </m:r>
                      </m:fName>
                      <m:e>
                        <m:d>
                          <m:dPr>
                            <m:begChr m:val="|"/>
                            <m:endChr m:val="|"/>
                            <m:ctrlPr>
                              <a:rPr lang="en-US" b="0" i="1" smtClean="0">
                                <a:latin typeface="Cambria Math" panose="02040503050406030204" pitchFamily="18" charset="0"/>
                              </a:rPr>
                            </m:ctrlPr>
                          </m:dPr>
                          <m:e>
                            <m:r>
                              <a:rPr lang="en-US" b="0" i="1" smtClean="0">
                                <a:latin typeface="Cambria Math" charset="0"/>
                              </a:rPr>
                              <m:t>ℒ</m:t>
                            </m:r>
                          </m:e>
                        </m:d>
                      </m:e>
                    </m:func>
                  </m:oMath>
                </a14:m>
                <a:endParaRPr lang="en-US" b="0" dirty="0" smtClean="0"/>
              </a:p>
              <a:p>
                <a:pPr lvl="1"/>
                <a:r>
                  <a:rPr lang="en-US" dirty="0" smtClean="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charset="0"/>
                          </a:rPr>
                          <m:t>𝑰</m:t>
                        </m:r>
                      </m:e>
                      <m:sub>
                        <m:r>
                          <a:rPr lang="en-US" b="1" i="1">
                            <a:latin typeface="Cambria Math" charset="0"/>
                          </a:rPr>
                          <m:t>𝒌</m:t>
                        </m:r>
                      </m:sub>
                    </m:sSub>
                    <m:r>
                      <a:rPr lang="en-US" b="1" i="1" smtClean="0">
                        <a:latin typeface="Cambria Math" charset="0"/>
                      </a:rPr>
                      <m:t>−</m:t>
                    </m:r>
                    <m:sSub>
                      <m:sSubPr>
                        <m:ctrlPr>
                          <a:rPr lang="en-US" b="1" i="1" smtClean="0">
                            <a:latin typeface="Cambria Math" panose="02040503050406030204" pitchFamily="18" charset="0"/>
                          </a:rPr>
                        </m:ctrlPr>
                      </m:sSubPr>
                      <m:e>
                        <m:r>
                          <a:rPr lang="en-US" b="1" i="1" smtClean="0">
                            <a:latin typeface="Cambria Math" charset="0"/>
                          </a:rPr>
                          <m:t>𝑰</m:t>
                        </m:r>
                      </m:e>
                      <m:sub>
                        <m:r>
                          <a:rPr lang="en-US" b="1" i="1" smtClean="0">
                            <a:latin typeface="Cambria Math" charset="0"/>
                          </a:rPr>
                          <m:t>𝒌</m:t>
                        </m:r>
                        <m:r>
                          <a:rPr lang="en-US" b="1" i="1" smtClean="0">
                            <a:latin typeface="Cambria Math" charset="0"/>
                          </a:rPr>
                          <m:t>−</m:t>
                        </m:r>
                        <m:r>
                          <a:rPr lang="en-US" b="1" i="1" smtClean="0">
                            <a:latin typeface="Cambria Math" charset="0"/>
                          </a:rPr>
                          <m:t>𝟏</m:t>
                        </m:r>
                        <m:r>
                          <a:rPr lang="en-US" b="1" i="1" smtClean="0">
                            <a:latin typeface="Cambria Math" charset="0"/>
                          </a:rPr>
                          <m:t> </m:t>
                        </m:r>
                      </m:sub>
                    </m:sSub>
                    <m:r>
                      <a:rPr lang="en-US" b="1" i="1" smtClean="0">
                        <a:latin typeface="Cambria Math" charset="0"/>
                      </a:rPr>
                      <m:t>≡</m:t>
                    </m:r>
                    <m:func>
                      <m:funcPr>
                        <m:ctrlPr>
                          <a:rPr lang="en-US" b="1" i="1" smtClean="0">
                            <a:latin typeface="Cambria Math" panose="02040503050406030204" pitchFamily="18" charset="0"/>
                          </a:rPr>
                        </m:ctrlPr>
                      </m:funcPr>
                      <m:fName>
                        <m:r>
                          <a:rPr lang="en-US" b="1" i="0" smtClean="0">
                            <a:latin typeface="Cambria Math" charset="0"/>
                          </a:rPr>
                          <m:t>𝐥𝐨𝐠</m:t>
                        </m:r>
                      </m:fName>
                      <m:e>
                        <m:r>
                          <a:rPr lang="en-US" b="1" i="1" smtClean="0">
                            <a:latin typeface="Cambria Math" charset="0"/>
                          </a:rPr>
                          <m:t>|</m:t>
                        </m:r>
                        <m:r>
                          <a:rPr lang="en-US" b="1" i="1" smtClean="0">
                            <a:latin typeface="Cambria Math" charset="0"/>
                          </a:rPr>
                          <m:t>𝓛</m:t>
                        </m:r>
                        <m:r>
                          <a:rPr lang="en-US" b="1" i="1" smtClean="0">
                            <a:latin typeface="Cambria Math" charset="0"/>
                          </a:rPr>
                          <m:t>|</m:t>
                        </m:r>
                      </m:e>
                    </m:func>
                  </m:oMath>
                </a14:m>
                <a:r>
                  <a:rPr lang="en-US" b="1" dirty="0" smtClean="0"/>
                  <a:t>,</a:t>
                </a:r>
                <a:r>
                  <a:rPr lang="en-US" dirty="0" smtClean="0"/>
                  <a:t> i.e., the benefit of a new label is constant. </a:t>
                </a:r>
                <a:endParaRPr lang="en-US" b="0" dirty="0" smtClean="0"/>
              </a:p>
              <a:p>
                <a:endParaRPr lang="en-US" dirty="0" smtClean="0"/>
              </a:p>
              <a:p>
                <a:r>
                  <a:rPr lang="en-US" dirty="0" smtClean="0"/>
                  <a:t>When </a:t>
                </a:r>
                <a:r>
                  <a:rPr lang="en-US" dirty="0"/>
                  <a:t>the structure is so </a:t>
                </a:r>
                <a:r>
                  <a:rPr lang="en-US" dirty="0" smtClean="0"/>
                  <a:t>“tight” </a:t>
                </a:r>
                <a:r>
                  <a:rPr lang="en-US" dirty="0"/>
                  <a:t>that </a:t>
                </a:r>
                <a:r>
                  <a:rPr lang="en-US" dirty="0" smtClean="0"/>
                  <a:t>one label determines all: </a:t>
                </a:r>
              </a:p>
              <a:p>
                <a14:m>
                  <m:oMath xmlns:m="http://schemas.openxmlformats.org/officeDocument/2006/math">
                    <m:r>
                      <a:rPr lang="en-US" i="1">
                        <a:latin typeface="Cambria Math" charset="0"/>
                      </a:rPr>
                      <m:t>𝐶</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e>
                    </m:d>
                    <m:r>
                      <a:rPr lang="en-US" i="1">
                        <a:latin typeface="Cambria Math"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1</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1</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1</m:t>
                            </m:r>
                          </m:sub>
                        </m:sSub>
                      </m:e>
                    </m:d>
                    <m:r>
                      <a:rPr lang="en-US" i="1">
                        <a:latin typeface="Cambria Math"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2</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2</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2</m:t>
                            </m:r>
                          </m:sub>
                        </m:sSub>
                      </m:e>
                    </m:d>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d>
                          <m:dPr>
                            <m:begChr m:val="|"/>
                            <m:endChr m:val="|"/>
                            <m:ctrlPr>
                              <a:rPr lang="en-US" i="1">
                                <a:latin typeface="Cambria Math" panose="02040503050406030204" pitchFamily="18" charset="0"/>
                              </a:rPr>
                            </m:ctrlPr>
                          </m:dPr>
                          <m:e>
                            <m:r>
                              <a:rPr lang="en-US" i="1">
                                <a:latin typeface="Cambria Math" charset="0"/>
                              </a:rPr>
                              <m:t>ℒ</m:t>
                            </m:r>
                          </m:e>
                        </m:d>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d>
                          <m:dPr>
                            <m:begChr m:val="|"/>
                            <m:endChr m:val="|"/>
                            <m:ctrlPr>
                              <a:rPr lang="en-US" i="1">
                                <a:latin typeface="Cambria Math" panose="02040503050406030204" pitchFamily="18" charset="0"/>
                              </a:rPr>
                            </m:ctrlPr>
                          </m:dPr>
                          <m:e>
                            <m:r>
                              <a:rPr lang="en-US" i="1">
                                <a:latin typeface="Cambria Math" charset="0"/>
                              </a:rPr>
                              <m:t>ℒ</m:t>
                            </m:r>
                          </m:e>
                        </m:d>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ℓ</m:t>
                        </m:r>
                      </m:e>
                      <m:sub>
                        <m:r>
                          <a:rPr lang="en-US" i="1">
                            <a:latin typeface="Cambria Math" charset="0"/>
                          </a:rPr>
                          <m:t>|</m:t>
                        </m:r>
                        <m:r>
                          <a:rPr lang="en-US" i="1">
                            <a:latin typeface="Cambria Math" charset="0"/>
                          </a:rPr>
                          <m:t>ℒ</m:t>
                        </m:r>
                        <m:r>
                          <a:rPr lang="en-US" i="1">
                            <a:latin typeface="Cambria Math" charset="0"/>
                          </a:rPr>
                          <m:t>|</m:t>
                        </m:r>
                      </m:sub>
                    </m:sSub>
                    <m:r>
                      <a:rPr lang="en-US" i="1">
                        <a:latin typeface="Cambria Math" charset="0"/>
                      </a:rPr>
                      <m:t>}</m:t>
                    </m:r>
                  </m:oMath>
                </a14:m>
                <a:endParaRPr lang="en-US" dirty="0" smtClean="0"/>
              </a:p>
              <a:p>
                <a:pPr lvl="1"/>
                <a14:m>
                  <m:oMath xmlns:m="http://schemas.openxmlformats.org/officeDocument/2006/math">
                    <m:sSub>
                      <m:sSubPr>
                        <m:ctrlPr>
                          <a:rPr lang="en-US" b="1" i="1">
                            <a:latin typeface="Cambria Math" panose="02040503050406030204" pitchFamily="18" charset="0"/>
                          </a:rPr>
                        </m:ctrlPr>
                      </m:sSubPr>
                      <m:e>
                        <m:r>
                          <a:rPr lang="en-US" b="1" i="1">
                            <a:latin typeface="Cambria Math" charset="0"/>
                          </a:rPr>
                          <m:t>𝑰</m:t>
                        </m:r>
                      </m:e>
                      <m:sub>
                        <m:r>
                          <a:rPr lang="en-US" b="1" i="1">
                            <a:latin typeface="Cambria Math" charset="0"/>
                          </a:rPr>
                          <m:t>𝒌</m:t>
                        </m:r>
                      </m:sub>
                    </m:sSub>
                    <m:r>
                      <a:rPr lang="en-US" i="1">
                        <a:latin typeface="Cambria Math" charset="0"/>
                        <a:ea typeface="Cambria Math" charset="0"/>
                        <a:cs typeface="Cambria Math" charset="0"/>
                      </a:rPr>
                      <m:t>≜</m:t>
                    </m:r>
                    <m:func>
                      <m:funcPr>
                        <m:ctrlPr>
                          <a:rPr lang="en-US" i="1">
                            <a:latin typeface="Cambria Math" panose="02040503050406030204" pitchFamily="18" charset="0"/>
                          </a:rPr>
                        </m:ctrlPr>
                      </m:funcPr>
                      <m:fName>
                        <m:r>
                          <m:rPr>
                            <m:sty m:val="p"/>
                          </m:rPr>
                          <a:rPr lang="en-US">
                            <a:latin typeface="Cambria Math" charset="0"/>
                          </a:rPr>
                          <m:t>log</m:t>
                        </m:r>
                      </m:fName>
                      <m:e>
                        <m:r>
                          <a:rPr lang="en-US" i="1">
                            <a:latin typeface="Cambria Math" charset="0"/>
                          </a:rPr>
                          <m:t>|</m:t>
                        </m:r>
                        <m:r>
                          <a:rPr lang="en-US" i="1">
                            <a:latin typeface="Cambria Math" charset="0"/>
                          </a:rPr>
                          <m:t>𝐶</m:t>
                        </m:r>
                        <m:r>
                          <a:rPr lang="en-US" i="1">
                            <a:latin typeface="Cambria Math" charset="0"/>
                          </a:rPr>
                          <m:t>(</m:t>
                        </m:r>
                        <m:sSup>
                          <m:sSupPr>
                            <m:ctrlPr>
                              <a:rPr lang="en-US" i="1">
                                <a:latin typeface="Cambria Math" panose="02040503050406030204" pitchFamily="18" charset="0"/>
                              </a:rPr>
                            </m:ctrlPr>
                          </m:sSupPr>
                          <m:e>
                            <m:r>
                              <a:rPr lang="en-US" i="1">
                                <a:latin typeface="Cambria Math" charset="0"/>
                              </a:rPr>
                              <m:t>ℒ</m:t>
                            </m:r>
                          </m:e>
                          <m:sup>
                            <m:r>
                              <a:rPr lang="en-US" i="1">
                                <a:latin typeface="Cambria Math" charset="0"/>
                              </a:rPr>
                              <m:t>𝑑</m:t>
                            </m:r>
                          </m:sup>
                        </m:sSup>
                        <m:r>
                          <a:rPr lang="en-US" i="1">
                            <a:latin typeface="Cambria Math" charset="0"/>
                          </a:rPr>
                          <m:t>)|</m:t>
                        </m:r>
                      </m:e>
                    </m:func>
                    <m:r>
                      <a:rPr lang="en-US" i="1">
                        <a:latin typeface="Cambria Math" charset="0"/>
                      </a:rPr>
                      <m:t>−</m:t>
                    </m:r>
                    <m:r>
                      <a:rPr lang="en-US" i="1">
                        <a:latin typeface="Cambria Math" charset="0"/>
                      </a:rPr>
                      <m:t>𝐸</m:t>
                    </m:r>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charset="0"/>
                              </a:rPr>
                              <m:t>log</m:t>
                            </m:r>
                          </m:fName>
                          <m:e>
                            <m:sSub>
                              <m:sSubPr>
                                <m:ctrlPr>
                                  <a:rPr lang="en-US" i="1">
                                    <a:latin typeface="Cambria Math" panose="02040503050406030204" pitchFamily="18" charset="0"/>
                                  </a:rPr>
                                </m:ctrlPr>
                              </m:sSubPr>
                              <m:e>
                                <m:r>
                                  <a:rPr lang="en-US" i="1">
                                    <a:latin typeface="Cambria Math" charset="0"/>
                                  </a:rPr>
                                  <m:t>𝑓</m:t>
                                </m:r>
                              </m:e>
                              <m:sub>
                                <m:r>
                                  <a:rPr lang="en-US" i="1">
                                    <a:latin typeface="Cambria Math" charset="0"/>
                                  </a:rPr>
                                  <m:t>𝑘</m:t>
                                </m:r>
                              </m:sub>
                            </m:sSub>
                          </m:e>
                        </m:func>
                      </m:e>
                    </m:d>
                    <m:r>
                      <a:rPr lang="en-US" b="0" i="1" smtClean="0">
                        <a:latin typeface="Cambria Math" charset="0"/>
                      </a:rPr>
                      <m:t>=</m:t>
                    </m:r>
                    <m:d>
                      <m:dPr>
                        <m:begChr m:val="{"/>
                        <m:endChr m:val=""/>
                        <m:ctrlPr>
                          <a:rPr lang="en-US" b="1" i="1" smtClean="0">
                            <a:latin typeface="Cambria Math" panose="02040503050406030204" pitchFamily="18" charset="0"/>
                          </a:rPr>
                        </m:ctrlPr>
                      </m:dPr>
                      <m:e>
                        <m:m>
                          <m:mPr>
                            <m:mcs>
                              <m:mc>
                                <m:mcPr>
                                  <m:count m:val="2"/>
                                  <m:mcJc m:val="center"/>
                                </m:mcPr>
                              </m:mc>
                            </m:mcs>
                            <m:ctrlPr>
                              <a:rPr lang="mr-IN" b="1" i="1" smtClean="0">
                                <a:latin typeface="Cambria Math" panose="02040503050406030204" pitchFamily="18" charset="0"/>
                              </a:rPr>
                            </m:ctrlPr>
                          </m:mPr>
                          <m:mr>
                            <m:e>
                              <m:r>
                                <m:rPr>
                                  <m:brk m:alnAt="7"/>
                                </m:rPr>
                                <a:rPr lang="en-US" b="1" i="1" smtClean="0">
                                  <a:latin typeface="Cambria Math" charset="0"/>
                                </a:rPr>
                                <m:t>𝟎</m:t>
                              </m:r>
                            </m:e>
                            <m:e>
                              <m:r>
                                <a:rPr lang="en-US" b="1" i="1" smtClean="0">
                                  <a:latin typeface="Cambria Math" charset="0"/>
                                </a:rPr>
                                <m:t>𝒌</m:t>
                              </m:r>
                              <m:r>
                                <a:rPr lang="en-US" b="1" i="1" smtClean="0">
                                  <a:latin typeface="Cambria Math" charset="0"/>
                                </a:rPr>
                                <m:t>=</m:t>
                              </m:r>
                              <m:r>
                                <a:rPr lang="en-US" b="1" i="1" smtClean="0">
                                  <a:latin typeface="Cambria Math" charset="0"/>
                                </a:rPr>
                                <m:t>𝟎</m:t>
                              </m:r>
                            </m:e>
                          </m:mr>
                          <m:mr>
                            <m:e>
                              <m:func>
                                <m:funcPr>
                                  <m:ctrlPr>
                                    <a:rPr lang="en-US" b="1" i="1" smtClean="0">
                                      <a:latin typeface="Cambria Math" panose="02040503050406030204" pitchFamily="18" charset="0"/>
                                    </a:rPr>
                                  </m:ctrlPr>
                                </m:funcPr>
                                <m:fName>
                                  <m:r>
                                    <a:rPr lang="en-US" b="1" i="0" smtClean="0">
                                      <a:latin typeface="Cambria Math" charset="0"/>
                                    </a:rPr>
                                    <m:t>𝐥𝐨𝐠</m:t>
                                  </m:r>
                                </m:fName>
                                <m:e>
                                  <m:r>
                                    <a:rPr lang="en-US" b="1" i="1" smtClean="0">
                                      <a:latin typeface="Cambria Math" charset="0"/>
                                    </a:rPr>
                                    <m:t>|</m:t>
                                  </m:r>
                                  <m:r>
                                    <a:rPr lang="en-US" b="1" i="1" smtClean="0">
                                      <a:latin typeface="Cambria Math" charset="0"/>
                                    </a:rPr>
                                    <m:t>𝓛</m:t>
                                  </m:r>
                                  <m:r>
                                    <a:rPr lang="en-US" b="1" i="1" smtClean="0">
                                      <a:latin typeface="Cambria Math" charset="0"/>
                                    </a:rPr>
                                    <m:t>|</m:t>
                                  </m:r>
                                </m:e>
                              </m:func>
                            </m:e>
                            <m:e>
                              <m:r>
                                <a:rPr lang="en-US" b="1" i="1" smtClean="0">
                                  <a:latin typeface="Cambria Math" charset="0"/>
                                </a:rPr>
                                <m:t>𝒌</m:t>
                              </m:r>
                              <m:r>
                                <a:rPr lang="en-US" b="1" i="1" smtClean="0">
                                  <a:latin typeface="Cambria Math" charset="0"/>
                                </a:rPr>
                                <m:t>≥</m:t>
                              </m:r>
                              <m:r>
                                <a:rPr lang="en-US" b="1" i="1" smtClean="0">
                                  <a:latin typeface="Cambria Math" charset="0"/>
                                </a:rPr>
                                <m:t>𝟏</m:t>
                              </m:r>
                            </m:e>
                          </m:mr>
                        </m:m>
                      </m:e>
                    </m:d>
                  </m:oMath>
                </a14:m>
                <a:endParaRPr lang="en-US" b="1" dirty="0" smtClean="0"/>
              </a:p>
              <a:p>
                <a:pPr lvl="1"/>
                <a:r>
                  <a:rPr lang="en-US" dirty="0">
                    <a:sym typeface="Wingdings" panose="05000000000000000000" pitchFamily="2" charset="2"/>
                  </a:rPr>
                  <a:t> </a:t>
                </a:r>
                <a14:m>
                  <m:oMath xmlns:m="http://schemas.openxmlformats.org/officeDocument/2006/math">
                    <m:sSub>
                      <m:sSubPr>
                        <m:ctrlPr>
                          <a:rPr lang="en-US" b="1" i="1">
                            <a:latin typeface="Cambria Math" panose="02040503050406030204" pitchFamily="18" charset="0"/>
                          </a:rPr>
                        </m:ctrlPr>
                      </m:sSubPr>
                      <m:e>
                        <m:r>
                          <a:rPr lang="en-US" b="1" i="1">
                            <a:latin typeface="Cambria Math" charset="0"/>
                          </a:rPr>
                          <m:t>𝑰</m:t>
                        </m:r>
                      </m:e>
                      <m:sub>
                        <m:r>
                          <a:rPr lang="en-US" b="1" i="1">
                            <a:latin typeface="Cambria Math" charset="0"/>
                          </a:rPr>
                          <m:t>𝒌</m:t>
                        </m:r>
                      </m:sub>
                    </m:sSub>
                    <m:r>
                      <a:rPr lang="en-US" b="1" i="1">
                        <a:latin typeface="Cambria Math" charset="0"/>
                      </a:rPr>
                      <m:t>−</m:t>
                    </m:r>
                    <m:sSub>
                      <m:sSubPr>
                        <m:ctrlPr>
                          <a:rPr lang="en-US" b="1" i="1">
                            <a:latin typeface="Cambria Math" panose="02040503050406030204" pitchFamily="18" charset="0"/>
                          </a:rPr>
                        </m:ctrlPr>
                      </m:sSubPr>
                      <m:e>
                        <m:r>
                          <a:rPr lang="en-US" b="1" i="1">
                            <a:latin typeface="Cambria Math" charset="0"/>
                          </a:rPr>
                          <m:t>𝑰</m:t>
                        </m:r>
                      </m:e>
                      <m:sub>
                        <m:r>
                          <a:rPr lang="en-US" b="1" i="1">
                            <a:latin typeface="Cambria Math" charset="0"/>
                          </a:rPr>
                          <m:t>𝒌</m:t>
                        </m:r>
                        <m:r>
                          <a:rPr lang="en-US" b="1" i="1">
                            <a:latin typeface="Cambria Math" charset="0"/>
                          </a:rPr>
                          <m:t>−</m:t>
                        </m:r>
                        <m:r>
                          <a:rPr lang="en-US" b="1" i="1">
                            <a:latin typeface="Cambria Math" charset="0"/>
                          </a:rPr>
                          <m:t>𝟏</m:t>
                        </m:r>
                        <m:r>
                          <a:rPr lang="en-US" b="1" i="1">
                            <a:latin typeface="Cambria Math" charset="0"/>
                          </a:rPr>
                          <m:t> </m:t>
                        </m:r>
                      </m:sub>
                    </m:sSub>
                    <m:r>
                      <a:rPr lang="en-US" b="1" i="1">
                        <a:latin typeface="Cambria Math" charset="0"/>
                      </a:rPr>
                      <m:t>≡</m:t>
                    </m:r>
                    <m:r>
                      <a:rPr lang="en-US" b="1" i="1" smtClean="0">
                        <a:latin typeface="Cambria Math" panose="02040503050406030204" pitchFamily="18" charset="0"/>
                      </a:rPr>
                      <m:t>𝟎</m:t>
                    </m:r>
                    <m:r>
                      <a:rPr lang="en-US" b="0" i="0" smtClean="0">
                        <a:latin typeface="Cambria Math" panose="02040503050406030204" pitchFamily="18" charset="0"/>
                      </a:rPr>
                      <m:t> </m:t>
                    </m:r>
                    <m:r>
                      <m:rPr>
                        <m:sty m:val="p"/>
                      </m:rPr>
                      <a:rPr lang="en-US" b="0" i="0" smtClean="0">
                        <a:latin typeface="Cambria Math" panose="02040503050406030204" pitchFamily="18" charset="0"/>
                      </a:rPr>
                      <m:t>w</m:t>
                    </m:r>
                  </m:oMath>
                </a14:m>
                <a:r>
                  <a:rPr lang="en-US" dirty="0" smtClean="0"/>
                  <a:t>hen k &gt;1 </a:t>
                </a:r>
              </a:p>
              <a:p>
                <a:pPr lvl="1"/>
                <a:r>
                  <a:rPr lang="en-US" dirty="0" smtClean="0"/>
                  <a:t>Interpretation: No need to label more than one variable in this structure</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941"/>
                </a:stretch>
              </a:blipFill>
            </p:spPr>
            <p:txBody>
              <a:bodyPr/>
              <a:lstStyle/>
              <a:p>
                <a:r>
                  <a:rPr lang="en-US">
                    <a:noFill/>
                  </a:rPr>
                  <a:t> </a:t>
                </a:r>
              </a:p>
            </p:txBody>
          </p:sp>
        </mc:Fallback>
      </mc:AlternateContent>
    </p:spTree>
    <p:extLst>
      <p:ext uri="{BB962C8B-B14F-4D97-AF65-F5344CB8AC3E}">
        <p14:creationId xmlns:p14="http://schemas.microsoft.com/office/powerpoint/2010/main" val="621807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Chain structure in ranking problems:</a:t>
                </a:r>
                <a:r>
                  <a:rPr lang="en-US" dirty="0" smtClean="0"/>
                  <a:t> </a:t>
                </a:r>
              </a:p>
              <a:p>
                <a:r>
                  <a:rPr lang="en-US" i="1" dirty="0" smtClean="0"/>
                  <a:t>Ranking problems often depend </a:t>
                </a:r>
                <a:r>
                  <a:rPr lang="en-US" i="1" dirty="0"/>
                  <a:t>on pairwise comparisons, </a:t>
                </a:r>
                <a:r>
                  <a:rPr lang="en-US" i="1" dirty="0" smtClean="0"/>
                  <a:t>with  </a:t>
                </a:r>
                <a:r>
                  <a:rPr lang="en-US" i="1" dirty="0"/>
                  <a:t>label set is </a:t>
                </a:r>
                <a14:m>
                  <m:oMath xmlns:m="http://schemas.openxmlformats.org/officeDocument/2006/math">
                    <m:r>
                      <a:rPr lang="en-US" b="0" i="1" smtClean="0">
                        <a:latin typeface="Cambria Math" charset="0"/>
                      </a:rPr>
                      <m:t>ℒ</m:t>
                    </m:r>
                    <m:r>
                      <a:rPr lang="en-US" b="0" i="1" smtClean="0">
                        <a:latin typeface="Cambria Math" charset="0"/>
                      </a:rPr>
                      <m:t>={&lt;,&gt;}</m:t>
                    </m:r>
                  </m:oMath>
                </a14:m>
                <a:r>
                  <a:rPr lang="en-US" i="1" dirty="0"/>
                  <a:t>. </a:t>
                </a:r>
                <a:endParaRPr lang="en-US" i="1" dirty="0" smtClean="0"/>
              </a:p>
              <a:p>
                <a:endParaRPr lang="en-US" i="1" dirty="0" smtClean="0"/>
              </a:p>
              <a:p>
                <a:r>
                  <a:rPr lang="en-US" i="1" dirty="0" smtClean="0"/>
                  <a:t>Given </a:t>
                </a:r>
                <a14:m>
                  <m:oMath xmlns:m="http://schemas.openxmlformats.org/officeDocument/2006/math">
                    <m:r>
                      <a:rPr lang="en-US" b="0" i="1" smtClean="0">
                        <a:latin typeface="Cambria Math" charset="0"/>
                      </a:rPr>
                      <m:t>𝑛</m:t>
                    </m:r>
                  </m:oMath>
                </a14:m>
                <a:r>
                  <a:rPr lang="en-US" dirty="0" smtClean="0"/>
                  <a:t> </a:t>
                </a:r>
                <a:r>
                  <a:rPr lang="en-US" i="1" dirty="0"/>
                  <a:t>items, there </a:t>
                </a:r>
                <a:r>
                  <a:rPr lang="en-US" i="1" dirty="0" smtClean="0"/>
                  <a:t>are </a:t>
                </a:r>
                <a14:m>
                  <m:oMath xmlns:m="http://schemas.openxmlformats.org/officeDocument/2006/math">
                    <m:r>
                      <a:rPr lang="en-US" b="0" i="1" smtClean="0">
                        <a:latin typeface="Cambria Math" charset="0"/>
                      </a:rPr>
                      <m:t>𝑑</m:t>
                    </m:r>
                    <m:r>
                      <a:rPr lang="en-US" b="0" i="1" smtClean="0">
                        <a:latin typeface="Cambria Math" charset="0"/>
                      </a:rPr>
                      <m:t>=</m:t>
                    </m:r>
                    <m:r>
                      <a:rPr lang="en-US" b="0" i="1" smtClean="0">
                        <a:latin typeface="Cambria Math" charset="0"/>
                      </a:rPr>
                      <m:t>𝑛</m:t>
                    </m:r>
                    <m:r>
                      <a:rPr lang="en-US" b="0" i="1" smtClean="0">
                        <a:latin typeface="Cambria Math" charset="0"/>
                      </a:rPr>
                      <m:t>(</m:t>
                    </m:r>
                    <m:r>
                      <a:rPr lang="en-US" b="0" i="1" smtClean="0">
                        <a:latin typeface="Cambria Math" charset="0"/>
                      </a:rPr>
                      <m:t>𝑛</m:t>
                    </m:r>
                    <m:r>
                      <a:rPr lang="en-US" b="0" i="1" smtClean="0">
                        <a:latin typeface="Cambria Math" charset="0"/>
                      </a:rPr>
                      <m:t>−1)/2</m:t>
                    </m:r>
                  </m:oMath>
                </a14:m>
                <a:r>
                  <a:rPr lang="en-US" i="1" dirty="0" smtClean="0"/>
                  <a:t> pairwise comparisons. Its </a:t>
                </a:r>
                <a:r>
                  <a:rPr lang="en-US" i="1" dirty="0"/>
                  <a:t>structure is a chain following the </a:t>
                </a:r>
                <a:r>
                  <a:rPr lang="en-US" i="1" dirty="0" smtClean="0"/>
                  <a:t>transitivity constraint, </a:t>
                </a:r>
                <a:r>
                  <a:rPr lang="en-US" i="1" dirty="0"/>
                  <a:t>i.e., if A &lt; B and B &lt; C, then A &lt; C</a:t>
                </a:r>
                <a:r>
                  <a:rPr lang="en-US" i="1" dirty="0" smtClean="0"/>
                  <a:t>.</a:t>
                </a:r>
              </a:p>
              <a:p>
                <a:pPr lvl="1"/>
                <a:r>
                  <a:rPr lang="en-US" dirty="0" smtClean="0"/>
                  <a:t>When </a:t>
                </a:r>
                <a14:m>
                  <m:oMath xmlns:m="http://schemas.openxmlformats.org/officeDocument/2006/math">
                    <m:r>
                      <a:rPr lang="en-US" b="0" i="1" smtClean="0">
                        <a:latin typeface="Cambria Math" charset="0"/>
                      </a:rPr>
                      <m:t>𝑘</m:t>
                    </m:r>
                  </m:oMath>
                </a14:m>
                <a:r>
                  <a:rPr lang="en-US" dirty="0" smtClean="0"/>
                  <a:t> out of </a:t>
                </a:r>
                <a14:m>
                  <m:oMath xmlns:m="http://schemas.openxmlformats.org/officeDocument/2006/math">
                    <m:r>
                      <a:rPr lang="en-US" b="0" i="1" smtClean="0">
                        <a:latin typeface="Cambria Math" charset="0"/>
                      </a:rPr>
                      <m:t>𝑑</m:t>
                    </m:r>
                  </m:oMath>
                </a14:m>
                <a:r>
                  <a:rPr lang="en-US" dirty="0" smtClean="0"/>
                  <a:t> comparisons are given, the structure is a partial order.</a:t>
                </a:r>
              </a:p>
              <a:p>
                <a:pPr lvl="1"/>
                <a:r>
                  <a:rPr lang="en-US" dirty="0" smtClean="0"/>
                  <a:t>To obtain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𝐼</m:t>
                        </m:r>
                      </m:e>
                      <m:sub>
                        <m:r>
                          <a:rPr lang="en-US" i="1">
                            <a:latin typeface="Cambria Math" charset="0"/>
                          </a:rPr>
                          <m:t>𝑘</m:t>
                        </m:r>
                      </m:sub>
                    </m:sSub>
                  </m:oMath>
                </a14:m>
                <a:r>
                  <a:rPr lang="en-US" dirty="0" smtClean="0"/>
                  <a:t>, we essentially need to count the linear extensions of these partial orders, which doesn’t have closed-form solutions, so we use simulations to study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charset="0"/>
                          </a:rPr>
                          <m:t>𝑰</m:t>
                        </m:r>
                      </m:e>
                      <m:sub>
                        <m:r>
                          <a:rPr lang="en-US" b="1" i="1" smtClean="0">
                            <a:latin typeface="Cambria Math" charset="0"/>
                          </a:rPr>
                          <m:t>𝒌</m:t>
                        </m:r>
                      </m:sub>
                    </m:sSub>
                  </m:oMath>
                </a14:m>
                <a:r>
                  <a:rPr lang="en-US" b="1" i="1" dirty="0" smtClean="0"/>
                  <a:t>.</a:t>
                </a:r>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941" r="-714"/>
                </a:stretch>
              </a:blipFill>
            </p:spPr>
            <p:txBody>
              <a:bodyPr/>
              <a:lstStyle/>
              <a:p>
                <a:r>
                  <a:rPr lang="en-US">
                    <a:noFill/>
                  </a:rPr>
                  <a:t> </a:t>
                </a:r>
              </a:p>
            </p:txBody>
          </p:sp>
        </mc:Fallback>
      </mc:AlternateContent>
      <p:sp>
        <p:nvSpPr>
          <p:cNvPr id="4" name="Rectangle 3"/>
          <p:cNvSpPr/>
          <p:nvPr/>
        </p:nvSpPr>
        <p:spPr>
          <a:xfrm>
            <a:off x="1524000" y="762000"/>
            <a:ext cx="6477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2"/>
                </a:solidFill>
              </a:rPr>
              <a:t>x</a:t>
            </a:r>
            <a:r>
              <a:rPr lang="en-US" sz="2000" baseline="-25000" dirty="0">
                <a:solidFill>
                  <a:schemeClr val="bg2"/>
                </a:solidFill>
              </a:rPr>
              <a:t>1</a:t>
            </a:r>
            <a:r>
              <a:rPr lang="en-US" sz="2000" dirty="0">
                <a:solidFill>
                  <a:schemeClr val="bg2"/>
                </a:solidFill>
              </a:rPr>
              <a:t> </a:t>
            </a:r>
            <a:r>
              <a:rPr lang="en-US" sz="2000" dirty="0" smtClean="0">
                <a:solidFill>
                  <a:schemeClr val="bg2"/>
                </a:solidFill>
              </a:rPr>
              <a:t>, x</a:t>
            </a:r>
            <a:r>
              <a:rPr lang="en-US" sz="2000" baseline="-25000" dirty="0" smtClean="0">
                <a:solidFill>
                  <a:schemeClr val="bg2"/>
                </a:solidFill>
              </a:rPr>
              <a:t>2</a:t>
            </a:r>
            <a:r>
              <a:rPr lang="en-US" sz="2000" dirty="0" smtClean="0">
                <a:solidFill>
                  <a:schemeClr val="bg2"/>
                </a:solidFill>
              </a:rPr>
              <a:t> , x</a:t>
            </a:r>
            <a:r>
              <a:rPr lang="en-US" sz="2000" baseline="-25000" dirty="0" smtClean="0">
                <a:solidFill>
                  <a:schemeClr val="bg2"/>
                </a:solidFill>
              </a:rPr>
              <a:t>3</a:t>
            </a:r>
            <a:r>
              <a:rPr lang="en-US" sz="2000" dirty="0" smtClean="0">
                <a:solidFill>
                  <a:schemeClr val="bg2"/>
                </a:solidFill>
              </a:rPr>
              <a:t> , x</a:t>
            </a:r>
            <a:r>
              <a:rPr lang="en-US" sz="2000" baseline="-25000" dirty="0" smtClean="0">
                <a:solidFill>
                  <a:schemeClr val="bg2"/>
                </a:solidFill>
              </a:rPr>
              <a:t>4</a:t>
            </a:r>
            <a:r>
              <a:rPr lang="en-US" sz="2000" dirty="0" smtClean="0">
                <a:solidFill>
                  <a:schemeClr val="bg2"/>
                </a:solidFill>
              </a:rPr>
              <a:t> ,… </a:t>
            </a:r>
            <a:r>
              <a:rPr lang="en-US" sz="2000" dirty="0">
                <a:solidFill>
                  <a:schemeClr val="bg2"/>
                </a:solidFill>
              </a:rPr>
              <a:t>x</a:t>
            </a:r>
            <a:r>
              <a:rPr lang="en-US" sz="2000" baseline="-25000" dirty="0">
                <a:solidFill>
                  <a:schemeClr val="bg2"/>
                </a:solidFill>
              </a:rPr>
              <a:t>17</a:t>
            </a:r>
            <a:r>
              <a:rPr lang="en-US" sz="2000" dirty="0">
                <a:solidFill>
                  <a:schemeClr val="bg2"/>
                </a:solidFill>
              </a:rPr>
              <a:t> </a:t>
            </a:r>
            <a:r>
              <a:rPr lang="en-US" sz="2000" dirty="0" smtClean="0">
                <a:solidFill>
                  <a:schemeClr val="bg2"/>
                </a:solidFill>
              </a:rPr>
              <a:t>, x</a:t>
            </a:r>
            <a:r>
              <a:rPr lang="en-US" sz="2000" baseline="-25000" dirty="0" smtClean="0">
                <a:solidFill>
                  <a:schemeClr val="bg2"/>
                </a:solidFill>
              </a:rPr>
              <a:t>101</a:t>
            </a:r>
            <a:r>
              <a:rPr lang="en-US" sz="2000" dirty="0" smtClean="0">
                <a:solidFill>
                  <a:schemeClr val="bg2"/>
                </a:solidFill>
              </a:rPr>
              <a:t> ;    </a:t>
            </a:r>
            <a:r>
              <a:rPr lang="en-US" sz="2000" b="1" dirty="0" smtClean="0">
                <a:solidFill>
                  <a:schemeClr val="bg2"/>
                </a:solidFill>
              </a:rPr>
              <a:t>x</a:t>
            </a:r>
            <a:r>
              <a:rPr lang="en-US" sz="2000" b="1" baseline="-25000" dirty="0" smtClean="0">
                <a:solidFill>
                  <a:schemeClr val="bg2"/>
                </a:solidFill>
              </a:rPr>
              <a:t>1</a:t>
            </a:r>
            <a:r>
              <a:rPr lang="en-US" sz="2000" b="1" dirty="0" smtClean="0">
                <a:solidFill>
                  <a:schemeClr val="bg2"/>
                </a:solidFill>
              </a:rPr>
              <a:t> &lt; x</a:t>
            </a:r>
            <a:r>
              <a:rPr lang="en-US" sz="2000" b="1" baseline="-25000" dirty="0" smtClean="0">
                <a:solidFill>
                  <a:schemeClr val="bg2"/>
                </a:solidFill>
              </a:rPr>
              <a:t>21</a:t>
            </a:r>
            <a:r>
              <a:rPr lang="en-US" sz="2000" b="1" dirty="0" smtClean="0">
                <a:solidFill>
                  <a:schemeClr val="bg2"/>
                </a:solidFill>
              </a:rPr>
              <a:t>     x</a:t>
            </a:r>
            <a:r>
              <a:rPr lang="en-US" sz="2000" b="1" baseline="-25000" dirty="0" smtClean="0">
                <a:solidFill>
                  <a:schemeClr val="bg2"/>
                </a:solidFill>
              </a:rPr>
              <a:t>3</a:t>
            </a:r>
            <a:r>
              <a:rPr lang="en-US" sz="2000" b="1" dirty="0" smtClean="0">
                <a:solidFill>
                  <a:schemeClr val="bg2"/>
                </a:solidFill>
              </a:rPr>
              <a:t> &lt; x</a:t>
            </a:r>
            <a:r>
              <a:rPr lang="en-US" sz="2000" b="1" baseline="-25000" dirty="0" smtClean="0">
                <a:solidFill>
                  <a:schemeClr val="bg2"/>
                </a:solidFill>
              </a:rPr>
              <a:t>43</a:t>
            </a:r>
            <a:r>
              <a:rPr lang="en-US" sz="2000" b="1" dirty="0" smtClean="0">
                <a:solidFill>
                  <a:schemeClr val="bg2"/>
                </a:solidFill>
              </a:rPr>
              <a:t>    x</a:t>
            </a:r>
            <a:r>
              <a:rPr lang="en-US" sz="2000" b="1" baseline="-25000" dirty="0" smtClean="0">
                <a:solidFill>
                  <a:schemeClr val="bg2"/>
                </a:solidFill>
              </a:rPr>
              <a:t>17</a:t>
            </a:r>
            <a:r>
              <a:rPr lang="en-US" sz="2000" b="1" dirty="0">
                <a:solidFill>
                  <a:schemeClr val="bg2"/>
                </a:solidFill>
              </a:rPr>
              <a:t> </a:t>
            </a:r>
            <a:r>
              <a:rPr lang="en-US" sz="2000" b="1" dirty="0" smtClean="0">
                <a:solidFill>
                  <a:schemeClr val="bg2"/>
                </a:solidFill>
              </a:rPr>
              <a:t>&lt; x</a:t>
            </a:r>
            <a:r>
              <a:rPr lang="en-US" sz="2000" b="1" baseline="-25000" dirty="0" smtClean="0">
                <a:solidFill>
                  <a:schemeClr val="bg2"/>
                </a:solidFill>
              </a:rPr>
              <a:t>101</a:t>
            </a:r>
            <a:r>
              <a:rPr lang="en-US" sz="2000" b="1" dirty="0" smtClean="0">
                <a:solidFill>
                  <a:schemeClr val="bg2"/>
                </a:solidFill>
              </a:rPr>
              <a:t> </a:t>
            </a:r>
            <a:endParaRPr lang="en-US" sz="2000" b="1" dirty="0">
              <a:solidFill>
                <a:schemeClr val="bg2"/>
              </a:solidFill>
            </a:endParaRPr>
          </a:p>
        </p:txBody>
      </p:sp>
    </p:spTree>
    <p:extLst>
      <p:ext uri="{BB962C8B-B14F-4D97-AF65-F5344CB8AC3E}">
        <p14:creationId xmlns:p14="http://schemas.microsoft.com/office/powerpoint/2010/main" val="13649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t>
            </a:r>
            <a:r>
              <a:rPr lang="en-US" dirty="0" smtClean="0"/>
              <a:t>Example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Bipartite graph structure in assignment problems:</a:t>
                </a:r>
                <a:r>
                  <a:rPr lang="en-US" dirty="0"/>
                  <a:t> </a:t>
                </a:r>
                <a:endParaRPr lang="en-US" dirty="0" smtClean="0"/>
              </a:p>
              <a:p>
                <a:r>
                  <a:rPr lang="en-US" i="1" dirty="0" smtClean="0"/>
                  <a:t>Assign </a:t>
                </a:r>
                <a14:m>
                  <m:oMath xmlns:m="http://schemas.openxmlformats.org/officeDocument/2006/math">
                    <m:r>
                      <a:rPr lang="en-US" i="1">
                        <a:latin typeface="Cambria Math" charset="0"/>
                      </a:rPr>
                      <m:t>𝑑</m:t>
                    </m:r>
                  </m:oMath>
                </a14:m>
                <a:r>
                  <a:rPr lang="en-US" dirty="0"/>
                  <a:t> </a:t>
                </a:r>
                <a:r>
                  <a:rPr lang="en-US" i="1" dirty="0"/>
                  <a:t>agents to </a:t>
                </a:r>
                <a14:m>
                  <m:oMath xmlns:m="http://schemas.openxmlformats.org/officeDocument/2006/math">
                    <m:r>
                      <a:rPr lang="en-US" i="1">
                        <a:latin typeface="Cambria Math" charset="0"/>
                      </a:rPr>
                      <m:t>𝑑</m:t>
                    </m:r>
                    <m:r>
                      <a:rPr lang="en-US" i="1">
                        <a:latin typeface="Cambria Math" charset="0"/>
                      </a:rPr>
                      <m:t>′</m:t>
                    </m:r>
                  </m:oMath>
                </a14:m>
                <a:r>
                  <a:rPr lang="en-US" dirty="0"/>
                  <a:t> </a:t>
                </a:r>
                <a:r>
                  <a:rPr lang="en-US" i="1" dirty="0"/>
                  <a:t>tasks (</a:t>
                </a:r>
                <a:r>
                  <a:rPr lang="en-US" i="1" dirty="0" err="1"/>
                  <a:t>w.l.o.g</a:t>
                </a:r>
                <a:r>
                  <a:rPr lang="en-US" i="1" dirty="0"/>
                  <a:t>, </a:t>
                </a:r>
                <a14:m>
                  <m:oMath xmlns:m="http://schemas.openxmlformats.org/officeDocument/2006/math">
                    <m:r>
                      <a:rPr lang="en-US" i="1">
                        <a:latin typeface="Cambria Math" charset="0"/>
                      </a:rPr>
                      <m:t>𝑑</m:t>
                    </m:r>
                    <m:r>
                      <a:rPr lang="en-US" i="1">
                        <a:latin typeface="Cambria Math" charset="0"/>
                      </a:rPr>
                      <m:t>&lt;</m:t>
                    </m:r>
                    <m:sSup>
                      <m:sSupPr>
                        <m:ctrlPr>
                          <a:rPr lang="en-US" i="1">
                            <a:latin typeface="Cambria Math" panose="02040503050406030204" pitchFamily="18" charset="0"/>
                          </a:rPr>
                        </m:ctrlPr>
                      </m:sSupPr>
                      <m:e>
                        <m:r>
                          <a:rPr lang="en-US" i="1">
                            <a:latin typeface="Cambria Math" charset="0"/>
                          </a:rPr>
                          <m:t>𝑑</m:t>
                        </m:r>
                      </m:e>
                      <m:sup>
                        <m:r>
                          <a:rPr lang="en-US" i="1">
                            <a:latin typeface="Cambria Math" charset="0"/>
                          </a:rPr>
                          <m:t>′</m:t>
                        </m:r>
                      </m:sup>
                    </m:sSup>
                  </m:oMath>
                </a14:m>
                <a:r>
                  <a:rPr lang="en-US" i="1" dirty="0"/>
                  <a:t>) such that each agent handles exactly one task, and each task can only be handled by at most one </a:t>
                </a:r>
                <a:r>
                  <a:rPr lang="en-US" i="1" dirty="0" smtClean="0"/>
                  <a:t>agent. </a:t>
                </a:r>
              </a:p>
              <a:p>
                <a:r>
                  <a:rPr lang="en-US" i="1" dirty="0" smtClean="0"/>
                  <a:t>Then </a:t>
                </a:r>
                <a:r>
                  <a:rPr lang="en-US" i="1" dirty="0"/>
                  <a:t>from the agents’ point of view, the label set </a:t>
                </a:r>
                <a:r>
                  <a:rPr lang="en-US" i="1" dirty="0" smtClean="0"/>
                  <a:t>is </a:t>
                </a:r>
                <a14:m>
                  <m:oMath xmlns:m="http://schemas.openxmlformats.org/officeDocument/2006/math">
                    <m:r>
                      <a:rPr lang="en-US" i="1">
                        <a:latin typeface="Cambria Math" charset="0"/>
                      </a:rPr>
                      <m:t>ℒ</m:t>
                    </m:r>
                    <m:r>
                      <a:rPr lang="en-US" i="1">
                        <a:latin typeface="Cambria Math" charset="0"/>
                      </a:rPr>
                      <m:t>={1,2,…,</m:t>
                    </m:r>
                    <m:sSup>
                      <m:sSupPr>
                        <m:ctrlPr>
                          <a:rPr lang="en-US" i="1">
                            <a:latin typeface="Cambria Math" panose="02040503050406030204" pitchFamily="18" charset="0"/>
                          </a:rPr>
                        </m:ctrlPr>
                      </m:sSupPr>
                      <m:e>
                        <m:r>
                          <a:rPr lang="en-US" i="1">
                            <a:latin typeface="Cambria Math" charset="0"/>
                          </a:rPr>
                          <m:t>𝑑</m:t>
                        </m:r>
                      </m:e>
                      <m:sup>
                        <m:r>
                          <a:rPr lang="en-US" i="1">
                            <a:latin typeface="Cambria Math" charset="0"/>
                          </a:rPr>
                          <m:t>′</m:t>
                        </m:r>
                      </m:sup>
                    </m:sSup>
                    <m:r>
                      <a:rPr lang="en-US" i="1">
                        <a:latin typeface="Cambria Math" charset="0"/>
                      </a:rPr>
                      <m:t>}</m:t>
                    </m:r>
                  </m:oMath>
                </a14:m>
                <a:r>
                  <a:rPr lang="en-US" i="1" dirty="0"/>
                  <a:t>, denoting the task assigned to the agent</a:t>
                </a:r>
                <a:r>
                  <a:rPr lang="en-US" i="1" dirty="0" smtClean="0"/>
                  <a:t>.</a:t>
                </a:r>
              </a:p>
              <a:p>
                <a:pPr lvl="1"/>
                <a:r>
                  <a:rPr lang="en-US" dirty="0"/>
                  <a:t>When </a:t>
                </a:r>
                <a14:m>
                  <m:oMath xmlns:m="http://schemas.openxmlformats.org/officeDocument/2006/math">
                    <m:r>
                      <a:rPr lang="en-US" i="1">
                        <a:latin typeface="Cambria Math" charset="0"/>
                      </a:rPr>
                      <m:t>𝑘</m:t>
                    </m:r>
                  </m:oMath>
                </a14:m>
                <a:r>
                  <a:rPr lang="en-US" dirty="0"/>
                  <a:t> out of </a:t>
                </a:r>
                <a14:m>
                  <m:oMath xmlns:m="http://schemas.openxmlformats.org/officeDocument/2006/math">
                    <m:r>
                      <a:rPr lang="en-US" i="1">
                        <a:latin typeface="Cambria Math" charset="0"/>
                      </a:rPr>
                      <m:t>𝑑</m:t>
                    </m:r>
                  </m:oMath>
                </a14:m>
                <a:r>
                  <a:rPr lang="en-US" dirty="0"/>
                  <a:t> </a:t>
                </a:r>
                <a:r>
                  <a:rPr lang="en-US" dirty="0" smtClean="0"/>
                  <a:t>agents are </a:t>
                </a:r>
                <a:r>
                  <a:rPr lang="en-US" dirty="0"/>
                  <a:t>already </a:t>
                </a:r>
                <a:r>
                  <a:rPr lang="en-US" dirty="0" smtClean="0"/>
                  <a:t>assigned, we need to assign the remaining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charset="0"/>
                          </a:rPr>
                          <m:t>𝑑</m:t>
                        </m:r>
                      </m:e>
                      <m:sup>
                        <m:r>
                          <a:rPr lang="en-US" b="0" i="1" smtClean="0">
                            <a:latin typeface="Cambria Math" charset="0"/>
                          </a:rPr>
                          <m:t>′</m:t>
                        </m:r>
                      </m:sup>
                    </m:sSup>
                    <m:r>
                      <a:rPr lang="en-US" b="0" i="1" smtClean="0">
                        <a:latin typeface="Cambria Math" charset="0"/>
                      </a:rPr>
                      <m:t>−</m:t>
                    </m:r>
                    <m:r>
                      <a:rPr lang="en-US" b="0" i="1" smtClean="0">
                        <a:latin typeface="Cambria Math" charset="0"/>
                      </a:rPr>
                      <m:t>𝑘</m:t>
                    </m:r>
                  </m:oMath>
                </a14:m>
                <a:r>
                  <a:rPr lang="en-US" dirty="0" smtClean="0"/>
                  <a:t> tasks to </a:t>
                </a:r>
                <a14:m>
                  <m:oMath xmlns:m="http://schemas.openxmlformats.org/officeDocument/2006/math">
                    <m:r>
                      <a:rPr lang="en-US" b="0" i="1" smtClean="0">
                        <a:latin typeface="Cambria Math" charset="0"/>
                      </a:rPr>
                      <m:t>𝑑</m:t>
                    </m:r>
                    <m:r>
                      <a:rPr lang="en-US" i="1">
                        <a:latin typeface="Cambria Math" charset="0"/>
                      </a:rPr>
                      <m:t>−</m:t>
                    </m:r>
                    <m:r>
                      <a:rPr lang="en-US" i="1">
                        <a:latin typeface="Cambria Math" charset="0"/>
                      </a:rPr>
                      <m:t>𝑘</m:t>
                    </m:r>
                  </m:oMath>
                </a14:m>
                <a:r>
                  <a:rPr lang="en-US" dirty="0"/>
                  <a:t> </a:t>
                </a:r>
                <a:r>
                  <a:rPr lang="en-US" dirty="0" smtClean="0"/>
                  <a:t>agents.</a:t>
                </a:r>
              </a:p>
              <a:p>
                <a:pPr lvl="1"/>
                <a:r>
                  <a:rPr lang="en-US" b="0" dirty="0" smtClean="0"/>
                  <a:t>We have closed-form solution in this case: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charset="0"/>
                          </a:rPr>
                          <m:t>𝑰</m:t>
                        </m:r>
                      </m:e>
                      <m:sub>
                        <m:r>
                          <a:rPr lang="en-US" b="1" i="1" smtClean="0">
                            <a:latin typeface="Cambria Math" charset="0"/>
                          </a:rPr>
                          <m:t>𝒌</m:t>
                        </m:r>
                      </m:sub>
                    </m:sSub>
                    <m:r>
                      <a:rPr lang="en-US" b="1" i="1" smtClean="0">
                        <a:latin typeface="Cambria Math" charset="0"/>
                      </a:rPr>
                      <m:t>=</m:t>
                    </m:r>
                    <m:func>
                      <m:funcPr>
                        <m:ctrlPr>
                          <a:rPr lang="en-US" b="1" i="1" smtClean="0">
                            <a:latin typeface="Cambria Math" panose="02040503050406030204" pitchFamily="18" charset="0"/>
                          </a:rPr>
                        </m:ctrlPr>
                      </m:funcPr>
                      <m:fName>
                        <m:r>
                          <a:rPr lang="en-US" b="1" i="0" smtClean="0">
                            <a:latin typeface="Cambria Math" charset="0"/>
                          </a:rPr>
                          <m:t>𝐥𝐨𝐠</m:t>
                        </m:r>
                      </m:fName>
                      <m:e>
                        <m:f>
                          <m:fPr>
                            <m:ctrlPr>
                              <a:rPr lang="en-US" b="1" i="1" smtClean="0">
                                <a:latin typeface="Cambria Math" panose="02040503050406030204" pitchFamily="18" charset="0"/>
                              </a:rPr>
                            </m:ctrlPr>
                          </m:fPr>
                          <m:num>
                            <m:sSup>
                              <m:sSupPr>
                                <m:ctrlPr>
                                  <a:rPr lang="en-US" b="1" i="1" smtClean="0">
                                    <a:latin typeface="Cambria Math" panose="02040503050406030204" pitchFamily="18" charset="0"/>
                                  </a:rPr>
                                </m:ctrlPr>
                              </m:sSupPr>
                              <m:e>
                                <m:r>
                                  <a:rPr lang="en-US" b="1" i="1" smtClean="0">
                                    <a:latin typeface="Cambria Math" charset="0"/>
                                  </a:rPr>
                                  <m:t>𝒅</m:t>
                                </m:r>
                              </m:e>
                              <m:sup>
                                <m:r>
                                  <a:rPr lang="en-US" b="1" i="1" smtClean="0">
                                    <a:latin typeface="Cambria Math" charset="0"/>
                                  </a:rPr>
                                  <m:t>′</m:t>
                                </m:r>
                              </m:sup>
                            </m:sSup>
                            <m:r>
                              <a:rPr lang="en-US" b="1" i="1" smtClean="0">
                                <a:latin typeface="Cambria Math" charset="0"/>
                              </a:rPr>
                              <m:t>!</m:t>
                            </m:r>
                          </m:num>
                          <m:den>
                            <m:d>
                              <m:dPr>
                                <m:ctrlPr>
                                  <a:rPr lang="en-US" b="1" i="1" smtClean="0">
                                    <a:latin typeface="Cambria Math" panose="02040503050406030204" pitchFamily="18" charset="0"/>
                                  </a:rPr>
                                </m:ctrlPr>
                              </m:dPr>
                              <m:e>
                                <m:sSup>
                                  <m:sSupPr>
                                    <m:ctrlPr>
                                      <a:rPr lang="en-US" b="1" i="1" smtClean="0">
                                        <a:latin typeface="Cambria Math" panose="02040503050406030204" pitchFamily="18" charset="0"/>
                                      </a:rPr>
                                    </m:ctrlPr>
                                  </m:sSupPr>
                                  <m:e>
                                    <m:r>
                                      <a:rPr lang="en-US" b="1" i="1" smtClean="0">
                                        <a:latin typeface="Cambria Math" charset="0"/>
                                      </a:rPr>
                                      <m:t>𝒅</m:t>
                                    </m:r>
                                  </m:e>
                                  <m:sup>
                                    <m:r>
                                      <a:rPr lang="en-US" b="1" i="1" smtClean="0">
                                        <a:latin typeface="Cambria Math" charset="0"/>
                                      </a:rPr>
                                      <m:t>′</m:t>
                                    </m:r>
                                  </m:sup>
                                </m:sSup>
                                <m:r>
                                  <a:rPr lang="en-US" b="1" i="1" smtClean="0">
                                    <a:latin typeface="Cambria Math" charset="0"/>
                                  </a:rPr>
                                  <m:t>−</m:t>
                                </m:r>
                                <m:r>
                                  <a:rPr lang="en-US" b="1" i="1" smtClean="0">
                                    <a:latin typeface="Cambria Math" charset="0"/>
                                  </a:rPr>
                                  <m:t>𝒌</m:t>
                                </m:r>
                              </m:e>
                            </m:d>
                            <m:r>
                              <a:rPr lang="en-US" b="1" i="1" smtClean="0">
                                <a:latin typeface="Cambria Math" charset="0"/>
                              </a:rPr>
                              <m:t>!</m:t>
                            </m:r>
                          </m:den>
                        </m:f>
                      </m:e>
                    </m:func>
                  </m:oMath>
                </a14:m>
                <a:endParaRPr lang="en-US" b="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941"/>
                </a:stretch>
              </a:blipFill>
            </p:spPr>
            <p:txBody>
              <a:bodyPr/>
              <a:lstStyle/>
              <a:p>
                <a:r>
                  <a:rPr lang="en-US">
                    <a:noFill/>
                  </a:rPr>
                  <a:t> </a:t>
                </a:r>
              </a:p>
            </p:txBody>
          </p:sp>
        </mc:Fallback>
      </mc:AlternateContent>
      <p:grpSp>
        <p:nvGrpSpPr>
          <p:cNvPr id="46" name="Group 45"/>
          <p:cNvGrpSpPr/>
          <p:nvPr/>
        </p:nvGrpSpPr>
        <p:grpSpPr>
          <a:xfrm>
            <a:off x="4953000" y="266700"/>
            <a:ext cx="4105321" cy="952500"/>
            <a:chOff x="4953000" y="266700"/>
            <a:chExt cx="4105321" cy="952500"/>
          </a:xfrm>
        </p:grpSpPr>
        <p:sp>
          <p:nvSpPr>
            <p:cNvPr id="4" name="Oval 3"/>
            <p:cNvSpPr/>
            <p:nvPr/>
          </p:nvSpPr>
          <p:spPr>
            <a:xfrm>
              <a:off x="49530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20065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483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69595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19125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389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8655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342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8185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295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7715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24800" y="990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29250" y="381000"/>
              <a:ext cx="76200" cy="76200"/>
            </a:xfrm>
            <a:prstGeom prst="ellipse">
              <a:avLst/>
            </a:prstGeom>
            <a:solidFill>
              <a:srgbClr val="4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Oval 22"/>
            <p:cNvSpPr/>
            <p:nvPr/>
          </p:nvSpPr>
          <p:spPr>
            <a:xfrm>
              <a:off x="5862637" y="381000"/>
              <a:ext cx="76200" cy="76200"/>
            </a:xfrm>
            <a:prstGeom prst="ellipse">
              <a:avLst/>
            </a:prstGeom>
            <a:solidFill>
              <a:srgbClr val="4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Oval 23"/>
            <p:cNvSpPr/>
            <p:nvPr/>
          </p:nvSpPr>
          <p:spPr>
            <a:xfrm>
              <a:off x="6296025" y="381000"/>
              <a:ext cx="76200" cy="76200"/>
            </a:xfrm>
            <a:prstGeom prst="ellipse">
              <a:avLst/>
            </a:prstGeom>
            <a:solidFill>
              <a:srgbClr val="4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6" name="Oval 25"/>
            <p:cNvSpPr/>
            <p:nvPr/>
          </p:nvSpPr>
          <p:spPr>
            <a:xfrm>
              <a:off x="6729413" y="381000"/>
              <a:ext cx="76200" cy="76200"/>
            </a:xfrm>
            <a:prstGeom prst="ellipse">
              <a:avLst/>
            </a:prstGeom>
            <a:solidFill>
              <a:srgbClr val="4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8" name="Oval 27"/>
            <p:cNvSpPr/>
            <p:nvPr/>
          </p:nvSpPr>
          <p:spPr>
            <a:xfrm>
              <a:off x="7162800" y="381000"/>
              <a:ext cx="76200" cy="76200"/>
            </a:xfrm>
            <a:prstGeom prst="ellipse">
              <a:avLst/>
            </a:prstGeom>
            <a:solidFill>
              <a:srgbClr val="4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Rectangle 29"/>
            <p:cNvSpPr/>
            <p:nvPr/>
          </p:nvSpPr>
          <p:spPr>
            <a:xfrm>
              <a:off x="8153400" y="266700"/>
              <a:ext cx="904921" cy="457200"/>
            </a:xfrm>
            <a:prstGeom prst="rect">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2"/>
                  </a:solidFill>
                </a:rPr>
                <a:t>Agents</a:t>
              </a:r>
              <a:endParaRPr lang="en-US" sz="2000" b="1" dirty="0">
                <a:solidFill>
                  <a:schemeClr val="bg2"/>
                </a:solidFill>
              </a:endParaRPr>
            </a:p>
          </p:txBody>
        </p:sp>
        <p:sp>
          <p:nvSpPr>
            <p:cNvPr id="32" name="Rectangle 31"/>
            <p:cNvSpPr/>
            <p:nvPr/>
          </p:nvSpPr>
          <p:spPr>
            <a:xfrm>
              <a:off x="8153400" y="762000"/>
              <a:ext cx="904921" cy="457200"/>
            </a:xfrm>
            <a:prstGeom prst="rect">
              <a:avLst/>
            </a:prstGeom>
            <a:solidFill>
              <a:srgbClr val="FFFFC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2"/>
                  </a:solidFill>
                </a:rPr>
                <a:t>Labels</a:t>
              </a:r>
              <a:endParaRPr lang="en-US" sz="2000" b="1" dirty="0">
                <a:solidFill>
                  <a:schemeClr val="bg2"/>
                </a:solidFill>
              </a:endParaRPr>
            </a:p>
          </p:txBody>
        </p:sp>
        <p:cxnSp>
          <p:nvCxnSpPr>
            <p:cNvPr id="36" name="Straight Arrow Connector 35"/>
            <p:cNvCxnSpPr>
              <a:stCxn id="24" idx="5"/>
              <a:endCxn id="10" idx="0"/>
            </p:cNvCxnSpPr>
            <p:nvPr/>
          </p:nvCxnSpPr>
          <p:spPr>
            <a:xfrm>
              <a:off x="6361066" y="446041"/>
              <a:ext cx="115934" cy="544559"/>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3" idx="2"/>
            </p:cNvCxnSpPr>
            <p:nvPr/>
          </p:nvCxnSpPr>
          <p:spPr>
            <a:xfrm>
              <a:off x="6781800" y="457200"/>
              <a:ext cx="400050" cy="571500"/>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6"/>
              <a:endCxn id="14" idx="0"/>
            </p:cNvCxnSpPr>
            <p:nvPr/>
          </p:nvCxnSpPr>
          <p:spPr>
            <a:xfrm>
              <a:off x="7239000" y="419100"/>
              <a:ext cx="228600" cy="571500"/>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8" idx="7"/>
            </p:cNvCxnSpPr>
            <p:nvPr/>
          </p:nvCxnSpPr>
          <p:spPr>
            <a:xfrm>
              <a:off x="5486400" y="457200"/>
              <a:ext cx="522241" cy="544559"/>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5"/>
              <a:endCxn id="6" idx="6"/>
            </p:cNvCxnSpPr>
            <p:nvPr/>
          </p:nvCxnSpPr>
          <p:spPr>
            <a:xfrm flipH="1">
              <a:off x="5524500" y="446041"/>
              <a:ext cx="403178" cy="582659"/>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060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t>
            </a:r>
            <a:r>
              <a:rPr lang="en-US" dirty="0" smtClean="0"/>
              <a:t>Example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B/I/O structure in chunking problems: </a:t>
                </a:r>
              </a:p>
              <a:p>
                <a:r>
                  <a:rPr lang="en-US" i="1" dirty="0" smtClean="0"/>
                  <a:t>In a </a:t>
                </a:r>
                <a:r>
                  <a:rPr lang="en-US" i="1" dirty="0"/>
                  <a:t>basic </a:t>
                </a:r>
                <a:r>
                  <a:rPr lang="en-US" i="1" dirty="0" smtClean="0"/>
                  <a:t>chunking scheme each token chooses one of three </a:t>
                </a:r>
                <a:r>
                  <a:rPr lang="en-US" i="1" dirty="0"/>
                  <a:t>labels, B(</a:t>
                </a:r>
                <a:r>
                  <a:rPr lang="en-US" i="1" dirty="0" err="1"/>
                  <a:t>egin</a:t>
                </a:r>
                <a:r>
                  <a:rPr lang="en-US" i="1" dirty="0"/>
                  <a:t>), I(</a:t>
                </a:r>
                <a:r>
                  <a:rPr lang="en-US" i="1" dirty="0" err="1"/>
                  <a:t>nner</a:t>
                </a:r>
                <a:r>
                  <a:rPr lang="en-US" i="1" dirty="0"/>
                  <a:t>), and O(</a:t>
                </a:r>
                <a:r>
                  <a:rPr lang="en-US" i="1" dirty="0" err="1"/>
                  <a:t>utside</a:t>
                </a:r>
                <a:r>
                  <a:rPr lang="en-US" i="1" dirty="0"/>
                  <a:t>), to represent text chunks in a sentence. </a:t>
                </a:r>
                <a:endParaRPr lang="en-US" i="1" dirty="0" smtClean="0"/>
              </a:p>
              <a:p>
                <a:r>
                  <a:rPr lang="en-US" i="1" dirty="0" smtClean="0"/>
                  <a:t>Shallow Parsing is a key example. </a:t>
                </a:r>
              </a:p>
              <a:p>
                <a:r>
                  <a:rPr lang="en-US" i="1" dirty="0" smtClean="0"/>
                  <a:t>That </a:t>
                </a:r>
                <a:r>
                  <a:rPr lang="en-US" i="1" dirty="0"/>
                  <a:t>is, </a:t>
                </a:r>
                <a14:m>
                  <m:oMath xmlns:m="http://schemas.openxmlformats.org/officeDocument/2006/math">
                    <m:r>
                      <a:rPr lang="en-US" i="1">
                        <a:latin typeface="Cambria Math" charset="0"/>
                      </a:rPr>
                      <m:t>ℒ</m:t>
                    </m:r>
                    <m:r>
                      <a:rPr lang="en-US" i="1">
                        <a:latin typeface="Cambria Math" charset="0"/>
                      </a:rPr>
                      <m:t>=</m:t>
                    </m:r>
                    <m:d>
                      <m:dPr>
                        <m:begChr m:val="{"/>
                        <m:endChr m:val="}"/>
                        <m:ctrlPr>
                          <a:rPr lang="en-US" b="0" i="1" smtClean="0">
                            <a:latin typeface="Cambria Math" panose="02040503050406030204" pitchFamily="18" charset="0"/>
                          </a:rPr>
                        </m:ctrlPr>
                      </m:dPr>
                      <m:e>
                        <m:r>
                          <a:rPr lang="en-US" b="0" i="1" smtClean="0">
                            <a:latin typeface="Cambria Math" charset="0"/>
                          </a:rPr>
                          <m:t>𝐵</m:t>
                        </m:r>
                        <m:r>
                          <a:rPr lang="en-US" b="0" i="1" smtClean="0">
                            <a:latin typeface="Cambria Math" charset="0"/>
                          </a:rPr>
                          <m:t>,</m:t>
                        </m:r>
                        <m:r>
                          <a:rPr lang="en-US" b="0" i="1" smtClean="0">
                            <a:latin typeface="Cambria Math" charset="0"/>
                          </a:rPr>
                          <m:t>𝐼</m:t>
                        </m:r>
                        <m:r>
                          <a:rPr lang="en-US" b="0" i="1" smtClean="0">
                            <a:latin typeface="Cambria Math" charset="0"/>
                          </a:rPr>
                          <m:t>,</m:t>
                        </m:r>
                        <m:r>
                          <a:rPr lang="en-US" b="0" i="1" smtClean="0">
                            <a:latin typeface="Cambria Math" charset="0"/>
                          </a:rPr>
                          <m:t>𝑂</m:t>
                        </m:r>
                      </m:e>
                    </m:d>
                  </m:oMath>
                </a14:m>
                <a:r>
                  <a:rPr lang="en-US" i="1" dirty="0" smtClean="0"/>
                  <a:t> and obviously</a:t>
                </a:r>
                <a:r>
                  <a:rPr lang="en-US" i="1" dirty="0"/>
                  <a:t>, O cannot be immediately followed by I</a:t>
                </a:r>
                <a:r>
                  <a:rPr lang="en-US" i="1" dirty="0" smtClean="0"/>
                  <a:t>.</a:t>
                </a:r>
              </a:p>
              <a:p>
                <a:pPr lvl="1"/>
                <a:r>
                  <a:rPr lang="en-US" dirty="0" smtClean="0"/>
                  <a:t>When</a:t>
                </a:r>
                <a:r>
                  <a:rPr lang="en-US" i="1" dirty="0" smtClean="0"/>
                  <a:t> </a:t>
                </a:r>
                <a14:m>
                  <m:oMath xmlns:m="http://schemas.openxmlformats.org/officeDocument/2006/math">
                    <m:r>
                      <a:rPr lang="en-US" b="0" i="1" smtClean="0">
                        <a:latin typeface="Cambria Math" charset="0"/>
                      </a:rPr>
                      <m:t>𝑘</m:t>
                    </m:r>
                  </m:oMath>
                </a14:m>
                <a:r>
                  <a:rPr lang="en-US" dirty="0" smtClean="0"/>
                  <a:t> out of </a:t>
                </a:r>
                <a14:m>
                  <m:oMath xmlns:m="http://schemas.openxmlformats.org/officeDocument/2006/math">
                    <m:r>
                      <a:rPr lang="en-US" b="0" i="1" smtClean="0">
                        <a:latin typeface="Cambria Math" charset="0"/>
                      </a:rPr>
                      <m:t>𝑑</m:t>
                    </m:r>
                  </m:oMath>
                </a14:m>
                <a:r>
                  <a:rPr lang="en-US" dirty="0" smtClean="0"/>
                  <a:t> tokens in a sentence are already labeled with B/I/O, we need to label the rest while respecting existing labels.</a:t>
                </a:r>
                <a:endParaRPr lang="en-US" dirty="0"/>
              </a:p>
              <a:p>
                <a:endParaRPr lang="en-US" dirty="0" smtClean="0"/>
              </a:p>
              <a:p>
                <a:pPr lvl="1"/>
                <a:r>
                  <a:rPr lang="en-US" dirty="0" smtClean="0"/>
                  <a:t>No closed-form solution to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charset="0"/>
                          </a:rPr>
                          <m:t>𝑰</m:t>
                        </m:r>
                      </m:e>
                      <m:sub>
                        <m:r>
                          <a:rPr lang="en-US" b="1" i="1" smtClean="0">
                            <a:latin typeface="Cambria Math" charset="0"/>
                          </a:rPr>
                          <m:t>𝒌</m:t>
                        </m:r>
                      </m:sub>
                    </m:sSub>
                  </m:oMath>
                </a14:m>
                <a:r>
                  <a:rPr lang="en-US" dirty="0" smtClean="0"/>
                  <a:t> again, and we use simulations as well.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941" r="-1000"/>
                </a:stretch>
              </a:blipFill>
            </p:spPr>
            <p:txBody>
              <a:bodyPr/>
              <a:lstStyle/>
              <a:p>
                <a:r>
                  <a:rPr lang="en-US">
                    <a:noFill/>
                  </a:rPr>
                  <a:t> </a:t>
                </a:r>
              </a:p>
            </p:txBody>
          </p:sp>
        </mc:Fallback>
      </mc:AlternateContent>
    </p:spTree>
    <p:extLst>
      <p:ext uri="{BB962C8B-B14F-4D97-AF65-F5344CB8AC3E}">
        <p14:creationId xmlns:p14="http://schemas.microsoft.com/office/powerpoint/2010/main" val="156545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57301" y="304800"/>
            <a:ext cx="1337226" cy="415498"/>
          </a:xfrm>
          <a:prstGeom prst="rect">
            <a:avLst/>
          </a:prstGeom>
          <a:noFill/>
        </p:spPr>
        <p:txBody>
          <a:bodyPr wrap="none" rtlCol="0">
            <a:spAutoFit/>
          </a:bodyPr>
          <a:lstStyle/>
          <a:p>
            <a:pPr defTabSz="685800"/>
            <a:r>
              <a:rPr lang="en-US" sz="2100" dirty="0">
                <a:solidFill>
                  <a:srgbClr val="0033CC"/>
                </a:solidFill>
                <a:latin typeface="Calibri"/>
                <a:cs typeface="Arial"/>
              </a:rPr>
              <a:t>A Contract</a:t>
            </a:r>
          </a:p>
        </p:txBody>
      </p:sp>
      <p:sp>
        <p:nvSpPr>
          <p:cNvPr id="16386" name="Rectangle 2"/>
          <p:cNvSpPr>
            <a:spLocks noGrp="1" noChangeArrowheads="1"/>
          </p:cNvSpPr>
          <p:nvPr>
            <p:ph type="title"/>
          </p:nvPr>
        </p:nvSpPr>
        <p:spPr>
          <a:solidFill>
            <a:srgbClr val="FFFFFF"/>
          </a:solidFill>
        </p:spPr>
        <p:txBody>
          <a:bodyPr/>
          <a:lstStyle/>
          <a:p>
            <a:r>
              <a:rPr lang="en-US" dirty="0" smtClean="0"/>
              <a:t>A view </a:t>
            </a:r>
            <a:r>
              <a:rPr lang="en-US" dirty="0"/>
              <a:t>On Extracting </a:t>
            </a:r>
            <a:r>
              <a:rPr lang="en-US" dirty="0" smtClean="0"/>
              <a:t>Meaning from Unstructured Text</a:t>
            </a:r>
          </a:p>
        </p:txBody>
      </p:sp>
      <p:sp>
        <p:nvSpPr>
          <p:cNvPr id="1249284" name="Rectangle 3"/>
          <p:cNvSpPr>
            <a:spLocks noChangeArrowheads="1"/>
          </p:cNvSpPr>
          <p:nvPr/>
        </p:nvSpPr>
        <p:spPr bwMode="auto">
          <a:xfrm>
            <a:off x="3120305" y="2171700"/>
            <a:ext cx="4022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a:r>
              <a:rPr lang="en-US" b="1">
                <a:solidFill>
                  <a:srgbClr val="000000"/>
                </a:solidFill>
                <a:latin typeface="Tempus Sans ITC" pitchFamily="82" charset="0"/>
                <a:cs typeface="Arial"/>
              </a:rPr>
              <a:t>(and distinguish from other candidates)</a:t>
            </a:r>
          </a:p>
        </p:txBody>
      </p:sp>
      <p:pic>
        <p:nvPicPr>
          <p:cNvPr id="16389"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771651"/>
            <a:ext cx="614362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1334690" y="5097066"/>
            <a:ext cx="1314450" cy="415498"/>
          </a:xfrm>
          <a:prstGeom prst="rect">
            <a:avLst/>
          </a:prstGeom>
          <a:solidFill>
            <a:srgbClr val="FFFFFF"/>
          </a:solidFill>
          <a:ln w="38100">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685800" eaLnBrk="1" hangingPunct="1">
              <a:spcBef>
                <a:spcPct val="50000"/>
              </a:spcBef>
            </a:pPr>
            <a:r>
              <a:rPr lang="en-US" sz="2100" dirty="0">
                <a:solidFill>
                  <a:srgbClr val="000000"/>
                </a:solidFill>
                <a:latin typeface="Calibri"/>
                <a:cs typeface="Times New Roman" pitchFamily="18" charset="0"/>
              </a:rPr>
              <a:t>ACCEPT?</a:t>
            </a:r>
            <a:r>
              <a:rPr lang="en-US" sz="2100" dirty="0">
                <a:solidFill>
                  <a:srgbClr val="000000"/>
                </a:solidFill>
                <a:latin typeface="Calibri"/>
              </a:rPr>
              <a:t> </a:t>
            </a:r>
          </a:p>
        </p:txBody>
      </p:sp>
      <p:pic>
        <p:nvPicPr>
          <p:cNvPr id="1249290"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725216"/>
            <a:ext cx="6143625" cy="33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1"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668066"/>
            <a:ext cx="6143625" cy="33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2"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600201"/>
            <a:ext cx="6143625" cy="33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3"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543051"/>
            <a:ext cx="6143625" cy="33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4"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485901"/>
            <a:ext cx="6143625" cy="33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5"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428751"/>
            <a:ext cx="6143625" cy="33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6"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371601"/>
            <a:ext cx="6143625" cy="33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7"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314451"/>
            <a:ext cx="6143625" cy="33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98" name="Rectangle 18"/>
          <p:cNvSpPr>
            <a:spLocks noChangeArrowheads="1"/>
          </p:cNvSpPr>
          <p:nvPr/>
        </p:nvSpPr>
        <p:spPr bwMode="auto">
          <a:xfrm>
            <a:off x="3143250" y="2228850"/>
            <a:ext cx="2857500" cy="966192"/>
          </a:xfrm>
          <a:prstGeom prst="rect">
            <a:avLst/>
          </a:prstGeom>
          <a:solidFill>
            <a:srgbClr val="FFFFCC"/>
          </a:solidFill>
          <a:ln w="9525">
            <a:solidFill>
              <a:srgbClr val="FF9933"/>
            </a:solidFill>
            <a:miter lim="800000"/>
            <a:headEnd/>
            <a:tailEnd/>
          </a:ln>
          <a:effectLst/>
          <a:extLst/>
        </p:spPr>
        <p:txBody>
          <a:bodyPr/>
          <a:lstStyle/>
          <a:p>
            <a:pPr defTabSz="685800">
              <a:lnSpc>
                <a:spcPct val="80000"/>
              </a:lnSpc>
              <a:buClr>
                <a:srgbClr val="000000"/>
              </a:buClr>
              <a:buSzPct val="75000"/>
            </a:pPr>
            <a:r>
              <a:rPr lang="en-US" sz="1500" dirty="0">
                <a:solidFill>
                  <a:srgbClr val="000000"/>
                </a:solidFill>
                <a:latin typeface="Calibri" pitchFamily="34" charset="0"/>
                <a:cs typeface="Arial"/>
              </a:rPr>
              <a:t>Does it say that they will: </a:t>
            </a:r>
          </a:p>
          <a:p>
            <a:pPr marL="342900" indent="-342900" defTabSz="685800">
              <a:lnSpc>
                <a:spcPct val="80000"/>
              </a:lnSpc>
              <a:buClr>
                <a:srgbClr val="000000"/>
              </a:buClr>
              <a:buSzPct val="75000"/>
              <a:buFont typeface="+mj-lt"/>
              <a:buAutoNum type="arabicPeriod"/>
            </a:pPr>
            <a:r>
              <a:rPr lang="en-US" sz="1500" dirty="0">
                <a:solidFill>
                  <a:srgbClr val="000000"/>
                </a:solidFill>
                <a:latin typeface="Calibri" pitchFamily="34" charset="0"/>
                <a:cs typeface="Arial"/>
              </a:rPr>
              <a:t>Give my email address away?</a:t>
            </a:r>
          </a:p>
          <a:p>
            <a:pPr marL="342900" indent="-342900" defTabSz="685800">
              <a:lnSpc>
                <a:spcPct val="80000"/>
              </a:lnSpc>
              <a:buClr>
                <a:srgbClr val="000000"/>
              </a:buClr>
              <a:buSzPct val="75000"/>
              <a:buFont typeface="+mj-lt"/>
              <a:buAutoNum type="arabicPeriod"/>
            </a:pPr>
            <a:r>
              <a:rPr lang="en-US" sz="1500" dirty="0">
                <a:solidFill>
                  <a:srgbClr val="000000"/>
                </a:solidFill>
                <a:latin typeface="Calibri" pitchFamily="34" charset="0"/>
                <a:cs typeface="Arial"/>
              </a:rPr>
              <a:t>Log my activity</a:t>
            </a:r>
          </a:p>
          <a:p>
            <a:pPr marL="342900" indent="-342900" defTabSz="685800">
              <a:lnSpc>
                <a:spcPct val="80000"/>
              </a:lnSpc>
              <a:buClr>
                <a:srgbClr val="000000"/>
              </a:buClr>
              <a:buSzPct val="75000"/>
              <a:buFont typeface="+mj-lt"/>
              <a:buAutoNum type="arabicPeriod"/>
            </a:pPr>
            <a:r>
              <a:rPr lang="en-US" sz="1500" dirty="0">
                <a:solidFill>
                  <a:srgbClr val="000000"/>
                </a:solidFill>
                <a:latin typeface="Calibri" pitchFamily="34" charset="0"/>
                <a:cs typeface="Arial"/>
              </a:rPr>
              <a:t>……</a:t>
            </a:r>
          </a:p>
        </p:txBody>
      </p:sp>
      <p:sp>
        <p:nvSpPr>
          <p:cNvPr id="20" name="Rectangle 19"/>
          <p:cNvSpPr/>
          <p:nvPr/>
        </p:nvSpPr>
        <p:spPr>
          <a:xfrm>
            <a:off x="2914650" y="1600201"/>
            <a:ext cx="3314700" cy="507831"/>
          </a:xfrm>
          <a:prstGeom prst="rect">
            <a:avLst/>
          </a:prstGeom>
          <a:solidFill>
            <a:srgbClr val="FFFFCC"/>
          </a:solidFill>
          <a:ln>
            <a:solidFill>
              <a:srgbClr val="FF9933"/>
            </a:solidFill>
          </a:ln>
        </p:spPr>
        <p:txBody>
          <a:bodyPr wrap="square">
            <a:spAutoFit/>
          </a:bodyPr>
          <a:lstStyle/>
          <a:p>
            <a:pPr algn="ctr" defTabSz="685800"/>
            <a:r>
              <a:rPr lang="en-US" sz="1350" dirty="0">
                <a:solidFill>
                  <a:srgbClr val="000000"/>
                </a:solidFill>
                <a:latin typeface="Calibri"/>
                <a:cs typeface="Arial"/>
              </a:rPr>
              <a:t>[Data</a:t>
            </a:r>
            <a:r>
              <a:rPr lang="en-US" sz="1350" dirty="0">
                <a:solidFill>
                  <a:srgbClr val="000000"/>
                </a:solidFill>
                <a:latin typeface="Calibri"/>
                <a:cs typeface="Arial"/>
                <a:sym typeface="Wingdings" pitchFamily="2" charset="2"/>
              </a:rPr>
              <a:t> Meaning] Transformation </a:t>
            </a:r>
          </a:p>
          <a:p>
            <a:pPr algn="ctr" defTabSz="685800"/>
            <a:r>
              <a:rPr lang="en-US" sz="1350" dirty="0">
                <a:solidFill>
                  <a:srgbClr val="000000"/>
                </a:solidFill>
                <a:latin typeface="Calibri"/>
                <a:cs typeface="Arial"/>
              </a:rPr>
              <a:t>Large Scale &amp; Scientifically Challenging  </a:t>
            </a:r>
          </a:p>
        </p:txBody>
      </p:sp>
      <p:grpSp>
        <p:nvGrpSpPr>
          <p:cNvPr id="2" name="Group 7"/>
          <p:cNvGrpSpPr>
            <a:grpSpLocks/>
          </p:cNvGrpSpPr>
          <p:nvPr/>
        </p:nvGrpSpPr>
        <p:grpSpPr bwMode="auto">
          <a:xfrm>
            <a:off x="1446609" y="3914775"/>
            <a:ext cx="3182541" cy="1600200"/>
            <a:chOff x="111" y="2784"/>
            <a:chExt cx="2673" cy="1344"/>
          </a:xfrm>
          <a:solidFill>
            <a:srgbClr val="FFFFCC"/>
          </a:solidFill>
        </p:grpSpPr>
        <p:sp>
          <p:nvSpPr>
            <p:cNvPr id="16402" name="AutoShape 8"/>
            <p:cNvSpPr>
              <a:spLocks noChangeArrowheads="1"/>
            </p:cNvSpPr>
            <p:nvPr/>
          </p:nvSpPr>
          <p:spPr bwMode="auto">
            <a:xfrm rot="-2084416">
              <a:off x="1152" y="2784"/>
              <a:ext cx="1632" cy="672"/>
            </a:xfrm>
            <a:prstGeom prst="leftArrow">
              <a:avLst>
                <a:gd name="adj1" fmla="val 50000"/>
                <a:gd name="adj2" fmla="val 60714"/>
              </a:avLst>
            </a:prstGeom>
            <a:grpFill/>
            <a:ln w="38100">
              <a:solidFill>
                <a:schemeClr val="accent1"/>
              </a:solidFill>
              <a:miter lim="800000"/>
              <a:headEnd/>
              <a:tailEnd/>
            </a:ln>
          </p:spPr>
          <p:txBody>
            <a:bodyPr wrap="none" anchor="ctr"/>
            <a:lstStyle/>
            <a:p>
              <a:pPr algn="ctr" defTabSz="685800"/>
              <a:endParaRPr lang="en-US" sz="1350">
                <a:solidFill>
                  <a:srgbClr val="000000"/>
                </a:solidFill>
                <a:cs typeface="Arial"/>
              </a:endParaRPr>
            </a:p>
          </p:txBody>
        </p:sp>
        <p:sp>
          <p:nvSpPr>
            <p:cNvPr id="16403" name="Oval 9"/>
            <p:cNvSpPr>
              <a:spLocks noChangeArrowheads="1"/>
            </p:cNvSpPr>
            <p:nvPr/>
          </p:nvSpPr>
          <p:spPr bwMode="auto">
            <a:xfrm>
              <a:off x="111" y="3744"/>
              <a:ext cx="1296" cy="384"/>
            </a:xfrm>
            <a:prstGeom prst="ellipse">
              <a:avLst/>
            </a:prstGeom>
            <a:solidFill>
              <a:srgbClr val="FFFFFF"/>
            </a:solidFill>
            <a:ln w="38100">
              <a:solidFill>
                <a:schemeClr val="accent1"/>
              </a:solidFill>
              <a:miter lim="800000"/>
              <a:headEnd/>
              <a:tailEnd/>
            </a:ln>
            <a:extLst/>
          </p:spPr>
          <p:txBody>
            <a:bodyPr wrap="none" anchor="ctr"/>
            <a:lstStyle/>
            <a:p>
              <a:pPr algn="ctr" defTabSz="685800"/>
              <a:endParaRPr lang="en-US" sz="1350">
                <a:solidFill>
                  <a:srgbClr val="000000"/>
                </a:solidFill>
                <a:cs typeface="Arial"/>
              </a:endParaRPr>
            </a:p>
          </p:txBody>
        </p:sp>
      </p:grpSp>
      <p:sp>
        <p:nvSpPr>
          <p:cNvPr id="4" name="TextBox 3"/>
          <p:cNvSpPr txBox="1"/>
          <p:nvPr/>
        </p:nvSpPr>
        <p:spPr>
          <a:xfrm>
            <a:off x="1657350" y="5132786"/>
            <a:ext cx="1120820" cy="369332"/>
          </a:xfrm>
          <a:prstGeom prst="rect">
            <a:avLst/>
          </a:prstGeom>
          <a:noFill/>
        </p:spPr>
        <p:txBody>
          <a:bodyPr wrap="none" rtlCol="0">
            <a:spAutoFit/>
          </a:bodyPr>
          <a:lstStyle/>
          <a:p>
            <a:pPr defTabSz="685800"/>
            <a:r>
              <a:rPr lang="en-US" dirty="0">
                <a:solidFill>
                  <a:srgbClr val="000000"/>
                </a:solidFill>
                <a:cs typeface="Arial"/>
              </a:rPr>
              <a:t>ACCEPT</a:t>
            </a:r>
          </a:p>
        </p:txBody>
      </p:sp>
    </p:spTree>
    <p:extLst>
      <p:ext uri="{BB962C8B-B14F-4D97-AF65-F5344CB8AC3E}">
        <p14:creationId xmlns:p14="http://schemas.microsoft.com/office/powerpoint/2010/main" val="126074138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49298"/>
                                        </p:tgtEl>
                                        <p:attrNameLst>
                                          <p:attrName>style.visibility</p:attrName>
                                        </p:attrNameLst>
                                      </p:cBhvr>
                                      <p:to>
                                        <p:strVal val="visible"/>
                                      </p:to>
                                    </p:set>
                                    <p:animEffect transition="in" filter="wipe(up)">
                                      <p:cBhvr>
                                        <p:cTn id="21" dur="2000"/>
                                        <p:tgtEl>
                                          <p:spTgt spid="124929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49284"/>
                                        </p:tgtEl>
                                        <p:attrNameLst>
                                          <p:attrName>style.visibility</p:attrName>
                                        </p:attrNameLst>
                                      </p:cBhvr>
                                      <p:to>
                                        <p:strVal val="visible"/>
                                      </p:to>
                                    </p:set>
                                    <p:animEffect transition="in" filter="box(in)">
                                      <p:cBhvr>
                                        <p:cTn id="26" dur="500"/>
                                        <p:tgtEl>
                                          <p:spTgt spid="1249284"/>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6386"/>
                                        </p:tgtEl>
                                        <p:attrNameLst>
                                          <p:attrName>style.visibility</p:attrName>
                                        </p:attrNameLst>
                                      </p:cBhvr>
                                      <p:to>
                                        <p:strVal val="visible"/>
                                      </p:to>
                                    </p:set>
                                  </p:childTnLst>
                                </p:cTn>
                              </p:par>
                            </p:childTnLst>
                          </p:cTn>
                        </p:par>
                        <p:par>
                          <p:cTn id="29" fill="hold">
                            <p:stCondLst>
                              <p:cond delay="500"/>
                            </p:stCondLst>
                            <p:childTnLst>
                              <p:par>
                                <p:cTn id="30" presetID="4" presetClass="entr" presetSubtype="16" fill="hold" nodeType="afterEffect">
                                  <p:stCondLst>
                                    <p:cond delay="0"/>
                                  </p:stCondLst>
                                  <p:childTnLst>
                                    <p:set>
                                      <p:cBhvr>
                                        <p:cTn id="31" dur="1" fill="hold">
                                          <p:stCondLst>
                                            <p:cond delay="0"/>
                                          </p:stCondLst>
                                        </p:cTn>
                                        <p:tgtEl>
                                          <p:spTgt spid="1249290"/>
                                        </p:tgtEl>
                                        <p:attrNameLst>
                                          <p:attrName>style.visibility</p:attrName>
                                        </p:attrNameLst>
                                      </p:cBhvr>
                                      <p:to>
                                        <p:strVal val="visible"/>
                                      </p:to>
                                    </p:set>
                                    <p:animEffect transition="in" filter="box(in)">
                                      <p:cBhvr>
                                        <p:cTn id="32" dur="500"/>
                                        <p:tgtEl>
                                          <p:spTgt spid="1249290"/>
                                        </p:tgtEl>
                                      </p:cBhvr>
                                    </p:animEffect>
                                  </p:childTnLst>
                                </p:cTn>
                              </p:par>
                            </p:childTnLst>
                          </p:cTn>
                        </p:par>
                        <p:par>
                          <p:cTn id="33" fill="hold">
                            <p:stCondLst>
                              <p:cond delay="1000"/>
                            </p:stCondLst>
                            <p:childTnLst>
                              <p:par>
                                <p:cTn id="34" presetID="4" presetClass="entr" presetSubtype="16" fill="hold" nodeType="afterEffect">
                                  <p:stCondLst>
                                    <p:cond delay="0"/>
                                  </p:stCondLst>
                                  <p:childTnLst>
                                    <p:set>
                                      <p:cBhvr>
                                        <p:cTn id="35" dur="1" fill="hold">
                                          <p:stCondLst>
                                            <p:cond delay="0"/>
                                          </p:stCondLst>
                                        </p:cTn>
                                        <p:tgtEl>
                                          <p:spTgt spid="1249291"/>
                                        </p:tgtEl>
                                        <p:attrNameLst>
                                          <p:attrName>style.visibility</p:attrName>
                                        </p:attrNameLst>
                                      </p:cBhvr>
                                      <p:to>
                                        <p:strVal val="visible"/>
                                      </p:to>
                                    </p:set>
                                    <p:animEffect transition="in" filter="box(in)">
                                      <p:cBhvr>
                                        <p:cTn id="36" dur="500"/>
                                        <p:tgtEl>
                                          <p:spTgt spid="1249291"/>
                                        </p:tgtEl>
                                      </p:cBhvr>
                                    </p:animEffect>
                                  </p:childTnLst>
                                </p:cTn>
                              </p:par>
                            </p:childTnLst>
                          </p:cTn>
                        </p:par>
                        <p:par>
                          <p:cTn id="37" fill="hold">
                            <p:stCondLst>
                              <p:cond delay="1500"/>
                            </p:stCondLst>
                            <p:childTnLst>
                              <p:par>
                                <p:cTn id="38" presetID="4" presetClass="entr" presetSubtype="16" fill="hold" nodeType="afterEffect">
                                  <p:stCondLst>
                                    <p:cond delay="0"/>
                                  </p:stCondLst>
                                  <p:childTnLst>
                                    <p:set>
                                      <p:cBhvr>
                                        <p:cTn id="39" dur="1" fill="hold">
                                          <p:stCondLst>
                                            <p:cond delay="0"/>
                                          </p:stCondLst>
                                        </p:cTn>
                                        <p:tgtEl>
                                          <p:spTgt spid="1249292"/>
                                        </p:tgtEl>
                                        <p:attrNameLst>
                                          <p:attrName>style.visibility</p:attrName>
                                        </p:attrNameLst>
                                      </p:cBhvr>
                                      <p:to>
                                        <p:strVal val="visible"/>
                                      </p:to>
                                    </p:set>
                                    <p:animEffect transition="in" filter="box(in)">
                                      <p:cBhvr>
                                        <p:cTn id="40" dur="500"/>
                                        <p:tgtEl>
                                          <p:spTgt spid="1249292"/>
                                        </p:tgtEl>
                                      </p:cBhvr>
                                    </p:animEffect>
                                  </p:childTnLst>
                                </p:cTn>
                              </p:par>
                            </p:childTnLst>
                          </p:cTn>
                        </p:par>
                        <p:par>
                          <p:cTn id="41" fill="hold">
                            <p:stCondLst>
                              <p:cond delay="2000"/>
                            </p:stCondLst>
                            <p:childTnLst>
                              <p:par>
                                <p:cTn id="42" presetID="4" presetClass="entr" presetSubtype="16" fill="hold" nodeType="afterEffect">
                                  <p:stCondLst>
                                    <p:cond delay="0"/>
                                  </p:stCondLst>
                                  <p:childTnLst>
                                    <p:set>
                                      <p:cBhvr>
                                        <p:cTn id="43" dur="1" fill="hold">
                                          <p:stCondLst>
                                            <p:cond delay="0"/>
                                          </p:stCondLst>
                                        </p:cTn>
                                        <p:tgtEl>
                                          <p:spTgt spid="1249293"/>
                                        </p:tgtEl>
                                        <p:attrNameLst>
                                          <p:attrName>style.visibility</p:attrName>
                                        </p:attrNameLst>
                                      </p:cBhvr>
                                      <p:to>
                                        <p:strVal val="visible"/>
                                      </p:to>
                                    </p:set>
                                    <p:animEffect transition="in" filter="box(in)">
                                      <p:cBhvr>
                                        <p:cTn id="44" dur="500"/>
                                        <p:tgtEl>
                                          <p:spTgt spid="1249293"/>
                                        </p:tgtEl>
                                      </p:cBhvr>
                                    </p:animEffect>
                                  </p:childTnLst>
                                </p:cTn>
                              </p:par>
                            </p:childTnLst>
                          </p:cTn>
                        </p:par>
                        <p:par>
                          <p:cTn id="45" fill="hold">
                            <p:stCondLst>
                              <p:cond delay="2500"/>
                            </p:stCondLst>
                            <p:childTnLst>
                              <p:par>
                                <p:cTn id="46" presetID="4" presetClass="entr" presetSubtype="16" fill="hold" nodeType="afterEffect">
                                  <p:stCondLst>
                                    <p:cond delay="0"/>
                                  </p:stCondLst>
                                  <p:childTnLst>
                                    <p:set>
                                      <p:cBhvr>
                                        <p:cTn id="47" dur="1" fill="hold">
                                          <p:stCondLst>
                                            <p:cond delay="0"/>
                                          </p:stCondLst>
                                        </p:cTn>
                                        <p:tgtEl>
                                          <p:spTgt spid="1249294"/>
                                        </p:tgtEl>
                                        <p:attrNameLst>
                                          <p:attrName>style.visibility</p:attrName>
                                        </p:attrNameLst>
                                      </p:cBhvr>
                                      <p:to>
                                        <p:strVal val="visible"/>
                                      </p:to>
                                    </p:set>
                                    <p:animEffect transition="in" filter="box(in)">
                                      <p:cBhvr>
                                        <p:cTn id="48" dur="500"/>
                                        <p:tgtEl>
                                          <p:spTgt spid="1249294"/>
                                        </p:tgtEl>
                                      </p:cBhvr>
                                    </p:animEffect>
                                  </p:childTnLst>
                                </p:cTn>
                              </p:par>
                            </p:childTnLst>
                          </p:cTn>
                        </p:par>
                        <p:par>
                          <p:cTn id="49" fill="hold">
                            <p:stCondLst>
                              <p:cond delay="3000"/>
                            </p:stCondLst>
                            <p:childTnLst>
                              <p:par>
                                <p:cTn id="50" presetID="4" presetClass="entr" presetSubtype="16" fill="hold" nodeType="afterEffect">
                                  <p:stCondLst>
                                    <p:cond delay="0"/>
                                  </p:stCondLst>
                                  <p:childTnLst>
                                    <p:set>
                                      <p:cBhvr>
                                        <p:cTn id="51" dur="1" fill="hold">
                                          <p:stCondLst>
                                            <p:cond delay="0"/>
                                          </p:stCondLst>
                                        </p:cTn>
                                        <p:tgtEl>
                                          <p:spTgt spid="1249295"/>
                                        </p:tgtEl>
                                        <p:attrNameLst>
                                          <p:attrName>style.visibility</p:attrName>
                                        </p:attrNameLst>
                                      </p:cBhvr>
                                      <p:to>
                                        <p:strVal val="visible"/>
                                      </p:to>
                                    </p:set>
                                    <p:animEffect transition="in" filter="box(in)">
                                      <p:cBhvr>
                                        <p:cTn id="52" dur="500"/>
                                        <p:tgtEl>
                                          <p:spTgt spid="1249295"/>
                                        </p:tgtEl>
                                      </p:cBhvr>
                                    </p:animEffect>
                                  </p:childTnLst>
                                </p:cTn>
                              </p:par>
                            </p:childTnLst>
                          </p:cTn>
                        </p:par>
                        <p:par>
                          <p:cTn id="53" fill="hold">
                            <p:stCondLst>
                              <p:cond delay="3500"/>
                            </p:stCondLst>
                            <p:childTnLst>
                              <p:par>
                                <p:cTn id="54" presetID="4" presetClass="entr" presetSubtype="16" fill="hold" nodeType="afterEffect">
                                  <p:stCondLst>
                                    <p:cond delay="0"/>
                                  </p:stCondLst>
                                  <p:childTnLst>
                                    <p:set>
                                      <p:cBhvr>
                                        <p:cTn id="55" dur="1" fill="hold">
                                          <p:stCondLst>
                                            <p:cond delay="0"/>
                                          </p:stCondLst>
                                        </p:cTn>
                                        <p:tgtEl>
                                          <p:spTgt spid="1249296"/>
                                        </p:tgtEl>
                                        <p:attrNameLst>
                                          <p:attrName>style.visibility</p:attrName>
                                        </p:attrNameLst>
                                      </p:cBhvr>
                                      <p:to>
                                        <p:strVal val="visible"/>
                                      </p:to>
                                    </p:set>
                                    <p:animEffect transition="in" filter="box(in)">
                                      <p:cBhvr>
                                        <p:cTn id="56" dur="500"/>
                                        <p:tgtEl>
                                          <p:spTgt spid="1249296"/>
                                        </p:tgtEl>
                                      </p:cBhvr>
                                    </p:animEffect>
                                  </p:childTnLst>
                                </p:cTn>
                              </p:par>
                            </p:childTnLst>
                          </p:cTn>
                        </p:par>
                        <p:par>
                          <p:cTn id="57" fill="hold">
                            <p:stCondLst>
                              <p:cond delay="4000"/>
                            </p:stCondLst>
                            <p:childTnLst>
                              <p:par>
                                <p:cTn id="58" presetID="4" presetClass="entr" presetSubtype="16" fill="hold" nodeType="afterEffect">
                                  <p:stCondLst>
                                    <p:cond delay="0"/>
                                  </p:stCondLst>
                                  <p:childTnLst>
                                    <p:set>
                                      <p:cBhvr>
                                        <p:cTn id="59" dur="1" fill="hold">
                                          <p:stCondLst>
                                            <p:cond delay="0"/>
                                          </p:stCondLst>
                                        </p:cTn>
                                        <p:tgtEl>
                                          <p:spTgt spid="1249297"/>
                                        </p:tgtEl>
                                        <p:attrNameLst>
                                          <p:attrName>style.visibility</p:attrName>
                                        </p:attrNameLst>
                                      </p:cBhvr>
                                      <p:to>
                                        <p:strVal val="visible"/>
                                      </p:to>
                                    </p:set>
                                    <p:animEffect transition="in" filter="box(in)">
                                      <p:cBhvr>
                                        <p:cTn id="60" dur="500"/>
                                        <p:tgtEl>
                                          <p:spTgt spid="124929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249284" grpId="0"/>
      <p:bldP spid="16390" grpId="0" animBg="1"/>
      <p:bldP spid="1249298" grpId="0" animBg="1"/>
      <p:bldP spid="20"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t>
            </a:r>
            <a:r>
              <a:rPr lang="en-US" dirty="0" smtClean="0"/>
              <a:t>Example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BIO structure in chunking problems: </a:t>
                </a:r>
              </a:p>
              <a:p>
                <a:r>
                  <a:rPr lang="en-US" i="1" dirty="0" smtClean="0"/>
                  <a:t>In a </a:t>
                </a:r>
                <a:r>
                  <a:rPr lang="en-US" i="1" dirty="0"/>
                  <a:t>basic </a:t>
                </a:r>
                <a:r>
                  <a:rPr lang="en-US" i="1" dirty="0" smtClean="0"/>
                  <a:t>chunking scheme each token chooses one of three </a:t>
                </a:r>
                <a:r>
                  <a:rPr lang="en-US" i="1" dirty="0"/>
                  <a:t>labels, B(</a:t>
                </a:r>
                <a:r>
                  <a:rPr lang="en-US" i="1" dirty="0" err="1"/>
                  <a:t>egin</a:t>
                </a:r>
                <a:r>
                  <a:rPr lang="en-US" i="1" dirty="0"/>
                  <a:t>), I(</a:t>
                </a:r>
                <a:r>
                  <a:rPr lang="en-US" i="1" dirty="0" err="1"/>
                  <a:t>nner</a:t>
                </a:r>
                <a:r>
                  <a:rPr lang="en-US" i="1" dirty="0"/>
                  <a:t>), and O(</a:t>
                </a:r>
                <a:r>
                  <a:rPr lang="en-US" i="1" dirty="0" err="1"/>
                  <a:t>utside</a:t>
                </a:r>
                <a:r>
                  <a:rPr lang="en-US" i="1" dirty="0"/>
                  <a:t>), to represent text chunks in a sentence. </a:t>
                </a:r>
                <a:endParaRPr lang="en-US" i="1" dirty="0" smtClean="0"/>
              </a:p>
              <a:p>
                <a:r>
                  <a:rPr lang="en-US" i="1" dirty="0" smtClean="0"/>
                  <a:t>Shallow Parsing is a key example. </a:t>
                </a:r>
              </a:p>
              <a:p>
                <a:r>
                  <a:rPr lang="en-US" i="1" dirty="0" smtClean="0"/>
                  <a:t>That </a:t>
                </a:r>
                <a:r>
                  <a:rPr lang="en-US" i="1" dirty="0"/>
                  <a:t>is, </a:t>
                </a:r>
                <a14:m>
                  <m:oMath xmlns:m="http://schemas.openxmlformats.org/officeDocument/2006/math">
                    <m:r>
                      <a:rPr lang="en-US" i="1">
                        <a:latin typeface="Cambria Math" charset="0"/>
                      </a:rPr>
                      <m:t>ℒ</m:t>
                    </m:r>
                    <m:r>
                      <a:rPr lang="en-US" i="1">
                        <a:latin typeface="Cambria Math" charset="0"/>
                      </a:rPr>
                      <m:t>=</m:t>
                    </m:r>
                    <m:d>
                      <m:dPr>
                        <m:begChr m:val="{"/>
                        <m:endChr m:val="}"/>
                        <m:ctrlPr>
                          <a:rPr lang="en-US" b="0" i="1" smtClean="0">
                            <a:latin typeface="Cambria Math" panose="02040503050406030204" pitchFamily="18" charset="0"/>
                          </a:rPr>
                        </m:ctrlPr>
                      </m:dPr>
                      <m:e>
                        <m:r>
                          <a:rPr lang="en-US" b="0" i="1" smtClean="0">
                            <a:latin typeface="Cambria Math" charset="0"/>
                          </a:rPr>
                          <m:t>𝐵</m:t>
                        </m:r>
                        <m:r>
                          <a:rPr lang="en-US" b="0" i="1" smtClean="0">
                            <a:latin typeface="Cambria Math" charset="0"/>
                          </a:rPr>
                          <m:t>,</m:t>
                        </m:r>
                        <m:r>
                          <a:rPr lang="en-US" b="0" i="1" smtClean="0">
                            <a:latin typeface="Cambria Math" charset="0"/>
                          </a:rPr>
                          <m:t>𝐼</m:t>
                        </m:r>
                        <m:r>
                          <a:rPr lang="en-US" b="0" i="1" smtClean="0">
                            <a:latin typeface="Cambria Math" charset="0"/>
                          </a:rPr>
                          <m:t>,</m:t>
                        </m:r>
                        <m:r>
                          <a:rPr lang="en-US" b="0" i="1" smtClean="0">
                            <a:latin typeface="Cambria Math" charset="0"/>
                          </a:rPr>
                          <m:t>𝑂</m:t>
                        </m:r>
                      </m:e>
                    </m:d>
                  </m:oMath>
                </a14:m>
                <a:r>
                  <a:rPr lang="en-US" i="1" dirty="0" smtClean="0"/>
                  <a:t> and obviously</a:t>
                </a:r>
                <a:r>
                  <a:rPr lang="en-US" i="1" dirty="0"/>
                  <a:t>, O cannot be immediately followed by I</a:t>
                </a:r>
                <a:r>
                  <a:rPr lang="en-US" i="1" dirty="0" smtClean="0"/>
                  <a:t>.</a:t>
                </a:r>
              </a:p>
              <a:p>
                <a:pPr lvl="1"/>
                <a:r>
                  <a:rPr lang="en-US" dirty="0" smtClean="0"/>
                  <a:t>When</a:t>
                </a:r>
                <a:r>
                  <a:rPr lang="en-US" i="1" dirty="0" smtClean="0"/>
                  <a:t> </a:t>
                </a:r>
                <a14:m>
                  <m:oMath xmlns:m="http://schemas.openxmlformats.org/officeDocument/2006/math">
                    <m:r>
                      <a:rPr lang="en-US" b="0" i="1" smtClean="0">
                        <a:latin typeface="Cambria Math" charset="0"/>
                      </a:rPr>
                      <m:t>𝑘</m:t>
                    </m:r>
                  </m:oMath>
                </a14:m>
                <a:r>
                  <a:rPr lang="en-US" dirty="0" smtClean="0"/>
                  <a:t> out of </a:t>
                </a:r>
                <a14:m>
                  <m:oMath xmlns:m="http://schemas.openxmlformats.org/officeDocument/2006/math">
                    <m:r>
                      <a:rPr lang="en-US" b="0" i="1" smtClean="0">
                        <a:latin typeface="Cambria Math" charset="0"/>
                      </a:rPr>
                      <m:t>𝑑</m:t>
                    </m:r>
                  </m:oMath>
                </a14:m>
                <a:r>
                  <a:rPr lang="en-US" dirty="0" smtClean="0"/>
                  <a:t> tokens in a sentence are already labeled with B/I/O, we need to label the rest while respecting existing labels.</a:t>
                </a:r>
                <a:endParaRPr lang="en-US" dirty="0"/>
              </a:p>
              <a:p>
                <a:endParaRPr lang="en-US" dirty="0" smtClean="0"/>
              </a:p>
              <a:p>
                <a:pPr lvl="1"/>
                <a:r>
                  <a:rPr lang="en-US" dirty="0" smtClean="0"/>
                  <a:t>No closed-form solution to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charset="0"/>
                          </a:rPr>
                          <m:t>𝑰</m:t>
                        </m:r>
                      </m:e>
                      <m:sub>
                        <m:r>
                          <a:rPr lang="en-US" b="1" i="1" smtClean="0">
                            <a:latin typeface="Cambria Math" charset="0"/>
                          </a:rPr>
                          <m:t>𝒌</m:t>
                        </m:r>
                      </m:sub>
                    </m:sSub>
                  </m:oMath>
                </a14:m>
                <a:r>
                  <a:rPr lang="en-US" dirty="0" smtClean="0"/>
                  <a:t> again, and we use simulations as well.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941" r="-1000"/>
                </a:stretch>
              </a:blipFill>
            </p:spPr>
            <p:txBody>
              <a:bodyPr/>
              <a:lstStyle/>
              <a:p>
                <a:r>
                  <a:rPr lang="en-US">
                    <a:noFill/>
                  </a:rPr>
                  <a:t> </a:t>
                </a:r>
              </a:p>
            </p:txBody>
          </p:sp>
        </mc:Fallback>
      </mc:AlternateContent>
      <p:sp>
        <p:nvSpPr>
          <p:cNvPr id="4" name="Rectangle 3"/>
          <p:cNvSpPr/>
          <p:nvPr/>
        </p:nvSpPr>
        <p:spPr>
          <a:xfrm>
            <a:off x="1524000" y="744072"/>
            <a:ext cx="6477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2"/>
                </a:solidFill>
              </a:rPr>
              <a:t>[I] [like] [all very short sentences] .</a:t>
            </a:r>
          </a:p>
          <a:p>
            <a:r>
              <a:rPr lang="en-US" sz="2000" b="1" dirty="0" smtClean="0">
                <a:solidFill>
                  <a:schemeClr val="bg2"/>
                </a:solidFill>
              </a:rPr>
              <a:t> B     </a:t>
            </a:r>
            <a:r>
              <a:rPr lang="en-US" sz="2000" b="1" dirty="0" err="1" smtClean="0">
                <a:solidFill>
                  <a:schemeClr val="bg2"/>
                </a:solidFill>
              </a:rPr>
              <a:t>B</a:t>
            </a:r>
            <a:r>
              <a:rPr lang="en-US" sz="2000" b="1" dirty="0" smtClean="0">
                <a:solidFill>
                  <a:schemeClr val="bg2"/>
                </a:solidFill>
              </a:rPr>
              <a:t>      </a:t>
            </a:r>
            <a:r>
              <a:rPr lang="en-US" sz="2000" b="1" dirty="0" err="1" smtClean="0">
                <a:solidFill>
                  <a:schemeClr val="bg2"/>
                </a:solidFill>
              </a:rPr>
              <a:t>B</a:t>
            </a:r>
            <a:r>
              <a:rPr lang="en-US" sz="2000" b="1" dirty="0" smtClean="0">
                <a:solidFill>
                  <a:schemeClr val="bg2"/>
                </a:solidFill>
              </a:rPr>
              <a:t>     I        </a:t>
            </a:r>
            <a:r>
              <a:rPr lang="en-US" sz="2000" b="1" dirty="0" err="1" smtClean="0">
                <a:solidFill>
                  <a:schemeClr val="bg2"/>
                </a:solidFill>
              </a:rPr>
              <a:t>I</a:t>
            </a:r>
            <a:r>
              <a:rPr lang="en-US" sz="2000" b="1" dirty="0" smtClean="0">
                <a:solidFill>
                  <a:schemeClr val="bg2"/>
                </a:solidFill>
              </a:rPr>
              <a:t>            </a:t>
            </a:r>
            <a:r>
              <a:rPr lang="en-US" sz="2000" b="1" dirty="0" err="1" smtClean="0">
                <a:solidFill>
                  <a:schemeClr val="bg2"/>
                </a:solidFill>
              </a:rPr>
              <a:t>I</a:t>
            </a:r>
            <a:r>
              <a:rPr lang="en-US" sz="2000" b="1" dirty="0" smtClean="0">
                <a:solidFill>
                  <a:schemeClr val="bg2"/>
                </a:solidFill>
              </a:rPr>
              <a:t>          O</a:t>
            </a:r>
            <a:endParaRPr lang="en-US" sz="2000" b="1" dirty="0">
              <a:solidFill>
                <a:schemeClr val="bg2"/>
              </a:solidFill>
            </a:endParaRPr>
          </a:p>
        </p:txBody>
      </p:sp>
    </p:spTree>
    <p:extLst>
      <p:ext uri="{BB962C8B-B14F-4D97-AF65-F5344CB8AC3E}">
        <p14:creationId xmlns:p14="http://schemas.microsoft.com/office/powerpoint/2010/main" val="231651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𝐼</m:t>
                        </m:r>
                      </m:e>
                      <m:sub>
                        <m:r>
                          <a:rPr lang="en-US" smtClean="0">
                            <a:latin typeface="Cambria Math" panose="02040503050406030204" pitchFamily="18" charset="0"/>
                          </a:rPr>
                          <m:t>𝑘</m:t>
                        </m:r>
                      </m:sub>
                    </m:sSub>
                  </m:oMath>
                </a14:m>
                <a:r>
                  <a:rPr lang="en-US" dirty="0" smtClean="0"/>
                  <a:t> is Concave!</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129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9"/>
              <p:cNvSpPr>
                <a:spLocks noGrp="1"/>
              </p:cNvSpPr>
              <p:nvPr>
                <p:ph type="body" sz="half" idx="4294967295"/>
              </p:nvPr>
            </p:nvSpPr>
            <p:spPr>
              <a:xfrm>
                <a:off x="591671" y="1143000"/>
                <a:ext cx="3505200" cy="4876800"/>
              </a:xfrm>
            </p:spPr>
            <p:txBody>
              <a:bodyPr/>
              <a:lstStyle/>
              <a:p>
                <a:r>
                  <a:rPr lang="en-US" sz="2000" dirty="0" smtClean="0"/>
                  <a:t>i.e., </a:t>
                </a:r>
                <a14:m>
                  <m:oMath xmlns:m="http://schemas.openxmlformats.org/officeDocument/2006/math">
                    <m:sSub>
                      <m:sSubPr>
                        <m:ctrlPr>
                          <a:rPr lang="en-US" sz="2000" i="1" smtClean="0">
                            <a:latin typeface="Cambria Math" panose="02040503050406030204" pitchFamily="18" charset="0"/>
                          </a:rPr>
                        </m:ctrlPr>
                      </m:sSubPr>
                      <m:e>
                        <m:r>
                          <a:rPr lang="en-US" sz="2000" smtClean="0">
                            <a:latin typeface="Cambria Math" panose="02040503050406030204" pitchFamily="18" charset="0"/>
                          </a:rPr>
                          <m:t>𝐼</m:t>
                        </m:r>
                      </m:e>
                      <m:sub>
                        <m:r>
                          <a:rPr lang="en-US" sz="2000" smtClean="0">
                            <a:latin typeface="Cambria Math" panose="02040503050406030204" pitchFamily="18" charset="0"/>
                          </a:rPr>
                          <m:t>𝑘</m:t>
                        </m:r>
                      </m:sub>
                    </m:sSub>
                    <m:r>
                      <a:rPr lang="en-US" sz="2000"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smtClean="0">
                            <a:latin typeface="Cambria Math" panose="02040503050406030204" pitchFamily="18" charset="0"/>
                          </a:rPr>
                          <m:t>𝐼</m:t>
                        </m:r>
                      </m:e>
                      <m:sub>
                        <m:r>
                          <a:rPr lang="en-US" sz="2000" smtClean="0">
                            <a:latin typeface="Cambria Math" panose="02040503050406030204" pitchFamily="18" charset="0"/>
                          </a:rPr>
                          <m:t>𝑘</m:t>
                        </m:r>
                        <m:r>
                          <a:rPr lang="en-US" sz="2000" smtClean="0">
                            <a:latin typeface="Cambria Math" panose="02040503050406030204" pitchFamily="18" charset="0"/>
                          </a:rPr>
                          <m:t>−1</m:t>
                        </m:r>
                      </m:sub>
                    </m:sSub>
                  </m:oMath>
                </a14:m>
                <a:r>
                  <a:rPr lang="en-US" sz="2000" dirty="0" smtClean="0"/>
                  <a:t> is decreasing.</a:t>
                </a:r>
              </a:p>
              <a:p>
                <a:endParaRPr lang="en-US" sz="2000" dirty="0" smtClean="0"/>
              </a:p>
              <a:p>
                <a:r>
                  <a:rPr lang="en-US" sz="2000" dirty="0" smtClean="0"/>
                  <a:t>Implication 1: When annotating structures, </a:t>
                </a:r>
                <a:r>
                  <a:rPr lang="en-US" sz="2000" b="1" dirty="0" smtClean="0"/>
                  <a:t>the benefit of a new label is attenuating</a:t>
                </a:r>
                <a:r>
                  <a:rPr lang="en-US" sz="2000" dirty="0" smtClean="0"/>
                  <a:t> as the structure is more constrained.</a:t>
                </a:r>
              </a:p>
              <a:p>
                <a:endParaRPr lang="en-US" sz="2000" dirty="0" smtClean="0"/>
              </a:p>
              <a:p>
                <a:r>
                  <a:rPr lang="en-US" sz="2000" dirty="0"/>
                  <a:t>Implication </a:t>
                </a:r>
                <a:r>
                  <a:rPr lang="en-US" sz="2000" dirty="0" smtClean="0"/>
                  <a:t>2: The slope may indicate the “</a:t>
                </a:r>
                <a:r>
                  <a:rPr lang="en-US" sz="2000" b="1" dirty="0" smtClean="0"/>
                  <a:t>tightness</a:t>
                </a:r>
                <a:r>
                  <a:rPr lang="en-US" sz="2000" dirty="0" smtClean="0"/>
                  <a:t>” of the structure.</a:t>
                </a:r>
              </a:p>
              <a:p>
                <a:endParaRPr lang="en-US" sz="2000" dirty="0"/>
              </a:p>
              <a:p>
                <a:r>
                  <a:rPr lang="en-US" sz="2000" dirty="0" smtClean="0">
                    <a:sym typeface="Wingdings" panose="05000000000000000000" pitchFamily="2" charset="2"/>
                  </a:rPr>
                  <a:t> </a:t>
                </a:r>
                <a:r>
                  <a:rPr lang="en-US" sz="2000" b="1" dirty="0" smtClean="0"/>
                  <a:t>Quantifying the benefits of partial signals</a:t>
                </a:r>
                <a:endParaRPr lang="en-US" sz="2000" b="1" dirty="0"/>
              </a:p>
            </p:txBody>
          </p:sp>
        </mc:Choice>
        <mc:Fallback xmlns="">
          <p:sp>
            <p:nvSpPr>
              <p:cNvPr id="10" name="Text Placeholder 9"/>
              <p:cNvSpPr>
                <a:spLocks noGrp="1" noRot="1" noChangeAspect="1" noMove="1" noResize="1" noEditPoints="1" noAdjustHandles="1" noChangeArrowheads="1" noChangeShapeType="1" noTextEdit="1"/>
              </p:cNvSpPr>
              <p:nvPr>
                <p:ph type="body" sz="half" idx="4294967295"/>
              </p:nvPr>
            </p:nvSpPr>
            <p:spPr>
              <a:xfrm>
                <a:off x="591671" y="1143000"/>
                <a:ext cx="3505200" cy="4876800"/>
              </a:xfrm>
              <a:blipFill>
                <a:blip r:embed="rId3"/>
                <a:stretch>
                  <a:fillRect l="-1565" t="-750" r="-2609"/>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724400" y="1524000"/>
            <a:ext cx="3980329" cy="3325746"/>
          </a:xfrm>
          <a:prstGeom prst="rect">
            <a:avLst/>
          </a:prstGeom>
        </p:spPr>
      </p:pic>
    </p:spTree>
    <p:extLst>
      <p:ext uri="{BB962C8B-B14F-4D97-AF65-F5344CB8AC3E}">
        <p14:creationId xmlns:p14="http://schemas.microsoft.com/office/powerpoint/2010/main" val="4203194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en-US" dirty="0" smtClean="0"/>
                  <a:t>General Setting: What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𝐼</m:t>
                        </m:r>
                      </m:e>
                      <m:sub>
                        <m:r>
                          <a:rPr lang="en-US" b="0" i="1" smtClean="0">
                            <a:latin typeface="Cambria Math" charset="0"/>
                          </a:rPr>
                          <m:t>𝑘</m:t>
                        </m:r>
                      </m:sub>
                    </m:sSub>
                  </m:oMath>
                </a14:m>
                <a:r>
                  <a:rPr lang="en-US" dirty="0" smtClean="0"/>
                  <a:t> Really?</a:t>
                </a:r>
                <a:endParaRPr lang="en-US"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2"/>
                <a:stretch>
                  <a:fillRect l="-1255" t="-2299" b="-195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52400" y="1219200"/>
                <a:ext cx="8915400" cy="5181600"/>
              </a:xfrm>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𝐼</m:t>
                        </m:r>
                      </m:e>
                      <m:sub>
                        <m:r>
                          <a:rPr lang="en-US" b="0" i="1" smtClean="0">
                            <a:latin typeface="Cambria Math" charset="0"/>
                          </a:rPr>
                          <m:t>𝑘</m:t>
                        </m:r>
                      </m:sub>
                    </m:sSub>
                  </m:oMath>
                </a14:m>
                <a:r>
                  <a:rPr lang="en-US" dirty="0" smtClean="0"/>
                  <a:t> is the mutual information between the </a:t>
                </a:r>
                <a:r>
                  <a:rPr lang="en-US" b="1" dirty="0" smtClean="0"/>
                  <a:t>structure</a:t>
                </a:r>
                <a:r>
                  <a:rPr lang="en-US" dirty="0" smtClean="0"/>
                  <a:t> and its </a:t>
                </a:r>
                <a:r>
                  <a:rPr lang="en-US" b="1" dirty="0" smtClean="0"/>
                  <a:t>annotation</a:t>
                </a:r>
                <a:r>
                  <a:rPr lang="en-US" dirty="0" smtClean="0"/>
                  <a:t>.</a:t>
                </a:r>
              </a:p>
              <a:p>
                <a:pPr marL="0" indent="0">
                  <a:buNone/>
                </a:pPr>
                <a:r>
                  <a:rPr lang="en-US" dirty="0" smtClean="0">
                    <a:solidFill>
                      <a:srgbClr val="3333FF"/>
                    </a:solidFill>
                  </a:rPr>
                  <a:t>			</a:t>
                </a:r>
                <a14:m>
                  <m:oMath xmlns:m="http://schemas.openxmlformats.org/officeDocument/2006/math">
                    <m:sSub>
                      <m:sSubPr>
                        <m:ctrlPr>
                          <a:rPr lang="en-US" i="1">
                            <a:solidFill>
                              <a:srgbClr val="3333FF"/>
                            </a:solidFill>
                            <a:latin typeface="Cambria Math" panose="02040503050406030204" pitchFamily="18" charset="0"/>
                          </a:rPr>
                        </m:ctrlPr>
                      </m:sSubPr>
                      <m:e>
                        <m:r>
                          <a:rPr lang="en-US" i="1">
                            <a:solidFill>
                              <a:srgbClr val="3333FF"/>
                            </a:solidFill>
                            <a:latin typeface="Cambria Math" charset="0"/>
                          </a:rPr>
                          <m:t>𝐼</m:t>
                        </m:r>
                      </m:e>
                      <m:sub>
                        <m:r>
                          <a:rPr lang="en-US" i="1">
                            <a:solidFill>
                              <a:srgbClr val="3333FF"/>
                            </a:solidFill>
                            <a:latin typeface="Cambria Math" charset="0"/>
                          </a:rPr>
                          <m:t>𝑘</m:t>
                        </m:r>
                      </m:sub>
                    </m:sSub>
                    <m:r>
                      <a:rPr lang="en-US" i="1">
                        <a:solidFill>
                          <a:srgbClr val="3333FF"/>
                        </a:solidFill>
                        <a:latin typeface="Cambria Math" charset="0"/>
                        <a:ea typeface="Cambria Math" charset="0"/>
                        <a:cs typeface="Cambria Math" charset="0"/>
                      </a:rPr>
                      <m:t>≜</m:t>
                    </m:r>
                    <m:func>
                      <m:funcPr>
                        <m:ctrlPr>
                          <a:rPr lang="en-US" i="1" smtClean="0">
                            <a:solidFill>
                              <a:srgbClr val="3333FF"/>
                            </a:solidFill>
                            <a:latin typeface="Cambria Math" panose="02040503050406030204" pitchFamily="18" charset="0"/>
                          </a:rPr>
                        </m:ctrlPr>
                      </m:funcPr>
                      <m:fName>
                        <m:r>
                          <m:rPr>
                            <m:sty m:val="p"/>
                          </m:rPr>
                          <a:rPr lang="en-US" b="0" i="0" smtClean="0">
                            <a:solidFill>
                              <a:srgbClr val="3333FF"/>
                            </a:solidFill>
                            <a:latin typeface="Cambria Math" panose="02040503050406030204" pitchFamily="18" charset="0"/>
                          </a:rPr>
                          <m:t>H</m:t>
                        </m:r>
                        <m:d>
                          <m:dPr>
                            <m:ctrlPr>
                              <a:rPr lang="en-US" b="0" i="1" smtClean="0">
                                <a:solidFill>
                                  <a:srgbClr val="3333FF"/>
                                </a:solidFill>
                                <a:latin typeface="Cambria Math" panose="02040503050406030204" pitchFamily="18" charset="0"/>
                              </a:rPr>
                            </m:ctrlPr>
                          </m:dPr>
                          <m:e>
                            <m:r>
                              <m:rPr>
                                <m:sty m:val="p"/>
                              </m:rPr>
                              <a:rPr lang="en-US" b="0" i="0" smtClean="0">
                                <a:solidFill>
                                  <a:srgbClr val="3333FF"/>
                                </a:solidFill>
                                <a:latin typeface="Cambria Math" panose="02040503050406030204" pitchFamily="18" charset="0"/>
                              </a:rPr>
                              <m:t>Y</m:t>
                            </m:r>
                          </m:e>
                        </m:d>
                        <m:r>
                          <a:rPr lang="en-US" b="0" i="0" smtClean="0">
                            <a:solidFill>
                              <a:srgbClr val="3333FF"/>
                            </a:solidFill>
                            <a:latin typeface="Cambria Math" panose="02040503050406030204" pitchFamily="18" charset="0"/>
                          </a:rPr>
                          <m:t>−</m:t>
                        </m:r>
                        <m:r>
                          <m:rPr>
                            <m:sty m:val="p"/>
                          </m:rPr>
                          <a:rPr lang="en-US" b="0" i="0" smtClean="0">
                            <a:solidFill>
                              <a:srgbClr val="3333FF"/>
                            </a:solidFill>
                            <a:latin typeface="Cambria Math" panose="02040503050406030204" pitchFamily="18" charset="0"/>
                          </a:rPr>
                          <m:t>H</m:t>
                        </m:r>
                        <m:d>
                          <m:dPr>
                            <m:endChr m:val="|"/>
                            <m:ctrlPr>
                              <a:rPr lang="en-US" b="0" i="1" smtClean="0">
                                <a:solidFill>
                                  <a:srgbClr val="3333FF"/>
                                </a:solidFill>
                                <a:latin typeface="Cambria Math" panose="02040503050406030204" pitchFamily="18" charset="0"/>
                              </a:rPr>
                            </m:ctrlPr>
                          </m:dPr>
                          <m:e>
                            <m:r>
                              <m:rPr>
                                <m:sty m:val="p"/>
                              </m:rPr>
                              <a:rPr lang="en-US" b="0" i="0" smtClean="0">
                                <a:solidFill>
                                  <a:srgbClr val="3333FF"/>
                                </a:solidFill>
                                <a:latin typeface="Cambria Math" panose="02040503050406030204" pitchFamily="18" charset="0"/>
                              </a:rPr>
                              <m:t>Y</m:t>
                            </m:r>
                          </m:e>
                        </m:d>
                      </m:fName>
                      <m:e>
                        <m:sSub>
                          <m:sSubPr>
                            <m:ctrlPr>
                              <a:rPr lang="en-US" i="1">
                                <a:solidFill>
                                  <a:srgbClr val="3333FF"/>
                                </a:solidFill>
                                <a:latin typeface="Cambria Math" panose="02040503050406030204" pitchFamily="18" charset="0"/>
                              </a:rPr>
                            </m:ctrlPr>
                          </m:sSubPr>
                          <m:e>
                            <m:r>
                              <a:rPr lang="en-US" b="0" i="1" smtClean="0">
                                <a:solidFill>
                                  <a:srgbClr val="3333FF"/>
                                </a:solidFill>
                                <a:latin typeface="Cambria Math" panose="02040503050406030204" pitchFamily="18" charset="0"/>
                              </a:rPr>
                              <m:t>𝐴</m:t>
                            </m:r>
                          </m:e>
                          <m:sub>
                            <m:r>
                              <a:rPr lang="en-US" i="1">
                                <a:solidFill>
                                  <a:srgbClr val="3333FF"/>
                                </a:solidFill>
                                <a:latin typeface="Cambria Math" charset="0"/>
                              </a:rPr>
                              <m:t>𝑘</m:t>
                            </m:r>
                          </m:sub>
                        </m:sSub>
                      </m:e>
                    </m:func>
                    <m:r>
                      <a:rPr lang="en-US" b="0" i="1" smtClean="0">
                        <a:solidFill>
                          <a:srgbClr val="3333FF"/>
                        </a:solidFill>
                        <a:latin typeface="Cambria Math" panose="02040503050406030204" pitchFamily="18" charset="0"/>
                      </a:rPr>
                      <m:t>)</m:t>
                    </m:r>
                  </m:oMath>
                </a14:m>
                <a:r>
                  <a:rPr lang="en-US" dirty="0">
                    <a:solidFill>
                      <a:srgbClr val="3333FF"/>
                    </a:solidFill>
                  </a:rPr>
                  <a:t> </a:t>
                </a:r>
                <a:endParaRPr lang="en-US" dirty="0"/>
              </a:p>
              <a:p>
                <a:r>
                  <a:rPr lang="en-US" dirty="0" smtClean="0"/>
                  <a:t>A</a:t>
                </a:r>
                <a:r>
                  <a:rPr lang="en-US" b="1" dirty="0" smtClean="0"/>
                  <a:t> </a:t>
                </a:r>
                <a14:m>
                  <m:oMath xmlns:m="http://schemas.openxmlformats.org/officeDocument/2006/math">
                    <m:r>
                      <a:rPr lang="en-US" b="1" i="1" smtClean="0">
                        <a:latin typeface="Cambria Math" charset="0"/>
                      </a:rPr>
                      <m:t>𝒌</m:t>
                    </m:r>
                  </m:oMath>
                </a14:m>
                <a:r>
                  <a:rPr lang="en-US" b="1" dirty="0" smtClean="0"/>
                  <a:t>-partial annotation</a:t>
                </a:r>
                <a:r>
                  <a:rPr lang="en-US" dirty="0" smtClean="0"/>
                  <a:t> is</a:t>
                </a:r>
                <a:r>
                  <a:rPr lang="en-US" i="1" dirty="0"/>
                  <a:t> </a:t>
                </a:r>
                <a:r>
                  <a:rPr lang="en-US" dirty="0"/>
                  <a:t>a vector of </a:t>
                </a:r>
                <a:r>
                  <a:rPr lang="en-US" dirty="0" smtClean="0"/>
                  <a:t>random variables</a:t>
                </a:r>
              </a:p>
              <a:p>
                <a:pPr marL="0" indent="0">
                  <a:buNone/>
                </a:pPr>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𝑘</m:t>
                        </m:r>
                      </m:sub>
                    </m:sSub>
                    <m:r>
                      <a:rPr lang="en-US" b="0" i="1" smtClean="0">
                        <a:latin typeface="Cambria Math"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𝑘</m:t>
                            </m:r>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𝑘</m:t>
                            </m:r>
                            <m:r>
                              <a:rPr lang="en-US" b="0" i="1" smtClean="0">
                                <a:latin typeface="Cambria Math" charset="0"/>
                              </a:rPr>
                              <m:t>,2</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𝑘</m:t>
                            </m:r>
                            <m:r>
                              <a:rPr lang="en-US" b="0" i="1" smtClean="0">
                                <a:latin typeface="Cambria Math" charset="0"/>
                              </a:rPr>
                              <m:t>,</m:t>
                            </m:r>
                            <m:r>
                              <a:rPr lang="en-US" b="0" i="1" smtClean="0">
                                <a:latin typeface="Cambria Math" charset="0"/>
                              </a:rPr>
                              <m:t>𝑑</m:t>
                            </m:r>
                          </m:sub>
                        </m:sSub>
                      </m:e>
                    </m:d>
                    <m:r>
                      <a:rPr lang="en-US" b="0" i="1" smtClean="0">
                        <a:latin typeface="Cambria Math"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charset="0"/>
                              </a:rPr>
                              <m:t>ℒ</m:t>
                            </m:r>
                            <m:r>
                              <a:rPr lang="en-US" b="0" i="1" smtClean="0">
                                <a:latin typeface="Cambria Math" charset="0"/>
                              </a:rPr>
                              <m:t>∪⊓</m:t>
                            </m:r>
                          </m:e>
                        </m:d>
                      </m:e>
                      <m:sup>
                        <m:r>
                          <a:rPr lang="en-US" b="0" i="1" smtClean="0">
                            <a:latin typeface="Cambria Math" charset="0"/>
                          </a:rPr>
                          <m:t>𝑑</m:t>
                        </m:r>
                      </m:sup>
                    </m:sSup>
                  </m:oMath>
                </a14:m>
                <a:r>
                  <a:rPr lang="en-US" dirty="0" smtClean="0"/>
                  <a:t>, </a:t>
                </a:r>
              </a:p>
              <a:p>
                <a:pPr marL="0" indent="0">
                  <a:buNone/>
                </a:pPr>
                <a:r>
                  <a:rPr lang="en-US" dirty="0"/>
                  <a:t> </a:t>
                </a:r>
                <a:r>
                  <a:rPr lang="en-US" dirty="0" smtClean="0"/>
                  <a:t>    where </a:t>
                </a:r>
                <a14:m>
                  <m:oMath xmlns:m="http://schemas.openxmlformats.org/officeDocument/2006/math">
                    <m:r>
                      <a:rPr lang="en-US" b="0" i="1" smtClean="0">
                        <a:latin typeface="Cambria Math" charset="0"/>
                      </a:rPr>
                      <m:t>⊓</m:t>
                    </m:r>
                  </m:oMath>
                </a14:m>
                <a:r>
                  <a:rPr lang="en-US" dirty="0" smtClean="0"/>
                  <a:t> </a:t>
                </a:r>
                <a:r>
                  <a:rPr lang="en-US" dirty="0"/>
                  <a:t>is a special character </a:t>
                </a:r>
                <a:r>
                  <a:rPr lang="en-US" dirty="0" smtClean="0"/>
                  <a:t>denoting “no label yet”, </a:t>
                </a:r>
                <a:r>
                  <a:rPr lang="en-US" dirty="0"/>
                  <a:t>such that </a:t>
                </a:r>
                <a:endParaRPr lang="en-US" dirty="0" smtClean="0"/>
              </a:p>
              <a:p>
                <a:pPr lvl="1"/>
                <a14:m>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charset="0"/>
                          </a:rPr>
                          <m:t>𝑖</m:t>
                        </m:r>
                        <m:r>
                          <a:rPr lang="en-US" b="0" i="1" smtClean="0">
                            <a:latin typeface="Cambria Math" charset="0"/>
                          </a:rPr>
                          <m:t>=1</m:t>
                        </m:r>
                      </m:sub>
                      <m:sup>
                        <m:r>
                          <a:rPr lang="en-US" b="0" i="1" smtClean="0">
                            <a:latin typeface="Cambria Math" charset="0"/>
                          </a:rPr>
                          <m:t>𝑑</m:t>
                        </m:r>
                      </m:sup>
                      <m:e>
                        <m:r>
                          <a:rPr lang="en-US" i="1">
                            <a:latin typeface="Cambria Math" charset="0"/>
                            <a:ea typeface="Cambria Math" charset="0"/>
                            <a:cs typeface="Cambria Math" charset="0"/>
                          </a:rPr>
                          <m:t>𝕀</m:t>
                        </m:r>
                        <m:r>
                          <a:rPr lang="en-US" b="0" i="1" smtClean="0">
                            <a:latin typeface="Cambria Math" charset="0"/>
                            <a:ea typeface="Cambria Math" charset="0"/>
                            <a:cs typeface="Cambria Math" charset="0"/>
                          </a:rPr>
                          <m:t>(</m:t>
                        </m:r>
                        <m:sSub>
                          <m:sSubPr>
                            <m:ctrlPr>
                              <a:rPr lang="en-US" b="0" i="1" smtClean="0">
                                <a:latin typeface="Cambria Math" panose="02040503050406030204" pitchFamily="18" charset="0"/>
                                <a:ea typeface="Cambria Math" charset="0"/>
                                <a:cs typeface="Cambria Math" charset="0"/>
                              </a:rPr>
                            </m:ctrlPr>
                          </m:sSubPr>
                          <m:e>
                            <m:r>
                              <a:rPr lang="en-US" b="0" i="1" smtClean="0">
                                <a:latin typeface="Cambria Math" charset="0"/>
                                <a:ea typeface="Cambria Math" charset="0"/>
                                <a:cs typeface="Cambria Math" charset="0"/>
                              </a:rPr>
                              <m:t>𝐴</m:t>
                            </m:r>
                          </m:e>
                          <m:sub>
                            <m:r>
                              <a:rPr lang="en-US" b="0" i="1" smtClean="0">
                                <a:latin typeface="Cambria Math" charset="0"/>
                                <a:ea typeface="Cambria Math" charset="0"/>
                                <a:cs typeface="Cambria Math" charset="0"/>
                              </a:rPr>
                              <m:t>𝑘</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𝑖</m:t>
                            </m:r>
                          </m:sub>
                        </m:sSub>
                        <m:r>
                          <a:rPr lang="en-US" b="0" i="1" smtClean="0">
                            <a:latin typeface="Cambria Math" charset="0"/>
                            <a:ea typeface="Cambria Math" charset="0"/>
                            <a:cs typeface="Cambria Math" charset="0"/>
                          </a:rPr>
                          <m:t>≠⊓)</m:t>
                        </m:r>
                      </m:e>
                    </m:nary>
                    <m:r>
                      <a:rPr lang="en-US" b="0" i="1" smtClean="0">
                        <a:latin typeface="Cambria Math" charset="0"/>
                      </a:rPr>
                      <m:t>=</m:t>
                    </m:r>
                    <m:r>
                      <a:rPr lang="en-US" b="0" i="1" smtClean="0">
                        <a:latin typeface="Cambria Math" charset="0"/>
                      </a:rPr>
                      <m:t>𝑘</m:t>
                    </m:r>
                  </m:oMath>
                </a14:m>
                <a:endParaRPr lang="en-US" dirty="0" smtClean="0"/>
              </a:p>
              <a:p>
                <a:pPr lvl="1"/>
                <a14:m>
                  <m:oMath xmlns:m="http://schemas.openxmlformats.org/officeDocument/2006/math">
                    <m:r>
                      <a:rPr lang="en-US" b="0" i="1" smtClean="0">
                        <a:latin typeface="Cambria Math" charset="0"/>
                      </a:rPr>
                      <m:t>𝑃</m:t>
                    </m:r>
                    <m:d>
                      <m:dPr>
                        <m:ctrlPr>
                          <a:rPr lang="en-US" b="0" i="1" smtClean="0">
                            <a:latin typeface="Cambria Math" panose="02040503050406030204" pitchFamily="18" charset="0"/>
                          </a:rPr>
                        </m:ctrlPr>
                      </m:dPr>
                      <m:e>
                        <m:r>
                          <a:rPr lang="en-US" b="0" i="1" smtClean="0">
                            <a:latin typeface="Cambria Math" charset="0"/>
                          </a:rPr>
                          <m:t>𝑌</m:t>
                        </m:r>
                        <m:r>
                          <a:rPr lang="en-US" b="0" i="1" smtClean="0">
                            <a:latin typeface="Cambria Math" charset="0"/>
                          </a:rPr>
                          <m:t>=</m:t>
                        </m:r>
                        <m:r>
                          <a:rPr lang="en-US" b="0" i="1" smtClean="0">
                            <a:latin typeface="Cambria Math" charset="0"/>
                          </a:rPr>
                          <m:t>𝑦</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𝑘</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𝑎</m:t>
                            </m:r>
                          </m:e>
                          <m:sub>
                            <m:r>
                              <a:rPr lang="en-US" b="0" i="1" smtClean="0">
                                <a:latin typeface="Cambria Math" charset="0"/>
                              </a:rPr>
                              <m:t>𝑘</m:t>
                            </m:r>
                          </m:sub>
                        </m:sSub>
                      </m:e>
                    </m:d>
                    <m:r>
                      <a:rPr lang="en-US" b="0" i="1" smtClean="0">
                        <a:latin typeface="Cambria Math" charset="0"/>
                      </a:rPr>
                      <m:t>=</m:t>
                    </m:r>
                    <m:r>
                      <a:rPr lang="en-US" b="0" i="1" smtClean="0">
                        <a:latin typeface="Cambria Math" charset="0"/>
                      </a:rPr>
                      <m:t>𝑃</m:t>
                    </m:r>
                    <m:r>
                      <a:rPr lang="en-US" b="0" i="1" smtClean="0">
                        <a:latin typeface="Cambria Math" charset="0"/>
                      </a:rPr>
                      <m:t>(</m:t>
                    </m:r>
                    <m:r>
                      <a:rPr lang="en-US" b="0" i="1" smtClean="0">
                        <a:latin typeface="Cambria Math" charset="0"/>
                      </a:rPr>
                      <m:t>𝑌</m:t>
                    </m:r>
                    <m:r>
                      <a:rPr lang="en-US" b="0" i="1" smtClean="0">
                        <a:latin typeface="Cambria Math" charset="0"/>
                      </a:rPr>
                      <m:t>=</m:t>
                    </m:r>
                    <m:sSup>
                      <m:sSupPr>
                        <m:ctrlPr>
                          <a:rPr lang="en-US" b="0" i="1" smtClean="0">
                            <a:latin typeface="Cambria Math" panose="02040503050406030204" pitchFamily="18" charset="0"/>
                          </a:rPr>
                        </m:ctrlPr>
                      </m:sSupPr>
                      <m:e>
                        <m:r>
                          <a:rPr lang="en-US" b="0" i="1" smtClean="0">
                            <a:latin typeface="Cambria Math" charset="0"/>
                          </a:rPr>
                          <m:t>𝑦</m:t>
                        </m:r>
                      </m:e>
                      <m:sup>
                        <m:r>
                          <a:rPr lang="en-US" b="0" i="1" smtClean="0">
                            <a:latin typeface="Cambria Math" charset="0"/>
                          </a:rPr>
                          <m:t>′</m:t>
                        </m:r>
                      </m:sup>
                    </m:sSup>
                    <m:r>
                      <a:rPr lang="en-US" b="0" i="1" smtClean="0">
                        <a:latin typeface="Cambria Math" charset="0"/>
                      </a:rPr>
                      <m:t>)</m:t>
                    </m:r>
                  </m:oMath>
                </a14:m>
                <a:r>
                  <a:rPr lang="en-US" dirty="0" smtClean="0"/>
                  <a:t>, where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charset="0"/>
                          </a:rPr>
                          <m:t>𝑦</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m:t>
                    </m:r>
                    <m:d>
                      <m:dPr>
                        <m:begChr m:val="{"/>
                        <m:endChr m:val=""/>
                        <m:ctrlPr>
                          <a:rPr lang="en-US" b="0" i="1" smtClean="0">
                            <a:latin typeface="Cambria Math" panose="02040503050406030204" pitchFamily="18" charset="0"/>
                          </a:rPr>
                        </m:ctrlPr>
                      </m:dPr>
                      <m:e>
                        <m:m>
                          <m:mPr>
                            <m:mcs>
                              <m:mc>
                                <m:mcPr>
                                  <m:count m:val="2"/>
                                  <m:mcJc m:val="center"/>
                                </m:mcPr>
                              </m:mc>
                            </m:mcs>
                            <m:ctrlPr>
                              <a:rPr lang="mr-IN"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charset="0"/>
                                    </a:rPr>
                                    <m:t>𝑦</m:t>
                                  </m:r>
                                </m:e>
                                <m:sub>
                                  <m:r>
                                    <m:rPr>
                                      <m:brk m:alnAt="7"/>
                                    </m:rPr>
                                    <a:rPr lang="en-US" b="0" i="1" smtClean="0">
                                      <a:latin typeface="Cambria Math" charset="0"/>
                                    </a:rPr>
                                    <m:t>𝑖</m:t>
                                  </m:r>
                                </m:sub>
                              </m:sSub>
                            </m:e>
                            <m:e>
                              <m:sSub>
                                <m:sSubPr>
                                  <m:ctrlPr>
                                    <a:rPr lang="en-US" b="0" i="1" smtClean="0">
                                      <a:latin typeface="Cambria Math" panose="02040503050406030204" pitchFamily="18" charset="0"/>
                                    </a:rPr>
                                  </m:ctrlPr>
                                </m:sSubPr>
                                <m:e>
                                  <m:r>
                                    <a:rPr lang="en-US" b="0" i="1" smtClean="0">
                                      <a:latin typeface="Cambria Math" charset="0"/>
                                    </a:rPr>
                                    <m:t>𝑎</m:t>
                                  </m:r>
                                </m:e>
                                <m:sub>
                                  <m:r>
                                    <a:rPr lang="en-US" b="0" i="1" smtClean="0">
                                      <a:latin typeface="Cambria Math" charset="0"/>
                                    </a:rPr>
                                    <m:t>𝑘</m:t>
                                  </m:r>
                                  <m:r>
                                    <a:rPr lang="en-US" b="0" i="1" smtClean="0">
                                      <a:latin typeface="Cambria Math" charset="0"/>
                                    </a:rPr>
                                    <m:t>,</m:t>
                                  </m:r>
                                  <m:r>
                                    <a:rPr lang="en-US" b="0" i="1" smtClean="0">
                                      <a:latin typeface="Cambria Math" charset="0"/>
                                    </a:rPr>
                                    <m:t>𝑖</m:t>
                                  </m:r>
                                </m:sub>
                              </m:sSub>
                              <m:r>
                                <a:rPr lang="en-US" b="0" i="1" smtClean="0">
                                  <a:latin typeface="Cambria Math" charset="0"/>
                                </a:rPr>
                                <m:t>=⊓</m:t>
                              </m:r>
                            </m:e>
                          </m:mr>
                          <m:mr>
                            <m:e>
                              <m:sSub>
                                <m:sSubPr>
                                  <m:ctrlPr>
                                    <a:rPr lang="en-US" b="0" i="1" smtClean="0">
                                      <a:latin typeface="Cambria Math" panose="02040503050406030204" pitchFamily="18" charset="0"/>
                                    </a:rPr>
                                  </m:ctrlPr>
                                </m:sSubPr>
                                <m:e>
                                  <m:r>
                                    <a:rPr lang="en-US" b="0" i="1" smtClean="0">
                                      <a:latin typeface="Cambria Math" charset="0"/>
                                    </a:rPr>
                                    <m:t>𝑎</m:t>
                                  </m:r>
                                </m:e>
                                <m:sub>
                                  <m:r>
                                    <a:rPr lang="en-US" b="0" i="1" smtClean="0">
                                      <a:latin typeface="Cambria Math" charset="0"/>
                                    </a:rPr>
                                    <m:t>𝑘</m:t>
                                  </m:r>
                                  <m:r>
                                    <a:rPr lang="en-US" b="0" i="1" smtClean="0">
                                      <a:latin typeface="Cambria Math" charset="0"/>
                                    </a:rPr>
                                    <m:t>,</m:t>
                                  </m:r>
                                  <m:r>
                                    <a:rPr lang="en-US" b="0" i="1" smtClean="0">
                                      <a:latin typeface="Cambria Math" charset="0"/>
                                    </a:rPr>
                                    <m:t>𝑖</m:t>
                                  </m:r>
                                </m:sub>
                              </m:sSub>
                            </m:e>
                            <m:e>
                              <m:sSub>
                                <m:sSubPr>
                                  <m:ctrlPr>
                                    <a:rPr lang="en-US" b="0" i="1" smtClean="0">
                                      <a:latin typeface="Cambria Math" panose="02040503050406030204" pitchFamily="18" charset="0"/>
                                    </a:rPr>
                                  </m:ctrlPr>
                                </m:sSubPr>
                                <m:e>
                                  <m:r>
                                    <a:rPr lang="en-US" b="0" i="1" smtClean="0">
                                      <a:latin typeface="Cambria Math" charset="0"/>
                                    </a:rPr>
                                    <m:t>𝑎</m:t>
                                  </m:r>
                                </m:e>
                                <m:sub>
                                  <m:r>
                                    <a:rPr lang="en-US" b="0" i="1" smtClean="0">
                                      <a:latin typeface="Cambria Math" charset="0"/>
                                    </a:rPr>
                                    <m:t>𝑘</m:t>
                                  </m:r>
                                  <m:r>
                                    <a:rPr lang="en-US" b="0" i="1" smtClean="0">
                                      <a:latin typeface="Cambria Math" charset="0"/>
                                    </a:rPr>
                                    <m:t>,</m:t>
                                  </m:r>
                                  <m:r>
                                    <a:rPr lang="en-US" b="0" i="1" smtClean="0">
                                      <a:latin typeface="Cambria Math" charset="0"/>
                                    </a:rPr>
                                    <m:t>𝑖</m:t>
                                  </m:r>
                                </m:sub>
                              </m:sSub>
                              <m:r>
                                <a:rPr lang="en-US" b="0" i="1" smtClean="0">
                                  <a:latin typeface="Cambria Math" charset="0"/>
                                </a:rPr>
                                <m:t>≠⊓</m:t>
                              </m:r>
                            </m:e>
                          </m:mr>
                        </m:m>
                      </m:e>
                    </m:d>
                  </m:oMath>
                </a14:m>
                <a:endParaRPr lang="en-US" dirty="0" smtClean="0"/>
              </a:p>
              <a:p>
                <a:r>
                  <a:rPr lang="en-US" b="1" dirty="0" smtClean="0"/>
                  <a:t>Theorem: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𝐼</m:t>
                        </m:r>
                      </m:e>
                      <m:sub>
                        <m:r>
                          <a:rPr lang="en-US" i="1">
                            <a:latin typeface="Cambria Math" charset="0"/>
                          </a:rPr>
                          <m:t>𝑘</m:t>
                        </m:r>
                      </m:sub>
                    </m:sSub>
                  </m:oMath>
                </a14:m>
                <a:r>
                  <a:rPr lang="en-US" dirty="0"/>
                  <a:t> </a:t>
                </a:r>
                <a:r>
                  <a:rPr lang="en-US" dirty="0" smtClean="0"/>
                  <a:t>is the mutual information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𝑘</m:t>
                        </m:r>
                      </m:sub>
                    </m:sSub>
                  </m:oMath>
                </a14:m>
                <a:r>
                  <a:rPr lang="en-US" dirty="0" smtClean="0"/>
                  <a:t> and </a:t>
                </a:r>
                <a14:m>
                  <m:oMath xmlns:m="http://schemas.openxmlformats.org/officeDocument/2006/math">
                    <m:r>
                      <a:rPr lang="en-US" b="0" i="1" smtClean="0">
                        <a:latin typeface="Cambria Math" charset="0"/>
                      </a:rPr>
                      <m:t>𝑌</m:t>
                    </m:r>
                  </m:oMath>
                </a14:m>
                <a:r>
                  <a:rPr lang="en-US" dirty="0" smtClean="0"/>
                  <a:t> when both </a:t>
                </a:r>
                <a14:m>
                  <m:oMath xmlns:m="http://schemas.openxmlformats.org/officeDocument/2006/math">
                    <m:r>
                      <a:rPr lang="en-US" b="0" i="1" smtClean="0">
                        <a:latin typeface="Cambria Math" charset="0"/>
                      </a:rPr>
                      <m:t>𝑌</m:t>
                    </m:r>
                  </m:oMath>
                </a14:m>
                <a:r>
                  <a:rPr lang="en-US" dirty="0" smtClean="0"/>
                  <a:t> and </a:t>
                </a:r>
                <a:r>
                  <a:rPr lang="en-US" dirty="0"/>
                  <a:t>the </a:t>
                </a:r>
                <a14:m>
                  <m:oMath xmlns:m="http://schemas.openxmlformats.org/officeDocument/2006/math">
                    <m:r>
                      <a:rPr lang="en-US" i="1">
                        <a:latin typeface="Cambria Math" charset="0"/>
                      </a:rPr>
                      <m:t>𝑘</m:t>
                    </m:r>
                  </m:oMath>
                </a14:m>
                <a:r>
                  <a:rPr lang="en-US" dirty="0"/>
                  <a:t> variables to be labeled in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𝐴</m:t>
                        </m:r>
                      </m:e>
                      <m:sub>
                        <m:r>
                          <a:rPr lang="en-US" i="1">
                            <a:latin typeface="Cambria Math" charset="0"/>
                          </a:rPr>
                          <m:t>𝑘</m:t>
                        </m:r>
                      </m:sub>
                    </m:sSub>
                  </m:oMath>
                </a14:m>
                <a:r>
                  <a:rPr lang="en-US" dirty="0" smtClean="0"/>
                  <a:t> follow uniform distributions.</a:t>
                </a:r>
                <a:endParaRPr lang="en-US"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52400" y="1219200"/>
                <a:ext cx="8915400" cy="5181600"/>
              </a:xfrm>
              <a:blipFill>
                <a:blip r:embed="rId3"/>
                <a:stretch>
                  <a:fillRect l="-957" t="-941"/>
                </a:stretch>
              </a:blipFill>
            </p:spPr>
            <p:txBody>
              <a:bodyPr/>
              <a:lstStyle/>
              <a:p>
                <a:r>
                  <a:rPr lang="en-US">
                    <a:noFill/>
                  </a:rPr>
                  <a:t> </a:t>
                </a:r>
              </a:p>
            </p:txBody>
          </p:sp>
        </mc:Fallback>
      </mc:AlternateContent>
    </p:spTree>
    <p:extLst>
      <p:ext uri="{BB962C8B-B14F-4D97-AF65-F5344CB8AC3E}">
        <p14:creationId xmlns:p14="http://schemas.microsoft.com/office/powerpoint/2010/main" val="3431674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 Preliminary Formulation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 the Structured Prediction Context: </a:t>
                </a:r>
              </a:p>
              <a:p>
                <a:pPr lvl="1"/>
                <a:r>
                  <a:rPr lang="en-US" dirty="0" smtClean="0"/>
                  <a:t>The mutual information analysis </a:t>
                </a:r>
                <a:r>
                  <a:rPr lang="en-US" dirty="0"/>
                  <a:t>provides a unique view of </a:t>
                </a:r>
                <a:r>
                  <a:rPr lang="en-US" b="1" dirty="0"/>
                  <a:t>structured </a:t>
                </a:r>
                <a:r>
                  <a:rPr lang="en-US" b="1" dirty="0" smtClean="0"/>
                  <a:t>annotation</a:t>
                </a:r>
                <a:r>
                  <a:rPr lang="en-US" dirty="0" smtClean="0"/>
                  <a:t> – </a:t>
                </a:r>
              </a:p>
              <a:p>
                <a:pPr lvl="1"/>
                <a:r>
                  <a:rPr lang="en-US" dirty="0" smtClean="0"/>
                  <a:t>It is </a:t>
                </a:r>
                <a:r>
                  <a:rPr lang="en-US" b="1" dirty="0" smtClean="0"/>
                  <a:t>the </a:t>
                </a:r>
                <a:r>
                  <a:rPr lang="en-US" b="1" dirty="0"/>
                  <a:t>reduction in the uncertainty of a </a:t>
                </a:r>
                <a:r>
                  <a:rPr lang="en-US" b="1" dirty="0" smtClean="0"/>
                  <a:t>target structure </a:t>
                </a:r>
                <a:r>
                  <a:rPr lang="en-US" dirty="0"/>
                  <a:t>of interest </a:t>
                </a:r>
                <a14:m>
                  <m:oMath xmlns:m="http://schemas.openxmlformats.org/officeDocument/2006/math">
                    <m:r>
                      <a:rPr lang="en-US" b="0" i="1" smtClean="0">
                        <a:latin typeface="Cambria Math" charset="0"/>
                      </a:rPr>
                      <m:t>𝑌</m:t>
                    </m:r>
                  </m:oMath>
                </a14:m>
                <a:r>
                  <a:rPr lang="en-US" dirty="0" smtClean="0"/>
                  <a:t> by </a:t>
                </a:r>
                <a:r>
                  <a:rPr lang="en-US" dirty="0"/>
                  <a:t>another random </a:t>
                </a:r>
                <a:r>
                  <a:rPr lang="en-US" dirty="0" smtClean="0"/>
                  <a:t>variable/process </a:t>
                </a:r>
                <a14:m>
                  <m:oMath xmlns:m="http://schemas.openxmlformats.org/officeDocument/2006/math">
                    <m:r>
                      <a:rPr lang="en-US" b="0" i="1" smtClean="0">
                        <a:latin typeface="Cambria Math" charset="0"/>
                      </a:rPr>
                      <m:t>𝐴</m:t>
                    </m:r>
                  </m:oMath>
                </a14:m>
                <a:r>
                  <a:rPr lang="en-US" dirty="0" smtClean="0"/>
                  <a:t> (the annotation). </a:t>
                </a:r>
              </a:p>
              <a:p>
                <a:r>
                  <a:rPr lang="en-US" dirty="0" smtClean="0"/>
                  <a:t>More generally:</a:t>
                </a:r>
              </a:p>
              <a:p>
                <a:pPr lvl="1"/>
                <a:r>
                  <a:rPr lang="en-US" b="1" dirty="0" smtClean="0"/>
                  <a:t>Any signal </a:t>
                </a:r>
                <a:r>
                  <a:rPr lang="en-US" b="1" dirty="0"/>
                  <a:t>that </a:t>
                </a:r>
                <a:r>
                  <a:rPr lang="en-US" b="1" dirty="0" smtClean="0"/>
                  <a:t>has </a:t>
                </a:r>
                <a:r>
                  <a:rPr lang="en-US" b="1" dirty="0"/>
                  <a:t>non-zero </a:t>
                </a:r>
                <a:r>
                  <a:rPr lang="en-US" b="1" dirty="0" smtClean="0"/>
                  <a:t>mutual </a:t>
                </a:r>
                <a:r>
                  <a:rPr lang="en-US" b="1" dirty="0"/>
                  <a:t>information with Y can be viewed as “</a:t>
                </a:r>
                <a:r>
                  <a:rPr lang="en-US" b="1" dirty="0" smtClean="0"/>
                  <a:t>annotation”, </a:t>
                </a:r>
                <a:r>
                  <a:rPr lang="en-US" dirty="0" smtClean="0"/>
                  <a:t>by following the earlier definitions of the joint probability </a:t>
                </a:r>
                <a14:m>
                  <m:oMath xmlns:m="http://schemas.openxmlformats.org/officeDocument/2006/math">
                    <m:r>
                      <a:rPr lang="en-US" i="1">
                        <a:latin typeface="Cambria Math" charset="0"/>
                      </a:rPr>
                      <m:t>𝑃</m:t>
                    </m:r>
                    <m:d>
                      <m:dPr>
                        <m:ctrlPr>
                          <a:rPr lang="en-US" i="1">
                            <a:latin typeface="Cambria Math" panose="02040503050406030204" pitchFamily="18" charset="0"/>
                          </a:rPr>
                        </m:ctrlPr>
                      </m:dPr>
                      <m:e>
                        <m:r>
                          <a:rPr lang="en-US" i="1">
                            <a:latin typeface="Cambria Math" charset="0"/>
                          </a:rPr>
                          <m:t>𝑌</m:t>
                        </m:r>
                        <m:r>
                          <a:rPr lang="en-US" i="1">
                            <a:latin typeface="Cambria Math" charset="0"/>
                          </a:rPr>
                          <m:t>=</m:t>
                        </m:r>
                        <m:r>
                          <a:rPr lang="en-US" i="1">
                            <a:latin typeface="Cambria Math" charset="0"/>
                          </a:rPr>
                          <m:t>𝑦</m:t>
                        </m:r>
                        <m:r>
                          <a:rPr lang="en-US" i="1">
                            <a:latin typeface="Cambria Math" charset="0"/>
                          </a:rPr>
                          <m:t>,</m:t>
                        </m:r>
                        <m:r>
                          <a:rPr lang="en-US" b="0" i="1" smtClean="0">
                            <a:latin typeface="Cambria Math" charset="0"/>
                          </a:rPr>
                          <m:t>𝐴</m:t>
                        </m:r>
                        <m:r>
                          <a:rPr lang="en-US" i="1" smtClean="0">
                            <a:latin typeface="Cambria Math" charset="0"/>
                          </a:rPr>
                          <m:t> </m:t>
                        </m:r>
                        <m:r>
                          <a:rPr lang="en-US" i="1">
                            <a:latin typeface="Cambria Math" charset="0"/>
                          </a:rPr>
                          <m:t>=</m:t>
                        </m:r>
                        <m:r>
                          <a:rPr lang="en-US" b="0" i="1" smtClean="0">
                            <a:latin typeface="Cambria Math" charset="0"/>
                          </a:rPr>
                          <m:t>𝑎</m:t>
                        </m:r>
                      </m:e>
                    </m:d>
                  </m:oMath>
                </a14:m>
                <a:r>
                  <a:rPr lang="en-US" dirty="0" smtClean="0"/>
                  <a:t>:</a:t>
                </a:r>
              </a:p>
              <a:p>
                <a:pPr lvl="1"/>
                <a:r>
                  <a:rPr lang="en-US" dirty="0" smtClean="0"/>
                  <a:t>Partial structure: </a:t>
                </a:r>
                <a14:m>
                  <m:oMath xmlns:m="http://schemas.openxmlformats.org/officeDocument/2006/math">
                    <m:r>
                      <a:rPr lang="en-US" b="0" i="0" smtClean="0">
                        <a:latin typeface="Cambria Math" charset="0"/>
                      </a:rPr>
                      <m:t>=</m:t>
                    </m:r>
                    <m:r>
                      <a:rPr lang="en-US" i="1">
                        <a:latin typeface="Cambria Math" charset="0"/>
                      </a:rPr>
                      <m:t>𝑃</m:t>
                    </m:r>
                    <m:r>
                      <a:rPr lang="en-US" i="1">
                        <a:latin typeface="Cambria Math" charset="0"/>
                      </a:rPr>
                      <m:t>(</m:t>
                    </m:r>
                    <m:r>
                      <a:rPr lang="en-US" i="1">
                        <a:latin typeface="Cambria Math" charset="0"/>
                      </a:rPr>
                      <m:t>𝑌</m:t>
                    </m:r>
                    <m:r>
                      <a:rPr lang="en-US" i="1">
                        <a:latin typeface="Cambria Math" charset="0"/>
                      </a:rPr>
                      <m:t>=</m:t>
                    </m:r>
                    <m:sSup>
                      <m:sSupPr>
                        <m:ctrlPr>
                          <a:rPr lang="en-US" i="1">
                            <a:latin typeface="Cambria Math" panose="02040503050406030204" pitchFamily="18" charset="0"/>
                          </a:rPr>
                        </m:ctrlPr>
                      </m:sSupPr>
                      <m:e>
                        <m:r>
                          <a:rPr lang="en-US" i="1">
                            <a:latin typeface="Cambria Math" charset="0"/>
                          </a:rPr>
                          <m:t>𝑦</m:t>
                        </m:r>
                      </m:e>
                      <m:sup>
                        <m:r>
                          <a:rPr lang="en-US" i="1">
                            <a:latin typeface="Cambria Math" charset="0"/>
                          </a:rPr>
                          <m:t>′</m:t>
                        </m:r>
                      </m:sup>
                    </m:sSup>
                    <m:r>
                      <a:rPr lang="en-US" i="1">
                        <a:latin typeface="Cambria Math" charset="0"/>
                      </a:rPr>
                      <m:t>)</m:t>
                    </m:r>
                  </m:oMath>
                </a14:m>
                <a:r>
                  <a:rPr lang="en-US" dirty="0"/>
                  <a:t>, where </a:t>
                </a:r>
                <a14:m>
                  <m:oMath xmlns:m="http://schemas.openxmlformats.org/officeDocument/2006/math">
                    <m:sSubSup>
                      <m:sSubSupPr>
                        <m:ctrlPr>
                          <a:rPr lang="en-US" i="1">
                            <a:latin typeface="Cambria Math" panose="02040503050406030204" pitchFamily="18" charset="0"/>
                          </a:rPr>
                        </m:ctrlPr>
                      </m:sSubSupPr>
                      <m:e>
                        <m:r>
                          <a:rPr lang="en-US" i="1">
                            <a:latin typeface="Cambria Math" charset="0"/>
                          </a:rPr>
                          <m:t>𝑦</m:t>
                        </m:r>
                      </m:e>
                      <m:sub>
                        <m:r>
                          <a:rPr lang="en-US" i="1">
                            <a:latin typeface="Cambria Math" charset="0"/>
                          </a:rPr>
                          <m:t>𝑖</m:t>
                        </m:r>
                      </m:sub>
                      <m:sup>
                        <m:r>
                          <a:rPr lang="en-US" i="1">
                            <a:latin typeface="Cambria Math" charset="0"/>
                          </a:rPr>
                          <m:t>′</m:t>
                        </m:r>
                      </m:sup>
                    </m:sSubSup>
                    <m:r>
                      <a:rPr lang="en-US" i="1">
                        <a:latin typeface="Cambria Math" charset="0"/>
                      </a:rPr>
                      <m:t>=</m:t>
                    </m:r>
                    <m:d>
                      <m:dPr>
                        <m:begChr m:val="{"/>
                        <m:endChr m:val=""/>
                        <m:ctrlPr>
                          <a:rPr lang="en-US" i="1">
                            <a:latin typeface="Cambria Math" panose="02040503050406030204" pitchFamily="18" charset="0"/>
                          </a:rPr>
                        </m:ctrlPr>
                      </m:dPr>
                      <m:e>
                        <m:m>
                          <m:mPr>
                            <m:mcs>
                              <m:mc>
                                <m:mcPr>
                                  <m:count m:val="2"/>
                                  <m:mcJc m:val="center"/>
                                </m:mcPr>
                              </m:mc>
                            </m:mcs>
                            <m:ctrlPr>
                              <a:rPr lang="mr-IN"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charset="0"/>
                                    </a:rPr>
                                    <m:t>𝑦</m:t>
                                  </m:r>
                                </m:e>
                                <m:sub>
                                  <m:r>
                                    <m:rPr>
                                      <m:brk m:alnAt="7"/>
                                    </m:rPr>
                                    <a:rPr lang="en-US" i="1">
                                      <a:latin typeface="Cambria Math" charset="0"/>
                                    </a:rPr>
                                    <m:t>𝑖</m:t>
                                  </m:r>
                                </m:sub>
                              </m:sSub>
                            </m:e>
                            <m:e>
                              <m:sSub>
                                <m:sSubPr>
                                  <m:ctrlPr>
                                    <a:rPr lang="en-US" i="1">
                                      <a:latin typeface="Cambria Math" panose="02040503050406030204" pitchFamily="18" charset="0"/>
                                    </a:rPr>
                                  </m:ctrlPr>
                                </m:sSubPr>
                                <m:e>
                                  <m:r>
                                    <a:rPr lang="en-US" i="1">
                                      <a:latin typeface="Cambria Math" charset="0"/>
                                    </a:rPr>
                                    <m:t>𝑎</m:t>
                                  </m:r>
                                </m:e>
                                <m:sub>
                                  <m:r>
                                    <a:rPr lang="en-US" i="1">
                                      <a:latin typeface="Cambria Math" charset="0"/>
                                    </a:rPr>
                                    <m:t>𝑖</m:t>
                                  </m:r>
                                </m:sub>
                              </m:sSub>
                              <m:r>
                                <a:rPr lang="en-US" i="1">
                                  <a:latin typeface="Cambria Math" charset="0"/>
                                </a:rPr>
                                <m:t>=⊓</m:t>
                              </m:r>
                            </m:e>
                          </m:mr>
                          <m:mr>
                            <m:e>
                              <m:sSub>
                                <m:sSubPr>
                                  <m:ctrlPr>
                                    <a:rPr lang="en-US" i="1">
                                      <a:latin typeface="Cambria Math" panose="02040503050406030204" pitchFamily="18" charset="0"/>
                                    </a:rPr>
                                  </m:ctrlPr>
                                </m:sSubPr>
                                <m:e>
                                  <m:r>
                                    <a:rPr lang="en-US" i="1">
                                      <a:latin typeface="Cambria Math" charset="0"/>
                                    </a:rPr>
                                    <m:t>𝑎</m:t>
                                  </m:r>
                                </m:e>
                                <m:sub>
                                  <m:r>
                                    <a:rPr lang="en-US" i="1">
                                      <a:latin typeface="Cambria Math" charset="0"/>
                                    </a:rPr>
                                    <m:t>𝑖</m:t>
                                  </m:r>
                                </m:sub>
                              </m:sSub>
                            </m:e>
                            <m:e>
                              <m:sSub>
                                <m:sSubPr>
                                  <m:ctrlPr>
                                    <a:rPr lang="en-US" i="1">
                                      <a:latin typeface="Cambria Math" panose="02040503050406030204" pitchFamily="18" charset="0"/>
                                    </a:rPr>
                                  </m:ctrlPr>
                                </m:sSubPr>
                                <m:e>
                                  <m:r>
                                    <a:rPr lang="en-US" i="1">
                                      <a:latin typeface="Cambria Math" charset="0"/>
                                    </a:rPr>
                                    <m:t>𝑎</m:t>
                                  </m:r>
                                </m:e>
                                <m:sub>
                                  <m:r>
                                    <a:rPr lang="en-US" i="1">
                                      <a:latin typeface="Cambria Math" charset="0"/>
                                    </a:rPr>
                                    <m:t>𝑖</m:t>
                                  </m:r>
                                </m:sub>
                              </m:sSub>
                              <m:r>
                                <a:rPr lang="en-US" i="1">
                                  <a:latin typeface="Cambria Math" charset="0"/>
                                </a:rPr>
                                <m:t>≠⊓</m:t>
                              </m:r>
                            </m:e>
                          </m:mr>
                        </m:m>
                      </m:e>
                    </m:d>
                  </m:oMath>
                </a14:m>
                <a:endParaRPr lang="en-US" dirty="0" smtClean="0"/>
              </a:p>
              <a:p>
                <a:pPr lvl="1"/>
                <a:r>
                  <a:rPr lang="en-US" dirty="0" smtClean="0"/>
                  <a:t>Partial labels: </a:t>
                </a:r>
                <a14:m>
                  <m:oMath xmlns:m="http://schemas.openxmlformats.org/officeDocument/2006/math">
                    <m:r>
                      <a:rPr lang="en-US">
                        <a:latin typeface="Cambria Math" charset="0"/>
                      </a:rPr>
                      <m:t>=</m:t>
                    </m:r>
                    <m:r>
                      <a:rPr lang="en-US" i="1">
                        <a:latin typeface="Cambria Math" charset="0"/>
                      </a:rPr>
                      <m:t>𝑃</m:t>
                    </m:r>
                    <m:r>
                      <a:rPr lang="en-US" i="1">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𝑦</m:t>
                        </m:r>
                      </m:e>
                      <m:sub>
                        <m:r>
                          <a:rPr lang="en-US" b="0" i="1" smtClean="0">
                            <a:latin typeface="Cambria Math" charset="0"/>
                          </a:rPr>
                          <m:t>𝑖</m:t>
                        </m:r>
                      </m:sub>
                    </m:sSub>
                    <m:r>
                      <a:rPr lang="en-US" b="0" i="1" smtClean="0">
                        <a:latin typeface="Cambria Math"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charset="0"/>
                              </a:rPr>
                              <m:t>𝑎</m:t>
                            </m:r>
                          </m:e>
                          <m:sub>
                            <m:r>
                              <a:rPr lang="en-US" b="0" i="1" smtClean="0">
                                <a:latin typeface="Cambria Math" charset="0"/>
                              </a:rPr>
                              <m:t>𝑖</m:t>
                            </m:r>
                            <m:r>
                              <a:rPr lang="en-US" b="0" i="1" smtClean="0">
                                <a:latin typeface="Cambria Math"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𝑎</m:t>
                            </m:r>
                          </m:e>
                          <m:sub>
                            <m:r>
                              <a:rPr lang="en-US" b="0" i="1" smtClean="0">
                                <a:latin typeface="Cambria Math" charset="0"/>
                              </a:rPr>
                              <m:t>𝑖</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𝑛</m:t>
                                </m:r>
                              </m:e>
                              <m:sub>
                                <m:r>
                                  <a:rPr lang="en-US" b="0" i="1" smtClean="0">
                                    <a:latin typeface="Cambria Math" charset="0"/>
                                  </a:rPr>
                                  <m:t>𝑖</m:t>
                                </m:r>
                              </m:sub>
                            </m:sSub>
                          </m:sub>
                        </m:sSub>
                      </m:e>
                    </m:d>
                    <m:r>
                      <a:rPr lang="en-US" b="0" i="1" smtClean="0">
                        <a:latin typeface="Cambria Math" charset="0"/>
                      </a:rPr>
                      <m:t>)</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941"/>
                </a:stretch>
              </a:blipFill>
            </p:spPr>
            <p:txBody>
              <a:bodyPr/>
              <a:lstStyle/>
              <a:p>
                <a:r>
                  <a:rPr lang="en-US">
                    <a:noFill/>
                  </a:rPr>
                  <a:t> </a:t>
                </a:r>
              </a:p>
            </p:txBody>
          </p:sp>
        </mc:Fallback>
      </mc:AlternateContent>
      <p:sp>
        <p:nvSpPr>
          <p:cNvPr id="4" name="Rectangle 3"/>
          <p:cNvSpPr/>
          <p:nvPr/>
        </p:nvSpPr>
        <p:spPr>
          <a:xfrm>
            <a:off x="5486400" y="762000"/>
            <a:ext cx="3581400" cy="928740"/>
          </a:xfrm>
          <a:prstGeom prst="rect">
            <a:avLst/>
          </a:prstGeom>
          <a:solidFill>
            <a:srgbClr val="FAC896"/>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Provides a way to understand and quantify the value of the incidental signals discussed earlier.  </a:t>
            </a:r>
            <a:endParaRPr lang="en-US" dirty="0">
              <a:solidFill>
                <a:schemeClr val="bg2"/>
              </a:solidFill>
            </a:endParaRPr>
          </a:p>
        </p:txBody>
      </p:sp>
    </p:spTree>
    <p:extLst>
      <p:ext uri="{BB962C8B-B14F-4D97-AF65-F5344CB8AC3E}">
        <p14:creationId xmlns:p14="http://schemas.microsoft.com/office/powerpoint/2010/main" val="280641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8704" y="5672872"/>
            <a:ext cx="3657600" cy="485881"/>
          </a:xfrm>
          <a:prstGeom prst="rect">
            <a:avLst/>
          </a:prstGeom>
          <a:solidFill>
            <a:srgbClr val="FAC896"/>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Algorithmic Implication I: Constraint-Driven Learning</a:t>
            </a:r>
            <a:endParaRPr lang="en-US" dirty="0"/>
          </a:p>
        </p:txBody>
      </p:sp>
      <p:sp>
        <p:nvSpPr>
          <p:cNvPr id="3" name="Content Placeholder 2"/>
          <p:cNvSpPr>
            <a:spLocks noGrp="1"/>
          </p:cNvSpPr>
          <p:nvPr>
            <p:ph idx="1"/>
          </p:nvPr>
        </p:nvSpPr>
        <p:spPr>
          <a:xfrm>
            <a:off x="381000" y="1295400"/>
            <a:ext cx="8534400" cy="5181600"/>
          </a:xfrm>
        </p:spPr>
        <p:txBody>
          <a:bodyPr/>
          <a:lstStyle/>
          <a:p>
            <a:r>
              <a:rPr lang="en-US" dirty="0" smtClean="0"/>
              <a:t>Constrained EM algorithms </a:t>
            </a:r>
          </a:p>
          <a:p>
            <a:pPr lvl="1"/>
            <a:r>
              <a:rPr lang="en-US" sz="1800" dirty="0" err="1" smtClean="0"/>
              <a:t>CoDL</a:t>
            </a:r>
            <a:r>
              <a:rPr lang="en-US" sz="1800" dirty="0" smtClean="0"/>
              <a:t> [Chang et al. 2007, 2012]; Posterior Regularization [</a:t>
            </a:r>
            <a:r>
              <a:rPr lang="en-US" sz="1800" dirty="0" err="1" smtClean="0"/>
              <a:t>Ganchev</a:t>
            </a:r>
            <a:r>
              <a:rPr lang="en-US" sz="1800" dirty="0" smtClean="0"/>
              <a:t> et al. 2010]</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r>
              <a:rPr lang="en-US" sz="2200" b="1" dirty="0" smtClean="0"/>
              <a:t>Knowledge &gt;&gt; Annotation</a:t>
            </a:r>
            <a:endParaRPr lang="en-US" sz="2200" b="1" dirty="0"/>
          </a:p>
        </p:txBody>
      </p:sp>
      <p:pic>
        <p:nvPicPr>
          <p:cNvPr id="4" name="Picture 3"/>
          <p:cNvPicPr>
            <a:picLocks noChangeAspect="1"/>
          </p:cNvPicPr>
          <p:nvPr/>
        </p:nvPicPr>
        <p:blipFill>
          <a:blip r:embed="rId2"/>
          <a:stretch>
            <a:fillRect/>
          </a:stretch>
        </p:blipFill>
        <p:spPr>
          <a:xfrm>
            <a:off x="404906" y="2123433"/>
            <a:ext cx="4344127" cy="3525534"/>
          </a:xfrm>
          <a:prstGeom prst="rect">
            <a:avLst/>
          </a:prstGeom>
        </p:spPr>
      </p:pic>
      <p:sp>
        <p:nvSpPr>
          <p:cNvPr id="9" name="Rectangular Callout 8"/>
          <p:cNvSpPr>
            <a:spLocks noChangeAspect="1"/>
          </p:cNvSpPr>
          <p:nvPr/>
        </p:nvSpPr>
        <p:spPr>
          <a:xfrm>
            <a:off x="4845827" y="3176496"/>
            <a:ext cx="3986184" cy="1554480"/>
          </a:xfrm>
          <a:prstGeom prst="wedgeRectCallout">
            <a:avLst>
              <a:gd name="adj1" fmla="val -84921"/>
              <a:gd name="adj2" fmla="val 31113"/>
            </a:avLst>
          </a:prstGeom>
          <a:solidFill>
            <a:srgbClr val="FFFFCC"/>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9303" y="2309904"/>
            <a:ext cx="4094649" cy="461665"/>
          </a:xfrm>
          <a:prstGeom prst="rect">
            <a:avLst/>
          </a:prstGeom>
          <a:solidFill>
            <a:srgbClr val="FFFFCC"/>
          </a:solidFill>
          <a:ln>
            <a:solidFill>
              <a:schemeClr val="accent1"/>
            </a:solidFill>
          </a:ln>
        </p:spPr>
        <p:txBody>
          <a:bodyPr wrap="square" rtlCol="0">
            <a:spAutoFit/>
          </a:bodyPr>
          <a:lstStyle/>
          <a:p>
            <a:pPr algn="ctr"/>
            <a:r>
              <a:rPr lang="en-US" sz="2400" dirty="0" smtClean="0">
                <a:solidFill>
                  <a:schemeClr val="bg2"/>
                </a:solidFill>
                <a:latin typeface="+mj-lt"/>
              </a:rPr>
              <a:t>Bootstrapping  with Constraints</a:t>
            </a:r>
            <a:endParaRPr lang="en-US" sz="2400" dirty="0">
              <a:solidFill>
                <a:schemeClr val="bg2"/>
              </a:solidFill>
              <a:latin typeface="+mj-lt"/>
            </a:endParaRPr>
          </a:p>
        </p:txBody>
      </p:sp>
      <p:pic>
        <p:nvPicPr>
          <p:cNvPr id="6" name="Picture 5"/>
          <p:cNvPicPr>
            <a:picLocks noChangeAspect="1"/>
          </p:cNvPicPr>
          <p:nvPr/>
        </p:nvPicPr>
        <p:blipFill>
          <a:blip r:embed="rId3"/>
          <a:stretch>
            <a:fillRect/>
          </a:stretch>
        </p:blipFill>
        <p:spPr>
          <a:xfrm>
            <a:off x="4939533" y="3200400"/>
            <a:ext cx="3785367" cy="1522159"/>
          </a:xfrm>
          <a:prstGeom prst="rect">
            <a:avLst/>
          </a:prstGeom>
        </p:spPr>
      </p:pic>
      <p:sp>
        <p:nvSpPr>
          <p:cNvPr id="8" name="TextBox 7"/>
          <p:cNvSpPr txBox="1"/>
          <p:nvPr/>
        </p:nvSpPr>
        <p:spPr>
          <a:xfrm>
            <a:off x="4816995" y="2309904"/>
            <a:ext cx="4094649" cy="707886"/>
          </a:xfrm>
          <a:prstGeom prst="rect">
            <a:avLst/>
          </a:prstGeom>
          <a:solidFill>
            <a:srgbClr val="FFFFCC"/>
          </a:solidFill>
          <a:ln>
            <a:solidFill>
              <a:schemeClr val="accent1"/>
            </a:solidFill>
          </a:ln>
        </p:spPr>
        <p:txBody>
          <a:bodyPr wrap="square" rtlCol="0">
            <a:spAutoFit/>
          </a:bodyPr>
          <a:lstStyle/>
          <a:p>
            <a:pPr algn="ctr"/>
            <a:r>
              <a:rPr lang="en-US" sz="2000" b="1" dirty="0" smtClean="0">
                <a:solidFill>
                  <a:schemeClr val="bg2"/>
                </a:solidFill>
                <a:latin typeface="+mj-lt"/>
              </a:rPr>
              <a:t>Temporal: </a:t>
            </a:r>
            <a:r>
              <a:rPr lang="en-US" sz="2000" dirty="0" smtClean="0">
                <a:solidFill>
                  <a:schemeClr val="bg2"/>
                </a:solidFill>
                <a:latin typeface="+mj-lt"/>
              </a:rPr>
              <a:t>Transitivity Constraints</a:t>
            </a:r>
          </a:p>
          <a:p>
            <a:pPr algn="ctr"/>
            <a:r>
              <a:rPr lang="en-US" sz="2000" dirty="0" smtClean="0">
                <a:solidFill>
                  <a:schemeClr val="bg2"/>
                </a:solidFill>
                <a:latin typeface="+mj-lt"/>
              </a:rPr>
              <a:t>Modeled via an ILP formulation</a:t>
            </a:r>
            <a:endParaRPr lang="en-US" sz="2000" dirty="0">
              <a:solidFill>
                <a:schemeClr val="bg2"/>
              </a:solidFill>
              <a:latin typeface="+mj-lt"/>
            </a:endParaRPr>
          </a:p>
        </p:txBody>
      </p:sp>
      <p:cxnSp>
        <p:nvCxnSpPr>
          <p:cNvPr id="11" name="Straight Connector 10"/>
          <p:cNvCxnSpPr/>
          <p:nvPr/>
        </p:nvCxnSpPr>
        <p:spPr>
          <a:xfrm>
            <a:off x="609600" y="3523128"/>
            <a:ext cx="192702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72603" y="4542120"/>
            <a:ext cx="20801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19007" y="4812552"/>
            <a:ext cx="1676593" cy="11952"/>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2634181903"/>
              </p:ext>
            </p:extLst>
          </p:nvPr>
        </p:nvGraphicFramePr>
        <p:xfrm>
          <a:off x="5384395" y="5022328"/>
          <a:ext cx="2959848" cy="1112520"/>
        </p:xfrm>
        <a:graphic>
          <a:graphicData uri="http://schemas.openxmlformats.org/drawingml/2006/table">
            <a:tbl>
              <a:tblPr firstRow="1" bandRow="1">
                <a:tableStyleId>{5C22544A-7EE6-4342-B048-85BDC9FD1C3A}</a:tableStyleId>
              </a:tblPr>
              <a:tblGrid>
                <a:gridCol w="2274048">
                  <a:extLst>
                    <a:ext uri="{9D8B030D-6E8A-4147-A177-3AD203B41FA5}">
                      <a16:colId xmlns:a16="http://schemas.microsoft.com/office/drawing/2014/main" val="1804571004"/>
                    </a:ext>
                  </a:extLst>
                </a:gridCol>
                <a:gridCol w="685800">
                  <a:extLst>
                    <a:ext uri="{9D8B030D-6E8A-4147-A177-3AD203B41FA5}">
                      <a16:colId xmlns:a16="http://schemas.microsoft.com/office/drawing/2014/main" val="525939881"/>
                    </a:ext>
                  </a:extLst>
                </a:gridCol>
              </a:tblGrid>
              <a:tr h="370840">
                <a:tc>
                  <a:txBody>
                    <a:bodyPr/>
                    <a:lstStyle/>
                    <a:p>
                      <a:endParaRPr lang="en-US" dirty="0"/>
                    </a:p>
                  </a:txBody>
                  <a:tcPr>
                    <a:solidFill>
                      <a:srgbClr val="FAC896"/>
                    </a:solidFill>
                  </a:tcPr>
                </a:tc>
                <a:tc>
                  <a:txBody>
                    <a:bodyPr/>
                    <a:lstStyle/>
                    <a:p>
                      <a:pPr algn="ctr"/>
                      <a:r>
                        <a:rPr lang="en-US" dirty="0" smtClean="0">
                          <a:solidFill>
                            <a:schemeClr val="bg2"/>
                          </a:solidFill>
                        </a:rPr>
                        <a:t>F1</a:t>
                      </a:r>
                      <a:endParaRPr lang="en-US" dirty="0">
                        <a:solidFill>
                          <a:schemeClr val="bg2"/>
                        </a:solidFill>
                      </a:endParaRPr>
                    </a:p>
                  </a:txBody>
                  <a:tcPr>
                    <a:solidFill>
                      <a:srgbClr val="FAC896"/>
                    </a:solidFill>
                  </a:tcPr>
                </a:tc>
                <a:extLst>
                  <a:ext uri="{0D108BD9-81ED-4DB2-BD59-A6C34878D82A}">
                    <a16:rowId xmlns:a16="http://schemas.microsoft.com/office/drawing/2014/main" val="2365497942"/>
                  </a:ext>
                </a:extLst>
              </a:tr>
              <a:tr h="370840">
                <a:tc>
                  <a:txBody>
                    <a:bodyPr/>
                    <a:lstStyle/>
                    <a:p>
                      <a:r>
                        <a:rPr lang="en-US" dirty="0" smtClean="0"/>
                        <a:t>Bootstrapping</a:t>
                      </a:r>
                      <a:endParaRPr lang="en-US" dirty="0"/>
                    </a:p>
                  </a:txBody>
                  <a:tcPr>
                    <a:solidFill>
                      <a:srgbClr val="FFFFCC"/>
                    </a:solidFill>
                  </a:tcPr>
                </a:tc>
                <a:tc>
                  <a:txBody>
                    <a:bodyPr/>
                    <a:lstStyle/>
                    <a:p>
                      <a:pPr algn="ctr"/>
                      <a:r>
                        <a:rPr lang="en-US" b="1" dirty="0" smtClean="0"/>
                        <a:t>45.6</a:t>
                      </a:r>
                      <a:endParaRPr lang="en-US" b="1" dirty="0"/>
                    </a:p>
                  </a:txBody>
                  <a:tcPr>
                    <a:solidFill>
                      <a:srgbClr val="FFFFCC"/>
                    </a:solidFill>
                  </a:tcPr>
                </a:tc>
                <a:extLst>
                  <a:ext uri="{0D108BD9-81ED-4DB2-BD59-A6C34878D82A}">
                    <a16:rowId xmlns:a16="http://schemas.microsoft.com/office/drawing/2014/main" val="2129120820"/>
                  </a:ext>
                </a:extLst>
              </a:tr>
              <a:tr h="370840">
                <a:tc>
                  <a:txBody>
                    <a:bodyPr/>
                    <a:lstStyle/>
                    <a:p>
                      <a:r>
                        <a:rPr lang="en-US" dirty="0" smtClean="0"/>
                        <a:t>   + Constraints (</a:t>
                      </a:r>
                      <a:r>
                        <a:rPr lang="en-US" dirty="0" err="1" smtClean="0"/>
                        <a:t>CoDL</a:t>
                      </a:r>
                      <a:r>
                        <a:rPr lang="en-US" dirty="0" smtClean="0"/>
                        <a:t>)</a:t>
                      </a:r>
                      <a:endParaRPr lang="en-US" dirty="0"/>
                    </a:p>
                  </a:txBody>
                  <a:tcPr>
                    <a:solidFill>
                      <a:srgbClr val="FFFFCC"/>
                    </a:solidFill>
                  </a:tcPr>
                </a:tc>
                <a:tc>
                  <a:txBody>
                    <a:bodyPr/>
                    <a:lstStyle/>
                    <a:p>
                      <a:pPr algn="ctr"/>
                      <a:r>
                        <a:rPr lang="en-US" b="1" dirty="0" smtClean="0"/>
                        <a:t>49.0</a:t>
                      </a:r>
                      <a:endParaRPr lang="en-US" b="1" dirty="0"/>
                    </a:p>
                  </a:txBody>
                  <a:tcPr>
                    <a:solidFill>
                      <a:srgbClr val="FFFFCC"/>
                    </a:solidFill>
                  </a:tcPr>
                </a:tc>
                <a:extLst>
                  <a:ext uri="{0D108BD9-81ED-4DB2-BD59-A6C34878D82A}">
                    <a16:rowId xmlns:a16="http://schemas.microsoft.com/office/drawing/2014/main" val="2533403634"/>
                  </a:ext>
                </a:extLst>
              </a:tr>
            </a:tbl>
          </a:graphicData>
        </a:graphic>
      </p:graphicFrame>
      <p:cxnSp>
        <p:nvCxnSpPr>
          <p:cNvPr id="18" name="Straight Connector 17"/>
          <p:cNvCxnSpPr/>
          <p:nvPr/>
        </p:nvCxnSpPr>
        <p:spPr>
          <a:xfrm>
            <a:off x="683728" y="3774144"/>
            <a:ext cx="535279" cy="0"/>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1447800" y="745609"/>
                <a:ext cx="5638800" cy="461665"/>
              </a:xfrm>
              <a:prstGeom prst="rect">
                <a:avLst/>
              </a:prstGeom>
              <a:solidFill>
                <a:srgbClr val="FFFFCC"/>
              </a:solidFill>
              <a:ln>
                <a:solidFill>
                  <a:schemeClr val="accent1"/>
                </a:solidFill>
              </a:ln>
            </p:spPr>
            <p:txBody>
              <a:bodyPr wrap="square">
                <a:spAutoFit/>
              </a:bodyPr>
              <a:lstStyle/>
              <a:p>
                <a:pPr lvl="1">
                  <a:spcBef>
                    <a:spcPct val="20000"/>
                  </a:spcBef>
                  <a:buClr>
                    <a:srgbClr val="FF9900"/>
                  </a:buClr>
                  <a:buSzPct val="65000"/>
                </a:pPr>
                <a:r>
                  <a:rPr lang="en-US" sz="2400" b="1" kern="0" dirty="0" smtClean="0">
                    <a:solidFill>
                      <a:srgbClr val="000000"/>
                    </a:solidFill>
                    <a:latin typeface="+mn-lt"/>
                    <a:cs typeface="Arial"/>
                  </a:rPr>
                  <a:t>y </a:t>
                </a:r>
                <a:r>
                  <a:rPr lang="en-US" sz="2400" b="1" kern="0" dirty="0">
                    <a:solidFill>
                      <a:srgbClr val="000000"/>
                    </a:solidFill>
                    <a:latin typeface="+mn-lt"/>
                    <a:cs typeface="Arial"/>
                  </a:rPr>
                  <a:t>= </a:t>
                </a:r>
                <a:r>
                  <a:rPr lang="en-US" sz="2400" b="1" kern="0" dirty="0" err="1" smtClean="0">
                    <a:solidFill>
                      <a:srgbClr val="000000"/>
                    </a:solidFill>
                    <a:latin typeface="+mn-lt"/>
                    <a:cs typeface="Arial"/>
                  </a:rPr>
                  <a:t>argmax</a:t>
                </a:r>
                <a:r>
                  <a:rPr lang="en-US" sz="2400" b="1" kern="0" baseline="-25000" dirty="0" err="1" smtClean="0">
                    <a:solidFill>
                      <a:srgbClr val="000000"/>
                    </a:solidFill>
                    <a:latin typeface="+mn-lt"/>
                    <a:cs typeface="Arial"/>
                  </a:rPr>
                  <a:t>y</a:t>
                </a:r>
                <a:r>
                  <a:rPr lang="en-US" sz="2400" b="1" kern="0" baseline="-25000" dirty="0" smtClean="0">
                    <a:solidFill>
                      <a:srgbClr val="000000"/>
                    </a:solidFill>
                    <a:latin typeface="+mn-lt"/>
                    <a:cs typeface="Arial"/>
                  </a:rPr>
                  <a:t> </a:t>
                </a:r>
                <a14:m>
                  <m:oMath xmlns:m="http://schemas.openxmlformats.org/officeDocument/2006/math">
                    <m:r>
                      <a:rPr lang="en-US" sz="2400" b="1" i="1" kern="0" baseline="-25000" dirty="0" smtClean="0">
                        <a:solidFill>
                          <a:srgbClr val="000000"/>
                        </a:solidFill>
                        <a:latin typeface="Cambria Math" panose="02040503050406030204" pitchFamily="18" charset="0"/>
                        <a:ea typeface="Cambria Math" panose="02040503050406030204" pitchFamily="18" charset="0"/>
                        <a:cs typeface="Arial"/>
                      </a:rPr>
                      <m:t>∈</m:t>
                    </m:r>
                  </m:oMath>
                </a14:m>
                <a:r>
                  <a:rPr lang="en-US" sz="2400" b="1" kern="0" baseline="-25000" dirty="0">
                    <a:solidFill>
                      <a:srgbClr val="000000"/>
                    </a:solidFill>
                    <a:latin typeface="+mn-lt"/>
                    <a:cs typeface="Arial"/>
                  </a:rPr>
                  <a:t> </a:t>
                </a:r>
                <a:r>
                  <a:rPr lang="en-US" sz="2400" b="1" kern="0" baseline="-40000" dirty="0">
                    <a:solidFill>
                      <a:srgbClr val="000000"/>
                    </a:solidFill>
                    <a:latin typeface="+mn-lt"/>
                    <a:cs typeface="Arial"/>
                  </a:rPr>
                  <a:t>Y</a:t>
                </a:r>
                <a:r>
                  <a:rPr lang="en-US" sz="2400" b="1" kern="0" dirty="0">
                    <a:solidFill>
                      <a:srgbClr val="000000"/>
                    </a:solidFill>
                    <a:latin typeface="+mn-lt"/>
                    <a:cs typeface="Arial"/>
                  </a:rPr>
                  <a:t>  </a:t>
                </a:r>
                <a:r>
                  <a:rPr lang="en-US" sz="2400" b="1" kern="0" dirty="0" err="1" smtClean="0">
                    <a:solidFill>
                      <a:srgbClr val="000000"/>
                    </a:solidFill>
                    <a:latin typeface="+mn-lt"/>
                    <a:cs typeface="Arial"/>
                  </a:rPr>
                  <a:t>w</a:t>
                </a:r>
                <a:r>
                  <a:rPr lang="en-US" sz="2400" b="1" kern="0" baseline="30000" dirty="0" err="1" smtClean="0">
                    <a:solidFill>
                      <a:srgbClr val="000000"/>
                    </a:solidFill>
                    <a:latin typeface="+mn-lt"/>
                    <a:cs typeface="Arial"/>
                  </a:rPr>
                  <a:t>T</a:t>
                </a:r>
                <a14:m>
                  <m:oMath xmlns:m="http://schemas.openxmlformats.org/officeDocument/2006/math">
                    <m:r>
                      <a:rPr lang="en-US" sz="2400" b="1" i="1" kern="0" dirty="0" smtClean="0">
                        <a:solidFill>
                          <a:srgbClr val="000000"/>
                        </a:solidFill>
                        <a:latin typeface="Cambria Math" panose="02040503050406030204" pitchFamily="18" charset="0"/>
                        <a:ea typeface="Cambria Math" panose="02040503050406030204" pitchFamily="18" charset="0"/>
                        <a:cs typeface="Arial"/>
                      </a:rPr>
                      <m:t>∅</m:t>
                    </m:r>
                  </m:oMath>
                </a14:m>
                <a:r>
                  <a:rPr lang="en-US" sz="2400" b="1" kern="0" dirty="0" smtClean="0">
                    <a:solidFill>
                      <a:srgbClr val="000000"/>
                    </a:solidFill>
                    <a:latin typeface="+mn-lt"/>
                    <a:cs typeface="Arial"/>
                  </a:rPr>
                  <a:t>(x, y</a:t>
                </a:r>
                <a:r>
                  <a:rPr lang="en-US" sz="2400" b="1" kern="0" dirty="0">
                    <a:solidFill>
                      <a:srgbClr val="000000"/>
                    </a:solidFill>
                    <a:latin typeface="+mn-lt"/>
                    <a:cs typeface="Arial"/>
                  </a:rPr>
                  <a:t>) + </a:t>
                </a:r>
                <a:r>
                  <a:rPr lang="en-US" sz="2400" b="1" kern="0" dirty="0" err="1" smtClean="0">
                    <a:solidFill>
                      <a:srgbClr val="000000"/>
                    </a:solidFill>
                    <a:latin typeface="+mn-lt"/>
                    <a:cs typeface="Arial"/>
                  </a:rPr>
                  <a:t>u</a:t>
                </a:r>
                <a:r>
                  <a:rPr lang="en-US" sz="2400" b="1" kern="0" baseline="30000" dirty="0" err="1" smtClean="0">
                    <a:solidFill>
                      <a:srgbClr val="000000"/>
                    </a:solidFill>
                    <a:latin typeface="+mn-lt"/>
                    <a:cs typeface="Arial"/>
                  </a:rPr>
                  <a:t>T</a:t>
                </a:r>
                <a:r>
                  <a:rPr lang="en-US" sz="2400" b="1" kern="0" dirty="0" err="1" smtClean="0">
                    <a:solidFill>
                      <a:srgbClr val="000000"/>
                    </a:solidFill>
                    <a:latin typeface="+mn-lt"/>
                    <a:cs typeface="Arial"/>
                  </a:rPr>
                  <a:t>C</a:t>
                </a:r>
                <a:r>
                  <a:rPr lang="en-US" sz="2400" b="1" kern="0" dirty="0" smtClean="0">
                    <a:solidFill>
                      <a:srgbClr val="000000"/>
                    </a:solidFill>
                    <a:latin typeface="+mn-lt"/>
                    <a:cs typeface="Arial"/>
                  </a:rPr>
                  <a:t>(x, y</a:t>
                </a:r>
                <a:r>
                  <a:rPr lang="en-US" sz="2400" b="1" kern="0" dirty="0">
                    <a:solidFill>
                      <a:srgbClr val="000000"/>
                    </a:solidFill>
                    <a:latin typeface="+mn-lt"/>
                    <a:cs typeface="Arial"/>
                  </a:rPr>
                  <a:t>) </a:t>
                </a:r>
              </a:p>
            </p:txBody>
          </p:sp>
        </mc:Choice>
        <mc:Fallback xmlns="">
          <p:sp>
            <p:nvSpPr>
              <p:cNvPr id="15" name="Rectangle 14"/>
              <p:cNvSpPr>
                <a:spLocks noRot="1" noChangeAspect="1" noMove="1" noResize="1" noEditPoints="1" noAdjustHandles="1" noChangeArrowheads="1" noChangeShapeType="1" noTextEdit="1"/>
              </p:cNvSpPr>
              <p:nvPr/>
            </p:nvSpPr>
            <p:spPr>
              <a:xfrm>
                <a:off x="1447800" y="745609"/>
                <a:ext cx="5638800" cy="461665"/>
              </a:xfrm>
              <a:prstGeom prst="rect">
                <a:avLst/>
              </a:prstGeom>
              <a:blipFill>
                <a:blip r:embed="rId4"/>
                <a:stretch>
                  <a:fillRect t="-8974" b="-33333"/>
                </a:stretch>
              </a:blipFill>
              <a:ln>
                <a:solidFill>
                  <a:schemeClr val="accent1"/>
                </a:solidFill>
              </a:ln>
            </p:spPr>
            <p:txBody>
              <a:bodyPr/>
              <a:lstStyle/>
              <a:p>
                <a:r>
                  <a:rPr lang="en-US">
                    <a:noFill/>
                  </a:rPr>
                  <a:t> </a:t>
                </a:r>
              </a:p>
            </p:txBody>
          </p:sp>
        </mc:Fallback>
      </mc:AlternateContent>
      <p:sp>
        <p:nvSpPr>
          <p:cNvPr id="16" name="Rectangular Callout 15"/>
          <p:cNvSpPr/>
          <p:nvPr/>
        </p:nvSpPr>
        <p:spPr>
          <a:xfrm>
            <a:off x="6705600" y="781090"/>
            <a:ext cx="2362200" cy="819110"/>
          </a:xfrm>
          <a:prstGeom prst="wedgeRectCallout">
            <a:avLst>
              <a:gd name="adj1" fmla="val -71306"/>
              <a:gd name="adj2" fmla="val 10684"/>
            </a:avLst>
          </a:prstGeom>
          <a:solidFill>
            <a:srgbClr val="FAE1AF"/>
          </a:solidFill>
          <a:ln w="19050">
            <a:solidFill>
              <a:srgbClr val="A7001B"/>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solidFill>
                  <a:srgbClr val="003366"/>
                </a:solidFill>
              </a:rPr>
              <a:t>Knowledge, Structure, Constraints component</a:t>
            </a:r>
            <a:endParaRPr lang="en-US" b="1" dirty="0">
              <a:solidFill>
                <a:srgbClr val="003366"/>
              </a:solidFill>
            </a:endParaRPr>
          </a:p>
        </p:txBody>
      </p:sp>
    </p:spTree>
    <p:extLst>
      <p:ext uri="{BB962C8B-B14F-4D97-AF65-F5344CB8AC3E}">
        <p14:creationId xmlns:p14="http://schemas.microsoft.com/office/powerpoint/2010/main" val="33027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5" grpId="0" animBg="1"/>
      <p:bldP spid="8"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Implication II</a:t>
            </a:r>
            <a:endParaRPr lang="en-US" dirty="0"/>
          </a:p>
        </p:txBody>
      </p:sp>
      <p:sp>
        <p:nvSpPr>
          <p:cNvPr id="3" name="Content Placeholder 2"/>
          <p:cNvSpPr>
            <a:spLocks noGrp="1"/>
          </p:cNvSpPr>
          <p:nvPr>
            <p:ph idx="1"/>
          </p:nvPr>
        </p:nvSpPr>
        <p:spPr/>
        <p:txBody>
          <a:bodyPr/>
          <a:lstStyle/>
          <a:p>
            <a:r>
              <a:rPr lang="en-US" dirty="0" smtClean="0"/>
              <a:t>Assume that you have a fixed budget for annotation.</a:t>
            </a:r>
          </a:p>
          <a:p>
            <a:r>
              <a:rPr lang="en-US" dirty="0" smtClean="0"/>
              <a:t>You can annotate </a:t>
            </a:r>
            <a:r>
              <a:rPr lang="en-US" b="1" dirty="0" smtClean="0"/>
              <a:t>m complete structures </a:t>
            </a:r>
            <a:r>
              <a:rPr lang="en-US" dirty="0" smtClean="0"/>
              <a:t>(</a:t>
            </a:r>
            <a:r>
              <a:rPr lang="en-US" b="1" dirty="0" smtClean="0"/>
              <a:t>n</a:t>
            </a:r>
            <a:r>
              <a:rPr lang="en-US" dirty="0" smtClean="0"/>
              <a:t> labels each), or</a:t>
            </a:r>
          </a:p>
          <a:p>
            <a:r>
              <a:rPr lang="en-US" b="1" dirty="0" smtClean="0"/>
              <a:t>m*k structures</a:t>
            </a:r>
            <a:r>
              <a:rPr lang="en-US" dirty="0" smtClean="0"/>
              <a:t>, partially, with </a:t>
            </a:r>
            <a:r>
              <a:rPr lang="en-US" b="1" dirty="0" smtClean="0"/>
              <a:t>n/k labels </a:t>
            </a:r>
            <a:r>
              <a:rPr lang="en-US" dirty="0" smtClean="0"/>
              <a:t>each</a:t>
            </a:r>
          </a:p>
          <a:p>
            <a:r>
              <a:rPr lang="en-US" dirty="0" smtClean="0"/>
              <a:t>Which one is better? </a:t>
            </a:r>
          </a:p>
          <a:p>
            <a:endParaRPr lang="en-US" dirty="0"/>
          </a:p>
          <a:p>
            <a:endParaRPr lang="en-US" dirty="0" smtClean="0"/>
          </a:p>
          <a:p>
            <a:r>
              <a:rPr lang="en-US" dirty="0" smtClean="0"/>
              <a:t>Clearly, this will depend on </a:t>
            </a:r>
          </a:p>
          <a:p>
            <a:pPr lvl="1"/>
            <a:r>
              <a:rPr lang="en-US" dirty="0" smtClean="0"/>
              <a:t>The tightness of the structure, for which we developed some theory, </a:t>
            </a:r>
          </a:p>
          <a:p>
            <a:pPr lvl="1"/>
            <a:r>
              <a:rPr lang="en-US" dirty="0" smtClean="0"/>
              <a:t>Our algorithmic approach</a:t>
            </a:r>
          </a:p>
        </p:txBody>
      </p:sp>
    </p:spTree>
    <p:extLst>
      <p:ext uri="{BB962C8B-B14F-4D97-AF65-F5344CB8AC3E}">
        <p14:creationId xmlns:p14="http://schemas.microsoft.com/office/powerpoint/2010/main" val="32415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AF13A-E55F-A949-9C4F-614D8760730F}"/>
              </a:ext>
            </a:extLst>
          </p:cNvPr>
          <p:cNvSpPr>
            <a:spLocks noGrp="1"/>
          </p:cNvSpPr>
          <p:nvPr>
            <p:ph type="title"/>
          </p:nvPr>
        </p:nvSpPr>
        <p:spPr/>
        <p:txBody>
          <a:bodyPr/>
          <a:lstStyle/>
          <a:p>
            <a:r>
              <a:rPr lang="en-US" dirty="0">
                <a:latin typeface="+mn-lt"/>
              </a:rPr>
              <a:t>Experiment</a:t>
            </a:r>
          </a:p>
        </p:txBody>
      </p:sp>
      <p:sp>
        <p:nvSpPr>
          <p:cNvPr id="13" name="TextBox 12"/>
          <p:cNvSpPr txBox="1"/>
          <p:nvPr/>
        </p:nvSpPr>
        <p:spPr>
          <a:xfrm>
            <a:off x="2731717" y="1331106"/>
            <a:ext cx="1396536" cy="369332"/>
          </a:xfrm>
          <a:prstGeom prst="rect">
            <a:avLst/>
          </a:prstGeom>
          <a:noFill/>
        </p:spPr>
        <p:txBody>
          <a:bodyPr wrap="none" rtlCol="0">
            <a:spAutoFit/>
          </a:bodyPr>
          <a:lstStyle/>
          <a:p>
            <a:r>
              <a:rPr lang="en-US" dirty="0">
                <a:solidFill>
                  <a:srgbClr val="002060"/>
                </a:solidFill>
                <a:latin typeface="+mn-lt"/>
              </a:rPr>
              <a:t>(a) Complete</a:t>
            </a:r>
          </a:p>
        </p:txBody>
      </p:sp>
      <p:sp>
        <p:nvSpPr>
          <p:cNvPr id="14" name="TextBox 13"/>
          <p:cNvSpPr txBox="1"/>
          <p:nvPr/>
        </p:nvSpPr>
        <p:spPr>
          <a:xfrm>
            <a:off x="5565122" y="1322812"/>
            <a:ext cx="950901" cy="369332"/>
          </a:xfrm>
          <a:prstGeom prst="rect">
            <a:avLst/>
          </a:prstGeom>
          <a:noFill/>
        </p:spPr>
        <p:txBody>
          <a:bodyPr wrap="none" rtlCol="0">
            <a:spAutoFit/>
          </a:bodyPr>
          <a:lstStyle/>
          <a:p>
            <a:r>
              <a:rPr lang="en-US" dirty="0">
                <a:solidFill>
                  <a:srgbClr val="FF0000"/>
                </a:solidFill>
                <a:latin typeface="+mn-lt"/>
              </a:rPr>
              <a:t>(b) ESPA</a:t>
            </a:r>
          </a:p>
        </p:txBody>
      </p:sp>
      <p:sp>
        <p:nvSpPr>
          <p:cNvPr id="15" name="Rectangle 14"/>
          <p:cNvSpPr/>
          <p:nvPr/>
        </p:nvSpPr>
        <p:spPr>
          <a:xfrm>
            <a:off x="4947096" y="2652231"/>
            <a:ext cx="2286000" cy="13359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2530133" y="2652231"/>
            <a:ext cx="2286000" cy="13359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2618926" y="2927844"/>
            <a:ext cx="1026591" cy="958712"/>
            <a:chOff x="3299081" y="2198810"/>
            <a:chExt cx="1026591" cy="958712"/>
          </a:xfrm>
        </p:grpSpPr>
        <p:grpSp>
          <p:nvGrpSpPr>
            <p:cNvPr id="108" name="Group 107"/>
            <p:cNvGrpSpPr/>
            <p:nvPr/>
          </p:nvGrpSpPr>
          <p:grpSpPr>
            <a:xfrm>
              <a:off x="3299081" y="2213447"/>
              <a:ext cx="999609" cy="944075"/>
              <a:chOff x="2226911" y="1490958"/>
              <a:chExt cx="999609" cy="944075"/>
            </a:xfrm>
          </p:grpSpPr>
          <p:sp>
            <p:nvSpPr>
              <p:cNvPr id="110" name="Oval 109">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2060"/>
              </a:solid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Rectangle 108"/>
            <p:cNvSpPr/>
            <p:nvPr/>
          </p:nvSpPr>
          <p:spPr>
            <a:xfrm>
              <a:off x="3299081" y="2198810"/>
              <a:ext cx="1026591" cy="9587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3713734" y="2927844"/>
            <a:ext cx="1026591" cy="958712"/>
            <a:chOff x="4619667" y="3734099"/>
            <a:chExt cx="1026591" cy="958712"/>
          </a:xfrm>
        </p:grpSpPr>
        <p:grpSp>
          <p:nvGrpSpPr>
            <p:cNvPr id="101" name="Group 100"/>
            <p:cNvGrpSpPr/>
            <p:nvPr/>
          </p:nvGrpSpPr>
          <p:grpSpPr>
            <a:xfrm>
              <a:off x="4626938" y="3748736"/>
              <a:ext cx="999609" cy="944075"/>
              <a:chOff x="3498049" y="1490958"/>
              <a:chExt cx="999609" cy="944075"/>
            </a:xfrm>
          </p:grpSpPr>
          <p:sp>
            <p:nvSpPr>
              <p:cNvPr id="103" name="Oval 102">
                <a:extLst>
                  <a:ext uri="{FF2B5EF4-FFF2-40B4-BE49-F238E27FC236}">
                    <a16:creationId xmlns:a16="http://schemas.microsoft.com/office/drawing/2014/main" id="{02A9185F-17CD-430F-B765-DD03EB939117}"/>
                  </a:ext>
                </a:extLst>
              </p:cNvPr>
              <p:cNvSpPr/>
              <p:nvPr/>
            </p:nvSpPr>
            <p:spPr>
              <a:xfrm>
                <a:off x="3905297" y="149095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a:extLst>
                  <a:ext uri="{FF2B5EF4-FFF2-40B4-BE49-F238E27FC236}">
                    <a16:creationId xmlns:a16="http://schemas.microsoft.com/office/drawing/2014/main" id="{67183840-CA5E-41AC-8BA4-676FBC67C282}"/>
                  </a:ext>
                </a:extLst>
              </p:cNvPr>
              <p:cNvSpPr/>
              <p:nvPr/>
            </p:nvSpPr>
            <p:spPr>
              <a:xfrm>
                <a:off x="3498049"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a:extLst>
                  <a:ext uri="{FF2B5EF4-FFF2-40B4-BE49-F238E27FC236}">
                    <a16:creationId xmlns:a16="http://schemas.microsoft.com/office/drawing/2014/main" id="{A207EA9E-2A7E-4CA2-B13A-7956BC73097B}"/>
                  </a:ext>
                </a:extLst>
              </p:cNvPr>
              <p:cNvSpPr/>
              <p:nvPr/>
            </p:nvSpPr>
            <p:spPr>
              <a:xfrm>
                <a:off x="4312545" y="1787138"/>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a:extLst>
                  <a:ext uri="{FF2B5EF4-FFF2-40B4-BE49-F238E27FC236}">
                    <a16:creationId xmlns:a16="http://schemas.microsoft.com/office/drawing/2014/main" id="{A68926DB-EC77-4FAF-8387-81160673330E}"/>
                  </a:ext>
                </a:extLst>
              </p:cNvPr>
              <p:cNvSpPr/>
              <p:nvPr/>
            </p:nvSpPr>
            <p:spPr>
              <a:xfrm>
                <a:off x="3683162"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Oval 106">
                <a:extLst>
                  <a:ext uri="{FF2B5EF4-FFF2-40B4-BE49-F238E27FC236}">
                    <a16:creationId xmlns:a16="http://schemas.microsoft.com/office/drawing/2014/main" id="{21DDF9FD-DCA9-4F7E-9E84-90C4E26D8618}"/>
                  </a:ext>
                </a:extLst>
              </p:cNvPr>
              <p:cNvSpPr/>
              <p:nvPr/>
            </p:nvSpPr>
            <p:spPr>
              <a:xfrm>
                <a:off x="4127432" y="2249920"/>
                <a:ext cx="185113" cy="185113"/>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2" name="Rectangle 101"/>
            <p:cNvSpPr/>
            <p:nvPr/>
          </p:nvSpPr>
          <p:spPr>
            <a:xfrm>
              <a:off x="4619667" y="3734099"/>
              <a:ext cx="1026591" cy="9587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5045727" y="2927844"/>
            <a:ext cx="1026591" cy="958712"/>
            <a:chOff x="5951660" y="3474452"/>
            <a:chExt cx="1026591" cy="958712"/>
          </a:xfrm>
        </p:grpSpPr>
        <p:cxnSp>
          <p:nvCxnSpPr>
            <p:cNvPr id="88" name="Straight Arrow Connector 87">
              <a:extLst>
                <a:ext uri="{FF2B5EF4-FFF2-40B4-BE49-F238E27FC236}">
                  <a16:creationId xmlns:a16="http://schemas.microsoft.com/office/drawing/2014/main" id="{6811DF0B-84E5-1342-9EFD-307D206E224B}"/>
                </a:ext>
              </a:extLst>
            </p:cNvPr>
            <p:cNvCxnSpPr/>
            <p:nvPr/>
          </p:nvCxnSpPr>
          <p:spPr>
            <a:xfrm flipH="1">
              <a:off x="6731847" y="3980529"/>
              <a:ext cx="119665" cy="304778"/>
            </a:xfrm>
            <a:prstGeom prst="straightConnector1">
              <a:avLst/>
            </a:prstGeom>
            <a:solidFill>
              <a:srgbClr val="002060"/>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951660" y="3474452"/>
              <a:ext cx="1026591" cy="958712"/>
              <a:chOff x="5951660" y="3734099"/>
              <a:chExt cx="1026591" cy="958712"/>
            </a:xfrm>
          </p:grpSpPr>
          <p:grpSp>
            <p:nvGrpSpPr>
              <p:cNvPr id="90" name="Group 89">
                <a:extLst>
                  <a:ext uri="{FF2B5EF4-FFF2-40B4-BE49-F238E27FC236}">
                    <a16:creationId xmlns:a16="http://schemas.microsoft.com/office/drawing/2014/main" id="{8BE54C6C-6981-4B81-9F8F-C21AE2C33F97}"/>
                  </a:ext>
                </a:extLst>
              </p:cNvPr>
              <p:cNvGrpSpPr/>
              <p:nvPr/>
            </p:nvGrpSpPr>
            <p:grpSpPr>
              <a:xfrm>
                <a:off x="5968863" y="3748736"/>
                <a:ext cx="999608" cy="944075"/>
                <a:chOff x="762000" y="4648200"/>
                <a:chExt cx="2057400" cy="1943100"/>
              </a:xfrm>
              <a:solidFill>
                <a:srgbClr val="FF0000"/>
              </a:solidFill>
            </p:grpSpPr>
            <p:sp>
              <p:nvSpPr>
                <p:cNvPr id="92" name="Oval 91">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Oval 92">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Oval 93">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Oval 94">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7" name="Straight Arrow Connector 96">
                  <a:extLst>
                    <a:ext uri="{FF2B5EF4-FFF2-40B4-BE49-F238E27FC236}">
                      <a16:creationId xmlns:a16="http://schemas.microsoft.com/office/drawing/2014/main" id="{923F6EA9-872C-444F-ADE5-4FC5C2491BDE}"/>
                    </a:ext>
                  </a:extLst>
                </p:cNvPr>
                <p:cNvCxnSpPr/>
                <p:nvPr/>
              </p:nvCxnSpPr>
              <p:spPr>
                <a:xfrm>
                  <a:off x="1925404" y="4973404"/>
                  <a:ext cx="568792" cy="340192"/>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3DD37DD-6AD4-4B8A-B620-4B752A49B91A}"/>
                    </a:ext>
                  </a:extLst>
                </p:cNvPr>
                <p:cNvCxnSpPr/>
                <p:nvPr/>
              </p:nvCxnSpPr>
              <p:spPr>
                <a:xfrm>
                  <a:off x="1143000" y="5448300"/>
                  <a:ext cx="970196" cy="81779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Rectangle 90"/>
              <p:cNvSpPr/>
              <p:nvPr/>
            </p:nvSpPr>
            <p:spPr>
              <a:xfrm>
                <a:off x="5951660" y="3734099"/>
                <a:ext cx="1026591" cy="958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 name="Group 19"/>
          <p:cNvGrpSpPr/>
          <p:nvPr/>
        </p:nvGrpSpPr>
        <p:grpSpPr>
          <a:xfrm>
            <a:off x="6140757" y="2927844"/>
            <a:ext cx="1026591" cy="958712"/>
            <a:chOff x="7046690" y="3734099"/>
            <a:chExt cx="1026591" cy="958712"/>
          </a:xfrm>
        </p:grpSpPr>
        <p:grpSp>
          <p:nvGrpSpPr>
            <p:cNvPr id="75" name="Group 74"/>
            <p:cNvGrpSpPr/>
            <p:nvPr/>
          </p:nvGrpSpPr>
          <p:grpSpPr>
            <a:xfrm>
              <a:off x="7060183" y="3748736"/>
              <a:ext cx="999608" cy="944075"/>
              <a:chOff x="6181899" y="1490958"/>
              <a:chExt cx="999608" cy="944075"/>
            </a:xfrm>
          </p:grpSpPr>
          <p:cxnSp>
            <p:nvCxnSpPr>
              <p:cNvPr id="77" name="Straight Arrow Connector 76">
                <a:extLst>
                  <a:ext uri="{FF2B5EF4-FFF2-40B4-BE49-F238E27FC236}">
                    <a16:creationId xmlns:a16="http://schemas.microsoft.com/office/drawing/2014/main" id="{3A02BEAB-59FF-9A44-8D7A-2D878506FEB7}"/>
                  </a:ext>
                </a:extLst>
              </p:cNvPr>
              <p:cNvCxnSpPr/>
              <p:nvPr/>
            </p:nvCxnSpPr>
            <p:spPr>
              <a:xfrm flipH="1">
                <a:off x="6949978" y="1972251"/>
                <a:ext cx="119665" cy="304778"/>
              </a:xfrm>
              <a:prstGeom prst="straightConnector1">
                <a:avLst/>
              </a:prstGeom>
              <a:solidFill>
                <a:srgbClr val="002060"/>
              </a:solid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8BE54C6C-6981-4B81-9F8F-C21AE2C33F97}"/>
                  </a:ext>
                </a:extLst>
              </p:cNvPr>
              <p:cNvGrpSpPr/>
              <p:nvPr/>
            </p:nvGrpSpPr>
            <p:grpSpPr>
              <a:xfrm>
                <a:off x="6181899" y="1490958"/>
                <a:ext cx="999608" cy="944075"/>
                <a:chOff x="762000" y="4648200"/>
                <a:chExt cx="2057400" cy="1943100"/>
              </a:xfrm>
              <a:solidFill>
                <a:srgbClr val="FF0000"/>
              </a:solidFill>
            </p:grpSpPr>
            <p:sp>
              <p:nvSpPr>
                <p:cNvPr id="81" name="Oval 80">
                  <a:extLst>
                    <a:ext uri="{FF2B5EF4-FFF2-40B4-BE49-F238E27FC236}">
                      <a16:creationId xmlns:a16="http://schemas.microsoft.com/office/drawing/2014/main" id="{D25A5BC8-2F39-483F-9C54-C5797253DF53}"/>
                    </a:ext>
                  </a:extLst>
                </p:cNvPr>
                <p:cNvSpPr/>
                <p:nvPr/>
              </p:nvSpPr>
              <p:spPr>
                <a:xfrm>
                  <a:off x="1600200" y="46482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a:extLst>
                    <a:ext uri="{FF2B5EF4-FFF2-40B4-BE49-F238E27FC236}">
                      <a16:creationId xmlns:a16="http://schemas.microsoft.com/office/drawing/2014/main" id="{379DC205-3F09-4511-820D-415EE3B1851D}"/>
                    </a:ext>
                  </a:extLst>
                </p:cNvPr>
                <p:cNvSpPr/>
                <p:nvPr/>
              </p:nvSpPr>
              <p:spPr>
                <a:xfrm>
                  <a:off x="7620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a:extLst>
                    <a:ext uri="{FF2B5EF4-FFF2-40B4-BE49-F238E27FC236}">
                      <a16:creationId xmlns:a16="http://schemas.microsoft.com/office/drawing/2014/main" id="{0038798E-5C7B-42B4-903E-17CE0F788967}"/>
                    </a:ext>
                  </a:extLst>
                </p:cNvPr>
                <p:cNvSpPr/>
                <p:nvPr/>
              </p:nvSpPr>
              <p:spPr>
                <a:xfrm>
                  <a:off x="2438400" y="52578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Oval 83">
                  <a:extLst>
                    <a:ext uri="{FF2B5EF4-FFF2-40B4-BE49-F238E27FC236}">
                      <a16:creationId xmlns:a16="http://schemas.microsoft.com/office/drawing/2014/main" id="{37064CCC-35FB-4514-826D-231F95B6BA05}"/>
                    </a:ext>
                  </a:extLst>
                </p:cNvPr>
                <p:cNvSpPr/>
                <p:nvPr/>
              </p:nvSpPr>
              <p:spPr>
                <a:xfrm>
                  <a:off x="11430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a:extLst>
                    <a:ext uri="{FF2B5EF4-FFF2-40B4-BE49-F238E27FC236}">
                      <a16:creationId xmlns:a16="http://schemas.microsoft.com/office/drawing/2014/main" id="{426FEC5B-EE24-491D-BBF7-D3A8216522A6}"/>
                    </a:ext>
                  </a:extLst>
                </p:cNvPr>
                <p:cNvSpPr/>
                <p:nvPr/>
              </p:nvSpPr>
              <p:spPr>
                <a:xfrm>
                  <a:off x="2057400" y="6210300"/>
                  <a:ext cx="381000" cy="381000"/>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Straight Arrow Connector 85">
                  <a:extLst>
                    <a:ext uri="{FF2B5EF4-FFF2-40B4-BE49-F238E27FC236}">
                      <a16:creationId xmlns:a16="http://schemas.microsoft.com/office/drawing/2014/main" id="{C47B41FF-CE2A-4183-A6CB-7EB310CFC618}"/>
                    </a:ext>
                  </a:extLst>
                </p:cNvPr>
                <p:cNvCxnSpPr/>
                <p:nvPr/>
              </p:nvCxnSpPr>
              <p:spPr>
                <a:xfrm>
                  <a:off x="1790700" y="5029200"/>
                  <a:ext cx="457200" cy="118110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6B4B8DF-6B8A-4E6F-94C7-4B1FA997B994}"/>
                    </a:ext>
                  </a:extLst>
                </p:cNvPr>
                <p:cNvCxnSpPr/>
                <p:nvPr/>
              </p:nvCxnSpPr>
              <p:spPr>
                <a:xfrm>
                  <a:off x="952500" y="5638800"/>
                  <a:ext cx="246296" cy="627296"/>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a:extLst>
                  <a:ext uri="{FF2B5EF4-FFF2-40B4-BE49-F238E27FC236}">
                    <a16:creationId xmlns:a16="http://schemas.microsoft.com/office/drawing/2014/main" id="{29DE84B4-20D1-AA4C-A52E-23E1CC711439}"/>
                  </a:ext>
                </a:extLst>
              </p:cNvPr>
              <p:cNvCxnSpPr>
                <a:cxnSpLocks/>
              </p:cNvCxnSpPr>
              <p:nvPr/>
            </p:nvCxnSpPr>
            <p:spPr>
              <a:xfrm flipH="1">
                <a:off x="6459569" y="1676071"/>
                <a:ext cx="222135" cy="573849"/>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8B59AB-FE5F-D64A-9821-D58468580957}"/>
                  </a:ext>
                </a:extLst>
              </p:cNvPr>
              <p:cNvCxnSpPr/>
              <p:nvPr/>
            </p:nvCxnSpPr>
            <p:spPr>
              <a:xfrm>
                <a:off x="6367012" y="1879695"/>
                <a:ext cx="629382" cy="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7046690" y="3734099"/>
              <a:ext cx="1026591" cy="958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4380786" y="1388741"/>
            <a:ext cx="1026591" cy="958712"/>
            <a:chOff x="3299081" y="2198810"/>
            <a:chExt cx="1026591" cy="958712"/>
          </a:xfrm>
        </p:grpSpPr>
        <p:grpSp>
          <p:nvGrpSpPr>
            <p:cNvPr id="58" name="Group 57"/>
            <p:cNvGrpSpPr/>
            <p:nvPr/>
          </p:nvGrpSpPr>
          <p:grpSpPr>
            <a:xfrm>
              <a:off x="3299081" y="2213447"/>
              <a:ext cx="999609" cy="944075"/>
              <a:chOff x="2226911" y="1490958"/>
              <a:chExt cx="999609" cy="944075"/>
            </a:xfrm>
          </p:grpSpPr>
          <p:sp>
            <p:nvSpPr>
              <p:cNvPr id="60" name="Oval 59">
                <a:extLst>
                  <a:ext uri="{FF2B5EF4-FFF2-40B4-BE49-F238E27FC236}">
                    <a16:creationId xmlns:a16="http://schemas.microsoft.com/office/drawing/2014/main" id="{02A9185F-17CD-430F-B765-DD03EB939117}"/>
                  </a:ext>
                </a:extLst>
              </p:cNvPr>
              <p:cNvSpPr/>
              <p:nvPr/>
            </p:nvSpPr>
            <p:spPr>
              <a:xfrm>
                <a:off x="2634159" y="1490958"/>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a:extLst>
                  <a:ext uri="{FF2B5EF4-FFF2-40B4-BE49-F238E27FC236}">
                    <a16:creationId xmlns:a16="http://schemas.microsoft.com/office/drawing/2014/main" id="{67183840-CA5E-41AC-8BA4-676FBC67C282}"/>
                  </a:ext>
                </a:extLst>
              </p:cNvPr>
              <p:cNvSpPr/>
              <p:nvPr/>
            </p:nvSpPr>
            <p:spPr>
              <a:xfrm>
                <a:off x="2226911" y="1787138"/>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a:extLst>
                  <a:ext uri="{FF2B5EF4-FFF2-40B4-BE49-F238E27FC236}">
                    <a16:creationId xmlns:a16="http://schemas.microsoft.com/office/drawing/2014/main" id="{A207EA9E-2A7E-4CA2-B13A-7956BC73097B}"/>
                  </a:ext>
                </a:extLst>
              </p:cNvPr>
              <p:cNvSpPr/>
              <p:nvPr/>
            </p:nvSpPr>
            <p:spPr>
              <a:xfrm>
                <a:off x="3041407" y="1787138"/>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A68926DB-EC77-4FAF-8387-81160673330E}"/>
                  </a:ext>
                </a:extLst>
              </p:cNvPr>
              <p:cNvSpPr/>
              <p:nvPr/>
            </p:nvSpPr>
            <p:spPr>
              <a:xfrm>
                <a:off x="2412024" y="2249920"/>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a:extLst>
                  <a:ext uri="{FF2B5EF4-FFF2-40B4-BE49-F238E27FC236}">
                    <a16:creationId xmlns:a16="http://schemas.microsoft.com/office/drawing/2014/main" id="{21DDF9FD-DCA9-4F7E-9E84-90C4E26D8618}"/>
                  </a:ext>
                </a:extLst>
              </p:cNvPr>
              <p:cNvSpPr/>
              <p:nvPr/>
            </p:nvSpPr>
            <p:spPr>
              <a:xfrm>
                <a:off x="2856294" y="2249920"/>
                <a:ext cx="185113" cy="185113"/>
              </a:xfrm>
              <a:prstGeom prst="ellipse">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5" name="Straight Arrow Connector 64">
                <a:extLst>
                  <a:ext uri="{FF2B5EF4-FFF2-40B4-BE49-F238E27FC236}">
                    <a16:creationId xmlns:a16="http://schemas.microsoft.com/office/drawing/2014/main" id="{45A1FA9B-4B89-4B97-94B0-7BC340E2F4F0}"/>
                  </a:ext>
                </a:extLst>
              </p:cNvPr>
              <p:cNvCxnSpPr/>
              <p:nvPr/>
            </p:nvCxnSpPr>
            <p:spPr>
              <a:xfrm>
                <a:off x="2792162" y="1648962"/>
                <a:ext cx="276353" cy="165286"/>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3ED6BEC-FDE7-441B-87F8-87C0EBBA45B7}"/>
                  </a:ext>
                </a:extLst>
              </p:cNvPr>
              <p:cNvCxnSpPr/>
              <p:nvPr/>
            </p:nvCxnSpPr>
            <p:spPr>
              <a:xfrm flipH="1">
                <a:off x="2384915" y="1648962"/>
                <a:ext cx="276353" cy="165286"/>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8A4093E-82E2-4F9D-BFCA-FAD5164F088C}"/>
                  </a:ext>
                </a:extLst>
              </p:cNvPr>
              <p:cNvCxnSpPr/>
              <p:nvPr/>
            </p:nvCxnSpPr>
            <p:spPr>
              <a:xfrm flipH="1">
                <a:off x="2504580" y="1676071"/>
                <a:ext cx="222135" cy="57385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80A2A72-AC93-4999-B7B0-0EAE4909DB6A}"/>
                  </a:ext>
                </a:extLst>
              </p:cNvPr>
              <p:cNvCxnSpPr/>
              <p:nvPr/>
            </p:nvCxnSpPr>
            <p:spPr>
              <a:xfrm>
                <a:off x="2726715" y="1676071"/>
                <a:ext cx="222135" cy="57385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5257391-6E72-499A-94F0-49CEE4E82BF3}"/>
                  </a:ext>
                </a:extLst>
              </p:cNvPr>
              <p:cNvCxnSpPr/>
              <p:nvPr/>
            </p:nvCxnSpPr>
            <p:spPr>
              <a:xfrm>
                <a:off x="2319467" y="1972251"/>
                <a:ext cx="119665" cy="304778"/>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98374CB-906D-4DEC-8A6D-CD13264682A5}"/>
                  </a:ext>
                </a:extLst>
              </p:cNvPr>
              <p:cNvCxnSpPr/>
              <p:nvPr/>
            </p:nvCxnSpPr>
            <p:spPr>
              <a:xfrm flipH="1">
                <a:off x="3014297" y="1972251"/>
                <a:ext cx="119665" cy="304778"/>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00E0B43-702D-473C-A222-4F2C370067D6}"/>
                  </a:ext>
                </a:extLst>
              </p:cNvPr>
              <p:cNvCxnSpPr/>
              <p:nvPr/>
            </p:nvCxnSpPr>
            <p:spPr>
              <a:xfrm>
                <a:off x="2412024" y="1879695"/>
                <a:ext cx="629383" cy="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A074040-3AAD-4D3B-8CA7-AA0F6FD9E0B4}"/>
                  </a:ext>
                </a:extLst>
              </p:cNvPr>
              <p:cNvCxnSpPr/>
              <p:nvPr/>
            </p:nvCxnSpPr>
            <p:spPr>
              <a:xfrm>
                <a:off x="2412024" y="1879695"/>
                <a:ext cx="471379" cy="397335"/>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928CDD7-B129-4938-B5C2-75A1DA7C7B1D}"/>
                  </a:ext>
                </a:extLst>
              </p:cNvPr>
              <p:cNvCxnSpPr/>
              <p:nvPr/>
            </p:nvCxnSpPr>
            <p:spPr>
              <a:xfrm flipH="1">
                <a:off x="2570027" y="1945142"/>
                <a:ext cx="498488" cy="331887"/>
              </a:xfrm>
              <a:prstGeom prst="straightConnector1">
                <a:avLst/>
              </a:prstGeom>
              <a:solidFill>
                <a:srgbClr val="00206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DD5F5F7-BB90-45CB-A8F2-2C3F8E72DC27}"/>
                  </a:ext>
                </a:extLst>
              </p:cNvPr>
              <p:cNvCxnSpPr/>
              <p:nvPr/>
            </p:nvCxnSpPr>
            <p:spPr>
              <a:xfrm>
                <a:off x="2597136" y="2342477"/>
                <a:ext cx="259158" cy="0"/>
              </a:xfrm>
              <a:prstGeom prst="straightConnector1">
                <a:avLst/>
              </a:prstGeom>
              <a:solidFill>
                <a:srgbClr val="00B050"/>
              </a:solidFill>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3299081" y="2198810"/>
              <a:ext cx="1026591" cy="9587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mc:AlternateContent xmlns:mc="http://schemas.openxmlformats.org/markup-compatibility/2006" xmlns:a14="http://schemas.microsoft.com/office/drawing/2010/main">
        <mc:Choice Requires="a14">
          <p:sp>
            <p:nvSpPr>
              <p:cNvPr id="22" name="TextBox 21"/>
              <p:cNvSpPr txBox="1"/>
              <p:nvPr/>
            </p:nvSpPr>
            <p:spPr>
              <a:xfrm>
                <a:off x="4720614" y="1008327"/>
                <a:ext cx="4528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𝒯</m:t>
                          </m:r>
                        </m:e>
                        <m:sub>
                          <m:r>
                            <a:rPr lang="en-US" b="0" i="1" smtClean="0">
                              <a:solidFill>
                                <a:srgbClr val="00B050"/>
                              </a:solidFill>
                              <a:latin typeface="Cambria Math" panose="02040503050406030204" pitchFamily="18" charset="0"/>
                            </a:rPr>
                            <m:t>0</m:t>
                          </m:r>
                        </m:sub>
                      </m:sSub>
                    </m:oMath>
                  </m:oMathPara>
                </a14:m>
                <a:endParaRPr lang="en-US" dirty="0">
                  <a:solidFill>
                    <a:srgbClr val="00B050"/>
                  </a:solidFill>
                  <a:latin typeface="+mn-lt"/>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720614" y="1008327"/>
                <a:ext cx="452816" cy="369332"/>
              </a:xfrm>
              <a:prstGeom prst="rect">
                <a:avLst/>
              </a:prstGeom>
              <a:blipFill>
                <a:blip r:embed="rId2"/>
                <a:stretch>
                  <a:fillRect/>
                </a:stretch>
              </a:blipFill>
            </p:spPr>
            <p:txBody>
              <a:bodyPr/>
              <a:lstStyle/>
              <a:p>
                <a:r>
                  <a:rPr lang="en-US">
                    <a:noFill/>
                  </a:rPr>
                  <a:t> </a:t>
                </a:r>
              </a:p>
            </p:txBody>
          </p:sp>
        </mc:Fallback>
      </mc:AlternateContent>
      <p:sp>
        <p:nvSpPr>
          <p:cNvPr id="23" name="Bent-Up Arrow 22"/>
          <p:cNvSpPr/>
          <p:nvPr/>
        </p:nvSpPr>
        <p:spPr>
          <a:xfrm rot="10800000">
            <a:off x="2786912"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3065042" y="1636003"/>
            <a:ext cx="1159586" cy="307777"/>
          </a:xfrm>
          <a:prstGeom prst="rect">
            <a:avLst/>
          </a:prstGeom>
          <a:noFill/>
        </p:spPr>
        <p:txBody>
          <a:bodyPr wrap="square" rtlCol="0">
            <a:spAutoFit/>
          </a:bodyPr>
          <a:lstStyle/>
          <a:p>
            <a:pPr algn="l"/>
            <a:r>
              <a:rPr lang="en-US" sz="1400" dirty="0">
                <a:solidFill>
                  <a:srgbClr val="002060"/>
                </a:solidFill>
                <a:latin typeface="+mn-lt"/>
              </a:rPr>
              <a:t>same budget</a:t>
            </a:r>
          </a:p>
        </p:txBody>
      </p:sp>
      <p:sp>
        <p:nvSpPr>
          <p:cNvPr id="25" name="TextBox 24"/>
          <p:cNvSpPr txBox="1"/>
          <p:nvPr/>
        </p:nvSpPr>
        <p:spPr>
          <a:xfrm>
            <a:off x="5628181" y="1636003"/>
            <a:ext cx="1159586" cy="307777"/>
          </a:xfrm>
          <a:prstGeom prst="rect">
            <a:avLst/>
          </a:prstGeom>
          <a:noFill/>
        </p:spPr>
        <p:txBody>
          <a:bodyPr wrap="square" rtlCol="0">
            <a:spAutoFit/>
          </a:bodyPr>
          <a:lstStyle/>
          <a:p>
            <a:pPr algn="l"/>
            <a:r>
              <a:rPr lang="en-US" sz="1400" dirty="0">
                <a:solidFill>
                  <a:srgbClr val="002060"/>
                </a:solidFill>
                <a:latin typeface="+mn-lt"/>
              </a:rPr>
              <a:t>same budget</a:t>
            </a:r>
          </a:p>
        </p:txBody>
      </p:sp>
      <mc:AlternateContent xmlns:mc="http://schemas.openxmlformats.org/markup-compatibility/2006" xmlns:a14="http://schemas.microsoft.com/office/drawing/2010/main">
        <mc:Choice Requires="a14">
          <p:sp>
            <p:nvSpPr>
              <p:cNvPr id="26" name="TextBox 25"/>
              <p:cNvSpPr txBox="1"/>
              <p:nvPr/>
            </p:nvSpPr>
            <p:spPr>
              <a:xfrm>
                <a:off x="2933959" y="2618184"/>
                <a:ext cx="4474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solidFill>
                                <a:srgbClr val="002060"/>
                              </a:solidFill>
                              <a:latin typeface="Cambria Math" panose="02040503050406030204" pitchFamily="18" charset="0"/>
                            </a:rPr>
                          </m:ctrlPr>
                        </m:sSubPr>
                        <m:e>
                          <m:r>
                            <a:rPr lang="en-US" b="0" i="1" dirty="0" smtClean="0">
                              <a:solidFill>
                                <a:srgbClr val="002060"/>
                              </a:solidFill>
                              <a:latin typeface="Cambria Math" panose="02040503050406030204" pitchFamily="18" charset="0"/>
                            </a:rPr>
                            <m:t>𝒯</m:t>
                          </m:r>
                        </m:e>
                        <m:sub>
                          <m:r>
                            <a:rPr lang="en-US" b="0" i="1" dirty="0" smtClean="0">
                              <a:solidFill>
                                <a:srgbClr val="002060"/>
                              </a:solidFill>
                              <a:latin typeface="Cambria Math" panose="02040503050406030204" pitchFamily="18" charset="0"/>
                            </a:rPr>
                            <m:t>1</m:t>
                          </m:r>
                        </m:sub>
                      </m:sSub>
                    </m:oMath>
                  </m:oMathPara>
                </a14:m>
                <a:endParaRPr lang="en-US" dirty="0">
                  <a:solidFill>
                    <a:srgbClr val="002060"/>
                  </a:solidFill>
                  <a:latin typeface="+mn-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933959" y="2618184"/>
                <a:ext cx="44749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017356" y="2618184"/>
                <a:ext cx="4252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2060"/>
                          </a:solidFill>
                          <a:latin typeface="Cambria Math" panose="02040503050406030204" pitchFamily="18" charset="0"/>
                        </a:rPr>
                        <m:t>𝒰</m:t>
                      </m:r>
                    </m:oMath>
                  </m:oMathPara>
                </a14:m>
                <a:endParaRPr lang="en-US" dirty="0">
                  <a:solidFill>
                    <a:srgbClr val="002060"/>
                  </a:solidFill>
                  <a:latin typeface="+mn-lt"/>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017356" y="2618184"/>
                <a:ext cx="42524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46399" y="2618184"/>
                <a:ext cx="417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𝒫</m:t>
                      </m:r>
                    </m:oMath>
                  </m:oMathPara>
                </a14:m>
                <a:endParaRPr lang="en-US" dirty="0">
                  <a:solidFill>
                    <a:srgbClr val="FF0000"/>
                  </a:solidFill>
                  <a:latin typeface="+mn-l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346399" y="2618184"/>
                <a:ext cx="41799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441429" y="2618184"/>
                <a:ext cx="41799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𝒫</m:t>
                      </m:r>
                    </m:oMath>
                  </m:oMathPara>
                </a14:m>
                <a:endParaRPr lang="en-US" dirty="0">
                  <a:solidFill>
                    <a:srgbClr val="FF0000"/>
                  </a:solidFill>
                  <a:latin typeface="+mn-lt"/>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441429" y="2618184"/>
                <a:ext cx="417999" cy="369332"/>
              </a:xfrm>
              <a:prstGeom prst="rect">
                <a:avLst/>
              </a:prstGeom>
              <a:blipFill>
                <a:blip r:embed="rId6"/>
                <a:stretch>
                  <a:fillRect/>
                </a:stretch>
              </a:blipFill>
            </p:spPr>
            <p:txBody>
              <a:bodyPr/>
              <a:lstStyle/>
              <a:p>
                <a:r>
                  <a:rPr lang="en-US">
                    <a:noFill/>
                  </a:rPr>
                  <a:t> </a:t>
                </a:r>
              </a:p>
            </p:txBody>
          </p:sp>
        </mc:Fallback>
      </mc:AlternateContent>
      <p:sp>
        <p:nvSpPr>
          <p:cNvPr id="30" name="Bent-Up Arrow 29"/>
          <p:cNvSpPr/>
          <p:nvPr/>
        </p:nvSpPr>
        <p:spPr>
          <a:xfrm rot="10800000" flipH="1">
            <a:off x="5407377" y="1697399"/>
            <a:ext cx="1593552" cy="910637"/>
          </a:xfrm>
          <a:prstGeom prst="bentUpArrow">
            <a:avLst>
              <a:gd name="adj1" fmla="val 25060"/>
              <a:gd name="adj2" fmla="val 33353"/>
              <a:gd name="adj3" fmla="val 3175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p:cNvSpPr/>
          <p:nvPr/>
        </p:nvSpPr>
        <p:spPr>
          <a:xfrm>
            <a:off x="2209800" y="774192"/>
            <a:ext cx="5339645" cy="3798976"/>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2" name="TextBox 31"/>
          <p:cNvSpPr txBox="1"/>
          <p:nvPr/>
        </p:nvSpPr>
        <p:spPr>
          <a:xfrm>
            <a:off x="2474668" y="885437"/>
            <a:ext cx="1568250" cy="369332"/>
          </a:xfrm>
          <a:prstGeom prst="rect">
            <a:avLst/>
          </a:prstGeom>
          <a:solidFill>
            <a:schemeClr val="tx1">
              <a:lumMod val="65000"/>
            </a:schemeClr>
          </a:solidFill>
          <a:ln>
            <a:noFill/>
          </a:ln>
        </p:spPr>
        <p:txBody>
          <a:bodyPr wrap="none" rtlCol="0">
            <a:spAutoFit/>
          </a:bodyPr>
          <a:lstStyle/>
          <a:p>
            <a:r>
              <a:rPr lang="en-US" dirty="0">
                <a:latin typeface="+mn-lt"/>
              </a:rPr>
              <a:t>Training Phase</a:t>
            </a:r>
          </a:p>
        </p:txBody>
      </p:sp>
      <p:grpSp>
        <p:nvGrpSpPr>
          <p:cNvPr id="36" name="Group 35"/>
          <p:cNvGrpSpPr/>
          <p:nvPr/>
        </p:nvGrpSpPr>
        <p:grpSpPr>
          <a:xfrm>
            <a:off x="4380786" y="4716604"/>
            <a:ext cx="1026591" cy="1313408"/>
            <a:chOff x="4778719" y="4360811"/>
            <a:chExt cx="1026591" cy="1313408"/>
          </a:xfrm>
          <a:solidFill>
            <a:schemeClr val="bg2"/>
          </a:solidFill>
        </p:grpSpPr>
        <p:sp>
          <p:nvSpPr>
            <p:cNvPr id="41" name="Oval 40">
              <a:extLst>
                <a:ext uri="{FF2B5EF4-FFF2-40B4-BE49-F238E27FC236}">
                  <a16:creationId xmlns:a16="http://schemas.microsoft.com/office/drawing/2014/main" id="{02A9185F-17CD-430F-B765-DD03EB939117}"/>
                </a:ext>
              </a:extLst>
            </p:cNvPr>
            <p:cNvSpPr/>
            <p:nvPr/>
          </p:nvSpPr>
          <p:spPr>
            <a:xfrm>
              <a:off x="5185967" y="473014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a:extLst>
                <a:ext uri="{FF2B5EF4-FFF2-40B4-BE49-F238E27FC236}">
                  <a16:creationId xmlns:a16="http://schemas.microsoft.com/office/drawing/2014/main" id="{67183840-CA5E-41AC-8BA4-676FBC67C282}"/>
                </a:ext>
              </a:extLst>
            </p:cNvPr>
            <p:cNvSpPr/>
            <p:nvPr/>
          </p:nvSpPr>
          <p:spPr>
            <a:xfrm>
              <a:off x="4778719"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A207EA9E-2A7E-4CA2-B13A-7956BC73097B}"/>
                </a:ext>
              </a:extLst>
            </p:cNvPr>
            <p:cNvSpPr/>
            <p:nvPr/>
          </p:nvSpPr>
          <p:spPr>
            <a:xfrm>
              <a:off x="5593215" y="5026324"/>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a:extLst>
                <a:ext uri="{FF2B5EF4-FFF2-40B4-BE49-F238E27FC236}">
                  <a16:creationId xmlns:a16="http://schemas.microsoft.com/office/drawing/2014/main" id="{A68926DB-EC77-4FAF-8387-81160673330E}"/>
                </a:ext>
              </a:extLst>
            </p:cNvPr>
            <p:cNvSpPr/>
            <p:nvPr/>
          </p:nvSpPr>
          <p:spPr>
            <a:xfrm>
              <a:off x="496383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a:extLst>
                <a:ext uri="{FF2B5EF4-FFF2-40B4-BE49-F238E27FC236}">
                  <a16:creationId xmlns:a16="http://schemas.microsoft.com/office/drawing/2014/main" id="{21DDF9FD-DCA9-4F7E-9E84-90C4E26D8618}"/>
                </a:ext>
              </a:extLst>
            </p:cNvPr>
            <p:cNvSpPr/>
            <p:nvPr/>
          </p:nvSpPr>
          <p:spPr>
            <a:xfrm>
              <a:off x="5408102" y="5489106"/>
              <a:ext cx="185113" cy="185113"/>
            </a:xfrm>
            <a:prstGeom prst="ellipse">
              <a:avLst/>
            </a:prstGeom>
            <a:gr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Arrow Connector 45">
              <a:extLst>
                <a:ext uri="{FF2B5EF4-FFF2-40B4-BE49-F238E27FC236}">
                  <a16:creationId xmlns:a16="http://schemas.microsoft.com/office/drawing/2014/main" id="{45A1FA9B-4B89-4B97-94B0-7BC340E2F4F0}"/>
                </a:ext>
              </a:extLst>
            </p:cNvPr>
            <p:cNvCxnSpPr/>
            <p:nvPr/>
          </p:nvCxnSpPr>
          <p:spPr>
            <a:xfrm>
              <a:off x="5343970"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3ED6BEC-FDE7-441B-87F8-87C0EBBA45B7}"/>
                </a:ext>
              </a:extLst>
            </p:cNvPr>
            <p:cNvCxnSpPr/>
            <p:nvPr/>
          </p:nvCxnSpPr>
          <p:spPr>
            <a:xfrm flipH="1">
              <a:off x="4936723" y="4888148"/>
              <a:ext cx="276353" cy="165286"/>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8A4093E-82E2-4F9D-BFCA-FAD5164F088C}"/>
                </a:ext>
              </a:extLst>
            </p:cNvPr>
            <p:cNvCxnSpPr/>
            <p:nvPr/>
          </p:nvCxnSpPr>
          <p:spPr>
            <a:xfrm flipH="1">
              <a:off x="5056388"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0A2A72-AC93-4999-B7B0-0EAE4909DB6A}"/>
                </a:ext>
              </a:extLst>
            </p:cNvPr>
            <p:cNvCxnSpPr/>
            <p:nvPr/>
          </p:nvCxnSpPr>
          <p:spPr>
            <a:xfrm>
              <a:off x="5278523" y="4915257"/>
              <a:ext cx="222135" cy="57385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5257391-6E72-499A-94F0-49CEE4E82BF3}"/>
                </a:ext>
              </a:extLst>
            </p:cNvPr>
            <p:cNvCxnSpPr/>
            <p:nvPr/>
          </p:nvCxnSpPr>
          <p:spPr>
            <a:xfrm>
              <a:off x="487127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98374CB-906D-4DEC-8A6D-CD13264682A5}"/>
                </a:ext>
              </a:extLst>
            </p:cNvPr>
            <p:cNvCxnSpPr/>
            <p:nvPr/>
          </p:nvCxnSpPr>
          <p:spPr>
            <a:xfrm flipH="1">
              <a:off x="5566105" y="5211437"/>
              <a:ext cx="119665" cy="304778"/>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00E0B43-702D-473C-A222-4F2C370067D6}"/>
                </a:ext>
              </a:extLst>
            </p:cNvPr>
            <p:cNvCxnSpPr/>
            <p:nvPr/>
          </p:nvCxnSpPr>
          <p:spPr>
            <a:xfrm>
              <a:off x="4963832" y="5118881"/>
              <a:ext cx="629383"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A074040-3AAD-4D3B-8CA7-AA0F6FD9E0B4}"/>
                </a:ext>
              </a:extLst>
            </p:cNvPr>
            <p:cNvCxnSpPr/>
            <p:nvPr/>
          </p:nvCxnSpPr>
          <p:spPr>
            <a:xfrm>
              <a:off x="4963832" y="5118881"/>
              <a:ext cx="471379" cy="397335"/>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928CDD7-B129-4938-B5C2-75A1DA7C7B1D}"/>
                </a:ext>
              </a:extLst>
            </p:cNvPr>
            <p:cNvCxnSpPr/>
            <p:nvPr/>
          </p:nvCxnSpPr>
          <p:spPr>
            <a:xfrm flipH="1">
              <a:off x="5121835" y="5184328"/>
              <a:ext cx="498488" cy="331887"/>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DD5F5F7-BB90-45CB-A8F2-2C3F8E72DC27}"/>
                </a:ext>
              </a:extLst>
            </p:cNvPr>
            <p:cNvCxnSpPr/>
            <p:nvPr/>
          </p:nvCxnSpPr>
          <p:spPr>
            <a:xfrm>
              <a:off x="5148944" y="5581663"/>
              <a:ext cx="259158" cy="0"/>
            </a:xfrm>
            <a:prstGeom prst="straightConnector1">
              <a:avLst/>
            </a:prstGeom>
            <a:grpFill/>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778719" y="4715507"/>
              <a:ext cx="1026591" cy="95871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7" name="TextBox 56"/>
                <p:cNvSpPr txBox="1"/>
                <p:nvPr/>
              </p:nvSpPr>
              <p:spPr>
                <a:xfrm>
                  <a:off x="4992961" y="4360811"/>
                  <a:ext cx="647678" cy="369332"/>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𝒯</m:t>
                            </m:r>
                          </m:e>
                          <m:sub>
                            <m:r>
                              <a:rPr lang="en-US" b="0" i="1" smtClean="0">
                                <a:solidFill>
                                  <a:schemeClr val="bg2"/>
                                </a:solidFill>
                                <a:latin typeface="Cambria Math" panose="02040503050406030204" pitchFamily="18" charset="0"/>
                              </a:rPr>
                              <m:t>𝑡𝑒𝑠𝑡</m:t>
                            </m:r>
                          </m:sub>
                        </m:sSub>
                      </m:oMath>
                    </m:oMathPara>
                  </a14:m>
                  <a:endParaRPr lang="en-US" dirty="0">
                    <a:solidFill>
                      <a:schemeClr val="bg2"/>
                    </a:solidFill>
                    <a:latin typeface="+mn-lt"/>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992961" y="4360811"/>
                  <a:ext cx="647678" cy="369332"/>
                </a:xfrm>
                <a:prstGeom prst="rect">
                  <a:avLst/>
                </a:prstGeom>
                <a:blipFill>
                  <a:blip r:embed="rId7"/>
                  <a:stretch>
                    <a:fillRect/>
                  </a:stretch>
                </a:blipFill>
                <a:ln>
                  <a:noFill/>
                </a:ln>
              </p:spPr>
              <p:txBody>
                <a:bodyPr/>
                <a:lstStyle/>
                <a:p>
                  <a:r>
                    <a:rPr lang="en-US">
                      <a:noFill/>
                    </a:rPr>
                    <a:t> </a:t>
                  </a:r>
                </a:p>
              </p:txBody>
            </p:sp>
          </mc:Fallback>
        </mc:AlternateContent>
      </p:grpSp>
      <p:sp>
        <p:nvSpPr>
          <p:cNvPr id="37" name="Bent-Up Arrow 36"/>
          <p:cNvSpPr/>
          <p:nvPr/>
        </p:nvSpPr>
        <p:spPr>
          <a:xfrm rot="16200000" flipH="1" flipV="1">
            <a:off x="3269030" y="4611315"/>
            <a:ext cx="1298917"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ounded Rectangle 37"/>
          <p:cNvSpPr/>
          <p:nvPr/>
        </p:nvSpPr>
        <p:spPr>
          <a:xfrm>
            <a:off x="2209800" y="4758281"/>
            <a:ext cx="5339646" cy="153618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9" name="TextBox 38"/>
          <p:cNvSpPr txBox="1"/>
          <p:nvPr/>
        </p:nvSpPr>
        <p:spPr>
          <a:xfrm>
            <a:off x="5872158" y="5788540"/>
            <a:ext cx="1457579" cy="369332"/>
          </a:xfrm>
          <a:prstGeom prst="rect">
            <a:avLst/>
          </a:prstGeom>
          <a:solidFill>
            <a:schemeClr val="tx1">
              <a:lumMod val="65000"/>
            </a:schemeClr>
          </a:solidFill>
          <a:ln>
            <a:noFill/>
          </a:ln>
        </p:spPr>
        <p:txBody>
          <a:bodyPr wrap="none" rtlCol="0">
            <a:spAutoFit/>
          </a:bodyPr>
          <a:lstStyle/>
          <a:p>
            <a:r>
              <a:rPr lang="en-US" dirty="0">
                <a:latin typeface="+mn-lt"/>
              </a:rPr>
              <a:t>Testing Phase</a:t>
            </a:r>
          </a:p>
        </p:txBody>
      </p:sp>
      <p:sp>
        <p:nvSpPr>
          <p:cNvPr id="40" name="Bent-Up Arrow 39"/>
          <p:cNvSpPr/>
          <p:nvPr/>
        </p:nvSpPr>
        <p:spPr>
          <a:xfrm rot="5400000" flipV="1">
            <a:off x="5222699" y="4611315"/>
            <a:ext cx="1298917" cy="915921"/>
          </a:xfrm>
          <a:prstGeom prst="bentUpArrow">
            <a:avLst>
              <a:gd name="adj1" fmla="val 20041"/>
              <a:gd name="adj2" fmla="val 20982"/>
              <a:gd name="adj3" fmla="val 25273"/>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4" name="TextBox 33"/>
              <p:cNvSpPr txBox="1"/>
              <p:nvPr/>
            </p:nvSpPr>
            <p:spPr>
              <a:xfrm>
                <a:off x="2699378" y="4050485"/>
                <a:ext cx="2003497" cy="369332"/>
              </a:xfrm>
              <a:prstGeom prst="rect">
                <a:avLst/>
              </a:prstGeom>
              <a:noFill/>
              <a:ln>
                <a:noFill/>
              </a:ln>
            </p:spPr>
            <p:txBody>
              <a:bodyPr wrap="none" rtlCol="0">
                <a:spAutoFit/>
              </a:bodyPr>
              <a:lstStyle/>
              <a:p>
                <a:r>
                  <a:rPr lang="en-US" dirty="0">
                    <a:solidFill>
                      <a:srgbClr val="002060"/>
                    </a:solidFill>
                    <a:latin typeface="+mn-lt"/>
                  </a:rPr>
                  <a:t>CoDL</a:t>
                </a:r>
                <a:r>
                  <a:rPr lang="en-US" dirty="0">
                    <a:solidFill>
                      <a:schemeClr val="tx1"/>
                    </a:solidFill>
                    <a:latin typeface="+mn-lt"/>
                  </a:rPr>
                  <a:t>: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𝒯</m:t>
                        </m:r>
                      </m:e>
                      <m:sub>
                        <m:r>
                          <a:rPr lang="en-US" b="0" i="1" smtClean="0">
                            <a:solidFill>
                              <a:srgbClr val="00B050"/>
                            </a:solidFill>
                            <a:latin typeface="Cambria Math" panose="02040503050406030204" pitchFamily="18" charset="0"/>
                          </a:rPr>
                          <m:t>0</m:t>
                        </m:r>
                      </m:sub>
                    </m:sSub>
                  </m:oMath>
                </a14:m>
                <a:r>
                  <a:rPr lang="en-US" dirty="0">
                    <a:solidFill>
                      <a:srgbClr val="002060"/>
                    </a:solidFill>
                    <a:latin typeface="+mn-lt"/>
                  </a:rPr>
                  <a:t>, </a:t>
                </a:r>
                <a14:m>
                  <m:oMath xmlns:m="http://schemas.openxmlformats.org/officeDocument/2006/math">
                    <m:sSub>
                      <m:sSubPr>
                        <m:ctrlPr>
                          <a:rPr lang="en-US" b="0" i="1" smtClean="0">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𝒯</m:t>
                        </m:r>
                      </m:e>
                      <m:sub>
                        <m:r>
                          <a:rPr lang="en-US" b="0" i="1" smtClean="0">
                            <a:solidFill>
                              <a:srgbClr val="002060"/>
                            </a:solidFill>
                            <a:latin typeface="Cambria Math" panose="02040503050406030204" pitchFamily="18" charset="0"/>
                          </a:rPr>
                          <m:t>1</m:t>
                        </m:r>
                      </m:sub>
                    </m:sSub>
                  </m:oMath>
                </a14:m>
                <a:r>
                  <a:rPr lang="en-US" dirty="0">
                    <a:solidFill>
                      <a:srgbClr val="002060"/>
                    </a:solidFill>
                    <a:latin typeface="+mn-lt"/>
                  </a:rPr>
                  <a:t> and </a:t>
                </a:r>
                <a14:m>
                  <m:oMath xmlns:m="http://schemas.openxmlformats.org/officeDocument/2006/math">
                    <m:r>
                      <a:rPr lang="en-US" b="0" i="1" smtClean="0">
                        <a:solidFill>
                          <a:srgbClr val="002060"/>
                        </a:solidFill>
                        <a:latin typeface="Cambria Math" panose="02040503050406030204" pitchFamily="18" charset="0"/>
                      </a:rPr>
                      <m:t>𝒰</m:t>
                    </m:r>
                  </m:oMath>
                </a14:m>
                <a:r>
                  <a:rPr lang="en-US" dirty="0">
                    <a:solidFill>
                      <a:schemeClr val="tx1"/>
                    </a:solidFill>
                    <a:latin typeface="+mn-lt"/>
                  </a:rPr>
                  <a:t> </a:t>
                </a:r>
              </a:p>
            </p:txBody>
          </p:sp>
        </mc:Choice>
        <mc:Fallback xmlns="">
          <p:sp>
            <p:nvSpPr>
              <p:cNvPr id="34" name="TextBox 33"/>
              <p:cNvSpPr txBox="1">
                <a:spLocks noRot="1" noChangeAspect="1" noMove="1" noResize="1" noEditPoints="1" noAdjustHandles="1" noChangeArrowheads="1" noChangeShapeType="1" noTextEdit="1"/>
              </p:cNvSpPr>
              <p:nvPr/>
            </p:nvSpPr>
            <p:spPr>
              <a:xfrm>
                <a:off x="2699378" y="4050485"/>
                <a:ext cx="2003497" cy="369332"/>
              </a:xfrm>
              <a:prstGeom prst="rect">
                <a:avLst/>
              </a:prstGeom>
              <a:blipFill>
                <a:blip r:embed="rId8"/>
                <a:stretch>
                  <a:fillRect l="-2744" t="-8197"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215599" y="4050485"/>
                <a:ext cx="1789657" cy="369332"/>
              </a:xfrm>
              <a:prstGeom prst="rect">
                <a:avLst/>
              </a:prstGeom>
              <a:noFill/>
              <a:ln>
                <a:noFill/>
              </a:ln>
            </p:spPr>
            <p:txBody>
              <a:bodyPr wrap="none" rtlCol="0">
                <a:spAutoFit/>
              </a:bodyPr>
              <a:lstStyle/>
              <a:p>
                <a:r>
                  <a:rPr lang="en-US" dirty="0">
                    <a:solidFill>
                      <a:srgbClr val="FF0000"/>
                    </a:solidFill>
                    <a:latin typeface="+mn-lt"/>
                  </a:rPr>
                  <a:t>SSPAN: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i="1" smtClean="0">
                            <a:solidFill>
                              <a:srgbClr val="00B050"/>
                            </a:solidFill>
                            <a:latin typeface="Cambria Math" panose="02040503050406030204" pitchFamily="18" charset="0"/>
                          </a:rPr>
                          <m:t>𝒯</m:t>
                        </m:r>
                      </m:e>
                      <m:sub>
                        <m:r>
                          <a:rPr lang="en-US" b="0" i="1" smtClean="0">
                            <a:solidFill>
                              <a:srgbClr val="00B050"/>
                            </a:solidFill>
                            <a:latin typeface="Cambria Math" panose="02040503050406030204" pitchFamily="18" charset="0"/>
                          </a:rPr>
                          <m:t>0</m:t>
                        </m:r>
                      </m:sub>
                    </m:sSub>
                  </m:oMath>
                </a14:m>
                <a:r>
                  <a:rPr lang="en-US" dirty="0">
                    <a:solidFill>
                      <a:srgbClr val="FF0000"/>
                    </a:solidFill>
                    <a:latin typeface="+mn-lt"/>
                  </a:rPr>
                  <a:t> and </a:t>
                </a:r>
                <a14:m>
                  <m:oMath xmlns:m="http://schemas.openxmlformats.org/officeDocument/2006/math">
                    <m:r>
                      <a:rPr lang="en-US" b="0" i="1" smtClean="0">
                        <a:solidFill>
                          <a:srgbClr val="FF0000"/>
                        </a:solidFill>
                        <a:latin typeface="Cambria Math" panose="02040503050406030204" pitchFamily="18" charset="0"/>
                      </a:rPr>
                      <m:t>𝒫</m:t>
                    </m:r>
                  </m:oMath>
                </a14:m>
                <a:r>
                  <a:rPr lang="en-US" dirty="0">
                    <a:solidFill>
                      <a:srgbClr val="FF0000"/>
                    </a:solidFill>
                    <a:latin typeface="+mn-lt"/>
                  </a:rPr>
                  <a:t> </a:t>
                </a:r>
              </a:p>
            </p:txBody>
          </p:sp>
        </mc:Choice>
        <mc:Fallback xmlns="">
          <p:sp>
            <p:nvSpPr>
              <p:cNvPr id="35" name="TextBox 34"/>
              <p:cNvSpPr txBox="1">
                <a:spLocks noRot="1" noChangeAspect="1" noMove="1" noResize="1" noEditPoints="1" noAdjustHandles="1" noChangeArrowheads="1" noChangeShapeType="1" noTextEdit="1"/>
              </p:cNvSpPr>
              <p:nvPr/>
            </p:nvSpPr>
            <p:spPr>
              <a:xfrm>
                <a:off x="5215599" y="4050485"/>
                <a:ext cx="1789657" cy="369332"/>
              </a:xfrm>
              <a:prstGeom prst="rect">
                <a:avLst/>
              </a:prstGeom>
              <a:blipFill>
                <a:blip r:embed="rId9"/>
                <a:stretch>
                  <a:fillRect l="-3072" t="-8197" b="-245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DC8AF92-CF7D-614D-BFF1-7B997AE269AE}"/>
                  </a:ext>
                </a:extLst>
              </p:cNvPr>
              <p:cNvSpPr txBox="1"/>
              <p:nvPr/>
            </p:nvSpPr>
            <p:spPr>
              <a:xfrm>
                <a:off x="3468840" y="2355711"/>
                <a:ext cx="5276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𝒰</m:t>
                          </m:r>
                        </m:e>
                        <m:sub>
                          <m:r>
                            <a:rPr lang="en-US" b="0" i="1" smtClean="0">
                              <a:solidFill>
                                <a:srgbClr val="00B050"/>
                              </a:solidFill>
                              <a:latin typeface="Cambria Math" panose="02040503050406030204" pitchFamily="18" charset="0"/>
                            </a:rPr>
                            <m:t>0</m:t>
                          </m:r>
                        </m:sub>
                      </m:sSub>
                    </m:oMath>
                  </m:oMathPara>
                </a14:m>
                <a:endParaRPr lang="en-US" dirty="0">
                  <a:solidFill>
                    <a:srgbClr val="00B050"/>
                  </a:solidFill>
                  <a:latin typeface="+mn-lt"/>
                </a:endParaRPr>
              </a:p>
            </p:txBody>
          </p:sp>
        </mc:Choice>
        <mc:Fallback xmlns="">
          <p:sp>
            <p:nvSpPr>
              <p:cNvPr id="7" name="TextBox 6">
                <a:extLst>
                  <a:ext uri="{FF2B5EF4-FFF2-40B4-BE49-F238E27FC236}">
                    <a16:creationId xmlns:a16="http://schemas.microsoft.com/office/drawing/2014/main" id="{BDC8AF92-CF7D-614D-BFF1-7B997AE269AE}"/>
                  </a:ext>
                </a:extLst>
              </p:cNvPr>
              <p:cNvSpPr txBox="1">
                <a:spLocks noRot="1" noChangeAspect="1" noMove="1" noResize="1" noEditPoints="1" noAdjustHandles="1" noChangeArrowheads="1" noChangeShapeType="1" noTextEdit="1"/>
              </p:cNvSpPr>
              <p:nvPr/>
            </p:nvSpPr>
            <p:spPr>
              <a:xfrm>
                <a:off x="3468840" y="2355711"/>
                <a:ext cx="527645"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933617D-5B7C-AD49-B2C2-84F338A13650}"/>
                  </a:ext>
                </a:extLst>
              </p:cNvPr>
              <p:cNvSpPr txBox="1"/>
              <p:nvPr/>
            </p:nvSpPr>
            <p:spPr>
              <a:xfrm>
                <a:off x="5860348" y="2355711"/>
                <a:ext cx="5276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𝒰</m:t>
                          </m:r>
                        </m:e>
                        <m:sub>
                          <m:r>
                            <a:rPr lang="en-US" b="0" i="1" smtClean="0">
                              <a:solidFill>
                                <a:srgbClr val="00B050"/>
                              </a:solidFill>
                              <a:latin typeface="Cambria Math" panose="02040503050406030204" pitchFamily="18" charset="0"/>
                            </a:rPr>
                            <m:t>0</m:t>
                          </m:r>
                        </m:sub>
                      </m:sSub>
                    </m:oMath>
                  </m:oMathPara>
                </a14:m>
                <a:endParaRPr lang="en-US" dirty="0">
                  <a:solidFill>
                    <a:srgbClr val="00B050"/>
                  </a:solidFill>
                  <a:latin typeface="+mn-lt"/>
                </a:endParaRPr>
              </a:p>
            </p:txBody>
          </p:sp>
        </mc:Choice>
        <mc:Fallback xmlns="">
          <p:sp>
            <p:nvSpPr>
              <p:cNvPr id="8" name="TextBox 7">
                <a:extLst>
                  <a:ext uri="{FF2B5EF4-FFF2-40B4-BE49-F238E27FC236}">
                    <a16:creationId xmlns:a16="http://schemas.microsoft.com/office/drawing/2014/main" id="{3933617D-5B7C-AD49-B2C2-84F338A13650}"/>
                  </a:ext>
                </a:extLst>
              </p:cNvPr>
              <p:cNvSpPr txBox="1">
                <a:spLocks noRot="1" noChangeAspect="1" noMove="1" noResize="1" noEditPoints="1" noAdjustHandles="1" noChangeArrowheads="1" noChangeShapeType="1" noTextEdit="1"/>
              </p:cNvSpPr>
              <p:nvPr/>
            </p:nvSpPr>
            <p:spPr>
              <a:xfrm>
                <a:off x="5860348" y="2355711"/>
                <a:ext cx="527645" cy="369332"/>
              </a:xfrm>
              <a:prstGeom prst="rect">
                <a:avLst/>
              </a:prstGeom>
              <a:blipFill>
                <a:blip r:embed="rId11"/>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1E1ECAB8-B8CB-2042-AD15-B76D9B67C517}"/>
              </a:ext>
            </a:extLst>
          </p:cNvPr>
          <p:cNvCxnSpPr>
            <a:cxnSpLocks/>
          </p:cNvCxnSpPr>
          <p:nvPr/>
        </p:nvCxnSpPr>
        <p:spPr>
          <a:xfrm flipH="1">
            <a:off x="3229798" y="2546840"/>
            <a:ext cx="388737" cy="256010"/>
          </a:xfrm>
          <a:prstGeom prst="straightConnector1">
            <a:avLst/>
          </a:prstGeom>
          <a:grp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66269F0-373C-054B-A094-6AF3F9AA3D94}"/>
              </a:ext>
            </a:extLst>
          </p:cNvPr>
          <p:cNvCxnSpPr>
            <a:cxnSpLocks/>
          </p:cNvCxnSpPr>
          <p:nvPr/>
        </p:nvCxnSpPr>
        <p:spPr>
          <a:xfrm>
            <a:off x="3819833" y="2540377"/>
            <a:ext cx="328968" cy="202354"/>
          </a:xfrm>
          <a:prstGeom prst="straightConnector1">
            <a:avLst/>
          </a:prstGeom>
          <a:grpFill/>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F450F7B-6E80-2D4F-81B1-F2B3E7E82063}"/>
              </a:ext>
            </a:extLst>
          </p:cNvPr>
          <p:cNvCxnSpPr>
            <a:cxnSpLocks/>
          </p:cNvCxnSpPr>
          <p:nvPr/>
        </p:nvCxnSpPr>
        <p:spPr>
          <a:xfrm flipH="1">
            <a:off x="5612513" y="2546840"/>
            <a:ext cx="388737" cy="256010"/>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CCCBF6-057E-C441-A350-5E2B1972BA43}"/>
              </a:ext>
            </a:extLst>
          </p:cNvPr>
          <p:cNvCxnSpPr>
            <a:cxnSpLocks/>
          </p:cNvCxnSpPr>
          <p:nvPr/>
        </p:nvCxnSpPr>
        <p:spPr>
          <a:xfrm>
            <a:off x="6216965" y="2540377"/>
            <a:ext cx="328968" cy="202354"/>
          </a:xfrm>
          <a:prstGeom prst="straightConnector1">
            <a:avLst/>
          </a:prstGeom>
          <a:grpFill/>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98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itle 15">
                <a:extLst>
                  <a:ext uri="{FF2B5EF4-FFF2-40B4-BE49-F238E27FC236}">
                    <a16:creationId xmlns:a16="http://schemas.microsoft.com/office/drawing/2014/main" id="{3FCFDDEE-95A6-5F4D-BD39-1EF9FF25DFDD}"/>
                  </a:ext>
                </a:extLst>
              </p:cNvPr>
              <p:cNvSpPr>
                <a:spLocks noGrp="1"/>
              </p:cNvSpPr>
              <p:nvPr>
                <p:ph type="title"/>
              </p:nvPr>
            </p:nvSpPr>
            <p:spPr/>
            <p:txBody>
              <a:bodyPr/>
              <a:lstStyle/>
              <a:p>
                <a:r>
                  <a:rPr lang="en-US" dirty="0"/>
                  <a:t>Improvement Consistent With Tightness Analysis By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𝐼</m:t>
                        </m:r>
                      </m:e>
                      <m:sub>
                        <m:r>
                          <a:rPr lang="en-US" i="1">
                            <a:latin typeface="Cambria Math" charset="0"/>
                          </a:rPr>
                          <m:t>𝑘</m:t>
                        </m:r>
                      </m:sub>
                    </m:sSub>
                  </m:oMath>
                </a14:m>
                <a:endParaRPr lang="en-US" dirty="0">
                  <a:latin typeface="+mj-lt"/>
                </a:endParaRPr>
              </a:p>
            </p:txBody>
          </p:sp>
        </mc:Choice>
        <mc:Fallback xmlns="">
          <p:sp>
            <p:nvSpPr>
              <p:cNvPr id="16" name="Title 15">
                <a:extLst>
                  <a:ext uri="{FF2B5EF4-FFF2-40B4-BE49-F238E27FC236}">
                    <a16:creationId xmlns:a16="http://schemas.microsoft.com/office/drawing/2014/main" id="{3FCFDDEE-95A6-5F4D-BD39-1EF9FF25DFDD}"/>
                  </a:ext>
                </a:extLst>
              </p:cNvPr>
              <p:cNvSpPr>
                <a:spLocks noGrp="1" noRot="1" noChangeAspect="1" noMove="1" noResize="1" noEditPoints="1" noAdjustHandles="1" noChangeArrowheads="1" noChangeShapeType="1" noTextEdit="1"/>
              </p:cNvSpPr>
              <p:nvPr>
                <p:ph type="title"/>
              </p:nvPr>
            </p:nvSpPr>
            <p:spPr>
              <a:blipFill>
                <a:blip r:embed="rId2"/>
                <a:stretch>
                  <a:fillRect l="-1255" t="-2299" b="-1954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0176F12-6E7E-B744-8C6D-48C8CBC3EA2B}"/>
              </a:ext>
            </a:extLst>
          </p:cNvPr>
          <p:cNvGrpSpPr/>
          <p:nvPr/>
        </p:nvGrpSpPr>
        <p:grpSpPr>
          <a:xfrm>
            <a:off x="2743200" y="762000"/>
            <a:ext cx="4048126" cy="2560320"/>
            <a:chOff x="2614138" y="852854"/>
            <a:chExt cx="5486400" cy="3657600"/>
          </a:xfrm>
        </p:grpSpPr>
        <p:pic>
          <p:nvPicPr>
            <p:cNvPr id="5" name="Picture 4">
              <a:extLst>
                <a:ext uri="{FF2B5EF4-FFF2-40B4-BE49-F238E27FC236}">
                  <a16:creationId xmlns:a16="http://schemas.microsoft.com/office/drawing/2014/main" id="{56F55D64-D03E-E34D-B9A2-BA74189E4A33}"/>
                </a:ext>
              </a:extLst>
            </p:cNvPr>
            <p:cNvPicPr>
              <a:picLocks noChangeAspect="1"/>
            </p:cNvPicPr>
            <p:nvPr/>
          </p:nvPicPr>
          <p:blipFill>
            <a:blip r:embed="rId3"/>
            <a:stretch>
              <a:fillRect/>
            </a:stretch>
          </p:blipFill>
          <p:spPr>
            <a:xfrm>
              <a:off x="2614138" y="852854"/>
              <a:ext cx="5486400" cy="3657600"/>
            </a:xfrm>
            <a:prstGeom prst="rect">
              <a:avLst/>
            </a:prstGeom>
          </p:spPr>
        </p:pic>
        <p:grpSp>
          <p:nvGrpSpPr>
            <p:cNvPr id="6" name="Group 5">
              <a:extLst>
                <a:ext uri="{FF2B5EF4-FFF2-40B4-BE49-F238E27FC236}">
                  <a16:creationId xmlns:a16="http://schemas.microsoft.com/office/drawing/2014/main" id="{D72F58BB-51FA-7849-A2FF-F0B5286DDD3C}"/>
                </a:ext>
              </a:extLst>
            </p:cNvPr>
            <p:cNvGrpSpPr/>
            <p:nvPr/>
          </p:nvGrpSpPr>
          <p:grpSpPr>
            <a:xfrm>
              <a:off x="3434067" y="3578470"/>
              <a:ext cx="3963941" cy="369332"/>
              <a:chOff x="4176346" y="4721470"/>
              <a:chExt cx="3963941" cy="369332"/>
            </a:xfrm>
          </p:grpSpPr>
          <p:sp>
            <p:nvSpPr>
              <p:cNvPr id="7" name="TextBox 6">
                <a:extLst>
                  <a:ext uri="{FF2B5EF4-FFF2-40B4-BE49-F238E27FC236}">
                    <a16:creationId xmlns:a16="http://schemas.microsoft.com/office/drawing/2014/main" id="{743AE5D1-F5A8-E944-B8D0-67F1AA73F280}"/>
                  </a:ext>
                </a:extLst>
              </p:cNvPr>
              <p:cNvSpPr txBox="1"/>
              <p:nvPr/>
            </p:nvSpPr>
            <p:spPr>
              <a:xfrm>
                <a:off x="4176346"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8" name="TextBox 7">
                <a:extLst>
                  <a:ext uri="{FF2B5EF4-FFF2-40B4-BE49-F238E27FC236}">
                    <a16:creationId xmlns:a16="http://schemas.microsoft.com/office/drawing/2014/main" id="{9E19CC3E-9859-6648-8463-2E09409239F3}"/>
                  </a:ext>
                </a:extLst>
              </p:cNvPr>
              <p:cNvSpPr txBox="1"/>
              <p:nvPr/>
            </p:nvSpPr>
            <p:spPr>
              <a:xfrm>
                <a:off x="4624754"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9" name="TextBox 8">
                <a:extLst>
                  <a:ext uri="{FF2B5EF4-FFF2-40B4-BE49-F238E27FC236}">
                    <a16:creationId xmlns:a16="http://schemas.microsoft.com/office/drawing/2014/main" id="{8417D14F-0DA1-954C-98B3-5A65A3109DFA}"/>
                  </a:ext>
                </a:extLst>
              </p:cNvPr>
              <p:cNvSpPr txBox="1"/>
              <p:nvPr/>
            </p:nvSpPr>
            <p:spPr>
              <a:xfrm>
                <a:off x="5081954"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10" name="TextBox 9">
                <a:extLst>
                  <a:ext uri="{FF2B5EF4-FFF2-40B4-BE49-F238E27FC236}">
                    <a16:creationId xmlns:a16="http://schemas.microsoft.com/office/drawing/2014/main" id="{38ABE982-BADA-EB40-AB3D-CF17583EEFFD}"/>
                  </a:ext>
                </a:extLst>
              </p:cNvPr>
              <p:cNvSpPr txBox="1"/>
              <p:nvPr/>
            </p:nvSpPr>
            <p:spPr>
              <a:xfrm>
                <a:off x="5539154"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11" name="TextBox 10">
                <a:extLst>
                  <a:ext uri="{FF2B5EF4-FFF2-40B4-BE49-F238E27FC236}">
                    <a16:creationId xmlns:a16="http://schemas.microsoft.com/office/drawing/2014/main" id="{0C27ACCA-CCB4-B54D-BA2D-FED21716B669}"/>
                  </a:ext>
                </a:extLst>
              </p:cNvPr>
              <p:cNvSpPr txBox="1"/>
              <p:nvPr/>
            </p:nvSpPr>
            <p:spPr>
              <a:xfrm>
                <a:off x="5987562"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12" name="TextBox 11">
                <a:extLst>
                  <a:ext uri="{FF2B5EF4-FFF2-40B4-BE49-F238E27FC236}">
                    <a16:creationId xmlns:a16="http://schemas.microsoft.com/office/drawing/2014/main" id="{3FC82353-2590-074D-A7BD-31BA3125FE00}"/>
                  </a:ext>
                </a:extLst>
              </p:cNvPr>
              <p:cNvSpPr txBox="1"/>
              <p:nvPr/>
            </p:nvSpPr>
            <p:spPr>
              <a:xfrm>
                <a:off x="6435970"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13" name="TextBox 12">
                <a:extLst>
                  <a:ext uri="{FF2B5EF4-FFF2-40B4-BE49-F238E27FC236}">
                    <a16:creationId xmlns:a16="http://schemas.microsoft.com/office/drawing/2014/main" id="{216C198E-CC55-9841-B61E-846AA69BB897}"/>
                  </a:ext>
                </a:extLst>
              </p:cNvPr>
              <p:cNvSpPr txBox="1"/>
              <p:nvPr/>
            </p:nvSpPr>
            <p:spPr>
              <a:xfrm>
                <a:off x="6875585"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14" name="TextBox 13">
                <a:extLst>
                  <a:ext uri="{FF2B5EF4-FFF2-40B4-BE49-F238E27FC236}">
                    <a16:creationId xmlns:a16="http://schemas.microsoft.com/office/drawing/2014/main" id="{DB090768-D7B6-8C40-9CFA-7B301FF85CDA}"/>
                  </a:ext>
                </a:extLst>
              </p:cNvPr>
              <p:cNvSpPr txBox="1"/>
              <p:nvPr/>
            </p:nvSpPr>
            <p:spPr>
              <a:xfrm>
                <a:off x="7341577" y="4721470"/>
                <a:ext cx="418320" cy="369332"/>
              </a:xfrm>
              <a:prstGeom prst="rect">
                <a:avLst/>
              </a:prstGeom>
              <a:noFill/>
            </p:spPr>
            <p:txBody>
              <a:bodyPr wrap="none" rtlCol="0">
                <a:spAutoFit/>
              </a:bodyPr>
              <a:lstStyle/>
              <a:p>
                <a:pPr algn="l"/>
                <a:r>
                  <a:rPr lang="en-US" b="1" dirty="0">
                    <a:solidFill>
                      <a:srgbClr val="FF0000"/>
                    </a:solidFill>
                    <a:latin typeface="+mj-lt"/>
                  </a:rPr>
                  <a:t>++</a:t>
                </a:r>
              </a:p>
            </p:txBody>
          </p:sp>
          <p:sp>
            <p:nvSpPr>
              <p:cNvPr id="15" name="TextBox 14">
                <a:extLst>
                  <a:ext uri="{FF2B5EF4-FFF2-40B4-BE49-F238E27FC236}">
                    <a16:creationId xmlns:a16="http://schemas.microsoft.com/office/drawing/2014/main" id="{D679E805-0512-5C44-9B1A-6E3FB5BF51C4}"/>
                  </a:ext>
                </a:extLst>
              </p:cNvPr>
              <p:cNvSpPr txBox="1"/>
              <p:nvPr/>
            </p:nvSpPr>
            <p:spPr>
              <a:xfrm>
                <a:off x="7840205" y="4721470"/>
                <a:ext cx="300082" cy="369332"/>
              </a:xfrm>
              <a:prstGeom prst="rect">
                <a:avLst/>
              </a:prstGeom>
              <a:noFill/>
            </p:spPr>
            <p:txBody>
              <a:bodyPr wrap="none" rtlCol="0">
                <a:spAutoFit/>
              </a:bodyPr>
              <a:lstStyle/>
              <a:p>
                <a:pPr algn="l"/>
                <a:r>
                  <a:rPr lang="en-US" b="1" dirty="0">
                    <a:solidFill>
                      <a:srgbClr val="FF0000"/>
                    </a:solidFill>
                    <a:latin typeface="+mj-lt"/>
                  </a:rPr>
                  <a:t>+</a:t>
                </a:r>
              </a:p>
            </p:txBody>
          </p:sp>
        </p:grpSp>
      </p:grpSp>
      <p:sp>
        <p:nvSpPr>
          <p:cNvPr id="2" name="TextBox 1"/>
          <p:cNvSpPr txBox="1"/>
          <p:nvPr/>
        </p:nvSpPr>
        <p:spPr>
          <a:xfrm>
            <a:off x="7375390" y="2239655"/>
            <a:ext cx="863313" cy="523220"/>
          </a:xfrm>
          <a:prstGeom prst="rect">
            <a:avLst/>
          </a:prstGeom>
          <a:noFill/>
        </p:spPr>
        <p:txBody>
          <a:bodyPr wrap="none" rtlCol="0">
            <a:spAutoFit/>
          </a:bodyPr>
          <a:lstStyle/>
          <a:p>
            <a:pPr algn="ctr"/>
            <a:r>
              <a:rPr lang="en-US" sz="1400" b="1" i="1" dirty="0">
                <a:solidFill>
                  <a:srgbClr val="FF0000"/>
                </a:solidFill>
                <a:latin typeface="+mj-lt"/>
              </a:rPr>
              <a:t>+: p&lt;5%</a:t>
            </a:r>
          </a:p>
          <a:p>
            <a:pPr algn="ctr"/>
            <a:r>
              <a:rPr lang="en-US" sz="1400" b="1" i="1" dirty="0">
                <a:solidFill>
                  <a:srgbClr val="FF0000"/>
                </a:solidFill>
                <a:latin typeface="+mj-lt"/>
              </a:rPr>
              <a:t>++: p&lt;1</a:t>
            </a:r>
            <a:r>
              <a:rPr lang="en-US" sz="1400" b="1" i="1" dirty="0" smtClean="0">
                <a:solidFill>
                  <a:srgbClr val="FF0000"/>
                </a:solidFill>
                <a:latin typeface="+mj-lt"/>
              </a:rPr>
              <a:t>%</a:t>
            </a:r>
            <a:endParaRPr lang="en-US" sz="1400" b="1" i="1" dirty="0">
              <a:solidFill>
                <a:srgbClr val="FF0000"/>
              </a:solidFill>
              <a:latin typeface="+mj-lt"/>
            </a:endParaRPr>
          </a:p>
        </p:txBody>
      </p:sp>
      <p:grpSp>
        <p:nvGrpSpPr>
          <p:cNvPr id="17" name="Group 16">
            <a:extLst>
              <a:ext uri="{FF2B5EF4-FFF2-40B4-BE49-F238E27FC236}">
                <a16:creationId xmlns:a16="http://schemas.microsoft.com/office/drawing/2014/main" id="{4A1EC23B-8848-6247-929B-3CE3D5C57BF9}"/>
              </a:ext>
            </a:extLst>
          </p:cNvPr>
          <p:cNvGrpSpPr/>
          <p:nvPr/>
        </p:nvGrpSpPr>
        <p:grpSpPr>
          <a:xfrm>
            <a:off x="538056" y="3409576"/>
            <a:ext cx="4124326" cy="2560320"/>
            <a:chOff x="2275851" y="808891"/>
            <a:chExt cx="5486400" cy="3657600"/>
          </a:xfrm>
        </p:grpSpPr>
        <p:pic>
          <p:nvPicPr>
            <p:cNvPr id="18" name="Picture 17">
              <a:extLst>
                <a:ext uri="{FF2B5EF4-FFF2-40B4-BE49-F238E27FC236}">
                  <a16:creationId xmlns:a16="http://schemas.microsoft.com/office/drawing/2014/main" id="{A6BBA9CD-B220-384A-8A85-1F32ED5C5BA9}"/>
                </a:ext>
              </a:extLst>
            </p:cNvPr>
            <p:cNvPicPr>
              <a:picLocks noChangeAspect="1"/>
            </p:cNvPicPr>
            <p:nvPr/>
          </p:nvPicPr>
          <p:blipFill>
            <a:blip r:embed="rId4"/>
            <a:stretch>
              <a:fillRect/>
            </a:stretch>
          </p:blipFill>
          <p:spPr>
            <a:xfrm>
              <a:off x="2275851" y="808891"/>
              <a:ext cx="5486400" cy="3657600"/>
            </a:xfrm>
            <a:prstGeom prst="rect">
              <a:avLst/>
            </a:prstGeom>
          </p:spPr>
        </p:pic>
        <p:grpSp>
          <p:nvGrpSpPr>
            <p:cNvPr id="19" name="Group 18">
              <a:extLst>
                <a:ext uri="{FF2B5EF4-FFF2-40B4-BE49-F238E27FC236}">
                  <a16:creationId xmlns:a16="http://schemas.microsoft.com/office/drawing/2014/main" id="{13A0C5BF-E287-0847-973E-D3F92D0ECA73}"/>
                </a:ext>
              </a:extLst>
            </p:cNvPr>
            <p:cNvGrpSpPr/>
            <p:nvPr/>
          </p:nvGrpSpPr>
          <p:grpSpPr>
            <a:xfrm>
              <a:off x="3398767" y="3516895"/>
              <a:ext cx="3742614" cy="369332"/>
              <a:chOff x="4682606" y="4721470"/>
              <a:chExt cx="3742614" cy="369332"/>
            </a:xfrm>
          </p:grpSpPr>
          <p:sp>
            <p:nvSpPr>
              <p:cNvPr id="20" name="TextBox 19">
                <a:extLst>
                  <a:ext uri="{FF2B5EF4-FFF2-40B4-BE49-F238E27FC236}">
                    <a16:creationId xmlns:a16="http://schemas.microsoft.com/office/drawing/2014/main" id="{F712CB14-9577-B14C-AE75-DAB9FA5B01D6}"/>
                  </a:ext>
                </a:extLst>
              </p:cNvPr>
              <p:cNvSpPr txBox="1"/>
              <p:nvPr/>
            </p:nvSpPr>
            <p:spPr>
              <a:xfrm>
                <a:off x="4682606" y="4721470"/>
                <a:ext cx="447558"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1" name="TextBox 20">
                <a:extLst>
                  <a:ext uri="{FF2B5EF4-FFF2-40B4-BE49-F238E27FC236}">
                    <a16:creationId xmlns:a16="http://schemas.microsoft.com/office/drawing/2014/main" id="{83C1F2A7-4069-CC42-89F4-16BC1D850AC8}"/>
                  </a:ext>
                </a:extLst>
              </p:cNvPr>
              <p:cNvSpPr txBox="1"/>
              <p:nvPr/>
            </p:nvSpPr>
            <p:spPr>
              <a:xfrm>
                <a:off x="5619728"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2" name="TextBox 21">
                <a:extLst>
                  <a:ext uri="{FF2B5EF4-FFF2-40B4-BE49-F238E27FC236}">
                    <a16:creationId xmlns:a16="http://schemas.microsoft.com/office/drawing/2014/main" id="{87BEDFCE-AD66-D149-B4C9-820DE64A78D7}"/>
                  </a:ext>
                </a:extLst>
              </p:cNvPr>
              <p:cNvSpPr txBox="1"/>
              <p:nvPr/>
            </p:nvSpPr>
            <p:spPr>
              <a:xfrm>
                <a:off x="6109292"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3" name="TextBox 22">
                <a:extLst>
                  <a:ext uri="{FF2B5EF4-FFF2-40B4-BE49-F238E27FC236}">
                    <a16:creationId xmlns:a16="http://schemas.microsoft.com/office/drawing/2014/main" id="{F8B72A27-8C63-5040-A5BC-DB89ED6B2A56}"/>
                  </a:ext>
                </a:extLst>
              </p:cNvPr>
              <p:cNvSpPr txBox="1"/>
              <p:nvPr/>
            </p:nvSpPr>
            <p:spPr>
              <a:xfrm>
                <a:off x="6576250"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4" name="TextBox 23">
                <a:extLst>
                  <a:ext uri="{FF2B5EF4-FFF2-40B4-BE49-F238E27FC236}">
                    <a16:creationId xmlns:a16="http://schemas.microsoft.com/office/drawing/2014/main" id="{928898F7-9C7F-B94C-88F8-F81C95B5649C}"/>
                  </a:ext>
                </a:extLst>
              </p:cNvPr>
              <p:cNvSpPr txBox="1"/>
              <p:nvPr/>
            </p:nvSpPr>
            <p:spPr>
              <a:xfrm>
                <a:off x="7043746" y="4721470"/>
                <a:ext cx="444352"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sp>
            <p:nvSpPr>
              <p:cNvPr id="25" name="TextBox 24">
                <a:extLst>
                  <a:ext uri="{FF2B5EF4-FFF2-40B4-BE49-F238E27FC236}">
                    <a16:creationId xmlns:a16="http://schemas.microsoft.com/office/drawing/2014/main" id="{9EF344F6-796F-A94B-9C4D-8DF2411AD198}"/>
                  </a:ext>
                </a:extLst>
              </p:cNvPr>
              <p:cNvSpPr txBox="1"/>
              <p:nvPr/>
            </p:nvSpPr>
            <p:spPr>
              <a:xfrm>
                <a:off x="7977662" y="4721470"/>
                <a:ext cx="447558" cy="369332"/>
              </a:xfrm>
              <a:prstGeom prst="rect">
                <a:avLst/>
              </a:prstGeom>
              <a:noFill/>
            </p:spPr>
            <p:txBody>
              <a:bodyPr wrap="none" rtlCol="0">
                <a:spAutoFit/>
              </a:bodyPr>
              <a:lstStyle/>
              <a:p>
                <a:pPr algn="l"/>
                <a:r>
                  <a:rPr lang="en-US" b="1" dirty="0">
                    <a:solidFill>
                      <a:srgbClr val="FF0000"/>
                    </a:solidFill>
                    <a:latin typeface="Times" pitchFamily="2" charset="0"/>
                  </a:rPr>
                  <a:t>++</a:t>
                </a:r>
              </a:p>
            </p:txBody>
          </p:sp>
        </p:grpSp>
      </p:grpSp>
      <p:pic>
        <p:nvPicPr>
          <p:cNvPr id="26" name="Picture 25">
            <a:extLst>
              <a:ext uri="{FF2B5EF4-FFF2-40B4-BE49-F238E27FC236}">
                <a16:creationId xmlns:a16="http://schemas.microsoft.com/office/drawing/2014/main" id="{078AE6BA-63AA-BA4D-8AE0-469AE21C4BCC}"/>
              </a:ext>
            </a:extLst>
          </p:cNvPr>
          <p:cNvPicPr>
            <a:picLocks noChangeAspect="1"/>
          </p:cNvPicPr>
          <p:nvPr/>
        </p:nvPicPr>
        <p:blipFill>
          <a:blip r:embed="rId5"/>
          <a:stretch>
            <a:fillRect/>
          </a:stretch>
        </p:blipFill>
        <p:spPr>
          <a:xfrm>
            <a:off x="4705246" y="3409576"/>
            <a:ext cx="4000501" cy="2560320"/>
          </a:xfrm>
          <a:prstGeom prst="rect">
            <a:avLst/>
          </a:prstGeom>
        </p:spPr>
      </p:pic>
      <p:sp>
        <p:nvSpPr>
          <p:cNvPr id="3" name="Rectangle 2"/>
          <p:cNvSpPr/>
          <p:nvPr/>
        </p:nvSpPr>
        <p:spPr>
          <a:xfrm>
            <a:off x="109252" y="990600"/>
            <a:ext cx="2944845" cy="369332"/>
          </a:xfrm>
          <a:prstGeom prst="rect">
            <a:avLst/>
          </a:prstGeom>
          <a:solidFill>
            <a:srgbClr val="FFFFCC"/>
          </a:solidFill>
          <a:ln>
            <a:solidFill>
              <a:schemeClr val="accent1"/>
            </a:solidFill>
          </a:ln>
        </p:spPr>
        <p:txBody>
          <a:bodyPr wrap="none">
            <a:spAutoFit/>
          </a:bodyPr>
          <a:lstStyle/>
          <a:p>
            <a:r>
              <a:rPr lang="en-US" dirty="0">
                <a:solidFill>
                  <a:schemeClr val="bg2"/>
                </a:solidFill>
                <a:latin typeface="+mj-lt"/>
              </a:rPr>
              <a:t>Temporal Relation </a:t>
            </a:r>
            <a:r>
              <a:rPr lang="en-US" dirty="0" smtClean="0">
                <a:solidFill>
                  <a:schemeClr val="bg2"/>
                </a:solidFill>
                <a:latin typeface="+mj-lt"/>
              </a:rPr>
              <a:t>Extraction</a:t>
            </a:r>
            <a:endParaRPr lang="en-US" dirty="0">
              <a:solidFill>
                <a:schemeClr val="bg2"/>
              </a:solidFill>
              <a:latin typeface="+mj-lt"/>
            </a:endParaRPr>
          </a:p>
        </p:txBody>
      </p:sp>
      <p:sp>
        <p:nvSpPr>
          <p:cNvPr id="27" name="Rectangle 26"/>
          <p:cNvSpPr/>
          <p:nvPr/>
        </p:nvSpPr>
        <p:spPr>
          <a:xfrm>
            <a:off x="1140121" y="3048000"/>
            <a:ext cx="2847574" cy="369332"/>
          </a:xfrm>
          <a:prstGeom prst="rect">
            <a:avLst/>
          </a:prstGeom>
          <a:solidFill>
            <a:srgbClr val="FFFFCC"/>
          </a:solidFill>
          <a:ln>
            <a:solidFill>
              <a:schemeClr val="accent1"/>
            </a:solidFill>
          </a:ln>
        </p:spPr>
        <p:txBody>
          <a:bodyPr wrap="none">
            <a:spAutoFit/>
          </a:bodyPr>
          <a:lstStyle/>
          <a:p>
            <a:r>
              <a:rPr lang="en-US" dirty="0" smtClean="0">
                <a:solidFill>
                  <a:schemeClr val="bg2"/>
                </a:solidFill>
                <a:latin typeface="+mj-lt"/>
              </a:rPr>
              <a:t>Semantic Role Classification</a:t>
            </a:r>
            <a:endParaRPr lang="en-US" dirty="0">
              <a:solidFill>
                <a:schemeClr val="bg2"/>
              </a:solidFill>
              <a:latin typeface="+mj-lt"/>
            </a:endParaRPr>
          </a:p>
        </p:txBody>
      </p:sp>
      <p:sp>
        <p:nvSpPr>
          <p:cNvPr id="28" name="Rectangle 27"/>
          <p:cNvSpPr/>
          <p:nvPr/>
        </p:nvSpPr>
        <p:spPr>
          <a:xfrm>
            <a:off x="6865566" y="3048000"/>
            <a:ext cx="1641603" cy="369332"/>
          </a:xfrm>
          <a:prstGeom prst="rect">
            <a:avLst/>
          </a:prstGeom>
          <a:solidFill>
            <a:srgbClr val="FFFFCC"/>
          </a:solidFill>
          <a:ln>
            <a:solidFill>
              <a:schemeClr val="accent1"/>
            </a:solidFill>
          </a:ln>
        </p:spPr>
        <p:txBody>
          <a:bodyPr wrap="none">
            <a:spAutoFit/>
          </a:bodyPr>
          <a:lstStyle/>
          <a:p>
            <a:r>
              <a:rPr lang="en-US" dirty="0" smtClean="0">
                <a:solidFill>
                  <a:schemeClr val="bg2"/>
                </a:solidFill>
                <a:latin typeface="+mj-lt"/>
              </a:rPr>
              <a:t>Shallow Parsing</a:t>
            </a:r>
            <a:endParaRPr lang="en-US" dirty="0">
              <a:solidFill>
                <a:schemeClr val="bg2"/>
              </a:solidFill>
              <a:latin typeface="+mj-lt"/>
            </a:endParaRPr>
          </a:p>
        </p:txBody>
      </p:sp>
    </p:spTree>
    <p:extLst>
      <p:ext uri="{BB962C8B-B14F-4D97-AF65-F5344CB8AC3E}">
        <p14:creationId xmlns:p14="http://schemas.microsoft.com/office/powerpoint/2010/main" val="30943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and Structures	</a:t>
            </a:r>
            <a:endParaRPr lang="en-US" dirty="0"/>
          </a:p>
        </p:txBody>
      </p:sp>
      <p:sp>
        <p:nvSpPr>
          <p:cNvPr id="3" name="Content Placeholder 2"/>
          <p:cNvSpPr>
            <a:spLocks noGrp="1"/>
          </p:cNvSpPr>
          <p:nvPr>
            <p:ph idx="1"/>
          </p:nvPr>
        </p:nvSpPr>
        <p:spPr/>
        <p:txBody>
          <a:bodyPr/>
          <a:lstStyle/>
          <a:p>
            <a:r>
              <a:rPr lang="en-US" dirty="0" smtClean="0"/>
              <a:t>In many problems it’s easy to get some good signals</a:t>
            </a:r>
          </a:p>
          <a:p>
            <a:pPr lvl="1"/>
            <a:r>
              <a:rPr lang="en-US" dirty="0" smtClean="0"/>
              <a:t>Weak supervision; incidental supervision</a:t>
            </a:r>
          </a:p>
          <a:p>
            <a:r>
              <a:rPr lang="en-US" dirty="0" smtClean="0"/>
              <a:t>But difficult to get exhaustive annotation</a:t>
            </a:r>
          </a:p>
          <a:p>
            <a:pPr lvl="1"/>
            <a:endParaRPr lang="en-US" dirty="0"/>
          </a:p>
          <a:p>
            <a:r>
              <a:rPr lang="en-US" dirty="0" smtClean="0"/>
              <a:t>Examples</a:t>
            </a:r>
          </a:p>
          <a:p>
            <a:pPr lvl="1"/>
            <a:r>
              <a:rPr lang="en-US" dirty="0" smtClean="0"/>
              <a:t>Transliteration [Upadhyay et al. EMNLP’18]</a:t>
            </a:r>
          </a:p>
          <a:p>
            <a:pPr lvl="1"/>
            <a:r>
              <a:rPr lang="en-US" dirty="0" smtClean="0"/>
              <a:t>Named Entities (Low Resource Languages) [In submission]</a:t>
            </a:r>
          </a:p>
          <a:p>
            <a:pPr lvl="1"/>
            <a:r>
              <a:rPr lang="en-US" dirty="0" smtClean="0"/>
              <a:t>Temporal Relations [In submission]</a:t>
            </a:r>
          </a:p>
          <a:p>
            <a:r>
              <a:rPr lang="en-US" dirty="0" smtClean="0"/>
              <a:t>These signals can be thought of as partial annotation in a well defined way</a:t>
            </a:r>
          </a:p>
          <a:p>
            <a:pPr lvl="1"/>
            <a:r>
              <a:rPr lang="en-US" dirty="0" smtClean="0"/>
              <a:t>Their usefulness is a function of the “tightness” of the expectations we have from the output </a:t>
            </a:r>
          </a:p>
          <a:p>
            <a:pPr lvl="1"/>
            <a:r>
              <a:rPr lang="en-US" dirty="0" smtClean="0"/>
              <a:t>Many questions on how to prioritize the signals to use, their order, etc. </a:t>
            </a:r>
            <a:endParaRPr lang="en-US" dirty="0"/>
          </a:p>
        </p:txBody>
      </p:sp>
    </p:spTree>
    <p:extLst>
      <p:ext uri="{BB962C8B-B14F-4D97-AF65-F5344CB8AC3E}">
        <p14:creationId xmlns:p14="http://schemas.microsoft.com/office/powerpoint/2010/main" val="34157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a:t>
            </a:r>
            <a:endParaRPr lang="en-US" dirty="0"/>
          </a:p>
        </p:txBody>
      </p:sp>
      <p:sp>
        <p:nvSpPr>
          <p:cNvPr id="3" name="Content Placeholder 2"/>
          <p:cNvSpPr>
            <a:spLocks noGrp="1"/>
          </p:cNvSpPr>
          <p:nvPr>
            <p:ph idx="1"/>
          </p:nvPr>
        </p:nvSpPr>
        <p:spPr>
          <a:xfrm>
            <a:off x="76200" y="914400"/>
            <a:ext cx="8991600" cy="4953000"/>
          </a:xfrm>
        </p:spPr>
        <p:txBody>
          <a:bodyPr/>
          <a:lstStyle/>
          <a:p>
            <a:r>
              <a:rPr lang="en-US" dirty="0" smtClean="0"/>
              <a:t>Data provides hints</a:t>
            </a:r>
          </a:p>
          <a:p>
            <a:pPr lvl="1"/>
            <a:r>
              <a:rPr lang="en-US" dirty="0" smtClean="0"/>
              <a:t>These are often sufficient to infer supervision signals for a range of tasks. </a:t>
            </a:r>
          </a:p>
          <a:p>
            <a:pPr lvl="1"/>
            <a:r>
              <a:rPr lang="en-US" dirty="0" smtClean="0"/>
              <a:t>Data exists independent of the task(s) at hand. </a:t>
            </a:r>
          </a:p>
          <a:p>
            <a:pPr lvl="1"/>
            <a:endParaRPr lang="en-US" dirty="0"/>
          </a:p>
          <a:p>
            <a:r>
              <a:rPr lang="en-US" dirty="0" smtClean="0"/>
              <a:t>(1) Representations</a:t>
            </a:r>
          </a:p>
          <a:p>
            <a:pPr lvl="1"/>
            <a:r>
              <a:rPr lang="en-US" dirty="0" smtClean="0"/>
              <a:t>Often, making prediction is all about representing knowledge</a:t>
            </a:r>
          </a:p>
          <a:p>
            <a:r>
              <a:rPr lang="en-US" dirty="0" smtClean="0"/>
              <a:t>(2) Signals and Structures</a:t>
            </a:r>
          </a:p>
          <a:p>
            <a:pPr lvl="1"/>
            <a:r>
              <a:rPr lang="en-US" dirty="0" smtClean="0"/>
              <a:t>Exploiting weak signals and putting them together via structural expectations</a:t>
            </a:r>
          </a:p>
          <a:p>
            <a:r>
              <a:rPr lang="en-US" dirty="0" smtClean="0"/>
              <a:t>(3) Behavioral Level </a:t>
            </a:r>
            <a:r>
              <a:rPr lang="en-US" dirty="0"/>
              <a:t>F</a:t>
            </a:r>
            <a:r>
              <a:rPr lang="en-US" dirty="0" smtClean="0"/>
              <a:t>eedback</a:t>
            </a:r>
          </a:p>
          <a:p>
            <a:pPr lvl="1"/>
            <a:r>
              <a:rPr lang="en-US" dirty="0" smtClean="0"/>
              <a:t>It’s End-to-End, but with behavioral level feedback  </a:t>
            </a:r>
          </a:p>
          <a:p>
            <a:pPr lvl="1"/>
            <a:endParaRPr 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49</a:t>
            </a:fld>
            <a:endParaRPr lang="en-US" altLang="zh-TW"/>
          </a:p>
        </p:txBody>
      </p:sp>
      <p:sp>
        <p:nvSpPr>
          <p:cNvPr id="6" name="Right Arrow 5"/>
          <p:cNvSpPr/>
          <p:nvPr/>
        </p:nvSpPr>
        <p:spPr>
          <a:xfrm>
            <a:off x="-76200" y="4181078"/>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45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Why is it Difficult?</a:t>
            </a:r>
            <a:endParaRPr lang="en-US" dirty="0" smtClean="0"/>
          </a:p>
        </p:txBody>
      </p:sp>
      <p:sp>
        <p:nvSpPr>
          <p:cNvPr id="5" name="Content Placeholder 4"/>
          <p:cNvSpPr>
            <a:spLocks noGrp="1"/>
          </p:cNvSpPr>
          <p:nvPr>
            <p:ph idx="1"/>
          </p:nvPr>
        </p:nvSpPr>
        <p:spPr/>
        <p:txBody>
          <a:bodyPr/>
          <a:lstStyle/>
          <a:p>
            <a:pPr marL="0" indent="0">
              <a:buNone/>
            </a:pPr>
            <a:r>
              <a:rPr lang="en-US" sz="2000" dirty="0" smtClean="0"/>
              <a:t> </a:t>
            </a:r>
            <a:endParaRPr lang="en-US" sz="2000" dirty="0">
              <a:solidFill>
                <a:srgbClr val="400080"/>
              </a:solidFill>
            </a:endParaRPr>
          </a:p>
          <a:p>
            <a:endParaRPr lang="en-US"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5</a:t>
            </a:fld>
            <a:endParaRPr lang="en-US" altLang="zh-TW" dirty="0"/>
          </a:p>
        </p:txBody>
      </p:sp>
      <p:sp>
        <p:nvSpPr>
          <p:cNvPr id="7171" name="Line 3"/>
          <p:cNvSpPr>
            <a:spLocks noChangeShapeType="1"/>
          </p:cNvSpPr>
          <p:nvPr/>
        </p:nvSpPr>
        <p:spPr bwMode="auto">
          <a:xfrm>
            <a:off x="2362200" y="4724400"/>
            <a:ext cx="58674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j-lt"/>
            </a:endParaRPr>
          </a:p>
        </p:txBody>
      </p:sp>
      <p:sp>
        <p:nvSpPr>
          <p:cNvPr id="7172" name="Text Box 4"/>
          <p:cNvSpPr txBox="1">
            <a:spLocks noChangeArrowheads="1"/>
          </p:cNvSpPr>
          <p:nvPr/>
        </p:nvSpPr>
        <p:spPr bwMode="auto">
          <a:xfrm>
            <a:off x="990600" y="34290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dirty="0">
                <a:solidFill>
                  <a:srgbClr val="000000"/>
                </a:solidFill>
                <a:latin typeface="+mj-lt"/>
              </a:rPr>
              <a:t>Meaning</a:t>
            </a:r>
          </a:p>
        </p:txBody>
      </p:sp>
      <p:sp>
        <p:nvSpPr>
          <p:cNvPr id="7173" name="Text Box 5"/>
          <p:cNvSpPr txBox="1">
            <a:spLocks noChangeArrowheads="1"/>
          </p:cNvSpPr>
          <p:nvPr/>
        </p:nvSpPr>
        <p:spPr bwMode="auto">
          <a:xfrm>
            <a:off x="914400" y="5370513"/>
            <a:ext cx="1752600" cy="4302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dirty="0">
                <a:solidFill>
                  <a:srgbClr val="000000"/>
                </a:solidFill>
                <a:latin typeface="+mj-lt"/>
              </a:rPr>
              <a:t>Language</a:t>
            </a:r>
          </a:p>
        </p:txBody>
      </p:sp>
      <p:sp>
        <p:nvSpPr>
          <p:cNvPr id="7174" name="Oval 6"/>
          <p:cNvSpPr>
            <a:spLocks noChangeArrowheads="1"/>
          </p:cNvSpPr>
          <p:nvPr/>
        </p:nvSpPr>
        <p:spPr bwMode="auto">
          <a:xfrm>
            <a:off x="3444766" y="35814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5" name="Oval 7"/>
          <p:cNvSpPr>
            <a:spLocks noChangeArrowheads="1"/>
          </p:cNvSpPr>
          <p:nvPr/>
        </p:nvSpPr>
        <p:spPr bwMode="auto">
          <a:xfrm>
            <a:off x="6705600" y="35814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6" name="Oval 8"/>
          <p:cNvSpPr>
            <a:spLocks noChangeArrowheads="1"/>
          </p:cNvSpPr>
          <p:nvPr/>
        </p:nvSpPr>
        <p:spPr bwMode="auto">
          <a:xfrm>
            <a:off x="5029200" y="35814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7" name="Oval 9"/>
          <p:cNvSpPr>
            <a:spLocks noChangeArrowheads="1"/>
          </p:cNvSpPr>
          <p:nvPr/>
        </p:nvSpPr>
        <p:spPr bwMode="auto">
          <a:xfrm>
            <a:off x="41148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8" name="Oval 10"/>
          <p:cNvSpPr>
            <a:spLocks noChangeArrowheads="1"/>
          </p:cNvSpPr>
          <p:nvPr/>
        </p:nvSpPr>
        <p:spPr bwMode="auto">
          <a:xfrm>
            <a:off x="55626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79" name="Oval 11"/>
          <p:cNvSpPr>
            <a:spLocks noChangeArrowheads="1"/>
          </p:cNvSpPr>
          <p:nvPr/>
        </p:nvSpPr>
        <p:spPr bwMode="auto">
          <a:xfrm>
            <a:off x="70866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sp>
        <p:nvSpPr>
          <p:cNvPr id="7180" name="Oval 12"/>
          <p:cNvSpPr>
            <a:spLocks noChangeArrowheads="1"/>
          </p:cNvSpPr>
          <p:nvPr/>
        </p:nvSpPr>
        <p:spPr bwMode="auto">
          <a:xfrm>
            <a:off x="3048000" y="54102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j-lt"/>
            </a:endParaRPr>
          </a:p>
        </p:txBody>
      </p:sp>
      <p:grpSp>
        <p:nvGrpSpPr>
          <p:cNvPr id="2" name="Group 13"/>
          <p:cNvGrpSpPr>
            <a:grpSpLocks/>
          </p:cNvGrpSpPr>
          <p:nvPr/>
        </p:nvGrpSpPr>
        <p:grpSpPr bwMode="auto">
          <a:xfrm>
            <a:off x="5289549" y="3852863"/>
            <a:ext cx="2235200" cy="1666875"/>
            <a:chOff x="2996" y="1851"/>
            <a:chExt cx="1408" cy="1050"/>
          </a:xfrm>
        </p:grpSpPr>
        <p:cxnSp>
          <p:nvCxnSpPr>
            <p:cNvPr id="7188" name="AutoShape 14"/>
            <p:cNvCxnSpPr>
              <a:cxnSpLocks noChangeShapeType="1"/>
              <a:stCxn id="7179" idx="1"/>
              <a:endCxn id="7176" idx="5"/>
            </p:cNvCxnSpPr>
            <p:nvPr/>
          </p:nvCxnSpPr>
          <p:spPr bwMode="auto">
            <a:xfrm flipH="1" flipV="1">
              <a:off x="2996" y="1851"/>
              <a:ext cx="1160" cy="1050"/>
            </a:xfrm>
            <a:prstGeom prst="straightConnector1">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flipH="1" flipV="1">
              <a:off x="3984" y="1872"/>
              <a:ext cx="172" cy="1029"/>
            </a:xfrm>
            <a:prstGeom prst="straightConnector1">
              <a:avLst/>
            </a:prstGeom>
            <a:noFill/>
            <a:ln w="28575">
              <a:solidFill>
                <a:srgbClr val="000080"/>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37" cy="302"/>
            </a:xfrm>
            <a:prstGeom prst="rect">
              <a:avLst/>
            </a:prstGeom>
            <a:noFill/>
            <a:ln w="28575">
              <a:noFill/>
              <a:miter lim="800000"/>
              <a:headEnd/>
              <a:tailEnd/>
            </a:ln>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dirty="0">
                  <a:solidFill>
                    <a:srgbClr val="A7001B"/>
                  </a:solidFill>
                  <a:latin typeface="+mj-lt"/>
                </a:rPr>
                <a:t>Ambiguity</a:t>
              </a:r>
            </a:p>
          </p:txBody>
        </p:sp>
      </p:grpSp>
      <p:grpSp>
        <p:nvGrpSpPr>
          <p:cNvPr id="3" name="Group 17"/>
          <p:cNvGrpSpPr>
            <a:grpSpLocks/>
          </p:cNvGrpSpPr>
          <p:nvPr/>
        </p:nvGrpSpPr>
        <p:grpSpPr bwMode="auto">
          <a:xfrm>
            <a:off x="2743200" y="3886198"/>
            <a:ext cx="2863850" cy="1633536"/>
            <a:chOff x="1392" y="1872"/>
            <a:chExt cx="1804" cy="1029"/>
          </a:xfrm>
        </p:grpSpPr>
        <p:cxnSp>
          <p:nvCxnSpPr>
            <p:cNvPr id="7184" name="AutoShape 18"/>
            <p:cNvCxnSpPr>
              <a:cxnSpLocks noChangeShapeType="1"/>
              <a:stCxn id="7174" idx="4"/>
              <a:endCxn id="7177" idx="0"/>
            </p:cNvCxnSpPr>
            <p:nvPr/>
          </p:nvCxnSpPr>
          <p:spPr bwMode="auto">
            <a:xfrm>
              <a:off x="1930" y="1872"/>
              <a:ext cx="422" cy="1008"/>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72"/>
              <a:ext cx="250" cy="1008"/>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72"/>
              <a:ext cx="1266" cy="1029"/>
            </a:xfrm>
            <a:prstGeom prst="straightConnector1">
              <a:avLst/>
            </a:prstGeom>
            <a:noFill/>
            <a:ln w="28575">
              <a:solidFill>
                <a:srgbClr val="A7001B"/>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noFill/>
            <a:ln w="28575">
              <a:noFill/>
              <a:miter lim="800000"/>
              <a:headEnd/>
              <a:tailEnd/>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000080"/>
                  </a:solidFill>
                  <a:latin typeface="+mj-lt"/>
                </a:rPr>
                <a:t>Variability</a:t>
              </a:r>
            </a:p>
          </p:txBody>
        </p:sp>
      </p:grpSp>
      <p:sp>
        <p:nvSpPr>
          <p:cNvPr id="6" name="Rectangle 5"/>
          <p:cNvSpPr/>
          <p:nvPr/>
        </p:nvSpPr>
        <p:spPr>
          <a:xfrm>
            <a:off x="152400" y="3276600"/>
            <a:ext cx="8686800" cy="28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55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91"/>
          <p:cNvSpPr>
            <a:spLocks noChangeArrowheads="1"/>
          </p:cNvSpPr>
          <p:nvPr/>
        </p:nvSpPr>
        <p:spPr bwMode="auto">
          <a:xfrm>
            <a:off x="5753100" y="794402"/>
            <a:ext cx="3162300" cy="381000"/>
          </a:xfrm>
          <a:prstGeom prst="wedgeRectCallout">
            <a:avLst>
              <a:gd name="adj1" fmla="val -180280"/>
              <a:gd name="adj2" fmla="val 529846"/>
            </a:avLst>
          </a:prstGeom>
          <a:solidFill>
            <a:srgbClr val="FAE1AF"/>
          </a:solidFill>
          <a:ln w="9525">
            <a:solidFill>
              <a:srgbClr val="A7001B"/>
            </a:solidFill>
            <a:miter lim="800000"/>
            <a:headEnd/>
            <a:tailEnd/>
          </a:ln>
        </p:spPr>
        <p:txBody>
          <a:bodyPr/>
          <a:lstStyle/>
          <a:p>
            <a:pPr algn="ctr"/>
            <a:r>
              <a:rPr lang="en-US" dirty="0" smtClean="0">
                <a:solidFill>
                  <a:srgbClr val="000080"/>
                </a:solidFill>
                <a:latin typeface="Calibri"/>
                <a:cs typeface="Arial" charset="0"/>
              </a:rPr>
              <a:t>Behavioral feedback is needed!</a:t>
            </a:r>
            <a:endParaRPr lang="en-US" b="1" dirty="0">
              <a:solidFill>
                <a:srgbClr val="000080"/>
              </a:solidFill>
              <a:latin typeface="Calibri"/>
              <a:cs typeface="Arial" charset="0"/>
            </a:endParaRPr>
          </a:p>
        </p:txBody>
      </p:sp>
      <p:sp>
        <p:nvSpPr>
          <p:cNvPr id="1277962" name="Rectangle 10"/>
          <p:cNvSpPr>
            <a:spLocks noGrp="1" noChangeArrowheads="1"/>
          </p:cNvSpPr>
          <p:nvPr>
            <p:ph type="title"/>
          </p:nvPr>
        </p:nvSpPr>
        <p:spPr>
          <a:xfrm>
            <a:off x="676274" y="228600"/>
            <a:ext cx="8088314" cy="533400"/>
          </a:xfrm>
        </p:spPr>
        <p:txBody>
          <a:bodyPr/>
          <a:lstStyle/>
          <a:p>
            <a:r>
              <a:rPr lang="en-US" altLang="en-US" dirty="0"/>
              <a:t>The language-world mapping </a:t>
            </a:r>
            <a:r>
              <a:rPr lang="en-US" altLang="en-US" dirty="0" smtClean="0"/>
              <a:t>problem </a:t>
            </a:r>
            <a:r>
              <a:rPr lang="en-US" altLang="en-US" sz="1400" dirty="0" smtClean="0">
                <a:solidFill>
                  <a:srgbClr val="000080"/>
                </a:solidFill>
              </a:rPr>
              <a:t>[</a:t>
            </a:r>
            <a:r>
              <a:rPr lang="en-US" altLang="en-US" sz="1400" dirty="0" err="1" smtClean="0">
                <a:solidFill>
                  <a:srgbClr val="000080"/>
                </a:solidFill>
              </a:rPr>
              <a:t>BabySRL</a:t>
            </a:r>
            <a:r>
              <a:rPr lang="en-US" altLang="en-US" sz="1400" dirty="0" smtClean="0">
                <a:solidFill>
                  <a:srgbClr val="000080"/>
                </a:solidFill>
              </a:rPr>
              <a:t>: Connor, Fisher &amp; Roth</a:t>
            </a:r>
            <a:r>
              <a:rPr lang="en-US" altLang="en-US" sz="1400" dirty="0">
                <a:solidFill>
                  <a:srgbClr val="000080"/>
                </a:solidFill>
              </a:rPr>
              <a:t>, </a:t>
            </a:r>
            <a:r>
              <a:rPr lang="en-US" altLang="en-US" sz="1400" dirty="0" smtClean="0">
                <a:solidFill>
                  <a:srgbClr val="000080"/>
                </a:solidFill>
              </a:rPr>
              <a:t>2012,2018]</a:t>
            </a:r>
            <a:endParaRPr lang="en-US" altLang="en-US" sz="1600" dirty="0">
              <a:solidFill>
                <a:srgbClr val="000080"/>
              </a:solidFill>
            </a:endParaRPr>
          </a:p>
        </p:txBody>
      </p:sp>
      <p:sp>
        <p:nvSpPr>
          <p:cNvPr id="2" name="Content Placeholder 1"/>
          <p:cNvSpPr>
            <a:spLocks noGrp="1"/>
          </p:cNvSpPr>
          <p:nvPr>
            <p:ph idx="1"/>
          </p:nvPr>
        </p:nvSpPr>
        <p:spPr>
          <a:xfrm>
            <a:off x="381000" y="1143000"/>
            <a:ext cx="8534400" cy="5181600"/>
          </a:xfrm>
        </p:spPr>
        <p:txBody>
          <a:bodyPr/>
          <a:lstStyle/>
          <a:p>
            <a:r>
              <a:rPr lang="en-US" dirty="0" smtClean="0"/>
              <a:t>Take inspiration from language acquisition?</a:t>
            </a:r>
          </a:p>
          <a:p>
            <a:pPr lvl="1"/>
            <a:r>
              <a:rPr lang="en-US" dirty="0" smtClean="0"/>
              <a:t>Clearly, a lot of incidental supervision</a:t>
            </a:r>
          </a:p>
          <a:p>
            <a:pPr lvl="1"/>
            <a:r>
              <a:rPr lang="en-US" dirty="0" smtClean="0"/>
              <a:t>Harder problems (understanding verbs) bootstrap from easier</a:t>
            </a:r>
            <a:endParaRPr lang="en-US" dirty="0"/>
          </a:p>
        </p:txBody>
      </p:sp>
      <p:sp>
        <p:nvSpPr>
          <p:cNvPr id="10" name="Slide Number Placeholder 3"/>
          <p:cNvSpPr>
            <a:spLocks noGrp="1"/>
          </p:cNvSpPr>
          <p:nvPr>
            <p:ph type="sldNum" sz="quarter" idx="4294967295"/>
          </p:nvPr>
        </p:nvSpPr>
        <p:spPr/>
        <p:txBody>
          <a:bodyPr/>
          <a:lstStyle/>
          <a:p>
            <a:r>
              <a:rPr lang="en-US" altLang="zh-TW"/>
              <a:t>Page </a:t>
            </a:r>
            <a:fld id="{827672E3-811F-4E36-936F-E5C2743997C1}" type="slidenum">
              <a:rPr lang="en-US" altLang="zh-TW"/>
              <a:pPr/>
              <a:t>50</a:t>
            </a:fld>
            <a:endParaRPr lang="en-US" altLang="zh-TW"/>
          </a:p>
        </p:txBody>
      </p:sp>
      <p:pic>
        <p:nvPicPr>
          <p:cNvPr id="1277954"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417513" y="3405188"/>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7955" name="Text Box 3"/>
          <p:cNvSpPr txBox="1">
            <a:spLocks noChangeArrowheads="1"/>
          </p:cNvSpPr>
          <p:nvPr/>
        </p:nvSpPr>
        <p:spPr bwMode="auto">
          <a:xfrm>
            <a:off x="1492250" y="2971800"/>
            <a:ext cx="200183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Lst>
              <a:defRPr sz="2400">
                <a:solidFill>
                  <a:schemeClr val="tx1"/>
                </a:solidFill>
                <a:latin typeface="Times New Roman" pitchFamily="18" charset="0"/>
              </a:defRPr>
            </a:lvl1pPr>
            <a:lvl2pPr marL="674688" indent="-260350" defTabSz="414338">
              <a:tabLst>
                <a:tab pos="657225" algn="l"/>
                <a:tab pos="1312863" algn="l"/>
                <a:tab pos="1970088" algn="l"/>
              </a:tabLst>
              <a:defRPr sz="2400">
                <a:solidFill>
                  <a:schemeClr val="tx1"/>
                </a:solidFill>
                <a:latin typeface="Times New Roman" pitchFamily="18" charset="0"/>
              </a:defRPr>
            </a:lvl2pPr>
            <a:lvl3pPr marL="1036638" indent="-207963" defTabSz="414338">
              <a:tabLst>
                <a:tab pos="657225" algn="l"/>
                <a:tab pos="1312863" algn="l"/>
                <a:tab pos="1970088" algn="l"/>
              </a:tabLst>
              <a:defRPr sz="2400">
                <a:solidFill>
                  <a:schemeClr val="tx1"/>
                </a:solidFill>
                <a:latin typeface="Times New Roman" pitchFamily="18" charset="0"/>
              </a:defRPr>
            </a:lvl3pPr>
            <a:lvl4pPr marL="1450975" indent="-206375" defTabSz="414338">
              <a:tabLst>
                <a:tab pos="657225" algn="l"/>
                <a:tab pos="1312863" algn="l"/>
                <a:tab pos="1970088" algn="l"/>
              </a:tabLst>
              <a:defRPr sz="2400">
                <a:solidFill>
                  <a:schemeClr val="tx1"/>
                </a:solidFill>
                <a:latin typeface="Times New Roman" pitchFamily="18" charset="0"/>
              </a:defRPr>
            </a:lvl4pPr>
            <a:lvl5pPr marL="1866900" indent="-207963" defTabSz="414338">
              <a:tabLst>
                <a:tab pos="657225" algn="l"/>
                <a:tab pos="1312863" algn="l"/>
                <a:tab pos="1970088"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a:solidFill>
                  <a:srgbClr val="000000"/>
                </a:solidFill>
              </a:rPr>
              <a:t>“the language”</a:t>
            </a:r>
          </a:p>
        </p:txBody>
      </p:sp>
      <p:sp>
        <p:nvSpPr>
          <p:cNvPr id="1277956" name="Text Box 4"/>
          <p:cNvSpPr txBox="1">
            <a:spLocks noChangeArrowheads="1"/>
          </p:cNvSpPr>
          <p:nvPr/>
        </p:nvSpPr>
        <p:spPr bwMode="auto">
          <a:xfrm>
            <a:off x="6738938" y="1828800"/>
            <a:ext cx="1612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Lst>
              <a:defRPr sz="2400">
                <a:solidFill>
                  <a:schemeClr val="tx1"/>
                </a:solidFill>
                <a:latin typeface="Times New Roman" pitchFamily="18" charset="0"/>
              </a:defRPr>
            </a:lvl1pPr>
            <a:lvl2pPr marL="674688" indent="-260350" defTabSz="414338">
              <a:tabLst>
                <a:tab pos="657225" algn="l"/>
                <a:tab pos="1312863" algn="l"/>
              </a:tabLst>
              <a:defRPr sz="2400">
                <a:solidFill>
                  <a:schemeClr val="tx1"/>
                </a:solidFill>
                <a:latin typeface="Times New Roman" pitchFamily="18" charset="0"/>
              </a:defRPr>
            </a:lvl2pPr>
            <a:lvl3pPr marL="1036638" indent="-207963" defTabSz="414338">
              <a:tabLst>
                <a:tab pos="657225" algn="l"/>
                <a:tab pos="1312863" algn="l"/>
              </a:tabLst>
              <a:defRPr sz="2400">
                <a:solidFill>
                  <a:schemeClr val="tx1"/>
                </a:solidFill>
                <a:latin typeface="Times New Roman" pitchFamily="18" charset="0"/>
              </a:defRPr>
            </a:lvl3pPr>
            <a:lvl4pPr marL="1450975" indent="-206375" defTabSz="414338">
              <a:tabLst>
                <a:tab pos="657225" algn="l"/>
                <a:tab pos="1312863" algn="l"/>
              </a:tabLst>
              <a:defRPr sz="2400">
                <a:solidFill>
                  <a:schemeClr val="tx1"/>
                </a:solidFill>
                <a:latin typeface="Times New Roman" pitchFamily="18" charset="0"/>
              </a:defRPr>
            </a:lvl4pPr>
            <a:lvl5pPr marL="1866900" indent="-207963" defTabSz="414338">
              <a:tabLst>
                <a:tab pos="657225" algn="l"/>
                <a:tab pos="131286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a:solidFill>
                  <a:srgbClr val="000000"/>
                </a:solidFill>
              </a:rPr>
              <a:t>“the world”</a:t>
            </a:r>
          </a:p>
        </p:txBody>
      </p:sp>
      <p:pic>
        <p:nvPicPr>
          <p:cNvPr id="12779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86000"/>
            <a:ext cx="2439988"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77959" name="AutoShape 7"/>
          <p:cNvSpPr>
            <a:spLocks noChangeArrowheads="1"/>
          </p:cNvSpPr>
          <p:nvPr/>
        </p:nvSpPr>
        <p:spPr bwMode="auto">
          <a:xfrm>
            <a:off x="5143500" y="3543300"/>
            <a:ext cx="609600" cy="684213"/>
          </a:xfrm>
          <a:prstGeom prst="leftRightArrow">
            <a:avLst>
              <a:gd name="adj1" fmla="val 50000"/>
              <a:gd name="adj2" fmla="val 19907"/>
            </a:avLst>
          </a:prstGeom>
          <a:solidFill>
            <a:srgbClr val="A7001B"/>
          </a:solidFill>
          <a:ln w="9360">
            <a:solidFill>
              <a:srgbClr val="A7001B"/>
            </a:solidFill>
            <a:miter lim="800000"/>
            <a:headEnd/>
            <a:tailEnd/>
          </a:ln>
          <a:effectLst/>
          <a:extLst/>
        </p:spPr>
        <p:txBody>
          <a:bodyPr wrap="none" anchor="ctr"/>
          <a:lstStyle/>
          <a:p>
            <a:endParaRPr lang="en-US"/>
          </a:p>
        </p:txBody>
      </p:sp>
      <p:sp>
        <p:nvSpPr>
          <p:cNvPr id="1277960" name="Text Box 8"/>
          <p:cNvSpPr txBox="1">
            <a:spLocks noChangeArrowheads="1"/>
          </p:cNvSpPr>
          <p:nvPr/>
        </p:nvSpPr>
        <p:spPr bwMode="auto">
          <a:xfrm>
            <a:off x="735013" y="4735513"/>
            <a:ext cx="351948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a:solidFill>
                  <a:srgbClr val="000000"/>
                </a:solidFill>
              </a:rPr>
              <a:t>[</a:t>
            </a:r>
            <a:r>
              <a:rPr lang="en-US" altLang="en-US" dirty="0" err="1">
                <a:solidFill>
                  <a:srgbClr val="000000"/>
                </a:solidFill>
              </a:rPr>
              <a:t>Topid</a:t>
            </a:r>
            <a:r>
              <a:rPr lang="en-US" altLang="en-US" dirty="0">
                <a:solidFill>
                  <a:srgbClr val="000000"/>
                </a:solidFill>
              </a:rPr>
              <a:t> </a:t>
            </a:r>
            <a:r>
              <a:rPr lang="en-US" altLang="en-US" dirty="0" err="1">
                <a:solidFill>
                  <a:srgbClr val="000000"/>
                </a:solidFill>
              </a:rPr>
              <a:t>rivvo</a:t>
            </a:r>
            <a:r>
              <a:rPr lang="en-US" altLang="en-US" dirty="0">
                <a:solidFill>
                  <a:srgbClr val="000000"/>
                </a:solidFill>
              </a:rPr>
              <a:t> den </a:t>
            </a:r>
            <a:r>
              <a:rPr lang="en-US" altLang="en-US" dirty="0" err="1">
                <a:solidFill>
                  <a:srgbClr val="000000"/>
                </a:solidFill>
              </a:rPr>
              <a:t>marplox</a:t>
            </a:r>
            <a:r>
              <a:rPr lang="en-US" altLang="en-US" dirty="0">
                <a:solidFill>
                  <a:srgbClr val="000000"/>
                </a:solidFill>
              </a:rPr>
              <a:t>.]</a:t>
            </a:r>
          </a:p>
        </p:txBody>
      </p:sp>
      <p:grpSp>
        <p:nvGrpSpPr>
          <p:cNvPr id="12" name="Group 11"/>
          <p:cNvGrpSpPr/>
          <p:nvPr/>
        </p:nvGrpSpPr>
        <p:grpSpPr>
          <a:xfrm>
            <a:off x="1112838" y="2334989"/>
            <a:ext cx="6964362" cy="4029075"/>
            <a:chOff x="509588" y="1914525"/>
            <a:chExt cx="6964362" cy="4029075"/>
          </a:xfrm>
        </p:grpSpPr>
        <p:sp>
          <p:nvSpPr>
            <p:cNvPr id="13" name="Rectangle 3"/>
            <p:cNvSpPr>
              <a:spLocks noChangeArrowheads="1"/>
            </p:cNvSpPr>
            <p:nvPr/>
          </p:nvSpPr>
          <p:spPr bwMode="auto">
            <a:xfrm>
              <a:off x="509588" y="2087563"/>
              <a:ext cx="348773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err="1">
                  <a:solidFill>
                    <a:srgbClr val="000000"/>
                  </a:solidFill>
                </a:rPr>
                <a:t>Smur</a:t>
              </a:r>
              <a:r>
                <a:rPr lang="en-US" altLang="en-US" dirty="0">
                  <a:solidFill>
                    <a:srgbClr val="000000"/>
                  </a:solidFill>
                </a:rPr>
                <a:t>! </a:t>
              </a:r>
              <a:r>
                <a:rPr lang="en-US" altLang="en-US" dirty="0" err="1">
                  <a:solidFill>
                    <a:srgbClr val="000000"/>
                  </a:solidFill>
                </a:rPr>
                <a:t>Rivvo</a:t>
              </a:r>
              <a:r>
                <a:rPr lang="en-US" altLang="en-US" dirty="0">
                  <a:solidFill>
                    <a:srgbClr val="000000"/>
                  </a:solidFill>
                </a:rPr>
                <a:t> </a:t>
              </a:r>
              <a:r>
                <a:rPr lang="en-US" altLang="en-US" dirty="0" err="1">
                  <a:solidFill>
                    <a:srgbClr val="000000"/>
                  </a:solidFill>
                </a:rPr>
                <a:t>della</a:t>
              </a:r>
              <a:r>
                <a:rPr lang="en-US" altLang="en-US" dirty="0">
                  <a:solidFill>
                    <a:srgbClr val="000000"/>
                  </a:solidFill>
                </a:rPr>
                <a:t> </a:t>
              </a:r>
              <a:r>
                <a:rPr lang="en-US" altLang="en-US" dirty="0" err="1">
                  <a:solidFill>
                    <a:srgbClr val="000000"/>
                  </a:solidFill>
                </a:rPr>
                <a:t>frowler</a:t>
              </a:r>
              <a:r>
                <a:rPr lang="en-US" altLang="en-US" dirty="0">
                  <a:solidFill>
                    <a:srgbClr val="000000"/>
                  </a:solidFill>
                </a:rPr>
                <a:t>.</a:t>
              </a:r>
            </a:p>
          </p:txBody>
        </p:sp>
        <p:sp>
          <p:nvSpPr>
            <p:cNvPr id="14" name="Rectangle 4"/>
            <p:cNvSpPr>
              <a:spLocks noChangeArrowheads="1"/>
            </p:cNvSpPr>
            <p:nvPr/>
          </p:nvSpPr>
          <p:spPr bwMode="auto">
            <a:xfrm>
              <a:off x="3003550" y="3051175"/>
              <a:ext cx="331628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 pos="3282950"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 pos="3282950"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 pos="3282950"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 pos="3282950"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 pos="3282950"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 pos="3282950"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Topid rivvo den marplox.</a:t>
              </a:r>
            </a:p>
          </p:txBody>
        </p:sp>
        <p:sp>
          <p:nvSpPr>
            <p:cNvPr id="15" name="Rectangle 5"/>
            <p:cNvSpPr>
              <a:spLocks noChangeArrowheads="1"/>
            </p:cNvSpPr>
            <p:nvPr/>
          </p:nvSpPr>
          <p:spPr bwMode="auto">
            <a:xfrm>
              <a:off x="2743200" y="5256213"/>
              <a:ext cx="3225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dirty="0" err="1">
                  <a:solidFill>
                    <a:srgbClr val="000000"/>
                  </a:solidFill>
                </a:rPr>
                <a:t>Marplox</a:t>
              </a:r>
              <a:r>
                <a:rPr lang="en-US" altLang="en-US" dirty="0">
                  <a:solidFill>
                    <a:srgbClr val="000000"/>
                  </a:solidFill>
                </a:rPr>
                <a:t> </a:t>
              </a:r>
              <a:r>
                <a:rPr lang="en-US" altLang="en-US" dirty="0" err="1">
                  <a:solidFill>
                    <a:srgbClr val="000000"/>
                  </a:solidFill>
                </a:rPr>
                <a:t>dorinda</a:t>
              </a:r>
              <a:r>
                <a:rPr lang="en-US" altLang="en-US" dirty="0">
                  <a:solidFill>
                    <a:srgbClr val="000000"/>
                  </a:solidFill>
                </a:rPr>
                <a:t> </a:t>
              </a:r>
              <a:r>
                <a:rPr lang="en-US" altLang="en-US" dirty="0" err="1">
                  <a:solidFill>
                    <a:srgbClr val="000000"/>
                  </a:solidFill>
                </a:rPr>
                <a:t>blicket</a:t>
              </a:r>
              <a:r>
                <a:rPr lang="en-US" altLang="en-US" dirty="0">
                  <a:solidFill>
                    <a:srgbClr val="000000"/>
                  </a:solidFill>
                </a:rPr>
                <a:t>.</a:t>
              </a:r>
            </a:p>
          </p:txBody>
        </p:sp>
        <p:sp>
          <p:nvSpPr>
            <p:cNvPr id="17" name="Rectangle 6"/>
            <p:cNvSpPr>
              <a:spLocks noChangeArrowheads="1"/>
            </p:cNvSpPr>
            <p:nvPr/>
          </p:nvSpPr>
          <p:spPr bwMode="auto">
            <a:xfrm>
              <a:off x="717550" y="4243388"/>
              <a:ext cx="3140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spAutoFit/>
            </a:bodyPr>
            <a:lstStyle>
              <a:lvl1pPr defTabSz="414338">
                <a:tabLst>
                  <a:tab pos="657225" algn="l"/>
                  <a:tab pos="1312863" algn="l"/>
                  <a:tab pos="1970088" algn="l"/>
                  <a:tab pos="2627313" algn="l"/>
                </a:tabLst>
                <a:defRPr sz="2400">
                  <a:solidFill>
                    <a:schemeClr val="tx1"/>
                  </a:solidFill>
                  <a:latin typeface="Times New Roman" pitchFamily="18" charset="0"/>
                </a:defRPr>
              </a:lvl1pPr>
              <a:lvl2pPr marL="674688" indent="-260350" defTabSz="414338">
                <a:tabLst>
                  <a:tab pos="657225" algn="l"/>
                  <a:tab pos="1312863" algn="l"/>
                  <a:tab pos="1970088" algn="l"/>
                  <a:tab pos="2627313" algn="l"/>
                </a:tabLst>
                <a:defRPr sz="2400">
                  <a:solidFill>
                    <a:schemeClr val="tx1"/>
                  </a:solidFill>
                  <a:latin typeface="Times New Roman" pitchFamily="18" charset="0"/>
                </a:defRPr>
              </a:lvl2pPr>
              <a:lvl3pPr marL="1036638" indent="-207963" defTabSz="414338">
                <a:tabLst>
                  <a:tab pos="657225" algn="l"/>
                  <a:tab pos="1312863" algn="l"/>
                  <a:tab pos="1970088" algn="l"/>
                  <a:tab pos="2627313" algn="l"/>
                </a:tabLst>
                <a:defRPr sz="2400">
                  <a:solidFill>
                    <a:schemeClr val="tx1"/>
                  </a:solidFill>
                  <a:latin typeface="Times New Roman" pitchFamily="18" charset="0"/>
                </a:defRPr>
              </a:lvl3pPr>
              <a:lvl4pPr marL="1450975" indent="-206375" defTabSz="414338">
                <a:tabLst>
                  <a:tab pos="657225" algn="l"/>
                  <a:tab pos="1312863" algn="l"/>
                  <a:tab pos="1970088" algn="l"/>
                  <a:tab pos="2627313" algn="l"/>
                </a:tabLst>
                <a:defRPr sz="2400">
                  <a:solidFill>
                    <a:schemeClr val="tx1"/>
                  </a:solidFill>
                  <a:latin typeface="Times New Roman" pitchFamily="18" charset="0"/>
                </a:defRPr>
              </a:lvl4pPr>
              <a:lvl5pPr marL="1866900" indent="-207963" defTabSz="414338">
                <a:tabLst>
                  <a:tab pos="657225" algn="l"/>
                  <a:tab pos="1312863" algn="l"/>
                  <a:tab pos="1970088" algn="l"/>
                  <a:tab pos="2627313"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 pos="1312863" algn="l"/>
                  <a:tab pos="1970088" algn="l"/>
                  <a:tab pos="2627313"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a:solidFill>
                    <a:srgbClr val="000000"/>
                  </a:solidFill>
                </a:rPr>
                <a:t>Blert dor marplox, arno.</a:t>
              </a:r>
            </a:p>
          </p:txBody>
        </p:sp>
        <p:pic>
          <p:nvPicPr>
            <p:cNvPr id="1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2238" y="2611438"/>
              <a:ext cx="965200" cy="1447800"/>
            </a:xfrm>
            <a:prstGeom prst="rect">
              <a:avLst/>
            </a:prstGeom>
            <a:noFill/>
            <a:ln w="5724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8"/>
            <p:cNvSpPr>
              <a:spLocks noChangeArrowheads="1"/>
            </p:cNvSpPr>
            <p:nvPr/>
          </p:nvSpPr>
          <p:spPr bwMode="auto">
            <a:xfrm>
              <a:off x="4191000" y="1914525"/>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1</a:t>
              </a:r>
            </a:p>
          </p:txBody>
        </p:sp>
        <p:sp>
          <p:nvSpPr>
            <p:cNvPr id="20" name="Rectangle 9"/>
            <p:cNvSpPr>
              <a:spLocks noChangeArrowheads="1"/>
            </p:cNvSpPr>
            <p:nvPr/>
          </p:nvSpPr>
          <p:spPr bwMode="auto">
            <a:xfrm>
              <a:off x="4114800" y="4148138"/>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3</a:t>
              </a:r>
            </a:p>
          </p:txBody>
        </p:sp>
        <p:sp>
          <p:nvSpPr>
            <p:cNvPr id="21" name="Rectangle 10"/>
            <p:cNvSpPr>
              <a:spLocks noChangeArrowheads="1"/>
            </p:cNvSpPr>
            <p:nvPr/>
          </p:nvSpPr>
          <p:spPr bwMode="auto">
            <a:xfrm>
              <a:off x="6330950" y="5029200"/>
              <a:ext cx="1143000" cy="914400"/>
            </a:xfrm>
            <a:prstGeom prst="rect">
              <a:avLst/>
            </a:prstGeom>
            <a:noFill/>
            <a:ln w="381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nchor="ctr"/>
            <a:lstStyle>
              <a:lvl1pPr defTabSz="414338">
                <a:tabLst>
                  <a:tab pos="657225" algn="l"/>
                </a:tabLst>
                <a:defRPr sz="2400">
                  <a:solidFill>
                    <a:schemeClr val="tx1"/>
                  </a:solidFill>
                  <a:latin typeface="Times New Roman" pitchFamily="18" charset="0"/>
                </a:defRPr>
              </a:lvl1pPr>
              <a:lvl2pPr marL="674688" indent="-260350" defTabSz="414338">
                <a:tabLst>
                  <a:tab pos="657225" algn="l"/>
                </a:tabLst>
                <a:defRPr sz="2400">
                  <a:solidFill>
                    <a:schemeClr val="tx1"/>
                  </a:solidFill>
                  <a:latin typeface="Times New Roman" pitchFamily="18" charset="0"/>
                </a:defRPr>
              </a:lvl2pPr>
              <a:lvl3pPr marL="1036638" indent="-207963" defTabSz="414338">
                <a:tabLst>
                  <a:tab pos="657225" algn="l"/>
                </a:tabLst>
                <a:defRPr sz="2400">
                  <a:solidFill>
                    <a:schemeClr val="tx1"/>
                  </a:solidFill>
                  <a:latin typeface="Times New Roman" pitchFamily="18" charset="0"/>
                </a:defRPr>
              </a:lvl3pPr>
              <a:lvl4pPr marL="1450975" indent="-206375" defTabSz="414338">
                <a:tabLst>
                  <a:tab pos="657225" algn="l"/>
                </a:tabLst>
                <a:defRPr sz="2400">
                  <a:solidFill>
                    <a:schemeClr val="tx1"/>
                  </a:solidFill>
                  <a:latin typeface="Times New Roman" pitchFamily="18" charset="0"/>
                </a:defRPr>
              </a:lvl4pPr>
              <a:lvl5pPr marL="1866900" indent="-207963" defTabSz="414338">
                <a:tabLst>
                  <a:tab pos="657225" algn="l"/>
                </a:tabLst>
                <a:defRPr sz="2400">
                  <a:solidFill>
                    <a:schemeClr val="tx1"/>
                  </a:solidFill>
                  <a:latin typeface="Times New Roman" pitchFamily="18" charset="0"/>
                </a:defRPr>
              </a:lvl5pPr>
              <a:lvl6pPr marL="2324100" indent="-207963" defTabSz="414338" fontAlgn="base">
                <a:spcBef>
                  <a:spcPct val="0"/>
                </a:spcBef>
                <a:spcAft>
                  <a:spcPct val="0"/>
                </a:spcAft>
                <a:tabLst>
                  <a:tab pos="657225" algn="l"/>
                </a:tabLst>
                <a:defRPr sz="2400">
                  <a:solidFill>
                    <a:schemeClr val="tx1"/>
                  </a:solidFill>
                  <a:latin typeface="Times New Roman" pitchFamily="18" charset="0"/>
                </a:defRPr>
              </a:lvl6pPr>
              <a:lvl7pPr marL="2781300" indent="-207963" defTabSz="414338" fontAlgn="base">
                <a:spcBef>
                  <a:spcPct val="0"/>
                </a:spcBef>
                <a:spcAft>
                  <a:spcPct val="0"/>
                </a:spcAft>
                <a:tabLst>
                  <a:tab pos="657225" algn="l"/>
                </a:tabLst>
                <a:defRPr sz="2400">
                  <a:solidFill>
                    <a:schemeClr val="tx1"/>
                  </a:solidFill>
                  <a:latin typeface="Times New Roman" pitchFamily="18" charset="0"/>
                </a:defRPr>
              </a:lvl7pPr>
              <a:lvl8pPr marL="3238500" indent="-207963" defTabSz="414338" fontAlgn="base">
                <a:spcBef>
                  <a:spcPct val="0"/>
                </a:spcBef>
                <a:spcAft>
                  <a:spcPct val="0"/>
                </a:spcAft>
                <a:tabLst>
                  <a:tab pos="657225" algn="l"/>
                </a:tabLst>
                <a:defRPr sz="2400">
                  <a:solidFill>
                    <a:schemeClr val="tx1"/>
                  </a:solidFill>
                  <a:latin typeface="Times New Roman" pitchFamily="18" charset="0"/>
                </a:defRPr>
              </a:lvl8pPr>
              <a:lvl9pPr marL="3695700" indent="-207963" defTabSz="414338" fontAlgn="base">
                <a:spcBef>
                  <a:spcPct val="0"/>
                </a:spcBef>
                <a:spcAft>
                  <a:spcPct val="0"/>
                </a:spcAft>
                <a:tabLst>
                  <a:tab pos="657225" algn="l"/>
                </a:tabLst>
                <a:defRPr sz="2400">
                  <a:solidFill>
                    <a:schemeClr val="tx1"/>
                  </a:solidFill>
                  <a:latin typeface="Times New Roman" pitchFamily="18" charset="0"/>
                </a:defRPr>
              </a:lvl9pPr>
            </a:lstStyle>
            <a:p>
              <a:pPr algn="ctr" eaLnBrk="1">
                <a:buClr>
                  <a:srgbClr val="000000"/>
                </a:buClr>
                <a:buSzPct val="100000"/>
                <a:buFont typeface="Times New Roman" pitchFamily="18" charset="0"/>
                <a:buNone/>
              </a:pPr>
              <a:r>
                <a:rPr lang="en-US" altLang="en-US" i="1">
                  <a:solidFill>
                    <a:srgbClr val="000000"/>
                  </a:solidFill>
                </a:rPr>
                <a:t>Scene n</a:t>
              </a:r>
            </a:p>
          </p:txBody>
        </p:sp>
      </p:grpSp>
      <p:grpSp>
        <p:nvGrpSpPr>
          <p:cNvPr id="22" name="Group 21"/>
          <p:cNvGrpSpPr/>
          <p:nvPr/>
        </p:nvGrpSpPr>
        <p:grpSpPr>
          <a:xfrm>
            <a:off x="3960287" y="3774529"/>
            <a:ext cx="2440513" cy="612577"/>
            <a:chOff x="3387532" y="3429000"/>
            <a:chExt cx="2440513" cy="612577"/>
          </a:xfrm>
        </p:grpSpPr>
        <p:grpSp>
          <p:nvGrpSpPr>
            <p:cNvPr id="23" name="Group 22"/>
            <p:cNvGrpSpPr/>
            <p:nvPr/>
          </p:nvGrpSpPr>
          <p:grpSpPr>
            <a:xfrm>
              <a:off x="3387532" y="3429000"/>
              <a:ext cx="2440513" cy="609600"/>
              <a:chOff x="3886200" y="3429000"/>
              <a:chExt cx="1676400" cy="914400"/>
            </a:xfrm>
          </p:grpSpPr>
          <p:sp>
            <p:nvSpPr>
              <p:cNvPr id="25" name="AutoShape 11"/>
              <p:cNvSpPr>
                <a:spLocks noChangeArrowheads="1"/>
              </p:cNvSpPr>
              <p:nvPr/>
            </p:nvSpPr>
            <p:spPr bwMode="auto">
              <a:xfrm rot="-5400000">
                <a:off x="3581400" y="3733800"/>
                <a:ext cx="914400" cy="304800"/>
              </a:xfrm>
              <a:prstGeom prst="rightArrow">
                <a:avLst>
                  <a:gd name="adj1" fmla="val 50000"/>
                  <a:gd name="adj2" fmla="val 75000"/>
                </a:avLst>
              </a:prstGeom>
              <a:solidFill>
                <a:srgbClr val="A7001B"/>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12"/>
              <p:cNvSpPr>
                <a:spLocks noChangeArrowheads="1"/>
              </p:cNvSpPr>
              <p:nvPr/>
            </p:nvSpPr>
            <p:spPr bwMode="auto">
              <a:xfrm rot="-5400000">
                <a:off x="4953000" y="3733800"/>
                <a:ext cx="914400" cy="304800"/>
              </a:xfrm>
              <a:prstGeom prst="rightArrow">
                <a:avLst>
                  <a:gd name="adj1" fmla="val 50000"/>
                  <a:gd name="adj2" fmla="val 75000"/>
                </a:avLst>
              </a:prstGeom>
              <a:solidFill>
                <a:srgbClr val="A7001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Rectangle 15"/>
            <p:cNvSpPr>
              <a:spLocks noChangeArrowheads="1"/>
            </p:cNvSpPr>
            <p:nvPr/>
          </p:nvSpPr>
          <p:spPr bwMode="auto">
            <a:xfrm>
              <a:off x="3918959" y="3733800"/>
              <a:ext cx="1396473" cy="307777"/>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rgbClr val="000080"/>
                  </a:solidFill>
                  <a:latin typeface="+mn-lt"/>
                </a:rPr>
                <a:t>Nouns identified</a:t>
              </a:r>
            </a:p>
          </p:txBody>
        </p:sp>
      </p:grpSp>
      <p:grpSp>
        <p:nvGrpSpPr>
          <p:cNvPr id="3" name="Group 2"/>
          <p:cNvGrpSpPr/>
          <p:nvPr/>
        </p:nvGrpSpPr>
        <p:grpSpPr>
          <a:xfrm>
            <a:off x="381000" y="2971800"/>
            <a:ext cx="2895600" cy="1447800"/>
            <a:chOff x="381000" y="2819400"/>
            <a:chExt cx="2895600" cy="1447800"/>
          </a:xfrm>
        </p:grpSpPr>
        <p:grpSp>
          <p:nvGrpSpPr>
            <p:cNvPr id="27" name="Group 26"/>
            <p:cNvGrpSpPr/>
            <p:nvPr/>
          </p:nvGrpSpPr>
          <p:grpSpPr>
            <a:xfrm>
              <a:off x="1512725" y="3048000"/>
              <a:ext cx="1763875" cy="1219200"/>
              <a:chOff x="1512725" y="2102359"/>
              <a:chExt cx="6564475" cy="3765041"/>
            </a:xfrm>
          </p:grpSpPr>
          <p:pic>
            <p:nvPicPr>
              <p:cNvPr id="28" name="Shape 723"/>
              <p:cNvPicPr preferRelativeResize="0"/>
              <p:nvPr/>
            </p:nvPicPr>
            <p:blipFill>
              <a:blip r:embed="rId6">
                <a:alphaModFix/>
              </a:blip>
              <a:stretch>
                <a:fillRect/>
              </a:stretch>
            </p:blipFill>
            <p:spPr>
              <a:xfrm>
                <a:off x="1512725" y="4882050"/>
                <a:ext cx="1598425" cy="985350"/>
              </a:xfrm>
              <a:prstGeom prst="rect">
                <a:avLst/>
              </a:prstGeom>
              <a:noFill/>
              <a:ln>
                <a:noFill/>
              </a:ln>
            </p:spPr>
          </p:pic>
          <p:pic>
            <p:nvPicPr>
              <p:cNvPr id="29" name="Shape 724"/>
              <p:cNvPicPr preferRelativeResize="0"/>
              <p:nvPr/>
            </p:nvPicPr>
            <p:blipFill>
              <a:blip r:embed="rId7">
                <a:alphaModFix/>
              </a:blip>
              <a:stretch>
                <a:fillRect/>
              </a:stretch>
            </p:blipFill>
            <p:spPr>
              <a:xfrm>
                <a:off x="4784501" y="2102359"/>
                <a:ext cx="3292699" cy="3220599"/>
              </a:xfrm>
              <a:prstGeom prst="rect">
                <a:avLst/>
              </a:prstGeom>
              <a:noFill/>
              <a:ln>
                <a:noFill/>
              </a:ln>
            </p:spPr>
          </p:pic>
        </p:grpSp>
        <p:sp>
          <p:nvSpPr>
            <p:cNvPr id="30" name="Shape 726"/>
            <p:cNvSpPr/>
            <p:nvPr/>
          </p:nvSpPr>
          <p:spPr>
            <a:xfrm>
              <a:off x="381000" y="2819400"/>
              <a:ext cx="1378222" cy="970654"/>
            </a:xfrm>
            <a:prstGeom prst="cloudCallout">
              <a:avLst>
                <a:gd name="adj1" fmla="val 33652"/>
                <a:gd name="adj2" fmla="val 70107"/>
              </a:avLst>
            </a:prstGeom>
            <a:solidFill>
              <a:srgbClr val="EEEEE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100"/>
            </a:p>
          </p:txBody>
        </p:sp>
        <p:sp>
          <p:nvSpPr>
            <p:cNvPr id="31" name="Rectangle 15"/>
            <p:cNvSpPr>
              <a:spLocks noChangeArrowheads="1"/>
            </p:cNvSpPr>
            <p:nvPr/>
          </p:nvSpPr>
          <p:spPr bwMode="auto">
            <a:xfrm>
              <a:off x="681812" y="2971800"/>
              <a:ext cx="705642" cy="523220"/>
            </a:xfrm>
            <a:prstGeom prst="rect">
              <a:avLst/>
            </a:prstGeom>
            <a:solidFill>
              <a:srgbClr val="FAE1AF"/>
            </a:solidFill>
            <a:ln w="9525">
              <a:solidFill>
                <a:srgbClr val="A7001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smtClean="0">
                  <a:solidFill>
                    <a:srgbClr val="000080"/>
                  </a:solidFill>
                  <a:latin typeface="+mn-lt"/>
                </a:rPr>
                <a:t>Chase?</a:t>
              </a:r>
            </a:p>
            <a:p>
              <a:r>
                <a:rPr lang="en-US" altLang="en-US" sz="1400" dirty="0" smtClean="0">
                  <a:solidFill>
                    <a:srgbClr val="000080"/>
                  </a:solidFill>
                  <a:latin typeface="+mn-lt"/>
                </a:rPr>
                <a:t>Flee? </a:t>
              </a:r>
              <a:endParaRPr lang="en-US" altLang="en-US" sz="1400" dirty="0">
                <a:solidFill>
                  <a:srgbClr val="000080"/>
                </a:solidFill>
                <a:latin typeface="+mn-lt"/>
              </a:endParaRPr>
            </a:p>
          </p:txBody>
        </p:sp>
      </p:grpSp>
      <p:sp>
        <p:nvSpPr>
          <p:cNvPr id="32" name="AutoShape 191"/>
          <p:cNvSpPr>
            <a:spLocks noChangeArrowheads="1"/>
          </p:cNvSpPr>
          <p:nvPr/>
        </p:nvSpPr>
        <p:spPr bwMode="auto">
          <a:xfrm>
            <a:off x="152400" y="5562600"/>
            <a:ext cx="2971800" cy="381000"/>
          </a:xfrm>
          <a:prstGeom prst="wedgeRectCallout">
            <a:avLst>
              <a:gd name="adj1" fmla="val 64573"/>
              <a:gd name="adj2" fmla="val -135252"/>
            </a:avLst>
          </a:prstGeom>
          <a:solidFill>
            <a:srgbClr val="FAE1AF"/>
          </a:solidFill>
          <a:ln w="9525">
            <a:solidFill>
              <a:srgbClr val="A7001B"/>
            </a:solidFill>
            <a:miter lim="800000"/>
            <a:headEnd/>
            <a:tailEnd/>
          </a:ln>
        </p:spPr>
        <p:txBody>
          <a:bodyPr/>
          <a:lstStyle/>
          <a:p>
            <a:pPr algn="ctr"/>
            <a:r>
              <a:rPr lang="en-US" dirty="0" smtClean="0">
                <a:solidFill>
                  <a:srgbClr val="000080"/>
                </a:solidFill>
                <a:latin typeface="Calibri"/>
                <a:cs typeface="Arial" charset="0"/>
              </a:rPr>
              <a:t>Cross-situational observations</a:t>
            </a:r>
            <a:endParaRPr lang="en-US" b="1" dirty="0">
              <a:solidFill>
                <a:srgbClr val="000080"/>
              </a:solidFill>
              <a:latin typeface="Calibri"/>
              <a:cs typeface="Arial" charset="0"/>
            </a:endParaRPr>
          </a:p>
        </p:txBody>
      </p:sp>
      <p:sp>
        <p:nvSpPr>
          <p:cNvPr id="34" name="TextBox 33"/>
          <p:cNvSpPr txBox="1"/>
          <p:nvPr/>
        </p:nvSpPr>
        <p:spPr>
          <a:xfrm>
            <a:off x="-22049" y="5875714"/>
            <a:ext cx="3320697" cy="400110"/>
          </a:xfrm>
          <a:prstGeom prst="rect">
            <a:avLst/>
          </a:prstGeom>
          <a:solidFill>
            <a:srgbClr val="FFFFCC"/>
          </a:solidFill>
          <a:ln>
            <a:solidFill>
              <a:schemeClr val="accent1"/>
            </a:solidFill>
          </a:ln>
        </p:spPr>
        <p:txBody>
          <a:bodyPr wrap="square" rtlCol="0">
            <a:spAutoFit/>
          </a:bodyPr>
          <a:lstStyle/>
          <a:p>
            <a:pPr algn="ctr"/>
            <a:r>
              <a:rPr lang="en-US" sz="2000" dirty="0" smtClean="0">
                <a:solidFill>
                  <a:schemeClr val="bg2"/>
                </a:solidFill>
                <a:latin typeface="+mj-lt"/>
              </a:rPr>
              <a:t>Representation + Expectations</a:t>
            </a:r>
            <a:endParaRPr lang="en-US" sz="2000" dirty="0">
              <a:solidFill>
                <a:schemeClr val="bg2"/>
              </a:solidFill>
              <a:latin typeface="+mj-lt"/>
            </a:endParaRPr>
          </a:p>
        </p:txBody>
      </p:sp>
    </p:spTree>
    <p:extLst>
      <p:ext uri="{BB962C8B-B14F-4D97-AF65-F5344CB8AC3E}">
        <p14:creationId xmlns:p14="http://schemas.microsoft.com/office/powerpoint/2010/main" val="13892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277954"/>
                                        </p:tgtEl>
                                        <p:attrNameLst>
                                          <p:attrName>ppt_w</p:attrName>
                                        </p:attrNameLst>
                                      </p:cBhvr>
                                      <p:tavLst>
                                        <p:tav tm="0">
                                          <p:val>
                                            <p:strVal val="ppt_w"/>
                                          </p:val>
                                        </p:tav>
                                        <p:tav tm="100000">
                                          <p:val>
                                            <p:fltVal val="0"/>
                                          </p:val>
                                        </p:tav>
                                      </p:tavLst>
                                    </p:anim>
                                    <p:anim calcmode="lin" valueType="num">
                                      <p:cBhvr>
                                        <p:cTn id="7" dur="500"/>
                                        <p:tgtEl>
                                          <p:spTgt spid="1277954"/>
                                        </p:tgtEl>
                                        <p:attrNameLst>
                                          <p:attrName>ppt_h</p:attrName>
                                        </p:attrNameLst>
                                      </p:cBhvr>
                                      <p:tavLst>
                                        <p:tav tm="0">
                                          <p:val>
                                            <p:strVal val="ppt_h"/>
                                          </p:val>
                                        </p:tav>
                                        <p:tav tm="100000">
                                          <p:val>
                                            <p:fltVal val="0"/>
                                          </p:val>
                                        </p:tav>
                                      </p:tavLst>
                                    </p:anim>
                                    <p:animEffect transition="out" filter="fade">
                                      <p:cBhvr>
                                        <p:cTn id="8" dur="500"/>
                                        <p:tgtEl>
                                          <p:spTgt spid="1277954"/>
                                        </p:tgtEl>
                                      </p:cBhvr>
                                    </p:animEffect>
                                    <p:set>
                                      <p:cBhvr>
                                        <p:cTn id="9" dur="1" fill="hold">
                                          <p:stCondLst>
                                            <p:cond delay="499"/>
                                          </p:stCondLst>
                                        </p:cTn>
                                        <p:tgtEl>
                                          <p:spTgt spid="127795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277955"/>
                                        </p:tgtEl>
                                        <p:attrNameLst>
                                          <p:attrName>ppt_w</p:attrName>
                                        </p:attrNameLst>
                                      </p:cBhvr>
                                      <p:tavLst>
                                        <p:tav tm="0">
                                          <p:val>
                                            <p:strVal val="ppt_w"/>
                                          </p:val>
                                        </p:tav>
                                        <p:tav tm="100000">
                                          <p:val>
                                            <p:fltVal val="0"/>
                                          </p:val>
                                        </p:tav>
                                      </p:tavLst>
                                    </p:anim>
                                    <p:anim calcmode="lin" valueType="num">
                                      <p:cBhvr>
                                        <p:cTn id="12" dur="500"/>
                                        <p:tgtEl>
                                          <p:spTgt spid="1277955"/>
                                        </p:tgtEl>
                                        <p:attrNameLst>
                                          <p:attrName>ppt_h</p:attrName>
                                        </p:attrNameLst>
                                      </p:cBhvr>
                                      <p:tavLst>
                                        <p:tav tm="0">
                                          <p:val>
                                            <p:strVal val="ppt_h"/>
                                          </p:val>
                                        </p:tav>
                                        <p:tav tm="100000">
                                          <p:val>
                                            <p:fltVal val="0"/>
                                          </p:val>
                                        </p:tav>
                                      </p:tavLst>
                                    </p:anim>
                                    <p:animEffect transition="out" filter="fade">
                                      <p:cBhvr>
                                        <p:cTn id="13" dur="500"/>
                                        <p:tgtEl>
                                          <p:spTgt spid="1277955"/>
                                        </p:tgtEl>
                                      </p:cBhvr>
                                    </p:animEffect>
                                    <p:set>
                                      <p:cBhvr>
                                        <p:cTn id="14" dur="1" fill="hold">
                                          <p:stCondLst>
                                            <p:cond delay="499"/>
                                          </p:stCondLst>
                                        </p:cTn>
                                        <p:tgtEl>
                                          <p:spTgt spid="1277955"/>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1277956"/>
                                        </p:tgtEl>
                                        <p:attrNameLst>
                                          <p:attrName>ppt_w</p:attrName>
                                        </p:attrNameLst>
                                      </p:cBhvr>
                                      <p:tavLst>
                                        <p:tav tm="0">
                                          <p:val>
                                            <p:strVal val="ppt_w"/>
                                          </p:val>
                                        </p:tav>
                                        <p:tav tm="100000">
                                          <p:val>
                                            <p:fltVal val="0"/>
                                          </p:val>
                                        </p:tav>
                                      </p:tavLst>
                                    </p:anim>
                                    <p:anim calcmode="lin" valueType="num">
                                      <p:cBhvr>
                                        <p:cTn id="17" dur="500"/>
                                        <p:tgtEl>
                                          <p:spTgt spid="1277956"/>
                                        </p:tgtEl>
                                        <p:attrNameLst>
                                          <p:attrName>ppt_h</p:attrName>
                                        </p:attrNameLst>
                                      </p:cBhvr>
                                      <p:tavLst>
                                        <p:tav tm="0">
                                          <p:val>
                                            <p:strVal val="ppt_h"/>
                                          </p:val>
                                        </p:tav>
                                        <p:tav tm="100000">
                                          <p:val>
                                            <p:fltVal val="0"/>
                                          </p:val>
                                        </p:tav>
                                      </p:tavLst>
                                    </p:anim>
                                    <p:animEffect transition="out" filter="fade">
                                      <p:cBhvr>
                                        <p:cTn id="18" dur="500"/>
                                        <p:tgtEl>
                                          <p:spTgt spid="1277956"/>
                                        </p:tgtEl>
                                      </p:cBhvr>
                                    </p:animEffect>
                                    <p:set>
                                      <p:cBhvr>
                                        <p:cTn id="19" dur="1" fill="hold">
                                          <p:stCondLst>
                                            <p:cond delay="499"/>
                                          </p:stCondLst>
                                        </p:cTn>
                                        <p:tgtEl>
                                          <p:spTgt spid="1277956"/>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1277957"/>
                                        </p:tgtEl>
                                        <p:attrNameLst>
                                          <p:attrName>ppt_w</p:attrName>
                                        </p:attrNameLst>
                                      </p:cBhvr>
                                      <p:tavLst>
                                        <p:tav tm="0">
                                          <p:val>
                                            <p:strVal val="ppt_w"/>
                                          </p:val>
                                        </p:tav>
                                        <p:tav tm="100000">
                                          <p:val>
                                            <p:fltVal val="0"/>
                                          </p:val>
                                        </p:tav>
                                      </p:tavLst>
                                    </p:anim>
                                    <p:anim calcmode="lin" valueType="num">
                                      <p:cBhvr>
                                        <p:cTn id="22" dur="500"/>
                                        <p:tgtEl>
                                          <p:spTgt spid="1277957"/>
                                        </p:tgtEl>
                                        <p:attrNameLst>
                                          <p:attrName>ppt_h</p:attrName>
                                        </p:attrNameLst>
                                      </p:cBhvr>
                                      <p:tavLst>
                                        <p:tav tm="0">
                                          <p:val>
                                            <p:strVal val="ppt_h"/>
                                          </p:val>
                                        </p:tav>
                                        <p:tav tm="100000">
                                          <p:val>
                                            <p:fltVal val="0"/>
                                          </p:val>
                                        </p:tav>
                                      </p:tavLst>
                                    </p:anim>
                                    <p:animEffect transition="out" filter="fade">
                                      <p:cBhvr>
                                        <p:cTn id="23" dur="500"/>
                                        <p:tgtEl>
                                          <p:spTgt spid="1277957"/>
                                        </p:tgtEl>
                                      </p:cBhvr>
                                    </p:animEffect>
                                    <p:set>
                                      <p:cBhvr>
                                        <p:cTn id="24" dur="1" fill="hold">
                                          <p:stCondLst>
                                            <p:cond delay="499"/>
                                          </p:stCondLst>
                                        </p:cTn>
                                        <p:tgtEl>
                                          <p:spTgt spid="1277957"/>
                                        </p:tgtEl>
                                        <p:attrNameLst>
                                          <p:attrName>style.visibility</p:attrName>
                                        </p:attrNameLst>
                                      </p:cBhvr>
                                      <p:to>
                                        <p:strVal val="hidden"/>
                                      </p:to>
                                    </p:set>
                                  </p:childTnLst>
                                </p:cTn>
                              </p:par>
                              <p:par>
                                <p:cTn id="25" presetID="53" presetClass="exit" presetSubtype="32" fill="hold" grpId="0" nodeType="withEffect">
                                  <p:stCondLst>
                                    <p:cond delay="0"/>
                                  </p:stCondLst>
                                  <p:childTnLst>
                                    <p:anim calcmode="lin" valueType="num">
                                      <p:cBhvr>
                                        <p:cTn id="26" dur="500"/>
                                        <p:tgtEl>
                                          <p:spTgt spid="1277959"/>
                                        </p:tgtEl>
                                        <p:attrNameLst>
                                          <p:attrName>ppt_w</p:attrName>
                                        </p:attrNameLst>
                                      </p:cBhvr>
                                      <p:tavLst>
                                        <p:tav tm="0">
                                          <p:val>
                                            <p:strVal val="ppt_w"/>
                                          </p:val>
                                        </p:tav>
                                        <p:tav tm="100000">
                                          <p:val>
                                            <p:fltVal val="0"/>
                                          </p:val>
                                        </p:tav>
                                      </p:tavLst>
                                    </p:anim>
                                    <p:anim calcmode="lin" valueType="num">
                                      <p:cBhvr>
                                        <p:cTn id="27" dur="500"/>
                                        <p:tgtEl>
                                          <p:spTgt spid="1277959"/>
                                        </p:tgtEl>
                                        <p:attrNameLst>
                                          <p:attrName>ppt_h</p:attrName>
                                        </p:attrNameLst>
                                      </p:cBhvr>
                                      <p:tavLst>
                                        <p:tav tm="0">
                                          <p:val>
                                            <p:strVal val="ppt_h"/>
                                          </p:val>
                                        </p:tav>
                                        <p:tav tm="100000">
                                          <p:val>
                                            <p:fltVal val="0"/>
                                          </p:val>
                                        </p:tav>
                                      </p:tavLst>
                                    </p:anim>
                                    <p:animEffect transition="out" filter="fade">
                                      <p:cBhvr>
                                        <p:cTn id="28" dur="500"/>
                                        <p:tgtEl>
                                          <p:spTgt spid="1277959"/>
                                        </p:tgtEl>
                                      </p:cBhvr>
                                    </p:animEffect>
                                    <p:set>
                                      <p:cBhvr>
                                        <p:cTn id="29" dur="1" fill="hold">
                                          <p:stCondLst>
                                            <p:cond delay="499"/>
                                          </p:stCondLst>
                                        </p:cTn>
                                        <p:tgtEl>
                                          <p:spTgt spid="1277959"/>
                                        </p:tgtEl>
                                        <p:attrNameLst>
                                          <p:attrName>style.visibility</p:attrName>
                                        </p:attrNameLst>
                                      </p:cBhvr>
                                      <p:to>
                                        <p:strVal val="hidden"/>
                                      </p:to>
                                    </p:set>
                                  </p:childTnLst>
                                </p:cTn>
                              </p:par>
                              <p:par>
                                <p:cTn id="30" presetID="53" presetClass="exit" presetSubtype="32" fill="hold" grpId="0" nodeType="withEffect">
                                  <p:stCondLst>
                                    <p:cond delay="0"/>
                                  </p:stCondLst>
                                  <p:childTnLst>
                                    <p:anim calcmode="lin" valueType="num">
                                      <p:cBhvr>
                                        <p:cTn id="31" dur="500"/>
                                        <p:tgtEl>
                                          <p:spTgt spid="1277960"/>
                                        </p:tgtEl>
                                        <p:attrNameLst>
                                          <p:attrName>ppt_w</p:attrName>
                                        </p:attrNameLst>
                                      </p:cBhvr>
                                      <p:tavLst>
                                        <p:tav tm="0">
                                          <p:val>
                                            <p:strVal val="ppt_w"/>
                                          </p:val>
                                        </p:tav>
                                        <p:tav tm="100000">
                                          <p:val>
                                            <p:fltVal val="0"/>
                                          </p:val>
                                        </p:tav>
                                      </p:tavLst>
                                    </p:anim>
                                    <p:anim calcmode="lin" valueType="num">
                                      <p:cBhvr>
                                        <p:cTn id="32" dur="500"/>
                                        <p:tgtEl>
                                          <p:spTgt spid="1277960"/>
                                        </p:tgtEl>
                                        <p:attrNameLst>
                                          <p:attrName>ppt_h</p:attrName>
                                        </p:attrNameLst>
                                      </p:cBhvr>
                                      <p:tavLst>
                                        <p:tav tm="0">
                                          <p:val>
                                            <p:strVal val="ppt_h"/>
                                          </p:val>
                                        </p:tav>
                                        <p:tav tm="100000">
                                          <p:val>
                                            <p:fltVal val="0"/>
                                          </p:val>
                                        </p:tav>
                                      </p:tavLst>
                                    </p:anim>
                                    <p:animEffect transition="out" filter="fade">
                                      <p:cBhvr>
                                        <p:cTn id="33" dur="500"/>
                                        <p:tgtEl>
                                          <p:spTgt spid="1277960"/>
                                        </p:tgtEl>
                                      </p:cBhvr>
                                    </p:animEffect>
                                    <p:set>
                                      <p:cBhvr>
                                        <p:cTn id="34" dur="1" fill="hold">
                                          <p:stCondLst>
                                            <p:cond delay="499"/>
                                          </p:stCondLst>
                                        </p:cTn>
                                        <p:tgtEl>
                                          <p:spTgt spid="127796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0-#ppt_w/2"/>
                                          </p:val>
                                        </p:tav>
                                        <p:tav tm="100000">
                                          <p:val>
                                            <p:strVal val="#ppt_x"/>
                                          </p:val>
                                        </p:tav>
                                      </p:tavLst>
                                    </p:anim>
                                    <p:anim calcmode="lin" valueType="num">
                                      <p:cBhvr additive="base">
                                        <p:cTn id="55" dur="500" fill="hold"/>
                                        <p:tgtEl>
                                          <p:spTgt spid="3"/>
                                        </p:tgtEl>
                                        <p:attrNameLst>
                                          <p:attrName>ppt_y</p:attrName>
                                        </p:attrNameLst>
                                      </p:cBhvr>
                                      <p:tavLst>
                                        <p:tav tm="0">
                                          <p:val>
                                            <p:strVal val="#ppt_y"/>
                                          </p:val>
                                        </p:tav>
                                        <p:tav tm="100000">
                                          <p:val>
                                            <p:strVal val="#ppt_y"/>
                                          </p:val>
                                        </p:tav>
                                      </p:tavLst>
                                    </p:anim>
                                  </p:childTnLst>
                                </p:cTn>
                              </p:par>
                              <p:par>
                                <p:cTn id="56" presetID="1" presetClass="entr" presetSubtype="0" fill="hold" nodeType="with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childTnLst>
                                </p:cTn>
                              </p:par>
                              <p:par>
                                <p:cTn id="58" presetID="22" presetClass="entr" presetSubtype="8"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277955" grpId="0"/>
      <p:bldP spid="1277956" grpId="0"/>
      <p:bldP spid="1277959" grpId="0" animBg="1"/>
      <p:bldP spid="1277960" grpId="0"/>
      <p:bldP spid="32" grpId="0" animBg="1"/>
      <p:bldP spid="34"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762000" y="214649"/>
            <a:ext cx="8003988" cy="533400"/>
          </a:xfrm>
        </p:spPr>
        <p:txBody>
          <a:bodyPr/>
          <a:lstStyle/>
          <a:p>
            <a:pPr lvl="0"/>
            <a:r>
              <a:rPr lang="en-US" dirty="0" smtClean="0"/>
              <a:t>Behavioral Feedback </a:t>
            </a:r>
            <a:endParaRPr lang="en-US" sz="1800" dirty="0"/>
          </a:p>
        </p:txBody>
      </p:sp>
      <p:sp>
        <p:nvSpPr>
          <p:cNvPr id="284" name="Shape 284"/>
          <p:cNvSpPr txBox="1">
            <a:spLocks noGrp="1"/>
          </p:cNvSpPr>
          <p:nvPr>
            <p:ph idx="1"/>
          </p:nvPr>
        </p:nvSpPr>
        <p:spPr>
          <a:xfrm>
            <a:off x="381000" y="678429"/>
            <a:ext cx="8534400" cy="5181600"/>
          </a:xfrm>
        </p:spPr>
        <p:txBody>
          <a:bodyPr/>
          <a:lstStyle/>
          <a:p>
            <a:pPr lvl="0"/>
            <a:r>
              <a:rPr lang="en-US" dirty="0" smtClean="0"/>
              <a:t>It’s end-to-end; but the end is not the annotated goal task. </a:t>
            </a:r>
          </a:p>
          <a:p>
            <a:pPr lvl="1"/>
            <a:r>
              <a:rPr lang="en-US" dirty="0" smtClean="0"/>
              <a:t>We care about a collection of models and representations that, via reasoning, can support many behaviors. And learning is driven by these.  </a:t>
            </a:r>
            <a:endParaRPr lang="en-US" dirty="0"/>
          </a:p>
        </p:txBody>
      </p:sp>
      <p:sp>
        <p:nvSpPr>
          <p:cNvPr id="285" name="Shape 285"/>
          <p:cNvSpPr txBox="1">
            <a:spLocks noGrp="1"/>
          </p:cNvSpPr>
          <p:nvPr>
            <p:ph type="sldNum" idx="4294967295"/>
          </p:nvPr>
        </p:nvSpPr>
        <p:spPr>
          <a:xfrm>
            <a:off x="0" y="6245225"/>
            <a:ext cx="2133600" cy="47625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rgbClr val="000000"/>
              </a:buClr>
              <a:buFont typeface="Arial"/>
              <a:buNone/>
            </a:pPr>
            <a:fld id="{00000000-1234-1234-1234-123412341234}" type="slidenum">
              <a:rPr lang="en-US"/>
              <a:t>51</a:t>
            </a:fld>
            <a:endParaRPr/>
          </a:p>
        </p:txBody>
      </p:sp>
      <p:pic>
        <p:nvPicPr>
          <p:cNvPr id="286" name="Shape 286"/>
          <p:cNvPicPr preferRelativeResize="0"/>
          <p:nvPr/>
        </p:nvPicPr>
        <p:blipFill>
          <a:blip r:embed="rId3">
            <a:alphaModFix/>
          </a:blip>
          <a:stretch>
            <a:fillRect/>
          </a:stretch>
        </p:blipFill>
        <p:spPr>
          <a:xfrm>
            <a:off x="658991" y="1754137"/>
            <a:ext cx="4586395" cy="3642739"/>
          </a:xfrm>
          <a:prstGeom prst="rect">
            <a:avLst/>
          </a:prstGeom>
          <a:noFill/>
          <a:ln>
            <a:noFill/>
          </a:ln>
        </p:spPr>
      </p:pic>
      <p:sp>
        <p:nvSpPr>
          <p:cNvPr id="305" name="Shape 305"/>
          <p:cNvSpPr txBox="1"/>
          <p:nvPr/>
        </p:nvSpPr>
        <p:spPr>
          <a:xfrm>
            <a:off x="648455" y="5327256"/>
            <a:ext cx="4572000" cy="1234675"/>
          </a:xfrm>
          <a:prstGeom prst="rect">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rgbClr val="400080"/>
                </a:solidFill>
                <a:latin typeface="+mj-lt"/>
              </a:rPr>
              <a:t>(Many) Representations</a:t>
            </a:r>
            <a:r>
              <a:rPr lang="en-US" sz="2000" dirty="0" smtClean="0">
                <a:solidFill>
                  <a:srgbClr val="400080"/>
                </a:solidFill>
                <a:latin typeface="+mj-lt"/>
              </a:rPr>
              <a:t> and </a:t>
            </a:r>
            <a:r>
              <a:rPr lang="en-US" sz="2000" b="1" dirty="0" smtClean="0">
                <a:solidFill>
                  <a:srgbClr val="400080"/>
                </a:solidFill>
                <a:latin typeface="+mj-lt"/>
              </a:rPr>
              <a:t>Models</a:t>
            </a:r>
            <a:r>
              <a:rPr lang="en-US" sz="2000" dirty="0" smtClean="0">
                <a:solidFill>
                  <a:srgbClr val="400080"/>
                </a:solidFill>
                <a:latin typeface="+mj-lt"/>
              </a:rPr>
              <a:t> we care about.</a:t>
            </a:r>
          </a:p>
          <a:p>
            <a:pPr marL="0" lvl="0" indent="0" algn="ctr" rtl="0">
              <a:spcBef>
                <a:spcPts val="0"/>
              </a:spcBef>
              <a:spcAft>
                <a:spcPts val="0"/>
              </a:spcAft>
              <a:buNone/>
            </a:pPr>
            <a:r>
              <a:rPr lang="en-US" sz="2000" dirty="0" smtClean="0">
                <a:solidFill>
                  <a:srgbClr val="400080"/>
                </a:solidFill>
                <a:latin typeface="+mj-lt"/>
              </a:rPr>
              <a:t>Reflect an </a:t>
            </a:r>
            <a:r>
              <a:rPr lang="en-US" sz="2000" dirty="0">
                <a:solidFill>
                  <a:srgbClr val="400080"/>
                </a:solidFill>
                <a:latin typeface="+mj-lt"/>
              </a:rPr>
              <a:t>understanding of the language</a:t>
            </a:r>
            <a:endParaRPr sz="2000" dirty="0">
              <a:solidFill>
                <a:srgbClr val="400080"/>
              </a:solidFill>
              <a:latin typeface="+mj-lt"/>
            </a:endParaRPr>
          </a:p>
        </p:txBody>
      </p:sp>
      <p:sp>
        <p:nvSpPr>
          <p:cNvPr id="2" name="Rectangle 1"/>
          <p:cNvSpPr/>
          <p:nvPr/>
        </p:nvSpPr>
        <p:spPr>
          <a:xfrm>
            <a:off x="5410200" y="152400"/>
            <a:ext cx="3355788" cy="5956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16516" y="1954019"/>
            <a:ext cx="1353312" cy="29463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4061569" y="3604990"/>
            <a:ext cx="2284284" cy="11998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2"/>
              </a:solidFill>
            </a:endParaRPr>
          </a:p>
          <a:p>
            <a:pPr algn="ctr"/>
            <a:r>
              <a:rPr lang="en-US" dirty="0" smtClean="0">
                <a:solidFill>
                  <a:schemeClr val="bg2"/>
                </a:solidFill>
              </a:rPr>
              <a:t>Reasoning &amp; Learning</a:t>
            </a:r>
          </a:p>
          <a:p>
            <a:pPr algn="ctr"/>
            <a:endParaRPr lang="en-US" dirty="0">
              <a:solidFill>
                <a:schemeClr val="bg2"/>
              </a:solidFill>
            </a:endParaRPr>
          </a:p>
        </p:txBody>
      </p:sp>
      <p:sp>
        <p:nvSpPr>
          <p:cNvPr id="16" name="Shape 299"/>
          <p:cNvSpPr txBox="1"/>
          <p:nvPr/>
        </p:nvSpPr>
        <p:spPr>
          <a:xfrm>
            <a:off x="6302412" y="2675958"/>
            <a:ext cx="2155788" cy="588037"/>
          </a:xfrm>
          <a:prstGeom prst="rect">
            <a:avLst/>
          </a:prstGeom>
          <a:solidFill>
            <a:srgbClr val="FAE1AF"/>
          </a:solidFill>
          <a:ln w="9525" cap="flat" cmpd="sng">
            <a:solidFill>
              <a:srgbClr val="A7001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dk1"/>
                </a:solidFill>
                <a:latin typeface="+mj-lt"/>
              </a:rPr>
              <a:t>Behaviors</a:t>
            </a:r>
            <a:endParaRPr sz="2400" dirty="0">
              <a:latin typeface="+mj-lt"/>
            </a:endParaRPr>
          </a:p>
        </p:txBody>
      </p:sp>
      <p:sp>
        <p:nvSpPr>
          <p:cNvPr id="17" name="Shape 299"/>
          <p:cNvSpPr txBox="1"/>
          <p:nvPr/>
        </p:nvSpPr>
        <p:spPr>
          <a:xfrm>
            <a:off x="6454812" y="2828358"/>
            <a:ext cx="2155788" cy="588037"/>
          </a:xfrm>
          <a:prstGeom prst="rect">
            <a:avLst/>
          </a:prstGeom>
          <a:solidFill>
            <a:srgbClr val="FAE1AF"/>
          </a:solidFill>
          <a:ln w="9525" cap="flat" cmpd="sng">
            <a:solidFill>
              <a:srgbClr val="A7001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dk1"/>
                </a:solidFill>
                <a:latin typeface="+mj-lt"/>
              </a:rPr>
              <a:t>Behaviors</a:t>
            </a:r>
            <a:endParaRPr sz="2400" dirty="0">
              <a:latin typeface="+mj-lt"/>
            </a:endParaRPr>
          </a:p>
        </p:txBody>
      </p:sp>
      <p:sp>
        <p:nvSpPr>
          <p:cNvPr id="18" name="Shape 299"/>
          <p:cNvSpPr txBox="1"/>
          <p:nvPr/>
        </p:nvSpPr>
        <p:spPr>
          <a:xfrm>
            <a:off x="6607212" y="2980758"/>
            <a:ext cx="2155788" cy="588037"/>
          </a:xfrm>
          <a:prstGeom prst="rect">
            <a:avLst/>
          </a:prstGeom>
          <a:solidFill>
            <a:srgbClr val="FAE1AF"/>
          </a:solidFill>
          <a:ln w="9525" cap="flat" cmpd="sng">
            <a:solidFill>
              <a:srgbClr val="A7001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dk1"/>
                </a:solidFill>
                <a:latin typeface="+mj-lt"/>
              </a:rPr>
              <a:t>Behaviors</a:t>
            </a:r>
            <a:endParaRPr sz="2400" dirty="0">
              <a:latin typeface="+mj-lt"/>
            </a:endParaRPr>
          </a:p>
        </p:txBody>
      </p:sp>
      <p:sp>
        <p:nvSpPr>
          <p:cNvPr id="19" name="Shape 299"/>
          <p:cNvSpPr txBox="1"/>
          <p:nvPr/>
        </p:nvSpPr>
        <p:spPr>
          <a:xfrm>
            <a:off x="6759612" y="3133158"/>
            <a:ext cx="2155788" cy="588037"/>
          </a:xfrm>
          <a:prstGeom prst="rect">
            <a:avLst/>
          </a:prstGeom>
          <a:solidFill>
            <a:srgbClr val="FAE1AF"/>
          </a:solidFill>
          <a:ln w="9525" cap="flat" cmpd="sng">
            <a:solidFill>
              <a:srgbClr val="A7001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dk1"/>
                </a:solidFill>
                <a:latin typeface="+mj-lt"/>
              </a:rPr>
              <a:t>Behaviors</a:t>
            </a:r>
            <a:endParaRPr sz="2400" dirty="0">
              <a:latin typeface="+mj-lt"/>
            </a:endParaRPr>
          </a:p>
        </p:txBody>
      </p:sp>
      <p:sp>
        <p:nvSpPr>
          <p:cNvPr id="20" name="Shape 299"/>
          <p:cNvSpPr txBox="1"/>
          <p:nvPr/>
        </p:nvSpPr>
        <p:spPr>
          <a:xfrm>
            <a:off x="6912012" y="3285558"/>
            <a:ext cx="2155788" cy="588037"/>
          </a:xfrm>
          <a:prstGeom prst="rect">
            <a:avLst/>
          </a:prstGeom>
          <a:solidFill>
            <a:srgbClr val="FAE1AF"/>
          </a:solidFill>
          <a:ln w="9525" cap="flat" cmpd="sng">
            <a:solidFill>
              <a:srgbClr val="A7001B"/>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solidFill>
                  <a:schemeClr val="dk1"/>
                </a:solidFill>
                <a:latin typeface="+mj-lt"/>
              </a:rPr>
              <a:t>Behaviors</a:t>
            </a:r>
            <a:endParaRPr sz="2400" dirty="0">
              <a:latin typeface="+mj-lt"/>
            </a:endParaRPr>
          </a:p>
        </p:txBody>
      </p:sp>
      <p:sp>
        <p:nvSpPr>
          <p:cNvPr id="22" name="Left-Right Arrow 21"/>
          <p:cNvSpPr/>
          <p:nvPr/>
        </p:nvSpPr>
        <p:spPr>
          <a:xfrm>
            <a:off x="4061569" y="2340889"/>
            <a:ext cx="2284284" cy="11998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2"/>
              </a:solidFill>
            </a:endParaRPr>
          </a:p>
          <a:p>
            <a:pPr algn="ctr"/>
            <a:r>
              <a:rPr lang="en-US" dirty="0" smtClean="0">
                <a:solidFill>
                  <a:schemeClr val="bg2"/>
                </a:solidFill>
              </a:rPr>
              <a:t>Reasoning &amp; Learning</a:t>
            </a:r>
          </a:p>
          <a:p>
            <a:pPr algn="ctr"/>
            <a:endParaRPr lang="en-US" dirty="0">
              <a:solidFill>
                <a:schemeClr val="bg2"/>
              </a:solidFill>
            </a:endParaRPr>
          </a:p>
        </p:txBody>
      </p:sp>
      <p:sp>
        <p:nvSpPr>
          <p:cNvPr id="21" name="Shape 305"/>
          <p:cNvSpPr txBox="1"/>
          <p:nvPr/>
        </p:nvSpPr>
        <p:spPr>
          <a:xfrm>
            <a:off x="5410200" y="5327255"/>
            <a:ext cx="3505200" cy="1234675"/>
          </a:xfrm>
          <a:prstGeom prst="rect">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rgbClr val="400080"/>
                </a:solidFill>
                <a:latin typeface="+mj-lt"/>
              </a:rPr>
              <a:t>Khashabi et al. ‘18</a:t>
            </a:r>
          </a:p>
          <a:p>
            <a:pPr marL="0" lvl="0" indent="0" algn="ctr" rtl="0">
              <a:spcBef>
                <a:spcPts val="0"/>
              </a:spcBef>
              <a:spcAft>
                <a:spcPts val="0"/>
              </a:spcAft>
              <a:buNone/>
            </a:pPr>
            <a:r>
              <a:rPr lang="en-US" sz="2000" dirty="0" smtClean="0">
                <a:solidFill>
                  <a:srgbClr val="400080"/>
                </a:solidFill>
                <a:latin typeface="+mj-lt"/>
              </a:rPr>
              <a:t>Decoupling learning the representations from the specific task at hand. </a:t>
            </a:r>
            <a:endParaRPr sz="2000" dirty="0">
              <a:solidFill>
                <a:srgbClr val="400080"/>
              </a:solidFill>
              <a:latin typeface="+mj-lt"/>
            </a:endParaRPr>
          </a:p>
        </p:txBody>
      </p:sp>
    </p:spTree>
    <p:extLst>
      <p:ext uri="{BB962C8B-B14F-4D97-AF65-F5344CB8AC3E}">
        <p14:creationId xmlns:p14="http://schemas.microsoft.com/office/powerpoint/2010/main" val="95601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1000"/>
                                  </p:stCondLst>
                                  <p:childTnLst>
                                    <p:set>
                                      <p:cBhvr>
                                        <p:cTn id="9" dur="1" fill="hold">
                                          <p:stCondLst>
                                            <p:cond delay="0"/>
                                          </p:stCondLst>
                                        </p:cTn>
                                        <p:tgtEl>
                                          <p:spTgt spid="286"/>
                                        </p:tgtEl>
                                        <p:attrNameLst>
                                          <p:attrName>style.visibility</p:attrName>
                                        </p:attrNameLst>
                                      </p:cBhvr>
                                      <p:to>
                                        <p:strVal val="visible"/>
                                      </p:to>
                                    </p:set>
                                    <p:animEffect transition="in" filter="wipe(up)">
                                      <p:cBhvr>
                                        <p:cTn id="10" dur="500"/>
                                        <p:tgtEl>
                                          <p:spTgt spid="28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500"/>
                            </p:stCondLst>
                            <p:childTnLst>
                              <p:par>
                                <p:cTn id="21" presetID="22" presetClass="entr" presetSubtype="2" fill="hold" grpId="0" nodeType="after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25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250"/>
                            </p:stCondLst>
                            <p:childTnLst>
                              <p:par>
                                <p:cTn id="32" presetID="1" presetClass="entr" presetSubtype="0" fill="hold" grpId="0" nodeType="afterEffect">
                                  <p:stCondLst>
                                    <p:cond delay="25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750"/>
                            </p:stCondLst>
                            <p:childTnLst>
                              <p:par>
                                <p:cTn id="38" presetID="1" presetClass="entr" presetSubtype="0" fill="hold" grpId="0" nodeType="afterEffect">
                                  <p:stCondLst>
                                    <p:cond delay="25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4" grpId="0" animBg="1"/>
      <p:bldP spid="16" grpId="0" animBg="1"/>
      <p:bldP spid="17" grpId="0" animBg="1"/>
      <p:bldP spid="18" grpId="0" animBg="1"/>
      <p:bldP spid="19" grpId="0" animBg="1"/>
      <p:bldP spid="20" grpId="0" animBg="1"/>
      <p:bldP spid="22"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Feedback</a:t>
            </a:r>
            <a:endParaRPr lang="en-US" dirty="0"/>
          </a:p>
        </p:txBody>
      </p:sp>
      <p:sp>
        <p:nvSpPr>
          <p:cNvPr id="3" name="Content Placeholder 2"/>
          <p:cNvSpPr>
            <a:spLocks noGrp="1"/>
          </p:cNvSpPr>
          <p:nvPr>
            <p:ph idx="4294967295"/>
          </p:nvPr>
        </p:nvSpPr>
        <p:spPr>
          <a:xfrm>
            <a:off x="533400" y="41148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The teacher </a:t>
            </a:r>
            <a:r>
              <a:rPr lang="en-US" sz="1800" dirty="0"/>
              <a:t>needs deep understanding of the </a:t>
            </a:r>
            <a:r>
              <a:rPr lang="en-US" sz="1800" b="1" dirty="0" smtClean="0"/>
              <a:t>agent</a:t>
            </a:r>
            <a:r>
              <a:rPr lang="en-US" sz="1800" dirty="0" smtClean="0"/>
              <a:t> ; not </a:t>
            </a:r>
            <a:r>
              <a:rPr lang="en-US" sz="1800" dirty="0"/>
              <a:t>scalable.</a:t>
            </a:r>
          </a:p>
          <a:p>
            <a:r>
              <a:rPr lang="en-US" sz="2000" dirty="0" smtClean="0">
                <a:solidFill>
                  <a:srgbClr val="0033CC"/>
                </a:solidFill>
              </a:rPr>
              <a:t>Response Driven Learning (a recent name: learning from denotation):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p>
          <a:p>
            <a:r>
              <a:rPr lang="en-US" sz="1800" b="1" dirty="0" smtClean="0"/>
              <a:t>[</a:t>
            </a:r>
            <a:r>
              <a:rPr lang="en-US" sz="1800" dirty="0" smtClean="0"/>
              <a:t>A lot of work in this direction, following </a:t>
            </a:r>
            <a:r>
              <a:rPr lang="en-US" sz="1800" b="1" dirty="0" smtClean="0"/>
              <a:t>Clarke </a:t>
            </a:r>
            <a:r>
              <a:rPr lang="en-US" sz="1800" b="1" dirty="0"/>
              <a:t>et al. 2010: Driving Semantic Parsing from the World's </a:t>
            </a:r>
            <a:r>
              <a:rPr lang="en-US" sz="1800" b="1" dirty="0" smtClean="0"/>
              <a:t>Response </a:t>
            </a:r>
            <a:r>
              <a:rPr lang="en-US" sz="1800" dirty="0" smtClean="0"/>
              <a:t>– a lot </a:t>
            </a:r>
            <a:r>
              <a:rPr lang="en-US" sz="1800" dirty="0"/>
              <a:t>more to do</a:t>
            </a:r>
            <a:r>
              <a:rPr lang="en-US" sz="1800" b="1" dirty="0"/>
              <a:t>]</a:t>
            </a:r>
            <a:r>
              <a:rPr lang="en-US" sz="1800" b="1" dirty="0" smtClean="0"/>
              <a:t> </a:t>
            </a:r>
          </a:p>
          <a:p>
            <a:endParaRPr lang="en-US" sz="2000" dirty="0"/>
          </a:p>
        </p:txBody>
      </p:sp>
      <p:sp>
        <p:nvSpPr>
          <p:cNvPr id="4" name="Slide Number Placeholder 3"/>
          <p:cNvSpPr>
            <a:spLocks noGrp="1"/>
          </p:cNvSpPr>
          <p:nvPr>
            <p:ph type="sldNum" sz="quarter" idx="4294967295"/>
          </p:nvPr>
        </p:nvSpPr>
        <p:spPr/>
        <p:txBody>
          <a:bodyPr/>
          <a:lstStyle/>
          <a:p>
            <a:pPr>
              <a:defRPr/>
            </a:pPr>
            <a:r>
              <a:rPr lang="en-US" altLang="zh-TW" smtClean="0"/>
              <a:t>Page </a:t>
            </a:r>
            <a:fld id="{E20FC37C-9894-45C1-B193-B6D8403BFE07}" type="slidenum">
              <a:rPr lang="en-US" altLang="zh-TW" smtClean="0"/>
              <a:pPr>
                <a:defRPr/>
              </a:pPr>
              <a:t>52</a:t>
            </a:fld>
            <a:endParaRPr lang="en-US" altLang="zh-TW"/>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3840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352675" y="3733800"/>
            <a:ext cx="2925673" cy="307777"/>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solidFill>
                  <a:srgbClr val="000080"/>
                </a:solidFill>
                <a:latin typeface="+mj-lt"/>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343205" y="1831457"/>
            <a:ext cx="682426" cy="3737813"/>
          </a:xfrm>
          <a:prstGeom prst="curvedConnector4">
            <a:avLst>
              <a:gd name="adj1" fmla="val -33498"/>
              <a:gd name="adj2" fmla="val 69568"/>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a:off x="1905000" y="1905000"/>
            <a:ext cx="1910512" cy="1828800"/>
          </a:xfrm>
          <a:prstGeom prst="curvedConnector2">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5" name="Rectangular Callout 4"/>
          <p:cNvSpPr/>
          <p:nvPr/>
        </p:nvSpPr>
        <p:spPr>
          <a:xfrm>
            <a:off x="4366772" y="746760"/>
            <a:ext cx="4668372" cy="548640"/>
          </a:xfrm>
          <a:prstGeom prst="wedgeRectCallout">
            <a:avLst>
              <a:gd name="adj1" fmla="val -10196"/>
              <a:gd name="adj2" fmla="val 44456"/>
            </a:avLst>
          </a:prstGeom>
          <a:solidFill>
            <a:srgbClr val="FAE1AF"/>
          </a:solidFill>
          <a:ln w="19050">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
        <p:nvSpPr>
          <p:cNvPr id="19" name="Rectangular Callout 18"/>
          <p:cNvSpPr/>
          <p:nvPr/>
        </p:nvSpPr>
        <p:spPr>
          <a:xfrm>
            <a:off x="533400" y="1066800"/>
            <a:ext cx="3048000" cy="533400"/>
          </a:xfrm>
          <a:prstGeom prst="wedgeRectCallout">
            <a:avLst>
              <a:gd name="adj1" fmla="val -37262"/>
              <a:gd name="adj2" fmla="val 198215"/>
            </a:avLst>
          </a:prstGeom>
          <a:solidFill>
            <a:srgbClr val="FAE1AF"/>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080"/>
                </a:solidFill>
                <a:latin typeface="Calibri" pitchFamily="34" charset="0"/>
              </a:rPr>
              <a:t>Can I get a coffee with lots of sugar and no milk</a:t>
            </a:r>
          </a:p>
        </p:txBody>
      </p:sp>
      <p:sp>
        <p:nvSpPr>
          <p:cNvPr id="20" name="TextBox 19"/>
          <p:cNvSpPr txBox="1"/>
          <p:nvPr/>
        </p:nvSpPr>
        <p:spPr>
          <a:xfrm>
            <a:off x="1828800" y="3273623"/>
            <a:ext cx="2036327" cy="307777"/>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smtClean="0">
                <a:solidFill>
                  <a:srgbClr val="000080"/>
                </a:solidFill>
                <a:latin typeface="+mj-lt"/>
                <a:ea typeface="Tahoma" pitchFamily="34" charset="0"/>
                <a:cs typeface="Tahoma" pitchFamily="34" charset="0"/>
              </a:rPr>
              <a:t>Meaning Representation:</a:t>
            </a:r>
            <a:endParaRPr lang="en-US" sz="1400" dirty="0">
              <a:solidFill>
                <a:srgbClr val="000080"/>
              </a:solidFill>
              <a:latin typeface="+mj-lt"/>
              <a:ea typeface="Tahoma" pitchFamily="34" charset="0"/>
              <a:cs typeface="Tahoma" pitchFamily="34" charset="0"/>
            </a:endParaRPr>
          </a:p>
        </p:txBody>
      </p:sp>
      <p:sp>
        <p:nvSpPr>
          <p:cNvPr id="21" name="Shape 305"/>
          <p:cNvSpPr txBox="1"/>
          <p:nvPr/>
        </p:nvSpPr>
        <p:spPr>
          <a:xfrm>
            <a:off x="2171197" y="2282825"/>
            <a:ext cx="1260559" cy="486616"/>
          </a:xfrm>
          <a:prstGeom prst="rect">
            <a:avLst/>
          </a:prstGeom>
          <a:solidFill>
            <a:srgbClr val="FFF2CC"/>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rgbClr val="400080"/>
                </a:solidFill>
                <a:latin typeface="+mj-lt"/>
              </a:rPr>
              <a:t>The Goal</a:t>
            </a:r>
            <a:endParaRPr sz="2000" dirty="0">
              <a:solidFill>
                <a:srgbClr val="400080"/>
              </a:solidFill>
              <a:latin typeface="+mj-lt"/>
            </a:endParaRPr>
          </a:p>
        </p:txBody>
      </p:sp>
    </p:spTree>
    <p:extLst>
      <p:ext uri="{BB962C8B-B14F-4D97-AF65-F5344CB8AC3E}">
        <p14:creationId xmlns:p14="http://schemas.microsoft.com/office/powerpoint/2010/main" val="12201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5" grpId="0" animBg="1"/>
      <p:bldP spid="20"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400080"/>
                </a:solidFill>
                <a:cs typeface="Candara"/>
              </a:rPr>
              <a:t>Instead</a:t>
            </a:r>
            <a:r>
              <a:rPr lang="en-US" dirty="0">
                <a:cs typeface="Candara"/>
              </a:rPr>
              <a:t> </a:t>
            </a:r>
            <a:r>
              <a:rPr lang="en-US" dirty="0" smtClean="0">
                <a:cs typeface="Candara"/>
              </a:rPr>
              <a:t>of training with (</a:t>
            </a:r>
            <a:r>
              <a:rPr lang="en-US" dirty="0">
                <a:cs typeface="Candara"/>
              </a:rPr>
              <a:t>Sentence, </a:t>
            </a:r>
            <a:r>
              <a:rPr lang="en-US" dirty="0" smtClean="0">
                <a:cs typeface="Candara"/>
              </a:rPr>
              <a:t>Meaning </a:t>
            </a:r>
            <a:r>
              <a:rPr lang="en-US" dirty="0">
                <a:cs typeface="Candara"/>
              </a:rPr>
              <a:t>Representation) pairs </a:t>
            </a:r>
            <a:endParaRPr lang="en-US" dirty="0" smtClean="0">
              <a:cs typeface="Candara"/>
            </a:endParaRPr>
          </a:p>
          <a:p>
            <a:endParaRPr lang="en-US" dirty="0" smtClean="0">
              <a:solidFill>
                <a:srgbClr val="0033CC"/>
              </a:solidFill>
              <a:cs typeface="Candara"/>
            </a:endParaRPr>
          </a:p>
          <a:p>
            <a:r>
              <a:rPr lang="en-US" dirty="0" smtClean="0">
                <a:cs typeface="Candara"/>
              </a:rPr>
              <a:t>Think about/invent </a:t>
            </a:r>
            <a:r>
              <a:rPr lang="en-US" b="1" dirty="0" smtClean="0">
                <a:solidFill>
                  <a:srgbClr val="400080"/>
                </a:solidFill>
                <a:cs typeface="Candara"/>
              </a:rPr>
              <a:t>behavioral derivative(s) </a:t>
            </a:r>
            <a:r>
              <a:rPr lang="en-US" dirty="0">
                <a:cs typeface="Candara"/>
              </a:rPr>
              <a:t>of the models </a:t>
            </a:r>
            <a:r>
              <a:rPr lang="en-US" dirty="0" smtClean="0">
                <a:cs typeface="Candara"/>
              </a:rPr>
              <a:t>outputs </a:t>
            </a:r>
          </a:p>
          <a:p>
            <a:pPr lvl="1"/>
            <a:r>
              <a:rPr lang="en-US" dirty="0" smtClean="0">
                <a:cs typeface="Candara"/>
              </a:rPr>
              <a:t>Supervise the derivatives (</a:t>
            </a:r>
            <a:r>
              <a:rPr lang="en-US" dirty="0" smtClean="0">
                <a:solidFill>
                  <a:srgbClr val="000080"/>
                </a:solidFill>
                <a:cs typeface="Candara"/>
              </a:rPr>
              <a:t>easy!</a:t>
            </a:r>
            <a:r>
              <a:rPr lang="en-US" dirty="0" smtClean="0">
                <a:cs typeface="Candara"/>
              </a:rPr>
              <a:t>) and </a:t>
            </a:r>
          </a:p>
          <a:p>
            <a:pPr lvl="1"/>
            <a:r>
              <a:rPr lang="en-US" dirty="0" smtClean="0">
                <a:solidFill>
                  <a:srgbClr val="000080"/>
                </a:solidFill>
                <a:cs typeface="Candara"/>
              </a:rPr>
              <a:t>Propagate</a:t>
            </a:r>
            <a:r>
              <a:rPr lang="en-US" dirty="0" smtClean="0">
                <a:cs typeface="Candara"/>
              </a:rPr>
              <a:t> it to learn the complex, structured, transformation model</a:t>
            </a:r>
            <a:endParaRPr lang="en-US" sz="2000" dirty="0" smtClean="0"/>
          </a:p>
          <a:p>
            <a:pPr marL="0" indent="0">
              <a:buNone/>
            </a:pPr>
            <a:endParaRPr lang="en-US" sz="2000" dirty="0"/>
          </a:p>
        </p:txBody>
      </p:sp>
      <p:sp>
        <p:nvSpPr>
          <p:cNvPr id="3" name="Slide Number Placeholder 2"/>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53</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AE1AF"/>
          </a:solidFill>
          <a:ln>
            <a:solidFill>
              <a:srgbClr val="A7001B"/>
            </a:solidFill>
          </a:ln>
        </p:spPr>
        <p:txBody>
          <a:bodyPr wrap="square">
            <a:spAutoFit/>
          </a:bodyPr>
          <a:lstStyle/>
          <a:p>
            <a:pPr algn="ctr"/>
            <a:r>
              <a:rPr lang="en-US" sz="2000" b="1" dirty="0" smtClean="0">
                <a:solidFill>
                  <a:srgbClr val="000080"/>
                </a:solidFill>
                <a:latin typeface="Calibri" charset="0"/>
                <a:sym typeface="Wingdings"/>
              </a:rPr>
              <a:t>Model</a:t>
            </a:r>
            <a:endParaRPr lang="en-US" sz="2000" dirty="0">
              <a:solidFill>
                <a:srgbClr val="000080"/>
              </a:solidFill>
            </a:endParaRPr>
          </a:p>
        </p:txBody>
      </p:sp>
      <p:sp>
        <p:nvSpPr>
          <p:cNvPr id="15" name="Rectangle 14"/>
          <p:cNvSpPr/>
          <p:nvPr/>
        </p:nvSpPr>
        <p:spPr>
          <a:xfrm>
            <a:off x="533400" y="2114490"/>
            <a:ext cx="2438400" cy="400110"/>
          </a:xfrm>
          <a:prstGeom prst="rect">
            <a:avLst/>
          </a:prstGeom>
          <a:solidFill>
            <a:srgbClr val="FAE1AF"/>
          </a:solidFill>
          <a:ln>
            <a:solidFill>
              <a:srgbClr val="A7001B"/>
            </a:solidFill>
          </a:ln>
        </p:spPr>
        <p:txBody>
          <a:bodyPr wrap="square">
            <a:spAutoFit/>
          </a:bodyPr>
          <a:lstStyle/>
          <a:p>
            <a:pPr marL="0" indent="0" algn="ctr">
              <a:buNone/>
            </a:pPr>
            <a:r>
              <a:rPr lang="en-US" sz="2000" dirty="0" smtClean="0">
                <a:solidFill>
                  <a:srgbClr val="000080"/>
                </a:solidFill>
                <a:latin typeface="+mn-lt"/>
              </a:rPr>
              <a:t>English Sentence</a:t>
            </a:r>
            <a:endParaRPr lang="en-US" sz="2000" dirty="0">
              <a:solidFill>
                <a:srgbClr val="000080"/>
              </a:solidFill>
              <a:latin typeface="+mn-lt"/>
            </a:endParaRPr>
          </a:p>
        </p:txBody>
      </p:sp>
      <p:sp>
        <p:nvSpPr>
          <p:cNvPr id="43" name="Rectangle 42"/>
          <p:cNvSpPr/>
          <p:nvPr/>
        </p:nvSpPr>
        <p:spPr>
          <a:xfrm>
            <a:off x="5238131" y="2114490"/>
            <a:ext cx="3129801" cy="400110"/>
          </a:xfrm>
          <a:prstGeom prst="rect">
            <a:avLst/>
          </a:prstGeom>
          <a:solidFill>
            <a:srgbClr val="FAE1AF"/>
          </a:solidFill>
          <a:ln w="9525">
            <a:solidFill>
              <a:srgbClr val="A7001B"/>
            </a:solidFill>
          </a:ln>
        </p:spPr>
        <p:txBody>
          <a:bodyPr wrap="square">
            <a:spAutoFit/>
          </a:bodyPr>
          <a:lstStyle/>
          <a:p>
            <a:pPr marL="0" indent="0" algn="ctr">
              <a:buNone/>
            </a:pPr>
            <a:r>
              <a:rPr lang="en-US" sz="2000" dirty="0" smtClean="0">
                <a:solidFill>
                  <a:srgbClr val="000080"/>
                </a:solidFill>
                <a:latin typeface="+mn-lt"/>
              </a:rPr>
              <a:t>Meaning Representation</a:t>
            </a:r>
            <a:endParaRPr lang="en-US" sz="2000" dirty="0">
              <a:solidFill>
                <a:srgbClr val="000080"/>
              </a:solidFill>
              <a:latin typeface="+mn-lt"/>
            </a:endParaRPr>
          </a:p>
        </p:txBody>
      </p:sp>
      <p:sp>
        <p:nvSpPr>
          <p:cNvPr id="16" name="Right Arrow 15"/>
          <p:cNvSpPr/>
          <p:nvPr/>
        </p:nvSpPr>
        <p:spPr>
          <a:xfrm>
            <a:off x="3014004" y="2230137"/>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82565" y="3352800"/>
            <a:ext cx="3014743"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80">
                                          <p:stCondLst>
                                            <p:cond delay="0"/>
                                          </p:stCondLst>
                                        </p:cTn>
                                        <p:tgtEl>
                                          <p:spTgt spid="55"/>
                                        </p:tgtEl>
                                      </p:cBhvr>
                                    </p:animEffect>
                                    <p:anim calcmode="lin" valueType="num">
                                      <p:cBhvr>
                                        <p:cTn id="8"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13" dur="26">
                                          <p:stCondLst>
                                            <p:cond delay="650"/>
                                          </p:stCondLst>
                                        </p:cTn>
                                        <p:tgtEl>
                                          <p:spTgt spid="55"/>
                                        </p:tgtEl>
                                      </p:cBhvr>
                                      <p:to x="100000" y="60000"/>
                                    </p:animScale>
                                    <p:animScale>
                                      <p:cBhvr>
                                        <p:cTn id="14" dur="166" decel="50000">
                                          <p:stCondLst>
                                            <p:cond delay="676"/>
                                          </p:stCondLst>
                                        </p:cTn>
                                        <p:tgtEl>
                                          <p:spTgt spid="55"/>
                                        </p:tgtEl>
                                      </p:cBhvr>
                                      <p:to x="100000" y="100000"/>
                                    </p:animScale>
                                    <p:animScale>
                                      <p:cBhvr>
                                        <p:cTn id="15" dur="26">
                                          <p:stCondLst>
                                            <p:cond delay="1312"/>
                                          </p:stCondLst>
                                        </p:cTn>
                                        <p:tgtEl>
                                          <p:spTgt spid="55"/>
                                        </p:tgtEl>
                                      </p:cBhvr>
                                      <p:to x="100000" y="80000"/>
                                    </p:animScale>
                                    <p:animScale>
                                      <p:cBhvr>
                                        <p:cTn id="16" dur="166" decel="50000">
                                          <p:stCondLst>
                                            <p:cond delay="1338"/>
                                          </p:stCondLst>
                                        </p:cTn>
                                        <p:tgtEl>
                                          <p:spTgt spid="55"/>
                                        </p:tgtEl>
                                      </p:cBhvr>
                                      <p:to x="100000" y="100000"/>
                                    </p:animScale>
                                    <p:animScale>
                                      <p:cBhvr>
                                        <p:cTn id="17" dur="26">
                                          <p:stCondLst>
                                            <p:cond delay="1642"/>
                                          </p:stCondLst>
                                        </p:cTn>
                                        <p:tgtEl>
                                          <p:spTgt spid="55"/>
                                        </p:tgtEl>
                                      </p:cBhvr>
                                      <p:to x="100000" y="90000"/>
                                    </p:animScale>
                                    <p:animScale>
                                      <p:cBhvr>
                                        <p:cTn id="18" dur="166" decel="50000">
                                          <p:stCondLst>
                                            <p:cond delay="1668"/>
                                          </p:stCondLst>
                                        </p:cTn>
                                        <p:tgtEl>
                                          <p:spTgt spid="55"/>
                                        </p:tgtEl>
                                      </p:cBhvr>
                                      <p:to x="100000" y="100000"/>
                                    </p:animScale>
                                    <p:animScale>
                                      <p:cBhvr>
                                        <p:cTn id="19" dur="26">
                                          <p:stCondLst>
                                            <p:cond delay="1808"/>
                                          </p:stCondLst>
                                        </p:cTn>
                                        <p:tgtEl>
                                          <p:spTgt spid="55"/>
                                        </p:tgtEl>
                                      </p:cBhvr>
                                      <p:to x="100000" y="95000"/>
                                    </p:animScale>
                                    <p:animScale>
                                      <p:cBhvr>
                                        <p:cTn id="20" dur="166" decel="50000">
                                          <p:stCondLst>
                                            <p:cond delay="1834"/>
                                          </p:stCondLst>
                                        </p:cTn>
                                        <p:tgtEl>
                                          <p:spTgt spid="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Response based Learning Scenario</a:t>
            </a:r>
            <a:endParaRPr lang="en-US" dirty="0"/>
          </a:p>
        </p:txBody>
      </p:sp>
      <p:sp>
        <p:nvSpPr>
          <p:cNvPr id="9" name="Content Placeholder 8"/>
          <p:cNvSpPr>
            <a:spLocks noGrp="1"/>
          </p:cNvSpPr>
          <p:nvPr>
            <p:ph idx="1"/>
          </p:nvPr>
        </p:nvSpPr>
        <p:spPr>
          <a:xfrm>
            <a:off x="381000" y="713013"/>
            <a:ext cx="8534400" cy="51816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 name="Slide Number Placeholder 3"/>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TW" sz="1200" b="0" i="0" u="none" strike="noStrike" kern="1200" cap="none" spc="0" normalizeH="0" baseline="0" noProof="0" dirty="0">
              <a:ln>
                <a:noFill/>
              </a:ln>
              <a:solidFill>
                <a:srgbClr val="0033CC"/>
              </a:solidFill>
              <a:effectLst/>
              <a:uLnTx/>
              <a:uFillTx/>
              <a:latin typeface="+mj-lt"/>
              <a:ea typeface="Arial Unicode MS" pitchFamily="34" charset="-128"/>
              <a:cs typeface="Arial Unicode MS" pitchFamily="34" charset="-128"/>
            </a:endParaRPr>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EECE1"/>
              </a:solidFill>
              <a:effectLst/>
              <a:uLnTx/>
              <a:uFillTx/>
              <a:latin typeface="Calibri"/>
              <a:ea typeface="+mn-ea"/>
              <a:cs typeface="+mn-cs"/>
            </a:endParaRPr>
          </a:p>
        </p:txBody>
      </p:sp>
      <p:sp>
        <p:nvSpPr>
          <p:cNvPr id="55" name="Rectangle 54"/>
          <p:cNvSpPr/>
          <p:nvPr/>
        </p:nvSpPr>
        <p:spPr>
          <a:xfrm>
            <a:off x="3575540" y="1599446"/>
            <a:ext cx="990805"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000080"/>
                </a:solidFill>
                <a:effectLst/>
                <a:uLnTx/>
                <a:uFillTx/>
                <a:latin typeface="Calibri" charset="0"/>
                <a:ea typeface="+mn-ea"/>
                <a:cs typeface="Arial" pitchFamily="34" charset="0"/>
                <a:sym typeface="Wingdings"/>
              </a:rPr>
              <a:t>Model</a:t>
            </a:r>
            <a:endParaRPr kumimoji="0" lang="en-US" sz="2000" b="0" i="0" u="none" strike="noStrike" kern="1200" cap="none" spc="0" normalizeH="0" baseline="0" noProof="0" dirty="0">
              <a:ln>
                <a:noFill/>
              </a:ln>
              <a:solidFill>
                <a:srgbClr val="000080"/>
              </a:solidFill>
              <a:effectLst/>
              <a:uLnTx/>
              <a:uFillTx/>
              <a:ea typeface="+mn-ea"/>
              <a:cs typeface="Arial" pitchFamily="34" charset="0"/>
            </a:endParaRPr>
          </a:p>
        </p:txBody>
      </p:sp>
      <p:sp>
        <p:nvSpPr>
          <p:cNvPr id="15" name="Rectangle 14"/>
          <p:cNvSpPr/>
          <p:nvPr/>
        </p:nvSpPr>
        <p:spPr>
          <a:xfrm>
            <a:off x="533400" y="1568668"/>
            <a:ext cx="2438400"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80"/>
                </a:solidFill>
                <a:effectLst/>
                <a:uLnTx/>
                <a:uFillTx/>
                <a:latin typeface="Calibri"/>
                <a:ea typeface="+mn-ea"/>
                <a:cs typeface="Arial" pitchFamily="34" charset="0"/>
              </a:rPr>
              <a:t>English Sentence</a:t>
            </a:r>
            <a:endParaRPr kumimoji="0" lang="en-US" sz="2000" b="0" i="0" u="none" strike="noStrike" kern="1200" cap="none" spc="0" normalizeH="0" baseline="0" noProof="0" dirty="0">
              <a:ln>
                <a:noFill/>
              </a:ln>
              <a:solidFill>
                <a:srgbClr val="000080"/>
              </a:solidFill>
              <a:effectLst/>
              <a:uLnTx/>
              <a:uFillTx/>
              <a:latin typeface="Calibri"/>
              <a:ea typeface="+mn-ea"/>
              <a:cs typeface="Arial" pitchFamily="34" charset="0"/>
            </a:endParaRPr>
          </a:p>
        </p:txBody>
      </p:sp>
      <p:sp>
        <p:nvSpPr>
          <p:cNvPr id="43" name="Rectangle 42"/>
          <p:cNvSpPr/>
          <p:nvPr/>
        </p:nvSpPr>
        <p:spPr>
          <a:xfrm>
            <a:off x="5238131" y="1568668"/>
            <a:ext cx="3129801" cy="400110"/>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0080"/>
                </a:solidFill>
                <a:effectLst/>
                <a:uLnTx/>
                <a:uFillTx/>
                <a:latin typeface="Calibri"/>
                <a:ea typeface="+mn-ea"/>
                <a:cs typeface="Arial" pitchFamily="34" charset="0"/>
              </a:rPr>
              <a:t>Meaning Representation</a:t>
            </a:r>
            <a:endParaRPr kumimoji="0" lang="en-US" sz="2000" b="0" i="0" u="none" strike="noStrike" kern="1200" cap="none" spc="0" normalizeH="0" baseline="0" noProof="0" dirty="0">
              <a:ln>
                <a:noFill/>
              </a:ln>
              <a:solidFill>
                <a:srgbClr val="000080"/>
              </a:solidFill>
              <a:effectLst/>
              <a:uLnTx/>
              <a:uFillTx/>
              <a:latin typeface="Calibri"/>
              <a:ea typeface="+mn-ea"/>
              <a:cs typeface="Arial" pitchFamily="34" charset="0"/>
            </a:endParaRPr>
          </a:p>
        </p:txBody>
      </p:sp>
      <p:sp>
        <p:nvSpPr>
          <p:cNvPr id="16" name="Right Arrow 15"/>
          <p:cNvSpPr/>
          <p:nvPr/>
        </p:nvSpPr>
        <p:spPr>
          <a:xfrm>
            <a:off x="3014004" y="1684315"/>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Right Arrow 46"/>
          <p:cNvSpPr/>
          <p:nvPr/>
        </p:nvSpPr>
        <p:spPr>
          <a:xfrm>
            <a:off x="4622412" y="1706182"/>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152400" y="2247556"/>
            <a:ext cx="4183988" cy="1200329"/>
          </a:xfrm>
          <a:prstGeom prst="rect">
            <a:avLst/>
          </a:prstGeom>
          <a:solidFill>
            <a:srgbClr val="FAE1AF"/>
          </a:solidFill>
          <a:ln w="57150">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366"/>
                </a:solidFill>
                <a:effectLst/>
                <a:uLnTx/>
                <a:uFillTx/>
                <a:latin typeface="Calibri" pitchFamily="34" charset="0"/>
                <a:ea typeface="+mn-ea"/>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AE1AF"/>
          </a:solidFill>
          <a:ln w="57150">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003366"/>
                </a:solidFill>
                <a:effectLst/>
                <a:uLnTx/>
                <a:uFillTx/>
                <a:latin typeface="Calibri" pitchFamily="34" charset="0"/>
                <a:ea typeface="+mn-ea"/>
                <a:cs typeface="Calibri" pitchFamily="34" charset="0"/>
              </a:rPr>
              <a:t>Move (a1,a2) top(a1,x1) card(a1) tableau(a2) top(x2,a2) color(a1,x3) color(x2,x4) not-equal(x3,x4) value(a1,x5) value(x2,x6) successor(x5,x6)</a:t>
            </a:r>
            <a:endParaRPr kumimoji="0" lang="en-US" sz="1800" b="0" i="0" u="none" strike="noStrike" kern="1200" cap="none" spc="0" normalizeH="0" baseline="0" noProof="0" dirty="0">
              <a:ln>
                <a:noFill/>
              </a:ln>
              <a:solidFill>
                <a:srgbClr val="003366"/>
              </a:solidFill>
              <a:effectLst/>
              <a:uLnTx/>
              <a:uFillTx/>
              <a:latin typeface="Calibri" pitchFamily="34" charset="0"/>
              <a:ea typeface="+mn-ea"/>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AE1AF"/>
          </a:solidFill>
          <a:ln>
            <a:solidFill>
              <a:srgbClr val="A7001B"/>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ct val="0"/>
              </a:spcAft>
              <a:buClr>
                <a:srgbClr val="000080"/>
              </a:buClr>
              <a:buSzPct val="75000"/>
              <a:buFont typeface="Wingdings" pitchFamily="2" charset="2"/>
              <a:buChar char="n"/>
              <a:tabLst/>
              <a:defRPr/>
            </a:pPr>
            <a:r>
              <a:rPr kumimoji="0" lang="en-US" sz="2400" b="0" i="0" u="none" strike="noStrike" kern="0" cap="none" spc="0" normalizeH="0" baseline="0" noProof="0" dirty="0" smtClean="0">
                <a:ln>
                  <a:noFill/>
                </a:ln>
                <a:solidFill>
                  <a:srgbClr val="400080"/>
                </a:solidFill>
                <a:effectLst/>
                <a:uLnTx/>
                <a:uFillTx/>
                <a:latin typeface="Calibri"/>
                <a:ea typeface="+mn-ea"/>
                <a:cs typeface="Candara"/>
              </a:rPr>
              <a:t>Simple derivatives </a:t>
            </a:r>
            <a:r>
              <a:rPr kumimoji="0" lang="en-US" sz="2400" b="0" i="0" u="none" strike="noStrike" kern="0" cap="none" spc="0" normalizeH="0" baseline="0" noProof="0" dirty="0" smtClean="0">
                <a:ln>
                  <a:noFill/>
                </a:ln>
                <a:solidFill>
                  <a:srgbClr val="000080"/>
                </a:solidFill>
                <a:effectLst/>
                <a:uLnTx/>
                <a:uFillTx/>
                <a:latin typeface="Calibri"/>
                <a:ea typeface="+mn-ea"/>
                <a:cs typeface="Candara"/>
              </a:rPr>
              <a:t>of the models outputs: game API</a:t>
            </a:r>
          </a:p>
          <a:p>
            <a:pPr marL="742950" marR="0" lvl="1" indent="-285750" algn="l" defTabSz="914400" rtl="0" eaLnBrk="0" fontAlgn="base" latinLnBrk="0" hangingPunct="0">
              <a:lnSpc>
                <a:spcPct val="100000"/>
              </a:lnSpc>
              <a:spcBef>
                <a:spcPct val="20000"/>
              </a:spcBef>
              <a:spcAft>
                <a:spcPct val="0"/>
              </a:spcAft>
              <a:buClr>
                <a:srgbClr val="400080"/>
              </a:buClr>
              <a:buSzPct val="80000"/>
              <a:buFont typeface="Wingdings" pitchFamily="2" charset="2"/>
              <a:buChar char="¨"/>
              <a:tabLst/>
              <a:defRPr/>
            </a:pPr>
            <a:r>
              <a:rPr kumimoji="0" lang="en-US" sz="2000" b="0" i="0" u="none" strike="noStrike" kern="0" cap="none" spc="0" normalizeH="0" baseline="0" noProof="0" dirty="0" smtClean="0">
                <a:ln>
                  <a:noFill/>
                </a:ln>
                <a:solidFill>
                  <a:srgbClr val="400080"/>
                </a:solidFill>
                <a:effectLst/>
                <a:uLnTx/>
                <a:uFillTx/>
                <a:latin typeface="Calibri"/>
                <a:ea typeface="+mn-ea"/>
                <a:cs typeface="Candara"/>
              </a:rPr>
              <a:t>Supervise the derivative and Propagate it to learn the transformation model</a:t>
            </a:r>
            <a:endParaRPr kumimoji="0" lang="en-US" sz="2000" b="0" i="0" u="none" strike="noStrike" kern="0" cap="none" spc="0" normalizeH="0" baseline="0" noProof="0" dirty="0" smtClean="0">
              <a:ln>
                <a:noFill/>
              </a:ln>
              <a:solidFill>
                <a:srgbClr val="400080"/>
              </a:solidFill>
              <a:effectLst/>
              <a:uLnTx/>
              <a:uFillTx/>
              <a:latin typeface="Calibri"/>
              <a:ea typeface="+mn-ea"/>
            </a:endParaRPr>
          </a:p>
          <a:p>
            <a:pPr marL="0" marR="0" lvl="0" indent="0" algn="l" defTabSz="914400" rtl="0" eaLnBrk="0" fontAlgn="base" latinLnBrk="0" hangingPunct="0">
              <a:lnSpc>
                <a:spcPct val="100000"/>
              </a:lnSpc>
              <a:spcBef>
                <a:spcPct val="20000"/>
              </a:spcBef>
              <a:spcAft>
                <a:spcPct val="0"/>
              </a:spcAft>
              <a:buClr>
                <a:srgbClr val="FF9900"/>
              </a:buClr>
              <a:buSzPct val="75000"/>
              <a:buFont typeface="Wingdings" pitchFamily="2" charset="2"/>
              <a:buNone/>
              <a:tabLst/>
              <a:defRPr/>
            </a:pPr>
            <a:endParaRPr kumimoji="0" lang="en-US" sz="2000" b="0" i="0" u="none" strike="noStrike" kern="0" cap="none" spc="0" normalizeH="0" baseline="0" noProof="0" dirty="0">
              <a:ln>
                <a:noFill/>
              </a:ln>
              <a:solidFill>
                <a:srgbClr val="000080"/>
              </a:solidFill>
              <a:effectLst/>
              <a:uLnTx/>
              <a:uFillTx/>
              <a:latin typeface="Calibri"/>
              <a:ea typeface="+mn-ea"/>
              <a:cs typeface="+mn-cs"/>
            </a:endParaRPr>
          </a:p>
        </p:txBody>
      </p:sp>
      <p:sp>
        <p:nvSpPr>
          <p:cNvPr id="27" name="Rectangle 26"/>
          <p:cNvSpPr/>
          <p:nvPr/>
        </p:nvSpPr>
        <p:spPr>
          <a:xfrm>
            <a:off x="5257800" y="3645178"/>
            <a:ext cx="3129801" cy="461665"/>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80"/>
                </a:solidFill>
                <a:effectLst/>
                <a:uLnTx/>
                <a:uFillTx/>
                <a:latin typeface="Calibri"/>
                <a:ea typeface="+mn-ea"/>
                <a:cs typeface="Arial" pitchFamily="34" charset="0"/>
              </a:rPr>
              <a:t>Play </a:t>
            </a:r>
            <a:r>
              <a:rPr kumimoji="0" lang="en-US" sz="2400" b="0" i="0" u="none" strike="noStrike" kern="1200" cap="none" spc="0" normalizeH="0" baseline="0" noProof="0" dirty="0" err="1" smtClean="0">
                <a:ln>
                  <a:noFill/>
                </a:ln>
                <a:solidFill>
                  <a:srgbClr val="000080"/>
                </a:solidFill>
                <a:effectLst/>
                <a:uLnTx/>
                <a:uFillTx/>
                <a:latin typeface="Calibri"/>
                <a:ea typeface="+mn-ea"/>
                <a:cs typeface="Arial" pitchFamily="34" charset="0"/>
              </a:rPr>
              <a:t>Freecell</a:t>
            </a:r>
            <a:r>
              <a:rPr kumimoji="0" lang="en-US" sz="2400" b="0" i="0" u="none" strike="noStrike" kern="1200" cap="none" spc="0" normalizeH="0" baseline="0" noProof="0" dirty="0" smtClean="0">
                <a:ln>
                  <a:noFill/>
                </a:ln>
                <a:solidFill>
                  <a:srgbClr val="000080"/>
                </a:solidFill>
                <a:effectLst/>
                <a:uLnTx/>
                <a:uFillTx/>
                <a:latin typeface="Calibri"/>
                <a:ea typeface="+mn-ea"/>
                <a:cs typeface="Arial" pitchFamily="34" charset="0"/>
              </a:rPr>
              <a:t> (solitaire) </a:t>
            </a:r>
            <a:endParaRPr kumimoji="0" lang="en-US" sz="2400" b="0" i="0" u="none" strike="noStrike" kern="1200" cap="none" spc="0" normalizeH="0" baseline="0" noProof="0" dirty="0">
              <a:ln>
                <a:noFill/>
              </a:ln>
              <a:solidFill>
                <a:srgbClr val="000080"/>
              </a:solidFill>
              <a:effectLst/>
              <a:uLnTx/>
              <a:uFillTx/>
              <a:latin typeface="Calibri"/>
              <a:ea typeface="+mn-ea"/>
              <a:cs typeface="Arial" pitchFamily="34" charset="0"/>
            </a:endParaRPr>
          </a:p>
        </p:txBody>
      </p:sp>
      <p:sp>
        <p:nvSpPr>
          <p:cNvPr id="28" name="Right Arrow 27"/>
          <p:cNvSpPr/>
          <p:nvPr/>
        </p:nvSpPr>
        <p:spPr>
          <a:xfrm rot="10800000">
            <a:off x="4557411" y="3792126"/>
            <a:ext cx="533400" cy="200055"/>
          </a:xfrm>
          <a:prstGeom prst="rightArrow">
            <a:avLst/>
          </a:prstGeom>
          <a:solidFill>
            <a:srgbClr val="A7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6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about/invent</a:t>
            </a:r>
            <a:r>
              <a:rPr lang="en-US" dirty="0" smtClean="0">
                <a:cs typeface="Candara"/>
              </a:rPr>
              <a:t>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FF0000"/>
                </a:solidFill>
                <a:cs typeface="Candara"/>
              </a:rPr>
              <a:t>Supervise the derivative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a:t>
            </a:r>
            <a:r>
              <a:rPr lang="en-US" sz="2000" dirty="0" smtClean="0">
                <a:latin typeface="Calibri" pitchFamily="34" charset="0"/>
              </a:rPr>
              <a:t>representation</a:t>
            </a:r>
            <a:r>
              <a:rPr lang="en-US" sz="2000" dirty="0" smtClean="0">
                <a:solidFill>
                  <a:srgbClr val="0033CC"/>
                </a:solidFill>
                <a:latin typeface="Calibri" pitchFamily="34" charset="0"/>
              </a:rPr>
              <a:t>, use inference to expectations to exploit </a:t>
            </a:r>
            <a:r>
              <a:rPr lang="en-US" sz="2000" dirty="0">
                <a:solidFill>
                  <a:srgbClr val="0033CC"/>
                </a:solidFill>
                <a:latin typeface="Calibri" pitchFamily="34" charset="0"/>
              </a:rPr>
              <a:t>knowledge </a:t>
            </a:r>
            <a:r>
              <a:rPr lang="en-US" sz="2000" dirty="0" smtClean="0">
                <a:latin typeface="Calibri" pitchFamily="34" charset="0"/>
              </a:rPr>
              <a:t>(e.g., on </a:t>
            </a:r>
            <a:r>
              <a:rPr lang="en-US" sz="2000" dirty="0">
                <a:latin typeface="Calibri" pitchFamily="34" charset="0"/>
              </a:rPr>
              <a:t>the structure of the meaning </a:t>
            </a:r>
            <a:r>
              <a:rPr lang="en-US" sz="2000" dirty="0" smtClean="0">
                <a:latin typeface="Calibri" pitchFamily="34" charset="0"/>
              </a:rPr>
              <a:t>representation).</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TW" sz="1200" b="0" i="0" u="none" strike="noStrike" kern="1200" cap="none" spc="0" normalizeH="0" baseline="0" noProof="0" dirty="0">
              <a:ln>
                <a:noFill/>
              </a:ln>
              <a:solidFill>
                <a:srgbClr val="0033CC"/>
              </a:solidFill>
              <a:effectLst/>
              <a:uLnTx/>
              <a:uFillTx/>
              <a:latin typeface="Arial" pitchFamily="34" charset="0"/>
              <a:ea typeface="Arial Unicode MS" pitchFamily="34" charset="-128"/>
              <a:cs typeface="Arial Unicode MS" pitchFamily="34" charset="-128"/>
            </a:endParaRPr>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EEECE1"/>
              </a:solidFill>
              <a:effectLst/>
              <a:uLnTx/>
              <a:uFillTx/>
              <a:latin typeface="Calibri"/>
              <a:ea typeface="+mn-ea"/>
              <a:cs typeface="+mn-cs"/>
            </a:endParaRPr>
          </a:p>
        </p:txBody>
      </p:sp>
      <p:sp>
        <p:nvSpPr>
          <p:cNvPr id="55" name="Rectangle 54"/>
          <p:cNvSpPr/>
          <p:nvPr/>
        </p:nvSpPr>
        <p:spPr>
          <a:xfrm>
            <a:off x="3575540" y="1859578"/>
            <a:ext cx="990805"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3366CC"/>
                </a:solidFill>
                <a:effectLst/>
                <a:uLnTx/>
                <a:uFillTx/>
                <a:latin typeface="Calibri" charset="0"/>
                <a:ea typeface="+mn-ea"/>
                <a:cs typeface="Arial" pitchFamily="34" charset="0"/>
                <a:sym typeface="Wingdings"/>
              </a:rPr>
              <a:t>Model</a:t>
            </a:r>
            <a:endParaRPr kumimoji="0" lang="en-US" sz="2000" b="0" i="0" u="none" strike="noStrike" kern="1200" cap="none" spc="0" normalizeH="0" baseline="0" noProof="0" dirty="0">
              <a:ln>
                <a:noFill/>
              </a:ln>
              <a:solidFill>
                <a:srgbClr val="3366CC"/>
              </a:solidFill>
              <a:effectLst/>
              <a:uLnTx/>
              <a:uFillTx/>
              <a:latin typeface="Arial" pitchFamily="34" charset="0"/>
              <a:ea typeface="+mn-ea"/>
              <a:cs typeface="Arial" pitchFamily="34" charset="0"/>
            </a:endParaRPr>
          </a:p>
        </p:txBody>
      </p:sp>
      <p:sp>
        <p:nvSpPr>
          <p:cNvPr id="15" name="Rectangle 14"/>
          <p:cNvSpPr/>
          <p:nvPr/>
        </p:nvSpPr>
        <p:spPr>
          <a:xfrm>
            <a:off x="533400" y="1828800"/>
            <a:ext cx="2438400" cy="400110"/>
          </a:xfrm>
          <a:prstGeom prst="rect">
            <a:avLst/>
          </a:prstGeom>
          <a:solidFill>
            <a:srgbClr val="FAE1AF"/>
          </a:solidFill>
          <a:ln>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English Sentence</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
        <p:nvSpPr>
          <p:cNvPr id="43" name="Rectangle 42"/>
          <p:cNvSpPr/>
          <p:nvPr/>
        </p:nvSpPr>
        <p:spPr>
          <a:xfrm>
            <a:off x="5238131" y="1828800"/>
            <a:ext cx="3129801" cy="400110"/>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Meaning Representation</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
        <p:nvSpPr>
          <p:cNvPr id="16" name="Right Arrow 15"/>
          <p:cNvSpPr/>
          <p:nvPr/>
        </p:nvSpPr>
        <p:spPr>
          <a:xfrm>
            <a:off x="3014004" y="1944447"/>
            <a:ext cx="533400" cy="200055"/>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Right Arrow 46"/>
          <p:cNvSpPr/>
          <p:nvPr/>
        </p:nvSpPr>
        <p:spPr>
          <a:xfrm>
            <a:off x="4622412" y="1966314"/>
            <a:ext cx="533400" cy="200055"/>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3" name="Straight Connector 12"/>
          <p:cNvCxnSpPr/>
          <p:nvPr/>
        </p:nvCxnSpPr>
        <p:spPr>
          <a:xfrm>
            <a:off x="2362200" y="3352800"/>
            <a:ext cx="2926080" cy="0"/>
          </a:xfrm>
          <a:prstGeom prst="line">
            <a:avLst/>
          </a:prstGeom>
          <a:ln w="38100">
            <a:solidFill>
              <a:srgbClr val="A7001B"/>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15896" y="5181600"/>
            <a:ext cx="7186704" cy="1015663"/>
          </a:xfrm>
          <a:prstGeom prst="rect">
            <a:avLst/>
          </a:prstGeom>
          <a:solidFill>
            <a:srgbClr val="FAE1AF"/>
          </a:solidFill>
          <a:ln w="9525">
            <a:solidFill>
              <a:srgbClr val="A7001B"/>
            </a:solid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003366"/>
                </a:solidFill>
                <a:effectLst/>
                <a:uLnTx/>
                <a:uFillTx/>
                <a:latin typeface="Calibri"/>
                <a:ea typeface="+mn-ea"/>
                <a:cs typeface="Arial" pitchFamily="34" charset="0"/>
              </a:rPr>
              <a:t>As for other problems, people are excited today about NN models, but this does not get around the need to supervise models in a realistic way. </a:t>
            </a:r>
            <a:endParaRPr kumimoji="0" lang="en-US" sz="2000" b="0" i="0" u="none" strike="noStrike" kern="1200" cap="none" spc="0" normalizeH="0" baseline="0" noProof="0" dirty="0">
              <a:ln>
                <a:noFill/>
              </a:ln>
              <a:solidFill>
                <a:srgbClr val="003366"/>
              </a:solidFill>
              <a:effectLst/>
              <a:uLnTx/>
              <a:uFillTx/>
              <a:latin typeface="Calibri"/>
              <a:ea typeface="+mn-ea"/>
              <a:cs typeface="Arial" pitchFamily="34" charset="0"/>
            </a:endParaRPr>
          </a:p>
        </p:txBody>
      </p:sp>
    </p:spTree>
    <p:extLst>
      <p:ext uri="{BB962C8B-B14F-4D97-AF65-F5344CB8AC3E}">
        <p14:creationId xmlns:p14="http://schemas.microsoft.com/office/powerpoint/2010/main" val="222529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7" end="7"/>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9" end="9"/>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10" end="1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Incidental Supervision and Reasoning</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Co-ref</a:t>
            </a:r>
          </a:p>
          <a:p>
            <a:pPr lvl="1"/>
            <a:r>
              <a:rPr lang="en-US" dirty="0" smtClean="0"/>
              <a:t>The </a:t>
            </a:r>
            <a:r>
              <a:rPr lang="en-US" dirty="0" smtClean="0">
                <a:solidFill>
                  <a:srgbClr val="00B050"/>
                </a:solidFill>
              </a:rPr>
              <a:t>bee</a:t>
            </a:r>
            <a:r>
              <a:rPr lang="en-US" dirty="0" smtClean="0">
                <a:solidFill>
                  <a:srgbClr val="0033CC"/>
                </a:solidFill>
              </a:rPr>
              <a:t> </a:t>
            </a:r>
            <a:r>
              <a:rPr lang="en-US" dirty="0" smtClean="0"/>
              <a:t>landed on the </a:t>
            </a:r>
            <a:r>
              <a:rPr lang="en-US" dirty="0" smtClean="0">
                <a:solidFill>
                  <a:srgbClr val="0033CC"/>
                </a:solidFill>
              </a:rPr>
              <a:t>flower</a:t>
            </a:r>
            <a:r>
              <a:rPr lang="en-US" dirty="0" smtClean="0"/>
              <a:t> because </a:t>
            </a:r>
            <a:r>
              <a:rPr lang="en-US" dirty="0" smtClean="0">
                <a:solidFill>
                  <a:srgbClr val="FF0000"/>
                </a:solidFill>
              </a:rPr>
              <a:t>it</a:t>
            </a:r>
            <a:r>
              <a:rPr lang="en-US" dirty="0" smtClean="0"/>
              <a:t> </a:t>
            </a:r>
            <a:r>
              <a:rPr lang="en-US" dirty="0" smtClean="0">
                <a:solidFill>
                  <a:srgbClr val="0033CC"/>
                </a:solidFill>
              </a:rPr>
              <a:t>had</a:t>
            </a:r>
            <a:r>
              <a:rPr lang="en-US" dirty="0" smtClean="0"/>
              <a:t>/</a:t>
            </a:r>
            <a:r>
              <a:rPr lang="en-US" dirty="0" smtClean="0">
                <a:solidFill>
                  <a:srgbClr val="00B050"/>
                </a:solidFill>
              </a:rPr>
              <a:t>wanted</a:t>
            </a:r>
            <a:r>
              <a:rPr lang="en-US" dirty="0" smtClean="0"/>
              <a:t> pollen. </a:t>
            </a:r>
          </a:p>
          <a:p>
            <a:pPr lvl="2"/>
            <a:r>
              <a:rPr lang="en-US" dirty="0" smtClean="0"/>
              <a:t>Lexical knowledge</a:t>
            </a:r>
            <a:endParaRPr lang="en-US" dirty="0" smtClean="0">
              <a:solidFill>
                <a:srgbClr val="FF0000"/>
              </a:solidFill>
            </a:endParaRPr>
          </a:p>
          <a:p>
            <a:pPr lvl="1"/>
            <a:r>
              <a:rPr lang="en-US" dirty="0" smtClean="0">
                <a:solidFill>
                  <a:srgbClr val="FF0000"/>
                </a:solidFill>
              </a:rPr>
              <a:t>John Doe </a:t>
            </a:r>
            <a:r>
              <a:rPr lang="en-US" dirty="0" smtClean="0"/>
              <a:t>robbed Jim Roy. </a:t>
            </a:r>
            <a:r>
              <a:rPr lang="en-US" dirty="0" smtClean="0">
                <a:solidFill>
                  <a:srgbClr val="FF0000"/>
                </a:solidFill>
              </a:rPr>
              <a:t>He</a:t>
            </a:r>
            <a:r>
              <a:rPr lang="en-US" dirty="0" smtClean="0"/>
              <a:t> was arrested by the police.</a:t>
            </a:r>
          </a:p>
          <a:p>
            <a:pPr lvl="2"/>
            <a:r>
              <a:rPr lang="en-US" dirty="0" smtClean="0"/>
              <a:t>The </a:t>
            </a:r>
            <a:r>
              <a:rPr lang="en-US" dirty="0" smtClean="0">
                <a:solidFill>
                  <a:srgbClr val="FF0000"/>
                </a:solidFill>
              </a:rPr>
              <a:t>Subj of “rob” </a:t>
            </a:r>
            <a:r>
              <a:rPr lang="en-US" dirty="0" smtClean="0"/>
              <a:t>is more likely than the </a:t>
            </a:r>
            <a:r>
              <a:rPr lang="en-US" dirty="0" err="1" smtClean="0">
                <a:solidFill>
                  <a:srgbClr val="FF0000"/>
                </a:solidFill>
              </a:rPr>
              <a:t>Obj</a:t>
            </a:r>
            <a:r>
              <a:rPr lang="en-US" dirty="0" smtClean="0">
                <a:solidFill>
                  <a:srgbClr val="FF0000"/>
                </a:solidFill>
              </a:rPr>
              <a:t> of “rob” </a:t>
            </a:r>
            <a:r>
              <a:rPr lang="en-US" dirty="0" smtClean="0"/>
              <a:t>to be the </a:t>
            </a:r>
            <a:r>
              <a:rPr lang="en-US" dirty="0" err="1" smtClean="0">
                <a:solidFill>
                  <a:srgbClr val="FF0000"/>
                </a:solidFill>
              </a:rPr>
              <a:t>Obj</a:t>
            </a:r>
            <a:r>
              <a:rPr lang="en-US" dirty="0" smtClean="0">
                <a:solidFill>
                  <a:srgbClr val="FF0000"/>
                </a:solidFill>
              </a:rPr>
              <a:t> of “arrest”</a:t>
            </a:r>
            <a:endParaRPr lang="en-US" dirty="0">
              <a:solidFill>
                <a:srgbClr val="FF0000"/>
              </a:solidFill>
            </a:endParaRPr>
          </a:p>
          <a:p>
            <a:r>
              <a:rPr lang="en-US" sz="2000" dirty="0" smtClean="0"/>
              <a:t>[But see Peng et al. ACL’16, CoNLL’17, NAACL’15 </a:t>
            </a:r>
            <a:r>
              <a:rPr lang="en-US" sz="2000" dirty="0"/>
              <a:t>for </a:t>
            </a:r>
            <a:r>
              <a:rPr lang="en-US" sz="2000" dirty="0" smtClean="0"/>
              <a:t>progress on this] </a:t>
            </a:r>
          </a:p>
          <a:p>
            <a:endParaRPr lang="en-US" sz="2000" dirty="0"/>
          </a:p>
          <a:p>
            <a:endParaRPr lang="en-US" sz="2000" dirty="0"/>
          </a:p>
          <a:p>
            <a:r>
              <a:rPr lang="en-US" sz="2000" dirty="0"/>
              <a:t>John had 6 books; he wanted to give </a:t>
            </a:r>
            <a:r>
              <a:rPr lang="en-US" sz="2000" dirty="0" smtClean="0"/>
              <a:t>them </a:t>
            </a:r>
            <a:r>
              <a:rPr lang="en-US" sz="2000" dirty="0"/>
              <a:t>to two of his friends. How many will each one get?</a:t>
            </a:r>
          </a:p>
          <a:p>
            <a:endParaRPr lang="en-US" dirty="0" smtClean="0"/>
          </a:p>
          <a:p>
            <a:endParaRPr lang="en-US" dirty="0" smtClean="0"/>
          </a:p>
          <a:p>
            <a:endParaRPr lang="en-US" dirty="0"/>
          </a:p>
          <a:p>
            <a:endParaRPr lang="en-US" dirty="0"/>
          </a:p>
          <a:p>
            <a:endParaRPr lang="en-US" dirty="0"/>
          </a:p>
          <a:p>
            <a:endParaRPr lang="en-US" dirty="0" smtClean="0"/>
          </a:p>
          <a:p>
            <a:pPr marL="0" indent="0">
              <a:buNone/>
            </a:pPr>
            <a:endParaRPr lang="en-US" dirty="0"/>
          </a:p>
        </p:txBody>
      </p:sp>
      <p:cxnSp>
        <p:nvCxnSpPr>
          <p:cNvPr id="5" name="Straight Arrow Connector 4"/>
          <p:cNvCxnSpPr/>
          <p:nvPr/>
        </p:nvCxnSpPr>
        <p:spPr>
          <a:xfrm flipH="1">
            <a:off x="1799898" y="2057400"/>
            <a:ext cx="239110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56</a:t>
            </a:fld>
            <a:endParaRPr lang="en-US" altLang="zh-TW"/>
          </a:p>
        </p:txBody>
      </p:sp>
      <p:sp>
        <p:nvSpPr>
          <p:cNvPr id="11" name="Rectangle 10"/>
          <p:cNvSpPr/>
          <p:nvPr/>
        </p:nvSpPr>
        <p:spPr>
          <a:xfrm>
            <a:off x="2552700" y="5159514"/>
            <a:ext cx="4038600" cy="707886"/>
          </a:xfrm>
          <a:prstGeom prst="rect">
            <a:avLst/>
          </a:prstGeom>
          <a:solidFill>
            <a:srgbClr val="FAE1AF"/>
          </a:solidFill>
          <a:ln>
            <a:solidFill>
              <a:srgbClr val="A7001B"/>
            </a:solidFill>
          </a:ln>
        </p:spPr>
        <p:txBody>
          <a:bodyPr wrap="square">
            <a:spAutoFit/>
          </a:bodyPr>
          <a:lstStyle/>
          <a:p>
            <a:pPr lvl="0" algn="ctr" eaLnBrk="0" hangingPunct="0">
              <a:spcBef>
                <a:spcPct val="20000"/>
              </a:spcBef>
              <a:buClr>
                <a:srgbClr val="FF9900"/>
              </a:buClr>
              <a:buSzPct val="75000"/>
            </a:pPr>
            <a:r>
              <a:rPr lang="en-US" sz="2000" kern="0" dirty="0">
                <a:solidFill>
                  <a:srgbClr val="003366"/>
                </a:solidFill>
                <a:latin typeface="Calibri"/>
                <a:cs typeface="+mn-cs"/>
              </a:rPr>
              <a:t>How do we supervise for these </a:t>
            </a:r>
            <a:r>
              <a:rPr lang="en-US" sz="2000" kern="0" dirty="0" smtClean="0">
                <a:solidFill>
                  <a:srgbClr val="003366"/>
                </a:solidFill>
                <a:latin typeface="Calibri"/>
                <a:cs typeface="+mn-cs"/>
              </a:rPr>
              <a:t>problems</a:t>
            </a:r>
            <a:r>
              <a:rPr lang="en-US" sz="2000" kern="0" dirty="0">
                <a:solidFill>
                  <a:srgbClr val="003366"/>
                </a:solidFill>
                <a:latin typeface="Calibri"/>
                <a:cs typeface="+mn-cs"/>
              </a:rPr>
              <a:t>? </a:t>
            </a:r>
          </a:p>
        </p:txBody>
      </p:sp>
      <p:sp>
        <p:nvSpPr>
          <p:cNvPr id="12" name="Rectangle 11"/>
          <p:cNvSpPr/>
          <p:nvPr/>
        </p:nvSpPr>
        <p:spPr>
          <a:xfrm>
            <a:off x="3847696" y="3537231"/>
            <a:ext cx="1895071" cy="400110"/>
          </a:xfrm>
          <a:prstGeom prst="rect">
            <a:avLst/>
          </a:prstGeom>
        </p:spPr>
        <p:txBody>
          <a:bodyPr wrap="none">
            <a:spAutoFit/>
          </a:bodyPr>
          <a:lstStyle/>
          <a:p>
            <a:r>
              <a:rPr lang="en-US" sz="2000" kern="0" dirty="0">
                <a:solidFill>
                  <a:srgbClr val="3366CC"/>
                </a:solidFill>
                <a:latin typeface="Calibri"/>
                <a:cs typeface="Arial"/>
              </a:rPr>
              <a:t>s</a:t>
            </a:r>
            <a:r>
              <a:rPr lang="en-US" sz="2000" kern="0" dirty="0" smtClean="0">
                <a:solidFill>
                  <a:srgbClr val="3366CC"/>
                </a:solidFill>
                <a:latin typeface="Calibri"/>
                <a:cs typeface="Arial"/>
              </a:rPr>
              <a:t>hare them with</a:t>
            </a:r>
            <a:endParaRPr lang="en-US" sz="1600" dirty="0">
              <a:solidFill>
                <a:srgbClr val="3366CC"/>
              </a:solidFill>
            </a:endParaRPr>
          </a:p>
        </p:txBody>
      </p:sp>
      <p:cxnSp>
        <p:nvCxnSpPr>
          <p:cNvPr id="13" name="Straight Connector 12"/>
          <p:cNvCxnSpPr/>
          <p:nvPr/>
        </p:nvCxnSpPr>
        <p:spPr>
          <a:xfrm flipH="1">
            <a:off x="4192649" y="4040252"/>
            <a:ext cx="949529"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52600" y="3860785"/>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21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1+#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1+#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a:t>
            </a:r>
            <a:endParaRPr lang="en-US" dirty="0"/>
          </a:p>
        </p:txBody>
      </p:sp>
      <p:sp>
        <p:nvSpPr>
          <p:cNvPr id="3" name="Content Placeholder 2"/>
          <p:cNvSpPr>
            <a:spLocks noGrp="1"/>
          </p:cNvSpPr>
          <p:nvPr>
            <p:ph idx="1"/>
          </p:nvPr>
        </p:nvSpPr>
        <p:spPr/>
        <p:txBody>
          <a:bodyPr/>
          <a:lstStyle/>
          <a:p>
            <a:r>
              <a:rPr lang="en-US" dirty="0" smtClean="0"/>
              <a:t>Some recent samples from a research program that attempts to address some of the key scientific and engineering challenges between us and understanding natural language</a:t>
            </a:r>
          </a:p>
          <a:p>
            <a:endParaRPr lang="en-US" dirty="0" smtClean="0"/>
          </a:p>
          <a:p>
            <a:r>
              <a:rPr lang="en-US" b="1" dirty="0" smtClean="0"/>
              <a:t>Incidental Supervision</a:t>
            </a:r>
            <a:r>
              <a:rPr lang="en-US" dirty="0" smtClean="0"/>
              <a:t>: Utilizing hints in the data to infer/amplify supervision </a:t>
            </a:r>
            <a:r>
              <a:rPr lang="en-US" dirty="0"/>
              <a:t>signals for a range of tasks. </a:t>
            </a:r>
          </a:p>
          <a:p>
            <a:pPr lvl="1"/>
            <a:r>
              <a:rPr lang="en-US" dirty="0" smtClean="0"/>
              <a:t>Representations </a:t>
            </a:r>
            <a:r>
              <a:rPr lang="en-US" dirty="0" smtClean="0">
                <a:sym typeface="Wingdings" panose="05000000000000000000" pitchFamily="2" charset="2"/>
              </a:rPr>
              <a:t> Label-Aware Learning</a:t>
            </a:r>
            <a:endParaRPr lang="en-US" dirty="0" smtClean="0"/>
          </a:p>
          <a:p>
            <a:pPr lvl="1"/>
            <a:r>
              <a:rPr lang="en-US" dirty="0" smtClean="0"/>
              <a:t>Signals and Structures</a:t>
            </a:r>
          </a:p>
          <a:p>
            <a:pPr lvl="1"/>
            <a:r>
              <a:rPr lang="en-US" dirty="0" smtClean="0"/>
              <a:t>Behavioral feedback </a:t>
            </a:r>
          </a:p>
          <a:p>
            <a:r>
              <a:rPr lang="en-US" dirty="0" smtClean="0"/>
              <a:t>Initial steps towards formulating a theory of incidental signals, quantifying their value, and using them.</a:t>
            </a:r>
          </a:p>
          <a:p>
            <a:pPr lvl="1"/>
            <a:endParaRPr lang="en-US" dirty="0" smtClean="0"/>
          </a:p>
          <a:p>
            <a:r>
              <a:rPr lang="en-US" dirty="0" smtClean="0"/>
              <a:t>Importance and effectiveness of using knowledge in learning</a:t>
            </a:r>
          </a:p>
        </p:txBody>
      </p:sp>
      <p:sp>
        <p:nvSpPr>
          <p:cNvPr id="5" name="TextBox 4"/>
          <p:cNvSpPr txBox="1">
            <a:spLocks noChangeArrowheads="1"/>
          </p:cNvSpPr>
          <p:nvPr/>
        </p:nvSpPr>
        <p:spPr bwMode="auto">
          <a:xfrm>
            <a:off x="5334000" y="457200"/>
            <a:ext cx="3352800" cy="466725"/>
          </a:xfrm>
          <a:prstGeom prst="rect">
            <a:avLst/>
          </a:prstGeom>
          <a:solidFill>
            <a:srgbClr val="FAE1AF"/>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Thank You!</a:t>
            </a:r>
          </a:p>
        </p:txBody>
      </p:sp>
    </p:spTree>
    <p:extLst>
      <p:ext uri="{BB962C8B-B14F-4D97-AF65-F5344CB8AC3E}">
        <p14:creationId xmlns:p14="http://schemas.microsoft.com/office/powerpoint/2010/main" val="3519590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4294967295"/>
          </p:nvPr>
        </p:nvSpPr>
        <p:spPr>
          <a:xfrm>
            <a:off x="7543800" y="6096000"/>
            <a:ext cx="914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6</a:t>
            </a:fld>
            <a:endParaRPr lang="en-US" altLang="zh-TW" smtClean="0">
              <a:solidFill>
                <a:srgbClr val="000000"/>
              </a:solidFill>
              <a:cs typeface="Arial Unicode MS" pitchFamily="34" charset="-128"/>
            </a:endParaRPr>
          </a:p>
        </p:txBody>
      </p:sp>
      <p:sp>
        <p:nvSpPr>
          <p:cNvPr id="10" name="Rectangle 9"/>
          <p:cNvSpPr/>
          <p:nvPr/>
        </p:nvSpPr>
        <p:spPr>
          <a:xfrm>
            <a:off x="152400" y="6858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6858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6858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5240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8382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27051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26670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18097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2479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19050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6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124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2192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621589" y="1220788"/>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0573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057400"/>
            <a:ext cx="1919873" cy="1524000"/>
          </a:xfrm>
          <a:prstGeom prst="rect">
            <a:avLst/>
          </a:prstGeom>
        </p:spPr>
      </p:pic>
    </p:spTree>
    <p:extLst>
      <p:ext uri="{BB962C8B-B14F-4D97-AF65-F5344CB8AC3E}">
        <p14:creationId xmlns:p14="http://schemas.microsoft.com/office/powerpoint/2010/main" val="140793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pPr eaLnBrk="1" hangingPunct="1"/>
            <a:r>
              <a:rPr lang="en-US" smtClean="0"/>
              <a:t>Variability in Natural Language Expressions</a:t>
            </a:r>
            <a:endParaRPr lang="en-US" dirty="0" smtClean="0"/>
          </a:p>
        </p:txBody>
      </p:sp>
      <p:sp>
        <p:nvSpPr>
          <p:cNvPr id="915459" name="Rectangle 3"/>
          <p:cNvSpPr>
            <a:spLocks noGrp="1" noChangeArrowheads="1"/>
          </p:cNvSpPr>
          <p:nvPr>
            <p:ph idx="4294967295"/>
          </p:nvPr>
        </p:nvSpPr>
        <p:spPr>
          <a:xfrm>
            <a:off x="228600" y="914400"/>
            <a:ext cx="5867400" cy="4114800"/>
          </a:xfrm>
        </p:spPr>
        <p:txBody>
          <a:bodyPr/>
          <a:lstStyle/>
          <a:p>
            <a:pPr eaLnBrk="1" hangingPunct="1">
              <a:buFont typeface="Wingdings" pitchFamily="2" charset="2"/>
              <a:buNone/>
            </a:pPr>
            <a:r>
              <a:rPr lang="en-US" sz="2000" dirty="0" smtClean="0"/>
              <a:t>Determine if 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3366CC"/>
                </a:solidFill>
              </a:rPr>
              <a:t>Jim Carpenter works for the U.S. Government.</a:t>
            </a:r>
          </a:p>
          <a:p>
            <a:pPr eaLnBrk="1" hangingPunct="1">
              <a:buFont typeface="Wingdings" pitchFamily="2" charset="2"/>
              <a:buNone/>
            </a:pPr>
            <a:r>
              <a:rPr lang="en-US" sz="1800" dirty="0" smtClean="0"/>
              <a:t>The American government employed Jim Carpenter.</a:t>
            </a:r>
          </a:p>
          <a:p>
            <a:pPr eaLnBrk="1" hangingPunct="1">
              <a:buFont typeface="Wingdings" pitchFamily="2" charset="2"/>
              <a:buNone/>
            </a:pPr>
            <a:r>
              <a:rPr lang="en-US" sz="1800" dirty="0" smtClean="0">
                <a:solidFill>
                  <a:srgbClr val="3366CC"/>
                </a:solidFill>
              </a:rPr>
              <a:t>Jim Carpenter was fired by the US Government.</a:t>
            </a:r>
          </a:p>
          <a:p>
            <a:pPr eaLnBrk="1" hangingPunct="1">
              <a:buFont typeface="Wingdings" pitchFamily="2" charset="2"/>
              <a:buNone/>
            </a:pPr>
            <a:r>
              <a:rPr lang="en-US" sz="1800" dirty="0" smtClean="0"/>
              <a:t>Jim Carpenter worked in a number of important positions.  ….  As a press liaison for the IRS, he made contacts in the white house. </a:t>
            </a:r>
          </a:p>
          <a:p>
            <a:pPr eaLnBrk="1" hangingPunct="1">
              <a:buFont typeface="Wingdings" pitchFamily="2" charset="2"/>
              <a:buNone/>
            </a:pPr>
            <a:r>
              <a:rPr lang="en-US" sz="1800" dirty="0" smtClean="0">
                <a:solidFill>
                  <a:srgbClr val="3366CC"/>
                </a:solidFill>
              </a:rPr>
              <a:t>Russian interior minister </a:t>
            </a:r>
            <a:r>
              <a:rPr lang="en-US" sz="1800" dirty="0" err="1" smtClean="0">
                <a:solidFill>
                  <a:srgbClr val="3366CC"/>
                </a:solidFill>
              </a:rPr>
              <a:t>Yevgeny</a:t>
            </a:r>
            <a:r>
              <a:rPr lang="en-US" sz="1800" dirty="0" smtClean="0">
                <a:solidFill>
                  <a:srgbClr val="3366CC"/>
                </a:solidFill>
              </a:rPr>
              <a:t> </a:t>
            </a:r>
            <a:r>
              <a:rPr lang="en-US" sz="1800" dirty="0" err="1" smtClean="0">
                <a:solidFill>
                  <a:srgbClr val="3366CC"/>
                </a:solidFill>
              </a:rPr>
              <a:t>Topolov</a:t>
            </a:r>
            <a:r>
              <a:rPr lang="en-US" sz="1800" dirty="0" smtClean="0">
                <a:solidFill>
                  <a:srgbClr val="3366CC"/>
                </a:solidFill>
              </a:rPr>
              <a:t> met yesterday with his US counterpart, Jim Carpenter.</a:t>
            </a:r>
          </a:p>
          <a:p>
            <a:pPr eaLnBrk="1" hangingPunct="1">
              <a:buFont typeface="Wingdings" pitchFamily="2" charset="2"/>
              <a:buNone/>
            </a:pPr>
            <a:r>
              <a:rPr lang="en-US" sz="1800" dirty="0" smtClean="0"/>
              <a:t>Former US Secretary of Defense Jim Carpenter spoke today…</a:t>
            </a:r>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29671"/>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914400" y="4724400"/>
            <a:ext cx="7696200" cy="147732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dirty="0">
                <a:solidFill>
                  <a:srgbClr val="003366"/>
                </a:solidFill>
                <a:latin typeface="+mn-lt"/>
              </a:rPr>
              <a:t>Needs: </a:t>
            </a:r>
          </a:p>
          <a:p>
            <a:pPr lvl="1">
              <a:buClr>
                <a:schemeClr val="bg2"/>
              </a:buClr>
              <a:buSzPct val="80000"/>
              <a:buFont typeface="Wingdings" pitchFamily="2" charset="2"/>
              <a:buChar char="q"/>
            </a:pPr>
            <a:r>
              <a:rPr lang="en-US" dirty="0">
                <a:solidFill>
                  <a:srgbClr val="FF0000"/>
                </a:solidFill>
                <a:latin typeface="+mn-lt"/>
              </a:rPr>
              <a:t> </a:t>
            </a:r>
            <a:r>
              <a:rPr lang="en-US" dirty="0" smtClean="0">
                <a:solidFill>
                  <a:srgbClr val="3366CC"/>
                </a:solidFill>
                <a:latin typeface="+mn-lt"/>
              </a:rPr>
              <a:t>Understanding Relations, Entities </a:t>
            </a:r>
            <a:r>
              <a:rPr lang="en-US" dirty="0">
                <a:solidFill>
                  <a:srgbClr val="3366CC"/>
                </a:solidFill>
                <a:latin typeface="+mn-lt"/>
              </a:rPr>
              <a:t>and Semantic </a:t>
            </a:r>
            <a:r>
              <a:rPr lang="en-US" dirty="0" smtClean="0">
                <a:solidFill>
                  <a:srgbClr val="3366CC"/>
                </a:solidFill>
                <a:latin typeface="+mn-lt"/>
              </a:rPr>
              <a:t>Classes</a:t>
            </a:r>
            <a:endParaRPr lang="en-US" dirty="0">
              <a:solidFill>
                <a:srgbClr val="3366CC"/>
              </a:solidFill>
              <a:latin typeface="+mn-lt"/>
            </a:endParaRPr>
          </a:p>
          <a:p>
            <a:pPr lvl="1">
              <a:buClr>
                <a:schemeClr val="bg2"/>
              </a:buClr>
              <a:buSzPct val="80000"/>
              <a:buFont typeface="Wingdings" pitchFamily="2" charset="2"/>
              <a:buChar char="q"/>
            </a:pPr>
            <a:r>
              <a:rPr lang="en-US" dirty="0" smtClean="0">
                <a:latin typeface="+mn-lt"/>
              </a:rPr>
              <a:t> </a:t>
            </a:r>
            <a:r>
              <a:rPr lang="en-US" dirty="0" smtClean="0">
                <a:solidFill>
                  <a:srgbClr val="003366"/>
                </a:solidFill>
                <a:latin typeface="+mn-lt"/>
              </a:rPr>
              <a:t>Acquiring </a:t>
            </a:r>
            <a:r>
              <a:rPr lang="en-US" dirty="0" smtClean="0">
                <a:solidFill>
                  <a:srgbClr val="3366CC"/>
                </a:solidFill>
                <a:latin typeface="+mn-lt"/>
              </a:rPr>
              <a:t>knowledge</a:t>
            </a:r>
            <a:r>
              <a:rPr lang="en-US" dirty="0" smtClean="0">
                <a:solidFill>
                  <a:srgbClr val="003366"/>
                </a:solidFill>
                <a:latin typeface="+mn-lt"/>
              </a:rPr>
              <a:t> from external resources; representing knowledge</a:t>
            </a:r>
            <a:endParaRPr lang="en-US" dirty="0">
              <a:solidFill>
                <a:srgbClr val="003366"/>
              </a:solidFill>
              <a:latin typeface="+mn-lt"/>
            </a:endParaRPr>
          </a:p>
          <a:p>
            <a:pPr lvl="1">
              <a:buClr>
                <a:schemeClr val="bg2"/>
              </a:buClr>
              <a:buSzPct val="80000"/>
              <a:buFont typeface="Wingdings" pitchFamily="2" charset="2"/>
              <a:buChar char="q"/>
            </a:pPr>
            <a:r>
              <a:rPr lang="en-US" dirty="0" smtClean="0">
                <a:solidFill>
                  <a:srgbClr val="FF0000"/>
                </a:solidFill>
                <a:latin typeface="+mn-lt"/>
              </a:rPr>
              <a:t> </a:t>
            </a:r>
            <a:r>
              <a:rPr lang="en-US" dirty="0" smtClean="0">
                <a:solidFill>
                  <a:srgbClr val="3366CC"/>
                </a:solidFill>
                <a:latin typeface="+mn-lt"/>
              </a:rPr>
              <a:t>Identifying, disambiguating  &amp; tracking  </a:t>
            </a:r>
            <a:r>
              <a:rPr lang="en-US" dirty="0" smtClean="0">
                <a:solidFill>
                  <a:srgbClr val="003366"/>
                </a:solidFill>
                <a:latin typeface="+mn-lt"/>
              </a:rPr>
              <a:t>entities</a:t>
            </a:r>
            <a:r>
              <a:rPr lang="en-US" dirty="0">
                <a:solidFill>
                  <a:srgbClr val="003366"/>
                </a:solidFill>
                <a:latin typeface="+mn-lt"/>
              </a:rPr>
              <a:t>, events, etc.</a:t>
            </a:r>
            <a:r>
              <a:rPr lang="en-US" b="1" dirty="0">
                <a:solidFill>
                  <a:srgbClr val="003366"/>
                </a:solidFill>
                <a:latin typeface="+mn-lt"/>
              </a:rPr>
              <a:t> </a:t>
            </a:r>
            <a:endParaRPr lang="en-US" b="1" dirty="0" smtClean="0">
              <a:solidFill>
                <a:srgbClr val="003366"/>
              </a:solidFill>
              <a:latin typeface="+mn-lt"/>
            </a:endParaRPr>
          </a:p>
          <a:p>
            <a:pPr lvl="1">
              <a:buClr>
                <a:schemeClr val="bg2"/>
              </a:buClr>
              <a:buSzPct val="80000"/>
              <a:buFont typeface="Wingdings" pitchFamily="2" charset="2"/>
              <a:buChar char="q"/>
            </a:pPr>
            <a:r>
              <a:rPr lang="en-US" b="1" dirty="0" smtClean="0">
                <a:latin typeface="+mn-lt"/>
              </a:rPr>
              <a:t> </a:t>
            </a:r>
            <a:r>
              <a:rPr lang="en-US" dirty="0" smtClean="0">
                <a:solidFill>
                  <a:srgbClr val="003366"/>
                </a:solidFill>
                <a:latin typeface="+mn-lt"/>
              </a:rPr>
              <a:t>Time, quantities, processes…</a:t>
            </a:r>
            <a:endParaRPr lang="en-US" dirty="0">
              <a:solidFill>
                <a:srgbClr val="003366"/>
              </a:solidFill>
              <a:latin typeface="+mn-lt"/>
            </a:endParaRPr>
          </a:p>
        </p:txBody>
      </p:sp>
      <p:sp>
        <p:nvSpPr>
          <p:cNvPr id="28698" name="Rectangle 26"/>
          <p:cNvSpPr>
            <a:spLocks noChangeArrowheads="1"/>
          </p:cNvSpPr>
          <p:nvPr/>
        </p:nvSpPr>
        <p:spPr bwMode="auto">
          <a:xfrm>
            <a:off x="5978856" y="2891880"/>
            <a:ext cx="3124200" cy="1631216"/>
          </a:xfrm>
          <a:prstGeom prst="rect">
            <a:avLst/>
          </a:prstGeom>
          <a:solidFill>
            <a:schemeClr val="bg1"/>
          </a:solidFill>
          <a:ln w="12700" algn="ctr">
            <a:solidFill>
              <a:srgbClr val="FF9900"/>
            </a:solidFill>
            <a:miter lim="800000"/>
            <a:headEnd/>
            <a:tailEnd/>
          </a:ln>
        </p:spPr>
        <p:txBody>
          <a:bodyPr>
            <a:spAutoFit/>
          </a:bodyPr>
          <a:lstStyle/>
          <a:p>
            <a:r>
              <a:rPr lang="en-US" sz="2000" dirty="0">
                <a:solidFill>
                  <a:srgbClr val="003366"/>
                </a:solidFill>
                <a:latin typeface="+mn-lt"/>
              </a:rPr>
              <a:t>Standard techniques cannot deal with the </a:t>
            </a:r>
            <a:r>
              <a:rPr lang="en-US" sz="2000" dirty="0">
                <a:solidFill>
                  <a:srgbClr val="3366CC"/>
                </a:solidFill>
                <a:latin typeface="+mn-lt"/>
              </a:rPr>
              <a:t>variability of expressing meaning </a:t>
            </a:r>
          </a:p>
          <a:p>
            <a:r>
              <a:rPr lang="en-US" sz="2000" dirty="0">
                <a:solidFill>
                  <a:srgbClr val="003366"/>
                </a:solidFill>
                <a:latin typeface="+mn-lt"/>
              </a:rPr>
              <a:t>nor with the </a:t>
            </a:r>
          </a:p>
          <a:p>
            <a:r>
              <a:rPr lang="en-US" sz="2000" dirty="0">
                <a:solidFill>
                  <a:srgbClr val="3366CC"/>
                </a:solidFill>
                <a:latin typeface="+mn-lt"/>
              </a:rPr>
              <a:t>ambiguity of interpretation</a:t>
            </a:r>
          </a:p>
        </p:txBody>
      </p:sp>
      <p:sp>
        <p:nvSpPr>
          <p:cNvPr id="2" name="Right Arrow 1"/>
          <p:cNvSpPr/>
          <p:nvPr/>
        </p:nvSpPr>
        <p:spPr>
          <a:xfrm>
            <a:off x="0" y="16287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4294967295"/>
          </p:nvPr>
        </p:nvSpPr>
        <p:spPr/>
        <p:txBody>
          <a:bodyPr/>
          <a:lstStyle/>
          <a:p>
            <a:pPr>
              <a:defRPr/>
            </a:pPr>
            <a:r>
              <a:rPr lang="en-US" altLang="zh-TW" smtClean="0"/>
              <a:t>Page </a:t>
            </a:r>
            <a:fld id="{ED7074CE-C30A-4906-A13E-F3E63223B4E1}" type="slidenum">
              <a:rPr lang="en-US" altLang="zh-TW" smtClean="0"/>
              <a:pPr>
                <a:defRPr/>
              </a:pPr>
              <a:t>7</a:t>
            </a:fld>
            <a:endParaRPr lang="en-US" altLang="zh-TW" dirty="0"/>
          </a:p>
        </p:txBody>
      </p:sp>
    </p:spTree>
    <p:extLst>
      <p:ext uri="{BB962C8B-B14F-4D97-AF65-F5344CB8AC3E}">
        <p14:creationId xmlns:p14="http://schemas.microsoft.com/office/powerpoint/2010/main" val="2771402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p:txBody>
          <a:bodyPr/>
          <a:lstStyle/>
          <a:p>
            <a:pPr eaLnBrk="1" hangingPunct="1"/>
            <a:r>
              <a:rPr lang="en-US" dirty="0" smtClean="0"/>
              <a:t>What’s Important?</a:t>
            </a:r>
          </a:p>
        </p:txBody>
      </p:sp>
      <p:sp>
        <p:nvSpPr>
          <p:cNvPr id="2" name="Slide Number Placeholder 1"/>
          <p:cNvSpPr>
            <a:spLocks noGrp="1"/>
          </p:cNvSpPr>
          <p:nvPr>
            <p:ph type="sldNum" sz="quarter" idx="4294967295"/>
          </p:nvPr>
        </p:nvSpPr>
        <p:spPr/>
        <p:txBody>
          <a:bodyPr/>
          <a:lstStyle/>
          <a:p>
            <a:pPr>
              <a:defRPr/>
            </a:pPr>
            <a:r>
              <a:rPr lang="en-US" altLang="zh-TW" smtClean="0"/>
              <a:t>Page </a:t>
            </a:r>
            <a:fld id="{34956E49-9B35-407E-B5F2-C84A7F7C3F93}" type="slidenum">
              <a:rPr lang="en-US" altLang="zh-TW" smtClean="0"/>
              <a:pPr>
                <a:defRPr/>
              </a:pPr>
              <a:t>8</a:t>
            </a:fld>
            <a:endParaRPr lang="en-US" altLang="zh-TW"/>
          </a:p>
        </p:txBody>
      </p:sp>
      <p:sp>
        <p:nvSpPr>
          <p:cNvPr id="29701" name="Rectangle 472"/>
          <p:cNvSpPr>
            <a:spLocks noChangeArrowheads="1"/>
          </p:cNvSpPr>
          <p:nvPr/>
        </p:nvSpPr>
        <p:spPr bwMode="auto">
          <a:xfrm>
            <a:off x="3448050" y="2174480"/>
            <a:ext cx="39528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2" name="Rectangle 477"/>
          <p:cNvSpPr>
            <a:spLocks noChangeArrowheads="1"/>
          </p:cNvSpPr>
          <p:nvPr/>
        </p:nvSpPr>
        <p:spPr bwMode="auto">
          <a:xfrm>
            <a:off x="4884738" y="2174480"/>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sp>
        <p:nvSpPr>
          <p:cNvPr id="29703" name="Rectangle 480"/>
          <p:cNvSpPr>
            <a:spLocks noChangeArrowheads="1"/>
          </p:cNvSpPr>
          <p:nvPr/>
        </p:nvSpPr>
        <p:spPr bwMode="auto">
          <a:xfrm>
            <a:off x="6507163" y="2174480"/>
            <a:ext cx="39528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en-US">
              <a:latin typeface="Calibri" pitchFamily="34" charset="0"/>
            </a:endParaRPr>
          </a:p>
        </p:txBody>
      </p:sp>
      <p:pic>
        <p:nvPicPr>
          <p:cNvPr id="102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985" y="4221480"/>
            <a:ext cx="3232087"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MYSTUFF\Work\MyTalks\Pictures\knowledg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2" y="2001136"/>
            <a:ext cx="3032199"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YSTUFF\Work\MyTalks\Pictures\sca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65" y="4202941"/>
            <a:ext cx="3246970" cy="21031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29200" y="76200"/>
            <a:ext cx="3886200" cy="1200329"/>
          </a:xfrm>
          <a:prstGeom prst="rect">
            <a:avLst/>
          </a:prstGeom>
          <a:solidFill>
            <a:srgbClr val="FAE1AF"/>
          </a:solidFill>
          <a:ln>
            <a:solidFill>
              <a:srgbClr val="A7001B"/>
            </a:solidFill>
          </a:ln>
        </p:spPr>
        <p:txBody>
          <a:bodyPr wrap="square">
            <a:spAutoFit/>
          </a:bodyPr>
          <a:lstStyle/>
          <a:p>
            <a:pPr marL="285750" indent="-285750">
              <a:buSzPct val="75000"/>
              <a:buFont typeface="Wingdings" panose="05000000000000000000" pitchFamily="2" charset="2"/>
              <a:buChar char="q"/>
            </a:pPr>
            <a:r>
              <a:rPr lang="en-US" dirty="0" smtClean="0">
                <a:solidFill>
                  <a:srgbClr val="000080"/>
                </a:solidFill>
                <a:latin typeface="+mj-lt"/>
              </a:rPr>
              <a:t>Learning and Reasoning in the Presence of Knowledge. </a:t>
            </a:r>
          </a:p>
          <a:p>
            <a:pPr marL="742950" lvl="1" indent="-285750">
              <a:buSzPct val="75000"/>
              <a:buFont typeface="Wingdings" panose="05000000000000000000" pitchFamily="2" charset="2"/>
              <a:buChar char="§"/>
            </a:pPr>
            <a:r>
              <a:rPr lang="en-US" dirty="0" smtClean="0">
                <a:solidFill>
                  <a:srgbClr val="000080"/>
                </a:solidFill>
                <a:latin typeface="+mj-lt"/>
              </a:rPr>
              <a:t>Combining the “soft” with the logical/declarative  </a:t>
            </a:r>
            <a:endParaRPr lang="en-US" dirty="0">
              <a:solidFill>
                <a:srgbClr val="000080"/>
              </a:solidFill>
              <a:latin typeface="+mj-lt"/>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1" y="2176067"/>
            <a:ext cx="3510845" cy="1828800"/>
          </a:xfrm>
          <a:prstGeom prst="rect">
            <a:avLst/>
          </a:prstGeom>
        </p:spPr>
      </p:pic>
      <p:sp>
        <p:nvSpPr>
          <p:cNvPr id="17" name="Rectangle 16"/>
          <p:cNvSpPr/>
          <p:nvPr/>
        </p:nvSpPr>
        <p:spPr>
          <a:xfrm>
            <a:off x="609600" y="1492681"/>
            <a:ext cx="3505200" cy="646331"/>
          </a:xfrm>
          <a:prstGeom prst="rect">
            <a:avLst/>
          </a:prstGeom>
          <a:solidFill>
            <a:srgbClr val="FAE1AF"/>
          </a:solidFill>
          <a:ln>
            <a:solidFill>
              <a:srgbClr val="A7001B"/>
            </a:solidFill>
          </a:ln>
        </p:spPr>
        <p:txBody>
          <a:bodyPr wrap="square">
            <a:spAutoFit/>
          </a:bodyPr>
          <a:lstStyle/>
          <a:p>
            <a:pPr marL="285750" indent="-285750">
              <a:buSzPct val="75000"/>
              <a:buFont typeface="Wingdings" panose="05000000000000000000" pitchFamily="2" charset="2"/>
              <a:buChar char="q"/>
            </a:pPr>
            <a:r>
              <a:rPr lang="en-US" dirty="0" smtClean="0">
                <a:solidFill>
                  <a:srgbClr val="000080"/>
                </a:solidFill>
                <a:latin typeface="+mj-lt"/>
              </a:rPr>
              <a:t>Training Models</a:t>
            </a:r>
          </a:p>
          <a:p>
            <a:pPr marL="742950" lvl="1" indent="-285750">
              <a:buSzPct val="75000"/>
              <a:buFont typeface="Wingdings" panose="05000000000000000000" pitchFamily="2" charset="2"/>
              <a:buChar char="§"/>
            </a:pPr>
            <a:r>
              <a:rPr lang="en-US" dirty="0" smtClean="0">
                <a:solidFill>
                  <a:srgbClr val="000080"/>
                </a:solidFill>
                <a:latin typeface="+mj-lt"/>
              </a:rPr>
              <a:t>With Incidental Supervision </a:t>
            </a:r>
          </a:p>
        </p:txBody>
      </p:sp>
      <p:sp>
        <p:nvSpPr>
          <p:cNvPr id="18" name="Rectangle 17"/>
          <p:cNvSpPr/>
          <p:nvPr/>
        </p:nvSpPr>
        <p:spPr>
          <a:xfrm>
            <a:off x="609600" y="755614"/>
            <a:ext cx="3505200" cy="646331"/>
          </a:xfrm>
          <a:prstGeom prst="rect">
            <a:avLst/>
          </a:prstGeom>
          <a:solidFill>
            <a:srgbClr val="FAE1AF"/>
          </a:solidFill>
          <a:ln>
            <a:solidFill>
              <a:srgbClr val="A7001B"/>
            </a:solidFill>
          </a:ln>
        </p:spPr>
        <p:txBody>
          <a:bodyPr wrap="square">
            <a:spAutoFit/>
          </a:bodyPr>
          <a:lstStyle/>
          <a:p>
            <a:pPr marL="285750" indent="-285750">
              <a:buSzPct val="75000"/>
              <a:buFont typeface="Wingdings" panose="05000000000000000000" pitchFamily="2" charset="2"/>
              <a:buChar char="q"/>
            </a:pPr>
            <a:r>
              <a:rPr lang="en-US" dirty="0" smtClean="0">
                <a:solidFill>
                  <a:srgbClr val="000080"/>
                </a:solidFill>
                <a:latin typeface="+mj-lt"/>
              </a:rPr>
              <a:t>Scaling Up</a:t>
            </a:r>
          </a:p>
          <a:p>
            <a:pPr marL="285750" indent="-285750">
              <a:buSzPct val="75000"/>
              <a:buFont typeface="Wingdings" panose="05000000000000000000" pitchFamily="2" charset="2"/>
              <a:buChar char="§"/>
            </a:pPr>
            <a:r>
              <a:rPr lang="en-US" dirty="0" smtClean="0">
                <a:solidFill>
                  <a:srgbClr val="000080"/>
                </a:solidFill>
                <a:latin typeface="+mj-lt"/>
              </a:rPr>
              <a:t>Computational &amp; #(phenomena) </a:t>
            </a:r>
          </a:p>
        </p:txBody>
      </p:sp>
      <p:sp>
        <p:nvSpPr>
          <p:cNvPr id="4" name="Explosion 1 3"/>
          <p:cNvSpPr/>
          <p:nvPr/>
        </p:nvSpPr>
        <p:spPr>
          <a:xfrm>
            <a:off x="3581400" y="1487887"/>
            <a:ext cx="381000" cy="457200"/>
          </a:xfrm>
          <a:prstGeom prst="irregularSeal1">
            <a:avLst/>
          </a:prstGeom>
          <a:solidFill>
            <a:srgbClr val="A700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11480" y="1323792"/>
            <a:ext cx="3505200" cy="646331"/>
          </a:xfrm>
          <a:prstGeom prst="rect">
            <a:avLst/>
          </a:prstGeom>
          <a:solidFill>
            <a:srgbClr val="FAE1AF"/>
          </a:solidFill>
          <a:ln>
            <a:solidFill>
              <a:srgbClr val="A7001B"/>
            </a:solidFill>
          </a:ln>
        </p:spPr>
        <p:txBody>
          <a:bodyPr wrap="square">
            <a:spAutoFit/>
          </a:bodyPr>
          <a:lstStyle/>
          <a:p>
            <a:pPr marL="285750" indent="-285750">
              <a:buSzPct val="75000"/>
              <a:buFont typeface="Wingdings" panose="05000000000000000000" pitchFamily="2" charset="2"/>
              <a:buChar char="q"/>
            </a:pPr>
            <a:r>
              <a:rPr lang="en-US" dirty="0" smtClean="0">
                <a:solidFill>
                  <a:srgbClr val="000080"/>
                </a:solidFill>
                <a:latin typeface="+mj-lt"/>
              </a:rPr>
              <a:t>Knowledge is essential for effective Machine Learning</a:t>
            </a:r>
          </a:p>
        </p:txBody>
      </p:sp>
    </p:spTree>
    <p:extLst>
      <p:ext uri="{BB962C8B-B14F-4D97-AF65-F5344CB8AC3E}">
        <p14:creationId xmlns:p14="http://schemas.microsoft.com/office/powerpoint/2010/main" val="305125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wipe(up)">
                                          <p:cBhvr>
                                            <p:cTn id="9" dur="1000"/>
                                            <p:tgtEl>
                                              <p:spTgt spid="1027"/>
                                            </p:tgtEl>
                                          </p:cBhvr>
                                        </p:animEffect>
                                      </p:childTnLst>
                                    </p:cTn>
                                  </p:par>
                                  <p:par>
                                    <p:cTn id="10" presetID="22" presetClass="entr" presetSubtype="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00138 -4.44444E-6 L 0.00348 0.31551 " pathEditMode="relative" rAng="0" ptsTypes="AA">
                                          <p:cBhvr>
                                            <p:cTn id="29" dur="2000" fill="hold"/>
                                            <p:tgtEl>
                                              <p:spTgt spid="15"/>
                                            </p:tgtEl>
                                            <p:attrNameLst>
                                              <p:attrName>ppt_x</p:attrName>
                                              <p:attrName>ppt_y</p:attrName>
                                            </p:attrNameLst>
                                          </p:cBhvr>
                                          <p:rCtr x="243" y="15764"/>
                                        </p:animMotion>
                                      </p:childTnLst>
                                    </p:cTn>
                                  </p:par>
                                  <p:par>
                                    <p:cTn id="30" presetID="2" presetClass="entr" presetSubtype="4" accel="2000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1000" fill="hold"/>
                                            <p:tgtEl>
                                              <p:spTgt spid="1029"/>
                                            </p:tgtEl>
                                            <p:attrNameLst>
                                              <p:attrName>ppt_x</p:attrName>
                                            </p:attrNameLst>
                                          </p:cBhvr>
                                          <p:tavLst>
                                            <p:tav tm="0">
                                              <p:val>
                                                <p:strVal val="#ppt_x"/>
                                              </p:val>
                                            </p:tav>
                                            <p:tav tm="100000">
                                              <p:val>
                                                <p:strVal val="#ppt_x"/>
                                              </p:val>
                                            </p:tav>
                                          </p:tavLst>
                                        </p:anim>
                                        <p:anim calcmode="lin" valueType="num">
                                          <p:cBhvr additive="base">
                                            <p:cTn id="33" dur="1000" fill="hold"/>
                                            <p:tgtEl>
                                              <p:spTgt spid="1029"/>
                                            </p:tgtEl>
                                            <p:attrNameLst>
                                              <p:attrName>ppt_y</p:attrName>
                                            </p:attrNameLst>
                                          </p:cBhvr>
                                          <p:tavLst>
                                            <p:tav tm="0">
                                              <p:val>
                                                <p:strVal val="1+#ppt_h/2"/>
                                              </p:val>
                                            </p:tav>
                                            <p:tav tm="100000">
                                              <p:val>
                                                <p:strVal val="#ppt_y"/>
                                              </p:val>
                                            </p:tav>
                                          </p:tavLst>
                                        </p:anim>
                                      </p:childTnLst>
                                    </p:cTn>
                                  </p:par>
                                  <p:par>
                                    <p:cTn id="34" presetID="42" presetClass="path" presetSubtype="0" accel="50000" fill="hold" nodeType="withEffect" p14:presetBounceEnd="10000">
                                      <p:stCondLst>
                                        <p:cond delay="0"/>
                                      </p:stCondLst>
                                      <p:childTnLst>
                                        <p:animMotion origin="layout" path="M 0.00417 -3.7037E-6 L -0.00104 -0.31064 " pathEditMode="relative" rAng="0" ptsTypes="AA" p14:bounceEnd="10000">
                                          <p:cBhvr>
                                            <p:cTn id="35" dur="2000" fill="hold"/>
                                            <p:tgtEl>
                                              <p:spTgt spid="1029"/>
                                            </p:tgtEl>
                                            <p:attrNameLst>
                                              <p:attrName>ppt_x</p:attrName>
                                              <p:attrName>ppt_y</p:attrName>
                                            </p:attrNameLst>
                                          </p:cBhvr>
                                          <p:rCtr x="-260" y="-15532"/>
                                        </p:animMotion>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anim calcmode="lin" valueType="num">
                                          <p:cBhvr>
                                            <p:cTn id="44" dur="2000" fill="hold"/>
                                            <p:tgtEl>
                                              <p:spTgt spid="4"/>
                                            </p:tgtEl>
                                            <p:attrNameLst>
                                              <p:attrName>ppt_w</p:attrName>
                                            </p:attrNameLst>
                                          </p:cBhvr>
                                          <p:tavLst>
                                            <p:tav tm="0" fmla="#ppt_w*sin(2.5*pi*$)">
                                              <p:val>
                                                <p:fltVal val="0"/>
                                              </p:val>
                                            </p:tav>
                                            <p:tav tm="100000">
                                              <p:val>
                                                <p:fltVal val="1"/>
                                              </p:val>
                                            </p:tav>
                                          </p:tavLst>
                                        </p:anim>
                                        <p:anim calcmode="lin" valueType="num">
                                          <p:cBhvr>
                                            <p:cTn id="4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4"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animEffect transition="in" filter="wipe(up)">
                                          <p:cBhvr>
                                            <p:cTn id="9" dur="1000"/>
                                            <p:tgtEl>
                                              <p:spTgt spid="1027"/>
                                            </p:tgtEl>
                                          </p:cBhvr>
                                        </p:animEffect>
                                      </p:childTnLst>
                                    </p:cTn>
                                  </p:par>
                                  <p:par>
                                    <p:cTn id="10" presetID="22" presetClass="entr" presetSubtype="1"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00138 -4.44444E-6 L 0.00348 0.31551 " pathEditMode="relative" rAng="0" ptsTypes="AA">
                                          <p:cBhvr>
                                            <p:cTn id="29" dur="2000" fill="hold"/>
                                            <p:tgtEl>
                                              <p:spTgt spid="15"/>
                                            </p:tgtEl>
                                            <p:attrNameLst>
                                              <p:attrName>ppt_x</p:attrName>
                                              <p:attrName>ppt_y</p:attrName>
                                            </p:attrNameLst>
                                          </p:cBhvr>
                                          <p:rCtr x="243" y="15764"/>
                                        </p:animMotion>
                                      </p:childTnLst>
                                    </p:cTn>
                                  </p:par>
                                  <p:par>
                                    <p:cTn id="30" presetID="2" presetClass="entr" presetSubtype="4" accel="2000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1000" fill="hold"/>
                                            <p:tgtEl>
                                              <p:spTgt spid="1029"/>
                                            </p:tgtEl>
                                            <p:attrNameLst>
                                              <p:attrName>ppt_x</p:attrName>
                                            </p:attrNameLst>
                                          </p:cBhvr>
                                          <p:tavLst>
                                            <p:tav tm="0">
                                              <p:val>
                                                <p:strVal val="#ppt_x"/>
                                              </p:val>
                                            </p:tav>
                                            <p:tav tm="100000">
                                              <p:val>
                                                <p:strVal val="#ppt_x"/>
                                              </p:val>
                                            </p:tav>
                                          </p:tavLst>
                                        </p:anim>
                                        <p:anim calcmode="lin" valueType="num">
                                          <p:cBhvr additive="base">
                                            <p:cTn id="33" dur="1000" fill="hold"/>
                                            <p:tgtEl>
                                              <p:spTgt spid="1029"/>
                                            </p:tgtEl>
                                            <p:attrNameLst>
                                              <p:attrName>ppt_y</p:attrName>
                                            </p:attrNameLst>
                                          </p:cBhvr>
                                          <p:tavLst>
                                            <p:tav tm="0">
                                              <p:val>
                                                <p:strVal val="1+#ppt_h/2"/>
                                              </p:val>
                                            </p:tav>
                                            <p:tav tm="100000">
                                              <p:val>
                                                <p:strVal val="#ppt_y"/>
                                              </p:val>
                                            </p:tav>
                                          </p:tavLst>
                                        </p:anim>
                                      </p:childTnLst>
                                    </p:cTn>
                                  </p:par>
                                  <p:par>
                                    <p:cTn id="34" presetID="42" presetClass="path" presetSubtype="0" accel="50000" fill="hold" nodeType="withEffect">
                                      <p:stCondLst>
                                        <p:cond delay="0"/>
                                      </p:stCondLst>
                                      <p:childTnLst>
                                        <p:animMotion origin="layout" path="M 0.00417 -3.7037E-6 L -0.00104 -0.31064 " pathEditMode="relative" rAng="0" ptsTypes="AA">
                                          <p:cBhvr>
                                            <p:cTn id="35" dur="2000" fill="hold"/>
                                            <p:tgtEl>
                                              <p:spTgt spid="1029"/>
                                            </p:tgtEl>
                                            <p:attrNameLst>
                                              <p:attrName>ppt_x</p:attrName>
                                              <p:attrName>ppt_y</p:attrName>
                                            </p:attrNameLst>
                                          </p:cBhvr>
                                          <p:rCtr x="-260" y="-15532"/>
                                        </p:animMotion>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anim calcmode="lin" valueType="num">
                                          <p:cBhvr>
                                            <p:cTn id="44" dur="2000" fill="hold"/>
                                            <p:tgtEl>
                                              <p:spTgt spid="4"/>
                                            </p:tgtEl>
                                            <p:attrNameLst>
                                              <p:attrName>ppt_w</p:attrName>
                                            </p:attrNameLst>
                                          </p:cBhvr>
                                          <p:tavLst>
                                            <p:tav tm="0" fmla="#ppt_w*sin(2.5*pi*$)">
                                              <p:val>
                                                <p:fltVal val="0"/>
                                              </p:val>
                                            </p:tav>
                                            <p:tav tm="100000">
                                              <p:val>
                                                <p:fltVal val="1"/>
                                              </p:val>
                                            </p:tav>
                                          </p:tavLst>
                                        </p:anim>
                                        <p:anim calcmode="lin" valueType="num">
                                          <p:cBhvr>
                                            <p:cTn id="4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4" grpId="0" animBg="1"/>
          <p:bldP spid="1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Inducing Semantics </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a:t>Inducing </a:t>
            </a:r>
            <a:r>
              <a:rPr lang="en-US" dirty="0" smtClean="0"/>
              <a:t>semantic representations and making decisions that depend on it require </a:t>
            </a:r>
            <a:r>
              <a:rPr lang="en-US" dirty="0">
                <a:solidFill>
                  <a:srgbClr val="3366CC"/>
                </a:solidFill>
              </a:rPr>
              <a:t>learning</a:t>
            </a:r>
            <a:r>
              <a:rPr lang="en-US" dirty="0"/>
              <a:t> </a:t>
            </a:r>
            <a:r>
              <a:rPr lang="en-US" dirty="0" smtClean="0"/>
              <a:t>and, in turn, </a:t>
            </a:r>
            <a:r>
              <a:rPr lang="en-US" dirty="0" smtClean="0">
                <a:solidFill>
                  <a:srgbClr val="3366CC"/>
                </a:solidFill>
              </a:rPr>
              <a:t>supervision</a:t>
            </a:r>
            <a:r>
              <a:rPr lang="en-US" dirty="0">
                <a:solidFill>
                  <a:srgbClr val="3366CC"/>
                </a:solidFill>
              </a:rPr>
              <a:t>.</a:t>
            </a:r>
          </a:p>
          <a:p>
            <a:r>
              <a:rPr lang="en-US" dirty="0" smtClean="0"/>
              <a:t>Standard </a:t>
            </a:r>
            <a:r>
              <a:rPr lang="en-US" dirty="0"/>
              <a:t>machine learning methodology:</a:t>
            </a:r>
          </a:p>
          <a:p>
            <a:pPr lvl="1"/>
            <a:r>
              <a:rPr lang="en-US" dirty="0"/>
              <a:t>Given a task</a:t>
            </a:r>
          </a:p>
          <a:p>
            <a:pPr lvl="1"/>
            <a:r>
              <a:rPr lang="en-US" dirty="0"/>
              <a:t>Collect data </a:t>
            </a:r>
            <a:r>
              <a:rPr lang="en-US" dirty="0" smtClean="0">
                <a:solidFill>
                  <a:srgbClr val="003366"/>
                </a:solidFill>
              </a:rPr>
              <a:t>for the task </a:t>
            </a:r>
            <a:r>
              <a:rPr lang="en-US" dirty="0" smtClean="0"/>
              <a:t>and </a:t>
            </a:r>
            <a:r>
              <a:rPr lang="en-US" dirty="0"/>
              <a:t>annotate it</a:t>
            </a:r>
          </a:p>
          <a:p>
            <a:pPr lvl="1"/>
            <a:r>
              <a:rPr lang="en-US" dirty="0"/>
              <a:t>Learn a </a:t>
            </a:r>
            <a:r>
              <a:rPr lang="en-US" dirty="0" smtClean="0"/>
              <a:t>model </a:t>
            </a:r>
            <a:r>
              <a:rPr lang="en-US" b="1" dirty="0" smtClean="0"/>
              <a:t>[doesn’t matter how]</a:t>
            </a:r>
            <a:endParaRPr lang="en-US" b="1" dirty="0"/>
          </a:p>
          <a:p>
            <a:r>
              <a:rPr lang="en-US" dirty="0"/>
              <a:t>We will never have </a:t>
            </a:r>
            <a:r>
              <a:rPr lang="en-US" dirty="0">
                <a:solidFill>
                  <a:srgbClr val="3366CC"/>
                </a:solidFill>
              </a:rPr>
              <a:t>enough annotated data </a:t>
            </a:r>
            <a:r>
              <a:rPr lang="en-US" dirty="0"/>
              <a:t>to train </a:t>
            </a:r>
            <a:r>
              <a:rPr lang="en-US" dirty="0" smtClean="0">
                <a:solidFill>
                  <a:srgbClr val="3366CC"/>
                </a:solidFill>
              </a:rPr>
              <a:t>all the models, for all the tasks we need,</a:t>
            </a:r>
            <a:r>
              <a:rPr lang="en-US" dirty="0" smtClean="0"/>
              <a:t> this way.</a:t>
            </a:r>
          </a:p>
          <a:p>
            <a:pPr lvl="1"/>
            <a:r>
              <a:rPr lang="en-US" dirty="0" smtClean="0"/>
              <a:t>We don’t even know what are “all the tasks”</a:t>
            </a:r>
          </a:p>
          <a:p>
            <a:pPr lvl="1"/>
            <a:r>
              <a:rPr lang="en-US" dirty="0" smtClean="0"/>
              <a:t>Most of what we learn we don’t learn by “training” on many examples</a:t>
            </a:r>
            <a:endParaRPr lang="en-US" dirty="0"/>
          </a:p>
          <a:p>
            <a:r>
              <a:rPr lang="en-US" dirty="0" smtClean="0"/>
              <a:t>This methodology is not scalable and, often, makes no sense</a:t>
            </a:r>
          </a:p>
          <a:p>
            <a:pPr lvl="1"/>
            <a:r>
              <a:rPr lang="en-US" dirty="0" smtClean="0"/>
              <a:t>Annotating for complex tasks is </a:t>
            </a:r>
            <a:r>
              <a:rPr lang="en-US" dirty="0" smtClean="0">
                <a:solidFill>
                  <a:srgbClr val="003366"/>
                </a:solidFill>
              </a:rPr>
              <a:t>difficult</a:t>
            </a:r>
            <a:r>
              <a:rPr lang="en-US" dirty="0" smtClean="0"/>
              <a:t>, </a:t>
            </a:r>
            <a:r>
              <a:rPr lang="en-US" dirty="0" smtClean="0">
                <a:solidFill>
                  <a:srgbClr val="003366"/>
                </a:solidFill>
              </a:rPr>
              <a:t>costly</a:t>
            </a:r>
            <a:r>
              <a:rPr lang="en-US" dirty="0" smtClean="0"/>
              <a:t>, and sometimes </a:t>
            </a:r>
            <a:r>
              <a:rPr lang="en-US" dirty="0" smtClean="0">
                <a:solidFill>
                  <a:srgbClr val="003366"/>
                </a:solidFill>
              </a:rPr>
              <a:t>impossible</a:t>
            </a:r>
            <a:r>
              <a:rPr lang="en-US" dirty="0" smtClean="0"/>
              <a:t>. </a:t>
            </a:r>
          </a:p>
          <a:p>
            <a:pPr lvl="2"/>
            <a:r>
              <a:rPr lang="en-US" dirty="0" smtClean="0"/>
              <a:t>When an intermediate representation is ill-defined, but the outcome is</a:t>
            </a:r>
          </a:p>
          <a:p>
            <a:pPr lvl="2"/>
            <a:r>
              <a:rPr lang="en-US" dirty="0" smtClean="0"/>
              <a:t>E.g., think about </a:t>
            </a:r>
            <a:r>
              <a:rPr lang="en-US" b="1" dirty="0" smtClean="0"/>
              <a:t>events </a:t>
            </a:r>
          </a:p>
        </p:txBody>
      </p:sp>
      <p:sp>
        <p:nvSpPr>
          <p:cNvPr id="4" name="Slide Number Placeholder 3"/>
          <p:cNvSpPr>
            <a:spLocks noGrp="1"/>
          </p:cNvSpPr>
          <p:nvPr>
            <p:ph type="sldNum" sz="quarter" idx="4294967295"/>
          </p:nvPr>
        </p:nvSpPr>
        <p:spPr/>
        <p:txBody>
          <a:bodyPr/>
          <a:lstStyle/>
          <a:p>
            <a:pPr>
              <a:defRPr/>
            </a:pPr>
            <a:r>
              <a:rPr lang="en-US" altLang="zh-TW" smtClean="0"/>
              <a:t>Page </a:t>
            </a:r>
            <a:fld id="{C83F18D4-0D70-44DE-A8FF-A8D5002D1168}" type="slidenum">
              <a:rPr lang="en-US" altLang="zh-TW" smtClean="0"/>
              <a:pPr>
                <a:defRPr/>
              </a:pPr>
              <a:t>9</a:t>
            </a:fld>
            <a:endParaRPr lang="en-US" altLang="zh-TW"/>
          </a:p>
        </p:txBody>
      </p:sp>
      <p:sp>
        <p:nvSpPr>
          <p:cNvPr id="5" name="Right Arrow 4"/>
          <p:cNvSpPr/>
          <p:nvPr/>
        </p:nvSpPr>
        <p:spPr>
          <a:xfrm>
            <a:off x="127000" y="2638422"/>
            <a:ext cx="533400" cy="180250"/>
          </a:xfrm>
          <a:prstGeom prst="rightArrow">
            <a:avLst/>
          </a:prstGeom>
          <a:solidFill>
            <a:srgbClr val="A7001B"/>
          </a:solidFill>
          <a:ln>
            <a:solidFill>
              <a:srgbClr val="A70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673287">
            <a:off x="4012455" y="1155109"/>
            <a:ext cx="4886768" cy="646331"/>
          </a:xfrm>
          <a:prstGeom prst="rect">
            <a:avLst/>
          </a:prstGeom>
          <a:solidFill>
            <a:srgbClr val="FAC896"/>
          </a:solidFill>
          <a:ln w="19050">
            <a:solidFill>
              <a:srgbClr val="A7001B"/>
            </a:solidFill>
          </a:ln>
        </p:spPr>
        <p:txBody>
          <a:bodyPr wrap="square">
            <a:spAutoFit/>
          </a:bodyPr>
          <a:lstStyle/>
          <a:p>
            <a:r>
              <a:rPr lang="en-US" dirty="0">
                <a:solidFill>
                  <a:srgbClr val="000080"/>
                </a:solidFill>
                <a:latin typeface="Calibri" panose="020F0502020204030204" pitchFamily="34" charset="0"/>
                <a:cs typeface="Calibri" panose="020F0502020204030204" pitchFamily="34" charset="0"/>
              </a:rPr>
              <a:t>In most interesting cases, learning should be (and is) driven by incidental </a:t>
            </a:r>
            <a:r>
              <a:rPr lang="en-US" dirty="0" smtClean="0">
                <a:solidFill>
                  <a:srgbClr val="000080"/>
                </a:solidFill>
                <a:latin typeface="Calibri" panose="020F0502020204030204" pitchFamily="34" charset="0"/>
                <a:cs typeface="Calibri" panose="020F0502020204030204" pitchFamily="34" charset="0"/>
              </a:rPr>
              <a:t>supervision </a:t>
            </a:r>
            <a:r>
              <a:rPr lang="en-US" dirty="0" smtClean="0">
                <a:solidFill>
                  <a:srgbClr val="400080"/>
                </a:solidFill>
                <a:latin typeface="Calibri" panose="020F0502020204030204" pitchFamily="34" charset="0"/>
                <a:cs typeface="Calibri" panose="020F0502020204030204" pitchFamily="34" charset="0"/>
              </a:rPr>
              <a:t>[Roth AAAI’17]</a:t>
            </a:r>
            <a:endParaRPr lang="en-US" dirty="0">
              <a:solidFill>
                <a:srgbClr val="4000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72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Roth-Penn-1">
  <a:themeElements>
    <a:clrScheme name="Custom 5">
      <a:dk1>
        <a:srgbClr val="000000"/>
      </a:dk1>
      <a:lt1>
        <a:srgbClr val="FFFFFF"/>
      </a:lt1>
      <a:dk2>
        <a:srgbClr val="FAE1AF"/>
      </a:dk2>
      <a:lt2>
        <a:srgbClr val="FAC8AF"/>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cra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cra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cra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cra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cra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cra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cra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nn_CCG_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28278</TotalTime>
  <Words>5446</Words>
  <Application>Microsoft Office PowerPoint</Application>
  <PresentationFormat>On-screen Show (4:3)</PresentationFormat>
  <Paragraphs>882</Paragraphs>
  <Slides>57</Slides>
  <Notes>32</Notes>
  <HiddenSlides>5</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57</vt:i4>
      </vt:variant>
    </vt:vector>
  </HeadingPairs>
  <TitlesOfParts>
    <vt:vector size="74" baseType="lpstr">
      <vt:lpstr>Times</vt:lpstr>
      <vt:lpstr>Times New Roman</vt:lpstr>
      <vt:lpstr>Candara</vt:lpstr>
      <vt:lpstr>SimSun</vt:lpstr>
      <vt:lpstr>Arial</vt:lpstr>
      <vt:lpstr>Tahoma</vt:lpstr>
      <vt:lpstr>Helvetica Light</vt:lpstr>
      <vt:lpstr>Calibri</vt:lpstr>
      <vt:lpstr>Tempus Sans ITC</vt:lpstr>
      <vt:lpstr>cmmi10</vt:lpstr>
      <vt:lpstr>Arial Unicode MS</vt:lpstr>
      <vt:lpstr>Wingdings</vt:lpstr>
      <vt:lpstr>Helvetica</vt:lpstr>
      <vt:lpstr>Cambria Math</vt:lpstr>
      <vt:lpstr>Arial Rounded MT Bold</vt:lpstr>
      <vt:lpstr>Roth-Penn-1</vt:lpstr>
      <vt:lpstr>Penn_CCG_2</vt:lpstr>
      <vt:lpstr>Incidental Supervision for  Natural Language Understanding  </vt:lpstr>
      <vt:lpstr>Nice to Meet You</vt:lpstr>
      <vt:lpstr>Natural Language Understanding</vt:lpstr>
      <vt:lpstr>A view On Extracting Meaning from Unstructured Text</vt:lpstr>
      <vt:lpstr>Why is it Difficult?</vt:lpstr>
      <vt:lpstr>Ambiguity </vt:lpstr>
      <vt:lpstr>Variability in Natural Language Expressions</vt:lpstr>
      <vt:lpstr>What’s Important?</vt:lpstr>
      <vt:lpstr>Inducing Semantics </vt:lpstr>
      <vt:lpstr>Incidental Supervision</vt:lpstr>
      <vt:lpstr>Incidental Supervision &amp; Reasoning</vt:lpstr>
      <vt:lpstr>Incidental Supervision Signals</vt:lpstr>
      <vt:lpstr>Incidental Supervision Signals</vt:lpstr>
      <vt:lpstr>Simpler Ideas </vt:lpstr>
      <vt:lpstr>Incidental Supervision</vt:lpstr>
      <vt:lpstr>Text Classification</vt:lpstr>
      <vt:lpstr>Text Categorization</vt:lpstr>
      <vt:lpstr>Categorization without Labeled Data [AAAI’08, AAAI’14, IJCAI’16]</vt:lpstr>
      <vt:lpstr>Single Document Classification (88 Language) [Song et. al. IJCAI’16]</vt:lpstr>
      <vt:lpstr>Representations for an Event Pipeline [Peng et al. EMNLP’16] </vt:lpstr>
      <vt:lpstr>Zero-shot Event Co-reference [Peng et al. EMNLP’16] </vt:lpstr>
      <vt:lpstr>Representation: Learning from Task Independent Resources </vt:lpstr>
      <vt:lpstr>Open Entity Typing</vt:lpstr>
      <vt:lpstr>Data Sets: Entity (Fine) Typing</vt:lpstr>
      <vt:lpstr>Related Work: Entity Fine Typing</vt:lpstr>
      <vt:lpstr>Zero-Shot Open Typing [Zhou et al. EMNLP’18]</vt:lpstr>
      <vt:lpstr>Key Notion: Label-Awareness via Type Compatibility </vt:lpstr>
      <vt:lpstr>Zero-Shot Open Typing: Intuition</vt:lpstr>
      <vt:lpstr>Fine typing</vt:lpstr>
      <vt:lpstr>Incidental Supervision</vt:lpstr>
      <vt:lpstr>Signals  and Structures </vt:lpstr>
      <vt:lpstr>NER in Low Resource Languages: Partial Annotation </vt:lpstr>
      <vt:lpstr>Temporal Relation Extraction [Qiang et al. *SEM’2018; EMNLP’18 Demo]</vt:lpstr>
      <vt:lpstr>Structure</vt:lpstr>
      <vt:lpstr>Partial Annotations of A Structure</vt:lpstr>
      <vt:lpstr>(Trivial) Examples</vt:lpstr>
      <vt:lpstr>(Practical) Example 1</vt:lpstr>
      <vt:lpstr>(Practical) Example 2</vt:lpstr>
      <vt:lpstr>(Practical) Example 3</vt:lpstr>
      <vt:lpstr>(Practical) Example 3</vt:lpstr>
      <vt:lpstr>I_k is Concave!</vt:lpstr>
      <vt:lpstr>General Setting: What Is I_k Really?</vt:lpstr>
      <vt:lpstr>Incidental Supervision: Preliminary Formulation </vt:lpstr>
      <vt:lpstr>Algorithmic Implication I: Constraint-Driven Learning</vt:lpstr>
      <vt:lpstr>Algorithmic Implication II</vt:lpstr>
      <vt:lpstr>Experiment</vt:lpstr>
      <vt:lpstr>Improvement Consistent With Tightness Analysis By I_k</vt:lpstr>
      <vt:lpstr>Signals and Structures </vt:lpstr>
      <vt:lpstr>Incidental Supervision</vt:lpstr>
      <vt:lpstr>The language-world mapping problem [BabySRL: Connor, Fisher &amp; Roth, 2012,2018]</vt:lpstr>
      <vt:lpstr>Behavioral Feedback </vt:lpstr>
      <vt:lpstr>Understanding Language Requires (some) Feedback</vt:lpstr>
      <vt:lpstr>Response Based Learning</vt:lpstr>
      <vt:lpstr>A Response based Learning Scenario</vt:lpstr>
      <vt:lpstr>Response Based Learning</vt:lpstr>
      <vt:lpstr>Incidental Supervision and Reasoning</vt:lpstr>
      <vt:lpstr>Conclusion</vt:lpstr>
    </vt:vector>
  </TitlesOfParts>
  <Company>University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IJCAI 2017</dc:title>
  <dc:subject>Reasoning and Learning</dc:subject>
  <dc:creator>Dan Roth</dc:creator>
  <cp:lastModifiedBy>Roth, Dan</cp:lastModifiedBy>
  <cp:revision>521</cp:revision>
  <dcterms:created xsi:type="dcterms:W3CDTF">2004-04-23T00:06:24Z</dcterms:created>
  <dcterms:modified xsi:type="dcterms:W3CDTF">2018-12-25T02:23:58Z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