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7.xml" ContentType="application/vnd.openxmlformats-officedocument.drawingml.chart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1088" r:id="rId3"/>
    <p:sldId id="1087" r:id="rId4"/>
    <p:sldId id="1226" r:id="rId5"/>
    <p:sldId id="1089" r:id="rId6"/>
    <p:sldId id="1094" r:id="rId7"/>
    <p:sldId id="1159" r:id="rId8"/>
    <p:sldId id="1096" r:id="rId9"/>
    <p:sldId id="1221" r:id="rId10"/>
    <p:sldId id="1097" r:id="rId11"/>
    <p:sldId id="1098" r:id="rId12"/>
    <p:sldId id="1100" r:id="rId13"/>
    <p:sldId id="1160" r:id="rId14"/>
    <p:sldId id="1101" r:id="rId15"/>
    <p:sldId id="1102" r:id="rId16"/>
    <p:sldId id="1235" r:id="rId17"/>
    <p:sldId id="1104" r:id="rId18"/>
    <p:sldId id="1105" r:id="rId19"/>
    <p:sldId id="1106" r:id="rId20"/>
    <p:sldId id="1107" r:id="rId21"/>
    <p:sldId id="1111" r:id="rId22"/>
    <p:sldId id="1113" r:id="rId23"/>
    <p:sldId id="1114" r:id="rId24"/>
    <p:sldId id="1115" r:id="rId25"/>
    <p:sldId id="1116" r:id="rId26"/>
    <p:sldId id="1222" r:id="rId27"/>
    <p:sldId id="1124" r:id="rId28"/>
    <p:sldId id="1077" r:id="rId29"/>
    <p:sldId id="1126" r:id="rId30"/>
    <p:sldId id="1127" r:id="rId31"/>
    <p:sldId id="1128" r:id="rId32"/>
    <p:sldId id="1140" r:id="rId33"/>
    <p:sldId id="1136" r:id="rId34"/>
    <p:sldId id="1150" r:id="rId35"/>
    <p:sldId id="1223" r:id="rId36"/>
    <p:sldId id="1157" r:id="rId37"/>
    <p:sldId id="1228" r:id="rId38"/>
    <p:sldId id="1231" r:id="rId39"/>
    <p:sldId id="1232" r:id="rId40"/>
    <p:sldId id="1234" r:id="rId41"/>
    <p:sldId id="1163" r:id="rId42"/>
    <p:sldId id="1224" r:id="rId43"/>
    <p:sldId id="1173" r:id="rId44"/>
    <p:sldId id="1164" r:id="rId45"/>
    <p:sldId id="1175" r:id="rId46"/>
    <p:sldId id="1176" r:id="rId47"/>
    <p:sldId id="1177" r:id="rId48"/>
    <p:sldId id="1179" r:id="rId49"/>
    <p:sldId id="1180" r:id="rId50"/>
    <p:sldId id="1183" r:id="rId51"/>
    <p:sldId id="1184" r:id="rId52"/>
    <p:sldId id="1185" r:id="rId53"/>
    <p:sldId id="1187" r:id="rId54"/>
    <p:sldId id="1189" r:id="rId55"/>
    <p:sldId id="1190" r:id="rId56"/>
    <p:sldId id="1191" r:id="rId57"/>
    <p:sldId id="1192" r:id="rId58"/>
    <p:sldId id="1193" r:id="rId59"/>
    <p:sldId id="1195" r:id="rId60"/>
    <p:sldId id="1214" r:id="rId61"/>
    <p:sldId id="1197" r:id="rId62"/>
    <p:sldId id="1200" r:id="rId63"/>
    <p:sldId id="1201" r:id="rId64"/>
    <p:sldId id="1202" r:id="rId65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Arial Unicode MS" panose="020B0604020202020204" pitchFamily="34" charset="-128"/>
      <p:regular r:id="rId73"/>
    </p:embeddedFont>
    <p:embeddedFont>
      <p:font typeface="cmmi10" panose="020B0604020202020204"/>
      <p:regular r:id="rId74"/>
    </p:embeddedFont>
    <p:embeddedFont>
      <p:font typeface="cmsy10" panose="020B0604020202020204"/>
      <p:regular r:id="rId75"/>
    </p:embeddedFont>
    <p:embeddedFont>
      <p:font typeface="Tahoma" panose="020B0604030504040204" pitchFamily="34" charset="0"/>
      <p:regular r:id="rId76"/>
      <p:bold r:id="rId77"/>
    </p:embeddedFont>
    <p:embeddedFont>
      <p:font typeface="Andalus" panose="02020603050405020304" pitchFamily="18" charset="-78"/>
      <p:regular r:id="rId78"/>
    </p:embeddedFont>
    <p:embeddedFont>
      <p:font typeface="Tempus Sans ITC" panose="04020404030D07020202" pitchFamily="82" charset="0"/>
      <p:regular r:id="rId79"/>
    </p:embeddedFont>
    <p:embeddedFont>
      <p:font typeface="Candara" panose="020E0502030303020204" pitchFamily="34" charset="0"/>
      <p:regular r:id="rId80"/>
      <p:bold r:id="rId81"/>
      <p:italic r:id="rId82"/>
      <p:boldItalic r:id="rId83"/>
    </p:embeddedFont>
    <p:embeddedFont>
      <p:font typeface="Aharoni" panose="02010803020104030203" pitchFamily="2" charset="-79"/>
      <p:bold r:id="rId84"/>
    </p:embeddedFont>
  </p:embeddedFontLst>
  <p:custDataLst>
    <p:tags r:id="rId8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FFCC"/>
    <a:srgbClr val="66CCFF"/>
    <a:srgbClr val="00FF99"/>
    <a:srgbClr val="FF9933"/>
    <a:srgbClr val="00CC66"/>
    <a:srgbClr val="008000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3779" autoAdjust="0"/>
  </p:normalViewPr>
  <p:slideViewPr>
    <p:cSldViewPr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84" Type="http://schemas.openxmlformats.org/officeDocument/2006/relationships/font" Target="fonts/font17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font" Target="fonts/font16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15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Initialization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Relations + Arguments</c:v>
                </c:pt>
                <c:pt idx="1">
                  <c:v>+ Types &amp; Senses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88.01</c:v>
                </c:pt>
                <c:pt idx="1">
                  <c:v>89.99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 Latent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Relations + Arguments</c:v>
                </c:pt>
                <c:pt idx="1">
                  <c:v>+ Types &amp; Senses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88.64</c:v>
                </c:pt>
                <c:pt idx="1">
                  <c:v>90.26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89264"/>
        <c:axId val="218143504"/>
      </c:barChart>
      <c:catAx>
        <c:axId val="17668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18143504"/>
        <c:crosses val="autoZero"/>
        <c:auto val="1"/>
        <c:lblAlgn val="ctr"/>
        <c:lblOffset val="100"/>
        <c:noMultiLvlLbl val="0"/>
      </c:catAx>
      <c:valAx>
        <c:axId val="218143504"/>
        <c:scaling>
          <c:orientation val="minMax"/>
          <c:min val="87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689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51820785860198E-2"/>
          <c:y val="0.159363426543121"/>
          <c:w val="0.66454419339507498"/>
          <c:h val="0.59253414158043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Sheet1!$A$2:$A$7</c:f>
              <c:strCache>
                <c:ptCount val="6"/>
                <c:pt idx="0">
                  <c:v>baseline</c:v>
                </c:pt>
                <c:pt idx="1">
                  <c:v>Th1</c:v>
                </c:pt>
                <c:pt idx="2">
                  <c:v>Th2</c:v>
                </c:pt>
                <c:pt idx="3">
                  <c:v>Th3</c:v>
                </c:pt>
                <c:pt idx="4">
                  <c:v>Margin based</c:v>
                </c:pt>
                <c:pt idx="5">
                  <c:v>Margin based + decomp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2.44</c:v>
                </c:pt>
                <c:pt idx="2">
                  <c:v>2.1800000000000002</c:v>
                </c:pt>
                <c:pt idx="3">
                  <c:v>2.4700000000000002</c:v>
                </c:pt>
                <c:pt idx="4">
                  <c:v>3.05</c:v>
                </c:pt>
                <c:pt idx="5">
                  <c:v>6.02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207744"/>
        <c:axId val="221208304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F1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Sheet1!$A$2:$A$7</c:f>
              <c:strCache>
                <c:ptCount val="6"/>
                <c:pt idx="0">
                  <c:v>baseline</c:v>
                </c:pt>
                <c:pt idx="1">
                  <c:v>Th1</c:v>
                </c:pt>
                <c:pt idx="2">
                  <c:v>Th2</c:v>
                </c:pt>
                <c:pt idx="3">
                  <c:v>Th3</c:v>
                </c:pt>
                <c:pt idx="4">
                  <c:v>Margin based</c:v>
                </c:pt>
                <c:pt idx="5">
                  <c:v>Margin based + decomp</c:v>
                </c:pt>
              </c:strCache>
            </c:str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75.849999999999994</c:v>
                </c:pt>
                <c:pt idx="1">
                  <c:v>75.900000000000006</c:v>
                </c:pt>
                <c:pt idx="2">
                  <c:v>75.790000000000006</c:v>
                </c:pt>
                <c:pt idx="3">
                  <c:v>75.7</c:v>
                </c:pt>
                <c:pt idx="4">
                  <c:v>75.8</c:v>
                </c:pt>
                <c:pt idx="5">
                  <c:v>76.3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209424"/>
        <c:axId val="221208864"/>
      </c:scatterChart>
      <c:catAx>
        <c:axId val="22120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1208304"/>
        <c:crosses val="autoZero"/>
        <c:auto val="1"/>
        <c:lblAlgn val="ctr"/>
        <c:lblOffset val="100"/>
        <c:noMultiLvlLbl val="0"/>
      </c:catAx>
      <c:valAx>
        <c:axId val="221208304"/>
        <c:scaling>
          <c:orientation val="minMax"/>
          <c:min val="0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207744"/>
        <c:crosses val="autoZero"/>
        <c:crossBetween val="between"/>
      </c:valAx>
      <c:valAx>
        <c:axId val="221208864"/>
        <c:scaling>
          <c:orientation val="minMax"/>
          <c:max val="78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crossAx val="221209424"/>
        <c:crosses val="max"/>
        <c:crossBetween val="midCat"/>
      </c:valAx>
      <c:valAx>
        <c:axId val="221209424"/>
        <c:scaling>
          <c:orientation val="minMax"/>
        </c:scaling>
        <c:delete val="1"/>
        <c:axPos val="b"/>
        <c:majorTickMark val="out"/>
        <c:minorTickMark val="none"/>
        <c:tickLblPos val="nextTo"/>
        <c:crossAx val="22120886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Num. inference calls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Inference Engine</c:v>
                </c:pt>
                <c:pt idx="1">
                  <c:v>Theorem 1</c:v>
                </c:pt>
                <c:pt idx="2">
                  <c:v>Margin based inference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54.8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+decomposition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Inference Engine</c:v>
                </c:pt>
                <c:pt idx="1">
                  <c:v>Theorem 1</c:v>
                </c:pt>
                <c:pt idx="2">
                  <c:v>Margin based inference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40</c:v>
                </c:pt>
                <c:pt idx="2">
                  <c:v>38.1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0573776"/>
        <c:axId val="220574336"/>
      </c:barChart>
      <c:catAx>
        <c:axId val="220573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0574336"/>
        <c:crosses val="autoZero"/>
        <c:auto val="1"/>
        <c:lblAlgn val="ctr"/>
        <c:lblOffset val="100"/>
        <c:noMultiLvlLbl val="0"/>
      </c:catAx>
      <c:valAx>
        <c:axId val="22057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5737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F1 Performance on Wikification datasets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Milne&amp;Witten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ACE</c:v>
                </c:pt>
                <c:pt idx="1">
                  <c:v>MSNBC</c:v>
                </c:pt>
                <c:pt idx="2">
                  <c:v>AQUAINT</c:v>
                </c:pt>
                <c:pt idx="3">
                  <c:v>Wikipedia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72.760000000000005</c:v>
                </c:pt>
                <c:pt idx="1">
                  <c:v>68.489999999999995</c:v>
                </c:pt>
                <c:pt idx="2">
                  <c:v>83.61</c:v>
                </c:pt>
                <c:pt idx="3">
                  <c:v>80.319999999999993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Ratinov&amp;Roth</c:v>
                </c:pt>
              </c:strCache>
            </c:strRef>
          </c:tx>
          <c:spPr>
            <a:solidFill>
              <a:srgbClr val="38E486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ACE</c:v>
                </c:pt>
                <c:pt idx="1">
                  <c:v>MSNBC</c:v>
                </c:pt>
                <c:pt idx="2">
                  <c:v>AQUAINT</c:v>
                </c:pt>
                <c:pt idx="3">
                  <c:v>Wikipedia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77.25</c:v>
                </c:pt>
                <c:pt idx="1">
                  <c:v>74.88</c:v>
                </c:pt>
                <c:pt idx="2">
                  <c:v>83.94</c:v>
                </c:pt>
                <c:pt idx="3">
                  <c:v>90.54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Relational Inference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ACE</c:v>
                </c:pt>
                <c:pt idx="1">
                  <c:v>MSNBC</c:v>
                </c:pt>
                <c:pt idx="2">
                  <c:v>AQUAINT</c:v>
                </c:pt>
                <c:pt idx="3">
                  <c:v>Wikipedia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85.3</c:v>
                </c:pt>
                <c:pt idx="1">
                  <c:v>81.2</c:v>
                </c:pt>
                <c:pt idx="2">
                  <c:v>88.88</c:v>
                </c:pt>
                <c:pt idx="3">
                  <c:v>93.09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49664"/>
        <c:axId val="218150224"/>
      </c:barChart>
      <c:catAx>
        <c:axId val="21814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8150224"/>
        <c:crosses val="autoZero"/>
        <c:auto val="1"/>
        <c:lblAlgn val="ctr"/>
        <c:lblOffset val="100"/>
        <c:noMultiLvlLbl val="0"/>
      </c:catAx>
      <c:valAx>
        <c:axId val="218150224"/>
        <c:scaling>
          <c:orientation val="minMax"/>
          <c:min val="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8149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examples of </a:t>
            </a:r>
            <a:r>
              <a:rPr lang="en-US" dirty="0" smtClean="0"/>
              <a:t>given size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551303941921456"/>
          <c:y val="0.17608398950131232"/>
          <c:w val="0.70979676526920621"/>
          <c:h val="0.7055691500100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examples of size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</c:v>
                </c:pt>
                <c:pt idx="1">
                  <c:v>120091</c:v>
                </c:pt>
                <c:pt idx="2">
                  <c:v>147708</c:v>
                </c:pt>
                <c:pt idx="3">
                  <c:v>175487</c:v>
                </c:pt>
                <c:pt idx="4">
                  <c:v>190457</c:v>
                </c:pt>
                <c:pt idx="5">
                  <c:v>254015</c:v>
                </c:pt>
                <c:pt idx="6">
                  <c:v>281635</c:v>
                </c:pt>
                <c:pt idx="7">
                  <c:v>326289</c:v>
                </c:pt>
                <c:pt idx="8">
                  <c:v>355267</c:v>
                </c:pt>
                <c:pt idx="9">
                  <c:v>380504</c:v>
                </c:pt>
                <c:pt idx="10">
                  <c:v>396794</c:v>
                </c:pt>
                <c:pt idx="11">
                  <c:v>415161</c:v>
                </c:pt>
                <c:pt idx="12">
                  <c:v>437351</c:v>
                </c:pt>
                <c:pt idx="13">
                  <c:v>449203</c:v>
                </c:pt>
                <c:pt idx="14">
                  <c:v>463048</c:v>
                </c:pt>
                <c:pt idx="15">
                  <c:v>472438</c:v>
                </c:pt>
                <c:pt idx="16">
                  <c:v>481111</c:v>
                </c:pt>
                <c:pt idx="17">
                  <c:v>487202</c:v>
                </c:pt>
                <c:pt idx="18">
                  <c:v>492344</c:v>
                </c:pt>
                <c:pt idx="19">
                  <c:v>501544</c:v>
                </c:pt>
                <c:pt idx="20">
                  <c:v>500884</c:v>
                </c:pt>
                <c:pt idx="21">
                  <c:v>499205</c:v>
                </c:pt>
                <c:pt idx="22">
                  <c:v>498415</c:v>
                </c:pt>
                <c:pt idx="23">
                  <c:v>495742</c:v>
                </c:pt>
                <c:pt idx="24">
                  <c:v>486001</c:v>
                </c:pt>
                <c:pt idx="25">
                  <c:v>479443</c:v>
                </c:pt>
                <c:pt idx="26">
                  <c:v>468672</c:v>
                </c:pt>
                <c:pt idx="27">
                  <c:v>455719</c:v>
                </c:pt>
                <c:pt idx="28">
                  <c:v>442300</c:v>
                </c:pt>
                <c:pt idx="29">
                  <c:v>426667</c:v>
                </c:pt>
                <c:pt idx="30">
                  <c:v>414844</c:v>
                </c:pt>
                <c:pt idx="31">
                  <c:v>394324</c:v>
                </c:pt>
                <c:pt idx="32">
                  <c:v>380219</c:v>
                </c:pt>
                <c:pt idx="33">
                  <c:v>356674</c:v>
                </c:pt>
                <c:pt idx="34">
                  <c:v>333594</c:v>
                </c:pt>
                <c:pt idx="35">
                  <c:v>310246</c:v>
                </c:pt>
                <c:pt idx="36">
                  <c:v>287472</c:v>
                </c:pt>
                <c:pt idx="37">
                  <c:v>263731</c:v>
                </c:pt>
                <c:pt idx="38">
                  <c:v>239946</c:v>
                </c:pt>
                <c:pt idx="39">
                  <c:v>217812</c:v>
                </c:pt>
                <c:pt idx="40">
                  <c:v>192370</c:v>
                </c:pt>
                <c:pt idx="41">
                  <c:v>171271</c:v>
                </c:pt>
                <c:pt idx="42">
                  <c:v>152046</c:v>
                </c:pt>
                <c:pt idx="43">
                  <c:v>133098</c:v>
                </c:pt>
                <c:pt idx="44">
                  <c:v>116325</c:v>
                </c:pt>
                <c:pt idx="45">
                  <c:v>100737</c:v>
                </c:pt>
                <c:pt idx="46">
                  <c:v>88470</c:v>
                </c:pt>
                <c:pt idx="47">
                  <c:v>75491</c:v>
                </c:pt>
                <c:pt idx="48">
                  <c:v>66023</c:v>
                </c:pt>
                <c:pt idx="49">
                  <c:v>57389</c:v>
                </c:pt>
                <c:pt idx="50">
                  <c:v>49545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31280"/>
        <c:axId val="220931840"/>
      </c:lineChart>
      <c:catAx>
        <c:axId val="22093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2060"/>
            </a:solidFill>
          </a:ln>
        </c:spPr>
        <c:crossAx val="2209318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2093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93128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222177811529905E-2"/>
                <c:y val="0.34984380349195487"/>
              </c:manualLayout>
            </c:layout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51303941921456"/>
          <c:y val="0.17608398950131232"/>
          <c:w val="0.70979676526920621"/>
          <c:h val="0.7055691500100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examples of size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</c:v>
                </c:pt>
                <c:pt idx="1">
                  <c:v>120091</c:v>
                </c:pt>
                <c:pt idx="2">
                  <c:v>147708</c:v>
                </c:pt>
                <c:pt idx="3">
                  <c:v>175487</c:v>
                </c:pt>
                <c:pt idx="4">
                  <c:v>190457</c:v>
                </c:pt>
                <c:pt idx="5">
                  <c:v>254015</c:v>
                </c:pt>
                <c:pt idx="6">
                  <c:v>281635</c:v>
                </c:pt>
                <c:pt idx="7">
                  <c:v>326289</c:v>
                </c:pt>
                <c:pt idx="8">
                  <c:v>355267</c:v>
                </c:pt>
                <c:pt idx="9">
                  <c:v>380504</c:v>
                </c:pt>
                <c:pt idx="10">
                  <c:v>396794</c:v>
                </c:pt>
                <c:pt idx="11">
                  <c:v>415161</c:v>
                </c:pt>
                <c:pt idx="12">
                  <c:v>437351</c:v>
                </c:pt>
                <c:pt idx="13">
                  <c:v>449203</c:v>
                </c:pt>
                <c:pt idx="14">
                  <c:v>463048</c:v>
                </c:pt>
                <c:pt idx="15">
                  <c:v>472438</c:v>
                </c:pt>
                <c:pt idx="16">
                  <c:v>481111</c:v>
                </c:pt>
                <c:pt idx="17">
                  <c:v>487202</c:v>
                </c:pt>
                <c:pt idx="18">
                  <c:v>492344</c:v>
                </c:pt>
                <c:pt idx="19">
                  <c:v>501544</c:v>
                </c:pt>
                <c:pt idx="20">
                  <c:v>500884</c:v>
                </c:pt>
                <c:pt idx="21">
                  <c:v>499205</c:v>
                </c:pt>
                <c:pt idx="22">
                  <c:v>498415</c:v>
                </c:pt>
                <c:pt idx="23">
                  <c:v>495742</c:v>
                </c:pt>
                <c:pt idx="24">
                  <c:v>486001</c:v>
                </c:pt>
                <c:pt idx="25">
                  <c:v>479443</c:v>
                </c:pt>
                <c:pt idx="26">
                  <c:v>468672</c:v>
                </c:pt>
                <c:pt idx="27">
                  <c:v>455719</c:v>
                </c:pt>
                <c:pt idx="28">
                  <c:v>442300</c:v>
                </c:pt>
                <c:pt idx="29">
                  <c:v>426667</c:v>
                </c:pt>
                <c:pt idx="30">
                  <c:v>414844</c:v>
                </c:pt>
                <c:pt idx="31">
                  <c:v>394324</c:v>
                </c:pt>
                <c:pt idx="32">
                  <c:v>380219</c:v>
                </c:pt>
                <c:pt idx="33">
                  <c:v>356674</c:v>
                </c:pt>
                <c:pt idx="34">
                  <c:v>333594</c:v>
                </c:pt>
                <c:pt idx="35">
                  <c:v>310246</c:v>
                </c:pt>
                <c:pt idx="36">
                  <c:v>287472</c:v>
                </c:pt>
                <c:pt idx="37">
                  <c:v>263731</c:v>
                </c:pt>
                <c:pt idx="38">
                  <c:v>239946</c:v>
                </c:pt>
                <c:pt idx="39">
                  <c:v>217812</c:v>
                </c:pt>
                <c:pt idx="40">
                  <c:v>192370</c:v>
                </c:pt>
                <c:pt idx="41">
                  <c:v>171271</c:v>
                </c:pt>
                <c:pt idx="42">
                  <c:v>152046</c:v>
                </c:pt>
                <c:pt idx="43">
                  <c:v>133098</c:v>
                </c:pt>
                <c:pt idx="44">
                  <c:v>116325</c:v>
                </c:pt>
                <c:pt idx="45">
                  <c:v>100737</c:v>
                </c:pt>
                <c:pt idx="46">
                  <c:v>88470</c:v>
                </c:pt>
                <c:pt idx="47">
                  <c:v>75491</c:v>
                </c:pt>
                <c:pt idx="48">
                  <c:v>66023</c:v>
                </c:pt>
                <c:pt idx="49">
                  <c:v>57389</c:v>
                </c:pt>
                <c:pt idx="50">
                  <c:v>49545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unique POS tag sequences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0</c:v>
                </c:pt>
                <c:pt idx="1">
                  <c:v>24</c:v>
                </c:pt>
                <c:pt idx="2">
                  <c:v>270</c:v>
                </c:pt>
                <c:pt idx="3">
                  <c:v>1932</c:v>
                </c:pt>
                <c:pt idx="4">
                  <c:v>7303</c:v>
                </c:pt>
                <c:pt idx="5">
                  <c:v>20606</c:v>
                </c:pt>
                <c:pt idx="6">
                  <c:v>47135</c:v>
                </c:pt>
                <c:pt idx="7">
                  <c:v>88770</c:v>
                </c:pt>
                <c:pt idx="8">
                  <c:v>142278</c:v>
                </c:pt>
                <c:pt idx="9">
                  <c:v>194576</c:v>
                </c:pt>
                <c:pt idx="10">
                  <c:v>240970</c:v>
                </c:pt>
                <c:pt idx="11">
                  <c:v>276413</c:v>
                </c:pt>
                <c:pt idx="12">
                  <c:v>301883</c:v>
                </c:pt>
                <c:pt idx="13">
                  <c:v>322480</c:v>
                </c:pt>
                <c:pt idx="14">
                  <c:v>337239</c:v>
                </c:pt>
                <c:pt idx="15">
                  <c:v>349720</c:v>
                </c:pt>
                <c:pt idx="16">
                  <c:v>359846</c:v>
                </c:pt>
                <c:pt idx="17">
                  <c:v>366469</c:v>
                </c:pt>
                <c:pt idx="18">
                  <c:v>374730</c:v>
                </c:pt>
                <c:pt idx="19">
                  <c:v>379213</c:v>
                </c:pt>
                <c:pt idx="20">
                  <c:v>381579</c:v>
                </c:pt>
                <c:pt idx="21">
                  <c:v>382007</c:v>
                </c:pt>
                <c:pt idx="22">
                  <c:v>383135</c:v>
                </c:pt>
                <c:pt idx="23">
                  <c:v>381130</c:v>
                </c:pt>
                <c:pt idx="24">
                  <c:v>376598</c:v>
                </c:pt>
                <c:pt idx="25">
                  <c:v>371520</c:v>
                </c:pt>
                <c:pt idx="26">
                  <c:v>364591</c:v>
                </c:pt>
                <c:pt idx="27">
                  <c:v>356565</c:v>
                </c:pt>
                <c:pt idx="28">
                  <c:v>346426</c:v>
                </c:pt>
                <c:pt idx="29">
                  <c:v>336314</c:v>
                </c:pt>
                <c:pt idx="30">
                  <c:v>326356</c:v>
                </c:pt>
                <c:pt idx="31">
                  <c:v>313003</c:v>
                </c:pt>
                <c:pt idx="32">
                  <c:v>299539</c:v>
                </c:pt>
                <c:pt idx="33">
                  <c:v>284410</c:v>
                </c:pt>
                <c:pt idx="34">
                  <c:v>266886</c:v>
                </c:pt>
                <c:pt idx="35">
                  <c:v>249053</c:v>
                </c:pt>
                <c:pt idx="36">
                  <c:v>231178</c:v>
                </c:pt>
                <c:pt idx="37">
                  <c:v>212532</c:v>
                </c:pt>
                <c:pt idx="38">
                  <c:v>193538</c:v>
                </c:pt>
                <c:pt idx="39">
                  <c:v>175262</c:v>
                </c:pt>
                <c:pt idx="40">
                  <c:v>155654</c:v>
                </c:pt>
                <c:pt idx="41">
                  <c:v>138789</c:v>
                </c:pt>
                <c:pt idx="42">
                  <c:v>122984</c:v>
                </c:pt>
                <c:pt idx="43">
                  <c:v>107811</c:v>
                </c:pt>
                <c:pt idx="44">
                  <c:v>94196</c:v>
                </c:pt>
                <c:pt idx="45">
                  <c:v>81748</c:v>
                </c:pt>
                <c:pt idx="46">
                  <c:v>71253</c:v>
                </c:pt>
                <c:pt idx="47">
                  <c:v>61349</c:v>
                </c:pt>
                <c:pt idx="48">
                  <c:v>53265</c:v>
                </c:pt>
                <c:pt idx="49">
                  <c:v>46752</c:v>
                </c:pt>
                <c:pt idx="50">
                  <c:v>40459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34640"/>
        <c:axId val="220935200"/>
      </c:lineChart>
      <c:catAx>
        <c:axId val="22093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2060"/>
            </a:solidFill>
          </a:ln>
        </c:spPr>
        <c:crossAx val="2209352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2093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9346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222177811529905E-2"/>
                <c:y val="0.34984380349195487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Instances (Thousands)</a:t>
                  </a:r>
                  <a:endParaRPr lang="en-US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26403982458510938"/>
          <c:y val="1.5624572064361519E-2"/>
          <c:w val="0.62196076504477504"/>
          <c:h val="0.1698378123930160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51303941921456"/>
          <c:y val="0.17608398950131232"/>
          <c:w val="0.70979676526920621"/>
          <c:h val="0.7055691500100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Examples of size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50</c:v>
                </c:pt>
              </c:numCache>
            </c:num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0</c:v>
                </c:pt>
                <c:pt idx="1">
                  <c:v>120091</c:v>
                </c:pt>
                <c:pt idx="2">
                  <c:v>147708</c:v>
                </c:pt>
                <c:pt idx="3">
                  <c:v>175487</c:v>
                </c:pt>
                <c:pt idx="4">
                  <c:v>190457</c:v>
                </c:pt>
                <c:pt idx="5">
                  <c:v>254015</c:v>
                </c:pt>
                <c:pt idx="6">
                  <c:v>281635</c:v>
                </c:pt>
                <c:pt idx="7">
                  <c:v>326289</c:v>
                </c:pt>
                <c:pt idx="8">
                  <c:v>355267</c:v>
                </c:pt>
                <c:pt idx="9">
                  <c:v>380504</c:v>
                </c:pt>
                <c:pt idx="10">
                  <c:v>396794</c:v>
                </c:pt>
                <c:pt idx="11">
                  <c:v>415161</c:v>
                </c:pt>
                <c:pt idx="12">
                  <c:v>437351</c:v>
                </c:pt>
                <c:pt idx="13">
                  <c:v>449203</c:v>
                </c:pt>
                <c:pt idx="14">
                  <c:v>463048</c:v>
                </c:pt>
                <c:pt idx="15">
                  <c:v>472438</c:v>
                </c:pt>
                <c:pt idx="16">
                  <c:v>481111</c:v>
                </c:pt>
                <c:pt idx="17">
                  <c:v>487202</c:v>
                </c:pt>
                <c:pt idx="18">
                  <c:v>492344</c:v>
                </c:pt>
                <c:pt idx="19">
                  <c:v>501544</c:v>
                </c:pt>
                <c:pt idx="20">
                  <c:v>500884</c:v>
                </c:pt>
                <c:pt idx="21">
                  <c:v>499205</c:v>
                </c:pt>
                <c:pt idx="22">
                  <c:v>498415</c:v>
                </c:pt>
                <c:pt idx="23">
                  <c:v>495742</c:v>
                </c:pt>
                <c:pt idx="24">
                  <c:v>486001</c:v>
                </c:pt>
                <c:pt idx="25">
                  <c:v>479443</c:v>
                </c:pt>
                <c:pt idx="26">
                  <c:v>468672</c:v>
                </c:pt>
                <c:pt idx="27">
                  <c:v>455719</c:v>
                </c:pt>
                <c:pt idx="28">
                  <c:v>442300</c:v>
                </c:pt>
                <c:pt idx="29">
                  <c:v>426667</c:v>
                </c:pt>
                <c:pt idx="30">
                  <c:v>414844</c:v>
                </c:pt>
                <c:pt idx="31">
                  <c:v>394324</c:v>
                </c:pt>
                <c:pt idx="32">
                  <c:v>380219</c:v>
                </c:pt>
                <c:pt idx="33">
                  <c:v>356674</c:v>
                </c:pt>
                <c:pt idx="34">
                  <c:v>333594</c:v>
                </c:pt>
                <c:pt idx="35">
                  <c:v>310246</c:v>
                </c:pt>
                <c:pt idx="36">
                  <c:v>287472</c:v>
                </c:pt>
                <c:pt idx="37">
                  <c:v>263731</c:v>
                </c:pt>
                <c:pt idx="38">
                  <c:v>239946</c:v>
                </c:pt>
                <c:pt idx="39">
                  <c:v>217812</c:v>
                </c:pt>
                <c:pt idx="40">
                  <c:v>192370</c:v>
                </c:pt>
                <c:pt idx="41">
                  <c:v>171271</c:v>
                </c:pt>
                <c:pt idx="42">
                  <c:v>152046</c:v>
                </c:pt>
                <c:pt idx="43">
                  <c:v>133098</c:v>
                </c:pt>
                <c:pt idx="44">
                  <c:v>116325</c:v>
                </c:pt>
                <c:pt idx="45">
                  <c:v>100737</c:v>
                </c:pt>
                <c:pt idx="46">
                  <c:v>88470</c:v>
                </c:pt>
                <c:pt idx="47">
                  <c:v>75491</c:v>
                </c:pt>
                <c:pt idx="48">
                  <c:v>66023</c:v>
                </c:pt>
                <c:pt idx="49">
                  <c:v>57389</c:v>
                </c:pt>
                <c:pt idx="50">
                  <c:v>49545</c:v>
                </c:pt>
                <c:pt idx="51">
                  <c:v>49545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unique dependency trees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50</c:v>
                </c:pt>
              </c:numCache>
            </c:num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16</c:v>
                </c:pt>
                <c:pt idx="4">
                  <c:v>84</c:v>
                </c:pt>
                <c:pt idx="5">
                  <c:v>359</c:v>
                </c:pt>
                <c:pt idx="6">
                  <c:v>1210</c:v>
                </c:pt>
                <c:pt idx="7">
                  <c:v>3310</c:v>
                </c:pt>
                <c:pt idx="8">
                  <c:v>8064</c:v>
                </c:pt>
                <c:pt idx="9">
                  <c:v>17470</c:v>
                </c:pt>
                <c:pt idx="10">
                  <c:v>34829</c:v>
                </c:pt>
                <c:pt idx="11">
                  <c:v>63386</c:v>
                </c:pt>
                <c:pt idx="12">
                  <c:v>104507</c:v>
                </c:pt>
                <c:pt idx="13">
                  <c:v>156289</c:v>
                </c:pt>
                <c:pt idx="14">
                  <c:v>211181</c:v>
                </c:pt>
                <c:pt idx="15">
                  <c:v>262752</c:v>
                </c:pt>
                <c:pt idx="16">
                  <c:v>304731</c:v>
                </c:pt>
                <c:pt idx="17">
                  <c:v>334754</c:v>
                </c:pt>
                <c:pt idx="18">
                  <c:v>357196</c:v>
                </c:pt>
                <c:pt idx="19">
                  <c:v>369958</c:v>
                </c:pt>
                <c:pt idx="20">
                  <c:v>376471</c:v>
                </c:pt>
                <c:pt idx="21">
                  <c:v>379065</c:v>
                </c:pt>
                <c:pt idx="22">
                  <c:v>380912</c:v>
                </c:pt>
                <c:pt idx="23">
                  <c:v>379333</c:v>
                </c:pt>
                <c:pt idx="24">
                  <c:v>375031</c:v>
                </c:pt>
                <c:pt idx="25">
                  <c:v>369989</c:v>
                </c:pt>
                <c:pt idx="26">
                  <c:v>363172</c:v>
                </c:pt>
                <c:pt idx="27">
                  <c:v>355246</c:v>
                </c:pt>
                <c:pt idx="28">
                  <c:v>345213</c:v>
                </c:pt>
                <c:pt idx="29">
                  <c:v>335118</c:v>
                </c:pt>
                <c:pt idx="30">
                  <c:v>325168</c:v>
                </c:pt>
                <c:pt idx="31">
                  <c:v>311873</c:v>
                </c:pt>
                <c:pt idx="32">
                  <c:v>298511</c:v>
                </c:pt>
                <c:pt idx="33">
                  <c:v>283405</c:v>
                </c:pt>
                <c:pt idx="34">
                  <c:v>265938</c:v>
                </c:pt>
                <c:pt idx="35">
                  <c:v>248183</c:v>
                </c:pt>
                <c:pt idx="36">
                  <c:v>230375</c:v>
                </c:pt>
                <c:pt idx="37">
                  <c:v>211744</c:v>
                </c:pt>
                <c:pt idx="38">
                  <c:v>192866</c:v>
                </c:pt>
                <c:pt idx="39">
                  <c:v>174577</c:v>
                </c:pt>
                <c:pt idx="40">
                  <c:v>155124</c:v>
                </c:pt>
                <c:pt idx="41">
                  <c:v>138330</c:v>
                </c:pt>
                <c:pt idx="42">
                  <c:v>122572</c:v>
                </c:pt>
                <c:pt idx="43">
                  <c:v>107478</c:v>
                </c:pt>
                <c:pt idx="44">
                  <c:v>93936</c:v>
                </c:pt>
                <c:pt idx="45">
                  <c:v>81540</c:v>
                </c:pt>
                <c:pt idx="46">
                  <c:v>71078</c:v>
                </c:pt>
                <c:pt idx="47">
                  <c:v>61147</c:v>
                </c:pt>
                <c:pt idx="48">
                  <c:v>53144</c:v>
                </c:pt>
                <c:pt idx="49">
                  <c:v>46619</c:v>
                </c:pt>
                <c:pt idx="50">
                  <c:v>40329</c:v>
                </c:pt>
                <c:pt idx="51">
                  <c:v>40459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99440"/>
        <c:axId val="216600000"/>
      </c:lineChart>
      <c:catAx>
        <c:axId val="21659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2060"/>
            </a:solidFill>
          </a:ln>
        </c:spPr>
        <c:crossAx val="2166000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660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5994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222177811529905E-2"/>
                <c:y val="0.34984380349195487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Instances (Thousands)</a:t>
                  </a:r>
                  <a:endParaRPr lang="en-US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26403982458510938"/>
          <c:y val="1.5624572064361519E-2"/>
          <c:w val="0.62196076504477504"/>
          <c:h val="0.1698378123930160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51303941921456"/>
          <c:y val="0.17608398950131232"/>
          <c:w val="0.70979676526920621"/>
          <c:h val="0.70556915001009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examples of size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</c:v>
                </c:pt>
                <c:pt idx="1">
                  <c:v>120091</c:v>
                </c:pt>
                <c:pt idx="2">
                  <c:v>147708</c:v>
                </c:pt>
                <c:pt idx="3">
                  <c:v>175487</c:v>
                </c:pt>
                <c:pt idx="4">
                  <c:v>190457</c:v>
                </c:pt>
                <c:pt idx="5">
                  <c:v>254015</c:v>
                </c:pt>
                <c:pt idx="6">
                  <c:v>281635</c:v>
                </c:pt>
                <c:pt idx="7">
                  <c:v>326289</c:v>
                </c:pt>
                <c:pt idx="8">
                  <c:v>355267</c:v>
                </c:pt>
                <c:pt idx="9">
                  <c:v>380504</c:v>
                </c:pt>
                <c:pt idx="10">
                  <c:v>396794</c:v>
                </c:pt>
                <c:pt idx="11">
                  <c:v>415161</c:v>
                </c:pt>
                <c:pt idx="12">
                  <c:v>437351</c:v>
                </c:pt>
                <c:pt idx="13">
                  <c:v>449203</c:v>
                </c:pt>
                <c:pt idx="14">
                  <c:v>463048</c:v>
                </c:pt>
                <c:pt idx="15">
                  <c:v>472438</c:v>
                </c:pt>
                <c:pt idx="16">
                  <c:v>481111</c:v>
                </c:pt>
                <c:pt idx="17">
                  <c:v>487202</c:v>
                </c:pt>
                <c:pt idx="18">
                  <c:v>492344</c:v>
                </c:pt>
                <c:pt idx="19">
                  <c:v>501544</c:v>
                </c:pt>
                <c:pt idx="20">
                  <c:v>500884</c:v>
                </c:pt>
                <c:pt idx="21">
                  <c:v>499205</c:v>
                </c:pt>
                <c:pt idx="22">
                  <c:v>498415</c:v>
                </c:pt>
                <c:pt idx="23">
                  <c:v>495742</c:v>
                </c:pt>
                <c:pt idx="24">
                  <c:v>486001</c:v>
                </c:pt>
                <c:pt idx="25">
                  <c:v>479443</c:v>
                </c:pt>
                <c:pt idx="26">
                  <c:v>468672</c:v>
                </c:pt>
                <c:pt idx="27">
                  <c:v>455719</c:v>
                </c:pt>
                <c:pt idx="28">
                  <c:v>442300</c:v>
                </c:pt>
                <c:pt idx="29">
                  <c:v>426667</c:v>
                </c:pt>
                <c:pt idx="30">
                  <c:v>414844</c:v>
                </c:pt>
                <c:pt idx="31">
                  <c:v>394324</c:v>
                </c:pt>
                <c:pt idx="32">
                  <c:v>380219</c:v>
                </c:pt>
                <c:pt idx="33">
                  <c:v>356674</c:v>
                </c:pt>
                <c:pt idx="34">
                  <c:v>333594</c:v>
                </c:pt>
                <c:pt idx="35">
                  <c:v>310246</c:v>
                </c:pt>
                <c:pt idx="36">
                  <c:v>287472</c:v>
                </c:pt>
                <c:pt idx="37">
                  <c:v>263731</c:v>
                </c:pt>
                <c:pt idx="38">
                  <c:v>239946</c:v>
                </c:pt>
                <c:pt idx="39">
                  <c:v>217812</c:v>
                </c:pt>
                <c:pt idx="40">
                  <c:v>192370</c:v>
                </c:pt>
                <c:pt idx="41">
                  <c:v>171271</c:v>
                </c:pt>
                <c:pt idx="42">
                  <c:v>152046</c:v>
                </c:pt>
                <c:pt idx="43">
                  <c:v>133098</c:v>
                </c:pt>
                <c:pt idx="44">
                  <c:v>116325</c:v>
                </c:pt>
                <c:pt idx="45">
                  <c:v>100737</c:v>
                </c:pt>
                <c:pt idx="46">
                  <c:v>88470</c:v>
                </c:pt>
                <c:pt idx="47">
                  <c:v>75491</c:v>
                </c:pt>
                <c:pt idx="48">
                  <c:v>66023</c:v>
                </c:pt>
                <c:pt idx="49">
                  <c:v>57389</c:v>
                </c:pt>
                <c:pt idx="50">
                  <c:v>49545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unique POS tag sequences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0</c:v>
                </c:pt>
                <c:pt idx="1">
                  <c:v>24</c:v>
                </c:pt>
                <c:pt idx="2">
                  <c:v>270</c:v>
                </c:pt>
                <c:pt idx="3">
                  <c:v>1932</c:v>
                </c:pt>
                <c:pt idx="4">
                  <c:v>7303</c:v>
                </c:pt>
                <c:pt idx="5">
                  <c:v>20606</c:v>
                </c:pt>
                <c:pt idx="6">
                  <c:v>47135</c:v>
                </c:pt>
                <c:pt idx="7">
                  <c:v>88770</c:v>
                </c:pt>
                <c:pt idx="8">
                  <c:v>142278</c:v>
                </c:pt>
                <c:pt idx="9">
                  <c:v>194576</c:v>
                </c:pt>
                <c:pt idx="10">
                  <c:v>240970</c:v>
                </c:pt>
                <c:pt idx="11">
                  <c:v>276413</c:v>
                </c:pt>
                <c:pt idx="12">
                  <c:v>301883</c:v>
                </c:pt>
                <c:pt idx="13">
                  <c:v>322480</c:v>
                </c:pt>
                <c:pt idx="14">
                  <c:v>337239</c:v>
                </c:pt>
                <c:pt idx="15">
                  <c:v>349720</c:v>
                </c:pt>
                <c:pt idx="16">
                  <c:v>359846</c:v>
                </c:pt>
                <c:pt idx="17">
                  <c:v>366469</c:v>
                </c:pt>
                <c:pt idx="18">
                  <c:v>374730</c:v>
                </c:pt>
                <c:pt idx="19">
                  <c:v>379213</c:v>
                </c:pt>
                <c:pt idx="20">
                  <c:v>381579</c:v>
                </c:pt>
                <c:pt idx="21">
                  <c:v>382007</c:v>
                </c:pt>
                <c:pt idx="22">
                  <c:v>383135</c:v>
                </c:pt>
                <c:pt idx="23">
                  <c:v>381130</c:v>
                </c:pt>
                <c:pt idx="24">
                  <c:v>376598</c:v>
                </c:pt>
                <c:pt idx="25">
                  <c:v>371520</c:v>
                </c:pt>
                <c:pt idx="26">
                  <c:v>364591</c:v>
                </c:pt>
                <c:pt idx="27">
                  <c:v>356565</c:v>
                </c:pt>
                <c:pt idx="28">
                  <c:v>346426</c:v>
                </c:pt>
                <c:pt idx="29">
                  <c:v>336314</c:v>
                </c:pt>
                <c:pt idx="30">
                  <c:v>326356</c:v>
                </c:pt>
                <c:pt idx="31">
                  <c:v>313003</c:v>
                </c:pt>
                <c:pt idx="32">
                  <c:v>299539</c:v>
                </c:pt>
                <c:pt idx="33">
                  <c:v>284410</c:v>
                </c:pt>
                <c:pt idx="34">
                  <c:v>266886</c:v>
                </c:pt>
                <c:pt idx="35">
                  <c:v>249053</c:v>
                </c:pt>
                <c:pt idx="36">
                  <c:v>231178</c:v>
                </c:pt>
                <c:pt idx="37">
                  <c:v>212532</c:v>
                </c:pt>
                <c:pt idx="38">
                  <c:v>193538</c:v>
                </c:pt>
                <c:pt idx="39">
                  <c:v>175262</c:v>
                </c:pt>
                <c:pt idx="40">
                  <c:v>155654</c:v>
                </c:pt>
                <c:pt idx="41">
                  <c:v>138789</c:v>
                </c:pt>
                <c:pt idx="42">
                  <c:v>122984</c:v>
                </c:pt>
                <c:pt idx="43">
                  <c:v>107811</c:v>
                </c:pt>
                <c:pt idx="44">
                  <c:v>94196</c:v>
                </c:pt>
                <c:pt idx="45">
                  <c:v>81748</c:v>
                </c:pt>
                <c:pt idx="46">
                  <c:v>71253</c:v>
                </c:pt>
                <c:pt idx="47">
                  <c:v>61349</c:v>
                </c:pt>
                <c:pt idx="48">
                  <c:v>53265</c:v>
                </c:pt>
                <c:pt idx="49">
                  <c:v>46752</c:v>
                </c:pt>
                <c:pt idx="50">
                  <c:v>40459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602800"/>
        <c:axId val="216603360"/>
      </c:lineChart>
      <c:catAx>
        <c:axId val="21660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2060"/>
            </a:solidFill>
          </a:ln>
        </c:spPr>
        <c:crossAx val="21660336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660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60280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222177811529905E-2"/>
                <c:y val="0.34984380349195487"/>
              </c:manualLayout>
            </c:layout>
          </c:dispUnitsLbl>
        </c:dispUnits>
      </c:valAx>
    </c:plotArea>
    <c:legend>
      <c:legendPos val="r"/>
      <c:layout>
        <c:manualLayout>
          <c:xMode val="edge"/>
          <c:yMode val="edge"/>
          <c:x val="0.26403982458510938"/>
          <c:y val="1.5624572064361519E-2"/>
          <c:w val="0.62196076504477504"/>
          <c:h val="0.1698378123930160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51820785860198E-2"/>
          <c:y val="0.159363426543121"/>
          <c:w val="0.66454419339507498"/>
          <c:h val="0.59253414158043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Theorem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2.44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47424"/>
        <c:axId val="221220208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F1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Sheet1!$A$2:$A$3</c:f>
              <c:strCache>
                <c:ptCount val="2"/>
                <c:pt idx="0">
                  <c:v>baseline</c:v>
                </c:pt>
                <c:pt idx="1">
                  <c:v>Theorem 1</c:v>
                </c:pt>
              </c:strCache>
            </c:strRef>
          </c:xVal>
          <c:yVal>
            <c:numRef>
              <c:f>Sheet1!$C$2:$C$3</c:f>
              <c:numCache>
                <c:formatCode>General</c:formatCode>
                <c:ptCount val="2"/>
                <c:pt idx="0">
                  <c:v>75.849999999999994</c:v>
                </c:pt>
                <c:pt idx="1">
                  <c:v>75.900000000000006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221328"/>
        <c:axId val="221220768"/>
      </c:scatterChart>
      <c:catAx>
        <c:axId val="21814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1220208"/>
        <c:crosses val="autoZero"/>
        <c:auto val="1"/>
        <c:lblAlgn val="ctr"/>
        <c:lblOffset val="100"/>
        <c:noMultiLvlLbl val="0"/>
      </c:catAx>
      <c:valAx>
        <c:axId val="221220208"/>
        <c:scaling>
          <c:orientation val="minMax"/>
          <c:min val="0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147424"/>
        <c:crosses val="autoZero"/>
        <c:crossBetween val="between"/>
      </c:valAx>
      <c:valAx>
        <c:axId val="221220768"/>
        <c:scaling>
          <c:orientation val="minMax"/>
          <c:max val="78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crossAx val="221221328"/>
        <c:crosses val="max"/>
        <c:crossBetween val="midCat"/>
      </c:valAx>
      <c:valAx>
        <c:axId val="221221328"/>
        <c:scaling>
          <c:orientation val="minMax"/>
        </c:scaling>
        <c:delete val="1"/>
        <c:axPos val="b"/>
        <c:majorTickMark val="out"/>
        <c:minorTickMark val="none"/>
        <c:tickLblPos val="nextTo"/>
        <c:crossAx val="22122076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51820785860198E-2"/>
          <c:y val="0.159363426543121"/>
          <c:w val="0.66454419339507498"/>
          <c:h val="0.59253414158043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Th1</c:v>
                </c:pt>
                <c:pt idx="2">
                  <c:v>Th2</c:v>
                </c:pt>
                <c:pt idx="3">
                  <c:v>Th3</c:v>
                </c:pt>
                <c:pt idx="4">
                  <c:v>Margin based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2.44</c:v>
                </c:pt>
                <c:pt idx="2">
                  <c:v>2.1800000000000002</c:v>
                </c:pt>
                <c:pt idx="3">
                  <c:v>2.4700000000000002</c:v>
                </c:pt>
                <c:pt idx="4">
                  <c:v>3.05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224128"/>
        <c:axId val="221224688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F1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Sheet1!$A$2:$A$6</c:f>
              <c:strCache>
                <c:ptCount val="5"/>
                <c:pt idx="0">
                  <c:v>baseline</c:v>
                </c:pt>
                <c:pt idx="1">
                  <c:v>Th1</c:v>
                </c:pt>
                <c:pt idx="2">
                  <c:v>Th2</c:v>
                </c:pt>
                <c:pt idx="3">
                  <c:v>Th3</c:v>
                </c:pt>
                <c:pt idx="4">
                  <c:v>Margin based</c:v>
                </c:pt>
              </c:strCache>
            </c:str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75.849999999999994</c:v>
                </c:pt>
                <c:pt idx="1">
                  <c:v>75.900000000000006</c:v>
                </c:pt>
                <c:pt idx="2">
                  <c:v>75.790000000000006</c:v>
                </c:pt>
                <c:pt idx="3">
                  <c:v>75.7</c:v>
                </c:pt>
                <c:pt idx="4">
                  <c:v>75.8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225808"/>
        <c:axId val="221225248"/>
      </c:scatterChart>
      <c:catAx>
        <c:axId val="2212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1224688"/>
        <c:crosses val="autoZero"/>
        <c:auto val="1"/>
        <c:lblAlgn val="ctr"/>
        <c:lblOffset val="100"/>
        <c:noMultiLvlLbl val="0"/>
      </c:catAx>
      <c:valAx>
        <c:axId val="221224688"/>
        <c:scaling>
          <c:orientation val="minMax"/>
          <c:min val="0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224128"/>
        <c:crosses val="autoZero"/>
        <c:crossBetween val="between"/>
      </c:valAx>
      <c:valAx>
        <c:axId val="221225248"/>
        <c:scaling>
          <c:orientation val="minMax"/>
          <c:max val="78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crossAx val="221225808"/>
        <c:crosses val="max"/>
        <c:crossBetween val="midCat"/>
      </c:valAx>
      <c:valAx>
        <c:axId val="221225808"/>
        <c:scaling>
          <c:orientation val="minMax"/>
        </c:scaling>
        <c:delete val="1"/>
        <c:axPos val="b"/>
        <c:majorTickMark val="out"/>
        <c:minorTickMark val="none"/>
        <c:tickLblPos val="nextTo"/>
        <c:crossAx val="22122524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51303941921501"/>
          <c:y val="0.17608398950131199"/>
          <c:w val="0.70979676526920599"/>
          <c:h val="0.70556915001009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Examples of size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50</c:v>
                </c:pt>
              </c:numCache>
            </c:num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0</c:v>
                </c:pt>
                <c:pt idx="1">
                  <c:v>120091</c:v>
                </c:pt>
                <c:pt idx="2">
                  <c:v>147708</c:v>
                </c:pt>
                <c:pt idx="3">
                  <c:v>175487</c:v>
                </c:pt>
                <c:pt idx="4">
                  <c:v>190457</c:v>
                </c:pt>
                <c:pt idx="5">
                  <c:v>254015</c:v>
                </c:pt>
                <c:pt idx="6">
                  <c:v>281635</c:v>
                </c:pt>
                <c:pt idx="7">
                  <c:v>326289</c:v>
                </c:pt>
                <c:pt idx="8">
                  <c:v>355267</c:v>
                </c:pt>
                <c:pt idx="9">
                  <c:v>380504</c:v>
                </c:pt>
                <c:pt idx="10">
                  <c:v>396794</c:v>
                </c:pt>
                <c:pt idx="11">
                  <c:v>415161</c:v>
                </c:pt>
                <c:pt idx="12">
                  <c:v>437351</c:v>
                </c:pt>
                <c:pt idx="13">
                  <c:v>449203</c:v>
                </c:pt>
                <c:pt idx="14">
                  <c:v>463048</c:v>
                </c:pt>
                <c:pt idx="15">
                  <c:v>472438</c:v>
                </c:pt>
                <c:pt idx="16">
                  <c:v>481111</c:v>
                </c:pt>
                <c:pt idx="17">
                  <c:v>487202</c:v>
                </c:pt>
                <c:pt idx="18">
                  <c:v>492344</c:v>
                </c:pt>
                <c:pt idx="19">
                  <c:v>501544</c:v>
                </c:pt>
                <c:pt idx="20">
                  <c:v>500884</c:v>
                </c:pt>
                <c:pt idx="21">
                  <c:v>499205</c:v>
                </c:pt>
                <c:pt idx="22">
                  <c:v>498415</c:v>
                </c:pt>
                <c:pt idx="23">
                  <c:v>495742</c:v>
                </c:pt>
                <c:pt idx="24">
                  <c:v>486001</c:v>
                </c:pt>
                <c:pt idx="25">
                  <c:v>479443</c:v>
                </c:pt>
                <c:pt idx="26">
                  <c:v>468672</c:v>
                </c:pt>
                <c:pt idx="27">
                  <c:v>455719</c:v>
                </c:pt>
                <c:pt idx="28">
                  <c:v>442300</c:v>
                </c:pt>
                <c:pt idx="29">
                  <c:v>426667</c:v>
                </c:pt>
                <c:pt idx="30">
                  <c:v>414844</c:v>
                </c:pt>
                <c:pt idx="31">
                  <c:v>394324</c:v>
                </c:pt>
                <c:pt idx="32">
                  <c:v>380219</c:v>
                </c:pt>
                <c:pt idx="33">
                  <c:v>356674</c:v>
                </c:pt>
                <c:pt idx="34">
                  <c:v>333594</c:v>
                </c:pt>
                <c:pt idx="35">
                  <c:v>310246</c:v>
                </c:pt>
                <c:pt idx="36">
                  <c:v>287472</c:v>
                </c:pt>
                <c:pt idx="37">
                  <c:v>263731</c:v>
                </c:pt>
                <c:pt idx="38">
                  <c:v>239946</c:v>
                </c:pt>
                <c:pt idx="39">
                  <c:v>217812</c:v>
                </c:pt>
                <c:pt idx="40">
                  <c:v>192370</c:v>
                </c:pt>
                <c:pt idx="41">
                  <c:v>171271</c:v>
                </c:pt>
                <c:pt idx="42">
                  <c:v>152046</c:v>
                </c:pt>
                <c:pt idx="43">
                  <c:v>133098</c:v>
                </c:pt>
                <c:pt idx="44">
                  <c:v>116325</c:v>
                </c:pt>
                <c:pt idx="45">
                  <c:v>100737</c:v>
                </c:pt>
                <c:pt idx="46">
                  <c:v>88470</c:v>
                </c:pt>
                <c:pt idx="47">
                  <c:v>75491</c:v>
                </c:pt>
                <c:pt idx="48">
                  <c:v>66023</c:v>
                </c:pt>
                <c:pt idx="49">
                  <c:v>57389</c:v>
                </c:pt>
                <c:pt idx="50">
                  <c:v>49545</c:v>
                </c:pt>
                <c:pt idx="51">
                  <c:v>49545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unique dependency trees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50</c:v>
                </c:pt>
              </c:numCache>
            </c:num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16</c:v>
                </c:pt>
                <c:pt idx="4">
                  <c:v>84</c:v>
                </c:pt>
                <c:pt idx="5">
                  <c:v>359</c:v>
                </c:pt>
                <c:pt idx="6">
                  <c:v>1210</c:v>
                </c:pt>
                <c:pt idx="7">
                  <c:v>3310</c:v>
                </c:pt>
                <c:pt idx="8">
                  <c:v>8064</c:v>
                </c:pt>
                <c:pt idx="9">
                  <c:v>17470</c:v>
                </c:pt>
                <c:pt idx="10">
                  <c:v>34829</c:v>
                </c:pt>
                <c:pt idx="11">
                  <c:v>63386</c:v>
                </c:pt>
                <c:pt idx="12">
                  <c:v>104507</c:v>
                </c:pt>
                <c:pt idx="13">
                  <c:v>156289</c:v>
                </c:pt>
                <c:pt idx="14">
                  <c:v>211181</c:v>
                </c:pt>
                <c:pt idx="15">
                  <c:v>262752</c:v>
                </c:pt>
                <c:pt idx="16">
                  <c:v>304731</c:v>
                </c:pt>
                <c:pt idx="17">
                  <c:v>334754</c:v>
                </c:pt>
                <c:pt idx="18">
                  <c:v>357196</c:v>
                </c:pt>
                <c:pt idx="19">
                  <c:v>369958</c:v>
                </c:pt>
                <c:pt idx="20">
                  <c:v>376471</c:v>
                </c:pt>
                <c:pt idx="21">
                  <c:v>379065</c:v>
                </c:pt>
                <c:pt idx="22">
                  <c:v>380912</c:v>
                </c:pt>
                <c:pt idx="23">
                  <c:v>379333</c:v>
                </c:pt>
                <c:pt idx="24">
                  <c:v>375031</c:v>
                </c:pt>
                <c:pt idx="25">
                  <c:v>369989</c:v>
                </c:pt>
                <c:pt idx="26">
                  <c:v>363172</c:v>
                </c:pt>
                <c:pt idx="27">
                  <c:v>355246</c:v>
                </c:pt>
                <c:pt idx="28">
                  <c:v>345213</c:v>
                </c:pt>
                <c:pt idx="29">
                  <c:v>335118</c:v>
                </c:pt>
                <c:pt idx="30">
                  <c:v>325168</c:v>
                </c:pt>
                <c:pt idx="31">
                  <c:v>311873</c:v>
                </c:pt>
                <c:pt idx="32">
                  <c:v>298511</c:v>
                </c:pt>
                <c:pt idx="33">
                  <c:v>283405</c:v>
                </c:pt>
                <c:pt idx="34">
                  <c:v>265938</c:v>
                </c:pt>
                <c:pt idx="35">
                  <c:v>248183</c:v>
                </c:pt>
                <c:pt idx="36">
                  <c:v>230375</c:v>
                </c:pt>
                <c:pt idx="37">
                  <c:v>211744</c:v>
                </c:pt>
                <c:pt idx="38">
                  <c:v>192866</c:v>
                </c:pt>
                <c:pt idx="39">
                  <c:v>174577</c:v>
                </c:pt>
                <c:pt idx="40">
                  <c:v>155124</c:v>
                </c:pt>
                <c:pt idx="41">
                  <c:v>138330</c:v>
                </c:pt>
                <c:pt idx="42">
                  <c:v>122572</c:v>
                </c:pt>
                <c:pt idx="43">
                  <c:v>107478</c:v>
                </c:pt>
                <c:pt idx="44">
                  <c:v>93936</c:v>
                </c:pt>
                <c:pt idx="45">
                  <c:v>81540</c:v>
                </c:pt>
                <c:pt idx="46">
                  <c:v>71078</c:v>
                </c:pt>
                <c:pt idx="47">
                  <c:v>61147</c:v>
                </c:pt>
                <c:pt idx="48">
                  <c:v>53144</c:v>
                </c:pt>
                <c:pt idx="49">
                  <c:v>46619</c:v>
                </c:pt>
                <c:pt idx="50">
                  <c:v>40329</c:v>
                </c:pt>
                <c:pt idx="51">
                  <c:v>40459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204384"/>
        <c:axId val="221204944"/>
      </c:lineChart>
      <c:catAx>
        <c:axId val="2212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2060"/>
            </a:solidFill>
          </a:ln>
        </c:spPr>
        <c:crossAx val="2212049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2120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20438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spPr>
    <a:ln w="285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4D71BD1-7C37-4C0A-BFC7-8CAF30532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11B8853-A679-4A08-8A09-5281F94DD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C892140-13AB-4D21-8710-DADEC3819B11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36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We follow a now seemingly standard approach to SRL.  </a:t>
            </a:r>
          </a:p>
          <a:p>
            <a:endParaRPr lang="en-US" dirty="0" smtClean="0"/>
          </a:p>
          <a:p>
            <a:r>
              <a:rPr lang="en-US" dirty="0" smtClean="0"/>
              <a:t>Given a sentence, first we find a set of potential argument candidates by identifying</a:t>
            </a:r>
          </a:p>
          <a:p>
            <a:r>
              <a:rPr lang="en-US" dirty="0" smtClean="0"/>
              <a:t>which words are at the border of an argument.   </a:t>
            </a:r>
          </a:p>
          <a:p>
            <a:r>
              <a:rPr lang="en-US" dirty="0" smtClean="0"/>
              <a:t>Then, once we have a set of potential arguments, we use a phrase-level classifier to tell us how likely an argument is to be of each type.  </a:t>
            </a:r>
          </a:p>
          <a:p>
            <a:endParaRPr lang="en-US" dirty="0" smtClean="0"/>
          </a:p>
          <a:p>
            <a:r>
              <a:rPr lang="en-US" dirty="0" smtClean="0"/>
              <a:t>Finally, we use all of the information we have so far to find the assignment of types to argument that gives us the “optimal” global assignment.  </a:t>
            </a:r>
          </a:p>
          <a:p>
            <a:endParaRPr lang="en-US" dirty="0" smtClean="0"/>
          </a:p>
          <a:p>
            <a:r>
              <a:rPr lang="en-US" dirty="0" smtClean="0"/>
              <a:t>Similar approaches (with similar results) use inference procedures tied to their </a:t>
            </a:r>
            <a:r>
              <a:rPr lang="en-US" dirty="0" err="1" smtClean="0"/>
              <a:t>represntation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Instead, we use a general inference procedure by setting up the problem as a linear programming problem.</a:t>
            </a:r>
          </a:p>
          <a:p>
            <a:endParaRPr lang="en-US" dirty="0" smtClean="0"/>
          </a:p>
          <a:p>
            <a:r>
              <a:rPr lang="en-US" dirty="0" smtClean="0"/>
              <a:t>This is really where our technique allows us to apply powerful information that similar approaches can not.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867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move up towards Language Understanding – just Verb Driven SRL is not sufficient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B8853-A679-4A08-8A09-5281F94DD5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2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university that </a:t>
            </a:r>
            <a:r>
              <a:rPr lang="en-US" baseline="0" dirty="0" smtClean="0"/>
              <a:t>serves Illinois vs. A state named Illinois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B8853-A679-4A08-8A09-5281F94DD5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72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Since we define relations to be groups of preposition sense labels, each sense can be uniquely mapped to a relation label.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B8853-A679-4A08-8A09-5281F94DD58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8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48D9-D4B6-7D4B-AA8E-4F836E5E4E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2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with what is </a:t>
            </a:r>
            <a:r>
              <a:rPr lang="en-US" dirty="0" err="1" smtClean="0"/>
              <a:t>wikification</a:t>
            </a:r>
            <a:endParaRPr lang="en-US" dirty="0" smtClean="0"/>
          </a:p>
          <a:p>
            <a:r>
              <a:rPr lang="en-US" baseline="0" dirty="0" smtClean="0"/>
              <a:t>Read wiki titles slower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Quite impressive, bottleneck: adding more sophisticated contextual features does not</a:t>
            </a:r>
            <a:r>
              <a:rPr lang="en-US" baseline="0" dirty="0" smtClean="0"/>
              <a:t> help much</a:t>
            </a:r>
          </a:p>
          <a:p>
            <a:r>
              <a:rPr lang="en-US" baseline="0" dirty="0" smtClean="0"/>
              <a:t>We do not want to level off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2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contribution</a:t>
            </a:r>
            <a:r>
              <a:rPr lang="en-US" baseline="0" dirty="0" smtClean="0"/>
              <a:t> here</a:t>
            </a:r>
          </a:p>
          <a:p>
            <a:r>
              <a:rPr lang="en-US" baseline="0" dirty="0" smtClean="0"/>
              <a:t>We will show that by identifying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statistics isn’t enough – since there are hundreds of possibilities, and the correct answer</a:t>
            </a:r>
            <a:r>
              <a:rPr lang="en-US" baseline="0" dirty="0" smtClean="0"/>
              <a:t> will not even be close to the top.</a:t>
            </a:r>
          </a:p>
          <a:p>
            <a:endParaRPr lang="en-US" baseline="0" dirty="0" smtClean="0"/>
          </a:p>
          <a:p>
            <a:r>
              <a:rPr lang="en-US" dirty="0" smtClean="0"/>
              <a:t>Some of you may know it of the top of your head;</a:t>
            </a:r>
            <a:r>
              <a:rPr lang="en-US" baseline="0" dirty="0" smtClean="0"/>
              <a:t> some may need to search for it, and you can all figure it out?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can we write the program that can actually “search” for it? That is, think a bit about the text and what is known outside the text?</a:t>
            </a:r>
          </a:p>
          <a:p>
            <a:r>
              <a:rPr lang="en-US" baseline="0" dirty="0" smtClean="0"/>
              <a:t>To do it, we really need to better understand the relational structure of the text.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do not actually care about relation</a:t>
            </a:r>
            <a:r>
              <a:rPr lang="en-US" baseline="0" dirty="0" smtClean="0"/>
              <a:t> types too much, as the relation will be constrained by our knowledge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9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Formalize intuition, weights induced from data, small</a:t>
            </a:r>
            <a:r>
              <a:rPr lang="en-US" baseline="0" dirty="0" smtClean="0"/>
              <a:t> constraints</a:t>
            </a:r>
          </a:p>
          <a:p>
            <a:r>
              <a:rPr lang="en-US" baseline="0" dirty="0" smtClean="0"/>
              <a:t>Objective function collapse to the original output when there is no relation, so our model is negatives-proof</a:t>
            </a:r>
          </a:p>
          <a:p>
            <a:r>
              <a:rPr lang="en-US" baseline="0" dirty="0" smtClean="0"/>
              <a:t>True-negatives and false-negatives will not negatively impact performance of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51F4F1-933F-445F-ADB2-33FA15B71DDA}" type="slidenum">
              <a:rPr lang="en-US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5974" y="8687595"/>
            <a:ext cx="2972026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DFAA5D4-7B60-48D0-8AB8-3F7483A66248}" type="slidenum">
              <a:rPr lang="en-US" sz="1300">
                <a:latin typeface="Times New Roman" pitchFamily="18" charset="0"/>
              </a:rPr>
              <a:pPr algn="r" eaLnBrk="1" hangingPunct="1"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51" tIns="48324" rIns="96651" bIns="48324"/>
          <a:lstStyle/>
          <a:p>
            <a:pPr eaLnBrk="1" hangingPunct="1"/>
            <a:r>
              <a:rPr lang="en-US" dirty="0" smtClean="0"/>
              <a:t>This is the problem I would like to solve. You are given a short story, a document, a paragraph, which you would like to understand. And a few questions, that you would like to answer to indicate your</a:t>
            </a:r>
            <a:r>
              <a:rPr lang="en-US" baseline="0" dirty="0" smtClean="0"/>
              <a:t> understanding of the story. Here I have rephrased the questions as statements, so we can think about it from the TE perspective; </a:t>
            </a:r>
            <a:r>
              <a:rPr lang="en-US" dirty="0" smtClean="0"/>
              <a:t>So, given some statement, I would like to know if they are true in this story or not….</a:t>
            </a:r>
          </a:p>
          <a:p>
            <a:pPr eaLnBrk="1" hangingPunct="1"/>
            <a:r>
              <a:rPr lang="en-US" dirty="0" smtClean="0"/>
              <a:t>This is a very difficult task…</a:t>
            </a:r>
          </a:p>
          <a:p>
            <a:pPr eaLnBrk="1" hangingPunct="1"/>
            <a:r>
              <a:rPr lang="en-US" dirty="0" smtClean="0"/>
              <a:t>This is a story that is given to 2</a:t>
            </a:r>
            <a:r>
              <a:rPr lang="en-US" baseline="30000" dirty="0" smtClean="0"/>
              <a:t>nd</a:t>
            </a:r>
            <a:r>
              <a:rPr lang="en-US" dirty="0" smtClean="0"/>
              <a:t>-3</a:t>
            </a:r>
            <a:r>
              <a:rPr lang="en-US" baseline="30000" dirty="0" smtClean="0"/>
              <a:t>rd</a:t>
            </a:r>
            <a:r>
              <a:rPr lang="en-US" dirty="0" smtClean="0"/>
              <a:t> graders as part of a language comprehension task. </a:t>
            </a:r>
          </a:p>
          <a:p>
            <a:pPr eaLnBrk="1" hangingPunct="1"/>
            <a:r>
              <a:rPr lang="en-US" dirty="0" smtClean="0"/>
              <a:t>What do we need to know in order to have a chance to do that? … Many things….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And, there are probably many other stand-alone tasks of this sort that we need to be able to address, if we want to have a chance to COMPREHEND this story, and answer questions with respect to it.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comprehending this story, being able to determined the truth of these statements is probably a lot more than that – we need to be able to put these things,</a:t>
            </a:r>
          </a:p>
          <a:p>
            <a:pPr eaLnBrk="1" hangingPunct="1"/>
            <a:r>
              <a:rPr lang="en-US" dirty="0" smtClean="0"/>
              <a:t>(and what is “these” </a:t>
            </a:r>
            <a:r>
              <a:rPr lang="en-US" dirty="0" err="1" smtClean="0"/>
              <a:t>isnt</a:t>
            </a:r>
            <a:r>
              <a:rPr lang="en-US" dirty="0" smtClean="0"/>
              <a:t>’ so clear) together.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Any interesting question involves</a:t>
            </a:r>
            <a:r>
              <a:rPr lang="en-US" baseline="0" dirty="0" smtClean="0"/>
              <a:t> resolving some subset of these problems – a different subset every time, along with integrating with external information, that is not mentioned in this story.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509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 show that by incorporating these relational inference into the disambiguation framework, our system achieves significant</a:t>
            </a:r>
            <a:r>
              <a:rPr lang="en-US" baseline="0" dirty="0" smtClean="0"/>
              <a:t> improvements over the previous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22920-4AD1-4CAF-879A-1B862E9D2F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4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all know that we need some</a:t>
            </a:r>
            <a:r>
              <a:rPr lang="en-US" baseline="0" dirty="0" smtClean="0"/>
              <a:t> supervision in order to learn model that understand language.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So, if I want to communicate with this guy on the right and get the coffee I like, there needs to be away to transform what I say into a meaning representation that he understands.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Traditionally this requires “example based” ML – a teacher, that provides pair of (NL text, Meaning Representation) needs to understand the internal structure of the agent.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But, this is not scalable.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 we be smarter and make use of simpler forms of supervision?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Response based learning we try to exploit cheaper, indirect supervision signals, in the interaction, and nevertheless, learn the complex representation we need to produce.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Specifically, assume that I somehow guessed a representation that the agent understands and he makes some coffee, my response to the taste of the coffee is some form of supervision; can we learn from it?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B8853-A679-4A08-8A09-5281F94DD58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00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CD1-DF4A-764C-B52C-DBC1B1B8107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83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CD1-DF4A-764C-B52C-DBC1B1B8107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48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CD1-DF4A-764C-B52C-DBC1B1B8107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1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6CD1-DF4A-764C-B52C-DBC1B1B8107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48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Add number of examples</a:t>
            </a: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AA841C-3B14-D946-9A79-A7BE6A98FA64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3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48D9-D4B6-7D4B-AA8E-4F836E5E4EAA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80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48D9-D4B6-7D4B-AA8E-4F836E5E4EAA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80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48D9-D4B6-7D4B-AA8E-4F836E5E4EAA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8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8E0D60-0D1E-424A-BD46-570C65B11730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Clearly, we need to know a lot of things – things that are</a:t>
            </a:r>
            <a:r>
              <a:rPr lang="en-US" baseline="0" dirty="0" smtClean="0"/>
              <a:t> not part of the text we currently read, things that we brought from home.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But, as important, we need to know how to use knowledge – some notion of reasoning with knowledge.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We need to learn – most of the things we know and use are going to be models that are trained somehow; I call it here “training on the go” since I’d like to emphasize one training paradigm that I believe, we need to put more emphasis on. And finally, we need to scale things up; I will talk about one aspect of it  – given that we need to do a lot of thinking, I think that we need better ways to re-use things we have done in the past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4BF6195-0823-49BA-B65D-2602F52199CF}" type="slidenum">
              <a:rPr lang="en-US" sz="1200">
                <a:latin typeface="Calibri" pitchFamily="34" charset="0"/>
              </a:rPr>
              <a:pPr algn="r"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5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systems problem.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may not have the best implementation. It may be possible to match the theory. Also, the implementation itself can give rise to interesting research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BC67-F234-5042-A9DB-8E2644AFCBE4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1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51F4F1-933F-445F-ADB2-33FA15B71DDA}" type="slidenum">
              <a:rPr lang="en-US">
                <a:latin typeface="Times New Roman" pitchFamily="18" charset="0"/>
              </a:rPr>
              <a:pPr eaLnBrk="1" hangingPunct="1"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5974" y="8687595"/>
            <a:ext cx="2972026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DFAA5D4-7B60-48D0-8AB8-3F7483A66248}" type="slidenum">
              <a:rPr lang="en-US" sz="1300">
                <a:latin typeface="Times New Roman" pitchFamily="18" charset="0"/>
              </a:rPr>
              <a:pPr algn="r" eaLnBrk="1" hangingPunct="1"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51" tIns="48324" rIns="96651" bIns="48324"/>
          <a:lstStyle/>
          <a:p>
            <a:pPr eaLnBrk="1" hangingPunct="1"/>
            <a:r>
              <a:rPr lang="en-US" dirty="0" smtClean="0"/>
              <a:t>A</a:t>
            </a:r>
            <a:r>
              <a:rPr lang="en-US" baseline="0" dirty="0" smtClean="0"/>
              <a:t> nice case showing that we need a combination of understanding what’s in this specific text, as well as bringing some knowledge from the outside…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53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2EBEB8-CC2E-4F95-A491-301166ABE15E}" type="slidenum">
              <a:rPr lang="en-US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5974" y="8687595"/>
            <a:ext cx="2972026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FF959F5-70F9-4C38-A933-91DC983C5426}" type="slidenum">
              <a:rPr lang="en-US" sz="1300">
                <a:latin typeface="Times New Roman" pitchFamily="18" charset="0"/>
              </a:rPr>
              <a:pPr algn="r" eaLnBrk="1" hangingPunct="1"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With this example in mind, it is clear that we need to think about how to make global</a:t>
            </a:r>
            <a:r>
              <a:rPr lang="en-US" baseline="0" dirty="0" smtClean="0"/>
              <a:t> decision, in which….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883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C70B07D-D95B-4432-A511-0E6F0C0F0C76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10100" cy="34575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68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5FB135-A066-425C-B583-A004A1D2BAFC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10100" cy="345757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966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outline of the rest of the talk: I will talk about </a:t>
            </a:r>
            <a:r>
              <a:rPr lang="en-US" b="1" dirty="0" smtClean="0"/>
              <a:t>Knowledge</a:t>
            </a:r>
            <a:r>
              <a:rPr lang="en-US" b="1" baseline="0" dirty="0" smtClean="0"/>
              <a:t> and how to incorporate it into our inferences </a:t>
            </a:r>
            <a:r>
              <a:rPr lang="en-US" baseline="0" dirty="0" smtClean="0"/>
              <a:t>– the focus is on thinking about ways to combine the soft and the logical/ declarative nature on NL, and I will suggest to do it using the CCM model.</a:t>
            </a:r>
          </a:p>
          <a:p>
            <a:r>
              <a:rPr lang="en-US" b="1" baseline="0" dirty="0" smtClean="0"/>
              <a:t>The same models will be used through out the talk -- </a:t>
            </a:r>
          </a:p>
          <a:p>
            <a:r>
              <a:rPr lang="en-US" baseline="0" dirty="0" smtClean="0"/>
              <a:t>I will than talk about knowledge acquisition, and again, I will emphasize the importance of how to use knowledge we already have in acquiring additional knowledge – what I call here “cycles” of knowledge. </a:t>
            </a:r>
          </a:p>
          <a:p>
            <a:r>
              <a:rPr lang="en-US" baseline="0" dirty="0" smtClean="0"/>
              <a:t>I will talk a bit about learning – there is a lot to say about learning since we mostly deal with Learned Models, but I will briefly talk about one specific learning protocol that I think is crucially important – Learning with Indirect Supervision; under the assumption that we will never have enough annotation for the involved decisions we need to make – a key question is </a:t>
            </a:r>
            <a:r>
              <a:rPr lang="en-US" b="1" baseline="0" dirty="0" smtClean="0"/>
              <a:t>how to make use of weaker, indirect signals, and propagate them to facilitate learning in more involved situations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 will finish with some exciting results that pertain to inference but address the following very natural question – once we have already made a lot of inferences, can we do it in such a way that future inferences are cheaper?  I will formulate it and show that the answer can be YES for a very broad class of problems.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B8853-A679-4A08-8A09-5281F94DD5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0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813" indent="-303213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088" indent="-2413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2275" indent="-242888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5" indent="-2413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745313-2901-4A32-842E-6D7B719A3133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the context of SRL, the goal is to predict for each possible phrase in a given sentence if it is an argument or not and what type it is.</a:t>
            </a:r>
          </a:p>
        </p:txBody>
      </p:sp>
    </p:spTree>
    <p:extLst>
      <p:ext uri="{BB962C8B-B14F-4D97-AF65-F5344CB8AC3E}">
        <p14:creationId xmlns:p14="http://schemas.microsoft.com/office/powerpoint/2010/main" val="184215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1" descr="UILogoCL1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33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cg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6019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ias-ne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1981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153400" cy="2209800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8153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2971800" y="6553200"/>
            <a:ext cx="502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553200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85D3F47-0B5A-4364-923A-B345F606F3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45582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24721CE0-63AF-4C02-95A8-871705C537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9639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AD56B315-336F-4E70-AE53-D2121C3C0D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8084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Page </a:t>
            </a:r>
            <a:fld id="{D09CE63E-8DC8-459D-9F1E-51B2C39CB6A5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9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C83F18D4-0D70-44DE-A8FF-A8D5002D11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9026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904D9E78-2E4E-4360-A24D-3ECC739393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11934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BC3EEDB6-3FB3-436A-B1A9-6088B5E4AF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929192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EEF7C7A5-273A-4652-B55A-2B23586427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6966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ED7074CE-C30A-4906-A13E-F3E63223B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9931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757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8FD62D02-0666-40DA-9CF6-C4933C18B9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32516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88825FA4-98C3-401D-9345-FB40A3C16C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66166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8CE2158A-1198-49B0-A2A2-00E3C3C721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1030" name="Picture 6" descr="ccg_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4343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UILogoCL1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48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9600" y="65532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cogcomp.cs.illinois.edu/demo/srl_exp_new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l2r.cs.uiuc.edu/tutorial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ogcomp.cs.illinois.edu/demo/wikify/?id=25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gcomp.cs.illinois.edu/demo/wikify/?id=2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7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chart" Target="../charts/char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6.png"/><Relationship Id="rId4" Type="http://schemas.openxmlformats.org/officeDocument/2006/relationships/chart" Target="../charts/char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6.png"/><Relationship Id="rId4" Type="http://schemas.openxmlformats.org/officeDocument/2006/relationships/chart" Target="../charts/char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71650" y="5370493"/>
            <a:ext cx="5600700" cy="7078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April  2014</a:t>
            </a:r>
            <a:endParaRPr lang="en-US" sz="16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European ACL, Gothenburg, Sweden</a:t>
            </a:r>
            <a:endParaRPr lang="en-US" sz="1600" b="1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5148263"/>
            <a:ext cx="8229600" cy="1341906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With thanks to: </a:t>
            </a:r>
            <a:endParaRPr lang="en-US" altLang="zh-TW" sz="16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TW" sz="1600" dirty="0">
                <a:ea typeface="Arial Unicode MS" pitchFamily="34" charset="-128"/>
                <a:cs typeface="Arial Unicode MS" pitchFamily="34" charset="-128"/>
              </a:rPr>
              <a:t>Collaborators:</a:t>
            </a:r>
            <a:r>
              <a:rPr lang="en-US" altLang="zh-TW" sz="1600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600" b="1" dirty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Ming-Wei Chang</a:t>
            </a:r>
            <a:r>
              <a:rPr lang="en-US" altLang="zh-TW" sz="1600" b="1" dirty="0" smtClean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1600" b="1" dirty="0" smtClean="0">
                <a:solidFill>
                  <a:srgbClr val="0000FF"/>
                </a:solidFill>
              </a:rPr>
              <a:t> Dan Goldwasser, Gourab Kundu,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	 </a:t>
            </a:r>
            <a:r>
              <a:rPr lang="en-US" sz="1600" b="1" dirty="0" smtClean="0">
                <a:solidFill>
                  <a:srgbClr val="0000FF"/>
                </a:solidFill>
              </a:rPr>
              <a:t>      Lev Ratinov, Vivek  Srikumar; Scott </a:t>
            </a:r>
            <a:r>
              <a:rPr lang="en-US" sz="1600" b="1" dirty="0" err="1" smtClean="0">
                <a:solidFill>
                  <a:srgbClr val="0000FF"/>
                </a:solidFill>
              </a:rPr>
              <a:t>Yih</a:t>
            </a:r>
            <a:r>
              <a:rPr lang="en-US" sz="1600" b="1" dirty="0" smtClean="0">
                <a:solidFill>
                  <a:srgbClr val="0000FF"/>
                </a:solidFill>
              </a:rPr>
              <a:t>, Many </a:t>
            </a:r>
            <a:r>
              <a:rPr lang="en-US" sz="1600" b="1" dirty="0">
                <a:solidFill>
                  <a:srgbClr val="0000FF"/>
                </a:solidFill>
              </a:rPr>
              <a:t>others </a:t>
            </a:r>
          </a:p>
          <a:p>
            <a:pPr eaLnBrk="1" hangingPunct="1"/>
            <a:r>
              <a:rPr lang="en-US" sz="1600" dirty="0"/>
              <a:t>Funding:   </a:t>
            </a:r>
            <a:r>
              <a:rPr lang="en-US" sz="1400" dirty="0" smtClean="0">
                <a:solidFill>
                  <a:srgbClr val="0000FF"/>
                </a:solidFill>
              </a:rPr>
              <a:t>NSF; DHS</a:t>
            </a:r>
            <a:r>
              <a:rPr lang="en-US" sz="1400" dirty="0">
                <a:solidFill>
                  <a:srgbClr val="0000FF"/>
                </a:solidFill>
              </a:rPr>
              <a:t>; </a:t>
            </a:r>
            <a:r>
              <a:rPr lang="en-US" sz="1400" dirty="0" smtClean="0">
                <a:solidFill>
                  <a:srgbClr val="0000FF"/>
                </a:solidFill>
              </a:rPr>
              <a:t>NIH; DARPA; IARPA, ARL, ONR 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                   DASH </a:t>
            </a:r>
            <a:r>
              <a:rPr lang="en-US" sz="1400" dirty="0">
                <a:solidFill>
                  <a:srgbClr val="0000FF"/>
                </a:solidFill>
              </a:rPr>
              <a:t>Optimization (Xpress-MP</a:t>
            </a:r>
            <a:r>
              <a:rPr lang="en-US" sz="1400" dirty="0" smtClean="0">
                <a:solidFill>
                  <a:srgbClr val="0000FF"/>
                </a:solidFill>
              </a:rPr>
              <a:t>); Gurobi.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00200"/>
            <a:ext cx="8458200" cy="2209800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0033CC"/>
                </a:solidFill>
              </a:rPr>
              <a:t>Learning and Inference </a:t>
            </a:r>
            <a:r>
              <a:rPr lang="en-US" sz="3200" dirty="0" smtClean="0">
                <a:solidFill>
                  <a:srgbClr val="0033CC"/>
                </a:solidFill>
              </a:rPr>
              <a:t/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>
                <a:solidFill>
                  <a:srgbClr val="FF9933"/>
                </a:solidFill>
              </a:rPr>
              <a:t>for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br>
              <a:rPr lang="en-US" sz="3200" dirty="0" smtClean="0">
                <a:solidFill>
                  <a:srgbClr val="0033CC"/>
                </a:solidFill>
              </a:rPr>
            </a:br>
            <a:r>
              <a:rPr lang="en-US" sz="3200" dirty="0" smtClean="0">
                <a:solidFill>
                  <a:srgbClr val="0033CC"/>
                </a:solidFill>
              </a:rPr>
              <a:t>Natural </a:t>
            </a:r>
            <a:r>
              <a:rPr lang="en-US" sz="3200" dirty="0">
                <a:solidFill>
                  <a:srgbClr val="0033CC"/>
                </a:solidFill>
              </a:rPr>
              <a:t>Language Understanding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8077200" cy="1524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0033CC"/>
                </a:solidFill>
              </a:rPr>
              <a:t>Dan Roth</a:t>
            </a:r>
          </a:p>
          <a:p>
            <a:pPr algn="l" eaLnBrk="1" hangingPunct="1"/>
            <a:r>
              <a:rPr lang="en-US" altLang="zh-TW" sz="2400" dirty="0" smtClean="0">
                <a:ea typeface="Arial Unicode MS" pitchFamily="34" charset="-128"/>
                <a:cs typeface="Arial Unicode MS" pitchFamily="34" charset="-128"/>
              </a:rPr>
              <a:t>Department of Computer Science</a:t>
            </a:r>
          </a:p>
          <a:p>
            <a:pPr algn="l" eaLnBrk="1" hangingPunct="1"/>
            <a:r>
              <a:rPr lang="en-US" altLang="zh-TW" sz="2400" dirty="0" smtClean="0">
                <a:ea typeface="Arial Unicode MS" pitchFamily="34" charset="-128"/>
                <a:cs typeface="Arial Unicode MS" pitchFamily="34" charset="-128"/>
              </a:rPr>
              <a:t>University of Illinois at Urbana-Champaign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85D3F47-0B5A-4364-923A-B345F606F3E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Semantic Role </a:t>
            </a:r>
            <a:r>
              <a:rPr lang="en-US" dirty="0" smtClean="0">
                <a:solidFill>
                  <a:srgbClr val="FF0000"/>
                </a:solidFill>
              </a:rPr>
              <a:t>Labeling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smtClean="0">
                <a:latin typeface="Courier New" pitchFamily="49" charset="0"/>
              </a:rPr>
              <a:t>I </a:t>
            </a:r>
            <a:r>
              <a:rPr lang="en-US" sz="1800" b="1" i="1" smtClean="0">
                <a:latin typeface="Courier New" pitchFamily="49" charset="0"/>
              </a:rPr>
              <a:t>left</a:t>
            </a:r>
            <a:r>
              <a:rPr lang="en-US" sz="1800" b="1" smtClean="0">
                <a:latin typeface="Courier New" pitchFamily="49" charset="0"/>
              </a:rPr>
              <a:t> my pearls to my daughter in my will .</a:t>
            </a:r>
          </a:p>
          <a:p>
            <a:pPr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smtClean="0">
                <a:solidFill>
                  <a:schemeClr val="bg2"/>
                </a:solidFill>
              </a:rPr>
              <a:t>[</a:t>
            </a:r>
            <a:r>
              <a:rPr lang="en-US" sz="1800" b="1" smtClean="0">
                <a:latin typeface="Courier New" pitchFamily="49" charset="0"/>
              </a:rPr>
              <a:t>I</a:t>
            </a:r>
            <a:r>
              <a:rPr lang="en-US" sz="1800" b="1" smtClean="0">
                <a:solidFill>
                  <a:schemeClr val="bg2"/>
                </a:solidFill>
              </a:rPr>
              <a:t>]</a:t>
            </a:r>
            <a:r>
              <a:rPr lang="en-US" sz="1800" b="1" i="1" baseline="-25000" smtClean="0">
                <a:solidFill>
                  <a:schemeClr val="bg2"/>
                </a:solidFill>
                <a:latin typeface="Courier New" pitchFamily="49" charset="0"/>
              </a:rPr>
              <a:t>A0</a:t>
            </a:r>
            <a:r>
              <a:rPr lang="en-US" sz="1800" b="1" smtClean="0">
                <a:latin typeface="Courier New" pitchFamily="49" charset="0"/>
              </a:rPr>
              <a:t> </a:t>
            </a:r>
            <a:r>
              <a:rPr lang="en-US" sz="1800" b="1" i="1" smtClean="0">
                <a:latin typeface="Courier New" pitchFamily="49" charset="0"/>
              </a:rPr>
              <a:t>left</a:t>
            </a:r>
            <a:r>
              <a:rPr lang="en-US" sz="1800" b="1" smtClean="0"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8000"/>
                </a:solidFill>
              </a:rPr>
              <a:t>[</a:t>
            </a:r>
            <a:r>
              <a:rPr lang="en-US" sz="1800" b="1" smtClean="0">
                <a:latin typeface="Courier New" pitchFamily="49" charset="0"/>
              </a:rPr>
              <a:t>my pearls</a:t>
            </a:r>
            <a:r>
              <a:rPr lang="en-US" sz="1800" b="1" smtClean="0">
                <a:solidFill>
                  <a:srgbClr val="008000"/>
                </a:solidFill>
              </a:rPr>
              <a:t>]</a:t>
            </a:r>
            <a:r>
              <a:rPr lang="en-US" sz="1800" b="1" i="1" baseline="-25000" smtClean="0">
                <a:solidFill>
                  <a:srgbClr val="008000"/>
                </a:solidFill>
                <a:latin typeface="Courier New" pitchFamily="49" charset="0"/>
              </a:rPr>
              <a:t>A1</a:t>
            </a:r>
            <a:r>
              <a:rPr lang="en-US" sz="1800" b="1" smtClean="0"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chemeClr val="folHlink"/>
                </a:solidFill>
              </a:rPr>
              <a:t>[</a:t>
            </a:r>
            <a:r>
              <a:rPr lang="en-US" sz="1800" b="1" smtClean="0">
                <a:latin typeface="Courier New" pitchFamily="49" charset="0"/>
              </a:rPr>
              <a:t>to my daughter</a:t>
            </a:r>
            <a:r>
              <a:rPr lang="en-US" sz="1800" b="1" smtClean="0">
                <a:solidFill>
                  <a:schemeClr val="folHlink"/>
                </a:solidFill>
              </a:rPr>
              <a:t>]</a:t>
            </a:r>
            <a:r>
              <a:rPr lang="en-US" sz="1800" b="1" i="1" baseline="-25000" smtClean="0">
                <a:solidFill>
                  <a:schemeClr val="folHlink"/>
                </a:solidFill>
                <a:latin typeface="Courier New" pitchFamily="49" charset="0"/>
              </a:rPr>
              <a:t>A2</a:t>
            </a:r>
            <a:r>
              <a:rPr lang="en-US" sz="1800" b="1" smtClean="0"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CC0000"/>
                </a:solidFill>
              </a:rPr>
              <a:t>[</a:t>
            </a:r>
            <a:r>
              <a:rPr lang="en-US" sz="1800" b="1" smtClean="0">
                <a:latin typeface="Courier New" pitchFamily="49" charset="0"/>
              </a:rPr>
              <a:t>in my will</a:t>
            </a:r>
            <a:r>
              <a:rPr lang="en-US" sz="1800" b="1" smtClean="0">
                <a:solidFill>
                  <a:srgbClr val="CC0000"/>
                </a:solidFill>
              </a:rPr>
              <a:t>]</a:t>
            </a:r>
            <a:r>
              <a:rPr lang="en-US" sz="1800" b="1" i="1" baseline="-25000" smtClean="0">
                <a:solidFill>
                  <a:srgbClr val="CC0000"/>
                </a:solidFill>
                <a:latin typeface="Courier New" pitchFamily="49" charset="0"/>
              </a:rPr>
              <a:t>AM-LOC</a:t>
            </a:r>
            <a:r>
              <a:rPr lang="en-US" sz="1800" b="1" smtClean="0">
                <a:latin typeface="Courier New" pitchFamily="49" charset="0"/>
              </a:rPr>
              <a:t> .</a:t>
            </a:r>
          </a:p>
          <a:p>
            <a:pPr>
              <a:buFont typeface="Wingdings" pitchFamily="2" charset="2"/>
              <a:buNone/>
              <a:tabLst>
                <a:tab pos="1770063" algn="l"/>
              </a:tabLst>
            </a:pPr>
            <a:endParaRPr lang="en-US" sz="1800" smtClean="0"/>
          </a:p>
          <a:p>
            <a:pPr>
              <a:tabLst>
                <a:tab pos="1770063" algn="l"/>
              </a:tabLst>
            </a:pPr>
            <a:r>
              <a:rPr lang="en-US" b="1" i="1" smtClean="0">
                <a:solidFill>
                  <a:schemeClr val="bg2"/>
                </a:solidFill>
                <a:latin typeface="Courier New" pitchFamily="49" charset="0"/>
              </a:rPr>
              <a:t>A0</a:t>
            </a:r>
            <a:r>
              <a:rPr lang="en-US" smtClean="0">
                <a:latin typeface="Courier New" pitchFamily="49" charset="0"/>
              </a:rPr>
              <a:t>	Leaver</a:t>
            </a:r>
          </a:p>
          <a:p>
            <a:pPr>
              <a:tabLst>
                <a:tab pos="1770063" algn="l"/>
              </a:tabLst>
            </a:pPr>
            <a:r>
              <a:rPr lang="en-US" b="1" i="1" smtClean="0">
                <a:solidFill>
                  <a:srgbClr val="008000"/>
                </a:solidFill>
                <a:latin typeface="Courier New" pitchFamily="49" charset="0"/>
              </a:rPr>
              <a:t>A1</a:t>
            </a:r>
            <a:r>
              <a:rPr lang="en-US" smtClean="0">
                <a:latin typeface="Courier New" pitchFamily="49" charset="0"/>
              </a:rPr>
              <a:t>	Things left</a:t>
            </a:r>
          </a:p>
          <a:p>
            <a:pPr>
              <a:tabLst>
                <a:tab pos="1770063" algn="l"/>
              </a:tabLst>
            </a:pPr>
            <a:r>
              <a:rPr lang="en-US" b="1" i="1" smtClean="0">
                <a:solidFill>
                  <a:schemeClr val="folHlink"/>
                </a:solidFill>
                <a:latin typeface="Courier New" pitchFamily="49" charset="0"/>
              </a:rPr>
              <a:t>A2</a:t>
            </a:r>
            <a:r>
              <a:rPr lang="en-US" smtClean="0">
                <a:latin typeface="Courier New" pitchFamily="49" charset="0"/>
              </a:rPr>
              <a:t>	Benefactor</a:t>
            </a:r>
          </a:p>
          <a:p>
            <a:pPr>
              <a:tabLst>
                <a:tab pos="1770063" algn="l"/>
              </a:tabLst>
            </a:pPr>
            <a:r>
              <a:rPr lang="en-US" b="1" i="1" smtClean="0">
                <a:solidFill>
                  <a:srgbClr val="CC0000"/>
                </a:solidFill>
                <a:latin typeface="Courier New" pitchFamily="49" charset="0"/>
              </a:rPr>
              <a:t>AM-LOC</a:t>
            </a:r>
            <a:r>
              <a:rPr lang="en-US" smtClean="0">
                <a:latin typeface="Courier New" pitchFamily="49" charset="0"/>
              </a:rPr>
              <a:t>	Location</a:t>
            </a:r>
          </a:p>
          <a:p>
            <a:pPr>
              <a:tabLst>
                <a:tab pos="1770063" algn="l"/>
              </a:tabLst>
            </a:pPr>
            <a:endParaRPr lang="en-US" smtClean="0">
              <a:latin typeface="Courier New" pitchFamily="49" charset="0"/>
            </a:endParaRPr>
          </a:p>
          <a:p>
            <a:pPr algn="ctr"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smtClean="0">
                <a:latin typeface="Courier New" pitchFamily="49" charset="0"/>
              </a:rPr>
              <a:t>I </a:t>
            </a:r>
            <a:r>
              <a:rPr lang="en-US" sz="1800" b="1" i="1" smtClean="0">
                <a:latin typeface="Courier New" pitchFamily="49" charset="0"/>
              </a:rPr>
              <a:t>left</a:t>
            </a:r>
            <a:r>
              <a:rPr lang="en-US" sz="1800" b="1" smtClean="0">
                <a:latin typeface="Courier New" pitchFamily="49" charset="0"/>
              </a:rPr>
              <a:t> my pearls to my daughter in my will .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524000" y="5105400"/>
            <a:ext cx="2286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514600" y="5105400"/>
            <a:ext cx="1219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810000" y="5105400"/>
            <a:ext cx="1981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5943600" y="5105400"/>
            <a:ext cx="13716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43800" y="6553200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3A32D4DB-8E62-45AB-87C3-838CCCA204A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949825" y="152400"/>
            <a:ext cx="4117975" cy="101566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Archetypical Information Extraction Problem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: E.g., Concept Identification and Typing, Event Identification, etc. 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3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58674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Identify</a:t>
            </a:r>
            <a:r>
              <a:rPr lang="en-US" dirty="0" smtClean="0"/>
              <a:t> argument candidates</a:t>
            </a:r>
          </a:p>
          <a:p>
            <a:pPr lvl="1"/>
            <a:r>
              <a:rPr lang="en-US" dirty="0" smtClean="0"/>
              <a:t>Pruning  [</a:t>
            </a:r>
            <a:r>
              <a:rPr lang="en-US" dirty="0" err="1" smtClean="0"/>
              <a:t>Xue&amp;Palmer</a:t>
            </a:r>
            <a:r>
              <a:rPr lang="en-US" dirty="0" smtClean="0"/>
              <a:t>, EMNLP’04]</a:t>
            </a:r>
          </a:p>
          <a:p>
            <a:pPr lvl="1"/>
            <a:r>
              <a:rPr lang="en-US" dirty="0" smtClean="0"/>
              <a:t>Argument Identifier </a:t>
            </a:r>
          </a:p>
          <a:p>
            <a:pPr lvl="2"/>
            <a:r>
              <a:rPr lang="en-US" dirty="0" smtClean="0"/>
              <a:t>Binary classification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Classify</a:t>
            </a:r>
            <a:r>
              <a:rPr lang="en-US" dirty="0" smtClean="0"/>
              <a:t> argument candidates</a:t>
            </a:r>
          </a:p>
          <a:p>
            <a:pPr lvl="1"/>
            <a:r>
              <a:rPr lang="en-US" dirty="0" smtClean="0"/>
              <a:t>Argument Classifier </a:t>
            </a:r>
          </a:p>
          <a:p>
            <a:pPr lvl="2"/>
            <a:r>
              <a:rPr lang="en-US" dirty="0" smtClean="0"/>
              <a:t>Multi-class classification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Inference</a:t>
            </a:r>
          </a:p>
          <a:p>
            <a:pPr lvl="1"/>
            <a:r>
              <a:rPr lang="en-US" dirty="0" smtClean="0"/>
              <a:t>Use the estimated probability distribution given by the argument classifier</a:t>
            </a:r>
          </a:p>
          <a:p>
            <a:pPr lvl="1"/>
            <a:r>
              <a:rPr lang="en-US" dirty="0" smtClean="0"/>
              <a:t>Use structural and linguistic constraints</a:t>
            </a:r>
          </a:p>
          <a:p>
            <a:pPr lvl="1"/>
            <a:r>
              <a:rPr lang="en-US" dirty="0" smtClean="0"/>
              <a:t>Infer the optimal global output</a:t>
            </a:r>
          </a:p>
          <a:p>
            <a:endParaRPr lang="en-US" dirty="0" smtClean="0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1905000" y="4946650"/>
            <a:ext cx="2057400" cy="844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TW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One inference problem for each verb predicate.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43400"/>
            <a:ext cx="4876800" cy="1692771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argmax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/>
                <a:sym typeface="Symbol"/>
              </a:rPr>
              <a:t>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/>
                <a:sym typeface="Symbol"/>
              </a:rPr>
              <a:t>a</a:t>
            </a:r>
            <a:r>
              <a:rPr lang="en-US" sz="2400" baseline="-25000" dirty="0" err="1" smtClean="0">
                <a:latin typeface="Arial"/>
                <a:sym typeface="Symbol"/>
              </a:rPr>
              <a:t>,</a:t>
            </a:r>
            <a:r>
              <a:rPr lang="en-US" sz="2400" baseline="-25000" dirty="0" err="1" smtClean="0">
                <a:solidFill>
                  <a:srgbClr val="0033CC"/>
                </a:solidFill>
                <a:latin typeface="Arial"/>
                <a:sym typeface="Symbol"/>
              </a:rPr>
              <a:t>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y</a:t>
            </a:r>
            <a:r>
              <a:rPr lang="en-US" sz="2400" baseline="30000" dirty="0" err="1" smtClean="0">
                <a:solidFill>
                  <a:srgbClr val="FF0000"/>
                </a:solidFill>
                <a:latin typeface="Arial"/>
              </a:rPr>
              <a:t>a</a:t>
            </a:r>
            <a:r>
              <a:rPr lang="en-US" sz="2400" baseline="30000" dirty="0" err="1" smtClean="0">
                <a:latin typeface="Arial"/>
              </a:rPr>
              <a:t>,</a:t>
            </a:r>
            <a:r>
              <a:rPr lang="en-US" sz="2400" baseline="30000" dirty="0" err="1" smtClean="0">
                <a:solidFill>
                  <a:srgbClr val="0033CC"/>
                </a:solidFill>
                <a:latin typeface="Arial"/>
              </a:rPr>
              <a:t>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solidFill>
                  <a:srgbClr val="FF0000"/>
                </a:solidFill>
                <a:latin typeface="Arial"/>
              </a:rPr>
              <a:t>a</a:t>
            </a:r>
            <a:r>
              <a:rPr lang="en-US" sz="2400" baseline="30000" dirty="0" err="1" smtClean="0">
                <a:latin typeface="Arial"/>
              </a:rPr>
              <a:t>,</a:t>
            </a:r>
            <a:r>
              <a:rPr lang="en-US" sz="2400" baseline="30000" dirty="0" err="1" smtClean="0">
                <a:solidFill>
                  <a:srgbClr val="0033CC"/>
                </a:solidFill>
                <a:latin typeface="Arial"/>
              </a:rPr>
              <a:t>t</a:t>
            </a:r>
            <a:r>
              <a:rPr lang="en-US" sz="2400" baseline="30000" dirty="0" smtClean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2000" dirty="0" smtClean="0">
                <a:latin typeface="Symbol"/>
                <a:sym typeface="Symbol"/>
              </a:rPr>
              <a:t>= </a:t>
            </a:r>
            <a:r>
              <a:rPr lang="en-US" sz="2000" baseline="-25000" dirty="0" err="1">
                <a:solidFill>
                  <a:srgbClr val="FF0000"/>
                </a:solidFill>
                <a:latin typeface="Arial"/>
                <a:sym typeface="Symbol"/>
              </a:rPr>
              <a:t>a</a:t>
            </a:r>
            <a:r>
              <a:rPr lang="en-US" sz="2000" baseline="-25000" dirty="0" err="1">
                <a:latin typeface="Arial"/>
                <a:sym typeface="Symbol"/>
              </a:rPr>
              <a:t>,</a:t>
            </a:r>
            <a:r>
              <a:rPr lang="en-US" sz="2000" baseline="-25000" dirty="0" err="1">
                <a:solidFill>
                  <a:srgbClr val="0033CC"/>
                </a:solidFill>
                <a:latin typeface="Arial"/>
                <a:sym typeface="Symbol"/>
              </a:rPr>
              <a:t>t</a:t>
            </a:r>
            <a:r>
              <a:rPr lang="en-US" sz="2000" dirty="0"/>
              <a:t> </a:t>
            </a:r>
            <a:r>
              <a:rPr lang="en-US" sz="2000" dirty="0" smtClean="0">
                <a:latin typeface="Calibri"/>
              </a:rPr>
              <a:t>1</a:t>
            </a:r>
            <a:r>
              <a:rPr lang="en-US" sz="2000" baseline="-25000" dirty="0" smtClean="0">
                <a:latin typeface="Calibri"/>
              </a:rPr>
              <a:t>a=t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alibri"/>
              </a:rPr>
              <a:t>c</a:t>
            </a:r>
            <a:r>
              <a:rPr lang="en-US" sz="2000" baseline="-25000" dirty="0" err="1" smtClean="0">
                <a:latin typeface="Calibri"/>
              </a:rPr>
              <a:t>a</a:t>
            </a:r>
            <a:r>
              <a:rPr lang="en-US" sz="2000" baseline="-25000" dirty="0" smtClean="0">
                <a:latin typeface="Calibri"/>
              </a:rPr>
              <a:t>=t</a:t>
            </a:r>
            <a:endParaRPr lang="en-US" sz="2000" baseline="-25000" dirty="0">
              <a:solidFill>
                <a:srgbClr val="0033CC"/>
              </a:solidFill>
              <a:latin typeface="Calibri"/>
            </a:endParaRPr>
          </a:p>
          <a:p>
            <a:r>
              <a:rPr lang="en-US" sz="2000" dirty="0" smtClean="0">
                <a:latin typeface="Calibri" pitchFamily="34" charset="0"/>
              </a:rPr>
              <a:t>Subject to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One label per argument: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 smtClean="0">
                <a:solidFill>
                  <a:srgbClr val="0033CC"/>
                </a:solidFill>
                <a:latin typeface="Arial"/>
                <a:sym typeface="Symbol"/>
              </a:rPr>
              <a:t>t</a:t>
            </a:r>
            <a:r>
              <a:rPr lang="en-US" sz="2000" dirty="0" smtClean="0"/>
              <a:t> </a:t>
            </a:r>
            <a:r>
              <a:rPr lang="en-US" sz="2000" dirty="0" err="1">
                <a:latin typeface="Calibri"/>
              </a:rPr>
              <a:t>y</a:t>
            </a:r>
            <a:r>
              <a:rPr lang="en-US" sz="2000" baseline="30000" dirty="0" err="1">
                <a:solidFill>
                  <a:srgbClr val="FF0000"/>
                </a:solidFill>
                <a:latin typeface="Arial"/>
              </a:rPr>
              <a:t>a</a:t>
            </a:r>
            <a:r>
              <a:rPr lang="en-US" sz="2000" baseline="30000" dirty="0" err="1">
                <a:latin typeface="Arial"/>
              </a:rPr>
              <a:t>,</a:t>
            </a:r>
            <a:r>
              <a:rPr lang="en-US" sz="2000" baseline="30000" dirty="0" err="1">
                <a:solidFill>
                  <a:srgbClr val="0033CC"/>
                </a:solidFill>
                <a:latin typeface="Arial"/>
              </a:rPr>
              <a:t>t</a:t>
            </a:r>
            <a:r>
              <a:rPr lang="en-US" sz="2000" dirty="0"/>
              <a:t> </a:t>
            </a:r>
            <a:r>
              <a:rPr lang="en-US" sz="2000" baseline="30000" dirty="0" smtClean="0">
                <a:solidFill>
                  <a:srgbClr val="0033CC"/>
                </a:solidFill>
                <a:latin typeface="Arial"/>
              </a:rPr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latin typeface="Calibri" pitchFamily="34" charset="0"/>
              </a:rPr>
              <a:t>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No </a:t>
            </a:r>
            <a:r>
              <a:rPr lang="en-US" altLang="zh-TW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overlapping or </a:t>
            </a:r>
            <a:r>
              <a:rPr lang="en-US" altLang="zh-TW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embedding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Relations </a:t>
            </a:r>
            <a:r>
              <a:rPr lang="en-US" altLang="zh-TW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between </a:t>
            </a:r>
            <a:r>
              <a:rPr lang="en-US" altLang="zh-TW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verbs and arguments,….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Algorithmic Approach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6384925" y="533400"/>
            <a:ext cx="2246313" cy="2284413"/>
            <a:chOff x="10320" y="1824"/>
            <a:chExt cx="2832" cy="2880"/>
          </a:xfrm>
        </p:grpSpPr>
        <p:sp>
          <p:nvSpPr>
            <p:cNvPr id="46137" name="Text Box 7"/>
            <p:cNvSpPr txBox="1">
              <a:spLocks noChangeAspect="1" noChangeArrowheads="1"/>
            </p:cNvSpPr>
            <p:nvPr/>
          </p:nvSpPr>
          <p:spPr bwMode="auto">
            <a:xfrm>
              <a:off x="10320" y="1824"/>
              <a:ext cx="2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000000"/>
                  </a:solidFill>
                  <a:latin typeface="Courier New" pitchFamily="49" charset="0"/>
                </a:rPr>
                <a:t>I left my nice pearls to her</a:t>
              </a:r>
            </a:p>
          </p:txBody>
        </p:sp>
        <p:sp>
          <p:nvSpPr>
            <p:cNvPr id="46138" name="Line 8"/>
            <p:cNvSpPr>
              <a:spLocks noChangeAspect="1" noChangeShapeType="1"/>
            </p:cNvSpPr>
            <p:nvPr/>
          </p:nvSpPr>
          <p:spPr bwMode="auto">
            <a:xfrm>
              <a:off x="10416" y="211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39" name="Line 9"/>
            <p:cNvSpPr>
              <a:spLocks noChangeAspect="1" noChangeShapeType="1"/>
            </p:cNvSpPr>
            <p:nvPr/>
          </p:nvSpPr>
          <p:spPr bwMode="auto">
            <a:xfrm>
              <a:off x="10416" y="220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0" name="Line 10"/>
            <p:cNvSpPr>
              <a:spLocks noChangeAspect="1" noChangeShapeType="1"/>
            </p:cNvSpPr>
            <p:nvPr/>
          </p:nvSpPr>
          <p:spPr bwMode="auto">
            <a:xfrm>
              <a:off x="10416" y="230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1" name="Line 11"/>
            <p:cNvSpPr>
              <a:spLocks noChangeAspect="1" noChangeShapeType="1"/>
            </p:cNvSpPr>
            <p:nvPr/>
          </p:nvSpPr>
          <p:spPr bwMode="auto">
            <a:xfrm>
              <a:off x="10416" y="2400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2" name="Line 12"/>
            <p:cNvSpPr>
              <a:spLocks noChangeAspect="1" noChangeShapeType="1"/>
            </p:cNvSpPr>
            <p:nvPr/>
          </p:nvSpPr>
          <p:spPr bwMode="auto">
            <a:xfrm>
              <a:off x="10416" y="2496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3" name="Line 13"/>
            <p:cNvSpPr>
              <a:spLocks noChangeAspect="1" noChangeShapeType="1"/>
            </p:cNvSpPr>
            <p:nvPr/>
          </p:nvSpPr>
          <p:spPr bwMode="auto">
            <a:xfrm>
              <a:off x="10416" y="2592"/>
              <a:ext cx="2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4" name="Line 14"/>
            <p:cNvSpPr>
              <a:spLocks noChangeAspect="1" noChangeShapeType="1"/>
            </p:cNvSpPr>
            <p:nvPr/>
          </p:nvSpPr>
          <p:spPr bwMode="auto">
            <a:xfrm>
              <a:off x="10416" y="2688"/>
              <a:ext cx="25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5" name="Line 15"/>
            <p:cNvSpPr>
              <a:spLocks noChangeAspect="1" noChangeShapeType="1"/>
            </p:cNvSpPr>
            <p:nvPr/>
          </p:nvSpPr>
          <p:spPr bwMode="auto">
            <a:xfrm>
              <a:off x="10608" y="278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6" name="Line 16"/>
            <p:cNvSpPr>
              <a:spLocks noChangeAspect="1" noChangeShapeType="1"/>
            </p:cNvSpPr>
            <p:nvPr/>
          </p:nvSpPr>
          <p:spPr bwMode="auto">
            <a:xfrm>
              <a:off x="10608" y="2880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7" name="Line 17"/>
            <p:cNvSpPr>
              <a:spLocks noChangeAspect="1" noChangeShapeType="1"/>
            </p:cNvSpPr>
            <p:nvPr/>
          </p:nvSpPr>
          <p:spPr bwMode="auto">
            <a:xfrm>
              <a:off x="10608" y="2976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8" name="Line 18"/>
            <p:cNvSpPr>
              <a:spLocks noChangeAspect="1" noChangeShapeType="1"/>
            </p:cNvSpPr>
            <p:nvPr/>
          </p:nvSpPr>
          <p:spPr bwMode="auto">
            <a:xfrm>
              <a:off x="10608" y="3072"/>
              <a:ext cx="17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49" name="Line 19"/>
            <p:cNvSpPr>
              <a:spLocks noChangeAspect="1" noChangeShapeType="1"/>
            </p:cNvSpPr>
            <p:nvPr/>
          </p:nvSpPr>
          <p:spPr bwMode="auto">
            <a:xfrm>
              <a:off x="10608" y="3168"/>
              <a:ext cx="2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0" name="Line 20"/>
            <p:cNvSpPr>
              <a:spLocks noChangeAspect="1" noChangeShapeType="1"/>
            </p:cNvSpPr>
            <p:nvPr/>
          </p:nvSpPr>
          <p:spPr bwMode="auto">
            <a:xfrm>
              <a:off x="10608" y="3264"/>
              <a:ext cx="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1" name="Line 21"/>
            <p:cNvSpPr>
              <a:spLocks noChangeAspect="1" noChangeShapeType="1"/>
            </p:cNvSpPr>
            <p:nvPr/>
          </p:nvSpPr>
          <p:spPr bwMode="auto">
            <a:xfrm>
              <a:off x="11040" y="336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2" name="Line 22"/>
            <p:cNvSpPr>
              <a:spLocks noChangeAspect="1" noChangeShapeType="1"/>
            </p:cNvSpPr>
            <p:nvPr/>
          </p:nvSpPr>
          <p:spPr bwMode="auto">
            <a:xfrm>
              <a:off x="11040" y="3456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3" name="Line 23"/>
            <p:cNvSpPr>
              <a:spLocks noChangeAspect="1" noChangeShapeType="1"/>
            </p:cNvSpPr>
            <p:nvPr/>
          </p:nvSpPr>
          <p:spPr bwMode="auto">
            <a:xfrm>
              <a:off x="11040" y="355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4" name="Line 24"/>
            <p:cNvSpPr>
              <a:spLocks noChangeAspect="1" noChangeShapeType="1"/>
            </p:cNvSpPr>
            <p:nvPr/>
          </p:nvSpPr>
          <p:spPr bwMode="auto">
            <a:xfrm>
              <a:off x="11040" y="3648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5" name="Line 25"/>
            <p:cNvSpPr>
              <a:spLocks noChangeAspect="1" noChangeShapeType="1"/>
            </p:cNvSpPr>
            <p:nvPr/>
          </p:nvSpPr>
          <p:spPr bwMode="auto">
            <a:xfrm>
              <a:off x="11040" y="3744"/>
              <a:ext cx="1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6" name="Line 26"/>
            <p:cNvSpPr>
              <a:spLocks noChangeAspect="1" noChangeShapeType="1"/>
            </p:cNvSpPr>
            <p:nvPr/>
          </p:nvSpPr>
          <p:spPr bwMode="auto">
            <a:xfrm>
              <a:off x="11376" y="384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7" name="Line 27"/>
            <p:cNvSpPr>
              <a:spLocks noChangeAspect="1" noChangeShapeType="1"/>
            </p:cNvSpPr>
            <p:nvPr/>
          </p:nvSpPr>
          <p:spPr bwMode="auto">
            <a:xfrm>
              <a:off x="11376" y="3936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8" name="Line 28"/>
            <p:cNvSpPr>
              <a:spLocks noChangeAspect="1" noChangeShapeType="1"/>
            </p:cNvSpPr>
            <p:nvPr/>
          </p:nvSpPr>
          <p:spPr bwMode="auto">
            <a:xfrm>
              <a:off x="11376" y="403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59" name="Line 29"/>
            <p:cNvSpPr>
              <a:spLocks noChangeAspect="1" noChangeShapeType="1"/>
            </p:cNvSpPr>
            <p:nvPr/>
          </p:nvSpPr>
          <p:spPr bwMode="auto">
            <a:xfrm>
              <a:off x="11376" y="4128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60" name="Line 30"/>
            <p:cNvSpPr>
              <a:spLocks noChangeAspect="1" noChangeShapeType="1"/>
            </p:cNvSpPr>
            <p:nvPr/>
          </p:nvSpPr>
          <p:spPr bwMode="auto">
            <a:xfrm>
              <a:off x="11808" y="422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61" name="Line 31"/>
            <p:cNvSpPr>
              <a:spLocks noChangeAspect="1" noChangeShapeType="1"/>
            </p:cNvSpPr>
            <p:nvPr/>
          </p:nvSpPr>
          <p:spPr bwMode="auto">
            <a:xfrm>
              <a:off x="11808" y="4320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62" name="Line 32"/>
            <p:cNvSpPr>
              <a:spLocks noChangeAspect="1" noChangeShapeType="1"/>
            </p:cNvSpPr>
            <p:nvPr/>
          </p:nvSpPr>
          <p:spPr bwMode="auto">
            <a:xfrm>
              <a:off x="11808" y="4416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63" name="Line 33"/>
            <p:cNvSpPr>
              <a:spLocks noChangeAspect="1" noChangeShapeType="1"/>
            </p:cNvSpPr>
            <p:nvPr/>
          </p:nvSpPr>
          <p:spPr bwMode="auto">
            <a:xfrm>
              <a:off x="12480" y="451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64" name="Line 34"/>
            <p:cNvSpPr>
              <a:spLocks noChangeAspect="1" noChangeShapeType="1"/>
            </p:cNvSpPr>
            <p:nvPr/>
          </p:nvSpPr>
          <p:spPr bwMode="auto">
            <a:xfrm>
              <a:off x="12480" y="4608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65" name="Line 35"/>
            <p:cNvSpPr>
              <a:spLocks noChangeAspect="1" noChangeShapeType="1"/>
            </p:cNvSpPr>
            <p:nvPr/>
          </p:nvSpPr>
          <p:spPr bwMode="auto">
            <a:xfrm>
              <a:off x="12768" y="470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36"/>
          <p:cNvGrpSpPr>
            <a:grpSpLocks noChangeAspect="1"/>
          </p:cNvGrpSpPr>
          <p:nvPr/>
        </p:nvGrpSpPr>
        <p:grpSpPr bwMode="auto">
          <a:xfrm>
            <a:off x="6384925" y="3429000"/>
            <a:ext cx="2322513" cy="1674813"/>
            <a:chOff x="10320" y="5232"/>
            <a:chExt cx="2928" cy="2112"/>
          </a:xfrm>
        </p:grpSpPr>
        <p:sp>
          <p:nvSpPr>
            <p:cNvPr id="46118" name="Text Box 37"/>
            <p:cNvSpPr txBox="1">
              <a:spLocks noChangeAspect="1" noChangeArrowheads="1"/>
            </p:cNvSpPr>
            <p:nvPr/>
          </p:nvSpPr>
          <p:spPr bwMode="auto">
            <a:xfrm>
              <a:off x="10320" y="5232"/>
              <a:ext cx="2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000000"/>
                  </a:solidFill>
                  <a:latin typeface="Courier New" pitchFamily="49" charset="0"/>
                </a:rPr>
                <a:t>I left my nice pearls to her</a:t>
              </a:r>
            </a:p>
          </p:txBody>
        </p:sp>
        <p:sp>
          <p:nvSpPr>
            <p:cNvPr id="46119" name="Text Box 38"/>
            <p:cNvSpPr txBox="1">
              <a:spLocks noChangeAspect="1" noChangeArrowheads="1"/>
            </p:cNvSpPr>
            <p:nvPr/>
          </p:nvSpPr>
          <p:spPr bwMode="auto">
            <a:xfrm>
              <a:off x="10320" y="5424"/>
              <a:ext cx="278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000000"/>
                  </a:solidFill>
                  <a:latin typeface="Courier New" pitchFamily="49" charset="0"/>
                </a:rPr>
                <a:t>[ [    [       [      [</a:t>
              </a:r>
            </a:p>
          </p:txBody>
        </p:sp>
        <p:sp>
          <p:nvSpPr>
            <p:cNvPr id="46120" name="Text Box 39"/>
            <p:cNvSpPr txBox="1">
              <a:spLocks noChangeAspect="1" noChangeArrowheads="1"/>
            </p:cNvSpPr>
            <p:nvPr/>
          </p:nvSpPr>
          <p:spPr bwMode="auto">
            <a:xfrm>
              <a:off x="10368" y="5616"/>
              <a:ext cx="288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000000"/>
                  </a:solidFill>
                  <a:latin typeface="Courier New" pitchFamily="49" charset="0"/>
                </a:rPr>
                <a:t> ]    ]  ]            ]     ]</a:t>
              </a:r>
            </a:p>
          </p:txBody>
        </p:sp>
        <p:sp>
          <p:nvSpPr>
            <p:cNvPr id="46121" name="Line 40"/>
            <p:cNvSpPr>
              <a:spLocks noChangeAspect="1" noChangeShapeType="1"/>
            </p:cNvSpPr>
            <p:nvPr/>
          </p:nvSpPr>
          <p:spPr bwMode="auto">
            <a:xfrm>
              <a:off x="10416" y="5904"/>
              <a:ext cx="14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22" name="Line 41"/>
            <p:cNvSpPr>
              <a:spLocks noChangeAspect="1" noChangeShapeType="1"/>
            </p:cNvSpPr>
            <p:nvPr/>
          </p:nvSpPr>
          <p:spPr bwMode="auto">
            <a:xfrm>
              <a:off x="10416" y="5999"/>
              <a:ext cx="62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23" name="Line 42"/>
            <p:cNvSpPr>
              <a:spLocks noChangeAspect="1" noChangeShapeType="1"/>
            </p:cNvSpPr>
            <p:nvPr/>
          </p:nvSpPr>
          <p:spPr bwMode="auto">
            <a:xfrm>
              <a:off x="10416" y="6095"/>
              <a:ext cx="9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24" name="Line 43"/>
            <p:cNvSpPr>
              <a:spLocks noChangeAspect="1" noChangeShapeType="1"/>
            </p:cNvSpPr>
            <p:nvPr/>
          </p:nvSpPr>
          <p:spPr bwMode="auto">
            <a:xfrm>
              <a:off x="10416" y="6191"/>
              <a:ext cx="196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25" name="Line 44"/>
            <p:cNvSpPr>
              <a:spLocks noChangeAspect="1" noChangeShapeType="1"/>
            </p:cNvSpPr>
            <p:nvPr/>
          </p:nvSpPr>
          <p:spPr bwMode="auto">
            <a:xfrm>
              <a:off x="10416" y="6287"/>
              <a:ext cx="259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26" name="Line 45"/>
            <p:cNvSpPr>
              <a:spLocks noChangeAspect="1" noChangeShapeType="1"/>
            </p:cNvSpPr>
            <p:nvPr/>
          </p:nvSpPr>
          <p:spPr bwMode="auto">
            <a:xfrm>
              <a:off x="10608" y="6383"/>
              <a:ext cx="43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27" name="Line 46"/>
            <p:cNvSpPr>
              <a:spLocks noChangeAspect="1" noChangeShapeType="1"/>
            </p:cNvSpPr>
            <p:nvPr/>
          </p:nvSpPr>
          <p:spPr bwMode="auto">
            <a:xfrm>
              <a:off x="10608" y="6479"/>
              <a:ext cx="72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28" name="Line 47"/>
            <p:cNvSpPr>
              <a:spLocks noChangeAspect="1" noChangeShapeType="1"/>
            </p:cNvSpPr>
            <p:nvPr/>
          </p:nvSpPr>
          <p:spPr bwMode="auto">
            <a:xfrm>
              <a:off x="10608" y="6575"/>
              <a:ext cx="177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29" name="Line 48"/>
            <p:cNvSpPr>
              <a:spLocks noChangeAspect="1" noChangeShapeType="1"/>
            </p:cNvSpPr>
            <p:nvPr/>
          </p:nvSpPr>
          <p:spPr bwMode="auto">
            <a:xfrm>
              <a:off x="10608" y="6671"/>
              <a:ext cx="24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30" name="Line 49"/>
            <p:cNvSpPr>
              <a:spLocks noChangeAspect="1" noChangeShapeType="1"/>
            </p:cNvSpPr>
            <p:nvPr/>
          </p:nvSpPr>
          <p:spPr bwMode="auto">
            <a:xfrm>
              <a:off x="11040" y="6767"/>
              <a:ext cx="28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31" name="Line 50"/>
            <p:cNvSpPr>
              <a:spLocks noChangeAspect="1" noChangeShapeType="1"/>
            </p:cNvSpPr>
            <p:nvPr/>
          </p:nvSpPr>
          <p:spPr bwMode="auto">
            <a:xfrm>
              <a:off x="11040" y="6863"/>
              <a:ext cx="134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32" name="Line 51"/>
            <p:cNvSpPr>
              <a:spLocks noChangeAspect="1" noChangeShapeType="1"/>
            </p:cNvSpPr>
            <p:nvPr/>
          </p:nvSpPr>
          <p:spPr bwMode="auto">
            <a:xfrm>
              <a:off x="11040" y="6959"/>
              <a:ext cx="196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33" name="Line 52"/>
            <p:cNvSpPr>
              <a:spLocks noChangeAspect="1" noChangeShapeType="1"/>
            </p:cNvSpPr>
            <p:nvPr/>
          </p:nvSpPr>
          <p:spPr bwMode="auto">
            <a:xfrm>
              <a:off x="11808" y="7055"/>
              <a:ext cx="57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34" name="Line 53"/>
            <p:cNvSpPr>
              <a:spLocks noChangeAspect="1" noChangeShapeType="1"/>
            </p:cNvSpPr>
            <p:nvPr/>
          </p:nvSpPr>
          <p:spPr bwMode="auto">
            <a:xfrm>
              <a:off x="11808" y="7151"/>
              <a:ext cx="12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35" name="Line 54"/>
            <p:cNvSpPr>
              <a:spLocks noChangeAspect="1" noChangeShapeType="1"/>
            </p:cNvSpPr>
            <p:nvPr/>
          </p:nvSpPr>
          <p:spPr bwMode="auto">
            <a:xfrm>
              <a:off x="12480" y="7247"/>
              <a:ext cx="19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36" name="Line 55"/>
            <p:cNvSpPr>
              <a:spLocks noChangeAspect="1" noChangeShapeType="1"/>
            </p:cNvSpPr>
            <p:nvPr/>
          </p:nvSpPr>
          <p:spPr bwMode="auto">
            <a:xfrm>
              <a:off x="12480" y="7343"/>
              <a:ext cx="52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6400800" y="3429000"/>
            <a:ext cx="2246313" cy="1370013"/>
            <a:chOff x="4176" y="2687"/>
            <a:chExt cx="1415" cy="863"/>
          </a:xfrm>
        </p:grpSpPr>
        <p:sp>
          <p:nvSpPr>
            <p:cNvPr id="46101" name="Line 77"/>
            <p:cNvSpPr>
              <a:spLocks noChangeAspect="1" noChangeShapeType="1"/>
            </p:cNvSpPr>
            <p:nvPr/>
          </p:nvSpPr>
          <p:spPr bwMode="auto">
            <a:xfrm>
              <a:off x="4224" y="2927"/>
              <a:ext cx="9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02" name="Line 78"/>
            <p:cNvSpPr>
              <a:spLocks noChangeAspect="1" noChangeShapeType="1"/>
            </p:cNvSpPr>
            <p:nvPr/>
          </p:nvSpPr>
          <p:spPr bwMode="auto">
            <a:xfrm>
              <a:off x="4224" y="2831"/>
              <a:ext cx="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03" name="Line 79"/>
            <p:cNvSpPr>
              <a:spLocks noChangeAspect="1" noChangeShapeType="1"/>
            </p:cNvSpPr>
            <p:nvPr/>
          </p:nvSpPr>
          <p:spPr bwMode="auto">
            <a:xfrm>
              <a:off x="4224" y="2879"/>
              <a:ext cx="3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04" name="Line 80"/>
            <p:cNvSpPr>
              <a:spLocks noChangeAspect="1" noChangeShapeType="1"/>
            </p:cNvSpPr>
            <p:nvPr/>
          </p:nvSpPr>
          <p:spPr bwMode="auto">
            <a:xfrm>
              <a:off x="4224" y="2975"/>
              <a:ext cx="45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05" name="Line 81"/>
            <p:cNvSpPr>
              <a:spLocks noChangeAspect="1" noChangeShapeType="1"/>
            </p:cNvSpPr>
            <p:nvPr/>
          </p:nvSpPr>
          <p:spPr bwMode="auto">
            <a:xfrm>
              <a:off x="4224" y="3023"/>
              <a:ext cx="1295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06" name="Line 82"/>
            <p:cNvSpPr>
              <a:spLocks noChangeAspect="1" noChangeShapeType="1"/>
            </p:cNvSpPr>
            <p:nvPr/>
          </p:nvSpPr>
          <p:spPr bwMode="auto">
            <a:xfrm>
              <a:off x="4320" y="3071"/>
              <a:ext cx="216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07" name="Line 83"/>
            <p:cNvSpPr>
              <a:spLocks noChangeAspect="1" noChangeShapeType="1"/>
            </p:cNvSpPr>
            <p:nvPr/>
          </p:nvSpPr>
          <p:spPr bwMode="auto">
            <a:xfrm>
              <a:off x="4320" y="3119"/>
              <a:ext cx="360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08" name="Line 84"/>
            <p:cNvSpPr>
              <a:spLocks noChangeAspect="1" noChangeShapeType="1"/>
            </p:cNvSpPr>
            <p:nvPr/>
          </p:nvSpPr>
          <p:spPr bwMode="auto">
            <a:xfrm>
              <a:off x="4320" y="3166"/>
              <a:ext cx="887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09" name="Line 85"/>
            <p:cNvSpPr>
              <a:spLocks noChangeAspect="1" noChangeShapeType="1"/>
            </p:cNvSpPr>
            <p:nvPr/>
          </p:nvSpPr>
          <p:spPr bwMode="auto">
            <a:xfrm>
              <a:off x="4320" y="3214"/>
              <a:ext cx="1199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10" name="Line 86"/>
            <p:cNvSpPr>
              <a:spLocks noChangeAspect="1" noChangeShapeType="1"/>
            </p:cNvSpPr>
            <p:nvPr/>
          </p:nvSpPr>
          <p:spPr bwMode="auto">
            <a:xfrm>
              <a:off x="4536" y="3262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11" name="Line 87"/>
            <p:cNvSpPr>
              <a:spLocks noChangeAspect="1" noChangeShapeType="1"/>
            </p:cNvSpPr>
            <p:nvPr/>
          </p:nvSpPr>
          <p:spPr bwMode="auto">
            <a:xfrm>
              <a:off x="4536" y="3310"/>
              <a:ext cx="67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12" name="Line 88"/>
            <p:cNvSpPr>
              <a:spLocks noChangeAspect="1" noChangeShapeType="1"/>
            </p:cNvSpPr>
            <p:nvPr/>
          </p:nvSpPr>
          <p:spPr bwMode="auto">
            <a:xfrm>
              <a:off x="4536" y="3358"/>
              <a:ext cx="98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13" name="Line 89"/>
            <p:cNvSpPr>
              <a:spLocks noChangeAspect="1" noChangeShapeType="1"/>
            </p:cNvSpPr>
            <p:nvPr/>
          </p:nvSpPr>
          <p:spPr bwMode="auto">
            <a:xfrm>
              <a:off x="4919" y="3406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14" name="Line 90"/>
            <p:cNvSpPr>
              <a:spLocks noChangeAspect="1" noChangeShapeType="1"/>
            </p:cNvSpPr>
            <p:nvPr/>
          </p:nvSpPr>
          <p:spPr bwMode="auto">
            <a:xfrm>
              <a:off x="4919" y="3454"/>
              <a:ext cx="600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15" name="Line 91"/>
            <p:cNvSpPr>
              <a:spLocks noChangeAspect="1" noChangeShapeType="1"/>
            </p:cNvSpPr>
            <p:nvPr/>
          </p:nvSpPr>
          <p:spPr bwMode="auto">
            <a:xfrm>
              <a:off x="5255" y="3502"/>
              <a:ext cx="96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16" name="Line 92"/>
            <p:cNvSpPr>
              <a:spLocks noChangeAspect="1" noChangeShapeType="1"/>
            </p:cNvSpPr>
            <p:nvPr/>
          </p:nvSpPr>
          <p:spPr bwMode="auto">
            <a:xfrm>
              <a:off x="5255" y="3550"/>
              <a:ext cx="264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117" name="Text Box 93"/>
            <p:cNvSpPr txBox="1">
              <a:spLocks noChangeAspect="1" noChangeArrowheads="1"/>
            </p:cNvSpPr>
            <p:nvPr/>
          </p:nvSpPr>
          <p:spPr bwMode="auto">
            <a:xfrm>
              <a:off x="4176" y="2687"/>
              <a:ext cx="141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000000"/>
                  </a:solidFill>
                  <a:latin typeface="Courier New" pitchFamily="49" charset="0"/>
                </a:rPr>
                <a:t>I left my nice pearls to her</a:t>
              </a:r>
            </a:p>
          </p:txBody>
        </p:sp>
      </p:grpSp>
      <p:sp>
        <p:nvSpPr>
          <p:cNvPr id="317534" name="AutoShape 94"/>
          <p:cNvSpPr>
            <a:spLocks noChangeAspect="1" noChangeArrowheads="1"/>
          </p:cNvSpPr>
          <p:nvPr/>
        </p:nvSpPr>
        <p:spPr bwMode="auto">
          <a:xfrm>
            <a:off x="7162800" y="2971800"/>
            <a:ext cx="874713" cy="304800"/>
          </a:xfrm>
          <a:prstGeom prst="downArrow">
            <a:avLst>
              <a:gd name="adj1" fmla="val 58148"/>
              <a:gd name="adj2" fmla="val 56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541" name="AutoShape 101"/>
          <p:cNvSpPr>
            <a:spLocks noChangeArrowheads="1"/>
          </p:cNvSpPr>
          <p:nvPr/>
        </p:nvSpPr>
        <p:spPr bwMode="auto">
          <a:xfrm>
            <a:off x="0" y="1295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542" name="AutoShape 102"/>
          <p:cNvSpPr>
            <a:spLocks noChangeArrowheads="1"/>
          </p:cNvSpPr>
          <p:nvPr/>
        </p:nvSpPr>
        <p:spPr bwMode="auto">
          <a:xfrm>
            <a:off x="0" y="2785238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543" name="AutoShape 103"/>
          <p:cNvSpPr>
            <a:spLocks noChangeArrowheads="1"/>
          </p:cNvSpPr>
          <p:nvPr/>
        </p:nvSpPr>
        <p:spPr bwMode="auto">
          <a:xfrm>
            <a:off x="0" y="3962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548" name="AutoShape 108"/>
          <p:cNvSpPr>
            <a:spLocks noChangeArrowheads="1"/>
          </p:cNvSpPr>
          <p:nvPr/>
        </p:nvSpPr>
        <p:spPr bwMode="auto">
          <a:xfrm>
            <a:off x="3276600" y="762000"/>
            <a:ext cx="2895600" cy="381000"/>
          </a:xfrm>
          <a:prstGeom prst="wedgeRoundRectCallout">
            <a:avLst>
              <a:gd name="adj1" fmla="val 82565"/>
              <a:gd name="adj2" fmla="val 8333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  <a:cs typeface="Arial" charset="0"/>
              </a:rPr>
              <a:t>candidate arguments</a:t>
            </a:r>
          </a:p>
        </p:txBody>
      </p: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6515100" y="5105400"/>
            <a:ext cx="2249488" cy="800100"/>
            <a:chOff x="6515100" y="5219700"/>
            <a:chExt cx="2249488" cy="800100"/>
          </a:xfrm>
        </p:grpSpPr>
        <p:sp>
          <p:nvSpPr>
            <p:cNvPr id="46095" name="Line 95"/>
            <p:cNvSpPr>
              <a:spLocks noChangeAspect="1" noChangeShapeType="1"/>
            </p:cNvSpPr>
            <p:nvPr/>
          </p:nvSpPr>
          <p:spPr bwMode="auto">
            <a:xfrm>
              <a:off x="6591300" y="5638800"/>
              <a:ext cx="1143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96" name="Line 96"/>
            <p:cNvSpPr>
              <a:spLocks noChangeAspect="1" noChangeShapeType="1"/>
            </p:cNvSpPr>
            <p:nvPr/>
          </p:nvSpPr>
          <p:spPr bwMode="auto">
            <a:xfrm>
              <a:off x="6743700" y="5676900"/>
              <a:ext cx="342900" cy="0"/>
            </a:xfrm>
            <a:prstGeom prst="line">
              <a:avLst/>
            </a:prstGeom>
            <a:noFill/>
            <a:ln w="38100">
              <a:solidFill>
                <a:srgbClr val="66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97" name="Line 97"/>
            <p:cNvSpPr>
              <a:spLocks noChangeAspect="1" noChangeShapeType="1"/>
            </p:cNvSpPr>
            <p:nvPr/>
          </p:nvSpPr>
          <p:spPr bwMode="auto">
            <a:xfrm>
              <a:off x="7086600" y="5715000"/>
              <a:ext cx="10683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98" name="Line 98"/>
            <p:cNvSpPr>
              <a:spLocks noChangeAspect="1" noChangeShapeType="1"/>
            </p:cNvSpPr>
            <p:nvPr/>
          </p:nvSpPr>
          <p:spPr bwMode="auto">
            <a:xfrm>
              <a:off x="8231188" y="5753100"/>
              <a:ext cx="41910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99" name="Text Box 99"/>
            <p:cNvSpPr txBox="1">
              <a:spLocks noChangeAspect="1" noChangeArrowheads="1"/>
            </p:cNvSpPr>
            <p:nvPr/>
          </p:nvSpPr>
          <p:spPr bwMode="auto">
            <a:xfrm>
              <a:off x="6515100" y="5791200"/>
              <a:ext cx="22494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0000FF"/>
                  </a:solidFill>
                  <a:latin typeface="Courier New" pitchFamily="49" charset="0"/>
                </a:rPr>
                <a:t>I</a:t>
              </a:r>
              <a:r>
                <a:rPr lang="en-US" sz="900" b="1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900" b="1">
                  <a:solidFill>
                    <a:srgbClr val="66FFCC"/>
                  </a:solidFill>
                  <a:latin typeface="Courier New" pitchFamily="49" charset="0"/>
                </a:rPr>
                <a:t>left</a:t>
              </a:r>
              <a:r>
                <a:rPr lang="en-US" sz="900" b="1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900" b="1">
                  <a:solidFill>
                    <a:srgbClr val="FF9900"/>
                  </a:solidFill>
                  <a:latin typeface="Courier New" pitchFamily="49" charset="0"/>
                </a:rPr>
                <a:t>my nice pearls</a:t>
              </a:r>
              <a:r>
                <a:rPr lang="en-US" sz="900" b="1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900" b="1">
                  <a:solidFill>
                    <a:srgbClr val="00FF00"/>
                  </a:solidFill>
                  <a:latin typeface="Courier New" pitchFamily="49" charset="0"/>
                </a:rPr>
                <a:t>to her</a:t>
              </a:r>
            </a:p>
          </p:txBody>
        </p:sp>
        <p:sp>
          <p:nvSpPr>
            <p:cNvPr id="46100" name="AutoShape 100"/>
            <p:cNvSpPr>
              <a:spLocks noChangeAspect="1" noChangeArrowheads="1"/>
            </p:cNvSpPr>
            <p:nvPr/>
          </p:nvSpPr>
          <p:spPr bwMode="auto">
            <a:xfrm>
              <a:off x="7200900" y="5219700"/>
              <a:ext cx="877888" cy="304800"/>
            </a:xfrm>
            <a:prstGeom prst="downArrow">
              <a:avLst>
                <a:gd name="adj1" fmla="val 58148"/>
                <a:gd name="adj2" fmla="val 56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7" name="AutoShape 94"/>
          <p:cNvSpPr>
            <a:spLocks noChangeAspect="1" noChangeArrowheads="1"/>
          </p:cNvSpPr>
          <p:nvPr/>
        </p:nvSpPr>
        <p:spPr bwMode="auto">
          <a:xfrm>
            <a:off x="7162800" y="2819400"/>
            <a:ext cx="874713" cy="304800"/>
          </a:xfrm>
          <a:prstGeom prst="downArrow">
            <a:avLst>
              <a:gd name="adj1" fmla="val 58148"/>
              <a:gd name="adj2" fmla="val 56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D09CE63E-8DC8-459D-9F1E-51B2C39CB6A5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1" name="Rectangular Callout 90"/>
          <p:cNvSpPr/>
          <p:nvPr/>
        </p:nvSpPr>
        <p:spPr>
          <a:xfrm>
            <a:off x="4573759" y="2402919"/>
            <a:ext cx="4190829" cy="914400"/>
          </a:xfrm>
          <a:prstGeom prst="wedgeRectCallout">
            <a:avLst>
              <a:gd name="adj1" fmla="val -82540"/>
              <a:gd name="adj2" fmla="val 159962"/>
            </a:avLst>
          </a:prstGeom>
          <a:solidFill>
            <a:srgbClr val="FFFFCC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Variable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y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a,t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indicates whether  candidate argument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is assigned a label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</a:t>
            </a:r>
            <a:r>
              <a:rPr kumimoji="0" lang="en-US" sz="1800" b="0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a,t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is the corresponding model score </a:t>
            </a:r>
          </a:p>
        </p:txBody>
      </p:sp>
      <p:pic>
        <p:nvPicPr>
          <p:cNvPr id="89" name="Picture 8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832" y="381000"/>
            <a:ext cx="4852568" cy="3074895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266700" y="6073914"/>
            <a:ext cx="8724900" cy="70788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Use the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pipeline architecture’s simplicity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while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maintaining uncertainty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:  keep probability distributions over decisions &amp; use global inference at decision time.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8176" y="412532"/>
            <a:ext cx="1739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6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No duplicate argument classes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099976" y="956846"/>
            <a:ext cx="1739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16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Unique labels</a:t>
            </a:r>
            <a:endParaRPr lang="en-US" altLang="zh-TW" sz="160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4953000" y="353654"/>
            <a:ext cx="3962400" cy="1094146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0033CC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Learning Based Java: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allows a developer to encode constraints in </a:t>
            </a:r>
            <a:r>
              <a:rPr lang="en-US" altLang="zh-TW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First Order Logic;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these are compiled into linear inequalities automatically. </a:t>
            </a:r>
          </a:p>
        </p:txBody>
      </p:sp>
    </p:spTree>
    <p:extLst>
      <p:ext uri="{BB962C8B-B14F-4D97-AF65-F5344CB8AC3E}">
        <p14:creationId xmlns:p14="http://schemas.microsoft.com/office/powerpoint/2010/main" val="2037597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97525E-7 L -0.00017 -0.3772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6" grpId="0" animBg="1"/>
      <p:bldP spid="317534" grpId="0" animBg="1"/>
      <p:bldP spid="317534" grpId="1" animBg="1"/>
      <p:bldP spid="317541" grpId="0" animBg="1"/>
      <p:bldP spid="317543" grpId="0" animBg="1"/>
      <p:bldP spid="317548" grpId="0" build="allAtOnce" animBg="1"/>
      <p:bldP spid="91" grpId="0" animBg="1"/>
      <p:bldP spid="90" grpId="0" animBg="1"/>
      <p:bldP spid="7" grpId="0"/>
      <p:bldP spid="93" grpId="0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8200" y="5334000"/>
            <a:ext cx="4419600" cy="83820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3733800"/>
            <a:ext cx="4419600" cy="83820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2057400"/>
            <a:ext cx="4419600" cy="838200"/>
          </a:xfrm>
          <a:prstGeom prst="rect">
            <a:avLst/>
          </a:prstGeom>
          <a:solidFill>
            <a:srgbClr val="FFFFCC"/>
          </a:solidFill>
          <a:ln w="127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John, a fast-rising politician</a:t>
            </a:r>
            <a:r>
              <a:rPr lang="en-US" i="1" dirty="0">
                <a:solidFill>
                  <a:srgbClr val="0033CC"/>
                </a:solidFill>
              </a:rPr>
              <a:t>, slept </a:t>
            </a:r>
            <a:r>
              <a:rPr lang="en-US" i="1" dirty="0"/>
              <a:t>on the train to Chicago</a:t>
            </a:r>
            <a:r>
              <a:rPr lang="en-US" dirty="0"/>
              <a:t>.</a:t>
            </a:r>
          </a:p>
          <a:p>
            <a:r>
              <a:rPr lang="en-US" b="1" dirty="0" smtClean="0"/>
              <a:t>Verb Predicate: sleep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Sleeper:</a:t>
            </a:r>
            <a:r>
              <a:rPr lang="en-US" dirty="0" smtClean="0"/>
              <a:t> John, a fast-rising politician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Location: </a:t>
            </a:r>
            <a:r>
              <a:rPr lang="en-US" dirty="0" smtClean="0"/>
              <a:t>on the train to Chicago</a:t>
            </a:r>
          </a:p>
          <a:p>
            <a:endParaRPr lang="en-US" b="1" dirty="0" smtClean="0"/>
          </a:p>
          <a:p>
            <a:r>
              <a:rPr lang="en-US" b="1" dirty="0" smtClean="0"/>
              <a:t>Who </a:t>
            </a:r>
            <a:r>
              <a:rPr lang="en-US" b="1" dirty="0"/>
              <a:t>was John?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Relation: Apposition (comma) </a:t>
            </a:r>
          </a:p>
          <a:p>
            <a:pPr lvl="1"/>
            <a:r>
              <a:rPr lang="en-US" dirty="0" smtClean="0"/>
              <a:t>John</a:t>
            </a:r>
            <a:r>
              <a:rPr lang="en-US" dirty="0"/>
              <a:t>, a fast-rising politician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What </a:t>
            </a:r>
            <a:r>
              <a:rPr lang="en-US" b="1" dirty="0"/>
              <a:t>was John’s destination?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Relation: Destination (preposition)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train </a:t>
            </a:r>
            <a:r>
              <a:rPr lang="en-US" dirty="0">
                <a:solidFill>
                  <a:srgbClr val="0033CC"/>
                </a:solidFill>
              </a:rPr>
              <a:t>to </a:t>
            </a:r>
            <a:r>
              <a:rPr lang="en-US" dirty="0" smtClean="0">
                <a:solidFill>
                  <a:srgbClr val="0033CC"/>
                </a:solidFill>
              </a:rPr>
              <a:t>Chicago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SRL is not Sufficient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24400" y="16764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5400000">
            <a:off x="4222856" y="2520844"/>
            <a:ext cx="3467100" cy="2159212"/>
          </a:xfrm>
          <a:prstGeom prst="bentConnector3">
            <a:avLst>
              <a:gd name="adj1" fmla="val 8683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 rot="5400000">
            <a:off x="-128592" y="2474696"/>
            <a:ext cx="2467306" cy="889107"/>
          </a:xfrm>
          <a:prstGeom prst="bentConnector3">
            <a:avLst>
              <a:gd name="adj1" fmla="val 16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445468" y="1234966"/>
            <a:ext cx="559012" cy="466396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90958" y="1295400"/>
            <a:ext cx="559012" cy="466396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780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Semantic Role Labeling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71" y="1672354"/>
            <a:ext cx="6197029" cy="488084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BA50A1E-0B58-486D-A6CF-CFA1EEA2D07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230868"/>
            <a:ext cx="8458200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Improved sentence level analysis; dealing with more phenomena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0507" y="5576455"/>
            <a:ext cx="1884218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Sentence level analysis may be influenced by other sentences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10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-usage-brighen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69" y="2227685"/>
            <a:ext cx="6824133" cy="310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preposition relations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09381" y="4302532"/>
            <a:ext cx="667129" cy="6124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46589" y="2363177"/>
            <a:ext cx="667129" cy="6124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6589" y="1790621"/>
            <a:ext cx="2415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Queen of England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7168" y="5327944"/>
            <a:ext cx="202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C</a:t>
            </a:r>
            <a:r>
              <a:rPr lang="en-US" sz="2400" dirty="0" smtClean="0">
                <a:latin typeface="+mn-lt"/>
              </a:rPr>
              <a:t>ity of Chicago</a:t>
            </a:r>
            <a:endParaRPr lang="en-US" sz="24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14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 expressed by prepositions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6366" y="1264872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live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Conway House </a:t>
            </a:r>
          </a:p>
          <a:p>
            <a:pPr algn="ctr"/>
            <a:r>
              <a:rPr lang="en-US" b="1" dirty="0" smtClean="0">
                <a:latin typeface="Courier"/>
                <a:cs typeface="Courier"/>
              </a:rPr>
              <a:t>at:1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366" y="2051124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stopped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9 PM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a</a:t>
            </a:r>
            <a:r>
              <a:rPr lang="en-US" b="1" dirty="0" smtClean="0">
                <a:latin typeface="Courier"/>
                <a:cs typeface="Courier"/>
              </a:rPr>
              <a:t>t:2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366" y="4409880"/>
            <a:ext cx="23710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cooler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smtClean="0"/>
              <a:t>the evening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i</a:t>
            </a:r>
            <a:r>
              <a:rPr lang="en-US" b="1" dirty="0" smtClean="0">
                <a:latin typeface="Courier"/>
                <a:cs typeface="Courier"/>
              </a:rPr>
              <a:t>n:3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6366" y="2837376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drive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50 mph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a</a:t>
            </a:r>
            <a:r>
              <a:rPr lang="en-US" b="1" dirty="0" smtClean="0">
                <a:latin typeface="Courier"/>
                <a:cs typeface="Courier"/>
              </a:rPr>
              <a:t>t:5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366" y="5982385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rrive </a:t>
            </a:r>
            <a:r>
              <a:rPr lang="en-US" dirty="0" smtClean="0">
                <a:solidFill>
                  <a:srgbClr val="FF0000"/>
                </a:solidFill>
              </a:rPr>
              <a:t>on</a:t>
            </a:r>
            <a:r>
              <a:rPr lang="en-US" dirty="0" smtClean="0"/>
              <a:t> the 9</a:t>
            </a:r>
            <a:r>
              <a:rPr lang="en-US" baseline="30000" dirty="0" smtClean="0"/>
              <a:t>th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o</a:t>
            </a:r>
            <a:r>
              <a:rPr lang="en-US" b="1" dirty="0" smtClean="0">
                <a:latin typeface="Courier"/>
                <a:cs typeface="Courier"/>
              </a:rPr>
              <a:t>n:17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6366" y="5196132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camp </a:t>
            </a:r>
            <a:r>
              <a:rPr lang="en-US" dirty="0" smtClean="0">
                <a:solidFill>
                  <a:srgbClr val="FF0000"/>
                </a:solidFill>
              </a:rPr>
              <a:t>on</a:t>
            </a:r>
            <a:r>
              <a:rPr lang="en-US" dirty="0" smtClean="0"/>
              <a:t> the island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o</a:t>
            </a:r>
            <a:r>
              <a:rPr lang="en-US" b="1" dirty="0" smtClean="0">
                <a:latin typeface="Courier"/>
                <a:cs typeface="Courier"/>
              </a:rPr>
              <a:t>n:7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6366" y="3623628"/>
            <a:ext cx="2371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look </a:t>
            </a:r>
            <a:r>
              <a:rPr lang="en-US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the watch</a:t>
            </a:r>
          </a:p>
          <a:p>
            <a:pPr algn="ctr"/>
            <a:r>
              <a:rPr lang="en-US" b="1" dirty="0">
                <a:latin typeface="Courier"/>
                <a:cs typeface="Courier"/>
              </a:rPr>
              <a:t>a</a:t>
            </a:r>
            <a:r>
              <a:rPr lang="en-US" b="1" dirty="0" smtClean="0">
                <a:latin typeface="Courier"/>
                <a:cs typeface="Courier"/>
              </a:rPr>
              <a:t>t</a:t>
            </a:r>
            <a:r>
              <a:rPr lang="en-US" b="1" dirty="0" smtClean="0">
                <a:latin typeface="Courier"/>
                <a:cs typeface="Courier"/>
                <a:sym typeface="Wingdings"/>
              </a:rPr>
              <a:t>:9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4400" y="1781254"/>
            <a:ext cx="2048934" cy="527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"/>
                <a:cs typeface="Courier"/>
              </a:rPr>
              <a:t>Location</a:t>
            </a: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2946862"/>
            <a:ext cx="2048934" cy="527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"/>
                <a:cs typeface="Courier"/>
              </a:rPr>
              <a:t>Temporal</a:t>
            </a: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5278077"/>
            <a:ext cx="2048934" cy="527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Courier"/>
                <a:cs typeface="Courier"/>
              </a:rPr>
              <a:t>ObjectOfVerb</a:t>
            </a:r>
            <a:endParaRPr lang="en-US" sz="2000" b="1" dirty="0">
              <a:latin typeface="Courier"/>
              <a:cs typeface="Courier"/>
            </a:endParaRPr>
          </a:p>
        </p:txBody>
      </p:sp>
      <p:cxnSp>
        <p:nvCxnSpPr>
          <p:cNvPr id="22" name="Straight Connector 21"/>
          <p:cNvCxnSpPr>
            <a:stCxn id="6" idx="3"/>
            <a:endCxn id="15" idx="1"/>
          </p:cNvCxnSpPr>
          <p:nvPr/>
        </p:nvCxnSpPr>
        <p:spPr>
          <a:xfrm>
            <a:off x="3507400" y="1588038"/>
            <a:ext cx="2487000" cy="4568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  <a:endCxn id="16" idx="1"/>
          </p:cNvCxnSpPr>
          <p:nvPr/>
        </p:nvCxnSpPr>
        <p:spPr>
          <a:xfrm>
            <a:off x="3507400" y="2374290"/>
            <a:ext cx="2512400" cy="8361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30" idx="1"/>
          </p:cNvCxnSpPr>
          <p:nvPr/>
        </p:nvCxnSpPr>
        <p:spPr>
          <a:xfrm>
            <a:off x="3507400" y="3160542"/>
            <a:ext cx="2512400" cy="12155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9800" y="4112470"/>
            <a:ext cx="2048934" cy="527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urier"/>
                <a:cs typeface="Courier"/>
              </a:rPr>
              <a:t>Numeric</a:t>
            </a:r>
            <a:endParaRPr lang="en-US" sz="2000" b="1" dirty="0">
              <a:latin typeface="Courier"/>
              <a:cs typeface="Courier"/>
            </a:endParaRPr>
          </a:p>
        </p:txBody>
      </p:sp>
      <p:cxnSp>
        <p:nvCxnSpPr>
          <p:cNvPr id="32" name="Straight Connector 31"/>
          <p:cNvCxnSpPr>
            <a:stCxn id="14" idx="3"/>
            <a:endCxn id="17" idx="1"/>
          </p:cNvCxnSpPr>
          <p:nvPr/>
        </p:nvCxnSpPr>
        <p:spPr>
          <a:xfrm>
            <a:off x="3507400" y="3946794"/>
            <a:ext cx="2512400" cy="15948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3"/>
            <a:endCxn id="16" idx="1"/>
          </p:cNvCxnSpPr>
          <p:nvPr/>
        </p:nvCxnSpPr>
        <p:spPr>
          <a:xfrm flipV="1">
            <a:off x="3507399" y="3210461"/>
            <a:ext cx="2512401" cy="15225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15" idx="1"/>
          </p:cNvCxnSpPr>
          <p:nvPr/>
        </p:nvCxnSpPr>
        <p:spPr>
          <a:xfrm flipV="1">
            <a:off x="3507400" y="2044853"/>
            <a:ext cx="2487000" cy="34744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3"/>
            <a:endCxn id="16" idx="1"/>
          </p:cNvCxnSpPr>
          <p:nvPr/>
        </p:nvCxnSpPr>
        <p:spPr>
          <a:xfrm flipV="1">
            <a:off x="3507400" y="3210461"/>
            <a:ext cx="2512400" cy="30950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651125" y="1403372"/>
            <a:ext cx="6212964" cy="1120753"/>
            <a:chOff x="2651125" y="1403372"/>
            <a:chExt cx="6212964" cy="1120753"/>
          </a:xfrm>
        </p:grpSpPr>
        <p:sp>
          <p:nvSpPr>
            <p:cNvPr id="3" name="TextBox 2"/>
            <p:cNvSpPr txBox="1"/>
            <p:nvPr/>
          </p:nvSpPr>
          <p:spPr>
            <a:xfrm>
              <a:off x="4242311" y="1403372"/>
              <a:ext cx="462177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Index of definition on Oxford English Dictionary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3" idx="1"/>
            </p:cNvCxnSpPr>
            <p:nvPr/>
          </p:nvCxnSpPr>
          <p:spPr>
            <a:xfrm flipH="1">
              <a:off x="2651125" y="1588038"/>
              <a:ext cx="1591186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>
              <a:stCxn id="3" idx="1"/>
            </p:cNvCxnSpPr>
            <p:nvPr/>
          </p:nvCxnSpPr>
          <p:spPr>
            <a:xfrm flipH="1">
              <a:off x="2651125" y="1588038"/>
              <a:ext cx="1591186" cy="9360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6146800" y="457200"/>
            <a:ext cx="2048934" cy="527197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cs typeface="Courier"/>
              </a:rPr>
              <a:t>Ambiguity &amp; Variability</a:t>
            </a:r>
            <a:endParaRPr lang="en-US" b="1" dirty="0"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15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0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Preposition </a:t>
            </a:r>
            <a:r>
              <a:rPr lang="en-US" dirty="0"/>
              <a:t>relations </a:t>
            </a:r>
            <a:r>
              <a:rPr lang="en-US" sz="1800" dirty="0"/>
              <a:t>[Transactions of ACL, ‘13</a:t>
            </a:r>
            <a:r>
              <a:rPr lang="en-US" sz="1800" dirty="0" smtClean="0"/>
              <a:t>]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inventory of 32 relations expressed by preposition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Prepositions are assigned labels </a:t>
            </a:r>
            <a:r>
              <a:rPr lang="en-US" dirty="0">
                <a:solidFill>
                  <a:srgbClr val="0033CC"/>
                </a:solidFill>
              </a:rPr>
              <a:t>that </a:t>
            </a:r>
            <a:r>
              <a:rPr lang="en-US" dirty="0" smtClean="0">
                <a:solidFill>
                  <a:srgbClr val="0033CC"/>
                </a:solidFill>
              </a:rPr>
              <a:t>act as predicate in a predicate-argument representation 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dirty="0">
                <a:solidFill>
                  <a:srgbClr val="0033CC"/>
                </a:solidFill>
              </a:rPr>
              <a:t>S</a:t>
            </a:r>
            <a:r>
              <a:rPr lang="en-US" dirty="0" smtClean="0">
                <a:solidFill>
                  <a:srgbClr val="0033CC"/>
                </a:solidFill>
              </a:rPr>
              <a:t>emantically </a:t>
            </a:r>
            <a:r>
              <a:rPr lang="en-US" dirty="0">
                <a:solidFill>
                  <a:srgbClr val="0033CC"/>
                </a:solidFill>
              </a:rPr>
              <a:t>related senses of </a:t>
            </a:r>
            <a:r>
              <a:rPr lang="en-US" dirty="0" smtClean="0">
                <a:solidFill>
                  <a:srgbClr val="0033CC"/>
                </a:solidFill>
              </a:rPr>
              <a:t>prepositions merged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Substantial inter-annotator agreement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new </a:t>
            </a:r>
            <a:r>
              <a:rPr lang="en-US" dirty="0"/>
              <a:t>r</a:t>
            </a:r>
            <a:r>
              <a:rPr lang="en-US" dirty="0" smtClean="0"/>
              <a:t>esource: Word sense disambiguation data, </a:t>
            </a:r>
            <a:r>
              <a:rPr lang="en-US" dirty="0" smtClean="0">
                <a:solidFill>
                  <a:srgbClr val="0033CC"/>
                </a:solidFill>
              </a:rPr>
              <a:t>re-labeled</a:t>
            </a:r>
          </a:p>
          <a:p>
            <a:pPr lvl="1"/>
            <a:r>
              <a:rPr lang="en-US" dirty="0" err="1" smtClean="0">
                <a:solidFill>
                  <a:srgbClr val="0033CC"/>
                </a:solidFill>
              </a:rPr>
              <a:t>SemEval</a:t>
            </a:r>
            <a:r>
              <a:rPr lang="en-US" dirty="0" smtClean="0">
                <a:solidFill>
                  <a:srgbClr val="0033CC"/>
                </a:solidFill>
              </a:rPr>
              <a:t> 2007 shared task </a:t>
            </a:r>
            <a:r>
              <a:rPr lang="en-US" sz="2200" dirty="0">
                <a:solidFill>
                  <a:srgbClr val="0033CC"/>
                </a:solidFill>
              </a:rPr>
              <a:t>[</a:t>
            </a:r>
            <a:r>
              <a:rPr lang="en-US" sz="2200" dirty="0" err="1">
                <a:solidFill>
                  <a:srgbClr val="0033CC"/>
                </a:solidFill>
              </a:rPr>
              <a:t>Litkowski</a:t>
            </a:r>
            <a:r>
              <a:rPr lang="en-US" sz="2200" dirty="0">
                <a:solidFill>
                  <a:srgbClr val="0033CC"/>
                </a:solidFill>
              </a:rPr>
              <a:t> 2007</a:t>
            </a:r>
            <a:r>
              <a:rPr lang="en-US" sz="2200" dirty="0" smtClean="0">
                <a:solidFill>
                  <a:srgbClr val="0033CC"/>
                </a:solidFill>
              </a:rPr>
              <a:t>]</a:t>
            </a:r>
            <a:endParaRPr lang="en-US" sz="2200" dirty="0">
              <a:solidFill>
                <a:srgbClr val="0033CC"/>
              </a:solidFill>
            </a:endParaRPr>
          </a:p>
          <a:p>
            <a:pPr lvl="2"/>
            <a:r>
              <a:rPr lang="en-US" dirty="0" smtClean="0"/>
              <a:t>~16K training and 8K test instances</a:t>
            </a:r>
          </a:p>
          <a:p>
            <a:pPr lvl="2"/>
            <a:r>
              <a:rPr lang="en-US" dirty="0" smtClean="0"/>
              <a:t>34 prepositions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Small portion of the Penn Treebank </a:t>
            </a:r>
            <a:r>
              <a:rPr lang="en-US" sz="2200" dirty="0">
                <a:solidFill>
                  <a:srgbClr val="0033CC"/>
                </a:solidFill>
              </a:rPr>
              <a:t>[</a:t>
            </a:r>
            <a:r>
              <a:rPr lang="en-US" sz="2200" dirty="0" err="1">
                <a:solidFill>
                  <a:srgbClr val="0033CC"/>
                </a:solidFill>
              </a:rPr>
              <a:t>Dalhmeier</a:t>
            </a:r>
            <a:r>
              <a:rPr lang="en-US" sz="2200" dirty="0">
                <a:solidFill>
                  <a:srgbClr val="0033CC"/>
                </a:solidFill>
              </a:rPr>
              <a:t>, et al 2009]</a:t>
            </a:r>
            <a:endParaRPr lang="en-US" sz="2200" dirty="0" smtClean="0">
              <a:solidFill>
                <a:srgbClr val="0033CC"/>
              </a:solidFill>
            </a:endParaRPr>
          </a:p>
          <a:p>
            <a:pPr lvl="2"/>
            <a:r>
              <a:rPr lang="en-US" dirty="0" smtClean="0"/>
              <a:t>only 7 prepositions, 22 labels</a:t>
            </a:r>
          </a:p>
          <a:p>
            <a:endParaRPr lang="en-US" dirty="0"/>
          </a:p>
          <a:p>
            <a:pPr lvl="1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16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predict the preposition relations</a:t>
            </a:r>
            <a:r>
              <a:rPr lang="en-US" dirty="0"/>
              <a:t>? </a:t>
            </a:r>
            <a:r>
              <a:rPr lang="en-US" sz="1800" dirty="0" smtClean="0"/>
              <a:t>[EMNLP</a:t>
            </a:r>
            <a:r>
              <a:rPr lang="en-US" sz="1800" dirty="0"/>
              <a:t>, </a:t>
            </a:r>
            <a:r>
              <a:rPr lang="en-US" sz="1800" dirty="0" smtClean="0"/>
              <a:t>’11]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1314450" lvl="2" indent="-514350"/>
            <a:r>
              <a:rPr lang="en-US" sz="2000" dirty="0" smtClean="0">
                <a:solidFill>
                  <a:srgbClr val="0033CC"/>
                </a:solidFill>
              </a:rPr>
              <a:t>No </a:t>
            </a:r>
            <a:r>
              <a:rPr lang="en-US" sz="1400" dirty="0" smtClean="0">
                <a:solidFill>
                  <a:srgbClr val="0033CC"/>
                </a:solidFill>
              </a:rPr>
              <a:t>(or, very small size) </a:t>
            </a:r>
            <a:r>
              <a:rPr lang="en-US" sz="2000" dirty="0" smtClean="0">
                <a:solidFill>
                  <a:srgbClr val="0033CC"/>
                </a:solidFill>
              </a:rPr>
              <a:t>jointly labeled corpus</a:t>
            </a:r>
            <a:r>
              <a:rPr lang="en-US" sz="2000" b="0" dirty="0">
                <a:solidFill>
                  <a:srgbClr val="0033CC"/>
                </a:solidFill>
              </a:rPr>
              <a:t> </a:t>
            </a:r>
            <a:r>
              <a:rPr lang="en-US" sz="2000" b="0" dirty="0" smtClean="0">
                <a:solidFill>
                  <a:srgbClr val="0033CC"/>
                </a:solidFill>
              </a:rPr>
              <a:t>(Verbs &amp; Preps)</a:t>
            </a:r>
            <a:endParaRPr lang="en-US" sz="2000" b="0" dirty="0">
              <a:solidFill>
                <a:srgbClr val="0033CC"/>
              </a:solidFill>
            </a:endParaRPr>
          </a:p>
          <a:p>
            <a:pPr marL="1771650" lvl="3" indent="-514350"/>
            <a:r>
              <a:rPr lang="en-US" sz="1800" b="0" dirty="0" smtClean="0">
                <a:solidFill>
                  <a:srgbClr val="0033CC"/>
                </a:solidFill>
              </a:rPr>
              <a:t>Cannot train a global model</a:t>
            </a:r>
          </a:p>
          <a:p>
            <a:pPr marL="1314450" lvl="2" indent="-514350"/>
            <a:r>
              <a:rPr lang="en-US" sz="2000" b="0" dirty="0" smtClean="0">
                <a:solidFill>
                  <a:srgbClr val="0033CC"/>
                </a:solidFill>
              </a:rPr>
              <a:t>Capturing the interplay with verb SRL?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about the arguments</a:t>
            </a:r>
            <a:r>
              <a:rPr lang="en-US" dirty="0"/>
              <a:t>? </a:t>
            </a:r>
            <a:r>
              <a:rPr lang="en-US" sz="1800" dirty="0"/>
              <a:t>[Trans. Of ACL, ‘13</a:t>
            </a:r>
            <a:r>
              <a:rPr lang="en-US" sz="1800" dirty="0" smtClean="0"/>
              <a:t>]</a:t>
            </a:r>
          </a:p>
          <a:p>
            <a:pPr marL="1314450" lvl="2" indent="-514350"/>
            <a:r>
              <a:rPr lang="en-US" sz="2000" dirty="0" smtClean="0">
                <a:solidFill>
                  <a:srgbClr val="0033CC"/>
                </a:solidFill>
              </a:rPr>
              <a:t>Annotation only gives us the predicate</a:t>
            </a:r>
          </a:p>
          <a:p>
            <a:pPr marL="1314450" lvl="2" indent="-514350"/>
            <a:r>
              <a:rPr lang="en-US" sz="2000" b="0" dirty="0" smtClean="0">
                <a:solidFill>
                  <a:srgbClr val="0033CC"/>
                </a:solidFill>
              </a:rPr>
              <a:t>How do we train an argument labeler?</a:t>
            </a:r>
          </a:p>
          <a:p>
            <a:pPr marL="1314450" lvl="2" indent="-514350"/>
            <a:r>
              <a:rPr lang="en-US" sz="2000" b="0" dirty="0" smtClean="0">
                <a:solidFill>
                  <a:srgbClr val="0033CC"/>
                </a:solidFill>
              </a:rPr>
              <a:t>Exploiting types as latent variables</a:t>
            </a:r>
            <a:endParaRPr lang="en-US" sz="2000" b="0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17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72" y="2157221"/>
            <a:ext cx="8229600" cy="3889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 smtClean="0"/>
              <a:t>The bus was heading for Nairobi in  Kenya.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702051" y="2210405"/>
            <a:ext cx="850900" cy="30648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of predictions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2212360"/>
            <a:ext cx="342502" cy="30817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81075" y="2490064"/>
            <a:ext cx="983224" cy="1091254"/>
            <a:chOff x="5389891" y="2553750"/>
            <a:chExt cx="983224" cy="1091254"/>
          </a:xfrm>
        </p:grpSpPr>
        <p:sp>
          <p:nvSpPr>
            <p:cNvPr id="8" name="TextBox 7"/>
            <p:cNvSpPr txBox="1"/>
            <p:nvPr/>
          </p:nvSpPr>
          <p:spPr>
            <a:xfrm>
              <a:off x="5389891" y="3275672"/>
              <a:ext cx="98322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Location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 flipH="1">
              <a:off x="5881503" y="2553750"/>
              <a:ext cx="18679" cy="7219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126016" y="4127806"/>
            <a:ext cx="12638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2"/>
            <a:endCxn id="14" idx="0"/>
          </p:cNvCxnSpPr>
          <p:nvPr/>
        </p:nvCxnSpPr>
        <p:spPr>
          <a:xfrm>
            <a:off x="4743251" y="2520532"/>
            <a:ext cx="14703" cy="1607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59612" y="4902990"/>
            <a:ext cx="51031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Predicate: </a:t>
            </a:r>
            <a:r>
              <a:rPr lang="en-US" dirty="0" smtClean="0">
                <a:solidFill>
                  <a:srgbClr val="FF0000"/>
                </a:solidFill>
              </a:rPr>
              <a:t>head.02</a:t>
            </a:r>
          </a:p>
          <a:p>
            <a:r>
              <a:rPr lang="en-US" dirty="0"/>
              <a:t>	</a:t>
            </a:r>
            <a:r>
              <a:rPr lang="en-US" dirty="0" smtClean="0"/>
              <a:t>A0 (mover): The bus</a:t>
            </a:r>
          </a:p>
          <a:p>
            <a:r>
              <a:rPr lang="en-US" dirty="0"/>
              <a:t>	</a:t>
            </a:r>
            <a:r>
              <a:rPr lang="en-US" dirty="0" smtClean="0"/>
              <a:t>A1 (</a:t>
            </a:r>
            <a:r>
              <a:rPr lang="en-US" dirty="0" smtClean="0">
                <a:solidFill>
                  <a:schemeClr val="tx1"/>
                </a:solidFill>
              </a:rPr>
              <a:t>destination</a:t>
            </a:r>
            <a:r>
              <a:rPr lang="en-US" dirty="0" smtClean="0"/>
              <a:t>): for Nairobi in Kenya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939390" y="4127806"/>
            <a:ext cx="2450501" cy="1698514"/>
            <a:chOff x="3881695" y="4638897"/>
            <a:chExt cx="2450501" cy="1698514"/>
          </a:xfrm>
        </p:grpSpPr>
        <p:sp>
          <p:nvSpPr>
            <p:cNvPr id="29" name="Oval 28"/>
            <p:cNvSpPr/>
            <p:nvPr/>
          </p:nvSpPr>
          <p:spPr>
            <a:xfrm>
              <a:off x="3881695" y="6004690"/>
              <a:ext cx="1708810" cy="332721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68321" y="4638897"/>
              <a:ext cx="1263875" cy="369332"/>
            </a:xfrm>
            <a:prstGeom prst="ellipse">
              <a:avLst/>
            </a:prstGeom>
            <a:solidFill>
              <a:schemeClr val="accent2">
                <a:alpha val="43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/>
          <p:cNvCxnSpPr>
            <a:stCxn id="14" idx="2"/>
          </p:cNvCxnSpPr>
          <p:nvPr/>
        </p:nvCxnSpPr>
        <p:spPr>
          <a:xfrm flipH="1">
            <a:off x="3824795" y="4497138"/>
            <a:ext cx="933159" cy="996462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0" y="1417638"/>
            <a:ext cx="9144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Predicate arguments from different triggers should be consistent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cxnSp>
        <p:nvCxnSpPr>
          <p:cNvPr id="19" name="Elbow Connector 18"/>
          <p:cNvCxnSpPr>
            <a:stCxn id="27" idx="2"/>
          </p:cNvCxnSpPr>
          <p:nvPr/>
        </p:nvCxnSpPr>
        <p:spPr>
          <a:xfrm rot="5400000">
            <a:off x="2612513" y="3356469"/>
            <a:ext cx="2354567" cy="67541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8108" y="2624151"/>
            <a:ext cx="300718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</a:rPr>
              <a:t>Joint constraints </a:t>
            </a:r>
            <a:r>
              <a:rPr lang="en-US" sz="2400" dirty="0"/>
              <a:t>linking the two </a:t>
            </a:r>
            <a:r>
              <a:rPr lang="en-US" sz="2400" dirty="0" smtClean="0"/>
              <a:t>tasks.</a:t>
            </a:r>
          </a:p>
          <a:p>
            <a:endParaRPr lang="en-US" sz="2400" b="1" dirty="0" smtClean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rgbClr val="0033CC"/>
                </a:solidFill>
              </a:rPr>
              <a:t>Destination </a:t>
            </a:r>
            <a:r>
              <a:rPr lang="en-US" sz="2400" b="1" dirty="0">
                <a:solidFill>
                  <a:srgbClr val="0033CC"/>
                </a:solidFill>
                <a:latin typeface="Calibri" charset="0"/>
                <a:cs typeface="Arial Unicode MS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Calibri" charset="0"/>
                <a:cs typeface="Arial Unicode MS" charset="0"/>
                <a:sym typeface="Symbol" charset="0"/>
              </a:rPr>
              <a:t> </a:t>
            </a:r>
            <a:r>
              <a:rPr lang="en-US" sz="2400" b="1" dirty="0" smtClean="0">
                <a:solidFill>
                  <a:srgbClr val="0033CC"/>
                </a:solidFill>
                <a:latin typeface="Calibri" charset="0"/>
                <a:cs typeface="Arial Unicode MS" charset="0"/>
                <a:sym typeface="Symbol" charset="0"/>
              </a:rPr>
              <a:t>A1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3064" y="2209800"/>
            <a:ext cx="342502" cy="30817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18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6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inference (CCMs)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952624"/>
            <a:ext cx="2960745" cy="956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056" y="1952624"/>
            <a:ext cx="2960744" cy="85121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69712" y="2635250"/>
            <a:ext cx="4604202" cy="1626692"/>
            <a:chOff x="469712" y="2635250"/>
            <a:chExt cx="4604202" cy="1626692"/>
          </a:xfrm>
        </p:grpSpPr>
        <p:sp>
          <p:nvSpPr>
            <p:cNvPr id="17" name="Rectangle 16"/>
            <p:cNvSpPr/>
            <p:nvPr/>
          </p:nvSpPr>
          <p:spPr>
            <a:xfrm>
              <a:off x="1468854" y="2635250"/>
              <a:ext cx="317500" cy="273525"/>
            </a:xfrm>
            <a:prstGeom prst="rect">
              <a:avLst/>
            </a:prstGeom>
            <a:solidFill>
              <a:schemeClr val="accent2">
                <a:alpha val="3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68130" y="2635250"/>
              <a:ext cx="317500" cy="273525"/>
            </a:xfrm>
            <a:prstGeom prst="rect">
              <a:avLst/>
            </a:prstGeom>
            <a:solidFill>
              <a:schemeClr val="accent2">
                <a:alpha val="3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9712" y="3861832"/>
              <a:ext cx="23157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Each argument label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53685" y="3021832"/>
              <a:ext cx="2420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Argument candidates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24" name="Elbow Connector 23"/>
            <p:cNvCxnSpPr>
              <a:stCxn id="18" idx="2"/>
              <a:endCxn id="14" idx="1"/>
            </p:cNvCxnSpPr>
            <p:nvPr/>
          </p:nvCxnSpPr>
          <p:spPr>
            <a:xfrm rot="16200000" flipH="1">
              <a:off x="2283726" y="2851928"/>
              <a:ext cx="313112" cy="42680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7" idx="2"/>
              <a:endCxn id="13" idx="0"/>
            </p:cNvCxnSpPr>
            <p:nvPr/>
          </p:nvCxnSpPr>
          <p:spPr>
            <a:xfrm>
              <a:off x="1627604" y="2908775"/>
              <a:ext cx="0" cy="953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21693" y="2530313"/>
            <a:ext cx="3660415" cy="1697470"/>
            <a:chOff x="4321693" y="2530313"/>
            <a:chExt cx="3660415" cy="1697470"/>
          </a:xfrm>
        </p:grpSpPr>
        <p:sp>
          <p:nvSpPr>
            <p:cNvPr id="21" name="Rectangle 20"/>
            <p:cNvSpPr/>
            <p:nvPr/>
          </p:nvSpPr>
          <p:spPr>
            <a:xfrm>
              <a:off x="6553200" y="2530313"/>
              <a:ext cx="317500" cy="273525"/>
            </a:xfrm>
            <a:prstGeom prst="rect">
              <a:avLst/>
            </a:prstGeom>
            <a:solidFill>
              <a:schemeClr val="accent2">
                <a:alpha val="3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35222" y="2530313"/>
              <a:ext cx="317500" cy="273525"/>
            </a:xfrm>
            <a:prstGeom prst="rect">
              <a:avLst/>
            </a:prstGeom>
            <a:solidFill>
              <a:schemeClr val="accent2">
                <a:alpha val="3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05835" y="3806577"/>
              <a:ext cx="1376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</a:t>
              </a:r>
              <a:r>
                <a:rPr lang="en-US" sz="2000" dirty="0" smtClean="0">
                  <a:latin typeface="+mn-lt"/>
                </a:rPr>
                <a:t>reposition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1693" y="3519897"/>
              <a:ext cx="22459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Preposition relation</a:t>
              </a:r>
            </a:p>
            <a:p>
              <a:r>
                <a:rPr lang="en-US" sz="2000" dirty="0" smtClean="0"/>
                <a:t>label</a:t>
              </a:r>
              <a:endParaRPr lang="en-US" sz="2000" dirty="0"/>
            </a:p>
          </p:txBody>
        </p:sp>
        <p:cxnSp>
          <p:nvCxnSpPr>
            <p:cNvPr id="30" name="Elbow Connector 29"/>
            <p:cNvCxnSpPr>
              <a:stCxn id="21" idx="2"/>
              <a:endCxn id="29" idx="0"/>
            </p:cNvCxnSpPr>
            <p:nvPr/>
          </p:nvCxnSpPr>
          <p:spPr>
            <a:xfrm rot="5400000">
              <a:off x="5720268" y="2528214"/>
              <a:ext cx="716059" cy="126730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2" idx="2"/>
              <a:endCxn id="28" idx="0"/>
            </p:cNvCxnSpPr>
            <p:nvPr/>
          </p:nvCxnSpPr>
          <p:spPr>
            <a:xfrm>
              <a:off x="7293972" y="2803838"/>
              <a:ext cx="0" cy="10027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1067801" y="4418835"/>
            <a:ext cx="232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Verb SRL constraints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24277" y="4418835"/>
            <a:ext cx="3347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Only one label per preposition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01" y="1802604"/>
            <a:ext cx="7086935" cy="1109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9887" y="1418223"/>
            <a:ext cx="21964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Verb arguments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3505" y="1418223"/>
            <a:ext cx="27785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Preposition relations</a:t>
            </a:r>
            <a:endParaRPr lang="en-US" sz="2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2486526" y="1952624"/>
            <a:ext cx="3963684" cy="1936605"/>
            <a:chOff x="2486526" y="1952624"/>
            <a:chExt cx="3963684" cy="1936605"/>
          </a:xfrm>
        </p:grpSpPr>
        <p:sp>
          <p:nvSpPr>
            <p:cNvPr id="50" name="TextBox 49"/>
            <p:cNvSpPr txBox="1"/>
            <p:nvPr/>
          </p:nvSpPr>
          <p:spPr>
            <a:xfrm>
              <a:off x="2713790" y="3519897"/>
              <a:ext cx="3736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Re-scaling parameters (one per label)</a:t>
              </a:r>
              <a:endParaRPr lang="en-US" dirty="0">
                <a:latin typeface="+mn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86526" y="1952624"/>
              <a:ext cx="454527" cy="577689"/>
            </a:xfrm>
            <a:prstGeom prst="rect">
              <a:avLst/>
            </a:prstGeom>
            <a:solidFill>
              <a:schemeClr val="accent2">
                <a:alpha val="2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52792" y="1952624"/>
              <a:ext cx="454527" cy="577689"/>
            </a:xfrm>
            <a:prstGeom prst="rect">
              <a:avLst/>
            </a:prstGeom>
            <a:solidFill>
              <a:schemeClr val="accent2">
                <a:alpha val="2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stCxn id="52" idx="2"/>
            </p:cNvCxnSpPr>
            <p:nvPr/>
          </p:nvCxnSpPr>
          <p:spPr>
            <a:xfrm flipH="1">
              <a:off x="5024277" y="2530313"/>
              <a:ext cx="955779" cy="9895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1" idx="2"/>
            </p:cNvCxnSpPr>
            <p:nvPr/>
          </p:nvCxnSpPr>
          <p:spPr>
            <a:xfrm>
              <a:off x="2713790" y="2530313"/>
              <a:ext cx="1096210" cy="9895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411292" y="3704563"/>
            <a:ext cx="133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Constraints:</a:t>
            </a:r>
            <a:endParaRPr lang="en-US" b="1" dirty="0"/>
          </a:p>
        </p:txBody>
      </p:sp>
      <p:sp>
        <p:nvSpPr>
          <p:cNvPr id="3" name="Rectangular Callout 2"/>
          <p:cNvSpPr/>
          <p:nvPr/>
        </p:nvSpPr>
        <p:spPr>
          <a:xfrm>
            <a:off x="3657377" y="76200"/>
            <a:ext cx="4190829" cy="914400"/>
          </a:xfrm>
          <a:prstGeom prst="wedgeRectCallout">
            <a:avLst>
              <a:gd name="adj1" fmla="val -49812"/>
              <a:gd name="adj2" fmla="val 128927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ariable </a:t>
            </a:r>
            <a:r>
              <a:rPr lang="en-US" dirty="0" err="1" smtClean="0">
                <a:solidFill>
                  <a:srgbClr val="0033CC"/>
                </a:solidFill>
              </a:rPr>
              <a:t>y</a:t>
            </a:r>
            <a:r>
              <a:rPr lang="en-US" baseline="30000" dirty="0" err="1" smtClean="0">
                <a:solidFill>
                  <a:srgbClr val="0033CC"/>
                </a:solidFill>
              </a:rPr>
              <a:t>a,t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indicates whether  </a:t>
            </a:r>
            <a:r>
              <a:rPr lang="en-US" dirty="0">
                <a:solidFill>
                  <a:schemeClr val="tx1"/>
                </a:solidFill>
              </a:rPr>
              <a:t>candidate </a:t>
            </a:r>
            <a:r>
              <a:rPr lang="en-US" dirty="0" smtClean="0">
                <a:solidFill>
                  <a:schemeClr val="tx1"/>
                </a:solidFill>
              </a:rPr>
              <a:t>argument </a:t>
            </a:r>
            <a:r>
              <a:rPr lang="en-US" dirty="0" smtClean="0">
                <a:solidFill>
                  <a:srgbClr val="0033CC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is assigned </a:t>
            </a:r>
            <a:r>
              <a:rPr lang="en-US" dirty="0">
                <a:solidFill>
                  <a:schemeClr val="tx1"/>
                </a:solidFill>
              </a:rPr>
              <a:t>a label </a:t>
            </a:r>
            <a:r>
              <a:rPr lang="en-US" dirty="0">
                <a:solidFill>
                  <a:srgbClr val="0033CC"/>
                </a:solidFill>
              </a:rPr>
              <a:t>t.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1"/>
            <a:r>
              <a:rPr lang="en-US" dirty="0" err="1" smtClean="0">
                <a:solidFill>
                  <a:srgbClr val="0033CC"/>
                </a:solidFill>
              </a:rPr>
              <a:t>c</a:t>
            </a:r>
            <a:r>
              <a:rPr lang="en-US" baseline="30000" dirty="0" err="1" smtClean="0">
                <a:solidFill>
                  <a:srgbClr val="0033CC"/>
                </a:solidFill>
              </a:rPr>
              <a:t>a,t</a:t>
            </a:r>
            <a:r>
              <a:rPr lang="en-US" baseline="30000" dirty="0" smtClean="0">
                <a:solidFill>
                  <a:srgbClr val="0033CC"/>
                </a:solidFill>
              </a:rPr>
              <a:t> </a:t>
            </a:r>
            <a:r>
              <a:rPr lang="en-US" baseline="30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is the corresponding model score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19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3227" y="1295401"/>
            <a:ext cx="4258373" cy="176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2030" y="2052935"/>
            <a:ext cx="941970" cy="584775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+ ….</a:t>
            </a:r>
            <a:endParaRPr lang="en-US" sz="3200" b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0294" y="5010090"/>
            <a:ext cx="643996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r>
              <a:rPr lang="en-US" sz="2000" dirty="0" smtClean="0"/>
              <a:t> Joint constraints between tasks; easy with ILP formulation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063942" y="5619690"/>
            <a:ext cx="5016117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Joint Inference – no (or minimal) joint learning</a:t>
            </a:r>
          </a:p>
        </p:txBody>
      </p:sp>
    </p:spTree>
    <p:extLst>
      <p:ext uri="{BB962C8B-B14F-4D97-AF65-F5344CB8AC3E}">
        <p14:creationId xmlns:p14="http://schemas.microsoft.com/office/powerpoint/2010/main" val="28687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67" grpId="0"/>
      <p:bldP spid="3" grpId="0" animBg="1"/>
      <p:bldP spid="5" grpId="0" animBg="1"/>
      <p:bldP spid="6" grpId="0" animBg="1"/>
      <p:bldP spid="36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019800" y="3733800"/>
            <a:ext cx="54864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52600" y="1295400"/>
            <a:ext cx="123444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2114550"/>
            <a:ext cx="3962400" cy="2533650"/>
            <a:chOff x="2832" y="1332"/>
            <a:chExt cx="2496" cy="1596"/>
          </a:xfrm>
        </p:grpSpPr>
        <p:sp>
          <p:nvSpPr>
            <p:cNvPr id="8213" name="Rectangle 3"/>
            <p:cNvSpPr>
              <a:spLocks noChangeArrowheads="1"/>
            </p:cNvSpPr>
            <p:nvPr/>
          </p:nvSpPr>
          <p:spPr bwMode="auto">
            <a:xfrm>
              <a:off x="3552" y="2736"/>
              <a:ext cx="1302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14" name="Rectangle 4"/>
            <p:cNvSpPr>
              <a:spLocks noChangeArrowheads="1"/>
            </p:cNvSpPr>
            <p:nvPr/>
          </p:nvSpPr>
          <p:spPr bwMode="auto">
            <a:xfrm>
              <a:off x="4368" y="1530"/>
              <a:ext cx="9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15" name="Rectangle 5"/>
            <p:cNvSpPr>
              <a:spLocks noChangeArrowheads="1"/>
            </p:cNvSpPr>
            <p:nvPr/>
          </p:nvSpPr>
          <p:spPr bwMode="auto">
            <a:xfrm>
              <a:off x="2832" y="1332"/>
              <a:ext cx="9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0225" y="1295400"/>
            <a:ext cx="8534400" cy="3276600"/>
            <a:chOff x="334" y="816"/>
            <a:chExt cx="5376" cy="2064"/>
          </a:xfrm>
        </p:grpSpPr>
        <p:sp>
          <p:nvSpPr>
            <p:cNvPr id="8206" name="Rectangle 7"/>
            <p:cNvSpPr>
              <a:spLocks noChangeArrowheads="1"/>
            </p:cNvSpPr>
            <p:nvPr/>
          </p:nvSpPr>
          <p:spPr bwMode="auto">
            <a:xfrm>
              <a:off x="2062" y="2256"/>
              <a:ext cx="336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7" name="Rectangle 8"/>
            <p:cNvSpPr>
              <a:spLocks noChangeArrowheads="1"/>
            </p:cNvSpPr>
            <p:nvPr/>
          </p:nvSpPr>
          <p:spPr bwMode="auto">
            <a:xfrm>
              <a:off x="4222" y="1344"/>
              <a:ext cx="384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8" name="Rectangle 9"/>
            <p:cNvSpPr>
              <a:spLocks noChangeArrowheads="1"/>
            </p:cNvSpPr>
            <p:nvPr/>
          </p:nvSpPr>
          <p:spPr bwMode="auto">
            <a:xfrm>
              <a:off x="2110" y="1344"/>
              <a:ext cx="24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9" name="Rectangle 10"/>
            <p:cNvSpPr>
              <a:spLocks noChangeArrowheads="1"/>
            </p:cNvSpPr>
            <p:nvPr/>
          </p:nvSpPr>
          <p:spPr bwMode="auto">
            <a:xfrm>
              <a:off x="1870" y="1536"/>
              <a:ext cx="240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334" y="2736"/>
              <a:ext cx="240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11" name="Rectangle 12"/>
            <p:cNvSpPr>
              <a:spLocks noChangeArrowheads="1"/>
            </p:cNvSpPr>
            <p:nvPr/>
          </p:nvSpPr>
          <p:spPr bwMode="auto">
            <a:xfrm>
              <a:off x="5422" y="1488"/>
              <a:ext cx="28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12" name="Rectangle 13"/>
            <p:cNvSpPr>
              <a:spLocks noChangeArrowheads="1"/>
            </p:cNvSpPr>
            <p:nvPr/>
          </p:nvSpPr>
          <p:spPr bwMode="auto">
            <a:xfrm>
              <a:off x="4846" y="816"/>
              <a:ext cx="28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5225" y="1295400"/>
            <a:ext cx="3886200" cy="1371600"/>
            <a:chOff x="1534" y="816"/>
            <a:chExt cx="2448" cy="864"/>
          </a:xfrm>
        </p:grpSpPr>
        <p:sp>
          <p:nvSpPr>
            <p:cNvPr id="8203" name="Rectangle 15"/>
            <p:cNvSpPr>
              <a:spLocks noChangeArrowheads="1"/>
            </p:cNvSpPr>
            <p:nvPr/>
          </p:nvSpPr>
          <p:spPr bwMode="auto">
            <a:xfrm>
              <a:off x="3262" y="1536"/>
              <a:ext cx="720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1534" y="1152"/>
              <a:ext cx="384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5" name="Rectangle 17"/>
            <p:cNvSpPr>
              <a:spLocks noChangeArrowheads="1"/>
            </p:cNvSpPr>
            <p:nvPr/>
          </p:nvSpPr>
          <p:spPr bwMode="auto">
            <a:xfrm>
              <a:off x="2158" y="816"/>
              <a:ext cx="129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98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Comprehension</a:t>
            </a:r>
            <a:endParaRPr lang="en-US" dirty="0" smtClean="0">
              <a:solidFill>
                <a:srgbClr val="FF00FF"/>
              </a:solidFill>
            </a:endParaRPr>
          </a:p>
        </p:txBody>
      </p:sp>
      <p:sp>
        <p:nvSpPr>
          <p:cNvPr id="541716" name="Rectangle 20"/>
          <p:cNvSpPr>
            <a:spLocks noChangeArrowheads="1"/>
          </p:cNvSpPr>
          <p:nvPr/>
        </p:nvSpPr>
        <p:spPr bwMode="auto">
          <a:xfrm>
            <a:off x="152400" y="510540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empus Sans ITC" pitchFamily="82" charset="0"/>
              </a:rPr>
              <a:t>1. Christopher Robin was born in England.      2.  Winnie the Pooh is a title of a book.  </a:t>
            </a:r>
          </a:p>
          <a:p>
            <a:r>
              <a:rPr lang="en-US" b="1">
                <a:solidFill>
                  <a:srgbClr val="FF0000"/>
                </a:solidFill>
                <a:latin typeface="Tempus Sans ITC" pitchFamily="82" charset="0"/>
              </a:rPr>
              <a:t>3. Christopher Robin’s dad was a magician.     4. Christopher Robin must be at least 65 now.</a:t>
            </a:r>
            <a:r>
              <a:rPr lang="en-US">
                <a:solidFill>
                  <a:srgbClr val="FF0000"/>
                </a:solidFill>
                <a:latin typeface="Tempus Sans ITC" pitchFamily="82" charset="0"/>
              </a:rPr>
              <a:t> </a:t>
            </a:r>
          </a:p>
        </p:txBody>
      </p:sp>
      <p:sp>
        <p:nvSpPr>
          <p:cNvPr id="8201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9154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Tempus Sans ITC" pitchFamily="82" charset="0"/>
              </a:rPr>
              <a:t>(ENGLAND, June, 1989) - Christopher Robin is alive and well.  He lives in England.  He is the same person that you read about in the book, Winnie the Pooh. As a boy, Chris lived in a pretty home called </a:t>
            </a:r>
            <a:r>
              <a:rPr lang="en-US" sz="2000" b="1" dirty="0" err="1" smtClean="0">
                <a:latin typeface="Tempus Sans ITC" pitchFamily="82" charset="0"/>
              </a:rPr>
              <a:t>Cotchfield</a:t>
            </a:r>
            <a:r>
              <a:rPr lang="en-US" sz="2000" b="1" dirty="0" smtClean="0">
                <a:latin typeface="Tempus Sans ITC" pitchFamily="82" charset="0"/>
              </a:rPr>
              <a:t> Farm.  When Chris was three years old, his father wrote a poem about him.  The poem was printed in a magazine for others to read.  Mr. Robin then wrote a book.  He made up a fairy tale land where Chris lived.  His friends were animals.  There was a bear called Winnie the Pooh.  There was also an owl and a young pig, called a piglet.  All the animals were stuffed toys that Chris owned.  Mr. Robin made them come to life with his words.  The places in the story were all near </a:t>
            </a:r>
            <a:r>
              <a:rPr lang="en-US" sz="2000" b="1" dirty="0" err="1" smtClean="0">
                <a:latin typeface="Tempus Sans ITC" pitchFamily="82" charset="0"/>
              </a:rPr>
              <a:t>Cotchfield</a:t>
            </a:r>
            <a:r>
              <a:rPr lang="en-US" sz="2000" b="1" dirty="0" smtClean="0">
                <a:latin typeface="Tempus Sans ITC" pitchFamily="82" charset="0"/>
              </a:rPr>
              <a:t> Farm. Winnie the Pooh was written in 1925.  Children still love to read about Christopher Robin and his animal friends.  Most people don't know he is a real person who is grown now.  He has written two books of his own.  They tell what it is like to be famous.</a:t>
            </a:r>
          </a:p>
        </p:txBody>
      </p:sp>
      <p:sp>
        <p:nvSpPr>
          <p:cNvPr id="541719" name="Rectangle 23"/>
          <p:cNvSpPr>
            <a:spLocks noChangeArrowheads="1"/>
          </p:cNvSpPr>
          <p:nvPr/>
        </p:nvSpPr>
        <p:spPr bwMode="auto">
          <a:xfrm>
            <a:off x="2933700" y="5867400"/>
            <a:ext cx="3276600" cy="381000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Tempus Sans ITC" pitchFamily="82" charset="0"/>
              </a:rPr>
              <a:t>This is an Inference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3950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541716" grpId="0"/>
      <p:bldP spid="54171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 relations and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predict the preposition relations</a:t>
            </a:r>
            <a:r>
              <a:rPr lang="en-US" dirty="0"/>
              <a:t>? </a:t>
            </a:r>
            <a:r>
              <a:rPr lang="en-US" sz="1800" dirty="0" smtClean="0"/>
              <a:t>[EMNLP</a:t>
            </a:r>
            <a:r>
              <a:rPr lang="en-US" sz="1800" dirty="0"/>
              <a:t>, </a:t>
            </a:r>
            <a:r>
              <a:rPr lang="en-US" sz="1800" dirty="0" smtClean="0"/>
              <a:t>’11]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1314450" lvl="2" indent="-514350"/>
            <a:r>
              <a:rPr lang="en-US" sz="2000" b="0" dirty="0" smtClean="0">
                <a:solidFill>
                  <a:srgbClr val="0033CC"/>
                </a:solidFill>
              </a:rPr>
              <a:t>Capturing the interplay with verb SRL?</a:t>
            </a:r>
          </a:p>
          <a:p>
            <a:pPr marL="1314450" lvl="2" indent="-514350"/>
            <a:r>
              <a:rPr lang="en-US" sz="2000" b="0" dirty="0" smtClean="0">
                <a:solidFill>
                  <a:srgbClr val="0033CC"/>
                </a:solidFill>
              </a:rPr>
              <a:t>Very </a:t>
            </a:r>
            <a:r>
              <a:rPr lang="en-US" sz="2000" dirty="0" smtClean="0">
                <a:solidFill>
                  <a:srgbClr val="0033CC"/>
                </a:solidFill>
              </a:rPr>
              <a:t>small jointly labeled corpus</a:t>
            </a:r>
            <a:r>
              <a:rPr lang="en-US" sz="2000" b="0" dirty="0" smtClean="0">
                <a:solidFill>
                  <a:srgbClr val="0033CC"/>
                </a:solidFill>
              </a:rPr>
              <a:t>, cannot train a global model!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about the arguments</a:t>
            </a:r>
            <a:r>
              <a:rPr lang="en-US" dirty="0"/>
              <a:t>? </a:t>
            </a:r>
            <a:r>
              <a:rPr lang="en-US" sz="1800" dirty="0"/>
              <a:t>[Trans. Of ACL, ‘13</a:t>
            </a:r>
            <a:r>
              <a:rPr lang="en-US" sz="1800" dirty="0" smtClean="0"/>
              <a:t>]</a:t>
            </a:r>
          </a:p>
          <a:p>
            <a:pPr marL="1314450" lvl="2" indent="-514350"/>
            <a:r>
              <a:rPr lang="en-US" sz="2000" dirty="0" smtClean="0">
                <a:solidFill>
                  <a:srgbClr val="0033CC"/>
                </a:solidFill>
              </a:rPr>
              <a:t>Annotation only gives us the predicate</a:t>
            </a:r>
          </a:p>
          <a:p>
            <a:pPr marL="1314450" lvl="2" indent="-514350"/>
            <a:r>
              <a:rPr lang="en-US" sz="2000" b="0" dirty="0" smtClean="0">
                <a:solidFill>
                  <a:srgbClr val="0033CC"/>
                </a:solidFill>
              </a:rPr>
              <a:t>How do we train an argument labeler?</a:t>
            </a:r>
          </a:p>
          <a:p>
            <a:pPr marL="1314450" lvl="2" indent="-514350"/>
            <a:r>
              <a:rPr lang="en-US" sz="2000" b="0" dirty="0">
                <a:solidFill>
                  <a:srgbClr val="0033CC"/>
                </a:solidFill>
              </a:rPr>
              <a:t>Exploiting types as latent variables</a:t>
            </a:r>
          </a:p>
          <a:p>
            <a:pPr marL="1314450" lvl="2" indent="-514350"/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902" y="4721770"/>
            <a:ext cx="4572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025775"/>
            <a:ext cx="7563037" cy="1317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Enforcing consistency </a:t>
            </a:r>
            <a:r>
              <a:rPr lang="en-US" sz="2400" dirty="0" smtClean="0"/>
              <a:t>between verb argument labels and preposition relations can help improve both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20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57200" y="2174874"/>
            <a:ext cx="8229600" cy="4181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Poor care led to her death </a:t>
            </a:r>
            <a:r>
              <a:rPr lang="en-US" b="1" dirty="0">
                <a:solidFill>
                  <a:srgbClr val="4F81BD"/>
                </a:solidFill>
              </a:rPr>
              <a:t>from</a:t>
            </a:r>
            <a:r>
              <a:rPr lang="en-US" dirty="0">
                <a:solidFill>
                  <a:srgbClr val="4F81BD"/>
                </a:solidFill>
              </a:rPr>
              <a:t> </a:t>
            </a:r>
            <a:r>
              <a:rPr lang="en-US" dirty="0" smtClean="0"/>
              <a:t>flu.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30687" y="2555874"/>
            <a:ext cx="1293812" cy="555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Cause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7750" y="3254375"/>
            <a:ext cx="4937125" cy="2871788"/>
          </a:xfrm>
          <a:prstGeom prst="rect">
            <a:avLst/>
          </a:prstGeom>
          <a:solidFill>
            <a:schemeClr val="dk1">
              <a:alpha val="4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55885" y="3656011"/>
            <a:ext cx="1119188" cy="555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death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6831" y="3622674"/>
            <a:ext cx="1119188" cy="55562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flu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4750" y="4908549"/>
            <a:ext cx="1993901" cy="5556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“Experience”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1626" y="4908549"/>
            <a:ext cx="1685926" cy="5556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“disease”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637" y="3656011"/>
            <a:ext cx="1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Governor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932067" y="3622674"/>
            <a:ext cx="133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Object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09637" y="4941886"/>
            <a:ext cx="174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Governor type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3237" y="4908549"/>
            <a:ext cx="154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Object type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444750" y="2587325"/>
            <a:ext cx="174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Relation</a:t>
            </a:r>
            <a:endParaRPr lang="en-US" sz="2400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8337" y="1809750"/>
            <a:ext cx="398463" cy="746124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89096" y="2843803"/>
            <a:ext cx="755654" cy="6105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1"/>
          </p:cNvCxnSpPr>
          <p:nvPr/>
        </p:nvCxnSpPr>
        <p:spPr>
          <a:xfrm flipH="1">
            <a:off x="3190875" y="2833687"/>
            <a:ext cx="1039812" cy="822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90875" y="4211636"/>
            <a:ext cx="0" cy="696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75073" y="3111499"/>
            <a:ext cx="663578" cy="1797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3"/>
          </p:cNvCxnSpPr>
          <p:nvPr/>
        </p:nvCxnSpPr>
        <p:spPr>
          <a:xfrm>
            <a:off x="5524499" y="2833687"/>
            <a:ext cx="1068388" cy="788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92887" y="4178299"/>
            <a:ext cx="0" cy="696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81626" y="3127374"/>
            <a:ext cx="444499" cy="174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Predicate-argument structure of prepositions  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7228599" y="914400"/>
            <a:ext cx="1752600" cy="361950"/>
          </a:xfrm>
          <a:prstGeom prst="wedgeRectCallout">
            <a:avLst>
              <a:gd name="adj1" fmla="val -121582"/>
              <a:gd name="adj2" fmla="val 389179"/>
            </a:avLst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Supervision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7162800" y="1744952"/>
            <a:ext cx="1752600" cy="617248"/>
          </a:xfrm>
          <a:prstGeom prst="wedgeRectCallout">
            <a:avLst>
              <a:gd name="adj1" fmla="val -59513"/>
              <a:gd name="adj2" fmla="val 186830"/>
            </a:avLst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Latent Structure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61963" y="1962150"/>
            <a:ext cx="405605" cy="2216149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2403" y="259080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r</a:t>
            </a:r>
            <a:r>
              <a:rPr lang="en-US" sz="2400" b="1" dirty="0" smtClean="0">
                <a:solidFill>
                  <a:srgbClr val="0033CC"/>
                </a:solidFill>
              </a:rPr>
              <a:t>(y)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411033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h(y)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" y="1371600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Prediction y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21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2317750" y="5630863"/>
            <a:ext cx="4937125" cy="998538"/>
          </a:xfrm>
          <a:prstGeom prst="wedgeRectCallout">
            <a:avLst>
              <a:gd name="adj1" fmla="val 958"/>
              <a:gd name="adj2" fmla="val -79265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33CC"/>
                </a:solidFill>
              </a:rPr>
              <a:t>Hidden structured and prediction are related via a notion of  </a:t>
            </a:r>
            <a:r>
              <a:rPr lang="en-US" dirty="0" smtClean="0">
                <a:solidFill>
                  <a:schemeClr val="tx1"/>
                </a:solidFill>
              </a:rPr>
              <a:t>Types</a:t>
            </a:r>
            <a:r>
              <a:rPr lang="en-US" dirty="0" smtClean="0">
                <a:solidFill>
                  <a:srgbClr val="0033CC"/>
                </a:solidFill>
              </a:rPr>
              <a:t> – abstractions captured via </a:t>
            </a:r>
            <a:r>
              <a:rPr lang="en-US" dirty="0" err="1" smtClean="0">
                <a:solidFill>
                  <a:srgbClr val="0033CC"/>
                </a:solidFill>
              </a:rPr>
              <a:t>wordnet</a:t>
            </a:r>
            <a:r>
              <a:rPr lang="en-US" dirty="0" smtClean="0">
                <a:solidFill>
                  <a:srgbClr val="0033CC"/>
                </a:solidFill>
              </a:rPr>
              <a:t> classes and distributional clustering.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 animBg="1"/>
      <p:bldP spid="28" grpId="0" animBg="1"/>
      <p:bldP spid="11" grpId="0"/>
      <p:bldP spid="36" grpId="0"/>
      <p:bldP spid="38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Learning with Latent inference: </a:t>
            </a:r>
            <a:r>
              <a:rPr lang="en-US" dirty="0" smtClean="0"/>
              <a:t>Given an example annotated with </a:t>
            </a:r>
            <a:r>
              <a:rPr lang="en-US" dirty="0" smtClean="0">
                <a:solidFill>
                  <a:srgbClr val="0033CC"/>
                </a:solidFill>
              </a:rPr>
              <a:t>r(y*) , predict with: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</a:rPr>
              <a:t>                                      </a:t>
            </a:r>
            <a:r>
              <a:rPr lang="en-US" dirty="0" err="1" smtClean="0">
                <a:latin typeface="Calibri"/>
              </a:rPr>
              <a:t>argmax</a:t>
            </a:r>
            <a:r>
              <a:rPr lang="en-US" baseline="-25000" dirty="0" err="1" smtClean="0">
                <a:latin typeface="Calibri"/>
              </a:rPr>
              <a:t>y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Á</a:t>
            </a:r>
            <a:r>
              <a:rPr lang="en-US" dirty="0" smtClean="0"/>
              <a:t>(x,[r(y),h(y)])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s.t r(y</a:t>
            </a:r>
            <a:r>
              <a:rPr lang="en-US" baseline="30000" dirty="0" smtClean="0"/>
              <a:t>*</a:t>
            </a:r>
            <a:r>
              <a:rPr lang="en-US" dirty="0" smtClean="0"/>
              <a:t>) = r(y)</a:t>
            </a:r>
          </a:p>
          <a:p>
            <a:endParaRPr lang="en-US" i="1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While</a:t>
            </a:r>
            <a:r>
              <a:rPr lang="en-US" dirty="0" smtClean="0"/>
              <a:t> satisfying </a:t>
            </a:r>
            <a:r>
              <a:rPr lang="en-US" dirty="0" smtClean="0">
                <a:solidFill>
                  <a:srgbClr val="FF0000"/>
                </a:solidFill>
              </a:rPr>
              <a:t>constraints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0033CC"/>
                </a:solidFill>
              </a:rPr>
              <a:t>r(y)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33CC"/>
                </a:solidFill>
              </a:rPr>
              <a:t>h(y)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That is: “</a:t>
            </a:r>
            <a:r>
              <a:rPr lang="en-US" dirty="0" smtClean="0">
                <a:solidFill>
                  <a:srgbClr val="0033CC"/>
                </a:solidFill>
              </a:rPr>
              <a:t>complete the hidden structure” </a:t>
            </a:r>
            <a:r>
              <a:rPr lang="en-US" dirty="0" smtClean="0"/>
              <a:t>in the best possible way, to support correct prediction of the supervised </a:t>
            </a:r>
            <a:r>
              <a:rPr lang="en-US" dirty="0" smtClean="0">
                <a:solidFill>
                  <a:srgbClr val="0033CC"/>
                </a:solidFill>
              </a:rPr>
              <a:t>variable</a:t>
            </a:r>
          </a:p>
          <a:p>
            <a:pPr marL="800100" lvl="3" indent="-342900">
              <a:buSzPct val="75000"/>
            </a:pPr>
            <a:r>
              <a:rPr lang="en-US" sz="2000" b="0" dirty="0"/>
              <a:t>During training, </a:t>
            </a:r>
            <a:r>
              <a:rPr lang="en-US" sz="2000" b="0" dirty="0" smtClean="0"/>
              <a:t>the loss is defined over the entire structure, where we scale the loss of elements in h(y). </a:t>
            </a:r>
            <a:endParaRPr lang="en-US" sz="2000" b="0" dirty="0">
              <a:solidFill>
                <a:srgbClr val="0033CC"/>
              </a:solidFill>
            </a:endParaRP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inference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3257140" y="152400"/>
            <a:ext cx="5734460" cy="914400"/>
          </a:xfrm>
          <a:prstGeom prst="wedgeRectCallout">
            <a:avLst>
              <a:gd name="adj1" fmla="val -45186"/>
              <a:gd name="adj2" fmla="val 312436"/>
            </a:avLst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Inference takes into account constrains among parts of the structure (</a:t>
            </a:r>
            <a:r>
              <a:rPr lang="en-US" sz="2000" dirty="0" smtClean="0">
                <a:solidFill>
                  <a:srgbClr val="0033CC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smtClean="0">
                <a:solidFill>
                  <a:srgbClr val="0033CC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</a:rPr>
              <a:t>), formulated as an ILP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22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74" y="5525869"/>
            <a:ext cx="7896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Generalization of Latent Structure SVM [Yu &amp; </a:t>
            </a:r>
            <a:r>
              <a:rPr lang="en-US" dirty="0" err="1" smtClean="0"/>
              <a:t>Joachims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09] &amp;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Learning with Indirect Supervision  [Chang et. al. ’10]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relation labeling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789477"/>
              </p:ext>
            </p:extLst>
          </p:nvPr>
        </p:nvGraphicFramePr>
        <p:xfrm>
          <a:off x="459828" y="160923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90625" y="2629585"/>
            <a:ext cx="19526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 size: 5.41 non-zero weights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0625" y="1413868"/>
            <a:ext cx="19526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 size: 2.21 non-zero weights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3143250" y="2952751"/>
            <a:ext cx="1571625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43250" y="1947566"/>
            <a:ext cx="2317750" cy="21143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78624" y="1590840"/>
            <a:ext cx="1908176" cy="1076159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Learned to predict both predicates and arguments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1"/>
          </p:cNvCxnSpPr>
          <p:nvPr/>
        </p:nvCxnSpPr>
        <p:spPr>
          <a:xfrm flipH="1">
            <a:off x="6318250" y="2128920"/>
            <a:ext cx="460374" cy="1824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53200" y="4251490"/>
            <a:ext cx="2387601" cy="192071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Using types helps. Joint inference with word sense helps too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More components constrain inference results and improve performance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23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El"/>
        </p:bldSub>
      </p:bldGraphic>
      <p:bldP spid="6" grpId="0" animBg="1"/>
      <p:bldP spid="7" grpId="0" animBg="1"/>
      <p:bldP spid="3" grpId="0" animBg="1"/>
      <p:bldP spid="12" grpId="0" uiExpan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SRL </a:t>
            </a:r>
            <a:r>
              <a:rPr lang="en-US" sz="2400" dirty="0" smtClean="0">
                <a:hlinkClick r:id="rId2"/>
              </a:rPr>
              <a:t>[Demo]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24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6753614" cy="3200400"/>
          </a:xfrm>
        </p:spPr>
      </p:pic>
      <p:sp>
        <p:nvSpPr>
          <p:cNvPr id="8" name="TextBox 7"/>
          <p:cNvSpPr txBox="1"/>
          <p:nvPr/>
        </p:nvSpPr>
        <p:spPr>
          <a:xfrm>
            <a:off x="1784132" y="3124200"/>
            <a:ext cx="1591077" cy="830997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none" rtlCol="0">
            <a:spAutoFit/>
          </a:bodyPr>
          <a:lstStyle/>
          <a:p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Destination</a:t>
            </a:r>
            <a:r>
              <a:rPr lang="en-US" sz="1600" dirty="0" smtClean="0">
                <a:solidFill>
                  <a:schemeClr val="bg1"/>
                </a:solidFill>
              </a:rPr>
              <a:t> [A1]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572000"/>
            <a:ext cx="4064000" cy="690563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cs typeface="Courier"/>
              </a:rPr>
              <a:t>Joint inference over phenomena specific models  to enforce consistency </a:t>
            </a:r>
            <a:endParaRPr lang="en-US" b="1" dirty="0">
              <a:cs typeface="Couri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4576763"/>
            <a:ext cx="4059936" cy="694944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cs typeface="Courier"/>
              </a:rPr>
              <a:t>Models trained with latent structure: senses, types, arguments</a:t>
            </a:r>
            <a:endParaRPr lang="en-US" b="1" dirty="0">
              <a:cs typeface="Courie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5581471"/>
            <a:ext cx="787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  <a:cs typeface="Arial"/>
              </a:rPr>
              <a:t>More to do with other relations, discourse phenomena,…</a:t>
            </a:r>
            <a:endParaRPr lang="en-US" sz="2400" kern="0" dirty="0">
              <a:solidFill>
                <a:srgbClr val="000000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535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11213"/>
            <a:ext cx="8458200" cy="4953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000" b="1" dirty="0" smtClean="0"/>
              <a:t>Have been shown useful in the context of many NLP problems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0033CC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33CC"/>
                </a:solidFill>
              </a:rPr>
              <a:t>[Roth&amp;Yih, 04,07: </a:t>
            </a:r>
            <a:r>
              <a:rPr lang="en-US" sz="1800" dirty="0" smtClean="0"/>
              <a:t>Entities and Relations</a:t>
            </a:r>
            <a:r>
              <a:rPr lang="en-US" sz="1800" dirty="0" smtClean="0">
                <a:solidFill>
                  <a:srgbClr val="0033CC"/>
                </a:solidFill>
              </a:rPr>
              <a:t>; Punyakanok et. al: </a:t>
            </a:r>
            <a:r>
              <a:rPr lang="en-US" sz="1800" dirty="0" smtClean="0"/>
              <a:t>SRL</a:t>
            </a:r>
            <a:r>
              <a:rPr lang="en-US" sz="1800" dirty="0" smtClean="0">
                <a:solidFill>
                  <a:srgbClr val="0033CC"/>
                </a:solidFill>
              </a:rPr>
              <a:t>  …]</a:t>
            </a:r>
          </a:p>
          <a:p>
            <a:pPr lvl="1" eaLnBrk="1" hangingPunct="1">
              <a:lnSpc>
                <a:spcPct val="88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Summarization; Co-reference; Information &amp; Relation Extraction; Event Identifications and causality ; Transliteration</a:t>
            </a:r>
            <a:r>
              <a:rPr lang="en-US" dirty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Textual Entailment; Knowledge Acquisition; Sentiments; Temporal Reasoning, Parsing,…</a:t>
            </a:r>
          </a:p>
          <a:p>
            <a:pPr eaLnBrk="1" hangingPunct="1">
              <a:lnSpc>
                <a:spcPct val="88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8000"/>
              </a:lnSpc>
              <a:defRPr/>
            </a:pPr>
            <a:r>
              <a:rPr lang="en-US" sz="2000" dirty="0" smtClean="0"/>
              <a:t>Some theoretical work on training paradigms </a:t>
            </a:r>
            <a:r>
              <a:rPr lang="en-US" sz="1800" dirty="0" smtClean="0">
                <a:solidFill>
                  <a:srgbClr val="0033CC"/>
                </a:solidFill>
              </a:rPr>
              <a:t>[Punyakanok et. al., 05 more; Constraints Driven Learning, PR, Constrained EM…] </a:t>
            </a:r>
          </a:p>
          <a:p>
            <a:pPr eaLnBrk="1" hangingPunct="1">
              <a:lnSpc>
                <a:spcPct val="88000"/>
              </a:lnSpc>
              <a:defRPr/>
            </a:pPr>
            <a:r>
              <a:rPr lang="en-US" sz="2000" dirty="0" smtClean="0"/>
              <a:t>Some work on Inference, mostly approximations, bringing back ideas on 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relaxation, etc. </a:t>
            </a:r>
            <a:endParaRPr lang="en-US" sz="2000" b="1" dirty="0" smtClean="0">
              <a:solidFill>
                <a:srgbClr val="0033CC"/>
              </a:solidFill>
            </a:endParaRPr>
          </a:p>
          <a:p>
            <a:pPr lvl="1" eaLnBrk="1" hangingPunct="1">
              <a:lnSpc>
                <a:spcPct val="88000"/>
              </a:lnSpc>
              <a:defRPr/>
            </a:pPr>
            <a:endParaRPr lang="en-US" sz="1400" b="1" dirty="0" smtClean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lnSpc>
                <a:spcPct val="88000"/>
              </a:lnSpc>
              <a:defRPr/>
            </a:pPr>
            <a:r>
              <a:rPr lang="en-US" sz="2000" dirty="0" smtClean="0"/>
              <a:t>Good summary and description of training paradigms: [</a:t>
            </a:r>
            <a:r>
              <a:rPr lang="en-US" sz="2000" dirty="0" smtClean="0">
                <a:solidFill>
                  <a:srgbClr val="0033CC"/>
                </a:solidFill>
              </a:rPr>
              <a:t>Chang, Ratinov &amp; Roth, Machine Learning Journal 2012]</a:t>
            </a:r>
          </a:p>
          <a:p>
            <a:pPr eaLnBrk="1" hangingPunct="1">
              <a:lnSpc>
                <a:spcPct val="88000"/>
              </a:lnSpc>
              <a:defRPr/>
            </a:pPr>
            <a:endParaRPr lang="en-US" altLang="zh-TW" sz="18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8000"/>
              </a:lnSpc>
              <a:defRPr/>
            </a:pPr>
            <a:r>
              <a:rPr lang="en-US" altLang="zh-TW" sz="2000" b="1" dirty="0" smtClean="0">
                <a:ea typeface="Arial Unicode MS" pitchFamily="34" charset="-128"/>
                <a:cs typeface="Arial Unicode MS" pitchFamily="34" charset="-128"/>
              </a:rPr>
              <a:t>Summary of work </a:t>
            </a:r>
            <a:r>
              <a:rPr lang="en-US" altLang="zh-TW" sz="2000" b="1" dirty="0"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zh-TW" sz="2000" b="1" dirty="0" smtClean="0">
                <a:ea typeface="Arial Unicode MS" pitchFamily="34" charset="-128"/>
                <a:cs typeface="Arial Unicode MS" pitchFamily="34" charset="-128"/>
              </a:rPr>
              <a:t> a bibliography: </a:t>
            </a:r>
            <a:r>
              <a:rPr lang="en-US" altLang="zh-TW" sz="2000" b="1" dirty="0" smtClean="0">
                <a:ea typeface="Arial Unicode MS" pitchFamily="34" charset="-128"/>
                <a:cs typeface="Arial Unicode MS" pitchFamily="34" charset="-128"/>
                <a:hlinkClick r:id="rId2"/>
              </a:rPr>
              <a:t>http://L2R.cs.uiuc.edu/tutorials.html</a:t>
            </a:r>
            <a:endParaRPr lang="en-US" altLang="zh-TW" sz="2000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88000"/>
              </a:lnSpc>
              <a:buFont typeface="Wingdings" pitchFamily="2" charset="2"/>
              <a:buNone/>
              <a:defRPr/>
            </a:pPr>
            <a:r>
              <a:rPr lang="en-US" altLang="zh-TW" sz="18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zh-TW" sz="2000" b="1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en-US" altLang="zh-TW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en-US" altLang="zh-TW" b="1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Constrained Conditional Models—ILP Formulations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25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31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Knowledge and Inference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Combining the </a:t>
            </a:r>
            <a:r>
              <a:rPr lang="en-US" dirty="0" smtClean="0">
                <a:solidFill>
                  <a:srgbClr val="0033CC"/>
                </a:solidFill>
              </a:rPr>
              <a:t>soft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33CC"/>
                </a:solidFill>
              </a:rPr>
              <a:t>logical/declarative</a:t>
            </a:r>
            <a:r>
              <a:rPr lang="en-US" dirty="0" smtClean="0"/>
              <a:t> nature of Natural Language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Constrained Conditional Models: A formulation for </a:t>
            </a:r>
            <a:r>
              <a:rPr lang="en-US" dirty="0" smtClean="0">
                <a:solidFill>
                  <a:srgbClr val="0033CC"/>
                </a:solidFill>
              </a:rPr>
              <a:t>global </a:t>
            </a:r>
            <a:r>
              <a:rPr lang="en-US" dirty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nference with knowledge </a:t>
            </a:r>
            <a:r>
              <a:rPr lang="en-US" dirty="0" smtClean="0"/>
              <a:t>modeled as expressive structural constraints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Some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Dealing with conflicting information (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trustworthiness)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Cycles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Knowledge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Grounding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for/using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Knowledge</a:t>
            </a:r>
          </a:p>
          <a:p>
            <a:pPr marL="0" indent="-400050" eaLnBrk="1" hangingPunct="1">
              <a:lnSpc>
                <a:spcPct val="90000"/>
              </a:lnSpc>
            </a:pPr>
            <a:endParaRPr lang="en-US" dirty="0" smtClean="0"/>
          </a:p>
          <a:p>
            <a:pPr marL="0" indent="-400050" eaLnBrk="1" hangingPunct="1">
              <a:lnSpc>
                <a:spcPct val="90000"/>
              </a:lnSpc>
            </a:pPr>
            <a:r>
              <a:rPr lang="en-US" dirty="0" smtClean="0"/>
              <a:t>Learning </a:t>
            </a:r>
            <a:r>
              <a:rPr lang="en-US" dirty="0"/>
              <a:t>with Indirect Supervision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 Based Learning: learning from the world’s feedback</a:t>
            </a:r>
            <a:endParaRPr lang="en-US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Scaling Up: Amortized Inference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the k-</a:t>
            </a:r>
            <a:r>
              <a:rPr lang="en-US" dirty="0" err="1" smtClean="0"/>
              <a:t>th</a:t>
            </a:r>
            <a:r>
              <a:rPr lang="en-US" dirty="0" smtClean="0"/>
              <a:t> inference problem be cheaper than the 1st?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5" name="Picture 3" descr="C:\MYSTUFF\Work\MyTalks\Pictures\knowledge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18" y="381000"/>
            <a:ext cx="1450182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MYSTUFF\Work\MyTalks\Pictures\reason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96" y="2133600"/>
            <a:ext cx="1540904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MYSTUFF\Work\MyTalks\Pictures\training-on-the-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3657600"/>
            <a:ext cx="164592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MYSTUFF\Work\MyTalks\Pictures\sca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5182306"/>
            <a:ext cx="1645920" cy="10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43000" y="2758966"/>
            <a:ext cx="586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47298" y="3371196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7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Wikification: The Reference Problem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9560" y="1524000"/>
            <a:ext cx="69758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Blumenthal (D) is a candidate for the U.S. Senate seat now held by Christopher Dodd (D), and he has held a commanding lead in the race since he entered it. But the Times report has the potential to fundamentally reshape the contest in the Nutmeg State.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997762"/>
            <a:ext cx="695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+mj-lt"/>
              </a:rPr>
              <a:t>Blumenthal</a:t>
            </a:r>
            <a:r>
              <a:rPr lang="en-US" dirty="0">
                <a:latin typeface="+mj-lt"/>
              </a:rPr>
              <a:t> (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) is a candidate for the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U.S. Senate</a:t>
            </a:r>
            <a:r>
              <a:rPr lang="en-US" dirty="0">
                <a:latin typeface="+mj-lt"/>
              </a:rPr>
              <a:t> seat now held </a:t>
            </a:r>
            <a:r>
              <a:rPr lang="en-US" dirty="0" smtClean="0">
                <a:latin typeface="+mj-lt"/>
              </a:rPr>
              <a:t>by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Christopher Dodd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</a:t>
            </a:r>
            <a:r>
              <a:rPr lang="en-US" dirty="0">
                <a:solidFill>
                  <a:srgbClr val="0033CC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), and he has held a commanding lead in the </a:t>
            </a:r>
            <a:r>
              <a:rPr lang="en-US" dirty="0" smtClean="0">
                <a:latin typeface="+mj-lt"/>
              </a:rPr>
              <a:t>race since </a:t>
            </a:r>
            <a:r>
              <a:rPr lang="en-US" dirty="0">
                <a:latin typeface="+mj-lt"/>
              </a:rPr>
              <a:t>he entered it. </a:t>
            </a:r>
            <a:r>
              <a:rPr lang="en-US" dirty="0" smtClean="0">
                <a:latin typeface="+mj-lt"/>
              </a:rPr>
              <a:t>But the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Times</a:t>
            </a:r>
            <a:r>
              <a:rPr lang="en-US" dirty="0">
                <a:latin typeface="+mj-lt"/>
              </a:rPr>
              <a:t> report has the potential </a:t>
            </a:r>
            <a:r>
              <a:rPr lang="en-US" dirty="0" smtClean="0">
                <a:latin typeface="+mj-lt"/>
              </a:rPr>
              <a:t>to fundamentally </a:t>
            </a:r>
            <a:r>
              <a:rPr lang="en-US" dirty="0">
                <a:latin typeface="+mj-lt"/>
              </a:rPr>
              <a:t>reshape the contest in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the Nutmeg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State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04484" y="2848328"/>
            <a:ext cx="265708" cy="35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6" y="3256153"/>
            <a:ext cx="1647704" cy="4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Down Arrow 21"/>
          <p:cNvSpPr/>
          <p:nvPr/>
        </p:nvSpPr>
        <p:spPr>
          <a:xfrm rot="10800000">
            <a:off x="1585962" y="3708305"/>
            <a:ext cx="105115" cy="33805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67" y="3264639"/>
            <a:ext cx="2577850" cy="41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0" y="5498651"/>
            <a:ext cx="1470470" cy="3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02" y="5498651"/>
            <a:ext cx="1581150" cy="41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Down Arrow 23"/>
          <p:cNvSpPr/>
          <p:nvPr/>
        </p:nvSpPr>
        <p:spPr>
          <a:xfrm flipH="1">
            <a:off x="5628986" y="5234076"/>
            <a:ext cx="60262" cy="26457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42" y="3233831"/>
            <a:ext cx="1852342" cy="44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own Arrow 26"/>
          <p:cNvSpPr/>
          <p:nvPr/>
        </p:nvSpPr>
        <p:spPr>
          <a:xfrm rot="14243175">
            <a:off x="2769282" y="3563472"/>
            <a:ext cx="88476" cy="5791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Right Arrow 2"/>
          <p:cNvSpPr/>
          <p:nvPr/>
        </p:nvSpPr>
        <p:spPr>
          <a:xfrm>
            <a:off x="816597" y="4448174"/>
            <a:ext cx="304800" cy="1334651"/>
          </a:xfrm>
          <a:prstGeom prst="curvedRightArrow">
            <a:avLst/>
          </a:prstGeom>
          <a:solidFill>
            <a:srgbClr val="9E9EF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4243175">
            <a:off x="5645011" y="3581105"/>
            <a:ext cx="88476" cy="5791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1" y="5469657"/>
            <a:ext cx="1849432" cy="4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Down Arrow 30"/>
          <p:cNvSpPr/>
          <p:nvPr/>
        </p:nvSpPr>
        <p:spPr>
          <a:xfrm flipH="1">
            <a:off x="3962400" y="4904522"/>
            <a:ext cx="60262" cy="5651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5562600" y="152400"/>
            <a:ext cx="3473450" cy="70788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Cycles of Knowledge: Grounding for/using Knowledge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05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4" grpId="0" animBg="1"/>
      <p:bldP spid="27" grpId="0" animBg="1"/>
      <p:bldP spid="3" grpId="0" animBg="1"/>
      <p:bldP spid="29" grpId="0" animBg="1"/>
      <p:bldP spid="31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Wikifikation: Demo Screen Shot  (</a:t>
            </a:r>
            <a:r>
              <a:rPr lang="en-US" smtClean="0">
                <a:hlinkClick r:id="rId2"/>
              </a:rPr>
              <a:t>Demo</a:t>
            </a:r>
            <a:r>
              <a:rPr lang="en-US" smtClean="0"/>
              <a:t>)</a:t>
            </a:r>
          </a:p>
        </p:txBody>
      </p:sp>
      <p:pic>
        <p:nvPicPr>
          <p:cNvPr id="532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093788"/>
            <a:ext cx="798353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4430713" y="2254250"/>
            <a:ext cx="3463925" cy="257175"/>
          </a:xfrm>
          <a:prstGeom prst="wedgeRectCallout">
            <a:avLst>
              <a:gd name="adj1" fmla="val -6426"/>
              <a:gd name="adj2" fmla="val 607500"/>
            </a:avLst>
          </a:prstGeom>
          <a:solidFill>
            <a:srgbClr val="FFFFCC"/>
          </a:solidFill>
          <a:ln w="28575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rgbClr val="000000"/>
                </a:solidFill>
              </a:rPr>
              <a:t>http://en.wikipedia.org/wiki/Mahmoud_Abbas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7018338" y="2614613"/>
            <a:ext cx="2125662" cy="500062"/>
          </a:xfrm>
          <a:prstGeom prst="wedgeRectCallout">
            <a:avLst>
              <a:gd name="adj1" fmla="val -56329"/>
              <a:gd name="adj2" fmla="val 257394"/>
            </a:avLst>
          </a:prstGeom>
          <a:solidFill>
            <a:srgbClr val="FFFFCC"/>
          </a:solidFill>
          <a:ln w="28575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http://en.wikipedia.org/wiki/Mahmoud_Abbas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515350" cy="8382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global model </a:t>
            </a:r>
            <a:r>
              <a:rPr lang="en-US" dirty="0" smtClean="0">
                <a:solidFill>
                  <a:srgbClr val="0033CC"/>
                </a:solidFill>
              </a:rPr>
              <a:t>that identifies concepts in text , disambiguates  &amp; grounds them in Wikipedia; very </a:t>
            </a:r>
            <a:r>
              <a:rPr lang="en-US" dirty="0">
                <a:solidFill>
                  <a:srgbClr val="0033CC"/>
                </a:solidFill>
              </a:rPr>
              <a:t>involved and relies on the correctness of the (partial) link structure in </a:t>
            </a:r>
            <a:r>
              <a:rPr lang="en-US" dirty="0" smtClean="0">
                <a:solidFill>
                  <a:srgbClr val="0033CC"/>
                </a:solidFill>
              </a:rPr>
              <a:t>Wikipedia, </a:t>
            </a:r>
            <a:r>
              <a:rPr lang="en-US" dirty="0" smtClean="0">
                <a:solidFill>
                  <a:srgbClr val="FF0000"/>
                </a:solidFill>
              </a:rPr>
              <a:t>but – requires no annotation, relying on Wikipedia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930074">
            <a:off x="4789645" y="3581400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1186454">
            <a:off x="5014215" y="4213434"/>
            <a:ext cx="914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0414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8077200" cy="3200400"/>
          </a:xfrm>
        </p:spPr>
        <p:txBody>
          <a:bodyPr/>
          <a:lstStyle/>
          <a:p>
            <a:r>
              <a:rPr lang="en-US" sz="2400" dirty="0" smtClean="0"/>
              <a:t>State-of-the-art systems (Ratinov et al. 2011) can achieve the above with local and global statistical features</a:t>
            </a:r>
            <a:endParaRPr lang="en-US" sz="1400" dirty="0"/>
          </a:p>
          <a:p>
            <a:pPr lvl="1"/>
            <a:r>
              <a:rPr lang="en-US" sz="2000" dirty="0" smtClean="0"/>
              <a:t>Reaches bottleneck around 70%~ 85% F1 on non-wiki datasets</a:t>
            </a:r>
          </a:p>
          <a:p>
            <a:pPr lvl="1"/>
            <a:r>
              <a:rPr lang="en-US" sz="2000" dirty="0" smtClean="0"/>
              <a:t>Check out our </a:t>
            </a:r>
            <a:r>
              <a:rPr lang="en-US" sz="2000" dirty="0"/>
              <a:t>demo at: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cogcomp.cs.illinois.edu/demos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What is missing?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523999"/>
            <a:ext cx="6959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+mj-lt"/>
              </a:rPr>
              <a:t>Blumenthal</a:t>
            </a:r>
            <a:r>
              <a:rPr lang="en-US" dirty="0">
                <a:latin typeface="+mj-lt"/>
              </a:rPr>
              <a:t> (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) is a candidate for the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U.S. Senate</a:t>
            </a:r>
            <a:r>
              <a:rPr lang="en-US" dirty="0">
                <a:latin typeface="+mj-lt"/>
              </a:rPr>
              <a:t> seat now held </a:t>
            </a:r>
            <a:r>
              <a:rPr lang="en-US" dirty="0" smtClean="0">
                <a:latin typeface="+mj-lt"/>
              </a:rPr>
              <a:t>by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Christopher Dodd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(D), and he has held a commanding lead in the </a:t>
            </a:r>
            <a:r>
              <a:rPr lang="en-US" dirty="0" smtClean="0">
                <a:latin typeface="+mj-lt"/>
              </a:rPr>
              <a:t>race since </a:t>
            </a:r>
            <a:r>
              <a:rPr lang="en-US" dirty="0">
                <a:latin typeface="+mj-lt"/>
              </a:rPr>
              <a:t>he entered it. </a:t>
            </a:r>
            <a:r>
              <a:rPr lang="en-US" dirty="0" smtClean="0">
                <a:latin typeface="+mj-lt"/>
              </a:rPr>
              <a:t>But the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Times</a:t>
            </a:r>
            <a:r>
              <a:rPr lang="en-US" dirty="0">
                <a:latin typeface="+mj-lt"/>
              </a:rPr>
              <a:t> report has the potential </a:t>
            </a:r>
            <a:r>
              <a:rPr lang="en-US" dirty="0" smtClean="0">
                <a:latin typeface="+mj-lt"/>
              </a:rPr>
              <a:t>to fundamentally </a:t>
            </a:r>
            <a:r>
              <a:rPr lang="en-US" dirty="0">
                <a:latin typeface="+mj-lt"/>
              </a:rPr>
              <a:t>reshape the contest in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the Nutmeg </a:t>
            </a:r>
            <a:r>
              <a:rPr lang="en-US" u="sng" dirty="0">
                <a:solidFill>
                  <a:srgbClr val="0000FF"/>
                </a:solidFill>
                <a:latin typeface="+mj-lt"/>
              </a:rPr>
              <a:t>State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BC3EEDB6-3FB3-436A-B1A9-6088B5E4AF06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966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ECFDDD32-8311-460E-9FD3-7AE86D5FAC83}" type="slidenum">
              <a:rPr lang="en-US" altLang="zh-TW" smtClean="0">
                <a:cs typeface="Arial Unicode MS" pitchFamily="34" charset="-128"/>
              </a:rPr>
              <a:pPr eaLnBrk="1" hangingPunct="1"/>
              <a:t>3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Needed?</a:t>
            </a:r>
          </a:p>
        </p:txBody>
      </p:sp>
      <p:sp>
        <p:nvSpPr>
          <p:cNvPr id="29701" name="Rectangle 472"/>
          <p:cNvSpPr>
            <a:spLocks noChangeArrowheads="1"/>
          </p:cNvSpPr>
          <p:nvPr/>
        </p:nvSpPr>
        <p:spPr bwMode="auto">
          <a:xfrm>
            <a:off x="3143250" y="1812925"/>
            <a:ext cx="3952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2" name="Rectangle 477"/>
          <p:cNvSpPr>
            <a:spLocks noChangeArrowheads="1"/>
          </p:cNvSpPr>
          <p:nvPr/>
        </p:nvSpPr>
        <p:spPr bwMode="auto">
          <a:xfrm>
            <a:off x="4579938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03" name="Rectangle 480"/>
          <p:cNvSpPr>
            <a:spLocks noChangeArrowheads="1"/>
          </p:cNvSpPr>
          <p:nvPr/>
        </p:nvSpPr>
        <p:spPr bwMode="auto">
          <a:xfrm>
            <a:off x="6202363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6" name="Picture 2" descr="C:\MYSTUFF\Work\MyTalks\Pictures\reason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84" y="3859925"/>
            <a:ext cx="3566160" cy="23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STUFF\Work\MyTalks\Pictures\knowledge-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351212" cy="23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MYSTUFF\Work\MyTalks\Pictures\training-on-the-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1066800"/>
            <a:ext cx="3922713" cy="26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MYSTUFF\Work\MyTalks\Pictures\sca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4" y="3841386"/>
            <a:ext cx="3505200" cy="22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1366" y="1219200"/>
            <a:ext cx="3552034" cy="2295811"/>
          </a:xfrm>
          <a:prstGeom prst="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9148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4.81481E-6 L 0.00226 0.38727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19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7.40741E-7 L -3.33333E-6 -0.39005 " pathEditMode="relative" rAng="0" ptsTypes="AA" p14:bounceEnd="10000">
                                          <p:cBhvr>
                                            <p:cTn id="24" dur="2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43 0.38218 C -0.00625 0.37106 -0.02204 0.37269 -0.03663 0.3706 C -0.07968 0.36412 -0.04861 0.36806 -0.08489 0.36389 C -0.1684 0.36551 -0.24878 0.37245 -0.33159 0.37523 C -0.38437 0.37269 -0.37812 0.37153 -0.43489 0.37523 C -0.44201 0.37569 -0.45034 0.37986 -0.45746 0.37986 C -0.45434 0.36713 -0.45746 0.3537 -0.45902 0.34074 C -0.46111 0.32315 -0.46267 0.30556 -0.46423 0.28796 C -0.46684 0.22546 -0.46701 0.18912 -0.44704 0.13611 C -0.44496 0.12292 -0.44218 0.11042 -0.4401 0.09722 C -0.44062 0.06968 -0.44027 0.0419 -0.44184 0.01435 C -0.44201 0.00949 -0.44531 0.00069 -0.44531 0.00093 " pathEditMode="relative" rAng="0" ptsTypes="fffffffffffA">
                                          <p:cBhvr>
                                            <p:cTn id="35" dur="8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81" y="-190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4.81481E-6 L 0.00226 0.38727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19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7.40741E-7 L -3.33333E-6 -0.39005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643 0.38218 C -0.00625 0.37106 -0.02204 0.37269 -0.03663 0.3706 C -0.07968 0.36412 -0.04861 0.36806 -0.08489 0.36389 C -0.1684 0.36551 -0.24878 0.37245 -0.33159 0.37523 C -0.38437 0.37269 -0.37812 0.37153 -0.43489 0.37523 C -0.44201 0.37569 -0.45034 0.37986 -0.45746 0.37986 C -0.45434 0.36713 -0.45746 0.3537 -0.45902 0.34074 C -0.46111 0.32315 -0.46267 0.30556 -0.46423 0.28796 C -0.46684 0.22546 -0.46701 0.18912 -0.44704 0.13611 C -0.44496 0.12292 -0.44218 0.11042 -0.4401 0.09722 C -0.44062 0.06968 -0.44027 0.0419 -0.44184 0.01435 C -0.44201 0.00949 -0.44531 0.00069 -0.44531 0.00093 " pathEditMode="relative" rAng="0" ptsTypes="fffffffffffA">
                                          <p:cBhvr>
                                            <p:cTn id="35" dur="8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81" y="-1907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000" dirty="0" smtClean="0">
                <a:solidFill>
                  <a:srgbClr val="0000FF"/>
                </a:solidFill>
              </a:rPr>
              <a:t>Mubarak,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58296" y="2525106"/>
            <a:ext cx="7057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wife of deposed Egyptian President Hosni </a:t>
            </a:r>
            <a:r>
              <a:rPr lang="en-US" sz="2000" dirty="0" smtClean="0">
                <a:solidFill>
                  <a:srgbClr val="0000FF"/>
                </a:solidFill>
              </a:rPr>
              <a:t>Mubarak,… 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67102" y="2916236"/>
            <a:ext cx="943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15972" y="2916236"/>
            <a:ext cx="178209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56504" y="2916236"/>
            <a:ext cx="6390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201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146517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         </a:t>
            </a:r>
            <a:r>
              <a:rPr lang="en-US" sz="2000" dirty="0">
                <a:latin typeface="+mn-lt"/>
              </a:rPr>
              <a:t>of deposed </a:t>
            </a:r>
            <a:r>
              <a:rPr lang="en-US" sz="2000" dirty="0" smtClean="0">
                <a:latin typeface="+mn-lt"/>
              </a:rPr>
              <a:t>                         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                           </a:t>
            </a:r>
            <a:r>
              <a:rPr lang="en-US" sz="2000" dirty="0" smtClean="0">
                <a:latin typeface="+mn-lt"/>
              </a:rPr>
              <a:t>, … </a:t>
            </a:r>
            <a:endParaRPr lang="en-US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Inference</a:t>
            </a:r>
          </a:p>
        </p:txBody>
      </p:sp>
      <p:sp>
        <p:nvSpPr>
          <p:cNvPr id="11" name="Oval 10"/>
          <p:cNvSpPr/>
          <p:nvPr/>
        </p:nvSpPr>
        <p:spPr>
          <a:xfrm>
            <a:off x="2209800" y="1963406"/>
            <a:ext cx="4046792" cy="156216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146517"/>
            <a:ext cx="1121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+mn-lt"/>
              </a:rPr>
              <a:t>Mubarak</a:t>
            </a: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148766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wife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6142" y="1143827"/>
            <a:ext cx="2130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Egyptian President</a:t>
            </a:r>
            <a:endParaRPr lang="en-US" sz="20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4536" y="1143827"/>
            <a:ext cx="1769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+mn-lt"/>
              </a:rPr>
              <a:t>Hosni Mubarak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229600" cy="2667000"/>
          </a:xfrm>
        </p:spPr>
        <p:txBody>
          <a:bodyPr/>
          <a:lstStyle/>
          <a:p>
            <a:r>
              <a:rPr lang="en-US" sz="2000" dirty="0" smtClean="0"/>
              <a:t>What are we missing with Bag of Words (BOW) models?</a:t>
            </a:r>
          </a:p>
          <a:p>
            <a:pPr lvl="1"/>
            <a:r>
              <a:rPr lang="en-US" sz="1800" dirty="0" smtClean="0"/>
              <a:t>Who is </a:t>
            </a:r>
            <a:r>
              <a:rPr lang="en-US" sz="1800" u="sng" dirty="0" smtClean="0">
                <a:solidFill>
                  <a:srgbClr val="0000FF"/>
                </a:solidFill>
              </a:rPr>
              <a:t>Mubarak</a:t>
            </a:r>
            <a:r>
              <a:rPr lang="en-US" sz="1800" dirty="0" smtClean="0"/>
              <a:t>?</a:t>
            </a:r>
          </a:p>
          <a:p>
            <a:r>
              <a:rPr lang="en-US" sz="2000" dirty="0"/>
              <a:t>Textual relations provide another dimension of </a:t>
            </a:r>
            <a:r>
              <a:rPr lang="en-US" sz="2000" dirty="0" smtClean="0"/>
              <a:t>text understanding</a:t>
            </a:r>
          </a:p>
          <a:p>
            <a:r>
              <a:rPr lang="en-US" sz="2000" dirty="0" smtClean="0"/>
              <a:t>Can be used to constrain interactions between concepts</a:t>
            </a:r>
          </a:p>
          <a:p>
            <a:pPr lvl="1"/>
            <a:r>
              <a:rPr lang="en-US" dirty="0" smtClean="0"/>
              <a:t>(</a:t>
            </a:r>
            <a:r>
              <a:rPr lang="en-US" u="sng" dirty="0" smtClean="0">
                <a:solidFill>
                  <a:srgbClr val="0000FF"/>
                </a:solidFill>
              </a:rPr>
              <a:t>Mubarak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wife</a:t>
            </a:r>
            <a:r>
              <a:rPr lang="en-US" dirty="0" smtClean="0"/>
              <a:t>, </a:t>
            </a:r>
            <a:r>
              <a:rPr lang="en-US" u="sng" dirty="0">
                <a:solidFill>
                  <a:srgbClr val="0033CC"/>
                </a:solidFill>
              </a:rPr>
              <a:t>Hosni Mubarak</a:t>
            </a:r>
            <a:r>
              <a:rPr lang="en-US" dirty="0" smtClean="0"/>
              <a:t>)</a:t>
            </a:r>
          </a:p>
          <a:p>
            <a:r>
              <a:rPr lang="en-US" sz="2000" dirty="0" smtClean="0"/>
              <a:t>Has </a:t>
            </a:r>
            <a:r>
              <a:rPr lang="en-US" sz="2000" dirty="0"/>
              <a:t>impact in several steps in the Wikification process:</a:t>
            </a:r>
          </a:p>
          <a:p>
            <a:pPr lvl="1"/>
            <a:r>
              <a:rPr lang="en-US" sz="1800" dirty="0"/>
              <a:t>From candidate selection to ranking and global decision</a:t>
            </a:r>
          </a:p>
          <a:p>
            <a:pPr lvl="1"/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82516" y="1143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+mj-lt"/>
              </a:rPr>
              <a:t>Mubarak</a:t>
            </a:r>
            <a:r>
              <a:rPr lang="en-US" sz="2000" dirty="0">
                <a:latin typeface="+mj-lt"/>
              </a:rPr>
              <a:t>, the wife of deposed Egyptian President </a:t>
            </a:r>
            <a:r>
              <a:rPr lang="en-US" sz="2000" u="sng" dirty="0">
                <a:solidFill>
                  <a:srgbClr val="0000FF"/>
                </a:solidFill>
                <a:latin typeface="+mj-lt"/>
              </a:rPr>
              <a:t>Hosni Mubarak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5105400"/>
            <a:ext cx="3463816" cy="3810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8394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22205 0.24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20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7414 0.163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81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5382 0.14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7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1701 0.24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21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8" grpId="0"/>
      <p:bldP spid="9" grpId="0"/>
      <p:bldP spid="16" grpId="0"/>
      <p:bldP spid="17" grpId="0"/>
      <p:bldP spid="19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in Relational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9E94-D22A-4240-AC05-80F212CE71C5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216740"/>
            <a:ext cx="8795784" cy="84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...ousted long time </a:t>
            </a:r>
            <a:r>
              <a:rPr lang="en-US" u="sng" dirty="0" smtClean="0">
                <a:solidFill>
                  <a:srgbClr val="0033CC"/>
                </a:solidFill>
              </a:rPr>
              <a:t>Yugoslav President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en-US" u="sng" dirty="0" smtClean="0">
                <a:solidFill>
                  <a:srgbClr val="0033CC"/>
                </a:solidFill>
              </a:rPr>
              <a:t>Slobodan </a:t>
            </a:r>
            <a:r>
              <a:rPr lang="en-US" u="sng" dirty="0" err="1" smtClean="0">
                <a:solidFill>
                  <a:srgbClr val="0033CC"/>
                </a:solidFill>
              </a:rPr>
              <a:t>Milošević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in October. The </a:t>
            </a:r>
            <a:r>
              <a:rPr lang="en-US" dirty="0" smtClean="0">
                <a:solidFill>
                  <a:srgbClr val="0033CC"/>
                </a:solidFill>
              </a:rPr>
              <a:t>Croatian parliament</a:t>
            </a:r>
            <a:r>
              <a:rPr lang="en-US" dirty="0" smtClean="0"/>
              <a:t>...   Mr. </a:t>
            </a:r>
            <a:r>
              <a:rPr lang="en-US" u="sng" dirty="0" err="1" smtClean="0">
                <a:solidFill>
                  <a:srgbClr val="0033CC"/>
                </a:solidFill>
              </a:rPr>
              <a:t>Milošević</a:t>
            </a:r>
            <a:r>
              <a:rPr lang="en-US" dirty="0" err="1" smtClean="0">
                <a:solidFill>
                  <a:srgbClr val="0033CC"/>
                </a:solidFill>
              </a:rPr>
              <a:t>'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Socialist Party</a:t>
            </a:r>
            <a:endParaRPr lang="en-US" dirty="0"/>
          </a:p>
        </p:txBody>
      </p:sp>
      <p:sp>
        <p:nvSpPr>
          <p:cNvPr id="38" name="Curved Down Arrow 37"/>
          <p:cNvSpPr/>
          <p:nvPr/>
        </p:nvSpPr>
        <p:spPr>
          <a:xfrm>
            <a:off x="4343400" y="933450"/>
            <a:ext cx="2133600" cy="3023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" name="Curved Down Arrow 38"/>
          <p:cNvSpPr/>
          <p:nvPr/>
        </p:nvSpPr>
        <p:spPr>
          <a:xfrm flipV="1">
            <a:off x="6324600" y="1999020"/>
            <a:ext cx="2133600" cy="3023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930247" y="1573924"/>
            <a:ext cx="994756" cy="1786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794560" y="44668"/>
            <a:ext cx="1229824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apposition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424200"/>
            <a:ext cx="1328184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Coreference</a:t>
            </a:r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1306" y="809298"/>
            <a:ext cx="1173078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possessive</a:t>
            </a:r>
            <a:endParaRPr lang="en-US" dirty="0">
              <a:latin typeface="+mj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r>
              <a:rPr lang="en-US" dirty="0" smtClean="0"/>
              <a:t>What concept does “</a:t>
            </a:r>
            <a:r>
              <a:rPr lang="en-US" u="sng" dirty="0" smtClean="0">
                <a:solidFill>
                  <a:srgbClr val="FF0000"/>
                </a:solidFill>
              </a:rPr>
              <a:t>Socialist Party</a:t>
            </a:r>
            <a:r>
              <a:rPr lang="en-US" dirty="0" smtClean="0"/>
              <a:t>” refer to?</a:t>
            </a:r>
          </a:p>
          <a:p>
            <a:pPr lvl="1"/>
            <a:r>
              <a:rPr lang="en-US" dirty="0" smtClean="0"/>
              <a:t>Wikipedia link statistics is uninformative</a:t>
            </a:r>
          </a:p>
          <a:p>
            <a:endParaRPr lang="en-US" dirty="0" smtClean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47" y="2819400"/>
            <a:ext cx="2985153" cy="3962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36418" y="3291942"/>
            <a:ext cx="4648200" cy="3413658"/>
            <a:chOff x="3810000" y="2927279"/>
            <a:chExt cx="4381500" cy="3217792"/>
          </a:xfrm>
        </p:grpSpPr>
        <p:pic>
          <p:nvPicPr>
            <p:cNvPr id="15" name="Picture 4" descr="Milosevic-Lopez cropp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927279"/>
              <a:ext cx="2095500" cy="286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0" y="2927279"/>
              <a:ext cx="2286000" cy="3217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12" y="2819400"/>
            <a:ext cx="298515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7463710" y="5742869"/>
            <a:ext cx="1378120" cy="261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69482" y="4346364"/>
            <a:ext cx="1378120" cy="261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6"/>
            <a:endCxn id="18" idx="2"/>
          </p:cNvCxnSpPr>
          <p:nvPr/>
        </p:nvCxnSpPr>
        <p:spPr>
          <a:xfrm>
            <a:off x="4947602" y="4476947"/>
            <a:ext cx="2516108" cy="139650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574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" grpId="0" animBg="1"/>
      <p:bldP spid="10" grpId="0" animBg="1"/>
      <p:bldP spid="11" grpId="0" animBg="1"/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FF"/>
                </a:solidFill>
              </a:rPr>
              <a:t>Goal: Promote </a:t>
            </a:r>
            <a:r>
              <a:rPr lang="en-US" sz="2200" dirty="0">
                <a:solidFill>
                  <a:srgbClr val="0000FF"/>
                </a:solidFill>
              </a:rPr>
              <a:t>concepts that are </a:t>
            </a:r>
            <a:r>
              <a:rPr lang="en-US" sz="2200" u="sng" dirty="0">
                <a:solidFill>
                  <a:srgbClr val="0000FF"/>
                </a:solidFill>
              </a:rPr>
              <a:t>coherent with textual relations</a:t>
            </a:r>
          </a:p>
          <a:p>
            <a:r>
              <a:rPr lang="en-US" sz="2200" dirty="0" smtClean="0"/>
              <a:t>Formulate as an Integer Linear Program (ILP):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If no relation exists, collapses to the non-structured decision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6"/>
          <a:stretch/>
        </p:blipFill>
        <p:spPr bwMode="auto">
          <a:xfrm>
            <a:off x="1652954" y="2728818"/>
            <a:ext cx="55332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3674452"/>
            <a:ext cx="3657600" cy="15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7211646" y="3674452"/>
                <a:ext cx="1600200" cy="1219200"/>
              </a:xfrm>
              <a:prstGeom prst="wedgeRectCallout">
                <a:avLst>
                  <a:gd name="adj1" fmla="val -71626"/>
                  <a:gd name="adj2" fmla="val -806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Whether a relation exists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646" y="3674452"/>
                <a:ext cx="1600200" cy="1219200"/>
              </a:xfrm>
              <a:prstGeom prst="wedgeRectCallout">
                <a:avLst>
                  <a:gd name="adj1" fmla="val -71626"/>
                  <a:gd name="adj2" fmla="val -80600"/>
                </a:avLst>
              </a:prstGeom>
              <a:blipFill rotWithShape="1">
                <a:blip r:embed="rId5"/>
                <a:stretch>
                  <a:fillRect r="-613" b="-4478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5486400" y="3674452"/>
                <a:ext cx="1600200" cy="1219200"/>
              </a:xfrm>
              <a:prstGeom prst="wedgeRectCallout">
                <a:avLst>
                  <a:gd name="adj1" fmla="val 1389"/>
                  <a:gd name="adj2" fmla="val -81712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weight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674452"/>
                <a:ext cx="1600200" cy="1219200"/>
              </a:xfrm>
              <a:prstGeom prst="wedgeRectCallout">
                <a:avLst>
                  <a:gd name="adj1" fmla="val 1389"/>
                  <a:gd name="adj2" fmla="val -81712"/>
                </a:avLst>
              </a:prstGeom>
              <a:blipFill rotWithShape="1">
                <a:blip r:embed="rId6"/>
                <a:stretch>
                  <a:fillRect l="-372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4686300" y="1998052"/>
                <a:ext cx="3086100" cy="609600"/>
              </a:xfrm>
              <a:prstGeom prst="wedgeRectCallout">
                <a:avLst>
                  <a:gd name="adj1" fmla="val -46054"/>
                  <a:gd name="adj2" fmla="val 91667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Whether to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candidate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mention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1998052"/>
                <a:ext cx="3086100" cy="609600"/>
              </a:xfrm>
              <a:prstGeom prst="wedgeRectCallout">
                <a:avLst>
                  <a:gd name="adj1" fmla="val -46054"/>
                  <a:gd name="adj2" fmla="val 91667"/>
                </a:avLst>
              </a:prstGeom>
              <a:blipFill rotWithShape="1">
                <a:blip r:embed="rId7"/>
                <a:stretch>
                  <a:fillRect t="-3378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2362200" y="1998052"/>
                <a:ext cx="2070100" cy="609600"/>
              </a:xfrm>
              <a:prstGeom prst="wedgeRectCallout">
                <a:avLst>
                  <a:gd name="adj1" fmla="val 47773"/>
                  <a:gd name="adj2" fmla="val 9375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weight to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998052"/>
                <a:ext cx="2070100" cy="609600"/>
              </a:xfrm>
              <a:prstGeom prst="wedgeRectCallout">
                <a:avLst>
                  <a:gd name="adj1" fmla="val 47773"/>
                  <a:gd name="adj2" fmla="val 93750"/>
                </a:avLst>
              </a:prstGeom>
              <a:blipFill rotWithShape="1">
                <a:blip r:embed="rId8"/>
                <a:stretch>
                  <a:fillRect l="-1159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514600" y="3490818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87900" y="76200"/>
            <a:ext cx="4279900" cy="8382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Having some knowledge, and knowing how to use it to support decisions, facilitates the acquisition of additional knowledge.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2816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Wikification Performance Result </a:t>
            </a:r>
            <a:r>
              <a:rPr lang="en-US" sz="2000" dirty="0" smtClean="0"/>
              <a:t>[EMNLP’13]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320024"/>
              </p:ext>
            </p:extLst>
          </p:nvPr>
        </p:nvGraphicFramePr>
        <p:xfrm>
          <a:off x="457200" y="12192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311900" y="76200"/>
            <a:ext cx="2755900" cy="11430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How to use knowledge to get more knowledge? </a:t>
            </a:r>
          </a:p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How to represent it so that it’s useful?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0442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Knowledge and Inference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Combining the </a:t>
            </a:r>
            <a:r>
              <a:rPr lang="en-US" dirty="0" smtClean="0">
                <a:solidFill>
                  <a:srgbClr val="0033CC"/>
                </a:solidFill>
              </a:rPr>
              <a:t>soft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33CC"/>
                </a:solidFill>
              </a:rPr>
              <a:t>logical/declarative</a:t>
            </a:r>
            <a:r>
              <a:rPr lang="en-US" dirty="0" smtClean="0"/>
              <a:t> nature of Natural Language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Constrained Conditional Models: A formulation for </a:t>
            </a:r>
            <a:r>
              <a:rPr lang="en-US" dirty="0" smtClean="0">
                <a:solidFill>
                  <a:srgbClr val="0033CC"/>
                </a:solidFill>
              </a:rPr>
              <a:t>global </a:t>
            </a:r>
            <a:r>
              <a:rPr lang="en-US" dirty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nference with knowledge </a:t>
            </a:r>
            <a:r>
              <a:rPr lang="en-US" dirty="0" smtClean="0"/>
              <a:t>modeled as expressive structural constraints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Some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Dealing with conflicting information (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trustworthiness)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Cycles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Knowledge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Grounding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for/using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Knowledge</a:t>
            </a:r>
          </a:p>
          <a:p>
            <a:pPr marL="0" indent="-400050" eaLnBrk="1" hangingPunct="1">
              <a:lnSpc>
                <a:spcPct val="90000"/>
              </a:lnSpc>
            </a:pPr>
            <a:endParaRPr lang="en-US" dirty="0" smtClean="0"/>
          </a:p>
          <a:p>
            <a:pPr marL="0" indent="-400050" eaLnBrk="1" hangingPunct="1">
              <a:lnSpc>
                <a:spcPct val="90000"/>
              </a:lnSpc>
            </a:pPr>
            <a:r>
              <a:rPr lang="en-US" dirty="0" smtClean="0"/>
              <a:t>Learning </a:t>
            </a:r>
            <a:r>
              <a:rPr lang="en-US" dirty="0"/>
              <a:t>with Indirect Supervision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 Based Learning: learning from the world’s feedback</a:t>
            </a:r>
            <a:endParaRPr lang="en-US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Scaling Up: Amortized Inference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the k-</a:t>
            </a:r>
            <a:r>
              <a:rPr lang="en-US" dirty="0" err="1" smtClean="0"/>
              <a:t>th</a:t>
            </a:r>
            <a:r>
              <a:rPr lang="en-US" dirty="0" smtClean="0"/>
              <a:t> inference problem be cheaper than the 1st?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pic>
        <p:nvPicPr>
          <p:cNvPr id="5" name="Picture 3" descr="C:\MYSTUFF\Work\MyTalks\Pictures\knowledge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18" y="381000"/>
            <a:ext cx="1450182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MYSTUFF\Work\MyTalks\Pictures\reason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96" y="2133600"/>
            <a:ext cx="1540904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MYSTUFF\Work\MyTalks\Pictures\training-on-the-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3657600"/>
            <a:ext cx="164592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MYSTUFF\Work\MyTalks\Pictures\sca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5182306"/>
            <a:ext cx="1645920" cy="10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43000" y="2758966"/>
            <a:ext cx="586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61366" y="4485128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0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533400"/>
          </a:xfrm>
        </p:spPr>
        <p:txBody>
          <a:bodyPr/>
          <a:lstStyle/>
          <a:p>
            <a:r>
              <a:rPr lang="en-US" dirty="0" smtClean="0"/>
              <a:t>Understanding </a:t>
            </a:r>
            <a:r>
              <a:rPr lang="en-US" dirty="0"/>
              <a:t>Language </a:t>
            </a:r>
            <a:r>
              <a:rPr lang="en-US" dirty="0" smtClean="0"/>
              <a:t>Requires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610600" cy="2362200"/>
          </a:xfrm>
        </p:spPr>
        <p:txBody>
          <a:bodyPr/>
          <a:lstStyle/>
          <a:p>
            <a:r>
              <a:rPr lang="en-US" sz="2000" dirty="0"/>
              <a:t>How to recover meaning from text?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Standard “example based” ML: </a:t>
            </a:r>
            <a:r>
              <a:rPr lang="en-US" sz="2000" dirty="0" smtClean="0"/>
              <a:t>annotate text with </a:t>
            </a:r>
            <a:r>
              <a:rPr lang="en-US" sz="2000" dirty="0"/>
              <a:t>meaning </a:t>
            </a:r>
            <a:r>
              <a:rPr lang="en-US" sz="2000" dirty="0" smtClean="0"/>
              <a:t>representation</a:t>
            </a:r>
          </a:p>
          <a:p>
            <a:pPr lvl="1"/>
            <a:r>
              <a:rPr lang="en-US" sz="1800" dirty="0" smtClean="0"/>
              <a:t>Teacher </a:t>
            </a:r>
            <a:r>
              <a:rPr lang="en-US" sz="1800" dirty="0"/>
              <a:t>needs deep understanding of the learning agent </a:t>
            </a:r>
            <a:r>
              <a:rPr lang="en-US" sz="1800" dirty="0" smtClean="0">
                <a:solidFill>
                  <a:srgbClr val="FF0000"/>
                </a:solidFill>
              </a:rPr>
              <a:t>; not </a:t>
            </a:r>
            <a:r>
              <a:rPr lang="en-US" sz="1800" dirty="0">
                <a:solidFill>
                  <a:srgbClr val="FF0000"/>
                </a:solidFill>
              </a:rPr>
              <a:t>scalable.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Response Driven Learning: </a:t>
            </a:r>
            <a:r>
              <a:rPr lang="en-US" sz="1800" dirty="0" smtClean="0"/>
              <a:t>Exploit </a:t>
            </a:r>
            <a:r>
              <a:rPr lang="en-US" sz="1800" dirty="0" smtClean="0">
                <a:solidFill>
                  <a:srgbClr val="0033CC"/>
                </a:solidFill>
              </a:rPr>
              <a:t>indirect signals </a:t>
            </a:r>
            <a:r>
              <a:rPr lang="en-US" sz="1800" dirty="0" smtClean="0"/>
              <a:t>in the interaction between the learner and the teacher/environment  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20FC37C-9894-45C1-B193-B6D8403BFE0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6" name="Picture 2" descr="kitchen-robot1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447800"/>
            <a:ext cx="26781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mediabistro.com/fishbowlLA/original/hamm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250"/>
            <a:ext cx="160337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228600" y="1143000"/>
            <a:ext cx="3352800" cy="762000"/>
          </a:xfrm>
          <a:prstGeom prst="wedgeRoundRectCallout">
            <a:avLst>
              <a:gd name="adj1" fmla="val -15292"/>
              <a:gd name="adj2" fmla="val 147083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latin typeface="Calibri" pitchFamily="34" charset="0"/>
              </a:rPr>
              <a:t>Can I get a coffee with </a:t>
            </a:r>
            <a:r>
              <a:rPr lang="en-US" sz="2000" dirty="0" smtClean="0">
                <a:latin typeface="Calibri" pitchFamily="34" charset="0"/>
              </a:rPr>
              <a:t>lots of sugar </a:t>
            </a:r>
            <a:r>
              <a:rPr lang="en-US" sz="2000" dirty="0">
                <a:latin typeface="Calibri" pitchFamily="34" charset="0"/>
              </a:rPr>
              <a:t>and no milk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2675" y="3733800"/>
            <a:ext cx="3373438" cy="3079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MAKE(COFFEE,SUGAR=YES,MILK=NO)</a:t>
            </a:r>
          </a:p>
        </p:txBody>
      </p:sp>
      <p:cxnSp>
        <p:nvCxnSpPr>
          <p:cNvPr id="10" name="Curved Connector 9"/>
          <p:cNvCxnSpPr>
            <a:stCxn id="9" idx="2"/>
          </p:cNvCxnSpPr>
          <p:nvPr/>
        </p:nvCxnSpPr>
        <p:spPr>
          <a:xfrm rot="5400000" flipH="1" flipV="1">
            <a:off x="5454650" y="1943100"/>
            <a:ext cx="682625" cy="3514725"/>
          </a:xfrm>
          <a:prstGeom prst="curvedConnector4">
            <a:avLst>
              <a:gd name="adj1" fmla="val -33498"/>
              <a:gd name="adj2" fmla="val 73996"/>
            </a:avLst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cxnSpLocks noChangeShapeType="1"/>
            <a:stCxn id="8" idx="2"/>
            <a:endCxn id="9" idx="0"/>
          </p:cNvCxnSpPr>
          <p:nvPr/>
        </p:nvCxnSpPr>
        <p:spPr bwMode="auto">
          <a:xfrm rot="16200000" flipH="1">
            <a:off x="2057400" y="1752600"/>
            <a:ext cx="1828800" cy="21336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25406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2" descr="http://www.6smarketing.com/wp-content/uploads/2009/08/coffee-c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447800"/>
            <a:ext cx="11001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www.admc.hct.ac.ae/hd1/english/graphs/mil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7540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5791200" y="2209800"/>
            <a:ext cx="352425" cy="1905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91200" y="2400300"/>
            <a:ext cx="352425" cy="2667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98913" y="2743200"/>
            <a:ext cx="895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b="1" i="1">
                <a:solidFill>
                  <a:srgbClr val="FF0000"/>
                </a:solidFill>
                <a:latin typeface="Calibri" pitchFamily="34" charset="0"/>
              </a:rPr>
              <a:t>Arggg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855788"/>
            <a:ext cx="9318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b="1" i="1">
                <a:solidFill>
                  <a:srgbClr val="00B050"/>
                </a:solidFill>
                <a:latin typeface="Calibri" pitchFamily="34" charset="0"/>
              </a:rPr>
              <a:t>Great</a:t>
            </a:r>
            <a:r>
              <a:rPr lang="en-US" sz="2200" b="1">
                <a:solidFill>
                  <a:srgbClr val="00B050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33588" y="3352800"/>
            <a:ext cx="1543050" cy="31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Aharoni" pitchFamily="2" charset="-79"/>
              </a:rPr>
              <a:t>Semantic Parser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858001" y="25854"/>
            <a:ext cx="2238702" cy="1527048"/>
          </a:xfrm>
          <a:prstGeom prst="wedgeRectCallout">
            <a:avLst>
              <a:gd name="adj1" fmla="val -10196"/>
              <a:gd name="adj2" fmla="val 44456"/>
            </a:avLst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Can we rely on this interaction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provide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supervision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(and eventually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recover meaning) ?</a:t>
            </a:r>
          </a:p>
        </p:txBody>
      </p:sp>
    </p:spTree>
    <p:extLst>
      <p:ext uri="{BB962C8B-B14F-4D97-AF65-F5344CB8AC3E}">
        <p14:creationId xmlns:p14="http://schemas.microsoft.com/office/powerpoint/2010/main" val="1440936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Based 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423" y="990600"/>
            <a:ext cx="8770577" cy="4953000"/>
          </a:xfrm>
        </p:spPr>
        <p:txBody>
          <a:bodyPr/>
          <a:lstStyle/>
          <a:p>
            <a:r>
              <a:rPr lang="en-US" dirty="0" smtClean="0"/>
              <a:t>We want to learn a model that transforms a </a:t>
            </a:r>
            <a:r>
              <a:rPr lang="en-US" dirty="0" smtClean="0">
                <a:solidFill>
                  <a:srgbClr val="0033CC"/>
                </a:solidFill>
              </a:rPr>
              <a:t>natural language sentence</a:t>
            </a:r>
            <a:r>
              <a:rPr lang="en-US" dirty="0" smtClean="0"/>
              <a:t> to some </a:t>
            </a:r>
            <a:r>
              <a:rPr lang="en-US" dirty="0" smtClean="0">
                <a:solidFill>
                  <a:srgbClr val="0033CC"/>
                </a:solidFill>
              </a:rPr>
              <a:t>meaning representation.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>
                <a:solidFill>
                  <a:srgbClr val="0033CC"/>
                </a:solidFill>
                <a:cs typeface="Candara"/>
              </a:rPr>
              <a:t>Instead </a:t>
            </a:r>
            <a:r>
              <a:rPr lang="en-US" dirty="0" smtClean="0">
                <a:solidFill>
                  <a:srgbClr val="0033CC"/>
                </a:solidFill>
                <a:cs typeface="Candara"/>
              </a:rPr>
              <a:t>of </a:t>
            </a:r>
            <a:r>
              <a:rPr lang="en-US" dirty="0" smtClean="0">
                <a:cs typeface="Candara"/>
              </a:rPr>
              <a:t>training with  </a:t>
            </a:r>
            <a:r>
              <a:rPr lang="en-US" dirty="0">
                <a:solidFill>
                  <a:srgbClr val="FF0000"/>
                </a:solidFill>
                <a:cs typeface="Candara"/>
              </a:rPr>
              <a:t>(</a:t>
            </a:r>
            <a:r>
              <a:rPr lang="en-US" dirty="0">
                <a:cs typeface="Candara"/>
              </a:rPr>
              <a:t>Sentence, </a:t>
            </a:r>
            <a:r>
              <a:rPr lang="en-US" dirty="0" smtClean="0">
                <a:cs typeface="Candara"/>
              </a:rPr>
              <a:t>Meaning </a:t>
            </a:r>
            <a:r>
              <a:rPr lang="en-US" dirty="0">
                <a:cs typeface="Candara"/>
              </a:rPr>
              <a:t>Representation</a:t>
            </a:r>
            <a:r>
              <a:rPr lang="en-US" dirty="0">
                <a:solidFill>
                  <a:srgbClr val="FF0000"/>
                </a:solidFill>
                <a:cs typeface="Candara"/>
              </a:rPr>
              <a:t>)</a:t>
            </a:r>
            <a:r>
              <a:rPr lang="en-US" dirty="0">
                <a:cs typeface="Candara"/>
              </a:rPr>
              <a:t> pairs </a:t>
            </a:r>
            <a:endParaRPr lang="en-US" dirty="0" smtClean="0">
              <a:cs typeface="Candara"/>
            </a:endParaRPr>
          </a:p>
          <a:p>
            <a:endParaRPr lang="en-US" dirty="0" smtClean="0">
              <a:solidFill>
                <a:srgbClr val="0033CC"/>
              </a:solidFill>
              <a:cs typeface="Candara"/>
            </a:endParaRPr>
          </a:p>
          <a:p>
            <a:r>
              <a:rPr lang="en-US" dirty="0" smtClean="0">
                <a:solidFill>
                  <a:srgbClr val="0033CC"/>
                </a:solidFill>
                <a:cs typeface="Candara"/>
              </a:rPr>
              <a:t>Think </a:t>
            </a:r>
            <a:r>
              <a:rPr lang="en-US" dirty="0">
                <a:solidFill>
                  <a:srgbClr val="0033CC"/>
                </a:solidFill>
                <a:cs typeface="Candara"/>
              </a:rPr>
              <a:t>about </a:t>
            </a:r>
            <a:r>
              <a:rPr lang="en-US" dirty="0">
                <a:cs typeface="Candara"/>
              </a:rPr>
              <a:t>some </a:t>
            </a:r>
            <a:r>
              <a:rPr lang="en-US" dirty="0">
                <a:solidFill>
                  <a:srgbClr val="0033CC"/>
                </a:solidFill>
                <a:cs typeface="Candara"/>
              </a:rPr>
              <a:t>simple derivatives </a:t>
            </a:r>
            <a:r>
              <a:rPr lang="en-US" dirty="0">
                <a:cs typeface="Candara"/>
              </a:rPr>
              <a:t>of the models outputs, </a:t>
            </a:r>
            <a:endParaRPr lang="en-US" dirty="0" smtClean="0">
              <a:cs typeface="Candara"/>
            </a:endParaRPr>
          </a:p>
          <a:p>
            <a:pPr lvl="1"/>
            <a:r>
              <a:rPr lang="en-US" dirty="0" smtClean="0">
                <a:solidFill>
                  <a:srgbClr val="0033CC"/>
                </a:solidFill>
                <a:cs typeface="Candara"/>
              </a:rPr>
              <a:t>Supervise the derivative [verifier] </a:t>
            </a:r>
            <a:r>
              <a:rPr lang="en-US" dirty="0" smtClean="0">
                <a:solidFill>
                  <a:srgbClr val="FF0000"/>
                </a:solidFill>
                <a:cs typeface="Candara"/>
              </a:rPr>
              <a:t>(easy!) </a:t>
            </a:r>
            <a:r>
              <a:rPr lang="en-US" dirty="0" smtClean="0">
                <a:cs typeface="Candara"/>
              </a:rPr>
              <a:t>and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  <a:cs typeface="Candara"/>
              </a:rPr>
              <a:t>Propagate</a:t>
            </a:r>
            <a:r>
              <a:rPr lang="en-US" dirty="0" smtClean="0">
                <a:cs typeface="Candara"/>
              </a:rPr>
              <a:t> it to learn the </a:t>
            </a:r>
            <a:r>
              <a:rPr lang="en-US" dirty="0" smtClean="0">
                <a:solidFill>
                  <a:srgbClr val="FF0000"/>
                </a:solidFill>
                <a:cs typeface="Candara"/>
              </a:rPr>
              <a:t>complex, structured,</a:t>
            </a:r>
            <a:r>
              <a:rPr lang="en-US" dirty="0" smtClean="0">
                <a:cs typeface="Candara"/>
              </a:rPr>
              <a:t> </a:t>
            </a:r>
            <a:r>
              <a:rPr lang="en-US" dirty="0" smtClean="0">
                <a:solidFill>
                  <a:srgbClr val="0033CC"/>
                </a:solidFill>
                <a:cs typeface="Candara"/>
              </a:rPr>
              <a:t>transformation model</a:t>
            </a:r>
            <a:endParaRPr lang="en-US" sz="2000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3726788" y="4674951"/>
            <a:ext cx="1535709" cy="7816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75540" y="2145268"/>
            <a:ext cx="990805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charset="0"/>
                <a:sym typeface="Wingdings"/>
              </a:rPr>
              <a:t>Model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33400" y="2114490"/>
            <a:ext cx="2438400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English Sentence</a:t>
            </a:r>
            <a:endParaRPr lang="en-US" sz="2000" dirty="0"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38131" y="2114490"/>
            <a:ext cx="3129801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Meaning Representation</a:t>
            </a:r>
            <a:endParaRPr lang="en-US" sz="2000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14004" y="2230137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4622412" y="2252004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I: </a:t>
            </a:r>
            <a:r>
              <a:rPr lang="en-US" dirty="0" err="1" smtClean="0"/>
              <a:t>Freecell</a:t>
            </a:r>
            <a:r>
              <a:rPr lang="en-US" dirty="0" smtClean="0"/>
              <a:t> with Response Based 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423" y="990600"/>
            <a:ext cx="8541977" cy="5334000"/>
          </a:xfrm>
        </p:spPr>
        <p:txBody>
          <a:bodyPr/>
          <a:lstStyle/>
          <a:p>
            <a:r>
              <a:rPr lang="en-US" dirty="0" smtClean="0"/>
              <a:t>We want to learn a model to transform a </a:t>
            </a:r>
            <a:r>
              <a:rPr lang="en-US" dirty="0" smtClean="0">
                <a:solidFill>
                  <a:srgbClr val="0033CC"/>
                </a:solidFill>
              </a:rPr>
              <a:t>natural language sentence</a:t>
            </a:r>
            <a:r>
              <a:rPr lang="en-US" dirty="0" smtClean="0"/>
              <a:t> to some </a:t>
            </a:r>
            <a:r>
              <a:rPr lang="en-US" dirty="0" smtClean="0">
                <a:solidFill>
                  <a:srgbClr val="0033CC"/>
                </a:solidFill>
              </a:rPr>
              <a:t>meaning representation.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 smtClean="0">
              <a:solidFill>
                <a:srgbClr val="0033CC"/>
              </a:solidFill>
              <a:cs typeface="Candara"/>
            </a:endParaRPr>
          </a:p>
          <a:p>
            <a:endParaRPr lang="en-US" dirty="0">
              <a:solidFill>
                <a:srgbClr val="0033CC"/>
              </a:solidFill>
              <a:cs typeface="Candara"/>
            </a:endParaRPr>
          </a:p>
          <a:p>
            <a:endParaRPr lang="en-US" dirty="0" smtClean="0">
              <a:solidFill>
                <a:srgbClr val="0033CC"/>
              </a:solidFill>
              <a:cs typeface="Candara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3726788" y="4674951"/>
            <a:ext cx="1535709" cy="7816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75540" y="2145268"/>
            <a:ext cx="990805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charset="0"/>
                <a:sym typeface="Wingdings"/>
              </a:rPr>
              <a:t>Model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33400" y="2114490"/>
            <a:ext cx="2438400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English Sentence</a:t>
            </a:r>
            <a:endParaRPr lang="en-US" sz="2000" dirty="0"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38131" y="2114490"/>
            <a:ext cx="3129801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Meaning Representation</a:t>
            </a:r>
            <a:endParaRPr lang="en-US" sz="2000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14004" y="2230137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4622412" y="2252004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793378"/>
            <a:ext cx="4183988" cy="1200329"/>
          </a:xfrm>
          <a:prstGeom prst="rect">
            <a:avLst/>
          </a:prstGeom>
          <a:solidFill>
            <a:srgbClr val="FFFFCC"/>
          </a:solidFill>
          <a:ln w="571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 top card can be moved to the tableau if it has a different color than the color of the top tableau card, and the cards have successive values.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660" y="2793378"/>
            <a:ext cx="4183706" cy="1200329"/>
          </a:xfrm>
          <a:prstGeom prst="rect">
            <a:avLst/>
          </a:prstGeom>
          <a:solidFill>
            <a:srgbClr val="FFFFCC"/>
          </a:solidFill>
          <a:ln w="571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Move (a1,a2) top(a1,x1) card(a1) tableau(a2) top(x2,a2) color(a1,x3) color(x2,x4) not-equal(x3,x4) value(a1,x5) value(x2,x6) successor(x5,x6)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20725"/>
            <a:ext cx="4183988" cy="26717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8"/>
          <p:cNvSpPr txBox="1">
            <a:spLocks/>
          </p:cNvSpPr>
          <p:nvPr/>
        </p:nvSpPr>
        <p:spPr bwMode="auto">
          <a:xfrm>
            <a:off x="4800860" y="4882245"/>
            <a:ext cx="4190740" cy="1823355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>
                <a:solidFill>
                  <a:srgbClr val="0033CC"/>
                </a:solidFill>
                <a:cs typeface="Candara"/>
              </a:rPr>
              <a:t>Simple derivatives </a:t>
            </a:r>
            <a:r>
              <a:rPr lang="en-US" kern="0" dirty="0" smtClean="0">
                <a:cs typeface="Candara"/>
              </a:rPr>
              <a:t>of the models outputs</a:t>
            </a:r>
          </a:p>
          <a:p>
            <a:pPr lvl="1"/>
            <a:r>
              <a:rPr lang="en-US" kern="0" dirty="0" smtClean="0">
                <a:solidFill>
                  <a:srgbClr val="0033CC"/>
                </a:solidFill>
                <a:cs typeface="Candara"/>
              </a:rPr>
              <a:t>Supervise the derivative </a:t>
            </a:r>
            <a:r>
              <a:rPr lang="en-US" kern="0" dirty="0" smtClean="0">
                <a:cs typeface="Candara"/>
              </a:rPr>
              <a:t>and</a:t>
            </a:r>
          </a:p>
          <a:p>
            <a:pPr lvl="1"/>
            <a:r>
              <a:rPr lang="en-US" kern="0" dirty="0" smtClean="0">
                <a:solidFill>
                  <a:srgbClr val="0033CC"/>
                </a:solidFill>
                <a:cs typeface="Candara"/>
              </a:rPr>
              <a:t>Propagate</a:t>
            </a:r>
            <a:r>
              <a:rPr lang="en-US" kern="0" dirty="0" smtClean="0">
                <a:cs typeface="Candara"/>
              </a:rPr>
              <a:t> it to learn the </a:t>
            </a:r>
            <a:r>
              <a:rPr lang="en-US" kern="0" dirty="0" smtClean="0">
                <a:solidFill>
                  <a:srgbClr val="0033CC"/>
                </a:solidFill>
                <a:cs typeface="Candara"/>
              </a:rPr>
              <a:t>transformation model</a:t>
            </a:r>
            <a:endParaRPr lang="en-US" kern="0" dirty="0" smtClean="0">
              <a:solidFill>
                <a:srgbClr val="0033CC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2000" kern="0" dirty="0"/>
          </a:p>
        </p:txBody>
      </p:sp>
      <p:sp>
        <p:nvSpPr>
          <p:cNvPr id="27" name="Rectangle 26"/>
          <p:cNvSpPr/>
          <p:nvPr/>
        </p:nvSpPr>
        <p:spPr>
          <a:xfrm>
            <a:off x="5257800" y="4191000"/>
            <a:ext cx="3129801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Play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Freecell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(solitaire)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4557411" y="4337948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II: </a:t>
            </a:r>
            <a:r>
              <a:rPr lang="en-US" dirty="0" err="1" smtClean="0"/>
              <a:t>Geoquery</a:t>
            </a:r>
            <a:r>
              <a:rPr lang="en-US" dirty="0" smtClean="0"/>
              <a:t> with Response based Learning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423" y="990600"/>
            <a:ext cx="8541977" cy="5334000"/>
          </a:xfrm>
        </p:spPr>
        <p:txBody>
          <a:bodyPr/>
          <a:lstStyle/>
          <a:p>
            <a:r>
              <a:rPr lang="en-US" dirty="0" smtClean="0"/>
              <a:t>We want to learn a model to transform a </a:t>
            </a:r>
            <a:r>
              <a:rPr lang="en-US" dirty="0" smtClean="0">
                <a:solidFill>
                  <a:srgbClr val="0033CC"/>
                </a:solidFill>
              </a:rPr>
              <a:t>natural language sentence</a:t>
            </a:r>
            <a:r>
              <a:rPr lang="en-US" dirty="0" smtClean="0"/>
              <a:t> to some </a:t>
            </a:r>
            <a:r>
              <a:rPr lang="en-US" dirty="0" smtClean="0">
                <a:solidFill>
                  <a:srgbClr val="0033CC"/>
                </a:solidFill>
              </a:rPr>
              <a:t>formal representation.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>
              <a:solidFill>
                <a:srgbClr val="0033CC"/>
              </a:solidFill>
            </a:endParaRPr>
          </a:p>
          <a:p>
            <a:r>
              <a:rPr lang="en-US" sz="2000" dirty="0" smtClean="0"/>
              <a:t>“Guess” a semantic parse.  </a:t>
            </a:r>
            <a:r>
              <a:rPr lang="en-US" sz="2000" b="1" dirty="0" smtClean="0"/>
              <a:t>Is </a:t>
            </a:r>
            <a:r>
              <a:rPr lang="en-US" sz="2000" b="1" dirty="0" smtClean="0">
                <a:solidFill>
                  <a:srgbClr val="0033CC"/>
                </a:solidFill>
                <a:sym typeface="Wingdings" pitchFamily="2" charset="2"/>
              </a:rPr>
              <a:t>[</a:t>
            </a:r>
            <a:r>
              <a:rPr lang="en-US" sz="2000" b="1" dirty="0" smtClean="0">
                <a:solidFill>
                  <a:srgbClr val="0033CC"/>
                </a:solidFill>
              </a:rPr>
              <a:t>DB </a:t>
            </a:r>
            <a:r>
              <a:rPr lang="en-US" sz="2000" b="1" dirty="0">
                <a:solidFill>
                  <a:srgbClr val="0033CC"/>
                </a:solidFill>
              </a:rPr>
              <a:t>response == Expected response] </a:t>
            </a:r>
            <a:r>
              <a:rPr lang="en-US" sz="2000" b="1" dirty="0" smtClean="0"/>
              <a:t>? 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Expected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: Pennsylvania  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DB Returns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Pennsylvania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Positive Response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Expected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Pennsylvania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DB Returns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NYC, or ????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Negative Response</a:t>
            </a:r>
          </a:p>
          <a:p>
            <a:pPr lvl="1"/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  <a:p>
            <a:pPr lvl="1"/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  <a:p>
            <a:pPr lvl="1"/>
            <a:endParaRPr lang="en-US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 smtClean="0">
              <a:solidFill>
                <a:srgbClr val="0033CC"/>
              </a:solidFill>
              <a:cs typeface="Candara"/>
            </a:endParaRPr>
          </a:p>
          <a:p>
            <a:endParaRPr lang="en-US" dirty="0">
              <a:solidFill>
                <a:srgbClr val="0033CC"/>
              </a:solidFill>
              <a:cs typeface="Candara"/>
            </a:endParaRPr>
          </a:p>
          <a:p>
            <a:endParaRPr lang="en-US" dirty="0" smtClean="0">
              <a:solidFill>
                <a:srgbClr val="0033CC"/>
              </a:solidFill>
              <a:cs typeface="Candara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3726788" y="4674951"/>
            <a:ext cx="1535709" cy="7816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75540" y="2145268"/>
            <a:ext cx="990805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charset="0"/>
                <a:sym typeface="Wingdings"/>
              </a:rPr>
              <a:t>Model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33400" y="2114490"/>
            <a:ext cx="2438400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English Sentence</a:t>
            </a:r>
            <a:endParaRPr lang="en-US" sz="2000" dirty="0"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38131" y="2114490"/>
            <a:ext cx="3129801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Meaning Representation</a:t>
            </a:r>
            <a:endParaRPr lang="en-US" sz="2000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14004" y="2230137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4622412" y="2252004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793378"/>
            <a:ext cx="4183988" cy="369332"/>
          </a:xfrm>
          <a:prstGeom prst="rect">
            <a:avLst/>
          </a:prstGeom>
          <a:solidFill>
            <a:srgbClr val="FFFFCC"/>
          </a:solidFill>
          <a:ln w="571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What is the largest state that borders NY?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660" y="2793378"/>
            <a:ext cx="4183706" cy="369332"/>
          </a:xfrm>
          <a:prstGeom prst="rect">
            <a:avLst/>
          </a:prstGeom>
          <a:solidFill>
            <a:srgbClr val="FFFFCC"/>
          </a:solidFill>
          <a:ln w="571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largest( state(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next_to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(NY))))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Content Placeholder 8"/>
          <p:cNvSpPr txBox="1">
            <a:spLocks/>
          </p:cNvSpPr>
          <p:nvPr/>
        </p:nvSpPr>
        <p:spPr bwMode="auto">
          <a:xfrm>
            <a:off x="4876800" y="3352800"/>
            <a:ext cx="3775744" cy="902037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>
                <a:solidFill>
                  <a:srgbClr val="0033CC"/>
                </a:solidFill>
                <a:cs typeface="Candara"/>
              </a:rPr>
              <a:t>Simple derivatives </a:t>
            </a:r>
            <a:r>
              <a:rPr lang="en-US" kern="0" dirty="0" smtClean="0">
                <a:cs typeface="Candara"/>
              </a:rPr>
              <a:t>of the models outputs</a:t>
            </a:r>
            <a:endParaRPr lang="en-US" sz="2000" kern="0" dirty="0"/>
          </a:p>
        </p:txBody>
      </p:sp>
      <p:sp>
        <p:nvSpPr>
          <p:cNvPr id="28" name="Right Arrow 27"/>
          <p:cNvSpPr/>
          <p:nvPr/>
        </p:nvSpPr>
        <p:spPr>
          <a:xfrm rot="10800000">
            <a:off x="4343400" y="3733800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8"/>
          <p:cNvSpPr txBox="1">
            <a:spLocks/>
          </p:cNvSpPr>
          <p:nvPr/>
        </p:nvSpPr>
        <p:spPr bwMode="auto">
          <a:xfrm>
            <a:off x="152400" y="3398987"/>
            <a:ext cx="4190740" cy="833983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>
                <a:solidFill>
                  <a:srgbClr val="0033CC"/>
                </a:solidFill>
                <a:cs typeface="Candara"/>
              </a:rPr>
              <a:t>Query a </a:t>
            </a:r>
            <a:r>
              <a:rPr lang="en-US" kern="0" dirty="0" err="1" smtClean="0">
                <a:solidFill>
                  <a:srgbClr val="0033CC"/>
                </a:solidFill>
                <a:cs typeface="Candara"/>
              </a:rPr>
              <a:t>GeoQuery</a:t>
            </a:r>
            <a:r>
              <a:rPr lang="en-US" kern="0" dirty="0" smtClean="0">
                <a:solidFill>
                  <a:srgbClr val="0033CC"/>
                </a:solidFill>
                <a:cs typeface="Candara"/>
              </a:rPr>
              <a:t> Database. 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063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 animBg="1"/>
      <p:bldP spid="24" grpId="0" animBg="1"/>
      <p:bldP spid="26" grpId="0" animBg="1"/>
      <p:bldP spid="2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019800" y="3733800"/>
            <a:ext cx="54864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52600" y="1295400"/>
            <a:ext cx="123444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2114550"/>
            <a:ext cx="3962400" cy="2533650"/>
            <a:chOff x="2832" y="1332"/>
            <a:chExt cx="2496" cy="1596"/>
          </a:xfrm>
        </p:grpSpPr>
        <p:sp>
          <p:nvSpPr>
            <p:cNvPr id="8213" name="Rectangle 3"/>
            <p:cNvSpPr>
              <a:spLocks noChangeArrowheads="1"/>
            </p:cNvSpPr>
            <p:nvPr/>
          </p:nvSpPr>
          <p:spPr bwMode="auto">
            <a:xfrm>
              <a:off x="3552" y="2736"/>
              <a:ext cx="1302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14" name="Rectangle 4"/>
            <p:cNvSpPr>
              <a:spLocks noChangeArrowheads="1"/>
            </p:cNvSpPr>
            <p:nvPr/>
          </p:nvSpPr>
          <p:spPr bwMode="auto">
            <a:xfrm>
              <a:off x="4368" y="1530"/>
              <a:ext cx="9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15" name="Rectangle 5"/>
            <p:cNvSpPr>
              <a:spLocks noChangeArrowheads="1"/>
            </p:cNvSpPr>
            <p:nvPr/>
          </p:nvSpPr>
          <p:spPr bwMode="auto">
            <a:xfrm>
              <a:off x="2832" y="1332"/>
              <a:ext cx="9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0225" y="1295400"/>
            <a:ext cx="8534400" cy="3276600"/>
            <a:chOff x="334" y="816"/>
            <a:chExt cx="5376" cy="2064"/>
          </a:xfrm>
        </p:grpSpPr>
        <p:sp>
          <p:nvSpPr>
            <p:cNvPr id="8206" name="Rectangle 7"/>
            <p:cNvSpPr>
              <a:spLocks noChangeArrowheads="1"/>
            </p:cNvSpPr>
            <p:nvPr/>
          </p:nvSpPr>
          <p:spPr bwMode="auto">
            <a:xfrm>
              <a:off x="2062" y="2256"/>
              <a:ext cx="336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7" name="Rectangle 8"/>
            <p:cNvSpPr>
              <a:spLocks noChangeArrowheads="1"/>
            </p:cNvSpPr>
            <p:nvPr/>
          </p:nvSpPr>
          <p:spPr bwMode="auto">
            <a:xfrm>
              <a:off x="4222" y="1344"/>
              <a:ext cx="384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8" name="Rectangle 9"/>
            <p:cNvSpPr>
              <a:spLocks noChangeArrowheads="1"/>
            </p:cNvSpPr>
            <p:nvPr/>
          </p:nvSpPr>
          <p:spPr bwMode="auto">
            <a:xfrm>
              <a:off x="2110" y="1344"/>
              <a:ext cx="24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9" name="Rectangle 10"/>
            <p:cNvSpPr>
              <a:spLocks noChangeArrowheads="1"/>
            </p:cNvSpPr>
            <p:nvPr/>
          </p:nvSpPr>
          <p:spPr bwMode="auto">
            <a:xfrm>
              <a:off x="1870" y="1536"/>
              <a:ext cx="240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334" y="2736"/>
              <a:ext cx="240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11" name="Rectangle 12"/>
            <p:cNvSpPr>
              <a:spLocks noChangeArrowheads="1"/>
            </p:cNvSpPr>
            <p:nvPr/>
          </p:nvSpPr>
          <p:spPr bwMode="auto">
            <a:xfrm>
              <a:off x="5422" y="1488"/>
              <a:ext cx="28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12" name="Rectangle 13"/>
            <p:cNvSpPr>
              <a:spLocks noChangeArrowheads="1"/>
            </p:cNvSpPr>
            <p:nvPr/>
          </p:nvSpPr>
          <p:spPr bwMode="auto">
            <a:xfrm>
              <a:off x="4846" y="816"/>
              <a:ext cx="28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5225" y="1295400"/>
            <a:ext cx="3886200" cy="1371600"/>
            <a:chOff x="1534" y="816"/>
            <a:chExt cx="2448" cy="864"/>
          </a:xfrm>
        </p:grpSpPr>
        <p:sp>
          <p:nvSpPr>
            <p:cNvPr id="8203" name="Rectangle 15"/>
            <p:cNvSpPr>
              <a:spLocks noChangeArrowheads="1"/>
            </p:cNvSpPr>
            <p:nvPr/>
          </p:nvSpPr>
          <p:spPr bwMode="auto">
            <a:xfrm>
              <a:off x="3262" y="1536"/>
              <a:ext cx="720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1534" y="1152"/>
              <a:ext cx="384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5" name="Rectangle 17"/>
            <p:cNvSpPr>
              <a:spLocks noChangeArrowheads="1"/>
            </p:cNvSpPr>
            <p:nvPr/>
          </p:nvSpPr>
          <p:spPr bwMode="auto">
            <a:xfrm>
              <a:off x="2158" y="816"/>
              <a:ext cx="129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98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Comprehension</a:t>
            </a:r>
            <a:endParaRPr lang="en-US" dirty="0" smtClean="0">
              <a:solidFill>
                <a:srgbClr val="FF00FF"/>
              </a:solidFill>
            </a:endParaRPr>
          </a:p>
        </p:txBody>
      </p:sp>
      <p:sp>
        <p:nvSpPr>
          <p:cNvPr id="541716" name="Rectangle 20"/>
          <p:cNvSpPr>
            <a:spLocks noChangeArrowheads="1"/>
          </p:cNvSpPr>
          <p:nvPr/>
        </p:nvSpPr>
        <p:spPr bwMode="auto">
          <a:xfrm>
            <a:off x="152400" y="510540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empus Sans ITC" pitchFamily="82" charset="0"/>
              </a:rPr>
              <a:t>1. Christopher Robin was born in England.      2.  Winnie the Pooh is a title of a book.  </a:t>
            </a:r>
          </a:p>
          <a:p>
            <a:r>
              <a:rPr lang="en-US" b="1">
                <a:solidFill>
                  <a:srgbClr val="FF0000"/>
                </a:solidFill>
                <a:latin typeface="Tempus Sans ITC" pitchFamily="82" charset="0"/>
              </a:rPr>
              <a:t>3. Christopher Robin’s dad was a magician.     4. Christopher Robin must be at least 65 now.</a:t>
            </a:r>
            <a:r>
              <a:rPr lang="en-US">
                <a:solidFill>
                  <a:srgbClr val="FF0000"/>
                </a:solidFill>
                <a:latin typeface="Tempus Sans ITC" pitchFamily="82" charset="0"/>
              </a:rPr>
              <a:t> </a:t>
            </a:r>
          </a:p>
        </p:txBody>
      </p:sp>
      <p:sp>
        <p:nvSpPr>
          <p:cNvPr id="8201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9154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Tempus Sans ITC" pitchFamily="82" charset="0"/>
              </a:rPr>
              <a:t>(ENGLAND, June, 1989) - Christopher Robin is alive and well.  He lives in England.  He is the same person that you read about in the book, Winnie the Pooh. As a boy, Chris lived in a pretty home called </a:t>
            </a:r>
            <a:r>
              <a:rPr lang="en-US" sz="2000" b="1" dirty="0" err="1" smtClean="0">
                <a:latin typeface="Tempus Sans ITC" pitchFamily="82" charset="0"/>
              </a:rPr>
              <a:t>Cotchfield</a:t>
            </a:r>
            <a:r>
              <a:rPr lang="en-US" sz="2000" b="1" dirty="0" smtClean="0">
                <a:latin typeface="Tempus Sans ITC" pitchFamily="82" charset="0"/>
              </a:rPr>
              <a:t> Farm.  When Chris was three years old, his father wrote a poem about him.  The poem was printed in a magazine for others to read.  Mr. Robin then wrote a book.  He made up a fairy tale land where Chris lived.  His friends were animals.  There was a bear called Winnie the Pooh.  There was also an owl and a young pig, called a piglet.  All the animals were stuffed toys that Chris owned.  Mr. Robin made them come to life with his words.  The places in the story were all near </a:t>
            </a:r>
            <a:r>
              <a:rPr lang="en-US" sz="2000" b="1" dirty="0" err="1" smtClean="0">
                <a:latin typeface="Tempus Sans ITC" pitchFamily="82" charset="0"/>
              </a:rPr>
              <a:t>Cotchfield</a:t>
            </a:r>
            <a:r>
              <a:rPr lang="en-US" sz="2000" b="1" dirty="0" smtClean="0">
                <a:latin typeface="Tempus Sans ITC" pitchFamily="82" charset="0"/>
              </a:rPr>
              <a:t> Farm. Winnie the Pooh was written in 1925.  Children still love to read about Christopher Robin and his animal friends.  Most people don't know he is a real person who is grown now.  He has written two books of his own.  They tell what it is like to be famous.</a:t>
            </a:r>
          </a:p>
        </p:txBody>
      </p:sp>
      <p:sp>
        <p:nvSpPr>
          <p:cNvPr id="541719" name="Rectangle 23"/>
          <p:cNvSpPr>
            <a:spLocks noChangeArrowheads="1"/>
          </p:cNvSpPr>
          <p:nvPr/>
        </p:nvSpPr>
        <p:spPr bwMode="auto">
          <a:xfrm>
            <a:off x="2933700" y="5867400"/>
            <a:ext cx="3276600" cy="381000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latin typeface="Tempus Sans ITC" pitchFamily="82" charset="0"/>
              </a:rPr>
              <a:t>This is an Inference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34956E49-9B35-407E-B5F2-C84A7F7C3F9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3297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Based Learning: Using a Simple Feedback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423" y="990600"/>
            <a:ext cx="8770577" cy="4953000"/>
          </a:xfrm>
        </p:spPr>
        <p:txBody>
          <a:bodyPr/>
          <a:lstStyle/>
          <a:p>
            <a:r>
              <a:rPr lang="en-US" dirty="0" smtClean="0"/>
              <a:t>We want to learn a model to transform a </a:t>
            </a:r>
            <a:r>
              <a:rPr lang="en-US" dirty="0" smtClean="0">
                <a:solidFill>
                  <a:srgbClr val="0033CC"/>
                </a:solidFill>
              </a:rPr>
              <a:t>natural language sentence</a:t>
            </a:r>
            <a:r>
              <a:rPr lang="en-US" dirty="0" smtClean="0"/>
              <a:t> to some </a:t>
            </a:r>
            <a:r>
              <a:rPr lang="en-US" dirty="0" smtClean="0">
                <a:solidFill>
                  <a:srgbClr val="0033CC"/>
                </a:solidFill>
              </a:rPr>
              <a:t>formal representation.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r>
              <a:rPr lang="en-US" dirty="0" smtClean="0">
                <a:solidFill>
                  <a:srgbClr val="0033CC"/>
                </a:solidFill>
                <a:cs typeface="Candara"/>
              </a:rPr>
              <a:t>Instead of </a:t>
            </a:r>
            <a:r>
              <a:rPr lang="en-US" dirty="0" smtClean="0">
                <a:cs typeface="Candara"/>
              </a:rPr>
              <a:t>training with  </a:t>
            </a:r>
            <a:r>
              <a:rPr lang="en-US" dirty="0">
                <a:solidFill>
                  <a:srgbClr val="FF0000"/>
                </a:solidFill>
                <a:cs typeface="Candara"/>
              </a:rPr>
              <a:t>(</a:t>
            </a:r>
            <a:r>
              <a:rPr lang="en-US" dirty="0">
                <a:cs typeface="Candara"/>
              </a:rPr>
              <a:t>Sentence, </a:t>
            </a:r>
            <a:r>
              <a:rPr lang="en-US" dirty="0" smtClean="0">
                <a:cs typeface="Candara"/>
              </a:rPr>
              <a:t>Meaning Representation</a:t>
            </a:r>
            <a:r>
              <a:rPr lang="en-US" dirty="0">
                <a:solidFill>
                  <a:srgbClr val="FF0000"/>
                </a:solidFill>
                <a:cs typeface="Candara"/>
              </a:rPr>
              <a:t>)</a:t>
            </a:r>
            <a:r>
              <a:rPr lang="en-US" dirty="0">
                <a:cs typeface="Candara"/>
              </a:rPr>
              <a:t> pairs </a:t>
            </a:r>
            <a:endParaRPr lang="en-US" dirty="0" smtClean="0">
              <a:cs typeface="Candara"/>
            </a:endParaRPr>
          </a:p>
          <a:p>
            <a:r>
              <a:rPr lang="en-US" dirty="0" smtClean="0">
                <a:solidFill>
                  <a:srgbClr val="0033CC"/>
                </a:solidFill>
                <a:cs typeface="Candara"/>
              </a:rPr>
              <a:t>Think </a:t>
            </a:r>
            <a:r>
              <a:rPr lang="en-US" dirty="0">
                <a:solidFill>
                  <a:srgbClr val="0033CC"/>
                </a:solidFill>
                <a:cs typeface="Candara"/>
              </a:rPr>
              <a:t>about </a:t>
            </a:r>
            <a:r>
              <a:rPr lang="en-US" dirty="0">
                <a:cs typeface="Candara"/>
              </a:rPr>
              <a:t>some </a:t>
            </a:r>
            <a:r>
              <a:rPr lang="en-US" dirty="0">
                <a:solidFill>
                  <a:srgbClr val="0033CC"/>
                </a:solidFill>
                <a:cs typeface="Candara"/>
              </a:rPr>
              <a:t>simple derivatives </a:t>
            </a:r>
            <a:r>
              <a:rPr lang="en-US" dirty="0">
                <a:cs typeface="Candara"/>
              </a:rPr>
              <a:t>of the models outputs, </a:t>
            </a:r>
            <a:endParaRPr lang="en-US" dirty="0" smtClean="0">
              <a:cs typeface="Candara"/>
            </a:endParaRPr>
          </a:p>
          <a:p>
            <a:pPr lvl="1"/>
            <a:r>
              <a:rPr lang="en-US" dirty="0" smtClean="0">
                <a:solidFill>
                  <a:srgbClr val="0033CC"/>
                </a:solidFill>
                <a:cs typeface="Candara"/>
              </a:rPr>
              <a:t>Supervise the derivative </a:t>
            </a:r>
            <a:r>
              <a:rPr lang="en-US" dirty="0" smtClean="0">
                <a:solidFill>
                  <a:srgbClr val="FF0000"/>
                </a:solidFill>
                <a:cs typeface="Candara"/>
              </a:rPr>
              <a:t>(easy!) </a:t>
            </a:r>
            <a:r>
              <a:rPr lang="en-US" dirty="0" smtClean="0">
                <a:cs typeface="Candara"/>
              </a:rPr>
              <a:t>and 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  <a:cs typeface="Candara"/>
              </a:rPr>
              <a:t>Propagate</a:t>
            </a:r>
            <a:r>
              <a:rPr lang="en-US" dirty="0" smtClean="0">
                <a:cs typeface="Candara"/>
              </a:rPr>
              <a:t> it to learn the </a:t>
            </a:r>
            <a:r>
              <a:rPr lang="en-US" dirty="0" smtClean="0">
                <a:solidFill>
                  <a:srgbClr val="FF0000"/>
                </a:solidFill>
                <a:cs typeface="Candara"/>
              </a:rPr>
              <a:t>complex, structured,</a:t>
            </a:r>
            <a:r>
              <a:rPr lang="en-US" dirty="0" smtClean="0">
                <a:cs typeface="Candara"/>
              </a:rPr>
              <a:t> </a:t>
            </a:r>
            <a:r>
              <a:rPr lang="en-US" dirty="0" smtClean="0">
                <a:solidFill>
                  <a:srgbClr val="0033CC"/>
                </a:solidFill>
                <a:cs typeface="Candara"/>
              </a:rPr>
              <a:t>transformation model</a:t>
            </a:r>
          </a:p>
          <a:p>
            <a:pPr marL="0" indent="0">
              <a:buNone/>
            </a:pPr>
            <a:r>
              <a:rPr lang="en-US" sz="2400" dirty="0" smtClean="0"/>
              <a:t>LEARNING: </a:t>
            </a:r>
            <a:endParaRPr lang="en-US" sz="2400" dirty="0"/>
          </a:p>
          <a:p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Train a structured 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predictor (semantic 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parse) 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with 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this binary supervision </a:t>
            </a:r>
            <a:endParaRPr lang="en-US" sz="2000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</a:rPr>
              <a:t>Many challenges: e.g., how to make a better use of a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negative </a:t>
            </a:r>
            <a:r>
              <a:rPr lang="en-US" sz="1800" dirty="0" smtClean="0">
                <a:latin typeface="Calibri" pitchFamily="34" charset="0"/>
              </a:rPr>
              <a:t>response? </a:t>
            </a:r>
          </a:p>
          <a:p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Learning </a:t>
            </a: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with a constrained latent 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representation, making used of CCM inference, exploiting knowledge on the structure of the meaning representation.</a:t>
            </a:r>
            <a:endParaRPr lang="en-US" sz="2000" dirty="0">
              <a:solidFill>
                <a:srgbClr val="0033CC"/>
              </a:solidFill>
              <a:latin typeface="Calibri" pitchFamily="34" charset="0"/>
            </a:endParaRPr>
          </a:p>
          <a:p>
            <a:pPr lvl="1"/>
            <a:endParaRPr lang="en-US" sz="2000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1" name="Rectangle 40"/>
          <p:cNvSpPr/>
          <p:nvPr/>
        </p:nvSpPr>
        <p:spPr>
          <a:xfrm>
            <a:off x="3726788" y="4674951"/>
            <a:ext cx="1535709" cy="7816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75540" y="2145268"/>
            <a:ext cx="990805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charset="0"/>
                <a:sym typeface="Wingdings"/>
              </a:rPr>
              <a:t>Model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33400" y="2114490"/>
            <a:ext cx="2438400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English Sentence</a:t>
            </a:r>
            <a:endParaRPr lang="en-US" sz="2000" dirty="0"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38131" y="2114490"/>
            <a:ext cx="3129801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n-lt"/>
              </a:rPr>
              <a:t>Meaning Representation</a:t>
            </a:r>
            <a:endParaRPr lang="en-US" sz="2000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14004" y="2230137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4622412" y="2252004"/>
            <a:ext cx="533400" cy="200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199" y="274638"/>
            <a:ext cx="8771301" cy="868362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Tahoma"/>
              </a:rPr>
              <a:t>Geoquery</a:t>
            </a:r>
            <a:r>
              <a:rPr lang="en-US" dirty="0" smtClean="0">
                <a:cs typeface="Tahoma"/>
              </a:rPr>
              <a:t>: Response based Competitive with Supervised</a:t>
            </a:r>
            <a:endParaRPr lang="en-US" dirty="0">
              <a:cs typeface="Tahoma"/>
            </a:endParaRPr>
          </a:p>
        </p:txBody>
      </p:sp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546100" y="5343305"/>
            <a:ext cx="5391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O</a:t>
            </a:r>
            <a:r>
              <a:rPr lang="en-US" sz="24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EARN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:Initialization point</a:t>
            </a:r>
            <a:endParaRPr lang="en-US" sz="2000" dirty="0">
              <a:latin typeface="Calibri" charset="0"/>
            </a:endParaRPr>
          </a:p>
        </p:txBody>
      </p:sp>
      <p:sp>
        <p:nvSpPr>
          <p:cNvPr id="40968" name="TextBox 9"/>
          <p:cNvSpPr txBox="1">
            <a:spLocks noChangeArrowheads="1"/>
          </p:cNvSpPr>
          <p:nvPr/>
        </p:nvSpPr>
        <p:spPr bwMode="auto">
          <a:xfrm>
            <a:off x="4103455" y="5342554"/>
            <a:ext cx="486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UPERVISED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:  </a:t>
            </a:r>
            <a:r>
              <a:rPr lang="en-US" sz="2000" dirty="0" smtClean="0">
                <a:latin typeface="Calibri" charset="0"/>
              </a:rPr>
              <a:t>Trained with annotated data </a:t>
            </a:r>
            <a:endParaRPr lang="en-US" sz="2000" dirty="0">
              <a:latin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668" y="5785247"/>
            <a:ext cx="8229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en-US" b="1" dirty="0" smtClean="0">
                <a:latin typeface="Calibri" charset="0"/>
              </a:rPr>
              <a:t>Supervised: </a:t>
            </a:r>
            <a:r>
              <a:rPr lang="en-US" sz="1600" dirty="0" smtClean="0">
                <a:solidFill>
                  <a:prstClr val="black"/>
                </a:solidFill>
                <a:latin typeface="Calibri" charset="0"/>
              </a:rPr>
              <a:t>Y.-W. Wong and R. Mooney. Learning synchronous grammars for semantic parsing with lambda calculus. ACL’07</a:t>
            </a:r>
            <a:endParaRPr lang="en-US" sz="1600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8006" y="994507"/>
            <a:ext cx="8506925" cy="37382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cs typeface="Candara"/>
              </a:rPr>
              <a:t>Initial Work: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cs typeface="Candara"/>
              </a:rPr>
              <a:t>Clarke</a:t>
            </a:r>
            <a:r>
              <a:rPr lang="en-US" sz="1800" dirty="0">
                <a:cs typeface="Candara"/>
              </a:rPr>
              <a:t>, Goldwasser, Chang, Roth CoNLL’10; Goldwasser, Roth IJCAI’11, MLJ’14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Follow up work: </a:t>
            </a:r>
            <a:endParaRPr lang="en-US" sz="1800" b="1" dirty="0" smtClean="0"/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33CC"/>
                </a:solidFill>
              </a:rPr>
              <a:t>Semantic Parsing: </a:t>
            </a:r>
            <a:r>
              <a:rPr lang="en-US" sz="1800" dirty="0" smtClean="0">
                <a:solidFill>
                  <a:prstClr val="black"/>
                </a:solidFill>
              </a:rPr>
              <a:t>Liang</a:t>
            </a:r>
            <a:r>
              <a:rPr lang="en-US" sz="1800" dirty="0">
                <a:solidFill>
                  <a:prstClr val="black"/>
                </a:solidFill>
              </a:rPr>
              <a:t>, M.I. Jordan, D. </a:t>
            </a:r>
            <a:r>
              <a:rPr lang="en-US" sz="1800" dirty="0" smtClean="0">
                <a:solidFill>
                  <a:prstClr val="black"/>
                </a:solidFill>
              </a:rPr>
              <a:t>Klein, ACL’11; </a:t>
            </a:r>
            <a:r>
              <a:rPr lang="en-US" sz="1800" dirty="0" err="1" smtClean="0">
                <a:solidFill>
                  <a:schemeClr val="tx2"/>
                </a:solidFill>
                <a:cs typeface="Candara"/>
              </a:rPr>
              <a:t>Berant</a:t>
            </a:r>
            <a:r>
              <a:rPr lang="en-US" sz="1800" dirty="0" smtClean="0">
                <a:solidFill>
                  <a:schemeClr val="tx2"/>
                </a:solidFill>
                <a:cs typeface="Candara"/>
              </a:rPr>
              <a:t> </a:t>
            </a:r>
            <a:r>
              <a:rPr lang="en-US" sz="1800" dirty="0">
                <a:solidFill>
                  <a:schemeClr val="tx2"/>
                </a:solidFill>
                <a:cs typeface="Candara"/>
              </a:rPr>
              <a:t>et-al </a:t>
            </a:r>
            <a:r>
              <a:rPr lang="en-US" sz="1800" dirty="0" smtClean="0">
                <a:solidFill>
                  <a:schemeClr val="tx2"/>
                </a:solidFill>
                <a:cs typeface="Candara"/>
              </a:rPr>
              <a:t>EMNLP’13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Here:</a:t>
            </a:r>
            <a:r>
              <a:rPr lang="en-US" sz="1800" dirty="0" smtClean="0">
                <a:solidFill>
                  <a:srgbClr val="0033CC"/>
                </a:solidFill>
              </a:rPr>
              <a:t> Goldwasser &amp; </a:t>
            </a:r>
            <a:r>
              <a:rPr lang="en-US" sz="1800" dirty="0" err="1" smtClean="0">
                <a:solidFill>
                  <a:srgbClr val="0033CC"/>
                </a:solidFill>
              </a:rPr>
              <a:t>Daume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smtClean="0"/>
              <a:t>(last talk on Wednesday)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33CC"/>
                </a:solidFill>
              </a:rPr>
              <a:t>Machine Translation:</a:t>
            </a:r>
            <a:r>
              <a:rPr lang="en-US" sz="1800" dirty="0" smtClean="0"/>
              <a:t> </a:t>
            </a:r>
            <a:r>
              <a:rPr lang="en-US" sz="1800" dirty="0" err="1" smtClean="0"/>
              <a:t>Riezler</a:t>
            </a:r>
            <a:r>
              <a:rPr lang="en-US" sz="1800" dirty="0" smtClean="0"/>
              <a:t> et. al ACL’14</a:t>
            </a:r>
            <a:endParaRPr lang="en-US" sz="1800" dirty="0" smtClean="0">
              <a:solidFill>
                <a:schemeClr val="tx2"/>
              </a:solidFill>
              <a:cs typeface="Candara"/>
            </a:endParaRPr>
          </a:p>
        </p:txBody>
      </p: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627947"/>
              </p:ext>
            </p:extLst>
          </p:nvPr>
        </p:nvGraphicFramePr>
        <p:xfrm>
          <a:off x="1188574" y="2752837"/>
          <a:ext cx="7086601" cy="2468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7682"/>
                <a:gridCol w="1419412"/>
                <a:gridCol w="1538941"/>
                <a:gridCol w="1380566"/>
              </a:tblGrid>
              <a:tr h="32384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Algorithm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Training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Accuracy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Testing Accuracy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 Training Examples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3845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sz="1400" dirty="0" smtClean="0"/>
                        <a:t>O</a:t>
                      </a:r>
                      <a:r>
                        <a:rPr lang="en-US" sz="1800" dirty="0" smtClean="0"/>
                        <a:t>L</a:t>
                      </a:r>
                      <a:r>
                        <a:rPr lang="en-US" sz="1400" dirty="0" smtClean="0"/>
                        <a:t>EARN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-</a:t>
                      </a:r>
                      <a:endParaRPr lang="en-US" dirty="0"/>
                    </a:p>
                  </a:txBody>
                  <a:tcPr/>
                </a:tc>
              </a:tr>
              <a:tr h="32384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Clarke et.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al  (2010)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82.4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73.2</a:t>
                      </a:r>
                      <a:endParaRPr 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250 answers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227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Liang</a:t>
                      </a:r>
                      <a:r>
                        <a:rPr lang="en-US" b="0" baseline="0" dirty="0" smtClean="0"/>
                        <a:t> et-al 2011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78.9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answers</a:t>
                      </a:r>
                      <a:endParaRPr lang="en-US" dirty="0"/>
                    </a:p>
                  </a:txBody>
                  <a:tcPr/>
                </a:tc>
              </a:tr>
              <a:tr h="342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Goldwasser et. al. 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(2012)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86.8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81.6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answers</a:t>
                      </a:r>
                      <a:endParaRPr lang="en-US" dirty="0"/>
                    </a:p>
                  </a:txBody>
                  <a:tcPr/>
                </a:tc>
              </a:tr>
              <a:tr h="34227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Supervised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600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structs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81000" y="3760418"/>
            <a:ext cx="8202391" cy="10765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4320249" y="3760418"/>
            <a:ext cx="484632" cy="1177522"/>
          </a:xfrm>
          <a:prstGeom prst="up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7515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Knowledge and Inference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Combining the </a:t>
            </a:r>
            <a:r>
              <a:rPr lang="en-US" dirty="0" smtClean="0">
                <a:solidFill>
                  <a:srgbClr val="0033CC"/>
                </a:solidFill>
              </a:rPr>
              <a:t>soft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33CC"/>
                </a:solidFill>
              </a:rPr>
              <a:t>logical/declarative</a:t>
            </a:r>
            <a:r>
              <a:rPr lang="en-US" dirty="0" smtClean="0"/>
              <a:t> nature of Natural Language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Constrained Conditional Models: A formulation for </a:t>
            </a:r>
            <a:r>
              <a:rPr lang="en-US" dirty="0" smtClean="0">
                <a:solidFill>
                  <a:srgbClr val="0033CC"/>
                </a:solidFill>
              </a:rPr>
              <a:t>global </a:t>
            </a:r>
            <a:r>
              <a:rPr lang="en-US" dirty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nference with knowledge </a:t>
            </a:r>
            <a:r>
              <a:rPr lang="en-US" dirty="0" smtClean="0"/>
              <a:t>modeled as expressive structural constraints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Some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Dealing with conflicting information (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trustworthiness)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Cycles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Knowledge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Grounding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for/using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Knowledge</a:t>
            </a:r>
          </a:p>
          <a:p>
            <a:pPr marL="0" indent="-400050" eaLnBrk="1" hangingPunct="1">
              <a:lnSpc>
                <a:spcPct val="90000"/>
              </a:lnSpc>
            </a:pPr>
            <a:endParaRPr lang="en-US" dirty="0" smtClean="0"/>
          </a:p>
          <a:p>
            <a:pPr marL="0" indent="-400050" eaLnBrk="1" hangingPunct="1">
              <a:lnSpc>
                <a:spcPct val="90000"/>
              </a:lnSpc>
            </a:pPr>
            <a:r>
              <a:rPr lang="en-US" dirty="0" smtClean="0"/>
              <a:t>Learning </a:t>
            </a:r>
            <a:r>
              <a:rPr lang="en-US" dirty="0"/>
              <a:t>with Indirect Supervision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 Based Learning: learning from the world’s feedback</a:t>
            </a:r>
            <a:endParaRPr lang="en-US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Scaling Up: Amortized Inference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the k-</a:t>
            </a:r>
            <a:r>
              <a:rPr lang="en-US" dirty="0" err="1" smtClean="0"/>
              <a:t>th</a:t>
            </a:r>
            <a:r>
              <a:rPr lang="en-US" dirty="0" smtClean="0"/>
              <a:t> inference problem be cheaper than the 1st?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5" name="Picture 3" descr="C:\MYSTUFF\Work\MyTalks\Pictures\knowledge-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18" y="381000"/>
            <a:ext cx="1450182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MYSTUFF\Work\MyTalks\Pictures\reason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96" y="2133600"/>
            <a:ext cx="1540904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MYSTUFF\Work\MyTalks\Pictures\training-on-the-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3657600"/>
            <a:ext cx="164592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MYSTUFF\Work\MyTalks\Pictures\sca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5182306"/>
            <a:ext cx="1645920" cy="10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43000" y="2758966"/>
            <a:ext cx="586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47298" y="5654566"/>
            <a:ext cx="533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8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in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/>
          <a:lstStyle/>
          <a:p>
            <a:r>
              <a:rPr lang="en-US" dirty="0" smtClean="0"/>
              <a:t>In NLP, we typically don’t solve a single inference problem. </a:t>
            </a:r>
          </a:p>
          <a:p>
            <a:r>
              <a:rPr lang="en-US" dirty="0" smtClean="0"/>
              <a:t>We solve one or more </a:t>
            </a:r>
            <a:r>
              <a:rPr lang="en-US" dirty="0" smtClean="0">
                <a:solidFill>
                  <a:srgbClr val="0033CC"/>
                </a:solidFill>
              </a:rPr>
              <a:t>per sentence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can be </a:t>
            </a:r>
            <a:r>
              <a:rPr lang="en-US" dirty="0" smtClean="0"/>
              <a:t>done, beyond improving the inference algorithm?</a:t>
            </a:r>
          </a:p>
          <a:p>
            <a:endParaRPr lang="en-US" dirty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ILP Structured Output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that </a:t>
            </a:r>
            <a:r>
              <a:rPr lang="en-US" dirty="0" smtClean="0">
                <a:solidFill>
                  <a:srgbClr val="FF0000"/>
                </a:solidFill>
              </a:rPr>
              <a:t>you already solved </a:t>
            </a:r>
            <a:r>
              <a:rPr lang="en-US" dirty="0" smtClean="0"/>
              <a:t>many structured output inference problems</a:t>
            </a:r>
          </a:p>
          <a:p>
            <a:pPr lvl="1"/>
            <a:r>
              <a:rPr lang="en-US" dirty="0" smtClean="0"/>
              <a:t>Co-reference resolution; Semantic Role Labeling; Parsing citations; Summarization; dependency parsing; image segmentation,…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Your solution method doesn’t matter either</a:t>
            </a:r>
          </a:p>
          <a:p>
            <a:r>
              <a:rPr lang="en-US" b="1" dirty="0" smtClean="0">
                <a:cs typeface="Andalus" pitchFamily="2" charset="-78"/>
              </a:rPr>
              <a:t>How can we exploit </a:t>
            </a:r>
            <a:r>
              <a:rPr lang="en-US" b="1" dirty="0">
                <a:cs typeface="Andalus" pitchFamily="2" charset="-78"/>
              </a:rPr>
              <a:t>this fact </a:t>
            </a:r>
            <a:r>
              <a:rPr lang="en-US" b="1" dirty="0" smtClean="0">
                <a:cs typeface="Andalus" pitchFamily="2" charset="-78"/>
              </a:rPr>
              <a:t>to </a:t>
            </a:r>
            <a:r>
              <a:rPr lang="en-US" b="1" dirty="0">
                <a:cs typeface="Andalus" pitchFamily="2" charset="-78"/>
              </a:rPr>
              <a:t>save inference </a:t>
            </a:r>
            <a:r>
              <a:rPr lang="en-US" b="1" dirty="0" smtClean="0">
                <a:cs typeface="Andalus" pitchFamily="2" charset="-78"/>
              </a:rPr>
              <a:t>cost</a:t>
            </a:r>
            <a:r>
              <a:rPr lang="en-US" dirty="0">
                <a:cs typeface="Andalus" pitchFamily="2" charset="-78"/>
              </a:rPr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show how to do it when your problem is formulated as a 0-1 LP,  Max </a:t>
            </a:r>
            <a:r>
              <a:rPr lang="en-US" b="1" dirty="0" smtClean="0">
                <a:solidFill>
                  <a:srgbClr val="FF0000"/>
                </a:solidFill>
              </a:rPr>
              <a:t>cx</a:t>
            </a:r>
            <a:r>
              <a:rPr lang="en-US" dirty="0" smtClean="0"/>
              <a:t>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≤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pPr marL="0" indent="0">
              <a:lnSpc>
                <a:spcPts val="288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{0,1}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125" y="3471592"/>
            <a:ext cx="6889750" cy="93980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After solving </a:t>
            </a:r>
            <a:r>
              <a:rPr lang="en-US" sz="2400" b="1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inference problems, can we make the (</a:t>
            </a:r>
            <a:r>
              <a:rPr lang="en-US" sz="2400" b="1" dirty="0" smtClean="0">
                <a:solidFill>
                  <a:srgbClr val="000000"/>
                </a:solidFill>
              </a:rPr>
              <a:t>n+1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baseline="30000" dirty="0" err="1" smtClean="0">
                <a:solidFill>
                  <a:srgbClr val="000000"/>
                </a:solidFill>
              </a:rPr>
              <a:t>th</a:t>
            </a:r>
            <a:r>
              <a:rPr lang="en-US" sz="2400" dirty="0" smtClean="0">
                <a:solidFill>
                  <a:srgbClr val="000000"/>
                </a:solidFill>
              </a:rPr>
              <a:t> one faster?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810000" y="4953000"/>
            <a:ext cx="4953000" cy="1219200"/>
          </a:xfrm>
          <a:prstGeom prst="wedgeRectCallout">
            <a:avLst>
              <a:gd name="adj1" fmla="val 4736"/>
              <a:gd name="adj2" fmla="val 47926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All discrete MPE problems can be formulated as 0-1 LPs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We only care about inference formulation,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>
                <a:solidFill>
                  <a:srgbClr val="000000"/>
                </a:solidFill>
              </a:rPr>
              <a:t> algorithmic solution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9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84628378"/>
              </p:ext>
            </p:extLst>
          </p:nvPr>
        </p:nvGraphicFramePr>
        <p:xfrm>
          <a:off x="571500" y="1130300"/>
          <a:ext cx="81407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Hope: </a:t>
            </a:r>
            <a:r>
              <a:rPr lang="en-US" dirty="0" smtClean="0">
                <a:solidFill>
                  <a:schemeClr val="tx1"/>
                </a:solidFill>
              </a:rPr>
              <a:t>POS Tagging on </a:t>
            </a:r>
            <a:r>
              <a:rPr lang="en-US" dirty="0" err="1" smtClean="0">
                <a:solidFill>
                  <a:schemeClr val="tx1"/>
                </a:solidFill>
              </a:rPr>
              <a:t>Gigaword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682734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ndalus" pitchFamily="2" charset="-78"/>
              </a:rPr>
              <a:t>Number of Tokens</a:t>
            </a:r>
            <a:endParaRPr lang="en-US" b="1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2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2222500"/>
            <a:ext cx="2870200" cy="128270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Number of structures is much smaller than the number of </a:t>
            </a:r>
            <a:r>
              <a:rPr lang="en-US" sz="2000" dirty="0" smtClean="0">
                <a:solidFill>
                  <a:srgbClr val="000000"/>
                </a:solidFill>
              </a:rPr>
              <a:t>sentences</a:t>
            </a:r>
            <a:endParaRPr lang="en-US" sz="2000" dirty="0">
              <a:solidFill>
                <a:srgbClr val="000000"/>
              </a:solidFill>
              <a:cs typeface="Andalus" pitchFamily="2" charset="-78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7768347"/>
              </p:ext>
            </p:extLst>
          </p:nvPr>
        </p:nvGraphicFramePr>
        <p:xfrm>
          <a:off x="571500" y="1130300"/>
          <a:ext cx="81407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 title="Instances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Hope: </a:t>
            </a:r>
            <a:r>
              <a:rPr lang="en-US" dirty="0" smtClean="0">
                <a:solidFill>
                  <a:schemeClr val="tx1"/>
                </a:solidFill>
              </a:rPr>
              <a:t>POS Tagging on </a:t>
            </a:r>
            <a:r>
              <a:rPr lang="en-US" dirty="0" err="1" smtClean="0">
                <a:solidFill>
                  <a:schemeClr val="tx1"/>
                </a:solidFill>
              </a:rPr>
              <a:t>Gigaword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682734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ndalus" pitchFamily="2" charset="-78"/>
              </a:rPr>
              <a:t>Number of Tokens</a:t>
            </a:r>
            <a:endParaRPr lang="en-US" b="1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5943" y="1219200"/>
            <a:ext cx="3550331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Number of examples of a given size 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4668" y="1552902"/>
            <a:ext cx="3782189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Number of unique POS tag sequences 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TW">
              <a:solidFill>
                <a:srgbClr val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74009"/>
              </p:ext>
            </p:extLst>
          </p:nvPr>
        </p:nvGraphicFramePr>
        <p:xfrm>
          <a:off x="152400" y="1066800"/>
          <a:ext cx="11514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33CC"/>
                          </a:solidFill>
                        </a:rPr>
                        <a:t>S1</a:t>
                      </a:r>
                      <a:endParaRPr lang="en-US" sz="16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reading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book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43548"/>
              </p:ext>
            </p:extLst>
          </p:nvPr>
        </p:nvGraphicFramePr>
        <p:xfrm>
          <a:off x="1066800" y="1066800"/>
          <a:ext cx="11514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33CC"/>
                          </a:solidFill>
                        </a:rPr>
                        <a:t>S2</a:t>
                      </a:r>
                      <a:endParaRPr lang="en-US" sz="16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watching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movie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51280"/>
              </p:ext>
            </p:extLst>
          </p:nvPr>
        </p:nvGraphicFramePr>
        <p:xfrm>
          <a:off x="2057400" y="1066800"/>
          <a:ext cx="6858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33CC"/>
                          </a:solidFill>
                        </a:rPr>
                        <a:t>POS</a:t>
                      </a:r>
                      <a:endParaRPr lang="en-US" sz="16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VBZ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VBG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38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Hope: </a:t>
            </a:r>
            <a:r>
              <a:rPr lang="en-US" dirty="0" smtClean="0">
                <a:solidFill>
                  <a:schemeClr val="tx1"/>
                </a:solidFill>
              </a:rPr>
              <a:t>Dependency Parsing on </a:t>
            </a:r>
            <a:r>
              <a:rPr lang="en-US" dirty="0" err="1" smtClean="0">
                <a:solidFill>
                  <a:schemeClr val="tx1"/>
                </a:solidFill>
              </a:rPr>
              <a:t>Gigaword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17277160"/>
              </p:ext>
            </p:extLst>
          </p:nvPr>
        </p:nvGraphicFramePr>
        <p:xfrm>
          <a:off x="381000" y="1221830"/>
          <a:ext cx="8445500" cy="450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1900" y="5726668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ndalus" pitchFamily="2" charset="-78"/>
              </a:rPr>
              <a:t>Number of Tokens</a:t>
            </a:r>
            <a:endParaRPr lang="en-US" b="1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72200" y="2317096"/>
            <a:ext cx="2870200" cy="128270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Number of structures is much smaller than the number of </a:t>
            </a:r>
            <a:r>
              <a:rPr lang="en-US" sz="2000" dirty="0" smtClean="0">
                <a:solidFill>
                  <a:srgbClr val="000000"/>
                </a:solidFill>
              </a:rPr>
              <a:t>sentences</a:t>
            </a:r>
            <a:endParaRPr lang="en-US" sz="2000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5943" y="1309698"/>
            <a:ext cx="3550331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Number of examples of a given size 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4668" y="1611868"/>
            <a:ext cx="369075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Number of unique Dependency Trees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3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2692" y="4049638"/>
            <a:ext cx="1686215" cy="660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4735" y="3725665"/>
            <a:ext cx="1707932" cy="1267002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55087810"/>
              </p:ext>
            </p:extLst>
          </p:nvPr>
        </p:nvGraphicFramePr>
        <p:xfrm>
          <a:off x="571500" y="1130300"/>
          <a:ext cx="81407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4050" y="3871403"/>
            <a:ext cx="2048245" cy="66675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Tagging on </a:t>
            </a:r>
            <a:r>
              <a:rPr lang="en-US" dirty="0" err="1" smtClean="0"/>
              <a:t>Gigaword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8700" y="5644634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ndalus" pitchFamily="2" charset="-78"/>
              </a:rPr>
              <a:t>Number of Tokens</a:t>
            </a:r>
            <a:endParaRPr lang="en-US" b="1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 rot="3007694">
            <a:off x="5627754" y="2720389"/>
            <a:ext cx="457200" cy="889000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2222500"/>
            <a:ext cx="2209800" cy="128270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How skewed is the distribution of the structures?</a:t>
            </a:r>
            <a:endParaRPr lang="en-US" sz="2000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746500"/>
            <a:ext cx="2209800" cy="128270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A small # of structures occur very frequently</a:t>
            </a:r>
            <a:endParaRPr lang="en-US" sz="2000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82500" y="2719881"/>
            <a:ext cx="3408728" cy="2490621"/>
            <a:chOff x="2613497" y="2775490"/>
            <a:chExt cx="3408728" cy="2490621"/>
          </a:xfrm>
        </p:grpSpPr>
        <p:sp>
          <p:nvSpPr>
            <p:cNvPr id="15" name="Rectangle 14"/>
            <p:cNvSpPr/>
            <p:nvPr/>
          </p:nvSpPr>
          <p:spPr>
            <a:xfrm>
              <a:off x="2613497" y="2778125"/>
              <a:ext cx="3408728" cy="24574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88739" y="3638523"/>
              <a:ext cx="2490619" cy="764553"/>
            </a:xfrm>
            <a:prstGeom prst="rect">
              <a:avLst/>
            </a:prstGeom>
            <a:effectLst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34"/>
            <a:stretch/>
          </p:blipFill>
          <p:spPr>
            <a:xfrm rot="5400000">
              <a:off x="1915131" y="3545519"/>
              <a:ext cx="2487985" cy="953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6239" y="3543633"/>
              <a:ext cx="2441494" cy="910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793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ILP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statistics show that </a:t>
            </a:r>
            <a:r>
              <a:rPr lang="en-US" dirty="0" smtClean="0"/>
              <a:t>many </a:t>
            </a:r>
            <a:r>
              <a:rPr lang="en-US" dirty="0">
                <a:solidFill>
                  <a:srgbClr val="0033CC"/>
                </a:solidFill>
              </a:rPr>
              <a:t>different instances </a:t>
            </a:r>
            <a:r>
              <a:rPr lang="en-US" dirty="0" smtClean="0"/>
              <a:t>are mapped into </a:t>
            </a:r>
            <a:r>
              <a:rPr lang="en-US" dirty="0" smtClean="0">
                <a:solidFill>
                  <a:srgbClr val="0033CC"/>
                </a:solidFill>
              </a:rPr>
              <a:t>identical inference outcomes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Pigeon Hole Principle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cs typeface="Andalus" pitchFamily="2" charset="-78"/>
              </a:rPr>
              <a:t>H</a:t>
            </a:r>
            <a:r>
              <a:rPr lang="en-US" dirty="0" smtClean="0">
                <a:cs typeface="Andalus" pitchFamily="2" charset="-78"/>
              </a:rPr>
              <a:t>ow can we exploit </a:t>
            </a:r>
            <a:r>
              <a:rPr lang="en-US" dirty="0">
                <a:cs typeface="Andalus" pitchFamily="2" charset="-78"/>
              </a:rPr>
              <a:t>this fact </a:t>
            </a:r>
            <a:r>
              <a:rPr lang="en-US" dirty="0" smtClean="0">
                <a:cs typeface="Andalus" pitchFamily="2" charset="-78"/>
              </a:rPr>
              <a:t>to </a:t>
            </a:r>
            <a:r>
              <a:rPr lang="en-US" dirty="0">
                <a:cs typeface="Andalus" pitchFamily="2" charset="-78"/>
              </a:rPr>
              <a:t>save inference </a:t>
            </a:r>
            <a:r>
              <a:rPr lang="en-US" dirty="0" smtClean="0">
                <a:cs typeface="Andalus" pitchFamily="2" charset="-78"/>
              </a:rPr>
              <a:t>cost over the life time of the agent? ?</a:t>
            </a:r>
            <a:endParaRPr lang="en-US" dirty="0">
              <a:cs typeface="Andalus" pitchFamily="2" charset="-78"/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84250" y="3657600"/>
            <a:ext cx="7175500" cy="1705082"/>
          </a:xfrm>
          <a:prstGeom prst="wedgeRectCallout">
            <a:avLst>
              <a:gd name="adj1" fmla="val 4736"/>
              <a:gd name="adj2" fmla="val 47926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We give conditions on the objective functions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(for all objectives with the same # or variables and same feasible set),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under which the solution of a new problem </a:t>
            </a:r>
            <a:r>
              <a:rPr lang="en-US" sz="2400" dirty="0" smtClean="0">
                <a:solidFill>
                  <a:srgbClr val="0033CC"/>
                </a:solidFill>
              </a:rPr>
              <a:t>Q </a:t>
            </a:r>
            <a:r>
              <a:rPr lang="en-US" sz="2400" dirty="0" smtClean="0">
                <a:solidFill>
                  <a:srgbClr val="000000"/>
                </a:solidFill>
              </a:rPr>
              <a:t>is the same as the one of  </a:t>
            </a:r>
            <a:r>
              <a:rPr lang="en-US" sz="2400" dirty="0" smtClean="0">
                <a:solidFill>
                  <a:srgbClr val="0033CC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 (which we already cached)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55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and Inference 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zh-TW" dirty="0" smtClean="0"/>
              <a:t>Global decisions in which several local decisions play a role  but there are mutual dependencies on their outcome.</a:t>
            </a: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In current NLP we often think about simpler structured problems: Parsing, Information Extraction, SRL, etc. </a:t>
            </a:r>
          </a:p>
          <a:p>
            <a:pPr lvl="1"/>
            <a:r>
              <a:rPr lang="en-US" altLang="zh-TW" dirty="0" smtClean="0"/>
              <a:t>As we </a:t>
            </a:r>
            <a:r>
              <a:rPr lang="en-US" altLang="zh-TW" dirty="0"/>
              <a:t>move up the problem hierarchy </a:t>
            </a:r>
            <a:r>
              <a:rPr lang="en-US" altLang="zh-TW" dirty="0" smtClean="0"/>
              <a:t>(Textual </a:t>
            </a:r>
            <a:r>
              <a:rPr lang="en-US" altLang="zh-TW" dirty="0"/>
              <a:t>Entailment, </a:t>
            </a:r>
            <a:r>
              <a:rPr lang="en-US" altLang="zh-TW" dirty="0" smtClean="0"/>
              <a:t>QA,….) not </a:t>
            </a:r>
            <a:r>
              <a:rPr lang="en-US" altLang="zh-TW" dirty="0"/>
              <a:t>all </a:t>
            </a:r>
            <a:r>
              <a:rPr lang="en-US" altLang="zh-TW" dirty="0" smtClean="0"/>
              <a:t>component models </a:t>
            </a:r>
            <a:r>
              <a:rPr lang="en-US" altLang="zh-TW" dirty="0"/>
              <a:t>can be learned simultaneously</a:t>
            </a: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We need to think about:</a:t>
            </a:r>
          </a:p>
          <a:p>
            <a:pPr lvl="2"/>
            <a:r>
              <a:rPr lang="en-US" altLang="zh-TW" dirty="0" smtClean="0"/>
              <a:t>(learned) models for different sub-problems</a:t>
            </a:r>
          </a:p>
          <a:p>
            <a:pPr lvl="2"/>
            <a:r>
              <a:rPr lang="en-US" altLang="zh-TW" dirty="0" smtClean="0">
                <a:solidFill>
                  <a:srgbClr val="0033CC"/>
                </a:solidFill>
              </a:rPr>
              <a:t>reasoning with </a:t>
            </a:r>
            <a:r>
              <a:rPr lang="en-US" altLang="zh-TW" dirty="0">
                <a:solidFill>
                  <a:srgbClr val="0033CC"/>
                </a:solidFill>
              </a:rPr>
              <a:t>knowledge </a:t>
            </a:r>
            <a:r>
              <a:rPr lang="en-US" altLang="zh-TW" dirty="0" smtClean="0">
                <a:solidFill>
                  <a:srgbClr val="0033CC"/>
                </a:solidFill>
              </a:rPr>
              <a:t>relating sub-problems </a:t>
            </a:r>
            <a:endParaRPr lang="en-US" altLang="zh-TW" dirty="0">
              <a:solidFill>
                <a:srgbClr val="0033CC"/>
              </a:solidFill>
            </a:endParaRPr>
          </a:p>
          <a:p>
            <a:pPr lvl="2"/>
            <a:r>
              <a:rPr lang="en-US" altLang="zh-TW" dirty="0" smtClean="0"/>
              <a:t>knowledge may appear only at evaluation time</a:t>
            </a:r>
          </a:p>
          <a:p>
            <a:r>
              <a:rPr lang="en-US" altLang="zh-TW" sz="2000" dirty="0" smtClean="0"/>
              <a:t>Goal: Incorporate models’ information, along with knowledge (constraints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 in making coherent decisions </a:t>
            </a: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Decisions that respect the local models as well as domain &amp; context specific knowledge/constraints.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609600" y="5943600"/>
            <a:ext cx="8001000" cy="38100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+mn-lt"/>
              </a:rPr>
              <a:t>Many forms of Inference; a lot boil down to determining best assignment </a:t>
            </a:r>
            <a:endParaRPr lang="en-US" sz="20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928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Amortized Inference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Setup</a:t>
            </a:r>
          </a:p>
          <a:p>
            <a:pPr lvl="1"/>
            <a:r>
              <a:rPr lang="en-US" sz="2400" dirty="0" smtClean="0"/>
              <a:t>Verb semantic role labeling; Entity and Relations  </a:t>
            </a:r>
          </a:p>
          <a:p>
            <a:pPr lvl="1"/>
            <a:r>
              <a:rPr lang="en-US" sz="2400" dirty="0" smtClean="0"/>
              <a:t>Speedup </a:t>
            </a:r>
            <a:r>
              <a:rPr lang="en-US" sz="2400" dirty="0"/>
              <a:t>&amp; Accuracy are measured over WSJ test set (Section </a:t>
            </a:r>
            <a:r>
              <a:rPr lang="en-US" sz="2400" dirty="0" smtClean="0"/>
              <a:t>23) and Test of E &amp; R</a:t>
            </a:r>
          </a:p>
          <a:p>
            <a:pPr lvl="1"/>
            <a:r>
              <a:rPr lang="en-US" dirty="0" smtClean="0"/>
              <a:t>Baseline: solving ILPs </a:t>
            </a:r>
            <a:r>
              <a:rPr lang="en-US" dirty="0"/>
              <a:t>using </a:t>
            </a:r>
            <a:r>
              <a:rPr lang="en-US" dirty="0" smtClean="0"/>
              <a:t>the Gurobi solver.</a:t>
            </a:r>
            <a:endParaRPr lang="en-US" dirty="0"/>
          </a:p>
          <a:p>
            <a:r>
              <a:rPr lang="en-US" sz="2800" dirty="0" smtClean="0"/>
              <a:t>For amortization</a:t>
            </a:r>
            <a:endParaRPr lang="en-US" sz="2800" dirty="0"/>
          </a:p>
          <a:p>
            <a:pPr lvl="1"/>
            <a:r>
              <a:rPr lang="en-US" sz="2400" dirty="0" smtClean="0"/>
              <a:t>Cache 250,000 inference </a:t>
            </a:r>
            <a:r>
              <a:rPr lang="en-US" sz="2400" dirty="0"/>
              <a:t>problems from </a:t>
            </a:r>
            <a:r>
              <a:rPr lang="en-US" sz="2400" dirty="0" err="1" smtClean="0"/>
              <a:t>Gigaword</a:t>
            </a:r>
            <a:endParaRPr lang="en-US" sz="2400" dirty="0"/>
          </a:p>
          <a:p>
            <a:pPr lvl="1"/>
            <a:r>
              <a:rPr lang="en-US" sz="2400" dirty="0"/>
              <a:t>For each </a:t>
            </a:r>
            <a:r>
              <a:rPr lang="en-US" sz="2400" dirty="0" smtClean="0"/>
              <a:t>problem in </a:t>
            </a:r>
            <a:r>
              <a:rPr lang="en-US" sz="2400" dirty="0"/>
              <a:t>test </a:t>
            </a:r>
            <a:r>
              <a:rPr lang="en-US" sz="2400" dirty="0" smtClean="0"/>
              <a:t>set either </a:t>
            </a:r>
            <a:r>
              <a:rPr lang="en-US" sz="2400" dirty="0" smtClean="0">
                <a:solidFill>
                  <a:srgbClr val="FF0000"/>
                </a:solidFill>
              </a:rPr>
              <a:t>call the inference engine </a:t>
            </a:r>
            <a:r>
              <a:rPr lang="en-US" sz="2400" dirty="0" smtClean="0"/>
              <a:t>or</a:t>
            </a:r>
            <a:r>
              <a:rPr lang="en-US" sz="2400" dirty="0" smtClean="0">
                <a:solidFill>
                  <a:srgbClr val="FF0000"/>
                </a:solidFill>
              </a:rPr>
              <a:t> re-use a solution from the cache</a:t>
            </a:r>
            <a:endParaRPr lang="en-US" sz="2800" dirty="0">
              <a:solidFill>
                <a:srgbClr val="FF0000"/>
              </a:solidFill>
              <a:cs typeface="Calibri" pitchFamily="34" charset="0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ular Callout 4"/>
          <p:cNvSpPr/>
          <p:nvPr/>
        </p:nvSpPr>
        <p:spPr>
          <a:xfrm>
            <a:off x="609600" y="5257800"/>
            <a:ext cx="8001000" cy="990600"/>
          </a:xfrm>
          <a:prstGeom prst="wedgeRectCallout">
            <a:avLst>
              <a:gd name="adj1" fmla="val 4736"/>
              <a:gd name="adj2" fmla="val 47926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 general, no training data is needed for this method.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Once you have a model, you can generate a large cache that will be then used to save you time at evaluation time.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4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67100" y="4343400"/>
            <a:ext cx="2324100" cy="113324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5350" y="3560465"/>
            <a:ext cx="2355850" cy="46543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850" y="1986518"/>
            <a:ext cx="2768600" cy="12003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9000" y="1960265"/>
            <a:ext cx="3073400" cy="12003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5350" y="3560465"/>
            <a:ext cx="2355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x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*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:  &lt;0,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1, 1,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0&gt;</a:t>
            </a:r>
          </a:p>
          <a:p>
            <a:endParaRPr lang="en-US" sz="2400" dirty="0" smtClean="0">
              <a:solidFill>
                <a:srgbClr val="000000"/>
              </a:solidFill>
              <a:latin typeface="Calibri" pitchFamily="34" charset="0"/>
              <a:cs typeface="Andalus" pitchFamily="2" charset="-78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:    &lt;2,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3, 2,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1&gt;</a:t>
            </a:r>
          </a:p>
          <a:p>
            <a:endParaRPr lang="en-US" sz="2400" dirty="0" smtClean="0">
              <a:solidFill>
                <a:srgbClr val="000000"/>
              </a:solidFill>
              <a:latin typeface="Calibri" pitchFamily="34" charset="0"/>
              <a:cs typeface="Andalus" pitchFamily="2" charset="-78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:   &lt;2,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4, 2,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 0.5&gt;</a:t>
            </a:r>
          </a:p>
          <a:p>
            <a:endParaRPr lang="en-US" sz="2400" dirty="0" smtClean="0">
              <a:solidFill>
                <a:srgbClr val="000000"/>
              </a:solidFill>
              <a:latin typeface="Calibri" pitchFamily="34" charset="0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1700" y="1960265"/>
            <a:ext cx="30734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max 2x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+4x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+2x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+0.5x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4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       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+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≤ 1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       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ndalus" pitchFamily="2" charset="-78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ndalus" pitchFamily="2" charset="-78"/>
              </a:rPr>
              <a:t>≤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" y="1986518"/>
            <a:ext cx="27686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max 2x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+3x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+2x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4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       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+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≤ 1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       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ndalus" pitchFamily="2" charset="-78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ndalus" pitchFamily="2" charset="-78"/>
              </a:rPr>
              <a:t>≤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450" y="1358899"/>
            <a:ext cx="4254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cs typeface="Andalus" pitchFamily="2" charset="-78"/>
              </a:rPr>
              <a:t>P</a:t>
            </a:r>
            <a:endParaRPr lang="en-US" sz="2400" dirty="0">
              <a:solidFill>
                <a:srgbClr val="FF0000"/>
              </a:solidFill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100" y="1358899"/>
            <a:ext cx="457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cs typeface="Andalus" pitchFamily="2" charset="-78"/>
              </a:rPr>
              <a:t>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382206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objective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coefficients of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variables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did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 decrease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from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549775" y="4648200"/>
            <a:ext cx="161925" cy="482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829175" y="4635500"/>
            <a:ext cx="161925" cy="482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348335"/>
            <a:ext cx="4254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cs typeface="Andalus" pitchFamily="2" charset="-78"/>
              </a:rPr>
              <a:t>If</a:t>
            </a:r>
            <a:endParaRPr lang="en-US" sz="2400" dirty="0">
              <a:solidFill>
                <a:srgbClr val="FF0000"/>
              </a:solidFill>
              <a:cs typeface="Andalus" pitchFamily="2" charset="-78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76200" y="924516"/>
            <a:ext cx="927098" cy="627620"/>
          </a:xfrm>
          <a:prstGeom prst="wedgeRectCallout">
            <a:avLst>
              <a:gd name="adj1" fmla="val 61392"/>
              <a:gd name="adj2" fmla="val 7336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Cached already</a:t>
            </a:r>
            <a:endParaRPr lang="en-US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7962901" y="838200"/>
            <a:ext cx="1028699" cy="627620"/>
          </a:xfrm>
          <a:prstGeom prst="wedgeRectCallout">
            <a:avLst>
              <a:gd name="adj1" fmla="val -68972"/>
              <a:gd name="adj2" fmla="val 77845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A new problem</a:t>
            </a:r>
            <a:endParaRPr lang="en-US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65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3" grpId="0" animBg="1"/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435350" y="3559076"/>
            <a:ext cx="2355850" cy="46543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7100" y="4342011"/>
            <a:ext cx="2324100" cy="113324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850" y="1986518"/>
            <a:ext cx="2768600" cy="12003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9000" y="1960265"/>
            <a:ext cx="3073400" cy="12003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5350" y="3559076"/>
            <a:ext cx="2355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x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*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:  &lt;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, 1, 1,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&gt;</a:t>
            </a:r>
          </a:p>
          <a:p>
            <a:endParaRPr lang="en-US" sz="2400" dirty="0" smtClean="0">
              <a:solidFill>
                <a:srgbClr val="000000"/>
              </a:solidFill>
              <a:latin typeface="Calibri" pitchFamily="34" charset="0"/>
              <a:cs typeface="Andalus" pitchFamily="2" charset="-78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:    &lt;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, 3, 2,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&gt;</a:t>
            </a:r>
          </a:p>
          <a:p>
            <a:endParaRPr lang="en-US" sz="2400" dirty="0" smtClean="0">
              <a:solidFill>
                <a:srgbClr val="000000"/>
              </a:solidFill>
              <a:latin typeface="Calibri" pitchFamily="34" charset="0"/>
              <a:cs typeface="Andalus" pitchFamily="2" charset="-78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c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:   &lt;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, 4, 2,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0.5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&gt;</a:t>
            </a:r>
          </a:p>
          <a:p>
            <a:endParaRPr lang="en-US" sz="2400" dirty="0" smtClean="0">
              <a:solidFill>
                <a:srgbClr val="000000"/>
              </a:solidFill>
              <a:latin typeface="Calibri" pitchFamily="34" charset="0"/>
              <a:cs typeface="Andalus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1700" y="1960265"/>
            <a:ext cx="30734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max 2x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+4x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+2x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+0.5x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4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       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+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≤ 1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       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ndalus" pitchFamily="2" charset="-78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ndalus" pitchFamily="2" charset="-78"/>
              </a:rPr>
              <a:t>≤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" y="1986518"/>
            <a:ext cx="2768600" cy="120032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max 2x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+3x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+2x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+x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4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       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+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≤ 1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        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ndalus" pitchFamily="2" charset="-78"/>
              </a:rPr>
              <a:t>+ 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  <a:cs typeface="Andalus" pitchFamily="2" charset="-78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cs typeface="Andalus" pitchFamily="2" charset="-78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ndalus" pitchFamily="2" charset="-78"/>
              </a:rPr>
              <a:t>≤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450" y="1358899"/>
            <a:ext cx="4254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cs typeface="Andalus" pitchFamily="2" charset="-78"/>
              </a:rPr>
              <a:t>P</a:t>
            </a:r>
            <a:endParaRPr lang="en-US" sz="2400" dirty="0">
              <a:solidFill>
                <a:srgbClr val="FF0000"/>
              </a:solidFill>
              <a:cs typeface="Andal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100" y="1358899"/>
            <a:ext cx="457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cs typeface="Andalus" pitchFamily="2" charset="-78"/>
              </a:rPr>
              <a:t>Q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257675" y="4646811"/>
            <a:ext cx="161925" cy="482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172075" y="4634111"/>
            <a:ext cx="161925" cy="482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4856" y="3822065"/>
            <a:ext cx="346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objective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coefficients of 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inactive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variables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did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increase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1549400"/>
            <a:ext cx="1355725" cy="660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6800" y="1640531"/>
            <a:ext cx="133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x</a:t>
            </a:r>
            <a:r>
              <a:rPr lang="en-US" sz="2400" baseline="30000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*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x</a:t>
            </a:r>
            <a:r>
              <a:rPr lang="en-US" sz="2400" baseline="30000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*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cs typeface="Andalus" pitchFamily="2" charset="-78"/>
              </a:rPr>
              <a:t>Q</a:t>
            </a:r>
            <a:endParaRPr lang="en-US" sz="2400" baseline="-25000" dirty="0">
              <a:solidFill>
                <a:srgbClr val="FF0000"/>
              </a:solidFill>
              <a:latin typeface="Calibri" pitchFamily="34" charset="0"/>
              <a:cs typeface="Andalus" pitchFamily="2" charset="-78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2743200" y="533399"/>
            <a:ext cx="3225800" cy="825499"/>
          </a:xfrm>
          <a:prstGeom prst="wedgeRectCallout">
            <a:avLst>
              <a:gd name="adj1" fmla="val -7208"/>
              <a:gd name="adj2" fmla="val 68483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cs typeface="Calibri" pitchFamily="34" charset="0"/>
              </a:rPr>
              <a:t>Then: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The optimal solution of Q is the same as P’s </a:t>
            </a:r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5350" y="3348335"/>
            <a:ext cx="8826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cs typeface="Andalus" pitchFamily="2" charset="-78"/>
              </a:rPr>
              <a:t>And</a:t>
            </a:r>
            <a:endParaRPr lang="en-US" sz="2400" dirty="0">
              <a:solidFill>
                <a:srgbClr val="FF0000"/>
              </a:solidFill>
              <a:cs typeface="Andalus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382206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objective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coefficients of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variables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did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 decrease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from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</a:t>
            </a:r>
            <a:endParaRPr lang="en-US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3348335"/>
            <a:ext cx="4254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cs typeface="Andalus" pitchFamily="2" charset="-78"/>
              </a:rPr>
              <a:t>If</a:t>
            </a:r>
            <a:endParaRPr lang="en-US" sz="2400" dirty="0">
              <a:solidFill>
                <a:srgbClr val="FF0000"/>
              </a:solidFill>
              <a:cs typeface="Andalus" pitchFamily="2" charset="-78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76200" y="896380"/>
            <a:ext cx="927098" cy="627620"/>
          </a:xfrm>
          <a:prstGeom prst="wedgeRectCallout">
            <a:avLst>
              <a:gd name="adj1" fmla="val 61392"/>
              <a:gd name="adj2" fmla="val 7336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Cached already</a:t>
            </a:r>
            <a:endParaRPr lang="en-US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7962901" y="810064"/>
            <a:ext cx="1028699" cy="627620"/>
          </a:xfrm>
          <a:prstGeom prst="wedgeRectCallout">
            <a:avLst>
              <a:gd name="adj1" fmla="val -68972"/>
              <a:gd name="adj2" fmla="val 77845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A new problem</a:t>
            </a:r>
            <a:endParaRPr lang="en-US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39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1" grpId="0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&amp; Accuracy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4931592"/>
              </p:ext>
            </p:extLst>
          </p:nvPr>
        </p:nvGraphicFramePr>
        <p:xfrm>
          <a:off x="895350" y="1030586"/>
          <a:ext cx="8172450" cy="532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028" y="1104900"/>
            <a:ext cx="6502996" cy="4312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41" y="2288032"/>
            <a:ext cx="35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Andalus" pitchFamily="2" charset="-78"/>
              </a:rPr>
              <a:t>Speedup</a:t>
            </a:r>
            <a:endParaRPr lang="en-US" sz="2000" b="1" dirty="0">
              <a:solidFill>
                <a:srgbClr val="0033CC"/>
              </a:solidFill>
              <a:latin typeface="Calibri" pitchFamily="34" charset="0"/>
              <a:cs typeface="Andal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5292" y="2747902"/>
            <a:ext cx="3286124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Amortized inference gives a speedup without losing accuracy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73974" y="1930844"/>
            <a:ext cx="1816100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Solve only 40% of problems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6191006" y="2288032"/>
            <a:ext cx="1082968" cy="459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5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4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820898" y="1383788"/>
            <a:ext cx="4823053" cy="4002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829050" y="1419594"/>
            <a:ext cx="3244850" cy="2698759"/>
          </a:xfrm>
          <a:custGeom>
            <a:avLst/>
            <a:gdLst>
              <a:gd name="connsiteX0" fmla="*/ 0 w 3244850"/>
              <a:gd name="connsiteY0" fmla="*/ 0 h 2705100"/>
              <a:gd name="connsiteX1" fmla="*/ 1758950 w 3244850"/>
              <a:gd name="connsiteY1" fmla="*/ 2705100 h 2705100"/>
              <a:gd name="connsiteX2" fmla="*/ 3244850 w 3244850"/>
              <a:gd name="connsiteY2" fmla="*/ 0 h 2705100"/>
              <a:gd name="connsiteX3" fmla="*/ 0 w 3244850"/>
              <a:gd name="connsiteY3" fmla="*/ 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850" h="2705100">
                <a:moveTo>
                  <a:pt x="0" y="0"/>
                </a:moveTo>
                <a:lnTo>
                  <a:pt x="1758950" y="2705100"/>
                </a:lnTo>
                <a:lnTo>
                  <a:pt x="324485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4124960" y="1791714"/>
            <a:ext cx="4297680" cy="3159760"/>
          </a:xfrm>
          <a:custGeom>
            <a:avLst/>
            <a:gdLst>
              <a:gd name="connsiteX0" fmla="*/ 985520 w 4297680"/>
              <a:gd name="connsiteY0" fmla="*/ 0 h 3159760"/>
              <a:gd name="connsiteX1" fmla="*/ 0 w 4297680"/>
              <a:gd name="connsiteY1" fmla="*/ 2428240 h 3159760"/>
              <a:gd name="connsiteX2" fmla="*/ 2367280 w 4297680"/>
              <a:gd name="connsiteY2" fmla="*/ 3159760 h 3159760"/>
              <a:gd name="connsiteX3" fmla="*/ 4297680 w 4297680"/>
              <a:gd name="connsiteY3" fmla="*/ 1950720 h 3159760"/>
              <a:gd name="connsiteX4" fmla="*/ 4257040 w 4297680"/>
              <a:gd name="connsiteY4" fmla="*/ 731520 h 3159760"/>
              <a:gd name="connsiteX5" fmla="*/ 1056640 w 4297680"/>
              <a:gd name="connsiteY5" fmla="*/ 0 h 3159760"/>
              <a:gd name="connsiteX6" fmla="*/ 985520 w 4297680"/>
              <a:gd name="connsiteY6" fmla="*/ 0 h 315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7680" h="3159760">
                <a:moveTo>
                  <a:pt x="985520" y="0"/>
                </a:moveTo>
                <a:lnTo>
                  <a:pt x="0" y="2428240"/>
                </a:lnTo>
                <a:lnTo>
                  <a:pt x="2367280" y="3159760"/>
                </a:lnTo>
                <a:lnTo>
                  <a:pt x="4297680" y="1950720"/>
                </a:lnTo>
                <a:lnTo>
                  <a:pt x="4257040" y="731520"/>
                </a:lnTo>
                <a:lnTo>
                  <a:pt x="1056640" y="0"/>
                </a:lnTo>
                <a:lnTo>
                  <a:pt x="985520" y="0"/>
                </a:ln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36697" y="3177016"/>
            <a:ext cx="759713" cy="939633"/>
            <a:chOff x="4836697" y="4341862"/>
            <a:chExt cx="759713" cy="939633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976226" y="4341862"/>
              <a:ext cx="620184" cy="9396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36697" y="4581449"/>
              <a:ext cx="523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Andalus" pitchFamily="2" charset="-78"/>
                </a:rPr>
                <a:t>c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alibri" pitchFamily="34" charset="0"/>
                  <a:cs typeface="Andalus" pitchFamily="2" charset="-78"/>
                </a:rPr>
                <a:t>P1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596409" y="2409067"/>
            <a:ext cx="1191998" cy="1707582"/>
            <a:chOff x="5596409" y="3573913"/>
            <a:chExt cx="1191998" cy="1707582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596409" y="3573913"/>
              <a:ext cx="930273" cy="17075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64956" y="4119784"/>
              <a:ext cx="523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Calibri" pitchFamily="34" charset="0"/>
                  <a:cs typeface="Andalus" pitchFamily="2" charset="-78"/>
                </a:rPr>
                <a:t>c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alibri" pitchFamily="34" charset="0"/>
                  <a:cs typeface="Andalus" pitchFamily="2" charset="-78"/>
                </a:rPr>
                <a:t>P2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Oval 32"/>
          <p:cNvSpPr/>
          <p:nvPr/>
        </p:nvSpPr>
        <p:spPr>
          <a:xfrm flipV="1">
            <a:off x="5083698" y="1733827"/>
            <a:ext cx="103378" cy="1033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5171937" y="1512304"/>
            <a:ext cx="3333423" cy="369332"/>
            <a:chOff x="5171937" y="2677150"/>
            <a:chExt cx="3333423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7058268" y="2677150"/>
              <a:ext cx="1447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Solution x*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4" idx="1"/>
              <a:endCxn id="33" idx="5"/>
            </p:cNvCxnSpPr>
            <p:nvPr/>
          </p:nvCxnSpPr>
          <p:spPr>
            <a:xfrm flipH="1" flipV="1">
              <a:off x="5171937" y="2849800"/>
              <a:ext cx="1886331" cy="12016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3810000" y="4373810"/>
            <a:ext cx="1664895" cy="807790"/>
            <a:chOff x="3931515" y="5700539"/>
            <a:chExt cx="1664895" cy="807790"/>
          </a:xfrm>
        </p:grpSpPr>
        <p:sp>
          <p:nvSpPr>
            <p:cNvPr id="32" name="TextBox 31"/>
            <p:cNvSpPr txBox="1"/>
            <p:nvPr/>
          </p:nvSpPr>
          <p:spPr>
            <a:xfrm>
              <a:off x="3931515" y="6138997"/>
              <a:ext cx="1664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Feasible region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2" idx="0"/>
            </p:cNvCxnSpPr>
            <p:nvPr/>
          </p:nvCxnSpPr>
          <p:spPr>
            <a:xfrm flipV="1">
              <a:off x="4763963" y="5700539"/>
              <a:ext cx="423113" cy="438458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360148" y="1002788"/>
            <a:ext cx="664732" cy="3115565"/>
            <a:chOff x="5360148" y="2167634"/>
            <a:chExt cx="664732" cy="3115565"/>
          </a:xfrm>
        </p:grpSpPr>
        <p:cxnSp>
          <p:nvCxnSpPr>
            <p:cNvPr id="70" name="Straight Arrow Connector 69"/>
            <p:cNvCxnSpPr>
              <a:stCxn id="64" idx="1"/>
            </p:cNvCxnSpPr>
            <p:nvPr/>
          </p:nvCxnSpPr>
          <p:spPr>
            <a:xfrm flipH="1" flipV="1">
              <a:off x="5360148" y="3416603"/>
              <a:ext cx="227852" cy="701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5596410" y="3573914"/>
              <a:ext cx="428470" cy="17092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4" idx="1"/>
            </p:cNvCxnSpPr>
            <p:nvPr/>
          </p:nvCxnSpPr>
          <p:spPr>
            <a:xfrm flipV="1">
              <a:off x="5588000" y="2167634"/>
              <a:ext cx="8410" cy="1950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273050" y="2409069"/>
            <a:ext cx="5609055" cy="2669528"/>
            <a:chOff x="273050" y="3573915"/>
            <a:chExt cx="5609055" cy="2669528"/>
          </a:xfrm>
        </p:grpSpPr>
        <p:sp>
          <p:nvSpPr>
            <p:cNvPr id="85" name="TextBox 84"/>
            <p:cNvSpPr txBox="1"/>
            <p:nvPr/>
          </p:nvSpPr>
          <p:spPr>
            <a:xfrm>
              <a:off x="273050" y="5043114"/>
              <a:ext cx="278063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ILPs corresponding to all these objective vectors will share the same </a:t>
              </a:r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maximizer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for this feasible region</a:t>
              </a:r>
              <a:endParaRPr lang="en-US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053682" y="3573915"/>
              <a:ext cx="2828423" cy="2069364"/>
              <a:chOff x="3053682" y="3573915"/>
              <a:chExt cx="2828423" cy="2069364"/>
            </a:xfrm>
          </p:grpSpPr>
          <p:cxnSp>
            <p:nvCxnSpPr>
              <p:cNvPr id="87" name="Straight Arrow Connector 86"/>
              <p:cNvCxnSpPr>
                <a:stCxn id="85" idx="3"/>
              </p:cNvCxnSpPr>
              <p:nvPr/>
            </p:nvCxnSpPr>
            <p:spPr>
              <a:xfrm flipV="1">
                <a:off x="3053682" y="4852737"/>
                <a:ext cx="2427371" cy="790542"/>
              </a:xfrm>
              <a:prstGeom prst="straightConnector1">
                <a:avLst/>
              </a:prstGeom>
              <a:ln>
                <a:prstDash val="lgDash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5" idx="3"/>
              </p:cNvCxnSpPr>
              <p:nvPr/>
            </p:nvCxnSpPr>
            <p:spPr>
              <a:xfrm flipV="1">
                <a:off x="3053682" y="3573915"/>
                <a:ext cx="2534318" cy="2069364"/>
              </a:xfrm>
              <a:prstGeom prst="straightConnector1">
                <a:avLst/>
              </a:prstGeom>
              <a:ln>
                <a:prstDash val="lgDash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85" idx="3"/>
              </p:cNvCxnSpPr>
              <p:nvPr/>
            </p:nvCxnSpPr>
            <p:spPr>
              <a:xfrm flipV="1">
                <a:off x="3053682" y="4119785"/>
                <a:ext cx="2828423" cy="1523494"/>
              </a:xfrm>
              <a:prstGeom prst="straightConnector1">
                <a:avLst/>
              </a:prstGeom>
              <a:ln>
                <a:prstDash val="lgDash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>
            <a:off x="273050" y="2694617"/>
            <a:ext cx="4381500" cy="1756232"/>
            <a:chOff x="273050" y="3783263"/>
            <a:chExt cx="4381500" cy="1756232"/>
          </a:xfrm>
        </p:grpSpPr>
        <p:sp>
          <p:nvSpPr>
            <p:cNvPr id="96" name="TextBox 95"/>
            <p:cNvSpPr txBox="1"/>
            <p:nvPr/>
          </p:nvSpPr>
          <p:spPr>
            <a:xfrm>
              <a:off x="273050" y="4893164"/>
              <a:ext cx="278063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All ILPs in the </a:t>
              </a:r>
              <a:r>
                <a:rPr lang="en-US" b="1" i="1" dirty="0" smtClean="0">
                  <a:solidFill>
                    <a:srgbClr val="000000"/>
                  </a:solidFill>
                </a:rPr>
                <a:t>cone </a:t>
              </a:r>
              <a:r>
                <a:rPr lang="en-US" dirty="0" smtClean="0">
                  <a:solidFill>
                    <a:srgbClr val="000000"/>
                  </a:solidFill>
                </a:rPr>
                <a:t>will share the </a:t>
              </a:r>
              <a:r>
                <a:rPr lang="en-US" dirty="0" err="1" smtClean="0">
                  <a:solidFill>
                    <a:srgbClr val="000000"/>
                  </a:solidFill>
                </a:rPr>
                <a:t>maximizer</a:t>
              </a:r>
              <a:endParaRPr lang="en-US" b="1" i="1" dirty="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Arrow Connector 97"/>
            <p:cNvCxnSpPr>
              <a:stCxn id="96" idx="3"/>
            </p:cNvCxnSpPr>
            <p:nvPr/>
          </p:nvCxnSpPr>
          <p:spPr>
            <a:xfrm flipV="1">
              <a:off x="3053682" y="3783263"/>
              <a:ext cx="1600868" cy="1433067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itle 1"/>
          <p:cNvSpPr txBox="1">
            <a:spLocks/>
          </p:cNvSpPr>
          <p:nvPr/>
        </p:nvSpPr>
        <p:spPr>
          <a:xfrm>
            <a:off x="152400" y="457200"/>
            <a:ext cx="8229600" cy="533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Theorem II (Geometric Interpretation)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34956E49-9B35-407E-B5F2-C84A7F7C3F9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17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III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35125" y="3460750"/>
            <a:ext cx="238125" cy="1031875"/>
          </a:xfrm>
          <a:prstGeom prst="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17625" y="4508500"/>
            <a:ext cx="56673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03188" y="1417638"/>
            <a:ext cx="238125" cy="3074987"/>
          </a:xfrm>
          <a:prstGeom prst="rect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873250" y="1662182"/>
            <a:ext cx="7032626" cy="2100193"/>
            <a:chOff x="1873250" y="1662182"/>
            <a:chExt cx="7032626" cy="2100193"/>
          </a:xfrm>
        </p:grpSpPr>
        <p:sp>
          <p:nvSpPr>
            <p:cNvPr id="32" name="TextBox 31"/>
            <p:cNvSpPr txBox="1"/>
            <p:nvPr/>
          </p:nvSpPr>
          <p:spPr>
            <a:xfrm>
              <a:off x="6788150" y="1662182"/>
              <a:ext cx="2117726" cy="70788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Objective values for </a:t>
              </a:r>
              <a:r>
                <a:rPr lang="en-US" sz="2000" dirty="0" smtClean="0">
                  <a:solidFill>
                    <a:srgbClr val="0033CC"/>
                  </a:solidFill>
                </a:rPr>
                <a:t>problem P</a:t>
              </a:r>
              <a:endParaRPr lang="en-US" sz="2000" dirty="0">
                <a:solidFill>
                  <a:srgbClr val="0033CC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2" idx="1"/>
            </p:cNvCxnSpPr>
            <p:nvPr/>
          </p:nvCxnSpPr>
          <p:spPr>
            <a:xfrm flipH="1">
              <a:off x="5741313" y="2016125"/>
              <a:ext cx="1046837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1"/>
            </p:cNvCxnSpPr>
            <p:nvPr/>
          </p:nvCxnSpPr>
          <p:spPr>
            <a:xfrm flipH="1">
              <a:off x="1873250" y="2016125"/>
              <a:ext cx="4914900" cy="174625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2063750" y="2746375"/>
            <a:ext cx="214605" cy="17462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6775" y="1662183"/>
            <a:ext cx="214605" cy="285984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047752" y="3460750"/>
            <a:ext cx="587373" cy="0"/>
          </a:xfrm>
          <a:prstGeom prst="line">
            <a:avLst/>
          </a:prstGeom>
          <a:ln>
            <a:prstDash val="lg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47751" y="1417638"/>
            <a:ext cx="4455437" cy="0"/>
          </a:xfrm>
          <a:prstGeom prst="line">
            <a:avLst/>
          </a:prstGeom>
          <a:ln>
            <a:prstDash val="lgDash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726320" y="1417638"/>
            <a:ext cx="1233223" cy="2043112"/>
            <a:chOff x="726320" y="1417638"/>
            <a:chExt cx="1233223" cy="2043112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1317625" y="1417638"/>
              <a:ext cx="0" cy="20431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6320" y="2193122"/>
              <a:ext cx="1233223" cy="6463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Structured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Margin </a:t>
              </a:r>
              <a:r>
                <a:rPr lang="en-US" dirty="0">
                  <a:solidFill>
                    <a:srgbClr val="0033CC"/>
                  </a:solidFill>
                  <a:latin typeface="Symbol" pitchFamily="18" charset="2"/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278355" y="2702095"/>
            <a:ext cx="6627521" cy="1393655"/>
            <a:chOff x="2278355" y="2702095"/>
            <a:chExt cx="6627521" cy="1393655"/>
          </a:xfrm>
        </p:grpSpPr>
        <p:sp>
          <p:nvSpPr>
            <p:cNvPr id="62" name="TextBox 61"/>
            <p:cNvSpPr txBox="1"/>
            <p:nvPr/>
          </p:nvSpPr>
          <p:spPr>
            <a:xfrm>
              <a:off x="6788150" y="2702095"/>
              <a:ext cx="2117726" cy="70788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Objective values for </a:t>
              </a:r>
              <a:r>
                <a:rPr lang="en-US" sz="2000" dirty="0" smtClean="0">
                  <a:solidFill>
                    <a:srgbClr val="FF0000"/>
                  </a:solidFill>
                </a:rPr>
                <a:t>problem Q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1"/>
              <a:endCxn id="40" idx="3"/>
            </p:cNvCxnSpPr>
            <p:nvPr/>
          </p:nvCxnSpPr>
          <p:spPr>
            <a:xfrm flipH="1">
              <a:off x="6161380" y="3056038"/>
              <a:ext cx="626770" cy="3606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1"/>
            </p:cNvCxnSpPr>
            <p:nvPr/>
          </p:nvCxnSpPr>
          <p:spPr>
            <a:xfrm flipH="1">
              <a:off x="2278355" y="3056038"/>
              <a:ext cx="4509795" cy="103971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1873251" y="1554460"/>
            <a:ext cx="2762741" cy="1906290"/>
            <a:chOff x="1873251" y="1554460"/>
            <a:chExt cx="2762741" cy="1906290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1873251" y="3460750"/>
              <a:ext cx="739772" cy="0"/>
            </a:xfrm>
            <a:prstGeom prst="line">
              <a:avLst/>
            </a:prstGeom>
            <a:ln>
              <a:prstDash val="lgDash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39" idx="0"/>
            </p:cNvCxnSpPr>
            <p:nvPr/>
          </p:nvCxnSpPr>
          <p:spPr>
            <a:xfrm flipH="1">
              <a:off x="2171053" y="2746375"/>
              <a:ext cx="441971" cy="0"/>
            </a:xfrm>
            <a:prstGeom prst="line">
              <a:avLst/>
            </a:prstGeom>
            <a:ln>
              <a:prstDash val="lgDash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2434470" y="2734918"/>
              <a:ext cx="0" cy="7143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048039" y="1554460"/>
              <a:ext cx="2587953" cy="92333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Increase in objective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value of the competing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 structures </a:t>
              </a:r>
              <a:r>
                <a:rPr lang="en-US" b="1" dirty="0" smtClean="0">
                  <a:solidFill>
                    <a:srgbClr val="0033CC"/>
                  </a:solidFill>
                </a:rPr>
                <a:t>B </a:t>
              </a:r>
              <a:r>
                <a:rPr lang="en-US" b="1" dirty="0">
                  <a:solidFill>
                    <a:srgbClr val="0033CC"/>
                  </a:solidFill>
                </a:rPr>
                <a:t>= </a:t>
              </a:r>
              <a:r>
                <a:rPr lang="en-US" dirty="0">
                  <a:solidFill>
                    <a:srgbClr val="0033CC"/>
                  </a:solidFill>
                </a:rPr>
                <a:t>(</a:t>
              </a:r>
              <a:r>
                <a:rPr lang="en-US" dirty="0" smtClean="0">
                  <a:solidFill>
                    <a:srgbClr val="0033CC"/>
                  </a:solidFill>
                </a:rPr>
                <a:t>C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Q</a:t>
              </a:r>
              <a:r>
                <a:rPr lang="en-US" dirty="0" smtClean="0">
                  <a:solidFill>
                    <a:srgbClr val="0033CC"/>
                  </a:solidFill>
                </a:rPr>
                <a:t> </a:t>
              </a:r>
              <a:r>
                <a:rPr lang="en-US" dirty="0">
                  <a:solidFill>
                    <a:srgbClr val="0033CC"/>
                  </a:solidFill>
                </a:rPr>
                <a:t>– </a:t>
              </a:r>
              <a:r>
                <a:rPr lang="en-US" dirty="0" smtClean="0">
                  <a:solidFill>
                    <a:srgbClr val="0033CC"/>
                  </a:solidFill>
                </a:rPr>
                <a:t>C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P</a:t>
              </a:r>
              <a:r>
                <a:rPr lang="en-US" dirty="0" smtClean="0">
                  <a:solidFill>
                    <a:srgbClr val="0033CC"/>
                  </a:solidFill>
                </a:rPr>
                <a:t>) y 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92" name="Straight Arrow Connector 91"/>
            <p:cNvCxnSpPr>
              <a:stCxn id="83" idx="2"/>
            </p:cNvCxnSpPr>
            <p:nvPr/>
          </p:nvCxnSpPr>
          <p:spPr>
            <a:xfrm flipH="1">
              <a:off x="2434472" y="2477790"/>
              <a:ext cx="907544" cy="61431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2200439" y="274638"/>
            <a:ext cx="3719427" cy="1422400"/>
            <a:chOff x="2200439" y="274638"/>
            <a:chExt cx="3719427" cy="142240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344438" y="1417638"/>
              <a:ext cx="0" cy="279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200439" y="274638"/>
              <a:ext cx="2243115" cy="92333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Decrease in objective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value of the solution</a:t>
              </a:r>
            </a:p>
            <a:p>
              <a:r>
                <a:rPr lang="en-US" b="1" dirty="0" smtClean="0">
                  <a:solidFill>
                    <a:srgbClr val="0033CC"/>
                  </a:solidFill>
                </a:rPr>
                <a:t>A = </a:t>
              </a:r>
              <a:r>
                <a:rPr lang="en-US" dirty="0" smtClean="0">
                  <a:solidFill>
                    <a:srgbClr val="0033CC"/>
                  </a:solidFill>
                </a:rPr>
                <a:t>(C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P</a:t>
              </a:r>
              <a:r>
                <a:rPr lang="en-US" dirty="0" smtClean="0">
                  <a:solidFill>
                    <a:srgbClr val="0033CC"/>
                  </a:solidFill>
                </a:rPr>
                <a:t> – C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Q</a:t>
              </a:r>
              <a:r>
                <a:rPr lang="en-US" dirty="0" smtClean="0">
                  <a:solidFill>
                    <a:srgbClr val="0033CC"/>
                  </a:solidFill>
                </a:rPr>
                <a:t>) y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*</a:t>
              </a:r>
              <a:endParaRPr lang="en-US" b="1" baseline="30000" dirty="0">
                <a:solidFill>
                  <a:srgbClr val="0033CC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4371769" y="920969"/>
              <a:ext cx="946356" cy="633491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180094" y="1697038"/>
              <a:ext cx="739772" cy="0"/>
            </a:xfrm>
            <a:prstGeom prst="line">
              <a:avLst/>
            </a:prstGeom>
            <a:ln>
              <a:prstDash val="lgDash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305455" y="889000"/>
            <a:ext cx="0" cy="546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999469" y="3635375"/>
            <a:ext cx="26075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Increasing objective value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52625" y="4953000"/>
            <a:ext cx="174625" cy="158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22950" y="4953000"/>
            <a:ext cx="174625" cy="158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71053" y="5088502"/>
            <a:ext cx="3677470" cy="1154580"/>
            <a:chOff x="2629762" y="5088502"/>
            <a:chExt cx="3677470" cy="1154580"/>
          </a:xfrm>
        </p:grpSpPr>
        <p:sp>
          <p:nvSpPr>
            <p:cNvPr id="15" name="TextBox 14"/>
            <p:cNvSpPr txBox="1"/>
            <p:nvPr/>
          </p:nvSpPr>
          <p:spPr>
            <a:xfrm>
              <a:off x="2889250" y="5873750"/>
              <a:ext cx="26378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Two competing structures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Arrow Connector 16"/>
            <p:cNvCxnSpPr>
              <a:endCxn id="11" idx="3"/>
            </p:cNvCxnSpPr>
            <p:nvPr/>
          </p:nvCxnSpPr>
          <p:spPr>
            <a:xfrm flipV="1">
              <a:off x="5334000" y="5088502"/>
              <a:ext cx="973232" cy="785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629762" y="5123794"/>
              <a:ext cx="910363" cy="7499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788150" y="4629834"/>
            <a:ext cx="2117726" cy="646331"/>
            <a:chOff x="6788150" y="4629834"/>
            <a:chExt cx="2117726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7181850" y="4629834"/>
              <a:ext cx="1724026" cy="6463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y</a:t>
              </a:r>
              <a:r>
                <a:rPr lang="en-US" baseline="30000" dirty="0">
                  <a:solidFill>
                    <a:srgbClr val="0033CC"/>
                  </a:solidFill>
                </a:rPr>
                <a:t>* </a:t>
              </a:r>
              <a:r>
                <a:rPr lang="en-US" dirty="0" smtClean="0">
                  <a:solidFill>
                    <a:srgbClr val="000000"/>
                  </a:solidFill>
                </a:rPr>
                <a:t>the solution to </a:t>
              </a:r>
              <a:r>
                <a:rPr lang="en-US" dirty="0" smtClean="0">
                  <a:solidFill>
                    <a:srgbClr val="0033CC"/>
                  </a:solidFill>
                </a:rPr>
                <a:t>problem P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3" idx="1"/>
            </p:cNvCxnSpPr>
            <p:nvPr/>
          </p:nvCxnSpPr>
          <p:spPr>
            <a:xfrm flipH="1">
              <a:off x="6788150" y="4953000"/>
              <a:ext cx="3937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4724401" y="76200"/>
            <a:ext cx="4305302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99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Theorem (margin based amortized inference): </a:t>
            </a:r>
            <a:r>
              <a:rPr lang="en-US" sz="2400" dirty="0" smtClean="0">
                <a:solidFill>
                  <a:srgbClr val="000000"/>
                </a:solidFill>
              </a:rPr>
              <a:t>If </a:t>
            </a:r>
            <a:r>
              <a:rPr lang="en-US" sz="2400" dirty="0" smtClean="0">
                <a:solidFill>
                  <a:srgbClr val="0033CC"/>
                </a:solidFill>
              </a:rPr>
              <a:t>A + B   </a:t>
            </a:r>
            <a:r>
              <a:rPr lang="en-US" sz="2400" dirty="0" smtClean="0">
                <a:solidFill>
                  <a:srgbClr val="000000"/>
                </a:solidFill>
              </a:rPr>
              <a:t>is less than the structured margin, then </a:t>
            </a:r>
            <a:r>
              <a:rPr lang="en-US" sz="2400" dirty="0" smtClean="0">
                <a:solidFill>
                  <a:srgbClr val="0033CC"/>
                </a:solidFill>
              </a:rPr>
              <a:t>y</a:t>
            </a:r>
            <a:r>
              <a:rPr lang="en-US" sz="2400" baseline="30000" dirty="0" smtClean="0">
                <a:solidFill>
                  <a:srgbClr val="0033CC"/>
                </a:solidFill>
              </a:rPr>
              <a:t>*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is still the optimum for </a:t>
            </a:r>
            <a:r>
              <a:rPr lang="en-US" sz="2400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45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9" grpId="0" animBg="1"/>
      <p:bldP spid="40" grpId="0" animBg="1"/>
      <p:bldP spid="9" grpId="0" animBg="1"/>
      <p:bldP spid="10" grpId="0" animBg="1"/>
      <p:bldP spid="11" grpId="0" animBg="1"/>
      <p:bldP spid="9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&amp; Accuracy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06281989"/>
              </p:ext>
            </p:extLst>
          </p:nvPr>
        </p:nvGraphicFramePr>
        <p:xfrm>
          <a:off x="895350" y="1030586"/>
          <a:ext cx="8172450" cy="532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9683" y="5710535"/>
            <a:ext cx="553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Amortization schemes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cs typeface="Andalus" pitchFamily="2" charset="-78"/>
              </a:rPr>
              <a:t>[EMNLP’12, ACL’13]</a:t>
            </a:r>
            <a:endParaRPr lang="en-US" dirty="0">
              <a:solidFill>
                <a:srgbClr val="0033CC"/>
              </a:solidFill>
              <a:latin typeface="Calibri" pitchFamily="34" charset="0"/>
              <a:cs typeface="Andalus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028" y="1104900"/>
            <a:ext cx="6502996" cy="4312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41" y="2288032"/>
            <a:ext cx="35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Andalus" pitchFamily="2" charset="-78"/>
              </a:rPr>
              <a:t>Speedup</a:t>
            </a:r>
            <a:endParaRPr lang="en-US" sz="2000" b="1" dirty="0">
              <a:solidFill>
                <a:srgbClr val="0033CC"/>
              </a:solidFill>
              <a:latin typeface="Calibri" pitchFamily="34" charset="0"/>
              <a:cs typeface="Andalus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447" y="4599538"/>
            <a:ext cx="522817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ndalus" pitchFamily="2" charset="-78"/>
              </a:rPr>
              <a:t>1.0</a:t>
            </a:r>
            <a:endParaRPr lang="en-US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5292" y="2747902"/>
            <a:ext cx="3286124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Amortized inference gives a speedup without losing accuracy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73974" y="1930844"/>
            <a:ext cx="1816100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Solve only one in three problems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6720417" y="2288032"/>
            <a:ext cx="553557" cy="459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6" idx="3"/>
          </p:cNvCxnSpPr>
          <p:nvPr/>
        </p:nvCxnSpPr>
        <p:spPr>
          <a:xfrm flipH="1">
            <a:off x="984264" y="4778376"/>
            <a:ext cx="1195903" cy="5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16" grpId="0" animBg="1"/>
      <p:bldP spid="4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Amortized inference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Abstracts over problems objectives </a:t>
            </a:r>
            <a:r>
              <a:rPr lang="en-US" dirty="0" smtClean="0"/>
              <a:t>to allow faster inference by re-using previous computations</a:t>
            </a:r>
            <a:endParaRPr lang="en-US" dirty="0"/>
          </a:p>
          <a:p>
            <a:r>
              <a:rPr lang="en-US" dirty="0" smtClean="0"/>
              <a:t>Techniques for amortized inference </a:t>
            </a:r>
            <a:endParaRPr lang="en-US" dirty="0"/>
          </a:p>
          <a:p>
            <a:r>
              <a:rPr lang="en-US" dirty="0" smtClean="0">
                <a:solidFill>
                  <a:srgbClr val="0033CC"/>
                </a:solidFill>
              </a:rPr>
              <a:t>But these are not useful if the full structure is not redundant!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45074118"/>
              </p:ext>
            </p:extLst>
          </p:nvPr>
        </p:nvGraphicFramePr>
        <p:xfrm>
          <a:off x="1450975" y="2743200"/>
          <a:ext cx="5822950" cy="332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498834" y="3310467"/>
            <a:ext cx="1710267" cy="2353733"/>
          </a:xfrm>
          <a:prstGeom prst="rect">
            <a:avLst/>
          </a:prstGeom>
          <a:solidFill>
            <a:srgbClr val="FFFFCC">
              <a:alpha val="3000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248025"/>
            <a:ext cx="2044700" cy="942975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Smaller Structures are more redundant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04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Decomposed amortized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advantage of redundancy </a:t>
            </a:r>
            <a:r>
              <a:rPr lang="en-US" dirty="0"/>
              <a:t>in </a:t>
            </a:r>
            <a:r>
              <a:rPr lang="en-US" dirty="0" smtClean="0">
                <a:solidFill>
                  <a:srgbClr val="0033CC"/>
                </a:solidFill>
              </a:rPr>
              <a:t>components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Extend amortization techniques </a:t>
            </a:r>
            <a:r>
              <a:rPr lang="en-US" dirty="0"/>
              <a:t>to cases where the full structured output </a:t>
            </a:r>
            <a:r>
              <a:rPr lang="en-US" dirty="0" smtClean="0"/>
              <a:t>may not be repeated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Store partial computations of “components” </a:t>
            </a:r>
            <a:r>
              <a:rPr lang="en-US" dirty="0" smtClean="0"/>
              <a:t>for use in future inference problems</a:t>
            </a:r>
          </a:p>
          <a:p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/>
              <a:t>Create smaller problems by removing constraints from ILPs</a:t>
            </a:r>
          </a:p>
          <a:p>
            <a:pPr lvl="2"/>
            <a:r>
              <a:rPr lang="en-US" dirty="0"/>
              <a:t>Smaller problems -&gt; more cache hits!</a:t>
            </a:r>
          </a:p>
          <a:p>
            <a:pPr lvl="1"/>
            <a:r>
              <a:rPr lang="en-US" dirty="0"/>
              <a:t>Solve relaxed inference problems using any amortized inference algorithm</a:t>
            </a:r>
          </a:p>
          <a:p>
            <a:pPr lvl="1"/>
            <a:r>
              <a:rPr lang="en-US" dirty="0"/>
              <a:t>Re-introduce these constraints via </a:t>
            </a:r>
            <a:r>
              <a:rPr lang="en-US" dirty="0" err="1"/>
              <a:t>Lagrangian</a:t>
            </a:r>
            <a:r>
              <a:rPr lang="en-US" dirty="0"/>
              <a:t> relaxation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54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Decomposition for inference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67801" y="4418835"/>
            <a:ext cx="305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Verb SRL constraints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24276" y="4418835"/>
            <a:ext cx="411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Only one label per preposition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26449" y="4988243"/>
            <a:ext cx="2291103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Joint constraints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7080" y="1418223"/>
            <a:ext cx="19257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Verb relations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3505" y="1418223"/>
            <a:ext cx="27785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Preposition relations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1292" y="3704563"/>
            <a:ext cx="1467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Constraints: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952624"/>
            <a:ext cx="2960745" cy="9561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056" y="1952624"/>
            <a:ext cx="2960744" cy="851214"/>
          </a:xfrm>
          <a:prstGeom prst="rect">
            <a:avLst/>
          </a:prstGeom>
        </p:spPr>
      </p:pic>
      <p:sp>
        <p:nvSpPr>
          <p:cNvPr id="39" name="Plus 38"/>
          <p:cNvSpPr/>
          <p:nvPr/>
        </p:nvSpPr>
        <p:spPr>
          <a:xfrm>
            <a:off x="4321693" y="2147805"/>
            <a:ext cx="457488" cy="457488"/>
          </a:xfrm>
          <a:prstGeom prst="mathPlus">
            <a:avLst>
              <a:gd name="adj1" fmla="val 57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74048" y="5219076"/>
            <a:ext cx="2593352" cy="253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3593" y="5540401"/>
            <a:ext cx="7173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Re-introduce constraints using </a:t>
            </a:r>
            <a:r>
              <a:rPr lang="en-US" sz="2400" dirty="0" err="1" smtClean="0">
                <a:solidFill>
                  <a:srgbClr val="0033CC"/>
                </a:solidFill>
                <a:latin typeface="Calibri"/>
              </a:rPr>
              <a:t>Lagrangian</a:t>
            </a:r>
            <a:r>
              <a:rPr lang="en-US" sz="2400" dirty="0" smtClean="0">
                <a:solidFill>
                  <a:srgbClr val="0033CC"/>
                </a:solidFill>
                <a:latin typeface="Calibri"/>
              </a:rPr>
              <a:t> Relaxation </a:t>
            </a:r>
          </a:p>
          <a:p>
            <a:pPr marL="0" lvl="2"/>
            <a:r>
              <a:rPr lang="en-US" dirty="0" smtClean="0">
                <a:solidFill>
                  <a:srgbClr val="000000"/>
                </a:solidFill>
                <a:latin typeface="Calibri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Komodakis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, et al 2007],  [Rush &amp; Collins, 2011], [Chang &amp; Collins, 2011],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…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r>
              <a:rPr lang="en-US" sz="2400" dirty="0" smtClean="0">
                <a:solidFill>
                  <a:srgbClr val="4F81BD"/>
                </a:solidFill>
                <a:latin typeface="Calibri"/>
              </a:rPr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63014" y="1298222"/>
            <a:ext cx="33541" cy="369002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075076" y="1964269"/>
            <a:ext cx="3781058" cy="2916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Preposition Problem</a:t>
            </a:r>
          </a:p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293" y="1964269"/>
            <a:ext cx="4330042" cy="2916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Verb Problem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916863" cy="6778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Constrained Conditional Models</a:t>
            </a:r>
          </a:p>
        </p:txBody>
      </p:sp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5334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endParaRPr lang="en-US" altLang="zh-TW" sz="2400" b="1">
              <a:solidFill>
                <a:srgbClr val="CC33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305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4702" name="Text Box 14"/>
          <p:cNvSpPr txBox="1">
            <a:spLocks noChangeArrowheads="1"/>
          </p:cNvSpPr>
          <p:nvPr/>
        </p:nvSpPr>
        <p:spPr bwMode="auto">
          <a:xfrm>
            <a:off x="609600" y="4003675"/>
            <a:ext cx="40386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How to solve?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This is an Integer Linear Program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Solving using ILP packages gives an  exact solution.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Cutting Planes, Dual Decomposition &amp; other search techniques are possible </a:t>
            </a:r>
          </a:p>
        </p:txBody>
      </p:sp>
      <p:sp>
        <p:nvSpPr>
          <p:cNvPr id="754705" name="Rectangle 17"/>
          <p:cNvSpPr>
            <a:spLocks noChangeArrowheads="1"/>
          </p:cNvSpPr>
          <p:nvPr/>
        </p:nvSpPr>
        <p:spPr bwMode="auto">
          <a:xfrm>
            <a:off x="7010400" y="1635125"/>
            <a:ext cx="213360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(Soft) constraints component</a:t>
            </a:r>
          </a:p>
        </p:txBody>
      </p:sp>
      <p:grpSp>
        <p:nvGrpSpPr>
          <p:cNvPr id="754714" name="Group 26"/>
          <p:cNvGrpSpPr>
            <a:grpSpLocks/>
          </p:cNvGrpSpPr>
          <p:nvPr/>
        </p:nvGrpSpPr>
        <p:grpSpPr bwMode="auto">
          <a:xfrm>
            <a:off x="152400" y="1981200"/>
            <a:ext cx="2590800" cy="914400"/>
            <a:chOff x="96" y="1248"/>
            <a:chExt cx="1632" cy="576"/>
          </a:xfrm>
        </p:grpSpPr>
        <p:sp>
          <p:nvSpPr>
            <p:cNvPr id="61460" name="Rectangle 16"/>
            <p:cNvSpPr>
              <a:spLocks noChangeArrowheads="1"/>
            </p:cNvSpPr>
            <p:nvPr/>
          </p:nvSpPr>
          <p:spPr bwMode="auto">
            <a:xfrm>
              <a:off x="96" y="1414"/>
              <a:ext cx="1344" cy="41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Weight Vector for “local” models</a:t>
              </a:r>
            </a:p>
          </p:txBody>
        </p:sp>
        <p:sp>
          <p:nvSpPr>
            <p:cNvPr id="61461" name="Line 22"/>
            <p:cNvSpPr>
              <a:spLocks noChangeShapeType="1"/>
            </p:cNvSpPr>
            <p:nvPr/>
          </p:nvSpPr>
          <p:spPr bwMode="auto">
            <a:xfrm flipV="1">
              <a:off x="1488" y="1248"/>
              <a:ext cx="240" cy="38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54716" name="Group 28"/>
          <p:cNvGrpSpPr>
            <a:grpSpLocks/>
          </p:cNvGrpSpPr>
          <p:nvPr/>
        </p:nvGrpSpPr>
        <p:grpSpPr bwMode="auto">
          <a:xfrm>
            <a:off x="4879975" y="788988"/>
            <a:ext cx="3444875" cy="812800"/>
            <a:chOff x="3014" y="454"/>
            <a:chExt cx="2170" cy="512"/>
          </a:xfrm>
        </p:grpSpPr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3360" y="454"/>
              <a:ext cx="1824" cy="41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Penalty for violating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the constraint.</a:t>
              </a:r>
            </a:p>
          </p:txBody>
        </p:sp>
        <p:sp>
          <p:nvSpPr>
            <p:cNvPr id="61459" name="Line 23"/>
            <p:cNvSpPr>
              <a:spLocks noChangeShapeType="1"/>
            </p:cNvSpPr>
            <p:nvPr/>
          </p:nvSpPr>
          <p:spPr bwMode="auto">
            <a:xfrm rot="8742848" flipV="1">
              <a:off x="3014" y="692"/>
              <a:ext cx="348" cy="27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54717" name="Group 29"/>
          <p:cNvGrpSpPr>
            <a:grpSpLocks/>
          </p:cNvGrpSpPr>
          <p:nvPr/>
        </p:nvGrpSpPr>
        <p:grpSpPr bwMode="auto">
          <a:xfrm>
            <a:off x="5257800" y="1981200"/>
            <a:ext cx="3124200" cy="1295400"/>
            <a:chOff x="3312" y="1248"/>
            <a:chExt cx="1968" cy="816"/>
          </a:xfrm>
        </p:grpSpPr>
        <p:sp>
          <p:nvSpPr>
            <p:cNvPr id="61456" name="Rectangle 19"/>
            <p:cNvSpPr>
              <a:spLocks noChangeArrowheads="1"/>
            </p:cNvSpPr>
            <p:nvPr/>
          </p:nvSpPr>
          <p:spPr bwMode="auto">
            <a:xfrm>
              <a:off x="3456" y="1654"/>
              <a:ext cx="1824" cy="41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How far y is from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 “legal” assignment</a:t>
              </a:r>
            </a:p>
          </p:txBody>
        </p:sp>
        <p:sp>
          <p:nvSpPr>
            <p:cNvPr id="61457" name="Line 24"/>
            <p:cNvSpPr>
              <a:spLocks noChangeShapeType="1"/>
            </p:cNvSpPr>
            <p:nvPr/>
          </p:nvSpPr>
          <p:spPr bwMode="auto">
            <a:xfrm flipH="1" flipV="1">
              <a:off x="3312" y="1248"/>
              <a:ext cx="576" cy="384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54715" name="Group 27"/>
          <p:cNvGrpSpPr>
            <a:grpSpLocks/>
          </p:cNvGrpSpPr>
          <p:nvPr/>
        </p:nvGrpSpPr>
        <p:grpSpPr bwMode="auto">
          <a:xfrm>
            <a:off x="1905000" y="1981200"/>
            <a:ext cx="2895600" cy="1600200"/>
            <a:chOff x="1200" y="1296"/>
            <a:chExt cx="1824" cy="1008"/>
          </a:xfrm>
        </p:grpSpPr>
        <p:sp>
          <p:nvSpPr>
            <p:cNvPr id="61454" name="Rectangle 15"/>
            <p:cNvSpPr>
              <a:spLocks noChangeArrowheads="1"/>
            </p:cNvSpPr>
            <p:nvPr/>
          </p:nvSpPr>
          <p:spPr bwMode="auto">
            <a:xfrm>
              <a:off x="1200" y="1721"/>
              <a:ext cx="1824" cy="58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Features, classifiers; log-linear models  (HMM, CRF) or a combination</a:t>
              </a:r>
            </a:p>
          </p:txBody>
        </p:sp>
        <p:sp>
          <p:nvSpPr>
            <p:cNvPr id="61455" name="Line 21"/>
            <p:cNvSpPr>
              <a:spLocks noChangeShapeType="1"/>
            </p:cNvSpPr>
            <p:nvPr/>
          </p:nvSpPr>
          <p:spPr bwMode="auto">
            <a:xfrm flipV="1">
              <a:off x="2304" y="1296"/>
              <a:ext cx="0" cy="43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724400" y="4030663"/>
            <a:ext cx="4114800" cy="2362200"/>
          </a:xfrm>
          <a:prstGeom prst="rect">
            <a:avLst/>
          </a:prstGeom>
          <a:noFill/>
          <a:ln w="508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empus Sans ITC" pitchFamily="82" charset="0"/>
            </a:endParaRPr>
          </a:p>
        </p:txBody>
      </p:sp>
      <p:sp>
        <p:nvSpPr>
          <p:cNvPr id="754718" name="Text Box 30"/>
          <p:cNvSpPr txBox="1">
            <a:spLocks noChangeArrowheads="1"/>
          </p:cNvSpPr>
          <p:nvPr/>
        </p:nvSpPr>
        <p:spPr bwMode="auto">
          <a:xfrm>
            <a:off x="4800600" y="4006850"/>
            <a:ext cx="4038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How to train?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Training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is learning the objective function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Decouple?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Decompose? 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How to exploit the structure to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minimize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supervision?</a:t>
            </a:r>
          </a:p>
        </p:txBody>
      </p:sp>
      <p:sp>
        <p:nvSpPr>
          <p:cNvPr id="2" name="Rectangle 22"/>
          <p:cNvSpPr/>
          <p:nvPr/>
        </p:nvSpPr>
        <p:spPr>
          <a:xfrm>
            <a:off x="428625" y="4030663"/>
            <a:ext cx="4114800" cy="2362200"/>
          </a:xfrm>
          <a:prstGeom prst="rect">
            <a:avLst/>
          </a:prstGeom>
          <a:noFill/>
          <a:ln w="508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empus Sans ITC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6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38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5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5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5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1" grpId="0" autoUpdateAnimBg="0"/>
      <p:bldP spid="754702" grpId="0"/>
      <p:bldP spid="754705" grpId="0" animBg="1"/>
      <p:bldP spid="23" grpId="0" animBg="1"/>
      <p:bldP spid="754718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Decomposed inference for ER task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71117" y="4988243"/>
            <a:ext cx="2291103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Joint constraints</a:t>
            </a:r>
            <a:endParaRPr lang="en-US" sz="24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18716" y="5219076"/>
            <a:ext cx="2593352" cy="253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3593" y="5540401"/>
            <a:ext cx="7173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 smtClean="0">
                <a:latin typeface="+mn-lt"/>
              </a:rPr>
              <a:t>Re-introduce constraints using </a:t>
            </a:r>
            <a:r>
              <a:rPr lang="en-US" sz="2400" dirty="0" err="1" smtClean="0">
                <a:solidFill>
                  <a:srgbClr val="0033CC"/>
                </a:solidFill>
                <a:latin typeface="+mn-lt"/>
              </a:rPr>
              <a:t>Lagrangian</a:t>
            </a:r>
            <a:r>
              <a:rPr lang="en-US" sz="2400" dirty="0" smtClean="0">
                <a:solidFill>
                  <a:srgbClr val="0033CC"/>
                </a:solidFill>
                <a:latin typeface="+mn-lt"/>
              </a:rPr>
              <a:t> Relaxation </a:t>
            </a:r>
          </a:p>
          <a:p>
            <a:pPr marL="0" lvl="2"/>
            <a:r>
              <a:rPr lang="en-US" dirty="0" smtClean="0">
                <a:latin typeface="+mn-lt"/>
              </a:rPr>
              <a:t>[</a:t>
            </a:r>
            <a:r>
              <a:rPr lang="en-US" dirty="0" err="1">
                <a:latin typeface="+mn-lt"/>
              </a:rPr>
              <a:t>Komodakis</a:t>
            </a:r>
            <a:r>
              <a:rPr lang="en-US" dirty="0">
                <a:latin typeface="+mn-lt"/>
              </a:rPr>
              <a:t>, et al 2007],  [Rush &amp; Collins, 2011], [Chang &amp; Collins, 2011], </a:t>
            </a:r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  <a:p>
            <a:r>
              <a:rPr lang="en-US" sz="2400" dirty="0" smtClean="0">
                <a:solidFill>
                  <a:srgbClr val="4F81BD"/>
                </a:solidFill>
                <a:latin typeface="+mn-lt"/>
              </a:rPr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298222"/>
            <a:ext cx="33541" cy="369002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62000" y="1079500"/>
            <a:ext cx="7924800" cy="7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19" tIns="46693" rIns="90119" bIns="46693">
            <a:spAutoFit/>
          </a:bodyPr>
          <a:lstStyle>
            <a:lvl1pPr marL="342900" indent="-342900" defTabSz="828675"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828675"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454025" algn="l"/>
                <a:tab pos="860425" algn="l"/>
                <a:tab pos="1266825" algn="l"/>
                <a:tab pos="1674813" algn="l"/>
                <a:tab pos="2082800" algn="l"/>
                <a:tab pos="2487613" algn="l"/>
                <a:tab pos="2897188" algn="l"/>
                <a:tab pos="3305175" algn="l"/>
                <a:tab pos="3713163" algn="l"/>
                <a:tab pos="4117975" algn="l"/>
                <a:tab pos="4527550" algn="l"/>
                <a:tab pos="4935538" algn="l"/>
                <a:tab pos="5340350" algn="l"/>
                <a:tab pos="5749925" algn="l"/>
                <a:tab pos="6157913" algn="l"/>
                <a:tab pos="6564313" algn="l"/>
                <a:tab pos="6970713" algn="l"/>
                <a:tab pos="7380288" algn="l"/>
                <a:tab pos="7788275" algn="l"/>
                <a:tab pos="8193088" algn="l"/>
                <a:tab pos="86010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463"/>
              </a:spcBef>
              <a:buClr>
                <a:srgbClr val="FFFFFF"/>
              </a:buClr>
              <a:buSzPct val="41000"/>
              <a:buFont typeface="Wingdings" pitchFamily="2" charset="2"/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Dole ’s wife, Elizabeth , is a native of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Champaign  , Illinois   .</a:t>
            </a:r>
          </a:p>
          <a:p>
            <a:pPr lvl="1">
              <a:lnSpc>
                <a:spcPct val="90000"/>
              </a:lnSpc>
              <a:spcBef>
                <a:spcPts val="463"/>
              </a:spcBef>
              <a:buClr>
                <a:srgbClr val="FFFFFF"/>
              </a:buClr>
              <a:buSzPct val="41000"/>
              <a:buFont typeface="Wingdings" pitchFamily="2" charset="2"/>
              <a:buNone/>
            </a:pPr>
            <a:r>
              <a:rPr lang="en-GB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Person       </a:t>
            </a:r>
            <a:r>
              <a:rPr lang="en-GB" dirty="0" err="1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Person</a:t>
            </a:r>
            <a:r>
              <a:rPr lang="en-GB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       Location     </a:t>
            </a:r>
            <a:r>
              <a:rPr lang="en-GB" dirty="0" err="1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Location</a:t>
            </a:r>
            <a:r>
              <a:rPr lang="en-GB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  <a:endParaRPr lang="en-GB" dirty="0">
              <a:solidFill>
                <a:srgbClr val="FF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219200" y="1085850"/>
            <a:ext cx="609600" cy="303213"/>
          </a:xfrm>
          <a:prstGeom prst="roundRect">
            <a:avLst>
              <a:gd name="adj" fmla="val 403"/>
            </a:avLst>
          </a:prstGeom>
          <a:noFill/>
          <a:ln w="936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514600" y="1085850"/>
            <a:ext cx="1143000" cy="303213"/>
          </a:xfrm>
          <a:prstGeom prst="roundRect">
            <a:avLst>
              <a:gd name="adj" fmla="val 403"/>
            </a:avLst>
          </a:prstGeom>
          <a:noFill/>
          <a:ln w="936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029200" y="1085850"/>
            <a:ext cx="1296987" cy="303213"/>
          </a:xfrm>
          <a:prstGeom prst="roundRect">
            <a:avLst>
              <a:gd name="adj" fmla="val 403"/>
            </a:avLst>
          </a:prstGeom>
          <a:noFill/>
          <a:ln w="936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1676400" y="1771650"/>
            <a:ext cx="1219200" cy="76200"/>
          </a:xfrm>
          <a:custGeom>
            <a:avLst/>
            <a:gdLst>
              <a:gd name="T0" fmla="*/ 0 w 4653"/>
              <a:gd name="T1" fmla="*/ 0 h 424"/>
              <a:gd name="T2" fmla="*/ 10 w 4653"/>
              <a:gd name="T3" fmla="*/ 1 h 424"/>
              <a:gd name="T4" fmla="*/ 21 w 4653"/>
              <a:gd name="T5" fmla="*/ 0 h 424"/>
              <a:gd name="T6" fmla="*/ 0 60000 65536"/>
              <a:gd name="T7" fmla="*/ 0 60000 65536"/>
              <a:gd name="T8" fmla="*/ 0 60000 65536"/>
              <a:gd name="T9" fmla="*/ 0 w 4653"/>
              <a:gd name="T10" fmla="*/ 0 h 424"/>
              <a:gd name="T11" fmla="*/ 4653 w 4653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3" h="424">
                <a:moveTo>
                  <a:pt x="0" y="0"/>
                </a:moveTo>
                <a:cubicBezTo>
                  <a:pt x="724" y="212"/>
                  <a:pt x="1449" y="423"/>
                  <a:pt x="2224" y="423"/>
                </a:cubicBezTo>
                <a:cubicBezTo>
                  <a:pt x="3000" y="423"/>
                  <a:pt x="4180" y="57"/>
                  <a:pt x="4652" y="0"/>
                </a:cubicBezTo>
              </a:path>
            </a:pathLst>
          </a:custGeom>
          <a:noFill/>
          <a:ln w="9398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676400" y="1860550"/>
            <a:ext cx="971167" cy="4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1" tIns="42448" rIns="81631" bIns="42448">
            <a:spAutoFit/>
          </a:bodyPr>
          <a:lstStyle>
            <a:lvl1pPr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8000"/>
              </a:lnSpc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200" dirty="0" smtClean="0">
                <a:solidFill>
                  <a:srgbClr val="0033CC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spouse</a:t>
            </a:r>
            <a:endParaRPr lang="en-GB" sz="2200" baseline="-25000" dirty="0">
              <a:solidFill>
                <a:srgbClr val="0033CC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3581400" y="1771650"/>
            <a:ext cx="1676400" cy="100013"/>
          </a:xfrm>
          <a:custGeom>
            <a:avLst/>
            <a:gdLst>
              <a:gd name="T0" fmla="*/ 0 w 4653"/>
              <a:gd name="T1" fmla="*/ 0 h 424"/>
              <a:gd name="T2" fmla="*/ 43 w 4653"/>
              <a:gd name="T3" fmla="*/ 8 h 424"/>
              <a:gd name="T4" fmla="*/ 90 w 4653"/>
              <a:gd name="T5" fmla="*/ 0 h 424"/>
              <a:gd name="T6" fmla="*/ 0 60000 65536"/>
              <a:gd name="T7" fmla="*/ 0 60000 65536"/>
              <a:gd name="T8" fmla="*/ 0 60000 65536"/>
              <a:gd name="T9" fmla="*/ 0 w 4653"/>
              <a:gd name="T10" fmla="*/ 0 h 424"/>
              <a:gd name="T11" fmla="*/ 4653 w 4653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3" h="424">
                <a:moveTo>
                  <a:pt x="0" y="0"/>
                </a:moveTo>
                <a:cubicBezTo>
                  <a:pt x="724" y="212"/>
                  <a:pt x="1449" y="423"/>
                  <a:pt x="2224" y="423"/>
                </a:cubicBezTo>
                <a:cubicBezTo>
                  <a:pt x="3000" y="423"/>
                  <a:pt x="4180" y="57"/>
                  <a:pt x="4652" y="0"/>
                </a:cubicBezTo>
              </a:path>
            </a:pathLst>
          </a:custGeom>
          <a:noFill/>
          <a:ln w="9398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400800" y="1079500"/>
            <a:ext cx="762000" cy="309563"/>
          </a:xfrm>
          <a:prstGeom prst="roundRect">
            <a:avLst>
              <a:gd name="adj" fmla="val 403"/>
            </a:avLst>
          </a:prstGeom>
          <a:noFill/>
          <a:ln w="936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5562600" y="1771650"/>
            <a:ext cx="1219200" cy="76200"/>
          </a:xfrm>
          <a:custGeom>
            <a:avLst/>
            <a:gdLst>
              <a:gd name="T0" fmla="*/ 0 w 4653"/>
              <a:gd name="T1" fmla="*/ 0 h 424"/>
              <a:gd name="T2" fmla="*/ 10 w 4653"/>
              <a:gd name="T3" fmla="*/ 1 h 424"/>
              <a:gd name="T4" fmla="*/ 21 w 4653"/>
              <a:gd name="T5" fmla="*/ 0 h 424"/>
              <a:gd name="T6" fmla="*/ 0 60000 65536"/>
              <a:gd name="T7" fmla="*/ 0 60000 65536"/>
              <a:gd name="T8" fmla="*/ 0 60000 65536"/>
              <a:gd name="T9" fmla="*/ 0 w 4653"/>
              <a:gd name="T10" fmla="*/ 0 h 424"/>
              <a:gd name="T11" fmla="*/ 4653 w 4653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3" h="424">
                <a:moveTo>
                  <a:pt x="0" y="0"/>
                </a:moveTo>
                <a:cubicBezTo>
                  <a:pt x="724" y="212"/>
                  <a:pt x="1449" y="423"/>
                  <a:pt x="2224" y="423"/>
                </a:cubicBezTo>
                <a:cubicBezTo>
                  <a:pt x="3000" y="423"/>
                  <a:pt x="4180" y="57"/>
                  <a:pt x="4652" y="0"/>
                </a:cubicBezTo>
              </a:path>
            </a:pathLst>
          </a:custGeom>
          <a:noFill/>
          <a:ln w="9398">
            <a:solidFill>
              <a:srgbClr val="0033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638800" y="1860550"/>
            <a:ext cx="1428600" cy="4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1" tIns="42448" rIns="81631" bIns="42448">
            <a:spAutoFit/>
          </a:bodyPr>
          <a:lstStyle>
            <a:lvl1pPr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8000"/>
              </a:lnSpc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200" dirty="0" err="1" smtClean="0">
                <a:solidFill>
                  <a:srgbClr val="0033CC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Located_at</a:t>
            </a:r>
            <a:endParaRPr lang="en-GB" sz="2200" baseline="-25000" dirty="0">
              <a:solidFill>
                <a:srgbClr val="0033CC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3503924" cy="2594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Consistent assignment of entity types to </a:t>
            </a:r>
            <a:r>
              <a:rPr lang="en-US" sz="2400" dirty="0" smtClean="0">
                <a:solidFill>
                  <a:srgbClr val="0033CC"/>
                </a:solidFill>
              </a:rPr>
              <a:t>first two </a:t>
            </a:r>
            <a:r>
              <a:rPr lang="en-US" sz="2400" dirty="0" smtClean="0"/>
              <a:t>entities (Dole, Elizabeth) and relation types to relations among these entities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846476" y="2285999"/>
            <a:ext cx="3781058" cy="25945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Consistent assignment of entity types to </a:t>
            </a:r>
            <a:r>
              <a:rPr lang="en-US" sz="2400" dirty="0" smtClean="0">
                <a:solidFill>
                  <a:srgbClr val="0033CC"/>
                </a:solidFill>
              </a:rPr>
              <a:t>last </a:t>
            </a:r>
            <a:r>
              <a:rPr lang="en-US" sz="2400" dirty="0">
                <a:solidFill>
                  <a:srgbClr val="0033CC"/>
                </a:solidFill>
              </a:rPr>
              <a:t>two </a:t>
            </a:r>
            <a:r>
              <a:rPr lang="en-US" sz="2400" dirty="0"/>
              <a:t>entities </a:t>
            </a:r>
            <a:r>
              <a:rPr lang="en-US" sz="2400" dirty="0" smtClean="0"/>
              <a:t>(Champaign, Illinois) and </a:t>
            </a:r>
            <a:r>
              <a:rPr lang="en-US" sz="2400" dirty="0"/>
              <a:t>relation types to relations among these entities</a:t>
            </a:r>
          </a:p>
          <a:p>
            <a:pPr algn="ctr"/>
            <a:endParaRPr lang="en-US" sz="1600" dirty="0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886200" y="1828800"/>
            <a:ext cx="1177925" cy="4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1" tIns="42448" rIns="81631" bIns="42448">
            <a:spAutoFit/>
          </a:bodyPr>
          <a:lstStyle>
            <a:lvl1pPr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8000"/>
              </a:lnSpc>
              <a:buClr>
                <a:srgbClr val="FFFF00"/>
              </a:buClr>
              <a:buSzPct val="100000"/>
              <a:buFont typeface="Arial" charset="0"/>
              <a:buNone/>
            </a:pPr>
            <a:r>
              <a:rPr lang="en-GB" sz="2200" dirty="0" err="1" smtClean="0">
                <a:solidFill>
                  <a:srgbClr val="0033CC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born_in</a:t>
            </a:r>
            <a:endParaRPr lang="en-GB" sz="2200" dirty="0">
              <a:solidFill>
                <a:srgbClr val="0033CC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17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/>
      <p:bldP spid="3" grpId="0" animBg="1"/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&amp; Accuracy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84053331"/>
              </p:ext>
            </p:extLst>
          </p:nvPr>
        </p:nvGraphicFramePr>
        <p:xfrm>
          <a:off x="895350" y="1030586"/>
          <a:ext cx="8172450" cy="532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028" y="1104900"/>
            <a:ext cx="6502996" cy="4312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41" y="2288032"/>
            <a:ext cx="35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Andalus" pitchFamily="2" charset="-78"/>
              </a:rPr>
              <a:t>Speedup</a:t>
            </a:r>
            <a:endParaRPr lang="en-US" sz="2000" b="1" dirty="0">
              <a:solidFill>
                <a:srgbClr val="0033CC"/>
              </a:solidFill>
              <a:latin typeface="Calibri" pitchFamily="34" charset="0"/>
              <a:cs typeface="Andalus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447" y="4742413"/>
            <a:ext cx="522817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ndalus" pitchFamily="2" charset="-78"/>
              </a:rPr>
              <a:t>1.0</a:t>
            </a:r>
            <a:endParaRPr lang="en-US" dirty="0">
              <a:solidFill>
                <a:srgbClr val="000000"/>
              </a:solidFill>
              <a:cs typeface="Andal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5292" y="2747902"/>
            <a:ext cx="3286124" cy="714375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Amortized inference gives a speedup without losing accuracy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73974" y="1930844"/>
            <a:ext cx="1816100" cy="714375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Solve only one in six problems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6720417" y="2288032"/>
            <a:ext cx="553557" cy="459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6" idx="3"/>
          </p:cNvCxnSpPr>
          <p:nvPr/>
        </p:nvCxnSpPr>
        <p:spPr>
          <a:xfrm flipH="1">
            <a:off x="984264" y="4921251"/>
            <a:ext cx="1195903" cy="5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13983" y="5862935"/>
            <a:ext cx="504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ndalus" pitchFamily="2" charset="-78"/>
              </a:rPr>
              <a:t>Amortization schemes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cs typeface="Andalus" pitchFamily="2" charset="-78"/>
              </a:rPr>
              <a:t>[EMNLP’12, ACL’13]</a:t>
            </a:r>
            <a:endParaRPr lang="en-US" dirty="0">
              <a:solidFill>
                <a:srgbClr val="0033CC"/>
              </a:solidFill>
              <a:latin typeface="Calibri" pitchFamily="34" charset="0"/>
              <a:cs typeface="Andal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16" grpId="0" animBg="1"/>
      <p:bldP spid="4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given theorems that allow </a:t>
            </a:r>
            <a:r>
              <a:rPr lang="en-US" dirty="0" smtClean="0">
                <a:solidFill>
                  <a:srgbClr val="0033CC"/>
                </a:solidFill>
              </a:rPr>
              <a:t>saving 5/6 of the calls </a:t>
            </a:r>
            <a:r>
              <a:rPr lang="en-US" dirty="0" smtClean="0"/>
              <a:t>to your favorite </a:t>
            </a:r>
            <a:r>
              <a:rPr lang="en-US" dirty="0"/>
              <a:t>inference </a:t>
            </a:r>
            <a:r>
              <a:rPr lang="en-US" dirty="0" smtClean="0"/>
              <a:t>engine.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But, there is some cost in </a:t>
            </a:r>
          </a:p>
          <a:p>
            <a:pPr lvl="1"/>
            <a:r>
              <a:rPr lang="en-US" dirty="0" smtClean="0"/>
              <a:t>Checking the conditions of the theorems</a:t>
            </a:r>
          </a:p>
          <a:p>
            <a:pPr lvl="1"/>
            <a:r>
              <a:rPr lang="en-US" dirty="0" smtClean="0"/>
              <a:t>Accessing the cache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Our implementations are clearly not state-of-the-art but….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78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in wall-clock time </a:t>
            </a:r>
            <a:r>
              <a:rPr lang="en-US" dirty="0" smtClean="0">
                <a:solidFill>
                  <a:schemeClr val="tx1"/>
                </a:solidFill>
              </a:rPr>
              <a:t>(SRL)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3585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794500" y="2057400"/>
            <a:ext cx="1816100" cy="714375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Solve only one in 2.6 problems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02550" y="2771775"/>
            <a:ext cx="0" cy="1037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304800"/>
            <a:ext cx="2971800" cy="1143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Significantly more savings when inference is incorporated as part of a structured learner.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00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Some recent samples from a research program that attempts to address some of the key </a:t>
            </a:r>
            <a:r>
              <a:rPr lang="en-US" dirty="0" smtClean="0">
                <a:solidFill>
                  <a:srgbClr val="FF0000"/>
                </a:solidFill>
              </a:rPr>
              <a:t>scientific and engineering challenges</a:t>
            </a:r>
            <a:r>
              <a:rPr lang="en-US" dirty="0" smtClean="0"/>
              <a:t> between us and understanding natural language</a:t>
            </a:r>
          </a:p>
          <a:p>
            <a:r>
              <a:rPr lang="en-US" b="1" dirty="0" smtClean="0"/>
              <a:t>Knowledge – Reasoning – Learning Paradigms – Scaling up </a:t>
            </a:r>
          </a:p>
          <a:p>
            <a:pPr lvl="1"/>
            <a:r>
              <a:rPr lang="en-US" dirty="0" smtClean="0"/>
              <a:t>Thinking about Learning, Inference and knowledge via a Constrained Optimization framework</a:t>
            </a:r>
            <a:r>
              <a:rPr lang="en-US" dirty="0"/>
              <a:t> </a:t>
            </a:r>
            <a:r>
              <a:rPr lang="en-US" dirty="0" smtClean="0"/>
              <a:t>that supports “best assignment” Inference.</a:t>
            </a:r>
          </a:p>
          <a:p>
            <a:r>
              <a:rPr lang="en-US" dirty="0" smtClean="0"/>
              <a:t>There is more that we need &amp; try to do</a:t>
            </a:r>
          </a:p>
          <a:p>
            <a:pPr lvl="1"/>
            <a:r>
              <a:rPr lang="en-US" dirty="0" smtClean="0"/>
              <a:t>Reasoning: dealing with conflicting information (Trustworthiness)</a:t>
            </a:r>
          </a:p>
          <a:p>
            <a:pPr lvl="1"/>
            <a:r>
              <a:rPr lang="en-US" dirty="0" smtClean="0"/>
              <a:t>Better representations for NL</a:t>
            </a:r>
          </a:p>
          <a:p>
            <a:pPr lvl="1"/>
            <a:r>
              <a:rPr lang="en-US" dirty="0" smtClean="0"/>
              <a:t>NL in specific domains: Health</a:t>
            </a:r>
          </a:p>
          <a:p>
            <a:pPr lvl="1"/>
            <a:r>
              <a:rPr lang="en-US" dirty="0" smtClean="0"/>
              <a:t>Language Acquisition</a:t>
            </a:r>
          </a:p>
          <a:p>
            <a:pPr lvl="1"/>
            <a:r>
              <a:rPr lang="en-US" dirty="0" smtClean="0"/>
              <a:t>A Learning based Programming Language</a:t>
            </a:r>
          </a:p>
          <a:p>
            <a:pPr lvl="1"/>
            <a:endParaRPr lang="en-US" sz="1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304800"/>
            <a:ext cx="33528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Thank 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5798403"/>
            <a:ext cx="50292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latin typeface="Calibri" pitchFamily="34" charset="0"/>
              </a:rPr>
              <a:t>Check out our </a:t>
            </a:r>
            <a:r>
              <a:rPr lang="en-US" sz="2400" dirty="0" smtClean="0">
                <a:latin typeface="Calibri" pitchFamily="34" charset="0"/>
              </a:rPr>
              <a:t>tools, demos, </a:t>
            </a:r>
            <a:r>
              <a:rPr lang="en-US" sz="2400" dirty="0" err="1" smtClean="0">
                <a:latin typeface="Calibri" pitchFamily="34" charset="0"/>
              </a:rPr>
              <a:t>LBJava</a:t>
            </a:r>
            <a:r>
              <a:rPr lang="en-US" sz="2400" dirty="0" smtClean="0">
                <a:latin typeface="Calibri" pitchFamily="34" charset="0"/>
              </a:rPr>
              <a:t>,  Tutorials,…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36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6868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Three Ideas </a:t>
            </a:r>
            <a:r>
              <a:rPr lang="en-US" dirty="0" smtClean="0">
                <a:solidFill>
                  <a:schemeClr val="tx1"/>
                </a:solidFill>
              </a:rPr>
              <a:t>Underlying Constrained Conditional Models</a:t>
            </a:r>
          </a:p>
        </p:txBody>
      </p:sp>
      <p:sp>
        <p:nvSpPr>
          <p:cNvPr id="1141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495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Idea 1:</a:t>
            </a:r>
            <a:r>
              <a:rPr lang="en-US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Separate </a:t>
            </a:r>
            <a:r>
              <a:rPr lang="en-US" dirty="0"/>
              <a:t>modeling </a:t>
            </a:r>
            <a:r>
              <a:rPr lang="en-US" dirty="0" smtClean="0"/>
              <a:t>and problem formulation from algorithms</a:t>
            </a:r>
          </a:p>
          <a:p>
            <a:pPr lvl="1">
              <a:defRPr/>
            </a:pPr>
            <a:r>
              <a:rPr lang="en-US" dirty="0" smtClean="0"/>
              <a:t>Similar </a:t>
            </a:r>
            <a:r>
              <a:rPr lang="en-US" dirty="0"/>
              <a:t>to the philosophy of probabilistic </a:t>
            </a:r>
            <a:r>
              <a:rPr lang="en-US" dirty="0" smtClean="0"/>
              <a:t>modeling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/>
              <a:t>Idea 2: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smtClean="0">
                <a:solidFill>
                  <a:srgbClr val="FF9933"/>
                </a:solidFill>
              </a:rPr>
              <a:t>    </a:t>
            </a:r>
            <a:r>
              <a:rPr lang="en-US" dirty="0" smtClean="0"/>
              <a:t>Keep models </a:t>
            </a:r>
            <a:r>
              <a:rPr lang="en-US" dirty="0"/>
              <a:t>simple, make expressive </a:t>
            </a:r>
            <a:r>
              <a:rPr lang="en-US" dirty="0" smtClean="0"/>
              <a:t>decisions (via constraints)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Unlike probabilistic modeling, where models become more </a:t>
            </a:r>
            <a:r>
              <a:rPr lang="en-US" dirty="0"/>
              <a:t>expressive </a:t>
            </a:r>
            <a:endParaRPr lang="en-US" dirty="0" smtClean="0"/>
          </a:p>
          <a:p>
            <a:pPr lvl="1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smtClean="0"/>
              <a:t>Idea 3: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Expressive structured decisions can be supported by simply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learned models </a:t>
            </a:r>
          </a:p>
          <a:p>
            <a:pPr lvl="1" eaLnBrk="1" hangingPunct="1">
              <a:defRPr/>
            </a:pPr>
            <a:r>
              <a:rPr lang="en-US" dirty="0"/>
              <a:t>Global Inference can be used to amplify simple models (and </a:t>
            </a:r>
            <a:r>
              <a:rPr lang="en-US" dirty="0">
                <a:solidFill>
                  <a:srgbClr val="0033CC"/>
                </a:solidFill>
              </a:rPr>
              <a:t>even allow training with minimal supervision</a:t>
            </a:r>
            <a:r>
              <a:rPr lang="en-US" dirty="0"/>
              <a:t>).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6096000" y="1001713"/>
            <a:ext cx="1295400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Modeling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096000" y="2601913"/>
            <a:ext cx="1295400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Inference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096000" y="4278313"/>
            <a:ext cx="1295400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7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44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0" y="4241800"/>
            <a:ext cx="4267200" cy="1320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Linguistics Constraints</a:t>
            </a:r>
          </a:p>
          <a:p>
            <a:pPr eaLnBrk="1" hangingPunct="1"/>
            <a:endParaRPr lang="en-US" sz="20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Cannot have both A states and B states in an output sequence. </a:t>
            </a:r>
            <a:endParaRPr lang="en-US" sz="2000" baseline="-250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572000" y="4241800"/>
            <a:ext cx="4267200" cy="1625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Linguistics Constraints</a:t>
            </a:r>
          </a:p>
          <a:p>
            <a:pPr eaLnBrk="1" hangingPunct="1"/>
            <a:endParaRPr lang="en-US" sz="20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endParaRPr lang="en-US" sz="2000">
              <a:solidFill>
                <a:srgbClr val="0033CC"/>
              </a:solidFill>
              <a:latin typeface="Calibri" pitchFamily="34" charset="0"/>
            </a:endParaRP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If a modifier chosen, include its head</a:t>
            </a: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If verb is chosen, include its arguments </a:t>
            </a:r>
            <a:endParaRPr lang="en-US" sz="2000" baseline="-2500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5305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916863" cy="6778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Examples: CCM Formulations</a:t>
            </a:r>
          </a:p>
        </p:txBody>
      </p:sp>
      <p:sp>
        <p:nvSpPr>
          <p:cNvPr id="1304580" name="Rectangle 4"/>
          <p:cNvSpPr>
            <a:spLocks noChangeArrowheads="1"/>
          </p:cNvSpPr>
          <p:nvPr/>
        </p:nvSpPr>
        <p:spPr bwMode="auto">
          <a:xfrm>
            <a:off x="5334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endParaRPr lang="en-US" altLang="zh-TW" sz="2400" b="1">
              <a:solidFill>
                <a:srgbClr val="CC33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5" name="TextBox 3"/>
          <p:cNvSpPr txBox="1">
            <a:spLocks noChangeArrowheads="1"/>
          </p:cNvSpPr>
          <p:nvPr/>
        </p:nvSpPr>
        <p:spPr bwMode="auto">
          <a:xfrm>
            <a:off x="1139825" y="1828800"/>
            <a:ext cx="697230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CCMs can be viewed as a general interface to easily combine declarative domain knowledge with data driven statistical models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4241800"/>
            <a:ext cx="4191000" cy="1320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Sequential Prediction</a:t>
            </a:r>
          </a:p>
          <a:p>
            <a:pPr eaLnBrk="1" hangingPunct="1"/>
            <a:endParaRPr lang="en-US" sz="20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HMM/CRF based:</a:t>
            </a: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                    Argmax </a:t>
            </a:r>
            <a:r>
              <a:rPr lang="en-US" sz="2000">
                <a:solidFill>
                  <a:srgbClr val="0033CC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0033CC"/>
                </a:solidFill>
                <a:latin typeface="cmmi10" pitchFamily="34" charset="0"/>
              </a:rPr>
              <a:t>¸</a:t>
            </a:r>
            <a:r>
              <a:rPr lang="en-US" sz="2000" baseline="-25000">
                <a:solidFill>
                  <a:srgbClr val="0033CC"/>
                </a:solidFill>
                <a:latin typeface="cmmi10" pitchFamily="34" charset="0"/>
              </a:rPr>
              <a:t>ij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x</a:t>
            </a:r>
            <a:r>
              <a:rPr lang="en-US" sz="2000" baseline="-25000">
                <a:solidFill>
                  <a:srgbClr val="0033CC"/>
                </a:solidFill>
                <a:latin typeface="Calibri" pitchFamily="34" charset="0"/>
              </a:rPr>
              <a:t>ij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4241800"/>
            <a:ext cx="4191000" cy="1625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Sentence Compression/Summarization:</a:t>
            </a:r>
          </a:p>
          <a:p>
            <a:pPr eaLnBrk="1" hangingPunct="1"/>
            <a:endParaRPr lang="en-US" sz="20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Language Model based:</a:t>
            </a:r>
          </a:p>
          <a:p>
            <a:pPr eaLnBrk="1" hangingPunct="1"/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                    Argmax </a:t>
            </a:r>
            <a:r>
              <a:rPr lang="en-US" sz="2000">
                <a:solidFill>
                  <a:srgbClr val="0033CC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0033CC"/>
                </a:solidFill>
                <a:latin typeface="cmmi10" pitchFamily="34" charset="0"/>
              </a:rPr>
              <a:t>¸</a:t>
            </a:r>
            <a:r>
              <a:rPr lang="en-US" sz="2000" baseline="-25000">
                <a:solidFill>
                  <a:srgbClr val="0033CC"/>
                </a:solidFill>
                <a:latin typeface="cmmi10" pitchFamily="34" charset="0"/>
              </a:rPr>
              <a:t>ijk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 x</a:t>
            </a:r>
            <a:r>
              <a:rPr lang="en-US" sz="2000" baseline="-25000">
                <a:solidFill>
                  <a:srgbClr val="0033CC"/>
                </a:solidFill>
                <a:latin typeface="Calibri" pitchFamily="34" charset="0"/>
              </a:rPr>
              <a:t>ijk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66700" y="2759075"/>
            <a:ext cx="8610600" cy="1230313"/>
          </a:xfrm>
          <a:prstGeom prst="rect">
            <a:avLst/>
          </a:prstGeom>
          <a:solidFill>
            <a:srgbClr val="FFFF66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Formulate NLP Problems as ILP problems         (inference may be done otherwise)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	1. Sequence tagging            </a:t>
            </a:r>
            <a:r>
              <a:rPr lang="en-US">
                <a:solidFill>
                  <a:srgbClr val="0033CC"/>
                </a:solidFill>
                <a:latin typeface="Calibri" pitchFamily="34" charset="0"/>
              </a:rPr>
              <a:t>(HMM/CRF + Global constraints)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	2. Sentence Compression   </a:t>
            </a:r>
            <a:r>
              <a:rPr lang="en-US">
                <a:solidFill>
                  <a:srgbClr val="0033CC"/>
                </a:solidFill>
                <a:latin typeface="Calibri" pitchFamily="34" charset="0"/>
              </a:rPr>
              <a:t>(Language Model + Global Constraints)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	3. SRL                                      </a:t>
            </a:r>
            <a:r>
              <a:rPr lang="en-US">
                <a:solidFill>
                  <a:srgbClr val="0033CC"/>
                </a:solidFill>
                <a:latin typeface="Calibri" pitchFamily="34" charset="0"/>
              </a:rPr>
              <a:t>(Independent classifiers + Global </a:t>
            </a: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Constraints) </a:t>
            </a:r>
          </a:p>
        </p:txBody>
      </p:sp>
      <p:sp>
        <p:nvSpPr>
          <p:cNvPr id="1304588" name="AutoShape 12"/>
          <p:cNvSpPr>
            <a:spLocks noChangeArrowheads="1"/>
          </p:cNvSpPr>
          <p:nvPr/>
        </p:nvSpPr>
        <p:spPr bwMode="auto">
          <a:xfrm>
            <a:off x="609600" y="313055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4589" name="AutoShape 13"/>
          <p:cNvSpPr>
            <a:spLocks noChangeArrowheads="1"/>
          </p:cNvSpPr>
          <p:nvPr/>
        </p:nvSpPr>
        <p:spPr bwMode="auto">
          <a:xfrm>
            <a:off x="609600" y="342265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4590" name="AutoShape 14"/>
          <p:cNvSpPr>
            <a:spLocks noChangeArrowheads="1"/>
          </p:cNvSpPr>
          <p:nvPr/>
        </p:nvSpPr>
        <p:spPr bwMode="auto">
          <a:xfrm>
            <a:off x="609600" y="372745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302" y="4191000"/>
            <a:ext cx="8839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81050" y="4065588"/>
            <a:ext cx="7581900" cy="248761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Constrained Conditional Models Allow: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Learning a simple model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(or multiple; or pipelines)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0033CC"/>
                </a:solidFill>
                <a:latin typeface="Calibri" pitchFamily="34" charset="0"/>
              </a:rPr>
              <a:t>Make decisions with a more complex model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Accomplished by directly incorporating constraints to bias/re-rank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global decisions composed of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simpler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models’ decisions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More sophisticated algorithmic approaches exist to bias the output  </a:t>
            </a:r>
            <a:r>
              <a:rPr lang="en-US" sz="1600" dirty="0" smtClean="0">
                <a:latin typeface="Calibri" pitchFamily="34" charset="0"/>
              </a:rPr>
              <a:t>[CoDL: Cheng et. al 07,12</a:t>
            </a:r>
            <a:r>
              <a:rPr lang="en-US" sz="1600" dirty="0">
                <a:latin typeface="Calibri" pitchFamily="34" charset="0"/>
              </a:rPr>
              <a:t>; </a:t>
            </a:r>
            <a:r>
              <a:rPr lang="en-US" sz="1600" dirty="0" smtClean="0">
                <a:latin typeface="Calibri" pitchFamily="34" charset="0"/>
              </a:rPr>
              <a:t>PR: </a:t>
            </a:r>
            <a:r>
              <a:rPr lang="en-US" sz="1600" dirty="0" err="1" smtClean="0">
                <a:latin typeface="Calibri" pitchFamily="34" charset="0"/>
              </a:rPr>
              <a:t>Ganchev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et. al. </a:t>
            </a:r>
            <a:r>
              <a:rPr lang="en-US" sz="1600" dirty="0" smtClean="0">
                <a:latin typeface="Calibri" pitchFamily="34" charset="0"/>
              </a:rPr>
              <a:t>10; DecL, UEM: Samdani et. al 12] 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24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04580" grpId="0" autoUpdateAnimBg="0"/>
      <p:bldP spid="63495" grpId="0" animBg="1"/>
      <p:bldP spid="4" grpId="0" animBg="1"/>
      <p:bldP spid="6" grpId="0" animBg="1"/>
      <p:bldP spid="7" grpId="0" animBg="1"/>
      <p:bldP spid="1304588" grpId="0" animBg="1"/>
      <p:bldP spid="1304589" grpId="0" animBg="1"/>
      <p:bldP spid="1304590" grpId="0" animBg="1"/>
      <p:bldP spid="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Knowledge and Inference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Combining the </a:t>
            </a:r>
            <a:r>
              <a:rPr lang="en-US" dirty="0" smtClean="0">
                <a:solidFill>
                  <a:srgbClr val="0033CC"/>
                </a:solidFill>
              </a:rPr>
              <a:t>soft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33CC"/>
                </a:solidFill>
              </a:rPr>
              <a:t>logical/declarative</a:t>
            </a:r>
            <a:r>
              <a:rPr lang="en-US" dirty="0" smtClean="0"/>
              <a:t> nature of Natural Language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Constrained Conditional Models: A formulation for </a:t>
            </a:r>
            <a:r>
              <a:rPr lang="en-US" dirty="0" smtClean="0">
                <a:solidFill>
                  <a:srgbClr val="0033CC"/>
                </a:solidFill>
              </a:rPr>
              <a:t>global </a:t>
            </a:r>
            <a:r>
              <a:rPr lang="en-US" dirty="0">
                <a:solidFill>
                  <a:srgbClr val="0033CC"/>
                </a:solidFill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nference with knowledge </a:t>
            </a:r>
            <a:r>
              <a:rPr lang="en-US" dirty="0" smtClean="0"/>
              <a:t>modeled as expressive structural constraints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Some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Dealing with conflicting information (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trustworthiness)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Cycles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Knowledge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Grounding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for/using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Knowledge</a:t>
            </a:r>
          </a:p>
          <a:p>
            <a:pPr marL="0" indent="-400050" eaLnBrk="1" hangingPunct="1">
              <a:lnSpc>
                <a:spcPct val="90000"/>
              </a:lnSpc>
            </a:pPr>
            <a:endParaRPr lang="en-US" dirty="0" smtClean="0"/>
          </a:p>
          <a:p>
            <a:pPr marL="0" indent="-400050" eaLnBrk="1" hangingPunct="1">
              <a:lnSpc>
                <a:spcPct val="90000"/>
              </a:lnSpc>
            </a:pPr>
            <a:r>
              <a:rPr lang="en-US" dirty="0" smtClean="0"/>
              <a:t>Learning </a:t>
            </a:r>
            <a:r>
              <a:rPr lang="en-US" dirty="0"/>
              <a:t>with Indirect Supervision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Response Based Learning: learning from the world’s feedback</a:t>
            </a:r>
            <a:endParaRPr lang="en-US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Scaling Up: Amortized Inference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the k-</a:t>
            </a:r>
            <a:r>
              <a:rPr lang="en-US" dirty="0" err="1" smtClean="0"/>
              <a:t>th</a:t>
            </a:r>
            <a:r>
              <a:rPr lang="en-US" dirty="0" smtClean="0"/>
              <a:t> inference problem be cheaper than the 1st?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5" name="Picture 3" descr="C:\MYSTUFF\Work\MyTalks\Pictures\knowledge-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18" y="381000"/>
            <a:ext cx="1450182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MYSTUFF\Work\MyTalks\Pictures\reasonin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96" y="2133600"/>
            <a:ext cx="1540904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MYSTUFF\Work\MyTalks\Pictures\training-on-the-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3657600"/>
            <a:ext cx="164592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MYSTUFF\Work\MyTalks\Pictures\sca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5182306"/>
            <a:ext cx="1645920" cy="10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43000" y="2758966"/>
            <a:ext cx="586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6675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ACCESSLIST" val=""/>
  <p:tag name="FIRSTDANR@EKFAUQOFUVWYY57I" val="3619"/>
  <p:tag name="FIRSTDANR@ELHXENZFUVWZY5H8" val="46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forall i, \; \sum_{y \in \mathcal{Y}} 1_{\{y_i=y\}} &amp;= 1 \\&#10;\forall y \in \mathcal{Y}, \; \sum_{i=0}^{n-1} 1_{\{y_i=y\}} &amp;\leq 1 \\&#10;\forall y \in \mathcal{Y}_R, \; \sum_{i=0}^{n-1} 1_{\{y_i=y=\mbox{\footnotesize{``R-Ax''}}\}} &amp;\leq \sum_{i=0}^{n-1} 1_{\{y_i=\mbox{\footnotesize{``Ax''}}\}} \\&#10;\forall j,y \in \mathcal{Y}_C, \; 1_{\{y_j=y=\mbox{\footnotesize{``C-Ax''}}\}} &amp;\leq \sum_{i=0}^j 1_{\{y_i=\mbox{\footnotesize{``Ax''}}\}} \\&#10;\end{align*}&#10;\end{document}&#10;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02"/>
  <p:tag name="PICTUREFILESIZE" val="5366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16.4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peedup $= \frac{\textnormal{number of inference calls without amortization}}{\textnormal{number of inference calls with amortization}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79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peedup $= \frac{\textnormal{number of inference calls without amortization}}{\textnormal{number of inference calls with amortization}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79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Speedup $= \frac{\textnormal{number of inference calls without amortization}}{\textnormal{number of inference calls with amortization}}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7937"/>
</p:tagLst>
</file>

<file path=ppt/theme/theme1.xml><?xml version="1.0" encoding="utf-8"?>
<a:theme xmlns:a="http://schemas.openxmlformats.org/drawingml/2006/main" name="vasin_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Settings\davzimak\Application Data\Microsoft\Templates\vasin_CCG.pot</Template>
  <TotalTime>63430</TotalTime>
  <Words>6318</Words>
  <Application>Microsoft Office PowerPoint</Application>
  <PresentationFormat>On-screen Show (4:3)</PresentationFormat>
  <Paragraphs>939</Paragraphs>
  <Slides>64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81" baseType="lpstr">
      <vt:lpstr>Cambria Math</vt:lpstr>
      <vt:lpstr>Calibri</vt:lpstr>
      <vt:lpstr>Arial Unicode MS</vt:lpstr>
      <vt:lpstr>cmmi10</vt:lpstr>
      <vt:lpstr>cmsy10</vt:lpstr>
      <vt:lpstr>Tahoma</vt:lpstr>
      <vt:lpstr>Andalus</vt:lpstr>
      <vt:lpstr>Courier New</vt:lpstr>
      <vt:lpstr>Times New Roman</vt:lpstr>
      <vt:lpstr>Tempus Sans ITC</vt:lpstr>
      <vt:lpstr>Candara</vt:lpstr>
      <vt:lpstr>Wingdings</vt:lpstr>
      <vt:lpstr>Aharoni</vt:lpstr>
      <vt:lpstr>Courier</vt:lpstr>
      <vt:lpstr>Symbol</vt:lpstr>
      <vt:lpstr>Arial</vt:lpstr>
      <vt:lpstr>vasin_CCG</vt:lpstr>
      <vt:lpstr>Learning and Inference  for  Natural Language Understanding    </vt:lpstr>
      <vt:lpstr>Comprehension</vt:lpstr>
      <vt:lpstr>What is Needed?</vt:lpstr>
      <vt:lpstr>Comprehension</vt:lpstr>
      <vt:lpstr>Learning and Inference </vt:lpstr>
      <vt:lpstr>Constrained Conditional Models</vt:lpstr>
      <vt:lpstr>Three Ideas Underlying Constrained Conditional Models</vt:lpstr>
      <vt:lpstr>Examples: CCM Formulations</vt:lpstr>
      <vt:lpstr>Outline</vt:lpstr>
      <vt:lpstr>Semantic Role Labeling </vt:lpstr>
      <vt:lpstr>Algorithmic Approach</vt:lpstr>
      <vt:lpstr>Verb SRL is not Sufficient </vt:lpstr>
      <vt:lpstr>Extended Semantic Role Labeling</vt:lpstr>
      <vt:lpstr>Examples of preposition relations</vt:lpstr>
      <vt:lpstr>Predicates expressed by prepositions</vt:lpstr>
      <vt:lpstr>Preposition relations [Transactions of ACL, ‘13]</vt:lpstr>
      <vt:lpstr>Computational Questions</vt:lpstr>
      <vt:lpstr>Coherence of predictions</vt:lpstr>
      <vt:lpstr>Joint inference (CCMs)</vt:lpstr>
      <vt:lpstr>Preposition relations and arguments</vt:lpstr>
      <vt:lpstr>Predicate-argument structure of prepositions  </vt:lpstr>
      <vt:lpstr>Latent inference</vt:lpstr>
      <vt:lpstr>Performance on relation labeling</vt:lpstr>
      <vt:lpstr>Extended SRL [Demo]</vt:lpstr>
      <vt:lpstr>Constrained Conditional Models—ILP Formulations</vt:lpstr>
      <vt:lpstr>Outline</vt:lpstr>
      <vt:lpstr>Wikification: The Reference Problem </vt:lpstr>
      <vt:lpstr>Wikifikation: Demo Screen Shot  (Demo)</vt:lpstr>
      <vt:lpstr>Challenges</vt:lpstr>
      <vt:lpstr>Relational Inference</vt:lpstr>
      <vt:lpstr>Relational Inference</vt:lpstr>
      <vt:lpstr>Knowledge in Relational Inference</vt:lpstr>
      <vt:lpstr>Formulation</vt:lpstr>
      <vt:lpstr>Wikification Performance Result [EMNLP’13]</vt:lpstr>
      <vt:lpstr>Outline</vt:lpstr>
      <vt:lpstr>Understanding Language Requires Supervision</vt:lpstr>
      <vt:lpstr>Response Based Learning</vt:lpstr>
      <vt:lpstr>Scenario I: Freecell with Response Based Learning</vt:lpstr>
      <vt:lpstr>Scenario II: Geoquery with Response based Learning</vt:lpstr>
      <vt:lpstr>Response Based Learning: Using a Simple Feedback </vt:lpstr>
      <vt:lpstr>Geoquery: Response based Competitive with Supervised</vt:lpstr>
      <vt:lpstr>Outline</vt:lpstr>
      <vt:lpstr>Inference in NLP</vt:lpstr>
      <vt:lpstr>Amortized ILP Structured Output Inference</vt:lpstr>
      <vt:lpstr>The Hope: POS Tagging on Gigaword</vt:lpstr>
      <vt:lpstr>The Hope: POS Tagging on Gigaword</vt:lpstr>
      <vt:lpstr>The Hope: Dependency Parsing on Gigaword</vt:lpstr>
      <vt:lpstr>POS Tagging on Gigaword</vt:lpstr>
      <vt:lpstr>Amortized ILP Inference</vt:lpstr>
      <vt:lpstr>Amortized Inference Experiments</vt:lpstr>
      <vt:lpstr>Theorem I</vt:lpstr>
      <vt:lpstr>Theorem I</vt:lpstr>
      <vt:lpstr>Speedup &amp; Accuracy</vt:lpstr>
      <vt:lpstr>PowerPoint Presentation</vt:lpstr>
      <vt:lpstr>Theorem III</vt:lpstr>
      <vt:lpstr>Speedup &amp; Accuracy</vt:lpstr>
      <vt:lpstr>So far…</vt:lpstr>
      <vt:lpstr>Decomposed amortized inference</vt:lpstr>
      <vt:lpstr>Example: Decomposition for inference</vt:lpstr>
      <vt:lpstr>Decomposed inference for ER task</vt:lpstr>
      <vt:lpstr>Speedup &amp; Accuracy</vt:lpstr>
      <vt:lpstr>So far…</vt:lpstr>
      <vt:lpstr>Reduction in wall-clock time (SRL)</vt:lpstr>
      <vt:lpstr>Conclusion</vt:lpstr>
    </vt:vector>
  </TitlesOfParts>
  <Company>UIUC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Maryland, April 2009</dc:subject>
  <dc:creator>Dan Roth</dc:creator>
  <cp:lastModifiedBy>Roth, Dan</cp:lastModifiedBy>
  <cp:revision>923</cp:revision>
  <dcterms:created xsi:type="dcterms:W3CDTF">2004-04-28T22:21:11Z</dcterms:created>
  <dcterms:modified xsi:type="dcterms:W3CDTF">2014-05-04T17:47:27Z</dcterms:modified>
</cp:coreProperties>
</file>