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33"/>
  </p:notesMasterIdLst>
  <p:handoutMasterIdLst>
    <p:handoutMasterId r:id="rId34"/>
  </p:handoutMasterIdLst>
  <p:sldIdLst>
    <p:sldId id="1476" r:id="rId2"/>
    <p:sldId id="1477" r:id="rId3"/>
    <p:sldId id="1478" r:id="rId4"/>
    <p:sldId id="1479" r:id="rId5"/>
    <p:sldId id="1524" r:id="rId6"/>
    <p:sldId id="1480" r:id="rId7"/>
    <p:sldId id="1481" r:id="rId8"/>
    <p:sldId id="1485" r:id="rId9"/>
    <p:sldId id="1486" r:id="rId10"/>
    <p:sldId id="1487" r:id="rId11"/>
    <p:sldId id="1494" r:id="rId12"/>
    <p:sldId id="1493" r:id="rId13"/>
    <p:sldId id="1491" r:id="rId14"/>
    <p:sldId id="1492" r:id="rId15"/>
    <p:sldId id="1509" r:id="rId16"/>
    <p:sldId id="1502" r:id="rId17"/>
    <p:sldId id="1507" r:id="rId18"/>
    <p:sldId id="1508" r:id="rId19"/>
    <p:sldId id="1503" r:id="rId20"/>
    <p:sldId id="1504" r:id="rId21"/>
    <p:sldId id="1505" r:id="rId22"/>
    <p:sldId id="1506" r:id="rId23"/>
    <p:sldId id="1510" r:id="rId24"/>
    <p:sldId id="1511" r:id="rId25"/>
    <p:sldId id="1513" r:id="rId26"/>
    <p:sldId id="1519" r:id="rId27"/>
    <p:sldId id="1515" r:id="rId28"/>
    <p:sldId id="1516" r:id="rId29"/>
    <p:sldId id="1517" r:id="rId30"/>
    <p:sldId id="1518" r:id="rId31"/>
    <p:sldId id="1523" r:id="rId32"/>
  </p:sldIdLst>
  <p:sldSz cx="9144000" cy="6858000" type="screen4x3"/>
  <p:notesSz cx="6858000" cy="9144000"/>
  <p:embeddedFontLst>
    <p:embeddedFont>
      <p:font typeface="Tahoma" panose="020B0604030504040204" pitchFamily="34" charset="0"/>
      <p:regular r:id="rId35"/>
      <p:bold r:id="rId36"/>
    </p:embeddedFont>
    <p:embeddedFont>
      <p:font typeface="cmmi10" panose="020B0500000000000000" pitchFamily="34" charset="0"/>
      <p:regular r:id="rId37"/>
    </p:embeddedFont>
    <p:embeddedFont>
      <p:font typeface="Calibri" panose="020F0502020204030204" pitchFamily="34" charset="0"/>
      <p:regular r:id="rId38"/>
      <p:bold r:id="rId39"/>
      <p:italic r:id="rId40"/>
      <p:boldItalic r:id="rId41"/>
    </p:embeddedFont>
    <p:embeddedFont>
      <p:font typeface="Tempus Sans ITC" panose="04020404030D07020202" pitchFamily="82" charset="0"/>
      <p:regular r:id="rId42"/>
    </p:embeddedFont>
    <p:embeddedFont>
      <p:font typeface="新細明體" panose="020B0604020202020204" charset="-120"/>
      <p:regular r:id="rId43"/>
    </p:embeddedFont>
    <p:embeddedFont>
      <p:font typeface="Arial Unicode MS" panose="020B0604020202020204" charset="-128"/>
      <p:regular r:id="rId44"/>
    </p:embeddedFont>
    <p:embeddedFont>
      <p:font typeface="cmsy10" panose="020B0500000000000000" pitchFamily="34" charset="0"/>
      <p:regular r:id="rId45"/>
    </p:embeddedFont>
    <p:embeddedFont>
      <p:font typeface="Georgia" panose="02040502050405020303" pitchFamily="18" charset="0"/>
      <p:regular r:id="rId46"/>
      <p:bold r:id="rId47"/>
      <p:italic r:id="rId48"/>
      <p:boldItalic r:id="rId49"/>
    </p:embeddedFont>
  </p:embeddedFontLst>
  <p:custDataLst>
    <p:tags r:id="rId50"/>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Introduction" id="{12D8F34F-992F-485E-8ED1-31BE1F766B13}">
          <p14:sldIdLst>
            <p14:sldId id="1476"/>
            <p14:sldId id="1477"/>
            <p14:sldId id="1478"/>
            <p14:sldId id="1479"/>
            <p14:sldId id="1524"/>
            <p14:sldId id="1480"/>
            <p14:sldId id="1481"/>
            <p14:sldId id="1485"/>
            <p14:sldId id="1486"/>
            <p14:sldId id="1487"/>
            <p14:sldId id="1494"/>
            <p14:sldId id="1493"/>
            <p14:sldId id="1491"/>
            <p14:sldId id="1492"/>
            <p14:sldId id="1509"/>
            <p14:sldId id="1502"/>
            <p14:sldId id="1507"/>
            <p14:sldId id="1508"/>
            <p14:sldId id="1503"/>
            <p14:sldId id="1504"/>
            <p14:sldId id="1505"/>
            <p14:sldId id="1506"/>
            <p14:sldId id="1510"/>
            <p14:sldId id="1511"/>
            <p14:sldId id="1513"/>
            <p14:sldId id="1519"/>
            <p14:sldId id="1515"/>
            <p14:sldId id="1516"/>
            <p14:sldId id="1517"/>
            <p14:sldId id="1518"/>
            <p14:sldId id="152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003366"/>
    <a:srgbClr val="0033CC"/>
    <a:srgbClr val="FFFFFF"/>
    <a:srgbClr val="FFFFCC"/>
    <a:srgbClr val="FF0000"/>
    <a:srgbClr val="FF9933"/>
    <a:srgbClr val="FFFF99"/>
    <a:srgbClr val="66CC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29" autoAdjust="0"/>
    <p:restoredTop sz="82060" autoAdjust="0"/>
  </p:normalViewPr>
  <p:slideViewPr>
    <p:cSldViewPr>
      <p:cViewPr varScale="1">
        <p:scale>
          <a:sx n="84" d="100"/>
          <a:sy n="84" d="100"/>
        </p:scale>
        <p:origin x="1311"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68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64D71BD1-7C37-4C0A-BFC7-8CAF305326CB}" type="slidenum">
              <a:rPr lang="en-US"/>
              <a:pPr>
                <a:defRPr/>
              </a:pPr>
              <a:t>‹#›</a:t>
            </a:fld>
            <a:endParaRPr lang="en-US" dirty="0"/>
          </a:p>
        </p:txBody>
      </p:sp>
    </p:spTree>
    <p:extLst>
      <p:ext uri="{BB962C8B-B14F-4D97-AF65-F5344CB8AC3E}">
        <p14:creationId xmlns:p14="http://schemas.microsoft.com/office/powerpoint/2010/main" val="337924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A11B8853-A679-4A08-8A09-5281F94DD58E}" type="slidenum">
              <a:rPr lang="en-US"/>
              <a:pPr>
                <a:defRPr/>
              </a:pPr>
              <a:t>‹#›</a:t>
            </a:fld>
            <a:endParaRPr lang="en-US" dirty="0"/>
          </a:p>
        </p:txBody>
      </p:sp>
    </p:spTree>
    <p:extLst>
      <p:ext uri="{BB962C8B-B14F-4D97-AF65-F5344CB8AC3E}">
        <p14:creationId xmlns:p14="http://schemas.microsoft.com/office/powerpoint/2010/main" val="1992330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892140-13AB-4D21-8710-DADEC3819B11}" type="slidenum">
              <a:rPr lang="en-US" smtClean="0">
                <a:latin typeface="Times New Roman" pitchFamily="18" charset="0"/>
              </a:rPr>
              <a:pPr eaLnBrk="1" hangingPunct="1"/>
              <a:t>1</a:t>
            </a:fld>
            <a:endParaRPr lang="en-US" smtClean="0">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pPr fontAlgn="base">
              <a:spcBef>
                <a:spcPct val="0"/>
              </a:spcBef>
              <a:spcAft>
                <a:spcPct val="0"/>
              </a:spcAft>
            </a:pPr>
            <a:fld id="{7D357988-2D3F-420B-82B7-5B7FE1CA93B2}" type="slidenum">
              <a:rPr lang="en-US" altLang="en-US">
                <a:latin typeface="Calibri" pitchFamily="34" charset="0"/>
              </a:rPr>
              <a:pPr fontAlgn="base">
                <a:spcBef>
                  <a:spcPct val="0"/>
                </a:spcBef>
                <a:spcAft>
                  <a:spcPct val="0"/>
                </a:spcAft>
              </a:pPr>
              <a:t>11</a:t>
            </a:fld>
            <a:endParaRPr lang="en-US"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12</a:t>
            </a:fld>
            <a:endParaRPr lang="en-US" dirty="0"/>
          </a:p>
        </p:txBody>
      </p:sp>
    </p:spTree>
    <p:extLst>
      <p:ext uri="{BB962C8B-B14F-4D97-AF65-F5344CB8AC3E}">
        <p14:creationId xmlns:p14="http://schemas.microsoft.com/office/powerpoint/2010/main" val="1095711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solidFill>
                  <a:prstClr val="black"/>
                </a:solidFill>
                <a:latin typeface="Times New Roman" pitchFamily="18" charset="0"/>
              </a:rPr>
              <a:pPr eaLnBrk="1" hangingPunct="1"/>
              <a:t>14</a:t>
            </a:fld>
            <a:endParaRPr lang="en-US" smtClean="0">
              <a:solidFill>
                <a:prstClr val="black"/>
              </a:solidFill>
              <a:latin typeface="Times New Roman" pitchFamily="18" charset="0"/>
            </a:endParaRPr>
          </a:p>
        </p:txBody>
      </p:sp>
      <p:sp>
        <p:nvSpPr>
          <p:cNvPr id="116739" name="Rectangle 2"/>
          <p:cNvSpPr>
            <a:spLocks noGrp="1" noRot="1" noChangeAspect="1" noChangeArrowheads="1" noTextEdit="1"/>
          </p:cNvSpPr>
          <p:nvPr>
            <p:ph type="sldImg"/>
          </p:nvPr>
        </p:nvSpPr>
        <p:spPr>
          <a:xfrm>
            <a:off x="1100138" y="676275"/>
            <a:ext cx="46101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dirty="0" smtClean="0"/>
          </a:p>
        </p:txBody>
      </p:sp>
    </p:spTree>
    <p:extLst>
      <p:ext uri="{BB962C8B-B14F-4D97-AF65-F5344CB8AC3E}">
        <p14:creationId xmlns:p14="http://schemas.microsoft.com/office/powerpoint/2010/main" val="2517689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fld id="{782006FC-CCD9-44CB-8DAB-64C715D0D9F7}" type="slidenum">
              <a:rPr lang="en-US" altLang="en-US">
                <a:solidFill>
                  <a:prstClr val="black"/>
                </a:solidFill>
                <a:latin typeface="Calibri" pitchFamily="34" charset="0"/>
              </a:rPr>
              <a:pPr/>
              <a:t>15</a:t>
            </a:fld>
            <a:endParaRPr lang="en-US" altLang="en-US">
              <a:solidFill>
                <a:prstClr val="black"/>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pPr fontAlgn="base">
              <a:spcBef>
                <a:spcPct val="0"/>
              </a:spcBef>
              <a:spcAft>
                <a:spcPct val="0"/>
              </a:spcAft>
            </a:pPr>
            <a:fld id="{596208E7-69DB-4F03-8D34-6A5A9386961E}" type="slidenum">
              <a:rPr lang="en-US" altLang="en-US">
                <a:latin typeface="Calibri" pitchFamily="34" charset="0"/>
              </a:rPr>
              <a:pPr fontAlgn="base">
                <a:spcBef>
                  <a:spcPct val="0"/>
                </a:spcBef>
                <a:spcAft>
                  <a:spcPct val="0"/>
                </a:spcAft>
              </a:pPr>
              <a:t>16</a:t>
            </a:fld>
            <a:endParaRPr lang="en-US"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pPr fontAlgn="base">
              <a:spcBef>
                <a:spcPct val="0"/>
              </a:spcBef>
              <a:spcAft>
                <a:spcPct val="0"/>
              </a:spcAft>
            </a:pPr>
            <a:fld id="{95DBA80C-C414-4AE9-9847-AF050341AD8B}" type="slidenum">
              <a:rPr lang="en-US" altLang="en-US">
                <a:latin typeface="Calibri" pitchFamily="34" charset="0"/>
              </a:rPr>
              <a:pPr fontAlgn="base">
                <a:spcBef>
                  <a:spcPct val="0"/>
                </a:spcBef>
                <a:spcAft>
                  <a:spcPct val="0"/>
                </a:spcAft>
              </a:pPr>
              <a:t>17</a:t>
            </a:fld>
            <a:endParaRPr lang="en-US"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r>
              <a:rPr lang="en-US" dirty="0" smtClean="0"/>
              <a:t>We follow a now seemingly standard approach to SRL.  </a:t>
            </a:r>
          </a:p>
          <a:p>
            <a:endParaRPr lang="en-US" dirty="0" smtClean="0"/>
          </a:p>
          <a:p>
            <a:r>
              <a:rPr lang="en-US" dirty="0" smtClean="0"/>
              <a:t>Given a sentence, first we find a set of potential argument candidates by identifying</a:t>
            </a:r>
          </a:p>
          <a:p>
            <a:r>
              <a:rPr lang="en-US" dirty="0" smtClean="0"/>
              <a:t>which words are at the border of an argument.   </a:t>
            </a:r>
          </a:p>
          <a:p>
            <a:r>
              <a:rPr lang="en-US" dirty="0" smtClean="0"/>
              <a:t>Then, once we have a set of potential arguments, we use a phrase-level classifier to tell us how likely an argument is to be of each type.  </a:t>
            </a:r>
          </a:p>
          <a:p>
            <a:endParaRPr lang="en-US" dirty="0" smtClean="0"/>
          </a:p>
          <a:p>
            <a:r>
              <a:rPr lang="en-US" dirty="0" smtClean="0"/>
              <a:t>Finally, we use all of the information we have so far to find the assignment of types to argument that gives us the “optimal” global assignment.  </a:t>
            </a:r>
          </a:p>
          <a:p>
            <a:endParaRPr lang="en-US" dirty="0" smtClean="0"/>
          </a:p>
          <a:p>
            <a:r>
              <a:rPr lang="en-US" dirty="0" smtClean="0"/>
              <a:t>Similar approaches (with similar results) use inference procedures tied to their </a:t>
            </a:r>
            <a:r>
              <a:rPr lang="en-US" dirty="0" err="1" smtClean="0"/>
              <a:t>represntation</a:t>
            </a:r>
            <a:r>
              <a:rPr lang="en-US" dirty="0" smtClean="0"/>
              <a:t>.</a:t>
            </a:r>
          </a:p>
          <a:p>
            <a:endParaRPr lang="en-US" dirty="0" smtClean="0"/>
          </a:p>
          <a:p>
            <a:r>
              <a:rPr lang="en-US" dirty="0" smtClean="0"/>
              <a:t>Instead, we use a general inference procedure by setting up the problem as a linear programming problem.</a:t>
            </a:r>
          </a:p>
          <a:p>
            <a:endParaRPr lang="en-US" dirty="0" smtClean="0"/>
          </a:p>
          <a:p>
            <a:r>
              <a:rPr lang="en-US" dirty="0" smtClean="0"/>
              <a:t>This is really where our technique allows us to apply powerful information that similar approaches can not.</a:t>
            </a:r>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pPr fontAlgn="base">
              <a:spcBef>
                <a:spcPct val="0"/>
              </a:spcBef>
              <a:spcAft>
                <a:spcPct val="0"/>
              </a:spcAft>
            </a:pPr>
            <a:fld id="{A3DE344B-EABB-4443-BAA0-34CB9CCAC176}" type="slidenum">
              <a:rPr lang="en-US" altLang="en-US">
                <a:latin typeface="Calibri" pitchFamily="34" charset="0"/>
              </a:rPr>
              <a:pPr fontAlgn="base">
                <a:spcBef>
                  <a:spcPct val="0"/>
                </a:spcBef>
                <a:spcAft>
                  <a:spcPct val="0"/>
                </a:spcAft>
              </a:pPr>
              <a:t>20</a:t>
            </a:fld>
            <a:endParaRPr lang="en-US" altLang="en-US">
              <a:latin typeface="Calibri" pitchFamily="34" charset="0"/>
            </a:endParaRPr>
          </a:p>
        </p:txBody>
      </p:sp>
      <p:sp>
        <p:nvSpPr>
          <p:cNvPr id="1064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650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4248EF-BBB1-4F95-9DA1-C99CAC226C21}" type="slidenum">
              <a:rPr lang="en-US">
                <a:solidFill>
                  <a:prstClr val="black"/>
                </a:solidFill>
              </a:rPr>
              <a:pPr/>
              <a:t>26</a:t>
            </a:fld>
            <a:endParaRPr lang="en-US">
              <a:solidFill>
                <a:prstClr val="black"/>
              </a:solidFill>
            </a:endParaRPr>
          </a:p>
        </p:txBody>
      </p:sp>
      <p:sp>
        <p:nvSpPr>
          <p:cNvPr id="1270786"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Times New Roman" pitchFamily="18" charset="0"/>
              </a:defRPr>
            </a:lvl1pPr>
            <a:lvl2pPr marL="785813" indent="-303213" defTabSz="966788">
              <a:defRPr sz="2400">
                <a:solidFill>
                  <a:schemeClr val="tx1"/>
                </a:solidFill>
                <a:latin typeface="Times New Roman" pitchFamily="18" charset="0"/>
              </a:defRPr>
            </a:lvl2pPr>
            <a:lvl3pPr marL="1208088" indent="-241300" defTabSz="966788">
              <a:defRPr sz="2400">
                <a:solidFill>
                  <a:schemeClr val="tx1"/>
                </a:solidFill>
                <a:latin typeface="Times New Roman" pitchFamily="18" charset="0"/>
              </a:defRPr>
            </a:lvl3pPr>
            <a:lvl4pPr marL="1692275" indent="-242888" defTabSz="966788">
              <a:defRPr sz="2400">
                <a:solidFill>
                  <a:schemeClr val="tx1"/>
                </a:solidFill>
                <a:latin typeface="Times New Roman" pitchFamily="18" charset="0"/>
              </a:defRPr>
            </a:lvl4pPr>
            <a:lvl5pPr marL="2174875" indent="-241300" defTabSz="966788">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r"/>
            <a:fld id="{5B950CBD-5ED5-4E2C-A7B2-95B125D5B40E}" type="slidenum">
              <a:rPr lang="en-US" sz="1300">
                <a:solidFill>
                  <a:prstClr val="black"/>
                </a:solidFill>
                <a:cs typeface="Arial" charset="0"/>
              </a:rPr>
              <a:pPr algn="r"/>
              <a:t>26</a:t>
            </a:fld>
            <a:endParaRPr lang="en-US" sz="1300">
              <a:solidFill>
                <a:prstClr val="black"/>
              </a:solidFill>
              <a:cs typeface="Arial" charset="0"/>
            </a:endParaRPr>
          </a:p>
        </p:txBody>
      </p:sp>
      <p:sp>
        <p:nvSpPr>
          <p:cNvPr id="1270787" name="Rectangle 2"/>
          <p:cNvSpPr>
            <a:spLocks noGrp="1" noRot="1" noChangeAspect="1" noChangeArrowheads="1" noTextEdit="1"/>
          </p:cNvSpPr>
          <p:nvPr>
            <p:ph type="sldImg"/>
          </p:nvPr>
        </p:nvSpPr>
        <p:spPr>
          <a:xfrm>
            <a:off x="1143000" y="685800"/>
            <a:ext cx="4572000" cy="3429000"/>
          </a:xfrm>
          <a:ln/>
        </p:spPr>
      </p:sp>
      <p:sp>
        <p:nvSpPr>
          <p:cNvPr id="1270788" name="Rectangle 3"/>
          <p:cNvSpPr>
            <a:spLocks noGrp="1" noChangeArrowheads="1"/>
          </p:cNvSpPr>
          <p:nvPr>
            <p:ph type="body" idx="1"/>
          </p:nvPr>
        </p:nvSpPr>
        <p:spPr>
          <a:xfrm>
            <a:off x="686028" y="4343798"/>
            <a:ext cx="5485946" cy="4113609"/>
          </a:xfrm>
        </p:spPr>
        <p:txBody>
          <a:bodyPr/>
          <a:lstStyle/>
          <a:p>
            <a:r>
              <a:rPr lang="en-US"/>
              <a:t>Let’s look at another example in more details.</a:t>
            </a:r>
          </a:p>
          <a:p>
            <a:endParaRPr lang="en-US"/>
          </a:p>
          <a:p>
            <a:r>
              <a:rPr lang="en-US"/>
              <a:t>We want to extract entities (person, location and organization) and relations between them (born in, spouse of). </a:t>
            </a:r>
          </a:p>
          <a:p>
            <a:endParaRPr lang="en-US"/>
          </a:p>
          <a:p>
            <a:r>
              <a:rPr lang="en-US"/>
              <a:t>Given a sentence, suppose the entity classifier and relation classifier have already given us their predictions along with the confidence values.  The blue ones are the labels that have the highest confidence individually.  However, this global assignment has some obvious mistakes.  For example, the second argument of a born_in relation should be location instead of person.  Since the classifiers are pretty confident on R23, but not on E3, so we should correct E3 to be location.  </a:t>
            </a:r>
          </a:p>
          <a:p>
            <a:endParaRPr lang="en-US"/>
          </a:p>
          <a:p>
            <a:r>
              <a:rPr lang="en-US"/>
              <a:t>Similarly, we should change R12 from “born_in” to “spouse_of” </a:t>
            </a:r>
          </a:p>
          <a:p>
            <a:endParaRPr lang="en-US"/>
          </a:p>
        </p:txBody>
      </p:sp>
    </p:spTree>
    <p:extLst>
      <p:ext uri="{BB962C8B-B14F-4D97-AF65-F5344CB8AC3E}">
        <p14:creationId xmlns:p14="http://schemas.microsoft.com/office/powerpoint/2010/main" val="110160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Let’s take a hypothetical surveillance program as an example.  Imagine our program analyzes images coming from a camera in a bank.  We must determine if each image depicts any person who is wearing a mask and either running or holding a gun.  When such a person is detected, we sound the alarm.</a:t>
            </a:r>
          </a:p>
          <a:p>
            <a:pPr>
              <a:spcBef>
                <a:spcPct val="0"/>
              </a:spcBef>
            </a:pPr>
            <a:endParaRPr lang="en-US" altLang="en-US" dirty="0" smtClean="0"/>
          </a:p>
          <a:p>
            <a:pPr>
              <a:spcBef>
                <a:spcPct val="0"/>
              </a:spcBef>
            </a:pPr>
            <a:r>
              <a:rPr lang="en-US" altLang="en-US" dirty="0" smtClean="0"/>
              <a:t>The program is quite simple… except for what it says above.  All of these are hard problems that have been studied in research settings for a long time.  But essentially, when solved, they amount merely to predicates or methods; i.e., the type of thing that programmers are very familiar with designing and using.  They help you break your problem down into simpler components.</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pPr fontAlgn="base">
              <a:spcBef>
                <a:spcPct val="0"/>
              </a:spcBef>
              <a:spcAft>
                <a:spcPct val="0"/>
              </a:spcAft>
            </a:pPr>
            <a:fld id="{4FF25D4F-C5D6-4F36-9595-7923FCAAF67C}" type="slidenum">
              <a:rPr lang="en-US" altLang="en-US">
                <a:latin typeface="Calibri" pitchFamily="34" charset="0"/>
              </a:rPr>
              <a:pPr fontAlgn="base">
                <a:spcBef>
                  <a:spcPct val="0"/>
                </a:spcBef>
                <a:spcAft>
                  <a:spcPct val="0"/>
                </a:spcAft>
              </a:pPr>
              <a:t>2</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Breaking the problem into smaller problems is how research works too.  For example, a person can induce a complicated variety of images.  When we find that the problem of detecting a person in an image is too complicated, we break it down into smaller components.  Early attempts to the big problem then simply stitched together the solutions to the smaller problems with hard-code.</a:t>
            </a:r>
          </a:p>
          <a:p>
            <a:pPr>
              <a:spcBef>
                <a:spcPct val="0"/>
              </a:spcBef>
            </a:pPr>
            <a:endParaRPr lang="en-US" altLang="en-US" smtClean="0"/>
          </a:p>
          <a:p>
            <a:pPr>
              <a:spcBef>
                <a:spcPct val="0"/>
              </a:spcBef>
            </a:pPr>
            <a:r>
              <a:rPr lang="en-US" altLang="en-US" smtClean="0"/>
              <a:t>So how about the smaller problems?  How does one write a hand detector?  Heuristics are poor, so we turn to machine learning.  Crucially, machine learning allows us to define our predicates according to patterns automatically extracted from data.  We still must partially define our predicates, but the data (and the algorithm) provide the rest of the definition.</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pPr fontAlgn="base">
              <a:spcBef>
                <a:spcPct val="0"/>
              </a:spcBef>
              <a:spcAft>
                <a:spcPct val="0"/>
              </a:spcAft>
            </a:pPr>
            <a:fld id="{47ABAA04-FF67-436A-AF24-9ED471DE1BF8}" type="slidenum">
              <a:rPr lang="en-US" altLang="en-US">
                <a:latin typeface="Calibri" pitchFamily="34" charset="0"/>
              </a:rPr>
              <a:pPr fontAlgn="base">
                <a:spcBef>
                  <a:spcPct val="0"/>
                </a:spcBef>
                <a:spcAft>
                  <a:spcPct val="0"/>
                </a:spcAft>
              </a:pPr>
              <a:t>3</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In this example, we imagine that you are an application programmer in a law office, trying to keep track of people that correspond with or are mentioned in correspondence with the office. Very easy to do it you search for specific known people, but not as easy if you just look for all</a:t>
            </a:r>
            <a:r>
              <a:rPr lang="en-US" altLang="en-US" baseline="0" dirty="0" smtClean="0"/>
              <a:t> people mentioned. </a:t>
            </a:r>
            <a:endParaRPr lang="en-US" altLang="en-US" dirty="0" smtClean="0"/>
          </a:p>
          <a:p>
            <a:pPr>
              <a:spcBef>
                <a:spcPct val="0"/>
              </a:spcBef>
            </a:pPr>
            <a:endParaRPr lang="en-US" alt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pPr fontAlgn="base">
              <a:spcBef>
                <a:spcPct val="0"/>
              </a:spcBef>
              <a:spcAft>
                <a:spcPct val="0"/>
              </a:spcAft>
            </a:pPr>
            <a:fld id="{4FF25D4F-C5D6-4F36-9595-7923FCAAF67C}" type="slidenum">
              <a:rPr lang="en-US" altLang="en-US">
                <a:latin typeface="Calibri" pitchFamily="34" charset="0"/>
              </a:rPr>
              <a:pPr fontAlgn="base">
                <a:spcBef>
                  <a:spcPct val="0"/>
                </a:spcBef>
                <a:spcAft>
                  <a:spcPct val="0"/>
                </a:spcAft>
              </a:pPr>
              <a:t>4</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We’ve seen related work.  The primary issue we’d like to address with our new work is the modeling of discriminative formalisms.  Of course, we’ll definitely keep an eye out to make sure probabilistic  techniques are also supported, but discriminative formalisms are our main focus.</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pPr fontAlgn="base">
              <a:spcBef>
                <a:spcPct val="0"/>
              </a:spcBef>
              <a:spcAft>
                <a:spcPct val="0"/>
              </a:spcAft>
            </a:pPr>
            <a:fld id="{652C7FC8-D77F-4204-8218-F14CA2741746}" type="slidenum">
              <a:rPr lang="en-US" altLang="en-US">
                <a:latin typeface="Calibri" pitchFamily="34" charset="0"/>
              </a:rPr>
              <a:pPr fontAlgn="base">
                <a:spcBef>
                  <a:spcPct val="0"/>
                </a:spcBef>
                <a:spcAft>
                  <a:spcPct val="0"/>
                </a:spcAft>
              </a:pPr>
              <a:t>5</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pPr fontAlgn="base">
              <a:spcBef>
                <a:spcPct val="0"/>
              </a:spcBef>
              <a:spcAft>
                <a:spcPct val="0"/>
              </a:spcAft>
            </a:pPr>
            <a:fld id="{7D357988-2D3F-420B-82B7-5B7FE1CA93B2}" type="slidenum">
              <a:rPr lang="en-US" altLang="en-US">
                <a:latin typeface="Calibri" pitchFamily="34" charset="0"/>
              </a:rPr>
              <a:pPr fontAlgn="base">
                <a:spcBef>
                  <a:spcPct val="0"/>
                </a:spcBef>
                <a:spcAft>
                  <a:spcPct val="0"/>
                </a:spcAft>
              </a:pPr>
              <a:t>7</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pPr fontAlgn="base">
              <a:spcBef>
                <a:spcPct val="0"/>
              </a:spcBef>
              <a:spcAft>
                <a:spcPct val="0"/>
              </a:spcAft>
            </a:pPr>
            <a:fld id="{7D357988-2D3F-420B-82B7-5B7FE1CA93B2}" type="slidenum">
              <a:rPr lang="en-US" altLang="en-US">
                <a:latin typeface="Calibri" pitchFamily="34" charset="0"/>
              </a:rPr>
              <a:pPr fontAlgn="base">
                <a:spcBef>
                  <a:spcPct val="0"/>
                </a:spcBef>
                <a:spcAft>
                  <a:spcPct val="0"/>
                </a:spcAft>
              </a:pPr>
              <a:t>8</a:t>
            </a:fld>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pPr fontAlgn="base">
              <a:spcBef>
                <a:spcPct val="0"/>
              </a:spcBef>
              <a:spcAft>
                <a:spcPct val="0"/>
              </a:spcAft>
            </a:pPr>
            <a:fld id="{7D357988-2D3F-420B-82B7-5B7FE1CA93B2}" type="slidenum">
              <a:rPr lang="en-US" altLang="en-US">
                <a:latin typeface="Calibri" pitchFamily="34" charset="0"/>
              </a:rPr>
              <a:pPr fontAlgn="base">
                <a:spcBef>
                  <a:spcPct val="0"/>
                </a:spcBef>
                <a:spcAft>
                  <a:spcPct val="0"/>
                </a:spcAft>
              </a:pPr>
              <a:t>9</a:t>
            </a:fld>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pPr fontAlgn="base">
              <a:spcBef>
                <a:spcPct val="0"/>
              </a:spcBef>
              <a:spcAft>
                <a:spcPct val="0"/>
              </a:spcAft>
            </a:pPr>
            <a:fld id="{7D357988-2D3F-420B-82B7-5B7FE1CA93B2}" type="slidenum">
              <a:rPr lang="en-US" altLang="en-US">
                <a:latin typeface="Calibri" pitchFamily="34" charset="0"/>
              </a:rPr>
              <a:pPr fontAlgn="base">
                <a:spcBef>
                  <a:spcPct val="0"/>
                </a:spcBef>
                <a:spcAft>
                  <a:spcPct val="0"/>
                </a:spcAft>
              </a:pPr>
              <a:t>10</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latin typeface="Times New Roman" pitchFamily="18" charset="0"/>
              <a:ea typeface="Arial Unicode MS" pitchFamily="34" charset="-128"/>
              <a:cs typeface="Arial Unicode MS" pitchFamily="34" charset="-128"/>
            </a:endParaRPr>
          </a:p>
        </p:txBody>
      </p:sp>
      <p:pic>
        <p:nvPicPr>
          <p:cNvPr id="5"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4840" y="76200"/>
            <a:ext cx="744094"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g_0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55566"/>
            <a:ext cx="523776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Tree>
    <p:extLst>
      <p:ext uri="{BB962C8B-B14F-4D97-AF65-F5344CB8AC3E}">
        <p14:creationId xmlns:p14="http://schemas.microsoft.com/office/powerpoint/2010/main" val="2044558242"/>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533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24721CE0-63AF-4C02-95A8-871705C53786}"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925963908"/>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AD56B315-336F-4E70-AE53-D2121C3C0DA6}"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412808436"/>
      </p:ext>
    </p:extLst>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solidFill>
                  <a:srgbClr val="0033CC"/>
                </a:solidFill>
              </a:defRPr>
            </a:lvl1pPr>
          </a:lstStyle>
          <a:p>
            <a:pPr>
              <a:defRPr/>
            </a:pPr>
            <a:r>
              <a:rPr lang="en-US" altLang="zh-TW" dirty="0" smtClean="0"/>
              <a:t>Page </a:t>
            </a:r>
            <a:fld id="{D09CE63E-8DC8-459D-9F1E-51B2C39CB6A5}" type="slidenum">
              <a:rPr lang="en-US" altLang="zh-TW" smtClean="0"/>
              <a:pPr>
                <a:defRPr/>
              </a:pPr>
              <a:t>‹#›</a:t>
            </a:fld>
            <a:endParaRPr lang="en-US" altLang="zh-TW" dirty="0"/>
          </a:p>
        </p:txBody>
      </p:sp>
      <p:sp>
        <p:nvSpPr>
          <p:cNvPr id="6" name="Rectangle 4"/>
          <p:cNvSpPr>
            <a:spLocks noGrp="1" noChangeArrowheads="1"/>
          </p:cNvSpPr>
          <p:nvPr>
            <p:ph type="title"/>
          </p:nvPr>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Tree>
    <p:extLst>
      <p:ext uri="{BB962C8B-B14F-4D97-AF65-F5344CB8AC3E}">
        <p14:creationId xmlns:p14="http://schemas.microsoft.com/office/powerpoint/2010/main" val="8762300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533400"/>
          </a:xfrm>
        </p:spPr>
        <p:txBody>
          <a:bodyPr/>
          <a:lstStyle>
            <a:lvl1pPr>
              <a:defRPr>
                <a:solidFill>
                  <a:srgbClr val="0033C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C83F18D4-0D70-44DE-A8FF-A8D5002D1168}"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44902665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904D9E78-2E4E-4360-A24D-3ECC739393C9}"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741193404"/>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BC3EEDB6-3FB3-436A-B1A9-6088B5E4AF06}" type="slidenum">
              <a:rPr lang="en-US" altLang="zh-TW" smtClean="0"/>
              <a:pPr>
                <a:defRPr/>
              </a:pPr>
              <a:t>‹#›</a:t>
            </a:fld>
            <a:endParaRPr lang="en-US" altLang="zh-TW" dirty="0"/>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209291920"/>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solidFill>
                  <a:srgbClr val="3366CC"/>
                </a:solidFill>
              </a:defRPr>
            </a:lvl1pPr>
          </a:lstStyle>
          <a:p>
            <a:pPr>
              <a:defRPr/>
            </a:pPr>
            <a:r>
              <a:rPr lang="en-US" altLang="zh-TW" dirty="0" smtClean="0"/>
              <a:t>Page </a:t>
            </a:r>
            <a:fld id="{EEF7C7A5-273A-4652-B55A-2B23586427B3}" type="slidenum">
              <a:rPr lang="en-US" altLang="zh-TW" smtClean="0"/>
              <a:pPr>
                <a:defRPr/>
              </a:pPr>
              <a:t>‹#›</a:t>
            </a:fld>
            <a:endParaRPr lang="en-US" altLang="zh-TW" dirty="0"/>
          </a:p>
        </p:txBody>
      </p:sp>
      <p:sp>
        <p:nvSpPr>
          <p:cNvPr id="9" name="Rectangle 8"/>
          <p:cNvSpPr>
            <a:spLocks noGrp="1" noChangeArrowheads="1"/>
          </p:cNvSpPr>
          <p:nvPr>
            <p:ph type="dt" sz="half" idx="12"/>
          </p:nvPr>
        </p:nvSpPr>
        <p:spPr/>
        <p:txBody>
          <a:bodyPr/>
          <a:lstStyle>
            <a:lvl1pPr>
              <a:defRPr/>
            </a:lvl1pPr>
          </a:lstStyle>
          <a:p>
            <a:pPr>
              <a:defRPr/>
            </a:pPr>
            <a:endParaRPr lang="en-US" altLang="zh-TW"/>
          </a:p>
        </p:txBody>
      </p:sp>
      <p:sp>
        <p:nvSpPr>
          <p:cNvPr id="10" name="Rectangle 4"/>
          <p:cNvSpPr txBox="1">
            <a:spLocks noChangeArrowheads="1"/>
          </p:cNvSpPr>
          <p:nvPr userDrawn="1"/>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0033CC"/>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a:lstStyle>
          <a:p>
            <a:r>
              <a:rPr lang="en-US" altLang="zh-TW" kern="0" smtClean="0"/>
              <a:t>Click to edit Master title style</a:t>
            </a:r>
            <a:endParaRPr lang="en-US" altLang="zh-TW" kern="0" dirty="0" smtClean="0"/>
          </a:p>
        </p:txBody>
      </p:sp>
    </p:spTree>
    <p:extLst>
      <p:ext uri="{BB962C8B-B14F-4D97-AF65-F5344CB8AC3E}">
        <p14:creationId xmlns:p14="http://schemas.microsoft.com/office/powerpoint/2010/main" val="1869696680"/>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ED7074CE-C30A-4906-A13E-F3E63223B4E1}" type="slidenum">
              <a:rPr lang="en-US" altLang="zh-TW" smtClean="0"/>
              <a:pPr>
                <a:defRPr/>
              </a:pPr>
              <a:t>‹#›</a:t>
            </a:fld>
            <a:endParaRPr lang="en-US" altLang="zh-TW" dirty="0"/>
          </a:p>
        </p:txBody>
      </p:sp>
      <p:sp>
        <p:nvSpPr>
          <p:cNvPr id="5" name="Rectangle 8"/>
          <p:cNvSpPr>
            <a:spLocks noGrp="1" noChangeArrowheads="1"/>
          </p:cNvSpPr>
          <p:nvPr>
            <p:ph type="dt" sz="half" idx="12"/>
          </p:nvPr>
        </p:nvSpPr>
        <p:spPr/>
        <p:txBody>
          <a:bodyPr/>
          <a:lstStyle>
            <a:lvl1pPr>
              <a:defRPr/>
            </a:lvl1pPr>
          </a:lstStyle>
          <a:p>
            <a:pPr>
              <a:defRPr/>
            </a:pPr>
            <a:endParaRPr lang="en-US" altLang="zh-TW"/>
          </a:p>
        </p:txBody>
      </p:sp>
      <p:sp>
        <p:nvSpPr>
          <p:cNvPr id="7" name="Rectangle 4"/>
          <p:cNvSpPr>
            <a:spLocks noGrp="1" noChangeArrowheads="1"/>
          </p:cNvSpPr>
          <p:nvPr>
            <p:ph type="title"/>
          </p:nvPr>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Tree>
    <p:extLst>
      <p:ext uri="{BB962C8B-B14F-4D97-AF65-F5344CB8AC3E}">
        <p14:creationId xmlns:p14="http://schemas.microsoft.com/office/powerpoint/2010/main" val="3025993167"/>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dirty="0" smtClean="0">
                <a:solidFill>
                  <a:srgbClr val="3366CC"/>
                </a:solidFill>
              </a:rPr>
              <a:t>Page</a:t>
            </a:r>
            <a:r>
              <a:rPr lang="en-US" altLang="zh-TW" dirty="0" smtClean="0"/>
              <a:t> </a:t>
            </a:r>
            <a:fld id="{34956E49-9B35-407E-B5F2-C84A7F7C3F93}" type="slidenum">
              <a:rPr lang="en-US" altLang="zh-TW" smtClean="0">
                <a:solidFill>
                  <a:srgbClr val="3366CC"/>
                </a:solidFill>
              </a:rPr>
              <a:pPr>
                <a:defRPr/>
              </a:pPr>
              <a:t>‹#›</a:t>
            </a:fld>
            <a:endParaRPr lang="en-US" altLang="zh-TW" dirty="0">
              <a:solidFill>
                <a:srgbClr val="3366CC"/>
              </a:solidFill>
            </a:endParaRPr>
          </a:p>
        </p:txBody>
      </p:sp>
      <p:sp>
        <p:nvSpPr>
          <p:cNvPr id="4" name="Rectangle 8"/>
          <p:cNvSpPr>
            <a:spLocks noGrp="1" noChangeArrowheads="1"/>
          </p:cNvSpPr>
          <p:nvPr>
            <p:ph type="dt" sz="half" idx="12"/>
          </p:nvPr>
        </p:nvSpPr>
        <p:spPr/>
        <p:txBody>
          <a:bodyPr/>
          <a:lstStyle>
            <a:lvl1pPr>
              <a:defRPr/>
            </a:lvl1pPr>
          </a:lstStyle>
          <a:p>
            <a:pPr>
              <a:defRPr/>
            </a:pPr>
            <a:endParaRPr lang="en-US" altLang="zh-TW" dirty="0"/>
          </a:p>
        </p:txBody>
      </p:sp>
    </p:spTree>
    <p:extLst>
      <p:ext uri="{BB962C8B-B14F-4D97-AF65-F5344CB8AC3E}">
        <p14:creationId xmlns:p14="http://schemas.microsoft.com/office/powerpoint/2010/main" val="3317571129"/>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solidFill>
                  <a:srgbClr val="3366CC"/>
                </a:solidFill>
              </a:defRPr>
            </a:lvl1pPr>
          </a:lstStyle>
          <a:p>
            <a:pPr>
              <a:defRPr/>
            </a:pPr>
            <a:r>
              <a:rPr lang="en-US" altLang="zh-TW" dirty="0" smtClean="0"/>
              <a:t>Page </a:t>
            </a:r>
            <a:fld id="{8FD62D02-0666-40DA-9CF6-C4933C18B9A9}" type="slidenum">
              <a:rPr lang="en-US" altLang="zh-TW" smtClean="0"/>
              <a:pPr>
                <a:defRPr/>
              </a:pPr>
              <a:t>‹#›</a:t>
            </a:fld>
            <a:endParaRPr lang="en-US" altLang="zh-TW" dirty="0"/>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843251694"/>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88825FA4-98C3-401D-9345-FB40A3C16C3D}" type="slidenum">
              <a:rPr lang="en-US" altLang="zh-TW" smtClean="0"/>
              <a:pPr>
                <a:defRPr/>
              </a:pPr>
              <a:t>‹#›</a:t>
            </a:fld>
            <a:endParaRPr lang="en-US" altLang="zh-TW" dirty="0"/>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106616617"/>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0" y="6309360"/>
            <a:ext cx="9144000" cy="731520"/>
          </a:xfrm>
          <a:prstGeom prst="rect">
            <a:avLst/>
          </a:prstGeom>
          <a:solidFill>
            <a:schemeClr val="accent1">
              <a:lumMod val="75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sp>
        <p:nvSpPr>
          <p:cNvPr id="10" name="Rectangle 9"/>
          <p:cNvSpPr>
            <a:spLocks noChangeArrowheads="1"/>
          </p:cNvSpPr>
          <p:nvPr userDrawn="1"/>
        </p:nvSpPr>
        <p:spPr bwMode="auto">
          <a:xfrm>
            <a:off x="0" y="0"/>
            <a:ext cx="9144000" cy="548640"/>
          </a:xfrm>
          <a:prstGeom prst="rect">
            <a:avLst/>
          </a:prstGeom>
          <a:solidFill>
            <a:schemeClr val="accent1">
              <a:lumMod val="75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dirty="0"/>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a:t>Page </a:t>
            </a:r>
            <a:fld id="{8CE2158A-1198-49B0-A2A2-00E3C3C7211D}" type="slidenum">
              <a:rPr lang="en-US" altLang="zh-TW"/>
              <a:pPr>
                <a:defRPr/>
              </a:pPr>
              <a:t>‹#›</a:t>
            </a:fld>
            <a:endParaRPr lang="en-US" altLang="zh-TW"/>
          </a:p>
        </p:txBody>
      </p:sp>
      <p:sp>
        <p:nvSpPr>
          <p:cNvPr id="1029" name="Rectangle 5"/>
          <p:cNvSpPr>
            <a:spLocks noGrp="1" noChangeArrowheads="1"/>
          </p:cNvSpPr>
          <p:nvPr>
            <p:ph type="body" idx="1"/>
          </p:nvPr>
        </p:nvSpPr>
        <p:spPr bwMode="auto">
          <a:xfrm>
            <a:off x="457200" y="9144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1033" name="Rectangle 9"/>
          <p:cNvSpPr>
            <a:spLocks noChangeArrowheads="1"/>
          </p:cNvSpPr>
          <p:nvPr/>
        </p:nvSpPr>
        <p:spPr bwMode="auto">
          <a:xfrm>
            <a:off x="0" y="-5688"/>
            <a:ext cx="9144000" cy="457200"/>
          </a:xfrm>
          <a:prstGeom prst="rect">
            <a:avLst/>
          </a:prstGeom>
          <a:solidFill>
            <a:schemeClr val="bg2">
              <a:lumMod val="60000"/>
              <a:lumOff val="40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sp>
        <p:nvSpPr>
          <p:cNvPr id="1028" name="Rectangle 4"/>
          <p:cNvSpPr>
            <a:spLocks noGrp="1" noChangeArrowheads="1"/>
          </p:cNvSpPr>
          <p:nvPr>
            <p:ph type="title"/>
          </p:nvPr>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2" name="Rectangle 9"/>
          <p:cNvSpPr>
            <a:spLocks noChangeArrowheads="1"/>
          </p:cNvSpPr>
          <p:nvPr userDrawn="1"/>
        </p:nvSpPr>
        <p:spPr bwMode="auto">
          <a:xfrm>
            <a:off x="0" y="6383968"/>
            <a:ext cx="9144000" cy="640080"/>
          </a:xfrm>
          <a:prstGeom prst="rect">
            <a:avLst/>
          </a:prstGeom>
          <a:solidFill>
            <a:schemeClr val="bg2">
              <a:lumMod val="60000"/>
              <a:lumOff val="40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pic>
        <p:nvPicPr>
          <p:cNvPr id="1030" name="Picture 6" descr="ccg_0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72200"/>
            <a:ext cx="418711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UILogoCL1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34400" y="6412176"/>
            <a:ext cx="372292"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0033CC"/>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rgbClr val="003366"/>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3366CC"/>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rgbClr val="003366"/>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rgbClr val="3366CC"/>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rgbClr val="003366"/>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8.xml"/><Relationship Id="rId7" Type="http://schemas.openxmlformats.org/officeDocument/2006/relationships/image" Target="../media/image1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notesSlide" Target="../notesSlides/notesSlide16.xml"/><Relationship Id="rId4"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771650" y="5370493"/>
            <a:ext cx="5600700" cy="70788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smtClean="0">
                <a:latin typeface="+mj-lt"/>
              </a:rPr>
              <a:t>February 2016</a:t>
            </a:r>
            <a:endParaRPr lang="en-US" sz="1600" b="1" dirty="0">
              <a:latin typeface="+mj-lt"/>
            </a:endParaRPr>
          </a:p>
          <a:p>
            <a:pPr algn="ctr" eaLnBrk="1" hangingPunct="1">
              <a:spcBef>
                <a:spcPct val="50000"/>
              </a:spcBef>
            </a:pPr>
            <a:r>
              <a:rPr lang="en-US" sz="1600" b="1" dirty="0" err="1" smtClean="0">
                <a:latin typeface="+mj-lt"/>
              </a:rPr>
              <a:t>DeBLP</a:t>
            </a:r>
            <a:r>
              <a:rPr lang="en-US" sz="1600" b="1" dirty="0" smtClean="0">
                <a:latin typeface="+mj-lt"/>
              </a:rPr>
              <a:t>, AAAI-16</a:t>
            </a:r>
            <a:endParaRPr lang="en-US" sz="1600" b="1" dirty="0">
              <a:latin typeface="+mj-lt"/>
            </a:endParaRPr>
          </a:p>
        </p:txBody>
      </p:sp>
      <p:sp>
        <p:nvSpPr>
          <p:cNvPr id="2054" name="Text Box 6"/>
          <p:cNvSpPr txBox="1">
            <a:spLocks noChangeArrowheads="1"/>
          </p:cNvSpPr>
          <p:nvPr/>
        </p:nvSpPr>
        <p:spPr bwMode="auto">
          <a:xfrm>
            <a:off x="457200" y="5153561"/>
            <a:ext cx="8229600" cy="1323439"/>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dirty="0">
                <a:latin typeface="+mj-lt"/>
              </a:rPr>
              <a:t>With thanks to: </a:t>
            </a:r>
            <a:endParaRPr lang="en-US" altLang="zh-TW" sz="2000" dirty="0">
              <a:latin typeface="+mj-lt"/>
              <a:ea typeface="Arial Unicode MS" pitchFamily="34" charset="-128"/>
              <a:cs typeface="Arial Unicode MS" pitchFamily="34" charset="-128"/>
            </a:endParaRPr>
          </a:p>
          <a:p>
            <a:pPr algn="ctr" eaLnBrk="1" hangingPunct="1">
              <a:spcBef>
                <a:spcPct val="50000"/>
              </a:spcBef>
            </a:pPr>
            <a:r>
              <a:rPr lang="en-US" sz="2000" dirty="0" smtClean="0">
                <a:solidFill>
                  <a:srgbClr val="3366CC"/>
                </a:solidFill>
                <a:latin typeface="+mj-lt"/>
              </a:rPr>
              <a:t>Parisa </a:t>
            </a:r>
            <a:r>
              <a:rPr lang="en-US" sz="2000" dirty="0">
                <a:solidFill>
                  <a:srgbClr val="3366CC"/>
                </a:solidFill>
                <a:latin typeface="+mj-lt"/>
              </a:rPr>
              <a:t>Kordjamshidi,  Avi Pfeffer, Guy Van den </a:t>
            </a:r>
            <a:r>
              <a:rPr lang="en-US" sz="2000" dirty="0" err="1">
                <a:solidFill>
                  <a:srgbClr val="3366CC"/>
                </a:solidFill>
                <a:latin typeface="+mj-lt"/>
              </a:rPr>
              <a:t>Broeck</a:t>
            </a:r>
            <a:r>
              <a:rPr lang="en-US" sz="2000" dirty="0">
                <a:solidFill>
                  <a:srgbClr val="3366CC"/>
                </a:solidFill>
                <a:latin typeface="+mj-lt"/>
              </a:rPr>
              <a:t>, Sameer Singh,  </a:t>
            </a:r>
          </a:p>
          <a:p>
            <a:pPr algn="ctr" eaLnBrk="1" hangingPunct="1">
              <a:spcBef>
                <a:spcPct val="50000"/>
              </a:spcBef>
            </a:pPr>
            <a:r>
              <a:rPr lang="en-US" sz="2000" dirty="0">
                <a:solidFill>
                  <a:srgbClr val="3366CC"/>
                </a:solidFill>
                <a:latin typeface="+mj-lt"/>
              </a:rPr>
              <a:t>Vivek Srikumar, Rodrigo de Salvo Braz,</a:t>
            </a:r>
            <a:r>
              <a:rPr lang="en-US" sz="2000" dirty="0">
                <a:latin typeface="+mj-lt"/>
              </a:rPr>
              <a:t> </a:t>
            </a:r>
            <a:r>
              <a:rPr lang="en-US" sz="2000" b="1" dirty="0" smtClean="0">
                <a:solidFill>
                  <a:srgbClr val="3366CC"/>
                </a:solidFill>
                <a:latin typeface="+mj-lt"/>
              </a:rPr>
              <a:t>Nick Rizzolo </a:t>
            </a:r>
            <a:r>
              <a:rPr lang="en-US" sz="2000" dirty="0">
                <a:latin typeface="+mj-lt"/>
              </a:rPr>
              <a:t>  </a:t>
            </a:r>
          </a:p>
        </p:txBody>
      </p:sp>
      <p:sp>
        <p:nvSpPr>
          <p:cNvPr id="50180" name="Rectangle 2"/>
          <p:cNvSpPr>
            <a:spLocks noGrp="1" noChangeArrowheads="1"/>
          </p:cNvSpPr>
          <p:nvPr>
            <p:ph type="ctrTitle"/>
          </p:nvPr>
        </p:nvSpPr>
        <p:spPr>
          <a:xfrm>
            <a:off x="342900" y="1600200"/>
            <a:ext cx="8458200" cy="2209800"/>
          </a:xfrm>
        </p:spPr>
        <p:txBody>
          <a:bodyPr/>
          <a:lstStyle/>
          <a:p>
            <a:pPr algn="ctr" eaLnBrk="1" hangingPunct="1"/>
            <a:r>
              <a:rPr lang="en-US" sz="3200" dirty="0" smtClean="0"/>
              <a:t>Declarative </a:t>
            </a:r>
            <a:r>
              <a:rPr lang="en-US" sz="3200" dirty="0"/>
              <a:t>Learning Based Programming</a:t>
            </a:r>
            <a:br>
              <a:rPr lang="en-US" sz="3200" dirty="0"/>
            </a:br>
            <a:r>
              <a:rPr lang="en-US" sz="3200" dirty="0"/>
              <a:t/>
            </a:r>
            <a:br>
              <a:rPr lang="en-US" sz="3200" dirty="0"/>
            </a:br>
            <a:r>
              <a:rPr lang="en-US" sz="3200" dirty="0"/>
              <a:t/>
            </a:r>
            <a:br>
              <a:rPr lang="en-US" sz="3200" dirty="0"/>
            </a:br>
            <a:r>
              <a:rPr lang="en-US" sz="3200" b="1" dirty="0" smtClean="0">
                <a:solidFill>
                  <a:srgbClr val="0033CC"/>
                </a:solidFill>
              </a:rPr>
              <a:t> </a:t>
            </a:r>
          </a:p>
        </p:txBody>
      </p:sp>
      <p:sp>
        <p:nvSpPr>
          <p:cNvPr id="50181" name="Rectangle 3"/>
          <p:cNvSpPr>
            <a:spLocks noGrp="1" noChangeArrowheads="1"/>
          </p:cNvSpPr>
          <p:nvPr>
            <p:ph type="subTitle" idx="1"/>
          </p:nvPr>
        </p:nvSpPr>
        <p:spPr>
          <a:xfrm>
            <a:off x="228600" y="3733800"/>
            <a:ext cx="8077200" cy="1524000"/>
          </a:xfrm>
          <a:extLst>
            <a:ext uri="{91240B29-F687-4F45-9708-019B960494DF}">
              <a14:hiddenLine xmlns:a14="http://schemas.microsoft.com/office/drawing/2010/main" w="9525">
                <a:solidFill>
                  <a:srgbClr val="008000"/>
                </a:solidFill>
                <a:miter lim="800000"/>
                <a:headEnd/>
                <a:tailEnd/>
              </a14:hiddenLine>
            </a:ext>
          </a:extLst>
        </p:spPr>
        <p:txBody>
          <a:bodyPr/>
          <a:lstStyle/>
          <a:p>
            <a:pPr algn="l" eaLnBrk="1" hangingPunct="1"/>
            <a:r>
              <a:rPr lang="en-US" sz="2400" dirty="0" smtClean="0">
                <a:solidFill>
                  <a:srgbClr val="0033CC"/>
                </a:solidFill>
              </a:rPr>
              <a:t>Dan Roth</a:t>
            </a:r>
          </a:p>
          <a:p>
            <a:pPr algn="l" eaLnBrk="1" hangingPunct="1"/>
            <a:r>
              <a:rPr lang="en-US" altLang="zh-TW" sz="2000" dirty="0" smtClean="0">
                <a:ea typeface="Arial Unicode MS" pitchFamily="34" charset="-128"/>
                <a:cs typeface="Arial Unicode MS" pitchFamily="34" charset="-128"/>
              </a:rPr>
              <a:t>Department of Computer Science</a:t>
            </a:r>
          </a:p>
          <a:p>
            <a:pPr algn="l" eaLnBrk="1" hangingPunct="1"/>
            <a:r>
              <a:rPr lang="en-US" altLang="zh-TW" sz="2000" dirty="0" smtClean="0">
                <a:ea typeface="Arial Unicode MS" pitchFamily="34" charset="-128"/>
                <a:cs typeface="Arial Unicode MS" pitchFamily="34" charset="-128"/>
              </a:rPr>
              <a:t>University of Illinois at Urbana-Champaign</a:t>
            </a:r>
            <a:endParaRPr lang="en-US" sz="1800" dirty="0" smtClean="0"/>
          </a:p>
        </p:txBody>
      </p:sp>
    </p:spTree>
    <p:extLst>
      <p:ext uri="{BB962C8B-B14F-4D97-AF65-F5344CB8AC3E}">
        <p14:creationId xmlns:p14="http://schemas.microsoft.com/office/powerpoint/2010/main" val="75889525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ppt_x</p:attrName>
                                        </p:attrNameLst>
                                      </p:cBhvr>
                                      <p:tavLst>
                                        <p:tav tm="0">
                                          <p:val>
                                            <p:strVal val="#ppt_x"/>
                                          </p:val>
                                        </p:tav>
                                        <p:tav tm="100000">
                                          <p:val>
                                            <p:strVal val="#ppt_x"/>
                                          </p:val>
                                        </p:tav>
                                      </p:tavLst>
                                    </p:anim>
                                    <p:anim calcmode="lin" valueType="num">
                                      <p:cBhvr>
                                        <p:cTn id="8" dur="1000" fill="hold"/>
                                        <p:tgtEl>
                                          <p:spTgt spid="2054"/>
                                        </p:tgtEl>
                                        <p:attrNameLst>
                                          <p:attrName>ppt_y</p:attrName>
                                        </p:attrNameLst>
                                      </p:cBhvr>
                                      <p:tavLst>
                                        <p:tav tm="0">
                                          <p:val>
                                            <p:strVal val="#ppt_y-#ppt_h/2"/>
                                          </p:val>
                                        </p:tav>
                                        <p:tav tm="100000">
                                          <p:val>
                                            <p:strVal val="#ppt_y"/>
                                          </p:val>
                                        </p:tav>
                                      </p:tavLst>
                                    </p:anim>
                                    <p:anim calcmode="lin" valueType="num">
                                      <p:cBhvr>
                                        <p:cTn id="9" dur="1000" fill="hold"/>
                                        <p:tgtEl>
                                          <p:spTgt spid="2054"/>
                                        </p:tgtEl>
                                        <p:attrNameLst>
                                          <p:attrName>ppt_w</p:attrName>
                                        </p:attrNameLst>
                                      </p:cBhvr>
                                      <p:tavLst>
                                        <p:tav tm="0">
                                          <p:val>
                                            <p:strVal val="#ppt_w"/>
                                          </p:val>
                                        </p:tav>
                                        <p:tav tm="100000">
                                          <p:val>
                                            <p:strVal val="#ppt_w"/>
                                          </p:val>
                                        </p:tav>
                                      </p:tavLst>
                                    </p:anim>
                                    <p:anim calcmode="lin" valueType="num">
                                      <p:cBhvr>
                                        <p:cTn id="10" dur="1000" fill="hold"/>
                                        <p:tgtEl>
                                          <p:spTgt spid="20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Programming Paradigms</a:t>
            </a:r>
          </a:p>
        </p:txBody>
      </p:sp>
      <p:sp>
        <p:nvSpPr>
          <p:cNvPr id="12291" name="Content Placeholder 2"/>
          <p:cNvSpPr>
            <a:spLocks noGrp="1"/>
          </p:cNvSpPr>
          <p:nvPr>
            <p:ph idx="1"/>
          </p:nvPr>
        </p:nvSpPr>
        <p:spPr>
          <a:xfrm>
            <a:off x="228600" y="685800"/>
            <a:ext cx="8686800" cy="5383924"/>
          </a:xfrm>
        </p:spPr>
        <p:txBody>
          <a:bodyPr/>
          <a:lstStyle/>
          <a:p>
            <a:r>
              <a:rPr lang="en-US" dirty="0" smtClean="0"/>
              <a:t>Even though everyone has about the same goal, there are multiple trains of thoughts.</a:t>
            </a:r>
          </a:p>
          <a:p>
            <a:endParaRPr lang="en-US" dirty="0"/>
          </a:p>
          <a:p>
            <a:r>
              <a:rPr lang="en-US" dirty="0" smtClean="0"/>
              <a:t>In most cases these differences can be viewed as thoughts on </a:t>
            </a:r>
            <a:r>
              <a:rPr lang="en-US" b="1" dirty="0" smtClean="0"/>
              <a:t>how to express the learning </a:t>
            </a:r>
            <a:r>
              <a:rPr lang="en-US" b="1" dirty="0"/>
              <a:t>and </a:t>
            </a:r>
            <a:r>
              <a:rPr lang="en-US" b="1" dirty="0" smtClean="0"/>
              <a:t>inference processes needed in at the right level of abstraction</a:t>
            </a:r>
          </a:p>
          <a:p>
            <a:pPr lvl="1"/>
            <a:endParaRPr lang="en-US" b="1" dirty="0"/>
          </a:p>
          <a:p>
            <a:pPr lvl="1"/>
            <a:r>
              <a:rPr lang="en-US" b="1" dirty="0" smtClean="0"/>
              <a:t>Learning</a:t>
            </a:r>
            <a:r>
              <a:rPr lang="en-US" b="1" dirty="0"/>
              <a:t>: </a:t>
            </a:r>
            <a:r>
              <a:rPr lang="en-US" dirty="0"/>
              <a:t>learn one or multiple models that can be used to guide decisions</a:t>
            </a:r>
          </a:p>
          <a:p>
            <a:pPr lvl="1"/>
            <a:r>
              <a:rPr lang="en-US" b="1" dirty="0"/>
              <a:t>Inference: </a:t>
            </a:r>
            <a:r>
              <a:rPr lang="en-US" dirty="0"/>
              <a:t>assign values to multiple, interdependent, variables of interest</a:t>
            </a:r>
          </a:p>
          <a:p>
            <a:endParaRPr lang="en-US" dirty="0" smtClean="0"/>
          </a:p>
          <a:p>
            <a:r>
              <a:rPr lang="en-US" dirty="0" smtClean="0"/>
              <a:t>People thought less about data representation, and how to move </a:t>
            </a:r>
            <a:r>
              <a:rPr lang="en-US" dirty="0" smtClean="0">
                <a:solidFill>
                  <a:srgbClr val="3366CC"/>
                </a:solidFill>
              </a:rPr>
              <a:t>from  messy, real world data </a:t>
            </a:r>
            <a:r>
              <a:rPr lang="en-US" dirty="0" smtClean="0"/>
              <a:t>to </a:t>
            </a:r>
            <a:r>
              <a:rPr lang="en-US" dirty="0" smtClean="0">
                <a:solidFill>
                  <a:srgbClr val="3366CC"/>
                </a:solidFill>
              </a:rPr>
              <a:t>representations our programs can work with.</a:t>
            </a:r>
          </a:p>
          <a:p>
            <a:endParaRPr lang="en-US" dirty="0"/>
          </a:p>
          <a:p>
            <a:pPr lvl="1"/>
            <a:r>
              <a:rPr lang="en-US" dirty="0" smtClean="0"/>
              <a:t>. </a:t>
            </a:r>
            <a:endParaRPr lang="en-US" dirty="0"/>
          </a:p>
        </p:txBody>
      </p:sp>
      <p:sp>
        <p:nvSpPr>
          <p:cNvPr id="2" name="Slide Number Placeholder 1"/>
          <p:cNvSpPr>
            <a:spLocks noGrp="1"/>
          </p:cNvSpPr>
          <p:nvPr>
            <p:ph type="sldNum" sz="quarter" idx="11"/>
          </p:nvPr>
        </p:nvSpPr>
        <p:spPr/>
        <p:txBody>
          <a:bodyPr/>
          <a:lstStyle/>
          <a:p>
            <a:pPr>
              <a:defRPr/>
            </a:pPr>
            <a:fld id="{EDA5B6D3-C54C-46B4-B0F6-3E8E53BABF09}" type="slidenum">
              <a:rPr lang="en-US" smtClean="0"/>
              <a:pPr>
                <a:defRPr/>
              </a:pPr>
              <a:t>10</a:t>
            </a:fld>
            <a:endParaRPr lang="en-US" dirty="0"/>
          </a:p>
        </p:txBody>
      </p:sp>
    </p:spTree>
    <p:extLst>
      <p:ext uri="{BB962C8B-B14F-4D97-AF65-F5344CB8AC3E}">
        <p14:creationId xmlns:p14="http://schemas.microsoft.com/office/powerpoint/2010/main" val="386202924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Principles of Learning Based Programming</a:t>
            </a:r>
          </a:p>
        </p:txBody>
      </p:sp>
      <p:sp>
        <p:nvSpPr>
          <p:cNvPr id="12291" name="Content Placeholder 2"/>
          <p:cNvSpPr>
            <a:spLocks noGrp="1"/>
          </p:cNvSpPr>
          <p:nvPr>
            <p:ph idx="1"/>
          </p:nvPr>
        </p:nvSpPr>
        <p:spPr>
          <a:xfrm>
            <a:off x="457200" y="685800"/>
            <a:ext cx="8229600" cy="4038600"/>
          </a:xfrm>
        </p:spPr>
        <p:txBody>
          <a:bodyPr/>
          <a:lstStyle/>
          <a:p>
            <a:r>
              <a:rPr lang="en-US" altLang="en-US" dirty="0" smtClean="0"/>
              <a:t>A LBP language should provide:</a:t>
            </a:r>
          </a:p>
          <a:p>
            <a:endParaRPr lang="en-US" altLang="en-US" sz="1000" dirty="0" smtClean="0"/>
          </a:p>
          <a:p>
            <a:pPr lvl="1"/>
            <a:r>
              <a:rPr lang="en-US" altLang="en-US" dirty="0" smtClean="0"/>
              <a:t>High level primitives</a:t>
            </a:r>
          </a:p>
          <a:p>
            <a:pPr lvl="2"/>
            <a:r>
              <a:rPr lang="en-US" altLang="en-US" dirty="0" smtClean="0"/>
              <a:t>for feature extraction, learning, inference, and their combinations</a:t>
            </a:r>
          </a:p>
          <a:p>
            <a:pPr lvl="1"/>
            <a:r>
              <a:rPr lang="en-US" altLang="en-US" dirty="0" smtClean="0"/>
              <a:t>Relational features (a.k.a. </a:t>
            </a:r>
            <a:r>
              <a:rPr lang="en-US" altLang="en-US" i="1" dirty="0" smtClean="0"/>
              <a:t>structure</a:t>
            </a:r>
            <a:r>
              <a:rPr lang="en-US" altLang="en-US" dirty="0" smtClean="0"/>
              <a:t>)</a:t>
            </a:r>
          </a:p>
          <a:p>
            <a:pPr lvl="2"/>
            <a:r>
              <a:rPr lang="en-US" altLang="en-US" dirty="0" smtClean="0"/>
              <a:t>Features involving multiple output variables</a:t>
            </a:r>
          </a:p>
          <a:p>
            <a:pPr lvl="1"/>
            <a:r>
              <a:rPr lang="en-US" altLang="en-US" dirty="0" smtClean="0"/>
              <a:t>Infinite feature space</a:t>
            </a:r>
          </a:p>
          <a:p>
            <a:pPr lvl="2"/>
            <a:r>
              <a:rPr lang="en-US" altLang="en-US" dirty="0" smtClean="0"/>
              <a:t>Cannot assume a priori how many or which features will be present</a:t>
            </a:r>
          </a:p>
          <a:p>
            <a:pPr lvl="1"/>
            <a:r>
              <a:rPr lang="en-US" altLang="en-US" dirty="0" smtClean="0"/>
              <a:t>Customizable objective function</a:t>
            </a:r>
          </a:p>
          <a:p>
            <a:pPr lvl="2"/>
            <a:r>
              <a:rPr lang="en-US" altLang="en-US" dirty="0" smtClean="0"/>
              <a:t>Model can’t be a black box</a:t>
            </a:r>
          </a:p>
          <a:p>
            <a:pPr lvl="1"/>
            <a:r>
              <a:rPr lang="en-US" altLang="en-US" dirty="0"/>
              <a:t>Model composability</a:t>
            </a:r>
          </a:p>
          <a:p>
            <a:pPr lvl="2"/>
            <a:r>
              <a:rPr lang="en-US" altLang="en-US" dirty="0"/>
              <a:t>Encapsulate model in a </a:t>
            </a:r>
            <a:r>
              <a:rPr lang="en-US" altLang="en-US" dirty="0">
                <a:solidFill>
                  <a:srgbClr val="0000FF"/>
                </a:solidFill>
              </a:rPr>
              <a:t>name</a:t>
            </a:r>
            <a:r>
              <a:rPr lang="en-US" altLang="en-US" dirty="0"/>
              <a:t>; re-use in larger models</a:t>
            </a:r>
          </a:p>
          <a:p>
            <a:pPr lvl="1"/>
            <a:r>
              <a:rPr lang="en-US" altLang="en-US" dirty="0"/>
              <a:t>Training &amp; Inference decomposability</a:t>
            </a:r>
          </a:p>
          <a:p>
            <a:pPr lvl="2"/>
            <a:r>
              <a:rPr lang="en-US" altLang="en-US" dirty="0"/>
              <a:t>Facilitate tailored inference solutions via access to structure</a:t>
            </a:r>
          </a:p>
          <a:p>
            <a:pPr lvl="2"/>
            <a:r>
              <a:rPr lang="en-US" altLang="en-US" dirty="0"/>
              <a:t>In particular, support of reusability of models, pipelines, etc.</a:t>
            </a:r>
          </a:p>
          <a:p>
            <a:pPr lvl="1"/>
            <a:r>
              <a:rPr lang="en-US" altLang="en-US" dirty="0"/>
              <a:t>Algorithm independence</a:t>
            </a:r>
          </a:p>
          <a:p>
            <a:pPr lvl="2"/>
            <a:endParaRPr lang="en-US" altLang="en-US" dirty="0" smtClean="0"/>
          </a:p>
        </p:txBody>
      </p:sp>
      <p:sp>
        <p:nvSpPr>
          <p:cNvPr id="2" name="Slide Number Placeholder 1"/>
          <p:cNvSpPr>
            <a:spLocks noGrp="1"/>
          </p:cNvSpPr>
          <p:nvPr>
            <p:ph type="sldNum" sz="quarter" idx="11"/>
          </p:nvPr>
        </p:nvSpPr>
        <p:spPr/>
        <p:txBody>
          <a:bodyPr/>
          <a:lstStyle/>
          <a:p>
            <a:pPr>
              <a:defRPr/>
            </a:pPr>
            <a:fld id="{EDA5B6D3-C54C-46B4-B0F6-3E8E53BABF09}" type="slidenum">
              <a:rPr lang="en-US" smtClean="0"/>
              <a:pPr>
                <a:defRPr/>
              </a:pPr>
              <a:t>11</a:t>
            </a:fld>
            <a:endParaRPr lang="en-US" dirty="0"/>
          </a:p>
        </p:txBody>
      </p:sp>
    </p:spTree>
    <p:extLst>
      <p:ext uri="{BB962C8B-B14F-4D97-AF65-F5344CB8AC3E}">
        <p14:creationId xmlns:p14="http://schemas.microsoft.com/office/powerpoint/2010/main" val="201294131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3657600" y="28902"/>
            <a:ext cx="4989786" cy="685800"/>
          </a:xfrm>
          <a:prstGeom prst="wedgeRectCallout">
            <a:avLst>
              <a:gd name="adj1" fmla="val -49622"/>
              <a:gd name="adj2" fmla="val 360201"/>
            </a:avLst>
          </a:prstGeom>
          <a:solidFill>
            <a:srgbClr val="FFF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366"/>
                </a:solidFill>
              </a:rPr>
              <a:t>Can this input  be sufficient to generate a program that processes documents at this level? </a:t>
            </a:r>
            <a:endParaRPr lang="en-US" dirty="0">
              <a:solidFill>
                <a:srgbClr val="003366"/>
              </a:solidFill>
            </a:endParaRPr>
          </a:p>
        </p:txBody>
      </p:sp>
      <p:sp>
        <p:nvSpPr>
          <p:cNvPr id="5" name="Rectangle 4"/>
          <p:cNvSpPr/>
          <p:nvPr/>
        </p:nvSpPr>
        <p:spPr>
          <a:xfrm>
            <a:off x="304800" y="2895600"/>
            <a:ext cx="3828393" cy="2133600"/>
          </a:xfrm>
          <a:prstGeom prst="rect">
            <a:avLst/>
          </a:prstGeom>
          <a:solidFill>
            <a:srgbClr val="FFF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Title 1"/>
          <p:cNvSpPr>
            <a:spLocks noGrp="1"/>
          </p:cNvSpPr>
          <p:nvPr>
            <p:ph type="title"/>
          </p:nvPr>
        </p:nvSpPr>
        <p:spPr/>
        <p:txBody>
          <a:bodyPr/>
          <a:lstStyle/>
          <a:p>
            <a:r>
              <a:rPr lang="en-US" altLang="en-US" dirty="0" smtClean="0"/>
              <a:t>Who are our users? </a:t>
            </a:r>
          </a:p>
        </p:txBody>
      </p:sp>
      <p:sp>
        <p:nvSpPr>
          <p:cNvPr id="11267" name="Content Placeholder 2"/>
          <p:cNvSpPr>
            <a:spLocks noGrp="1"/>
          </p:cNvSpPr>
          <p:nvPr>
            <p:ph idx="1"/>
          </p:nvPr>
        </p:nvSpPr>
        <p:spPr>
          <a:xfrm>
            <a:off x="457200" y="685800"/>
            <a:ext cx="8229600" cy="685800"/>
          </a:xfrm>
        </p:spPr>
        <p:txBody>
          <a:bodyPr/>
          <a:lstStyle/>
          <a:p>
            <a:r>
              <a:rPr lang="en-US" altLang="en-US" dirty="0" smtClean="0"/>
              <a:t>From machine learning </a:t>
            </a:r>
            <a:r>
              <a:rPr lang="en-US" altLang="en-US" dirty="0" smtClean="0">
                <a:solidFill>
                  <a:srgbClr val="3366CC"/>
                </a:solidFill>
              </a:rPr>
              <a:t>experts</a:t>
            </a:r>
            <a:r>
              <a:rPr lang="en-US" altLang="en-US" dirty="0" smtClean="0"/>
              <a:t> to </a:t>
            </a:r>
            <a:r>
              <a:rPr lang="en-US" altLang="en-US" dirty="0" smtClean="0">
                <a:solidFill>
                  <a:srgbClr val="3366CC"/>
                </a:solidFill>
              </a:rPr>
              <a:t>application programmers</a:t>
            </a:r>
          </a:p>
          <a:p>
            <a:endParaRPr lang="en-US" altLang="en-US" dirty="0" smtClean="0"/>
          </a:p>
        </p:txBody>
      </p:sp>
      <p:sp>
        <p:nvSpPr>
          <p:cNvPr id="2" name="Slide Number Placeholder 1"/>
          <p:cNvSpPr>
            <a:spLocks noGrp="1"/>
          </p:cNvSpPr>
          <p:nvPr>
            <p:ph type="sldNum" sz="quarter" idx="11"/>
          </p:nvPr>
        </p:nvSpPr>
        <p:spPr/>
        <p:txBody>
          <a:bodyPr/>
          <a:lstStyle/>
          <a:p>
            <a:pPr>
              <a:defRPr/>
            </a:pPr>
            <a:fld id="{EDA5B6D3-C54C-46B4-B0F6-3E8E53BABF09}" type="slidenum">
              <a:rPr lang="en-US" smtClean="0"/>
              <a:pPr>
                <a:defRPr/>
              </a:pPr>
              <a:t>12</a:t>
            </a:fld>
            <a:endParaRPr lang="en-US" dirty="0"/>
          </a:p>
        </p:txBody>
      </p:sp>
      <p:pic>
        <p:nvPicPr>
          <p:cNvPr id="1026" name="Picture 2" descr="http://www.dxonline.com/Data/Sites/1/MiscImages/website-program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143000"/>
            <a:ext cx="2108200" cy="15811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2464676" y="1143000"/>
            <a:ext cx="6705600" cy="130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rgbClr val="003366"/>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3366CC"/>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rgbClr val="003366"/>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rgbClr val="3366CC"/>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rgbClr val="003366"/>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altLang="en-US" b="1" kern="0" dirty="0" smtClean="0"/>
              <a:t>An application programmer in a law office </a:t>
            </a:r>
            <a:r>
              <a:rPr lang="en-US" altLang="en-US" kern="0" dirty="0" smtClean="0"/>
              <a:t>that tries to extract information from a large number of documents.</a:t>
            </a:r>
          </a:p>
        </p:txBody>
      </p:sp>
      <p:pic>
        <p:nvPicPr>
          <p:cNvPr id="1028" name="Picture 4" descr="https://pixabay.com/static/uploads/photo/2012/04/24/17/40/document-40600_960_7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0786" y="2085975"/>
            <a:ext cx="3657600" cy="355282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5638800" y="2667000"/>
            <a:ext cx="3200400" cy="2140826"/>
          </a:xfrm>
          <a:prstGeom prst="rect">
            <a:avLst/>
          </a:prstGeom>
          <a:solidFill>
            <a:srgbClr val="FFFFFF"/>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rgbClr val="003366"/>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3366CC"/>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rgbClr val="003366"/>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rgbClr val="3366CC"/>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rgbClr val="003366"/>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a:buNone/>
            </a:pPr>
            <a:r>
              <a:rPr lang="en-US" altLang="en-US" kern="0" dirty="0" smtClean="0"/>
              <a:t>Jim Smart resigned from his position at Fictitious Inc., and is suing its CEO, John Clever.  </a:t>
            </a:r>
          </a:p>
        </p:txBody>
      </p:sp>
      <p:sp>
        <p:nvSpPr>
          <p:cNvPr id="10" name="Content Placeholder 2"/>
          <p:cNvSpPr txBox="1">
            <a:spLocks/>
          </p:cNvSpPr>
          <p:nvPr/>
        </p:nvSpPr>
        <p:spPr bwMode="auto">
          <a:xfrm>
            <a:off x="304800" y="2819400"/>
            <a:ext cx="6705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rgbClr val="003366"/>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3366CC"/>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rgbClr val="003366"/>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rgbClr val="3366CC"/>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rgbClr val="003366"/>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altLang="en-US" kern="0" dirty="0" smtClean="0"/>
              <a:t>Jim Smart, </a:t>
            </a:r>
            <a:r>
              <a:rPr lang="en-US" altLang="en-US" kern="0" dirty="0" smtClean="0">
                <a:solidFill>
                  <a:srgbClr val="3366CC"/>
                </a:solidFill>
              </a:rPr>
              <a:t>PER</a:t>
            </a:r>
          </a:p>
          <a:p>
            <a:r>
              <a:rPr lang="en-US" altLang="en-US" kern="0" dirty="0" smtClean="0"/>
              <a:t>John Clever, </a:t>
            </a:r>
            <a:r>
              <a:rPr lang="en-US" altLang="en-US" kern="0" dirty="0" smtClean="0">
                <a:solidFill>
                  <a:srgbClr val="3366CC"/>
                </a:solidFill>
              </a:rPr>
              <a:t>PER</a:t>
            </a:r>
          </a:p>
          <a:p>
            <a:r>
              <a:rPr lang="en-US" altLang="en-US" kern="0" dirty="0" smtClean="0"/>
              <a:t>Fictitious Inc., </a:t>
            </a:r>
            <a:r>
              <a:rPr lang="en-US" altLang="en-US" kern="0" dirty="0" smtClean="0">
                <a:solidFill>
                  <a:srgbClr val="3366CC"/>
                </a:solidFill>
              </a:rPr>
              <a:t>ORG</a:t>
            </a:r>
            <a:r>
              <a:rPr lang="en-US" altLang="en-US" kern="0" dirty="0" smtClean="0"/>
              <a:t> </a:t>
            </a:r>
          </a:p>
          <a:p>
            <a:r>
              <a:rPr lang="en-US" altLang="en-US" kern="0" dirty="0" smtClean="0"/>
              <a:t>Jim </a:t>
            </a:r>
            <a:r>
              <a:rPr lang="en-US" altLang="en-US" kern="0" dirty="0" err="1" smtClean="0">
                <a:solidFill>
                  <a:srgbClr val="3366CC"/>
                </a:solidFill>
              </a:rPr>
              <a:t>works_for</a:t>
            </a:r>
            <a:r>
              <a:rPr lang="en-US" altLang="en-US" kern="0" dirty="0" smtClean="0"/>
              <a:t> Fictitious.</a:t>
            </a:r>
          </a:p>
          <a:p>
            <a:r>
              <a:rPr lang="en-US" altLang="en-US" kern="0" dirty="0" smtClean="0"/>
              <a:t>John </a:t>
            </a:r>
            <a:r>
              <a:rPr lang="en-US" altLang="en-US" kern="0" dirty="0" err="1" smtClean="0">
                <a:solidFill>
                  <a:srgbClr val="3366CC"/>
                </a:solidFill>
              </a:rPr>
              <a:t>works_for</a:t>
            </a:r>
            <a:r>
              <a:rPr lang="en-US" altLang="en-US" kern="0" dirty="0" smtClean="0"/>
              <a:t> </a:t>
            </a:r>
            <a:r>
              <a:rPr lang="en-US" altLang="en-US" kern="0" dirty="0" err="1" smtClean="0"/>
              <a:t>Ficticious</a:t>
            </a:r>
            <a:endParaRPr lang="en-US" altLang="en-US" kern="0" dirty="0" smtClean="0"/>
          </a:p>
          <a:p>
            <a:r>
              <a:rPr lang="en-US" altLang="en-US" b="1" kern="0" dirty="0" smtClean="0"/>
              <a:t>But the programmer has no idea how </a:t>
            </a:r>
          </a:p>
          <a:p>
            <a:pPr marL="0" indent="0">
              <a:buNone/>
            </a:pPr>
            <a:r>
              <a:rPr lang="en-US" altLang="en-US" b="1" kern="0" dirty="0" smtClean="0"/>
              <a:t>     to write a program that can generate </a:t>
            </a:r>
          </a:p>
          <a:p>
            <a:pPr marL="0" indent="0">
              <a:buNone/>
            </a:pPr>
            <a:r>
              <a:rPr lang="en-US" altLang="en-US" b="1" kern="0" dirty="0" smtClean="0"/>
              <a:t>     this level of annotation automatically. </a:t>
            </a:r>
          </a:p>
        </p:txBody>
      </p:sp>
    </p:spTree>
    <p:extLst>
      <p:ext uri="{BB962C8B-B14F-4D97-AF65-F5344CB8AC3E}">
        <p14:creationId xmlns:p14="http://schemas.microsoft.com/office/powerpoint/2010/main" val="8209537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1000"/>
                                        <p:tgtEl>
                                          <p:spTgt spid="10">
                                            <p:txEl>
                                              <p:pRg st="0" end="0"/>
                                            </p:txEl>
                                          </p:spTgt>
                                        </p:tgtEl>
                                      </p:cBhvr>
                                    </p:animEffect>
                                    <p:anim calcmode="lin" valueType="num">
                                      <p:cBhvr>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1000"/>
                                        <p:tgtEl>
                                          <p:spTgt spid="10">
                                            <p:txEl>
                                              <p:pRg st="1" end="1"/>
                                            </p:txEl>
                                          </p:spTgt>
                                        </p:tgtEl>
                                      </p:cBhvr>
                                    </p:animEffect>
                                    <p:anim calcmode="lin" valueType="num">
                                      <p:cBhvr>
                                        <p:cTn id="2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1000"/>
                                        <p:tgtEl>
                                          <p:spTgt spid="10">
                                            <p:txEl>
                                              <p:pRg st="2" end="2"/>
                                            </p:txEl>
                                          </p:spTgt>
                                        </p:tgtEl>
                                      </p:cBhvr>
                                    </p:animEffect>
                                    <p:anim calcmode="lin" valueType="num">
                                      <p:cBhvr>
                                        <p:cTn id="3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fade">
                                      <p:cBhvr>
                                        <p:cTn id="39" dur="1000"/>
                                        <p:tgtEl>
                                          <p:spTgt spid="10">
                                            <p:txEl>
                                              <p:pRg st="4" end="4"/>
                                            </p:txEl>
                                          </p:spTgt>
                                        </p:tgtEl>
                                      </p:cBhvr>
                                    </p:animEffect>
                                    <p:anim calcmode="lin" valueType="num">
                                      <p:cBhvr>
                                        <p:cTn id="40"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Based Java &amp; Saul</a:t>
            </a:r>
            <a:endParaRPr lang="en-US" dirty="0"/>
          </a:p>
        </p:txBody>
      </p:sp>
      <p:sp>
        <p:nvSpPr>
          <p:cNvPr id="3" name="Content Placeholder 2"/>
          <p:cNvSpPr>
            <a:spLocks noGrp="1"/>
          </p:cNvSpPr>
          <p:nvPr>
            <p:ph idx="1"/>
          </p:nvPr>
        </p:nvSpPr>
        <p:spPr/>
        <p:txBody>
          <a:bodyPr/>
          <a:lstStyle/>
          <a:p>
            <a:r>
              <a:rPr lang="en-US" dirty="0" smtClean="0"/>
              <a:t>My group has addressed the challenges, </a:t>
            </a:r>
          </a:p>
          <a:p>
            <a:pPr lvl="1"/>
            <a:r>
              <a:rPr lang="en-US" dirty="0" smtClean="0"/>
              <a:t>and the will to facilitate the development of applications by an application programmer</a:t>
            </a:r>
          </a:p>
          <a:p>
            <a:r>
              <a:rPr lang="en-US" dirty="0" smtClean="0"/>
              <a:t>by developing a Learning based Programming languages that are based on Constraint Conditional Models (CCMs)  </a:t>
            </a:r>
          </a:p>
          <a:p>
            <a:endParaRPr lang="en-US" dirty="0" smtClean="0"/>
          </a:p>
          <a:p>
            <a:r>
              <a:rPr lang="en-US" dirty="0" smtClean="0"/>
              <a:t>A computational formulation that supports programs that are viewed as </a:t>
            </a:r>
          </a:p>
          <a:p>
            <a:pPr lvl="1"/>
            <a:r>
              <a:rPr lang="en-US" altLang="zh-TW" dirty="0" smtClean="0"/>
              <a:t>An i</a:t>
            </a:r>
            <a:r>
              <a:rPr lang="en-US" altLang="zh-TW" dirty="0" smtClean="0">
                <a:solidFill>
                  <a:srgbClr val="3366CC"/>
                </a:solidFill>
              </a:rPr>
              <a:t>nference process </a:t>
            </a:r>
            <a:r>
              <a:rPr lang="en-US" altLang="zh-TW" dirty="0"/>
              <a:t>that is </a:t>
            </a:r>
            <a:r>
              <a:rPr lang="en-US" altLang="zh-TW" dirty="0" smtClean="0"/>
              <a:t>a </a:t>
            </a:r>
            <a:r>
              <a:rPr lang="en-US" altLang="zh-TW" dirty="0">
                <a:solidFill>
                  <a:srgbClr val="3366CC"/>
                </a:solidFill>
              </a:rPr>
              <a:t>knowledge constrained optimization problem, </a:t>
            </a:r>
            <a:r>
              <a:rPr lang="en-US" altLang="zh-TW" dirty="0"/>
              <a:t>done on top of </a:t>
            </a:r>
            <a:r>
              <a:rPr lang="en-US" altLang="zh-TW" dirty="0">
                <a:solidFill>
                  <a:srgbClr val="3366CC"/>
                </a:solidFill>
              </a:rPr>
              <a:t>multiple statistically learned models. </a:t>
            </a:r>
            <a:endParaRPr lang="en-US" altLang="zh-TW" dirty="0" smtClean="0">
              <a:solidFill>
                <a:srgbClr val="3366CC"/>
              </a:solidFill>
            </a:endParaRPr>
          </a:p>
          <a:p>
            <a:r>
              <a:rPr lang="en-US" altLang="zh-TW" dirty="0" err="1" smtClean="0">
                <a:solidFill>
                  <a:srgbClr val="3366CC"/>
                </a:solidFill>
              </a:rPr>
              <a:t>LBJava</a:t>
            </a:r>
            <a:endParaRPr lang="en-US" altLang="zh-TW" dirty="0" smtClean="0">
              <a:solidFill>
                <a:srgbClr val="3366CC"/>
              </a:solidFill>
            </a:endParaRPr>
          </a:p>
          <a:p>
            <a:r>
              <a:rPr lang="en-US" altLang="zh-TW" dirty="0" smtClean="0">
                <a:solidFill>
                  <a:srgbClr val="3366CC"/>
                </a:solidFill>
              </a:rPr>
              <a:t>Saul</a:t>
            </a:r>
            <a:endParaRPr lang="en-US" altLang="zh-TW" dirty="0">
              <a:solidFill>
                <a:srgbClr val="3366CC"/>
              </a:solidFill>
            </a:endParaRPr>
          </a:p>
          <a:p>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13</a:t>
            </a:fld>
            <a:endParaRPr lang="en-US" altLang="zh-TW" dirty="0"/>
          </a:p>
        </p:txBody>
      </p:sp>
    </p:spTree>
    <p:extLst>
      <p:ext uri="{BB962C8B-B14F-4D97-AF65-F5344CB8AC3E}">
        <p14:creationId xmlns:p14="http://schemas.microsoft.com/office/powerpoint/2010/main" val="34905516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zh-TW" smtClean="0"/>
              <a:t>Constrained Conditional Models</a:t>
            </a:r>
            <a:endParaRPr lang="en-US" altLang="zh-TW" dirty="0" smtClean="0"/>
          </a:p>
        </p:txBody>
      </p:sp>
      <p:sp>
        <p:nvSpPr>
          <p:cNvPr id="10" name="Content Placeholder 9"/>
          <p:cNvSpPr>
            <a:spLocks noGrp="1"/>
          </p:cNvSpPr>
          <p:nvPr>
            <p:ph idx="1"/>
          </p:nvPr>
        </p:nvSpPr>
        <p:spPr>
          <a:xfrm>
            <a:off x="76199" y="3581400"/>
            <a:ext cx="9036269" cy="2997200"/>
          </a:xfrm>
        </p:spPr>
        <p:txBody>
          <a:bodyPr/>
          <a:lstStyle/>
          <a:p>
            <a:pPr eaLnBrk="1" hangingPunct="1">
              <a:spcBef>
                <a:spcPct val="50000"/>
              </a:spcBef>
            </a:pPr>
            <a:r>
              <a:rPr lang="en-US" sz="2000" dirty="0" smtClean="0">
                <a:solidFill>
                  <a:srgbClr val="3366CC"/>
                </a:solidFill>
                <a:latin typeface="Calibri" pitchFamily="34" charset="0"/>
              </a:rPr>
              <a:t>Learning:  </a:t>
            </a:r>
            <a:r>
              <a:rPr lang="en-US" sz="2000" dirty="0">
                <a:latin typeface="Calibri" pitchFamily="34" charset="0"/>
              </a:rPr>
              <a:t>learning the objective function (</a:t>
            </a:r>
            <a:r>
              <a:rPr lang="en-US" sz="2000" b="1" dirty="0">
                <a:latin typeface="Calibri" pitchFamily="34" charset="0"/>
              </a:rPr>
              <a:t>w, </a:t>
            </a:r>
            <a:r>
              <a:rPr lang="en-US" sz="2000" b="1" dirty="0" smtClean="0">
                <a:latin typeface="Calibri" pitchFamily="34" charset="0"/>
              </a:rPr>
              <a:t>u</a:t>
            </a:r>
            <a:r>
              <a:rPr lang="en-US" sz="2000" dirty="0" smtClean="0">
                <a:latin typeface="Calibri" pitchFamily="34" charset="0"/>
              </a:rPr>
              <a:t>)</a:t>
            </a:r>
          </a:p>
          <a:p>
            <a:pPr lvl="1" eaLnBrk="1" hangingPunct="1">
              <a:spcBef>
                <a:spcPct val="50000"/>
              </a:spcBef>
            </a:pPr>
            <a:r>
              <a:rPr lang="en-US" sz="1800" dirty="0">
                <a:solidFill>
                  <a:srgbClr val="003366"/>
                </a:solidFill>
                <a:latin typeface="Calibri" pitchFamily="34" charset="0"/>
              </a:rPr>
              <a:t>Decouple? Decompose? Force </a:t>
            </a:r>
            <a:r>
              <a:rPr lang="en-US" sz="1800" b="1" dirty="0">
                <a:solidFill>
                  <a:srgbClr val="003366"/>
                </a:solidFill>
                <a:latin typeface="Calibri" pitchFamily="34" charset="0"/>
              </a:rPr>
              <a:t>u</a:t>
            </a:r>
            <a:r>
              <a:rPr lang="en-US" sz="1800" dirty="0">
                <a:solidFill>
                  <a:srgbClr val="003366"/>
                </a:solidFill>
                <a:latin typeface="Calibri" pitchFamily="34" charset="0"/>
              </a:rPr>
              <a:t> to model hard constraints? </a:t>
            </a:r>
            <a:endParaRPr lang="en-US" sz="1800" dirty="0" smtClean="0">
              <a:solidFill>
                <a:srgbClr val="003366"/>
              </a:solidFill>
              <a:latin typeface="Calibri" pitchFamily="34" charset="0"/>
            </a:endParaRPr>
          </a:p>
          <a:p>
            <a:pPr eaLnBrk="1" hangingPunct="1">
              <a:spcBef>
                <a:spcPct val="50000"/>
              </a:spcBef>
            </a:pPr>
            <a:r>
              <a:rPr lang="en-US" sz="2200" dirty="0">
                <a:solidFill>
                  <a:srgbClr val="3366CC"/>
                </a:solidFill>
                <a:latin typeface="Calibri" pitchFamily="34" charset="0"/>
              </a:rPr>
              <a:t>Inference:</a:t>
            </a:r>
            <a:r>
              <a:rPr lang="en-US" sz="2200" dirty="0">
                <a:latin typeface="Calibri" pitchFamily="34" charset="0"/>
              </a:rPr>
              <a:t> </a:t>
            </a:r>
            <a:r>
              <a:rPr lang="en-US" sz="2200" dirty="0" smtClean="0">
                <a:latin typeface="Calibri" pitchFamily="34" charset="0"/>
              </a:rPr>
              <a:t>multiple algorithmic options; knowledge representation is key. </a:t>
            </a:r>
            <a:endParaRPr lang="en-US" dirty="0"/>
          </a:p>
          <a:p>
            <a:pPr eaLnBrk="1" hangingPunct="1">
              <a:spcBef>
                <a:spcPct val="50000"/>
              </a:spcBef>
            </a:pPr>
            <a:r>
              <a:rPr lang="en-US" sz="2200" dirty="0" smtClean="0">
                <a:solidFill>
                  <a:srgbClr val="3366CC"/>
                </a:solidFill>
                <a:latin typeface="Calibri" pitchFamily="34" charset="0"/>
              </a:rPr>
              <a:t>Programming language </a:t>
            </a:r>
            <a:r>
              <a:rPr lang="en-US" sz="2200" dirty="0" smtClean="0">
                <a:solidFill>
                  <a:srgbClr val="003366"/>
                </a:solidFill>
                <a:latin typeface="Calibri" pitchFamily="34" charset="0"/>
              </a:rPr>
              <a:t>should have defaults that facilitate learning and inference, and facilitate ease of moving between paradigms.</a:t>
            </a:r>
          </a:p>
        </p:txBody>
      </p:sp>
      <p:sp>
        <p:nvSpPr>
          <p:cNvPr id="754705" name="Rectangle 17"/>
          <p:cNvSpPr>
            <a:spLocks noChangeArrowheads="1"/>
          </p:cNvSpPr>
          <p:nvPr/>
        </p:nvSpPr>
        <p:spPr bwMode="auto">
          <a:xfrm>
            <a:off x="6324600" y="1562337"/>
            <a:ext cx="2590800" cy="646331"/>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rgbClr val="003366"/>
                </a:solidFill>
                <a:latin typeface="+mn-lt"/>
                <a:cs typeface="Arial" charset="0"/>
              </a:rPr>
              <a:t>Knowledge component:  </a:t>
            </a:r>
          </a:p>
          <a:p>
            <a:r>
              <a:rPr lang="en-US" dirty="0" smtClean="0">
                <a:solidFill>
                  <a:srgbClr val="003366"/>
                </a:solidFill>
                <a:latin typeface="+mn-lt"/>
                <a:cs typeface="Arial" charset="0"/>
              </a:rPr>
              <a:t>(Soft</a:t>
            </a:r>
            <a:r>
              <a:rPr lang="en-US" dirty="0">
                <a:solidFill>
                  <a:srgbClr val="003366"/>
                </a:solidFill>
                <a:latin typeface="+mn-lt"/>
                <a:cs typeface="Arial" charset="0"/>
              </a:rPr>
              <a:t>) constraints </a:t>
            </a:r>
          </a:p>
        </p:txBody>
      </p:sp>
      <p:grpSp>
        <p:nvGrpSpPr>
          <p:cNvPr id="7" name="Group 6"/>
          <p:cNvGrpSpPr/>
          <p:nvPr/>
        </p:nvGrpSpPr>
        <p:grpSpPr>
          <a:xfrm>
            <a:off x="533400" y="1905001"/>
            <a:ext cx="3048000" cy="909856"/>
            <a:chOff x="152400" y="1485900"/>
            <a:chExt cx="3048000" cy="682392"/>
          </a:xfrm>
        </p:grpSpPr>
        <p:sp>
          <p:nvSpPr>
            <p:cNvPr id="61460" name="Rectangle 16"/>
            <p:cNvSpPr>
              <a:spLocks noChangeArrowheads="1"/>
            </p:cNvSpPr>
            <p:nvPr/>
          </p:nvSpPr>
          <p:spPr bwMode="auto">
            <a:xfrm>
              <a:off x="152400" y="1683544"/>
              <a:ext cx="2133600" cy="484748"/>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3366"/>
                  </a:solidFill>
                  <a:latin typeface="+mn-lt"/>
                </a:rPr>
                <a:t>Weight Vector for “local” models</a:t>
              </a:r>
            </a:p>
          </p:txBody>
        </p:sp>
        <p:sp>
          <p:nvSpPr>
            <p:cNvPr id="61461" name="Line 22"/>
            <p:cNvSpPr>
              <a:spLocks noChangeShapeType="1"/>
            </p:cNvSpPr>
            <p:nvPr/>
          </p:nvSpPr>
          <p:spPr bwMode="auto">
            <a:xfrm flipV="1">
              <a:off x="2362200" y="1485900"/>
              <a:ext cx="838200" cy="4572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5" name="Group 4"/>
          <p:cNvGrpSpPr/>
          <p:nvPr/>
        </p:nvGrpSpPr>
        <p:grpSpPr>
          <a:xfrm>
            <a:off x="5136196" y="482601"/>
            <a:ext cx="3771245" cy="646331"/>
            <a:chOff x="5005403" y="361950"/>
            <a:chExt cx="3771245" cy="484748"/>
          </a:xfrm>
        </p:grpSpPr>
        <p:sp>
          <p:nvSpPr>
            <p:cNvPr id="61458" name="Rectangle 18"/>
            <p:cNvSpPr>
              <a:spLocks noChangeArrowheads="1"/>
            </p:cNvSpPr>
            <p:nvPr/>
          </p:nvSpPr>
          <p:spPr bwMode="auto">
            <a:xfrm>
              <a:off x="5881048" y="361950"/>
              <a:ext cx="2895600" cy="484748"/>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mn-lt"/>
                  <a:cs typeface="Arial" charset="0"/>
                </a:rPr>
                <a:t>Penalty for violating</a:t>
              </a:r>
            </a:p>
            <a:p>
              <a:r>
                <a:rPr lang="en-US" dirty="0">
                  <a:solidFill>
                    <a:srgbClr val="000000"/>
                  </a:solidFill>
                  <a:latin typeface="+mn-lt"/>
                  <a:cs typeface="Arial" charset="0"/>
                </a:rPr>
                <a:t>the constraint.</a:t>
              </a:r>
            </a:p>
          </p:txBody>
        </p:sp>
        <p:sp>
          <p:nvSpPr>
            <p:cNvPr id="61459" name="Line 23"/>
            <p:cNvSpPr>
              <a:spLocks noChangeShapeType="1"/>
            </p:cNvSpPr>
            <p:nvPr/>
          </p:nvSpPr>
          <p:spPr bwMode="auto">
            <a:xfrm rot="8742848" flipV="1">
              <a:off x="5005403" y="741781"/>
              <a:ext cx="808791" cy="46989"/>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7" name="Group 29"/>
          <p:cNvGrpSpPr>
            <a:grpSpLocks/>
          </p:cNvGrpSpPr>
          <p:nvPr/>
        </p:nvGrpSpPr>
        <p:grpSpPr bwMode="auto">
          <a:xfrm>
            <a:off x="5540992" y="1965325"/>
            <a:ext cx="3352800" cy="1306512"/>
            <a:chOff x="3456" y="1238"/>
            <a:chExt cx="2112" cy="823"/>
          </a:xfrm>
        </p:grpSpPr>
        <p:sp>
          <p:nvSpPr>
            <p:cNvPr id="61456" name="Rectangle 19"/>
            <p:cNvSpPr>
              <a:spLocks noChangeArrowheads="1"/>
            </p:cNvSpPr>
            <p:nvPr/>
          </p:nvSpPr>
          <p:spPr bwMode="auto">
            <a:xfrm>
              <a:off x="3456" y="1654"/>
              <a:ext cx="2112" cy="407"/>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3366"/>
                  </a:solidFill>
                  <a:latin typeface="+mn-lt"/>
                  <a:cs typeface="Arial" charset="0"/>
                </a:rPr>
                <a:t>How far y is from </a:t>
              </a:r>
            </a:p>
            <a:p>
              <a:r>
                <a:rPr lang="en-US" dirty="0">
                  <a:solidFill>
                    <a:srgbClr val="003366"/>
                  </a:solidFill>
                  <a:latin typeface="+mn-lt"/>
                  <a:cs typeface="Arial" charset="0"/>
                </a:rPr>
                <a:t>a “</a:t>
              </a:r>
              <a:r>
                <a:rPr lang="en-US" dirty="0" smtClean="0">
                  <a:solidFill>
                    <a:srgbClr val="003366"/>
                  </a:solidFill>
                  <a:latin typeface="+mn-lt"/>
                  <a:cs typeface="Arial" charset="0"/>
                </a:rPr>
                <a:t>legal/expected” </a:t>
              </a:r>
              <a:r>
                <a:rPr lang="en-US" dirty="0">
                  <a:solidFill>
                    <a:srgbClr val="003366"/>
                  </a:solidFill>
                  <a:latin typeface="+mn-lt"/>
                  <a:cs typeface="Arial" charset="0"/>
                </a:rPr>
                <a:t>assignment</a:t>
              </a:r>
            </a:p>
          </p:txBody>
        </p:sp>
        <p:sp>
          <p:nvSpPr>
            <p:cNvPr id="61457" name="Line 24"/>
            <p:cNvSpPr>
              <a:spLocks noChangeShapeType="1"/>
            </p:cNvSpPr>
            <p:nvPr/>
          </p:nvSpPr>
          <p:spPr bwMode="auto">
            <a:xfrm flipH="1" flipV="1">
              <a:off x="3456" y="1238"/>
              <a:ext cx="432" cy="39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5" name="Group 27"/>
          <p:cNvGrpSpPr>
            <a:grpSpLocks/>
          </p:cNvGrpSpPr>
          <p:nvPr/>
        </p:nvGrpSpPr>
        <p:grpSpPr bwMode="auto">
          <a:xfrm>
            <a:off x="2286000" y="1905000"/>
            <a:ext cx="2895600" cy="1598613"/>
            <a:chOff x="1200" y="1296"/>
            <a:chExt cx="1824" cy="1007"/>
          </a:xfrm>
        </p:grpSpPr>
        <p:sp>
          <p:nvSpPr>
            <p:cNvPr id="61454" name="Rectangle 15"/>
            <p:cNvSpPr>
              <a:spLocks noChangeArrowheads="1"/>
            </p:cNvSpPr>
            <p:nvPr/>
          </p:nvSpPr>
          <p:spPr bwMode="auto">
            <a:xfrm>
              <a:off x="1200" y="1721"/>
              <a:ext cx="1824" cy="582"/>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3366"/>
                  </a:solidFill>
                  <a:latin typeface="+mn-lt"/>
                  <a:cs typeface="Arial" charset="0"/>
                </a:rPr>
                <a:t>Features, classifiers; log-linear models  (HMM, CRF) or a combination</a:t>
              </a:r>
            </a:p>
          </p:txBody>
        </p:sp>
        <p:sp>
          <p:nvSpPr>
            <p:cNvPr id="61455" name="Line 21"/>
            <p:cNvSpPr>
              <a:spLocks noChangeShapeType="1"/>
            </p:cNvSpPr>
            <p:nvPr/>
          </p:nvSpPr>
          <p:spPr bwMode="auto">
            <a:xfrm flipV="1">
              <a:off x="2304" y="1296"/>
              <a:ext cx="0" cy="432"/>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sp>
        <p:nvSpPr>
          <p:cNvPr id="4" name="Rectangle 3"/>
          <p:cNvSpPr/>
          <p:nvPr/>
        </p:nvSpPr>
        <p:spPr>
          <a:xfrm>
            <a:off x="609600" y="1349993"/>
            <a:ext cx="8229600" cy="461665"/>
          </a:xfrm>
          <a:prstGeom prst="rect">
            <a:avLst/>
          </a:prstGeom>
        </p:spPr>
        <p:txBody>
          <a:bodyPr wrap="square">
            <a:spAutoFit/>
          </a:bodyPr>
          <a:lstStyle/>
          <a:p>
            <a:pPr lvl="2" eaLnBrk="0" hangingPunct="0">
              <a:spcBef>
                <a:spcPct val="20000"/>
              </a:spcBef>
              <a:buClr>
                <a:srgbClr val="FF9900"/>
              </a:buClr>
              <a:buSzPct val="65000"/>
            </a:pPr>
            <a:r>
              <a:rPr lang="en-US" sz="2400" b="1" kern="0" dirty="0" smtClean="0">
                <a:solidFill>
                  <a:srgbClr val="000000"/>
                </a:solidFill>
                <a:latin typeface="Calibri"/>
                <a:cs typeface="Arial"/>
              </a:rPr>
              <a:t>y </a:t>
            </a:r>
            <a:r>
              <a:rPr lang="en-US" sz="2400" b="1" kern="0" dirty="0">
                <a:solidFill>
                  <a:srgbClr val="000000"/>
                </a:solidFill>
                <a:latin typeface="Calibri"/>
                <a:cs typeface="Arial"/>
              </a:rPr>
              <a:t>= </a:t>
            </a:r>
            <a:r>
              <a:rPr lang="en-US" sz="2400" b="1" kern="0" dirty="0" err="1">
                <a:solidFill>
                  <a:srgbClr val="000000"/>
                </a:solidFill>
                <a:latin typeface="Calibri"/>
                <a:cs typeface="Arial"/>
              </a:rPr>
              <a:t>argmax</a:t>
            </a:r>
            <a:r>
              <a:rPr lang="en-US" sz="2400" b="1" kern="0" baseline="-25000" dirty="0" err="1">
                <a:solidFill>
                  <a:srgbClr val="000000"/>
                </a:solidFill>
                <a:latin typeface="Calibri"/>
                <a:cs typeface="Arial"/>
              </a:rPr>
              <a:t>y</a:t>
            </a:r>
            <a:r>
              <a:rPr lang="en-US" sz="2400" b="1" kern="0" baseline="-25000" dirty="0">
                <a:solidFill>
                  <a:srgbClr val="000000"/>
                </a:solidFill>
                <a:latin typeface="Calibri"/>
                <a:cs typeface="Arial"/>
              </a:rPr>
              <a:t> </a:t>
            </a:r>
            <a:r>
              <a:rPr lang="en-US" sz="2400" b="1" kern="0" baseline="-25000" dirty="0">
                <a:solidFill>
                  <a:srgbClr val="000000"/>
                </a:solidFill>
                <a:latin typeface="cmsy10"/>
                <a:cs typeface="Arial"/>
              </a:rPr>
              <a:t>2 Y</a:t>
            </a:r>
            <a:r>
              <a:rPr lang="en-US" sz="2400" b="1" kern="0" dirty="0">
                <a:solidFill>
                  <a:srgbClr val="000000"/>
                </a:solidFill>
                <a:latin typeface="Calibri"/>
                <a:cs typeface="Arial"/>
              </a:rPr>
              <a:t>  </a:t>
            </a:r>
            <a:r>
              <a:rPr lang="en-US" sz="2400" b="1" kern="0" dirty="0" err="1" smtClean="0">
                <a:solidFill>
                  <a:srgbClr val="000000"/>
                </a:solidFill>
                <a:latin typeface="Calibri"/>
                <a:cs typeface="Arial"/>
              </a:rPr>
              <a:t>w</a:t>
            </a:r>
            <a:r>
              <a:rPr lang="en-US" sz="2400" b="1" kern="0" baseline="30000" dirty="0" err="1" smtClean="0">
                <a:solidFill>
                  <a:srgbClr val="000000"/>
                </a:solidFill>
                <a:latin typeface="Calibri"/>
                <a:cs typeface="Arial"/>
              </a:rPr>
              <a:t>T</a:t>
            </a:r>
            <a:r>
              <a:rPr lang="en-US" sz="2400" b="1" kern="0" dirty="0" err="1" smtClean="0">
                <a:solidFill>
                  <a:srgbClr val="000000"/>
                </a:solidFill>
                <a:latin typeface="cmmi10"/>
                <a:cs typeface="Arial"/>
              </a:rPr>
              <a:t>Á</a:t>
            </a:r>
            <a:r>
              <a:rPr lang="en-US" sz="2400" b="1" kern="0" dirty="0" smtClean="0">
                <a:solidFill>
                  <a:srgbClr val="000000"/>
                </a:solidFill>
                <a:latin typeface="Calibri"/>
                <a:cs typeface="Arial"/>
              </a:rPr>
              <a:t>(x, y</a:t>
            </a:r>
            <a:r>
              <a:rPr lang="en-US" sz="2400" b="1" kern="0" dirty="0">
                <a:solidFill>
                  <a:srgbClr val="000000"/>
                </a:solidFill>
                <a:latin typeface="Calibri"/>
                <a:cs typeface="Arial"/>
              </a:rPr>
              <a:t>) + </a:t>
            </a:r>
            <a:r>
              <a:rPr lang="en-US" sz="2400" b="1" kern="0" dirty="0" err="1" smtClean="0">
                <a:solidFill>
                  <a:srgbClr val="000000"/>
                </a:solidFill>
                <a:latin typeface="Calibri"/>
                <a:cs typeface="Arial"/>
              </a:rPr>
              <a:t>u</a:t>
            </a:r>
            <a:r>
              <a:rPr lang="en-US" sz="2400" b="1" kern="0" baseline="30000" dirty="0" err="1" smtClean="0">
                <a:solidFill>
                  <a:srgbClr val="000000"/>
                </a:solidFill>
                <a:latin typeface="Calibri"/>
                <a:cs typeface="Arial"/>
              </a:rPr>
              <a:t>T</a:t>
            </a:r>
            <a:r>
              <a:rPr lang="en-US" sz="2400" b="1" kern="0" dirty="0" err="1" smtClean="0">
                <a:solidFill>
                  <a:srgbClr val="000000"/>
                </a:solidFill>
                <a:latin typeface="cmmi10"/>
                <a:cs typeface="Arial"/>
              </a:rPr>
              <a:t>C</a:t>
            </a:r>
            <a:r>
              <a:rPr lang="en-US" sz="2400" b="1" kern="0" dirty="0" smtClean="0">
                <a:solidFill>
                  <a:srgbClr val="000000"/>
                </a:solidFill>
                <a:latin typeface="Calibri"/>
                <a:cs typeface="Arial"/>
              </a:rPr>
              <a:t>(x, y</a:t>
            </a:r>
            <a:r>
              <a:rPr lang="en-US" sz="2400" b="1" kern="0" dirty="0">
                <a:solidFill>
                  <a:srgbClr val="000000"/>
                </a:solidFill>
                <a:latin typeface="Calibri"/>
                <a:cs typeface="Arial"/>
              </a:rPr>
              <a:t>) </a:t>
            </a:r>
          </a:p>
        </p:txBody>
      </p:sp>
      <p:sp>
        <p:nvSpPr>
          <p:cNvPr id="25" name="Rectangle 18"/>
          <p:cNvSpPr>
            <a:spLocks noChangeArrowheads="1"/>
          </p:cNvSpPr>
          <p:nvPr/>
        </p:nvSpPr>
        <p:spPr bwMode="auto">
          <a:xfrm>
            <a:off x="4800600" y="1450467"/>
            <a:ext cx="1752600" cy="369332"/>
          </a:xfrm>
          <a:prstGeom prst="rect">
            <a:avLst/>
          </a:prstGeom>
          <a:solidFill>
            <a:srgbClr val="FFFFFF"/>
          </a:solidFill>
          <a:ln w="9525">
            <a:solidFill>
              <a:schemeClr val="bg1"/>
            </a:solidFill>
            <a:miter lim="800000"/>
            <a:headEnd/>
            <a:tailEnd/>
          </a:ln>
          <a:effectLst/>
          <a:extLst/>
        </p:spPr>
        <p:txBody>
          <a:bodyPr wrap="square">
            <a:spAutoFit/>
          </a:bodyPr>
          <a:lstStyle/>
          <a:p>
            <a:r>
              <a:rPr lang="en-US" dirty="0" smtClean="0">
                <a:solidFill>
                  <a:srgbClr val="000000"/>
                </a:solidFill>
                <a:latin typeface="+mn-lt"/>
                <a:cs typeface="Arial" charset="0"/>
              </a:rPr>
              <a:t> </a:t>
            </a:r>
            <a:endParaRPr lang="en-US" dirty="0">
              <a:solidFill>
                <a:srgbClr val="000000"/>
              </a:solidFill>
              <a:latin typeface="+mn-lt"/>
              <a:cs typeface="Arial" charset="0"/>
            </a:endParaRPr>
          </a:p>
        </p:txBody>
      </p:sp>
      <p:sp>
        <p:nvSpPr>
          <p:cNvPr id="32" name="Rectangle 31"/>
          <p:cNvSpPr/>
          <p:nvPr/>
        </p:nvSpPr>
        <p:spPr>
          <a:xfrm>
            <a:off x="4883168" y="250448"/>
            <a:ext cx="4206240" cy="923330"/>
          </a:xfrm>
          <a:prstGeom prst="rect">
            <a:avLst/>
          </a:prstGeom>
          <a:solidFill>
            <a:srgbClr val="FFFFCC"/>
          </a:solidFill>
          <a:ln>
            <a:solidFill>
              <a:schemeClr val="bg2"/>
            </a:solidFill>
          </a:ln>
        </p:spPr>
        <p:txBody>
          <a:bodyPr wrap="square">
            <a:spAutoFit/>
          </a:bodyPr>
          <a:lstStyle/>
          <a:p>
            <a:r>
              <a:rPr lang="en-US" dirty="0">
                <a:solidFill>
                  <a:srgbClr val="003366"/>
                </a:solidFill>
                <a:latin typeface="+mn-lt"/>
              </a:rPr>
              <a:t>Any MAP problem w.r.t. any probabilistic model, can be formulated as an </a:t>
            </a:r>
            <a:r>
              <a:rPr lang="en-US" b="1" dirty="0" smtClean="0">
                <a:solidFill>
                  <a:srgbClr val="003366"/>
                </a:solidFill>
                <a:latin typeface="+mn-lt"/>
              </a:rPr>
              <a:t>Integer Linear Program</a:t>
            </a:r>
            <a:r>
              <a:rPr lang="en-US" dirty="0" smtClean="0">
                <a:solidFill>
                  <a:srgbClr val="003366"/>
                </a:solidFill>
                <a:latin typeface="+mn-lt"/>
              </a:rPr>
              <a:t> (</a:t>
            </a:r>
            <a:r>
              <a:rPr lang="en-US" b="1" dirty="0" smtClean="0">
                <a:solidFill>
                  <a:srgbClr val="003366"/>
                </a:solidFill>
                <a:latin typeface="+mn-lt"/>
              </a:rPr>
              <a:t>ILP)     </a:t>
            </a:r>
            <a:r>
              <a:rPr lang="en-US" sz="1600" dirty="0" smtClean="0">
                <a:solidFill>
                  <a:srgbClr val="3366CC"/>
                </a:solidFill>
                <a:latin typeface="+mn-lt"/>
              </a:rPr>
              <a:t>Roth</a:t>
            </a:r>
            <a:r>
              <a:rPr lang="en-US" sz="1600" dirty="0">
                <a:solidFill>
                  <a:srgbClr val="3366CC"/>
                </a:solidFill>
                <a:latin typeface="+mn-lt"/>
              </a:rPr>
              <a:t>+ 04, </a:t>
            </a:r>
            <a:r>
              <a:rPr lang="en-US" sz="1600" dirty="0" err="1" smtClean="0">
                <a:solidFill>
                  <a:srgbClr val="3366CC"/>
                </a:solidFill>
                <a:latin typeface="+mn-lt"/>
              </a:rPr>
              <a:t>Taskar</a:t>
            </a:r>
            <a:r>
              <a:rPr lang="en-US" sz="1600" dirty="0" smtClean="0">
                <a:solidFill>
                  <a:srgbClr val="3366CC"/>
                </a:solidFill>
                <a:latin typeface="+mn-lt"/>
              </a:rPr>
              <a:t> 04]</a:t>
            </a:r>
            <a:endParaRPr lang="en-US" dirty="0" smtClean="0">
              <a:solidFill>
                <a:srgbClr val="3366CC"/>
              </a:solidFill>
              <a:latin typeface="+mn-lt"/>
            </a:endParaRPr>
          </a:p>
        </p:txBody>
      </p:sp>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14</a:t>
            </a:fld>
            <a:endParaRPr lang="en-US" altLang="zh-TW"/>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22" y="1203434"/>
            <a:ext cx="6053836" cy="731520"/>
          </a:xfrm>
          <a:prstGeom prst="rect">
            <a:avLst/>
          </a:prstGeom>
          <a:ln w="28575">
            <a:solidFill>
              <a:srgbClr val="FF0000"/>
            </a:solidFill>
          </a:ln>
        </p:spPr>
      </p:pic>
      <p:sp>
        <p:nvSpPr>
          <p:cNvPr id="23" name="AutoShape 191"/>
          <p:cNvSpPr>
            <a:spLocks noChangeArrowheads="1"/>
          </p:cNvSpPr>
          <p:nvPr/>
        </p:nvSpPr>
        <p:spPr bwMode="auto">
          <a:xfrm>
            <a:off x="609600" y="609600"/>
            <a:ext cx="3848100" cy="320040"/>
          </a:xfrm>
          <a:prstGeom prst="wedgeRectCallout">
            <a:avLst>
              <a:gd name="adj1" fmla="val 16881"/>
              <a:gd name="adj2" fmla="val 192210"/>
            </a:avLst>
          </a:prstGeom>
          <a:solidFill>
            <a:srgbClr val="FFFFCC"/>
          </a:solidFill>
          <a:ln w="9525">
            <a:solidFill>
              <a:schemeClr val="tx1"/>
            </a:solidFill>
            <a:miter lim="800000"/>
            <a:headEnd/>
            <a:tailEnd/>
          </a:ln>
        </p:spPr>
        <p:txBody>
          <a:bodyPr/>
          <a:lstStyle/>
          <a:p>
            <a:pPr algn="ctr"/>
            <a:r>
              <a:rPr lang="en-US" b="1" dirty="0" smtClean="0">
                <a:solidFill>
                  <a:srgbClr val="3366CC"/>
                </a:solidFill>
                <a:latin typeface="Calibri"/>
                <a:cs typeface="Arial" charset="0"/>
              </a:rPr>
              <a:t>Variables</a:t>
            </a:r>
            <a:r>
              <a:rPr lang="en-US" b="1" dirty="0" smtClean="0">
                <a:solidFill>
                  <a:srgbClr val="000000"/>
                </a:solidFill>
                <a:latin typeface="Calibri"/>
                <a:cs typeface="Arial" charset="0"/>
              </a:rPr>
              <a:t> </a:t>
            </a:r>
            <a:r>
              <a:rPr lang="en-US" b="1" dirty="0" smtClean="0">
                <a:solidFill>
                  <a:srgbClr val="003366"/>
                </a:solidFill>
                <a:latin typeface="Calibri"/>
                <a:cs typeface="Arial" charset="0"/>
              </a:rPr>
              <a:t>are “parts”  (factors); models </a:t>
            </a:r>
            <a:endParaRPr lang="en-US" b="1" dirty="0">
              <a:solidFill>
                <a:srgbClr val="003366"/>
              </a:solidFill>
              <a:latin typeface="Calibri"/>
              <a:cs typeface="Arial" charset="0"/>
            </a:endParaRPr>
          </a:p>
        </p:txBody>
      </p:sp>
    </p:spTree>
    <p:extLst>
      <p:ext uri="{BB962C8B-B14F-4D97-AF65-F5344CB8AC3E}">
        <p14:creationId xmlns:p14="http://schemas.microsoft.com/office/powerpoint/2010/main" val="157905045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54715"/>
                                        </p:tgtEl>
                                        <p:attrNameLst>
                                          <p:attrName>style.visibility</p:attrName>
                                        </p:attrNameLst>
                                      </p:cBhvr>
                                      <p:to>
                                        <p:strVal val="visible"/>
                                      </p:to>
                                    </p:set>
                                    <p:anim calcmode="lin" valueType="num">
                                      <p:cBhvr additive="base">
                                        <p:cTn id="7" dur="1000" fill="hold"/>
                                        <p:tgtEl>
                                          <p:spTgt spid="754715"/>
                                        </p:tgtEl>
                                        <p:attrNameLst>
                                          <p:attrName>ppt_x</p:attrName>
                                        </p:attrNameLst>
                                      </p:cBhvr>
                                      <p:tavLst>
                                        <p:tav tm="0">
                                          <p:val>
                                            <p:strVal val="0-#ppt_w/2"/>
                                          </p:val>
                                        </p:tav>
                                        <p:tav tm="100000">
                                          <p:val>
                                            <p:strVal val="#ppt_x"/>
                                          </p:val>
                                        </p:tav>
                                      </p:tavLst>
                                    </p:anim>
                                    <p:anim calcmode="lin" valueType="num">
                                      <p:cBhvr additive="base">
                                        <p:cTn id="8" dur="1000" fill="hold"/>
                                        <p:tgtEl>
                                          <p:spTgt spid="7547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par>
                                <p:cTn id="19" presetID="2" presetClass="entr" presetSubtype="2" fill="hold" grpId="0" nodeType="withEffect">
                                  <p:stCondLst>
                                    <p:cond delay="0"/>
                                  </p:stCondLst>
                                  <p:childTnLst>
                                    <p:set>
                                      <p:cBhvr>
                                        <p:cTn id="20" dur="1" fill="hold">
                                          <p:stCondLst>
                                            <p:cond delay="0"/>
                                          </p:stCondLst>
                                        </p:cTn>
                                        <p:tgtEl>
                                          <p:spTgt spid="754705"/>
                                        </p:tgtEl>
                                        <p:attrNameLst>
                                          <p:attrName>style.visibility</p:attrName>
                                        </p:attrNameLst>
                                      </p:cBhvr>
                                      <p:to>
                                        <p:strVal val="visible"/>
                                      </p:to>
                                    </p:set>
                                    <p:anim calcmode="lin" valueType="num">
                                      <p:cBhvr additive="base">
                                        <p:cTn id="21" dur="1000" fill="hold"/>
                                        <p:tgtEl>
                                          <p:spTgt spid="754705"/>
                                        </p:tgtEl>
                                        <p:attrNameLst>
                                          <p:attrName>ppt_x</p:attrName>
                                        </p:attrNameLst>
                                      </p:cBhvr>
                                      <p:tavLst>
                                        <p:tav tm="0">
                                          <p:val>
                                            <p:strVal val="1+#ppt_w/2"/>
                                          </p:val>
                                        </p:tav>
                                        <p:tav tm="100000">
                                          <p:val>
                                            <p:strVal val="#ppt_x"/>
                                          </p:val>
                                        </p:tav>
                                      </p:tavLst>
                                    </p:anim>
                                    <p:anim calcmode="lin" valueType="num">
                                      <p:cBhvr additive="base">
                                        <p:cTn id="22" dur="1000" fill="hold"/>
                                        <p:tgtEl>
                                          <p:spTgt spid="75470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1+#ppt_w/2"/>
                                          </p:val>
                                        </p:tav>
                                        <p:tav tm="100000">
                                          <p:val>
                                            <p:strVal val="#ppt_x"/>
                                          </p:val>
                                        </p:tav>
                                      </p:tavLst>
                                    </p:anim>
                                    <p:anim calcmode="lin" valueType="num">
                                      <p:cBhvr additive="base">
                                        <p:cTn id="28" dur="1000" fill="hold"/>
                                        <p:tgtEl>
                                          <p:spTgt spid="5"/>
                                        </p:tgtEl>
                                        <p:attrNameLst>
                                          <p:attrName>ppt_y</p:attrName>
                                        </p:attrNameLst>
                                      </p:cBhvr>
                                      <p:tavLst>
                                        <p:tav tm="0">
                                          <p:val>
                                            <p:strVal val="0-#ppt_h/2"/>
                                          </p:val>
                                        </p:tav>
                                        <p:tav tm="100000">
                                          <p:val>
                                            <p:strVal val="#ppt_y"/>
                                          </p:val>
                                        </p:tav>
                                      </p:tavLst>
                                    </p:anim>
                                  </p:childTnLst>
                                </p:cTn>
                              </p:par>
                            </p:childTnLst>
                          </p:cTn>
                        </p:par>
                        <p:par>
                          <p:cTn id="29" fill="hold">
                            <p:stCondLst>
                              <p:cond delay="1000"/>
                            </p:stCondLst>
                            <p:childTnLst>
                              <p:par>
                                <p:cTn id="30" presetID="2" presetClass="entr" presetSubtype="6" fill="hold" nodeType="afterEffect">
                                  <p:stCondLst>
                                    <p:cond delay="0"/>
                                  </p:stCondLst>
                                  <p:childTnLst>
                                    <p:set>
                                      <p:cBhvr>
                                        <p:cTn id="31" dur="1" fill="hold">
                                          <p:stCondLst>
                                            <p:cond delay="0"/>
                                          </p:stCondLst>
                                        </p:cTn>
                                        <p:tgtEl>
                                          <p:spTgt spid="754717"/>
                                        </p:tgtEl>
                                        <p:attrNameLst>
                                          <p:attrName>style.visibility</p:attrName>
                                        </p:attrNameLst>
                                      </p:cBhvr>
                                      <p:to>
                                        <p:strVal val="visible"/>
                                      </p:to>
                                    </p:set>
                                    <p:anim calcmode="lin" valueType="num">
                                      <p:cBhvr additive="base">
                                        <p:cTn id="32" dur="1000" fill="hold"/>
                                        <p:tgtEl>
                                          <p:spTgt spid="754717"/>
                                        </p:tgtEl>
                                        <p:attrNameLst>
                                          <p:attrName>ppt_x</p:attrName>
                                        </p:attrNameLst>
                                      </p:cBhvr>
                                      <p:tavLst>
                                        <p:tav tm="0">
                                          <p:val>
                                            <p:strVal val="1+#ppt_w/2"/>
                                          </p:val>
                                        </p:tav>
                                        <p:tav tm="100000">
                                          <p:val>
                                            <p:strVal val="#ppt_x"/>
                                          </p:val>
                                        </p:tav>
                                      </p:tavLst>
                                    </p:anim>
                                    <p:anim calcmode="lin" valueType="num">
                                      <p:cBhvr additive="base">
                                        <p:cTn id="33" dur="1000" fill="hold"/>
                                        <p:tgtEl>
                                          <p:spTgt spid="7547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0-#ppt_w/2"/>
                                          </p:val>
                                        </p:tav>
                                        <p:tav tm="100000">
                                          <p:val>
                                            <p:strVal val="#ppt_x"/>
                                          </p:val>
                                        </p:tav>
                                      </p:tavLst>
                                    </p:anim>
                                    <p:anim calcmode="lin" valueType="num">
                                      <p:cBhvr additive="base">
                                        <p:cTn id="5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54705" grpId="0" animBg="1"/>
      <p:bldP spid="25" grpId="0" animBg="1"/>
      <p:bldP spid="3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DA5B6D3-C54C-46B4-B0F6-3E8E53BABF09}" type="slidenum">
              <a:rPr lang="en-US" smtClean="0">
                <a:solidFill>
                  <a:srgbClr val="000000"/>
                </a:solidFill>
              </a:rPr>
              <a:pPr>
                <a:defRPr/>
              </a:pPr>
              <a:t>15</a:t>
            </a:fld>
            <a:endParaRPr lang="en-US" dirty="0">
              <a:solidFill>
                <a:srgbClr val="000000"/>
              </a:solidFill>
            </a:endParaRPr>
          </a:p>
        </p:txBody>
      </p:sp>
      <p:sp>
        <p:nvSpPr>
          <p:cNvPr id="22538" name="Title 1"/>
          <p:cNvSpPr>
            <a:spLocks noGrp="1"/>
          </p:cNvSpPr>
          <p:nvPr>
            <p:ph type="title"/>
          </p:nvPr>
        </p:nvSpPr>
        <p:spPr/>
        <p:txBody>
          <a:bodyPr/>
          <a:lstStyle/>
          <a:p>
            <a:r>
              <a:rPr lang="en-US" altLang="en-US" dirty="0" smtClean="0"/>
              <a:t>Learning Based Java  </a:t>
            </a:r>
            <a:r>
              <a:rPr lang="en-US" altLang="en-US" sz="1600" dirty="0" smtClean="0">
                <a:solidFill>
                  <a:srgbClr val="7030A0"/>
                </a:solidFill>
              </a:rPr>
              <a:t>[</a:t>
            </a:r>
            <a:r>
              <a:rPr lang="en-US" altLang="en-US" sz="1600" dirty="0" err="1" smtClean="0">
                <a:solidFill>
                  <a:srgbClr val="7030A0"/>
                </a:solidFill>
              </a:rPr>
              <a:t>Rizzolo</a:t>
            </a:r>
            <a:r>
              <a:rPr lang="en-US" altLang="en-US" sz="1600" dirty="0" smtClean="0">
                <a:solidFill>
                  <a:srgbClr val="7030A0"/>
                </a:solidFill>
              </a:rPr>
              <a:t> &amp; Roth, ICSC’07, LREC’10]</a:t>
            </a:r>
            <a:endParaRPr lang="en-US" altLang="en-US" sz="1600" dirty="0" smtClean="0"/>
          </a:p>
        </p:txBody>
      </p:sp>
      <p:sp>
        <p:nvSpPr>
          <p:cNvPr id="22530" name="Content Placeholder 2"/>
          <p:cNvSpPr>
            <a:spLocks noGrp="1"/>
          </p:cNvSpPr>
          <p:nvPr>
            <p:ph idx="4294967295"/>
          </p:nvPr>
        </p:nvSpPr>
        <p:spPr>
          <a:xfrm>
            <a:off x="470336" y="1250732"/>
            <a:ext cx="8229600" cy="4953000"/>
          </a:xfrm>
        </p:spPr>
        <p:txBody>
          <a:bodyPr/>
          <a:lstStyle/>
          <a:p>
            <a:r>
              <a:rPr lang="en-US" altLang="en-US" dirty="0" smtClean="0"/>
              <a:t>LBP design principles:</a:t>
            </a:r>
          </a:p>
          <a:p>
            <a:endParaRPr lang="en-US" altLang="en-US" sz="1000" dirty="0" smtClean="0"/>
          </a:p>
          <a:p>
            <a:pPr lvl="1"/>
            <a:r>
              <a:rPr lang="en-US" altLang="en-US" dirty="0" smtClean="0"/>
              <a:t>High level primitives</a:t>
            </a:r>
          </a:p>
          <a:p>
            <a:pPr lvl="1"/>
            <a:r>
              <a:rPr lang="en-US" altLang="en-US" dirty="0" smtClean="0"/>
              <a:t>Relational features</a:t>
            </a:r>
          </a:p>
          <a:p>
            <a:pPr lvl="1"/>
            <a:r>
              <a:rPr lang="en-US" altLang="en-US" dirty="0" smtClean="0"/>
              <a:t>Infinite feature space</a:t>
            </a:r>
          </a:p>
          <a:p>
            <a:pPr lvl="1"/>
            <a:r>
              <a:rPr lang="en-US" altLang="en-US" dirty="0" smtClean="0"/>
              <a:t>Customizable objective function</a:t>
            </a:r>
          </a:p>
          <a:p>
            <a:pPr lvl="1"/>
            <a:r>
              <a:rPr lang="en-US" altLang="en-US" dirty="0" smtClean="0"/>
              <a:t>Model </a:t>
            </a:r>
            <a:r>
              <a:rPr lang="en-US" altLang="en-US" dirty="0" err="1" smtClean="0"/>
              <a:t>composability</a:t>
            </a:r>
            <a:endParaRPr lang="en-US" altLang="en-US" dirty="0" smtClean="0"/>
          </a:p>
          <a:p>
            <a:pPr lvl="1"/>
            <a:r>
              <a:rPr lang="en-US" altLang="en-US" dirty="0" smtClean="0"/>
              <a:t>Inference decomposability </a:t>
            </a:r>
            <a:r>
              <a:rPr lang="en-US" altLang="en-US" b="0" i="1" dirty="0" smtClean="0"/>
              <a:t>(not flexible enough)</a:t>
            </a:r>
          </a:p>
          <a:p>
            <a:pPr lvl="1"/>
            <a:r>
              <a:rPr lang="en-US" altLang="en-US" dirty="0" smtClean="0"/>
              <a:t>Algorithm independence </a:t>
            </a:r>
            <a:r>
              <a:rPr lang="en-US" altLang="en-US" b="0" i="1" dirty="0" smtClean="0"/>
              <a:t>(learning; not inference)</a:t>
            </a:r>
          </a:p>
          <a:p>
            <a:endParaRPr lang="en-US" altLang="en-US" dirty="0" smtClean="0"/>
          </a:p>
        </p:txBody>
      </p:sp>
      <p:pic>
        <p:nvPicPr>
          <p:cNvPr id="6" name="Picture 2" descr="C:\Users\rizzolo\AppData\Local\Microsoft\Windows\Temporary Internet Files\Content.IE5\VY83JUTD\MC90043253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8399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rizzolo\AppData\Local\Microsoft\Windows\Temporary Internet Files\Content.IE5\VY83JUTD\MC90043253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2988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rizzolo\AppData\Local\Microsoft\Windows\Temporary Internet Files\Content.IE5\VY83JUTD\MC90043253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568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rizzolo\AppData\Local\Microsoft\Windows\Temporary Internet Files\Content.IE5\VY83JUTD\MC900432530[1].png"/>
          <p:cNvPicPr>
            <a:picLocks noChangeAspect="1" noChangeArrowheads="1"/>
          </p:cNvPicPr>
          <p:nvPr/>
        </p:nvPicPr>
        <p:blipFill>
          <a:blip r:embed="rId3" cstate="print">
            <a:lum bright="44000" contrast="50000"/>
            <a:extLst>
              <a:ext uri="{28A0092B-C50C-407E-A947-70E740481C1C}">
                <a14:useLocalDpi xmlns:a14="http://schemas.microsoft.com/office/drawing/2010/main" val="0"/>
              </a:ext>
            </a:extLst>
          </a:blip>
          <a:srcRect/>
          <a:stretch>
            <a:fillRect/>
          </a:stretch>
        </p:blipFill>
        <p:spPr bwMode="auto">
          <a:xfrm>
            <a:off x="990600" y="40274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rizzolo\AppData\Local\Microsoft\Windows\Temporary Internet Files\Content.IE5\VY83JUTD\MC900432530[1].png"/>
          <p:cNvPicPr>
            <a:picLocks noChangeAspect="1" noChangeArrowheads="1"/>
          </p:cNvPicPr>
          <p:nvPr/>
        </p:nvPicPr>
        <p:blipFill>
          <a:blip r:embed="rId3" cstate="print">
            <a:lum bright="44000" contrast="50000"/>
            <a:extLst>
              <a:ext uri="{28A0092B-C50C-407E-A947-70E740481C1C}">
                <a14:useLocalDpi xmlns:a14="http://schemas.microsoft.com/office/drawing/2010/main" val="0"/>
              </a:ext>
            </a:extLst>
          </a:blip>
          <a:srcRect/>
          <a:stretch>
            <a:fillRect/>
          </a:stretch>
        </p:blipFill>
        <p:spPr bwMode="auto">
          <a:xfrm>
            <a:off x="990600" y="36687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99600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Learning Based Java  </a:t>
            </a:r>
            <a:r>
              <a:rPr lang="en-US" altLang="en-US" sz="1600" smtClean="0">
                <a:solidFill>
                  <a:srgbClr val="7030A0"/>
                </a:solidFill>
              </a:rPr>
              <a:t>[Rizzolo &amp; Roth, ICSC’07]</a:t>
            </a:r>
            <a:endParaRPr lang="en-US" altLang="en-US" sz="1600" smtClean="0"/>
          </a:p>
        </p:txBody>
      </p:sp>
      <p:sp>
        <p:nvSpPr>
          <p:cNvPr id="23555" name="Content Placeholder 2"/>
          <p:cNvSpPr>
            <a:spLocks noGrp="1"/>
          </p:cNvSpPr>
          <p:nvPr>
            <p:ph idx="1"/>
          </p:nvPr>
        </p:nvSpPr>
        <p:spPr>
          <a:xfrm>
            <a:off x="457200" y="990600"/>
            <a:ext cx="8229600" cy="4876800"/>
          </a:xfrm>
        </p:spPr>
        <p:txBody>
          <a:bodyPr/>
          <a:lstStyle/>
          <a:p>
            <a:r>
              <a:rPr lang="en-US" altLang="en-US" dirty="0" smtClean="0"/>
              <a:t>Describes a particular type of CCM</a:t>
            </a:r>
          </a:p>
          <a:p>
            <a:pPr lvl="1"/>
            <a:r>
              <a:rPr lang="en-US" altLang="en-US" dirty="0" smtClean="0"/>
              <a:t>Collection of (optionally normalized) multi-class CCMs</a:t>
            </a:r>
          </a:p>
          <a:p>
            <a:pPr lvl="1"/>
            <a:r>
              <a:rPr lang="en-US" altLang="en-US" dirty="0" smtClean="0"/>
              <a:t>User-defined feature functions</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r>
              <a:rPr lang="en-US" altLang="en-US" dirty="0" smtClean="0"/>
              <a:t>User-defined constraints (only </a:t>
            </a:r>
            <a:r>
              <a:rPr lang="en-US" altLang="en-US" dirty="0" smtClean="0">
                <a:solidFill>
                  <a:srgbClr val="0070C0"/>
                </a:solidFill>
              </a:rPr>
              <a:t>hard</a:t>
            </a:r>
            <a:r>
              <a:rPr lang="en-US" altLang="en-US" dirty="0" smtClean="0"/>
              <a:t> constraints)</a:t>
            </a:r>
          </a:p>
          <a:p>
            <a:r>
              <a:rPr lang="en-US" altLang="en-US" dirty="0" smtClean="0"/>
              <a:t>How to represent knowledge/constraints and how to perform inference?</a:t>
            </a:r>
          </a:p>
          <a:p>
            <a:pPr lvl="1"/>
            <a:r>
              <a:rPr lang="en-US" altLang="en-US" dirty="0" smtClean="0"/>
              <a:t>First order logic </a:t>
            </a:r>
            <a:r>
              <a:rPr lang="en-US" altLang="en-US" dirty="0" smtClean="0">
                <a:sym typeface="Wingdings" pitchFamily="2" charset="2"/>
              </a:rPr>
              <a:t></a:t>
            </a:r>
            <a:r>
              <a:rPr lang="en-US" altLang="en-US" dirty="0" smtClean="0">
                <a:solidFill>
                  <a:srgbClr val="0070C0"/>
                </a:solidFill>
                <a:sym typeface="Wingdings" pitchFamily="2" charset="2"/>
              </a:rPr>
              <a:t> </a:t>
            </a:r>
            <a:r>
              <a:rPr lang="en-US" altLang="en-US" dirty="0" smtClean="0">
                <a:sym typeface="Wingdings" pitchFamily="2" charset="2"/>
              </a:rPr>
              <a:t>translate to ILP</a:t>
            </a:r>
            <a:endParaRPr lang="en-US" altLang="en-US" dirty="0" smtClean="0"/>
          </a:p>
        </p:txBody>
      </p:sp>
      <p:pic>
        <p:nvPicPr>
          <p:cNvPr id="23558" name="Picture 6" descr="TP_tmp.png"/>
          <p:cNvPicPr>
            <a:picLocks noChangeAspect="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3313" y="2438400"/>
            <a:ext cx="439737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EDA5B6D3-C54C-46B4-B0F6-3E8E53BABF09}" type="slidenum">
              <a:rPr lang="en-US" smtClean="0"/>
              <a:pPr>
                <a:defRPr/>
              </a:pPr>
              <a:t>16</a:t>
            </a:fld>
            <a:endParaRPr lang="en-US" dirty="0"/>
          </a:p>
        </p:txBody>
      </p:sp>
    </p:spTree>
    <p:extLst>
      <p:ext uri="{BB962C8B-B14F-4D97-AF65-F5344CB8AC3E}">
        <p14:creationId xmlns:p14="http://schemas.microsoft.com/office/powerpoint/2010/main" val="80851123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EDA5B6D3-C54C-46B4-B0F6-3E8E53BABF09}" type="slidenum">
              <a:rPr lang="en-US" smtClean="0"/>
              <a:pPr>
                <a:defRPr/>
              </a:pPr>
              <a:t>17</a:t>
            </a:fld>
            <a:endParaRPr lang="en-US" dirty="0"/>
          </a:p>
        </p:txBody>
      </p:sp>
      <p:sp>
        <p:nvSpPr>
          <p:cNvPr id="2" name="Title 1"/>
          <p:cNvSpPr>
            <a:spLocks noGrp="1"/>
          </p:cNvSpPr>
          <p:nvPr>
            <p:ph type="title"/>
          </p:nvPr>
        </p:nvSpPr>
        <p:spPr/>
        <p:txBody>
          <a:bodyPr/>
          <a:lstStyle/>
          <a:p>
            <a:pPr>
              <a:defRPr/>
            </a:pPr>
            <a:r>
              <a:rPr lang="en-US" dirty="0" smtClean="0"/>
              <a:t>Discriminative Example: Semantic Role Labeling</a:t>
            </a:r>
            <a:endParaRPr lang="en-US" sz="1600" dirty="0">
              <a:solidFill>
                <a:schemeClr val="accent6">
                  <a:lumMod val="75000"/>
                </a:schemeClr>
              </a:solidFill>
            </a:endParaRPr>
          </a:p>
        </p:txBody>
      </p:sp>
      <p:sp>
        <p:nvSpPr>
          <p:cNvPr id="6" name="Rectangle 3"/>
          <p:cNvSpPr txBox="1">
            <a:spLocks noChangeArrowheads="1"/>
          </p:cNvSpPr>
          <p:nvPr/>
        </p:nvSpPr>
        <p:spPr bwMode="auto">
          <a:xfrm>
            <a:off x="457200" y="1219200"/>
            <a:ext cx="8229600" cy="4953000"/>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None/>
              <a:tabLst>
                <a:tab pos="1770063" algn="l"/>
              </a:tabLst>
              <a:defRPr/>
            </a:pPr>
            <a:r>
              <a:rPr lang="en-US" b="1" kern="0" dirty="0">
                <a:latin typeface="Courier New" pitchFamily="49" charset="0"/>
                <a:cs typeface="+mn-cs"/>
              </a:rPr>
              <a:t>I </a:t>
            </a:r>
            <a:r>
              <a:rPr lang="en-US" b="1" i="1" kern="0" dirty="0">
                <a:latin typeface="Courier New" pitchFamily="49" charset="0"/>
                <a:cs typeface="+mn-cs"/>
              </a:rPr>
              <a:t>left</a:t>
            </a:r>
            <a:r>
              <a:rPr lang="en-US" b="1" kern="0" dirty="0">
                <a:latin typeface="Courier New" pitchFamily="49" charset="0"/>
                <a:cs typeface="+mn-cs"/>
              </a:rPr>
              <a:t> my pearls to my daughter in my will .</a:t>
            </a:r>
          </a:p>
          <a:p>
            <a:pPr marL="342900" indent="-342900">
              <a:spcBef>
                <a:spcPct val="20000"/>
              </a:spcBef>
              <a:buClr>
                <a:schemeClr val="bg2"/>
              </a:buClr>
              <a:buSzPct val="75000"/>
              <a:buFont typeface="Wingdings" pitchFamily="2" charset="2"/>
              <a:buNone/>
              <a:tabLst>
                <a:tab pos="1770063" algn="l"/>
              </a:tabLst>
              <a:defRPr/>
            </a:pPr>
            <a:r>
              <a:rPr lang="en-US" b="1" kern="0" dirty="0">
                <a:solidFill>
                  <a:schemeClr val="bg2"/>
                </a:solidFill>
                <a:latin typeface="+mn-lt"/>
                <a:cs typeface="+mn-cs"/>
              </a:rPr>
              <a:t>[</a:t>
            </a:r>
            <a:r>
              <a:rPr lang="en-US" b="1" kern="0" dirty="0">
                <a:latin typeface="Courier New" pitchFamily="49" charset="0"/>
                <a:cs typeface="+mn-cs"/>
              </a:rPr>
              <a:t>I</a:t>
            </a:r>
            <a:r>
              <a:rPr lang="en-US" b="1" kern="0" dirty="0">
                <a:solidFill>
                  <a:schemeClr val="bg2"/>
                </a:solidFill>
                <a:latin typeface="+mn-lt"/>
                <a:cs typeface="+mn-cs"/>
              </a:rPr>
              <a:t>]</a:t>
            </a:r>
            <a:r>
              <a:rPr lang="en-US" b="1" i="1" kern="0" baseline="-25000" dirty="0">
                <a:solidFill>
                  <a:schemeClr val="bg2"/>
                </a:solidFill>
                <a:latin typeface="Courier New" pitchFamily="49" charset="0"/>
                <a:cs typeface="+mn-cs"/>
              </a:rPr>
              <a:t>A0</a:t>
            </a:r>
            <a:r>
              <a:rPr lang="en-US" b="1" kern="0" dirty="0">
                <a:latin typeface="Courier New" pitchFamily="49" charset="0"/>
                <a:cs typeface="+mn-cs"/>
              </a:rPr>
              <a:t> </a:t>
            </a:r>
            <a:r>
              <a:rPr lang="en-US" b="1" i="1" kern="0" dirty="0">
                <a:latin typeface="Courier New" pitchFamily="49" charset="0"/>
                <a:cs typeface="+mn-cs"/>
              </a:rPr>
              <a:t>left</a:t>
            </a:r>
            <a:r>
              <a:rPr lang="en-US" b="1" kern="0" dirty="0">
                <a:latin typeface="Courier New" pitchFamily="49" charset="0"/>
                <a:cs typeface="+mn-cs"/>
              </a:rPr>
              <a:t> </a:t>
            </a:r>
            <a:r>
              <a:rPr lang="en-US" b="1" kern="0" dirty="0">
                <a:solidFill>
                  <a:srgbClr val="008000"/>
                </a:solidFill>
                <a:latin typeface="+mn-lt"/>
                <a:cs typeface="+mn-cs"/>
              </a:rPr>
              <a:t>[</a:t>
            </a:r>
            <a:r>
              <a:rPr lang="en-US" b="1" kern="0" dirty="0">
                <a:latin typeface="Courier New" pitchFamily="49" charset="0"/>
                <a:cs typeface="+mn-cs"/>
              </a:rPr>
              <a:t>my pearls</a:t>
            </a:r>
            <a:r>
              <a:rPr lang="en-US" b="1" kern="0" dirty="0">
                <a:solidFill>
                  <a:srgbClr val="008000"/>
                </a:solidFill>
                <a:latin typeface="+mn-lt"/>
                <a:cs typeface="+mn-cs"/>
              </a:rPr>
              <a:t>]</a:t>
            </a:r>
            <a:r>
              <a:rPr lang="en-US" b="1" i="1" kern="0" baseline="-25000" dirty="0">
                <a:solidFill>
                  <a:srgbClr val="008000"/>
                </a:solidFill>
                <a:latin typeface="Courier New" pitchFamily="49" charset="0"/>
                <a:cs typeface="+mn-cs"/>
              </a:rPr>
              <a:t>A1</a:t>
            </a:r>
            <a:r>
              <a:rPr lang="en-US" b="1" kern="0" dirty="0">
                <a:latin typeface="Courier New" pitchFamily="49" charset="0"/>
                <a:cs typeface="+mn-cs"/>
              </a:rPr>
              <a:t> </a:t>
            </a:r>
            <a:r>
              <a:rPr lang="en-US" b="1" kern="0" dirty="0">
                <a:solidFill>
                  <a:schemeClr val="folHlink"/>
                </a:solidFill>
                <a:latin typeface="+mn-lt"/>
                <a:cs typeface="+mn-cs"/>
              </a:rPr>
              <a:t>[</a:t>
            </a:r>
            <a:r>
              <a:rPr lang="en-US" b="1" kern="0" dirty="0">
                <a:latin typeface="Courier New" pitchFamily="49" charset="0"/>
                <a:cs typeface="+mn-cs"/>
              </a:rPr>
              <a:t>to my daughter</a:t>
            </a:r>
            <a:r>
              <a:rPr lang="en-US" b="1" kern="0" dirty="0">
                <a:solidFill>
                  <a:schemeClr val="folHlink"/>
                </a:solidFill>
                <a:latin typeface="+mn-lt"/>
                <a:cs typeface="+mn-cs"/>
              </a:rPr>
              <a:t>]</a:t>
            </a:r>
            <a:r>
              <a:rPr lang="en-US" b="1" i="1" kern="0" baseline="-25000" dirty="0">
                <a:solidFill>
                  <a:schemeClr val="folHlink"/>
                </a:solidFill>
                <a:latin typeface="Courier New" pitchFamily="49" charset="0"/>
                <a:cs typeface="+mn-cs"/>
              </a:rPr>
              <a:t>A2</a:t>
            </a:r>
            <a:r>
              <a:rPr lang="en-US" b="1" kern="0" dirty="0">
                <a:latin typeface="Courier New" pitchFamily="49" charset="0"/>
                <a:cs typeface="+mn-cs"/>
              </a:rPr>
              <a:t> </a:t>
            </a:r>
            <a:r>
              <a:rPr lang="en-US" b="1" kern="0" dirty="0">
                <a:solidFill>
                  <a:srgbClr val="CC0000"/>
                </a:solidFill>
                <a:latin typeface="+mn-lt"/>
                <a:cs typeface="+mn-cs"/>
              </a:rPr>
              <a:t>[</a:t>
            </a:r>
            <a:r>
              <a:rPr lang="en-US" b="1" kern="0" dirty="0">
                <a:latin typeface="Courier New" pitchFamily="49" charset="0"/>
                <a:cs typeface="+mn-cs"/>
              </a:rPr>
              <a:t>in my will</a:t>
            </a:r>
            <a:r>
              <a:rPr lang="en-US" b="1" kern="0" dirty="0">
                <a:solidFill>
                  <a:srgbClr val="CC0000"/>
                </a:solidFill>
                <a:latin typeface="+mn-lt"/>
                <a:cs typeface="+mn-cs"/>
              </a:rPr>
              <a:t>]</a:t>
            </a:r>
            <a:r>
              <a:rPr lang="en-US" b="1" i="1" kern="0" baseline="-25000" dirty="0">
                <a:solidFill>
                  <a:srgbClr val="CC0000"/>
                </a:solidFill>
                <a:latin typeface="Courier New" pitchFamily="49" charset="0"/>
                <a:cs typeface="+mn-cs"/>
              </a:rPr>
              <a:t>AM-LOC</a:t>
            </a:r>
            <a:r>
              <a:rPr lang="en-US" b="1" kern="0" dirty="0">
                <a:latin typeface="Courier New" pitchFamily="49" charset="0"/>
                <a:cs typeface="+mn-cs"/>
              </a:rPr>
              <a:t> .</a:t>
            </a:r>
          </a:p>
          <a:p>
            <a:pPr marL="342900" indent="-342900">
              <a:spcBef>
                <a:spcPct val="20000"/>
              </a:spcBef>
              <a:buClr>
                <a:schemeClr val="bg2"/>
              </a:buClr>
              <a:buSzPct val="75000"/>
              <a:buFont typeface="Wingdings" pitchFamily="2" charset="2"/>
              <a:buNone/>
              <a:tabLst>
                <a:tab pos="1770063" algn="l"/>
              </a:tabLst>
              <a:defRPr/>
            </a:pPr>
            <a:endParaRPr lang="en-US" kern="0" dirty="0">
              <a:latin typeface="+mn-lt"/>
              <a:cs typeface="+mn-cs"/>
            </a:endParaRPr>
          </a:p>
          <a:p>
            <a:pPr marL="342900" indent="-342900">
              <a:spcBef>
                <a:spcPct val="20000"/>
              </a:spcBef>
              <a:buClr>
                <a:schemeClr val="bg2"/>
              </a:buClr>
              <a:buSzPct val="75000"/>
              <a:buFont typeface="Wingdings" pitchFamily="2" charset="2"/>
              <a:buChar char="n"/>
              <a:tabLst>
                <a:tab pos="1770063" algn="l"/>
              </a:tabLst>
              <a:defRPr/>
            </a:pPr>
            <a:r>
              <a:rPr lang="en-US" sz="2400" b="1" i="1" kern="0" dirty="0">
                <a:solidFill>
                  <a:schemeClr val="bg2"/>
                </a:solidFill>
                <a:latin typeface="Courier New" pitchFamily="49" charset="0"/>
                <a:cs typeface="+mn-cs"/>
              </a:rPr>
              <a:t>A0</a:t>
            </a:r>
            <a:r>
              <a:rPr lang="en-US" sz="2400" kern="0" dirty="0">
                <a:latin typeface="Courier New" pitchFamily="49" charset="0"/>
                <a:cs typeface="+mn-cs"/>
              </a:rPr>
              <a:t>	Leaver</a:t>
            </a:r>
          </a:p>
          <a:p>
            <a:pPr marL="342900" indent="-342900">
              <a:spcBef>
                <a:spcPct val="20000"/>
              </a:spcBef>
              <a:buClr>
                <a:schemeClr val="bg2"/>
              </a:buClr>
              <a:buSzPct val="75000"/>
              <a:buFont typeface="Wingdings" pitchFamily="2" charset="2"/>
              <a:buChar char="n"/>
              <a:tabLst>
                <a:tab pos="1770063" algn="l"/>
              </a:tabLst>
              <a:defRPr/>
            </a:pPr>
            <a:r>
              <a:rPr lang="en-US" sz="2400" b="1" i="1" kern="0" dirty="0">
                <a:solidFill>
                  <a:srgbClr val="008000"/>
                </a:solidFill>
                <a:latin typeface="Courier New" pitchFamily="49" charset="0"/>
                <a:cs typeface="+mn-cs"/>
              </a:rPr>
              <a:t>A1</a:t>
            </a:r>
            <a:r>
              <a:rPr lang="en-US" sz="2400" kern="0" dirty="0">
                <a:latin typeface="Courier New" pitchFamily="49" charset="0"/>
                <a:cs typeface="+mn-cs"/>
              </a:rPr>
              <a:t>	Things left</a:t>
            </a:r>
          </a:p>
          <a:p>
            <a:pPr marL="342900" indent="-342900">
              <a:spcBef>
                <a:spcPct val="20000"/>
              </a:spcBef>
              <a:buClr>
                <a:schemeClr val="bg2"/>
              </a:buClr>
              <a:buSzPct val="75000"/>
              <a:buFont typeface="Wingdings" pitchFamily="2" charset="2"/>
              <a:buChar char="n"/>
              <a:tabLst>
                <a:tab pos="1770063" algn="l"/>
              </a:tabLst>
              <a:defRPr/>
            </a:pPr>
            <a:r>
              <a:rPr lang="en-US" sz="2400" b="1" i="1" kern="0" dirty="0">
                <a:solidFill>
                  <a:schemeClr val="folHlink"/>
                </a:solidFill>
                <a:latin typeface="Courier New" pitchFamily="49" charset="0"/>
                <a:cs typeface="+mn-cs"/>
              </a:rPr>
              <a:t>A2</a:t>
            </a:r>
            <a:r>
              <a:rPr lang="en-US" sz="2400" kern="0" dirty="0">
                <a:latin typeface="Courier New" pitchFamily="49" charset="0"/>
                <a:cs typeface="+mn-cs"/>
              </a:rPr>
              <a:t>	Benefactor</a:t>
            </a:r>
          </a:p>
          <a:p>
            <a:pPr marL="342900" indent="-342900">
              <a:spcBef>
                <a:spcPct val="20000"/>
              </a:spcBef>
              <a:buClr>
                <a:schemeClr val="bg2"/>
              </a:buClr>
              <a:buSzPct val="75000"/>
              <a:buFont typeface="Wingdings" pitchFamily="2" charset="2"/>
              <a:buChar char="n"/>
              <a:tabLst>
                <a:tab pos="1770063" algn="l"/>
              </a:tabLst>
              <a:defRPr/>
            </a:pPr>
            <a:r>
              <a:rPr lang="en-US" sz="2400" b="1" i="1" kern="0" dirty="0">
                <a:solidFill>
                  <a:srgbClr val="CC0000"/>
                </a:solidFill>
                <a:latin typeface="Courier New" pitchFamily="49" charset="0"/>
                <a:cs typeface="+mn-cs"/>
              </a:rPr>
              <a:t>AM-LOC</a:t>
            </a:r>
            <a:r>
              <a:rPr lang="en-US" sz="2400" kern="0" dirty="0">
                <a:latin typeface="Courier New" pitchFamily="49" charset="0"/>
                <a:cs typeface="+mn-cs"/>
              </a:rPr>
              <a:t>	Location</a:t>
            </a:r>
          </a:p>
          <a:p>
            <a:pPr marL="342900" indent="-342900">
              <a:spcBef>
                <a:spcPct val="20000"/>
              </a:spcBef>
              <a:buClr>
                <a:schemeClr val="bg2"/>
              </a:buClr>
              <a:buSzPct val="75000"/>
              <a:buFont typeface="Wingdings" pitchFamily="2" charset="2"/>
              <a:buChar char="n"/>
              <a:tabLst>
                <a:tab pos="1770063" algn="l"/>
              </a:tabLst>
              <a:defRPr/>
            </a:pPr>
            <a:endParaRPr lang="en-US" sz="2400" kern="0" dirty="0">
              <a:latin typeface="Courier New" pitchFamily="49" charset="0"/>
              <a:cs typeface="+mn-cs"/>
            </a:endParaRPr>
          </a:p>
          <a:p>
            <a:pPr marL="342900" indent="-342900" algn="ctr">
              <a:spcBef>
                <a:spcPct val="20000"/>
              </a:spcBef>
              <a:buClr>
                <a:schemeClr val="bg2"/>
              </a:buClr>
              <a:buSzPct val="75000"/>
              <a:buFont typeface="Wingdings" pitchFamily="2" charset="2"/>
              <a:buNone/>
              <a:tabLst>
                <a:tab pos="1770063" algn="l"/>
              </a:tabLst>
              <a:defRPr/>
            </a:pPr>
            <a:r>
              <a:rPr lang="en-US" b="1" kern="0" dirty="0">
                <a:latin typeface="Courier New" pitchFamily="49" charset="0"/>
                <a:cs typeface="+mn-cs"/>
              </a:rPr>
              <a:t>I </a:t>
            </a:r>
            <a:r>
              <a:rPr lang="en-US" b="1" i="1" kern="0" dirty="0">
                <a:latin typeface="Courier New" pitchFamily="49" charset="0"/>
                <a:cs typeface="+mn-cs"/>
              </a:rPr>
              <a:t>left</a:t>
            </a:r>
            <a:r>
              <a:rPr lang="en-US" b="1" kern="0" dirty="0">
                <a:latin typeface="Courier New" pitchFamily="49" charset="0"/>
                <a:cs typeface="+mn-cs"/>
              </a:rPr>
              <a:t> my pearls to my daughter in my will .</a:t>
            </a:r>
          </a:p>
        </p:txBody>
      </p:sp>
      <p:sp>
        <p:nvSpPr>
          <p:cNvPr id="9222" name="Line 4"/>
          <p:cNvSpPr>
            <a:spLocks noChangeShapeType="1"/>
          </p:cNvSpPr>
          <p:nvPr/>
        </p:nvSpPr>
        <p:spPr bwMode="auto">
          <a:xfrm>
            <a:off x="1524000" y="51054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9223" name="Line 5"/>
          <p:cNvSpPr>
            <a:spLocks noChangeShapeType="1"/>
          </p:cNvSpPr>
          <p:nvPr/>
        </p:nvSpPr>
        <p:spPr bwMode="auto">
          <a:xfrm>
            <a:off x="2514600" y="5105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9224" name="Line 6"/>
          <p:cNvSpPr>
            <a:spLocks noChangeShapeType="1"/>
          </p:cNvSpPr>
          <p:nvPr/>
        </p:nvSpPr>
        <p:spPr bwMode="auto">
          <a:xfrm>
            <a:off x="3810000" y="51054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9225" name="Line 7"/>
          <p:cNvSpPr>
            <a:spLocks noChangeShapeType="1"/>
          </p:cNvSpPr>
          <p:nvPr/>
        </p:nvSpPr>
        <p:spPr bwMode="auto">
          <a:xfrm>
            <a:off x="5943600" y="51054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61617048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5" name="Picture 94" descr="TP_tmp.png"/>
          <p:cNvPicPr>
            <a:picLocks noChangeAspect="1"/>
          </p:cNvPicPr>
          <p:nvPr>
            <p:custDataLst>
              <p:tags r:id="rId1"/>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6875" y="1600200"/>
            <a:ext cx="1889125" cy="609600"/>
          </a:xfrm>
          <a:prstGeom prst="rect">
            <a:avLst/>
          </a:prstGeom>
          <a:solidFill>
            <a:srgbClr val="FFFFCC"/>
          </a:solidFill>
          <a:ln w="28575">
            <a:solidFill>
              <a:srgbClr val="FFC000"/>
            </a:solidFill>
            <a:miter lim="800000"/>
            <a:headEnd/>
            <a:tailEnd/>
          </a:ln>
          <a:extLst/>
        </p:spPr>
      </p:pic>
      <p:sp>
        <p:nvSpPr>
          <p:cNvPr id="9" name="Slide Number Placeholder 8"/>
          <p:cNvSpPr>
            <a:spLocks noGrp="1"/>
          </p:cNvSpPr>
          <p:nvPr>
            <p:ph type="sldNum" sz="quarter" idx="11"/>
          </p:nvPr>
        </p:nvSpPr>
        <p:spPr/>
        <p:txBody>
          <a:bodyPr/>
          <a:lstStyle/>
          <a:p>
            <a:pPr>
              <a:defRPr/>
            </a:pPr>
            <a:r>
              <a:rPr lang="en-US" altLang="zh-TW" smtClean="0"/>
              <a:t>2:</a:t>
            </a:r>
            <a:fld id="{8AA996FC-7F4C-49B4-B343-38D2007F79F9}" type="slidenum">
              <a:rPr lang="en-US" altLang="zh-TW" smtClean="0"/>
              <a:pPr>
                <a:defRPr/>
              </a:pPr>
              <a:t>18</a:t>
            </a:fld>
            <a:endParaRPr lang="en-US" altLang="zh-TW"/>
          </a:p>
        </p:txBody>
      </p:sp>
      <p:sp>
        <p:nvSpPr>
          <p:cNvPr id="46082" name="Rectangle 2"/>
          <p:cNvSpPr>
            <a:spLocks noGrp="1" noChangeArrowheads="1"/>
          </p:cNvSpPr>
          <p:nvPr>
            <p:ph type="title"/>
          </p:nvPr>
        </p:nvSpPr>
        <p:spPr/>
        <p:txBody>
          <a:bodyPr/>
          <a:lstStyle/>
          <a:p>
            <a:r>
              <a:rPr lang="en-US" sz="2400" dirty="0" smtClean="0"/>
              <a:t>SRL: Discriminative Decomposition</a:t>
            </a:r>
          </a:p>
        </p:txBody>
      </p:sp>
      <p:sp>
        <p:nvSpPr>
          <p:cNvPr id="46083" name="Rectangle 3"/>
          <p:cNvSpPr>
            <a:spLocks noGrp="1" noChangeArrowheads="1"/>
          </p:cNvSpPr>
          <p:nvPr>
            <p:ph type="body" idx="4294967295"/>
          </p:nvPr>
        </p:nvSpPr>
        <p:spPr>
          <a:xfrm>
            <a:off x="0" y="1219200"/>
            <a:ext cx="5867400" cy="4953000"/>
          </a:xfrm>
        </p:spPr>
        <p:txBody>
          <a:bodyPr/>
          <a:lstStyle/>
          <a:p>
            <a:r>
              <a:rPr lang="en-US" dirty="0" smtClean="0">
                <a:solidFill>
                  <a:srgbClr val="FF0000"/>
                </a:solidFill>
              </a:rPr>
              <a:t>Identify</a:t>
            </a:r>
            <a:r>
              <a:rPr lang="en-US" dirty="0" smtClean="0"/>
              <a:t> argument candidates</a:t>
            </a:r>
          </a:p>
          <a:p>
            <a:pPr lvl="1"/>
            <a:r>
              <a:rPr lang="en-US" dirty="0" smtClean="0"/>
              <a:t>Pruning  Heuristics</a:t>
            </a:r>
          </a:p>
          <a:p>
            <a:pPr lvl="1"/>
            <a:r>
              <a:rPr lang="en-US" dirty="0" smtClean="0"/>
              <a:t>Argument Identifier </a:t>
            </a:r>
          </a:p>
          <a:p>
            <a:pPr lvl="2"/>
            <a:r>
              <a:rPr lang="en-US" dirty="0" smtClean="0"/>
              <a:t>Binary classification</a:t>
            </a:r>
          </a:p>
          <a:p>
            <a:r>
              <a:rPr lang="en-US" dirty="0" smtClean="0">
                <a:solidFill>
                  <a:srgbClr val="FF0000"/>
                </a:solidFill>
              </a:rPr>
              <a:t>Classify</a:t>
            </a:r>
            <a:r>
              <a:rPr lang="en-US" dirty="0" smtClean="0"/>
              <a:t> argument candidates</a:t>
            </a:r>
          </a:p>
          <a:p>
            <a:pPr lvl="1"/>
            <a:r>
              <a:rPr lang="en-US" dirty="0" smtClean="0"/>
              <a:t>Multi-class classification</a:t>
            </a:r>
          </a:p>
          <a:p>
            <a:pPr lvl="1"/>
            <a:r>
              <a:rPr lang="en-US" altLang="en-US" dirty="0"/>
              <a:t>Can choose to “trust” </a:t>
            </a:r>
          </a:p>
          <a:p>
            <a:pPr marL="457200" lvl="1" indent="0">
              <a:buNone/>
            </a:pPr>
            <a:r>
              <a:rPr lang="en-US" altLang="en-US" dirty="0"/>
              <a:t>     output of </a:t>
            </a:r>
            <a:r>
              <a:rPr lang="en-US" altLang="en-US" dirty="0" smtClean="0"/>
              <a:t>identifier</a:t>
            </a:r>
            <a:endParaRPr lang="en-US" dirty="0" smtClean="0"/>
          </a:p>
          <a:p>
            <a:r>
              <a:rPr lang="en-US" dirty="0" smtClean="0">
                <a:solidFill>
                  <a:srgbClr val="FF0000"/>
                </a:solidFill>
              </a:rPr>
              <a:t>Inference</a:t>
            </a:r>
          </a:p>
          <a:p>
            <a:pPr lvl="1"/>
            <a:r>
              <a:rPr lang="en-US" dirty="0" smtClean="0"/>
              <a:t>Use the estimated probability distribution given by the argument classifier</a:t>
            </a:r>
          </a:p>
          <a:p>
            <a:pPr lvl="1"/>
            <a:r>
              <a:rPr lang="en-US" dirty="0" smtClean="0"/>
              <a:t>Use structural and linguistic constraints</a:t>
            </a:r>
          </a:p>
          <a:p>
            <a:pPr lvl="1"/>
            <a:r>
              <a:rPr lang="en-US" dirty="0" smtClean="0"/>
              <a:t>Infer the optimal global output</a:t>
            </a:r>
          </a:p>
          <a:p>
            <a:endParaRPr lang="en-US" dirty="0" smtClean="0"/>
          </a:p>
        </p:txBody>
      </p:sp>
      <p:sp>
        <p:nvSpPr>
          <p:cNvPr id="92" name="Text Box 5"/>
          <p:cNvSpPr txBox="1">
            <a:spLocks noChangeArrowheads="1"/>
          </p:cNvSpPr>
          <p:nvPr/>
        </p:nvSpPr>
        <p:spPr bwMode="auto">
          <a:xfrm>
            <a:off x="1905000" y="4946650"/>
            <a:ext cx="2057400" cy="844550"/>
          </a:xfrm>
          <a:prstGeom prst="rect">
            <a:avLst/>
          </a:prstGeom>
          <a:solidFill>
            <a:srgbClr val="FFFFCC"/>
          </a:solidFill>
          <a:ln w="38100">
            <a:solidFill>
              <a:srgbClr val="FF9933"/>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20000"/>
              </a:spcBef>
              <a:buClr>
                <a:srgbClr val="FF9900"/>
              </a:buClr>
              <a:buSzPct val="75000"/>
              <a:buFont typeface="Wingdings" pitchFamily="2" charset="2"/>
              <a:buNone/>
            </a:pPr>
            <a:r>
              <a:rPr lang="en-US" altLang="zh-TW" dirty="0">
                <a:latin typeface="Calibri" pitchFamily="34" charset="0"/>
                <a:ea typeface="Arial Unicode MS" pitchFamily="34" charset="-128"/>
                <a:cs typeface="Arial Unicode MS" pitchFamily="34" charset="-128"/>
              </a:rPr>
              <a:t>One inference problem for each verb predicate. </a:t>
            </a:r>
          </a:p>
        </p:txBody>
      </p:sp>
      <p:sp>
        <p:nvSpPr>
          <p:cNvPr id="6" name="TextBox 5"/>
          <p:cNvSpPr txBox="1"/>
          <p:nvPr/>
        </p:nvSpPr>
        <p:spPr>
          <a:xfrm>
            <a:off x="685800" y="4343400"/>
            <a:ext cx="5181600" cy="1692771"/>
          </a:xfrm>
          <a:prstGeom prst="rect">
            <a:avLst/>
          </a:prstGeom>
          <a:solidFill>
            <a:srgbClr val="FFFFCC"/>
          </a:solidFill>
          <a:ln>
            <a:solidFill>
              <a:schemeClr val="bg2"/>
            </a:solidFill>
          </a:ln>
        </p:spPr>
        <p:txBody>
          <a:bodyPr wrap="square" rtlCol="0">
            <a:spAutoFit/>
          </a:bodyPr>
          <a:lstStyle/>
          <a:p>
            <a:r>
              <a:rPr lang="en-US" sz="2400" dirty="0" err="1" smtClean="0">
                <a:latin typeface="Calibri" pitchFamily="34" charset="0"/>
              </a:rPr>
              <a:t>argmax</a:t>
            </a:r>
            <a:r>
              <a:rPr lang="en-US" sz="2400" dirty="0" smtClean="0"/>
              <a:t> </a:t>
            </a:r>
            <a:r>
              <a:rPr lang="en-US" sz="2400" dirty="0" smtClean="0">
                <a:latin typeface="Symbol"/>
                <a:sym typeface="Symbol"/>
              </a:rPr>
              <a:t></a:t>
            </a:r>
            <a:r>
              <a:rPr lang="en-US" sz="2400" baseline="-25000" dirty="0" err="1" smtClean="0">
                <a:solidFill>
                  <a:srgbClr val="FF0000"/>
                </a:solidFill>
                <a:latin typeface="Arial"/>
                <a:sym typeface="Symbol"/>
              </a:rPr>
              <a:t>a</a:t>
            </a:r>
            <a:r>
              <a:rPr lang="en-US" sz="2400" baseline="-25000" dirty="0" err="1" smtClean="0">
                <a:latin typeface="Arial"/>
                <a:sym typeface="Symbol"/>
              </a:rPr>
              <a:t>,</a:t>
            </a:r>
            <a:r>
              <a:rPr lang="en-US" sz="2400" baseline="-25000" dirty="0" err="1" smtClean="0">
                <a:solidFill>
                  <a:srgbClr val="0033CC"/>
                </a:solidFill>
                <a:latin typeface="Arial"/>
                <a:sym typeface="Symbol"/>
              </a:rPr>
              <a:t>t</a:t>
            </a:r>
            <a:r>
              <a:rPr lang="en-US" sz="2400" dirty="0" smtClean="0"/>
              <a:t> </a:t>
            </a:r>
            <a:r>
              <a:rPr lang="en-US" sz="2400" dirty="0" err="1" smtClean="0">
                <a:latin typeface="Calibri"/>
              </a:rPr>
              <a:t>y</a:t>
            </a:r>
            <a:r>
              <a:rPr lang="en-US" sz="2400" baseline="30000" dirty="0" err="1" smtClean="0">
                <a:solidFill>
                  <a:srgbClr val="FF0000"/>
                </a:solidFill>
                <a:latin typeface="Arial"/>
              </a:rPr>
              <a:t>a</a:t>
            </a:r>
            <a:r>
              <a:rPr lang="en-US" sz="2400" baseline="30000" dirty="0" err="1" smtClean="0">
                <a:latin typeface="Arial"/>
              </a:rPr>
              <a:t>,</a:t>
            </a:r>
            <a:r>
              <a:rPr lang="en-US" sz="2400" baseline="30000" dirty="0" err="1" smtClean="0">
                <a:solidFill>
                  <a:srgbClr val="0033CC"/>
                </a:solidFill>
                <a:latin typeface="Arial"/>
              </a:rPr>
              <a:t>t</a:t>
            </a:r>
            <a:r>
              <a:rPr lang="en-US" sz="2400" dirty="0" smtClean="0"/>
              <a:t> </a:t>
            </a:r>
            <a:r>
              <a:rPr lang="en-US" sz="2400" dirty="0" err="1" smtClean="0">
                <a:latin typeface="Calibri"/>
              </a:rPr>
              <a:t>c</a:t>
            </a:r>
            <a:r>
              <a:rPr lang="en-US" sz="2400" baseline="30000" dirty="0" err="1" smtClean="0">
                <a:solidFill>
                  <a:srgbClr val="FF0000"/>
                </a:solidFill>
                <a:latin typeface="Arial"/>
              </a:rPr>
              <a:t>a</a:t>
            </a:r>
            <a:r>
              <a:rPr lang="en-US" sz="2400" baseline="30000" dirty="0" err="1" smtClean="0">
                <a:latin typeface="Arial"/>
              </a:rPr>
              <a:t>,</a:t>
            </a:r>
            <a:r>
              <a:rPr lang="en-US" sz="2400" baseline="30000" dirty="0" err="1" smtClean="0">
                <a:solidFill>
                  <a:srgbClr val="0033CC"/>
                </a:solidFill>
                <a:latin typeface="Arial"/>
              </a:rPr>
              <a:t>t</a:t>
            </a:r>
            <a:r>
              <a:rPr lang="en-US" sz="2400" baseline="30000" dirty="0" smtClean="0">
                <a:solidFill>
                  <a:srgbClr val="0033CC"/>
                </a:solidFill>
                <a:latin typeface="Arial"/>
              </a:rPr>
              <a:t> </a:t>
            </a:r>
            <a:r>
              <a:rPr lang="en-US" sz="2000" dirty="0" smtClean="0">
                <a:latin typeface="Symbol"/>
                <a:sym typeface="Symbol"/>
              </a:rPr>
              <a:t>= </a:t>
            </a:r>
            <a:r>
              <a:rPr lang="en-US" sz="2000" baseline="-25000" dirty="0" err="1">
                <a:solidFill>
                  <a:srgbClr val="FF0000"/>
                </a:solidFill>
                <a:latin typeface="Arial"/>
                <a:sym typeface="Symbol"/>
              </a:rPr>
              <a:t>a</a:t>
            </a:r>
            <a:r>
              <a:rPr lang="en-US" sz="2000" baseline="-25000" dirty="0" err="1">
                <a:latin typeface="Arial"/>
                <a:sym typeface="Symbol"/>
              </a:rPr>
              <a:t>,</a:t>
            </a:r>
            <a:r>
              <a:rPr lang="en-US" sz="2000" baseline="-25000" dirty="0" err="1">
                <a:solidFill>
                  <a:srgbClr val="0033CC"/>
                </a:solidFill>
                <a:latin typeface="Arial"/>
                <a:sym typeface="Symbol"/>
              </a:rPr>
              <a:t>t</a:t>
            </a:r>
            <a:r>
              <a:rPr lang="en-US" sz="2000" dirty="0"/>
              <a:t> </a:t>
            </a:r>
            <a:r>
              <a:rPr lang="en-US" sz="2000" dirty="0" smtClean="0">
                <a:latin typeface="Calibri"/>
              </a:rPr>
              <a:t>1</a:t>
            </a:r>
            <a:r>
              <a:rPr lang="en-US" sz="2000" baseline="-25000" dirty="0" smtClean="0">
                <a:latin typeface="Calibri"/>
              </a:rPr>
              <a:t>a=t</a:t>
            </a:r>
            <a:r>
              <a:rPr lang="en-US" sz="2000" dirty="0" smtClean="0"/>
              <a:t> </a:t>
            </a:r>
            <a:r>
              <a:rPr lang="en-US" sz="2000" dirty="0" err="1" smtClean="0">
                <a:latin typeface="Calibri"/>
              </a:rPr>
              <a:t>c</a:t>
            </a:r>
            <a:r>
              <a:rPr lang="en-US" sz="2000" baseline="-25000" dirty="0" err="1" smtClean="0">
                <a:latin typeface="Calibri"/>
              </a:rPr>
              <a:t>a</a:t>
            </a:r>
            <a:r>
              <a:rPr lang="en-US" sz="2000" baseline="-25000" dirty="0" smtClean="0">
                <a:latin typeface="Calibri"/>
              </a:rPr>
              <a:t>=t</a:t>
            </a:r>
            <a:endParaRPr lang="en-US" sz="2000" baseline="-25000" dirty="0">
              <a:solidFill>
                <a:srgbClr val="0033CC"/>
              </a:solidFill>
              <a:latin typeface="Calibri"/>
            </a:endParaRPr>
          </a:p>
          <a:p>
            <a:r>
              <a:rPr lang="en-US" sz="2000" dirty="0" smtClean="0">
                <a:latin typeface="Calibri" pitchFamily="34" charset="0"/>
              </a:rPr>
              <a:t>Subject to</a:t>
            </a:r>
            <a:r>
              <a:rPr lang="en-US" sz="2400" dirty="0" smtClean="0">
                <a:latin typeface="Calibri" pitchFamily="34" charset="0"/>
              </a:rPr>
              <a:t>:</a:t>
            </a:r>
          </a:p>
          <a:p>
            <a:pPr marL="342900" indent="-342900">
              <a:buFont typeface="Arial" pitchFamily="34" charset="0"/>
              <a:buChar char="•"/>
            </a:pPr>
            <a:r>
              <a:rPr lang="en-US" sz="2000" dirty="0" smtClean="0">
                <a:latin typeface="Calibri" pitchFamily="34" charset="0"/>
              </a:rPr>
              <a:t>One label per argument: </a:t>
            </a:r>
            <a:r>
              <a:rPr lang="en-US" sz="2000" dirty="0" smtClean="0">
                <a:latin typeface="Symbol"/>
                <a:sym typeface="Symbol"/>
              </a:rPr>
              <a:t></a:t>
            </a:r>
            <a:r>
              <a:rPr lang="en-US" sz="2000" baseline="-25000" dirty="0" smtClean="0">
                <a:solidFill>
                  <a:srgbClr val="0033CC"/>
                </a:solidFill>
                <a:latin typeface="Arial"/>
                <a:sym typeface="Symbol"/>
              </a:rPr>
              <a:t>t</a:t>
            </a:r>
            <a:r>
              <a:rPr lang="en-US" sz="2000" dirty="0" smtClean="0"/>
              <a:t> </a:t>
            </a:r>
            <a:r>
              <a:rPr lang="en-US" sz="2000" dirty="0" err="1">
                <a:latin typeface="Calibri"/>
              </a:rPr>
              <a:t>y</a:t>
            </a:r>
            <a:r>
              <a:rPr lang="en-US" sz="2000" baseline="30000" dirty="0" err="1">
                <a:solidFill>
                  <a:srgbClr val="FF0000"/>
                </a:solidFill>
                <a:latin typeface="Arial"/>
              </a:rPr>
              <a:t>a</a:t>
            </a:r>
            <a:r>
              <a:rPr lang="en-US" sz="2000" baseline="30000" dirty="0" err="1">
                <a:latin typeface="Arial"/>
              </a:rPr>
              <a:t>,</a:t>
            </a:r>
            <a:r>
              <a:rPr lang="en-US" sz="2000" baseline="30000" dirty="0" err="1">
                <a:solidFill>
                  <a:srgbClr val="0033CC"/>
                </a:solidFill>
                <a:latin typeface="Arial"/>
              </a:rPr>
              <a:t>t</a:t>
            </a:r>
            <a:r>
              <a:rPr lang="en-US" sz="2000" dirty="0"/>
              <a:t> </a:t>
            </a:r>
            <a:r>
              <a:rPr lang="en-US" sz="2000" baseline="30000" dirty="0" smtClean="0">
                <a:solidFill>
                  <a:srgbClr val="0033CC"/>
                </a:solidFill>
                <a:latin typeface="Arial"/>
              </a:rPr>
              <a:t> </a:t>
            </a:r>
            <a:r>
              <a:rPr lang="en-US" sz="2000" dirty="0" smtClean="0"/>
              <a:t>= </a:t>
            </a:r>
            <a:r>
              <a:rPr lang="en-US" sz="2000" dirty="0" smtClean="0">
                <a:latin typeface="Calibri" pitchFamily="34" charset="0"/>
              </a:rPr>
              <a:t>1</a:t>
            </a:r>
          </a:p>
          <a:p>
            <a:pPr marL="285750" indent="-285750">
              <a:buFont typeface="Arial" pitchFamily="34" charset="0"/>
              <a:buChar char="•"/>
            </a:pPr>
            <a:r>
              <a:rPr lang="en-US" altLang="zh-TW" dirty="0" smtClean="0">
                <a:latin typeface="Calibri" pitchFamily="34" charset="0"/>
                <a:ea typeface="Arial Unicode MS" pitchFamily="34" charset="-128"/>
                <a:cs typeface="Arial Unicode MS" pitchFamily="34" charset="-128"/>
              </a:rPr>
              <a:t> No </a:t>
            </a:r>
            <a:r>
              <a:rPr lang="en-US" altLang="zh-TW" dirty="0">
                <a:latin typeface="Calibri" pitchFamily="34" charset="0"/>
                <a:ea typeface="Arial Unicode MS" pitchFamily="34" charset="-128"/>
                <a:cs typeface="Arial Unicode MS" pitchFamily="34" charset="-128"/>
              </a:rPr>
              <a:t>overlapping or </a:t>
            </a:r>
            <a:r>
              <a:rPr lang="en-US" altLang="zh-TW" dirty="0" smtClean="0">
                <a:latin typeface="Calibri" pitchFamily="34" charset="0"/>
                <a:ea typeface="Arial Unicode MS" pitchFamily="34" charset="-128"/>
                <a:cs typeface="Arial Unicode MS" pitchFamily="34" charset="-128"/>
              </a:rPr>
              <a:t>embedding  </a:t>
            </a:r>
          </a:p>
          <a:p>
            <a:pPr marL="285750" indent="-285750">
              <a:buFont typeface="Arial" pitchFamily="34" charset="0"/>
              <a:buChar char="•"/>
            </a:pPr>
            <a:r>
              <a:rPr lang="en-US" altLang="zh-TW" dirty="0" smtClean="0">
                <a:latin typeface="Calibri" pitchFamily="34" charset="0"/>
                <a:ea typeface="Arial Unicode MS" pitchFamily="34" charset="-128"/>
                <a:cs typeface="Arial Unicode MS" pitchFamily="34" charset="-128"/>
              </a:rPr>
              <a:t> Relations </a:t>
            </a:r>
            <a:r>
              <a:rPr lang="en-US" altLang="zh-TW" dirty="0">
                <a:latin typeface="Calibri" pitchFamily="34" charset="0"/>
                <a:ea typeface="Arial Unicode MS" pitchFamily="34" charset="-128"/>
                <a:cs typeface="Arial Unicode MS" pitchFamily="34" charset="-128"/>
              </a:rPr>
              <a:t>between </a:t>
            </a:r>
            <a:r>
              <a:rPr lang="en-US" altLang="zh-TW" dirty="0" smtClean="0">
                <a:latin typeface="Calibri" pitchFamily="34" charset="0"/>
                <a:ea typeface="Arial Unicode MS" pitchFamily="34" charset="-128"/>
                <a:cs typeface="Arial Unicode MS" pitchFamily="34" charset="-128"/>
              </a:rPr>
              <a:t>verbs and arguments,….</a:t>
            </a:r>
          </a:p>
        </p:txBody>
      </p:sp>
      <p:grpSp>
        <p:nvGrpSpPr>
          <p:cNvPr id="2" name="Group 6"/>
          <p:cNvGrpSpPr>
            <a:grpSpLocks noChangeAspect="1"/>
          </p:cNvGrpSpPr>
          <p:nvPr/>
        </p:nvGrpSpPr>
        <p:grpSpPr bwMode="auto">
          <a:xfrm>
            <a:off x="6384925" y="533400"/>
            <a:ext cx="2246313" cy="2284413"/>
            <a:chOff x="10320" y="1824"/>
            <a:chExt cx="2832" cy="2880"/>
          </a:xfrm>
        </p:grpSpPr>
        <p:sp>
          <p:nvSpPr>
            <p:cNvPr id="46137" name="Text Box 7"/>
            <p:cNvSpPr txBox="1">
              <a:spLocks noChangeAspect="1" noChangeArrowheads="1"/>
            </p:cNvSpPr>
            <p:nvPr/>
          </p:nvSpPr>
          <p:spPr bwMode="auto">
            <a:xfrm>
              <a:off x="10320" y="1824"/>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38" name="Line 8"/>
            <p:cNvSpPr>
              <a:spLocks noChangeAspect="1" noChangeShapeType="1"/>
            </p:cNvSpPr>
            <p:nvPr/>
          </p:nvSpPr>
          <p:spPr bwMode="auto">
            <a:xfrm>
              <a:off x="10416" y="2112"/>
              <a:ext cx="1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9" name="Line 9"/>
            <p:cNvSpPr>
              <a:spLocks noChangeAspect="1" noChangeShapeType="1"/>
            </p:cNvSpPr>
            <p:nvPr/>
          </p:nvSpPr>
          <p:spPr bwMode="auto">
            <a:xfrm>
              <a:off x="10416" y="2208"/>
              <a:ext cx="6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0" name="Line 10"/>
            <p:cNvSpPr>
              <a:spLocks noChangeAspect="1" noChangeShapeType="1"/>
            </p:cNvSpPr>
            <p:nvPr/>
          </p:nvSpPr>
          <p:spPr bwMode="auto">
            <a:xfrm>
              <a:off x="10416" y="2304"/>
              <a:ext cx="9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1" name="Line 11"/>
            <p:cNvSpPr>
              <a:spLocks noChangeAspect="1" noChangeShapeType="1"/>
            </p:cNvSpPr>
            <p:nvPr/>
          </p:nvSpPr>
          <p:spPr bwMode="auto">
            <a:xfrm>
              <a:off x="10416" y="2400"/>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2" name="Line 12"/>
            <p:cNvSpPr>
              <a:spLocks noChangeAspect="1" noChangeShapeType="1"/>
            </p:cNvSpPr>
            <p:nvPr/>
          </p:nvSpPr>
          <p:spPr bwMode="auto">
            <a:xfrm>
              <a:off x="10416" y="2496"/>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3" name="Line 13"/>
            <p:cNvSpPr>
              <a:spLocks noChangeAspect="1" noChangeShapeType="1"/>
            </p:cNvSpPr>
            <p:nvPr/>
          </p:nvSpPr>
          <p:spPr bwMode="auto">
            <a:xfrm>
              <a:off x="10416" y="2592"/>
              <a:ext cx="22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4" name="Line 14"/>
            <p:cNvSpPr>
              <a:spLocks noChangeAspect="1" noChangeShapeType="1"/>
            </p:cNvSpPr>
            <p:nvPr/>
          </p:nvSpPr>
          <p:spPr bwMode="auto">
            <a:xfrm>
              <a:off x="10416" y="2688"/>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5" name="Line 15"/>
            <p:cNvSpPr>
              <a:spLocks noChangeAspect="1" noChangeShapeType="1"/>
            </p:cNvSpPr>
            <p:nvPr/>
          </p:nvSpPr>
          <p:spPr bwMode="auto">
            <a:xfrm>
              <a:off x="10608" y="2784"/>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6" name="Line 16"/>
            <p:cNvSpPr>
              <a:spLocks noChangeAspect="1" noChangeShapeType="1"/>
            </p:cNvSpPr>
            <p:nvPr/>
          </p:nvSpPr>
          <p:spPr bwMode="auto">
            <a:xfrm>
              <a:off x="10608" y="2880"/>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7" name="Line 17"/>
            <p:cNvSpPr>
              <a:spLocks noChangeAspect="1" noChangeShapeType="1"/>
            </p:cNvSpPr>
            <p:nvPr/>
          </p:nvSpPr>
          <p:spPr bwMode="auto">
            <a:xfrm>
              <a:off x="10608" y="2976"/>
              <a:ext cx="115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8" name="Line 18"/>
            <p:cNvSpPr>
              <a:spLocks noChangeAspect="1" noChangeShapeType="1"/>
            </p:cNvSpPr>
            <p:nvPr/>
          </p:nvSpPr>
          <p:spPr bwMode="auto">
            <a:xfrm>
              <a:off x="10608" y="3072"/>
              <a:ext cx="17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9" name="Line 19"/>
            <p:cNvSpPr>
              <a:spLocks noChangeAspect="1" noChangeShapeType="1"/>
            </p:cNvSpPr>
            <p:nvPr/>
          </p:nvSpPr>
          <p:spPr bwMode="auto">
            <a:xfrm>
              <a:off x="10608" y="3168"/>
              <a:ext cx="20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0" name="Line 20"/>
            <p:cNvSpPr>
              <a:spLocks noChangeAspect="1" noChangeShapeType="1"/>
            </p:cNvSpPr>
            <p:nvPr/>
          </p:nvSpPr>
          <p:spPr bwMode="auto">
            <a:xfrm>
              <a:off x="10608" y="3264"/>
              <a:ext cx="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1" name="Line 21"/>
            <p:cNvSpPr>
              <a:spLocks noChangeAspect="1" noChangeShapeType="1"/>
            </p:cNvSpPr>
            <p:nvPr/>
          </p:nvSpPr>
          <p:spPr bwMode="auto">
            <a:xfrm>
              <a:off x="11040" y="3360"/>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2" name="Line 22"/>
            <p:cNvSpPr>
              <a:spLocks noChangeAspect="1" noChangeShapeType="1"/>
            </p:cNvSpPr>
            <p:nvPr/>
          </p:nvSpPr>
          <p:spPr bwMode="auto">
            <a:xfrm>
              <a:off x="11040" y="3456"/>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3" name="Line 23"/>
            <p:cNvSpPr>
              <a:spLocks noChangeAspect="1" noChangeShapeType="1"/>
            </p:cNvSpPr>
            <p:nvPr/>
          </p:nvSpPr>
          <p:spPr bwMode="auto">
            <a:xfrm>
              <a:off x="11040" y="3552"/>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4" name="Line 24"/>
            <p:cNvSpPr>
              <a:spLocks noChangeAspect="1" noChangeShapeType="1"/>
            </p:cNvSpPr>
            <p:nvPr/>
          </p:nvSpPr>
          <p:spPr bwMode="auto">
            <a:xfrm>
              <a:off x="11040" y="364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5" name="Line 25"/>
            <p:cNvSpPr>
              <a:spLocks noChangeAspect="1" noChangeShapeType="1"/>
            </p:cNvSpPr>
            <p:nvPr/>
          </p:nvSpPr>
          <p:spPr bwMode="auto">
            <a:xfrm>
              <a:off x="11040" y="3744"/>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6" name="Line 26"/>
            <p:cNvSpPr>
              <a:spLocks noChangeAspect="1" noChangeShapeType="1"/>
            </p:cNvSpPr>
            <p:nvPr/>
          </p:nvSpPr>
          <p:spPr bwMode="auto">
            <a:xfrm>
              <a:off x="11376" y="3840"/>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7" name="Line 27"/>
            <p:cNvSpPr>
              <a:spLocks noChangeAspect="1" noChangeShapeType="1"/>
            </p:cNvSpPr>
            <p:nvPr/>
          </p:nvSpPr>
          <p:spPr bwMode="auto">
            <a:xfrm>
              <a:off x="11376" y="3936"/>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8" name="Line 28"/>
            <p:cNvSpPr>
              <a:spLocks noChangeAspect="1" noChangeShapeType="1"/>
            </p:cNvSpPr>
            <p:nvPr/>
          </p:nvSpPr>
          <p:spPr bwMode="auto">
            <a:xfrm>
              <a:off x="11376" y="4032"/>
              <a:ext cx="12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9" name="Line 29"/>
            <p:cNvSpPr>
              <a:spLocks noChangeAspect="1" noChangeShapeType="1"/>
            </p:cNvSpPr>
            <p:nvPr/>
          </p:nvSpPr>
          <p:spPr bwMode="auto">
            <a:xfrm>
              <a:off x="11376" y="412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0" name="Line 30"/>
            <p:cNvSpPr>
              <a:spLocks noChangeAspect="1" noChangeShapeType="1"/>
            </p:cNvSpPr>
            <p:nvPr/>
          </p:nvSpPr>
          <p:spPr bwMode="auto">
            <a:xfrm>
              <a:off x="11808" y="4224"/>
              <a:ext cx="5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1" name="Line 31"/>
            <p:cNvSpPr>
              <a:spLocks noChangeAspect="1" noChangeShapeType="1"/>
            </p:cNvSpPr>
            <p:nvPr/>
          </p:nvSpPr>
          <p:spPr bwMode="auto">
            <a:xfrm>
              <a:off x="11808" y="4320"/>
              <a:ext cx="8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2" name="Line 32"/>
            <p:cNvSpPr>
              <a:spLocks noChangeAspect="1" noChangeShapeType="1"/>
            </p:cNvSpPr>
            <p:nvPr/>
          </p:nvSpPr>
          <p:spPr bwMode="auto">
            <a:xfrm>
              <a:off x="11808" y="4416"/>
              <a:ext cx="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3" name="Line 33"/>
            <p:cNvSpPr>
              <a:spLocks noChangeAspect="1" noChangeShapeType="1"/>
            </p:cNvSpPr>
            <p:nvPr/>
          </p:nvSpPr>
          <p:spPr bwMode="auto">
            <a:xfrm>
              <a:off x="12480" y="4512"/>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4" name="Line 34"/>
            <p:cNvSpPr>
              <a:spLocks noChangeAspect="1" noChangeShapeType="1"/>
            </p:cNvSpPr>
            <p:nvPr/>
          </p:nvSpPr>
          <p:spPr bwMode="auto">
            <a:xfrm>
              <a:off x="12480" y="4608"/>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5" name="Line 35"/>
            <p:cNvSpPr>
              <a:spLocks noChangeAspect="1" noChangeShapeType="1"/>
            </p:cNvSpPr>
            <p:nvPr/>
          </p:nvSpPr>
          <p:spPr bwMode="auto">
            <a:xfrm>
              <a:off x="12768" y="4704"/>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3" name="Group 36"/>
          <p:cNvGrpSpPr>
            <a:grpSpLocks noChangeAspect="1"/>
          </p:cNvGrpSpPr>
          <p:nvPr/>
        </p:nvGrpSpPr>
        <p:grpSpPr bwMode="auto">
          <a:xfrm>
            <a:off x="6384925" y="3429000"/>
            <a:ext cx="2322513" cy="1674813"/>
            <a:chOff x="10320" y="5232"/>
            <a:chExt cx="2928" cy="2112"/>
          </a:xfrm>
        </p:grpSpPr>
        <p:sp>
          <p:nvSpPr>
            <p:cNvPr id="46118" name="Text Box 37"/>
            <p:cNvSpPr txBox="1">
              <a:spLocks noChangeAspect="1" noChangeArrowheads="1"/>
            </p:cNvSpPr>
            <p:nvPr/>
          </p:nvSpPr>
          <p:spPr bwMode="auto">
            <a:xfrm>
              <a:off x="10320" y="5232"/>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19" name="Text Box 38"/>
            <p:cNvSpPr txBox="1">
              <a:spLocks noChangeAspect="1" noChangeArrowheads="1"/>
            </p:cNvSpPr>
            <p:nvPr/>
          </p:nvSpPr>
          <p:spPr bwMode="auto">
            <a:xfrm>
              <a:off x="10320" y="5424"/>
              <a:ext cx="278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a:t>
              </a:r>
            </a:p>
          </p:txBody>
        </p:sp>
        <p:sp>
          <p:nvSpPr>
            <p:cNvPr id="46120" name="Text Box 39"/>
            <p:cNvSpPr txBox="1">
              <a:spLocks noChangeAspect="1" noChangeArrowheads="1"/>
            </p:cNvSpPr>
            <p:nvPr/>
          </p:nvSpPr>
          <p:spPr bwMode="auto">
            <a:xfrm>
              <a:off x="10368" y="5616"/>
              <a:ext cx="288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     ]</a:t>
              </a:r>
            </a:p>
          </p:txBody>
        </p:sp>
        <p:sp>
          <p:nvSpPr>
            <p:cNvPr id="46121" name="Line 40"/>
            <p:cNvSpPr>
              <a:spLocks noChangeAspect="1" noChangeShapeType="1"/>
            </p:cNvSpPr>
            <p:nvPr/>
          </p:nvSpPr>
          <p:spPr bwMode="auto">
            <a:xfrm>
              <a:off x="10416" y="5904"/>
              <a:ext cx="1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2" name="Line 41"/>
            <p:cNvSpPr>
              <a:spLocks noChangeAspect="1" noChangeShapeType="1"/>
            </p:cNvSpPr>
            <p:nvPr/>
          </p:nvSpPr>
          <p:spPr bwMode="auto">
            <a:xfrm>
              <a:off x="10416" y="5999"/>
              <a:ext cx="62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3" name="Line 42"/>
            <p:cNvSpPr>
              <a:spLocks noChangeAspect="1" noChangeShapeType="1"/>
            </p:cNvSpPr>
            <p:nvPr/>
          </p:nvSpPr>
          <p:spPr bwMode="auto">
            <a:xfrm>
              <a:off x="10416" y="6095"/>
              <a:ext cx="91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4" name="Line 43"/>
            <p:cNvSpPr>
              <a:spLocks noChangeAspect="1" noChangeShapeType="1"/>
            </p:cNvSpPr>
            <p:nvPr/>
          </p:nvSpPr>
          <p:spPr bwMode="auto">
            <a:xfrm>
              <a:off x="10416" y="6191"/>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5" name="Line 44"/>
            <p:cNvSpPr>
              <a:spLocks noChangeAspect="1" noChangeShapeType="1"/>
            </p:cNvSpPr>
            <p:nvPr/>
          </p:nvSpPr>
          <p:spPr bwMode="auto">
            <a:xfrm>
              <a:off x="10416" y="6287"/>
              <a:ext cx="25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6" name="Line 45"/>
            <p:cNvSpPr>
              <a:spLocks noChangeAspect="1" noChangeShapeType="1"/>
            </p:cNvSpPr>
            <p:nvPr/>
          </p:nvSpPr>
          <p:spPr bwMode="auto">
            <a:xfrm>
              <a:off x="10608" y="6383"/>
              <a:ext cx="43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7" name="Line 46"/>
            <p:cNvSpPr>
              <a:spLocks noChangeAspect="1" noChangeShapeType="1"/>
            </p:cNvSpPr>
            <p:nvPr/>
          </p:nvSpPr>
          <p:spPr bwMode="auto">
            <a:xfrm>
              <a:off x="10608" y="6479"/>
              <a:ext cx="72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8" name="Line 47"/>
            <p:cNvSpPr>
              <a:spLocks noChangeAspect="1" noChangeShapeType="1"/>
            </p:cNvSpPr>
            <p:nvPr/>
          </p:nvSpPr>
          <p:spPr bwMode="auto">
            <a:xfrm>
              <a:off x="10608" y="6575"/>
              <a:ext cx="17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9" name="Line 48"/>
            <p:cNvSpPr>
              <a:spLocks noChangeAspect="1" noChangeShapeType="1"/>
            </p:cNvSpPr>
            <p:nvPr/>
          </p:nvSpPr>
          <p:spPr bwMode="auto">
            <a:xfrm>
              <a:off x="10608" y="6671"/>
              <a:ext cx="24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0" name="Line 49"/>
            <p:cNvSpPr>
              <a:spLocks noChangeAspect="1" noChangeShapeType="1"/>
            </p:cNvSpPr>
            <p:nvPr/>
          </p:nvSpPr>
          <p:spPr bwMode="auto">
            <a:xfrm>
              <a:off x="11040" y="6767"/>
              <a:ext cx="28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1" name="Line 50"/>
            <p:cNvSpPr>
              <a:spLocks noChangeAspect="1" noChangeShapeType="1"/>
            </p:cNvSpPr>
            <p:nvPr/>
          </p:nvSpPr>
          <p:spPr bwMode="auto">
            <a:xfrm>
              <a:off x="11040" y="6863"/>
              <a:ext cx="13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2" name="Line 51"/>
            <p:cNvSpPr>
              <a:spLocks noChangeAspect="1" noChangeShapeType="1"/>
            </p:cNvSpPr>
            <p:nvPr/>
          </p:nvSpPr>
          <p:spPr bwMode="auto">
            <a:xfrm>
              <a:off x="11040" y="6959"/>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3" name="Line 52"/>
            <p:cNvSpPr>
              <a:spLocks noChangeAspect="1" noChangeShapeType="1"/>
            </p:cNvSpPr>
            <p:nvPr/>
          </p:nvSpPr>
          <p:spPr bwMode="auto">
            <a:xfrm>
              <a:off x="11808" y="7055"/>
              <a:ext cx="5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4" name="Line 53"/>
            <p:cNvSpPr>
              <a:spLocks noChangeAspect="1" noChangeShapeType="1"/>
            </p:cNvSpPr>
            <p:nvPr/>
          </p:nvSpPr>
          <p:spPr bwMode="auto">
            <a:xfrm>
              <a:off x="11808" y="7151"/>
              <a:ext cx="12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5" name="Line 54"/>
            <p:cNvSpPr>
              <a:spLocks noChangeAspect="1" noChangeShapeType="1"/>
            </p:cNvSpPr>
            <p:nvPr/>
          </p:nvSpPr>
          <p:spPr bwMode="auto">
            <a:xfrm>
              <a:off x="12480" y="7247"/>
              <a:ext cx="1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6" name="Line 55"/>
            <p:cNvSpPr>
              <a:spLocks noChangeAspect="1" noChangeShapeType="1"/>
            </p:cNvSpPr>
            <p:nvPr/>
          </p:nvSpPr>
          <p:spPr bwMode="auto">
            <a:xfrm>
              <a:off x="12480" y="7343"/>
              <a:ext cx="52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4" name="Group 76"/>
          <p:cNvGrpSpPr>
            <a:grpSpLocks/>
          </p:cNvGrpSpPr>
          <p:nvPr/>
        </p:nvGrpSpPr>
        <p:grpSpPr bwMode="auto">
          <a:xfrm>
            <a:off x="6400800" y="3429000"/>
            <a:ext cx="2246313" cy="1370013"/>
            <a:chOff x="4176" y="2687"/>
            <a:chExt cx="1415" cy="863"/>
          </a:xfrm>
        </p:grpSpPr>
        <p:sp>
          <p:nvSpPr>
            <p:cNvPr id="46101" name="Line 77"/>
            <p:cNvSpPr>
              <a:spLocks noChangeAspect="1" noChangeShapeType="1"/>
            </p:cNvSpPr>
            <p:nvPr/>
          </p:nvSpPr>
          <p:spPr bwMode="auto">
            <a:xfrm>
              <a:off x="4224" y="2927"/>
              <a:ext cx="98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2" name="Line 78"/>
            <p:cNvSpPr>
              <a:spLocks noChangeAspect="1" noChangeShapeType="1"/>
            </p:cNvSpPr>
            <p:nvPr/>
          </p:nvSpPr>
          <p:spPr bwMode="auto">
            <a:xfrm>
              <a:off x="4224" y="2831"/>
              <a:ext cx="7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3" name="Line 79"/>
            <p:cNvSpPr>
              <a:spLocks noChangeAspect="1" noChangeShapeType="1"/>
            </p:cNvSpPr>
            <p:nvPr/>
          </p:nvSpPr>
          <p:spPr bwMode="auto">
            <a:xfrm>
              <a:off x="4224" y="2879"/>
              <a:ext cx="3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4" name="Line 80"/>
            <p:cNvSpPr>
              <a:spLocks noChangeAspect="1" noChangeShapeType="1"/>
            </p:cNvSpPr>
            <p:nvPr/>
          </p:nvSpPr>
          <p:spPr bwMode="auto">
            <a:xfrm>
              <a:off x="4224" y="2975"/>
              <a:ext cx="45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5" name="Line 81"/>
            <p:cNvSpPr>
              <a:spLocks noChangeAspect="1" noChangeShapeType="1"/>
            </p:cNvSpPr>
            <p:nvPr/>
          </p:nvSpPr>
          <p:spPr bwMode="auto">
            <a:xfrm>
              <a:off x="4224" y="3023"/>
              <a:ext cx="1295"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6" name="Line 82"/>
            <p:cNvSpPr>
              <a:spLocks noChangeAspect="1" noChangeShapeType="1"/>
            </p:cNvSpPr>
            <p:nvPr/>
          </p:nvSpPr>
          <p:spPr bwMode="auto">
            <a:xfrm>
              <a:off x="4320" y="3071"/>
              <a:ext cx="21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7" name="Line 83"/>
            <p:cNvSpPr>
              <a:spLocks noChangeAspect="1" noChangeShapeType="1"/>
            </p:cNvSpPr>
            <p:nvPr/>
          </p:nvSpPr>
          <p:spPr bwMode="auto">
            <a:xfrm>
              <a:off x="4320" y="3119"/>
              <a:ext cx="360"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8" name="Line 84"/>
            <p:cNvSpPr>
              <a:spLocks noChangeAspect="1" noChangeShapeType="1"/>
            </p:cNvSpPr>
            <p:nvPr/>
          </p:nvSpPr>
          <p:spPr bwMode="auto">
            <a:xfrm>
              <a:off x="4320" y="3166"/>
              <a:ext cx="887"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9" name="Line 85"/>
            <p:cNvSpPr>
              <a:spLocks noChangeAspect="1" noChangeShapeType="1"/>
            </p:cNvSpPr>
            <p:nvPr/>
          </p:nvSpPr>
          <p:spPr bwMode="auto">
            <a:xfrm>
              <a:off x="4320" y="3214"/>
              <a:ext cx="1199"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0" name="Line 86"/>
            <p:cNvSpPr>
              <a:spLocks noChangeAspect="1" noChangeShapeType="1"/>
            </p:cNvSpPr>
            <p:nvPr/>
          </p:nvSpPr>
          <p:spPr bwMode="auto">
            <a:xfrm>
              <a:off x="4536" y="3262"/>
              <a:ext cx="14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1" name="Line 87"/>
            <p:cNvSpPr>
              <a:spLocks noChangeAspect="1" noChangeShapeType="1"/>
            </p:cNvSpPr>
            <p:nvPr/>
          </p:nvSpPr>
          <p:spPr bwMode="auto">
            <a:xfrm>
              <a:off x="4536" y="3310"/>
              <a:ext cx="67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2" name="Line 88"/>
            <p:cNvSpPr>
              <a:spLocks noChangeAspect="1" noChangeShapeType="1"/>
            </p:cNvSpPr>
            <p:nvPr/>
          </p:nvSpPr>
          <p:spPr bwMode="auto">
            <a:xfrm>
              <a:off x="4536" y="3358"/>
              <a:ext cx="98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3" name="Line 89"/>
            <p:cNvSpPr>
              <a:spLocks noChangeAspect="1" noChangeShapeType="1"/>
            </p:cNvSpPr>
            <p:nvPr/>
          </p:nvSpPr>
          <p:spPr bwMode="auto">
            <a:xfrm>
              <a:off x="4919" y="3406"/>
              <a:ext cx="28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4" name="Line 90"/>
            <p:cNvSpPr>
              <a:spLocks noChangeAspect="1" noChangeShapeType="1"/>
            </p:cNvSpPr>
            <p:nvPr/>
          </p:nvSpPr>
          <p:spPr bwMode="auto">
            <a:xfrm>
              <a:off x="4919" y="3454"/>
              <a:ext cx="600"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5" name="Line 91"/>
            <p:cNvSpPr>
              <a:spLocks noChangeAspect="1" noChangeShapeType="1"/>
            </p:cNvSpPr>
            <p:nvPr/>
          </p:nvSpPr>
          <p:spPr bwMode="auto">
            <a:xfrm>
              <a:off x="5255" y="3502"/>
              <a:ext cx="9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6" name="Line 92"/>
            <p:cNvSpPr>
              <a:spLocks noChangeAspect="1" noChangeShapeType="1"/>
            </p:cNvSpPr>
            <p:nvPr/>
          </p:nvSpPr>
          <p:spPr bwMode="auto">
            <a:xfrm>
              <a:off x="5255" y="3550"/>
              <a:ext cx="264"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7" name="Text Box 93"/>
            <p:cNvSpPr txBox="1">
              <a:spLocks noChangeAspect="1" noChangeArrowheads="1"/>
            </p:cNvSpPr>
            <p:nvPr/>
          </p:nvSpPr>
          <p:spPr bwMode="auto">
            <a:xfrm>
              <a:off x="4176" y="2687"/>
              <a:ext cx="14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grpSp>
      <p:sp>
        <p:nvSpPr>
          <p:cNvPr id="317534" name="AutoShape 94"/>
          <p:cNvSpPr>
            <a:spLocks noChangeAspect="1" noChangeArrowheads="1"/>
          </p:cNvSpPr>
          <p:nvPr/>
        </p:nvSpPr>
        <p:spPr bwMode="auto">
          <a:xfrm>
            <a:off x="7162800" y="29718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317541" name="AutoShape 101"/>
          <p:cNvSpPr>
            <a:spLocks noChangeArrowheads="1"/>
          </p:cNvSpPr>
          <p:nvPr/>
        </p:nvSpPr>
        <p:spPr bwMode="auto">
          <a:xfrm>
            <a:off x="-139264" y="1295400"/>
            <a:ext cx="533400" cy="304800"/>
          </a:xfrm>
          <a:prstGeom prst="rightArrow">
            <a:avLst>
              <a:gd name="adj1" fmla="val 50000"/>
              <a:gd name="adj2" fmla="val 43750"/>
            </a:avLst>
          </a:prstGeom>
          <a:solidFill>
            <a:srgbClr val="FF0000"/>
          </a:solidFill>
          <a:ln w="9525">
            <a:solidFill>
              <a:srgbClr val="FFC000"/>
            </a:solidFill>
            <a:miter lim="800000"/>
            <a:headEnd/>
            <a:tailEnd/>
          </a:ln>
        </p:spPr>
        <p:txBody>
          <a:bodyPr wrap="none" anchor="ctr"/>
          <a:lstStyle/>
          <a:p>
            <a:endParaRPr lang="en-US">
              <a:solidFill>
                <a:srgbClr val="000000"/>
              </a:solidFill>
              <a:latin typeface="Arial" charset="0"/>
              <a:cs typeface="Arial" charset="0"/>
            </a:endParaRPr>
          </a:p>
        </p:txBody>
      </p:sp>
      <p:sp>
        <p:nvSpPr>
          <p:cNvPr id="317542" name="AutoShape 102"/>
          <p:cNvSpPr>
            <a:spLocks noChangeArrowheads="1"/>
          </p:cNvSpPr>
          <p:nvPr/>
        </p:nvSpPr>
        <p:spPr bwMode="auto">
          <a:xfrm>
            <a:off x="-139264" y="2785238"/>
            <a:ext cx="533400" cy="304800"/>
          </a:xfrm>
          <a:prstGeom prst="rightArrow">
            <a:avLst>
              <a:gd name="adj1" fmla="val 50000"/>
              <a:gd name="adj2" fmla="val 43750"/>
            </a:avLst>
          </a:prstGeom>
          <a:solidFill>
            <a:srgbClr val="FF0000"/>
          </a:solidFill>
          <a:ln w="28575">
            <a:solidFill>
              <a:srgbClr val="FFC000"/>
            </a:solidFill>
            <a:miter lim="800000"/>
            <a:headEnd/>
            <a:tailEnd/>
          </a:ln>
        </p:spPr>
        <p:txBody>
          <a:bodyPr wrap="none" anchor="ctr"/>
          <a:lstStyle/>
          <a:p>
            <a:endParaRPr lang="en-US">
              <a:solidFill>
                <a:srgbClr val="000000"/>
              </a:solidFill>
              <a:latin typeface="Arial" charset="0"/>
              <a:cs typeface="Arial" charset="0"/>
            </a:endParaRPr>
          </a:p>
        </p:txBody>
      </p:sp>
      <p:sp>
        <p:nvSpPr>
          <p:cNvPr id="317543" name="AutoShape 103"/>
          <p:cNvSpPr>
            <a:spLocks noChangeArrowheads="1"/>
          </p:cNvSpPr>
          <p:nvPr/>
        </p:nvSpPr>
        <p:spPr bwMode="auto">
          <a:xfrm>
            <a:off x="-139264" y="4327160"/>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8" name="AutoShape 108"/>
          <p:cNvSpPr>
            <a:spLocks noChangeArrowheads="1"/>
          </p:cNvSpPr>
          <p:nvPr/>
        </p:nvSpPr>
        <p:spPr bwMode="auto">
          <a:xfrm>
            <a:off x="3276600" y="914400"/>
            <a:ext cx="2895600" cy="381000"/>
          </a:xfrm>
          <a:prstGeom prst="wedgeRoundRectCallout">
            <a:avLst>
              <a:gd name="adj1" fmla="val 82565"/>
              <a:gd name="adj2" fmla="val 8333"/>
              <a:gd name="adj3" fmla="val 16667"/>
            </a:avLst>
          </a:prstGeom>
          <a:solidFill>
            <a:srgbClr val="FFFF66"/>
          </a:solidFill>
          <a:ln w="9525">
            <a:solidFill>
              <a:schemeClr val="tx1"/>
            </a:solidFill>
            <a:miter lim="800000"/>
            <a:headEnd/>
            <a:tailEnd/>
          </a:ln>
        </p:spPr>
        <p:txBody>
          <a:bodyPr/>
          <a:lstStyle/>
          <a:p>
            <a:pPr algn="ctr"/>
            <a:r>
              <a:rPr lang="en-US">
                <a:solidFill>
                  <a:srgbClr val="000000"/>
                </a:solidFill>
                <a:latin typeface="Tahoma" pitchFamily="34" charset="0"/>
                <a:cs typeface="Arial" charset="0"/>
              </a:rPr>
              <a:t>candidate arguments</a:t>
            </a:r>
          </a:p>
        </p:txBody>
      </p:sp>
      <p:grpSp>
        <p:nvGrpSpPr>
          <p:cNvPr id="5" name="Group 115"/>
          <p:cNvGrpSpPr>
            <a:grpSpLocks/>
          </p:cNvGrpSpPr>
          <p:nvPr/>
        </p:nvGrpSpPr>
        <p:grpSpPr bwMode="auto">
          <a:xfrm>
            <a:off x="6515100" y="5105400"/>
            <a:ext cx="2249488" cy="800100"/>
            <a:chOff x="6515100" y="5219700"/>
            <a:chExt cx="2249488" cy="800100"/>
          </a:xfrm>
        </p:grpSpPr>
        <p:sp>
          <p:nvSpPr>
            <p:cNvPr id="46095" name="Line 95"/>
            <p:cNvSpPr>
              <a:spLocks noChangeAspect="1" noChangeShapeType="1"/>
            </p:cNvSpPr>
            <p:nvPr/>
          </p:nvSpPr>
          <p:spPr bwMode="auto">
            <a:xfrm>
              <a:off x="6591300" y="5638800"/>
              <a:ext cx="1143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6" name="Line 96"/>
            <p:cNvSpPr>
              <a:spLocks noChangeAspect="1" noChangeShapeType="1"/>
            </p:cNvSpPr>
            <p:nvPr/>
          </p:nvSpPr>
          <p:spPr bwMode="auto">
            <a:xfrm>
              <a:off x="6743700" y="5676900"/>
              <a:ext cx="342900" cy="0"/>
            </a:xfrm>
            <a:prstGeom prst="line">
              <a:avLst/>
            </a:prstGeom>
            <a:noFill/>
            <a:ln w="38100">
              <a:solidFill>
                <a:srgbClr val="66FF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7" name="Line 97"/>
            <p:cNvSpPr>
              <a:spLocks noChangeAspect="1" noChangeShapeType="1"/>
            </p:cNvSpPr>
            <p:nvPr/>
          </p:nvSpPr>
          <p:spPr bwMode="auto">
            <a:xfrm>
              <a:off x="7086600" y="5715000"/>
              <a:ext cx="10683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8" name="Line 98"/>
            <p:cNvSpPr>
              <a:spLocks noChangeAspect="1" noChangeShapeType="1"/>
            </p:cNvSpPr>
            <p:nvPr/>
          </p:nvSpPr>
          <p:spPr bwMode="auto">
            <a:xfrm>
              <a:off x="8231188" y="5753100"/>
              <a:ext cx="4191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9" name="Text Box 99"/>
            <p:cNvSpPr txBox="1">
              <a:spLocks noChangeAspect="1" noChangeArrowheads="1"/>
            </p:cNvSpPr>
            <p:nvPr/>
          </p:nvSpPr>
          <p:spPr bwMode="auto">
            <a:xfrm>
              <a:off x="6515100" y="5791200"/>
              <a:ext cx="2249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FF"/>
                  </a:solidFill>
                  <a:latin typeface="Courier New" pitchFamily="49" charset="0"/>
                </a:rPr>
                <a:t>I</a:t>
              </a:r>
              <a:r>
                <a:rPr lang="en-US" sz="900" b="1">
                  <a:solidFill>
                    <a:srgbClr val="000000"/>
                  </a:solidFill>
                  <a:latin typeface="Courier New" pitchFamily="49" charset="0"/>
                </a:rPr>
                <a:t> </a:t>
              </a:r>
              <a:r>
                <a:rPr lang="en-US" sz="900" b="1">
                  <a:solidFill>
                    <a:srgbClr val="66FFCC"/>
                  </a:solidFill>
                  <a:latin typeface="Courier New" pitchFamily="49" charset="0"/>
                </a:rPr>
                <a:t>left</a:t>
              </a:r>
              <a:r>
                <a:rPr lang="en-US" sz="900" b="1">
                  <a:solidFill>
                    <a:srgbClr val="000000"/>
                  </a:solidFill>
                  <a:latin typeface="Courier New" pitchFamily="49" charset="0"/>
                </a:rPr>
                <a:t> </a:t>
              </a:r>
              <a:r>
                <a:rPr lang="en-US" sz="900" b="1">
                  <a:solidFill>
                    <a:srgbClr val="FF9900"/>
                  </a:solidFill>
                  <a:latin typeface="Courier New" pitchFamily="49" charset="0"/>
                </a:rPr>
                <a:t>my nice pearls</a:t>
              </a:r>
              <a:r>
                <a:rPr lang="en-US" sz="900" b="1">
                  <a:solidFill>
                    <a:srgbClr val="000000"/>
                  </a:solidFill>
                  <a:latin typeface="Courier New" pitchFamily="49" charset="0"/>
                </a:rPr>
                <a:t> </a:t>
              </a:r>
              <a:r>
                <a:rPr lang="en-US" sz="900" b="1">
                  <a:solidFill>
                    <a:srgbClr val="00FF00"/>
                  </a:solidFill>
                  <a:latin typeface="Courier New" pitchFamily="49" charset="0"/>
                </a:rPr>
                <a:t>to her</a:t>
              </a:r>
            </a:p>
          </p:txBody>
        </p:sp>
        <p:sp>
          <p:nvSpPr>
            <p:cNvPr id="46100" name="AutoShape 100"/>
            <p:cNvSpPr>
              <a:spLocks noChangeAspect="1" noChangeArrowheads="1"/>
            </p:cNvSpPr>
            <p:nvPr/>
          </p:nvSpPr>
          <p:spPr bwMode="auto">
            <a:xfrm>
              <a:off x="7200900" y="5219700"/>
              <a:ext cx="877888"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117" name="AutoShape 94"/>
          <p:cNvSpPr>
            <a:spLocks noChangeAspect="1" noChangeArrowheads="1"/>
          </p:cNvSpPr>
          <p:nvPr/>
        </p:nvSpPr>
        <p:spPr bwMode="auto">
          <a:xfrm>
            <a:off x="7162800" y="2819400"/>
            <a:ext cx="874713" cy="304800"/>
          </a:xfrm>
          <a:prstGeom prst="downArrow">
            <a:avLst>
              <a:gd name="adj1" fmla="val 58148"/>
              <a:gd name="adj2" fmla="val 56769"/>
            </a:avLst>
          </a:prstGeom>
          <a:solidFill>
            <a:srgbClr val="FFFFCC"/>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90" name="TextBox 3"/>
          <p:cNvSpPr txBox="1">
            <a:spLocks noChangeArrowheads="1"/>
          </p:cNvSpPr>
          <p:nvPr/>
        </p:nvSpPr>
        <p:spPr bwMode="auto">
          <a:xfrm>
            <a:off x="266700" y="6073914"/>
            <a:ext cx="8724900" cy="707886"/>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dirty="0" smtClean="0">
                <a:solidFill>
                  <a:srgbClr val="000000"/>
                </a:solidFill>
                <a:latin typeface="Calibri" pitchFamily="34" charset="0"/>
              </a:rPr>
              <a:t>Use the </a:t>
            </a:r>
            <a:r>
              <a:rPr lang="en-US" sz="2000" b="1" dirty="0" smtClean="0">
                <a:solidFill>
                  <a:srgbClr val="000000"/>
                </a:solidFill>
                <a:latin typeface="Calibri" pitchFamily="34" charset="0"/>
              </a:rPr>
              <a:t>pipeline architecture’s simplicity </a:t>
            </a:r>
            <a:r>
              <a:rPr lang="en-US" sz="2000" dirty="0" smtClean="0">
                <a:solidFill>
                  <a:srgbClr val="000000"/>
                </a:solidFill>
                <a:latin typeface="Calibri" pitchFamily="34" charset="0"/>
              </a:rPr>
              <a:t>while </a:t>
            </a:r>
            <a:r>
              <a:rPr lang="en-US" sz="2000" b="1" dirty="0" smtClean="0">
                <a:solidFill>
                  <a:srgbClr val="000000"/>
                </a:solidFill>
                <a:latin typeface="Calibri" pitchFamily="34" charset="0"/>
              </a:rPr>
              <a:t>maintaining uncertainty</a:t>
            </a:r>
            <a:r>
              <a:rPr lang="en-US" sz="2000" dirty="0" smtClean="0">
                <a:solidFill>
                  <a:srgbClr val="000000"/>
                </a:solidFill>
                <a:latin typeface="Calibri" pitchFamily="34" charset="0"/>
              </a:rPr>
              <a:t>:  keep probability distributions over decisions &amp; use global inference at decision time.</a:t>
            </a:r>
            <a:endParaRPr lang="en-US" sz="2000" dirty="0">
              <a:solidFill>
                <a:srgbClr val="000000"/>
              </a:solidFill>
              <a:latin typeface="Calibri" pitchFamily="34" charset="0"/>
            </a:endParaRPr>
          </a:p>
        </p:txBody>
      </p:sp>
      <p:sp>
        <p:nvSpPr>
          <p:cNvPr id="91" name="Rectangular Callout 90"/>
          <p:cNvSpPr/>
          <p:nvPr/>
        </p:nvSpPr>
        <p:spPr>
          <a:xfrm>
            <a:off x="4573759" y="2402919"/>
            <a:ext cx="4190829" cy="914400"/>
          </a:xfrm>
          <a:prstGeom prst="wedgeRectCallout">
            <a:avLst>
              <a:gd name="adj1" fmla="val -82540"/>
              <a:gd name="adj2" fmla="val 159962"/>
            </a:avLst>
          </a:prstGeom>
          <a:solidFill>
            <a:srgbClr val="FFFFCC"/>
          </a:solidFill>
          <a:ln w="25400" cap="flat" cmpd="sng" algn="ctr">
            <a:solidFill>
              <a:srgbClr val="FF9933"/>
            </a:solidFill>
            <a:prstDash val="soli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ea typeface="+mn-ea"/>
                <a:cs typeface="Arial"/>
              </a:rPr>
              <a:t>Variable </a:t>
            </a:r>
            <a:r>
              <a:rPr kumimoji="0" lang="en-US" sz="1800" b="0" i="0" u="none" strike="noStrike" kern="0" cap="none" spc="0" normalizeH="0" baseline="0" noProof="0" dirty="0" err="1" smtClean="0">
                <a:ln>
                  <a:noFill/>
                </a:ln>
                <a:solidFill>
                  <a:srgbClr val="0033CC"/>
                </a:solidFill>
                <a:effectLst/>
                <a:uLnTx/>
                <a:uFillTx/>
                <a:latin typeface="Calibri"/>
                <a:ea typeface="+mn-ea"/>
                <a:cs typeface="Arial"/>
              </a:rPr>
              <a:t>y</a:t>
            </a:r>
            <a:r>
              <a:rPr kumimoji="0" lang="en-US" sz="1800" b="0" i="0" u="none" strike="noStrike" kern="0" cap="none" spc="0" normalizeH="0" baseline="30000" noProof="0" dirty="0" err="1" smtClean="0">
                <a:ln>
                  <a:noFill/>
                </a:ln>
                <a:solidFill>
                  <a:srgbClr val="0033CC"/>
                </a:solidFill>
                <a:effectLst/>
                <a:uLnTx/>
                <a:uFillTx/>
                <a:latin typeface="Calibri"/>
                <a:ea typeface="+mn-ea"/>
                <a:cs typeface="Arial"/>
              </a:rPr>
              <a:t>a,t</a:t>
            </a:r>
            <a:r>
              <a:rPr kumimoji="0" lang="en-US" sz="1800" b="0" i="0" u="none" strike="noStrike" kern="0" cap="none" spc="0" normalizeH="0" baseline="0" noProof="0" dirty="0" smtClean="0">
                <a:ln>
                  <a:noFill/>
                </a:ln>
                <a:solidFill>
                  <a:srgbClr val="0033CC"/>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indicates whether  candidate argument </a:t>
            </a:r>
            <a:r>
              <a:rPr kumimoji="0" lang="en-US" sz="1800" b="0" i="0" u="none" strike="noStrike" kern="0" cap="none" spc="0" normalizeH="0" baseline="0" noProof="0" dirty="0" smtClean="0">
                <a:ln>
                  <a:noFill/>
                </a:ln>
                <a:solidFill>
                  <a:srgbClr val="0033CC"/>
                </a:solidFill>
                <a:effectLst/>
                <a:uLnTx/>
                <a:uFillTx/>
                <a:latin typeface="Calibri"/>
                <a:ea typeface="+mn-ea"/>
                <a:cs typeface="Arial"/>
              </a:rPr>
              <a:t>a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is assigned a label </a:t>
            </a:r>
            <a:r>
              <a:rPr kumimoji="0" lang="en-US" sz="1800" b="0" i="0" u="none" strike="noStrike" kern="0" cap="none" spc="0" normalizeH="0" baseline="0" noProof="0" dirty="0" smtClean="0">
                <a:ln>
                  <a:noFill/>
                </a:ln>
                <a:solidFill>
                  <a:srgbClr val="0033CC"/>
                </a:solidFill>
                <a:effectLst/>
                <a:uLnTx/>
                <a:uFillTx/>
                <a:latin typeface="Calibri"/>
                <a:ea typeface="+mn-ea"/>
                <a:cs typeface="Arial"/>
              </a:rPr>
              <a:t>t.</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0033CC"/>
                </a:solidFill>
                <a:effectLst/>
                <a:uLnTx/>
                <a:uFillTx/>
                <a:latin typeface="Calibri"/>
                <a:ea typeface="+mn-ea"/>
                <a:cs typeface="Arial"/>
              </a:rPr>
              <a:t>c</a:t>
            </a:r>
            <a:r>
              <a:rPr kumimoji="0" lang="en-US" sz="1800" b="0" i="0" u="none" strike="noStrike" kern="0" cap="none" spc="0" normalizeH="0" baseline="30000" noProof="0" dirty="0" err="1" smtClean="0">
                <a:ln>
                  <a:noFill/>
                </a:ln>
                <a:solidFill>
                  <a:srgbClr val="0033CC"/>
                </a:solidFill>
                <a:effectLst/>
                <a:uLnTx/>
                <a:uFillTx/>
                <a:latin typeface="Calibri"/>
                <a:ea typeface="+mn-ea"/>
                <a:cs typeface="Arial"/>
              </a:rPr>
              <a:t>a,t</a:t>
            </a:r>
            <a:r>
              <a:rPr kumimoji="0" lang="en-US" sz="1800" b="0" i="0" u="none" strike="noStrike" kern="0" cap="none" spc="0" normalizeH="0" baseline="30000" noProof="0" dirty="0" smtClean="0">
                <a:ln>
                  <a:noFill/>
                </a:ln>
                <a:solidFill>
                  <a:srgbClr val="0033CC"/>
                </a:solidFill>
                <a:effectLst/>
                <a:uLnTx/>
                <a:uFillTx/>
                <a:latin typeface="Calibri"/>
                <a:ea typeface="+mn-ea"/>
                <a:cs typeface="Arial"/>
              </a:rPr>
              <a:t> </a:t>
            </a:r>
            <a:r>
              <a:rPr kumimoji="0" lang="en-US" sz="1800" b="0" i="0" u="none" strike="noStrike" kern="0" cap="none" spc="0" normalizeH="0" baseline="3000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is the corresponding model score </a:t>
            </a:r>
          </a:p>
        </p:txBody>
      </p:sp>
      <p:pic>
        <p:nvPicPr>
          <p:cNvPr id="89" name="Picture 88" descr="TP_tmp.png"/>
          <p:cNvPicPr>
            <a:picLocks noChangeAspect="1"/>
          </p:cNvPicPr>
          <p:nvPr>
            <p:custDataLst>
              <p:tags r:id="rId2"/>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062832" y="381000"/>
            <a:ext cx="4852568" cy="3074895"/>
          </a:xfrm>
          <a:prstGeom prst="rect">
            <a:avLst/>
          </a:prstGeom>
          <a:solidFill>
            <a:srgbClr val="FFFFCC"/>
          </a:solidFill>
          <a:ln w="38100" cap="flat" cmpd="sng" algn="ctr">
            <a:solidFill>
              <a:srgbClr val="FF9933"/>
            </a:solidFill>
            <a:prstDash val="solid"/>
            <a:round/>
            <a:headEnd type="none" w="med" len="med"/>
            <a:tailEnd type="none" w="med" len="med"/>
          </a:ln>
          <a:effectLst/>
          <a:extLst>
            <a:ext uri="{53640926-AAD7-44D8-BBD7-CCE9431645EC}">
              <a14:shadowObscured xmlns:a14="http://schemas.microsoft.com/office/drawing/2010/main"/>
            </a:ext>
          </a:extLst>
        </p:spPr>
      </p:pic>
      <p:sp>
        <p:nvSpPr>
          <p:cNvPr id="7" name="Rectangle 6"/>
          <p:cNvSpPr/>
          <p:nvPr/>
        </p:nvSpPr>
        <p:spPr>
          <a:xfrm>
            <a:off x="4128176" y="412532"/>
            <a:ext cx="1739224" cy="584775"/>
          </a:xfrm>
          <a:prstGeom prst="rect">
            <a:avLst/>
          </a:prstGeom>
        </p:spPr>
        <p:txBody>
          <a:bodyPr wrap="square">
            <a:spAutoFit/>
          </a:bodyPr>
          <a:lstStyle/>
          <a:p>
            <a:pPr eaLnBrk="1" hangingPunct="1"/>
            <a:r>
              <a:rPr lang="en-US" altLang="zh-TW" sz="1600" dirty="0">
                <a:latin typeface="Calibri" pitchFamily="34" charset="0"/>
                <a:ea typeface="Arial Unicode MS" pitchFamily="34" charset="-128"/>
                <a:cs typeface="Arial Unicode MS" pitchFamily="34" charset="-128"/>
              </a:rPr>
              <a:t>No duplicate argument classes</a:t>
            </a:r>
          </a:p>
        </p:txBody>
      </p:sp>
      <p:sp>
        <p:nvSpPr>
          <p:cNvPr id="93" name="Rectangle 92"/>
          <p:cNvSpPr/>
          <p:nvPr/>
        </p:nvSpPr>
        <p:spPr>
          <a:xfrm>
            <a:off x="7099976" y="956846"/>
            <a:ext cx="1739224" cy="338554"/>
          </a:xfrm>
          <a:prstGeom prst="rect">
            <a:avLst/>
          </a:prstGeom>
        </p:spPr>
        <p:txBody>
          <a:bodyPr wrap="square">
            <a:spAutoFit/>
          </a:bodyPr>
          <a:lstStyle/>
          <a:p>
            <a:pPr eaLnBrk="1" hangingPunct="1"/>
            <a:r>
              <a:rPr lang="en-US" altLang="zh-TW" sz="1600" dirty="0" smtClean="0">
                <a:latin typeface="Calibri" pitchFamily="34" charset="0"/>
                <a:ea typeface="Arial Unicode MS" pitchFamily="34" charset="-128"/>
                <a:cs typeface="Arial Unicode MS" pitchFamily="34" charset="-128"/>
              </a:rPr>
              <a:t>Unique labels</a:t>
            </a:r>
            <a:endParaRPr lang="en-US" altLang="zh-TW" sz="1600" dirty="0">
              <a:latin typeface="Calibri" pitchFamily="34" charset="0"/>
              <a:ea typeface="Arial Unicode MS" pitchFamily="34" charset="-128"/>
              <a:cs typeface="Arial Unicode MS" pitchFamily="34" charset="-128"/>
            </a:endParaRPr>
          </a:p>
        </p:txBody>
      </p:sp>
      <p:sp>
        <p:nvSpPr>
          <p:cNvPr id="94" name="Text Box 9"/>
          <p:cNvSpPr txBox="1">
            <a:spLocks noChangeArrowheads="1"/>
          </p:cNvSpPr>
          <p:nvPr/>
        </p:nvSpPr>
        <p:spPr bwMode="auto">
          <a:xfrm>
            <a:off x="4953000" y="353654"/>
            <a:ext cx="3962400" cy="1094146"/>
          </a:xfrm>
          <a:prstGeom prst="rect">
            <a:avLst/>
          </a:prstGeom>
          <a:solidFill>
            <a:srgbClr val="FFFFCC"/>
          </a:solidFill>
          <a:ln w="9525">
            <a:solidFill>
              <a:srgbClr val="FFC000"/>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rgbClr val="FF9900"/>
              </a:buClr>
              <a:buSzPct val="75000"/>
              <a:buFont typeface="Wingdings" pitchFamily="2" charset="2"/>
              <a:buNone/>
            </a:pPr>
            <a:r>
              <a:rPr lang="en-US" altLang="zh-TW" dirty="0" smtClean="0">
                <a:solidFill>
                  <a:srgbClr val="0033CC"/>
                </a:solidFill>
                <a:latin typeface="Calibri" pitchFamily="34" charset="0"/>
                <a:ea typeface="Arial Unicode MS" pitchFamily="34" charset="-128"/>
                <a:cs typeface="Calibri" pitchFamily="34" charset="0"/>
              </a:rPr>
              <a:t>Learning Based Java: </a:t>
            </a:r>
            <a:r>
              <a:rPr lang="en-US" altLang="zh-TW" dirty="0">
                <a:solidFill>
                  <a:srgbClr val="000000"/>
                </a:solidFill>
                <a:latin typeface="Calibri" pitchFamily="34" charset="0"/>
                <a:ea typeface="Arial Unicode MS" pitchFamily="34" charset="-128"/>
                <a:cs typeface="Calibri" pitchFamily="34" charset="0"/>
              </a:rPr>
              <a:t>allows a developer to encode constraints in </a:t>
            </a:r>
            <a:r>
              <a:rPr lang="en-US" altLang="zh-TW" dirty="0" smtClean="0">
                <a:solidFill>
                  <a:srgbClr val="000000"/>
                </a:solidFill>
                <a:latin typeface="Calibri" pitchFamily="34" charset="0"/>
                <a:ea typeface="Arial Unicode MS" pitchFamily="34" charset="-128"/>
                <a:cs typeface="Calibri" pitchFamily="34" charset="0"/>
              </a:rPr>
              <a:t>First Order Logic; </a:t>
            </a:r>
            <a:r>
              <a:rPr lang="en-US" altLang="zh-TW" dirty="0">
                <a:solidFill>
                  <a:srgbClr val="000000"/>
                </a:solidFill>
                <a:latin typeface="Calibri" pitchFamily="34" charset="0"/>
                <a:ea typeface="Arial Unicode MS" pitchFamily="34" charset="-128"/>
                <a:cs typeface="Calibri" pitchFamily="34" charset="0"/>
              </a:rPr>
              <a:t>these are compiled into linear inequalities automatically. </a:t>
            </a:r>
          </a:p>
        </p:txBody>
      </p:sp>
      <p:pic>
        <p:nvPicPr>
          <p:cNvPr id="96" name="Picture 95" descr="TP_tmp.png"/>
          <p:cNvPicPr>
            <a:picLocks noChangeAspect="1"/>
          </p:cNvPicPr>
          <p:nvPr>
            <p:custDataLst>
              <p:tags r:id="rId3"/>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1000" y="3176588"/>
            <a:ext cx="2676525" cy="1319212"/>
          </a:xfrm>
          <a:prstGeom prst="rect">
            <a:avLst/>
          </a:prstGeom>
          <a:solidFill>
            <a:srgbClr val="FFFFCC"/>
          </a:solidFill>
          <a:ln w="28575">
            <a:solidFill>
              <a:srgbClr val="FFC000"/>
            </a:solidFill>
            <a:miter lim="800000"/>
            <a:headEnd/>
            <a:tailEnd/>
          </a:ln>
          <a:extLst/>
        </p:spPr>
      </p:pic>
    </p:spTree>
    <p:extLst>
      <p:ext uri="{BB962C8B-B14F-4D97-AF65-F5344CB8AC3E}">
        <p14:creationId xmlns:p14="http://schemas.microsoft.com/office/powerpoint/2010/main" val="237666668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2" presetClass="entr" presetSubtype="8" fill="hold" grpId="0" nodeType="withEffect">
                                  <p:stCondLst>
                                    <p:cond delay="0"/>
                                  </p:stCondLst>
                                  <p:childTnLst>
                                    <p:set>
                                      <p:cBhvr>
                                        <p:cTn id="12" dur="1" fill="hold">
                                          <p:stCondLst>
                                            <p:cond delay="0"/>
                                          </p:stCondLst>
                                        </p:cTn>
                                        <p:tgtEl>
                                          <p:spTgt spid="317541"/>
                                        </p:tgtEl>
                                        <p:attrNameLst>
                                          <p:attrName>style.visibility</p:attrName>
                                        </p:attrNameLst>
                                      </p:cBhvr>
                                      <p:to>
                                        <p:strVal val="visible"/>
                                      </p:to>
                                    </p:set>
                                    <p:anim calcmode="lin" valueType="num">
                                      <p:cBhvr additive="base">
                                        <p:cTn id="13" dur="500" fill="hold"/>
                                        <p:tgtEl>
                                          <p:spTgt spid="317541"/>
                                        </p:tgtEl>
                                        <p:attrNameLst>
                                          <p:attrName>ppt_x</p:attrName>
                                        </p:attrNameLst>
                                      </p:cBhvr>
                                      <p:tavLst>
                                        <p:tav tm="0">
                                          <p:val>
                                            <p:strVal val="0-#ppt_w/2"/>
                                          </p:val>
                                        </p:tav>
                                        <p:tav tm="100000">
                                          <p:val>
                                            <p:strVal val="#ppt_x"/>
                                          </p:val>
                                        </p:tav>
                                      </p:tavLst>
                                    </p:anim>
                                    <p:anim calcmode="lin" valueType="num">
                                      <p:cBhvr additive="base">
                                        <p:cTn id="14" dur="500" fill="hold"/>
                                        <p:tgtEl>
                                          <p:spTgt spid="31754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17548">
                                            <p:bg/>
                                          </p:spTgt>
                                        </p:tgtEl>
                                        <p:attrNameLst>
                                          <p:attrName>style.visibility</p:attrName>
                                        </p:attrNameLst>
                                      </p:cBhvr>
                                      <p:to>
                                        <p:strVal val="visible"/>
                                      </p:to>
                                    </p:set>
                                  </p:childTnLst>
                                  <p:subTnLst>
                                    <p:set>
                                      <p:cBhvr override="childStyle">
                                        <p:cTn dur="1" fill="hold" display="0" masterRel="nextClick" afterEffect="1"/>
                                        <p:tgtEl>
                                          <p:spTgt spid="317548">
                                            <p:bg/>
                                          </p:spTgt>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17548">
                                            <p:txEl>
                                              <p:pRg st="0" end="0"/>
                                            </p:txEl>
                                          </p:spTgt>
                                        </p:tgtEl>
                                        <p:attrNameLst>
                                          <p:attrName>style.visibility</p:attrName>
                                        </p:attrNameLst>
                                      </p:cBhvr>
                                      <p:to>
                                        <p:strVal val="visible"/>
                                      </p:to>
                                    </p:set>
                                  </p:childTnLst>
                                  <p:subTnLst>
                                    <p:set>
                                      <p:cBhvr override="childStyle">
                                        <p:cTn dur="1" fill="hold" display="0" masterRel="nextClick" afterEffect="1"/>
                                        <p:tgtEl>
                                          <p:spTgt spid="317548">
                                            <p:txEl>
                                              <p:pRg st="0" end="0"/>
                                            </p:txEl>
                                          </p:spTgt>
                                        </p:tgtEl>
                                        <p:attrNameLst>
                                          <p:attrName>style.visibility</p:attrName>
                                        </p:attrNameLst>
                                      </p:cBhvr>
                                      <p:to>
                                        <p:strVal val="hidden"/>
                                      </p:to>
                                    </p:set>
                                  </p:subTnLst>
                                </p:cTn>
                              </p:par>
                              <p:par>
                                <p:cTn id="19" presetID="10" presetClass="entr" presetSubtype="0" fill="hold" nodeType="with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fade">
                                      <p:cBhvr>
                                        <p:cTn id="21" dur="500"/>
                                        <p:tgtEl>
                                          <p:spTgt spid="95"/>
                                        </p:tgtEl>
                                      </p:cBhvr>
                                    </p:animEffect>
                                  </p:childTnLst>
                                  <p:subTnLst>
                                    <p:set>
                                      <p:cBhvr override="childStyle">
                                        <p:cTn dur="1" fill="hold" display="0" masterRel="nextClick" afterEffect="1"/>
                                        <p:tgtEl>
                                          <p:spTgt spid="95"/>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317534"/>
                                        </p:tgtEl>
                                      </p:cBhvr>
                                    </p:animEffect>
                                    <p:set>
                                      <p:cBhvr>
                                        <p:cTn id="29" dur="1" fill="hold">
                                          <p:stCondLst>
                                            <p:cond delay="499"/>
                                          </p:stCondLst>
                                        </p:cTn>
                                        <p:tgtEl>
                                          <p:spTgt spid="317534"/>
                                        </p:tgtEl>
                                        <p:attrNameLst>
                                          <p:attrName>style.visibility</p:attrName>
                                        </p:attrNameLst>
                                      </p:cBhvr>
                                      <p:to>
                                        <p:strVal val="hidden"/>
                                      </p:to>
                                    </p:set>
                                  </p:childTnLst>
                                </p:cTn>
                              </p:par>
                            </p:childTnLst>
                          </p:cTn>
                        </p:par>
                        <p:par>
                          <p:cTn id="30" fill="hold">
                            <p:stCondLst>
                              <p:cond delay="500"/>
                            </p:stCondLst>
                            <p:childTnLst>
                              <p:par>
                                <p:cTn id="31" presetID="64" presetClass="path" presetSubtype="0" accel="50000" decel="50000" fill="hold" nodeType="afterEffect">
                                  <p:stCondLst>
                                    <p:cond delay="0"/>
                                  </p:stCondLst>
                                  <p:childTnLst>
                                    <p:animMotion origin="layout" path="M -3.61111E-6 8.97525E-7 L -0.00017 -0.37729 " pathEditMode="relative" rAng="0" ptsTypes="AA">
                                      <p:cBhvr>
                                        <p:cTn id="32" dur="1000" fill="hold"/>
                                        <p:tgtEl>
                                          <p:spTgt spid="3"/>
                                        </p:tgtEl>
                                        <p:attrNameLst>
                                          <p:attrName>ppt_x</p:attrName>
                                          <p:attrName>ppt_y</p:attrName>
                                        </p:attrNameLst>
                                      </p:cBhvr>
                                      <p:rCtr x="-17" y="-18876"/>
                                    </p:animMotion>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nodeType="withEffect">
                                  <p:stCondLst>
                                    <p:cond delay="0"/>
                                  </p:stCondLst>
                                  <p:childTnLst>
                                    <p:set>
                                      <p:cBhvr>
                                        <p:cTn id="38" dur="1" fill="hold">
                                          <p:stCondLst>
                                            <p:cond delay="0"/>
                                          </p:stCondLst>
                                        </p:cTn>
                                        <p:tgtEl>
                                          <p:spTgt spid="117"/>
                                        </p:tgtEl>
                                        <p:attrNameLst>
                                          <p:attrName>style.visibility</p:attrName>
                                        </p:attrNameLst>
                                      </p:cBhvr>
                                      <p:to>
                                        <p:strVal val="visible"/>
                                      </p:to>
                                    </p:set>
                                    <p:animEffect transition="in" filter="fade">
                                      <p:cBhvr>
                                        <p:cTn id="39" dur="500"/>
                                        <p:tgtEl>
                                          <p:spTgt spid="117"/>
                                        </p:tgtEl>
                                      </p:cBhvr>
                                    </p:animEffect>
                                  </p:childTnLst>
                                </p:cTn>
                              </p:par>
                              <p:par>
                                <p:cTn id="40" presetID="2" presetClass="entr" presetSubtype="8" fill="hold" nodeType="withEffect">
                                  <p:stCondLst>
                                    <p:cond delay="0"/>
                                  </p:stCondLst>
                                  <p:childTnLst>
                                    <p:set>
                                      <p:cBhvr>
                                        <p:cTn id="41" dur="1" fill="hold">
                                          <p:stCondLst>
                                            <p:cond delay="0"/>
                                          </p:stCondLst>
                                        </p:cTn>
                                        <p:tgtEl>
                                          <p:spTgt spid="317542"/>
                                        </p:tgtEl>
                                        <p:attrNameLst>
                                          <p:attrName>style.visibility</p:attrName>
                                        </p:attrNameLst>
                                      </p:cBhvr>
                                      <p:to>
                                        <p:strVal val="visible"/>
                                      </p:to>
                                    </p:set>
                                    <p:anim calcmode="lin" valueType="num">
                                      <p:cBhvr additive="base">
                                        <p:cTn id="42" dur="500" fill="hold"/>
                                        <p:tgtEl>
                                          <p:spTgt spid="317542"/>
                                        </p:tgtEl>
                                        <p:attrNameLst>
                                          <p:attrName>ppt_x</p:attrName>
                                        </p:attrNameLst>
                                      </p:cBhvr>
                                      <p:tavLst>
                                        <p:tav tm="0">
                                          <p:val>
                                            <p:strVal val="0-#ppt_w/2"/>
                                          </p:val>
                                        </p:tav>
                                        <p:tav tm="100000">
                                          <p:val>
                                            <p:strVal val="#ppt_x"/>
                                          </p:val>
                                        </p:tav>
                                      </p:tavLst>
                                    </p:anim>
                                    <p:anim calcmode="lin" valueType="num">
                                      <p:cBhvr additive="base">
                                        <p:cTn id="43" dur="500" fill="hold"/>
                                        <p:tgtEl>
                                          <p:spTgt spid="31754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2"/>
                                        </p:tgtEl>
                                        <p:attrNameLst>
                                          <p:attrName>style.visibility</p:attrName>
                                        </p:attrNameLst>
                                      </p:cBhvr>
                                      <p:to>
                                        <p:strVal val="hidden"/>
                                      </p:to>
                                    </p:set>
                                  </p:subTnLst>
                                </p:cTn>
                              </p:par>
                              <p:par>
                                <p:cTn id="44" presetID="10" presetClass="entr" presetSubtype="0" fill="hold" nodeType="with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fade">
                                      <p:cBhvr>
                                        <p:cTn id="46" dur="500"/>
                                        <p:tgtEl>
                                          <p:spTgt spid="96"/>
                                        </p:tgtEl>
                                      </p:cBhvr>
                                    </p:animEffect>
                                  </p:childTnLst>
                                  <p:subTnLst>
                                    <p:set>
                                      <p:cBhvr override="childStyle">
                                        <p:cTn dur="1" fill="hold" display="0" masterRel="nextClick" afterEffect="1"/>
                                        <p:tgtEl>
                                          <p:spTgt spid="96"/>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17543"/>
                                        </p:tgtEl>
                                        <p:attrNameLst>
                                          <p:attrName>style.visibility</p:attrName>
                                        </p:attrNameLst>
                                      </p:cBhvr>
                                      <p:to>
                                        <p:strVal val="visible"/>
                                      </p:to>
                                    </p:set>
                                    <p:anim calcmode="lin" valueType="num">
                                      <p:cBhvr additive="base">
                                        <p:cTn id="51" dur="500" fill="hold"/>
                                        <p:tgtEl>
                                          <p:spTgt spid="317543"/>
                                        </p:tgtEl>
                                        <p:attrNameLst>
                                          <p:attrName>ppt_x</p:attrName>
                                        </p:attrNameLst>
                                      </p:cBhvr>
                                      <p:tavLst>
                                        <p:tav tm="0">
                                          <p:val>
                                            <p:strVal val="0-#ppt_w/2"/>
                                          </p:val>
                                        </p:tav>
                                        <p:tav tm="100000">
                                          <p:val>
                                            <p:strVal val="#ppt_x"/>
                                          </p:val>
                                        </p:tav>
                                      </p:tavLst>
                                    </p:anim>
                                    <p:anim calcmode="lin" valueType="num">
                                      <p:cBhvr additive="base">
                                        <p:cTn id="52" dur="500" fill="hold"/>
                                        <p:tgtEl>
                                          <p:spTgt spid="317543"/>
                                        </p:tgtEl>
                                        <p:attrNameLst>
                                          <p:attrName>ppt_y</p:attrName>
                                        </p:attrNameLst>
                                      </p:cBhvr>
                                      <p:tavLst>
                                        <p:tav tm="0">
                                          <p:val>
                                            <p:strVal val="#ppt_y"/>
                                          </p:val>
                                        </p:tav>
                                        <p:tav tm="100000">
                                          <p:val>
                                            <p:strVal val="#ppt_y"/>
                                          </p:val>
                                        </p:tav>
                                      </p:tavLst>
                                    </p:anim>
                                  </p:childTnLst>
                                </p:cTn>
                              </p:par>
                              <p:par>
                                <p:cTn id="53" presetID="10"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9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3" fill="hold" grpId="0" nodeType="clickEffect">
                                  <p:stCondLst>
                                    <p:cond delay="0"/>
                                  </p:stCondLst>
                                  <p:childTnLst>
                                    <p:set>
                                      <p:cBhvr>
                                        <p:cTn id="67" dur="1" fill="hold">
                                          <p:stCondLst>
                                            <p:cond delay="0"/>
                                          </p:stCondLst>
                                        </p:cTn>
                                        <p:tgtEl>
                                          <p:spTgt spid="91"/>
                                        </p:tgtEl>
                                        <p:attrNameLst>
                                          <p:attrName>style.visibility</p:attrName>
                                        </p:attrNameLst>
                                      </p:cBhvr>
                                      <p:to>
                                        <p:strVal val="visible"/>
                                      </p:to>
                                    </p:set>
                                    <p:anim calcmode="lin" valueType="num">
                                      <p:cBhvr additive="base">
                                        <p:cTn id="68" dur="500" fill="hold"/>
                                        <p:tgtEl>
                                          <p:spTgt spid="91"/>
                                        </p:tgtEl>
                                        <p:attrNameLst>
                                          <p:attrName>ppt_x</p:attrName>
                                        </p:attrNameLst>
                                      </p:cBhvr>
                                      <p:tavLst>
                                        <p:tav tm="0">
                                          <p:val>
                                            <p:strVal val="1+#ppt_w/2"/>
                                          </p:val>
                                        </p:tav>
                                        <p:tav tm="100000">
                                          <p:val>
                                            <p:strVal val="#ppt_x"/>
                                          </p:val>
                                        </p:tav>
                                      </p:tavLst>
                                    </p:anim>
                                    <p:anim calcmode="lin" valueType="num">
                                      <p:cBhvr additive="base">
                                        <p:cTn id="69" dur="500" fill="hold"/>
                                        <p:tgtEl>
                                          <p:spTgt spid="91"/>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fade">
                                      <p:cBhvr>
                                        <p:cTn id="74" dur="500"/>
                                        <p:tgtEl>
                                          <p:spTgt spid="89"/>
                                        </p:tgtEl>
                                      </p:cBhvr>
                                    </p:animEffect>
                                  </p:childTnLst>
                                  <p:subTnLst>
                                    <p:set>
                                      <p:cBhvr override="childStyle">
                                        <p:cTn dur="1" fill="hold" display="0" masterRel="nextClick" afterEffect="1"/>
                                        <p:tgtEl>
                                          <p:spTgt spid="89"/>
                                        </p:tgtEl>
                                        <p:attrNameLst>
                                          <p:attrName>style.visibility</p:attrName>
                                        </p:attrNameLst>
                                      </p:cBhvr>
                                      <p:to>
                                        <p:strVal val="hidden"/>
                                      </p:to>
                                    </p:set>
                                  </p:subTnLst>
                                </p:cTn>
                              </p:par>
                              <p:par>
                                <p:cTn id="75" presetID="1" presetClass="entr" presetSubtype="0"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7" presetID="1" presetClass="entr" presetSubtype="0" fill="hold" grpId="0" nodeType="withEffect">
                                  <p:stCondLst>
                                    <p:cond delay="0"/>
                                  </p:stCondLst>
                                  <p:childTnLst>
                                    <p:set>
                                      <p:cBhvr>
                                        <p:cTn id="78" dur="1" fill="hold">
                                          <p:stCondLst>
                                            <p:cond delay="0"/>
                                          </p:stCondLst>
                                        </p:cTn>
                                        <p:tgtEl>
                                          <p:spTgt spid="93"/>
                                        </p:tgtEl>
                                        <p:attrNameLst>
                                          <p:attrName>style.visibility</p:attrName>
                                        </p:attrNameLst>
                                      </p:cBhvr>
                                      <p:to>
                                        <p:strVal val="visible"/>
                                      </p:to>
                                    </p:set>
                                  </p:childTnLst>
                                  <p:subTnLst>
                                    <p:set>
                                      <p:cBhvr override="childStyle">
                                        <p:cTn dur="1" fill="hold" display="0" masterRel="nextClick" afterEffect="1"/>
                                        <p:tgtEl>
                                          <p:spTgt spid="93"/>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blinds(horizontal)">
                                      <p:cBhvr>
                                        <p:cTn id="83" dur="500"/>
                                        <p:tgtEl>
                                          <p:spTgt spid="94"/>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6" grpId="0" animBg="1"/>
      <p:bldP spid="317534" grpId="0" animBg="1"/>
      <p:bldP spid="317534" grpId="1" animBg="1"/>
      <p:bldP spid="317541" grpId="0" animBg="1"/>
      <p:bldP spid="317543" grpId="0" animBg="1"/>
      <p:bldP spid="317548" grpId="0" build="allAtOnce" animBg="1"/>
      <p:bldP spid="90" grpId="0" animBg="1"/>
      <p:bldP spid="91" grpId="0" animBg="1"/>
      <p:bldP spid="7" grpId="0"/>
      <p:bldP spid="93" grpId="0"/>
      <p:bldP spid="9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Example: Semantic Role Labeling</a:t>
            </a:r>
          </a:p>
        </p:txBody>
      </p:sp>
      <p:sp>
        <p:nvSpPr>
          <p:cNvPr id="24579" name="Content Placeholder 2"/>
          <p:cNvSpPr>
            <a:spLocks noGrp="1"/>
          </p:cNvSpPr>
          <p:nvPr>
            <p:ph idx="1"/>
          </p:nvPr>
        </p:nvSpPr>
        <p:spPr>
          <a:xfrm>
            <a:off x="457200" y="3200400"/>
            <a:ext cx="8229600" cy="2971800"/>
          </a:xfrm>
        </p:spPr>
        <p:txBody>
          <a:bodyPr/>
          <a:lstStyle/>
          <a:p>
            <a:r>
              <a:rPr lang="en-US" altLang="en-US" dirty="0" smtClean="0"/>
              <a:t>Classifiers take user’s objects as input; produce features</a:t>
            </a:r>
          </a:p>
          <a:p>
            <a:pPr lvl="1"/>
            <a:r>
              <a:rPr lang="en-US" altLang="en-US" dirty="0" smtClean="0"/>
              <a:t>Can be hard-coded or learned</a:t>
            </a:r>
          </a:p>
          <a:p>
            <a:pPr lvl="1"/>
            <a:r>
              <a:rPr lang="en-US" altLang="en-US" dirty="0" smtClean="0"/>
              <a:t>Learned classifiers use other classifiers to extract features</a:t>
            </a:r>
          </a:p>
          <a:p>
            <a:pPr lvl="2"/>
            <a:r>
              <a:rPr lang="en-US" altLang="en-US" dirty="0" smtClean="0"/>
              <a:t>Those can be learned too: </a:t>
            </a:r>
            <a:r>
              <a:rPr lang="en-US" altLang="en-US" dirty="0" smtClean="0">
                <a:solidFill>
                  <a:srgbClr val="0070C0"/>
                </a:solidFill>
              </a:rPr>
              <a:t>model </a:t>
            </a:r>
            <a:r>
              <a:rPr lang="en-US" altLang="en-US" dirty="0" err="1" smtClean="0">
                <a:solidFill>
                  <a:srgbClr val="0070C0"/>
                </a:solidFill>
              </a:rPr>
              <a:t>composability</a:t>
            </a:r>
            <a:endParaRPr lang="en-US" altLang="en-US" dirty="0" smtClean="0">
              <a:solidFill>
                <a:srgbClr val="0070C0"/>
              </a:solidFill>
            </a:endParaRPr>
          </a:p>
          <a:p>
            <a:r>
              <a:rPr lang="en-US" altLang="en-US" dirty="0" err="1" smtClean="0"/>
              <a:t>LBJava</a:t>
            </a:r>
            <a:r>
              <a:rPr lang="en-US" altLang="en-US" dirty="0" smtClean="0"/>
              <a:t> compiler:</a:t>
            </a:r>
          </a:p>
          <a:p>
            <a:pPr lvl="1"/>
            <a:r>
              <a:rPr lang="en-US" altLang="en-US" dirty="0" smtClean="0"/>
              <a:t>Indexes features for fast training / testing</a:t>
            </a:r>
          </a:p>
          <a:p>
            <a:pPr lvl="1"/>
            <a:r>
              <a:rPr lang="en-US" altLang="en-US" dirty="0" smtClean="0"/>
              <a:t>Generates a Java class for every classifier</a:t>
            </a:r>
          </a:p>
        </p:txBody>
      </p:sp>
      <p:sp>
        <p:nvSpPr>
          <p:cNvPr id="245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pPr fontAlgn="base">
              <a:spcBef>
                <a:spcPct val="0"/>
              </a:spcBef>
              <a:spcAft>
                <a:spcPct val="0"/>
              </a:spcAft>
            </a:pPr>
            <a:fld id="{EEC5458A-44C6-47B4-9F13-C6BE02621EC9}" type="slidenum">
              <a:rPr lang="en-US" altLang="en-US" smtClean="0">
                <a:cs typeface="Arial Unicode MS" pitchFamily="34" charset="-128"/>
              </a:rPr>
              <a:pPr fontAlgn="base">
                <a:spcBef>
                  <a:spcPct val="0"/>
                </a:spcBef>
                <a:spcAft>
                  <a:spcPct val="0"/>
                </a:spcAft>
              </a:pPr>
              <a:t>19</a:t>
            </a:fld>
            <a:endParaRPr lang="en-US" altLang="en-US">
              <a:cs typeface="Arial Unicode MS" pitchFamily="34" charset="-128"/>
            </a:endParaRPr>
          </a:p>
        </p:txBody>
      </p:sp>
      <p:pic>
        <p:nvPicPr>
          <p:cNvPr id="24582" name="Picture 7" descr="ArgumentIdentifi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143000"/>
            <a:ext cx="5448300"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27844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A Hypothetical Surveillance Program</a:t>
            </a:r>
          </a:p>
        </p:txBody>
      </p:sp>
      <p:sp>
        <p:nvSpPr>
          <p:cNvPr id="6" name="TextBox 5"/>
          <p:cNvSpPr txBox="1"/>
          <p:nvPr/>
        </p:nvSpPr>
        <p:spPr>
          <a:xfrm>
            <a:off x="571500" y="2286000"/>
            <a:ext cx="7724775" cy="120015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en-US" dirty="0">
                <a:latin typeface="Courier New" pitchFamily="49" charset="0"/>
                <a:cs typeface="Courier New" pitchFamily="49" charset="0"/>
              </a:rPr>
              <a:t>Image </a:t>
            </a:r>
            <a:r>
              <a:rPr lang="en-US" dirty="0" err="1">
                <a:latin typeface="Courier New" pitchFamily="49" charset="0"/>
                <a:cs typeface="Courier New" pitchFamily="49" charset="0"/>
              </a:rPr>
              <a:t>i</a:t>
            </a:r>
            <a:r>
              <a:rPr lang="en-US" dirty="0">
                <a:latin typeface="Courier New" pitchFamily="49" charset="0"/>
                <a:cs typeface="Courier New" pitchFamily="49" charset="0"/>
              </a:rPr>
              <a:t> = </a:t>
            </a:r>
            <a:r>
              <a:rPr lang="en-US" dirty="0" err="1">
                <a:latin typeface="Courier New" pitchFamily="49" charset="0"/>
                <a:cs typeface="Courier New" pitchFamily="49" charset="0"/>
              </a:rPr>
              <a:t>captureImage</a:t>
            </a:r>
            <a:r>
              <a:rPr lang="en-US" dirty="0">
                <a:latin typeface="Courier New" pitchFamily="49" charset="0"/>
                <a:cs typeface="Courier New" pitchFamily="49" charset="0"/>
              </a:rPr>
              <a:t>()</a:t>
            </a:r>
          </a:p>
          <a:p>
            <a:pPr fontAlgn="auto">
              <a:spcBef>
                <a:spcPts val="0"/>
              </a:spcBef>
              <a:spcAft>
                <a:spcPts val="0"/>
              </a:spcAft>
              <a:defRPr/>
            </a:pPr>
            <a:r>
              <a:rPr lang="en-US" b="1" dirty="0">
                <a:solidFill>
                  <a:schemeClr val="accent1">
                    <a:lumMod val="50000"/>
                  </a:schemeClr>
                </a:solidFill>
                <a:latin typeface="Courier New" pitchFamily="49" charset="0"/>
                <a:cs typeface="Courier New" pitchFamily="49" charset="0"/>
              </a:rPr>
              <a:t>for</a:t>
            </a:r>
            <a:r>
              <a:rPr lang="en-US" dirty="0">
                <a:latin typeface="Courier New" pitchFamily="49" charset="0"/>
                <a:cs typeface="Courier New" pitchFamily="49" charset="0"/>
              </a:rPr>
              <a:t> (Person p </a:t>
            </a:r>
            <a:r>
              <a:rPr lang="en-US" b="1" dirty="0">
                <a:solidFill>
                  <a:schemeClr val="accent1">
                    <a:lumMod val="50000"/>
                  </a:schemeClr>
                </a:solidFill>
                <a:latin typeface="Courier New" pitchFamily="49" charset="0"/>
                <a:cs typeface="Courier New" pitchFamily="49" charset="0"/>
              </a:rPr>
              <a:t>in</a:t>
            </a: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r>
              <a:rPr lang="en-US" b="1" dirty="0">
                <a:latin typeface="Courier New" pitchFamily="49" charset="0"/>
                <a:cs typeface="Courier New" pitchFamily="49" charset="0"/>
              </a:rPr>
              <a:t>:</a:t>
            </a:r>
          </a:p>
          <a:p>
            <a:pPr fontAlgn="auto">
              <a:spcBef>
                <a:spcPts val="0"/>
              </a:spcBef>
              <a:spcAft>
                <a:spcPts val="0"/>
              </a:spcAft>
              <a:defRPr/>
            </a:pPr>
            <a:r>
              <a:rPr lang="en-US" dirty="0">
                <a:latin typeface="Courier New" pitchFamily="49" charset="0"/>
                <a:cs typeface="Courier New" pitchFamily="49" charset="0"/>
              </a:rPr>
              <a:t>	</a:t>
            </a:r>
            <a:r>
              <a:rPr lang="en-US" b="1" dirty="0">
                <a:solidFill>
                  <a:schemeClr val="accent1">
                    <a:lumMod val="50000"/>
                  </a:schemeClr>
                </a:solidFill>
                <a:latin typeface="Courier New" pitchFamily="49" charset="0"/>
                <a:cs typeface="Courier New" pitchFamily="49" charset="0"/>
              </a:rPr>
              <a:t>if</a:t>
            </a:r>
            <a:r>
              <a:rPr lang="en-US" dirty="0">
                <a:latin typeface="Courier New" pitchFamily="49" charset="0"/>
                <a:cs typeface="Courier New" pitchFamily="49" charset="0"/>
              </a:rPr>
              <a:t> </a:t>
            </a:r>
            <a:r>
              <a:rPr lang="en-US" dirty="0" err="1">
                <a:latin typeface="Courier New" pitchFamily="49" charset="0"/>
                <a:cs typeface="Courier New" pitchFamily="49" charset="0"/>
              </a:rPr>
              <a:t>isMasked</a:t>
            </a:r>
            <a:r>
              <a:rPr lang="en-US" dirty="0">
                <a:latin typeface="Courier New" pitchFamily="49" charset="0"/>
                <a:cs typeface="Courier New" pitchFamily="49" charset="0"/>
              </a:rPr>
              <a:t>(p) </a:t>
            </a:r>
            <a:r>
              <a:rPr lang="en-US" b="1" dirty="0">
                <a:solidFill>
                  <a:schemeClr val="accent1">
                    <a:lumMod val="50000"/>
                  </a:schemeClr>
                </a:solidFill>
                <a:latin typeface="Courier New" pitchFamily="49" charset="0"/>
                <a:cs typeface="Courier New" pitchFamily="49" charset="0"/>
              </a:rPr>
              <a:t>and</a:t>
            </a:r>
            <a:r>
              <a:rPr lang="en-US" dirty="0">
                <a:latin typeface="Courier New" pitchFamily="49" charset="0"/>
                <a:cs typeface="Courier New" pitchFamily="49" charset="0"/>
              </a:rPr>
              <a:t> (</a:t>
            </a:r>
            <a:r>
              <a:rPr lang="en-US" dirty="0" err="1">
                <a:latin typeface="Courier New" pitchFamily="49" charset="0"/>
                <a:cs typeface="Courier New" pitchFamily="49" charset="0"/>
              </a:rPr>
              <a:t>isRunning</a:t>
            </a:r>
            <a:r>
              <a:rPr lang="en-US" dirty="0">
                <a:latin typeface="Courier New" pitchFamily="49" charset="0"/>
                <a:cs typeface="Courier New" pitchFamily="49" charset="0"/>
              </a:rPr>
              <a:t>(p) </a:t>
            </a:r>
            <a:r>
              <a:rPr lang="en-US" b="1" dirty="0">
                <a:solidFill>
                  <a:schemeClr val="accent1">
                    <a:lumMod val="50000"/>
                  </a:schemeClr>
                </a:solidFill>
                <a:latin typeface="Courier New" pitchFamily="49" charset="0"/>
                <a:cs typeface="Courier New" pitchFamily="49" charset="0"/>
              </a:rPr>
              <a:t>or</a:t>
            </a:r>
            <a:r>
              <a:rPr lang="en-US" dirty="0">
                <a:latin typeface="Courier New" pitchFamily="49" charset="0"/>
                <a:cs typeface="Courier New" pitchFamily="49" charset="0"/>
              </a:rPr>
              <a:t> </a:t>
            </a:r>
            <a:r>
              <a:rPr lang="en-US" dirty="0" err="1">
                <a:latin typeface="Courier New" pitchFamily="49" charset="0"/>
                <a:cs typeface="Courier New" pitchFamily="49" charset="0"/>
              </a:rPr>
              <a:t>hasGun</a:t>
            </a:r>
            <a:r>
              <a:rPr lang="en-US" dirty="0">
                <a:latin typeface="Courier New" pitchFamily="49" charset="0"/>
                <a:cs typeface="Courier New" pitchFamily="49" charset="0"/>
              </a:rPr>
              <a:t>(p))</a:t>
            </a:r>
            <a:r>
              <a:rPr lang="en-US" b="1" dirty="0">
                <a:latin typeface="Courier New" pitchFamily="49" charset="0"/>
                <a:cs typeface="Courier New" pitchFamily="49" charset="0"/>
              </a:rPr>
              <a:t>:</a:t>
            </a:r>
          </a:p>
          <a:p>
            <a:pPr fontAlgn="auto">
              <a:spcBef>
                <a:spcPts val="0"/>
              </a:spcBef>
              <a:spcAft>
                <a:spcPts val="0"/>
              </a:spcAft>
              <a:defRPr/>
            </a:pPr>
            <a:r>
              <a:rPr lang="en-US" dirty="0">
                <a:latin typeface="Courier New" pitchFamily="49" charset="0"/>
                <a:cs typeface="Courier New" pitchFamily="49" charset="0"/>
              </a:rPr>
              <a:t>		</a:t>
            </a:r>
            <a:r>
              <a:rPr lang="en-US" dirty="0" err="1">
                <a:latin typeface="Courier New" pitchFamily="49" charset="0"/>
                <a:cs typeface="Courier New" pitchFamily="49" charset="0"/>
              </a:rPr>
              <a:t>soundAlarm</a:t>
            </a:r>
            <a:r>
              <a:rPr lang="en-US" dirty="0">
                <a:latin typeface="Courier New" pitchFamily="49" charset="0"/>
                <a:cs typeface="Courier New" pitchFamily="49" charset="0"/>
              </a:rPr>
              <a:t>()</a:t>
            </a:r>
          </a:p>
        </p:txBody>
      </p:sp>
      <p:pic>
        <p:nvPicPr>
          <p:cNvPr id="5126" name="Picture 6" descr="robb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066800"/>
            <a:ext cx="26384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533400" y="3810000"/>
            <a:ext cx="8229600" cy="2514600"/>
          </a:xfrm>
        </p:spPr>
        <p:txBody>
          <a:bodyPr/>
          <a:lstStyle/>
          <a:p>
            <a:r>
              <a:rPr lang="en-US" altLang="en-US" dirty="0" smtClean="0"/>
              <a:t>Simple!  …except we have to</a:t>
            </a:r>
          </a:p>
          <a:p>
            <a:pPr lvl="1"/>
            <a:r>
              <a:rPr lang="en-US" altLang="en-US" dirty="0" smtClean="0"/>
              <a:t>detect people</a:t>
            </a:r>
          </a:p>
          <a:p>
            <a:pPr lvl="1"/>
            <a:r>
              <a:rPr lang="en-US" altLang="en-US" dirty="0" smtClean="0"/>
              <a:t>determine if they are masked</a:t>
            </a:r>
          </a:p>
          <a:p>
            <a:pPr lvl="1"/>
            <a:r>
              <a:rPr lang="en-US" altLang="en-US" dirty="0" smtClean="0"/>
              <a:t>determine if they are running</a:t>
            </a:r>
          </a:p>
          <a:p>
            <a:pPr lvl="1"/>
            <a:r>
              <a:rPr lang="en-US" altLang="en-US" dirty="0" smtClean="0"/>
              <a:t>determine if they have a gun</a:t>
            </a:r>
          </a:p>
        </p:txBody>
      </p:sp>
      <p:sp>
        <p:nvSpPr>
          <p:cNvPr id="9" name="TextBox 8"/>
          <p:cNvSpPr txBox="1">
            <a:spLocks noChangeArrowheads="1"/>
          </p:cNvSpPr>
          <p:nvPr/>
        </p:nvSpPr>
        <p:spPr bwMode="auto">
          <a:xfrm rot="-1178199">
            <a:off x="5656726" y="4191149"/>
            <a:ext cx="2451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r>
              <a:rPr lang="en-US" altLang="en-US" sz="2400" dirty="0">
                <a:solidFill>
                  <a:srgbClr val="003366"/>
                </a:solidFill>
                <a:latin typeface="+mj-lt"/>
              </a:rPr>
              <a:t>All hard problems</a:t>
            </a:r>
          </a:p>
        </p:txBody>
      </p:sp>
      <p:sp>
        <p:nvSpPr>
          <p:cNvPr id="10" name="TextBox 9"/>
          <p:cNvSpPr txBox="1">
            <a:spLocks noChangeArrowheads="1"/>
          </p:cNvSpPr>
          <p:nvPr/>
        </p:nvSpPr>
        <p:spPr bwMode="auto">
          <a:xfrm rot="-1178199">
            <a:off x="5308957" y="4705776"/>
            <a:ext cx="34520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pPr algn="ctr"/>
            <a:r>
              <a:rPr lang="en-US" altLang="en-US" sz="2400" b="1" dirty="0">
                <a:solidFill>
                  <a:srgbClr val="3366CC"/>
                </a:solidFill>
                <a:latin typeface="+mj-lt"/>
              </a:rPr>
              <a:t>All just predicates</a:t>
            </a:r>
          </a:p>
          <a:p>
            <a:pPr algn="ctr"/>
            <a:r>
              <a:rPr lang="en-US" altLang="en-US" sz="2400" b="1" dirty="0">
                <a:solidFill>
                  <a:srgbClr val="3366CC"/>
                </a:solidFill>
                <a:latin typeface="+mj-lt"/>
              </a:rPr>
              <a:t>that break problem down</a:t>
            </a:r>
          </a:p>
        </p:txBody>
      </p:sp>
      <p:sp>
        <p:nvSpPr>
          <p:cNvPr id="2" name="Slide Number Placeholder 1"/>
          <p:cNvSpPr>
            <a:spLocks noGrp="1"/>
          </p:cNvSpPr>
          <p:nvPr>
            <p:ph type="sldNum" sz="quarter" idx="11"/>
          </p:nvPr>
        </p:nvSpPr>
        <p:spPr/>
        <p:txBody>
          <a:bodyPr/>
          <a:lstStyle/>
          <a:p>
            <a:pPr>
              <a:defRPr/>
            </a:pPr>
            <a:fld id="{EDA5B6D3-C54C-46B4-B0F6-3E8E53BABF09}" type="slidenum">
              <a:rPr lang="en-US" smtClean="0"/>
              <a:pPr>
                <a:defRPr/>
              </a:pPr>
              <a:t>2</a:t>
            </a:fld>
            <a:endParaRPr lang="en-US" dirty="0"/>
          </a:p>
        </p:txBody>
      </p:sp>
    </p:spTree>
    <p:custDataLst>
      <p:tags r:id="rId1"/>
    </p:custDataLst>
    <p:extLst>
      <p:ext uri="{BB962C8B-B14F-4D97-AF65-F5344CB8AC3E}">
        <p14:creationId xmlns:p14="http://schemas.microsoft.com/office/powerpoint/2010/main" val="304772329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pPr fontAlgn="base">
              <a:spcBef>
                <a:spcPct val="0"/>
              </a:spcBef>
              <a:spcAft>
                <a:spcPct val="0"/>
              </a:spcAft>
            </a:pPr>
            <a:fld id="{ED849487-2E0C-4569-8396-280D8ADA64A7}" type="slidenum">
              <a:rPr lang="en-US" altLang="en-US" smtClean="0">
                <a:cs typeface="Arial Unicode MS" pitchFamily="34" charset="-128"/>
              </a:rPr>
              <a:pPr fontAlgn="base">
                <a:spcBef>
                  <a:spcPct val="0"/>
                </a:spcBef>
                <a:spcAft>
                  <a:spcPct val="0"/>
                </a:spcAft>
              </a:pPr>
              <a:t>20</a:t>
            </a:fld>
            <a:endParaRPr lang="en-US" altLang="en-US">
              <a:cs typeface="Arial Unicode MS" pitchFamily="34" charset="-128"/>
            </a:endParaRPr>
          </a:p>
        </p:txBody>
      </p:sp>
      <p:sp>
        <p:nvSpPr>
          <p:cNvPr id="25603" name="Rectangle 2"/>
          <p:cNvSpPr>
            <a:spLocks noGrp="1" noChangeArrowheads="1"/>
          </p:cNvSpPr>
          <p:nvPr>
            <p:ph type="title"/>
          </p:nvPr>
        </p:nvSpPr>
        <p:spPr/>
        <p:txBody>
          <a:bodyPr/>
          <a:lstStyle/>
          <a:p>
            <a:r>
              <a:rPr lang="en-US" altLang="en-US" smtClean="0"/>
              <a:t>Constraints</a:t>
            </a:r>
          </a:p>
        </p:txBody>
      </p:sp>
      <p:sp>
        <p:nvSpPr>
          <p:cNvPr id="25605" name="Content Placeholder 2"/>
          <p:cNvSpPr>
            <a:spLocks noGrp="1"/>
          </p:cNvSpPr>
          <p:nvPr>
            <p:ph idx="4294967295"/>
          </p:nvPr>
        </p:nvSpPr>
        <p:spPr>
          <a:xfrm>
            <a:off x="0" y="4114800"/>
            <a:ext cx="8229600" cy="2057400"/>
          </a:xfrm>
        </p:spPr>
        <p:txBody>
          <a:bodyPr/>
          <a:lstStyle/>
          <a:p>
            <a:r>
              <a:rPr lang="en-US" altLang="en-US" smtClean="0"/>
              <a:t>Declarative, FOL-style constraints</a:t>
            </a:r>
          </a:p>
          <a:p>
            <a:pPr lvl="1"/>
            <a:r>
              <a:rPr lang="en-US" altLang="en-US" smtClean="0"/>
              <a:t>Learned classifiers appear as functions</a:t>
            </a:r>
          </a:p>
          <a:p>
            <a:pPr lvl="1"/>
            <a:r>
              <a:rPr lang="en-US" altLang="en-US" smtClean="0"/>
              <a:t>Applied directly over user’s Java objects</a:t>
            </a:r>
            <a:endParaRPr lang="en-US" altLang="en-US" sz="800" smtClean="0"/>
          </a:p>
          <a:p>
            <a:pPr lvl="1"/>
            <a:r>
              <a:rPr lang="en-US" altLang="en-US" smtClean="0"/>
              <a:t>Interspersed with arbitrary Java code</a:t>
            </a:r>
          </a:p>
          <a:p>
            <a:pPr lvl="1"/>
            <a:r>
              <a:rPr lang="en-US" altLang="en-US" smtClean="0"/>
              <a:t>New quantifiers: </a:t>
            </a:r>
            <a:r>
              <a:rPr lang="en-US" altLang="en-US" smtClean="0">
                <a:latin typeface="Courier New" pitchFamily="49" charset="0"/>
                <a:cs typeface="Courier New" pitchFamily="49" charset="0"/>
              </a:rPr>
              <a:t>atleast</a:t>
            </a:r>
            <a:r>
              <a:rPr lang="en-US" altLang="en-US" smtClean="0"/>
              <a:t> and </a:t>
            </a:r>
            <a:r>
              <a:rPr lang="en-US" altLang="en-US" smtClean="0">
                <a:latin typeface="Courier New" pitchFamily="49" charset="0"/>
                <a:cs typeface="Courier New" pitchFamily="49" charset="0"/>
              </a:rPr>
              <a:t>atmost</a:t>
            </a:r>
          </a:p>
          <a:p>
            <a:pPr lvl="1"/>
            <a:endParaRPr lang="en-US" altLang="en-US" smtClean="0"/>
          </a:p>
        </p:txBody>
      </p:sp>
      <p:pic>
        <p:nvPicPr>
          <p:cNvPr id="25604" name="Picture 7" descr="SR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900" y="1219200"/>
            <a:ext cx="5664200" cy="1993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TP_tmp.png"/>
          <p:cNvPicPr>
            <a:picLocks noChangeAspect="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4250" y="3352800"/>
            <a:ext cx="463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760538" y="3657600"/>
            <a:ext cx="52104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r>
              <a:rPr lang="en-US" altLang="en-US" dirty="0">
                <a:solidFill>
                  <a:srgbClr val="0070C0"/>
                </a:solidFill>
                <a:latin typeface="Calibri" panose="020F0502020204030204" pitchFamily="34" charset="0"/>
              </a:rPr>
              <a:t>“If there’s a reference to an A0, there must be an A0.”</a:t>
            </a:r>
          </a:p>
        </p:txBody>
      </p:sp>
    </p:spTree>
    <p:extLst>
      <p:ext uri="{BB962C8B-B14F-4D97-AF65-F5344CB8AC3E}">
        <p14:creationId xmlns:p14="http://schemas.microsoft.com/office/powerpoint/2010/main" val="22289648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SRLInferenc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1193800"/>
            <a:ext cx="5676900" cy="254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7" name="Title 1"/>
          <p:cNvSpPr>
            <a:spLocks noGrp="1"/>
          </p:cNvSpPr>
          <p:nvPr>
            <p:ph type="title"/>
          </p:nvPr>
        </p:nvSpPr>
        <p:spPr/>
        <p:txBody>
          <a:bodyPr/>
          <a:lstStyle/>
          <a:p>
            <a:r>
              <a:rPr lang="en-US" altLang="en-US" smtClean="0"/>
              <a:t>Inference Problems</a:t>
            </a:r>
          </a:p>
        </p:txBody>
      </p:sp>
      <p:sp>
        <p:nvSpPr>
          <p:cNvPr id="26628" name="Content Placeholder 2"/>
          <p:cNvSpPr>
            <a:spLocks noGrp="1"/>
          </p:cNvSpPr>
          <p:nvPr>
            <p:ph idx="1"/>
          </p:nvPr>
        </p:nvSpPr>
        <p:spPr>
          <a:xfrm>
            <a:off x="457200" y="3962400"/>
            <a:ext cx="8229600" cy="2209800"/>
          </a:xfrm>
        </p:spPr>
        <p:txBody>
          <a:bodyPr/>
          <a:lstStyle/>
          <a:p>
            <a:r>
              <a:rPr lang="en-US" altLang="en-US" dirty="0" smtClean="0"/>
              <a:t>“Head” object represents entire inference problem</a:t>
            </a:r>
          </a:p>
          <a:p>
            <a:r>
              <a:rPr lang="en-US" altLang="en-US" dirty="0" smtClean="0"/>
              <a:t>At run-time</a:t>
            </a:r>
          </a:p>
          <a:p>
            <a:pPr lvl="1"/>
            <a:r>
              <a:rPr lang="en-US" altLang="en-US" dirty="0" smtClean="0"/>
              <a:t>Constraints translated to linear inequalities</a:t>
            </a:r>
          </a:p>
          <a:p>
            <a:pPr lvl="1"/>
            <a:r>
              <a:rPr lang="en-US" altLang="en-US" dirty="0" smtClean="0"/>
              <a:t>ILP inference solves problem</a:t>
            </a:r>
          </a:p>
          <a:p>
            <a:pPr lvl="2"/>
            <a:r>
              <a:rPr lang="en-US" altLang="en-US" dirty="0" smtClean="0"/>
              <a:t>Used broadly in NLP applications</a:t>
            </a:r>
          </a:p>
        </p:txBody>
      </p:sp>
      <p:sp>
        <p:nvSpPr>
          <p:cNvPr id="2662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pPr fontAlgn="base">
              <a:spcBef>
                <a:spcPct val="0"/>
              </a:spcBef>
              <a:spcAft>
                <a:spcPct val="0"/>
              </a:spcAft>
            </a:pPr>
            <a:fld id="{B251CF54-06DC-4D2C-BF44-1402CB6FD221}" type="slidenum">
              <a:rPr lang="en-US" altLang="en-US" smtClean="0">
                <a:cs typeface="Arial Unicode MS" pitchFamily="34" charset="-128"/>
              </a:rPr>
              <a:pPr fontAlgn="base">
                <a:spcBef>
                  <a:spcPct val="0"/>
                </a:spcBef>
                <a:spcAft>
                  <a:spcPct val="0"/>
                </a:spcAft>
              </a:pPr>
              <a:t>21</a:t>
            </a:fld>
            <a:endParaRPr lang="en-US" altLang="en-US">
              <a:cs typeface="Arial Unicode MS" pitchFamily="34" charset="-128"/>
            </a:endParaRPr>
          </a:p>
        </p:txBody>
      </p:sp>
    </p:spTree>
    <p:extLst>
      <p:ext uri="{BB962C8B-B14F-4D97-AF65-F5344CB8AC3E}">
        <p14:creationId xmlns:p14="http://schemas.microsoft.com/office/powerpoint/2010/main" val="2373629354"/>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p:txBody>
          <a:bodyPr/>
          <a:lstStyle/>
          <a:p>
            <a:r>
              <a:rPr lang="en-US" altLang="en-US" dirty="0" err="1" smtClean="0"/>
              <a:t>LBJava</a:t>
            </a:r>
            <a:r>
              <a:rPr lang="en-US" altLang="en-US" dirty="0" smtClean="0"/>
              <a:t>: Success Stories</a:t>
            </a:r>
          </a:p>
        </p:txBody>
      </p:sp>
      <p:sp>
        <p:nvSpPr>
          <p:cNvPr id="2" name="Slide Number Placeholder 1"/>
          <p:cNvSpPr>
            <a:spLocks noGrp="1"/>
          </p:cNvSpPr>
          <p:nvPr>
            <p:ph type="sldNum" sz="quarter" idx="11"/>
          </p:nvPr>
        </p:nvSpPr>
        <p:spPr/>
        <p:txBody>
          <a:bodyPr/>
          <a:lstStyle/>
          <a:p>
            <a:pPr>
              <a:defRPr/>
            </a:pPr>
            <a:fld id="{EDA5B6D3-C54C-46B4-B0F6-3E8E53BABF09}" type="slidenum">
              <a:rPr lang="en-US" smtClean="0"/>
              <a:pPr>
                <a:defRPr/>
              </a:pPr>
              <a:t>22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990" y="2713220"/>
            <a:ext cx="6400800" cy="3907916"/>
          </a:xfrm>
          <a:prstGeom prst="rect">
            <a:avLst/>
          </a:prstGeom>
        </p:spPr>
      </p:pic>
      <p:sp>
        <p:nvSpPr>
          <p:cNvPr id="28676" name="Content Placeholder 2"/>
          <p:cNvSpPr>
            <a:spLocks noGrp="1"/>
          </p:cNvSpPr>
          <p:nvPr>
            <p:ph idx="1"/>
          </p:nvPr>
        </p:nvSpPr>
        <p:spPr>
          <a:xfrm>
            <a:off x="457200" y="990600"/>
            <a:ext cx="8534400" cy="2971800"/>
          </a:xfrm>
        </p:spPr>
        <p:txBody>
          <a:bodyPr/>
          <a:lstStyle/>
          <a:p>
            <a:r>
              <a:rPr lang="en-US" altLang="en-US" dirty="0" smtClean="0"/>
              <a:t>Multiple state-of-the-art Natural Language Processing Tools</a:t>
            </a:r>
          </a:p>
          <a:p>
            <a:pPr lvl="1"/>
            <a:r>
              <a:rPr lang="en-US" altLang="en-US" dirty="0" smtClean="0"/>
              <a:t>Part-of-speech tagger; Named Entity Recognition  </a:t>
            </a:r>
            <a:r>
              <a:rPr lang="en-US" dirty="0" smtClean="0"/>
              <a:t> </a:t>
            </a:r>
          </a:p>
          <a:p>
            <a:pPr lvl="1"/>
            <a:r>
              <a:rPr lang="en-US" altLang="en-US" dirty="0" smtClean="0"/>
              <a:t>Co-Reference Resolution; </a:t>
            </a:r>
            <a:r>
              <a:rPr lang="en-US" dirty="0" smtClean="0"/>
              <a:t>Relation and Event Extraction,…</a:t>
            </a:r>
            <a:endParaRPr lang="en-US" dirty="0"/>
          </a:p>
          <a:p>
            <a:pPr lvl="1"/>
            <a:r>
              <a:rPr lang="en-US" altLang="en-US" dirty="0" smtClean="0"/>
              <a:t>Recognizing authority in dialogue </a:t>
            </a:r>
            <a:r>
              <a:rPr lang="en-US" dirty="0"/>
              <a:t>[Mayfield &amp; Rose, ACL’11</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220" y="2621280"/>
            <a:ext cx="6385704" cy="4389120"/>
          </a:xfrm>
          <a:prstGeom prst="rect">
            <a:avLst/>
          </a:prstGeom>
        </p:spPr>
      </p:pic>
      <p:sp>
        <p:nvSpPr>
          <p:cNvPr id="5" name="Rectangle 4"/>
          <p:cNvSpPr/>
          <p:nvPr/>
        </p:nvSpPr>
        <p:spPr>
          <a:xfrm>
            <a:off x="838200" y="2590800"/>
            <a:ext cx="7391400" cy="461665"/>
          </a:xfrm>
          <a:prstGeom prst="rect">
            <a:avLst/>
          </a:prstGeom>
          <a:solidFill>
            <a:srgbClr val="FFFFCC"/>
          </a:solidFill>
          <a:ln w="38100">
            <a:solidFill>
              <a:srgbClr val="FFC000"/>
            </a:solidFill>
          </a:ln>
        </p:spPr>
        <p:txBody>
          <a:bodyPr wrap="square">
            <a:spAutoFit/>
          </a:bodyPr>
          <a:lstStyle/>
          <a:p>
            <a:pPr algn="ctr"/>
            <a:r>
              <a:rPr lang="en-US" altLang="en-US" sz="2400" dirty="0">
                <a:latin typeface="Calibri" panose="020F0502020204030204" pitchFamily="34" charset="0"/>
              </a:rPr>
              <a:t>Developing a state-of-the-art NER takes ~half a day</a:t>
            </a:r>
            <a:endParaRPr lang="en-US" sz="2400" dirty="0">
              <a:latin typeface="Calibri" panose="020F0502020204030204" pitchFamily="34" charset="0"/>
            </a:endParaRPr>
          </a:p>
        </p:txBody>
      </p:sp>
    </p:spTree>
    <p:extLst>
      <p:ext uri="{BB962C8B-B14F-4D97-AF65-F5344CB8AC3E}">
        <p14:creationId xmlns:p14="http://schemas.microsoft.com/office/powerpoint/2010/main" val="42273496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Saul: 2</a:t>
            </a:r>
            <a:r>
              <a:rPr lang="en-US" baseline="30000" dirty="0" smtClean="0"/>
              <a:t>nd</a:t>
            </a:r>
            <a:r>
              <a:rPr lang="en-US" dirty="0" smtClean="0"/>
              <a:t> Generation CCM based LBP</a:t>
            </a:r>
            <a:endParaRPr lang="en-US" dirty="0"/>
          </a:p>
        </p:txBody>
      </p:sp>
      <p:sp>
        <p:nvSpPr>
          <p:cNvPr id="3" name="Content Placeholder 2"/>
          <p:cNvSpPr>
            <a:spLocks noGrp="1"/>
          </p:cNvSpPr>
          <p:nvPr>
            <p:ph idx="1"/>
          </p:nvPr>
        </p:nvSpPr>
        <p:spPr/>
        <p:txBody>
          <a:bodyPr/>
          <a:lstStyle/>
          <a:p>
            <a:r>
              <a:rPr lang="en-US" dirty="0" smtClean="0"/>
              <a:t>What’s missing?</a:t>
            </a:r>
          </a:p>
          <a:p>
            <a:endParaRPr lang="en-US" dirty="0"/>
          </a:p>
          <a:p>
            <a:endParaRPr lang="en-US" dirty="0" smtClean="0"/>
          </a:p>
          <a:p>
            <a:r>
              <a:rPr lang="en-US" dirty="0" smtClean="0"/>
              <a:t>Expressivity: </a:t>
            </a:r>
          </a:p>
          <a:p>
            <a:pPr lvl="1"/>
            <a:r>
              <a:rPr lang="en-US" dirty="0" smtClean="0"/>
              <a:t>Structures over output variables</a:t>
            </a:r>
          </a:p>
          <a:p>
            <a:pPr marL="457200" lvl="1" indent="0">
              <a:buNone/>
            </a:pPr>
            <a:endParaRPr lang="en-US" dirty="0" smtClean="0"/>
          </a:p>
          <a:p>
            <a:r>
              <a:rPr lang="en-US" dirty="0" smtClean="0"/>
              <a:t>Ease of use: from paper to program</a:t>
            </a:r>
          </a:p>
          <a:p>
            <a:pPr lvl="1"/>
            <a:r>
              <a:rPr lang="en-US" dirty="0" smtClean="0"/>
              <a:t>Declarative definition of models</a:t>
            </a:r>
          </a:p>
          <a:p>
            <a:pPr lvl="2"/>
            <a:r>
              <a:rPr lang="en-US" dirty="0" smtClean="0"/>
              <a:t>Declarative ways to define training and inference preferences</a:t>
            </a:r>
          </a:p>
          <a:p>
            <a:pPr lvl="1"/>
            <a:r>
              <a:rPr lang="en-US" dirty="0" smtClean="0"/>
              <a:t>Procedural building of an application</a:t>
            </a:r>
            <a:endParaRPr lang="en-US" dirty="0"/>
          </a:p>
        </p:txBody>
      </p:sp>
      <p:sp>
        <p:nvSpPr>
          <p:cNvPr id="4" name="Slide Number Placeholder 3"/>
          <p:cNvSpPr>
            <a:spLocks noGrp="1"/>
          </p:cNvSpPr>
          <p:nvPr>
            <p:ph type="sldNum" sz="quarter" idx="11"/>
          </p:nvPr>
        </p:nvSpPr>
        <p:spPr/>
        <p:txBody>
          <a:bodyPr/>
          <a:lstStyle/>
          <a:p>
            <a:pPr>
              <a:defRPr/>
            </a:pPr>
            <a:fld id="{EDA5B6D3-C54C-46B4-B0F6-3E8E53BABF09}" type="slidenum">
              <a:rPr lang="en-US" smtClean="0"/>
              <a:pPr>
                <a:defRPr/>
              </a:pPr>
              <a:t>23</a:t>
            </a:fld>
            <a:endParaRPr lang="en-US" dirty="0"/>
          </a:p>
        </p:txBody>
      </p:sp>
    </p:spTree>
    <p:extLst>
      <p:ext uri="{BB962C8B-B14F-4D97-AF65-F5344CB8AC3E}">
        <p14:creationId xmlns:p14="http://schemas.microsoft.com/office/powerpoint/2010/main" val="383587696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DA5B6D3-C54C-46B4-B0F6-3E8E53BABF09}" type="slidenum">
              <a:rPr lang="en-US" smtClean="0"/>
              <a:pPr>
                <a:defRPr/>
              </a:pPr>
              <a:t>24</a:t>
            </a:fld>
            <a:endParaRPr lang="en-US" dirty="0"/>
          </a:p>
        </p:txBody>
      </p:sp>
      <p:sp>
        <p:nvSpPr>
          <p:cNvPr id="34818" name="Title 1"/>
          <p:cNvSpPr>
            <a:spLocks noGrp="1"/>
          </p:cNvSpPr>
          <p:nvPr>
            <p:ph type="title"/>
          </p:nvPr>
        </p:nvSpPr>
        <p:spPr/>
        <p:txBody>
          <a:bodyPr/>
          <a:lstStyle/>
          <a:p>
            <a:r>
              <a:rPr lang="en-US" altLang="en-US" dirty="0" smtClean="0"/>
              <a:t>Saul</a:t>
            </a:r>
          </a:p>
        </p:txBody>
      </p:sp>
      <p:sp>
        <p:nvSpPr>
          <p:cNvPr id="34819" name="Content Placeholder 2"/>
          <p:cNvSpPr>
            <a:spLocks noGrp="1"/>
          </p:cNvSpPr>
          <p:nvPr>
            <p:ph idx="4294967295"/>
          </p:nvPr>
        </p:nvSpPr>
        <p:spPr>
          <a:xfrm>
            <a:off x="0" y="685800"/>
            <a:ext cx="8991600" cy="2438400"/>
          </a:xfrm>
        </p:spPr>
        <p:txBody>
          <a:bodyPr/>
          <a:lstStyle/>
          <a:p>
            <a:r>
              <a:rPr lang="en-US" dirty="0"/>
              <a:t>Saul is an object-functional programming language written in </a:t>
            </a:r>
            <a:r>
              <a:rPr lang="en-US" dirty="0" smtClean="0"/>
              <a:t>Scala.</a:t>
            </a:r>
          </a:p>
          <a:p>
            <a:pPr lvl="1"/>
            <a:r>
              <a:rPr lang="en-US" dirty="0" smtClean="0"/>
              <a:t>Allows a </a:t>
            </a:r>
            <a:r>
              <a:rPr lang="en-US" dirty="0"/>
              <a:t>programmer to </a:t>
            </a:r>
            <a:r>
              <a:rPr lang="en-US" b="1" dirty="0"/>
              <a:t>learn, name and manipulate named abstractions </a:t>
            </a:r>
            <a:r>
              <a:rPr lang="en-US" dirty="0"/>
              <a:t>over relational </a:t>
            </a:r>
            <a:r>
              <a:rPr lang="en-US" dirty="0" smtClean="0"/>
              <a:t>data </a:t>
            </a:r>
          </a:p>
          <a:p>
            <a:pPr lvl="1"/>
            <a:r>
              <a:rPr lang="en-US" dirty="0" smtClean="0"/>
              <a:t>Supports </a:t>
            </a:r>
            <a:r>
              <a:rPr lang="en-US" dirty="0"/>
              <a:t>seamless </a:t>
            </a:r>
            <a:r>
              <a:rPr lang="en-US" b="1" dirty="0"/>
              <a:t>incorporation of trainable </a:t>
            </a:r>
            <a:r>
              <a:rPr lang="en-US" dirty="0"/>
              <a:t>(probabilistic or discriminative) </a:t>
            </a:r>
            <a:r>
              <a:rPr lang="en-US" b="1" dirty="0"/>
              <a:t>components</a:t>
            </a:r>
            <a:r>
              <a:rPr lang="en-US" dirty="0"/>
              <a:t> into the </a:t>
            </a:r>
            <a:r>
              <a:rPr lang="en-US" dirty="0" smtClean="0"/>
              <a:t>program</a:t>
            </a:r>
          </a:p>
          <a:p>
            <a:pPr lvl="1"/>
            <a:r>
              <a:rPr lang="en-US" dirty="0" smtClean="0"/>
              <a:t>Provides a </a:t>
            </a:r>
            <a:r>
              <a:rPr lang="en-US" dirty="0"/>
              <a:t>level of </a:t>
            </a:r>
            <a:r>
              <a:rPr lang="en-US" b="1" dirty="0"/>
              <a:t>inference over trainable </a:t>
            </a:r>
            <a:r>
              <a:rPr lang="en-US" dirty="0"/>
              <a:t>models to support composition and make decisions that respect domain and application constraints. </a:t>
            </a:r>
            <a:endParaRPr lang="en-US" altLang="en-US" dirty="0" smtClean="0">
              <a:solidFill>
                <a:srgbClr val="0000FF"/>
              </a:solidFill>
            </a:endParaRPr>
          </a:p>
        </p:txBody>
      </p:sp>
      <p:sp>
        <p:nvSpPr>
          <p:cNvPr id="6" name="Content Placeholder 2"/>
          <p:cNvSpPr txBox="1">
            <a:spLocks/>
          </p:cNvSpPr>
          <p:nvPr/>
        </p:nvSpPr>
        <p:spPr bwMode="auto">
          <a:xfrm>
            <a:off x="457200" y="3124200"/>
            <a:ext cx="7543800" cy="3352800"/>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Char char="n"/>
              <a:defRPr/>
            </a:pPr>
            <a:r>
              <a:rPr lang="en-US" sz="2400" kern="0" dirty="0">
                <a:latin typeface="Calibri" panose="020F0502020204030204" pitchFamily="34" charset="0"/>
                <a:cs typeface="+mn-cs"/>
              </a:rPr>
              <a:t>LBP design principles:</a:t>
            </a:r>
          </a:p>
          <a:p>
            <a:pPr marL="342900" indent="-342900">
              <a:spcBef>
                <a:spcPct val="20000"/>
              </a:spcBef>
              <a:buClr>
                <a:schemeClr val="bg2"/>
              </a:buClr>
              <a:buSzPct val="75000"/>
              <a:buFont typeface="Wingdings" pitchFamily="2" charset="2"/>
              <a:buChar char="n"/>
              <a:defRPr/>
            </a:pPr>
            <a:endParaRPr lang="en-US" sz="1000" kern="0" dirty="0">
              <a:latin typeface="Calibri" panose="020F0502020204030204" pitchFamily="34" charset="0"/>
              <a:cs typeface="+mn-cs"/>
            </a:endParaRPr>
          </a:p>
          <a:p>
            <a:pPr marL="742950" lvl="1" indent="-285750">
              <a:spcBef>
                <a:spcPct val="20000"/>
              </a:spcBef>
              <a:buClr>
                <a:schemeClr val="accent2"/>
              </a:buClr>
              <a:buSzPct val="80000"/>
              <a:buFont typeface="Wingdings" pitchFamily="2" charset="2"/>
              <a:buChar char="¨"/>
              <a:defRPr/>
            </a:pPr>
            <a:r>
              <a:rPr lang="en-US" sz="2000" b="1" kern="0" dirty="0">
                <a:latin typeface="Calibri" panose="020F0502020204030204" pitchFamily="34" charset="0"/>
                <a:cs typeface="+mn-cs"/>
              </a:rPr>
              <a:t>High level primitives</a:t>
            </a:r>
          </a:p>
          <a:p>
            <a:pPr marL="742950" lvl="1" indent="-285750">
              <a:spcBef>
                <a:spcPct val="20000"/>
              </a:spcBef>
              <a:buClr>
                <a:schemeClr val="accent2"/>
              </a:buClr>
              <a:buSzPct val="80000"/>
              <a:buFont typeface="Wingdings" pitchFamily="2" charset="2"/>
              <a:buChar char="¨"/>
              <a:defRPr/>
            </a:pPr>
            <a:r>
              <a:rPr lang="en-US" sz="2000" b="1" kern="0" dirty="0">
                <a:latin typeface="Calibri" panose="020F0502020204030204" pitchFamily="34" charset="0"/>
                <a:cs typeface="+mn-cs"/>
              </a:rPr>
              <a:t>Relational features</a:t>
            </a:r>
          </a:p>
          <a:p>
            <a:pPr marL="742950" lvl="1" indent="-285750">
              <a:spcBef>
                <a:spcPct val="20000"/>
              </a:spcBef>
              <a:buClr>
                <a:schemeClr val="accent2"/>
              </a:buClr>
              <a:buSzPct val="80000"/>
              <a:buFont typeface="Wingdings" pitchFamily="2" charset="2"/>
              <a:buChar char="¨"/>
              <a:defRPr/>
            </a:pPr>
            <a:r>
              <a:rPr lang="en-US" sz="2000" b="1" kern="0" dirty="0">
                <a:latin typeface="Calibri" panose="020F0502020204030204" pitchFamily="34" charset="0"/>
                <a:cs typeface="+mn-cs"/>
              </a:rPr>
              <a:t>Infinite feature space</a:t>
            </a:r>
          </a:p>
          <a:p>
            <a:pPr marL="742950" lvl="1" indent="-285750">
              <a:spcBef>
                <a:spcPct val="20000"/>
              </a:spcBef>
              <a:buClr>
                <a:schemeClr val="accent2"/>
              </a:buClr>
              <a:buSzPct val="80000"/>
              <a:buFont typeface="Wingdings" pitchFamily="2" charset="2"/>
              <a:buChar char="¨"/>
              <a:defRPr/>
            </a:pPr>
            <a:r>
              <a:rPr lang="en-US" sz="2000" b="1" kern="0" dirty="0">
                <a:latin typeface="Calibri" panose="020F0502020204030204" pitchFamily="34" charset="0"/>
                <a:cs typeface="+mn-cs"/>
              </a:rPr>
              <a:t>Customizable objective function</a:t>
            </a:r>
          </a:p>
          <a:p>
            <a:pPr marL="742950" lvl="1" indent="-285750">
              <a:spcBef>
                <a:spcPct val="20000"/>
              </a:spcBef>
              <a:buClr>
                <a:schemeClr val="accent2"/>
              </a:buClr>
              <a:buSzPct val="80000"/>
              <a:buFont typeface="Wingdings" pitchFamily="2" charset="2"/>
              <a:buChar char="¨"/>
              <a:defRPr/>
            </a:pPr>
            <a:r>
              <a:rPr lang="en-US" sz="2000" b="1" kern="0" dirty="0">
                <a:latin typeface="Calibri" panose="020F0502020204030204" pitchFamily="34" charset="0"/>
                <a:cs typeface="+mn-cs"/>
              </a:rPr>
              <a:t>Model composability</a:t>
            </a:r>
          </a:p>
          <a:p>
            <a:pPr marL="742950" lvl="1" indent="-285750">
              <a:spcBef>
                <a:spcPct val="20000"/>
              </a:spcBef>
              <a:buClr>
                <a:schemeClr val="accent2"/>
              </a:buClr>
              <a:buSzPct val="80000"/>
              <a:buFont typeface="Wingdings" pitchFamily="2" charset="2"/>
              <a:buChar char="¨"/>
              <a:defRPr/>
            </a:pPr>
            <a:r>
              <a:rPr lang="en-US" sz="2000" b="1" kern="0" dirty="0">
                <a:latin typeface="Calibri" panose="020F0502020204030204" pitchFamily="34" charset="0"/>
                <a:cs typeface="+mn-cs"/>
              </a:rPr>
              <a:t>Inference decomposability</a:t>
            </a:r>
            <a:endParaRPr lang="en-US" sz="2000" i="1" kern="0" dirty="0">
              <a:latin typeface="Calibri" panose="020F0502020204030204" pitchFamily="34" charset="0"/>
              <a:cs typeface="+mn-cs"/>
            </a:endParaRPr>
          </a:p>
          <a:p>
            <a:pPr marL="742950" lvl="1" indent="-285750">
              <a:spcBef>
                <a:spcPct val="20000"/>
              </a:spcBef>
              <a:buClr>
                <a:schemeClr val="accent2"/>
              </a:buClr>
              <a:buSzPct val="80000"/>
              <a:buFont typeface="Wingdings" pitchFamily="2" charset="2"/>
              <a:buChar char="¨"/>
              <a:defRPr/>
            </a:pPr>
            <a:r>
              <a:rPr lang="en-US" sz="2000" b="1" kern="0" dirty="0">
                <a:latin typeface="Calibri" panose="020F0502020204030204" pitchFamily="34" charset="0"/>
                <a:cs typeface="+mn-cs"/>
              </a:rPr>
              <a:t>Algorithm independence</a:t>
            </a:r>
            <a:endParaRPr lang="en-US" sz="2000" i="1" kern="0" dirty="0">
              <a:latin typeface="Calibri" panose="020F0502020204030204" pitchFamily="34" charset="0"/>
              <a:cs typeface="+mn-cs"/>
            </a:endParaRPr>
          </a:p>
          <a:p>
            <a:pPr marL="342900" indent="-342900">
              <a:spcBef>
                <a:spcPct val="20000"/>
              </a:spcBef>
              <a:buClr>
                <a:schemeClr val="bg2"/>
              </a:buClr>
              <a:buSzPct val="75000"/>
              <a:buFont typeface="Wingdings" pitchFamily="2" charset="2"/>
              <a:buChar char="n"/>
              <a:defRPr/>
            </a:pPr>
            <a:endParaRPr lang="en-US" sz="2400" kern="0" dirty="0">
              <a:latin typeface="Calibri" panose="020F0502020204030204" pitchFamily="34" charset="0"/>
              <a:cs typeface="+mn-cs"/>
            </a:endParaRPr>
          </a:p>
        </p:txBody>
      </p:sp>
      <p:pic>
        <p:nvPicPr>
          <p:cNvPr id="7" name="Picture 2" descr="C:\Users\rizzolo\AppData\Local\Microsoft\Windows\Temporary Internet Files\Content.IE5\VY83JUTD\MC90043253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67134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rizzolo\AppData\Local\Microsoft\Windows\Temporary Internet Files\Content.IE5\VY83JUTD\MC90043253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403964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rizzolo\AppData\Local\Microsoft\Windows\Temporary Internet Files\Content.IE5\VY83JUTD\MC90043253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440794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rizzolo\AppData\Local\Microsoft\Windows\Temporary Internet Files\Content.IE5\VY83JUTD\MC90043253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477624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rizzolo\AppData\Local\Microsoft\Windows\Temporary Internet Files\Content.IE5\VY83JUTD\MC90043253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14454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rizzolo\AppData\Local\Microsoft\Windows\Temporary Internet Files\Content.IE5\VY83JUTD\MC90043253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51284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rizzolo\AppData\Local\Microsoft\Windows\Temporary Internet Files\Content.IE5\VY83JUTD\MC90043253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88114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00482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From Paper</a:t>
            </a:r>
            <a:r>
              <a:rPr lang="en-US" altLang="en-US" dirty="0" smtClean="0">
                <a:solidFill>
                  <a:schemeClr val="tx1"/>
                </a:solidFill>
              </a:rPr>
              <a:t>*</a:t>
            </a:r>
            <a:r>
              <a:rPr lang="en-US" altLang="en-US" dirty="0" smtClean="0"/>
              <a:t> to Program </a:t>
            </a:r>
          </a:p>
        </p:txBody>
      </p:sp>
      <p:sp>
        <p:nvSpPr>
          <p:cNvPr id="35843" name="Content Placeholder 2"/>
          <p:cNvSpPr>
            <a:spLocks noGrp="1"/>
          </p:cNvSpPr>
          <p:nvPr>
            <p:ph idx="1"/>
          </p:nvPr>
        </p:nvSpPr>
        <p:spPr/>
        <p:txBody>
          <a:bodyPr/>
          <a:lstStyle/>
          <a:p>
            <a:r>
              <a:rPr lang="en-US" altLang="en-US" dirty="0" smtClean="0"/>
              <a:t>The goal of Saul is to (almost) automatically generate a program from the application/model described in your paper or the design document of the application programmer </a:t>
            </a:r>
          </a:p>
          <a:p>
            <a:r>
              <a:rPr lang="en-US" altLang="en-US" dirty="0" smtClean="0"/>
              <a:t>Some code is generated automatically</a:t>
            </a:r>
          </a:p>
          <a:p>
            <a:pPr lvl="1"/>
            <a:r>
              <a:rPr lang="en-US" altLang="en-US" dirty="0" smtClean="0"/>
              <a:t>But can be modified by the programmer</a:t>
            </a:r>
          </a:p>
          <a:p>
            <a:r>
              <a:rPr lang="en-US" altLang="en-US" dirty="0" smtClean="0"/>
              <a:t>The program has five components:</a:t>
            </a:r>
          </a:p>
          <a:p>
            <a:pPr lvl="1"/>
            <a:r>
              <a:rPr lang="en-US" altLang="en-US" dirty="0" smtClean="0"/>
              <a:t>Data </a:t>
            </a:r>
          </a:p>
          <a:p>
            <a:pPr lvl="1"/>
            <a:r>
              <a:rPr lang="en-US" altLang="en-US" dirty="0" smtClean="0"/>
              <a:t>Y Space Definition  (the variables you want to assign values to)</a:t>
            </a:r>
          </a:p>
          <a:p>
            <a:pPr lvl="1"/>
            <a:r>
              <a:rPr lang="en-US" altLang="en-US" dirty="0" smtClean="0"/>
              <a:t>Representation (features; constraints)</a:t>
            </a:r>
          </a:p>
          <a:p>
            <a:pPr lvl="1"/>
            <a:r>
              <a:rPr lang="en-US" altLang="en-US" dirty="0" smtClean="0"/>
              <a:t>Prediction (inference) Paradigm</a:t>
            </a:r>
          </a:p>
          <a:p>
            <a:pPr lvl="1"/>
            <a:r>
              <a:rPr lang="en-US" altLang="en-US" dirty="0" smtClean="0"/>
              <a:t>Training Paradigm </a:t>
            </a:r>
          </a:p>
          <a:p>
            <a:r>
              <a:rPr lang="en-US" altLang="en-US" dirty="0" smtClean="0"/>
              <a:t>Decoupling </a:t>
            </a:r>
            <a:r>
              <a:rPr lang="en-US" altLang="en-US" dirty="0" smtClean="0">
                <a:solidFill>
                  <a:srgbClr val="0000FF"/>
                </a:solidFill>
              </a:rPr>
              <a:t>decision time prediction </a:t>
            </a:r>
            <a:r>
              <a:rPr lang="en-US" altLang="en-US" dirty="0" smtClean="0"/>
              <a:t>and </a:t>
            </a:r>
            <a:r>
              <a:rPr lang="en-US" altLang="en-US" dirty="0" smtClean="0">
                <a:solidFill>
                  <a:srgbClr val="0000FF"/>
                </a:solidFill>
              </a:rPr>
              <a:t>training </a:t>
            </a:r>
            <a:r>
              <a:rPr lang="en-US" altLang="en-US" dirty="0" smtClean="0"/>
              <a:t>facilitates reusable models, various decompositions, and pipelines </a:t>
            </a:r>
          </a:p>
        </p:txBody>
      </p:sp>
      <p:sp>
        <p:nvSpPr>
          <p:cNvPr id="2" name="Slide Number Placeholder 1"/>
          <p:cNvSpPr>
            <a:spLocks noGrp="1"/>
          </p:cNvSpPr>
          <p:nvPr>
            <p:ph type="sldNum" sz="quarter" idx="11"/>
          </p:nvPr>
        </p:nvSpPr>
        <p:spPr/>
        <p:txBody>
          <a:bodyPr/>
          <a:lstStyle/>
          <a:p>
            <a:pPr>
              <a:defRPr/>
            </a:pPr>
            <a:fld id="{EDA5B6D3-C54C-46B4-B0F6-3E8E53BABF09}" type="slidenum">
              <a:rPr lang="en-US" smtClean="0"/>
              <a:pPr>
                <a:defRPr/>
              </a:pPr>
              <a:t>25</a:t>
            </a:fld>
            <a:endParaRPr lang="en-US" dirty="0"/>
          </a:p>
        </p:txBody>
      </p:sp>
      <p:sp>
        <p:nvSpPr>
          <p:cNvPr id="5" name="Text Box 193"/>
          <p:cNvSpPr txBox="1">
            <a:spLocks noChangeArrowheads="1"/>
          </p:cNvSpPr>
          <p:nvPr/>
        </p:nvSpPr>
        <p:spPr bwMode="auto">
          <a:xfrm>
            <a:off x="5029200" y="0"/>
            <a:ext cx="3962400" cy="923330"/>
          </a:xfrm>
          <a:prstGeom prst="rect">
            <a:avLst/>
          </a:prstGeom>
          <a:solidFill>
            <a:srgbClr val="FFFFCC"/>
          </a:solidFill>
          <a:ln w="12700">
            <a:solidFill>
              <a:schemeClr val="bg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00"/>
                </a:solidFill>
                <a:latin typeface="Calibri"/>
                <a:ea typeface="Arial Unicode MS" pitchFamily="34" charset="-128"/>
                <a:cs typeface="Arial Unicode MS" pitchFamily="34" charset="-128"/>
              </a:rPr>
              <a:t>I</a:t>
            </a:r>
            <a:r>
              <a:rPr lang="en-US" altLang="zh-TW" sz="1800" dirty="0" smtClean="0">
                <a:solidFill>
                  <a:srgbClr val="000000"/>
                </a:solidFill>
                <a:latin typeface="Calibri"/>
                <a:ea typeface="Arial Unicode MS" pitchFamily="34" charset="-128"/>
                <a:cs typeface="Arial Unicode MS" pitchFamily="34" charset="-128"/>
              </a:rPr>
              <a:t>nformation crucial to the development of an application is often omitted; </a:t>
            </a:r>
          </a:p>
          <a:p>
            <a:r>
              <a:rPr lang="en-US" altLang="zh-TW" sz="1800" dirty="0" smtClean="0">
                <a:solidFill>
                  <a:srgbClr val="000000"/>
                </a:solidFill>
                <a:latin typeface="Calibri"/>
                <a:ea typeface="Arial Unicode MS" pitchFamily="34" charset="-128"/>
                <a:cs typeface="Arial Unicode MS" pitchFamily="34" charset="-128"/>
              </a:rPr>
              <a:t>CCMP abstractions reveal these gaps. </a:t>
            </a:r>
            <a:r>
              <a:rPr lang="en-US" altLang="zh-TW" sz="1800" dirty="0" smtClean="0">
                <a:solidFill>
                  <a:srgbClr val="0000FF"/>
                </a:solidFill>
                <a:latin typeface="Calibri"/>
                <a:ea typeface="Arial Unicode MS" pitchFamily="34" charset="-128"/>
                <a:cs typeface="Arial Unicode MS" pitchFamily="34" charset="-128"/>
              </a:rPr>
              <a:t> </a:t>
            </a:r>
            <a:endParaRPr lang="en-US" altLang="zh-TW" sz="1800" dirty="0">
              <a:solidFill>
                <a:srgbClr val="000000"/>
              </a:solidFill>
              <a:latin typeface="Calibri"/>
              <a:ea typeface="Arial Unicode MS" pitchFamily="34" charset="-128"/>
              <a:cs typeface="Arial Unicode MS" pitchFamily="34" charset="-128"/>
            </a:endParaRPr>
          </a:p>
        </p:txBody>
      </p:sp>
    </p:spTree>
    <p:extLst>
      <p:ext uri="{BB962C8B-B14F-4D97-AF65-F5344CB8AC3E}">
        <p14:creationId xmlns:p14="http://schemas.microsoft.com/office/powerpoint/2010/main" val="13417797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100000">
                                          <p:val>
                                            <p:strVal val="#ppt_x"/>
                                          </p:val>
                                        </p:tav>
                                      </p:tavLst>
                                    </p:anim>
                                    <p:anim calcmode="lin" valueType="num">
                                      <p:cBhvr>
                                        <p:cTn id="8" dur="1000" fill="hold"/>
                                        <p:tgtEl>
                                          <p:spTgt spid="5"/>
                                        </p:tgtEl>
                                        <p:attrNameLst>
                                          <p:attrName>ppt_y</p:attrName>
                                        </p:attrNameLst>
                                      </p:cBhvr>
                                      <p:tavLst>
                                        <p:tav tm="0">
                                          <p:val>
                                            <p:strVal val="#ppt_y-#ppt_h/2"/>
                                          </p:val>
                                        </p:tav>
                                        <p:tav tm="100000">
                                          <p:val>
                                            <p:strVal val="#ppt_y"/>
                                          </p:val>
                                        </p:tav>
                                      </p:tavLst>
                                    </p:anim>
                                    <p:anim calcmode="lin" valueType="num">
                                      <p:cBhvr>
                                        <p:cTn id="9" dur="1000" fill="hold"/>
                                        <p:tgtEl>
                                          <p:spTgt spid="5"/>
                                        </p:tgtEl>
                                        <p:attrNameLst>
                                          <p:attrName>ppt_w</p:attrName>
                                        </p:attrNameLst>
                                      </p:cBhvr>
                                      <p:tavLst>
                                        <p:tav tm="0">
                                          <p:val>
                                            <p:strVal val="#ppt_w"/>
                                          </p:val>
                                        </p:tav>
                                        <p:tav tm="100000">
                                          <p:val>
                                            <p:strVal val="#ppt_w"/>
                                          </p:val>
                                        </p:tav>
                                      </p:tavLst>
                                    </p:anim>
                                    <p:anim calcmode="lin" valueType="num">
                                      <p:cBhvr>
                                        <p:cTn id="10" dur="1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4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4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8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26</a:t>
            </a:fld>
            <a:endParaRPr lang="en-US" altLang="zh-TW"/>
          </a:p>
        </p:txBody>
      </p:sp>
      <p:sp>
        <p:nvSpPr>
          <p:cNvPr id="1269763" name="Rectangle 2"/>
          <p:cNvSpPr>
            <a:spLocks noGrp="1" noChangeArrowheads="1"/>
          </p:cNvSpPr>
          <p:nvPr>
            <p:ph type="title"/>
          </p:nvPr>
        </p:nvSpPr>
        <p:spPr>
          <a:xfrm>
            <a:off x="152400" y="0"/>
            <a:ext cx="8991600" cy="533400"/>
          </a:xfrm>
        </p:spPr>
        <p:txBody>
          <a:bodyPr/>
          <a:lstStyle/>
          <a:p>
            <a:r>
              <a:rPr lang="en-US" altLang="zh-TW" sz="2400" dirty="0" smtClean="0">
                <a:ea typeface="Arial Unicode MS" pitchFamily="34" charset="-128"/>
                <a:cs typeface="Arial Unicode MS" pitchFamily="34" charset="-128"/>
              </a:rPr>
              <a:t>Recognizing Entities and Relations [</a:t>
            </a:r>
            <a:r>
              <a:rPr lang="en-US" altLang="zh-TW" sz="1600" dirty="0" smtClean="0">
                <a:ea typeface="Arial Unicode MS" pitchFamily="34" charset="-128"/>
                <a:cs typeface="Arial Unicode MS" pitchFamily="34" charset="-128"/>
              </a:rPr>
              <a:t>Roth&amp;Yih’04,07]</a:t>
            </a:r>
            <a:endParaRPr lang="en-US" altLang="zh-TW" sz="1600" dirty="0">
              <a:solidFill>
                <a:schemeClr val="tx1"/>
              </a:solidFill>
              <a:ea typeface="Arial Unicode MS" pitchFamily="34" charset="-128"/>
              <a:cs typeface="Arial Unicode MS" pitchFamily="34" charset="-128"/>
            </a:endParaRPr>
          </a:p>
        </p:txBody>
      </p:sp>
      <p:grpSp>
        <p:nvGrpSpPr>
          <p:cNvPr id="1269764" name="Group 3"/>
          <p:cNvGrpSpPr>
            <a:grpSpLocks/>
          </p:cNvGrpSpPr>
          <p:nvPr/>
        </p:nvGrpSpPr>
        <p:grpSpPr bwMode="auto">
          <a:xfrm>
            <a:off x="1524001" y="2958068"/>
            <a:ext cx="7008813" cy="1216026"/>
            <a:chOff x="816" y="1248"/>
            <a:chExt cx="4415" cy="766"/>
          </a:xfrm>
        </p:grpSpPr>
        <p:sp>
          <p:nvSpPr>
            <p:cNvPr id="1269765" name="Text Box 4"/>
            <p:cNvSpPr txBox="1">
              <a:spLocks noChangeArrowheads="1"/>
            </p:cNvSpPr>
            <p:nvPr/>
          </p:nvSpPr>
          <p:spPr bwMode="auto">
            <a:xfrm>
              <a:off x="816" y="1248"/>
              <a:ext cx="441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19" tIns="46693" rIns="90119" bIns="46693">
              <a:spAutoFit/>
            </a:bodyPr>
            <a:lstStyle>
              <a:lvl1pPr marL="342900" indent="-3429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1pPr>
              <a:lvl2pPr marL="454025"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2pPr>
              <a:lvl3pPr marL="11430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3pPr>
              <a:lvl4pPr marL="16002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4pPr>
              <a:lvl5pPr marL="20574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5pPr>
              <a:lvl6pPr marL="25146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6pPr>
              <a:lvl7pPr marL="29718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7pPr>
              <a:lvl8pPr marL="34290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8pPr>
              <a:lvl9pPr marL="38862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9pPr>
            </a:lstStyle>
            <a:p>
              <a:pPr lvl="1">
                <a:lnSpc>
                  <a:spcPct val="90000"/>
                </a:lnSpc>
                <a:spcBef>
                  <a:spcPts val="463"/>
                </a:spcBef>
                <a:buClr>
                  <a:srgbClr val="FFFFFF"/>
                </a:buClr>
                <a:buSzPct val="41000"/>
                <a:buFont typeface="Wingdings" pitchFamily="2" charset="2"/>
                <a:buNone/>
              </a:pPr>
              <a:r>
                <a:rPr lang="en-GB" sz="2000" dirty="0" smtClean="0">
                  <a:solidFill>
                    <a:srgbClr val="003366"/>
                  </a:solidFill>
                  <a:latin typeface="+mn-lt"/>
                  <a:ea typeface="Arial Unicode MS" pitchFamily="34" charset="-128"/>
                  <a:cs typeface="Arial Unicode MS" pitchFamily="34" charset="-128"/>
                </a:rPr>
                <a:t>  Bernie’s </a:t>
              </a:r>
              <a:r>
                <a:rPr lang="en-GB" sz="2000" dirty="0">
                  <a:solidFill>
                    <a:srgbClr val="003366"/>
                  </a:solidFill>
                  <a:latin typeface="+mn-lt"/>
                  <a:ea typeface="Arial Unicode MS" pitchFamily="34" charset="-128"/>
                  <a:cs typeface="Arial Unicode MS" pitchFamily="34" charset="-128"/>
                </a:rPr>
                <a:t>wife, </a:t>
              </a:r>
              <a:r>
                <a:rPr lang="en-GB" sz="2000" dirty="0" smtClean="0">
                  <a:solidFill>
                    <a:srgbClr val="003366"/>
                  </a:solidFill>
                  <a:latin typeface="+mn-lt"/>
                  <a:ea typeface="Arial Unicode MS" pitchFamily="34" charset="-128"/>
                  <a:cs typeface="Arial Unicode MS" pitchFamily="34" charset="-128"/>
                </a:rPr>
                <a:t>  Jane, </a:t>
              </a:r>
              <a:r>
                <a:rPr lang="en-GB" sz="2000" dirty="0">
                  <a:solidFill>
                    <a:srgbClr val="003366"/>
                  </a:solidFill>
                  <a:latin typeface="+mn-lt"/>
                  <a:ea typeface="Arial Unicode MS" pitchFamily="34" charset="-128"/>
                  <a:cs typeface="Arial Unicode MS" pitchFamily="34" charset="-128"/>
                </a:rPr>
                <a:t>is a native of </a:t>
              </a:r>
              <a:r>
                <a:rPr lang="en-GB" sz="2000" dirty="0" smtClean="0">
                  <a:solidFill>
                    <a:srgbClr val="003366"/>
                  </a:solidFill>
                  <a:latin typeface="+mn-lt"/>
                  <a:ea typeface="Arial Unicode MS" pitchFamily="34" charset="-128"/>
                  <a:cs typeface="Arial Unicode MS" pitchFamily="34" charset="-128"/>
                </a:rPr>
                <a:t>Brooklyn</a:t>
              </a:r>
              <a:endParaRPr lang="en-GB" sz="2000" dirty="0">
                <a:solidFill>
                  <a:srgbClr val="003366"/>
                </a:solidFill>
                <a:latin typeface="+mn-lt"/>
                <a:ea typeface="Arial Unicode MS" pitchFamily="34" charset="-128"/>
                <a:cs typeface="Arial Unicode MS" pitchFamily="34" charset="-128"/>
              </a:endParaRPr>
            </a:p>
            <a:p>
              <a:pPr lvl="1">
                <a:lnSpc>
                  <a:spcPct val="93000"/>
                </a:lnSpc>
                <a:spcBef>
                  <a:spcPts val="563"/>
                </a:spcBef>
                <a:buClr>
                  <a:srgbClr val="FFFFFF"/>
                </a:buClr>
                <a:buSzPct val="70000"/>
                <a:buFont typeface="Wingdings" pitchFamily="2" charset="2"/>
                <a:buNone/>
              </a:pPr>
              <a:r>
                <a:rPr lang="en-GB" dirty="0">
                  <a:solidFill>
                    <a:srgbClr val="FFFFFF"/>
                  </a:solidFill>
                  <a:latin typeface="Georgia" pitchFamily="18" charset="0"/>
                  <a:ea typeface="Arial Unicode MS" pitchFamily="34" charset="-128"/>
                  <a:cs typeface="Arial Unicode MS" pitchFamily="34" charset="-128"/>
                </a:rPr>
                <a:t> </a:t>
              </a:r>
              <a:r>
                <a:rPr lang="en-GB" dirty="0">
                  <a:solidFill>
                    <a:srgbClr val="0033CC"/>
                  </a:solidFill>
                  <a:latin typeface="Georgia" pitchFamily="18" charset="0"/>
                  <a:ea typeface="Arial Unicode MS" pitchFamily="34" charset="-128"/>
                  <a:cs typeface="Arial Unicode MS" pitchFamily="34" charset="-128"/>
                </a:rPr>
                <a:t>E</a:t>
              </a:r>
              <a:r>
                <a:rPr lang="en-GB" sz="2000" dirty="0">
                  <a:solidFill>
                    <a:srgbClr val="0033CC"/>
                  </a:solidFill>
                  <a:latin typeface="Georgia" pitchFamily="18" charset="0"/>
                  <a:ea typeface="Arial Unicode MS" pitchFamily="34" charset="-128"/>
                  <a:cs typeface="Arial Unicode MS" pitchFamily="34" charset="-128"/>
                </a:rPr>
                <a:t>1</a:t>
              </a:r>
              <a:r>
                <a:rPr lang="en-GB" dirty="0">
                  <a:solidFill>
                    <a:srgbClr val="0033CC"/>
                  </a:solidFill>
                  <a:latin typeface="Georgia" pitchFamily="18" charset="0"/>
                  <a:ea typeface="Arial Unicode MS" pitchFamily="34" charset="-128"/>
                  <a:cs typeface="Arial Unicode MS" pitchFamily="34" charset="-128"/>
                </a:rPr>
                <a:t>                   E</a:t>
              </a:r>
              <a:r>
                <a:rPr lang="en-GB" sz="2000" dirty="0">
                  <a:solidFill>
                    <a:srgbClr val="0033CC"/>
                  </a:solidFill>
                  <a:latin typeface="Georgia" pitchFamily="18" charset="0"/>
                  <a:ea typeface="Arial Unicode MS" pitchFamily="34" charset="-128"/>
                  <a:cs typeface="Arial Unicode MS" pitchFamily="34" charset="-128"/>
                </a:rPr>
                <a:t>2</a:t>
              </a:r>
              <a:r>
                <a:rPr lang="en-GB" dirty="0">
                  <a:solidFill>
                    <a:srgbClr val="0033CC"/>
                  </a:solidFill>
                  <a:latin typeface="Georgia" pitchFamily="18" charset="0"/>
                  <a:ea typeface="Arial Unicode MS" pitchFamily="34" charset="-128"/>
                  <a:cs typeface="Arial Unicode MS" pitchFamily="34" charset="-128"/>
                </a:rPr>
                <a:t>                              E</a:t>
              </a:r>
              <a:r>
                <a:rPr lang="en-GB" sz="2000" dirty="0">
                  <a:solidFill>
                    <a:srgbClr val="0033CC"/>
                  </a:solidFill>
                  <a:latin typeface="Georgia" pitchFamily="18" charset="0"/>
                  <a:ea typeface="Arial Unicode MS" pitchFamily="34" charset="-128"/>
                  <a:cs typeface="Arial Unicode MS" pitchFamily="34" charset="-128"/>
                </a:rPr>
                <a:t>3</a:t>
              </a:r>
              <a:r>
                <a:rPr lang="en-GB" dirty="0">
                  <a:solidFill>
                    <a:srgbClr val="0033CC"/>
                  </a:solidFill>
                  <a:latin typeface="Georgia" pitchFamily="18" charset="0"/>
                  <a:ea typeface="Arial Unicode MS" pitchFamily="34" charset="-128"/>
                  <a:cs typeface="Arial Unicode MS" pitchFamily="34" charset="-128"/>
                </a:rPr>
                <a:t>  </a:t>
              </a:r>
            </a:p>
          </p:txBody>
        </p:sp>
        <p:grpSp>
          <p:nvGrpSpPr>
            <p:cNvPr id="1269766" name="Group 5"/>
            <p:cNvGrpSpPr>
              <a:grpSpLocks/>
            </p:cNvGrpSpPr>
            <p:nvPr/>
          </p:nvGrpSpPr>
          <p:grpSpPr bwMode="auto">
            <a:xfrm>
              <a:off x="1141" y="1248"/>
              <a:ext cx="2891" cy="766"/>
              <a:chOff x="1141" y="1248"/>
              <a:chExt cx="2891" cy="766"/>
            </a:xfrm>
          </p:grpSpPr>
          <p:sp>
            <p:nvSpPr>
              <p:cNvPr id="1269767" name="AutoShape 6"/>
              <p:cNvSpPr>
                <a:spLocks noChangeArrowheads="1"/>
              </p:cNvSpPr>
              <p:nvPr/>
            </p:nvSpPr>
            <p:spPr bwMode="auto">
              <a:xfrm>
                <a:off x="1141" y="1259"/>
                <a:ext cx="635" cy="230"/>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8" name="AutoShape 7"/>
              <p:cNvSpPr>
                <a:spLocks noChangeArrowheads="1"/>
              </p:cNvSpPr>
              <p:nvPr/>
            </p:nvSpPr>
            <p:spPr bwMode="auto">
              <a:xfrm>
                <a:off x="2133" y="1248"/>
                <a:ext cx="411" cy="241"/>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9" name="AutoShape 8"/>
              <p:cNvSpPr>
                <a:spLocks noChangeArrowheads="1"/>
              </p:cNvSpPr>
              <p:nvPr/>
            </p:nvSpPr>
            <p:spPr bwMode="auto">
              <a:xfrm>
                <a:off x="3408" y="1259"/>
                <a:ext cx="624" cy="230"/>
              </a:xfrm>
              <a:prstGeom prst="roundRect">
                <a:avLst>
                  <a:gd name="adj" fmla="val 403"/>
                </a:avLst>
              </a:prstGeom>
              <a:noFill/>
              <a:ln w="936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70" name="Freeform 9"/>
              <p:cNvSpPr>
                <a:spLocks/>
              </p:cNvSpPr>
              <p:nvPr/>
            </p:nvSpPr>
            <p:spPr bwMode="auto">
              <a:xfrm>
                <a:off x="1440" y="1680"/>
                <a:ext cx="768" cy="48"/>
              </a:xfrm>
              <a:custGeom>
                <a:avLst/>
                <a:gdLst>
                  <a:gd name="T0" fmla="*/ 0 w 4653"/>
                  <a:gd name="T1" fmla="*/ 0 h 424"/>
                  <a:gd name="T2" fmla="*/ 10 w 4653"/>
                  <a:gd name="T3" fmla="*/ 1 h 424"/>
                  <a:gd name="T4" fmla="*/ 21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1" name="Text Box 10"/>
              <p:cNvSpPr txBox="1">
                <a:spLocks noChangeArrowheads="1"/>
              </p:cNvSpPr>
              <p:nvPr/>
            </p:nvSpPr>
            <p:spPr bwMode="auto">
              <a:xfrm>
                <a:off x="1730" y="1730"/>
                <a:ext cx="34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12</a:t>
                </a:r>
              </a:p>
            </p:txBody>
          </p:sp>
          <p:sp>
            <p:nvSpPr>
              <p:cNvPr id="1269772" name="Freeform 11"/>
              <p:cNvSpPr>
                <a:spLocks/>
              </p:cNvSpPr>
              <p:nvPr/>
            </p:nvSpPr>
            <p:spPr bwMode="auto">
              <a:xfrm>
                <a:off x="2544" y="1632"/>
                <a:ext cx="1248" cy="111"/>
              </a:xfrm>
              <a:custGeom>
                <a:avLst/>
                <a:gdLst>
                  <a:gd name="T0" fmla="*/ 0 w 4653"/>
                  <a:gd name="T1" fmla="*/ 0 h 424"/>
                  <a:gd name="T2" fmla="*/ 43 w 4653"/>
                  <a:gd name="T3" fmla="*/ 8 h 424"/>
                  <a:gd name="T4" fmla="*/ 90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3" name="Text Box 12"/>
              <p:cNvSpPr txBox="1">
                <a:spLocks noChangeArrowheads="1"/>
              </p:cNvSpPr>
              <p:nvPr/>
            </p:nvSpPr>
            <p:spPr bwMode="auto">
              <a:xfrm>
                <a:off x="2906" y="1720"/>
                <a:ext cx="35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23</a:t>
                </a:r>
                <a:endParaRPr lang="en-GB" sz="2200">
                  <a:solidFill>
                    <a:srgbClr val="009900"/>
                  </a:solidFill>
                  <a:latin typeface="Georgia" pitchFamily="18" charset="0"/>
                  <a:ea typeface="Arial Unicode MS" pitchFamily="34" charset="-128"/>
                  <a:cs typeface="Arial Unicode MS" pitchFamily="34" charset="-128"/>
                </a:endParaRPr>
              </a:p>
            </p:txBody>
          </p:sp>
        </p:grpSp>
      </p:grpSp>
      <p:graphicFrame>
        <p:nvGraphicFramePr>
          <p:cNvPr id="801805" name="Group 13"/>
          <p:cNvGraphicFramePr>
            <a:graphicFrameLocks noGrp="1"/>
          </p:cNvGraphicFramePr>
          <p:nvPr>
            <p:extLst>
              <p:ext uri="{D42A27DB-BD31-4B8C-83A1-F6EECF244321}">
                <p14:modId xmlns:p14="http://schemas.microsoft.com/office/powerpoint/2010/main" val="3253705274"/>
              </p:ext>
            </p:extLst>
          </p:nvPr>
        </p:nvGraphicFramePr>
        <p:xfrm>
          <a:off x="13716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19" name="Group 27"/>
          <p:cNvGraphicFramePr>
            <a:graphicFrameLocks noGrp="1"/>
          </p:cNvGraphicFramePr>
          <p:nvPr>
            <p:extLst>
              <p:ext uri="{D42A27DB-BD31-4B8C-83A1-F6EECF244321}">
                <p14:modId xmlns:p14="http://schemas.microsoft.com/office/powerpoint/2010/main" val="1735677361"/>
              </p:ext>
            </p:extLst>
          </p:nvPr>
        </p:nvGraphicFramePr>
        <p:xfrm>
          <a:off x="57150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33" name="Group 41"/>
          <p:cNvGraphicFramePr>
            <a:graphicFrameLocks noGrp="1"/>
          </p:cNvGraphicFramePr>
          <p:nvPr>
            <p:extLst>
              <p:ext uri="{D42A27DB-BD31-4B8C-83A1-F6EECF244321}">
                <p14:modId xmlns:p14="http://schemas.microsoft.com/office/powerpoint/2010/main" val="3975486469"/>
              </p:ext>
            </p:extLst>
          </p:nvPr>
        </p:nvGraphicFramePr>
        <p:xfrm>
          <a:off x="32766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47" name="Group 55"/>
          <p:cNvGraphicFramePr>
            <a:graphicFrameLocks noGrp="1"/>
          </p:cNvGraphicFramePr>
          <p:nvPr>
            <p:extLst>
              <p:ext uri="{D42A27DB-BD31-4B8C-83A1-F6EECF244321}">
                <p14:modId xmlns:p14="http://schemas.microsoft.com/office/powerpoint/2010/main" val="60632598"/>
              </p:ext>
            </p:extLst>
          </p:nvPr>
        </p:nvGraphicFramePr>
        <p:xfrm>
          <a:off x="4419600" y="4278868"/>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61" name="Group 69"/>
          <p:cNvGraphicFramePr>
            <a:graphicFrameLocks noGrp="1"/>
          </p:cNvGraphicFramePr>
          <p:nvPr>
            <p:extLst>
              <p:ext uri="{D42A27DB-BD31-4B8C-83A1-F6EECF244321}">
                <p14:modId xmlns:p14="http://schemas.microsoft.com/office/powerpoint/2010/main" val="2424504888"/>
              </p:ext>
            </p:extLst>
          </p:nvPr>
        </p:nvGraphicFramePr>
        <p:xfrm>
          <a:off x="1828800" y="4278868"/>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01875" name="Group 83"/>
          <p:cNvGraphicFramePr>
            <a:graphicFrameLocks noGrp="1"/>
          </p:cNvGraphicFramePr>
          <p:nvPr>
            <p:extLst>
              <p:ext uri="{D42A27DB-BD31-4B8C-83A1-F6EECF244321}">
                <p14:modId xmlns:p14="http://schemas.microsoft.com/office/powerpoint/2010/main" val="4205803873"/>
              </p:ext>
            </p:extLst>
          </p:nvPr>
        </p:nvGraphicFramePr>
        <p:xfrm>
          <a:off x="1828800" y="4278868"/>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889" name="Group 97"/>
          <p:cNvGraphicFramePr>
            <a:graphicFrameLocks noGrp="1"/>
          </p:cNvGraphicFramePr>
          <p:nvPr>
            <p:extLst>
              <p:ext uri="{D42A27DB-BD31-4B8C-83A1-F6EECF244321}">
                <p14:modId xmlns:p14="http://schemas.microsoft.com/office/powerpoint/2010/main" val="2995226081"/>
              </p:ext>
            </p:extLst>
          </p:nvPr>
        </p:nvGraphicFramePr>
        <p:xfrm>
          <a:off x="13716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03" name="Group 111"/>
          <p:cNvGraphicFramePr>
            <a:graphicFrameLocks noGrp="1"/>
          </p:cNvGraphicFramePr>
          <p:nvPr>
            <p:extLst>
              <p:ext uri="{D42A27DB-BD31-4B8C-83A1-F6EECF244321}">
                <p14:modId xmlns:p14="http://schemas.microsoft.com/office/powerpoint/2010/main" val="3883840273"/>
              </p:ext>
            </p:extLst>
          </p:nvPr>
        </p:nvGraphicFramePr>
        <p:xfrm>
          <a:off x="32766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17" name="Group 125"/>
          <p:cNvGraphicFramePr>
            <a:graphicFrameLocks noGrp="1"/>
          </p:cNvGraphicFramePr>
          <p:nvPr>
            <p:extLst>
              <p:ext uri="{D42A27DB-BD31-4B8C-83A1-F6EECF244321}">
                <p14:modId xmlns:p14="http://schemas.microsoft.com/office/powerpoint/2010/main" val="1594107077"/>
              </p:ext>
            </p:extLst>
          </p:nvPr>
        </p:nvGraphicFramePr>
        <p:xfrm>
          <a:off x="57150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31" name="Group 139"/>
          <p:cNvGraphicFramePr>
            <a:graphicFrameLocks noGrp="1"/>
          </p:cNvGraphicFramePr>
          <p:nvPr>
            <p:extLst>
              <p:ext uri="{D42A27DB-BD31-4B8C-83A1-F6EECF244321}">
                <p14:modId xmlns:p14="http://schemas.microsoft.com/office/powerpoint/2010/main" val="333969954"/>
              </p:ext>
            </p:extLst>
          </p:nvPr>
        </p:nvGraphicFramePr>
        <p:xfrm>
          <a:off x="1752600" y="4278868"/>
          <a:ext cx="2209800" cy="1295400"/>
        </p:xfrm>
        <a:graphic>
          <a:graphicData uri="http://schemas.openxmlformats.org/drawingml/2006/table">
            <a:tbl>
              <a:tblPr/>
              <a:tblGrid>
                <a:gridCol w="1470025">
                  <a:extLst>
                    <a:ext uri="{9D8B030D-6E8A-4147-A177-3AD203B41FA5}">
                      <a16:colId xmlns:a16="http://schemas.microsoft.com/office/drawing/2014/main" val="20000"/>
                    </a:ext>
                  </a:extLst>
                </a:gridCol>
                <a:gridCol w="739775">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801945" name="Group 153"/>
          <p:cNvGraphicFramePr>
            <a:graphicFrameLocks noGrp="1"/>
          </p:cNvGraphicFramePr>
          <p:nvPr>
            <p:extLst>
              <p:ext uri="{D42A27DB-BD31-4B8C-83A1-F6EECF244321}">
                <p14:modId xmlns:p14="http://schemas.microsoft.com/office/powerpoint/2010/main" val="2963499204"/>
              </p:ext>
            </p:extLst>
          </p:nvPr>
        </p:nvGraphicFramePr>
        <p:xfrm>
          <a:off x="4419600" y="4278868"/>
          <a:ext cx="2133600" cy="1295400"/>
        </p:xfrm>
        <a:graphic>
          <a:graphicData uri="http://schemas.openxmlformats.org/drawingml/2006/table">
            <a:tbl>
              <a:tblPr/>
              <a:tblGrid>
                <a:gridCol w="1371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pSp>
        <p:nvGrpSpPr>
          <p:cNvPr id="4" name="Group 167"/>
          <p:cNvGrpSpPr>
            <a:grpSpLocks/>
          </p:cNvGrpSpPr>
          <p:nvPr/>
        </p:nvGrpSpPr>
        <p:grpSpPr bwMode="auto">
          <a:xfrm>
            <a:off x="4876800" y="545068"/>
            <a:ext cx="2971800" cy="3733800"/>
            <a:chOff x="3072" y="576"/>
            <a:chExt cx="1872" cy="2352"/>
          </a:xfrm>
        </p:grpSpPr>
        <p:sp>
          <p:nvSpPr>
            <p:cNvPr id="1269929" name="AutoShape 168"/>
            <p:cNvSpPr>
              <a:spLocks noChangeArrowheads="1"/>
            </p:cNvSpPr>
            <p:nvPr/>
          </p:nvSpPr>
          <p:spPr bwMode="auto">
            <a:xfrm rot="2590984">
              <a:off x="4656"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0" name="AutoShape 169"/>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1" name="AutoShape 170"/>
            <p:cNvSpPr>
              <a:spLocks noChangeArrowheads="1"/>
            </p:cNvSpPr>
            <p:nvPr/>
          </p:nvSpPr>
          <p:spPr bwMode="auto">
            <a:xfrm rot="2590984">
              <a:off x="4224" y="249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graphicFrame>
        <p:nvGraphicFramePr>
          <p:cNvPr id="801963" name="Group 171"/>
          <p:cNvGraphicFramePr>
            <a:graphicFrameLocks noGrp="1"/>
          </p:cNvGraphicFramePr>
          <p:nvPr>
            <p:extLst>
              <p:ext uri="{D42A27DB-BD31-4B8C-83A1-F6EECF244321}">
                <p14:modId xmlns:p14="http://schemas.microsoft.com/office/powerpoint/2010/main" val="479553960"/>
              </p:ext>
            </p:extLst>
          </p:nvPr>
        </p:nvGraphicFramePr>
        <p:xfrm>
          <a:off x="5715000" y="1383268"/>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pSp>
        <p:nvGrpSpPr>
          <p:cNvPr id="5" name="Group 185"/>
          <p:cNvGrpSpPr>
            <a:grpSpLocks/>
          </p:cNvGrpSpPr>
          <p:nvPr/>
        </p:nvGrpSpPr>
        <p:grpSpPr bwMode="auto">
          <a:xfrm>
            <a:off x="609600" y="699056"/>
            <a:ext cx="4724400" cy="3579813"/>
            <a:chOff x="384" y="673"/>
            <a:chExt cx="2976" cy="2255"/>
          </a:xfrm>
        </p:grpSpPr>
        <p:sp>
          <p:nvSpPr>
            <p:cNvPr id="1269947" name="AutoShape 186"/>
            <p:cNvSpPr>
              <a:spLocks noChangeArrowheads="1"/>
            </p:cNvSpPr>
            <p:nvPr/>
          </p:nvSpPr>
          <p:spPr bwMode="auto">
            <a:xfrm rot="-3640164">
              <a:off x="648" y="256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8" name="AutoShape 187"/>
            <p:cNvSpPr>
              <a:spLocks noChangeArrowheads="1"/>
            </p:cNvSpPr>
            <p:nvPr/>
          </p:nvSpPr>
          <p:spPr bwMode="auto">
            <a:xfrm rot="2590984">
              <a:off x="3072" y="673"/>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9" name="AutoShape 188"/>
            <p:cNvSpPr>
              <a:spLocks noChangeArrowheads="1"/>
            </p:cNvSpPr>
            <p:nvPr/>
          </p:nvSpPr>
          <p:spPr bwMode="auto">
            <a:xfrm rot="-3640164">
              <a:off x="456" y="88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801981" name="AutoShape 189"/>
          <p:cNvSpPr>
            <a:spLocks noChangeArrowheads="1"/>
          </p:cNvSpPr>
          <p:nvPr/>
        </p:nvSpPr>
        <p:spPr bwMode="auto">
          <a:xfrm rot="-3640164">
            <a:off x="1028700" y="3707368"/>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2" name="AutoShape 190"/>
          <p:cNvSpPr>
            <a:spLocks noChangeArrowheads="1"/>
          </p:cNvSpPr>
          <p:nvPr/>
        </p:nvSpPr>
        <p:spPr bwMode="auto">
          <a:xfrm rot="2590984">
            <a:off x="7335546" y="774629"/>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5" name="Text Box 193"/>
          <p:cNvSpPr txBox="1">
            <a:spLocks noChangeArrowheads="1"/>
          </p:cNvSpPr>
          <p:nvPr/>
        </p:nvSpPr>
        <p:spPr bwMode="auto">
          <a:xfrm>
            <a:off x="228600" y="5802868"/>
            <a:ext cx="8686800" cy="369332"/>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00"/>
                </a:solidFill>
                <a:latin typeface="Calibri"/>
                <a:ea typeface="Arial Unicode MS" pitchFamily="34" charset="-128"/>
                <a:cs typeface="Arial Unicode MS" pitchFamily="34" charset="-128"/>
              </a:rPr>
              <a:t>Models could be learned </a:t>
            </a:r>
            <a:r>
              <a:rPr lang="en-US" altLang="zh-TW" sz="1800" dirty="0" smtClean="0">
                <a:solidFill>
                  <a:srgbClr val="000000"/>
                </a:solidFill>
                <a:latin typeface="Calibri"/>
                <a:ea typeface="Arial Unicode MS" pitchFamily="34" charset="-128"/>
                <a:cs typeface="Arial Unicode MS" pitchFamily="34" charset="-128"/>
              </a:rPr>
              <a:t>separately/jointly; </a:t>
            </a:r>
            <a:r>
              <a:rPr lang="en-US" altLang="zh-TW" sz="1800" dirty="0">
                <a:solidFill>
                  <a:srgbClr val="000000"/>
                </a:solidFill>
                <a:latin typeface="Calibri"/>
                <a:ea typeface="Arial Unicode MS" pitchFamily="34" charset="-128"/>
                <a:cs typeface="Arial Unicode MS" pitchFamily="34" charset="-128"/>
              </a:rPr>
              <a:t>constraints may come up only at decision time.</a:t>
            </a:r>
            <a:r>
              <a:rPr lang="en-US" altLang="zh-TW" sz="1800" dirty="0">
                <a:solidFill>
                  <a:srgbClr val="0000FF"/>
                </a:solidFill>
                <a:latin typeface="Calibri"/>
                <a:ea typeface="Arial Unicode MS" pitchFamily="34" charset="-128"/>
                <a:cs typeface="Arial Unicode MS" pitchFamily="34" charset="-128"/>
              </a:rPr>
              <a:t> </a:t>
            </a:r>
            <a:endParaRPr lang="en-US" altLang="zh-TW" sz="1800" b="1" dirty="0">
              <a:solidFill>
                <a:srgbClr val="000000"/>
              </a:solidFill>
              <a:latin typeface="Calibri"/>
              <a:ea typeface="Arial Unicode MS" pitchFamily="34" charset="-128"/>
              <a:cs typeface="Arial Unicode MS" pitchFamily="34" charset="-128"/>
            </a:endParaRPr>
          </a:p>
        </p:txBody>
      </p:sp>
      <p:sp>
        <p:nvSpPr>
          <p:cNvPr id="801984" name="Text Box 192"/>
          <p:cNvSpPr txBox="1">
            <a:spLocks noChangeArrowheads="1"/>
          </p:cNvSpPr>
          <p:nvPr/>
        </p:nvSpPr>
        <p:spPr bwMode="auto">
          <a:xfrm>
            <a:off x="5334000" y="2765802"/>
            <a:ext cx="3657600" cy="1477328"/>
          </a:xfrm>
          <a:prstGeom prst="rect">
            <a:avLst/>
          </a:prstGeom>
          <a:solidFill>
            <a:srgbClr val="FFFFCC"/>
          </a:solidFill>
          <a:ln w="12700">
            <a:solidFill>
              <a:schemeClr val="bg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zh-TW" sz="1800" dirty="0">
                <a:solidFill>
                  <a:srgbClr val="3366CC"/>
                </a:solidFill>
                <a:latin typeface="Calibri"/>
                <a:ea typeface="Arial Unicode MS" pitchFamily="34" charset="-128"/>
                <a:cs typeface="Arial Unicode MS" pitchFamily="34" charset="-128"/>
              </a:rPr>
              <a:t>Key </a:t>
            </a:r>
            <a:r>
              <a:rPr lang="en-US" altLang="zh-TW" sz="1800" dirty="0" smtClean="0">
                <a:solidFill>
                  <a:srgbClr val="3366CC"/>
                </a:solidFill>
                <a:latin typeface="Calibri"/>
                <a:ea typeface="Arial Unicode MS" pitchFamily="34" charset="-128"/>
                <a:cs typeface="Arial Unicode MS" pitchFamily="34" charset="-128"/>
              </a:rPr>
              <a:t>Questions: </a:t>
            </a:r>
            <a:endParaRPr lang="en-US" altLang="zh-TW" sz="1800" dirty="0">
              <a:solidFill>
                <a:srgbClr val="3366CC"/>
              </a:solidFill>
              <a:latin typeface="Calibri"/>
              <a:ea typeface="Arial Unicode MS" pitchFamily="34" charset="-128"/>
              <a:cs typeface="Arial Unicode MS" pitchFamily="34" charset="-128"/>
            </a:endParaRPr>
          </a:p>
          <a:p>
            <a:pPr>
              <a:buSzPct val="75000"/>
            </a:pPr>
            <a:r>
              <a:rPr lang="en-US" altLang="zh-TW" sz="1800" b="1" dirty="0">
                <a:solidFill>
                  <a:srgbClr val="003366"/>
                </a:solidFill>
                <a:latin typeface="Calibri"/>
                <a:ea typeface="Arial Unicode MS" pitchFamily="34" charset="-128"/>
                <a:cs typeface="Arial Unicode MS" pitchFamily="34" charset="-128"/>
              </a:rPr>
              <a:t>How to learn the model(s)? </a:t>
            </a:r>
          </a:p>
          <a:p>
            <a:pPr>
              <a:buSzPct val="75000"/>
            </a:pPr>
            <a:r>
              <a:rPr lang="en-US" altLang="zh-TW" sz="1800" b="1" dirty="0" smtClean="0">
                <a:solidFill>
                  <a:srgbClr val="003366"/>
                </a:solidFill>
                <a:latin typeface="Calibri"/>
                <a:ea typeface="Arial Unicode MS" pitchFamily="34" charset="-128"/>
                <a:cs typeface="Arial Unicode MS" pitchFamily="34" charset="-128"/>
              </a:rPr>
              <a:t>What is the source of the knowledge?</a:t>
            </a:r>
          </a:p>
          <a:p>
            <a:pPr>
              <a:buSzPct val="75000"/>
            </a:pPr>
            <a:r>
              <a:rPr lang="en-US" altLang="zh-TW" sz="1800" b="1" dirty="0" smtClean="0">
                <a:solidFill>
                  <a:srgbClr val="003366"/>
                </a:solidFill>
                <a:latin typeface="Calibri"/>
                <a:ea typeface="Arial Unicode MS" pitchFamily="34" charset="-128"/>
                <a:cs typeface="Arial Unicode MS" pitchFamily="34" charset="-128"/>
              </a:rPr>
              <a:t>How to represent knowledge?</a:t>
            </a:r>
          </a:p>
          <a:p>
            <a:pPr>
              <a:buSzPct val="75000"/>
            </a:pPr>
            <a:r>
              <a:rPr lang="en-US" altLang="zh-TW" sz="1800" b="1" dirty="0" smtClean="0">
                <a:solidFill>
                  <a:srgbClr val="003366"/>
                </a:solidFill>
                <a:latin typeface="Calibri"/>
                <a:ea typeface="Arial Unicode MS" pitchFamily="34" charset="-128"/>
                <a:cs typeface="Arial Unicode MS" pitchFamily="34" charset="-128"/>
              </a:rPr>
              <a:t>How </a:t>
            </a:r>
            <a:r>
              <a:rPr lang="en-US" altLang="zh-TW" sz="1800" b="1" dirty="0">
                <a:solidFill>
                  <a:srgbClr val="003366"/>
                </a:solidFill>
                <a:latin typeface="Calibri"/>
                <a:ea typeface="Arial Unicode MS" pitchFamily="34" charset="-128"/>
                <a:cs typeface="Arial Unicode MS" pitchFamily="34" charset="-128"/>
              </a:rPr>
              <a:t>to guide the global inference</a:t>
            </a:r>
            <a:r>
              <a:rPr lang="en-US" altLang="zh-TW" sz="1800" b="1" dirty="0" smtClean="0">
                <a:solidFill>
                  <a:srgbClr val="003366"/>
                </a:solidFill>
                <a:latin typeface="Calibri"/>
                <a:ea typeface="Arial Unicode MS" pitchFamily="34" charset="-128"/>
                <a:cs typeface="Arial Unicode MS" pitchFamily="34" charset="-128"/>
              </a:rPr>
              <a:t>?</a:t>
            </a:r>
            <a:r>
              <a:rPr lang="en-US" altLang="zh-TW" sz="1800" dirty="0" smtClean="0">
                <a:solidFill>
                  <a:srgbClr val="003366"/>
                </a:solidFill>
                <a:latin typeface="Calibri"/>
                <a:ea typeface="Arial Unicode MS" pitchFamily="34" charset="-128"/>
                <a:cs typeface="Arial Unicode MS" pitchFamily="34" charset="-128"/>
              </a:rPr>
              <a:t> </a:t>
            </a:r>
          </a:p>
        </p:txBody>
      </p:sp>
      <p:sp>
        <p:nvSpPr>
          <p:cNvPr id="41" name="Text Box 9"/>
          <p:cNvSpPr txBox="1">
            <a:spLocks noChangeArrowheads="1"/>
          </p:cNvSpPr>
          <p:nvPr/>
        </p:nvSpPr>
        <p:spPr bwMode="auto">
          <a:xfrm rot="590322">
            <a:off x="616042" y="2885403"/>
            <a:ext cx="7356336" cy="1600438"/>
          </a:xfrm>
          <a:prstGeom prst="rect">
            <a:avLst/>
          </a:prstGeom>
          <a:solidFill>
            <a:srgbClr val="FFFF99"/>
          </a:solidFill>
          <a:ln w="9525">
            <a:solidFill>
              <a:schemeClr val="accent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2800" dirty="0" smtClean="0">
                <a:solidFill>
                  <a:srgbClr val="003366"/>
                </a:solidFill>
                <a:latin typeface="Calibri"/>
                <a:cs typeface="Arial" charset="0"/>
              </a:rPr>
              <a:t>An Objective function that  incorporates </a:t>
            </a:r>
            <a:r>
              <a:rPr lang="en-US" sz="2800" dirty="0" smtClean="0">
                <a:solidFill>
                  <a:srgbClr val="3366CC"/>
                </a:solidFill>
                <a:latin typeface="Calibri"/>
                <a:cs typeface="Arial" charset="0"/>
              </a:rPr>
              <a:t>learned models </a:t>
            </a:r>
            <a:r>
              <a:rPr lang="en-US" sz="2800" dirty="0" smtClean="0">
                <a:solidFill>
                  <a:srgbClr val="003366"/>
                </a:solidFill>
                <a:latin typeface="Calibri"/>
                <a:cs typeface="Arial" charset="0"/>
              </a:rPr>
              <a:t>with</a:t>
            </a:r>
            <a:r>
              <a:rPr lang="en-US" sz="2800" dirty="0" smtClean="0">
                <a:solidFill>
                  <a:srgbClr val="3366CC"/>
                </a:solidFill>
                <a:latin typeface="Calibri"/>
                <a:cs typeface="Arial" charset="0"/>
              </a:rPr>
              <a:t> knowledge      (</a:t>
            </a:r>
            <a:r>
              <a:rPr lang="en-US" sz="2800" b="1" dirty="0" smtClean="0">
                <a:solidFill>
                  <a:srgbClr val="3366CC"/>
                </a:solidFill>
                <a:latin typeface="Calibri"/>
                <a:cs typeface="Arial" charset="0"/>
              </a:rPr>
              <a:t>output constraints</a:t>
            </a:r>
            <a:r>
              <a:rPr lang="en-US" sz="2800" dirty="0" smtClean="0">
                <a:solidFill>
                  <a:srgbClr val="3366CC"/>
                </a:solidFill>
                <a:latin typeface="Calibri"/>
                <a:cs typeface="Arial" charset="0"/>
              </a:rPr>
              <a:t>) </a:t>
            </a:r>
          </a:p>
          <a:p>
            <a:pPr>
              <a:spcBef>
                <a:spcPct val="50000"/>
              </a:spcBef>
            </a:pPr>
            <a:r>
              <a:rPr lang="en-US" sz="2800" dirty="0">
                <a:solidFill>
                  <a:srgbClr val="FF0000"/>
                </a:solidFill>
                <a:latin typeface="Calibri"/>
                <a:cs typeface="Arial" charset="0"/>
              </a:rPr>
              <a:t> </a:t>
            </a:r>
            <a:r>
              <a:rPr lang="en-US" sz="2800" dirty="0" smtClean="0">
                <a:solidFill>
                  <a:srgbClr val="FF0000"/>
                </a:solidFill>
                <a:latin typeface="Calibri"/>
                <a:cs typeface="Arial" charset="0"/>
              </a:rPr>
              <a:t>             </a:t>
            </a:r>
            <a:r>
              <a:rPr lang="en-US" sz="2800" dirty="0" smtClean="0">
                <a:solidFill>
                  <a:srgbClr val="003366"/>
                </a:solidFill>
                <a:latin typeface="Calibri"/>
                <a:cs typeface="Arial" charset="0"/>
              </a:rPr>
              <a:t>A Constrained Conditional Model</a:t>
            </a:r>
            <a:endParaRPr lang="en-US" sz="2800" dirty="0">
              <a:solidFill>
                <a:srgbClr val="003366"/>
              </a:solidFill>
              <a:latin typeface="Calibri"/>
              <a:cs typeface="Arial" charset="0"/>
            </a:endParaRPr>
          </a:p>
        </p:txBody>
      </p:sp>
      <p:sp>
        <p:nvSpPr>
          <p:cNvPr id="801983" name="AutoShape 191"/>
          <p:cNvSpPr>
            <a:spLocks noChangeArrowheads="1"/>
          </p:cNvSpPr>
          <p:nvPr/>
        </p:nvSpPr>
        <p:spPr bwMode="auto">
          <a:xfrm>
            <a:off x="6553200" y="596971"/>
            <a:ext cx="2438400" cy="698429"/>
          </a:xfrm>
          <a:prstGeom prst="wedgeRectCallout">
            <a:avLst>
              <a:gd name="adj1" fmla="val -7098"/>
              <a:gd name="adj2" fmla="val 45320"/>
            </a:avLst>
          </a:prstGeom>
          <a:solidFill>
            <a:srgbClr val="FFFFCC"/>
          </a:solidFill>
          <a:ln w="9525">
            <a:solidFill>
              <a:schemeClr val="tx1"/>
            </a:solidFill>
            <a:miter lim="800000"/>
            <a:headEnd/>
            <a:tailEnd/>
          </a:ln>
        </p:spPr>
        <p:txBody>
          <a:bodyPr/>
          <a:lstStyle/>
          <a:p>
            <a:pPr algn="ctr"/>
            <a:r>
              <a:rPr lang="en-US" b="1" dirty="0" smtClean="0">
                <a:solidFill>
                  <a:srgbClr val="3366CC"/>
                </a:solidFill>
                <a:latin typeface="Calibri"/>
                <a:cs typeface="Arial" charset="0"/>
              </a:rPr>
              <a:t>Joint inference </a:t>
            </a:r>
            <a:r>
              <a:rPr lang="en-US" b="1" dirty="0" smtClean="0">
                <a:solidFill>
                  <a:srgbClr val="003366"/>
                </a:solidFill>
                <a:latin typeface="Calibri"/>
                <a:cs typeface="Arial" charset="0"/>
              </a:rPr>
              <a:t>gives good improvement </a:t>
            </a:r>
            <a:endParaRPr lang="en-US" b="1" dirty="0">
              <a:solidFill>
                <a:srgbClr val="003366"/>
              </a:solidFill>
              <a:latin typeface="Calibri"/>
              <a:cs typeface="Arial" charset="0"/>
            </a:endParaRPr>
          </a:p>
        </p:txBody>
      </p:sp>
    </p:spTree>
    <p:extLst>
      <p:ext uri="{BB962C8B-B14F-4D97-AF65-F5344CB8AC3E}">
        <p14:creationId xmlns:p14="http://schemas.microsoft.com/office/powerpoint/2010/main" val="18763767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01805"/>
                                        </p:tgtEl>
                                        <p:attrNameLst>
                                          <p:attrName>style.visibility</p:attrName>
                                        </p:attrNameLst>
                                      </p:cBhvr>
                                      <p:to>
                                        <p:strVal val="visible"/>
                                      </p:to>
                                    </p:set>
                                    <p:anim calcmode="lin" valueType="num">
                                      <p:cBhvr additive="base">
                                        <p:cTn id="7" dur="500" fill="hold"/>
                                        <p:tgtEl>
                                          <p:spTgt spid="801805"/>
                                        </p:tgtEl>
                                        <p:attrNameLst>
                                          <p:attrName>ppt_x</p:attrName>
                                        </p:attrNameLst>
                                      </p:cBhvr>
                                      <p:tavLst>
                                        <p:tav tm="0">
                                          <p:val>
                                            <p:strVal val="#ppt_x"/>
                                          </p:val>
                                        </p:tav>
                                        <p:tav tm="100000">
                                          <p:val>
                                            <p:strVal val="#ppt_x"/>
                                          </p:val>
                                        </p:tav>
                                      </p:tavLst>
                                    </p:anim>
                                    <p:anim calcmode="lin" valueType="num">
                                      <p:cBhvr additive="base">
                                        <p:cTn id="8" dur="500" fill="hold"/>
                                        <p:tgtEl>
                                          <p:spTgt spid="80180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1000"/>
                                  </p:stCondLst>
                                  <p:childTnLst>
                                    <p:set>
                                      <p:cBhvr>
                                        <p:cTn id="11" dur="1" fill="hold">
                                          <p:stCondLst>
                                            <p:cond delay="0"/>
                                          </p:stCondLst>
                                        </p:cTn>
                                        <p:tgtEl>
                                          <p:spTgt spid="801833"/>
                                        </p:tgtEl>
                                        <p:attrNameLst>
                                          <p:attrName>style.visibility</p:attrName>
                                        </p:attrNameLst>
                                      </p:cBhvr>
                                      <p:to>
                                        <p:strVal val="visible"/>
                                      </p:to>
                                    </p:set>
                                    <p:anim calcmode="lin" valueType="num">
                                      <p:cBhvr additive="base">
                                        <p:cTn id="12" dur="500" fill="hold"/>
                                        <p:tgtEl>
                                          <p:spTgt spid="801833"/>
                                        </p:tgtEl>
                                        <p:attrNameLst>
                                          <p:attrName>ppt_x</p:attrName>
                                        </p:attrNameLst>
                                      </p:cBhvr>
                                      <p:tavLst>
                                        <p:tav tm="0">
                                          <p:val>
                                            <p:strVal val="#ppt_x"/>
                                          </p:val>
                                        </p:tav>
                                        <p:tav tm="100000">
                                          <p:val>
                                            <p:strVal val="#ppt_x"/>
                                          </p:val>
                                        </p:tav>
                                      </p:tavLst>
                                    </p:anim>
                                    <p:anim calcmode="lin" valueType="num">
                                      <p:cBhvr additive="base">
                                        <p:cTn id="13" dur="500" fill="hold"/>
                                        <p:tgtEl>
                                          <p:spTgt spid="80183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1" fill="hold" nodeType="afterEffect">
                                  <p:stCondLst>
                                    <p:cond delay="1000"/>
                                  </p:stCondLst>
                                  <p:childTnLst>
                                    <p:set>
                                      <p:cBhvr>
                                        <p:cTn id="16" dur="1" fill="hold">
                                          <p:stCondLst>
                                            <p:cond delay="0"/>
                                          </p:stCondLst>
                                        </p:cTn>
                                        <p:tgtEl>
                                          <p:spTgt spid="801819"/>
                                        </p:tgtEl>
                                        <p:attrNameLst>
                                          <p:attrName>style.visibility</p:attrName>
                                        </p:attrNameLst>
                                      </p:cBhvr>
                                      <p:to>
                                        <p:strVal val="visible"/>
                                      </p:to>
                                    </p:set>
                                    <p:anim calcmode="lin" valueType="num">
                                      <p:cBhvr additive="base">
                                        <p:cTn id="17" dur="500" fill="hold"/>
                                        <p:tgtEl>
                                          <p:spTgt spid="801819"/>
                                        </p:tgtEl>
                                        <p:attrNameLst>
                                          <p:attrName>ppt_x</p:attrName>
                                        </p:attrNameLst>
                                      </p:cBhvr>
                                      <p:tavLst>
                                        <p:tav tm="0">
                                          <p:val>
                                            <p:strVal val="#ppt_x"/>
                                          </p:val>
                                        </p:tav>
                                        <p:tav tm="100000">
                                          <p:val>
                                            <p:strVal val="#ppt_x"/>
                                          </p:val>
                                        </p:tav>
                                      </p:tavLst>
                                    </p:anim>
                                    <p:anim calcmode="lin" valueType="num">
                                      <p:cBhvr additive="base">
                                        <p:cTn id="18" dur="500" fill="hold"/>
                                        <p:tgtEl>
                                          <p:spTgt spid="801819"/>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500"/>
                            </p:stCondLst>
                            <p:childTnLst>
                              <p:par>
                                <p:cTn id="20" presetID="2" presetClass="entr" presetSubtype="4" fill="hold" nodeType="afterEffect">
                                  <p:stCondLst>
                                    <p:cond delay="1000"/>
                                  </p:stCondLst>
                                  <p:childTnLst>
                                    <p:set>
                                      <p:cBhvr>
                                        <p:cTn id="21" dur="1" fill="hold">
                                          <p:stCondLst>
                                            <p:cond delay="0"/>
                                          </p:stCondLst>
                                        </p:cTn>
                                        <p:tgtEl>
                                          <p:spTgt spid="801861"/>
                                        </p:tgtEl>
                                        <p:attrNameLst>
                                          <p:attrName>style.visibility</p:attrName>
                                        </p:attrNameLst>
                                      </p:cBhvr>
                                      <p:to>
                                        <p:strVal val="visible"/>
                                      </p:to>
                                    </p:set>
                                    <p:anim calcmode="lin" valueType="num">
                                      <p:cBhvr additive="base">
                                        <p:cTn id="22" dur="500" fill="hold"/>
                                        <p:tgtEl>
                                          <p:spTgt spid="801861"/>
                                        </p:tgtEl>
                                        <p:attrNameLst>
                                          <p:attrName>ppt_x</p:attrName>
                                        </p:attrNameLst>
                                      </p:cBhvr>
                                      <p:tavLst>
                                        <p:tav tm="0">
                                          <p:val>
                                            <p:strVal val="#ppt_x"/>
                                          </p:val>
                                        </p:tav>
                                        <p:tav tm="100000">
                                          <p:val>
                                            <p:strVal val="#ppt_x"/>
                                          </p:val>
                                        </p:tav>
                                      </p:tavLst>
                                    </p:anim>
                                    <p:anim calcmode="lin" valueType="num">
                                      <p:cBhvr additive="base">
                                        <p:cTn id="23" dur="500" fill="hold"/>
                                        <p:tgtEl>
                                          <p:spTgt spid="80186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0"/>
                            </p:stCondLst>
                            <p:childTnLst>
                              <p:par>
                                <p:cTn id="25" presetID="2" presetClass="entr" presetSubtype="4" fill="hold" nodeType="afterEffect">
                                  <p:stCondLst>
                                    <p:cond delay="1000"/>
                                  </p:stCondLst>
                                  <p:childTnLst>
                                    <p:set>
                                      <p:cBhvr>
                                        <p:cTn id="26" dur="1" fill="hold">
                                          <p:stCondLst>
                                            <p:cond delay="0"/>
                                          </p:stCondLst>
                                        </p:cTn>
                                        <p:tgtEl>
                                          <p:spTgt spid="801847"/>
                                        </p:tgtEl>
                                        <p:attrNameLst>
                                          <p:attrName>style.visibility</p:attrName>
                                        </p:attrNameLst>
                                      </p:cBhvr>
                                      <p:to>
                                        <p:strVal val="visible"/>
                                      </p:to>
                                    </p:set>
                                    <p:anim calcmode="lin" valueType="num">
                                      <p:cBhvr additive="base">
                                        <p:cTn id="27" dur="500" fill="hold"/>
                                        <p:tgtEl>
                                          <p:spTgt spid="801847"/>
                                        </p:tgtEl>
                                        <p:attrNameLst>
                                          <p:attrName>ppt_x</p:attrName>
                                        </p:attrNameLst>
                                      </p:cBhvr>
                                      <p:tavLst>
                                        <p:tav tm="0">
                                          <p:val>
                                            <p:strVal val="#ppt_x"/>
                                          </p:val>
                                        </p:tav>
                                        <p:tav tm="100000">
                                          <p:val>
                                            <p:strVal val="#ppt_x"/>
                                          </p:val>
                                        </p:tav>
                                      </p:tavLst>
                                    </p:anim>
                                    <p:anim calcmode="lin" valueType="num">
                                      <p:cBhvr additive="base">
                                        <p:cTn id="28" dur="500" fill="hold"/>
                                        <p:tgtEl>
                                          <p:spTgt spid="80184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801889"/>
                                        </p:tgtEl>
                                        <p:attrNameLst>
                                          <p:attrName>style.visibility</p:attrName>
                                        </p:attrNameLst>
                                      </p:cBhvr>
                                      <p:to>
                                        <p:strVal val="visible"/>
                                      </p:to>
                                    </p:set>
                                    <p:animEffect transition="in" filter="checkerboard(across)">
                                      <p:cBhvr>
                                        <p:cTn id="33" dur="500"/>
                                        <p:tgtEl>
                                          <p:spTgt spid="801889"/>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801903"/>
                                        </p:tgtEl>
                                        <p:attrNameLst>
                                          <p:attrName>style.visibility</p:attrName>
                                        </p:attrNameLst>
                                      </p:cBhvr>
                                      <p:to>
                                        <p:strVal val="visible"/>
                                      </p:to>
                                    </p:set>
                                    <p:animEffect transition="in" filter="checkerboard(across)">
                                      <p:cBhvr>
                                        <p:cTn id="37" dur="500"/>
                                        <p:tgtEl>
                                          <p:spTgt spid="801903"/>
                                        </p:tgtEl>
                                      </p:cBhvr>
                                    </p:animEffect>
                                  </p:childTnLst>
                                </p:cTn>
                              </p:par>
                            </p:childTnLst>
                          </p:cTn>
                        </p:par>
                        <p:par>
                          <p:cTn id="38" fill="hold" nodeType="afterGroup">
                            <p:stCondLst>
                              <p:cond delay="1000"/>
                            </p:stCondLst>
                            <p:childTnLst>
                              <p:par>
                                <p:cTn id="39" presetID="5" presetClass="entr" presetSubtype="10" fill="hold" nodeType="afterEffect">
                                  <p:stCondLst>
                                    <p:cond delay="0"/>
                                  </p:stCondLst>
                                  <p:childTnLst>
                                    <p:set>
                                      <p:cBhvr>
                                        <p:cTn id="40" dur="1" fill="hold">
                                          <p:stCondLst>
                                            <p:cond delay="0"/>
                                          </p:stCondLst>
                                        </p:cTn>
                                        <p:tgtEl>
                                          <p:spTgt spid="801917"/>
                                        </p:tgtEl>
                                        <p:attrNameLst>
                                          <p:attrName>style.visibility</p:attrName>
                                        </p:attrNameLst>
                                      </p:cBhvr>
                                      <p:to>
                                        <p:strVal val="visible"/>
                                      </p:to>
                                    </p:set>
                                    <p:animEffect transition="in" filter="checkerboard(across)">
                                      <p:cBhvr>
                                        <p:cTn id="41" dur="500"/>
                                        <p:tgtEl>
                                          <p:spTgt spid="801917"/>
                                        </p:tgtEl>
                                      </p:cBhvr>
                                    </p:animEffect>
                                  </p:childTnLst>
                                </p:cTn>
                              </p:par>
                            </p:childTnLst>
                          </p:cTn>
                        </p:par>
                        <p:par>
                          <p:cTn id="42" fill="hold" nodeType="afterGroup">
                            <p:stCondLst>
                              <p:cond delay="1500"/>
                            </p:stCondLst>
                            <p:childTnLst>
                              <p:par>
                                <p:cTn id="43" presetID="5" presetClass="entr" presetSubtype="10" fill="hold" nodeType="afterEffect">
                                  <p:stCondLst>
                                    <p:cond delay="0"/>
                                  </p:stCondLst>
                                  <p:childTnLst>
                                    <p:set>
                                      <p:cBhvr>
                                        <p:cTn id="44" dur="1" fill="hold">
                                          <p:stCondLst>
                                            <p:cond delay="0"/>
                                          </p:stCondLst>
                                        </p:cTn>
                                        <p:tgtEl>
                                          <p:spTgt spid="801875"/>
                                        </p:tgtEl>
                                        <p:attrNameLst>
                                          <p:attrName>style.visibility</p:attrName>
                                        </p:attrNameLst>
                                      </p:cBhvr>
                                      <p:to>
                                        <p:strVal val="visible"/>
                                      </p:to>
                                    </p:set>
                                    <p:animEffect transition="in" filter="checkerboard(across)">
                                      <p:cBhvr>
                                        <p:cTn id="45" dur="500"/>
                                        <p:tgtEl>
                                          <p:spTgt spid="801875"/>
                                        </p:tgtEl>
                                      </p:cBhvr>
                                    </p:animEffect>
                                  </p:childTnLst>
                                </p:cTn>
                              </p:par>
                            </p:childTnLst>
                          </p:cTn>
                        </p:par>
                        <p:par>
                          <p:cTn id="46" fill="hold" nodeType="afterGroup">
                            <p:stCondLst>
                              <p:cond delay="2000"/>
                            </p:stCondLst>
                            <p:childTnLst>
                              <p:par>
                                <p:cTn id="47" presetID="5" presetClass="entr" presetSubtype="10" fill="hold" nodeType="afterEffect">
                                  <p:stCondLst>
                                    <p:cond delay="0"/>
                                  </p:stCondLst>
                                  <p:childTnLst>
                                    <p:set>
                                      <p:cBhvr>
                                        <p:cTn id="48" dur="1" fill="hold">
                                          <p:stCondLst>
                                            <p:cond delay="0"/>
                                          </p:stCondLst>
                                        </p:cTn>
                                        <p:tgtEl>
                                          <p:spTgt spid="801945"/>
                                        </p:tgtEl>
                                        <p:attrNameLst>
                                          <p:attrName>style.visibility</p:attrName>
                                        </p:attrNameLst>
                                      </p:cBhvr>
                                      <p:to>
                                        <p:strVal val="visible"/>
                                      </p:to>
                                    </p:set>
                                    <p:animEffect transition="in" filter="checkerboard(across)">
                                      <p:cBhvr>
                                        <p:cTn id="49" dur="500"/>
                                        <p:tgtEl>
                                          <p:spTgt spid="80194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1+#ppt_w/2"/>
                                          </p:val>
                                        </p:tav>
                                        <p:tav tm="100000">
                                          <p:val>
                                            <p:strVal val="#ppt_x"/>
                                          </p:val>
                                        </p:tav>
                                      </p:tavLst>
                                    </p:anim>
                                    <p:anim calcmode="lin" valueType="num">
                                      <p:cBhvr additive="base">
                                        <p:cTn id="55" dur="500" fill="hold"/>
                                        <p:tgtEl>
                                          <p:spTgt spid="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801982"/>
                                        </p:tgtEl>
                                        <p:attrNameLst>
                                          <p:attrName>style.visibility</p:attrName>
                                        </p:attrNameLst>
                                      </p:cBhvr>
                                      <p:to>
                                        <p:strVal val="visible"/>
                                      </p:to>
                                    </p:se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801963"/>
                                        </p:tgtEl>
                                        <p:attrNameLst>
                                          <p:attrName>style.visibility</p:attrName>
                                        </p:attrNameLst>
                                      </p:cBhvr>
                                      <p:to>
                                        <p:strVal val="visible"/>
                                      </p:to>
                                    </p:set>
                                    <p:animEffect transition="in" filter="checkerboard(across)">
                                      <p:cBhvr>
                                        <p:cTn id="63" dur="500"/>
                                        <p:tgtEl>
                                          <p:spTgt spid="80196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3"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1+#ppt_w/2"/>
                                          </p:val>
                                        </p:tav>
                                        <p:tav tm="100000">
                                          <p:val>
                                            <p:strVal val="#ppt_x"/>
                                          </p:val>
                                        </p:tav>
                                      </p:tavLst>
                                    </p:anim>
                                    <p:anim calcmode="lin" valueType="num">
                                      <p:cBhvr additive="base">
                                        <p:cTn id="69" dur="500" fill="hold"/>
                                        <p:tgtEl>
                                          <p:spTgt spid="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801981"/>
                                        </p:tgtEl>
                                        <p:attrNameLst>
                                          <p:attrName>style.visibility</p:attrName>
                                        </p:attrNameLst>
                                      </p:cBhvr>
                                      <p:to>
                                        <p:strVal val="visible"/>
                                      </p:to>
                                    </p:set>
                                  </p:childTnLst>
                                </p:cTn>
                              </p:par>
                            </p:childTnLst>
                          </p:cTn>
                        </p:par>
                        <p:par>
                          <p:cTn id="74" fill="hold" nodeType="afterGroup">
                            <p:stCondLst>
                              <p:cond delay="500"/>
                            </p:stCondLst>
                            <p:childTnLst>
                              <p:par>
                                <p:cTn id="75" presetID="16" presetClass="entr" presetSubtype="42" fill="hold" nodeType="afterEffect">
                                  <p:stCondLst>
                                    <p:cond delay="0"/>
                                  </p:stCondLst>
                                  <p:childTnLst>
                                    <p:set>
                                      <p:cBhvr>
                                        <p:cTn id="76" dur="1" fill="hold">
                                          <p:stCondLst>
                                            <p:cond delay="0"/>
                                          </p:stCondLst>
                                        </p:cTn>
                                        <p:tgtEl>
                                          <p:spTgt spid="801931"/>
                                        </p:tgtEl>
                                        <p:attrNameLst>
                                          <p:attrName>style.visibility</p:attrName>
                                        </p:attrNameLst>
                                      </p:cBhvr>
                                      <p:to>
                                        <p:strVal val="visible"/>
                                      </p:to>
                                    </p:set>
                                    <p:animEffect transition="in" filter="barn(outHorizontal)">
                                      <p:cBhvr>
                                        <p:cTn id="77" dur="500"/>
                                        <p:tgtEl>
                                          <p:spTgt spid="80193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801983"/>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7" presetClass="entr" presetSubtype="1" fill="hold" grpId="0" nodeType="clickEffect">
                                  <p:stCondLst>
                                    <p:cond delay="0"/>
                                  </p:stCondLst>
                                  <p:childTnLst>
                                    <p:set>
                                      <p:cBhvr>
                                        <p:cTn id="85" dur="1" fill="hold">
                                          <p:stCondLst>
                                            <p:cond delay="0"/>
                                          </p:stCondLst>
                                        </p:cTn>
                                        <p:tgtEl>
                                          <p:spTgt spid="801984"/>
                                        </p:tgtEl>
                                        <p:attrNameLst>
                                          <p:attrName>style.visibility</p:attrName>
                                        </p:attrNameLst>
                                      </p:cBhvr>
                                      <p:to>
                                        <p:strVal val="visible"/>
                                      </p:to>
                                    </p:set>
                                    <p:anim calcmode="lin" valueType="num">
                                      <p:cBhvr>
                                        <p:cTn id="86" dur="1000" fill="hold"/>
                                        <p:tgtEl>
                                          <p:spTgt spid="801984"/>
                                        </p:tgtEl>
                                        <p:attrNameLst>
                                          <p:attrName>ppt_x</p:attrName>
                                        </p:attrNameLst>
                                      </p:cBhvr>
                                      <p:tavLst>
                                        <p:tav tm="0">
                                          <p:val>
                                            <p:strVal val="#ppt_x"/>
                                          </p:val>
                                        </p:tav>
                                        <p:tav tm="100000">
                                          <p:val>
                                            <p:strVal val="#ppt_x"/>
                                          </p:val>
                                        </p:tav>
                                      </p:tavLst>
                                    </p:anim>
                                    <p:anim calcmode="lin" valueType="num">
                                      <p:cBhvr>
                                        <p:cTn id="87" dur="1000" fill="hold"/>
                                        <p:tgtEl>
                                          <p:spTgt spid="801984"/>
                                        </p:tgtEl>
                                        <p:attrNameLst>
                                          <p:attrName>ppt_y</p:attrName>
                                        </p:attrNameLst>
                                      </p:cBhvr>
                                      <p:tavLst>
                                        <p:tav tm="0">
                                          <p:val>
                                            <p:strVal val="#ppt_y-#ppt_h/2"/>
                                          </p:val>
                                        </p:tav>
                                        <p:tav tm="100000">
                                          <p:val>
                                            <p:strVal val="#ppt_y"/>
                                          </p:val>
                                        </p:tav>
                                      </p:tavLst>
                                    </p:anim>
                                    <p:anim calcmode="lin" valueType="num">
                                      <p:cBhvr>
                                        <p:cTn id="88" dur="1000" fill="hold"/>
                                        <p:tgtEl>
                                          <p:spTgt spid="801984"/>
                                        </p:tgtEl>
                                        <p:attrNameLst>
                                          <p:attrName>ppt_w</p:attrName>
                                        </p:attrNameLst>
                                      </p:cBhvr>
                                      <p:tavLst>
                                        <p:tav tm="0">
                                          <p:val>
                                            <p:strVal val="#ppt_w"/>
                                          </p:val>
                                        </p:tav>
                                        <p:tav tm="100000">
                                          <p:val>
                                            <p:strVal val="#ppt_w"/>
                                          </p:val>
                                        </p:tav>
                                      </p:tavLst>
                                    </p:anim>
                                    <p:anim calcmode="lin" valueType="num">
                                      <p:cBhvr>
                                        <p:cTn id="89" dur="1000" fill="hold"/>
                                        <p:tgtEl>
                                          <p:spTgt spid="801984"/>
                                        </p:tgtEl>
                                        <p:attrNameLst>
                                          <p:attrName>ppt_h</p:attrName>
                                        </p:attrNameLst>
                                      </p:cBhvr>
                                      <p:tavLst>
                                        <p:tav tm="0">
                                          <p:val>
                                            <p:fltVal val="0"/>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7" presetClass="entr" presetSubtype="1" fill="hold" grpId="0" nodeType="clickEffect">
                                  <p:stCondLst>
                                    <p:cond delay="0"/>
                                  </p:stCondLst>
                                  <p:childTnLst>
                                    <p:set>
                                      <p:cBhvr>
                                        <p:cTn id="93" dur="1" fill="hold">
                                          <p:stCondLst>
                                            <p:cond delay="0"/>
                                          </p:stCondLst>
                                        </p:cTn>
                                        <p:tgtEl>
                                          <p:spTgt spid="801985"/>
                                        </p:tgtEl>
                                        <p:attrNameLst>
                                          <p:attrName>style.visibility</p:attrName>
                                        </p:attrNameLst>
                                      </p:cBhvr>
                                      <p:to>
                                        <p:strVal val="visible"/>
                                      </p:to>
                                    </p:set>
                                    <p:anim calcmode="lin" valueType="num">
                                      <p:cBhvr>
                                        <p:cTn id="94" dur="1000" fill="hold"/>
                                        <p:tgtEl>
                                          <p:spTgt spid="801985"/>
                                        </p:tgtEl>
                                        <p:attrNameLst>
                                          <p:attrName>ppt_x</p:attrName>
                                        </p:attrNameLst>
                                      </p:cBhvr>
                                      <p:tavLst>
                                        <p:tav tm="0">
                                          <p:val>
                                            <p:strVal val="#ppt_x"/>
                                          </p:val>
                                        </p:tav>
                                        <p:tav tm="100000">
                                          <p:val>
                                            <p:strVal val="#ppt_x"/>
                                          </p:val>
                                        </p:tav>
                                      </p:tavLst>
                                    </p:anim>
                                    <p:anim calcmode="lin" valueType="num">
                                      <p:cBhvr>
                                        <p:cTn id="95" dur="1000" fill="hold"/>
                                        <p:tgtEl>
                                          <p:spTgt spid="801985"/>
                                        </p:tgtEl>
                                        <p:attrNameLst>
                                          <p:attrName>ppt_y</p:attrName>
                                        </p:attrNameLst>
                                      </p:cBhvr>
                                      <p:tavLst>
                                        <p:tav tm="0">
                                          <p:val>
                                            <p:strVal val="#ppt_y-#ppt_h/2"/>
                                          </p:val>
                                        </p:tav>
                                        <p:tav tm="100000">
                                          <p:val>
                                            <p:strVal val="#ppt_y"/>
                                          </p:val>
                                        </p:tav>
                                      </p:tavLst>
                                    </p:anim>
                                    <p:anim calcmode="lin" valueType="num">
                                      <p:cBhvr>
                                        <p:cTn id="96" dur="1000" fill="hold"/>
                                        <p:tgtEl>
                                          <p:spTgt spid="801985"/>
                                        </p:tgtEl>
                                        <p:attrNameLst>
                                          <p:attrName>ppt_w</p:attrName>
                                        </p:attrNameLst>
                                      </p:cBhvr>
                                      <p:tavLst>
                                        <p:tav tm="0">
                                          <p:val>
                                            <p:strVal val="#ppt_w"/>
                                          </p:val>
                                        </p:tav>
                                        <p:tav tm="100000">
                                          <p:val>
                                            <p:strVal val="#ppt_w"/>
                                          </p:val>
                                        </p:tav>
                                      </p:tavLst>
                                    </p:anim>
                                    <p:anim calcmode="lin" valueType="num">
                                      <p:cBhvr>
                                        <p:cTn id="97" dur="1000" fill="hold"/>
                                        <p:tgtEl>
                                          <p:spTgt spid="801985"/>
                                        </p:tgtEl>
                                        <p:attrNameLst>
                                          <p:attrName>ppt_h</p:attrName>
                                        </p:attrNameLst>
                                      </p:cBhvr>
                                      <p:tavLst>
                                        <p:tav tm="0">
                                          <p:val>
                                            <p:flt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981" grpId="0" animBg="1"/>
      <p:bldP spid="801982" grpId="0" animBg="1"/>
      <p:bldP spid="801985" grpId="0" animBg="1"/>
      <p:bldP spid="801984" grpId="0" animBg="1"/>
      <p:bldP spid="41" grpId="0" animBg="1"/>
      <p:bldP spid="80198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 Paradigms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66800"/>
            <a:ext cx="8229600" cy="4677791"/>
          </a:xfrm>
        </p:spPr>
      </p:pic>
      <p:sp>
        <p:nvSpPr>
          <p:cNvPr id="4" name="Slide Number Placeholder 3"/>
          <p:cNvSpPr>
            <a:spLocks noGrp="1"/>
          </p:cNvSpPr>
          <p:nvPr>
            <p:ph type="sldNum" sz="quarter" idx="11"/>
          </p:nvPr>
        </p:nvSpPr>
        <p:spPr/>
        <p:txBody>
          <a:bodyPr/>
          <a:lstStyle/>
          <a:p>
            <a:pPr>
              <a:defRPr/>
            </a:pPr>
            <a:fld id="{EDA5B6D3-C54C-46B4-B0F6-3E8E53BABF09}" type="slidenum">
              <a:rPr lang="en-US" smtClean="0"/>
              <a:pPr>
                <a:defRPr/>
              </a:pPr>
              <a:t>27</a:t>
            </a:fld>
            <a:endParaRPr lang="en-US" dirty="0"/>
          </a:p>
        </p:txBody>
      </p:sp>
      <p:sp>
        <p:nvSpPr>
          <p:cNvPr id="6" name="Rectangular Callout 5"/>
          <p:cNvSpPr/>
          <p:nvPr/>
        </p:nvSpPr>
        <p:spPr>
          <a:xfrm>
            <a:off x="4267201" y="228600"/>
            <a:ext cx="2171699" cy="685800"/>
          </a:xfrm>
          <a:prstGeom prst="wedgeRectCallout">
            <a:avLst>
              <a:gd name="adj1" fmla="val -119426"/>
              <a:gd name="adj2" fmla="val 118979"/>
            </a:avLst>
          </a:prstGeom>
          <a:solidFill>
            <a:srgbClr val="FFFFCC"/>
          </a:solidFill>
          <a:ln w="25400" cap="flat" cmpd="sng" algn="ctr">
            <a:solidFill>
              <a:srgbClr val="FF9933"/>
            </a:solidFill>
            <a:prstDash val="soli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ea typeface="+mn-ea"/>
                <a:cs typeface="Arial"/>
              </a:rPr>
              <a:t>Variable indicating </a:t>
            </a:r>
            <a:r>
              <a:rPr kumimoji="0" lang="en-US" sz="1800" b="0" i="0" u="none" strike="noStrike" kern="0" cap="none" spc="0" normalizeH="0" baseline="0" noProof="0" dirty="0" smtClean="0">
                <a:ln>
                  <a:noFill/>
                </a:ln>
                <a:solidFill>
                  <a:srgbClr val="FF0000"/>
                </a:solidFill>
                <a:effectLst/>
                <a:uLnTx/>
                <a:uFillTx/>
                <a:latin typeface="Calibri"/>
                <a:ea typeface="+mn-ea"/>
                <a:cs typeface="Arial"/>
              </a:rPr>
              <a:t>E</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takes value</a:t>
            </a:r>
            <a:r>
              <a:rPr kumimoji="0" lang="en-US" sz="1800" b="0" i="0" u="none" strike="noStrike" kern="0" cap="none" spc="0" normalizeH="0" noProof="0" dirty="0" smtClean="0">
                <a:ln>
                  <a:noFill/>
                </a:ln>
                <a:solidFill>
                  <a:srgbClr val="000000"/>
                </a:solidFill>
                <a:effectLst/>
                <a:uLnTx/>
                <a:uFillTx/>
                <a:latin typeface="Calibri"/>
                <a:ea typeface="+mn-ea"/>
                <a:cs typeface="Arial"/>
              </a:rPr>
              <a:t> </a:t>
            </a:r>
            <a:r>
              <a:rPr kumimoji="0" lang="en-US" sz="1800" b="0" i="0" u="none" strike="noStrike" kern="0" cap="none" spc="0" normalizeH="0" noProof="0" dirty="0" smtClean="0">
                <a:ln>
                  <a:noFill/>
                </a:ln>
                <a:solidFill>
                  <a:srgbClr val="FF0000"/>
                </a:solidFill>
                <a:effectLst/>
                <a:uLnTx/>
                <a:uFillTx/>
                <a:latin typeface="Calibri"/>
                <a:ea typeface="+mn-ea"/>
                <a:cs typeface="Arial"/>
              </a:rPr>
              <a:t>e</a:t>
            </a:r>
            <a:r>
              <a:rPr kumimoji="0" lang="en-US" sz="1800" b="0" i="0" u="none" strike="noStrike" kern="0" cap="none" spc="0" normalizeH="0" noProof="0" dirty="0" smtClean="0">
                <a:ln>
                  <a:noFill/>
                </a:ln>
                <a:solidFill>
                  <a:srgbClr val="000000"/>
                </a:solidFill>
                <a:effectLst/>
                <a:uLnTx/>
                <a:uFillTx/>
                <a:latin typeface="Calibri"/>
                <a:ea typeface="+mn-ea"/>
                <a:cs typeface="Arial"/>
              </a:rPr>
              <a:t>. </a:t>
            </a:r>
            <a:endParaRPr kumimoji="0" lang="en-US" sz="1800" b="0" i="0" u="none" strike="noStrike" kern="0" cap="none" spc="0" normalizeH="0" baseline="0" noProof="0" dirty="0" smtClean="0">
              <a:ln>
                <a:noFill/>
              </a:ln>
              <a:solidFill>
                <a:srgbClr val="000000"/>
              </a:solidFill>
              <a:effectLst/>
              <a:uLnTx/>
              <a:uFillTx/>
              <a:latin typeface="Calibri"/>
              <a:ea typeface="+mn-ea"/>
              <a:cs typeface="Arial"/>
            </a:endParaRPr>
          </a:p>
        </p:txBody>
      </p:sp>
      <p:sp>
        <p:nvSpPr>
          <p:cNvPr id="7" name="Rectangular Callout 6"/>
          <p:cNvSpPr/>
          <p:nvPr/>
        </p:nvSpPr>
        <p:spPr>
          <a:xfrm>
            <a:off x="6781800" y="228600"/>
            <a:ext cx="2095414" cy="685800"/>
          </a:xfrm>
          <a:prstGeom prst="wedgeRectCallout">
            <a:avLst>
              <a:gd name="adj1" fmla="val -144778"/>
              <a:gd name="adj2" fmla="val 129361"/>
            </a:avLst>
          </a:prstGeom>
          <a:solidFill>
            <a:srgbClr val="FFFFCC"/>
          </a:solidFill>
          <a:ln w="25400" cap="flat" cmpd="sng" algn="ctr">
            <a:solidFill>
              <a:srgbClr val="FF9933"/>
            </a:solidFill>
            <a:prstDash val="soli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ea typeface="+mn-ea"/>
                <a:cs typeface="Arial"/>
              </a:rPr>
              <a:t>Variable indicating </a:t>
            </a:r>
            <a:r>
              <a:rPr lang="en-US" kern="0" dirty="0" smtClean="0">
                <a:solidFill>
                  <a:srgbClr val="FF0000"/>
                </a:solidFill>
                <a:latin typeface="Calibri"/>
                <a:cs typeface="Arial"/>
              </a:rPr>
              <a:t>R</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takes value</a:t>
            </a:r>
            <a:r>
              <a:rPr kumimoji="0" lang="en-US" sz="1800" b="0" i="0" u="none" strike="noStrike" kern="0" cap="none" spc="0" normalizeH="0" noProof="0" dirty="0" smtClean="0">
                <a:ln>
                  <a:noFill/>
                </a:ln>
                <a:solidFill>
                  <a:srgbClr val="000000"/>
                </a:solidFill>
                <a:effectLst/>
                <a:uLnTx/>
                <a:uFillTx/>
                <a:latin typeface="Calibri"/>
                <a:ea typeface="+mn-ea"/>
                <a:cs typeface="Arial"/>
              </a:rPr>
              <a:t> </a:t>
            </a:r>
            <a:r>
              <a:rPr kumimoji="0" lang="en-US" sz="1800" b="0" i="0" u="none" strike="noStrike" kern="0" cap="none" spc="0" normalizeH="0" noProof="0" dirty="0" smtClean="0">
                <a:ln>
                  <a:noFill/>
                </a:ln>
                <a:solidFill>
                  <a:srgbClr val="FF0000"/>
                </a:solidFill>
                <a:effectLst/>
                <a:uLnTx/>
                <a:uFillTx/>
                <a:latin typeface="Calibri"/>
                <a:ea typeface="+mn-ea"/>
                <a:cs typeface="Arial"/>
              </a:rPr>
              <a:t>r</a:t>
            </a:r>
            <a:r>
              <a:rPr kumimoji="0" lang="en-US" sz="1800" b="0" i="0" u="none" strike="noStrike" kern="0" cap="none" spc="0" normalizeH="0" noProof="0" dirty="0" smtClean="0">
                <a:ln>
                  <a:noFill/>
                </a:ln>
                <a:solidFill>
                  <a:srgbClr val="000000"/>
                </a:solidFill>
                <a:effectLst/>
                <a:uLnTx/>
                <a:uFillTx/>
                <a:latin typeface="Calibri"/>
                <a:ea typeface="+mn-ea"/>
                <a:cs typeface="Arial"/>
              </a:rPr>
              <a:t>. </a:t>
            </a:r>
            <a:endParaRPr kumimoji="0" lang="en-US" sz="1800" b="0" i="0" u="none" strike="noStrike" kern="0" cap="none" spc="0" normalizeH="0" baseline="0" noProof="0" dirty="0" smtClean="0">
              <a:ln>
                <a:noFill/>
              </a:ln>
              <a:solidFill>
                <a:srgbClr val="000000"/>
              </a:solidFill>
              <a:effectLst/>
              <a:uLnTx/>
              <a:uFillTx/>
              <a:latin typeface="Calibri"/>
              <a:ea typeface="+mn-ea"/>
              <a:cs typeface="Arial"/>
            </a:endParaRPr>
          </a:p>
        </p:txBody>
      </p:sp>
      <p:sp>
        <p:nvSpPr>
          <p:cNvPr id="8" name="Rectangular Callout 7"/>
          <p:cNvSpPr/>
          <p:nvPr/>
        </p:nvSpPr>
        <p:spPr>
          <a:xfrm>
            <a:off x="5562600" y="2590800"/>
            <a:ext cx="1752600" cy="685800"/>
          </a:xfrm>
          <a:prstGeom prst="wedgeRectCallout">
            <a:avLst>
              <a:gd name="adj1" fmla="val -123316"/>
              <a:gd name="adj2" fmla="val -82661"/>
            </a:avLst>
          </a:prstGeom>
          <a:solidFill>
            <a:srgbClr val="FFFFCC"/>
          </a:solidFill>
          <a:ln w="25400" cap="flat" cmpd="sng" algn="ctr">
            <a:solidFill>
              <a:srgbClr val="FF9933"/>
            </a:solidFill>
            <a:prstDash val="soli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ea typeface="+mn-ea"/>
                <a:cs typeface="Arial"/>
              </a:rPr>
              <a:t>Variable relating </a:t>
            </a:r>
            <a:r>
              <a:rPr kumimoji="0" lang="en-US" sz="1800" b="0" i="0" u="none" strike="noStrike" kern="0" cap="none" spc="0" normalizeH="0" baseline="0" noProof="0" dirty="0" smtClean="0">
                <a:ln>
                  <a:noFill/>
                </a:ln>
                <a:solidFill>
                  <a:srgbClr val="FF0000"/>
                </a:solidFill>
                <a:effectLst/>
                <a:uLnTx/>
                <a:uFillTx/>
                <a:latin typeface="Calibri"/>
                <a:ea typeface="+mn-ea"/>
                <a:cs typeface="Arial"/>
              </a:rPr>
              <a:t>E</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and </a:t>
            </a:r>
            <a:r>
              <a:rPr kumimoji="0" lang="en-US" sz="1800" b="0" i="0" u="none" strike="noStrike" kern="0" cap="none" spc="0" normalizeH="0" baseline="0" noProof="0" dirty="0" smtClean="0">
                <a:ln>
                  <a:noFill/>
                </a:ln>
                <a:solidFill>
                  <a:srgbClr val="FF0000"/>
                </a:solidFill>
                <a:effectLst/>
                <a:uLnTx/>
                <a:uFillTx/>
                <a:latin typeface="Calibri"/>
                <a:ea typeface="+mn-ea"/>
                <a:cs typeface="Arial"/>
              </a:rPr>
              <a:t>R</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r>
              <a:rPr kumimoji="0" lang="en-US" sz="1800" b="0" i="0" u="none" strike="noStrike" kern="0" cap="none" spc="0" normalizeH="0" noProof="0" dirty="0" smtClean="0">
                <a:ln>
                  <a:noFill/>
                </a:ln>
                <a:solidFill>
                  <a:srgbClr val="000000"/>
                </a:solidFill>
                <a:effectLst/>
                <a:uLnTx/>
                <a:uFillTx/>
                <a:latin typeface="Calibri"/>
                <a:ea typeface="+mn-ea"/>
                <a:cs typeface="Arial"/>
              </a:rPr>
              <a:t> </a:t>
            </a:r>
            <a:endParaRPr kumimoji="0" lang="en-US" sz="1800" b="0" i="0" u="none" strike="noStrike" kern="0" cap="none" spc="0" normalizeH="0" baseline="0" noProof="0" dirty="0" smtClean="0">
              <a:ln>
                <a:noFill/>
              </a:ln>
              <a:solidFill>
                <a:srgbClr val="000000"/>
              </a:solidFill>
              <a:effectLst/>
              <a:uLnTx/>
              <a:uFillTx/>
              <a:latin typeface="Calibri"/>
              <a:ea typeface="+mn-ea"/>
              <a:cs typeface="Arial"/>
            </a:endParaRPr>
          </a:p>
        </p:txBody>
      </p:sp>
      <p:sp>
        <p:nvSpPr>
          <p:cNvPr id="9" name="Rectangular Callout 8"/>
          <p:cNvSpPr/>
          <p:nvPr/>
        </p:nvSpPr>
        <p:spPr>
          <a:xfrm>
            <a:off x="6934200" y="1371600"/>
            <a:ext cx="1524000" cy="457200"/>
          </a:xfrm>
          <a:prstGeom prst="wedgeRectCallout">
            <a:avLst>
              <a:gd name="adj1" fmla="val -221232"/>
              <a:gd name="adj2" fmla="val 29908"/>
            </a:avLst>
          </a:prstGeom>
          <a:solidFill>
            <a:srgbClr val="FFFFCC"/>
          </a:solidFill>
          <a:ln w="25400" cap="flat" cmpd="sng" algn="ctr">
            <a:solidFill>
              <a:srgbClr val="FF0000"/>
            </a:solidFill>
            <a:prstDash val="soli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ea typeface="+mn-ea"/>
                <a:cs typeface="Arial"/>
              </a:rPr>
              <a:t>Model weight</a:t>
            </a:r>
          </a:p>
        </p:txBody>
      </p:sp>
      <p:sp>
        <p:nvSpPr>
          <p:cNvPr id="10" name="Rectangular Callout 9"/>
          <p:cNvSpPr/>
          <p:nvPr/>
        </p:nvSpPr>
        <p:spPr>
          <a:xfrm>
            <a:off x="1600200" y="2555823"/>
            <a:ext cx="1981200" cy="457200"/>
          </a:xfrm>
          <a:prstGeom prst="wedgeRectCallout">
            <a:avLst>
              <a:gd name="adj1" fmla="val 36754"/>
              <a:gd name="adj2" fmla="val -107797"/>
            </a:avLst>
          </a:prstGeom>
          <a:solidFill>
            <a:srgbClr val="FFFFCC"/>
          </a:solidFill>
          <a:ln w="25400" cap="flat" cmpd="sng" algn="ctr">
            <a:solidFill>
              <a:srgbClr val="FF0000"/>
            </a:solidFill>
            <a:prstDash val="soli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lang="en-US" kern="0" dirty="0" smtClean="0">
                <a:solidFill>
                  <a:srgbClr val="000000"/>
                </a:solidFill>
                <a:latin typeface="Calibri"/>
                <a:cs typeface="Arial"/>
              </a:rPr>
              <a:t>Constraint</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weight</a:t>
            </a:r>
          </a:p>
        </p:txBody>
      </p:sp>
      <p:sp>
        <p:nvSpPr>
          <p:cNvPr id="11" name="Rectangular Callout 10"/>
          <p:cNvSpPr/>
          <p:nvPr/>
        </p:nvSpPr>
        <p:spPr>
          <a:xfrm>
            <a:off x="5562599" y="4893040"/>
            <a:ext cx="2514601" cy="457200"/>
          </a:xfrm>
          <a:prstGeom prst="wedgeRectCallout">
            <a:avLst>
              <a:gd name="adj1" fmla="val 3967"/>
              <a:gd name="adj2" fmla="val -183207"/>
            </a:avLst>
          </a:prstGeom>
          <a:solidFill>
            <a:srgbClr val="FFFFCC"/>
          </a:solidFill>
          <a:ln w="25400" cap="flat" cmpd="sng" algn="ctr">
            <a:solidFill>
              <a:srgbClr val="FF0000"/>
            </a:solidFill>
            <a:prstDash val="soli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lang="en-US" kern="0" dirty="0" smtClean="0">
                <a:solidFill>
                  <a:srgbClr val="000000"/>
                </a:solidFill>
                <a:latin typeface="Calibri"/>
                <a:cs typeface="Arial"/>
              </a:rPr>
              <a:t>Consistency Constraint</a:t>
            </a:r>
            <a:r>
              <a:rPr lang="en-US" kern="0" dirty="0">
                <a:solidFill>
                  <a:srgbClr val="000000"/>
                </a:solidFill>
                <a:latin typeface="Calibri"/>
                <a:cs typeface="Arial"/>
              </a:rPr>
              <a:t>s</a:t>
            </a:r>
            <a:endParaRPr kumimoji="0" lang="en-US" sz="1800" b="0" i="0" u="none" strike="noStrike" kern="0" cap="none" spc="0" normalizeH="0" baseline="0" noProof="0" dirty="0" smtClean="0">
              <a:ln>
                <a:noFill/>
              </a:ln>
              <a:solidFill>
                <a:srgbClr val="000000"/>
              </a:solidFill>
              <a:effectLst/>
              <a:uLnTx/>
              <a:uFillTx/>
              <a:latin typeface="Calibri"/>
              <a:ea typeface="+mn-ea"/>
              <a:cs typeface="Arial"/>
            </a:endParaRPr>
          </a:p>
        </p:txBody>
      </p:sp>
    </p:spTree>
    <p:extLst>
      <p:ext uri="{BB962C8B-B14F-4D97-AF65-F5344CB8AC3E}">
        <p14:creationId xmlns:p14="http://schemas.microsoft.com/office/powerpoint/2010/main" val="37662713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Saul: Declarative Specification of Problem and Solution</a:t>
            </a:r>
            <a:endParaRPr lang="en-US" dirty="0"/>
          </a:p>
        </p:txBody>
      </p:sp>
      <p:sp>
        <p:nvSpPr>
          <p:cNvPr id="3" name="Content Placeholder 2"/>
          <p:cNvSpPr>
            <a:spLocks noGrp="1"/>
          </p:cNvSpPr>
          <p:nvPr>
            <p:ph idx="1"/>
          </p:nvPr>
        </p:nvSpPr>
        <p:spPr/>
        <p:txBody>
          <a:bodyPr/>
          <a:lstStyle/>
          <a:p>
            <a:r>
              <a:rPr lang="en-US" dirty="0" smtClean="0"/>
              <a:t>1. Data </a:t>
            </a:r>
          </a:p>
          <a:p>
            <a:pPr lvl="1"/>
            <a:r>
              <a:rPr lang="en-US" dirty="0" smtClean="0"/>
              <a:t>Readers into Saul graph data model; notion of “sensors”.</a:t>
            </a:r>
          </a:p>
          <a:p>
            <a:r>
              <a:rPr lang="en-US" dirty="0" smtClean="0"/>
              <a:t>2. Defining the output space (Y)</a:t>
            </a:r>
          </a:p>
          <a:p>
            <a:pPr lvl="1"/>
            <a:r>
              <a:rPr lang="en-US" dirty="0" smtClean="0"/>
              <a:t>The variables we need to assign values to </a:t>
            </a:r>
          </a:p>
          <a:p>
            <a:pPr lvl="1"/>
            <a:r>
              <a:rPr lang="en-US" altLang="en-US" dirty="0" smtClean="0">
                <a:sym typeface="Monaco" pitchFamily="1" charset="0"/>
              </a:rPr>
              <a:t>Y = { Entity(Phrase) 2 {PER, LOC, ORG} ; </a:t>
            </a:r>
          </a:p>
          <a:p>
            <a:pPr lvl="1"/>
            <a:r>
              <a:rPr lang="en-US" altLang="en-US" dirty="0" smtClean="0">
                <a:sym typeface="Monaco" pitchFamily="1" charset="0"/>
              </a:rPr>
              <a:t>         Relation(Phrase, Phrase) 2 {</a:t>
            </a:r>
            <a:r>
              <a:rPr lang="en-US" altLang="en-US" dirty="0" err="1" smtClean="0">
                <a:sym typeface="Monaco" pitchFamily="1" charset="0"/>
              </a:rPr>
              <a:t>LivesIn</a:t>
            </a:r>
            <a:r>
              <a:rPr lang="en-US" altLang="en-US" dirty="0" smtClean="0">
                <a:sym typeface="Monaco" pitchFamily="1" charset="0"/>
              </a:rPr>
              <a:t>, </a:t>
            </a:r>
            <a:r>
              <a:rPr lang="en-US" altLang="en-US" dirty="0" err="1" smtClean="0">
                <a:sym typeface="Monaco" pitchFamily="1" charset="0"/>
              </a:rPr>
              <a:t>WorksFor</a:t>
            </a:r>
            <a:r>
              <a:rPr lang="en-US" altLang="en-US" dirty="0" smtClean="0">
                <a:sym typeface="Monaco" pitchFamily="1" charset="0"/>
              </a:rPr>
              <a:t> } }</a:t>
            </a:r>
          </a:p>
          <a:p>
            <a:r>
              <a:rPr lang="en-US" altLang="en-US" dirty="0" smtClean="0">
                <a:sym typeface="Monaco" pitchFamily="1" charset="0"/>
              </a:rPr>
              <a:t>3. Representation</a:t>
            </a:r>
          </a:p>
          <a:p>
            <a:pPr lvl="1"/>
            <a:r>
              <a:rPr lang="en-US" altLang="en-US" dirty="0" smtClean="0">
                <a:sym typeface="Monaco" pitchFamily="1" charset="0"/>
              </a:rPr>
              <a:t>Features and Constraints</a:t>
            </a:r>
          </a:p>
          <a:p>
            <a:pPr lvl="1"/>
            <a:r>
              <a:rPr lang="en-US" altLang="en-US" dirty="0" smtClean="0">
                <a:sym typeface="Monaco" pitchFamily="1" charset="0"/>
              </a:rPr>
              <a:t>Most are generated automatically, but can be modified </a:t>
            </a:r>
          </a:p>
          <a:p>
            <a:r>
              <a:rPr lang="en-US" altLang="en-US" dirty="0" smtClean="0">
                <a:sym typeface="Monaco" pitchFamily="1" charset="0"/>
              </a:rPr>
              <a:t>4. Learning </a:t>
            </a:r>
          </a:p>
          <a:p>
            <a:pPr lvl="1"/>
            <a:r>
              <a:rPr lang="en-US" altLang="en-US" dirty="0" smtClean="0">
                <a:sym typeface="Monaco" pitchFamily="1" charset="0"/>
              </a:rPr>
              <a:t>Defining the decomposition in Training</a:t>
            </a:r>
          </a:p>
          <a:p>
            <a:r>
              <a:rPr lang="en-US" altLang="en-US" dirty="0" smtClean="0">
                <a:sym typeface="Monaco" pitchFamily="1" charset="0"/>
              </a:rPr>
              <a:t>5. Inference </a:t>
            </a:r>
          </a:p>
          <a:p>
            <a:pPr lvl="1"/>
            <a:r>
              <a:rPr lang="en-US" altLang="en-US" dirty="0" smtClean="0">
                <a:sym typeface="Monaco" pitchFamily="1" charset="0"/>
              </a:rPr>
              <a:t>Decision Time Prediction</a:t>
            </a:r>
          </a:p>
          <a:p>
            <a:endParaRPr lang="en-US" dirty="0"/>
          </a:p>
        </p:txBody>
      </p:sp>
      <p:sp>
        <p:nvSpPr>
          <p:cNvPr id="4" name="Slide Number Placeholder 3"/>
          <p:cNvSpPr>
            <a:spLocks noGrp="1"/>
          </p:cNvSpPr>
          <p:nvPr>
            <p:ph type="sldNum" sz="quarter" idx="11"/>
          </p:nvPr>
        </p:nvSpPr>
        <p:spPr/>
        <p:txBody>
          <a:bodyPr/>
          <a:lstStyle/>
          <a:p>
            <a:fld id="{EDA5B6D3-C54C-46B4-B0F6-3E8E53BABF09}" type="slidenum">
              <a:rPr lang="en-US" smtClean="0"/>
              <a:pPr/>
              <a:t>28</a:t>
            </a:fld>
            <a:endParaRPr lang="en-US" dirty="0"/>
          </a:p>
        </p:txBody>
      </p:sp>
      <p:sp>
        <p:nvSpPr>
          <p:cNvPr id="5" name="Text Box 193"/>
          <p:cNvSpPr txBox="1">
            <a:spLocks noChangeArrowheads="1"/>
          </p:cNvSpPr>
          <p:nvPr/>
        </p:nvSpPr>
        <p:spPr bwMode="auto">
          <a:xfrm>
            <a:off x="4953000" y="5334000"/>
            <a:ext cx="3426143" cy="923330"/>
          </a:xfrm>
          <a:prstGeom prst="rect">
            <a:avLst/>
          </a:prstGeom>
          <a:solidFill>
            <a:srgbClr val="FFFFCC"/>
          </a:solidFill>
          <a:ln w="12700">
            <a:solidFill>
              <a:schemeClr val="bg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b="1" dirty="0" smtClean="0">
                <a:solidFill>
                  <a:srgbClr val="000000"/>
                </a:solidFill>
                <a:latin typeface="Calibri"/>
                <a:ea typeface="Arial Unicode MS" pitchFamily="34" charset="-128"/>
                <a:cs typeface="Arial Unicode MS" pitchFamily="34" charset="-128"/>
              </a:rPr>
              <a:t>The ability to define Learning and Inference paradigm independently is key in Saul</a:t>
            </a:r>
            <a:endParaRPr lang="en-US" altLang="zh-TW" sz="1800" b="1" dirty="0">
              <a:solidFill>
                <a:srgbClr val="000000"/>
              </a:solidFill>
              <a:latin typeface="Calibri"/>
              <a:ea typeface="Arial Unicode MS" pitchFamily="34" charset="-128"/>
              <a:cs typeface="Arial Unicode MS" pitchFamily="34" charset="-128"/>
            </a:endParaRPr>
          </a:p>
        </p:txBody>
      </p:sp>
    </p:spTree>
    <p:extLst>
      <p:ext uri="{BB962C8B-B14F-4D97-AF65-F5344CB8AC3E}">
        <p14:creationId xmlns:p14="http://schemas.microsoft.com/office/powerpoint/2010/main" val="20964089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100000">
                                          <p:val>
                                            <p:strVal val="#ppt_x"/>
                                          </p:val>
                                        </p:tav>
                                      </p:tavLst>
                                    </p:anim>
                                    <p:anim calcmode="lin" valueType="num">
                                      <p:cBhvr>
                                        <p:cTn id="8" dur="1000" fill="hold"/>
                                        <p:tgtEl>
                                          <p:spTgt spid="5"/>
                                        </p:tgtEl>
                                        <p:attrNameLst>
                                          <p:attrName>ppt_y</p:attrName>
                                        </p:attrNameLst>
                                      </p:cBhvr>
                                      <p:tavLst>
                                        <p:tav tm="0">
                                          <p:val>
                                            <p:strVal val="#ppt_y-#ppt_h/2"/>
                                          </p:val>
                                        </p:tav>
                                        <p:tav tm="100000">
                                          <p:val>
                                            <p:strVal val="#ppt_y"/>
                                          </p:val>
                                        </p:tav>
                                      </p:tavLst>
                                    </p:anim>
                                    <p:anim calcmode="lin" valueType="num">
                                      <p:cBhvr>
                                        <p:cTn id="9" dur="1000" fill="hold"/>
                                        <p:tgtEl>
                                          <p:spTgt spid="5"/>
                                        </p:tgtEl>
                                        <p:attrNameLst>
                                          <p:attrName>ppt_w</p:attrName>
                                        </p:attrNameLst>
                                      </p:cBhvr>
                                      <p:tavLst>
                                        <p:tav tm="0">
                                          <p:val>
                                            <p:strVal val="#ppt_w"/>
                                          </p:val>
                                        </p:tav>
                                        <p:tav tm="100000">
                                          <p:val>
                                            <p:strVal val="#ppt_w"/>
                                          </p:val>
                                        </p:tav>
                                      </p:tavLst>
                                    </p:anim>
                                    <p:anim calcmode="lin" valueType="num">
                                      <p:cBhvr>
                                        <p:cTn id="10"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DA5B6D3-C54C-46B4-B0F6-3E8E53BABF09}" type="slidenum">
              <a:rPr lang="en-US" smtClean="0"/>
              <a:pPr/>
              <a:t>29</a:t>
            </a:fld>
            <a:endParaRPr lang="en-US" dirty="0"/>
          </a:p>
        </p:txBody>
      </p:sp>
      <p:sp>
        <p:nvSpPr>
          <p:cNvPr id="2" name="Title 1"/>
          <p:cNvSpPr>
            <a:spLocks noGrp="1"/>
          </p:cNvSpPr>
          <p:nvPr>
            <p:ph type="title"/>
          </p:nvPr>
        </p:nvSpPr>
        <p:spPr/>
        <p:txBody>
          <a:bodyPr/>
          <a:lstStyle/>
          <a:p>
            <a:r>
              <a:rPr lang="en-US" dirty="0" smtClean="0"/>
              <a:t>Learning Paradigms</a:t>
            </a:r>
            <a:endParaRPr lang="en-US" dirty="0"/>
          </a:p>
        </p:txBody>
      </p:sp>
      <p:sp>
        <p:nvSpPr>
          <p:cNvPr id="3" name="Content Placeholder 2"/>
          <p:cNvSpPr>
            <a:spLocks noGrp="1"/>
          </p:cNvSpPr>
          <p:nvPr>
            <p:ph idx="4294967295"/>
          </p:nvPr>
        </p:nvSpPr>
        <p:spPr>
          <a:xfrm>
            <a:off x="381000" y="990600"/>
            <a:ext cx="8229600" cy="5181600"/>
          </a:xfrm>
        </p:spPr>
        <p:txBody>
          <a:bodyPr/>
          <a:lstStyle/>
          <a:p>
            <a:r>
              <a:rPr lang="en-US" dirty="0" smtClean="0"/>
              <a:t>There are multiple ways to train models for this problem</a:t>
            </a:r>
          </a:p>
          <a:p>
            <a:endParaRPr lang="en-US" b="1" dirty="0" smtClean="0">
              <a:solidFill>
                <a:srgbClr val="FF0000"/>
              </a:solidFill>
            </a:endParaRPr>
          </a:p>
          <a:p>
            <a:r>
              <a:rPr lang="en-US" b="1" dirty="0" smtClean="0">
                <a:solidFill>
                  <a:srgbClr val="FF0000"/>
                </a:solidFill>
              </a:rPr>
              <a:t>{</a:t>
            </a:r>
            <a:r>
              <a:rPr lang="en-US" dirty="0" smtClean="0"/>
              <a:t>E(Phrase)</a:t>
            </a:r>
            <a:r>
              <a:rPr lang="en-US" b="1" dirty="0" smtClean="0">
                <a:solidFill>
                  <a:srgbClr val="FF0000"/>
                </a:solidFill>
              </a:rPr>
              <a:t>}</a:t>
            </a:r>
            <a:r>
              <a:rPr lang="en-US" dirty="0" smtClean="0"/>
              <a:t>;  </a:t>
            </a:r>
            <a:r>
              <a:rPr lang="en-US" b="1" dirty="0" smtClean="0">
                <a:solidFill>
                  <a:srgbClr val="FF0000"/>
                </a:solidFill>
              </a:rPr>
              <a:t>{</a:t>
            </a:r>
            <a:r>
              <a:rPr lang="en-US" dirty="0" smtClean="0"/>
              <a:t>R(Phrase, Phrase)</a:t>
            </a:r>
            <a:r>
              <a:rPr lang="en-US" b="1" dirty="0" smtClean="0">
                <a:solidFill>
                  <a:srgbClr val="FF0000"/>
                </a:solidFill>
              </a:rPr>
              <a:t>}</a:t>
            </a:r>
          </a:p>
          <a:p>
            <a:pPr lvl="1"/>
            <a:r>
              <a:rPr lang="en-US" dirty="0" smtClean="0"/>
              <a:t>Train independent models for Entities and Relations</a:t>
            </a:r>
          </a:p>
          <a:p>
            <a:endParaRPr lang="en-US" b="1" dirty="0" smtClean="0">
              <a:solidFill>
                <a:srgbClr val="FF0000"/>
              </a:solidFill>
            </a:endParaRPr>
          </a:p>
          <a:p>
            <a:r>
              <a:rPr lang="en-US" b="1" dirty="0" smtClean="0">
                <a:solidFill>
                  <a:srgbClr val="FF0000"/>
                </a:solidFill>
              </a:rPr>
              <a:t>{</a:t>
            </a:r>
            <a:r>
              <a:rPr lang="en-US" dirty="0" smtClean="0"/>
              <a:t>E(Phrase)</a:t>
            </a:r>
            <a:r>
              <a:rPr lang="en-US" b="1" dirty="0" smtClean="0">
                <a:solidFill>
                  <a:srgbClr val="FF0000"/>
                </a:solidFill>
              </a:rPr>
              <a:t>}</a:t>
            </a:r>
            <a:r>
              <a:rPr lang="en-US" dirty="0" smtClean="0"/>
              <a:t>;  </a:t>
            </a:r>
            <a:r>
              <a:rPr lang="en-US" b="1" dirty="0" smtClean="0">
                <a:solidFill>
                  <a:srgbClr val="FF0000"/>
                </a:solidFill>
              </a:rPr>
              <a:t>{</a:t>
            </a:r>
            <a:r>
              <a:rPr lang="en-US" dirty="0" smtClean="0"/>
              <a:t>R(Phrase, Phrase, E)</a:t>
            </a:r>
            <a:r>
              <a:rPr lang="en-US" b="1" dirty="0" smtClean="0">
                <a:solidFill>
                  <a:srgbClr val="FF0000"/>
                </a:solidFill>
              </a:rPr>
              <a:t>}</a:t>
            </a:r>
            <a:endParaRPr lang="en-US" b="1" dirty="0">
              <a:solidFill>
                <a:srgbClr val="FF0000"/>
              </a:solidFill>
            </a:endParaRPr>
          </a:p>
          <a:p>
            <a:pPr lvl="1"/>
            <a:r>
              <a:rPr lang="en-US" dirty="0" smtClean="0"/>
              <a:t>Pipeline E decisions as input to learning R.    (Variations possible).</a:t>
            </a:r>
          </a:p>
          <a:p>
            <a:endParaRPr lang="en-US" b="1" dirty="0" smtClean="0">
              <a:solidFill>
                <a:srgbClr val="FF0000"/>
              </a:solidFill>
            </a:endParaRPr>
          </a:p>
          <a:p>
            <a:r>
              <a:rPr lang="en-US" b="1" dirty="0" smtClean="0">
                <a:solidFill>
                  <a:srgbClr val="FF0000"/>
                </a:solidFill>
              </a:rPr>
              <a:t>{</a:t>
            </a:r>
            <a:r>
              <a:rPr lang="en-US" dirty="0" smtClean="0"/>
              <a:t>E(Phrase), R(Phrase, Phrase)</a:t>
            </a:r>
            <a:r>
              <a:rPr lang="en-US" b="1" dirty="0" smtClean="0">
                <a:solidFill>
                  <a:srgbClr val="FF0000"/>
                </a:solidFill>
              </a:rPr>
              <a:t>}</a:t>
            </a:r>
            <a:endParaRPr lang="en-US" b="1" dirty="0">
              <a:solidFill>
                <a:srgbClr val="FF0000"/>
              </a:solidFill>
            </a:endParaRPr>
          </a:p>
          <a:p>
            <a:pPr lvl="1"/>
            <a:r>
              <a:rPr lang="en-US" dirty="0" smtClean="0"/>
              <a:t>Train E and R jointly </a:t>
            </a:r>
          </a:p>
          <a:p>
            <a:pPr lvl="1"/>
            <a:endParaRPr lang="en-US" dirty="0" smtClean="0"/>
          </a:p>
          <a:p>
            <a:endParaRPr lang="en-US" dirty="0"/>
          </a:p>
        </p:txBody>
      </p:sp>
      <p:sp>
        <p:nvSpPr>
          <p:cNvPr id="5" name="Content Placeholder 2"/>
          <p:cNvSpPr txBox="1">
            <a:spLocks/>
          </p:cNvSpPr>
          <p:nvPr/>
        </p:nvSpPr>
        <p:spPr bwMode="auto">
          <a:xfrm>
            <a:off x="4953000" y="4419600"/>
            <a:ext cx="3200400" cy="1752600"/>
          </a:xfrm>
          <a:prstGeom prst="rect">
            <a:avLst/>
          </a:prstGeom>
          <a:solidFill>
            <a:srgbClr val="FFFFCC"/>
          </a:solidFill>
          <a:ln>
            <a:solidFill>
              <a:srgbClr val="FF0000"/>
            </a:solidFill>
          </a:ln>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24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b="1">
                <a:solidFill>
                  <a:srgbClr val="0000FF"/>
                </a:solidFill>
                <a:latin typeface="Calibri" panose="020F0502020204030204" pitchFamily="34" charset="0"/>
                <a:cs typeface="+mn-cs"/>
              </a:defRPr>
            </a:lvl2pPr>
            <a:lvl3pPr marL="1143000" indent="-228600" algn="l" rtl="0" fontAlgn="base">
              <a:spcBef>
                <a:spcPct val="20000"/>
              </a:spcBef>
              <a:spcAft>
                <a:spcPct val="0"/>
              </a:spcAft>
              <a:buClr>
                <a:schemeClr val="bg2"/>
              </a:buClr>
              <a:buSzPct val="65000"/>
              <a:buFont typeface="Wingdings" pitchFamily="2" charset="2"/>
              <a:buChar char="n"/>
              <a:defRPr b="1">
                <a:solidFill>
                  <a:schemeClr val="tx1"/>
                </a:solidFill>
                <a:latin typeface="Calibri" panose="020F0502020204030204" pitchFamily="34" charset="0"/>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rgbClr val="0000FF"/>
                </a:solidFill>
                <a:latin typeface="Calibri" panose="020F0502020204030204" pitchFamily="34" charset="0"/>
                <a:cs typeface="+mn-cs"/>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Calibri" panose="020F0502020204030204" pitchFamily="34" charset="0"/>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smtClean="0"/>
              <a:t> </a:t>
            </a:r>
            <a:r>
              <a:rPr lang="en-US" kern="0" smtClean="0">
                <a:latin typeface="Symbol"/>
                <a:sym typeface="Symbol"/>
              </a:rPr>
              <a:t></a:t>
            </a:r>
            <a:r>
              <a:rPr lang="en-US" kern="0" baseline="-25000" smtClean="0">
                <a:latin typeface="Calibri"/>
                <a:sym typeface="Symbol"/>
              </a:rPr>
              <a:t>e</a:t>
            </a:r>
            <a:r>
              <a:rPr lang="en-US" kern="0" smtClean="0"/>
              <a:t> </a:t>
            </a:r>
            <a:r>
              <a:rPr lang="en-US" kern="0" smtClean="0">
                <a:latin typeface="Arial"/>
              </a:rPr>
              <a:t>w</a:t>
            </a:r>
            <a:r>
              <a:rPr lang="en-US" kern="0" baseline="-25000" smtClean="0">
                <a:latin typeface="Calibri"/>
              </a:rPr>
              <a:t>e</a:t>
            </a:r>
            <a:r>
              <a:rPr lang="en-US" kern="0" smtClean="0"/>
              <a:t> </a:t>
            </a:r>
            <a:r>
              <a:rPr lang="en-US" kern="0" smtClean="0">
                <a:latin typeface="Arial"/>
              </a:rPr>
              <a:t>x</a:t>
            </a:r>
            <a:r>
              <a:rPr lang="en-US" kern="0" baseline="-25000" smtClean="0">
                <a:latin typeface="Calibri"/>
              </a:rPr>
              <a:t>e</a:t>
            </a:r>
            <a:r>
              <a:rPr lang="en-US" kern="0" smtClean="0"/>
              <a:t> + </a:t>
            </a:r>
            <a:r>
              <a:rPr lang="en-US" kern="0" smtClean="0">
                <a:latin typeface="Symbol"/>
                <a:sym typeface="Symbol"/>
              </a:rPr>
              <a:t></a:t>
            </a:r>
            <a:r>
              <a:rPr lang="en-US" kern="0" baseline="-25000" smtClean="0">
                <a:latin typeface="Calibri"/>
                <a:sym typeface="Symbol"/>
              </a:rPr>
              <a:t>r</a:t>
            </a:r>
            <a:r>
              <a:rPr lang="en-US" kern="0" smtClean="0"/>
              <a:t> </a:t>
            </a:r>
            <a:r>
              <a:rPr lang="en-US" kern="0" smtClean="0">
                <a:latin typeface="Arial"/>
              </a:rPr>
              <a:t>w</a:t>
            </a:r>
            <a:r>
              <a:rPr lang="en-US" kern="0" baseline="-25000" smtClean="0">
                <a:latin typeface="Calibri"/>
              </a:rPr>
              <a:t>r</a:t>
            </a:r>
            <a:r>
              <a:rPr lang="en-US" kern="0" smtClean="0"/>
              <a:t> </a:t>
            </a:r>
            <a:r>
              <a:rPr lang="en-US" kern="0" smtClean="0">
                <a:latin typeface="Arial"/>
              </a:rPr>
              <a:t>x</a:t>
            </a:r>
            <a:r>
              <a:rPr lang="en-US" kern="0" baseline="-25000" smtClean="0">
                <a:latin typeface="Calibri"/>
              </a:rPr>
              <a:t>r</a:t>
            </a:r>
          </a:p>
          <a:p>
            <a:r>
              <a:rPr lang="en-US" kern="0" smtClean="0"/>
              <a:t>Subject to</a:t>
            </a:r>
          </a:p>
          <a:p>
            <a:pPr lvl="1"/>
            <a:r>
              <a:rPr lang="en-US" b="0" kern="0" smtClean="0">
                <a:latin typeface="Arial"/>
              </a:rPr>
              <a:t>X</a:t>
            </a:r>
            <a:r>
              <a:rPr lang="en-US" kern="0" baseline="-25000" smtClean="0">
                <a:latin typeface="Calibri"/>
              </a:rPr>
              <a:t>r=LivesIn</a:t>
            </a:r>
            <a:r>
              <a:rPr lang="en-US" kern="0" smtClean="0"/>
              <a:t> </a:t>
            </a:r>
            <a:r>
              <a:rPr lang="en-US" kern="0" smtClean="0">
                <a:sym typeface="Wingdings" panose="05000000000000000000" pitchFamily="2" charset="2"/>
              </a:rPr>
              <a:t> </a:t>
            </a:r>
            <a:r>
              <a:rPr lang="en-US" b="0" kern="0" smtClean="0">
                <a:latin typeface="Arial"/>
                <a:sym typeface="Wingdings" panose="05000000000000000000" pitchFamily="2" charset="2"/>
              </a:rPr>
              <a:t>x</a:t>
            </a:r>
            <a:r>
              <a:rPr lang="en-US" kern="0" baseline="-25000" smtClean="0">
                <a:latin typeface="Calibri"/>
                <a:sym typeface="Wingdings" panose="05000000000000000000" pitchFamily="2" charset="2"/>
              </a:rPr>
              <a:t>e1=PER</a:t>
            </a:r>
            <a:r>
              <a:rPr lang="en-US" kern="0" smtClean="0"/>
              <a:t> </a:t>
            </a:r>
          </a:p>
          <a:p>
            <a:pPr lvl="1"/>
            <a:r>
              <a:rPr lang="en-US" kern="0" smtClean="0"/>
              <a:t>….</a:t>
            </a:r>
          </a:p>
          <a:p>
            <a:endParaRPr lang="en-US" kern="0" baseline="-25000" smtClean="0">
              <a:latin typeface="Calibri"/>
            </a:endParaRPr>
          </a:p>
          <a:p>
            <a:endParaRPr lang="en-US" kern="0" baseline="-25000" smtClean="0">
              <a:latin typeface="Calibri"/>
            </a:endParaRPr>
          </a:p>
          <a:p>
            <a:endParaRPr lang="en-US" sz="4800" kern="0" baseline="-25000" dirty="0">
              <a:latin typeface="Calibri"/>
            </a:endParaRPr>
          </a:p>
        </p:txBody>
      </p:sp>
    </p:spTree>
    <p:extLst>
      <p:ext uri="{BB962C8B-B14F-4D97-AF65-F5344CB8AC3E}">
        <p14:creationId xmlns:p14="http://schemas.microsoft.com/office/powerpoint/2010/main" val="9357779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t>Common Approach: Breaking it Down</a:t>
            </a:r>
          </a:p>
        </p:txBody>
      </p:sp>
      <p:sp>
        <p:nvSpPr>
          <p:cNvPr id="3" name="Content Placeholder 2"/>
          <p:cNvSpPr>
            <a:spLocks noGrp="1"/>
          </p:cNvSpPr>
          <p:nvPr>
            <p:ph idx="1"/>
          </p:nvPr>
        </p:nvSpPr>
        <p:spPr/>
        <p:txBody>
          <a:bodyPr/>
          <a:lstStyle/>
          <a:p>
            <a:r>
              <a:rPr lang="en-US" altLang="en-US" dirty="0" smtClean="0"/>
              <a:t>Person detection:</a:t>
            </a:r>
          </a:p>
          <a:p>
            <a:pPr lvl="1"/>
            <a:r>
              <a:rPr lang="en-US" altLang="en-US" dirty="0" smtClean="0"/>
              <a:t>Detect head</a:t>
            </a:r>
          </a:p>
          <a:p>
            <a:pPr lvl="1"/>
            <a:r>
              <a:rPr lang="en-US" altLang="en-US" dirty="0" smtClean="0"/>
              <a:t>Detect arms</a:t>
            </a:r>
          </a:p>
          <a:p>
            <a:pPr lvl="1"/>
            <a:r>
              <a:rPr lang="en-US" altLang="en-US" dirty="0" smtClean="0"/>
              <a:t>Detect hands</a:t>
            </a:r>
          </a:p>
          <a:p>
            <a:pPr lvl="1"/>
            <a:r>
              <a:rPr lang="en-US" altLang="en-US" dirty="0" smtClean="0"/>
              <a:t>Detect legs</a:t>
            </a:r>
          </a:p>
          <a:p>
            <a:pPr lvl="1"/>
            <a:endParaRPr lang="en-US" altLang="en-US" dirty="0" smtClean="0"/>
          </a:p>
          <a:p>
            <a:pPr lvl="1"/>
            <a:endParaRPr lang="en-US" altLang="en-US" dirty="0" smtClean="0"/>
          </a:p>
          <a:p>
            <a:r>
              <a:rPr lang="en-US" altLang="en-US" smtClean="0"/>
              <a:t>How to write detectors?</a:t>
            </a:r>
            <a:endParaRPr lang="en-US" altLang="en-US" dirty="0" smtClean="0"/>
          </a:p>
          <a:p>
            <a:pPr lvl="1"/>
            <a:r>
              <a:rPr lang="en-US" altLang="en-US" smtClean="0"/>
              <a:t>If we could hard-code, we would</a:t>
            </a:r>
            <a:endParaRPr lang="en-US" altLang="en-US" dirty="0" smtClean="0"/>
          </a:p>
          <a:p>
            <a:pPr lvl="1"/>
            <a:r>
              <a:rPr lang="en-US" altLang="en-US" smtClean="0"/>
              <a:t>But heuristics perform poorly</a:t>
            </a:r>
            <a:endParaRPr lang="en-US" altLang="en-US" dirty="0" smtClean="0"/>
          </a:p>
          <a:p>
            <a:pPr lvl="1"/>
            <a:r>
              <a:rPr lang="en-US" altLang="en-US" smtClean="0"/>
              <a:t>Machine learning to the rescue</a:t>
            </a:r>
            <a:endParaRPr lang="en-US" altLang="en-US" dirty="0" smtClean="0"/>
          </a:p>
          <a:p>
            <a:pPr lvl="2"/>
            <a:r>
              <a:rPr lang="en-US" altLang="en-US" i="1" smtClean="0">
                <a:solidFill>
                  <a:srgbClr val="0070C0"/>
                </a:solidFill>
              </a:rPr>
              <a:t>Functions defined via data</a:t>
            </a:r>
            <a:endParaRPr lang="en-US" altLang="en-US" i="1" dirty="0" smtClean="0">
              <a:solidFill>
                <a:srgbClr val="0070C0"/>
              </a:solidFill>
            </a:endParaRPr>
          </a:p>
        </p:txBody>
      </p:sp>
      <p:pic>
        <p:nvPicPr>
          <p:cNvPr id="6150" name="Picture 5" descr="robb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914400"/>
            <a:ext cx="4406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638800" y="914400"/>
            <a:ext cx="990600" cy="12954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5410200" y="2286000"/>
            <a:ext cx="381000" cy="4572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715000" y="2514600"/>
            <a:ext cx="381000" cy="6096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172200" y="1905000"/>
            <a:ext cx="1143000" cy="1447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Slide Number Placeholder 1"/>
          <p:cNvSpPr>
            <a:spLocks noGrp="1"/>
          </p:cNvSpPr>
          <p:nvPr>
            <p:ph type="sldNum" sz="quarter" idx="11"/>
          </p:nvPr>
        </p:nvSpPr>
        <p:spPr/>
        <p:txBody>
          <a:bodyPr/>
          <a:lstStyle/>
          <a:p>
            <a:pPr>
              <a:defRPr/>
            </a:pPr>
            <a:fld id="{EDA5B6D3-C54C-46B4-B0F6-3E8E53BABF09}" type="slidenum">
              <a:rPr lang="en-US" smtClean="0"/>
              <a:pPr>
                <a:defRPr/>
              </a:pPr>
              <a:t>3</a:t>
            </a:fld>
            <a:endParaRPr lang="en-US" dirty="0"/>
          </a:p>
        </p:txBody>
      </p:sp>
      <p:sp>
        <p:nvSpPr>
          <p:cNvPr id="11" name="Content Placeholder 2"/>
          <p:cNvSpPr txBox="1">
            <a:spLocks/>
          </p:cNvSpPr>
          <p:nvPr/>
        </p:nvSpPr>
        <p:spPr bwMode="auto">
          <a:xfrm>
            <a:off x="4572000" y="3886200"/>
            <a:ext cx="441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24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b="1">
                <a:solidFill>
                  <a:srgbClr val="0000FF"/>
                </a:solidFill>
                <a:latin typeface="Calibri" panose="020F0502020204030204" pitchFamily="34" charset="0"/>
                <a:cs typeface="+mn-cs"/>
              </a:defRPr>
            </a:lvl2pPr>
            <a:lvl3pPr marL="1143000" indent="-228600" algn="l" rtl="0" fontAlgn="base">
              <a:spcBef>
                <a:spcPct val="20000"/>
              </a:spcBef>
              <a:spcAft>
                <a:spcPct val="0"/>
              </a:spcAft>
              <a:buClr>
                <a:schemeClr val="bg2"/>
              </a:buClr>
              <a:buSzPct val="65000"/>
              <a:buFont typeface="Wingdings" pitchFamily="2" charset="2"/>
              <a:buChar char="n"/>
              <a:defRPr b="1">
                <a:solidFill>
                  <a:schemeClr val="tx1"/>
                </a:solidFill>
                <a:latin typeface="Calibri" panose="020F0502020204030204" pitchFamily="34" charset="0"/>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rgbClr val="0000FF"/>
                </a:solidFill>
                <a:latin typeface="Calibri" panose="020F0502020204030204" pitchFamily="34" charset="0"/>
                <a:cs typeface="+mn-cs"/>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Calibri" panose="020F0502020204030204" pitchFamily="34" charset="0"/>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altLang="en-US" sz="2000" kern="0" dirty="0" smtClean="0">
                <a:solidFill>
                  <a:srgbClr val="FF0000"/>
                </a:solidFill>
              </a:rPr>
              <a:t>A PhD Thesis…</a:t>
            </a:r>
          </a:p>
          <a:p>
            <a:r>
              <a:rPr lang="en-US" altLang="en-US" sz="2000" kern="0" dirty="0" smtClean="0">
                <a:solidFill>
                  <a:srgbClr val="003366"/>
                </a:solidFill>
              </a:rPr>
              <a:t>Download some libraries</a:t>
            </a:r>
          </a:p>
          <a:p>
            <a:pPr lvl="1"/>
            <a:r>
              <a:rPr lang="en-US" altLang="en-US" sz="1800" kern="0" dirty="0" smtClean="0">
                <a:solidFill>
                  <a:srgbClr val="3366CC"/>
                </a:solidFill>
              </a:rPr>
              <a:t>Learning algorithms</a:t>
            </a:r>
          </a:p>
          <a:p>
            <a:pPr lvl="1"/>
            <a:r>
              <a:rPr lang="en-US" altLang="en-US" sz="1800" kern="0" dirty="0" smtClean="0">
                <a:solidFill>
                  <a:srgbClr val="3366CC"/>
                </a:solidFill>
              </a:rPr>
              <a:t>Inference algorithms</a:t>
            </a:r>
          </a:p>
          <a:p>
            <a:pPr lvl="1"/>
            <a:r>
              <a:rPr lang="en-US" altLang="en-US" sz="1800" kern="0" dirty="0" smtClean="0">
                <a:solidFill>
                  <a:srgbClr val="3366CC"/>
                </a:solidFill>
              </a:rPr>
              <a:t>Other researchers’ detectors</a:t>
            </a:r>
          </a:p>
          <a:p>
            <a:r>
              <a:rPr lang="en-US" altLang="en-US" sz="2000" kern="0" dirty="0" smtClean="0">
                <a:solidFill>
                  <a:srgbClr val="003366"/>
                </a:solidFill>
              </a:rPr>
              <a:t>Write some feature extractors</a:t>
            </a:r>
          </a:p>
          <a:p>
            <a:r>
              <a:rPr lang="en-US" altLang="en-US" sz="2000" kern="0" dirty="0" smtClean="0">
                <a:solidFill>
                  <a:srgbClr val="003366"/>
                </a:solidFill>
              </a:rPr>
              <a:t>Write some scripts to run </a:t>
            </a:r>
            <a:r>
              <a:rPr lang="en-US" altLang="en-US" sz="2000" kern="0" dirty="0" smtClean="0"/>
              <a:t>everything</a:t>
            </a:r>
          </a:p>
        </p:txBody>
      </p:sp>
    </p:spTree>
    <p:custDataLst>
      <p:tags r:id="rId1"/>
    </p:custDataLst>
    <p:extLst>
      <p:ext uri="{BB962C8B-B14F-4D97-AF65-F5344CB8AC3E}">
        <p14:creationId xmlns:p14="http://schemas.microsoft.com/office/powerpoint/2010/main" val="8251353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
                                            <p:txEl>
                                              <p:pRg st="5" end="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DA5B6D3-C54C-46B4-B0F6-3E8E53BABF09}" type="slidenum">
              <a:rPr lang="en-US" smtClean="0"/>
              <a:pPr/>
              <a:t>30</a:t>
            </a:fld>
            <a:endParaRPr lang="en-US" dirty="0"/>
          </a:p>
        </p:txBody>
      </p:sp>
      <p:sp>
        <p:nvSpPr>
          <p:cNvPr id="2" name="Title 1"/>
          <p:cNvSpPr>
            <a:spLocks noGrp="1"/>
          </p:cNvSpPr>
          <p:nvPr>
            <p:ph type="title"/>
          </p:nvPr>
        </p:nvSpPr>
        <p:spPr/>
        <p:txBody>
          <a:bodyPr/>
          <a:lstStyle/>
          <a:p>
            <a:r>
              <a:rPr lang="en-US" dirty="0" smtClean="0"/>
              <a:t>Inference Paradigms</a:t>
            </a:r>
            <a:endParaRPr lang="en-US" dirty="0"/>
          </a:p>
        </p:txBody>
      </p:sp>
      <p:sp>
        <p:nvSpPr>
          <p:cNvPr id="3" name="Content Placeholder 2"/>
          <p:cNvSpPr>
            <a:spLocks noGrp="1"/>
          </p:cNvSpPr>
          <p:nvPr>
            <p:ph idx="4294967295"/>
          </p:nvPr>
        </p:nvSpPr>
        <p:spPr>
          <a:xfrm>
            <a:off x="381000" y="990600"/>
            <a:ext cx="8229600" cy="5181600"/>
          </a:xfrm>
        </p:spPr>
        <p:txBody>
          <a:bodyPr/>
          <a:lstStyle/>
          <a:p>
            <a:r>
              <a:rPr lang="en-US" dirty="0" smtClean="0"/>
              <a:t>There are multiple ways to assign values to target variables </a:t>
            </a:r>
          </a:p>
          <a:p>
            <a:endParaRPr lang="en-US" b="1" dirty="0" smtClean="0">
              <a:solidFill>
                <a:srgbClr val="FF0000"/>
              </a:solidFill>
            </a:endParaRPr>
          </a:p>
          <a:p>
            <a:r>
              <a:rPr lang="en-US" b="1" dirty="0" smtClean="0">
                <a:solidFill>
                  <a:srgbClr val="FF0000"/>
                </a:solidFill>
              </a:rPr>
              <a:t>{</a:t>
            </a:r>
            <a:r>
              <a:rPr lang="en-US" dirty="0" smtClean="0"/>
              <a:t>E(Phrase)</a:t>
            </a:r>
            <a:r>
              <a:rPr lang="en-US" b="1" dirty="0" smtClean="0">
                <a:solidFill>
                  <a:srgbClr val="FF0000"/>
                </a:solidFill>
              </a:rPr>
              <a:t>}</a:t>
            </a:r>
            <a:r>
              <a:rPr lang="en-US" dirty="0" smtClean="0"/>
              <a:t>;  </a:t>
            </a:r>
            <a:r>
              <a:rPr lang="en-US" b="1" dirty="0">
                <a:solidFill>
                  <a:srgbClr val="FF0000"/>
                </a:solidFill>
              </a:rPr>
              <a:t>{</a:t>
            </a:r>
            <a:r>
              <a:rPr lang="en-US" dirty="0" smtClean="0"/>
              <a:t>R(Phrase, Phrase)</a:t>
            </a:r>
            <a:r>
              <a:rPr lang="en-US" b="1" dirty="0" smtClean="0">
                <a:solidFill>
                  <a:srgbClr val="FF0000"/>
                </a:solidFill>
              </a:rPr>
              <a:t>}</a:t>
            </a:r>
          </a:p>
          <a:p>
            <a:pPr lvl="1"/>
            <a:r>
              <a:rPr lang="en-US" dirty="0" smtClean="0"/>
              <a:t>Mode decisions with respect to individual variables. </a:t>
            </a:r>
          </a:p>
          <a:p>
            <a:endParaRPr lang="en-US" b="1" dirty="0" smtClean="0">
              <a:solidFill>
                <a:srgbClr val="FF0000"/>
              </a:solidFill>
            </a:endParaRPr>
          </a:p>
          <a:p>
            <a:r>
              <a:rPr lang="en-US" b="1" dirty="0" smtClean="0">
                <a:solidFill>
                  <a:srgbClr val="FF0000"/>
                </a:solidFill>
              </a:rPr>
              <a:t>{</a:t>
            </a:r>
            <a:r>
              <a:rPr lang="en-US" dirty="0" smtClean="0"/>
              <a:t>E(Phrase)</a:t>
            </a:r>
            <a:r>
              <a:rPr lang="en-US" b="1" dirty="0" smtClean="0">
                <a:solidFill>
                  <a:srgbClr val="FF0000"/>
                </a:solidFill>
              </a:rPr>
              <a:t>}</a:t>
            </a:r>
            <a:r>
              <a:rPr lang="en-US" dirty="0" smtClean="0"/>
              <a:t>;  </a:t>
            </a:r>
            <a:r>
              <a:rPr lang="en-US" b="1" dirty="0" smtClean="0">
                <a:solidFill>
                  <a:srgbClr val="FF0000"/>
                </a:solidFill>
              </a:rPr>
              <a:t>{</a:t>
            </a:r>
            <a:r>
              <a:rPr lang="en-US" dirty="0" smtClean="0"/>
              <a:t>R(Phrase</a:t>
            </a:r>
            <a:r>
              <a:rPr lang="en-US" dirty="0"/>
              <a:t>, </a:t>
            </a:r>
            <a:r>
              <a:rPr lang="en-US" dirty="0" smtClean="0"/>
              <a:t>Phrase, E)</a:t>
            </a:r>
            <a:r>
              <a:rPr lang="en-US" b="1" dirty="0" smtClean="0">
                <a:solidFill>
                  <a:srgbClr val="FF0000"/>
                </a:solidFill>
              </a:rPr>
              <a:t>}</a:t>
            </a:r>
            <a:endParaRPr lang="en-US" b="1" dirty="0">
              <a:solidFill>
                <a:srgbClr val="FF0000"/>
              </a:solidFill>
            </a:endParaRPr>
          </a:p>
          <a:p>
            <a:pPr lvl="1"/>
            <a:r>
              <a:rPr lang="en-US" dirty="0" smtClean="0"/>
              <a:t>Pipeline E decisions as input to inferring R.    </a:t>
            </a:r>
          </a:p>
          <a:p>
            <a:pPr marL="457200" lvl="1" indent="0">
              <a:buNone/>
            </a:pPr>
            <a:endParaRPr lang="en-US" b="1" dirty="0" smtClean="0">
              <a:solidFill>
                <a:srgbClr val="FF0000"/>
              </a:solidFill>
            </a:endParaRPr>
          </a:p>
          <a:p>
            <a:r>
              <a:rPr lang="en-US" b="1" dirty="0" smtClean="0">
                <a:solidFill>
                  <a:srgbClr val="FF0000"/>
                </a:solidFill>
              </a:rPr>
              <a:t>{</a:t>
            </a:r>
            <a:r>
              <a:rPr lang="en-US" dirty="0"/>
              <a:t>E(Phrase</a:t>
            </a:r>
            <a:r>
              <a:rPr lang="en-US" dirty="0" smtClean="0"/>
              <a:t>), R(Phrase</a:t>
            </a:r>
            <a:r>
              <a:rPr lang="en-US" dirty="0"/>
              <a:t>, </a:t>
            </a:r>
            <a:r>
              <a:rPr lang="en-US" dirty="0" smtClean="0"/>
              <a:t>Phrase</a:t>
            </a:r>
            <a:r>
              <a:rPr lang="en-US" dirty="0"/>
              <a:t>)</a:t>
            </a:r>
            <a:r>
              <a:rPr lang="en-US" b="1" dirty="0" smtClean="0">
                <a:solidFill>
                  <a:srgbClr val="FF0000"/>
                </a:solidFill>
              </a:rPr>
              <a:t>}</a:t>
            </a:r>
            <a:endParaRPr lang="en-US" b="1" dirty="0">
              <a:solidFill>
                <a:srgbClr val="FF0000"/>
              </a:solidFill>
            </a:endParaRPr>
          </a:p>
          <a:p>
            <a:pPr lvl="1"/>
            <a:r>
              <a:rPr lang="en-US" dirty="0" smtClean="0"/>
              <a:t>Global Inference</a:t>
            </a:r>
          </a:p>
          <a:p>
            <a:pPr lvl="1"/>
            <a:endParaRPr lang="en-US" dirty="0" smtClean="0"/>
          </a:p>
          <a:p>
            <a:endParaRPr lang="en-US"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56769" y="4331365"/>
            <a:ext cx="4311031" cy="24504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9953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dirty="0"/>
          </a:p>
        </p:txBody>
      </p:sp>
      <p:sp>
        <p:nvSpPr>
          <p:cNvPr id="3" name="Content Placeholder 2"/>
          <p:cNvSpPr>
            <a:spLocks noGrp="1"/>
          </p:cNvSpPr>
          <p:nvPr>
            <p:ph idx="1"/>
          </p:nvPr>
        </p:nvSpPr>
        <p:spPr/>
        <p:txBody>
          <a:bodyPr/>
          <a:lstStyle/>
          <a:p>
            <a:r>
              <a:rPr lang="en-US" altLang="en-US" dirty="0" smtClean="0"/>
              <a:t>Declarative Learning Based Programming</a:t>
            </a:r>
          </a:p>
          <a:p>
            <a:pPr lvl="1"/>
            <a:r>
              <a:rPr lang="en-US" altLang="en-US" dirty="0" smtClean="0"/>
              <a:t>LBP is the study of programming language abstractions for machine learning representations and techniques.</a:t>
            </a:r>
          </a:p>
          <a:p>
            <a:pPr lvl="1"/>
            <a:r>
              <a:rPr lang="en-US" altLang="en-US" dirty="0" smtClean="0"/>
              <a:t>A platform for defining and combining decision making models.</a:t>
            </a:r>
          </a:p>
          <a:p>
            <a:pPr lvl="2"/>
            <a:r>
              <a:rPr lang="en-US" altLang="en-US" dirty="0" smtClean="0"/>
              <a:t>Discriminative or probabilistic; Trained jointly or independently; Exact or approximate inference</a:t>
            </a:r>
          </a:p>
          <a:p>
            <a:pPr lvl="2"/>
            <a:r>
              <a:rPr lang="en-US" altLang="en-US" dirty="0" smtClean="0"/>
              <a:t>All of these can be left to the programmer to decide</a:t>
            </a:r>
          </a:p>
          <a:p>
            <a:r>
              <a:rPr lang="en-US" altLang="en-US" dirty="0" smtClean="0"/>
              <a:t>An LBP language makes the programmer’s life easier</a:t>
            </a:r>
          </a:p>
          <a:p>
            <a:pPr lvl="1"/>
            <a:r>
              <a:rPr lang="en-US" altLang="en-US" dirty="0" smtClean="0"/>
              <a:t>Abstracts away details that distract from the main goal</a:t>
            </a:r>
          </a:p>
          <a:p>
            <a:pPr lvl="1"/>
            <a:r>
              <a:rPr lang="en-US" altLang="en-US" dirty="0" smtClean="0"/>
              <a:t>Shortens the development cycle</a:t>
            </a:r>
          </a:p>
          <a:p>
            <a:r>
              <a:rPr lang="en-US" dirty="0" smtClean="0"/>
              <a:t>Presented some thoughts from people working in this area</a:t>
            </a:r>
          </a:p>
          <a:p>
            <a:pPr lvl="1"/>
            <a:r>
              <a:rPr lang="en-US" dirty="0" smtClean="0"/>
              <a:t>Along with some examples of existing </a:t>
            </a:r>
            <a:r>
              <a:rPr lang="en-US" dirty="0" err="1" smtClean="0"/>
              <a:t>langauges</a:t>
            </a:r>
            <a:endParaRPr lang="en-US" dirty="0" smtClean="0"/>
          </a:p>
          <a:p>
            <a:r>
              <a:rPr lang="en-US" dirty="0" smtClean="0"/>
              <a:t>More during this workshop</a:t>
            </a:r>
          </a:p>
        </p:txBody>
      </p:sp>
      <p:sp>
        <p:nvSpPr>
          <p:cNvPr id="4" name="Slide Number Placeholder 3"/>
          <p:cNvSpPr>
            <a:spLocks noGrp="1"/>
          </p:cNvSpPr>
          <p:nvPr>
            <p:ph type="sldNum" sz="quarter" idx="11"/>
          </p:nvPr>
        </p:nvSpPr>
        <p:spPr/>
        <p:txBody>
          <a:bodyPr/>
          <a:lstStyle/>
          <a:p>
            <a:r>
              <a:rPr lang="en-US" altLang="zh-TW" smtClean="0"/>
              <a:t>Page </a:t>
            </a:r>
            <a:fld id="{CBA50A1E-0B58-486D-A6CF-CFA1EEA2D070}" type="slidenum">
              <a:rPr lang="en-US" altLang="zh-TW" smtClean="0"/>
              <a:pPr/>
              <a:t>31</a:t>
            </a:fld>
            <a:endParaRPr lang="en-US" altLang="zh-TW"/>
          </a:p>
        </p:txBody>
      </p:sp>
      <p:sp>
        <p:nvSpPr>
          <p:cNvPr id="6" name="TextBox 5"/>
          <p:cNvSpPr txBox="1">
            <a:spLocks noChangeArrowheads="1"/>
          </p:cNvSpPr>
          <p:nvPr/>
        </p:nvSpPr>
        <p:spPr bwMode="auto">
          <a:xfrm>
            <a:off x="5334000" y="304800"/>
            <a:ext cx="3352800" cy="466725"/>
          </a:xfrm>
          <a:prstGeom prst="rect">
            <a:avLst/>
          </a:prstGeom>
          <a:solidFill>
            <a:srgbClr val="FFFF99"/>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latin typeface="Calibri" pitchFamily="34" charset="0"/>
              </a:rPr>
              <a:t>Thank You!</a:t>
            </a:r>
          </a:p>
        </p:txBody>
      </p:sp>
    </p:spTree>
    <p:extLst>
      <p:ext uri="{BB962C8B-B14F-4D97-AF65-F5344CB8AC3E}">
        <p14:creationId xmlns:p14="http://schemas.microsoft.com/office/powerpoint/2010/main" val="37370785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A (Realistic) Knowledge Management Program</a:t>
            </a:r>
          </a:p>
        </p:txBody>
      </p:sp>
      <p:sp>
        <p:nvSpPr>
          <p:cNvPr id="6" name="TextBox 5"/>
          <p:cNvSpPr txBox="1"/>
          <p:nvPr/>
        </p:nvSpPr>
        <p:spPr>
          <a:xfrm>
            <a:off x="571500" y="800100"/>
            <a:ext cx="8097088" cy="313932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en-US" dirty="0" smtClean="0">
                <a:latin typeface="Courier New" pitchFamily="49" charset="0"/>
                <a:cs typeface="Courier New" pitchFamily="49" charset="0"/>
              </a:rPr>
              <a:t>Corpus c </a:t>
            </a:r>
            <a:r>
              <a:rPr lang="en-US" dirty="0">
                <a:latin typeface="Courier New" pitchFamily="49" charset="0"/>
                <a:cs typeface="Courier New" pitchFamily="49" charset="0"/>
              </a:rPr>
              <a:t>= </a:t>
            </a:r>
            <a:r>
              <a:rPr lang="en-US" dirty="0" err="1" smtClean="0">
                <a:latin typeface="Courier New" pitchFamily="49" charset="0"/>
                <a:cs typeface="Courier New" pitchFamily="49" charset="0"/>
              </a:rPr>
              <a:t>ReadCollection</a:t>
            </a:r>
            <a:r>
              <a:rPr lang="en-US" dirty="0" smtClean="0">
                <a:latin typeface="Courier New" pitchFamily="49" charset="0"/>
                <a:cs typeface="Courier New" pitchFamily="49" charset="0"/>
              </a:rPr>
              <a:t>()</a:t>
            </a:r>
          </a:p>
          <a:p>
            <a:pPr fontAlgn="auto">
              <a:spcBef>
                <a:spcPts val="0"/>
              </a:spcBef>
              <a:spcAft>
                <a:spcPts val="0"/>
              </a:spcAft>
              <a:defRPr/>
            </a:pPr>
            <a:r>
              <a:rPr lang="en-US" dirty="0" smtClean="0">
                <a:latin typeface="Courier New" pitchFamily="49" charset="0"/>
                <a:cs typeface="Courier New" pitchFamily="49" charset="0"/>
              </a:rPr>
              <a:t>List 	</a:t>
            </a:r>
            <a:r>
              <a:rPr lang="en-US" dirty="0" err="1" smtClean="0">
                <a:latin typeface="Courier New" pitchFamily="49" charset="0"/>
                <a:cs typeface="Courier New" pitchFamily="49" charset="0"/>
              </a:rPr>
              <a:t>LikedPeople</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ReadPeople</a:t>
            </a:r>
            <a:r>
              <a:rPr lang="en-US" dirty="0" smtClean="0">
                <a:latin typeface="Courier New" pitchFamily="49" charset="0"/>
                <a:cs typeface="Courier New" pitchFamily="49" charset="0"/>
              </a:rPr>
              <a:t>()</a:t>
            </a:r>
          </a:p>
          <a:p>
            <a:pPr fontAlgn="auto">
              <a:spcBef>
                <a:spcPts val="0"/>
              </a:spcBef>
              <a:spcAft>
                <a:spcPts val="0"/>
              </a:spcAft>
              <a:defRPr/>
            </a:pPr>
            <a:r>
              <a:rPr lang="en-US" dirty="0">
                <a:latin typeface="Courier New" pitchFamily="49" charset="0"/>
                <a:cs typeface="Courier New" pitchFamily="49" charset="0"/>
              </a:rPr>
              <a:t>List 	</a:t>
            </a:r>
            <a:r>
              <a:rPr lang="en-US" dirty="0" err="1" smtClean="0">
                <a:latin typeface="Courier New" pitchFamily="49" charset="0"/>
                <a:cs typeface="Courier New" pitchFamily="49" charset="0"/>
              </a:rPr>
              <a:t>DisLikedBPeople</a:t>
            </a:r>
            <a:r>
              <a:rPr lang="en-US" dirty="0" smtClean="0">
                <a:latin typeface="Courier New" pitchFamily="49" charset="0"/>
                <a:cs typeface="Courier New" pitchFamily="49" charset="0"/>
              </a:rPr>
              <a:t> </a:t>
            </a:r>
            <a:r>
              <a:rPr lang="en-US" dirty="0">
                <a:latin typeface="Courier New" pitchFamily="49" charset="0"/>
                <a:cs typeface="Courier New" pitchFamily="49" charset="0"/>
              </a:rPr>
              <a:t>= </a:t>
            </a:r>
            <a:r>
              <a:rPr lang="en-US" dirty="0" err="1">
                <a:latin typeface="Courier New" pitchFamily="49" charset="0"/>
                <a:cs typeface="Courier New" pitchFamily="49" charset="0"/>
              </a:rPr>
              <a:t>ReadPeople</a:t>
            </a:r>
            <a:r>
              <a:rPr lang="en-US" dirty="0">
                <a:latin typeface="Courier New" pitchFamily="49" charset="0"/>
                <a:cs typeface="Courier New" pitchFamily="49" charset="0"/>
              </a:rPr>
              <a:t>()</a:t>
            </a:r>
          </a:p>
          <a:p>
            <a:pPr fontAlgn="auto">
              <a:spcBef>
                <a:spcPts val="0"/>
              </a:spcBef>
              <a:spcAft>
                <a:spcPts val="0"/>
              </a:spcAft>
              <a:defRPr/>
            </a:pPr>
            <a:r>
              <a:rPr lang="en-US" b="1" dirty="0" smtClean="0">
                <a:solidFill>
                  <a:schemeClr val="accent1">
                    <a:lumMod val="50000"/>
                  </a:schemeClr>
                </a:solidFill>
                <a:latin typeface="Courier New" pitchFamily="49" charset="0"/>
                <a:cs typeface="Courier New" pitchFamily="49" charset="0"/>
              </a:rPr>
              <a:t>for</a:t>
            </a:r>
            <a:r>
              <a:rPr lang="en-US" dirty="0" smtClean="0">
                <a:latin typeface="Courier New" pitchFamily="49" charset="0"/>
                <a:cs typeface="Courier New" pitchFamily="49" charset="0"/>
              </a:rPr>
              <a:t> (Email e </a:t>
            </a:r>
            <a:r>
              <a:rPr lang="en-US" b="1" dirty="0">
                <a:solidFill>
                  <a:schemeClr val="accent1">
                    <a:lumMod val="50000"/>
                  </a:schemeClr>
                </a:solidFill>
                <a:latin typeface="Courier New" pitchFamily="49" charset="0"/>
                <a:cs typeface="Courier New" pitchFamily="49" charset="0"/>
              </a:rPr>
              <a:t>in</a:t>
            </a:r>
            <a:r>
              <a:rPr lang="en-US" dirty="0">
                <a:latin typeface="Courier New" pitchFamily="49" charset="0"/>
                <a:cs typeface="Courier New" pitchFamily="49" charset="0"/>
              </a:rPr>
              <a:t> </a:t>
            </a:r>
            <a:r>
              <a:rPr lang="en-US" dirty="0" smtClean="0">
                <a:latin typeface="Courier New" pitchFamily="49" charset="0"/>
                <a:cs typeface="Courier New" pitchFamily="49" charset="0"/>
              </a:rPr>
              <a:t>c)</a:t>
            </a:r>
            <a:r>
              <a:rPr lang="en-US" b="1" dirty="0" smtClean="0">
                <a:latin typeface="Courier New" pitchFamily="49" charset="0"/>
                <a:cs typeface="Courier New" pitchFamily="49" charset="0"/>
              </a:rPr>
              <a:t>:</a:t>
            </a:r>
          </a:p>
          <a:p>
            <a:pPr fontAlgn="auto">
              <a:spcBef>
                <a:spcPts val="0"/>
              </a:spcBef>
              <a:spcAft>
                <a:spcPts val="0"/>
              </a:spcAft>
              <a:defRPr/>
            </a:pPr>
            <a:r>
              <a:rPr lang="en-US" b="1" dirty="0">
                <a:latin typeface="Courier New" pitchFamily="49" charset="0"/>
                <a:cs typeface="Courier New" pitchFamily="49" charset="0"/>
              </a:rPr>
              <a:t>	</a:t>
            </a:r>
            <a:r>
              <a:rPr lang="en-US" b="1" dirty="0">
                <a:solidFill>
                  <a:schemeClr val="accent1">
                    <a:lumMod val="50000"/>
                  </a:schemeClr>
                </a:solidFill>
                <a:latin typeface="Courier New" pitchFamily="49" charset="0"/>
                <a:cs typeface="Courier New" pitchFamily="49" charset="0"/>
              </a:rPr>
              <a:t>for</a:t>
            </a:r>
            <a:r>
              <a:rPr lang="en-US" dirty="0">
                <a:latin typeface="Courier New" pitchFamily="49" charset="0"/>
                <a:cs typeface="Courier New" pitchFamily="49" charset="0"/>
              </a:rPr>
              <a:t> </a:t>
            </a:r>
            <a:r>
              <a:rPr lang="en-US" dirty="0" smtClean="0">
                <a:latin typeface="Courier New" pitchFamily="49" charset="0"/>
                <a:cs typeface="Courier New" pitchFamily="49" charset="0"/>
              </a:rPr>
              <a:t>(Person p </a:t>
            </a:r>
            <a:r>
              <a:rPr lang="en-US" b="1" dirty="0">
                <a:solidFill>
                  <a:schemeClr val="accent1">
                    <a:lumMod val="50000"/>
                  </a:schemeClr>
                </a:solidFill>
                <a:latin typeface="Courier New" pitchFamily="49" charset="0"/>
                <a:cs typeface="Courier New" pitchFamily="49" charset="0"/>
              </a:rPr>
              <a:t>in</a:t>
            </a:r>
            <a:r>
              <a:rPr lang="en-US" dirty="0">
                <a:latin typeface="Courier New" pitchFamily="49" charset="0"/>
                <a:cs typeface="Courier New" pitchFamily="49" charset="0"/>
              </a:rPr>
              <a:t> </a:t>
            </a:r>
            <a:r>
              <a:rPr lang="en-US" dirty="0" smtClean="0">
                <a:latin typeface="Courier New" pitchFamily="49" charset="0"/>
                <a:cs typeface="Courier New" pitchFamily="49" charset="0"/>
              </a:rPr>
              <a:t>body(e))</a:t>
            </a:r>
            <a:r>
              <a:rPr lang="en-US" b="1" dirty="0" smtClean="0">
                <a:latin typeface="Courier New" pitchFamily="49" charset="0"/>
                <a:cs typeface="Courier New" pitchFamily="49" charset="0"/>
              </a:rPr>
              <a:t>:</a:t>
            </a:r>
          </a:p>
          <a:p>
            <a:pPr fontAlgn="auto">
              <a:spcBef>
                <a:spcPts val="0"/>
              </a:spcBef>
              <a:spcAft>
                <a:spcPts val="0"/>
              </a:spcAft>
              <a:defRPr/>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Like = </a:t>
            </a:r>
            <a:r>
              <a:rPr lang="en-US" b="1" dirty="0" err="1" smtClean="0">
                <a:latin typeface="Courier New" pitchFamily="49" charset="0"/>
                <a:cs typeface="Courier New" pitchFamily="49" charset="0"/>
              </a:rPr>
              <a:t>isLike</a:t>
            </a:r>
            <a:r>
              <a:rPr lang="en-US" b="1" dirty="0" smtClean="0">
                <a:latin typeface="Courier New" pitchFamily="49" charset="0"/>
                <a:cs typeface="Courier New" pitchFamily="49" charset="0"/>
              </a:rPr>
              <a:t>(p)</a:t>
            </a:r>
            <a:endParaRPr lang="en-US" b="1" dirty="0">
              <a:latin typeface="Courier New" pitchFamily="49" charset="0"/>
              <a:cs typeface="Courier New" pitchFamily="49" charset="0"/>
            </a:endParaRPr>
          </a:p>
          <a:p>
            <a:pPr fontAlgn="auto">
              <a:spcBef>
                <a:spcPts val="0"/>
              </a:spcBef>
              <a:spcAft>
                <a:spcPts val="0"/>
              </a:spcAft>
              <a:defRPr/>
            </a:pPr>
            <a:r>
              <a:rPr lang="en-US" b="1" dirty="0" smtClean="0">
                <a:latin typeface="Courier New" pitchFamily="49" charset="0"/>
                <a:cs typeface="Courier New" pitchFamily="49" charset="0"/>
              </a:rPr>
              <a:t>		</a:t>
            </a:r>
            <a:r>
              <a:rPr lang="en-US" b="1" dirty="0" smtClean="0">
                <a:solidFill>
                  <a:srgbClr val="CC6600"/>
                </a:solidFill>
                <a:latin typeface="Courier New" pitchFamily="49" charset="0"/>
                <a:cs typeface="Courier New" pitchFamily="49" charset="0"/>
              </a:rPr>
              <a:t>if</a:t>
            </a:r>
            <a:r>
              <a:rPr lang="en-US" b="1" dirty="0" smtClean="0">
                <a:solidFill>
                  <a:schemeClr val="accent1">
                    <a:lumMod val="50000"/>
                  </a:schemeClr>
                </a:solidFill>
                <a:latin typeface="Courier New" pitchFamily="49" charset="0"/>
                <a:cs typeface="Courier New" pitchFamily="49" charset="0"/>
              </a:rPr>
              <a:t> </a:t>
            </a:r>
            <a:r>
              <a:rPr lang="en-US" b="1" dirty="0">
                <a:latin typeface="Courier New" pitchFamily="49" charset="0"/>
                <a:cs typeface="Courier New" pitchFamily="49" charset="0"/>
              </a:rPr>
              <a:t>Like </a:t>
            </a:r>
            <a:r>
              <a:rPr lang="en-US" b="1" dirty="0" smtClean="0">
                <a:solidFill>
                  <a:srgbClr val="FFC000"/>
                </a:solidFill>
                <a:latin typeface="Courier New" pitchFamily="49" charset="0"/>
                <a:cs typeface="Courier New" pitchFamily="49" charset="0"/>
              </a:rPr>
              <a:t>and</a:t>
            </a:r>
            <a:r>
              <a:rPr lang="en-US" b="1" dirty="0" smtClean="0">
                <a:latin typeface="Courier New" pitchFamily="49" charset="0"/>
                <a:cs typeface="Courier New" pitchFamily="49" charset="0"/>
              </a:rPr>
              <a:t> (not </a:t>
            </a:r>
            <a:r>
              <a:rPr lang="en-US" b="1" dirty="0" smtClean="0">
                <a:solidFill>
                  <a:srgbClr val="FFC000"/>
                </a:solidFill>
                <a:latin typeface="Courier New" pitchFamily="49" charset="0"/>
                <a:cs typeface="Courier New" pitchFamily="49" charset="0"/>
              </a:rPr>
              <a:t>in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LikedPeople</a:t>
            </a:r>
            <a:r>
              <a:rPr lang="en-US" b="1" dirty="0" smtClean="0">
                <a:latin typeface="Courier New" pitchFamily="49" charset="0"/>
                <a:cs typeface="Courier New" pitchFamily="49" charset="0"/>
              </a:rPr>
              <a:t>) </a:t>
            </a:r>
          </a:p>
          <a:p>
            <a:pPr fontAlgn="auto">
              <a:spcBef>
                <a:spcPts val="0"/>
              </a:spcBef>
              <a:spcAft>
                <a:spcPts val="0"/>
              </a:spcAft>
              <a:defRPr/>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LikedPeople</a:t>
            </a:r>
            <a:r>
              <a:rPr lang="en-US" b="1" dirty="0" smtClean="0">
                <a:latin typeface="Courier New" pitchFamily="49" charset="0"/>
                <a:cs typeface="Courier New" pitchFamily="49" charset="0"/>
              </a:rPr>
              <a:t> +v p</a:t>
            </a:r>
          </a:p>
          <a:p>
            <a:pPr fontAlgn="auto">
              <a:spcBef>
                <a:spcPts val="0"/>
              </a:spcBef>
              <a:spcAft>
                <a:spcPts val="0"/>
              </a:spcAft>
              <a:defRPr/>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chemeClr val="accent1">
                    <a:lumMod val="50000"/>
                  </a:schemeClr>
                </a:solidFill>
                <a:latin typeface="Courier New" pitchFamily="49" charset="0"/>
                <a:cs typeface="Courier New" pitchFamily="49" charset="0"/>
              </a:rPr>
              <a:t>if </a:t>
            </a:r>
            <a:r>
              <a:rPr lang="en-US" b="1" dirty="0">
                <a:latin typeface="Courier New" pitchFamily="49" charset="0"/>
                <a:cs typeface="Courier New" pitchFamily="49" charset="0"/>
              </a:rPr>
              <a:t>(not Like) </a:t>
            </a:r>
            <a:r>
              <a:rPr lang="en-US" b="1" dirty="0" smtClean="0">
                <a:solidFill>
                  <a:srgbClr val="FFC000"/>
                </a:solidFill>
                <a:latin typeface="Courier New" pitchFamily="49" charset="0"/>
                <a:cs typeface="Courier New" pitchFamily="49" charset="0"/>
              </a:rPr>
              <a:t>and</a:t>
            </a:r>
            <a:r>
              <a:rPr lang="en-US" b="1" dirty="0" smtClean="0">
                <a:latin typeface="Courier New" pitchFamily="49" charset="0"/>
                <a:cs typeface="Courier New" pitchFamily="49" charset="0"/>
              </a:rPr>
              <a:t> (not </a:t>
            </a:r>
            <a:r>
              <a:rPr lang="en-US" b="1" dirty="0" smtClean="0">
                <a:solidFill>
                  <a:srgbClr val="FFC000"/>
                </a:solidFill>
                <a:latin typeface="Courier New" pitchFamily="49" charset="0"/>
                <a:cs typeface="Courier New" pitchFamily="49" charset="0"/>
              </a:rPr>
              <a:t>in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DisLikedPeople</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fontAlgn="auto">
              <a:spcBef>
                <a:spcPts val="0"/>
              </a:spcBef>
              <a:spcAft>
                <a:spcPts val="0"/>
              </a:spcAft>
              <a:defRPr/>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DisLikedPeople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+v </a:t>
            </a:r>
            <a:r>
              <a:rPr lang="en-US" b="1" dirty="0" smtClean="0">
                <a:latin typeface="Courier New" pitchFamily="49" charset="0"/>
                <a:cs typeface="Courier New" pitchFamily="49" charset="0"/>
              </a:rPr>
              <a:t>p</a:t>
            </a:r>
          </a:p>
          <a:p>
            <a:pPr fontAlgn="auto">
              <a:spcBef>
                <a:spcPts val="0"/>
              </a:spcBef>
              <a:spcAft>
                <a:spcPts val="0"/>
              </a:spcAft>
              <a:defRPr/>
            </a:pPr>
            <a:r>
              <a:rPr lang="en-US" b="1" dirty="0" smtClean="0">
                <a:latin typeface="Courier New" pitchFamily="49" charset="0"/>
                <a:cs typeface="Courier New" pitchFamily="49" charset="0"/>
              </a:rPr>
              <a:t>Update </a:t>
            </a:r>
            <a:r>
              <a:rPr lang="en-US" b="1" dirty="0" err="1" smtClean="0">
                <a:latin typeface="Courier New" pitchFamily="49" charset="0"/>
                <a:cs typeface="Courier New" pitchFamily="49" charset="0"/>
              </a:rPr>
              <a:t>Likedpeople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DisLikedPeople</a:t>
            </a:r>
            <a:endParaRPr lang="en-US" b="1" dirty="0">
              <a:latin typeface="Courier New" pitchFamily="49" charset="0"/>
              <a:cs typeface="Courier New" pitchFamily="49" charset="0"/>
            </a:endParaRPr>
          </a:p>
        </p:txBody>
      </p:sp>
      <p:sp>
        <p:nvSpPr>
          <p:cNvPr id="8" name="Content Placeholder 2"/>
          <p:cNvSpPr>
            <a:spLocks noGrp="1"/>
          </p:cNvSpPr>
          <p:nvPr>
            <p:ph idx="1"/>
          </p:nvPr>
        </p:nvSpPr>
        <p:spPr>
          <a:xfrm>
            <a:off x="533400" y="4267200"/>
            <a:ext cx="8229600" cy="1829267"/>
          </a:xfrm>
        </p:spPr>
        <p:txBody>
          <a:bodyPr/>
          <a:lstStyle/>
          <a:p>
            <a:r>
              <a:rPr lang="en-US" altLang="en-US" dirty="0" smtClean="0"/>
              <a:t>Simple!  …except we have to</a:t>
            </a:r>
          </a:p>
          <a:p>
            <a:pPr lvl="1"/>
            <a:r>
              <a:rPr lang="en-US" altLang="en-US" dirty="0" smtClean="0"/>
              <a:t>recognize people in text</a:t>
            </a:r>
          </a:p>
          <a:p>
            <a:pPr lvl="1"/>
            <a:r>
              <a:rPr lang="en-US" altLang="en-US" dirty="0" smtClean="0"/>
              <a:t>determine if they are Liked in the text</a:t>
            </a:r>
          </a:p>
          <a:p>
            <a:pPr lvl="1"/>
            <a:r>
              <a:rPr lang="en-US" altLang="en-US" dirty="0" smtClean="0"/>
              <a:t>determine if they are new to the list</a:t>
            </a:r>
          </a:p>
        </p:txBody>
      </p:sp>
      <p:pic>
        <p:nvPicPr>
          <p:cNvPr id="15" name="Picture 6" descr="C:\Users\danr\AppData\Local\Microsoft\Windows\Temporary Internet Files\Content.IE5\FE0TSPE9\MM900395737[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219200"/>
            <a:ext cx="8572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danr\AppData\Local\Microsoft\Windows\Temporary Internet Files\Content.IE5\FE0TSPE9\MM900395737[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952500"/>
            <a:ext cx="8572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danr\AppData\Local\Microsoft\Windows\Temporary Internet Files\Content.IE5\FE0TSPE9\MM900395737[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53250" y="723900"/>
            <a:ext cx="8572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danr\AppData\Local\Microsoft\Windows\Temporary Internet Files\Content.IE5\FE0TSPE9\MM900395737[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96125" y="533400"/>
            <a:ext cx="85725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a:xfrm>
            <a:off x="7543800" y="6287941"/>
            <a:ext cx="914400" cy="228600"/>
          </a:xfrm>
        </p:spPr>
        <p:txBody>
          <a:bodyPr/>
          <a:lstStyle/>
          <a:p>
            <a:pPr>
              <a:defRPr/>
            </a:pPr>
            <a:fld id="{EDA5B6D3-C54C-46B4-B0F6-3E8E53BABF09}" type="slidenum">
              <a:rPr lang="en-US" smtClean="0"/>
              <a:pPr>
                <a:defRPr/>
              </a:pPr>
              <a:t>4</a:t>
            </a:fld>
            <a:endParaRPr lang="en-US" dirty="0"/>
          </a:p>
        </p:txBody>
      </p:sp>
      <p:sp>
        <p:nvSpPr>
          <p:cNvPr id="12" name="TextBox 11"/>
          <p:cNvSpPr txBox="1">
            <a:spLocks noChangeArrowheads="1"/>
          </p:cNvSpPr>
          <p:nvPr/>
        </p:nvSpPr>
        <p:spPr bwMode="auto">
          <a:xfrm rot="-1178199">
            <a:off x="5656726" y="4513338"/>
            <a:ext cx="2451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r>
              <a:rPr lang="en-US" altLang="en-US" sz="2400" dirty="0">
                <a:solidFill>
                  <a:srgbClr val="003366"/>
                </a:solidFill>
                <a:latin typeface="+mj-lt"/>
              </a:rPr>
              <a:t>All hard problems</a:t>
            </a:r>
          </a:p>
        </p:txBody>
      </p:sp>
      <p:sp>
        <p:nvSpPr>
          <p:cNvPr id="13" name="TextBox 12"/>
          <p:cNvSpPr txBox="1">
            <a:spLocks noChangeArrowheads="1"/>
          </p:cNvSpPr>
          <p:nvPr/>
        </p:nvSpPr>
        <p:spPr bwMode="auto">
          <a:xfrm rot="-1178199">
            <a:off x="5500253" y="4786423"/>
            <a:ext cx="34520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empus Sans ITC" charset="0"/>
                <a:cs typeface="Arial" charset="0"/>
              </a:defRPr>
            </a:lvl1pPr>
            <a:lvl2pPr marL="742950" indent="-285750">
              <a:defRPr>
                <a:solidFill>
                  <a:schemeClr val="tx1"/>
                </a:solidFill>
                <a:latin typeface="Tempus Sans ITC" charset="0"/>
                <a:cs typeface="Arial" charset="0"/>
              </a:defRPr>
            </a:lvl2pPr>
            <a:lvl3pPr marL="1143000" indent="-228600">
              <a:defRPr>
                <a:solidFill>
                  <a:schemeClr val="tx1"/>
                </a:solidFill>
                <a:latin typeface="Tempus Sans ITC" charset="0"/>
                <a:cs typeface="Arial" charset="0"/>
              </a:defRPr>
            </a:lvl3pPr>
            <a:lvl4pPr marL="1600200" indent="-228600">
              <a:defRPr>
                <a:solidFill>
                  <a:schemeClr val="tx1"/>
                </a:solidFill>
                <a:latin typeface="Tempus Sans ITC" charset="0"/>
                <a:cs typeface="Arial" charset="0"/>
              </a:defRPr>
            </a:lvl4pPr>
            <a:lvl5pPr marL="2057400" indent="-228600">
              <a:defRPr>
                <a:solidFill>
                  <a:schemeClr val="tx1"/>
                </a:solidFill>
                <a:latin typeface="Tempus Sans ITC" charset="0"/>
                <a:cs typeface="Arial" charset="0"/>
              </a:defRPr>
            </a:lvl5pPr>
            <a:lvl6pPr marL="2514600" indent="-228600" fontAlgn="base">
              <a:spcBef>
                <a:spcPct val="0"/>
              </a:spcBef>
              <a:spcAft>
                <a:spcPct val="0"/>
              </a:spcAft>
              <a:defRPr>
                <a:solidFill>
                  <a:schemeClr val="tx1"/>
                </a:solidFill>
                <a:latin typeface="Tempus Sans ITC" charset="0"/>
                <a:cs typeface="Arial" charset="0"/>
              </a:defRPr>
            </a:lvl6pPr>
            <a:lvl7pPr marL="2971800" indent="-228600" fontAlgn="base">
              <a:spcBef>
                <a:spcPct val="0"/>
              </a:spcBef>
              <a:spcAft>
                <a:spcPct val="0"/>
              </a:spcAft>
              <a:defRPr>
                <a:solidFill>
                  <a:schemeClr val="tx1"/>
                </a:solidFill>
                <a:latin typeface="Tempus Sans ITC" charset="0"/>
                <a:cs typeface="Arial" charset="0"/>
              </a:defRPr>
            </a:lvl7pPr>
            <a:lvl8pPr marL="3429000" indent="-228600" fontAlgn="base">
              <a:spcBef>
                <a:spcPct val="0"/>
              </a:spcBef>
              <a:spcAft>
                <a:spcPct val="0"/>
              </a:spcAft>
              <a:defRPr>
                <a:solidFill>
                  <a:schemeClr val="tx1"/>
                </a:solidFill>
                <a:latin typeface="Tempus Sans ITC" charset="0"/>
                <a:cs typeface="Arial" charset="0"/>
              </a:defRPr>
            </a:lvl8pPr>
            <a:lvl9pPr marL="3886200" indent="-228600" fontAlgn="base">
              <a:spcBef>
                <a:spcPct val="0"/>
              </a:spcBef>
              <a:spcAft>
                <a:spcPct val="0"/>
              </a:spcAft>
              <a:defRPr>
                <a:solidFill>
                  <a:schemeClr val="tx1"/>
                </a:solidFill>
                <a:latin typeface="Tempus Sans ITC" charset="0"/>
                <a:cs typeface="Arial" charset="0"/>
              </a:defRPr>
            </a:lvl9pPr>
          </a:lstStyle>
          <a:p>
            <a:pPr algn="ctr"/>
            <a:r>
              <a:rPr lang="en-US" altLang="en-US" sz="2400" b="1" dirty="0">
                <a:solidFill>
                  <a:srgbClr val="3366CC"/>
                </a:solidFill>
                <a:latin typeface="+mj-lt"/>
              </a:rPr>
              <a:t>All just predicates</a:t>
            </a:r>
          </a:p>
          <a:p>
            <a:pPr algn="ctr"/>
            <a:r>
              <a:rPr lang="en-US" altLang="en-US" sz="2400" b="1" dirty="0">
                <a:solidFill>
                  <a:srgbClr val="3366CC"/>
                </a:solidFill>
                <a:latin typeface="+mj-lt"/>
              </a:rPr>
              <a:t>that break problem down</a:t>
            </a:r>
          </a:p>
        </p:txBody>
      </p:sp>
    </p:spTree>
    <p:custDataLst>
      <p:tags r:id="rId1"/>
    </p:custDataLst>
    <p:extLst>
      <p:ext uri="{BB962C8B-B14F-4D97-AF65-F5344CB8AC3E}">
        <p14:creationId xmlns:p14="http://schemas.microsoft.com/office/powerpoint/2010/main" val="6523158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Roadmap</a:t>
            </a:r>
          </a:p>
        </p:txBody>
      </p:sp>
      <p:sp>
        <p:nvSpPr>
          <p:cNvPr id="16387" name="Content Placeholder 2"/>
          <p:cNvSpPr>
            <a:spLocks noGrp="1"/>
          </p:cNvSpPr>
          <p:nvPr>
            <p:ph idx="1"/>
          </p:nvPr>
        </p:nvSpPr>
        <p:spPr/>
        <p:txBody>
          <a:bodyPr/>
          <a:lstStyle/>
          <a:p>
            <a:r>
              <a:rPr lang="en-US" altLang="en-US" dirty="0" smtClean="0"/>
              <a:t>Some thoughts on Learning Based Programming</a:t>
            </a:r>
          </a:p>
          <a:p>
            <a:endParaRPr lang="en-US" altLang="en-US" dirty="0" smtClean="0"/>
          </a:p>
          <a:p>
            <a:pPr lvl="1"/>
            <a:r>
              <a:rPr lang="en-US" altLang="en-US" dirty="0" smtClean="0"/>
              <a:t>What other people in the community view as challenges</a:t>
            </a:r>
            <a:endParaRPr lang="en-US" altLang="en-US" dirty="0"/>
          </a:p>
          <a:p>
            <a:endParaRPr lang="en-US" altLang="en-US" dirty="0" smtClean="0"/>
          </a:p>
          <a:p>
            <a:r>
              <a:rPr lang="en-US" altLang="en-US" dirty="0" smtClean="0"/>
              <a:t>Two Examples </a:t>
            </a:r>
          </a:p>
          <a:p>
            <a:pPr lvl="1"/>
            <a:r>
              <a:rPr lang="en-US" altLang="en-US" dirty="0" err="1" smtClean="0"/>
              <a:t>LBJava</a:t>
            </a:r>
            <a:endParaRPr lang="en-US" altLang="en-US" dirty="0" smtClean="0"/>
          </a:p>
          <a:p>
            <a:pPr lvl="1"/>
            <a:r>
              <a:rPr lang="en-US" altLang="en-US" dirty="0" smtClean="0"/>
              <a:t>Saul</a:t>
            </a:r>
          </a:p>
          <a:p>
            <a:pPr lvl="1"/>
            <a:endParaRPr lang="en-US" altLang="en-US" dirty="0"/>
          </a:p>
          <a:p>
            <a:r>
              <a:rPr lang="en-US" altLang="en-US" dirty="0" smtClean="0"/>
              <a:t>More thoughts</a:t>
            </a:r>
          </a:p>
        </p:txBody>
      </p:sp>
      <p:sp>
        <p:nvSpPr>
          <p:cNvPr id="2" name="Slide Number Placeholder 1"/>
          <p:cNvSpPr>
            <a:spLocks noGrp="1"/>
          </p:cNvSpPr>
          <p:nvPr>
            <p:ph type="sldNum" sz="quarter" idx="11"/>
          </p:nvPr>
        </p:nvSpPr>
        <p:spPr/>
        <p:txBody>
          <a:bodyPr/>
          <a:lstStyle/>
          <a:p>
            <a:pPr>
              <a:defRPr/>
            </a:pPr>
            <a:fld id="{EDA5B6D3-C54C-46B4-B0F6-3E8E53BABF09}" type="slidenum">
              <a:rPr lang="en-US" smtClean="0"/>
              <a:pPr>
                <a:defRPr/>
              </a:pPr>
              <a:t>5</a:t>
            </a:fld>
            <a:endParaRPr lang="en-US" dirty="0"/>
          </a:p>
        </p:txBody>
      </p:sp>
    </p:spTree>
    <p:extLst>
      <p:ext uri="{BB962C8B-B14F-4D97-AF65-F5344CB8AC3E}">
        <p14:creationId xmlns:p14="http://schemas.microsoft.com/office/powerpoint/2010/main" val="189321514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Our Learning Based Programming Thesis</a:t>
            </a:r>
            <a:endParaRPr lang="en-US" altLang="en-US" dirty="0" smtClean="0"/>
          </a:p>
        </p:txBody>
      </p:sp>
      <p:sp>
        <p:nvSpPr>
          <p:cNvPr id="11267" name="Content Placeholder 2"/>
          <p:cNvSpPr>
            <a:spLocks noGrp="1"/>
          </p:cNvSpPr>
          <p:nvPr>
            <p:ph idx="1"/>
          </p:nvPr>
        </p:nvSpPr>
        <p:spPr/>
        <p:txBody>
          <a:bodyPr/>
          <a:lstStyle/>
          <a:p>
            <a:r>
              <a:rPr lang="en-US" altLang="en-US" dirty="0" smtClean="0"/>
              <a:t>Existing programming languages are not designed to deal with real-world messy data, and to easily describe the central components of modern learning-based programs: </a:t>
            </a:r>
          </a:p>
          <a:p>
            <a:pPr lvl="1"/>
            <a:r>
              <a:rPr lang="en-US" altLang="en-US" dirty="0" smtClean="0"/>
              <a:t>Constrained optimization problems whose objective functions are 	derived from data </a:t>
            </a:r>
          </a:p>
          <a:p>
            <a:pPr lvl="2"/>
            <a:r>
              <a:rPr lang="en-US" altLang="en-US" dirty="0" smtClean="0"/>
              <a:t>This captures both probabilistic and discriminative models</a:t>
            </a:r>
          </a:p>
          <a:p>
            <a:pPr lvl="2"/>
            <a:r>
              <a:rPr lang="en-US" altLang="en-US" dirty="0" smtClean="0"/>
              <a:t>Emphasizes the importance of reasoning with primitives rather than just evaluating them</a:t>
            </a:r>
          </a:p>
          <a:p>
            <a:pPr lvl="1"/>
            <a:endParaRPr lang="en-US" altLang="en-US" dirty="0"/>
          </a:p>
          <a:p>
            <a:r>
              <a:rPr lang="en-US" altLang="en-US" dirty="0" smtClean="0"/>
              <a:t>This can be said in different ways:</a:t>
            </a:r>
          </a:p>
          <a:p>
            <a:pPr lvl="1"/>
            <a:r>
              <a:rPr lang="en-US" altLang="en-US" dirty="0" smtClean="0"/>
              <a:t>Developing programs that have significant Machine Learning components is hard. </a:t>
            </a:r>
          </a:p>
          <a:p>
            <a:pPr lvl="1"/>
            <a:r>
              <a:rPr lang="en-US" altLang="en-US" dirty="0" smtClean="0"/>
              <a:t>We don’t have the right abstractions for “black-boxing” machine learning. </a:t>
            </a:r>
          </a:p>
        </p:txBody>
      </p:sp>
      <p:sp>
        <p:nvSpPr>
          <p:cNvPr id="2" name="Slide Number Placeholder 1"/>
          <p:cNvSpPr>
            <a:spLocks noGrp="1"/>
          </p:cNvSpPr>
          <p:nvPr>
            <p:ph type="sldNum" sz="quarter" idx="11"/>
          </p:nvPr>
        </p:nvSpPr>
        <p:spPr/>
        <p:txBody>
          <a:bodyPr/>
          <a:lstStyle/>
          <a:p>
            <a:pPr>
              <a:defRPr/>
            </a:pPr>
            <a:fld id="{EDA5B6D3-C54C-46B4-B0F6-3E8E53BABF09}" type="slidenum">
              <a:rPr lang="en-US" smtClean="0"/>
              <a:pPr>
                <a:defRPr/>
              </a:pPr>
              <a:t>6</a:t>
            </a:fld>
            <a:endParaRPr lang="en-US" dirty="0"/>
          </a:p>
        </p:txBody>
      </p:sp>
    </p:spTree>
    <p:extLst>
      <p:ext uri="{BB962C8B-B14F-4D97-AF65-F5344CB8AC3E}">
        <p14:creationId xmlns:p14="http://schemas.microsoft.com/office/powerpoint/2010/main" val="34402712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How to make progress?</a:t>
            </a:r>
          </a:p>
        </p:txBody>
      </p:sp>
      <p:sp>
        <p:nvSpPr>
          <p:cNvPr id="12291" name="Content Placeholder 2"/>
          <p:cNvSpPr>
            <a:spLocks noGrp="1"/>
          </p:cNvSpPr>
          <p:nvPr>
            <p:ph idx="1"/>
          </p:nvPr>
        </p:nvSpPr>
        <p:spPr>
          <a:xfrm>
            <a:off x="228600" y="685800"/>
            <a:ext cx="8686800" cy="5562600"/>
          </a:xfrm>
        </p:spPr>
        <p:txBody>
          <a:bodyPr/>
          <a:lstStyle/>
          <a:p>
            <a:r>
              <a:rPr lang="en-US" altLang="en-US" dirty="0" smtClean="0"/>
              <a:t>Many of the people in this room and, in particular, workshop organizers, have thought about these issues a lot, and have developed research programs that attempts to make progress in this direction. </a:t>
            </a:r>
          </a:p>
          <a:p>
            <a:endParaRPr lang="en-US" altLang="en-US" sz="1000" dirty="0" smtClean="0"/>
          </a:p>
          <a:p>
            <a:r>
              <a:rPr lang="en-US" dirty="0" smtClean="0"/>
              <a:t>Rodrigo Braz: </a:t>
            </a:r>
          </a:p>
          <a:p>
            <a:pPr lvl="1"/>
            <a:r>
              <a:rPr lang="en-US" dirty="0" smtClean="0"/>
              <a:t>… </a:t>
            </a:r>
            <a:r>
              <a:rPr lang="en-US" dirty="0"/>
              <a:t>machine learning uses models specified with a certain set of </a:t>
            </a:r>
            <a:r>
              <a:rPr lang="en-US" dirty="0" smtClean="0"/>
              <a:t>primitives…</a:t>
            </a:r>
            <a:r>
              <a:rPr lang="en-US" dirty="0"/>
              <a:t> </a:t>
            </a:r>
          </a:p>
          <a:p>
            <a:pPr lvl="1"/>
            <a:r>
              <a:rPr lang="en-US" dirty="0" smtClean="0"/>
              <a:t>simple </a:t>
            </a:r>
            <a:r>
              <a:rPr lang="en-US" dirty="0"/>
              <a:t>methods typically only *evaluate* these primitives </a:t>
            </a:r>
            <a:r>
              <a:rPr lang="en-US" dirty="0" smtClean="0"/>
              <a:t>(black </a:t>
            </a:r>
            <a:r>
              <a:rPr lang="en-US" dirty="0"/>
              <a:t>boxes</a:t>
            </a:r>
            <a:r>
              <a:rPr lang="en-US" dirty="0" smtClean="0"/>
              <a:t>) rather </a:t>
            </a:r>
            <a:r>
              <a:rPr lang="en-US" dirty="0"/>
              <a:t>than *reason* with them </a:t>
            </a:r>
            <a:r>
              <a:rPr lang="en-US" dirty="0" smtClean="0"/>
              <a:t>(account for the </a:t>
            </a:r>
            <a:r>
              <a:rPr lang="en-US" dirty="0"/>
              <a:t>theory behind them</a:t>
            </a:r>
            <a:r>
              <a:rPr lang="en-US" dirty="0" smtClean="0"/>
              <a:t>)….</a:t>
            </a:r>
          </a:p>
          <a:p>
            <a:pPr lvl="1"/>
            <a:r>
              <a:rPr lang="en-US" dirty="0" smtClean="0"/>
              <a:t>for </a:t>
            </a:r>
            <a:r>
              <a:rPr lang="en-US" dirty="0"/>
              <a:t>example, gradient descent uses </a:t>
            </a:r>
            <a:r>
              <a:rPr lang="en-US" dirty="0" smtClean="0"/>
              <a:t>just…. but </a:t>
            </a:r>
            <a:r>
              <a:rPr lang="en-US" dirty="0"/>
              <a:t>more sophisticated methods, such as ILP, use more of the theory</a:t>
            </a:r>
            <a:r>
              <a:rPr lang="en-US" dirty="0" smtClean="0"/>
              <a:t>. </a:t>
            </a:r>
          </a:p>
          <a:p>
            <a:pPr lvl="1"/>
            <a:r>
              <a:rPr lang="en-US" dirty="0" smtClean="0"/>
              <a:t>Declarative </a:t>
            </a:r>
            <a:r>
              <a:rPr lang="en-US" dirty="0"/>
              <a:t>Learning Based Programming uses more *expressive* languages to specify </a:t>
            </a:r>
            <a:r>
              <a:rPr lang="en-US" dirty="0" smtClean="0"/>
              <a:t>models. Once </a:t>
            </a:r>
            <a:r>
              <a:rPr lang="en-US" dirty="0"/>
              <a:t>the set of primitives becomes diverse, the issue of combining these </a:t>
            </a:r>
            <a:r>
              <a:rPr lang="en-US" dirty="0" smtClean="0"/>
              <a:t>solvers as </a:t>
            </a:r>
            <a:r>
              <a:rPr lang="en-US" dirty="0"/>
              <a:t>automatically as possible also becomes an interesting research problem</a:t>
            </a:r>
            <a:r>
              <a:rPr lang="en-US" dirty="0" smtClean="0"/>
              <a:t>..</a:t>
            </a:r>
          </a:p>
          <a:p>
            <a:pPr lvl="1"/>
            <a:r>
              <a:rPr lang="en-US" dirty="0" smtClean="0">
                <a:sym typeface="Wingdings" panose="05000000000000000000" pitchFamily="2" charset="2"/>
              </a:rPr>
              <a:t> Reasoning with expressive models; lifted inference</a:t>
            </a:r>
            <a:endParaRPr lang="en-US" dirty="0"/>
          </a:p>
        </p:txBody>
      </p:sp>
      <p:sp>
        <p:nvSpPr>
          <p:cNvPr id="2" name="Slide Number Placeholder 1"/>
          <p:cNvSpPr>
            <a:spLocks noGrp="1"/>
          </p:cNvSpPr>
          <p:nvPr>
            <p:ph type="sldNum" sz="quarter" idx="11"/>
          </p:nvPr>
        </p:nvSpPr>
        <p:spPr/>
        <p:txBody>
          <a:bodyPr/>
          <a:lstStyle/>
          <a:p>
            <a:pPr>
              <a:defRPr/>
            </a:pPr>
            <a:fld id="{EDA5B6D3-C54C-46B4-B0F6-3E8E53BABF09}" type="slidenum">
              <a:rPr lang="en-US" smtClean="0"/>
              <a:pPr>
                <a:defRPr/>
              </a:pPr>
              <a:t>7</a:t>
            </a:fld>
            <a:endParaRPr lang="en-US" dirty="0"/>
          </a:p>
        </p:txBody>
      </p:sp>
    </p:spTree>
    <p:extLst>
      <p:ext uri="{BB962C8B-B14F-4D97-AF65-F5344CB8AC3E}">
        <p14:creationId xmlns:p14="http://schemas.microsoft.com/office/powerpoint/2010/main" val="19648996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How to make progress?</a:t>
            </a:r>
            <a:endParaRPr lang="en-US" altLang="en-US" dirty="0" smtClean="0"/>
          </a:p>
        </p:txBody>
      </p:sp>
      <p:sp>
        <p:nvSpPr>
          <p:cNvPr id="12291" name="Content Placeholder 2"/>
          <p:cNvSpPr>
            <a:spLocks noGrp="1"/>
          </p:cNvSpPr>
          <p:nvPr>
            <p:ph idx="1"/>
          </p:nvPr>
        </p:nvSpPr>
        <p:spPr>
          <a:xfrm>
            <a:off x="228600" y="685800"/>
            <a:ext cx="8686800" cy="5562600"/>
          </a:xfrm>
        </p:spPr>
        <p:txBody>
          <a:bodyPr/>
          <a:lstStyle/>
          <a:p>
            <a:r>
              <a:rPr lang="en-US" altLang="en-US" dirty="0" smtClean="0"/>
              <a:t>Many of the people in this room and, in particular, workshop organizers, have thought about these issues a lot, and have developed research programs that attempts to make progress in this direction. </a:t>
            </a:r>
          </a:p>
          <a:p>
            <a:endParaRPr lang="en-US" altLang="en-US" sz="1000" dirty="0" smtClean="0"/>
          </a:p>
          <a:p>
            <a:r>
              <a:rPr lang="en-US" dirty="0" smtClean="0"/>
              <a:t>Sameer Singh</a:t>
            </a:r>
          </a:p>
          <a:p>
            <a:pPr lvl="1"/>
            <a:r>
              <a:rPr lang="en-US" dirty="0" smtClean="0"/>
              <a:t>… but </a:t>
            </a:r>
            <a:r>
              <a:rPr lang="en-US" dirty="0"/>
              <a:t>restrict </a:t>
            </a:r>
            <a:r>
              <a:rPr lang="en-US" dirty="0" smtClean="0"/>
              <a:t>the models they can specify to a certain </a:t>
            </a:r>
            <a:r>
              <a:rPr lang="en-US" dirty="0"/>
              <a:t>family of </a:t>
            </a:r>
            <a:r>
              <a:rPr lang="en-US" dirty="0" smtClean="0"/>
              <a:t>models.</a:t>
            </a:r>
            <a:endParaRPr lang="en-US" dirty="0"/>
          </a:p>
          <a:p>
            <a:pPr lvl="1"/>
            <a:r>
              <a:rPr lang="en-US" dirty="0" smtClean="0"/>
              <a:t>But this often is not enough; i.e</a:t>
            </a:r>
            <a:r>
              <a:rPr lang="en-US" dirty="0"/>
              <a:t>. machine learning often doesn't "just </a:t>
            </a:r>
            <a:r>
              <a:rPr lang="en-US" dirty="0" smtClean="0"/>
              <a:t>work“…. users </a:t>
            </a:r>
            <a:r>
              <a:rPr lang="en-US" dirty="0"/>
              <a:t>need to explore various paradigms to see what works, i.e. undirected models, generative </a:t>
            </a:r>
            <a:r>
              <a:rPr lang="en-US" dirty="0" smtClean="0"/>
              <a:t>models,… and </a:t>
            </a:r>
            <a:r>
              <a:rPr lang="en-US" dirty="0"/>
              <a:t>so </a:t>
            </a:r>
            <a:r>
              <a:rPr lang="en-US" dirty="0" smtClean="0"/>
              <a:t>on</a:t>
            </a:r>
          </a:p>
          <a:p>
            <a:pPr lvl="1"/>
            <a:r>
              <a:rPr lang="en-US" dirty="0" smtClean="0"/>
              <a:t>…users </a:t>
            </a:r>
            <a:r>
              <a:rPr lang="en-US" dirty="0"/>
              <a:t>need to modify the </a:t>
            </a:r>
            <a:r>
              <a:rPr lang="en-US" dirty="0" smtClean="0"/>
              <a:t>model…, </a:t>
            </a:r>
            <a:r>
              <a:rPr lang="en-US" dirty="0"/>
              <a:t>e.g. use a slightly different formulation, training loss that reflects the task, or </a:t>
            </a:r>
            <a:r>
              <a:rPr lang="en-US" dirty="0" smtClean="0"/>
              <a:t>prior knowledge; pure </a:t>
            </a:r>
            <a:r>
              <a:rPr lang="en-US" dirty="0"/>
              <a:t>black-box declarative machine learning is not universally </a:t>
            </a:r>
            <a:r>
              <a:rPr lang="en-US" dirty="0" smtClean="0"/>
              <a:t>applicable</a:t>
            </a:r>
          </a:p>
          <a:p>
            <a:pPr lvl="1"/>
            <a:r>
              <a:rPr lang="en-US" dirty="0" smtClean="0"/>
              <a:t>what </a:t>
            </a:r>
            <a:r>
              <a:rPr lang="en-US" dirty="0"/>
              <a:t>is a declarative formulation that is easy to understand, yet supports many/all existing and future </a:t>
            </a:r>
            <a:r>
              <a:rPr lang="en-US" dirty="0" smtClean="0"/>
              <a:t>models? it's </a:t>
            </a:r>
            <a:r>
              <a:rPr lang="en-US" dirty="0"/>
              <a:t>math</a:t>
            </a:r>
            <a:r>
              <a:rPr lang="en-US" dirty="0" smtClean="0"/>
              <a:t>!</a:t>
            </a:r>
          </a:p>
          <a:p>
            <a:pPr lvl="1"/>
            <a:r>
              <a:rPr lang="en-US" dirty="0" smtClean="0"/>
              <a:t>Therefore, need declarative </a:t>
            </a:r>
            <a:r>
              <a:rPr lang="en-US" dirty="0"/>
              <a:t>math-like </a:t>
            </a:r>
            <a:r>
              <a:rPr lang="en-US" dirty="0" smtClean="0"/>
              <a:t>syntax </a:t>
            </a:r>
            <a:r>
              <a:rPr lang="en-US" dirty="0" smtClean="0">
                <a:sym typeface="Wingdings" panose="05000000000000000000" pitchFamily="2" charset="2"/>
              </a:rPr>
              <a:t> Wolfe</a:t>
            </a:r>
            <a:endParaRPr lang="en-US" dirty="0"/>
          </a:p>
        </p:txBody>
      </p:sp>
      <p:sp>
        <p:nvSpPr>
          <p:cNvPr id="2" name="Slide Number Placeholder 1"/>
          <p:cNvSpPr>
            <a:spLocks noGrp="1"/>
          </p:cNvSpPr>
          <p:nvPr>
            <p:ph type="sldNum" sz="quarter" idx="11"/>
          </p:nvPr>
        </p:nvSpPr>
        <p:spPr/>
        <p:txBody>
          <a:bodyPr/>
          <a:lstStyle/>
          <a:p>
            <a:pPr>
              <a:defRPr/>
            </a:pPr>
            <a:fld id="{EDA5B6D3-C54C-46B4-B0F6-3E8E53BABF09}" type="slidenum">
              <a:rPr lang="en-US" smtClean="0"/>
              <a:pPr>
                <a:defRPr/>
              </a:pPr>
              <a:t>8</a:t>
            </a:fld>
            <a:endParaRPr lang="en-US" dirty="0"/>
          </a:p>
        </p:txBody>
      </p:sp>
    </p:spTree>
    <p:extLst>
      <p:ext uri="{BB962C8B-B14F-4D97-AF65-F5344CB8AC3E}">
        <p14:creationId xmlns:p14="http://schemas.microsoft.com/office/powerpoint/2010/main" val="330330462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How to make progress?</a:t>
            </a:r>
            <a:endParaRPr lang="en-US" altLang="en-US" dirty="0" smtClean="0"/>
          </a:p>
        </p:txBody>
      </p:sp>
      <p:sp>
        <p:nvSpPr>
          <p:cNvPr id="12291" name="Content Placeholder 2"/>
          <p:cNvSpPr>
            <a:spLocks noGrp="1"/>
          </p:cNvSpPr>
          <p:nvPr>
            <p:ph idx="1"/>
          </p:nvPr>
        </p:nvSpPr>
        <p:spPr>
          <a:xfrm>
            <a:off x="228600" y="685800"/>
            <a:ext cx="8686800" cy="5562600"/>
          </a:xfrm>
        </p:spPr>
        <p:txBody>
          <a:bodyPr/>
          <a:lstStyle/>
          <a:p>
            <a:r>
              <a:rPr lang="en-US" altLang="en-US" dirty="0" smtClean="0"/>
              <a:t>Many of the people in this room and, in particular, workshop organizers, have thought about these issues a lot, and have developed research programs that attempts to make progress in this direction. </a:t>
            </a:r>
          </a:p>
          <a:p>
            <a:endParaRPr lang="en-US" altLang="en-US" sz="1000" dirty="0" smtClean="0"/>
          </a:p>
          <a:p>
            <a:r>
              <a:rPr lang="en-US" dirty="0" smtClean="0"/>
              <a:t>Avi Pfeffer:</a:t>
            </a:r>
          </a:p>
          <a:p>
            <a:pPr lvl="1"/>
            <a:r>
              <a:rPr lang="en-US" dirty="0"/>
              <a:t>Much modern machine learning is </a:t>
            </a:r>
            <a:r>
              <a:rPr lang="en-US" dirty="0" smtClean="0"/>
              <a:t>probabilistic </a:t>
            </a:r>
          </a:p>
          <a:p>
            <a:pPr lvl="1"/>
            <a:r>
              <a:rPr lang="en-US" dirty="0" smtClean="0"/>
              <a:t>Need to define </a:t>
            </a:r>
            <a:r>
              <a:rPr lang="en-US" dirty="0"/>
              <a:t>a probabilistic model over your </a:t>
            </a:r>
            <a:r>
              <a:rPr lang="en-US" dirty="0" smtClean="0"/>
              <a:t>domain; Learn </a:t>
            </a:r>
            <a:r>
              <a:rPr lang="en-US" dirty="0"/>
              <a:t>the parameters or structure of the model from </a:t>
            </a:r>
            <a:r>
              <a:rPr lang="en-US" dirty="0" smtClean="0"/>
              <a:t>data, and </a:t>
            </a:r>
          </a:p>
          <a:p>
            <a:pPr lvl="1"/>
            <a:r>
              <a:rPr lang="en-US" dirty="0" smtClean="0"/>
              <a:t>model has to </a:t>
            </a:r>
            <a:r>
              <a:rPr lang="en-US" dirty="0"/>
              <a:t>reason about </a:t>
            </a:r>
            <a:r>
              <a:rPr lang="en-US" dirty="0" smtClean="0"/>
              <a:t>the domain – predict </a:t>
            </a:r>
            <a:r>
              <a:rPr lang="en-US" dirty="0"/>
              <a:t>future </a:t>
            </a:r>
            <a:r>
              <a:rPr lang="en-US" dirty="0" smtClean="0"/>
              <a:t>events, infer </a:t>
            </a:r>
            <a:r>
              <a:rPr lang="en-US" dirty="0"/>
              <a:t>causes of observed </a:t>
            </a:r>
            <a:r>
              <a:rPr lang="en-US" dirty="0" smtClean="0"/>
              <a:t>events, using </a:t>
            </a:r>
            <a:r>
              <a:rPr lang="en-US" dirty="0"/>
              <a:t>current observations to </a:t>
            </a:r>
            <a:r>
              <a:rPr lang="en-US" dirty="0" smtClean="0"/>
              <a:t>predict future</a:t>
            </a:r>
            <a:endParaRPr lang="en-US" dirty="0"/>
          </a:p>
          <a:p>
            <a:pPr lvl="1"/>
            <a:r>
              <a:rPr lang="en-US" dirty="0" smtClean="0"/>
              <a:t>Needs way to easily interact </a:t>
            </a:r>
            <a:r>
              <a:rPr lang="en-US" dirty="0"/>
              <a:t>with </a:t>
            </a:r>
            <a:r>
              <a:rPr lang="en-US" dirty="0" smtClean="0"/>
              <a:t>data; easily integrate </a:t>
            </a:r>
            <a:r>
              <a:rPr lang="en-US" dirty="0"/>
              <a:t>with applications</a:t>
            </a:r>
          </a:p>
          <a:p>
            <a:pPr lvl="1"/>
            <a:r>
              <a:rPr lang="en-US" dirty="0" smtClean="0"/>
              <a:t>General </a:t>
            </a:r>
            <a:r>
              <a:rPr lang="en-US" dirty="0"/>
              <a:t>representation to capture common programming patterns</a:t>
            </a:r>
          </a:p>
          <a:p>
            <a:pPr lvl="2"/>
            <a:r>
              <a:rPr lang="en-US" b="0" dirty="0"/>
              <a:t>Functional </a:t>
            </a:r>
            <a:r>
              <a:rPr lang="en-US" b="0" dirty="0" smtClean="0"/>
              <a:t>programming; Object-oriented programming; Constraints </a:t>
            </a:r>
            <a:r>
              <a:rPr lang="en-US" b="0" dirty="0"/>
              <a:t>for undirected </a:t>
            </a:r>
            <a:r>
              <a:rPr lang="en-US" b="0" dirty="0" smtClean="0"/>
              <a:t>models</a:t>
            </a:r>
            <a:endParaRPr lang="en-US" b="0" dirty="0"/>
          </a:p>
          <a:p>
            <a:pPr lvl="1"/>
            <a:r>
              <a:rPr lang="en-US" dirty="0"/>
              <a:t>An extensible library of inference </a:t>
            </a:r>
            <a:r>
              <a:rPr lang="en-US" dirty="0" smtClean="0"/>
              <a:t>algorithms </a:t>
            </a:r>
            <a:r>
              <a:rPr lang="en-US" dirty="0" smtClean="0">
                <a:sym typeface="Wingdings" panose="05000000000000000000" pitchFamily="2" charset="2"/>
              </a:rPr>
              <a:t> Figaro</a:t>
            </a:r>
            <a:endParaRPr lang="en-US" dirty="0"/>
          </a:p>
        </p:txBody>
      </p:sp>
      <p:sp>
        <p:nvSpPr>
          <p:cNvPr id="2" name="Slide Number Placeholder 1"/>
          <p:cNvSpPr>
            <a:spLocks noGrp="1"/>
          </p:cNvSpPr>
          <p:nvPr>
            <p:ph type="sldNum" sz="quarter" idx="11"/>
          </p:nvPr>
        </p:nvSpPr>
        <p:spPr/>
        <p:txBody>
          <a:bodyPr/>
          <a:lstStyle/>
          <a:p>
            <a:pPr>
              <a:defRPr/>
            </a:pPr>
            <a:fld id="{EDA5B6D3-C54C-46B4-B0F6-3E8E53BABF09}" type="slidenum">
              <a:rPr lang="en-US" smtClean="0"/>
              <a:pPr>
                <a:defRPr/>
              </a:pPr>
              <a:t>9</a:t>
            </a:fld>
            <a:endParaRPr lang="en-US" dirty="0"/>
          </a:p>
        </p:txBody>
      </p:sp>
    </p:spTree>
    <p:extLst>
      <p:ext uri="{BB962C8B-B14F-4D97-AF65-F5344CB8AC3E}">
        <p14:creationId xmlns:p14="http://schemas.microsoft.com/office/powerpoint/2010/main" val="1218782663"/>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DANR@YOZKPGTFUVWXY5MI" val="2971"/>
  <p:tag name="ACCESSLIST" val=""/>
  <p:tag name="FIRSTDANR@EKFAUQOFUVWYY57I" val="3619"/>
  <p:tag name="FIRSTDANR@ELHXENZFUVWZY5H8" val="4613"/>
  <p:tag name="FIRSTDANR@CYDCTBQRUVW1Y552" val="5274"/>
</p:tagLst>
</file>

<file path=ppt/tags/tag2.xml><?xml version="1.0" encoding="utf-8"?>
<p:tagLst xmlns:a="http://schemas.openxmlformats.org/drawingml/2006/main" xmlns:r="http://schemas.openxmlformats.org/officeDocument/2006/relationships" xmlns:p="http://schemas.openxmlformats.org/presentationml/2006/main">
  <p:tag name="TIMING" val="|26.1|10|2.9"/>
</p:tagLst>
</file>

<file path=ppt/tags/tag3.xml><?xml version="1.0" encoding="utf-8"?>
<p:tagLst xmlns:a="http://schemas.openxmlformats.org/drawingml/2006/main" xmlns:r="http://schemas.openxmlformats.org/officeDocument/2006/relationships" xmlns:p="http://schemas.openxmlformats.org/presentationml/2006/main">
  <p:tag name="TIMING" val="|27|4.9|0.4|20.4"/>
</p:tagLst>
</file>

<file path=ppt/tags/tag4.xml><?xml version="1.0" encoding="utf-8"?>
<p:tagLst xmlns:a="http://schemas.openxmlformats.org/drawingml/2006/main" xmlns:r="http://schemas.openxmlformats.org/officeDocument/2006/relationships" xmlns:p="http://schemas.openxmlformats.org/presentationml/2006/main">
  <p:tag name="TIMING" val="|26.1|10|2.9"/>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10;\usepackage{amssymb}&#10;\pagestyle{empty}&#10;&#10;\begin{document}&#10;\begin{align*}&#10;\mathbf{y}_k &amp;\equiv \{y_t \;|\; t \in \mathcal{T}_k,\; y_t \in \{0,1\}\} \\&#10;z_k(\mathbf{x},\mathbf{y}) &amp;=&#10;  \left(\sum_{t \in \mathcal{T}_k} \sigma_k(\mathbf{w}_t,\Phi_k(\mathbf{x})) y_t\right)&#10;    - \infty\, c_k^D(\mathbf{x},\mathbf{y})&#10;\label{eqn:multi-class-CCM-template}\\ &#10;\sigma_k(\mathbf{w},\mathbf{x}) &amp;= g_k(\mathbf{w} \cdot \mathbf{x})&#10;\end{align*}&#10;\end{document}&#10;"/>
  <p:tag name="FILENAME" val="TP_tmp"/>
  <p:tag name="FORMAT" val="pngmono"/>
  <p:tag name="RES" val="1200"/>
  <p:tag name="BLEND" val="0"/>
  <p:tag name="TRANSPARENT" val="1"/>
  <p:tag name="TBUG" val="0"/>
  <p:tag name="ALLOWFS" val="0"/>
  <p:tag name="ORIGWIDTH" val="213"/>
  <p:tag name="PICTUREFILESIZE" val="23562"/>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10;\usepackage{amssymb}&#10;\pagestyle{empty}&#10;&#10;\begin{document}&#10;\[ \phi^F_i(\mathbf{x}, \mathbf{y}) = \sum_{a=1}^{\mathcal{A}} y^F_a\; x^F_i \]&#10;\end{document}&#10;"/>
  <p:tag name="FILENAME" val="TP_tmp"/>
  <p:tag name="FORMAT" val="pngmono"/>
  <p:tag name="RES" val="1200"/>
  <p:tag name="BLEND" val="0"/>
  <p:tag name="TRANSPARENT" val="1"/>
  <p:tag name="TBUG" val="0"/>
  <p:tag name="ALLOWFS" val="0"/>
  <p:tag name="ORIGWIDTH" val="93"/>
  <p:tag name="PICTUREFILESIZE" val="6241"/>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align*}&#10;\forall i, \; \sum_{y \in \mathcal{Y}} 1_{\{y_i=y\}} &amp;= 1 \\&#10;\forall y \in \mathcal{Y}, \; \sum_{i=0}^{n-1} 1_{\{y_i=y\}} &amp;\leq 1 \\&#10;\forall y \in \mathcal{Y}_R, \; \sum_{i=0}^{n-1} 1_{\{y_i=y=\mbox{\footnotesize{``R-Ax''}}\}} &amp;\leq \sum_{i=0}^{n-1} 1_{\{y_i=\mbox{\footnotesize{``Ax''}}\}} \\&#10;\forall j,y \in \mathcal{Y}_C, \; 1_{\{y_j=y=\mbox{\footnotesize{``C-Ax''}}\}} &amp;\leq \sum_{i=0}^j 1_{\{y_i=\mbox{\footnotesize{``Ax''}}\}} \\&#10;\end{align*}&#10;\end{document}&#10;"/>
  <p:tag name="FILENAME" val="TP_tmp"/>
  <p:tag name="FORMAT" val="png16m"/>
  <p:tag name="RES" val="4800"/>
  <p:tag name="BLEND" val="0"/>
  <p:tag name="TRANSPARENT" val="1"/>
  <p:tag name="TBUG" val="0"/>
  <p:tag name="ALLOWFS" val="0"/>
  <p:tag name="ORIGWIDTH" val="202"/>
  <p:tag name="PICTUREFILESIZE" val="536681"/>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10;\usepackage{amssymb}&#10;\pagestyle{empty}&#10;&#10;\begin{document}&#10;\begin{align*}&#10;\phi^T_{t,i}(\mathbf{x}, \mathbf{y}) &amp;= \sum_{a=1}^{\mathcal{A}} y^T_{a,t} x^T_i \\&#10;c^D_a(\mathbf{x}, \mathbf{y}) &amp;= I\left\{ \sum^{\mathcal{T} \cup \{\mathrm{null}\}}_t y^T_{a,t} = 1 \right\}&#10;\end{align*}&#10;\end{document}&#10;"/>
  <p:tag name="FILENAME" val="TP_tmp"/>
  <p:tag name="FORMAT" val="pngmono"/>
  <p:tag name="RES" val="1200"/>
  <p:tag name="BLEND" val="0"/>
  <p:tag name="TRANSPARENT" val="1"/>
  <p:tag name="TBUG" val="0"/>
  <p:tag name="ALLOWFS" val="0"/>
  <p:tag name="ORIGWIDTH" val="144"/>
  <p:tag name="PICTUREFILESIZE" val="15832"/>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10;\usepackage{amssymb}&#10;\pagestyle{empty}&#10;&#10;\begin{document}&#10;\[ (\exists a \in \mathcal{A},\; y_{a,\mbox{\tiny ``R-A0''}}) \Rightarrow (\exists a \in \mathcal{A},\; y_{a,\mbox{\tiny ``A0''}}) \]&#10;\end{document}&#10;"/>
  <p:tag name="FILENAME" val="TP_tmp"/>
  <p:tag name="FORMAT" val="pngmono"/>
  <p:tag name="RES" val="1200"/>
  <p:tag name="BLEND" val="0"/>
  <p:tag name="TRANSPARENT" val="1"/>
  <p:tag name="TBUG" val="0"/>
  <p:tag name="ALLOWFS" val="0"/>
  <p:tag name="ORIGWIDTH" val="167"/>
  <p:tag name="PICTUREFILESIZE" val="6881"/>
</p:tagLst>
</file>

<file path=ppt/theme/theme1.xml><?xml version="1.0" encoding="utf-8"?>
<a:theme xmlns:a="http://schemas.openxmlformats.org/drawingml/2006/main" name="DANR-CCG-16">
  <a:themeElements>
    <a:clrScheme name="Custom 1">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Settings\davzimak\Application Data\Microsoft\Templates\vasin_CCG.pot</Template>
  <TotalTime>77913</TotalTime>
  <Words>3220</Words>
  <Application>Microsoft Office PowerPoint</Application>
  <PresentationFormat>On-screen Show (4:3)</PresentationFormat>
  <Paragraphs>529</Paragraphs>
  <Slides>31</Slides>
  <Notes>18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Wingdings</vt:lpstr>
      <vt:lpstr>Tahoma</vt:lpstr>
      <vt:lpstr>Symbol</vt:lpstr>
      <vt:lpstr>cmmi10</vt:lpstr>
      <vt:lpstr>Calibri</vt:lpstr>
      <vt:lpstr>Arial</vt:lpstr>
      <vt:lpstr>Monaco</vt:lpstr>
      <vt:lpstr>Tempus Sans ITC</vt:lpstr>
      <vt:lpstr>新細明體</vt:lpstr>
      <vt:lpstr>Arial Unicode MS</vt:lpstr>
      <vt:lpstr>Courier New</vt:lpstr>
      <vt:lpstr>cmsy10</vt:lpstr>
      <vt:lpstr>Times New Roman</vt:lpstr>
      <vt:lpstr>Georgia</vt:lpstr>
      <vt:lpstr>DANR-CCG-16</vt:lpstr>
      <vt:lpstr>Declarative Learning Based Programming    </vt:lpstr>
      <vt:lpstr>A Hypothetical Surveillance Program</vt:lpstr>
      <vt:lpstr>Common Approach: Breaking it Down</vt:lpstr>
      <vt:lpstr>A (Realistic) Knowledge Management Program</vt:lpstr>
      <vt:lpstr>Roadmap</vt:lpstr>
      <vt:lpstr>Our Learning Based Programming Thesis</vt:lpstr>
      <vt:lpstr>How to make progress?</vt:lpstr>
      <vt:lpstr>How to make progress?</vt:lpstr>
      <vt:lpstr>How to make progress?</vt:lpstr>
      <vt:lpstr>Programming Paradigms</vt:lpstr>
      <vt:lpstr>Principles of Learning Based Programming</vt:lpstr>
      <vt:lpstr>Who are our users? </vt:lpstr>
      <vt:lpstr>Learning Based Java &amp; Saul</vt:lpstr>
      <vt:lpstr>Constrained Conditional Models</vt:lpstr>
      <vt:lpstr>Learning Based Java  [Rizzolo &amp; Roth, ICSC’07, LREC’10]</vt:lpstr>
      <vt:lpstr>Learning Based Java  [Rizzolo &amp; Roth, ICSC’07]</vt:lpstr>
      <vt:lpstr>Discriminative Example: Semantic Role Labeling</vt:lpstr>
      <vt:lpstr>SRL: Discriminative Decomposition</vt:lpstr>
      <vt:lpstr>Example: Semantic Role Labeling</vt:lpstr>
      <vt:lpstr>Constraints</vt:lpstr>
      <vt:lpstr>Inference Problems</vt:lpstr>
      <vt:lpstr>LBJava: Success Stories</vt:lpstr>
      <vt:lpstr>Saul: 2nd Generation CCM based LBP</vt:lpstr>
      <vt:lpstr>Saul</vt:lpstr>
      <vt:lpstr>From Paper* to Program </vt:lpstr>
      <vt:lpstr>Recognizing Entities and Relations [Roth&amp;Yih’04,07]</vt:lpstr>
      <vt:lpstr>Prediction Paradigms</vt:lpstr>
      <vt:lpstr>Saul: Declarative Specification of Problem and Solution</vt:lpstr>
      <vt:lpstr>Learning Paradigms</vt:lpstr>
      <vt:lpstr>Inference Paradigms</vt:lpstr>
      <vt:lpstr>Conclusions</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CCMs</dc:title>
  <dc:subject>Talk at Maryland, April 2009</dc:subject>
  <dc:creator>Dan Roth</dc:creator>
  <cp:lastModifiedBy>Roth, Dan</cp:lastModifiedBy>
  <cp:revision>1188</cp:revision>
  <dcterms:created xsi:type="dcterms:W3CDTF">2004-04-28T22:21:11Z</dcterms:created>
  <dcterms:modified xsi:type="dcterms:W3CDTF">2016-10-31T23:07:57Z</dcterms:modified>
</cp:coreProperties>
</file>