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1398" r:id="rId3"/>
    <p:sldId id="1399" r:id="rId4"/>
    <p:sldId id="1400" r:id="rId5"/>
    <p:sldId id="1245" r:id="rId6"/>
    <p:sldId id="1247" r:id="rId7"/>
    <p:sldId id="1251" r:id="rId8"/>
    <p:sldId id="1401" r:id="rId9"/>
    <p:sldId id="1402" r:id="rId10"/>
    <p:sldId id="1403" r:id="rId11"/>
    <p:sldId id="1404" r:id="rId12"/>
    <p:sldId id="1384" r:id="rId13"/>
    <p:sldId id="1385" r:id="rId14"/>
    <p:sldId id="1387" r:id="rId15"/>
    <p:sldId id="1388" r:id="rId16"/>
    <p:sldId id="1389" r:id="rId17"/>
    <p:sldId id="1390" r:id="rId18"/>
    <p:sldId id="1391" r:id="rId19"/>
    <p:sldId id="1405" r:id="rId20"/>
    <p:sldId id="1392" r:id="rId21"/>
    <p:sldId id="1406" r:id="rId22"/>
    <p:sldId id="1407" r:id="rId23"/>
    <p:sldId id="1408" r:id="rId24"/>
    <p:sldId id="1416" r:id="rId25"/>
    <p:sldId id="1417" r:id="rId26"/>
    <p:sldId id="1418" r:id="rId27"/>
    <p:sldId id="1419" r:id="rId28"/>
    <p:sldId id="1420" r:id="rId29"/>
    <p:sldId id="1421" r:id="rId30"/>
    <p:sldId id="1422" r:id="rId31"/>
    <p:sldId id="1423" r:id="rId32"/>
    <p:sldId id="1424" r:id="rId33"/>
    <p:sldId id="1425" r:id="rId34"/>
    <p:sldId id="1426" r:id="rId35"/>
    <p:sldId id="1427" r:id="rId36"/>
    <p:sldId id="1428" r:id="rId37"/>
    <p:sldId id="1429" r:id="rId38"/>
    <p:sldId id="1430" r:id="rId39"/>
    <p:sldId id="1431" r:id="rId40"/>
    <p:sldId id="1432" r:id="rId41"/>
    <p:sldId id="1433" r:id="rId42"/>
    <p:sldId id="1434" r:id="rId43"/>
    <p:sldId id="1435" r:id="rId44"/>
    <p:sldId id="1413" r:id="rId45"/>
    <p:sldId id="1414" r:id="rId46"/>
    <p:sldId id="1415" r:id="rId47"/>
    <p:sldId id="1393" r:id="rId48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51"/>
    </p:embeddedFont>
    <p:embeddedFont>
      <p:font typeface="Arial Unicode MS" panose="020B0604020202020204" pitchFamily="34" charset="-128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msy10" panose="020B0500000000000000" pitchFamily="34" charset="0"/>
      <p:regular r:id="rId57"/>
    </p:embeddedFont>
    <p:embeddedFont>
      <p:font typeface="Wingdings 3" panose="05040102010807070707" pitchFamily="18" charset="2"/>
      <p:regular r:id="rId58"/>
    </p:embeddedFont>
    <p:embeddedFont>
      <p:font typeface="新細明體" panose="02020500000000000000" pitchFamily="18" charset="-120"/>
      <p:regular r:id="rId59"/>
    </p:embeddedFont>
    <p:embeddedFont>
      <p:font typeface="SimSun" panose="02010600030101010101" pitchFamily="2" charset="-122"/>
      <p:regular r:id="rId60"/>
    </p:embeddedFont>
    <p:embeddedFont>
      <p:font typeface="ＭＳ Ｐゴシック" panose="020B0600070205080204" pitchFamily="34" charset="-128"/>
      <p:regular r:id="rId61"/>
    </p:embeddedFont>
    <p:embeddedFont>
      <p:font typeface="Gill Sans MT" panose="020B0502020104020203" pitchFamily="34" charset="0"/>
      <p:regular r:id="rId62"/>
      <p:bold r:id="rId63"/>
      <p:italic r:id="rId64"/>
      <p:boldItalic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12D8F34F-992F-485E-8ED1-31BE1F766B13}">
          <p14:sldIdLst>
            <p14:sldId id="256"/>
            <p14:sldId id="1398"/>
            <p14:sldId id="1399"/>
            <p14:sldId id="1400"/>
            <p14:sldId id="1245"/>
            <p14:sldId id="1247"/>
            <p14:sldId id="1251"/>
            <p14:sldId id="1401"/>
            <p14:sldId id="1402"/>
            <p14:sldId id="1403"/>
            <p14:sldId id="1404"/>
          </p14:sldIdLst>
        </p14:section>
        <p14:section name="Examples" id="{35C70951-0E80-4234-AC2C-15392BB00BD9}">
          <p14:sldIdLst>
            <p14:sldId id="1384"/>
            <p14:sldId id="1385"/>
          </p14:sldIdLst>
        </p14:section>
        <p14:section name="Trustworthiness" id="{CAB3FBA4-02B0-45C1-8D53-1D2ECFAFA564}">
          <p14:sldIdLst>
            <p14:sldId id="1387"/>
            <p14:sldId id="1388"/>
            <p14:sldId id="1389"/>
            <p14:sldId id="1390"/>
            <p14:sldId id="1391"/>
            <p14:sldId id="1405"/>
            <p14:sldId id="1392"/>
            <p14:sldId id="1406"/>
            <p14:sldId id="1407"/>
            <p14:sldId id="1408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13"/>
            <p14:sldId id="1414"/>
            <p14:sldId id="1415"/>
            <p14:sldId id="1393"/>
          </p14:sldIdLst>
        </p14:section>
        <p14:section name="backup" id="{4BF8B879-03E8-431B-B230-192E70E4E1A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66"/>
    <a:srgbClr val="FF0000"/>
    <a:srgbClr val="0000FF"/>
    <a:srgbClr val="3366CC"/>
    <a:srgbClr val="0033CC"/>
    <a:srgbClr val="FF9933"/>
    <a:srgbClr val="FFFF99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89520" autoAdjust="0"/>
  </p:normalViewPr>
  <p:slideViewPr>
    <p:cSldViewPr>
      <p:cViewPr>
        <p:scale>
          <a:sx n="60" d="100"/>
          <a:sy n="60" d="100"/>
        </p:scale>
        <p:origin x="-108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4D71BD1-7C37-4C0A-BFC7-8CAF3053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11B8853-A679-4A08-8A09-5281F94DD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892140-13AB-4D21-8710-DADEC3819B1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181628-F4D6-4009-BB5F-CC19269D8E9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0" tIns="45714" rIns="91430" bIns="45714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57ED01-C42A-47A2-9C29-76151E8F3DD9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51" tIns="47425" rIns="94851" bIns="4742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8361A6-37DD-43BB-8EFE-337CDD9A6021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E2EA9F-4B27-462E-8F13-DCA69E157D5D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8361A6-37DD-43BB-8EFE-337CDD9A6021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5AF04C-CA5E-4C4D-94B8-0F454A398D84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Users share their experiences in message boards, forums, and blogs.</a:t>
            </a:r>
            <a:endParaRPr lang="en-IN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84EDD8-5F7A-46A1-AF7B-787DE1FCF0F0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1" hangingPunct="1"/>
              <a:t>18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0C749-8952-4CB6-B202-106C661C9256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0C749-8952-4CB6-B202-106C661C9256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8C6FEF-398F-4A81-A0DC-7F89FBA6E879}" type="slidenum">
              <a:rPr lang="en-US" sz="1200" b="0"/>
              <a:pPr algn="r"/>
              <a:t>22</a:t>
            </a:fld>
            <a:endParaRPr lang="en-US" sz="1200" b="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F2EE72-1EEA-4295-96ED-E4E099E6FAC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lIns="90862" tIns="45431" rIns="90862" bIns="45431"/>
          <a:lstStyle/>
          <a:p>
            <a:pPr eaLnBrk="1" hangingPunct="1"/>
            <a:r>
              <a:rPr lang="en-US" smtClean="0"/>
              <a:t>This is a collection of different problems of ambiguity resolution  - from text correction – </a:t>
            </a:r>
          </a:p>
          <a:p>
            <a:pPr eaLnBrk="1" hangingPunct="1"/>
            <a:r>
              <a:rPr lang="en-US" smtClean="0"/>
              <a:t>Sorry, it was too tempting to use this one…</a:t>
            </a:r>
          </a:p>
          <a:p>
            <a:pPr eaLnBrk="1" hangingPunct="1"/>
            <a:r>
              <a:rPr lang="en-US" smtClean="0"/>
              <a:t>Word sense disambiguation, part of speech tagging to a decision that involves a decision across sentence</a:t>
            </a:r>
          </a:p>
          <a:p>
            <a:pPr eaLnBrk="1" hangingPunct="1"/>
            <a:r>
              <a:rPr lang="en-US" smtClean="0"/>
              <a:t>All these are essentially the same classification problem – and with progress in learning theory and NLP</a:t>
            </a:r>
          </a:p>
          <a:p>
            <a:pPr eaLnBrk="1" hangingPunct="1"/>
            <a:r>
              <a:rPr lang="en-US" smtClean="0"/>
              <a:t>We have pretty reliable solutions to these today.</a:t>
            </a:r>
          </a:p>
          <a:p>
            <a:pPr eaLnBrk="1" hangingPunct="1"/>
            <a:r>
              <a:rPr lang="en-US" smtClean="0"/>
              <a:t>Here are a few more problems of this kind.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Callout for tau</a:t>
            </a:r>
            <a:r>
              <a:rPr lang="en-US" baseline="0" dirty="0" smtClean="0"/>
              <a:t> and 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4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looking at just the sources, or doing voting, we can</a:t>
            </a:r>
            <a:r>
              <a:rPr lang="en-US" baseline="0" dirty="0" smtClean="0"/>
              <a:t> model both the sources and claims.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7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CB1618-A623-473F-B6D2-428627CF743B}" type="slidenum">
              <a:rPr lang="en-US" sz="1200" b="0">
                <a:solidFill>
                  <a:prstClr val="black"/>
                </a:solidFill>
              </a:rPr>
              <a:pPr algn="r"/>
              <a:t>25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2950" lvl="1" indent="-285750"/>
            <a:r>
              <a:rPr lang="en-US" dirty="0" smtClean="0"/>
              <a:t>In the domain of hotel ratings, a source would be a reviewer, say, Jim,</a:t>
            </a:r>
            <a:r>
              <a:rPr lang="en-US" baseline="0" dirty="0" smtClean="0"/>
              <a:t> while a mutual exclusion set would be the set of a ratings for a particular hotel, say, the Detroit Marriot, and each possible rating for that hotel would be a claim within that mutual exclusion set.</a:t>
            </a:r>
            <a:endParaRPr lang="en-US" dirty="0" smtClean="0"/>
          </a:p>
          <a:p>
            <a:pPr marL="742950" lvl="1" indent="-285750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 in this tutorial we’ll see that all</a:t>
            </a:r>
            <a:r>
              <a:rPr lang="en-US" baseline="0" dirty="0" smtClean="0"/>
              <a:t> of these issues can be address by alternative models, although this will frequently come at the price of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68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Sums, the</a:t>
            </a:r>
            <a:r>
              <a:rPr lang="en-US" baseline="0" dirty="0" smtClean="0"/>
              <a:t> trustworthiness of a source is simply the (normalized) sum of our previous belief in the claims it makes; similarly, the believability of a claim is the sum of trustworthiness of the sources asserting it.  Initially, our belief is uniform across all the claims.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E0F-394A-4CCF-9F32-7A1DA0F229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45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3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CB1618-A623-473F-B6D2-428627CF743B}" type="slidenum">
              <a:rPr lang="en-US" sz="1200" b="0">
                <a:solidFill>
                  <a:prstClr val="black"/>
                </a:solidFill>
              </a:rPr>
              <a:pPr algn="r"/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lvl="0" indent="-285750"/>
            <a:r>
              <a:rPr lang="en-US" dirty="0" smtClean="0"/>
              <a:t>Sums</a:t>
            </a:r>
            <a:r>
              <a:rPr lang="en-US" baseline="0" dirty="0" smtClean="0"/>
              <a:t> suffers more than most from the “easy claim-making” issue because it has no dampening; the increased trust/credibility from extra assertions is linear!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4E0F-394A-4CCF-9F32-7A1DA0F229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Callout for tau</a:t>
            </a:r>
            <a:r>
              <a:rPr lang="en-US" baseline="0" dirty="0" smtClean="0"/>
              <a:t> and 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How big is this text really? Of all of the information in corporations, 80% is unstructured text.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Callout for tau</a:t>
            </a:r>
            <a:r>
              <a:rPr lang="en-US" baseline="0" dirty="0" smtClean="0"/>
              <a:t> and 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4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4E2C-B76D-4730-A674-387AAA01A4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5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80FCF3-093F-4B40-AF4D-BDFBD6E574E7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If you read some text online, can you believe it? We pose these questions and as a first step, try to  approach it based on other users’ shared experience on something similar.</a:t>
            </a:r>
            <a:endParaRPr lang="en-IN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E72C80-64B9-4D9C-ACD0-C38D94CBAFD2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1" hangingPunct="1"/>
              <a:t>46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CC859E-6F7C-4D7B-BFC9-0C8811276855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US" sz="1500" dirty="0" smtClean="0">
                <a:latin typeface="Calibri"/>
                <a:ea typeface="Calibri"/>
                <a:cs typeface="Calibri"/>
                <a:sym typeface="Calibri"/>
              </a:rPr>
              <a:t>Massive</a:t>
            </a:r>
            <a:r>
              <a:rPr lang="en-US" sz="1500" baseline="0" dirty="0" smtClean="0">
                <a:latin typeface="Calibri"/>
                <a:ea typeface="Calibri"/>
                <a:cs typeface="Calibri"/>
                <a:sym typeface="Calibri"/>
              </a:rPr>
              <a:t> and, more importantly, DEEP (and the last time I’ll use the word DEEP in this talk)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90% [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] of the world’s data has been created in the last 2 years, and there will be a [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] 50-fold increase by 2020.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The compounding effect of regulatory obligations and data is making it impossible for humans to keep up. We need machines to assist.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This is the where the </a:t>
            </a:r>
            <a:r>
              <a:rPr sz="1500" dirty="0" err="1">
                <a:latin typeface="Calibri"/>
                <a:ea typeface="Calibri"/>
                <a:cs typeface="Calibri"/>
                <a:sym typeface="Calibri"/>
              </a:rPr>
              <a:t>NexLP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 Story Engine comes in.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1B544F-54BD-49AE-A5F4-9D5946008D93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CEA49E-E184-4713-806D-E847FB61C9F1}" type="slidenum">
              <a:rPr lang="en-US" sz="1200">
                <a:latin typeface="Times New Roman" pitchFamily="18" charset="0"/>
              </a:rPr>
              <a:pPr algn="r"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8E0D60-0D1E-424A-BD46-570C65B11730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Almost all NLP tasks: one example, many  decisions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BF6195-0823-49BA-B65D-2602F52199CF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8E0D60-0D1E-424A-BD46-570C65B11730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Almost all NLP tasks: one example, many  decisions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BF6195-0823-49BA-B65D-2602F52199CF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D38748-D42E-46DD-B3C9-3F947D6AEF5A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Take-home messages: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It is a reasonable assumption that local classification is easy, because: (1) we already identify the important components</a:t>
            </a:r>
          </a:p>
          <a:p>
            <a:pPr eaLnBrk="1" hangingPunct="1"/>
            <a:endParaRPr lang="en-US" altLang="zh-TW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In many applications, the components are identifiable and easy to learn.  Person &amp; Subject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76200"/>
            <a:ext cx="74409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66"/>
            <a:ext cx="523776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558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24721CE0-63AF-4C02-95A8-871705C5378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963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AD56B315-336F-4E70-AE53-D2121C3C0D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808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D09CE63E-8DC8-459D-9F1E-51B2C39CB6A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364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99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33400"/>
          </a:xfr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026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904D9E78-2E4E-4360-A24D-3ECC739393C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193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BC3EEDB6-3FB3-436A-B1A9-6088B5E4AF0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291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EEF7C7A5-273A-4652-B55A-2B23586427B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152400" y="-1364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zh-TW" kern="0" smtClean="0"/>
              <a:t>Click to edit Master title style</a:t>
            </a:r>
            <a:endParaRPr lang="en-US" altLang="zh-TW" kern="0" dirty="0" smtClean="0"/>
          </a:p>
        </p:txBody>
      </p:sp>
    </p:spTree>
    <p:extLst>
      <p:ext uri="{BB962C8B-B14F-4D97-AF65-F5344CB8AC3E}">
        <p14:creationId xmlns:p14="http://schemas.microsoft.com/office/powerpoint/2010/main" val="1869696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364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993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3366CC"/>
                </a:solidFill>
              </a:rPr>
              <a:t>Page</a:t>
            </a:r>
            <a:r>
              <a:rPr lang="en-US" altLang="zh-TW" dirty="0" smtClean="0"/>
              <a:t> </a:t>
            </a:r>
            <a:fld id="{34956E49-9B35-407E-B5F2-C84A7F7C3F93}" type="slidenum">
              <a:rPr lang="en-US" altLang="zh-TW" smtClean="0">
                <a:solidFill>
                  <a:srgbClr val="3366CC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3366CC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757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8FD62D02-0666-40DA-9CF6-C4933C18B9A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251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Page </a:t>
            </a:r>
            <a:fld id="{88825FA4-98C3-401D-9345-FB40A3C16C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616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309360"/>
            <a:ext cx="91440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8CE2158A-1198-49B0-A2A2-00E3C3C721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-5688"/>
            <a:ext cx="9144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364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383968"/>
            <a:ext cx="9144000" cy="6400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418711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12176"/>
            <a:ext cx="37229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3366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rgbClr val="3366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tasciencecentral.com/profiles/blogs/structured-vs-unstructured-data-the-rise-of-data-anarchy" TargetMode="External"/><Relationship Id="rId5" Type="http://schemas.openxmlformats.org/officeDocument/2006/relationships/hyperlink" Target="http://breakthroughanalysis.com/2008/08/01/unstructured-data-and-the-80-percent-rule/" TargetMode="External"/><Relationship Id="rId4" Type="http://schemas.openxmlformats.org/officeDocument/2006/relationships/hyperlink" Target="http://www.dataversity.net/the-growth-of-unstructured-data-what-are-we-going-to-do-with-all-those-zettabyte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71650" y="5370493"/>
            <a:ext cx="5600700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+mj-lt"/>
              </a:rPr>
              <a:t>April 2016</a:t>
            </a:r>
            <a:endParaRPr lang="en-US" sz="1600" b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+mj-lt"/>
              </a:rPr>
              <a:t>CCICADA Retreat, Rutgers University </a:t>
            </a:r>
            <a:endParaRPr lang="en-US" sz="1600" b="1" dirty="0">
              <a:latin typeface="+mj-lt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00200"/>
            <a:ext cx="8458200" cy="22098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33CC"/>
                </a:solidFill>
              </a:rPr>
              <a:t>Making Sense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CC"/>
                </a:solidFill>
              </a:rPr>
              <a:t>of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66"/>
                </a:solidFill>
              </a:rPr>
              <a:t>(and Trusting) </a:t>
            </a:r>
            <a:r>
              <a:rPr lang="en-US" sz="3200" dirty="0" smtClean="0">
                <a:solidFill>
                  <a:srgbClr val="0033CC"/>
                </a:solidFill>
              </a:rPr>
              <a:t/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CC"/>
                </a:solidFill>
              </a:rPr>
              <a:t>Unstructured Data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077200" cy="152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rgbClr val="0033CC"/>
                </a:solidFill>
              </a:rPr>
              <a:t>Dan Roth</a:t>
            </a:r>
          </a:p>
          <a:p>
            <a:pPr algn="l" eaLnBrk="1" hangingPunct="1"/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  <a:p>
            <a:pPr algn="l" eaLnBrk="1" hangingPunct="1"/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University of Illinois at Urbana-Champaign</a:t>
            </a:r>
            <a:endParaRPr lang="en-US" sz="1800" dirty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211294"/>
            <a:ext cx="8229600" cy="13419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+mj-lt"/>
              </a:rPr>
              <a:t>With thanks to: </a:t>
            </a:r>
            <a:endParaRPr lang="en-US" altLang="zh-TW" sz="16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16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Collaborators:</a:t>
            </a:r>
            <a:r>
              <a:rPr lang="en-US" altLang="zh-TW" sz="1600" b="1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Jeff </a:t>
            </a:r>
            <a:r>
              <a:rPr lang="en-US" altLang="zh-TW" sz="1600" b="1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Pasternack, </a:t>
            </a:r>
            <a:r>
              <a:rPr lang="en-US" altLang="zh-TW" sz="1600" b="1" dirty="0" err="1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V.G.Vinod</a:t>
            </a:r>
            <a:r>
              <a:rPr lang="en-US" altLang="zh-TW" sz="1600" b="1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Vydiswaran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	        Kai-Wei Chang, Ming-Wei Chang,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</a:rPr>
              <a:t> Xiao Chen, Gourab Kundu, Lev Ratinov, Others </a:t>
            </a:r>
            <a:endParaRPr lang="en-US" sz="1600" b="1" dirty="0">
              <a:solidFill>
                <a:srgbClr val="0000FF"/>
              </a:solidFill>
              <a:latin typeface="+mj-lt"/>
            </a:endParaRPr>
          </a:p>
          <a:p>
            <a:pPr eaLnBrk="1" hangingPunct="1"/>
            <a:r>
              <a:rPr lang="en-US" sz="1600" dirty="0">
                <a:latin typeface="+mj-lt"/>
              </a:rPr>
              <a:t>Funding:  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NSF; DHS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NIH; DARPA; IARPA, ARL, ONR 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                     DASH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Optimization (Xpress-MP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); Gurobi. 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Machine Learning + Inference based NLP</a:t>
            </a:r>
            <a:endParaRPr lang="en-US" altLang="zh-TW" sz="18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1054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It’s difficult to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predicates of interest due to 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Ambiguity (everything has multiple meanings)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Variability (everything you want to say you can say in many ways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/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Models are based on Statistical Machine Learning &amp; Inference </a:t>
            </a:r>
            <a:endParaRPr lang="en-US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Research Focus:</a:t>
            </a:r>
          </a:p>
          <a:p>
            <a:pPr eaLnBrk="1" hangingPunct="1">
              <a:defRPr/>
            </a:pPr>
            <a:r>
              <a:rPr lang="en-US" altLang="zh-TW" sz="2000" dirty="0" smtClean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Modeling and learning algorithms </a:t>
            </a:r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for different phenomena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Classification models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Structured models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Learning protocols that exploit Indirect </a:t>
            </a:r>
            <a:r>
              <a:rPr lang="en-US" altLang="zh-TW" sz="1800" dirty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TW" sz="1800" dirty="0" smtClean="0">
                <a:ea typeface="Arial Unicode MS" pitchFamily="34" charset="-128"/>
                <a:cs typeface="Arial Unicode MS" pitchFamily="34" charset="-128"/>
              </a:rPr>
              <a:t>upervision </a:t>
            </a:r>
          </a:p>
          <a:p>
            <a:pPr eaLnBrk="1" hangingPunct="1">
              <a:defRPr/>
            </a:pPr>
            <a:r>
              <a:rPr lang="en-US" altLang="zh-TW" sz="2000" dirty="0" smtClean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Inference</a:t>
            </a:r>
            <a:r>
              <a:rPr lang="en-US" altLang="zh-TW" sz="2000" dirty="0" smtClean="0">
                <a:ea typeface="Arial Unicode MS" pitchFamily="34" charset="-128"/>
                <a:cs typeface="Arial Unicode MS" pitchFamily="34" charset="-128"/>
              </a:rPr>
              <a:t> as a way to introduce domain &amp; task specific constraints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Constrained Conditional Models: formulating inference as ILP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zh-TW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58674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3000" y="50292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models;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Acquire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knowledge/constraints;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Make decisions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828800" y="5334000"/>
            <a:ext cx="1125538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60863" y="5334000"/>
            <a:ext cx="1125537" cy="433388"/>
          </a:xfrm>
          <a:prstGeom prst="straightConnector1">
            <a:avLst/>
          </a:prstGeom>
          <a:noFill/>
          <a:ln w="28575" algn="ctr">
            <a:solidFill>
              <a:srgbClr val="1F337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14400" cy="2286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4D7DC8-5302-4287-8F80-1610858109DA}" type="slidenum">
              <a:rPr lang="en-US" altLang="zh-TW" smtClean="0">
                <a:cs typeface="Arial Unicode MS" pitchFamily="34" charset="-128"/>
              </a:rPr>
              <a:pPr eaLnBrk="1" hangingPunct="1"/>
              <a:t>10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791200" y="3276600"/>
            <a:ext cx="2971800" cy="685800"/>
          </a:xfrm>
          <a:prstGeom prst="wedgeRectCallout">
            <a:avLst>
              <a:gd name="adj1" fmla="val -129705"/>
              <a:gd name="adj2" fmla="val -27053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Well understood; easy to build black box categorizers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324600" y="604345"/>
            <a:ext cx="2772102" cy="914400"/>
          </a:xfrm>
          <a:prstGeom prst="wedgeRectCallout">
            <a:avLst>
              <a:gd name="adj1" fmla="val 26263"/>
              <a:gd name="adj2" fmla="val 23616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Try </a:t>
            </a:r>
            <a:r>
              <a:rPr lang="en-US" b="1" dirty="0" err="1" smtClean="0">
                <a:solidFill>
                  <a:schemeClr val="tx1"/>
                </a:solidFill>
              </a:rPr>
              <a:t>LBJava</a:t>
            </a:r>
            <a:r>
              <a:rPr lang="en-US" dirty="0" smtClean="0">
                <a:solidFill>
                  <a:schemeClr val="tx1"/>
                </a:solidFill>
              </a:rPr>
              <a:t>, a very easy way to develop  Learning Based Programs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9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t>Page </a:t>
            </a:r>
            <a:fld id="{A5BF7A0C-4794-499F-B220-6BEBE89D8106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11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2" y="76200"/>
            <a:ext cx="6525536" cy="6781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76" y="5271448"/>
            <a:ext cx="5725324" cy="1508125"/>
          </a:xfrm>
          <a:prstGeom prst="rect">
            <a:avLst/>
          </a:prstGeom>
        </p:spPr>
      </p:pic>
      <p:sp>
        <p:nvSpPr>
          <p:cNvPr id="26" name="Rectangle 18"/>
          <p:cNvSpPr txBox="1">
            <a:spLocks noChangeArrowheads="1"/>
          </p:cNvSpPr>
          <p:nvPr/>
        </p:nvSpPr>
        <p:spPr bwMode="auto">
          <a:xfrm rot="16200000">
            <a:off x="-2990849" y="3067050"/>
            <a:ext cx="712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Significant Progress in NLP and Information Extraction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862561" y="609600"/>
            <a:ext cx="1944414" cy="685800"/>
          </a:xfrm>
          <a:prstGeom prst="wedgeRectCallout">
            <a:avLst>
              <a:gd name="adj1" fmla="val -15632"/>
              <a:gd name="adj2" fmla="val 195935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(Shallow) Semantic Parsing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828800" y="2781300"/>
            <a:ext cx="2452232" cy="685800"/>
          </a:xfrm>
          <a:prstGeom prst="wedgeRectCallout">
            <a:avLst>
              <a:gd name="adj1" fmla="val 26794"/>
              <a:gd name="adj2" fmla="val 36605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Temporal; Quantities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334000" y="3467100"/>
            <a:ext cx="2209800" cy="685800"/>
          </a:xfrm>
          <a:prstGeom prst="wedgeRectCallout">
            <a:avLst>
              <a:gd name="adj1" fmla="val -156925"/>
              <a:gd name="adj2" fmla="val 38674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Wikifier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400800" y="4343400"/>
            <a:ext cx="2209800" cy="685800"/>
          </a:xfrm>
          <a:prstGeom prst="wedgeRectCallout">
            <a:avLst>
              <a:gd name="adj1" fmla="val -121967"/>
              <a:gd name="adj2" fmla="val 287890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Co-Reference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772400" y="2443655"/>
            <a:ext cx="1219200" cy="685800"/>
          </a:xfrm>
          <a:prstGeom prst="wedgeRectCallout">
            <a:avLst>
              <a:gd name="adj1" fmla="val -90345"/>
              <a:gd name="adj2" fmla="val 6260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934200" y="5486400"/>
            <a:ext cx="2209800" cy="685800"/>
          </a:xfrm>
          <a:prstGeom prst="wedgeRectCallout">
            <a:avLst>
              <a:gd name="adj1" fmla="val -169767"/>
              <a:gd name="adj2" fmla="val 48810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04801" y="914400"/>
            <a:ext cx="6248399" cy="1219200"/>
          </a:xfrm>
          <a:prstGeom prst="wedgeRectCallout">
            <a:avLst>
              <a:gd name="adj1" fmla="val -14835"/>
              <a:gd name="adj2" fmla="val 4651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Applications: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NexLP</a:t>
            </a:r>
            <a:r>
              <a:rPr lang="en-US" b="1" dirty="0" smtClean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Investigations; Compliance; E-Discovery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ICG: </a:t>
            </a:r>
            <a:r>
              <a:rPr lang="en-US" dirty="0" smtClean="0">
                <a:solidFill>
                  <a:schemeClr val="tx1"/>
                </a:solidFill>
              </a:rPr>
              <a:t>Tracking social media (primaries trends– who likes what?)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Caveats: </a:t>
            </a:r>
            <a:r>
              <a:rPr lang="en-US" dirty="0" smtClean="0">
                <a:solidFill>
                  <a:schemeClr val="tx1"/>
                </a:solidFill>
              </a:rPr>
              <a:t>Adaptation to multiple text genres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4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Events: Identification, Analysis, </a:t>
            </a:r>
            <a:r>
              <a:rPr lang="en-US" dirty="0" smtClean="0"/>
              <a:t>Co-Reference; Timeline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4519613"/>
            <a:ext cx="8229601" cy="503237"/>
            <a:chOff x="304800" y="4519613"/>
            <a:chExt cx="8229601" cy="503237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304800" y="4533900"/>
              <a:ext cx="81158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</a:rPr>
                <a:t>The police arrested </a:t>
              </a:r>
              <a:r>
                <a:rPr lang="en-US" sz="2000" dirty="0" smtClean="0">
                  <a:latin typeface="+mn-lt"/>
                </a:rPr>
                <a:t> AAA     because    </a:t>
              </a:r>
              <a:r>
                <a:rPr lang="en-US" sz="2000" dirty="0">
                  <a:latin typeface="+mn-lt"/>
                </a:rPr>
                <a:t>he killed </a:t>
              </a:r>
              <a:r>
                <a:rPr lang="en-US" sz="2000" dirty="0" smtClean="0">
                  <a:latin typeface="+mn-lt"/>
                </a:rPr>
                <a:t>BBB two days after Christmas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1000" y="4519613"/>
              <a:ext cx="2743200" cy="46037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67201" y="4540250"/>
              <a:ext cx="4267200" cy="458788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64438" y="4519613"/>
              <a:ext cx="1041400" cy="50006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541122" y="4524375"/>
              <a:ext cx="685800" cy="4984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5867400" y="1295400"/>
            <a:ext cx="1981200" cy="685800"/>
          </a:xfrm>
          <a:prstGeom prst="wedgeRectCallout">
            <a:avLst>
              <a:gd name="adj1" fmla="val -87265"/>
              <a:gd name="adj2" fmla="val 421223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A “Kill” Event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81000" y="1295400"/>
            <a:ext cx="1981200" cy="685800"/>
          </a:xfrm>
          <a:prstGeom prst="wedgeRectCallout">
            <a:avLst>
              <a:gd name="adj1" fmla="val 27325"/>
              <a:gd name="adj2" fmla="val 412028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An “Arrest” Event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816" y="3505200"/>
            <a:ext cx="3147015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+mj-lt"/>
              </a:rPr>
              <a:t>Distributional </a:t>
            </a:r>
            <a:r>
              <a:rPr lang="en-US" dirty="0" smtClean="0">
                <a:solidFill>
                  <a:srgbClr val="003366"/>
                </a:solidFill>
                <a:latin typeface="+mj-lt"/>
              </a:rPr>
              <a:t>Association Score</a:t>
            </a:r>
            <a:endParaRPr lang="en-US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486400"/>
            <a:ext cx="292516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  <a:latin typeface="+mn-lt"/>
              </a:rPr>
              <a:t>Discourse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Relation Prediction</a:t>
            </a:r>
            <a:endParaRPr lang="en-US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2895600" y="1295400"/>
            <a:ext cx="1981200" cy="685800"/>
          </a:xfrm>
          <a:prstGeom prst="wedgeRectCallout">
            <a:avLst>
              <a:gd name="adj1" fmla="val -10076"/>
              <a:gd name="adj2" fmla="val 260304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Causality</a:t>
            </a:r>
            <a:endParaRPr lang="en-US" dirty="0">
              <a:solidFill>
                <a:srgbClr val="003366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3596482" y="3142456"/>
            <a:ext cx="4762" cy="2701925"/>
          </a:xfrm>
          <a:prstGeom prst="curvedConnector3">
            <a:avLst>
              <a:gd name="adj1" fmla="val -11022164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3594100" y="3695700"/>
            <a:ext cx="9525" cy="2676525"/>
          </a:xfrm>
          <a:prstGeom prst="curvedConnector3">
            <a:avLst>
              <a:gd name="adj1" fmla="val -2351852"/>
            </a:avLst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6985458" y="2667000"/>
            <a:ext cx="1981200" cy="685800"/>
          </a:xfrm>
          <a:prstGeom prst="wedgeRectCallout">
            <a:avLst>
              <a:gd name="adj1" fmla="val -20421"/>
              <a:gd name="adj2" fmla="val 207430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Temporal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227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20" grpId="0" animBg="1"/>
      <p:bldP spid="2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" y="1127851"/>
            <a:ext cx="5937094" cy="5349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851"/>
            <a:ext cx="5930703" cy="534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7851"/>
            <a:ext cx="5930703" cy="534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27851"/>
            <a:ext cx="5930703" cy="5349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7851"/>
            <a:ext cx="5919187" cy="534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27851"/>
            <a:ext cx="5919187" cy="534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Social, Political and Economic Event Database (SPEED)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2492276"/>
            <a:ext cx="3124200" cy="258532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+mn-lt"/>
              </a:rPr>
              <a:t>Cline Center for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Democracy: </a:t>
            </a:r>
            <a:r>
              <a:rPr lang="en-US" b="1" dirty="0" smtClean="0">
                <a:solidFill>
                  <a:srgbClr val="3366CC"/>
                </a:solidFill>
                <a:latin typeface="+mn-lt"/>
              </a:rPr>
              <a:t>Quantitative </a:t>
            </a:r>
            <a:r>
              <a:rPr lang="en-US" b="1" dirty="0">
                <a:solidFill>
                  <a:srgbClr val="3366CC"/>
                </a:solidFill>
                <a:latin typeface="+mn-lt"/>
              </a:rPr>
              <a:t>Political Science meets Information </a:t>
            </a:r>
            <a:r>
              <a:rPr lang="en-US" b="1" dirty="0" smtClean="0">
                <a:solidFill>
                  <a:srgbClr val="3366CC"/>
                </a:solidFill>
                <a:latin typeface="+mn-lt"/>
              </a:rPr>
              <a:t>extraction </a:t>
            </a:r>
          </a:p>
          <a:p>
            <a:endParaRPr lang="en-US" b="1" dirty="0">
              <a:solidFill>
                <a:srgbClr val="003366"/>
              </a:solidFill>
              <a:latin typeface="+mn-lt"/>
            </a:endParaRPr>
          </a:p>
          <a:p>
            <a:r>
              <a:rPr lang="en-US" dirty="0" smtClean="0">
                <a:solidFill>
                  <a:srgbClr val="3366CC"/>
                </a:solidFill>
                <a:latin typeface="+mn-lt"/>
              </a:rPr>
              <a:t>Tracking </a:t>
            </a:r>
            <a:r>
              <a:rPr lang="en-US" b="1" dirty="0" smtClean="0">
                <a:solidFill>
                  <a:srgbClr val="3366CC"/>
                </a:solidFill>
                <a:latin typeface="+mn-lt"/>
              </a:rPr>
              <a:t>Societal Stability </a:t>
            </a:r>
            <a:r>
              <a:rPr lang="en-US" dirty="0" smtClean="0">
                <a:solidFill>
                  <a:srgbClr val="3366CC"/>
                </a:solidFill>
                <a:latin typeface="+mn-lt"/>
              </a:rPr>
              <a:t>in the Philippines: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Civil strife, Human 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and property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rights, The 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rule of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law, Political 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regime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transitions</a:t>
            </a:r>
            <a:endParaRPr lang="en-US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1174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 </a:t>
            </a:r>
          </a:p>
        </p:txBody>
      </p:sp>
      <p:sp>
        <p:nvSpPr>
          <p:cNvPr id="131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	</a:t>
            </a:r>
          </a:p>
          <a:p>
            <a:r>
              <a:rPr lang="en-US" dirty="0" smtClean="0"/>
              <a:t>Much research into [data </a:t>
            </a:r>
            <a:r>
              <a:rPr lang="en-US" dirty="0" smtClean="0">
                <a:sym typeface="Wingdings" pitchFamily="2" charset="2"/>
              </a:rPr>
              <a:t> meaning] attempts to </a:t>
            </a:r>
            <a:r>
              <a:rPr lang="en-US" dirty="0" smtClean="0"/>
              <a:t>tell us    </a:t>
            </a:r>
            <a:r>
              <a:rPr lang="en-US" b="1" dirty="0" smtClean="0"/>
              <a:t>what a document says </a:t>
            </a:r>
            <a:r>
              <a:rPr lang="en-US" dirty="0" smtClean="0"/>
              <a:t>with some level of certainty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is it difficult to do?</a:t>
            </a:r>
          </a:p>
          <a:p>
            <a:pPr lvl="1"/>
            <a:r>
              <a:rPr lang="en-US" dirty="0" smtClean="0"/>
              <a:t>What our Learning and Inference methods can do today</a:t>
            </a:r>
          </a:p>
          <a:p>
            <a:pPr lvl="1"/>
            <a:r>
              <a:rPr lang="en-US" dirty="0" smtClean="0">
                <a:solidFill>
                  <a:srgbClr val="003366"/>
                </a:solidFill>
              </a:rPr>
              <a:t>A lot more should and can be done </a:t>
            </a:r>
          </a:p>
          <a:p>
            <a:pPr lvl="1"/>
            <a:r>
              <a:rPr lang="en-US" dirty="0" smtClean="0"/>
              <a:t>……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b="1" dirty="0" smtClean="0"/>
              <a:t>what should we believe</a:t>
            </a:r>
            <a:r>
              <a:rPr lang="en-US" dirty="0" smtClean="0"/>
              <a:t>, and who should we trust?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691327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Knowing what to Believe 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advent of the Information Age and the Web</a:t>
            </a:r>
          </a:p>
          <a:p>
            <a:pPr lvl="1"/>
            <a:r>
              <a:rPr lang="en-US" dirty="0" smtClean="0"/>
              <a:t>Overwhelming quantity of information</a:t>
            </a:r>
          </a:p>
          <a:p>
            <a:pPr lvl="1"/>
            <a:r>
              <a:rPr lang="en-US" dirty="0" smtClean="0">
                <a:solidFill>
                  <a:srgbClr val="003366"/>
                </a:solidFill>
              </a:rPr>
              <a:t>But uncertain quality.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Collaborative media</a:t>
            </a:r>
          </a:p>
          <a:p>
            <a:pPr lvl="3"/>
            <a:r>
              <a:rPr lang="en-US" dirty="0" smtClean="0"/>
              <a:t>Blogs</a:t>
            </a:r>
          </a:p>
          <a:p>
            <a:pPr lvl="3"/>
            <a:r>
              <a:rPr lang="en-US" dirty="0" smtClean="0"/>
              <a:t>Wikis</a:t>
            </a:r>
          </a:p>
          <a:p>
            <a:pPr lvl="3"/>
            <a:r>
              <a:rPr lang="en-US" dirty="0" smtClean="0"/>
              <a:t>Tweets</a:t>
            </a:r>
          </a:p>
          <a:p>
            <a:pPr lvl="3"/>
            <a:r>
              <a:rPr lang="en-US" dirty="0" smtClean="0"/>
              <a:t>Message boards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Established media are losing market share</a:t>
            </a:r>
          </a:p>
          <a:p>
            <a:pPr lvl="3"/>
            <a:r>
              <a:rPr lang="en-US" dirty="0" smtClean="0"/>
              <a:t>Reduced fact-checking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402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5333"/>
          <a:stretch>
            <a:fillRect/>
          </a:stretch>
        </p:blipFill>
        <p:spPr bwMode="auto">
          <a:xfrm>
            <a:off x="4419600" y="1828800"/>
            <a:ext cx="442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0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4067502"/>
            <a:ext cx="51054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Trust</a:t>
            </a:r>
            <a:endParaRPr lang="en-US" dirty="0" smtClean="0"/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 may provide conflicting </a:t>
            </a:r>
          </a:p>
          <a:p>
            <a:pPr marL="0" indent="0">
              <a:buNone/>
            </a:pPr>
            <a:r>
              <a:rPr lang="en-US" dirty="0" smtClean="0"/>
              <a:t>     information or mutually </a:t>
            </a:r>
          </a:p>
          <a:p>
            <a:pPr marL="0" indent="0">
              <a:buNone/>
            </a:pPr>
            <a:r>
              <a:rPr lang="en-US" dirty="0" smtClean="0"/>
              <a:t>     reinforcing information. </a:t>
            </a:r>
          </a:p>
          <a:p>
            <a:pPr lvl="1"/>
            <a:r>
              <a:rPr lang="en-US" dirty="0" smtClean="0"/>
              <a:t>Mistakenly or for a reason</a:t>
            </a:r>
          </a:p>
          <a:p>
            <a:pPr lvl="1"/>
            <a:r>
              <a:rPr lang="en-US" dirty="0" smtClean="0"/>
              <a:t>Not feasible for human to </a:t>
            </a:r>
          </a:p>
          <a:p>
            <a:pPr marL="457200" lvl="1" indent="0">
              <a:buNone/>
            </a:pPr>
            <a:r>
              <a:rPr lang="en-US" dirty="0" smtClean="0"/>
              <a:t>     read it all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computational trust system can be our proxy</a:t>
            </a:r>
          </a:p>
          <a:p>
            <a:pPr lvl="1"/>
            <a:r>
              <a:rPr lang="en-US" dirty="0" smtClean="0"/>
              <a:t>Ideally, assign the trust judgments the user would</a:t>
            </a:r>
          </a:p>
          <a:p>
            <a:pPr lvl="1"/>
            <a:r>
              <a:rPr lang="en-US" dirty="0" smtClean="0"/>
              <a:t>The user may be another system</a:t>
            </a:r>
          </a:p>
          <a:p>
            <a:pPr lvl="2"/>
            <a:r>
              <a:rPr lang="en-US" b="0" dirty="0" smtClean="0"/>
              <a:t>A question answering system; A navigation system; A news aggregator</a:t>
            </a:r>
          </a:p>
          <a:p>
            <a:pPr lvl="2"/>
            <a:r>
              <a:rPr lang="en-US" b="0" dirty="0" smtClean="0"/>
              <a:t>A warning system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8006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2539382">
            <a:off x="7300025" y="1187948"/>
            <a:ext cx="1393825" cy="1423987"/>
          </a:xfrm>
          <a:prstGeom prst="down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False– only 3 %</a:t>
            </a:r>
          </a:p>
        </p:txBody>
      </p:sp>
    </p:spTree>
    <p:extLst>
      <p:ext uri="{BB962C8B-B14F-4D97-AF65-F5344CB8AC3E}">
        <p14:creationId xmlns:p14="http://schemas.microsoft.com/office/powerpoint/2010/main" val="1584840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Emergency Situations</a:t>
            </a:r>
            <a:endParaRPr lang="en-US" dirty="0" smtClean="0"/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distributed data stream needs to be monitored </a:t>
            </a:r>
          </a:p>
          <a:p>
            <a:endParaRPr lang="en-US" dirty="0" smtClean="0"/>
          </a:p>
          <a:p>
            <a:r>
              <a:rPr lang="en-US" b="1" dirty="0" smtClean="0"/>
              <a:t>All data streams have Natural Language Content  </a:t>
            </a:r>
          </a:p>
          <a:p>
            <a:pPr lvl="1"/>
            <a:r>
              <a:rPr lang="en-US" dirty="0" smtClean="0"/>
              <a:t>Internet activity </a:t>
            </a:r>
          </a:p>
          <a:p>
            <a:pPr lvl="2"/>
            <a:r>
              <a:rPr lang="en-US" dirty="0" smtClean="0"/>
              <a:t>chat rooms, forums, search activity, twitter and cell phones </a:t>
            </a:r>
          </a:p>
          <a:p>
            <a:pPr lvl="1"/>
            <a:r>
              <a:rPr lang="en-US" dirty="0" smtClean="0"/>
              <a:t>Traffic reports; 911 calls and other emergency reports </a:t>
            </a:r>
          </a:p>
          <a:p>
            <a:pPr lvl="1"/>
            <a:r>
              <a:rPr lang="en-US" dirty="0" smtClean="0"/>
              <a:t>Network activity, power grid reports, networks reports, security systems, banking</a:t>
            </a:r>
          </a:p>
          <a:p>
            <a:pPr lvl="1"/>
            <a:r>
              <a:rPr lang="en-US" dirty="0" smtClean="0"/>
              <a:t>Media coverage</a:t>
            </a:r>
          </a:p>
          <a:p>
            <a:endParaRPr lang="en-US" dirty="0" smtClean="0"/>
          </a:p>
          <a:p>
            <a:r>
              <a:rPr lang="en-US" dirty="0" smtClean="0"/>
              <a:t>Often, stories appear on tweeter before they break the news</a:t>
            </a:r>
          </a:p>
          <a:p>
            <a:r>
              <a:rPr lang="en-US" dirty="0" smtClean="0"/>
              <a:t>But, a lot of conflicting information, possibly misleading and deceiving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550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821415-4FC3-46F5-9503-CE16A082D95A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39939" name="Title 4"/>
          <p:cNvSpPr>
            <a:spLocks noGrp="1"/>
          </p:cNvSpPr>
          <p:nvPr>
            <p:ph type="title"/>
          </p:nvPr>
        </p:nvSpPr>
        <p:spPr>
          <a:xfrm>
            <a:off x="152400" y="-13648"/>
            <a:ext cx="8610600" cy="533400"/>
          </a:xfrm>
        </p:spPr>
        <p:txBody>
          <a:bodyPr/>
          <a:lstStyle/>
          <a:p>
            <a:r>
              <a:rPr lang="en-US" dirty="0" smtClean="0"/>
              <a:t>Medical Domain: Many support groups &amp; medical forums</a:t>
            </a:r>
            <a:endParaRPr lang="en-IN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6D19F5-A455-44F0-93C9-0FF70A2E17C9}" type="slidenum">
              <a:rPr lang="en-US" altLang="en-US" sz="1200">
                <a:latin typeface="+mj-lt"/>
                <a:cs typeface="+mn-cs"/>
              </a:rPr>
              <a:pPr algn="r">
                <a:defRPr/>
              </a:pPr>
              <a:t>18</a:t>
            </a:fld>
            <a:endParaRPr lang="en-US" altLang="en-US" sz="1200">
              <a:latin typeface="+mj-lt"/>
              <a:cs typeface="+mn-cs"/>
            </a:endParaRPr>
          </a:p>
        </p:txBody>
      </p:sp>
      <p:pic>
        <p:nvPicPr>
          <p:cNvPr id="39941" name="Picture 6" descr="cancer-msg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565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ncer-mailistL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83915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yahooHeal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438400"/>
            <a:ext cx="79517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890">
            <a:off x="1482871" y="1956231"/>
            <a:ext cx="5622375" cy="4115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11287" y="4343400"/>
            <a:ext cx="7351713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3366CC"/>
                </a:solidFill>
                <a:latin typeface="Calibri" pitchFamily="34" charset="0"/>
              </a:rPr>
              <a:t>Hundreds of thousands of people get their medical information from the internet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Best treatment for…..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Side effects of….  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But, some users have an agenda,… </a:t>
            </a:r>
            <a:r>
              <a:rPr lang="en-US" sz="2000" dirty="0" smtClean="0">
                <a:solidFill>
                  <a:srgbClr val="3366CC"/>
                </a:solidFill>
                <a:latin typeface="Calibri" pitchFamily="34" charset="0"/>
              </a:rPr>
              <a:t>pharmaceutical companies…</a:t>
            </a:r>
            <a:endParaRPr lang="en-US" sz="2000" dirty="0">
              <a:solidFill>
                <a:srgbClr val="3366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04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1066800"/>
            <a:ext cx="4115594" cy="49545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Integration of data from multiple heterogeneous sources is essential.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Different sources may provide either conflicting information or mutually reinforcing information.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so Easy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0313E9D8-6076-4115-9373-40F37A4213DC}" type="slidenum">
              <a:rPr lang="en-US" altLang="zh-TW" smtClean="0"/>
              <a:pPr/>
              <a:t>19</a:t>
            </a:fld>
            <a:endParaRPr lang="en-US" altLang="zh-TW" dirty="0"/>
          </a:p>
        </p:txBody>
      </p:sp>
      <p:grpSp>
        <p:nvGrpSpPr>
          <p:cNvPr id="11" name="Group 10"/>
          <p:cNvGrpSpPr/>
          <p:nvPr/>
        </p:nvGrpSpPr>
        <p:grpSpPr>
          <a:xfrm rot="21194531">
            <a:off x="2431641" y="2932167"/>
            <a:ext cx="6065512" cy="3581400"/>
            <a:chOff x="2878184" y="1964479"/>
            <a:chExt cx="6065512" cy="3581400"/>
          </a:xfrm>
        </p:grpSpPr>
        <p:grpSp>
          <p:nvGrpSpPr>
            <p:cNvPr id="12" name="Group 11"/>
            <p:cNvGrpSpPr/>
            <p:nvPr/>
          </p:nvGrpSpPr>
          <p:grpSpPr>
            <a:xfrm rot="429894">
              <a:off x="2878184" y="1964479"/>
              <a:ext cx="6065512" cy="3581400"/>
              <a:chOff x="2878184" y="2624619"/>
              <a:chExt cx="6065512" cy="35814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57699">
                <a:off x="2878184" y="2624619"/>
                <a:ext cx="6000750" cy="3581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 rot="21117586">
                <a:off x="7096103" y="3796397"/>
                <a:ext cx="1847593" cy="213450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3" name="Picture 2" descr="G:\Work\presos\images\Trust\cnn fox healthcare\CNNsi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887" y="3938420"/>
              <a:ext cx="1504713" cy="160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444">
            <a:off x="883453" y="3404738"/>
            <a:ext cx="3894883" cy="268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5" descr="hol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0000"/>
            <a:ext cx="373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olo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71206" y="1061540"/>
            <a:ext cx="4115594" cy="49545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33CC"/>
                </a:solidFill>
              </a:rPr>
              <a:t>Interpreting a distributed stream of  conflicting pieces of information is </a:t>
            </a:r>
            <a:r>
              <a:rPr lang="en-US" sz="2000" b="1" dirty="0" smtClean="0"/>
              <a:t>not easy even for experts. </a:t>
            </a:r>
          </a:p>
        </p:txBody>
      </p:sp>
    </p:spTree>
    <p:extLst>
      <p:ext uri="{BB962C8B-B14F-4D97-AF65-F5344CB8AC3E}">
        <p14:creationId xmlns:p14="http://schemas.microsoft.com/office/powerpoint/2010/main" val="2268734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B47B02-38F6-41E5-9CC5-F1E2C9ABC028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1249284" name="Rectangle 3"/>
          <p:cNvSpPr>
            <a:spLocks noChangeArrowheads="1"/>
          </p:cNvSpPr>
          <p:nvPr/>
        </p:nvSpPr>
        <p:spPr bwMode="auto">
          <a:xfrm>
            <a:off x="2743200" y="175260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>
                <a:latin typeface="Tempus Sans ITC" pitchFamily="82" charset="0"/>
              </a:rPr>
              <a:t>(and distinguish from other candidates)</a:t>
            </a:r>
          </a:p>
        </p:txBody>
      </p:sp>
      <p:pic>
        <p:nvPicPr>
          <p:cNvPr id="16389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915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7" y="5653088"/>
            <a:ext cx="1752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ACCEPT?</a:t>
            </a:r>
            <a:r>
              <a:rPr lang="en-US" sz="2800" dirty="0">
                <a:solidFill>
                  <a:srgbClr val="003366"/>
                </a:solidFill>
                <a:latin typeface="+mn-lt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4812" y="4076700"/>
            <a:ext cx="4243388" cy="2133600"/>
            <a:chOff x="111" y="2784"/>
            <a:chExt cx="2673" cy="1344"/>
          </a:xfrm>
        </p:grpSpPr>
        <p:sp>
          <p:nvSpPr>
            <p:cNvPr id="16402" name="AutoShape 8"/>
            <p:cNvSpPr>
              <a:spLocks noChangeArrowheads="1"/>
            </p:cNvSpPr>
            <p:nvPr/>
          </p:nvSpPr>
          <p:spPr bwMode="auto">
            <a:xfrm rot="-2084416">
              <a:off x="1152" y="2784"/>
              <a:ext cx="1632" cy="672"/>
            </a:xfrm>
            <a:prstGeom prst="leftArrow">
              <a:avLst>
                <a:gd name="adj1" fmla="val 50000"/>
                <a:gd name="adj2" fmla="val 60714"/>
              </a:avLst>
            </a:prstGeom>
            <a:solidFill>
              <a:schemeClr val="bg2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03" name="Oval 9"/>
            <p:cNvSpPr>
              <a:spLocks noChangeArrowheads="1"/>
            </p:cNvSpPr>
            <p:nvPr/>
          </p:nvSpPr>
          <p:spPr bwMode="auto">
            <a:xfrm>
              <a:off x="111" y="3744"/>
              <a:ext cx="1296" cy="384"/>
            </a:xfrm>
            <a:prstGeom prst="ellipse">
              <a:avLst/>
            </a:prstGeom>
            <a:noFill/>
            <a:ln w="1905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1249290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72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1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10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2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3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4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5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6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7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2819400" y="1828800"/>
            <a:ext cx="3810000" cy="128825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Does it say that 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they will: 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Give my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email address away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?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Log my activity</a:t>
            </a:r>
          </a:p>
          <a:p>
            <a:pPr marL="457200" indent="-4572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AutoNum type="arabicPeriod"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……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-78830"/>
            <a:ext cx="172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+mj-lt"/>
              </a:rPr>
              <a:t>A Contract</a:t>
            </a:r>
            <a:endParaRPr lang="en-US" sz="28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2478"/>
            <a:ext cx="8229600" cy="533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view on Extracting Meaning from Unstructured Text</a:t>
            </a:r>
          </a:p>
        </p:txBody>
      </p:sp>
    </p:spTree>
    <p:extLst>
      <p:ext uri="{BB962C8B-B14F-4D97-AF65-F5344CB8AC3E}">
        <p14:creationId xmlns:p14="http://schemas.microsoft.com/office/powerpoint/2010/main" val="293245415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4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4" grpId="0"/>
      <p:bldP spid="16390" grpId="0" animBg="1"/>
      <p:bldP spid="1249298" grpId="0" animBg="1"/>
      <p:bldP spid="163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6" name="Rectangle 4"/>
          <p:cNvSpPr>
            <a:spLocks noChangeArrowheads="1"/>
          </p:cNvSpPr>
          <p:nvPr/>
        </p:nvSpPr>
        <p:spPr bwMode="auto">
          <a:xfrm>
            <a:off x="838199" y="3854668"/>
            <a:ext cx="8000999" cy="2362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/>
              <a:t>Trustworthiness</a:t>
            </a:r>
            <a:endParaRPr lang="en-IN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543800" y="6521668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pSp>
        <p:nvGrpSpPr>
          <p:cNvPr id="29" name="Group 28"/>
          <p:cNvGrpSpPr/>
          <p:nvPr/>
        </p:nvGrpSpPr>
        <p:grpSpPr>
          <a:xfrm>
            <a:off x="4953000" y="238832"/>
            <a:ext cx="4038600" cy="4163918"/>
            <a:chOff x="0" y="575846"/>
            <a:chExt cx="4038600" cy="4163918"/>
          </a:xfrm>
        </p:grpSpPr>
        <p:sp>
          <p:nvSpPr>
            <p:cNvPr id="30" name="TextBox 29"/>
            <p:cNvSpPr txBox="1"/>
            <p:nvPr/>
          </p:nvSpPr>
          <p:spPr>
            <a:xfrm>
              <a:off x="381000" y="956846"/>
              <a:ext cx="992579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3366"/>
                  </a:solidFill>
                </a:rPr>
                <a:t>Sources</a:t>
              </a:r>
              <a:endParaRPr lang="en-US" sz="1600" b="1" dirty="0">
                <a:solidFill>
                  <a:srgbClr val="003366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80673" y="914400"/>
              <a:ext cx="857927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CC"/>
                  </a:solidFill>
                </a:rPr>
                <a:t>Claims</a:t>
              </a:r>
              <a:endParaRPr lang="en-US" sz="1600" b="1" dirty="0">
                <a:solidFill>
                  <a:srgbClr val="3366CC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52697" y="1014222"/>
              <a:ext cx="3633502" cy="3725542"/>
              <a:chOff x="1066800" y="990599"/>
              <a:chExt cx="4800600" cy="525780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066800" y="13716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66800" y="2137229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66800" y="30480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66800" y="38100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66800" y="47244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5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800" y="44958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257800" y="34290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257800" y="25146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57800" y="16002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/>
              <p:cNvCxnSpPr>
                <a:stCxn id="37" idx="6"/>
                <a:endCxn id="56" idx="2"/>
              </p:cNvCxnSpPr>
              <p:nvPr/>
            </p:nvCxnSpPr>
            <p:spPr>
              <a:xfrm flipV="1">
                <a:off x="1676400" y="1219199"/>
                <a:ext cx="1553936" cy="4572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8" idx="6"/>
                <a:endCxn id="44" idx="2"/>
              </p:cNvCxnSpPr>
              <p:nvPr/>
            </p:nvCxnSpPr>
            <p:spPr>
              <a:xfrm>
                <a:off x="3786867" y="2285999"/>
                <a:ext cx="1470933" cy="53340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60" idx="6"/>
                <a:endCxn id="43" idx="2"/>
              </p:cNvCxnSpPr>
              <p:nvPr/>
            </p:nvCxnSpPr>
            <p:spPr>
              <a:xfrm>
                <a:off x="3786867" y="3352799"/>
                <a:ext cx="1470933" cy="38100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63" idx="6"/>
                <a:endCxn id="42" idx="2"/>
              </p:cNvCxnSpPr>
              <p:nvPr/>
            </p:nvCxnSpPr>
            <p:spPr>
              <a:xfrm flipV="1">
                <a:off x="3786867" y="4800601"/>
                <a:ext cx="1470933" cy="1523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64" idx="6"/>
                <a:endCxn id="42" idx="2"/>
              </p:cNvCxnSpPr>
              <p:nvPr/>
            </p:nvCxnSpPr>
            <p:spPr>
              <a:xfrm flipV="1">
                <a:off x="3786867" y="4800601"/>
                <a:ext cx="1470933" cy="685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57" idx="6"/>
                <a:endCxn id="45" idx="2"/>
              </p:cNvCxnSpPr>
              <p:nvPr/>
            </p:nvCxnSpPr>
            <p:spPr>
              <a:xfrm>
                <a:off x="3786867" y="1752600"/>
                <a:ext cx="1470933" cy="152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9" idx="6"/>
                <a:endCxn id="44" idx="2"/>
              </p:cNvCxnSpPr>
              <p:nvPr/>
            </p:nvCxnSpPr>
            <p:spPr>
              <a:xfrm>
                <a:off x="3786867" y="2819400"/>
                <a:ext cx="1470933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61" idx="6"/>
                <a:endCxn id="43" idx="2"/>
              </p:cNvCxnSpPr>
              <p:nvPr/>
            </p:nvCxnSpPr>
            <p:spPr>
              <a:xfrm flipV="1">
                <a:off x="3786867" y="3733801"/>
                <a:ext cx="1470933" cy="1523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62" idx="6"/>
                <a:endCxn id="43" idx="2"/>
              </p:cNvCxnSpPr>
              <p:nvPr/>
            </p:nvCxnSpPr>
            <p:spPr>
              <a:xfrm flipV="1">
                <a:off x="3786867" y="3733801"/>
                <a:ext cx="1470933" cy="6857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5" idx="6"/>
                <a:endCxn id="42" idx="2"/>
              </p:cNvCxnSpPr>
              <p:nvPr/>
            </p:nvCxnSpPr>
            <p:spPr>
              <a:xfrm flipV="1">
                <a:off x="3851122" y="4800601"/>
                <a:ext cx="1406679" cy="12191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230336" y="990599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230336" y="1524000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230336" y="2057399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230336" y="2590800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230336" y="3124199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5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30336" y="3657600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6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30336" y="4190999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7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30336" y="4724400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8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230336" y="5257799"/>
                <a:ext cx="55653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9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177268" y="5791200"/>
                <a:ext cx="673854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10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>
                <a:stCxn id="56" idx="6"/>
                <a:endCxn id="45" idx="2"/>
              </p:cNvCxnSpPr>
              <p:nvPr/>
            </p:nvCxnSpPr>
            <p:spPr>
              <a:xfrm>
                <a:off x="3786867" y="1219199"/>
                <a:ext cx="1470933" cy="6858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39" idx="6"/>
                <a:endCxn id="57" idx="2"/>
              </p:cNvCxnSpPr>
              <p:nvPr/>
            </p:nvCxnSpPr>
            <p:spPr>
              <a:xfrm flipV="1">
                <a:off x="1676400" y="1752600"/>
                <a:ext cx="1553936" cy="16002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37" idx="6"/>
                <a:endCxn id="58" idx="2"/>
              </p:cNvCxnSpPr>
              <p:nvPr/>
            </p:nvCxnSpPr>
            <p:spPr>
              <a:xfrm>
                <a:off x="1676400" y="1676400"/>
                <a:ext cx="1553936" cy="6095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38" idx="6"/>
                <a:endCxn id="59" idx="2"/>
              </p:cNvCxnSpPr>
              <p:nvPr/>
            </p:nvCxnSpPr>
            <p:spPr>
              <a:xfrm>
                <a:off x="1676400" y="2442030"/>
                <a:ext cx="1553936" cy="37737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37" idx="6"/>
                <a:endCxn id="60" idx="2"/>
              </p:cNvCxnSpPr>
              <p:nvPr/>
            </p:nvCxnSpPr>
            <p:spPr>
              <a:xfrm>
                <a:off x="1676400" y="1676400"/>
                <a:ext cx="1553936" cy="16763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9" idx="6"/>
                <a:endCxn id="61" idx="2"/>
              </p:cNvCxnSpPr>
              <p:nvPr/>
            </p:nvCxnSpPr>
            <p:spPr>
              <a:xfrm>
                <a:off x="1676400" y="3352801"/>
                <a:ext cx="1553936" cy="5333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41" idx="6"/>
                <a:endCxn id="62" idx="2"/>
              </p:cNvCxnSpPr>
              <p:nvPr/>
            </p:nvCxnSpPr>
            <p:spPr>
              <a:xfrm flipV="1">
                <a:off x="1676400" y="4419599"/>
                <a:ext cx="1553936" cy="60960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38" idx="6"/>
                <a:endCxn id="63" idx="2"/>
              </p:cNvCxnSpPr>
              <p:nvPr/>
            </p:nvCxnSpPr>
            <p:spPr>
              <a:xfrm>
                <a:off x="1676400" y="2442030"/>
                <a:ext cx="1553936" cy="25109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41" idx="6"/>
                <a:endCxn id="65" idx="2"/>
              </p:cNvCxnSpPr>
              <p:nvPr/>
            </p:nvCxnSpPr>
            <p:spPr>
              <a:xfrm>
                <a:off x="1676400" y="5029201"/>
                <a:ext cx="1500867" cy="9905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40" idx="6"/>
                <a:endCxn id="64" idx="2"/>
              </p:cNvCxnSpPr>
              <p:nvPr/>
            </p:nvCxnSpPr>
            <p:spPr>
              <a:xfrm>
                <a:off x="1676400" y="4114801"/>
                <a:ext cx="1553936" cy="13715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1735449" y="575846"/>
              <a:ext cx="1083951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9933"/>
                  </a:solidFill>
                </a:rPr>
                <a:t>Evidence</a:t>
              </a:r>
              <a:endParaRPr lang="en-US" sz="1600" b="1" dirty="0">
                <a:solidFill>
                  <a:srgbClr val="FF9933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0" y="1002268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T(s)</a:t>
              </a:r>
              <a:endParaRPr lang="en-US" b="1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26440" y="11546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B(c)</a:t>
              </a:r>
              <a:endParaRPr lang="en-US" b="1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47079" y="83820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E(c)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943600" y="619260"/>
            <a:ext cx="2384769" cy="2545884"/>
            <a:chOff x="5328138" y="782211"/>
            <a:chExt cx="3548237" cy="3206621"/>
          </a:xfrm>
        </p:grpSpPr>
        <p:grpSp>
          <p:nvGrpSpPr>
            <p:cNvPr id="77" name="Group 76"/>
            <p:cNvGrpSpPr/>
            <p:nvPr/>
          </p:nvGrpSpPr>
          <p:grpSpPr>
            <a:xfrm>
              <a:off x="5328138" y="1123168"/>
              <a:ext cx="3282462" cy="2865664"/>
              <a:chOff x="1066800" y="1371600"/>
              <a:chExt cx="4800600" cy="39624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066800" y="47244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5</a:t>
                </a:r>
                <a:endParaRPr lang="en-US" sz="12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66800" y="13716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2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66800" y="2137229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2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66800" y="30480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2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66800" y="3810000"/>
                <a:ext cx="609600" cy="609600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2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257800" y="44958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1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57800" y="34290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1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257800" y="25146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1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257800" y="1600200"/>
                <a:ext cx="609600" cy="6096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1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Straight Connector 88"/>
              <p:cNvCxnSpPr>
                <a:stCxn id="81" idx="6"/>
                <a:endCxn id="87" idx="2"/>
              </p:cNvCxnSpPr>
              <p:nvPr/>
            </p:nvCxnSpPr>
            <p:spPr>
              <a:xfrm>
                <a:off x="1676400" y="1676400"/>
                <a:ext cx="3581400" cy="1143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1" idx="6"/>
                <a:endCxn id="86" idx="2"/>
              </p:cNvCxnSpPr>
              <p:nvPr/>
            </p:nvCxnSpPr>
            <p:spPr>
              <a:xfrm>
                <a:off x="1676400" y="1676400"/>
                <a:ext cx="3581400" cy="2057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2" idx="6"/>
                <a:endCxn id="85" idx="2"/>
              </p:cNvCxnSpPr>
              <p:nvPr/>
            </p:nvCxnSpPr>
            <p:spPr>
              <a:xfrm>
                <a:off x="1676400" y="2442029"/>
                <a:ext cx="3581400" cy="23585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3" idx="6"/>
                <a:endCxn id="88" idx="2"/>
              </p:cNvCxnSpPr>
              <p:nvPr/>
            </p:nvCxnSpPr>
            <p:spPr>
              <a:xfrm flipV="1">
                <a:off x="1676400" y="1905000"/>
                <a:ext cx="3581400" cy="14478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2" idx="6"/>
                <a:endCxn id="87" idx="2"/>
              </p:cNvCxnSpPr>
              <p:nvPr/>
            </p:nvCxnSpPr>
            <p:spPr>
              <a:xfrm>
                <a:off x="1676400" y="2442029"/>
                <a:ext cx="3581400" cy="3773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3" idx="6"/>
                <a:endCxn id="86" idx="2"/>
              </p:cNvCxnSpPr>
              <p:nvPr/>
            </p:nvCxnSpPr>
            <p:spPr>
              <a:xfrm>
                <a:off x="1676400" y="3352800"/>
                <a:ext cx="358140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0" idx="6"/>
                <a:endCxn id="86" idx="2"/>
              </p:cNvCxnSpPr>
              <p:nvPr/>
            </p:nvCxnSpPr>
            <p:spPr>
              <a:xfrm flipV="1">
                <a:off x="1676400" y="3733800"/>
                <a:ext cx="3581400" cy="12954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80" idx="6"/>
                <a:endCxn id="85" idx="2"/>
              </p:cNvCxnSpPr>
              <p:nvPr/>
            </p:nvCxnSpPr>
            <p:spPr>
              <a:xfrm flipV="1">
                <a:off x="1676400" y="4800600"/>
                <a:ext cx="358140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81" idx="6"/>
                <a:endCxn id="88" idx="2"/>
              </p:cNvCxnSpPr>
              <p:nvPr/>
            </p:nvCxnSpPr>
            <p:spPr>
              <a:xfrm>
                <a:off x="1676400" y="1676400"/>
                <a:ext cx="3581400" cy="228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84" idx="6"/>
                <a:endCxn id="85" idx="2"/>
              </p:cNvCxnSpPr>
              <p:nvPr/>
            </p:nvCxnSpPr>
            <p:spPr>
              <a:xfrm>
                <a:off x="1676400" y="4114800"/>
                <a:ext cx="3581400" cy="6858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5541377" y="782211"/>
              <a:ext cx="1700815" cy="42641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366"/>
                  </a:solidFill>
                </a:rPr>
                <a:t>Sources</a:t>
              </a:r>
              <a:endParaRPr lang="en-US" sz="1600" b="1" dirty="0">
                <a:solidFill>
                  <a:srgbClr val="003366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15860" y="788322"/>
              <a:ext cx="1360515" cy="42641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CC"/>
                  </a:solidFill>
                </a:rPr>
                <a:t>Claims</a:t>
              </a:r>
              <a:endParaRPr lang="en-US" sz="1600" b="1" dirty="0">
                <a:solidFill>
                  <a:srgbClr val="3366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39822" y="5242034"/>
            <a:ext cx="335207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+mn-lt"/>
              </a:rPr>
              <a:t>Beyond the scientific and engineering challenges, this will have significant societal impact. </a:t>
            </a:r>
            <a:endParaRPr lang="en-US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29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Given:</a:t>
            </a:r>
            <a:r>
              <a:rPr lang="en-US" dirty="0" smtClean="0"/>
              <a:t> </a:t>
            </a:r>
          </a:p>
          <a:p>
            <a:pPr marL="669925" lvl="1" indent="-325438" eaLnBrk="1" hangingPunct="1"/>
            <a:r>
              <a:rPr lang="en-US" dirty="0" smtClean="0"/>
              <a:t>Multiple content sources</a:t>
            </a:r>
          </a:p>
          <a:p>
            <a:pPr marL="669925" lvl="1" indent="-325438" eaLnBrk="1" hangingPunct="1"/>
            <a:r>
              <a:rPr lang="en-US" dirty="0" smtClean="0"/>
              <a:t>Some target relations (“facts”)</a:t>
            </a:r>
          </a:p>
          <a:p>
            <a:pPr marL="1022350" lvl="2" indent="-350838" eaLnBrk="1" hangingPunct="1"/>
            <a:r>
              <a:rPr lang="en-US" dirty="0" smtClean="0"/>
              <a:t>E.g. </a:t>
            </a:r>
            <a:r>
              <a:rPr lang="en-US" dirty="0" smtClean="0">
                <a:solidFill>
                  <a:srgbClr val="3366CC"/>
                </a:solidFill>
              </a:rPr>
              <a:t>[disease, treatments], </a:t>
            </a:r>
          </a:p>
          <a:p>
            <a:pPr marL="671512" lvl="2" indent="0" eaLnBrk="1" hangingPunct="1">
              <a:buNone/>
            </a:pPr>
            <a:r>
              <a:rPr lang="en-US" dirty="0" smtClean="0">
                <a:solidFill>
                  <a:srgbClr val="3366CC"/>
                </a:solidFill>
              </a:rPr>
              <a:t>              [treatments, side-effects]</a:t>
            </a:r>
          </a:p>
          <a:p>
            <a:pPr marL="669925" lvl="1" indent="-325438" eaLnBrk="1" hangingPunct="1"/>
            <a:r>
              <a:rPr lang="en-US" dirty="0" smtClean="0"/>
              <a:t>Prior beliefs &amp; background knowledge </a:t>
            </a:r>
          </a:p>
          <a:p>
            <a:pPr marL="1069975" lvl="2" indent="-325438" eaLnBrk="1" hangingPunct="1"/>
            <a:r>
              <a:rPr lang="en-US" dirty="0" smtClean="0"/>
              <a:t>“A sensor network”</a:t>
            </a:r>
          </a:p>
          <a:p>
            <a:pPr eaLnBrk="1" hangingPunct="1"/>
            <a:r>
              <a:rPr lang="en-US" sz="2000" dirty="0" smtClean="0"/>
              <a:t>Our goal is to: </a:t>
            </a:r>
          </a:p>
          <a:p>
            <a:pPr marL="669925" lvl="1" indent="-325438" eaLnBrk="1" hangingPunct="1"/>
            <a:r>
              <a:rPr lang="en-US" dirty="0" smtClean="0">
                <a:solidFill>
                  <a:srgbClr val="0033CC"/>
                </a:solidFill>
              </a:rPr>
              <a:t>Score </a:t>
            </a:r>
            <a:r>
              <a:rPr lang="en-US" dirty="0" smtClean="0">
                <a:solidFill>
                  <a:srgbClr val="003366"/>
                </a:solidFill>
              </a:rPr>
              <a:t>credibility of sources </a:t>
            </a:r>
            <a:r>
              <a:rPr lang="en-US" dirty="0" smtClean="0">
                <a:solidFill>
                  <a:srgbClr val="0033CC"/>
                </a:solidFill>
              </a:rPr>
              <a:t>and </a:t>
            </a:r>
            <a:r>
              <a:rPr lang="en-US" dirty="0" smtClean="0">
                <a:solidFill>
                  <a:srgbClr val="003366"/>
                </a:solidFill>
              </a:rPr>
              <a:t>trustworthiness of </a:t>
            </a:r>
            <a:r>
              <a:rPr lang="en-US" b="1" dirty="0" smtClean="0">
                <a:solidFill>
                  <a:srgbClr val="003366"/>
                </a:solidFill>
              </a:rPr>
              <a:t>claims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smtClean="0"/>
              <a:t>based on</a:t>
            </a:r>
          </a:p>
          <a:p>
            <a:pPr marL="1022350" lvl="2" indent="-350838" eaLnBrk="1" hangingPunct="1"/>
            <a:r>
              <a:rPr lang="en-US" b="0" dirty="0" smtClean="0">
                <a:solidFill>
                  <a:srgbClr val="3366CC"/>
                </a:solidFill>
              </a:rPr>
              <a:t>Support across multiple (trusted) sources</a:t>
            </a:r>
          </a:p>
          <a:p>
            <a:pPr marL="1022350" lvl="2" indent="-350838" eaLnBrk="1" hangingPunct="1"/>
            <a:r>
              <a:rPr lang="en-US" b="0" dirty="0" smtClean="0">
                <a:solidFill>
                  <a:srgbClr val="3366CC"/>
                </a:solidFill>
              </a:rPr>
              <a:t>Source characteristics:</a:t>
            </a:r>
            <a:r>
              <a:rPr lang="en-US" sz="2000" b="0" dirty="0" smtClean="0">
                <a:solidFill>
                  <a:srgbClr val="3366CC"/>
                </a:solidFill>
              </a:rPr>
              <a:t> </a:t>
            </a:r>
          </a:p>
          <a:p>
            <a:pPr lvl="3" eaLnBrk="1" hangingPunct="1"/>
            <a:r>
              <a:rPr lang="en-US" dirty="0" smtClean="0">
                <a:solidFill>
                  <a:srgbClr val="003366"/>
                </a:solidFill>
              </a:rPr>
              <a:t>reputation, interest-group (commercial / govt. backed / public interest),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3366"/>
                </a:solidFill>
              </a:rPr>
              <a:t>      verifiability of information (cited info)</a:t>
            </a:r>
          </a:p>
          <a:p>
            <a:pPr marL="1022350" lvl="2" indent="-350838" eaLnBrk="1" hangingPunct="1"/>
            <a:r>
              <a:rPr lang="en-US" b="0" dirty="0" smtClean="0">
                <a:solidFill>
                  <a:srgbClr val="3366CC"/>
                </a:solidFill>
              </a:rPr>
              <a:t>Prior Beliefs and Background knowledge</a:t>
            </a:r>
          </a:p>
          <a:p>
            <a:pPr marL="1022350" lvl="2" indent="-350838" eaLnBrk="1" hangingPunct="1"/>
            <a:r>
              <a:rPr lang="en-US" b="0" dirty="0" smtClean="0">
                <a:solidFill>
                  <a:srgbClr val="3366CC"/>
                </a:solidFill>
              </a:rPr>
              <a:t>Understanding content</a:t>
            </a:r>
          </a:p>
          <a:p>
            <a:pPr marL="1022350" lvl="2" indent="-350838" eaLnBrk="1" hangingPunct="1"/>
            <a:endParaRPr lang="en-US" b="0" dirty="0" smtClean="0">
              <a:solidFill>
                <a:srgbClr val="3366CC"/>
              </a:solidFill>
            </a:endParaRPr>
          </a:p>
          <a:p>
            <a:pPr marL="1022350" lvl="2" indent="-35083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80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131268" y="6400800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/>
              <a:t>Research Questions </a:t>
            </a:r>
            <a:r>
              <a:rPr lang="en-US" sz="1400" dirty="0" smtClean="0">
                <a:solidFill>
                  <a:schemeClr val="tx1"/>
                </a:solidFill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</a:rPr>
              <a:t>Pasternack&amp;Roth</a:t>
            </a:r>
            <a:r>
              <a:rPr lang="en-US" sz="1400" dirty="0" smtClean="0">
                <a:solidFill>
                  <a:schemeClr val="tx1"/>
                </a:solidFill>
              </a:rPr>
              <a:t> COLING’10,[11; Vydiswaran, Zhai, Roth, KDD’11]</a:t>
            </a:r>
            <a:endParaRPr lang="en-IN" sz="1400" dirty="0" smtClean="0">
              <a:solidFill>
                <a:schemeClr val="tx1"/>
              </a:solidFill>
            </a:endParaRPr>
          </a:p>
        </p:txBody>
      </p:sp>
      <p:sp>
        <p:nvSpPr>
          <p:cNvPr id="1298435" name="Content Placeholder 2"/>
          <p:cNvSpPr>
            <a:spLocks noGrp="1"/>
          </p:cNvSpPr>
          <p:nvPr>
            <p:ph idx="4294967295"/>
          </p:nvPr>
        </p:nvSpPr>
        <p:spPr>
          <a:xfrm>
            <a:off x="273268" y="914400"/>
            <a:ext cx="8458200" cy="4953000"/>
          </a:xfrm>
        </p:spPr>
        <p:txBody>
          <a:bodyPr/>
          <a:lstStyle/>
          <a:p>
            <a:pPr eaLnBrk="1" hangingPunct="1"/>
            <a:r>
              <a:rPr lang="en-US" smtClean="0"/>
              <a:t>1. Trust Metrics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(a) Trustworthy messages have some typical characteristics. 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(b) Accuracy is misleading.  A lot of (trivial) truths do not make a message trustworthy. </a:t>
            </a:r>
          </a:p>
          <a:p>
            <a:pPr marL="269875" indent="-325438" eaLnBrk="1" hangingPunct="1"/>
            <a:r>
              <a:rPr lang="en-US" smtClean="0"/>
              <a:t>2. Algorithmic Framework: Constrained Trustworthiness Models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Just voting isn’t good enough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Need to incorporate prior beliefs &amp; background knowledge</a:t>
            </a:r>
          </a:p>
          <a:p>
            <a:pPr eaLnBrk="1" hangingPunct="1"/>
            <a:r>
              <a:rPr lang="en-US" smtClean="0"/>
              <a:t>3. Incorporating Evidence for Claims</a:t>
            </a:r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Not sufficient to deal with claims and sources</a:t>
            </a:r>
          </a:p>
          <a:p>
            <a:pPr lvl="1" eaLnBrk="1" hangingPunct="1"/>
            <a:r>
              <a:rPr lang="en-US" smtClean="0">
                <a:solidFill>
                  <a:srgbClr val="0033CC"/>
                </a:solidFill>
              </a:rPr>
              <a:t>Need to find (diverse) evidence – natural language difficulties </a:t>
            </a:r>
          </a:p>
          <a:p>
            <a:pPr marL="269875" indent="-325438" eaLnBrk="1" hangingPunct="1"/>
            <a:r>
              <a:rPr lang="en-US" smtClean="0"/>
              <a:t>4. Building a Claim-Verification system 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Automate Claim Verification—find supporting &amp; opposing evidence</a:t>
            </a:r>
          </a:p>
          <a:p>
            <a:pPr marL="669925" lvl="1" indent="-325438" eaLnBrk="1" hangingPunct="1"/>
            <a:r>
              <a:rPr lang="en-US" smtClean="0">
                <a:solidFill>
                  <a:srgbClr val="0033CC"/>
                </a:solidFill>
              </a:rPr>
              <a:t>Natural Language; user biases; information credibility </a:t>
            </a:r>
            <a:endParaRPr lang="en-US" dirty="0" smtClean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2794000"/>
            <a:ext cx="3543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43" y="2794000"/>
            <a:ext cx="3552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59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Comprehensive Trust Metrics </a:t>
            </a:r>
            <a:r>
              <a:rPr lang="en-US" sz="1600" dirty="0" smtClean="0">
                <a:solidFill>
                  <a:schemeClr val="tx1"/>
                </a:solidFill>
              </a:rPr>
              <a:t>[Pasternak &amp; Roth’10]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15043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single, accuracy-derived metric is inadequate</a:t>
            </a:r>
          </a:p>
          <a:p>
            <a:r>
              <a:rPr lang="en-US" dirty="0" smtClean="0"/>
              <a:t>We proposed three measures of trustworthiness: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Truthfulness:  </a:t>
            </a:r>
            <a:r>
              <a:rPr lang="en-US" i="1" dirty="0" smtClean="0"/>
              <a:t>Importance-weighted</a:t>
            </a:r>
            <a:r>
              <a:rPr lang="en-US" dirty="0" smtClean="0"/>
              <a:t> accuracy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Completeness:  </a:t>
            </a:r>
            <a:r>
              <a:rPr lang="en-US" dirty="0" smtClean="0"/>
              <a:t>How thorough a collection of claims is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Bias:  </a:t>
            </a:r>
            <a:r>
              <a:rPr lang="en-US" dirty="0" smtClean="0"/>
              <a:t>Results from supporting a favored position with:</a:t>
            </a:r>
          </a:p>
          <a:p>
            <a:pPr lvl="2"/>
            <a:r>
              <a:rPr lang="en-US" dirty="0" smtClean="0"/>
              <a:t>Untruthful statements</a:t>
            </a:r>
          </a:p>
          <a:p>
            <a:pPr lvl="2"/>
            <a:r>
              <a:rPr lang="en-US" dirty="0" smtClean="0"/>
              <a:t>Targeted incompleteness (“lies of omission”)</a:t>
            </a:r>
          </a:p>
          <a:p>
            <a:r>
              <a:rPr lang="en-US" dirty="0" smtClean="0"/>
              <a:t>Calculated relative to </a:t>
            </a:r>
            <a:r>
              <a:rPr lang="en-US" i="1" dirty="0" smtClean="0"/>
              <a:t>the user’s </a:t>
            </a:r>
            <a:r>
              <a:rPr lang="en-US" dirty="0" smtClean="0"/>
              <a:t>beliefs and information requirements</a:t>
            </a:r>
          </a:p>
          <a:p>
            <a:r>
              <a:rPr lang="en-US" dirty="0" smtClean="0"/>
              <a:t>These apply to collections of claims</a:t>
            </a:r>
            <a:r>
              <a:rPr lang="en-US" dirty="0"/>
              <a:t> </a:t>
            </a:r>
            <a:r>
              <a:rPr lang="en-US" dirty="0" smtClean="0"/>
              <a:t>and Information sources</a:t>
            </a:r>
          </a:p>
          <a:p>
            <a:r>
              <a:rPr lang="en-US" dirty="0" smtClean="0"/>
              <a:t>Found that </a:t>
            </a:r>
            <a:r>
              <a:rPr lang="en-US" dirty="0" smtClean="0">
                <a:solidFill>
                  <a:srgbClr val="FF0000"/>
                </a:solidFill>
              </a:rPr>
              <a:t>our metrics align well with user perception </a:t>
            </a:r>
            <a:r>
              <a:rPr lang="en-US" dirty="0" smtClean="0"/>
              <a:t>overall and are </a:t>
            </a:r>
            <a:r>
              <a:rPr lang="en-US" dirty="0" smtClean="0">
                <a:solidFill>
                  <a:srgbClr val="FF0000"/>
                </a:solidFill>
              </a:rPr>
              <a:t>preferred over accuracy-based metrics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16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>
          <a:xfrm>
            <a:off x="5562600" y="0"/>
            <a:ext cx="1257300" cy="637659"/>
          </a:xfrm>
          <a:prstGeom prst="wedgeRoundRectCallout">
            <a:avLst>
              <a:gd name="adj1" fmla="val -133409"/>
              <a:gd name="adj2" fmla="val 17137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Veracity of claims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533400"/>
          </a:xfrm>
        </p:spPr>
        <p:txBody>
          <a:bodyPr/>
          <a:lstStyle/>
          <a:p>
            <a:r>
              <a:rPr lang="en-US" dirty="0" smtClean="0"/>
              <a:t>2. Constrained Trustworthiness Models </a:t>
            </a:r>
            <a:r>
              <a:rPr lang="en-US" sz="1600" dirty="0" smtClean="0">
                <a:solidFill>
                  <a:schemeClr val="tx1"/>
                </a:solidFill>
              </a:rPr>
              <a:t>[Pasternak &amp; Roth’10,11,12]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648200" y="990600"/>
            <a:ext cx="3048000" cy="2492829"/>
          </a:xfrm>
        </p:spPr>
        <p:txBody>
          <a:bodyPr/>
          <a:lstStyle/>
          <a:p>
            <a:r>
              <a:rPr lang="en-US" dirty="0" smtClean="0"/>
              <a:t>Hub-Authority style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8938" y="1123168"/>
            <a:ext cx="3282462" cy="2865664"/>
            <a:chOff x="1066800" y="1371600"/>
            <a:chExt cx="4800600" cy="3962400"/>
          </a:xfrm>
        </p:grpSpPr>
        <p:sp>
          <p:nvSpPr>
            <p:cNvPr id="8" name="Oval 7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5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4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3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2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1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4" idx="6"/>
              <a:endCxn id="11" idx="2"/>
            </p:cNvCxnSpPr>
            <p:nvPr/>
          </p:nvCxnSpPr>
          <p:spPr>
            <a:xfrm>
              <a:off x="1676400" y="1676400"/>
              <a:ext cx="3581400" cy="1143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6"/>
              <a:endCxn id="10" idx="2"/>
            </p:cNvCxnSpPr>
            <p:nvPr/>
          </p:nvCxnSpPr>
          <p:spPr>
            <a:xfrm>
              <a:off x="1676400" y="1676400"/>
              <a:ext cx="3581400" cy="2057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9" idx="2"/>
            </p:cNvCxnSpPr>
            <p:nvPr/>
          </p:nvCxnSpPr>
          <p:spPr>
            <a:xfrm>
              <a:off x="1676400" y="2442029"/>
              <a:ext cx="3581400" cy="23585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6"/>
              <a:endCxn id="12" idx="2"/>
            </p:cNvCxnSpPr>
            <p:nvPr/>
          </p:nvCxnSpPr>
          <p:spPr>
            <a:xfrm flipV="1">
              <a:off x="1676400" y="1905000"/>
              <a:ext cx="3581400" cy="1447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6"/>
              <a:endCxn id="11" idx="2"/>
            </p:cNvCxnSpPr>
            <p:nvPr/>
          </p:nvCxnSpPr>
          <p:spPr>
            <a:xfrm>
              <a:off x="1676400" y="2442029"/>
              <a:ext cx="3581400" cy="3773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6"/>
              <a:endCxn id="10" idx="2"/>
            </p:cNvCxnSpPr>
            <p:nvPr/>
          </p:nvCxnSpPr>
          <p:spPr>
            <a:xfrm>
              <a:off x="1676400" y="3352800"/>
              <a:ext cx="35814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0" idx="2"/>
            </p:cNvCxnSpPr>
            <p:nvPr/>
          </p:nvCxnSpPr>
          <p:spPr>
            <a:xfrm flipV="1">
              <a:off x="1676400" y="3733800"/>
              <a:ext cx="3581400" cy="1295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9" idx="2"/>
            </p:cNvCxnSpPr>
            <p:nvPr/>
          </p:nvCxnSpPr>
          <p:spPr>
            <a:xfrm flipV="1">
              <a:off x="1676400" y="48006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6"/>
              <a:endCxn id="12" idx="2"/>
            </p:cNvCxnSpPr>
            <p:nvPr/>
          </p:nvCxnSpPr>
          <p:spPr>
            <a:xfrm>
              <a:off x="1676400" y="16764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6"/>
              <a:endCxn id="9" idx="2"/>
            </p:cNvCxnSpPr>
            <p:nvPr/>
          </p:nvCxnSpPr>
          <p:spPr>
            <a:xfrm>
              <a:off x="1676400" y="4114800"/>
              <a:ext cx="3581400" cy="685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/>
          <p:cNvSpPr/>
          <p:nvPr/>
        </p:nvSpPr>
        <p:spPr>
          <a:xfrm>
            <a:off x="7213600" y="0"/>
            <a:ext cx="1854200" cy="637659"/>
          </a:xfrm>
          <a:prstGeom prst="wedgeRoundRectCallout">
            <a:avLst>
              <a:gd name="adj1" fmla="val 31709"/>
              <a:gd name="adj2" fmla="val 25886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B0F0"/>
                </a:solidFill>
              </a:rPr>
              <a:t>Trustworthiness of sources</a:t>
            </a:r>
            <a:endParaRPr lang="en-US" b="1" baseline="-25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956846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0413" y="1109246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Content Placeholder 14"/>
          <p:cNvSpPr txBox="1">
            <a:spLocks/>
          </p:cNvSpPr>
          <p:nvPr/>
        </p:nvSpPr>
        <p:spPr bwMode="auto">
          <a:xfrm>
            <a:off x="4114800" y="2514600"/>
            <a:ext cx="49530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Encode additional information </a:t>
            </a:r>
            <a:r>
              <a:rPr lang="en-US" sz="1800" dirty="0" smtClean="0"/>
              <a:t>into a generalized fact-finding graph</a:t>
            </a:r>
          </a:p>
          <a:p>
            <a:pPr lvl="0"/>
            <a:r>
              <a:rPr lang="en-US" sz="1800" dirty="0" smtClean="0"/>
              <a:t>Rewrite the algorithm to use this information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(Un)certainty </a:t>
            </a:r>
            <a:r>
              <a:rPr lang="en-US" sz="1800" dirty="0"/>
              <a:t>of the information </a:t>
            </a:r>
            <a:r>
              <a:rPr lang="en-US" sz="1800" dirty="0" smtClean="0"/>
              <a:t>extractor; </a:t>
            </a:r>
            <a:r>
              <a:rPr lang="en-US" sz="1800" b="1" dirty="0" smtClean="0">
                <a:solidFill>
                  <a:srgbClr val="FF0000"/>
                </a:solidFill>
              </a:rPr>
              <a:t>Similarity</a:t>
            </a:r>
            <a:r>
              <a:rPr lang="en-US" sz="1800" dirty="0" smtClean="0"/>
              <a:t> </a:t>
            </a:r>
            <a:r>
              <a:rPr lang="en-US" sz="1800" dirty="0"/>
              <a:t>between </a:t>
            </a:r>
            <a:r>
              <a:rPr lang="en-US" sz="1800" dirty="0" smtClean="0"/>
              <a:t>claims; </a:t>
            </a:r>
            <a:r>
              <a:rPr lang="en-US" sz="1800" b="1" dirty="0" smtClean="0">
                <a:solidFill>
                  <a:srgbClr val="FF0000"/>
                </a:solidFill>
              </a:rPr>
              <a:t>Attributes</a:t>
            </a:r>
            <a:r>
              <a:rPr lang="en-US" sz="1800" dirty="0" smtClean="0"/>
              <a:t> , </a:t>
            </a:r>
            <a:r>
              <a:rPr lang="en-US" sz="1800" b="1" dirty="0" smtClean="0">
                <a:solidFill>
                  <a:srgbClr val="FF0000"/>
                </a:solidFill>
              </a:rPr>
              <a:t>group </a:t>
            </a:r>
            <a:r>
              <a:rPr lang="en-US" sz="1800" b="1" dirty="0">
                <a:solidFill>
                  <a:srgbClr val="FF0000"/>
                </a:solidFill>
              </a:rPr>
              <a:t>memberships </a:t>
            </a:r>
            <a:r>
              <a:rPr lang="en-US" sz="1800" b="1" dirty="0" smtClean="0">
                <a:solidFill>
                  <a:srgbClr val="FF0000"/>
                </a:solidFill>
              </a:rPr>
              <a:t>&amp; </a:t>
            </a:r>
            <a:r>
              <a:rPr lang="en-US" sz="1800" b="1" dirty="0" smtClean="0"/>
              <a:t>source dependence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 smtClean="0"/>
              <a:t>Often readily available in real-world domains</a:t>
            </a:r>
          </a:p>
        </p:txBody>
      </p: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76200" y="4038600"/>
            <a:ext cx="4191000" cy="17151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 smtClean="0"/>
              <a:t>Incorporate Prior knowledge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Common-sense:</a:t>
            </a:r>
            <a:r>
              <a:rPr lang="en-US" sz="1800" dirty="0" smtClean="0"/>
              <a:t> </a:t>
            </a:r>
            <a:r>
              <a:rPr lang="en-US" sz="1600" dirty="0" smtClean="0"/>
              <a:t>Cities generally grow over time; A person has 2 biological parents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Specific knowledge: </a:t>
            </a:r>
            <a:r>
              <a:rPr lang="en-US" sz="1600" dirty="0" smtClean="0"/>
              <a:t>The population of Los Angeles is greater than that of Phoenix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52400" y="5257800"/>
            <a:ext cx="5105400" cy="1371600"/>
          </a:xfrm>
          <a:prstGeom prst="rightArrow">
            <a:avLst/>
          </a:prstGeom>
          <a:solidFill>
            <a:srgbClr val="FFFF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Represented declaratively (FOL like) and converted automatically into linear inequalities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Content Placeholder 14"/>
          <p:cNvSpPr txBox="1">
            <a:spLocks/>
          </p:cNvSpPr>
          <p:nvPr/>
        </p:nvSpPr>
        <p:spPr bwMode="auto">
          <a:xfrm>
            <a:off x="5334000" y="5105400"/>
            <a:ext cx="3657600" cy="990600"/>
          </a:xfrm>
          <a:prstGeom prst="rect">
            <a:avLst/>
          </a:prstGeom>
          <a:solidFill>
            <a:srgbClr val="FFFF66"/>
          </a:solidFill>
          <a:ln>
            <a:solidFill>
              <a:srgbClr val="FF993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/>
              <a:t>Solved via Iterative constrained optimization (constrained EM), via  generalized constrained models</a:t>
            </a:r>
            <a:endParaRPr lang="en-US" sz="1800" dirty="0" smtClean="0"/>
          </a:p>
        </p:txBody>
      </p:sp>
      <p:sp>
        <p:nvSpPr>
          <p:cNvPr id="40" name="Oval 39"/>
          <p:cNvSpPr/>
          <p:nvPr/>
        </p:nvSpPr>
        <p:spPr>
          <a:xfrm>
            <a:off x="8534400" y="2590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0000" y="4114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24" y="78832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192" y="9260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279" y="1976735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T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(s)=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c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n+1</a:t>
            </a:r>
            <a:r>
              <a:rPr lang="en-US" sz="2400" dirty="0" smtClean="0">
                <a:latin typeface="Calibri"/>
              </a:rPr>
              <a:t>(c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1679" y="1418898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(c)=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s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b="1" dirty="0" err="1" smtClean="0">
                <a:latin typeface="+mn-lt"/>
              </a:rPr>
              <a:t>T</a:t>
            </a:r>
            <a:r>
              <a:rPr lang="en-US" sz="2400" b="1" baseline="30000" dirty="0" err="1" smtClean="0">
                <a:latin typeface="Calibri"/>
              </a:rPr>
              <a:t>n</a:t>
            </a:r>
            <a:r>
              <a:rPr lang="en-US" sz="2400" dirty="0" smtClean="0">
                <a:latin typeface="Calibri"/>
              </a:rPr>
              <a:t>(s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9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build="p"/>
      <p:bldP spid="30" grpId="0" animBg="1"/>
      <p:bldP spid="36" grpId="0" animBg="1"/>
      <p:bldP spid="37" grpId="0" animBg="1"/>
      <p:bldP spid="39" grpId="0" animBg="1"/>
      <p:bldP spid="41" grpId="0" animBg="1"/>
      <p:bldP spid="40" grpId="0" animBg="1"/>
      <p:bldP spid="43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Fact-Finders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5" name="Oval 4"/>
          <p:cNvSpPr/>
          <p:nvPr/>
        </p:nvSpPr>
        <p:spPr>
          <a:xfrm>
            <a:off x="6324600" y="1888331"/>
            <a:ext cx="609600" cy="609600"/>
          </a:xfrm>
          <a:prstGeom prst="ellipse">
            <a:avLst/>
          </a:prstGeom>
          <a:solidFill>
            <a:srgbClr val="57D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2653960"/>
            <a:ext cx="609600" cy="609600"/>
          </a:xfrm>
          <a:prstGeom prst="ellipse">
            <a:avLst/>
          </a:prstGeom>
          <a:solidFill>
            <a:srgbClr val="57D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3564731"/>
            <a:ext cx="609600" cy="609600"/>
          </a:xfrm>
          <a:prstGeom prst="ellipse">
            <a:avLst/>
          </a:prstGeom>
          <a:solidFill>
            <a:srgbClr val="57D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4326731"/>
            <a:ext cx="609600" cy="609600"/>
          </a:xfrm>
          <a:prstGeom prst="ellipse">
            <a:avLst/>
          </a:prstGeom>
          <a:solidFill>
            <a:srgbClr val="57D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5241131"/>
            <a:ext cx="609600" cy="609600"/>
          </a:xfrm>
          <a:prstGeom prst="ellipse">
            <a:avLst/>
          </a:prstGeom>
          <a:solidFill>
            <a:srgbClr val="57D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15300" y="4823845"/>
            <a:ext cx="6096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5300" y="3757045"/>
            <a:ext cx="6096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15300" y="2842645"/>
            <a:ext cx="6096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15300" y="1928245"/>
            <a:ext cx="6096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5" idx="6"/>
            <a:endCxn id="12" idx="2"/>
          </p:cNvCxnSpPr>
          <p:nvPr/>
        </p:nvCxnSpPr>
        <p:spPr>
          <a:xfrm>
            <a:off x="6934200" y="2193131"/>
            <a:ext cx="1181100" cy="9543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11" idx="2"/>
          </p:cNvCxnSpPr>
          <p:nvPr/>
        </p:nvCxnSpPr>
        <p:spPr>
          <a:xfrm>
            <a:off x="6934200" y="2193131"/>
            <a:ext cx="1181100" cy="18687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0" idx="2"/>
          </p:cNvCxnSpPr>
          <p:nvPr/>
        </p:nvCxnSpPr>
        <p:spPr>
          <a:xfrm>
            <a:off x="6934200" y="2958760"/>
            <a:ext cx="1181100" cy="21698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13" idx="2"/>
          </p:cNvCxnSpPr>
          <p:nvPr/>
        </p:nvCxnSpPr>
        <p:spPr>
          <a:xfrm flipV="1">
            <a:off x="6934200" y="2233045"/>
            <a:ext cx="1181100" cy="16364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12" idx="2"/>
          </p:cNvCxnSpPr>
          <p:nvPr/>
        </p:nvCxnSpPr>
        <p:spPr>
          <a:xfrm>
            <a:off x="6934200" y="2958760"/>
            <a:ext cx="1181100" cy="1886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11" idx="2"/>
          </p:cNvCxnSpPr>
          <p:nvPr/>
        </p:nvCxnSpPr>
        <p:spPr>
          <a:xfrm>
            <a:off x="6934200" y="3869531"/>
            <a:ext cx="1181100" cy="1923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6"/>
            <a:endCxn id="11" idx="2"/>
          </p:cNvCxnSpPr>
          <p:nvPr/>
        </p:nvCxnSpPr>
        <p:spPr>
          <a:xfrm flipV="1">
            <a:off x="6934200" y="4061845"/>
            <a:ext cx="1181100" cy="14840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 flipV="1">
            <a:off x="6934200" y="5128645"/>
            <a:ext cx="1181100" cy="4172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6"/>
            <a:endCxn id="13" idx="2"/>
          </p:cNvCxnSpPr>
          <p:nvPr/>
        </p:nvCxnSpPr>
        <p:spPr>
          <a:xfrm>
            <a:off x="6934200" y="2193131"/>
            <a:ext cx="1181100" cy="399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10" idx="2"/>
          </p:cNvCxnSpPr>
          <p:nvPr/>
        </p:nvCxnSpPr>
        <p:spPr>
          <a:xfrm>
            <a:off x="6934200" y="4631531"/>
            <a:ext cx="1181100" cy="4971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2147"/>
              </p:ext>
            </p:extLst>
          </p:nvPr>
        </p:nvGraphicFramePr>
        <p:xfrm>
          <a:off x="8115300" y="1492137"/>
          <a:ext cx="550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1492137"/>
                        <a:ext cx="5508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57993"/>
              </p:ext>
            </p:extLst>
          </p:nvPr>
        </p:nvGraphicFramePr>
        <p:xfrm>
          <a:off x="6324600" y="1431131"/>
          <a:ext cx="5286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31131"/>
                        <a:ext cx="52863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ontent Placeholder 14"/>
          <p:cNvSpPr>
            <a:spLocks noGrp="1"/>
          </p:cNvSpPr>
          <p:nvPr>
            <p:ph idx="1"/>
          </p:nvPr>
        </p:nvSpPr>
        <p:spPr>
          <a:xfrm>
            <a:off x="457200" y="2045097"/>
            <a:ext cx="5638800" cy="3648868"/>
          </a:xfrm>
        </p:spPr>
        <p:txBody>
          <a:bodyPr/>
          <a:lstStyle/>
          <a:p>
            <a:r>
              <a:rPr lang="en-US" dirty="0" smtClean="0"/>
              <a:t>Model the trustworthiness of sources and the believability of claims</a:t>
            </a:r>
          </a:p>
          <a:p>
            <a:r>
              <a:rPr lang="en-US" dirty="0" smtClean="0"/>
              <a:t>Claims belong to </a:t>
            </a:r>
            <a:r>
              <a:rPr lang="en-US" i="1" dirty="0" smtClean="0"/>
              <a:t>mutual exclusion sets</a:t>
            </a:r>
          </a:p>
          <a:p>
            <a:r>
              <a:rPr lang="en-US" b="1" dirty="0" smtClean="0"/>
              <a:t>Input:</a:t>
            </a:r>
            <a:r>
              <a:rPr lang="en-US" dirty="0" smtClean="0"/>
              <a:t> who says what</a:t>
            </a:r>
          </a:p>
          <a:p>
            <a:r>
              <a:rPr lang="en-US" b="1" dirty="0" smtClean="0"/>
              <a:t>Output: </a:t>
            </a:r>
            <a:r>
              <a:rPr lang="en-US" dirty="0" smtClean="0"/>
              <a:t>what we should believe, who we should trust</a:t>
            </a:r>
          </a:p>
          <a:p>
            <a:r>
              <a:rPr lang="en-US" b="1" dirty="0" smtClean="0"/>
              <a:t>Baseline:</a:t>
            </a:r>
            <a:r>
              <a:rPr lang="en-US" dirty="0" smtClean="0"/>
              <a:t> simple voting—just believe the claim asserted by the most sources</a:t>
            </a:r>
          </a:p>
        </p:txBody>
      </p:sp>
    </p:spTree>
    <p:extLst>
      <p:ext uri="{BB962C8B-B14F-4D97-AF65-F5344CB8AC3E}">
        <p14:creationId xmlns:p14="http://schemas.microsoft.com/office/powerpoint/2010/main" val="4213724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31"/>
          <p:cNvSpPr>
            <a:spLocks noChangeArrowheads="1"/>
          </p:cNvSpPr>
          <p:nvPr/>
        </p:nvSpPr>
        <p:spPr bwMode="auto">
          <a:xfrm>
            <a:off x="304801" y="1587500"/>
            <a:ext cx="2571750" cy="3124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66FF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533400" y="1676400"/>
            <a:ext cx="533400" cy="533400"/>
          </a:xfrm>
          <a:prstGeom prst="ellipse">
            <a:avLst/>
          </a:prstGeom>
          <a:solidFill>
            <a:srgbClr val="57D3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tIns="0" anchor="ctr"/>
          <a:lstStyle/>
          <a:p>
            <a:r>
              <a:rPr lang="en-US" altLang="zh-CN" sz="2600" b="0" i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600" b="0" baseline="-25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1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2095500" y="1714500"/>
            <a:ext cx="457200" cy="457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b="0" i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b="0" baseline="-25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1</a:t>
            </a:r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2095500" y="2324100"/>
            <a:ext cx="457200" cy="457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2095500" y="2933700"/>
            <a:ext cx="457200" cy="457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3</a:t>
            </a:r>
          </a:p>
        </p:txBody>
      </p:sp>
      <p:sp>
        <p:nvSpPr>
          <p:cNvPr id="155656" name="Oval 8"/>
          <p:cNvSpPr>
            <a:spLocks noChangeArrowheads="1"/>
          </p:cNvSpPr>
          <p:nvPr/>
        </p:nvSpPr>
        <p:spPr bwMode="auto">
          <a:xfrm>
            <a:off x="533400" y="2413000"/>
            <a:ext cx="533400" cy="533400"/>
          </a:xfrm>
          <a:prstGeom prst="ellipse">
            <a:avLst/>
          </a:prstGeom>
          <a:solidFill>
            <a:srgbClr val="57D3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tIns="0" anchor="ctr"/>
          <a:lstStyle/>
          <a:p>
            <a:r>
              <a:rPr lang="en-US" altLang="zh-CN" sz="2600" b="0" i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600" b="0" baseline="-25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533400" y="3149600"/>
            <a:ext cx="533400" cy="533400"/>
          </a:xfrm>
          <a:prstGeom prst="ellipse">
            <a:avLst/>
          </a:prstGeom>
          <a:solidFill>
            <a:srgbClr val="57D3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tIns="0" anchor="ctr"/>
          <a:lstStyle/>
          <a:p>
            <a:r>
              <a:rPr lang="en-US" altLang="zh-CN" sz="2600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600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3</a:t>
            </a:r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533400" y="3886200"/>
            <a:ext cx="533400" cy="533400"/>
          </a:xfrm>
          <a:prstGeom prst="ellipse">
            <a:avLst/>
          </a:prstGeom>
          <a:solidFill>
            <a:srgbClr val="57D3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tIns="0" anchor="ctr"/>
          <a:lstStyle/>
          <a:p>
            <a:r>
              <a:rPr lang="en-US" altLang="zh-CN" sz="2600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2600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4</a:t>
            </a: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2095500" y="3543300"/>
            <a:ext cx="457200" cy="457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4</a:t>
            </a:r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2095500" y="4152900"/>
            <a:ext cx="457200" cy="457200"/>
          </a:xfrm>
          <a:prstGeom prst="ellipse">
            <a:avLst/>
          </a:prstGeom>
          <a:solidFill>
            <a:srgbClr val="FFFF66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b="0" i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b="0" baseline="-25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5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192484" y="1214071"/>
            <a:ext cx="12152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Sources S</a:t>
            </a:r>
            <a:endParaRPr lang="en-US" altLang="zh-CN" sz="2000" b="0" dirty="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1771650" y="1187390"/>
            <a:ext cx="1104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Claims C</a:t>
            </a:r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3491802" y="1943100"/>
            <a:ext cx="457200" cy="4572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m</a:t>
            </a:r>
            <a:r>
              <a:rPr lang="en-US" altLang="zh-CN" b="0" baseline="-25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1</a:t>
            </a:r>
            <a:endParaRPr lang="en-US" altLang="zh-CN" b="0" baseline="-25000" dirty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3491802" y="3467100"/>
            <a:ext cx="457200" cy="47625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m</a:t>
            </a:r>
            <a:r>
              <a:rPr lang="en-US" altLang="zh-CN" b="0" baseline="-25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2</a:t>
            </a:r>
            <a:endParaRPr lang="en-US" altLang="zh-CN" b="0" baseline="-25000" dirty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155665" name="AutoShape 17"/>
          <p:cNvCxnSpPr>
            <a:cxnSpLocks noChangeShapeType="1"/>
            <a:stCxn id="155653" idx="6"/>
            <a:endCxn id="155663" idx="2"/>
          </p:cNvCxnSpPr>
          <p:nvPr/>
        </p:nvCxnSpPr>
        <p:spPr bwMode="auto">
          <a:xfrm>
            <a:off x="2552700" y="1943100"/>
            <a:ext cx="93910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66" name="AutoShape 18"/>
          <p:cNvCxnSpPr>
            <a:cxnSpLocks noChangeShapeType="1"/>
            <a:stCxn id="155654" idx="6"/>
            <a:endCxn id="155663" idx="2"/>
          </p:cNvCxnSpPr>
          <p:nvPr/>
        </p:nvCxnSpPr>
        <p:spPr bwMode="auto">
          <a:xfrm flipV="1">
            <a:off x="2552700" y="2171700"/>
            <a:ext cx="939102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67" name="AutoShape 19"/>
          <p:cNvCxnSpPr>
            <a:cxnSpLocks noChangeShapeType="1"/>
            <a:stCxn id="155655" idx="6"/>
            <a:endCxn id="155664" idx="2"/>
          </p:cNvCxnSpPr>
          <p:nvPr/>
        </p:nvCxnSpPr>
        <p:spPr bwMode="auto">
          <a:xfrm>
            <a:off x="2552700" y="3162300"/>
            <a:ext cx="939102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68" name="AutoShape 20"/>
          <p:cNvCxnSpPr>
            <a:cxnSpLocks noChangeShapeType="1"/>
            <a:stCxn id="155659" idx="6"/>
            <a:endCxn id="155664" idx="2"/>
          </p:cNvCxnSpPr>
          <p:nvPr/>
        </p:nvCxnSpPr>
        <p:spPr bwMode="auto">
          <a:xfrm flipV="1">
            <a:off x="2552700" y="3705225"/>
            <a:ext cx="939102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69" name="AutoShape 21"/>
          <p:cNvCxnSpPr>
            <a:cxnSpLocks noChangeShapeType="1"/>
            <a:stCxn id="155660" idx="6"/>
            <a:endCxn id="155664" idx="2"/>
          </p:cNvCxnSpPr>
          <p:nvPr/>
        </p:nvCxnSpPr>
        <p:spPr bwMode="auto">
          <a:xfrm flipV="1">
            <a:off x="2552700" y="3705225"/>
            <a:ext cx="939102" cy="6762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0" name="AutoShape 22"/>
          <p:cNvCxnSpPr>
            <a:cxnSpLocks noChangeShapeType="1"/>
            <a:stCxn id="155652" idx="6"/>
            <a:endCxn id="155653" idx="2"/>
          </p:cNvCxnSpPr>
          <p:nvPr/>
        </p:nvCxnSpPr>
        <p:spPr bwMode="auto">
          <a:xfrm>
            <a:off x="1066800" y="1943100"/>
            <a:ext cx="1028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1" name="AutoShape 23"/>
          <p:cNvCxnSpPr>
            <a:cxnSpLocks noChangeShapeType="1"/>
            <a:stCxn id="155652" idx="6"/>
            <a:endCxn id="155655" idx="2"/>
          </p:cNvCxnSpPr>
          <p:nvPr/>
        </p:nvCxnSpPr>
        <p:spPr bwMode="auto">
          <a:xfrm>
            <a:off x="1066800" y="1943100"/>
            <a:ext cx="10287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2" name="AutoShape 24"/>
          <p:cNvCxnSpPr>
            <a:cxnSpLocks noChangeShapeType="1"/>
            <a:stCxn id="155656" idx="6"/>
            <a:endCxn id="155655" idx="2"/>
          </p:cNvCxnSpPr>
          <p:nvPr/>
        </p:nvCxnSpPr>
        <p:spPr bwMode="auto">
          <a:xfrm>
            <a:off x="1066800" y="2679700"/>
            <a:ext cx="1028700" cy="482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3" name="AutoShape 25"/>
          <p:cNvCxnSpPr>
            <a:cxnSpLocks noChangeShapeType="1"/>
            <a:stCxn id="155657" idx="6"/>
            <a:endCxn id="155659" idx="2"/>
          </p:cNvCxnSpPr>
          <p:nvPr/>
        </p:nvCxnSpPr>
        <p:spPr bwMode="auto">
          <a:xfrm>
            <a:off x="1066800" y="3416300"/>
            <a:ext cx="1028700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4" name="AutoShape 26"/>
          <p:cNvCxnSpPr>
            <a:cxnSpLocks noChangeShapeType="1"/>
            <a:stCxn id="155658" idx="6"/>
            <a:endCxn id="155660" idx="2"/>
          </p:cNvCxnSpPr>
          <p:nvPr/>
        </p:nvCxnSpPr>
        <p:spPr bwMode="auto">
          <a:xfrm>
            <a:off x="1066800" y="4152900"/>
            <a:ext cx="10287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5675" name="AutoShape 27"/>
          <p:cNvCxnSpPr>
            <a:cxnSpLocks noChangeShapeType="1"/>
            <a:stCxn id="155656" idx="6"/>
            <a:endCxn id="155654" idx="2"/>
          </p:cNvCxnSpPr>
          <p:nvPr/>
        </p:nvCxnSpPr>
        <p:spPr bwMode="auto">
          <a:xfrm flipV="1">
            <a:off x="1066800" y="2552700"/>
            <a:ext cx="1028700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2901252" y="1187390"/>
            <a:ext cx="1638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Mutual exclusion sets</a:t>
            </a:r>
          </a:p>
        </p:txBody>
      </p:sp>
      <p:sp>
        <p:nvSpPr>
          <p:cNvPr id="155678" name="Text Box 32"/>
          <p:cNvSpPr txBox="1">
            <a:spLocks noChangeArrowheads="1"/>
          </p:cNvSpPr>
          <p:nvPr/>
        </p:nvSpPr>
        <p:spPr bwMode="auto">
          <a:xfrm>
            <a:off x="306476" y="4751196"/>
            <a:ext cx="1278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0066FF"/>
                </a:solidFill>
              </a:rPr>
              <a:t>Bipartite </a:t>
            </a:r>
            <a:r>
              <a:rPr lang="en-US" sz="1400" b="0" dirty="0" smtClean="0">
                <a:solidFill>
                  <a:srgbClr val="0066FF"/>
                </a:solidFill>
              </a:rPr>
              <a:t>graph</a:t>
            </a:r>
            <a:endParaRPr lang="en-US" sz="1400" b="0" dirty="0">
              <a:solidFill>
                <a:srgbClr val="0066FF"/>
              </a:solidFill>
            </a:endParaRPr>
          </a:p>
        </p:txBody>
      </p:sp>
      <p:sp>
        <p:nvSpPr>
          <p:cNvPr id="155679" name="Text Box 33"/>
          <p:cNvSpPr txBox="1">
            <a:spLocks noChangeArrowheads="1"/>
          </p:cNvSpPr>
          <p:nvPr/>
        </p:nvSpPr>
        <p:spPr bwMode="auto">
          <a:xfrm>
            <a:off x="517525" y="5202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5680" name="Content Placeholder 14"/>
          <p:cNvSpPr>
            <a:spLocks/>
          </p:cNvSpPr>
          <p:nvPr/>
        </p:nvSpPr>
        <p:spPr bwMode="auto">
          <a:xfrm>
            <a:off x="304800" y="5105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Gill Sans MT" pitchFamily="34" charset="0"/>
              </a:rPr>
              <a:t>Each source s </a:t>
            </a:r>
            <a:r>
              <a:rPr lang="en-US" sz="2000" b="0" dirty="0">
                <a:solidFill>
                  <a:srgbClr val="000000"/>
                </a:solidFill>
                <a:latin typeface="cmsy10" pitchFamily="34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latin typeface="Gill Sans MT" pitchFamily="34" charset="0"/>
              </a:rPr>
              <a:t> S asserts a set of claims </a:t>
            </a:r>
            <a:r>
              <a:rPr lang="en-US" sz="2000" b="0" dirty="0" smtClean="0">
                <a:solidFill>
                  <a:srgbClr val="000000"/>
                </a:solidFill>
                <a:latin typeface="cmsy10" pitchFamily="34" charset="0"/>
              </a:rPr>
              <a:t>µ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Gill Sans MT" pitchFamily="34" charset="0"/>
              </a:rPr>
              <a:t>C</a:t>
            </a:r>
            <a:endParaRPr lang="en-US" sz="2000" b="0" baseline="-25000" dirty="0">
              <a:solidFill>
                <a:srgbClr val="000000"/>
              </a:solidFill>
              <a:latin typeface="Gill Sans MT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None/>
            </a:pPr>
            <a:r>
              <a:rPr lang="en-US" sz="2000" b="0" dirty="0">
                <a:solidFill>
                  <a:srgbClr val="000000"/>
                </a:solidFill>
                <a:latin typeface="Gill Sans MT" pitchFamily="34" charset="0"/>
              </a:rPr>
              <a:t>Each claim c </a:t>
            </a:r>
            <a:r>
              <a:rPr lang="en-US" sz="2000" b="0" dirty="0">
                <a:solidFill>
                  <a:srgbClr val="000000"/>
                </a:solidFill>
                <a:latin typeface="cmsy10" pitchFamily="34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latin typeface="Gill Sans MT" pitchFamily="34" charset="0"/>
              </a:rPr>
              <a:t> C belongs to a mutual exclusion set 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</a:rPr>
              <a:t>m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Example ME set: “Possible ratings of the Detroit Marriot”</a:t>
            </a:r>
            <a:endParaRPr lang="en-US" sz="2000" b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5681" name="Content Placeholder 14"/>
          <p:cNvSpPr>
            <a:spLocks/>
          </p:cNvSpPr>
          <p:nvPr/>
        </p:nvSpPr>
        <p:spPr bwMode="auto">
          <a:xfrm>
            <a:off x="304800" y="5486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727CA3"/>
              </a:buClr>
              <a:buSzPct val="76000"/>
              <a:buFont typeface="Wingdings 3" pitchFamily="18" charset="2"/>
              <a:buNone/>
            </a:pPr>
            <a:endParaRPr lang="en-US" sz="2600" b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88" name="Content Placeholder 14"/>
          <p:cNvSpPr>
            <a:spLocks noGrp="1"/>
          </p:cNvSpPr>
          <p:nvPr>
            <p:ph idx="4294967295"/>
          </p:nvPr>
        </p:nvSpPr>
        <p:spPr>
          <a:xfrm>
            <a:off x="4724400" y="1214438"/>
            <a:ext cx="4419600" cy="3052762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 fact-finder is an iterative, transitive voting algorithm: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Calculates belief in each claim from the credibility of its sources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Calculates the credibility of each source from the believability of the claims it makes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 smtClean="0"/>
              <a:t>Repeats</a:t>
            </a:r>
          </a:p>
        </p:txBody>
      </p:sp>
    </p:spTree>
    <p:extLst>
      <p:ext uri="{BB962C8B-B14F-4D97-AF65-F5344CB8AC3E}">
        <p14:creationId xmlns:p14="http://schemas.microsoft.com/office/powerpoint/2010/main" val="13034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Fact-Finder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fact-finder runs for a specified number of iterations or until convergence</a:t>
            </a:r>
          </a:p>
          <a:p>
            <a:pPr lvl="1"/>
            <a:r>
              <a:rPr lang="en-US" dirty="0" smtClean="0"/>
              <a:t>Some fact-finders are proven to converge; most are not</a:t>
            </a:r>
          </a:p>
          <a:p>
            <a:pPr lvl="1"/>
            <a:r>
              <a:rPr lang="en-US" dirty="0" smtClean="0"/>
              <a:t>All seem to converge relatively quickly in practice (e.g. a few dozen iterations)</a:t>
            </a:r>
          </a:p>
          <a:p>
            <a:r>
              <a:rPr lang="en-US" dirty="0" smtClean="0"/>
              <a:t>Predictions are made by looking at each mutual exclusion set and choosing the claim with the highest belief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039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Fact-Finders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</a:t>
            </a:r>
            <a:r>
              <a:rPr lang="en-US" dirty="0"/>
              <a:t>work much better than </a:t>
            </a:r>
            <a:r>
              <a:rPr lang="en-US" dirty="0" smtClean="0"/>
              <a:t>simple voting</a:t>
            </a:r>
            <a:endParaRPr lang="en-US" dirty="0"/>
          </a:p>
          <a:p>
            <a:pPr lvl="1"/>
            <a:r>
              <a:rPr lang="en-US" dirty="0" smtClean="0"/>
              <a:t>Sources are not all equally trustworthy!</a:t>
            </a:r>
            <a:endParaRPr lang="en-US" dirty="0"/>
          </a:p>
          <a:p>
            <a:r>
              <a:rPr lang="en-US" dirty="0"/>
              <a:t>Numerous high-performing algorithms in </a:t>
            </a:r>
            <a:r>
              <a:rPr lang="en-US" dirty="0" smtClean="0"/>
              <a:t>literature</a:t>
            </a:r>
          </a:p>
          <a:p>
            <a:r>
              <a:rPr lang="en-US" dirty="0"/>
              <a:t>Highly tractable: all extant algorithms take time linear in the number of sources and claims per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Easy to implement and to (procedurally) understand</a:t>
            </a:r>
          </a:p>
          <a:p>
            <a:r>
              <a:rPr lang="en-US" dirty="0" smtClean="0"/>
              <a:t>A fact-finding algorithm can be specified by just two functions:</a:t>
            </a:r>
          </a:p>
          <a:p>
            <a:pPr lvl="1"/>
            <a:r>
              <a:rPr lang="en-US" b="0" dirty="0" smtClean="0">
                <a:latin typeface="Calibri"/>
              </a:rPr>
              <a:t>T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b="0" dirty="0" smtClean="0">
                <a:latin typeface="Calibri"/>
              </a:rPr>
              <a:t>(s</a:t>
            </a:r>
            <a:r>
              <a:rPr lang="en-US" dirty="0" smtClean="0"/>
              <a:t>): How trustworthy is this source given our previous belief the claims it makes claims?</a:t>
            </a:r>
          </a:p>
          <a:p>
            <a:pPr lvl="1"/>
            <a:r>
              <a:rPr lang="en-US" dirty="0" smtClean="0">
                <a:latin typeface="Calibri"/>
              </a:rPr>
              <a:t>B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(c</a:t>
            </a:r>
            <a:r>
              <a:rPr lang="en-US" dirty="0" smtClean="0"/>
              <a:t>): How trustworthy is this claim given our current trust of the sources asserting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6493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Fact-Finders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Limited expressivity</a:t>
            </a:r>
            <a:endParaRPr lang="en-US" sz="2800" dirty="0"/>
          </a:p>
          <a:p>
            <a:pPr lvl="1"/>
            <a:r>
              <a:rPr lang="en-US" sz="2400" dirty="0"/>
              <a:t>Only consider </a:t>
            </a:r>
            <a:r>
              <a:rPr lang="en-US" sz="2400" dirty="0" smtClean="0"/>
              <a:t>sources </a:t>
            </a:r>
            <a:r>
              <a:rPr lang="en-US" sz="2400" dirty="0"/>
              <a:t>and the claims they make</a:t>
            </a:r>
          </a:p>
          <a:p>
            <a:r>
              <a:rPr lang="en-US" sz="2800" dirty="0"/>
              <a:t>Much more information is available, but unused</a:t>
            </a:r>
          </a:p>
          <a:p>
            <a:pPr lvl="1"/>
            <a:r>
              <a:rPr lang="en-US" sz="2400" dirty="0"/>
              <a:t>Declarative prior knowledge</a:t>
            </a:r>
          </a:p>
          <a:p>
            <a:pPr lvl="1"/>
            <a:r>
              <a:rPr lang="en-US" sz="2400" dirty="0"/>
              <a:t>Attributes of the source, uncertainty of assertions, and other data</a:t>
            </a:r>
          </a:p>
          <a:p>
            <a:r>
              <a:rPr lang="en-US" sz="2800" dirty="0"/>
              <a:t>No “story” </a:t>
            </a:r>
            <a:r>
              <a:rPr lang="en-US" sz="2800" dirty="0" smtClean="0"/>
              <a:t>and vague semantics</a:t>
            </a:r>
          </a:p>
          <a:p>
            <a:pPr lvl="1"/>
            <a:r>
              <a:rPr lang="en-US" dirty="0" smtClean="0"/>
              <a:t>A trust score of 20 is better than 19, but how much better?</a:t>
            </a:r>
            <a:endParaRPr lang="en-US" dirty="0"/>
          </a:p>
          <a:p>
            <a:pPr lvl="1"/>
            <a:r>
              <a:rPr lang="en-US" dirty="0"/>
              <a:t>Which algorithm to apply to a given problem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Some intuitions are possible, but nothing concrete</a:t>
            </a:r>
            <a:endParaRPr lang="en-US" dirty="0"/>
          </a:p>
          <a:p>
            <a:r>
              <a:rPr lang="en-US" sz="2800" dirty="0"/>
              <a:t>Opaque; decisions are hard to </a:t>
            </a:r>
            <a:r>
              <a:rPr lang="en-US" sz="2800" dirty="0" smtClean="0"/>
              <a:t>explain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071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Sums Fact-Finder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start with a concrete example using a very simple fact-finder, Sums</a:t>
            </a:r>
          </a:p>
          <a:p>
            <a:pPr lvl="1"/>
            <a:r>
              <a:rPr lang="en-US" dirty="0" smtClean="0"/>
              <a:t>Sums is similar to the Hubs and Authorities algorithm, but applied to a source-claim bipartite graph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553200"/>
            <a:ext cx="914400" cy="228600"/>
          </a:xfrm>
        </p:spPr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54624"/>
              </p:ext>
            </p:extLst>
          </p:nvPr>
        </p:nvGraphicFramePr>
        <p:xfrm>
          <a:off x="2667000" y="3124200"/>
          <a:ext cx="326707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218960" imgH="990360" progId="Equation.DSMT4">
                  <p:embed/>
                </p:oleObj>
              </mc:Choice>
              <mc:Fallback>
                <p:oleObj name="Equation" r:id="rId4" imgW="12189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26707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129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5.jpg" descr="nexlp-slides-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9600" y="0"/>
            <a:ext cx="10363200" cy="603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8662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Fact-Finding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Problem:</a:t>
            </a:r>
          </a:p>
          <a:p>
            <a:pPr lvl="1"/>
            <a:r>
              <a:rPr lang="en-US" sz="2800" dirty="0" smtClean="0"/>
              <a:t>We want to obtain the birthdays of Bill Clinton, George W. Bush, and Barack Obama</a:t>
            </a:r>
          </a:p>
          <a:p>
            <a:pPr lvl="1"/>
            <a:r>
              <a:rPr lang="en-US" sz="2800" dirty="0" smtClean="0"/>
              <a:t>We have run information extraction on documents by seven authors, but they disagree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Fact-Finding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#1: Voting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C5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C5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C5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C5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4114800"/>
            <a:ext cx="1216025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WRONG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57787" y="4114800"/>
            <a:ext cx="1216025" cy="12954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CC33"/>
                </a:solidFill>
              </a:rPr>
              <a:t>RIGHT</a:t>
            </a:r>
            <a:endParaRPr lang="en-US" b="1" dirty="0">
              <a:solidFill>
                <a:srgbClr val="33CC3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9419" y="4114800"/>
            <a:ext cx="2371725" cy="1295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52306" y="5410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TIE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438" y="1371600"/>
            <a:ext cx="21029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1.5 out of 3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 animBg="1"/>
      <p:bldP spid="32" grpId="0"/>
      <p:bldP spid="33" grpId="0" animBg="1"/>
      <p:bldP spid="34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Sums at Iteration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38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465" y="5797897"/>
            <a:ext cx="537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Initially, we believe in each claim equally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099" y="1148060"/>
            <a:ext cx="526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Let’s try a simple fact-finder, Sums</a:t>
            </a:r>
          </a:p>
        </p:txBody>
      </p:sp>
    </p:spTree>
    <p:extLst>
      <p:ext uri="{BB962C8B-B14F-4D97-AF65-F5344CB8AC3E}">
        <p14:creationId xmlns:p14="http://schemas.microsoft.com/office/powerpoint/2010/main" val="34366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Sums at Iteration 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099" y="1148060"/>
            <a:ext cx="826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+mn-lt"/>
              </a:rPr>
              <a:t>The trustworthiness of a source is the sum of belief in its claims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38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6364" y="1595139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52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538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5063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6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at Iteration </a:t>
            </a:r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3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38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36364" y="1595139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52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538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5063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5802362"/>
            <a:ext cx="880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And belief in a claim is the sum of the trustworthiness of its sources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1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at Iteration </a:t>
            </a:r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3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38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3</a:t>
            </a:r>
            <a:endParaRPr lang="en-US" b="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6364" y="1595139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52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538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5063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099" y="1148060"/>
            <a:ext cx="425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+mn-lt"/>
              </a:rPr>
              <a:t>Now update the sources again…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8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at Iteration </a:t>
            </a:r>
            <a:r>
              <a:rPr lang="en-US" dirty="0" smtClean="0"/>
              <a:t>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8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009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19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3</a:t>
            </a:r>
            <a:endParaRPr lang="en-US" b="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6364" y="1595139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52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538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5063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5802362"/>
            <a:ext cx="326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And update the claims…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6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at Iteration </a:t>
            </a:r>
            <a:r>
              <a:rPr lang="en-US" dirty="0" smtClean="0"/>
              <a:t>3A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688" y="53244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8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60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5238" y="5334000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5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009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19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5063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8</a:t>
            </a:r>
            <a:endParaRPr lang="en-US" b="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40985" y="159513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13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9859" y="160466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0009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79684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19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099" y="1148060"/>
            <a:ext cx="287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+mn-lt"/>
              </a:rPr>
              <a:t>Update the sources…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1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at Iteration </a:t>
            </a:r>
            <a:r>
              <a:rPr lang="en-US" dirty="0" smtClean="0"/>
              <a:t>3B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1310" y="5324475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21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0659" y="5334000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9859" y="5334000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13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009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71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9684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8</a:t>
            </a:r>
            <a:endParaRPr lang="en-US" b="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40985" y="159513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13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9859" y="160466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0009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79684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19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5802362"/>
            <a:ext cx="467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And one more update of the claims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8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-186319" y="-209396"/>
            <a:ext cx="9516638" cy="7276792"/>
          </a:xfrm>
          <a:prstGeom prst="rect">
            <a:avLst/>
          </a:prstGeom>
          <a:solidFill>
            <a:srgbClr val="4D4229"/>
          </a:solidFill>
          <a:ln w="1270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214" name="image8.jpg" descr="nexlp-slides-2014-08-20-0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-1600200"/>
            <a:ext cx="10149840" cy="758952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2362200" y="990600"/>
            <a:ext cx="670767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0" spc="0">
                <a:solidFill>
                  <a:srgbClr val="FFFFFF"/>
                </a:solidFill>
                <a:latin typeface="AkzidenzGroteskBE-MdCn"/>
                <a:ea typeface="AkzidenzGroteskBE-MdCn"/>
                <a:cs typeface="AkzidenzGroteskBE-MdCn"/>
                <a:sym typeface="AkzidenzGroteskBE-MdC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000" spc="0" dirty="0">
                <a:solidFill>
                  <a:srgbClr val="FFFFFF"/>
                </a:solidFill>
              </a:rPr>
              <a:t>WORLD TEXT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467097" y="5207298"/>
            <a:ext cx="667925" cy="739418"/>
            <a:chOff x="0" y="0"/>
            <a:chExt cx="890565" cy="739417"/>
          </a:xfrm>
        </p:grpSpPr>
        <p:sp>
          <p:nvSpPr>
            <p:cNvPr id="216" name="Shape 216"/>
            <p:cNvSpPr/>
            <p:nvPr/>
          </p:nvSpPr>
          <p:spPr>
            <a:xfrm>
              <a:off x="249928" y="0"/>
              <a:ext cx="24384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BE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400863"/>
              <a:ext cx="890565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AkzidenzGroteskBE-Md"/>
                  <a:ea typeface="AkzidenzGroteskBE-Md"/>
                  <a:cs typeface="AkzidenzGroteskBE-Md"/>
                  <a:sym typeface="AkzidenzGroteskBE-M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2012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634577" y="4705895"/>
            <a:ext cx="667925" cy="1240821"/>
            <a:chOff x="0" y="-1"/>
            <a:chExt cx="890565" cy="1240819"/>
          </a:xfrm>
        </p:grpSpPr>
        <p:sp>
          <p:nvSpPr>
            <p:cNvPr id="219" name="Shape 219"/>
            <p:cNvSpPr/>
            <p:nvPr/>
          </p:nvSpPr>
          <p:spPr>
            <a:xfrm>
              <a:off x="9749" y="-1"/>
              <a:ext cx="853438" cy="64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BE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902265"/>
              <a:ext cx="890565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AkzidenzGroteskBE-Md"/>
                  <a:ea typeface="AkzidenzGroteskBE-Md"/>
                  <a:cs typeface="AkzidenzGroteskBE-Md"/>
                  <a:sym typeface="AkzidenzGroteskBE-M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2014</a:t>
              </a:r>
            </a:p>
          </p:txBody>
        </p:sp>
      </p:grpSp>
      <p:sp>
        <p:nvSpPr>
          <p:cNvPr id="222" name="Shape 222"/>
          <p:cNvSpPr/>
          <p:nvPr/>
        </p:nvSpPr>
        <p:spPr>
          <a:xfrm>
            <a:off x="2802057" y="5608162"/>
            <a:ext cx="66792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76200"/>
            <a:ext cx="4419600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world’s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text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has been created in the last 2 years, and there will be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50-fold increase by 2020.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69" y="6047874"/>
            <a:ext cx="8994231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hlinkClick r:id="rId4"/>
              </a:rPr>
              <a:t>http://www.dataversity.net/the-growth-of-unstructured-data-what-are-we-going-to-do-with-all-those-zettabytes</a:t>
            </a:r>
            <a:r>
              <a:rPr lang="en-US" sz="1400" dirty="0" smtClean="0">
                <a:latin typeface="+mn-lt"/>
                <a:hlinkClick r:id="rId4"/>
              </a:rPr>
              <a:t>/</a:t>
            </a:r>
            <a:endParaRPr lang="en-US" sz="1400" dirty="0" smtClean="0">
              <a:latin typeface="+mn-lt"/>
            </a:endParaRPr>
          </a:p>
          <a:p>
            <a:r>
              <a:rPr lang="en-US" sz="1400" dirty="0">
                <a:latin typeface="+mn-lt"/>
                <a:hlinkClick r:id="rId5"/>
              </a:rPr>
              <a:t>http://breakthroughanalysis.com/2008/08/01/unstructured-data-and-the-80-percent-rule</a:t>
            </a:r>
            <a:r>
              <a:rPr lang="en-US" sz="1400" dirty="0" smtClean="0">
                <a:latin typeface="+mn-lt"/>
                <a:hlinkClick r:id="rId5"/>
              </a:rPr>
              <a:t>/</a:t>
            </a:r>
            <a:endParaRPr lang="en-US" sz="1400" dirty="0" smtClean="0">
              <a:latin typeface="+mn-lt"/>
            </a:endParaRPr>
          </a:p>
          <a:p>
            <a:r>
              <a:rPr lang="en-US" sz="1400" dirty="0">
                <a:latin typeface="+mn-lt"/>
                <a:hlinkClick r:id="rId6"/>
              </a:rPr>
              <a:t>http://</a:t>
            </a:r>
            <a:r>
              <a:rPr lang="en-US" sz="1400" dirty="0" smtClean="0">
                <a:latin typeface="+mn-lt"/>
                <a:hlinkClick r:id="rId6"/>
              </a:rPr>
              <a:t>www.datasciencecentral.com/profiles/blogs/structured-vs-unstructured-data-the-rise-of-data-anarchy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74" y="3035380"/>
            <a:ext cx="2438400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Scientific Articles</a:t>
            </a:r>
          </a:p>
          <a:p>
            <a:r>
              <a:rPr lang="en-US" sz="2000" dirty="0" smtClean="0">
                <a:latin typeface="+mn-lt"/>
              </a:rPr>
              <a:t>Medical  Records</a:t>
            </a:r>
          </a:p>
          <a:p>
            <a:r>
              <a:rPr lang="en-US" sz="2000" dirty="0" smtClean="0">
                <a:latin typeface="+mn-lt"/>
              </a:rPr>
              <a:t>Education</a:t>
            </a:r>
          </a:p>
          <a:p>
            <a:r>
              <a:rPr lang="en-US" sz="2000" dirty="0" smtClean="0">
                <a:latin typeface="+mn-lt"/>
              </a:rPr>
              <a:t>Business</a:t>
            </a:r>
          </a:p>
          <a:p>
            <a:r>
              <a:rPr lang="en-US" sz="2000" dirty="0" smtClean="0">
                <a:latin typeface="+mn-lt"/>
              </a:rPr>
              <a:t>Social Media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60896"/>
            <a:ext cx="4140748" cy="31394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826" y="2048470"/>
            <a:ext cx="3276600" cy="923330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66"/>
                </a:solidFill>
                <a:latin typeface="+mn-lt"/>
              </a:rPr>
              <a:t>Large Scale </a:t>
            </a:r>
            <a:endParaRPr lang="en-US" dirty="0" smtClean="0">
              <a:solidFill>
                <a:srgbClr val="003366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3366CC"/>
                </a:solidFill>
                <a:latin typeface="+mn-lt"/>
              </a:rPr>
              <a:t>Data</a:t>
            </a:r>
            <a:r>
              <a:rPr lang="en-US" dirty="0" smtClean="0">
                <a:solidFill>
                  <a:srgbClr val="3366CC"/>
                </a:solidFill>
                <a:latin typeface="+mn-lt"/>
                <a:sym typeface="Wingdings" pitchFamily="2" charset="2"/>
              </a:rPr>
              <a:t> Meaning </a:t>
            </a:r>
            <a:r>
              <a:rPr lang="en-US" dirty="0" smtClean="0">
                <a:solidFill>
                  <a:srgbClr val="003366"/>
                </a:solidFill>
                <a:latin typeface="+mn-lt"/>
                <a:sym typeface="Wingdings" pitchFamily="2" charset="2"/>
              </a:rPr>
              <a:t>Transformation </a:t>
            </a:r>
          </a:p>
          <a:p>
            <a:pPr algn="ctr"/>
            <a:r>
              <a:rPr lang="en-US" dirty="0" smtClean="0">
                <a:solidFill>
                  <a:srgbClr val="003366"/>
                </a:solidFill>
                <a:latin typeface="+mn-lt"/>
              </a:rPr>
              <a:t>Massive 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&amp; </a:t>
            </a:r>
            <a:r>
              <a:rPr lang="en-US" b="1" dirty="0">
                <a:solidFill>
                  <a:srgbClr val="003366"/>
                </a:solidFill>
                <a:latin typeface="+mn-lt"/>
              </a:rPr>
              <a:t>Deep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4049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 advAuto="0"/>
      <p:bldP spid="218" grpId="0" animBg="1" advAuto="0"/>
      <p:bldP spid="221" grpId="0" animBg="1" advAuto="0"/>
      <p:bldP spid="222" grpId="0" animBg="1" advAuto="0"/>
      <p:bldP spid="12" grpId="0" animBg="1"/>
      <p:bldP spid="13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after Iteration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6269B1-1E3F-4FE1-AFB9-A5EF782FDDF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John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1950" y="2133601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Sarah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448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Kevin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5765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Jill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50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Sam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8/20/47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87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8/31/46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845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Clinton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8/19/46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4812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4/31/47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Bush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7/6/46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2/14/61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67475" y="4267200"/>
            <a:ext cx="990600" cy="96202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Obama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8/4/61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83350" y="2133602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Lilly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96200" y="2133600"/>
            <a:ext cx="990600" cy="962026"/>
          </a:xfrm>
          <a:prstGeom prst="ellipse">
            <a:avLst/>
          </a:prstGeom>
          <a:solidFill>
            <a:srgbClr val="57D3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>
            <a:stCxn id="5" idx="4"/>
            <a:endCxn id="13" idx="0"/>
          </p:cNvCxnSpPr>
          <p:nvPr/>
        </p:nvCxnSpPr>
        <p:spPr>
          <a:xfrm>
            <a:off x="914400" y="3095628"/>
            <a:ext cx="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" idx="4"/>
            <a:endCxn id="13" idx="0"/>
          </p:cNvCxnSpPr>
          <p:nvPr/>
        </p:nvCxnSpPr>
        <p:spPr>
          <a:xfrm flipH="1">
            <a:off x="914400" y="3095627"/>
            <a:ext cx="1212850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4"/>
            <a:endCxn id="16" idx="0"/>
          </p:cNvCxnSpPr>
          <p:nvPr/>
        </p:nvCxnSpPr>
        <p:spPr>
          <a:xfrm>
            <a:off x="2127250" y="3095627"/>
            <a:ext cx="2416175" cy="11715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4"/>
            <a:endCxn id="14" idx="0"/>
          </p:cNvCxnSpPr>
          <p:nvPr/>
        </p:nvCxnSpPr>
        <p:spPr>
          <a:xfrm flipH="1">
            <a:off x="2124075" y="3095628"/>
            <a:ext cx="121602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4"/>
            <a:endCxn id="15" idx="0"/>
          </p:cNvCxnSpPr>
          <p:nvPr/>
        </p:nvCxnSpPr>
        <p:spPr>
          <a:xfrm flipH="1">
            <a:off x="3333750" y="3095626"/>
            <a:ext cx="121920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" idx="4"/>
            <a:endCxn id="18" idx="0"/>
          </p:cNvCxnSpPr>
          <p:nvPr/>
        </p:nvCxnSpPr>
        <p:spPr>
          <a:xfrm>
            <a:off x="4552950" y="3095626"/>
            <a:ext cx="120015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" idx="4"/>
            <a:endCxn id="18" idx="0"/>
          </p:cNvCxnSpPr>
          <p:nvPr/>
        </p:nvCxnSpPr>
        <p:spPr>
          <a:xfrm flipH="1">
            <a:off x="5753100" y="3095628"/>
            <a:ext cx="1270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20" idx="0"/>
          </p:cNvCxnSpPr>
          <p:nvPr/>
        </p:nvCxnSpPr>
        <p:spPr>
          <a:xfrm>
            <a:off x="5765800" y="3095628"/>
            <a:ext cx="1196975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1" idx="4"/>
            <a:endCxn id="18" idx="0"/>
          </p:cNvCxnSpPr>
          <p:nvPr/>
        </p:nvCxnSpPr>
        <p:spPr>
          <a:xfrm flipH="1">
            <a:off x="5753100" y="3095628"/>
            <a:ext cx="1225550" cy="1171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4"/>
            <a:endCxn id="19" idx="0"/>
          </p:cNvCxnSpPr>
          <p:nvPr/>
        </p:nvCxnSpPr>
        <p:spPr>
          <a:xfrm>
            <a:off x="8191500" y="3095626"/>
            <a:ext cx="0" cy="1171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1310" y="5324475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21</a:t>
            </a:r>
            <a:endParaRPr lang="en-US" b="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6364" y="5324475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0659" y="5334000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9859" y="5334000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13</a:t>
            </a:r>
            <a:endParaRPr lang="en-US" b="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009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71</a:t>
            </a:r>
            <a:endParaRPr lang="en-US" b="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9684" y="5336232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4738" y="5336232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688" y="159513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8</a:t>
            </a:r>
            <a:endParaRPr lang="en-US" b="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40985" y="159513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13</a:t>
            </a:r>
            <a:endParaRPr lang="en-US" b="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6038" y="1604664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9859" y="160466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0009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26</a:t>
            </a:r>
            <a:endParaRPr lang="en-US" b="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79684" y="1606896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19</a:t>
            </a:r>
            <a:endParaRPr lang="en-US" b="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4738" y="1606896"/>
            <a:ext cx="37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j-lt"/>
              </a:rPr>
              <a:t>1</a:t>
            </a:r>
            <a:endParaRPr lang="en-US" b="0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32087" y="4100512"/>
            <a:ext cx="1216025" cy="176688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3525" y="58674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RIGHT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33974" y="4100512"/>
            <a:ext cx="1216025" cy="176688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5412" y="58674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RIGHT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70637" y="4100512"/>
            <a:ext cx="1216025" cy="176688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42075" y="58674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RIGHT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09700" y="1219200"/>
            <a:ext cx="62865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Now (and in subsequent iterations) we get 3 out of 3 correct</a:t>
            </a:r>
          </a:p>
        </p:txBody>
      </p:sp>
    </p:spTree>
    <p:extLst>
      <p:ext uri="{BB962C8B-B14F-4D97-AF65-F5344CB8AC3E}">
        <p14:creationId xmlns:p14="http://schemas.microsoft.com/office/powerpoint/2010/main" val="39329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8" grpId="0" animBg="1"/>
      <p:bldP spid="49" grpId="0"/>
      <p:bldP spid="50" grpId="0" animBg="1"/>
      <p:bldP spid="51" grpId="0"/>
      <p:bldP spid="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4097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Sums is easy to express, but is also quite biased</a:t>
            </a:r>
          </a:p>
          <a:p>
            <a:r>
              <a:rPr lang="en-US" kern="0" dirty="0" smtClean="0"/>
              <a:t>All else being equal, favors sources that make many claims</a:t>
            </a:r>
          </a:p>
          <a:p>
            <a:pPr lvl="1"/>
            <a:r>
              <a:rPr lang="en-US" sz="2200" kern="0" dirty="0" smtClean="0"/>
              <a:t>Asserting more claims always results in greater credibility</a:t>
            </a:r>
          </a:p>
          <a:p>
            <a:pPr lvl="1"/>
            <a:r>
              <a:rPr lang="en-US" sz="2200" kern="0" dirty="0" smtClean="0"/>
              <a:t>Nothing dampens this effect</a:t>
            </a:r>
          </a:p>
          <a:p>
            <a:pPr lvl="1"/>
            <a:r>
              <a:rPr lang="en-US" kern="0" dirty="0" smtClean="0"/>
              <a:t>Similarly, it favors claims asserted by many sources</a:t>
            </a:r>
          </a:p>
          <a:p>
            <a:r>
              <a:rPr lang="en-US" kern="0" dirty="0" smtClean="0"/>
              <a:t>Fortunately, in some real-world domains dishonest sources do tend to create fewer claims; e.g. Wikipedia vandals</a:t>
            </a:r>
          </a:p>
          <a:p>
            <a:endParaRPr lang="en-US" kern="0" dirty="0"/>
          </a:p>
        </p:txBody>
      </p:sp>
      <p:sp>
        <p:nvSpPr>
          <p:cNvPr id="155650" name="Slide Number Placeholder 4"/>
          <p:cNvSpPr txBox="1">
            <a:spLocks noGrp="1"/>
          </p:cNvSpPr>
          <p:nvPr/>
        </p:nvSpPr>
        <p:spPr bwMode="auto">
          <a:xfrm>
            <a:off x="6542088" y="636270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B39A8A-1665-4898-B087-5B99FAAE5606}" type="slidenum">
              <a:rPr lang="en-US" sz="1400" b="0">
                <a:solidFill>
                  <a:srgbClr val="464653"/>
                </a:solidFill>
              </a:rPr>
              <a:pPr algn="r"/>
              <a:t>41</a:t>
            </a:fld>
            <a:endParaRPr lang="en-US" sz="1400" b="0">
              <a:solidFill>
                <a:srgbClr val="464653"/>
              </a:solidFill>
            </a:endParaRPr>
          </a:p>
        </p:txBody>
      </p:sp>
      <p:sp>
        <p:nvSpPr>
          <p:cNvPr id="155651" name="Rectangle 2"/>
          <p:cNvSpPr>
            <a:spLocks noGrp="1"/>
          </p:cNvSpPr>
          <p:nvPr>
            <p:ph type="title" idx="4294967295"/>
          </p:nvPr>
        </p:nvSpPr>
        <p:spPr>
          <a:xfrm>
            <a:off x="453513" y="76200"/>
            <a:ext cx="8458200" cy="990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Sums Pros and Cons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339191-6377-4EDD-81B3-5CAFA9A9EC31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1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Fact-finding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Fact-finding algorithms have biases (not always obvious) that may not match the problem domain</a:t>
            </a:r>
          </a:p>
          <a:p>
            <a:r>
              <a:rPr lang="en-US" sz="2800" dirty="0" smtClean="0"/>
              <a:t>Fortunately, there are many methods to choose from:</a:t>
            </a:r>
          </a:p>
          <a:p>
            <a:pPr lvl="1"/>
            <a:r>
              <a:rPr lang="en-US" sz="2400" dirty="0" err="1" smtClean="0"/>
              <a:t>TruthFinder</a:t>
            </a:r>
            <a:endParaRPr lang="en-US" sz="2400" dirty="0" smtClean="0"/>
          </a:p>
          <a:p>
            <a:pPr lvl="1"/>
            <a:r>
              <a:rPr lang="en-US" sz="2400" dirty="0" smtClean="0"/>
              <a:t>3-Estimates</a:t>
            </a:r>
          </a:p>
          <a:p>
            <a:pPr lvl="1"/>
            <a:r>
              <a:rPr lang="en-US" sz="2400" dirty="0" smtClean="0"/>
              <a:t>Average-Log</a:t>
            </a:r>
          </a:p>
          <a:p>
            <a:pPr lvl="1"/>
            <a:r>
              <a:rPr lang="en-US" sz="2400" dirty="0" smtClean="0"/>
              <a:t>Investment</a:t>
            </a:r>
          </a:p>
          <a:p>
            <a:pPr lvl="1"/>
            <a:r>
              <a:rPr lang="en-US" sz="2400" dirty="0" err="1" smtClean="0"/>
              <a:t>PooledInvestment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The algorithms are essentially driven by intuition about what makes something a credible claim, and what makes someone a trustworthy source</a:t>
            </a:r>
          </a:p>
          <a:p>
            <a:r>
              <a:rPr lang="en-US" sz="2800" dirty="0" smtClean="0"/>
              <a:t>Diversity of algorithms mean that one can pick the best where there is some labeled data</a:t>
            </a:r>
          </a:p>
          <a:p>
            <a:r>
              <a:rPr lang="en-US" sz="2800" dirty="0" smtClean="0"/>
              <a:t>But some algorithms tend to work better than others 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5A8AD-66B9-4278-A4E9-C0262DD8FDB5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13010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>
          <a:xfrm>
            <a:off x="5562600" y="0"/>
            <a:ext cx="1257300" cy="637659"/>
          </a:xfrm>
          <a:prstGeom prst="wedgeRoundRectCallout">
            <a:avLst>
              <a:gd name="adj1" fmla="val -133409"/>
              <a:gd name="adj2" fmla="val 17137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Veracity of claims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533400"/>
          </a:xfrm>
        </p:spPr>
        <p:txBody>
          <a:bodyPr/>
          <a:lstStyle/>
          <a:p>
            <a:r>
              <a:rPr lang="en-US" dirty="0" smtClean="0"/>
              <a:t>2. Constrained Trustworthiness Models </a:t>
            </a:r>
            <a:r>
              <a:rPr lang="en-US" sz="1600" dirty="0" smtClean="0">
                <a:solidFill>
                  <a:schemeClr val="tx1"/>
                </a:solidFill>
              </a:rPr>
              <a:t>[Pasternak &amp; Roth’10,11,12]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648200" y="990600"/>
            <a:ext cx="3048000" cy="2492829"/>
          </a:xfrm>
        </p:spPr>
        <p:txBody>
          <a:bodyPr/>
          <a:lstStyle/>
          <a:p>
            <a:r>
              <a:rPr lang="en-US" dirty="0" smtClean="0"/>
              <a:t>Hub-Authority style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8938" y="1123168"/>
            <a:ext cx="3282462" cy="2865664"/>
            <a:chOff x="1066800" y="1371600"/>
            <a:chExt cx="4800600" cy="3962400"/>
          </a:xfrm>
        </p:grpSpPr>
        <p:sp>
          <p:nvSpPr>
            <p:cNvPr id="8" name="Oval 7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5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2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3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4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3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2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1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4" idx="6"/>
              <a:endCxn id="11" idx="2"/>
            </p:cNvCxnSpPr>
            <p:nvPr/>
          </p:nvCxnSpPr>
          <p:spPr>
            <a:xfrm>
              <a:off x="1676400" y="1676400"/>
              <a:ext cx="3581400" cy="1143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6"/>
              <a:endCxn id="10" idx="2"/>
            </p:cNvCxnSpPr>
            <p:nvPr/>
          </p:nvCxnSpPr>
          <p:spPr>
            <a:xfrm>
              <a:off x="1676400" y="1676400"/>
              <a:ext cx="3581400" cy="2057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9" idx="2"/>
            </p:cNvCxnSpPr>
            <p:nvPr/>
          </p:nvCxnSpPr>
          <p:spPr>
            <a:xfrm>
              <a:off x="1676400" y="2442029"/>
              <a:ext cx="3581400" cy="23585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6"/>
              <a:endCxn id="12" idx="2"/>
            </p:cNvCxnSpPr>
            <p:nvPr/>
          </p:nvCxnSpPr>
          <p:spPr>
            <a:xfrm flipV="1">
              <a:off x="1676400" y="1905000"/>
              <a:ext cx="3581400" cy="1447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6"/>
              <a:endCxn id="11" idx="2"/>
            </p:cNvCxnSpPr>
            <p:nvPr/>
          </p:nvCxnSpPr>
          <p:spPr>
            <a:xfrm>
              <a:off x="1676400" y="2442029"/>
              <a:ext cx="3581400" cy="3773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6"/>
              <a:endCxn id="10" idx="2"/>
            </p:cNvCxnSpPr>
            <p:nvPr/>
          </p:nvCxnSpPr>
          <p:spPr>
            <a:xfrm>
              <a:off x="1676400" y="3352800"/>
              <a:ext cx="35814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0" idx="2"/>
            </p:cNvCxnSpPr>
            <p:nvPr/>
          </p:nvCxnSpPr>
          <p:spPr>
            <a:xfrm flipV="1">
              <a:off x="1676400" y="3733800"/>
              <a:ext cx="3581400" cy="1295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9" idx="2"/>
            </p:cNvCxnSpPr>
            <p:nvPr/>
          </p:nvCxnSpPr>
          <p:spPr>
            <a:xfrm flipV="1">
              <a:off x="1676400" y="48006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6"/>
              <a:endCxn id="12" idx="2"/>
            </p:cNvCxnSpPr>
            <p:nvPr/>
          </p:nvCxnSpPr>
          <p:spPr>
            <a:xfrm>
              <a:off x="1676400" y="1676400"/>
              <a:ext cx="3581400" cy="228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6"/>
              <a:endCxn id="9" idx="2"/>
            </p:cNvCxnSpPr>
            <p:nvPr/>
          </p:nvCxnSpPr>
          <p:spPr>
            <a:xfrm>
              <a:off x="1676400" y="4114800"/>
              <a:ext cx="3581400" cy="685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/>
          <p:cNvSpPr/>
          <p:nvPr/>
        </p:nvSpPr>
        <p:spPr>
          <a:xfrm>
            <a:off x="7213600" y="0"/>
            <a:ext cx="1854200" cy="637659"/>
          </a:xfrm>
          <a:prstGeom prst="wedgeRoundRectCallout">
            <a:avLst>
              <a:gd name="adj1" fmla="val 31709"/>
              <a:gd name="adj2" fmla="val 25886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B0F0"/>
                </a:solidFill>
              </a:rPr>
              <a:t>Trustworthiness of sources</a:t>
            </a:r>
            <a:endParaRPr lang="en-US" b="1" baseline="-25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956846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0413" y="1109246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Content Placeholder 14"/>
          <p:cNvSpPr txBox="1">
            <a:spLocks/>
          </p:cNvSpPr>
          <p:nvPr/>
        </p:nvSpPr>
        <p:spPr bwMode="auto">
          <a:xfrm>
            <a:off x="4114800" y="2514600"/>
            <a:ext cx="49530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Encode additional information </a:t>
            </a:r>
            <a:r>
              <a:rPr lang="en-US" sz="1800" dirty="0" smtClean="0"/>
              <a:t>into a generalized fact-finding graph</a:t>
            </a:r>
          </a:p>
          <a:p>
            <a:pPr lvl="0"/>
            <a:r>
              <a:rPr lang="en-US" sz="1800" dirty="0" smtClean="0"/>
              <a:t>Rewrite the algorithm to use this information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(Un)certainty </a:t>
            </a:r>
            <a:r>
              <a:rPr lang="en-US" sz="1800" dirty="0"/>
              <a:t>of the information </a:t>
            </a:r>
            <a:r>
              <a:rPr lang="en-US" sz="1800" dirty="0" smtClean="0"/>
              <a:t>extractor; </a:t>
            </a:r>
            <a:r>
              <a:rPr lang="en-US" sz="1800" b="1" dirty="0" smtClean="0">
                <a:solidFill>
                  <a:srgbClr val="FF0000"/>
                </a:solidFill>
              </a:rPr>
              <a:t>Similarity</a:t>
            </a:r>
            <a:r>
              <a:rPr lang="en-US" sz="1800" dirty="0" smtClean="0"/>
              <a:t> </a:t>
            </a:r>
            <a:r>
              <a:rPr lang="en-US" sz="1800" dirty="0"/>
              <a:t>between </a:t>
            </a:r>
            <a:r>
              <a:rPr lang="en-US" sz="1800" dirty="0" smtClean="0"/>
              <a:t>claims; </a:t>
            </a:r>
            <a:r>
              <a:rPr lang="en-US" sz="1800" b="1" dirty="0" smtClean="0">
                <a:solidFill>
                  <a:srgbClr val="FF0000"/>
                </a:solidFill>
              </a:rPr>
              <a:t>Attributes</a:t>
            </a:r>
            <a:r>
              <a:rPr lang="en-US" sz="1800" dirty="0" smtClean="0"/>
              <a:t> , </a:t>
            </a:r>
            <a:r>
              <a:rPr lang="en-US" sz="1800" b="1" dirty="0" smtClean="0">
                <a:solidFill>
                  <a:srgbClr val="FF0000"/>
                </a:solidFill>
              </a:rPr>
              <a:t>group </a:t>
            </a:r>
            <a:r>
              <a:rPr lang="en-US" sz="1800" b="1" dirty="0">
                <a:solidFill>
                  <a:srgbClr val="FF0000"/>
                </a:solidFill>
              </a:rPr>
              <a:t>memberships </a:t>
            </a:r>
            <a:r>
              <a:rPr lang="en-US" sz="1800" b="1" dirty="0" smtClean="0">
                <a:solidFill>
                  <a:srgbClr val="FF0000"/>
                </a:solidFill>
              </a:rPr>
              <a:t>&amp; </a:t>
            </a:r>
            <a:r>
              <a:rPr lang="en-US" sz="1800" b="1" dirty="0" smtClean="0"/>
              <a:t>source dependence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 smtClean="0"/>
              <a:t>Often readily available in real-world domains</a:t>
            </a:r>
          </a:p>
        </p:txBody>
      </p: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76200" y="4038600"/>
            <a:ext cx="4191000" cy="17151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 smtClean="0"/>
              <a:t>Incorporate Prior knowledge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Common-sense:</a:t>
            </a:r>
            <a:r>
              <a:rPr lang="en-US" sz="1800" dirty="0" smtClean="0"/>
              <a:t> </a:t>
            </a:r>
            <a:r>
              <a:rPr lang="en-US" sz="1600" dirty="0" smtClean="0"/>
              <a:t>Cities generally grow over time; A person has 2 biological parents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Specific knowledge: </a:t>
            </a:r>
            <a:r>
              <a:rPr lang="en-US" sz="1600" dirty="0" smtClean="0"/>
              <a:t>The population of Los Angeles is greater than that of Phoenix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52400" y="5257800"/>
            <a:ext cx="5105400" cy="1371600"/>
          </a:xfrm>
          <a:prstGeom prst="rightArrow">
            <a:avLst/>
          </a:prstGeom>
          <a:solidFill>
            <a:srgbClr val="FFFF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Represented declaratively (FOL like) and converted automatically into linear inequalities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Content Placeholder 14"/>
          <p:cNvSpPr txBox="1">
            <a:spLocks/>
          </p:cNvSpPr>
          <p:nvPr/>
        </p:nvSpPr>
        <p:spPr bwMode="auto">
          <a:xfrm>
            <a:off x="5334000" y="5105400"/>
            <a:ext cx="3657600" cy="990600"/>
          </a:xfrm>
          <a:prstGeom prst="rect">
            <a:avLst/>
          </a:prstGeom>
          <a:solidFill>
            <a:srgbClr val="FFFF66"/>
          </a:solidFill>
          <a:ln>
            <a:solidFill>
              <a:srgbClr val="FF993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/>
              <a:t>Solved via Iterative constrained optimization (constrained EM), via  generalized constrained models</a:t>
            </a:r>
            <a:endParaRPr lang="en-US" sz="1800" dirty="0" smtClean="0"/>
          </a:p>
        </p:txBody>
      </p:sp>
      <p:sp>
        <p:nvSpPr>
          <p:cNvPr id="40" name="Oval 39"/>
          <p:cNvSpPr/>
          <p:nvPr/>
        </p:nvSpPr>
        <p:spPr>
          <a:xfrm>
            <a:off x="8534400" y="2590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0000" y="4114800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24" y="78832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192" y="9260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4279" y="1976735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T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(s)=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c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n+1</a:t>
            </a:r>
            <a:r>
              <a:rPr lang="en-US" sz="2400" dirty="0" smtClean="0">
                <a:latin typeface="Calibri"/>
              </a:rPr>
              <a:t>(c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1679" y="1418898"/>
            <a:ext cx="32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B</a:t>
            </a:r>
            <a:r>
              <a:rPr lang="en-US" sz="2400" b="1" baseline="30000" dirty="0" smtClean="0">
                <a:latin typeface="Calibri"/>
              </a:rPr>
              <a:t>(n+1)</a:t>
            </a:r>
            <a:r>
              <a:rPr lang="en-US" sz="2400" b="1" dirty="0" smtClean="0">
                <a:latin typeface="+mn-lt"/>
              </a:rPr>
              <a:t>(c)=</a:t>
            </a:r>
            <a:r>
              <a:rPr lang="en-US" sz="2400" b="1" dirty="0" smtClean="0">
                <a:latin typeface="Symbol"/>
                <a:sym typeface="Symbol"/>
              </a:rPr>
              <a:t></a:t>
            </a:r>
            <a:r>
              <a:rPr lang="en-US" sz="2400" b="1" baseline="-25000" dirty="0" smtClean="0">
                <a:latin typeface="+mn-lt"/>
                <a:sym typeface="Symbol"/>
              </a:rPr>
              <a:t>s</a:t>
            </a:r>
            <a:r>
              <a:rPr lang="en-US" sz="2400" b="1" dirty="0" smtClean="0">
                <a:latin typeface="+mn-lt"/>
              </a:rPr>
              <a:t> w(</a:t>
            </a:r>
            <a:r>
              <a:rPr lang="en-US" sz="2400" b="1" dirty="0" err="1" smtClean="0">
                <a:latin typeface="+mn-lt"/>
              </a:rPr>
              <a:t>s,c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b="1" dirty="0" err="1" smtClean="0">
                <a:latin typeface="+mn-lt"/>
              </a:rPr>
              <a:t>T</a:t>
            </a:r>
            <a:r>
              <a:rPr lang="en-US" sz="2400" b="1" baseline="30000" dirty="0" err="1" smtClean="0">
                <a:latin typeface="Calibri"/>
              </a:rPr>
              <a:t>n</a:t>
            </a:r>
            <a:r>
              <a:rPr lang="en-US" sz="2400" dirty="0" smtClean="0">
                <a:latin typeface="Calibri"/>
              </a:rPr>
              <a:t>(s</a:t>
            </a:r>
            <a:r>
              <a:rPr lang="en-US" sz="2400" b="1" dirty="0" smtClean="0">
                <a:latin typeface="+mn-lt"/>
              </a:rPr>
              <a:t>) </a:t>
            </a:r>
            <a:endParaRPr lang="en-US" sz="2400" b="1" dirty="0"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3" name="TextBox 2"/>
          <p:cNvSpPr txBox="1"/>
          <p:nvPr/>
        </p:nvSpPr>
        <p:spPr>
          <a:xfrm>
            <a:off x="5286736" y="6488668"/>
            <a:ext cx="157126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  <a:hlinkClick r:id="rId3" action="ppaction://hlinksldjump"/>
              </a:rPr>
              <a:t>SKIP EXAMPLE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23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build="p"/>
      <p:bldP spid="30" grpId="0" animBg="1"/>
      <p:bldP spid="36" grpId="0" animBg="1"/>
      <p:bldP spid="37" grpId="0" animBg="1"/>
      <p:bldP spid="39" grpId="0" animBg="1"/>
      <p:bldP spid="41" grpId="0" animBg="1"/>
      <p:bldP spid="40" grpId="0" animBg="1"/>
      <p:bldP spid="43" grpId="0" animBg="1"/>
      <p:bldP spid="45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Incorporating Evidence for Claims </a:t>
            </a:r>
            <a:r>
              <a:rPr lang="en-US" sz="1400" dirty="0" smtClean="0">
                <a:solidFill>
                  <a:schemeClr val="tx1"/>
                </a:solidFill>
              </a:rPr>
              <a:t>[Vydiswaran, Zhai &amp;Roth’10,11,12]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956846"/>
            <a:ext cx="992579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Sources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0673" y="914400"/>
            <a:ext cx="857927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Claims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6" name="Content Placeholder 14"/>
          <p:cNvSpPr txBox="1">
            <a:spLocks/>
          </p:cNvSpPr>
          <p:nvPr/>
        </p:nvSpPr>
        <p:spPr bwMode="auto">
          <a:xfrm>
            <a:off x="4114800" y="3429000"/>
            <a:ext cx="49530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8000"/>
                </a:solidFill>
              </a:rPr>
              <a:t>truth value of a claim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/>
              <a:t>depends on its </a:t>
            </a:r>
            <a:r>
              <a:rPr lang="en-US" sz="1800" b="1" dirty="0" smtClean="0">
                <a:solidFill>
                  <a:srgbClr val="00B0F0"/>
                </a:solidFill>
              </a:rPr>
              <a:t>source</a:t>
            </a:r>
            <a:r>
              <a:rPr lang="en-US" sz="1800" dirty="0" smtClean="0"/>
              <a:t> as well as on </a:t>
            </a:r>
            <a:r>
              <a:rPr lang="en-US" sz="1800" b="1" dirty="0" smtClean="0">
                <a:solidFill>
                  <a:srgbClr val="FF9933"/>
                </a:solidFill>
              </a:rPr>
              <a:t>evidence</a:t>
            </a:r>
            <a:r>
              <a:rPr lang="en-US" sz="1800" dirty="0" smtClean="0"/>
              <a:t>. </a:t>
            </a:r>
          </a:p>
          <a:p>
            <a:pPr lvl="1"/>
            <a:r>
              <a:rPr lang="en-US" sz="1600" dirty="0" smtClean="0"/>
              <a:t>Evidence documents influence each other and have different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relevance</a:t>
            </a:r>
            <a:r>
              <a:rPr lang="en-US" sz="1600" dirty="0" smtClean="0"/>
              <a:t> to claims.</a:t>
            </a:r>
          </a:p>
          <a:p>
            <a:r>
              <a:rPr lang="en-US" sz="1800" dirty="0" smtClean="0"/>
              <a:t>Global analysis of this data, taking into account the </a:t>
            </a:r>
            <a:r>
              <a:rPr lang="en-US" sz="1800" b="1" dirty="0" smtClean="0"/>
              <a:t>relations</a:t>
            </a:r>
            <a:r>
              <a:rPr lang="en-US" sz="1800" dirty="0" smtClean="0"/>
              <a:t> </a:t>
            </a:r>
            <a:r>
              <a:rPr lang="en-US" sz="1800" b="1" dirty="0" smtClean="0"/>
              <a:t>between stories</a:t>
            </a:r>
            <a:r>
              <a:rPr lang="en-US" sz="1800" dirty="0" smtClean="0"/>
              <a:t>, their </a:t>
            </a:r>
            <a:r>
              <a:rPr lang="en-US" sz="1800" b="1" dirty="0" smtClean="0">
                <a:solidFill>
                  <a:srgbClr val="FF0000"/>
                </a:solidFill>
              </a:rPr>
              <a:t>relevance</a:t>
            </a:r>
            <a:r>
              <a:rPr lang="en-US" sz="1800" dirty="0" smtClean="0"/>
              <a:t>, and their </a:t>
            </a:r>
            <a:r>
              <a:rPr lang="en-US" sz="1800" b="1" dirty="0" smtClean="0">
                <a:solidFill>
                  <a:srgbClr val="00B0F0"/>
                </a:solidFill>
              </a:rPr>
              <a:t>sources</a:t>
            </a:r>
            <a:r>
              <a:rPr lang="en-US" sz="1800" dirty="0" smtClean="0"/>
              <a:t>, allows us to determine trustworthiness values over sources and claims. </a:t>
            </a:r>
          </a:p>
        </p:txBody>
      </p:sp>
      <p:sp>
        <p:nvSpPr>
          <p:cNvPr id="37" name="Content Placeholder 14"/>
          <p:cNvSpPr txBox="1">
            <a:spLocks/>
          </p:cNvSpPr>
          <p:nvPr/>
        </p:nvSpPr>
        <p:spPr bwMode="auto">
          <a:xfrm>
            <a:off x="76200" y="4761819"/>
            <a:ext cx="4343400" cy="17151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 smtClean="0"/>
              <a:t>The NLP of Evidence Search</a:t>
            </a:r>
          </a:p>
          <a:p>
            <a:r>
              <a:rPr lang="en-US" sz="1800" b="1" dirty="0" smtClean="0"/>
              <a:t>Does this text snippet provide evidence to this claim? </a:t>
            </a:r>
            <a:r>
              <a:rPr lang="en-US" sz="1800" b="1" dirty="0" smtClean="0">
                <a:solidFill>
                  <a:srgbClr val="FF0000"/>
                </a:solidFill>
              </a:rPr>
              <a:t>Textual Entailment </a:t>
            </a:r>
          </a:p>
          <a:p>
            <a:r>
              <a:rPr lang="en-US" sz="1800" b="1" dirty="0" smtClean="0"/>
              <a:t>What kind of evidence?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</a:t>
            </a:r>
            <a:r>
              <a:rPr lang="en-US" sz="1800" b="1" dirty="0" smtClean="0">
                <a:solidFill>
                  <a:srgbClr val="FF0000"/>
                </a:solidFill>
              </a:rPr>
              <a:t>For, Against:  Opinion Sentiments</a:t>
            </a:r>
            <a:endParaRPr lang="en-US" sz="1600" dirty="0" smtClean="0"/>
          </a:p>
        </p:txBody>
      </p:sp>
      <p:sp>
        <p:nvSpPr>
          <p:cNvPr id="40" name="Oval 39"/>
          <p:cNvSpPr/>
          <p:nvPr/>
        </p:nvSpPr>
        <p:spPr>
          <a:xfrm>
            <a:off x="8610600" y="3549084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75100" y="4806384"/>
            <a:ext cx="381000" cy="413316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2697" y="1014222"/>
            <a:ext cx="3633502" cy="3725542"/>
            <a:chOff x="1066800" y="990599"/>
            <a:chExt cx="4800600" cy="5257801"/>
          </a:xfrm>
        </p:grpSpPr>
        <p:sp>
          <p:nvSpPr>
            <p:cNvPr id="45" name="Oval 44"/>
            <p:cNvSpPr/>
            <p:nvPr/>
          </p:nvSpPr>
          <p:spPr>
            <a:xfrm>
              <a:off x="1066800" y="13716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1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066800" y="2137229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2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066800" y="3048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3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66800" y="38100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4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066800" y="4724400"/>
              <a:ext cx="609600" cy="609600"/>
            </a:xfrm>
            <a:prstGeom prst="ellipse">
              <a:avLst/>
            </a:prstGeom>
            <a:solidFill>
              <a:srgbClr val="57D3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5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257800" y="44958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4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257800" y="34290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3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257800" y="25146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2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1600200"/>
              <a:ext cx="609600" cy="6096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1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stCxn id="45" idx="6"/>
              <a:endCxn id="64" idx="2"/>
            </p:cNvCxnSpPr>
            <p:nvPr/>
          </p:nvCxnSpPr>
          <p:spPr>
            <a:xfrm flipV="1">
              <a:off x="1676400" y="1219199"/>
              <a:ext cx="1553936" cy="4572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6" idx="6"/>
              <a:endCxn id="52" idx="2"/>
            </p:cNvCxnSpPr>
            <p:nvPr/>
          </p:nvCxnSpPr>
          <p:spPr>
            <a:xfrm>
              <a:off x="3786867" y="2285999"/>
              <a:ext cx="1470933" cy="5334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8" idx="6"/>
              <a:endCxn id="51" idx="2"/>
            </p:cNvCxnSpPr>
            <p:nvPr/>
          </p:nvCxnSpPr>
          <p:spPr>
            <a:xfrm>
              <a:off x="3786867" y="3352799"/>
              <a:ext cx="1470933" cy="3810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6"/>
              <a:endCxn id="50" idx="2"/>
            </p:cNvCxnSpPr>
            <p:nvPr/>
          </p:nvCxnSpPr>
          <p:spPr>
            <a:xfrm flipV="1">
              <a:off x="3786867" y="4800601"/>
              <a:ext cx="1470933" cy="152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6"/>
              <a:endCxn id="50" idx="2"/>
            </p:cNvCxnSpPr>
            <p:nvPr/>
          </p:nvCxnSpPr>
          <p:spPr>
            <a:xfrm flipV="1">
              <a:off x="3786867" y="4800601"/>
              <a:ext cx="1470933" cy="6857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5" idx="6"/>
              <a:endCxn id="53" idx="2"/>
            </p:cNvCxnSpPr>
            <p:nvPr/>
          </p:nvCxnSpPr>
          <p:spPr>
            <a:xfrm>
              <a:off x="3786867" y="1752600"/>
              <a:ext cx="1470933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7" idx="6"/>
              <a:endCxn id="52" idx="2"/>
            </p:cNvCxnSpPr>
            <p:nvPr/>
          </p:nvCxnSpPr>
          <p:spPr>
            <a:xfrm>
              <a:off x="3786867" y="2819400"/>
              <a:ext cx="147093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6"/>
              <a:endCxn id="51" idx="2"/>
            </p:cNvCxnSpPr>
            <p:nvPr/>
          </p:nvCxnSpPr>
          <p:spPr>
            <a:xfrm flipV="1">
              <a:off x="3786867" y="3733801"/>
              <a:ext cx="1470933" cy="152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0" idx="6"/>
              <a:endCxn id="51" idx="2"/>
            </p:cNvCxnSpPr>
            <p:nvPr/>
          </p:nvCxnSpPr>
          <p:spPr>
            <a:xfrm flipV="1">
              <a:off x="3786867" y="3733801"/>
              <a:ext cx="1470933" cy="6857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3" idx="6"/>
              <a:endCxn id="50" idx="2"/>
            </p:cNvCxnSpPr>
            <p:nvPr/>
          </p:nvCxnSpPr>
          <p:spPr>
            <a:xfrm flipV="1">
              <a:off x="3851122" y="4800601"/>
              <a:ext cx="1406679" cy="12191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230336" y="9905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1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230336" y="15240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2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230336" y="20573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3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230336" y="25908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4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30336" y="31241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5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230336" y="36576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6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230336" y="41909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7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230336" y="4724400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8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0336" y="5257799"/>
              <a:ext cx="556531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9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177268" y="5791200"/>
              <a:ext cx="673854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e</a:t>
              </a:r>
              <a:r>
                <a:rPr lang="en-US" sz="900" baseline="-25000" dirty="0" smtClean="0">
                  <a:solidFill>
                    <a:schemeClr val="tx1"/>
                  </a:solidFill>
                </a:rPr>
                <a:t>10</a:t>
              </a:r>
              <a:endParaRPr lang="en-US" sz="9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64" idx="6"/>
              <a:endCxn id="53" idx="2"/>
            </p:cNvCxnSpPr>
            <p:nvPr/>
          </p:nvCxnSpPr>
          <p:spPr>
            <a:xfrm>
              <a:off x="3786867" y="1219199"/>
              <a:ext cx="1470933" cy="6858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7" idx="6"/>
              <a:endCxn id="65" idx="2"/>
            </p:cNvCxnSpPr>
            <p:nvPr/>
          </p:nvCxnSpPr>
          <p:spPr>
            <a:xfrm flipV="1">
              <a:off x="1676400" y="1752600"/>
              <a:ext cx="1553936" cy="160020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5" idx="6"/>
              <a:endCxn id="66" idx="2"/>
            </p:cNvCxnSpPr>
            <p:nvPr/>
          </p:nvCxnSpPr>
          <p:spPr>
            <a:xfrm>
              <a:off x="1676400" y="1676400"/>
              <a:ext cx="1553936" cy="6095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6" idx="6"/>
              <a:endCxn id="67" idx="2"/>
            </p:cNvCxnSpPr>
            <p:nvPr/>
          </p:nvCxnSpPr>
          <p:spPr>
            <a:xfrm>
              <a:off x="1676400" y="2442030"/>
              <a:ext cx="1553936" cy="3773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5" idx="6"/>
              <a:endCxn id="68" idx="2"/>
            </p:cNvCxnSpPr>
            <p:nvPr/>
          </p:nvCxnSpPr>
          <p:spPr>
            <a:xfrm>
              <a:off x="1676400" y="1676400"/>
              <a:ext cx="1553936" cy="1676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7" idx="6"/>
              <a:endCxn id="69" idx="2"/>
            </p:cNvCxnSpPr>
            <p:nvPr/>
          </p:nvCxnSpPr>
          <p:spPr>
            <a:xfrm>
              <a:off x="1676400" y="3352801"/>
              <a:ext cx="1553936" cy="5333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49" idx="6"/>
              <a:endCxn id="70" idx="2"/>
            </p:cNvCxnSpPr>
            <p:nvPr/>
          </p:nvCxnSpPr>
          <p:spPr>
            <a:xfrm flipV="1">
              <a:off x="1676400" y="4419599"/>
              <a:ext cx="1553936" cy="6096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6" idx="6"/>
              <a:endCxn id="71" idx="2"/>
            </p:cNvCxnSpPr>
            <p:nvPr/>
          </p:nvCxnSpPr>
          <p:spPr>
            <a:xfrm>
              <a:off x="1676400" y="2442030"/>
              <a:ext cx="1553936" cy="25109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9" idx="6"/>
              <a:endCxn id="73" idx="2"/>
            </p:cNvCxnSpPr>
            <p:nvPr/>
          </p:nvCxnSpPr>
          <p:spPr>
            <a:xfrm>
              <a:off x="1676400" y="5029201"/>
              <a:ext cx="1500867" cy="9905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8" idx="6"/>
              <a:endCxn id="72" idx="2"/>
            </p:cNvCxnSpPr>
            <p:nvPr/>
          </p:nvCxnSpPr>
          <p:spPr>
            <a:xfrm>
              <a:off x="1676400" y="4114801"/>
              <a:ext cx="1553936" cy="13715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35449" y="575846"/>
            <a:ext cx="1083951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3300"/>
                </a:solidFill>
              </a:rPr>
              <a:t>Evidence</a:t>
            </a:r>
            <a:endParaRPr lang="en-US" sz="1600" b="1" dirty="0">
              <a:solidFill>
                <a:srgbClr val="CC33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10022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T(s)</a:t>
            </a:r>
            <a:endParaRPr lang="en-US" b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26440" y="11546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B(c)</a:t>
            </a:r>
            <a:endParaRPr lang="en-US" b="1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47079" y="8382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E(c)</a:t>
            </a:r>
            <a:endParaRPr lang="en-US" b="1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00898" y="1174532"/>
            <a:ext cx="3485299" cy="1938000"/>
            <a:chOff x="4900898" y="4832132"/>
            <a:chExt cx="3485299" cy="193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00898" y="4832132"/>
              <a:ext cx="3485299" cy="1857702"/>
              <a:chOff x="4900898" y="4832132"/>
              <a:chExt cx="3485299" cy="1857702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900898" y="4832132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900898" y="5581319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900898" y="6257887"/>
                <a:ext cx="461397" cy="431947"/>
              </a:xfrm>
              <a:prstGeom prst="ellipse">
                <a:avLst/>
              </a:prstGeom>
              <a:solidFill>
                <a:srgbClr val="57D3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924800" y="5562600"/>
                <a:ext cx="461397" cy="431947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14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Connector 98"/>
              <p:cNvCxnSpPr>
                <a:stCxn id="102" idx="6"/>
                <a:endCxn id="98" idx="2"/>
              </p:cNvCxnSpPr>
              <p:nvPr/>
            </p:nvCxnSpPr>
            <p:spPr>
              <a:xfrm flipV="1">
                <a:off x="6959676" y="5778574"/>
                <a:ext cx="965124" cy="1871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3" idx="6"/>
                <a:endCxn id="98" idx="2"/>
              </p:cNvCxnSpPr>
              <p:nvPr/>
            </p:nvCxnSpPr>
            <p:spPr>
              <a:xfrm flipV="1">
                <a:off x="6959676" y="5778574"/>
                <a:ext cx="965124" cy="688846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6538446" y="4876800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538446" y="5635312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5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538446" y="6305440"/>
                <a:ext cx="421230" cy="323960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e</a:t>
                </a:r>
                <a:r>
                  <a:rPr lang="en-US" sz="900" baseline="-25000" dirty="0" smtClean="0">
                    <a:solidFill>
                      <a:schemeClr val="tx1"/>
                    </a:solidFill>
                  </a:rPr>
                  <a:t>6</a:t>
                </a:r>
                <a:endParaRPr lang="en-US" sz="9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Connector 103"/>
              <p:cNvCxnSpPr>
                <a:stCxn id="95" idx="6"/>
                <a:endCxn id="101" idx="2"/>
              </p:cNvCxnSpPr>
              <p:nvPr/>
            </p:nvCxnSpPr>
            <p:spPr>
              <a:xfrm flipV="1">
                <a:off x="5362295" y="5038780"/>
                <a:ext cx="1176151" cy="93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7" idx="6"/>
                <a:endCxn id="103" idx="2"/>
              </p:cNvCxnSpPr>
              <p:nvPr/>
            </p:nvCxnSpPr>
            <p:spPr>
              <a:xfrm flipV="1">
                <a:off x="5362295" y="6467420"/>
                <a:ext cx="1176151" cy="64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1" idx="6"/>
                <a:endCxn id="98" idx="2"/>
              </p:cNvCxnSpPr>
              <p:nvPr/>
            </p:nvCxnSpPr>
            <p:spPr>
              <a:xfrm>
                <a:off x="6959676" y="5038780"/>
                <a:ext cx="965124" cy="73979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96" idx="6"/>
              </p:cNvCxnSpPr>
              <p:nvPr/>
            </p:nvCxnSpPr>
            <p:spPr>
              <a:xfrm>
                <a:off x="5362295" y="5797293"/>
                <a:ext cx="11761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>
              <a:stCxn id="102" idx="0"/>
              <a:endCxn id="101" idx="4"/>
            </p:cNvCxnSpPr>
            <p:nvPr/>
          </p:nvCxnSpPr>
          <p:spPr>
            <a:xfrm flipV="1">
              <a:off x="6749061" y="5200760"/>
              <a:ext cx="0" cy="434552"/>
            </a:xfrm>
            <a:prstGeom prst="line">
              <a:avLst/>
            </a:prstGeom>
            <a:ln w="28575">
              <a:solidFill>
                <a:srgbClr val="FF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28290" y="4953144"/>
              <a:ext cx="1002388" cy="1510718"/>
            </a:xfrm>
            <a:custGeom>
              <a:avLst/>
              <a:gdLst>
                <a:gd name="connsiteX0" fmla="*/ 914400 w 1002388"/>
                <a:gd name="connsiteY0" fmla="*/ 1510718 h 1510718"/>
                <a:gd name="connsiteX1" fmla="*/ 0 w 1002388"/>
                <a:gd name="connsiteY1" fmla="*/ 738208 h 1510718"/>
                <a:gd name="connsiteX2" fmla="*/ 914400 w 1002388"/>
                <a:gd name="connsiteY2" fmla="*/ 60290 h 1510718"/>
                <a:gd name="connsiteX3" fmla="*/ 914400 w 1002388"/>
                <a:gd name="connsiteY3" fmla="*/ 76056 h 15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388" h="1510718">
                  <a:moveTo>
                    <a:pt x="914400" y="1510718"/>
                  </a:moveTo>
                  <a:cubicBezTo>
                    <a:pt x="457200" y="1245332"/>
                    <a:pt x="0" y="979946"/>
                    <a:pt x="0" y="738208"/>
                  </a:cubicBezTo>
                  <a:cubicBezTo>
                    <a:pt x="0" y="496470"/>
                    <a:pt x="762000" y="170649"/>
                    <a:pt x="914400" y="60290"/>
                  </a:cubicBezTo>
                  <a:cubicBezTo>
                    <a:pt x="1066800" y="-50069"/>
                    <a:pt x="990600" y="12993"/>
                    <a:pt x="914400" y="76056"/>
                  </a:cubicBezTo>
                </a:path>
              </a:pathLst>
            </a:custGeom>
            <a:noFill/>
            <a:ln>
              <a:solidFill>
                <a:srgbClr val="FF99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30570" y="601980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+mn-lt"/>
                </a:rPr>
                <a:t>B(c)</a:t>
              </a:r>
              <a:endParaRPr lang="en-US" b="1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88840" y="63362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858000" y="57266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05600" y="510540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33"/>
                  </a:solidFill>
                  <a:latin typeface="Calibri"/>
                </a:rPr>
                <a:t>E(c</a:t>
              </a:r>
              <a:r>
                <a:rPr lang="en-US" b="1" baseline="-25000" dirty="0" smtClean="0">
                  <a:solidFill>
                    <a:srgbClr val="FF9933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FF9933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34000" y="64008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99616" y="57150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99616" y="50292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/>
                </a:rPr>
                <a:t>T(</a:t>
              </a:r>
              <a:r>
                <a:rPr lang="en-US" dirty="0" err="1" smtClean="0">
                  <a:solidFill>
                    <a:srgbClr val="0033CC"/>
                  </a:solidFill>
                  <a:latin typeface="Calibri"/>
                </a:rPr>
                <a:t>s</a:t>
              </a:r>
              <a:r>
                <a:rPr lang="en-US" b="1" baseline="-25000" dirty="0" err="1" smtClean="0">
                  <a:solidFill>
                    <a:srgbClr val="0033CC"/>
                  </a:solidFill>
                  <a:latin typeface="Calibri"/>
                </a:rPr>
                <a:t>i</a:t>
              </a:r>
              <a:r>
                <a:rPr lang="en-US" b="1" dirty="0" smtClean="0">
                  <a:solidFill>
                    <a:srgbClr val="0033CC"/>
                  </a:solidFill>
                  <a:latin typeface="+mn-lt"/>
                </a:rPr>
                <a:t>)</a:t>
              </a:r>
              <a:endParaRPr lang="en-US" b="1" dirty="0">
                <a:solidFill>
                  <a:srgbClr val="0033CC"/>
                </a:solidFill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24400" y="1022866"/>
            <a:ext cx="3886200" cy="2205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3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533400"/>
          </a:xfrm>
        </p:spPr>
        <p:txBody>
          <a:bodyPr/>
          <a:lstStyle/>
          <a:p>
            <a:r>
              <a:rPr lang="en-US" dirty="0" smtClean="0"/>
              <a:t>4. Building </a:t>
            </a:r>
            <a:r>
              <a:rPr lang="en-US" dirty="0" err="1" smtClean="0">
                <a:cs typeface="Arial" pitchFamily="34" charset="0"/>
              </a:rPr>
              <a:t>ClaimVerifier</a:t>
            </a: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152400" y="1569132"/>
            <a:ext cx="4817773" cy="487191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7788" y="2025414"/>
            <a:ext cx="1695271" cy="770782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Claim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163" y="1885271"/>
            <a:ext cx="1312468" cy="1051066"/>
          </a:xfrm>
          <a:prstGeom prst="ellipse">
            <a:avLst/>
          </a:prstGeom>
          <a:solidFill>
            <a:srgbClr val="57D3FF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Source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471522" y="5042654"/>
            <a:ext cx="1343053" cy="1180479"/>
          </a:xfrm>
          <a:prstGeom prst="can">
            <a:avLst/>
          </a:prstGeom>
          <a:solidFill>
            <a:schemeClr val="accent1"/>
          </a:solidFill>
          <a:ln>
            <a:solidFill>
              <a:srgbClr val="BC9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Data</a:t>
            </a:r>
            <a:endParaRPr lang="en-US" sz="2800" b="1" dirty="0">
              <a:solidFill>
                <a:srgbClr val="8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93920" y="949504"/>
            <a:ext cx="2091824" cy="1239255"/>
            <a:chOff x="1959901" y="151198"/>
            <a:chExt cx="2914759" cy="1347649"/>
          </a:xfrm>
        </p:grpSpPr>
        <p:sp>
          <p:nvSpPr>
            <p:cNvPr id="3" name="Rectangle 2"/>
            <p:cNvSpPr/>
            <p:nvPr/>
          </p:nvSpPr>
          <p:spPr>
            <a:xfrm>
              <a:off x="3586517" y="183976"/>
              <a:ext cx="1288143" cy="480339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6600"/>
                  </a:solidFill>
                </a:rPr>
                <a:t>U</a:t>
              </a:r>
              <a:r>
                <a:rPr lang="en-US" sz="2400" b="1" dirty="0" smtClean="0">
                  <a:solidFill>
                    <a:srgbClr val="FF6600"/>
                  </a:solidFill>
                </a:rPr>
                <a:t>sers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pic>
          <p:nvPicPr>
            <p:cNvPr id="9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901" y="151198"/>
              <a:ext cx="1288144" cy="134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Vertical Scroll 24"/>
          <p:cNvSpPr/>
          <p:nvPr/>
        </p:nvSpPr>
        <p:spPr>
          <a:xfrm>
            <a:off x="1174401" y="3928495"/>
            <a:ext cx="1886900" cy="1018002"/>
          </a:xfrm>
          <a:prstGeom prst="verticalScroll">
            <a:avLst>
              <a:gd name="adj" fmla="val 2018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Evidence</a:t>
            </a:r>
          </a:p>
        </p:txBody>
      </p:sp>
      <p:cxnSp>
        <p:nvCxnSpPr>
          <p:cNvPr id="19" name="Straight Arrow Connector 18"/>
          <p:cNvCxnSpPr>
            <a:stCxn id="6" idx="2"/>
          </p:cNvCxnSpPr>
          <p:nvPr/>
        </p:nvCxnSpPr>
        <p:spPr>
          <a:xfrm flipH="1">
            <a:off x="2673354" y="2796196"/>
            <a:ext cx="692069" cy="1132299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87455" y="2936337"/>
            <a:ext cx="611964" cy="992159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0"/>
          </p:cNvCxnSpPr>
          <p:nvPr/>
        </p:nvCxnSpPr>
        <p:spPr>
          <a:xfrm flipH="1" flipV="1">
            <a:off x="2318376" y="1569132"/>
            <a:ext cx="1047047" cy="456282"/>
          </a:xfrm>
          <a:prstGeom prst="straightConnector1">
            <a:avLst/>
          </a:prstGeom>
          <a:ln w="22225">
            <a:solidFill>
              <a:srgbClr val="FF6600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816330" y="4946497"/>
            <a:ext cx="655192" cy="557345"/>
          </a:xfrm>
          <a:prstGeom prst="straightConnector1">
            <a:avLst/>
          </a:prstGeom>
          <a:ln w="22225">
            <a:solidFill>
              <a:srgbClr val="FF66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0"/>
          </p:cNvCxnSpPr>
          <p:nvPr/>
        </p:nvCxnSpPr>
        <p:spPr>
          <a:xfrm flipH="1" flipV="1">
            <a:off x="1988711" y="2286000"/>
            <a:ext cx="129141" cy="1642495"/>
          </a:xfrm>
          <a:prstGeom prst="straightConnector1">
            <a:avLst/>
          </a:prstGeom>
          <a:ln w="22225">
            <a:solidFill>
              <a:srgbClr val="FF6600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3048000"/>
            <a:ext cx="2648867" cy="646331"/>
          </a:xfrm>
          <a:prstGeom prst="rect">
            <a:avLst/>
          </a:prstGeom>
          <a:solidFill>
            <a:srgbClr val="FFFFCC"/>
          </a:solidFill>
          <a:ln w="15875">
            <a:solidFill>
              <a:srgbClr val="FF993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Presenting evidence </a:t>
            </a:r>
            <a:r>
              <a:rPr lang="en-US" b="1" dirty="0">
                <a:latin typeface="+mn-lt"/>
              </a:rPr>
              <a:t>for</a:t>
            </a:r>
            <a:r>
              <a:rPr lang="en-US" dirty="0">
                <a:latin typeface="+mn-lt"/>
              </a:rPr>
              <a:t> or </a:t>
            </a:r>
            <a:r>
              <a:rPr lang="en-US" b="1" dirty="0">
                <a:latin typeface="+mn-lt"/>
              </a:rPr>
              <a:t>against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claims</a:t>
            </a:r>
            <a:endParaRPr lang="en-US" dirty="0">
              <a:latin typeface="+mn-lt"/>
            </a:endParaRPr>
          </a:p>
        </p:txBody>
      </p:sp>
      <p:sp>
        <p:nvSpPr>
          <p:cNvPr id="29" name="Content Placeholder 14"/>
          <p:cNvSpPr txBox="1">
            <a:spLocks/>
          </p:cNvSpPr>
          <p:nvPr/>
        </p:nvSpPr>
        <p:spPr bwMode="auto">
          <a:xfrm>
            <a:off x="5013463" y="609599"/>
            <a:ext cx="4054337" cy="37004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Algorithmic Questions</a:t>
            </a:r>
            <a:endParaRPr lang="en-US" sz="1800" dirty="0" smtClean="0"/>
          </a:p>
        </p:txBody>
      </p:sp>
      <p:sp>
        <p:nvSpPr>
          <p:cNvPr id="30" name="Content Placeholder 14"/>
          <p:cNvSpPr txBox="1">
            <a:spLocks/>
          </p:cNvSpPr>
          <p:nvPr/>
        </p:nvSpPr>
        <p:spPr bwMode="auto">
          <a:xfrm>
            <a:off x="5029200" y="3581400"/>
            <a:ext cx="4054337" cy="30847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HCI Questions 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Vydiswasaran</a:t>
            </a:r>
            <a:r>
              <a:rPr lang="en-US" sz="1600" dirty="0" smtClean="0">
                <a:solidFill>
                  <a:srgbClr val="FF0000"/>
                </a:solidFill>
              </a:rPr>
              <a:t> et. al’12]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What do subjects prefer – information from </a:t>
            </a:r>
            <a:r>
              <a:rPr lang="en-US" sz="1800" b="1" dirty="0" smtClean="0">
                <a:solidFill>
                  <a:srgbClr val="FF0000"/>
                </a:solidFill>
              </a:rPr>
              <a:t>credible sources </a:t>
            </a:r>
            <a:r>
              <a:rPr lang="en-US" sz="1800" dirty="0" smtClean="0"/>
              <a:t>or information that closely </a:t>
            </a:r>
            <a:r>
              <a:rPr lang="en-US" sz="1800" b="1" dirty="0" smtClean="0">
                <a:solidFill>
                  <a:srgbClr val="002060"/>
                </a:solidFill>
              </a:rPr>
              <a:t>aligns with their bias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What is the impact of </a:t>
            </a:r>
            <a:r>
              <a:rPr lang="en-US" sz="1800" b="1" dirty="0" smtClean="0"/>
              <a:t>user bias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Does the judgment change if credibility/ bias information is </a:t>
            </a:r>
            <a:r>
              <a:rPr lang="en-US" sz="1800" b="1" dirty="0" smtClean="0"/>
              <a:t>visible to the user</a:t>
            </a:r>
            <a:r>
              <a:rPr lang="en-US" sz="1800" dirty="0" smtClean="0"/>
              <a:t>?</a:t>
            </a:r>
          </a:p>
        </p:txBody>
      </p:sp>
      <p:sp>
        <p:nvSpPr>
          <p:cNvPr id="34" name="Content Placeholder 14"/>
          <p:cNvSpPr txBox="1">
            <a:spLocks/>
          </p:cNvSpPr>
          <p:nvPr/>
        </p:nvSpPr>
        <p:spPr bwMode="auto">
          <a:xfrm>
            <a:off x="5029200" y="1371600"/>
            <a:ext cx="4054337" cy="198120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b="1" dirty="0" smtClean="0"/>
              <a:t>Language Understanding Questions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Retrieve text snippets as evidence that supports or opposes a claim</a:t>
            </a:r>
          </a:p>
          <a:p>
            <a:pPr eaLnBrk="1" hangingPunct="1"/>
            <a:r>
              <a:rPr lang="en-US" sz="1800" b="1" dirty="0" smtClean="0"/>
              <a:t>Textual Entailment </a:t>
            </a:r>
            <a:r>
              <a:rPr lang="en-US" sz="1800" dirty="0" smtClean="0"/>
              <a:t>driven search and Opinion/Sentiment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6054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0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/>
              <a:t>Other Perspectives</a:t>
            </a:r>
            <a:endParaRPr lang="en-IN" dirty="0" smtClean="0"/>
          </a:p>
        </p:txBody>
      </p:sp>
      <p:sp>
        <p:nvSpPr>
          <p:cNvPr id="67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algorithmic framework of trustworthiness can be  motivated form other perspectives: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Crowd Sourcing: </a:t>
            </a:r>
            <a:r>
              <a:rPr lang="en-US" dirty="0" smtClean="0"/>
              <a:t>Multiple Amazon </a:t>
            </a:r>
            <a:r>
              <a:rPr lang="en-US" dirty="0" err="1" smtClean="0"/>
              <a:t>turkers</a:t>
            </a:r>
            <a:r>
              <a:rPr lang="en-US" dirty="0" smtClean="0"/>
              <a:t> are contributing annotation/answers for some task.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Goal: Identify who the trustworthy </a:t>
            </a:r>
            <a:r>
              <a:rPr lang="en-US" dirty="0" err="1" smtClean="0">
                <a:solidFill>
                  <a:srgbClr val="0000FF"/>
                </a:solidFill>
              </a:rPr>
              <a:t>turkers</a:t>
            </a:r>
            <a:r>
              <a:rPr lang="en-US" dirty="0" smtClean="0">
                <a:solidFill>
                  <a:srgbClr val="0000FF"/>
                </a:solidFill>
              </a:rPr>
              <a:t> are and integrate the information provided so it is more reliable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Information Integration </a:t>
            </a:r>
          </a:p>
          <a:p>
            <a:pPr lvl="1" eaLnBrk="1" hangingPunct="1">
              <a:defRPr/>
            </a:pPr>
            <a:r>
              <a:rPr lang="en-US" dirty="0" smtClean="0"/>
              <a:t>Data Base Integration</a:t>
            </a:r>
          </a:p>
          <a:p>
            <a:pPr lvl="1" eaLnBrk="1" hangingPunct="1">
              <a:defRPr/>
            </a:pPr>
            <a:r>
              <a:rPr lang="en-US" dirty="0" smtClean="0"/>
              <a:t>Aggregation of multiple algorithmic components, taking into account the identify of the source</a:t>
            </a:r>
          </a:p>
          <a:p>
            <a:pPr lvl="1" eaLnBrk="1" hangingPunct="1">
              <a:defRPr/>
            </a:pPr>
            <a:r>
              <a:rPr lang="en-US" dirty="0" smtClean="0"/>
              <a:t>Meta-search: aggregate information of multiple rankers </a:t>
            </a:r>
          </a:p>
          <a:p>
            <a:pPr eaLnBrk="1" hangingPunct="1">
              <a:defRPr/>
            </a:pPr>
            <a:r>
              <a:rPr lang="en-US" dirty="0" smtClean="0"/>
              <a:t>There have been studies in all these directions and, sometimes, the technical contents overlaps</a:t>
            </a:r>
            <a:endParaRPr lang="en-IN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62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Summary: Making Sense of Unstructured Data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382000" cy="495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Making sense of unstructured data</a:t>
            </a:r>
          </a:p>
          <a:p>
            <a:pPr lvl="1" eaLnBrk="1" hangingPunct="1">
              <a:defRPr/>
            </a:pPr>
            <a:r>
              <a:rPr lang="en-US" sz="1800" dirty="0" smtClean="0"/>
              <a:t>Natural Language Understanding is essential to supporting better access, analysis, and synthesis of data.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Machine Learning and Inference are at the heart of any attempt for scientific and engineering progress in these direction. </a:t>
            </a:r>
          </a:p>
          <a:p>
            <a:pPr lvl="1" eaLnBrk="1" hangingPunct="1">
              <a:defRPr/>
            </a:pPr>
            <a:r>
              <a:rPr lang="en-US" sz="1800" dirty="0" smtClean="0"/>
              <a:t>Have given a few examples of current capabilities .  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003366"/>
                </a:solidFill>
              </a:rPr>
              <a:t>Very active research area – the problem </a:t>
            </a:r>
            <a:r>
              <a:rPr lang="en-US" sz="1800" dirty="0" smtClean="0">
                <a:solidFill>
                  <a:srgbClr val="003366"/>
                </a:solidFill>
              </a:rPr>
              <a:t>is far from being solved.</a:t>
            </a:r>
            <a:endParaRPr lang="en-US" sz="1800" dirty="0">
              <a:solidFill>
                <a:srgbClr val="003366"/>
              </a:solidFill>
            </a:endParaRPr>
          </a:p>
          <a:p>
            <a:pPr lvl="1" eaLnBrk="1" hangingPunct="1">
              <a:defRPr/>
            </a:pPr>
            <a:r>
              <a:rPr lang="en-US" sz="1800" dirty="0"/>
              <a:t>But </a:t>
            </a:r>
            <a:r>
              <a:rPr lang="en-US" sz="1800" dirty="0">
                <a:solidFill>
                  <a:srgbClr val="003366"/>
                </a:solidFill>
              </a:rPr>
              <a:t>we </a:t>
            </a:r>
            <a:r>
              <a:rPr lang="en-US" sz="1800" dirty="0" smtClean="0">
                <a:solidFill>
                  <a:srgbClr val="003366"/>
                </a:solidFill>
              </a:rPr>
              <a:t>have made significant progress, and can already offer </a:t>
            </a:r>
            <a:r>
              <a:rPr lang="en-US" sz="1800" dirty="0" smtClean="0"/>
              <a:t>interesting insights and practical </a:t>
            </a:r>
            <a:r>
              <a:rPr lang="en-US" sz="1800" dirty="0"/>
              <a:t>solutions </a:t>
            </a:r>
            <a:r>
              <a:rPr lang="en-US" sz="1800" dirty="0">
                <a:solidFill>
                  <a:srgbClr val="003366"/>
                </a:solidFill>
              </a:rPr>
              <a:t>that reliably address a range a </a:t>
            </a:r>
            <a:r>
              <a:rPr lang="en-US" sz="1800" dirty="0" smtClean="0">
                <a:solidFill>
                  <a:srgbClr val="003366"/>
                </a:solidFill>
              </a:rPr>
              <a:t>problems.</a:t>
            </a:r>
            <a:endParaRPr lang="en-US" sz="1800" dirty="0">
              <a:solidFill>
                <a:srgbClr val="003366"/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Trusting unstructured data  </a:t>
            </a:r>
          </a:p>
          <a:p>
            <a:pPr lvl="1" eaLnBrk="1" hangingPunct="1">
              <a:defRPr/>
            </a:pPr>
            <a:r>
              <a:rPr lang="en-US" sz="1800" dirty="0" smtClean="0"/>
              <a:t>Comes </a:t>
            </a:r>
            <a:r>
              <a:rPr lang="en-US" sz="1800" dirty="0"/>
              <a:t>up in the context of </a:t>
            </a:r>
            <a:r>
              <a:rPr lang="en-US" sz="1800" b="1" dirty="0"/>
              <a:t>social (and “standard” media)</a:t>
            </a:r>
            <a:r>
              <a:rPr lang="en-US" sz="1800" dirty="0"/>
              <a:t>, but also in the context of using </a:t>
            </a:r>
            <a:r>
              <a:rPr lang="en-US" sz="1800" dirty="0" smtClean="0"/>
              <a:t>other sensory information. 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Very broad applications, with huge societal impact.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AAAI’14 Tutorial on Trustworthiness; forthcoming 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8782" y="76200"/>
            <a:ext cx="1714500" cy="6096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CC"/>
                </a:solidFill>
              </a:rPr>
              <a:t>Thank you!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799" y="809298"/>
            <a:ext cx="3284483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Check out our </a:t>
            </a:r>
            <a:r>
              <a:rPr lang="en-US" sz="2000" dirty="0" smtClean="0">
                <a:latin typeface="Calibri" pitchFamily="34" charset="0"/>
              </a:rPr>
              <a:t>tools, demos, </a:t>
            </a:r>
            <a:r>
              <a:rPr lang="en-US" sz="2000" dirty="0" err="1" smtClean="0">
                <a:latin typeface="Calibri" pitchFamily="34" charset="0"/>
              </a:rPr>
              <a:t>LBJava</a:t>
            </a:r>
            <a:r>
              <a:rPr lang="en-US" sz="2000" dirty="0" err="1" smtClean="0">
                <a:latin typeface="Calibri" pitchFamily="34" charset="0"/>
                <a:sym typeface="Wingdings" panose="05000000000000000000" pitchFamily="2" charset="2"/>
              </a:rPr>
              <a:t>Saul</a:t>
            </a:r>
            <a:r>
              <a:rPr lang="en-US" sz="2000" dirty="0" smtClean="0">
                <a:latin typeface="Calibri" pitchFamily="34" charset="0"/>
              </a:rPr>
              <a:t>,  Tutorials,…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3271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Difficult?</a:t>
            </a:r>
            <a:endParaRPr lang="en-US" dirty="0" smtClean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62200" y="3810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447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Meaning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4456113"/>
            <a:ext cx="1752600" cy="430212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44766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7056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1148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62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50" y="2862263"/>
            <a:ext cx="2236788" cy="1666875"/>
            <a:chOff x="3044" y="1803"/>
            <a:chExt cx="1409" cy="1050"/>
          </a:xfrm>
        </p:grpSpPr>
        <p:cxnSp>
          <p:nvCxnSpPr>
            <p:cNvPr id="7188" name="AutoShape 14"/>
            <p:cNvCxnSpPr>
              <a:cxnSpLocks noChangeShapeType="1"/>
              <a:stCxn id="7179" idx="1"/>
              <a:endCxn id="7176" idx="5"/>
            </p:cNvCxnSpPr>
            <p:nvPr/>
          </p:nvCxnSpPr>
          <p:spPr bwMode="auto">
            <a:xfrm rot="16200000" flipV="1">
              <a:off x="3099" y="1748"/>
              <a:ext cx="1050" cy="1160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5"/>
            <p:cNvCxnSpPr>
              <a:cxnSpLocks noChangeShapeType="1"/>
              <a:stCxn id="7179" idx="1"/>
              <a:endCxn id="7175" idx="4"/>
            </p:cNvCxnSpPr>
            <p:nvPr/>
          </p:nvCxnSpPr>
          <p:spPr bwMode="auto">
            <a:xfrm rot="16200000" flipV="1">
              <a:off x="3604" y="2252"/>
              <a:ext cx="1029" cy="172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467" y="2448"/>
              <a:ext cx="98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hlink"/>
                  </a:solidFill>
                </a:rPr>
                <a:t>Ambiguity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5600"/>
            <a:ext cx="2863850" cy="1633537"/>
            <a:chOff x="1392" y="1824"/>
            <a:chExt cx="1804" cy="1029"/>
          </a:xfrm>
        </p:grpSpPr>
        <p:cxnSp>
          <p:nvCxnSpPr>
            <p:cNvPr id="7184" name="AutoShape 18"/>
            <p:cNvCxnSpPr>
              <a:cxnSpLocks noChangeShapeType="1"/>
              <a:stCxn id="7174" idx="4"/>
              <a:endCxn id="7177" idx="0"/>
            </p:cNvCxnSpPr>
            <p:nvPr/>
          </p:nvCxnSpPr>
          <p:spPr bwMode="auto">
            <a:xfrm>
              <a:off x="1930" y="1824"/>
              <a:ext cx="422" cy="100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AutoShape 19"/>
            <p:cNvCxnSpPr>
              <a:cxnSpLocks noChangeShapeType="1"/>
              <a:stCxn id="7174" idx="4"/>
              <a:endCxn id="7180" idx="0"/>
            </p:cNvCxnSpPr>
            <p:nvPr/>
          </p:nvCxnSpPr>
          <p:spPr bwMode="auto">
            <a:xfrm flipH="1">
              <a:off x="1680" y="1824"/>
              <a:ext cx="250" cy="100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0"/>
            <p:cNvCxnSpPr>
              <a:cxnSpLocks noChangeShapeType="1"/>
              <a:stCxn id="7174" idx="4"/>
              <a:endCxn id="7178" idx="1"/>
            </p:cNvCxnSpPr>
            <p:nvPr/>
          </p:nvCxnSpPr>
          <p:spPr bwMode="auto">
            <a:xfrm>
              <a:off x="1930" y="1824"/>
              <a:ext cx="1266" cy="102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392" y="2016"/>
              <a:ext cx="1584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3366CC"/>
                  </a:solidFill>
                </a:rPr>
                <a:t>Variability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3877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Ambiguity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096000"/>
            <a:ext cx="914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8ED59-66C4-4EE7-928C-95E46281329A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6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1242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It’s a version of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– the standard classic </a:t>
            </a:r>
            <a:r>
              <a:rPr lang="en-US" b="1" i="1" u="sng" dirty="0">
                <a:solidFill>
                  <a:srgbClr val="008000"/>
                </a:solidFill>
              </a:rPr>
              <a:t>Macintosh</a:t>
            </a:r>
            <a:r>
              <a:rPr lang="en-US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685800"/>
            <a:ext cx="2895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was used by default for </a:t>
            </a:r>
            <a:r>
              <a:rPr lang="en-US" b="1" i="1" u="sng" dirty="0">
                <a:solidFill>
                  <a:srgbClr val="008000"/>
                </a:solidFill>
              </a:rPr>
              <a:t>Mac</a:t>
            </a:r>
            <a:r>
              <a:rPr lang="en-US" dirty="0">
                <a:solidFill>
                  <a:srgbClr val="000000"/>
                </a:solidFill>
              </a:rPr>
              <a:t> menus through </a:t>
            </a:r>
            <a:r>
              <a:rPr lang="en-US" b="1" i="1" u="sng" dirty="0" err="1">
                <a:solidFill>
                  <a:srgbClr val="008000"/>
                </a:solidFill>
              </a:rPr>
              <a:t>MacOS</a:t>
            </a:r>
            <a:r>
              <a:rPr lang="en-US" b="1" i="1" u="sng" dirty="0">
                <a:solidFill>
                  <a:srgbClr val="008000"/>
                </a:solidFill>
              </a:rPr>
              <a:t> 7.6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u="sng" dirty="0">
                <a:solidFill>
                  <a:srgbClr val="008000"/>
                </a:solidFill>
              </a:rPr>
              <a:t>OS 8 </a:t>
            </a:r>
            <a:r>
              <a:rPr lang="en-US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685800"/>
            <a:ext cx="28194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VIII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was one of the early 70s-era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albums to catch my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ear, along with </a:t>
            </a:r>
            <a:r>
              <a:rPr lang="en-US" b="1" i="1" u="sng" dirty="0">
                <a:solidFill>
                  <a:srgbClr val="FF0000"/>
                </a:solidFill>
              </a:rPr>
              <a:t>Chicago II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914400" y="1524000"/>
            <a:ext cx="1600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600200" y="838200"/>
            <a:ext cx="1828800" cy="1752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562100" y="2705100"/>
            <a:ext cx="3200400" cy="838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62400" y="2667000"/>
            <a:ext cx="2362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734050" y="1809750"/>
            <a:ext cx="2133600" cy="495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7658100" y="2247900"/>
            <a:ext cx="1219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5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276600" y="1905000"/>
            <a:ext cx="14478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7" name="Picture 67" descr="mac system 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11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5" descr="mac os 8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3429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971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286000" y="1219200"/>
            <a:ext cx="1752600" cy="1447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21589" y="1220788"/>
            <a:ext cx="0" cy="38084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057399"/>
            <a:ext cx="18954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9" y="2057400"/>
            <a:ext cx="19198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6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Variability in Natural Language Expressions</a:t>
            </a:r>
            <a:endParaRPr lang="en-US" dirty="0" smtClean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914400"/>
            <a:ext cx="5867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Determine if Jim Carpenter works for the government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3366CC"/>
                </a:solidFill>
              </a:rPr>
              <a:t>Jim Carpenter works for the U.S.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The American government employed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3366CC"/>
                </a:solidFill>
              </a:rPr>
              <a:t>Jim Carpenter was fired by the US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Jim Carpenter worked in a number of important positions.  ….  As a press liaison for the IRS, he made contacts in the white house.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3366CC"/>
                </a:solidFill>
              </a:rPr>
              <a:t>Russian interior minister </a:t>
            </a:r>
            <a:r>
              <a:rPr lang="en-US" sz="1800" dirty="0" err="1" smtClean="0">
                <a:solidFill>
                  <a:srgbClr val="3366CC"/>
                </a:solidFill>
              </a:rPr>
              <a:t>Yevgeny</a:t>
            </a:r>
            <a:r>
              <a:rPr lang="en-US" sz="1800" dirty="0" smtClean="0">
                <a:solidFill>
                  <a:srgbClr val="3366CC"/>
                </a:solidFill>
              </a:rPr>
              <a:t> </a:t>
            </a:r>
            <a:r>
              <a:rPr lang="en-US" sz="1800" dirty="0" err="1" smtClean="0">
                <a:solidFill>
                  <a:srgbClr val="3366CC"/>
                </a:solidFill>
              </a:rPr>
              <a:t>Topolov</a:t>
            </a:r>
            <a:r>
              <a:rPr lang="en-US" sz="1800" dirty="0" smtClean="0">
                <a:solidFill>
                  <a:srgbClr val="3366CC"/>
                </a:solidFill>
              </a:rPr>
              <a:t> met yesterday with his US counterpart,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Former US Secretary of Defense Jim Carpenter spoke today…</a:t>
            </a:r>
          </a:p>
        </p:txBody>
      </p:sp>
      <p:pic>
        <p:nvPicPr>
          <p:cNvPr id="17411" name="Picture 17" descr="ist2_5808627-glossy-detective-robot-with-magnifying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29671"/>
            <a:ext cx="1828799" cy="21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MCBS0027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66825"/>
            <a:ext cx="1201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9" name="Rectangle 11"/>
          <p:cNvSpPr>
            <a:spLocks noChangeArrowheads="1"/>
          </p:cNvSpPr>
          <p:nvPr/>
        </p:nvSpPr>
        <p:spPr bwMode="auto">
          <a:xfrm>
            <a:off x="914400" y="4724400"/>
            <a:ext cx="76962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3366"/>
                </a:solidFill>
                <a:latin typeface="+mn-lt"/>
              </a:rPr>
              <a:t>Needs: 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3366CC"/>
                </a:solidFill>
                <a:latin typeface="+mn-lt"/>
              </a:rPr>
              <a:t>Understanding Relations, Entities </a:t>
            </a:r>
            <a:r>
              <a:rPr lang="en-US" dirty="0">
                <a:solidFill>
                  <a:srgbClr val="3366CC"/>
                </a:solidFill>
                <a:latin typeface="+mn-lt"/>
              </a:rPr>
              <a:t>and Semantic </a:t>
            </a:r>
            <a:r>
              <a:rPr lang="en-US" dirty="0" smtClean="0">
                <a:solidFill>
                  <a:srgbClr val="3366CC"/>
                </a:solidFill>
                <a:latin typeface="+mn-lt"/>
              </a:rPr>
              <a:t>Classes</a:t>
            </a:r>
            <a:endParaRPr lang="en-US" dirty="0">
              <a:solidFill>
                <a:srgbClr val="3366CC"/>
              </a:solidFill>
              <a:latin typeface="+mn-lt"/>
            </a:endParaRP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Acquiring </a:t>
            </a:r>
            <a:r>
              <a:rPr lang="en-US" dirty="0" smtClean="0">
                <a:solidFill>
                  <a:srgbClr val="3366CC"/>
                </a:solidFill>
                <a:latin typeface="+mn-lt"/>
              </a:rPr>
              <a:t>knowledge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 from external resources; representing knowledge</a:t>
            </a:r>
            <a:endParaRPr lang="en-US" dirty="0">
              <a:solidFill>
                <a:srgbClr val="003366"/>
              </a:solidFill>
              <a:latin typeface="+mn-lt"/>
            </a:endParaRP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3366CC"/>
                </a:solidFill>
                <a:latin typeface="+mn-lt"/>
              </a:rPr>
              <a:t>Identifying, disambiguating  &amp; tracking 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entities</a:t>
            </a:r>
            <a:r>
              <a:rPr lang="en-US" dirty="0">
                <a:solidFill>
                  <a:srgbClr val="003366"/>
                </a:solidFill>
                <a:latin typeface="+mn-lt"/>
              </a:rPr>
              <a:t>, events, etc.</a:t>
            </a:r>
            <a:r>
              <a:rPr lang="en-US" b="1" dirty="0">
                <a:solidFill>
                  <a:srgbClr val="003366"/>
                </a:solidFill>
                <a:latin typeface="+mn-lt"/>
              </a:rPr>
              <a:t> </a:t>
            </a:r>
            <a:endParaRPr lang="en-US" b="1" dirty="0" smtClean="0">
              <a:solidFill>
                <a:srgbClr val="003366"/>
              </a:solidFill>
              <a:latin typeface="+mn-lt"/>
            </a:endParaRP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Time, quantities, processes…</a:t>
            </a:r>
            <a:endParaRPr lang="en-US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978856" y="2891880"/>
            <a:ext cx="3124200" cy="163121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+mn-lt"/>
              </a:rPr>
              <a:t>Standard techniques cannot deal with the </a:t>
            </a:r>
            <a:r>
              <a:rPr lang="en-US" sz="2000" dirty="0">
                <a:solidFill>
                  <a:srgbClr val="3366CC"/>
                </a:solidFill>
                <a:latin typeface="+mn-lt"/>
              </a:rPr>
              <a:t>variability of expressing meaning </a:t>
            </a:r>
          </a:p>
          <a:p>
            <a:r>
              <a:rPr lang="en-US" sz="2000" dirty="0">
                <a:solidFill>
                  <a:srgbClr val="003366"/>
                </a:solidFill>
                <a:latin typeface="+mn-lt"/>
              </a:rPr>
              <a:t>nor with the </a:t>
            </a:r>
          </a:p>
          <a:p>
            <a:r>
              <a:rPr lang="en-US" sz="2000" dirty="0">
                <a:solidFill>
                  <a:srgbClr val="3366CC"/>
                </a:solidFill>
                <a:latin typeface="+mn-lt"/>
              </a:rPr>
              <a:t>ambiguity of interpretation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1628775"/>
            <a:ext cx="228600" cy="276225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2700" y="3495675"/>
            <a:ext cx="228600" cy="276225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5277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9" grpId="0" animBg="1"/>
      <p:bldP spid="28698" grpId="0" animBg="1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ECFDDD32-8311-460E-9FD3-7AE86D5FAC83}" type="slidenum">
              <a:rPr lang="en-US" altLang="zh-TW" smtClean="0">
                <a:cs typeface="Arial Unicode MS" pitchFamily="34" charset="-128"/>
              </a:rPr>
              <a:pPr eaLnBrk="1" hangingPunct="1"/>
              <a:t>8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this give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382000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Moving towards natural language understanding…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law office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wants to get the list of all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people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 that were mentioned in email correspondence with the office.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cs typeface="Calibri" pitchFamily="34" charset="0"/>
              </a:rPr>
              <a:t>For each name, determine whether is was mentioned </a:t>
            </a:r>
            <a:r>
              <a:rPr lang="en-US" sz="1800" dirty="0" err="1">
                <a:solidFill>
                  <a:schemeClr val="tx2"/>
                </a:solidFill>
                <a:cs typeface="Calibri" pitchFamily="34" charset="0"/>
              </a:rPr>
              <a:t>adversarially</a:t>
            </a:r>
            <a:r>
              <a:rPr lang="en-US" sz="1800" dirty="0">
                <a:solidFill>
                  <a:schemeClr val="tx2"/>
                </a:solidFill>
                <a:cs typeface="Calibri" pitchFamily="34" charset="0"/>
              </a:rPr>
              <a:t>  or not. </a:t>
            </a:r>
          </a:p>
          <a:p>
            <a:pPr eaLnBrk="1" hangingPunct="1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training facility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in a large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lab or a corporation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wants to provide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new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employees easy access to all relevant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key concepts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entities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(people, techniques, applications) along with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relevant projects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background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information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when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they read material about their new job. </a:t>
            </a:r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An investigator reviews large amounts of data and wants to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map entities and concepts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she observes to entries in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existing institutional knowledge.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     (</a:t>
            </a:r>
            <a:r>
              <a:rPr lang="en-US" sz="2000" dirty="0" smtClean="0">
                <a:cs typeface="Calibri" pitchFamily="34" charset="0"/>
              </a:rPr>
              <a:t>e.g., think about the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 underpants bomber; Mohamad </a:t>
            </a:r>
            <a:r>
              <a:rPr lang="en-US" sz="2000" dirty="0" err="1" smtClean="0">
                <a:solidFill>
                  <a:srgbClr val="FF0000"/>
                </a:solidFill>
                <a:cs typeface="Calibri" pitchFamily="34" charset="0"/>
              </a:rPr>
              <a:t>Attah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;…)  </a:t>
            </a:r>
            <a:endParaRPr lang="en-US" sz="2000" dirty="0">
              <a:solidFill>
                <a:srgbClr val="FF0000"/>
              </a:solidFill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9701" name="Rectangle 472"/>
          <p:cNvSpPr>
            <a:spLocks noChangeArrowheads="1"/>
          </p:cNvSpPr>
          <p:nvPr/>
        </p:nvSpPr>
        <p:spPr bwMode="auto">
          <a:xfrm>
            <a:off x="3143250" y="1812925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Rectangle 477"/>
          <p:cNvSpPr>
            <a:spLocks noChangeArrowheads="1"/>
          </p:cNvSpPr>
          <p:nvPr/>
        </p:nvSpPr>
        <p:spPr bwMode="auto">
          <a:xfrm>
            <a:off x="4579938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3" name="Rectangle 480"/>
          <p:cNvSpPr>
            <a:spLocks noChangeArrowheads="1"/>
          </p:cNvSpPr>
          <p:nvPr/>
        </p:nvSpPr>
        <p:spPr bwMode="auto">
          <a:xfrm>
            <a:off x="6202363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ECFDDD32-8311-460E-9FD3-7AE86D5FAC83}" type="slidenum">
              <a:rPr lang="en-US" altLang="zh-TW" smtClean="0">
                <a:cs typeface="Arial Unicode MS" pitchFamily="34" charset="-128"/>
              </a:rPr>
              <a:pPr eaLnBrk="1" hangingPunct="1"/>
              <a:t>9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this give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382000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Moving towards natural language understanding…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 political scientist studies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Climate Change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and its effect on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Societal instability.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He wants to identify all </a:t>
            </a: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events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related to demonstrations, protests, parades, analyze them (who, when, where, why) and generate a timeline and a causality chain.</a:t>
            </a:r>
          </a:p>
          <a:p>
            <a:pPr eaLnBrk="1" hangingPunct="1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An </a:t>
            </a:r>
            <a:r>
              <a:rPr lang="en-US" sz="2000" dirty="0">
                <a:solidFill>
                  <a:srgbClr val="FF0000"/>
                </a:solidFill>
              </a:rPr>
              <a:t>electronic health record (EHR) </a:t>
            </a:r>
            <a:r>
              <a:rPr lang="en-US" sz="2000" dirty="0"/>
              <a:t>is a personal health record in digital format. </a:t>
            </a:r>
            <a:r>
              <a:rPr lang="en-US" sz="2000" dirty="0" smtClean="0"/>
              <a:t>  Includes </a:t>
            </a:r>
            <a:r>
              <a:rPr lang="en-US" sz="2000" dirty="0"/>
              <a:t>information relating </a:t>
            </a:r>
            <a:r>
              <a:rPr lang="en-US" sz="2000" dirty="0" smtClean="0"/>
              <a:t>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Current </a:t>
            </a:r>
            <a:r>
              <a:rPr lang="en-US" sz="1800" dirty="0">
                <a:solidFill>
                  <a:srgbClr val="FF0000"/>
                </a:solidFill>
              </a:rPr>
              <a:t>and historical health</a:t>
            </a:r>
            <a:r>
              <a:rPr lang="en-US" sz="1800" dirty="0"/>
              <a:t>, medical conditions and </a:t>
            </a:r>
            <a:r>
              <a:rPr lang="en-US" sz="1800" dirty="0">
                <a:solidFill>
                  <a:srgbClr val="FF0000"/>
                </a:solidFill>
              </a:rPr>
              <a:t>medical </a:t>
            </a:r>
            <a:r>
              <a:rPr lang="en-US" sz="1800" dirty="0" smtClean="0">
                <a:solidFill>
                  <a:srgbClr val="FF0000"/>
                </a:solidFill>
              </a:rPr>
              <a:t>tests; </a:t>
            </a:r>
            <a:r>
              <a:rPr lang="en-US" sz="1800" dirty="0" smtClean="0"/>
              <a:t>referrals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treatments</a:t>
            </a:r>
            <a:r>
              <a:rPr lang="en-US" sz="1800" dirty="0"/>
              <a:t>, medications, </a:t>
            </a:r>
            <a:r>
              <a:rPr lang="en-US" sz="1800" dirty="0">
                <a:solidFill>
                  <a:srgbClr val="FF0000"/>
                </a:solidFill>
              </a:rPr>
              <a:t>demographic information </a:t>
            </a:r>
            <a:r>
              <a:rPr lang="en-US" sz="1800" dirty="0" smtClean="0"/>
              <a:t>etc.: </a:t>
            </a:r>
            <a:r>
              <a:rPr lang="en-US" sz="1800" dirty="0" smtClean="0">
                <a:solidFill>
                  <a:srgbClr val="0033CC"/>
                </a:solidFill>
              </a:rPr>
              <a:t>A write only document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Use it in medical </a:t>
            </a:r>
            <a:r>
              <a:rPr lang="en-US" sz="1800" dirty="0"/>
              <a:t>advice </a:t>
            </a:r>
            <a:r>
              <a:rPr lang="en-US" sz="1800" dirty="0" smtClean="0"/>
              <a:t>systems; </a:t>
            </a:r>
            <a:r>
              <a:rPr lang="en-US" sz="1800" dirty="0" smtClean="0">
                <a:solidFill>
                  <a:srgbClr val="FF0000"/>
                </a:solidFill>
              </a:rPr>
              <a:t>medication </a:t>
            </a:r>
            <a:r>
              <a:rPr lang="en-US" sz="1800" dirty="0">
                <a:solidFill>
                  <a:srgbClr val="FF0000"/>
                </a:solidFill>
              </a:rPr>
              <a:t>selection and tracking </a:t>
            </a:r>
            <a:r>
              <a:rPr lang="en-US" sz="1800" dirty="0"/>
              <a:t>(</a:t>
            </a:r>
            <a:r>
              <a:rPr lang="en-US" sz="1800" dirty="0" err="1">
                <a:solidFill>
                  <a:srgbClr val="FF0000"/>
                </a:solidFill>
              </a:rPr>
              <a:t>Vioxx</a:t>
            </a:r>
            <a:r>
              <a:rPr lang="en-US" sz="1800" dirty="0" smtClean="0">
                <a:solidFill>
                  <a:srgbClr val="FF0000"/>
                </a:solidFill>
              </a:rPr>
              <a:t>…); </a:t>
            </a:r>
            <a:r>
              <a:rPr lang="en-US" sz="1800" dirty="0" smtClean="0"/>
              <a:t>disease </a:t>
            </a:r>
            <a:r>
              <a:rPr lang="en-US" sz="1800" dirty="0"/>
              <a:t>outbreak and </a:t>
            </a:r>
            <a:r>
              <a:rPr lang="en-US" sz="1800" dirty="0" smtClean="0"/>
              <a:t>control; </a:t>
            </a:r>
            <a:r>
              <a:rPr lang="en-US" sz="1800" dirty="0" smtClean="0">
                <a:solidFill>
                  <a:srgbClr val="FF0000"/>
                </a:solidFill>
              </a:rPr>
              <a:t>science</a:t>
            </a:r>
            <a:r>
              <a:rPr lang="en-US" sz="1800" dirty="0" smtClean="0">
                <a:solidFill>
                  <a:srgbClr val="0033CC"/>
                </a:solidFill>
              </a:rPr>
              <a:t> – </a:t>
            </a:r>
            <a:r>
              <a:rPr lang="en-US" sz="1800" dirty="0" smtClean="0"/>
              <a:t>correlating </a:t>
            </a:r>
            <a:r>
              <a:rPr lang="en-US" sz="1800" dirty="0"/>
              <a:t>response to drugs with other conditions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9701" name="Rectangle 472"/>
          <p:cNvSpPr>
            <a:spLocks noChangeArrowheads="1"/>
          </p:cNvSpPr>
          <p:nvPr/>
        </p:nvSpPr>
        <p:spPr bwMode="auto">
          <a:xfrm>
            <a:off x="3143250" y="1812925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Rectangle 477"/>
          <p:cNvSpPr>
            <a:spLocks noChangeArrowheads="1"/>
          </p:cNvSpPr>
          <p:nvPr/>
        </p:nvSpPr>
        <p:spPr bwMode="auto">
          <a:xfrm>
            <a:off x="4579938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3" name="Rectangle 480"/>
          <p:cNvSpPr>
            <a:spLocks noChangeArrowheads="1"/>
          </p:cNvSpPr>
          <p:nvPr/>
        </p:nvSpPr>
        <p:spPr bwMode="auto">
          <a:xfrm>
            <a:off x="6202363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95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ACCESSLIST" val=""/>
  <p:tag name="FIRSTDANR@EKFAUQOFUVWYY57I" val="3619"/>
  <p:tag name="FIRSTDANR@ELHXENZFUVWZY5H8" val="4613"/>
  <p:tag name="FIRSTDANR@CYDCTBQRUVW1Y552" val="5274"/>
</p:tagLst>
</file>

<file path=ppt/theme/theme1.xml><?xml version="1.0" encoding="utf-8"?>
<a:theme xmlns:a="http://schemas.openxmlformats.org/drawingml/2006/main" name="DANR-CCG-16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Settings\davzimak\Application Data\Microsoft\Templates\vasin_CCG.pot</Template>
  <TotalTime>76794</TotalTime>
  <Words>3904</Words>
  <Application>Microsoft Office PowerPoint</Application>
  <PresentationFormat>On-screen Show (4:3)</PresentationFormat>
  <Paragraphs>961</Paragraphs>
  <Slides>47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Arial</vt:lpstr>
      <vt:lpstr>Symbol</vt:lpstr>
      <vt:lpstr>Tempus Sans ITC</vt:lpstr>
      <vt:lpstr>Arial Unicode MS</vt:lpstr>
      <vt:lpstr>Calibri</vt:lpstr>
      <vt:lpstr>cmsy10</vt:lpstr>
      <vt:lpstr>Wingdings 3</vt:lpstr>
      <vt:lpstr>新細明體</vt:lpstr>
      <vt:lpstr>SimSun</vt:lpstr>
      <vt:lpstr>ＭＳ Ｐゴシック</vt:lpstr>
      <vt:lpstr>Wingdings</vt:lpstr>
      <vt:lpstr>AkzidenzGroteskBE-MdCn</vt:lpstr>
      <vt:lpstr>Times New Roman</vt:lpstr>
      <vt:lpstr>Gill Sans MT</vt:lpstr>
      <vt:lpstr>AkzidenzGroteskBE-Md</vt:lpstr>
      <vt:lpstr>DANR-CCG-16</vt:lpstr>
      <vt:lpstr>Equation</vt:lpstr>
      <vt:lpstr>Making Sense  of  (and Trusting)  Unstructured Data </vt:lpstr>
      <vt:lpstr>A view on Extracting Meaning from Unstructured Text</vt:lpstr>
      <vt:lpstr>PowerPoint Presentation</vt:lpstr>
      <vt:lpstr>PowerPoint Presentation</vt:lpstr>
      <vt:lpstr>Why is it Difficult?</vt:lpstr>
      <vt:lpstr>Ambiguity </vt:lpstr>
      <vt:lpstr>Variability in Natural Language Expressions</vt:lpstr>
      <vt:lpstr>What can this give us?</vt:lpstr>
      <vt:lpstr>What can this give us?</vt:lpstr>
      <vt:lpstr>Machine Learning + Inference based NLP</vt:lpstr>
      <vt:lpstr>PowerPoint Presentation</vt:lpstr>
      <vt:lpstr>Events: Identification, Analysis, Co-Reference; Timeline</vt:lpstr>
      <vt:lpstr>Social, Political and Economic Event Database (SPEED)</vt:lpstr>
      <vt:lpstr>Natural Language Understanding </vt:lpstr>
      <vt:lpstr>Knowing what to Believe </vt:lpstr>
      <vt:lpstr>Distributed Trust</vt:lpstr>
      <vt:lpstr>Emergency Situations</vt:lpstr>
      <vt:lpstr>Medical Domain: Many support groups &amp; medical forums</vt:lpstr>
      <vt:lpstr>Not so Easy</vt:lpstr>
      <vt:lpstr>Trustworthiness</vt:lpstr>
      <vt:lpstr>Research Questions [Pasternack&amp;Roth COLING’10,[11; Vydiswaran, Zhai, Roth, KDD’11]</vt:lpstr>
      <vt:lpstr>1. Comprehensive Trust Metrics [Pasternak &amp; Roth’10]</vt:lpstr>
      <vt:lpstr>2. Constrained Trustworthiness Models [Pasternak &amp; Roth’10,11,12]</vt:lpstr>
      <vt:lpstr>Fact-Finders</vt:lpstr>
      <vt:lpstr>Basic Idea</vt:lpstr>
      <vt:lpstr>Fact-Finder Prediction</vt:lpstr>
      <vt:lpstr>Advantages of Fact-Finders</vt:lpstr>
      <vt:lpstr>Disadvantages of Fact-Finders</vt:lpstr>
      <vt:lpstr>Example: The Sums Fact-Finder</vt:lpstr>
      <vt:lpstr>Numerical Fact-Finding Example</vt:lpstr>
      <vt:lpstr>Numerical Fact-Finding Example</vt:lpstr>
      <vt:lpstr>Approach #1: Voting</vt:lpstr>
      <vt:lpstr>Sums at Iteration 0</vt:lpstr>
      <vt:lpstr>Sums at Iteration 1A</vt:lpstr>
      <vt:lpstr>Sums at Iteration 1B</vt:lpstr>
      <vt:lpstr>Sums at Iteration 2A</vt:lpstr>
      <vt:lpstr>Sums at Iteration 2B</vt:lpstr>
      <vt:lpstr>Sums at Iteration 3A</vt:lpstr>
      <vt:lpstr>Sums at Iteration 3B</vt:lpstr>
      <vt:lpstr>Results after Iteration 3</vt:lpstr>
      <vt:lpstr> Sums Pros and Cons</vt:lpstr>
      <vt:lpstr>Fact-finding algorithms</vt:lpstr>
      <vt:lpstr>2. Constrained Trustworthiness Models [Pasternak &amp; Roth’10,11,12]</vt:lpstr>
      <vt:lpstr>3. Incorporating Evidence for Claims [Vydiswaran, Zhai &amp;Roth’10,11,12]</vt:lpstr>
      <vt:lpstr>4. Building ClaimVerifier</vt:lpstr>
      <vt:lpstr>Other Perspectives</vt:lpstr>
      <vt:lpstr>Summary: Making Sense of Unstructured Data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Maryland, April 2009</dc:subject>
  <dc:creator>Dan Roth</dc:creator>
  <cp:lastModifiedBy>Dan Roth</cp:lastModifiedBy>
  <cp:revision>1142</cp:revision>
  <dcterms:created xsi:type="dcterms:W3CDTF">2004-04-28T22:21:11Z</dcterms:created>
  <dcterms:modified xsi:type="dcterms:W3CDTF">2016-04-29T15:55:44Z</dcterms:modified>
</cp:coreProperties>
</file>