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9.xml" ContentType="application/vnd.openxmlformats-officedocument.presentationml.notesSlide+xml"/>
  <Override PartName="/ppt/charts/chart6.xml" ContentType="application/vnd.openxmlformats-officedocument.drawingml.chart+xml"/>
  <Override PartName="/ppt/notesSlides/notesSlide30.xml" ContentType="application/vnd.openxmlformats-officedocument.presentationml.notesSlide+xml"/>
  <Override PartName="/ppt/tags/tag14.xml" ContentType="application/vnd.openxmlformats-officedocument.presentationml.tags+xml"/>
  <Override PartName="/ppt/charts/chart7.xml" ContentType="application/vnd.openxmlformats-officedocument.drawingml.chart+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4248" r:id="rId2"/>
    <p:sldMasterId id="2147484272" r:id="rId3"/>
    <p:sldMasterId id="2147484283" r:id="rId4"/>
  </p:sldMasterIdLst>
  <p:notesMasterIdLst>
    <p:notesMasterId r:id="rId78"/>
  </p:notesMasterIdLst>
  <p:handoutMasterIdLst>
    <p:handoutMasterId r:id="rId79"/>
  </p:handoutMasterIdLst>
  <p:sldIdLst>
    <p:sldId id="256" r:id="rId5"/>
    <p:sldId id="1040" r:id="rId6"/>
    <p:sldId id="860" r:id="rId7"/>
    <p:sldId id="862" r:id="rId8"/>
    <p:sldId id="863" r:id="rId9"/>
    <p:sldId id="1071" r:id="rId10"/>
    <p:sldId id="873" r:id="rId11"/>
    <p:sldId id="1037" r:id="rId12"/>
    <p:sldId id="883" r:id="rId13"/>
    <p:sldId id="1030" r:id="rId14"/>
    <p:sldId id="1027" r:id="rId15"/>
    <p:sldId id="1036" r:id="rId16"/>
    <p:sldId id="1031" r:id="rId17"/>
    <p:sldId id="1033" r:id="rId18"/>
    <p:sldId id="1034" r:id="rId19"/>
    <p:sldId id="1035" r:id="rId20"/>
    <p:sldId id="885" r:id="rId21"/>
    <p:sldId id="953" r:id="rId22"/>
    <p:sldId id="954" r:id="rId23"/>
    <p:sldId id="955" r:id="rId24"/>
    <p:sldId id="956" r:id="rId25"/>
    <p:sldId id="957" r:id="rId26"/>
    <p:sldId id="958" r:id="rId27"/>
    <p:sldId id="959" r:id="rId28"/>
    <p:sldId id="1048" r:id="rId29"/>
    <p:sldId id="1050" r:id="rId30"/>
    <p:sldId id="1051" r:id="rId31"/>
    <p:sldId id="888" r:id="rId32"/>
    <p:sldId id="891" r:id="rId33"/>
    <p:sldId id="1052" r:id="rId34"/>
    <p:sldId id="1053" r:id="rId35"/>
    <p:sldId id="1054" r:id="rId36"/>
    <p:sldId id="1055" r:id="rId37"/>
    <p:sldId id="1056" r:id="rId38"/>
    <p:sldId id="1057" r:id="rId39"/>
    <p:sldId id="1058" r:id="rId40"/>
    <p:sldId id="1059" r:id="rId41"/>
    <p:sldId id="1060" r:id="rId42"/>
    <p:sldId id="1061" r:id="rId43"/>
    <p:sldId id="1062" r:id="rId44"/>
    <p:sldId id="1063" r:id="rId45"/>
    <p:sldId id="1064" r:id="rId46"/>
    <p:sldId id="1065" r:id="rId47"/>
    <p:sldId id="1066" r:id="rId48"/>
    <p:sldId id="1067" r:id="rId49"/>
    <p:sldId id="1068" r:id="rId50"/>
    <p:sldId id="1069" r:id="rId51"/>
    <p:sldId id="1070" r:id="rId52"/>
    <p:sldId id="943" r:id="rId53"/>
    <p:sldId id="965" r:id="rId54"/>
    <p:sldId id="966" r:id="rId55"/>
    <p:sldId id="967" r:id="rId56"/>
    <p:sldId id="968" r:id="rId57"/>
    <p:sldId id="969" r:id="rId58"/>
    <p:sldId id="970" r:id="rId59"/>
    <p:sldId id="971" r:id="rId60"/>
    <p:sldId id="972" r:id="rId61"/>
    <p:sldId id="973" r:id="rId62"/>
    <p:sldId id="974" r:id="rId63"/>
    <p:sldId id="975" r:id="rId64"/>
    <p:sldId id="976" r:id="rId65"/>
    <p:sldId id="977" r:id="rId66"/>
    <p:sldId id="978" r:id="rId67"/>
    <p:sldId id="979" r:id="rId68"/>
    <p:sldId id="982" r:id="rId69"/>
    <p:sldId id="983" r:id="rId70"/>
    <p:sldId id="984" r:id="rId71"/>
    <p:sldId id="985" r:id="rId72"/>
    <p:sldId id="986" r:id="rId73"/>
    <p:sldId id="987" r:id="rId74"/>
    <p:sldId id="988" r:id="rId75"/>
    <p:sldId id="989" r:id="rId76"/>
    <p:sldId id="990" r:id="rId77"/>
  </p:sldIdLst>
  <p:sldSz cx="9144000" cy="6858000" type="screen4x3"/>
  <p:notesSz cx="6858000" cy="9144000"/>
  <p:embeddedFontLst>
    <p:embeddedFont>
      <p:font typeface="新細明體" pitchFamily="18" charset="-120"/>
      <p:regular r:id="rId80"/>
    </p:embeddedFont>
    <p:embeddedFont>
      <p:font typeface="Andalus" pitchFamily="18" charset="-78"/>
      <p:regular r:id="rId81"/>
    </p:embeddedFont>
    <p:embeddedFont>
      <p:font typeface="Calibri" pitchFamily="34" charset="0"/>
      <p:regular r:id="rId82"/>
      <p:bold r:id="rId83"/>
      <p:italic r:id="rId84"/>
      <p:boldItalic r:id="rId85"/>
    </p:embeddedFont>
    <p:embeddedFont>
      <p:font typeface="Tahoma" pitchFamily="34" charset="0"/>
      <p:regular r:id="rId86"/>
      <p:bold r:id="rId87"/>
    </p:embeddedFont>
    <p:embeddedFont>
      <p:font typeface="Cambria Math" pitchFamily="18" charset="0"/>
      <p:regular r:id="rId88"/>
    </p:embeddedFont>
    <p:embeddedFont>
      <p:font typeface="Georgia" pitchFamily="18" charset="0"/>
      <p:regular r:id="rId89"/>
      <p:bold r:id="rId90"/>
      <p:italic r:id="rId91"/>
      <p:boldItalic r:id="rId92"/>
    </p:embeddedFont>
    <p:embeddedFont>
      <p:font typeface="Arial Unicode MS" pitchFamily="34" charset="-128"/>
      <p:regular r:id="rId93"/>
    </p:embeddedFont>
    <p:embeddedFont>
      <p:font typeface="cmsy10" pitchFamily="34" charset="0"/>
      <p:regular r:id="rId94"/>
    </p:embeddedFont>
    <p:embeddedFont>
      <p:font typeface="Tempus Sans ITC" pitchFamily="82" charset="0"/>
      <p:regular r:id="rId95"/>
    </p:embeddedFont>
    <p:embeddedFont>
      <p:font typeface="cmr10" pitchFamily="34" charset="0"/>
      <p:regular r:id="rId96"/>
    </p:embeddedFont>
    <p:embeddedFont>
      <p:font typeface="Century Gothic" pitchFamily="34" charset="0"/>
      <p:regular r:id="rId97"/>
      <p:bold r:id="rId98"/>
      <p:italic r:id="rId99"/>
      <p:boldItalic r:id="rId100"/>
    </p:embeddedFont>
    <p:embeddedFont>
      <p:font typeface="cmmi10" pitchFamily="34" charset="0"/>
      <p:regular r:id="rId101"/>
    </p:embeddedFont>
    <p:embeddedFont>
      <p:font typeface="Palatino Linotype" pitchFamily="18" charset="0"/>
      <p:regular r:id="rId102"/>
      <p:bold r:id="rId103"/>
      <p:italic r:id="rId104"/>
      <p:boldItalic r:id="rId105"/>
    </p:embeddedFont>
  </p:embeddedFontLst>
  <p:custDataLst>
    <p:tags r:id="rId106"/>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CC"/>
    <a:srgbClr val="0033CC"/>
    <a:srgbClr val="FFFF66"/>
    <a:srgbClr val="FF0000"/>
    <a:srgbClr val="FFFF99"/>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92185" autoAdjust="0"/>
  </p:normalViewPr>
  <p:slideViewPr>
    <p:cSldViewPr>
      <p:cViewPr>
        <p:scale>
          <a:sx n="60" d="100"/>
          <a:sy n="60" d="100"/>
        </p:scale>
        <p:origin x="-1626"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5.fntdata"/><Relationship Id="rId89"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presProps" Target="pres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87" Type="http://schemas.openxmlformats.org/officeDocument/2006/relationships/font" Target="fonts/font8.fntdata"/><Relationship Id="rId102" Type="http://schemas.openxmlformats.org/officeDocument/2006/relationships/font" Target="fonts/font23.fntdata"/><Relationship Id="rId110"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font" Target="fonts/font3.fntdata"/><Relationship Id="rId90" Type="http://schemas.openxmlformats.org/officeDocument/2006/relationships/font" Target="fonts/font11.fntdata"/><Relationship Id="rId95" Type="http://schemas.openxmlformats.org/officeDocument/2006/relationships/font" Target="fonts/font1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font" Target="fonts/font21.fntdata"/><Relationship Id="rId105" Type="http://schemas.openxmlformats.org/officeDocument/2006/relationships/font" Target="fonts/font26.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font" Target="fonts/font14.fntdata"/><Relationship Id="rId98"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font" Target="fonts/font24.fntdata"/><Relationship Id="rId108"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font" Target="fonts/font15.fntdata"/><Relationship Id="rId99" Type="http://schemas.openxmlformats.org/officeDocument/2006/relationships/font" Target="fonts/font20.fntdata"/><Relationship Id="rId101" Type="http://schemas.openxmlformats.org/officeDocument/2006/relationships/font" Target="fonts/font22.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8.fntdata"/><Relationship Id="rId104" Type="http://schemas.openxmlformats.org/officeDocument/2006/relationships/font" Target="fonts/font25.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13.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Number of examples of </a:t>
            </a:r>
            <a:r>
              <a:rPr lang="en-US" dirty="0" smtClean="0"/>
              <a:t>given size</a:t>
            </a:r>
            <a:endParaRPr lang="en-US" dirty="0"/>
          </a:p>
        </c:rich>
      </c:tx>
      <c:overlay val="0"/>
    </c:title>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ser>
        <c:dLbls>
          <c:showLegendKey val="0"/>
          <c:showVal val="0"/>
          <c:showCatName val="0"/>
          <c:showSerName val="0"/>
          <c:showPercent val="0"/>
          <c:showBubbleSize val="0"/>
        </c:dLbls>
        <c:marker val="1"/>
        <c:smooth val="0"/>
        <c:axId val="158768512"/>
        <c:axId val="158774400"/>
      </c:lineChart>
      <c:catAx>
        <c:axId val="158768512"/>
        <c:scaling>
          <c:orientation val="minMax"/>
        </c:scaling>
        <c:delete val="0"/>
        <c:axPos val="b"/>
        <c:numFmt formatCode="General" sourceLinked="1"/>
        <c:majorTickMark val="out"/>
        <c:minorTickMark val="none"/>
        <c:tickLblPos val="nextTo"/>
        <c:spPr>
          <a:ln w="12700">
            <a:solidFill>
              <a:srgbClr val="002060"/>
            </a:solidFill>
          </a:ln>
        </c:spPr>
        <c:crossAx val="158774400"/>
        <c:crosses val="autoZero"/>
        <c:auto val="1"/>
        <c:lblAlgn val="ctr"/>
        <c:lblOffset val="100"/>
        <c:tickLblSkip val="10"/>
        <c:tickMarkSkip val="10"/>
        <c:noMultiLvlLbl val="0"/>
      </c:catAx>
      <c:valAx>
        <c:axId val="158774400"/>
        <c:scaling>
          <c:orientation val="minMax"/>
        </c:scaling>
        <c:delete val="0"/>
        <c:axPos val="l"/>
        <c:majorGridlines/>
        <c:numFmt formatCode="General" sourceLinked="1"/>
        <c:majorTickMark val="out"/>
        <c:minorTickMark val="none"/>
        <c:tickLblPos val="nextTo"/>
        <c:crossAx val="158768512"/>
        <c:crosses val="autoZero"/>
        <c:crossBetween val="between"/>
        <c:dispUnits>
          <c:builtInUnit val="thousands"/>
          <c:dispUnitsLbl>
            <c:layout>
              <c:manualLayout>
                <c:xMode val="edge"/>
                <c:yMode val="edge"/>
                <c:x val="1.2222177811529905E-2"/>
                <c:y val="0.34984380349195487"/>
              </c:manualLayout>
            </c:layout>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ser>
        <c:ser>
          <c:idx val="1"/>
          <c:order val="1"/>
          <c:tx>
            <c:strRef>
              <c:f>Sheet1!$C$1</c:f>
              <c:strCache>
                <c:ptCount val="1"/>
                <c:pt idx="0">
                  <c:v>Number of unique POS tag sequences</c:v>
                </c:pt>
              </c:strCache>
            </c:strRef>
          </c:tx>
          <c:spPr>
            <a:ln w="38100">
              <a:solidFill>
                <a:srgbClr val="00206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Sheet1!$C$2:$C$52</c:f>
              <c:numCache>
                <c:formatCode>General</c:formatCode>
                <c:ptCount val="51"/>
                <c:pt idx="0">
                  <c:v>0</c:v>
                </c:pt>
                <c:pt idx="1">
                  <c:v>24</c:v>
                </c:pt>
                <c:pt idx="2">
                  <c:v>270</c:v>
                </c:pt>
                <c:pt idx="3">
                  <c:v>1932</c:v>
                </c:pt>
                <c:pt idx="4">
                  <c:v>7303</c:v>
                </c:pt>
                <c:pt idx="5">
                  <c:v>20606</c:v>
                </c:pt>
                <c:pt idx="6">
                  <c:v>47135</c:v>
                </c:pt>
                <c:pt idx="7">
                  <c:v>88770</c:v>
                </c:pt>
                <c:pt idx="8">
                  <c:v>142278</c:v>
                </c:pt>
                <c:pt idx="9">
                  <c:v>194576</c:v>
                </c:pt>
                <c:pt idx="10">
                  <c:v>240970</c:v>
                </c:pt>
                <c:pt idx="11">
                  <c:v>276413</c:v>
                </c:pt>
                <c:pt idx="12">
                  <c:v>301883</c:v>
                </c:pt>
                <c:pt idx="13">
                  <c:v>322480</c:v>
                </c:pt>
                <c:pt idx="14">
                  <c:v>337239</c:v>
                </c:pt>
                <c:pt idx="15">
                  <c:v>349720</c:v>
                </c:pt>
                <c:pt idx="16">
                  <c:v>359846</c:v>
                </c:pt>
                <c:pt idx="17">
                  <c:v>366469</c:v>
                </c:pt>
                <c:pt idx="18">
                  <c:v>374730</c:v>
                </c:pt>
                <c:pt idx="19">
                  <c:v>379213</c:v>
                </c:pt>
                <c:pt idx="20">
                  <c:v>381579</c:v>
                </c:pt>
                <c:pt idx="21">
                  <c:v>382007</c:v>
                </c:pt>
                <c:pt idx="22">
                  <c:v>383135</c:v>
                </c:pt>
                <c:pt idx="23">
                  <c:v>381130</c:v>
                </c:pt>
                <c:pt idx="24">
                  <c:v>376598</c:v>
                </c:pt>
                <c:pt idx="25">
                  <c:v>371520</c:v>
                </c:pt>
                <c:pt idx="26">
                  <c:v>364591</c:v>
                </c:pt>
                <c:pt idx="27">
                  <c:v>356565</c:v>
                </c:pt>
                <c:pt idx="28">
                  <c:v>346426</c:v>
                </c:pt>
                <c:pt idx="29">
                  <c:v>336314</c:v>
                </c:pt>
                <c:pt idx="30">
                  <c:v>326356</c:v>
                </c:pt>
                <c:pt idx="31">
                  <c:v>313003</c:v>
                </c:pt>
                <c:pt idx="32">
                  <c:v>299539</c:v>
                </c:pt>
                <c:pt idx="33">
                  <c:v>284410</c:v>
                </c:pt>
                <c:pt idx="34">
                  <c:v>266886</c:v>
                </c:pt>
                <c:pt idx="35">
                  <c:v>249053</c:v>
                </c:pt>
                <c:pt idx="36">
                  <c:v>231178</c:v>
                </c:pt>
                <c:pt idx="37">
                  <c:v>212532</c:v>
                </c:pt>
                <c:pt idx="38">
                  <c:v>193538</c:v>
                </c:pt>
                <c:pt idx="39">
                  <c:v>175262</c:v>
                </c:pt>
                <c:pt idx="40">
                  <c:v>155654</c:v>
                </c:pt>
                <c:pt idx="41">
                  <c:v>138789</c:v>
                </c:pt>
                <c:pt idx="42">
                  <c:v>122984</c:v>
                </c:pt>
                <c:pt idx="43">
                  <c:v>107811</c:v>
                </c:pt>
                <c:pt idx="44">
                  <c:v>94196</c:v>
                </c:pt>
                <c:pt idx="45">
                  <c:v>81748</c:v>
                </c:pt>
                <c:pt idx="46">
                  <c:v>71253</c:v>
                </c:pt>
                <c:pt idx="47">
                  <c:v>61349</c:v>
                </c:pt>
                <c:pt idx="48">
                  <c:v>53265</c:v>
                </c:pt>
                <c:pt idx="49">
                  <c:v>46752</c:v>
                </c:pt>
                <c:pt idx="50">
                  <c:v>40459</c:v>
                </c:pt>
              </c:numCache>
            </c:numRef>
          </c:val>
          <c:smooth val="0"/>
        </c:ser>
        <c:dLbls>
          <c:showLegendKey val="0"/>
          <c:showVal val="0"/>
          <c:showCatName val="0"/>
          <c:showSerName val="0"/>
          <c:showPercent val="0"/>
          <c:showBubbleSize val="0"/>
        </c:dLbls>
        <c:marker val="1"/>
        <c:smooth val="0"/>
        <c:axId val="158826496"/>
        <c:axId val="158828032"/>
      </c:lineChart>
      <c:catAx>
        <c:axId val="158826496"/>
        <c:scaling>
          <c:orientation val="minMax"/>
        </c:scaling>
        <c:delete val="0"/>
        <c:axPos val="b"/>
        <c:numFmt formatCode="General" sourceLinked="1"/>
        <c:majorTickMark val="out"/>
        <c:minorTickMark val="none"/>
        <c:tickLblPos val="nextTo"/>
        <c:spPr>
          <a:ln w="12700">
            <a:solidFill>
              <a:srgbClr val="002060"/>
            </a:solidFill>
          </a:ln>
        </c:spPr>
        <c:crossAx val="158828032"/>
        <c:crosses val="autoZero"/>
        <c:auto val="1"/>
        <c:lblAlgn val="ctr"/>
        <c:lblOffset val="100"/>
        <c:tickLblSkip val="10"/>
        <c:tickMarkSkip val="10"/>
        <c:noMultiLvlLbl val="0"/>
      </c:catAx>
      <c:valAx>
        <c:axId val="158828032"/>
        <c:scaling>
          <c:orientation val="minMax"/>
        </c:scaling>
        <c:delete val="0"/>
        <c:axPos val="l"/>
        <c:majorGridlines/>
        <c:numFmt formatCode="General" sourceLinked="1"/>
        <c:majorTickMark val="out"/>
        <c:minorTickMark val="none"/>
        <c:tickLblPos val="nextTo"/>
        <c:crossAx val="158826496"/>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Sheet1!$B$2:$B$53</c:f>
              <c:numCache>
                <c:formatCode>General</c:formatCode>
                <c:ptCount val="52"/>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pt idx="51">
                  <c:v>49545</c:v>
                </c:pt>
              </c:numCache>
            </c:numRef>
          </c:val>
          <c:smooth val="0"/>
        </c:ser>
        <c:ser>
          <c:idx val="1"/>
          <c:order val="1"/>
          <c:tx>
            <c:strRef>
              <c:f>Sheet1!$C$1</c:f>
              <c:strCache>
                <c:ptCount val="1"/>
                <c:pt idx="0">
                  <c:v>Number of unique dependency trees</c:v>
                </c:pt>
              </c:strCache>
            </c:strRef>
          </c:tx>
          <c:spPr>
            <a:ln w="38100">
              <a:solidFill>
                <a:srgbClr val="00206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Sheet1!$C$2:$C$53</c:f>
              <c:numCache>
                <c:formatCode>General</c:formatCode>
                <c:ptCount val="52"/>
                <c:pt idx="0">
                  <c:v>0</c:v>
                </c:pt>
                <c:pt idx="1">
                  <c:v>1</c:v>
                </c:pt>
                <c:pt idx="2">
                  <c:v>3</c:v>
                </c:pt>
                <c:pt idx="3">
                  <c:v>16</c:v>
                </c:pt>
                <c:pt idx="4">
                  <c:v>84</c:v>
                </c:pt>
                <c:pt idx="5">
                  <c:v>359</c:v>
                </c:pt>
                <c:pt idx="6">
                  <c:v>1210</c:v>
                </c:pt>
                <c:pt idx="7">
                  <c:v>3310</c:v>
                </c:pt>
                <c:pt idx="8">
                  <c:v>8064</c:v>
                </c:pt>
                <c:pt idx="9">
                  <c:v>17470</c:v>
                </c:pt>
                <c:pt idx="10">
                  <c:v>34829</c:v>
                </c:pt>
                <c:pt idx="11">
                  <c:v>63386</c:v>
                </c:pt>
                <c:pt idx="12">
                  <c:v>104507</c:v>
                </c:pt>
                <c:pt idx="13">
                  <c:v>156289</c:v>
                </c:pt>
                <c:pt idx="14">
                  <c:v>211181</c:v>
                </c:pt>
                <c:pt idx="15">
                  <c:v>262752</c:v>
                </c:pt>
                <c:pt idx="16">
                  <c:v>304731</c:v>
                </c:pt>
                <c:pt idx="17">
                  <c:v>334754</c:v>
                </c:pt>
                <c:pt idx="18">
                  <c:v>357196</c:v>
                </c:pt>
                <c:pt idx="19">
                  <c:v>369958</c:v>
                </c:pt>
                <c:pt idx="20">
                  <c:v>376471</c:v>
                </c:pt>
                <c:pt idx="21">
                  <c:v>379065</c:v>
                </c:pt>
                <c:pt idx="22">
                  <c:v>380912</c:v>
                </c:pt>
                <c:pt idx="23">
                  <c:v>379333</c:v>
                </c:pt>
                <c:pt idx="24">
                  <c:v>375031</c:v>
                </c:pt>
                <c:pt idx="25">
                  <c:v>369989</c:v>
                </c:pt>
                <c:pt idx="26">
                  <c:v>363172</c:v>
                </c:pt>
                <c:pt idx="27">
                  <c:v>355246</c:v>
                </c:pt>
                <c:pt idx="28">
                  <c:v>345213</c:v>
                </c:pt>
                <c:pt idx="29">
                  <c:v>335118</c:v>
                </c:pt>
                <c:pt idx="30">
                  <c:v>325168</c:v>
                </c:pt>
                <c:pt idx="31">
                  <c:v>311873</c:v>
                </c:pt>
                <c:pt idx="32">
                  <c:v>298511</c:v>
                </c:pt>
                <c:pt idx="33">
                  <c:v>283405</c:v>
                </c:pt>
                <c:pt idx="34">
                  <c:v>265938</c:v>
                </c:pt>
                <c:pt idx="35">
                  <c:v>248183</c:v>
                </c:pt>
                <c:pt idx="36">
                  <c:v>230375</c:v>
                </c:pt>
                <c:pt idx="37">
                  <c:v>211744</c:v>
                </c:pt>
                <c:pt idx="38">
                  <c:v>192866</c:v>
                </c:pt>
                <c:pt idx="39">
                  <c:v>174577</c:v>
                </c:pt>
                <c:pt idx="40">
                  <c:v>155124</c:v>
                </c:pt>
                <c:pt idx="41">
                  <c:v>138330</c:v>
                </c:pt>
                <c:pt idx="42">
                  <c:v>122572</c:v>
                </c:pt>
                <c:pt idx="43">
                  <c:v>107478</c:v>
                </c:pt>
                <c:pt idx="44">
                  <c:v>93936</c:v>
                </c:pt>
                <c:pt idx="45">
                  <c:v>81540</c:v>
                </c:pt>
                <c:pt idx="46">
                  <c:v>71078</c:v>
                </c:pt>
                <c:pt idx="47">
                  <c:v>61147</c:v>
                </c:pt>
                <c:pt idx="48">
                  <c:v>53144</c:v>
                </c:pt>
                <c:pt idx="49">
                  <c:v>46619</c:v>
                </c:pt>
                <c:pt idx="50">
                  <c:v>40329</c:v>
                </c:pt>
                <c:pt idx="51">
                  <c:v>40459</c:v>
                </c:pt>
              </c:numCache>
            </c:numRef>
          </c:val>
          <c:smooth val="0"/>
        </c:ser>
        <c:dLbls>
          <c:showLegendKey val="0"/>
          <c:showVal val="0"/>
          <c:showCatName val="0"/>
          <c:showSerName val="0"/>
          <c:showPercent val="0"/>
          <c:showBubbleSize val="0"/>
        </c:dLbls>
        <c:marker val="1"/>
        <c:smooth val="0"/>
        <c:axId val="159151616"/>
        <c:axId val="159153152"/>
      </c:lineChart>
      <c:catAx>
        <c:axId val="159151616"/>
        <c:scaling>
          <c:orientation val="minMax"/>
        </c:scaling>
        <c:delete val="0"/>
        <c:axPos val="b"/>
        <c:numFmt formatCode="General" sourceLinked="1"/>
        <c:majorTickMark val="out"/>
        <c:minorTickMark val="none"/>
        <c:tickLblPos val="nextTo"/>
        <c:spPr>
          <a:ln w="12700">
            <a:solidFill>
              <a:srgbClr val="002060"/>
            </a:solidFill>
          </a:ln>
        </c:spPr>
        <c:crossAx val="159153152"/>
        <c:crosses val="autoZero"/>
        <c:auto val="1"/>
        <c:lblAlgn val="ctr"/>
        <c:lblOffset val="100"/>
        <c:tickLblSkip val="10"/>
        <c:tickMarkSkip val="10"/>
        <c:noMultiLvlLbl val="0"/>
      </c:catAx>
      <c:valAx>
        <c:axId val="159153152"/>
        <c:scaling>
          <c:orientation val="minMax"/>
        </c:scaling>
        <c:delete val="0"/>
        <c:axPos val="l"/>
        <c:majorGridlines/>
        <c:numFmt formatCode="General" sourceLinked="1"/>
        <c:majorTickMark val="out"/>
        <c:minorTickMark val="none"/>
        <c:tickLblPos val="nextTo"/>
        <c:crossAx val="159151616"/>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SRL structures</c:v>
                </c:pt>
              </c:strCache>
            </c:strRef>
          </c:tx>
          <c:spPr>
            <a:ln w="38100">
              <a:solidFill>
                <a:srgbClr val="FF0000"/>
              </a:solidFill>
            </a:ln>
          </c:spPr>
          <c:marker>
            <c:symbol val="none"/>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26421</c:v>
                </c:pt>
                <c:pt idx="1">
                  <c:v>166843</c:v>
                </c:pt>
                <c:pt idx="2">
                  <c:v>139339</c:v>
                </c:pt>
                <c:pt idx="3">
                  <c:v>68974</c:v>
                </c:pt>
                <c:pt idx="4">
                  <c:v>21768</c:v>
                </c:pt>
                <c:pt idx="5">
                  <c:v>4634</c:v>
                </c:pt>
                <c:pt idx="6">
                  <c:v>795</c:v>
                </c:pt>
                <c:pt idx="7">
                  <c:v>119</c:v>
                </c:pt>
              </c:numCache>
            </c:numRef>
          </c:val>
          <c:smooth val="0"/>
        </c:ser>
        <c:ser>
          <c:idx val="1"/>
          <c:order val="1"/>
          <c:tx>
            <c:strRef>
              <c:f>Sheet1!$C$1</c:f>
              <c:strCache>
                <c:ptCount val="1"/>
                <c:pt idx="0">
                  <c:v>Number of unique SRL structures</c:v>
                </c:pt>
              </c:strCache>
            </c:strRef>
          </c:tx>
          <c:spPr>
            <a:ln w="38100">
              <a:solidFill>
                <a:srgbClr val="002060"/>
              </a:solidFill>
            </a:ln>
          </c:spPr>
          <c:marker>
            <c:symbol val="none"/>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Sheet1!$C$2:$C$9</c:f>
              <c:numCache>
                <c:formatCode>General</c:formatCode>
                <c:ptCount val="8"/>
                <c:pt idx="0">
                  <c:v>21</c:v>
                </c:pt>
                <c:pt idx="1">
                  <c:v>261</c:v>
                </c:pt>
                <c:pt idx="2">
                  <c:v>1683</c:v>
                </c:pt>
                <c:pt idx="3">
                  <c:v>7070</c:v>
                </c:pt>
                <c:pt idx="4">
                  <c:v>9725</c:v>
                </c:pt>
                <c:pt idx="5">
                  <c:v>4109</c:v>
                </c:pt>
                <c:pt idx="6">
                  <c:v>780</c:v>
                </c:pt>
                <c:pt idx="7">
                  <c:v>117</c:v>
                </c:pt>
              </c:numCache>
            </c:numRef>
          </c:val>
          <c:smooth val="0"/>
        </c:ser>
        <c:dLbls>
          <c:showLegendKey val="0"/>
          <c:showVal val="0"/>
          <c:showCatName val="0"/>
          <c:showSerName val="0"/>
          <c:showPercent val="0"/>
          <c:showBubbleSize val="0"/>
        </c:dLbls>
        <c:marker val="1"/>
        <c:smooth val="0"/>
        <c:axId val="160455680"/>
        <c:axId val="160473856"/>
      </c:lineChart>
      <c:catAx>
        <c:axId val="160455680"/>
        <c:scaling>
          <c:orientation val="minMax"/>
        </c:scaling>
        <c:delete val="0"/>
        <c:axPos val="b"/>
        <c:numFmt formatCode="General" sourceLinked="1"/>
        <c:majorTickMark val="out"/>
        <c:minorTickMark val="none"/>
        <c:tickLblPos val="nextTo"/>
        <c:spPr>
          <a:ln w="12700">
            <a:solidFill>
              <a:srgbClr val="002060"/>
            </a:solidFill>
          </a:ln>
        </c:spPr>
        <c:crossAx val="160473856"/>
        <c:crosses val="autoZero"/>
        <c:auto val="1"/>
        <c:lblAlgn val="ctr"/>
        <c:lblOffset val="100"/>
        <c:tickLblSkip val="1"/>
        <c:tickMarkSkip val="1"/>
        <c:noMultiLvlLbl val="0"/>
      </c:catAx>
      <c:valAx>
        <c:axId val="160473856"/>
        <c:scaling>
          <c:orientation val="minMax"/>
        </c:scaling>
        <c:delete val="0"/>
        <c:axPos val="l"/>
        <c:majorGridlines/>
        <c:numFmt formatCode="General" sourceLinked="1"/>
        <c:majorTickMark val="out"/>
        <c:minorTickMark val="none"/>
        <c:tickLblPos val="nextTo"/>
        <c:crossAx val="160455680"/>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ser>
        <c:ser>
          <c:idx val="1"/>
          <c:order val="1"/>
          <c:tx>
            <c:strRef>
              <c:f>Sheet1!$C$1</c:f>
              <c:strCache>
                <c:ptCount val="1"/>
                <c:pt idx="0">
                  <c:v>Number of unique POS tag sequences</c:v>
                </c:pt>
              </c:strCache>
            </c:strRef>
          </c:tx>
          <c:spPr>
            <a:ln w="38100">
              <a:solidFill>
                <a:srgbClr val="00206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Sheet1!$C$2:$C$52</c:f>
              <c:numCache>
                <c:formatCode>General</c:formatCode>
                <c:ptCount val="51"/>
                <c:pt idx="0">
                  <c:v>0</c:v>
                </c:pt>
                <c:pt idx="1">
                  <c:v>24</c:v>
                </c:pt>
                <c:pt idx="2">
                  <c:v>270</c:v>
                </c:pt>
                <c:pt idx="3">
                  <c:v>1932</c:v>
                </c:pt>
                <c:pt idx="4">
                  <c:v>7303</c:v>
                </c:pt>
                <c:pt idx="5">
                  <c:v>20606</c:v>
                </c:pt>
                <c:pt idx="6">
                  <c:v>47135</c:v>
                </c:pt>
                <c:pt idx="7">
                  <c:v>88770</c:v>
                </c:pt>
                <c:pt idx="8">
                  <c:v>142278</c:v>
                </c:pt>
                <c:pt idx="9">
                  <c:v>194576</c:v>
                </c:pt>
                <c:pt idx="10">
                  <c:v>240970</c:v>
                </c:pt>
                <c:pt idx="11">
                  <c:v>276413</c:v>
                </c:pt>
                <c:pt idx="12">
                  <c:v>301883</c:v>
                </c:pt>
                <c:pt idx="13">
                  <c:v>322480</c:v>
                </c:pt>
                <c:pt idx="14">
                  <c:v>337239</c:v>
                </c:pt>
                <c:pt idx="15">
                  <c:v>349720</c:v>
                </c:pt>
                <c:pt idx="16">
                  <c:v>359846</c:v>
                </c:pt>
                <c:pt idx="17">
                  <c:v>366469</c:v>
                </c:pt>
                <c:pt idx="18">
                  <c:v>374730</c:v>
                </c:pt>
                <c:pt idx="19">
                  <c:v>379213</c:v>
                </c:pt>
                <c:pt idx="20">
                  <c:v>381579</c:v>
                </c:pt>
                <c:pt idx="21">
                  <c:v>382007</c:v>
                </c:pt>
                <c:pt idx="22">
                  <c:v>383135</c:v>
                </c:pt>
                <c:pt idx="23">
                  <c:v>381130</c:v>
                </c:pt>
                <c:pt idx="24">
                  <c:v>376598</c:v>
                </c:pt>
                <c:pt idx="25">
                  <c:v>371520</c:v>
                </c:pt>
                <c:pt idx="26">
                  <c:v>364591</c:v>
                </c:pt>
                <c:pt idx="27">
                  <c:v>356565</c:v>
                </c:pt>
                <c:pt idx="28">
                  <c:v>346426</c:v>
                </c:pt>
                <c:pt idx="29">
                  <c:v>336314</c:v>
                </c:pt>
                <c:pt idx="30">
                  <c:v>326356</c:v>
                </c:pt>
                <c:pt idx="31">
                  <c:v>313003</c:v>
                </c:pt>
                <c:pt idx="32">
                  <c:v>299539</c:v>
                </c:pt>
                <c:pt idx="33">
                  <c:v>284410</c:v>
                </c:pt>
                <c:pt idx="34">
                  <c:v>266886</c:v>
                </c:pt>
                <c:pt idx="35">
                  <c:v>249053</c:v>
                </c:pt>
                <c:pt idx="36">
                  <c:v>231178</c:v>
                </c:pt>
                <c:pt idx="37">
                  <c:v>212532</c:v>
                </c:pt>
                <c:pt idx="38">
                  <c:v>193538</c:v>
                </c:pt>
                <c:pt idx="39">
                  <c:v>175262</c:v>
                </c:pt>
                <c:pt idx="40">
                  <c:v>155654</c:v>
                </c:pt>
                <c:pt idx="41">
                  <c:v>138789</c:v>
                </c:pt>
                <c:pt idx="42">
                  <c:v>122984</c:v>
                </c:pt>
                <c:pt idx="43">
                  <c:v>107811</c:v>
                </c:pt>
                <c:pt idx="44">
                  <c:v>94196</c:v>
                </c:pt>
                <c:pt idx="45">
                  <c:v>81748</c:v>
                </c:pt>
                <c:pt idx="46">
                  <c:v>71253</c:v>
                </c:pt>
                <c:pt idx="47">
                  <c:v>61349</c:v>
                </c:pt>
                <c:pt idx="48">
                  <c:v>53265</c:v>
                </c:pt>
                <c:pt idx="49">
                  <c:v>46752</c:v>
                </c:pt>
                <c:pt idx="50">
                  <c:v>40459</c:v>
                </c:pt>
              </c:numCache>
            </c:numRef>
          </c:val>
          <c:smooth val="0"/>
        </c:ser>
        <c:dLbls>
          <c:showLegendKey val="0"/>
          <c:showVal val="0"/>
          <c:showCatName val="0"/>
          <c:showSerName val="0"/>
          <c:showPercent val="0"/>
          <c:showBubbleSize val="0"/>
        </c:dLbls>
        <c:marker val="1"/>
        <c:smooth val="0"/>
        <c:axId val="157889280"/>
        <c:axId val="157890816"/>
      </c:lineChart>
      <c:catAx>
        <c:axId val="157889280"/>
        <c:scaling>
          <c:orientation val="minMax"/>
        </c:scaling>
        <c:delete val="0"/>
        <c:axPos val="b"/>
        <c:numFmt formatCode="General" sourceLinked="1"/>
        <c:majorTickMark val="out"/>
        <c:minorTickMark val="none"/>
        <c:tickLblPos val="nextTo"/>
        <c:spPr>
          <a:ln w="12700">
            <a:solidFill>
              <a:srgbClr val="002060"/>
            </a:solidFill>
          </a:ln>
        </c:spPr>
        <c:crossAx val="157890816"/>
        <c:crosses val="autoZero"/>
        <c:auto val="1"/>
        <c:lblAlgn val="ctr"/>
        <c:lblOffset val="100"/>
        <c:tickLblSkip val="10"/>
        <c:tickMarkSkip val="10"/>
        <c:noMultiLvlLbl val="0"/>
      </c:catAx>
      <c:valAx>
        <c:axId val="157890816"/>
        <c:scaling>
          <c:orientation val="minMax"/>
        </c:scaling>
        <c:delete val="0"/>
        <c:axPos val="l"/>
        <c:majorGridlines/>
        <c:numFmt formatCode="General" sourceLinked="1"/>
        <c:majorTickMark val="out"/>
        <c:minorTickMark val="none"/>
        <c:tickLblPos val="nextTo"/>
        <c:crossAx val="157889280"/>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Sheet1!$B$2:$B$53</c:f>
              <c:numCache>
                <c:formatCode>General</c:formatCode>
                <c:ptCount val="52"/>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pt idx="51">
                  <c:v>49545</c:v>
                </c:pt>
              </c:numCache>
            </c:numRef>
          </c:val>
          <c:smooth val="0"/>
        </c:ser>
        <c:ser>
          <c:idx val="1"/>
          <c:order val="1"/>
          <c:tx>
            <c:strRef>
              <c:f>Sheet1!$C$1</c:f>
              <c:strCache>
                <c:ptCount val="1"/>
                <c:pt idx="0">
                  <c:v>Number of unique dependency trees</c:v>
                </c:pt>
              </c:strCache>
            </c:strRef>
          </c:tx>
          <c:spPr>
            <a:ln w="38100">
              <a:solidFill>
                <a:srgbClr val="00206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Sheet1!$C$2:$C$53</c:f>
              <c:numCache>
                <c:formatCode>General</c:formatCode>
                <c:ptCount val="52"/>
                <c:pt idx="0">
                  <c:v>0</c:v>
                </c:pt>
                <c:pt idx="1">
                  <c:v>1</c:v>
                </c:pt>
                <c:pt idx="2">
                  <c:v>3</c:v>
                </c:pt>
                <c:pt idx="3">
                  <c:v>16</c:v>
                </c:pt>
                <c:pt idx="4">
                  <c:v>84</c:v>
                </c:pt>
                <c:pt idx="5">
                  <c:v>359</c:v>
                </c:pt>
                <c:pt idx="6">
                  <c:v>1210</c:v>
                </c:pt>
                <c:pt idx="7">
                  <c:v>3310</c:v>
                </c:pt>
                <c:pt idx="8">
                  <c:v>8064</c:v>
                </c:pt>
                <c:pt idx="9">
                  <c:v>17470</c:v>
                </c:pt>
                <c:pt idx="10">
                  <c:v>34829</c:v>
                </c:pt>
                <c:pt idx="11">
                  <c:v>63386</c:v>
                </c:pt>
                <c:pt idx="12">
                  <c:v>104507</c:v>
                </c:pt>
                <c:pt idx="13">
                  <c:v>156289</c:v>
                </c:pt>
                <c:pt idx="14">
                  <c:v>211181</c:v>
                </c:pt>
                <c:pt idx="15">
                  <c:v>262752</c:v>
                </c:pt>
                <c:pt idx="16">
                  <c:v>304731</c:v>
                </c:pt>
                <c:pt idx="17">
                  <c:v>334754</c:v>
                </c:pt>
                <c:pt idx="18">
                  <c:v>357196</c:v>
                </c:pt>
                <c:pt idx="19">
                  <c:v>369958</c:v>
                </c:pt>
                <c:pt idx="20">
                  <c:v>376471</c:v>
                </c:pt>
                <c:pt idx="21">
                  <c:v>379065</c:v>
                </c:pt>
                <c:pt idx="22">
                  <c:v>380912</c:v>
                </c:pt>
                <c:pt idx="23">
                  <c:v>379333</c:v>
                </c:pt>
                <c:pt idx="24">
                  <c:v>375031</c:v>
                </c:pt>
                <c:pt idx="25">
                  <c:v>369989</c:v>
                </c:pt>
                <c:pt idx="26">
                  <c:v>363172</c:v>
                </c:pt>
                <c:pt idx="27">
                  <c:v>355246</c:v>
                </c:pt>
                <c:pt idx="28">
                  <c:v>345213</c:v>
                </c:pt>
                <c:pt idx="29">
                  <c:v>335118</c:v>
                </c:pt>
                <c:pt idx="30">
                  <c:v>325168</c:v>
                </c:pt>
                <c:pt idx="31">
                  <c:v>311873</c:v>
                </c:pt>
                <c:pt idx="32">
                  <c:v>298511</c:v>
                </c:pt>
                <c:pt idx="33">
                  <c:v>283405</c:v>
                </c:pt>
                <c:pt idx="34">
                  <c:v>265938</c:v>
                </c:pt>
                <c:pt idx="35">
                  <c:v>248183</c:v>
                </c:pt>
                <c:pt idx="36">
                  <c:v>230375</c:v>
                </c:pt>
                <c:pt idx="37">
                  <c:v>211744</c:v>
                </c:pt>
                <c:pt idx="38">
                  <c:v>192866</c:v>
                </c:pt>
                <c:pt idx="39">
                  <c:v>174577</c:v>
                </c:pt>
                <c:pt idx="40">
                  <c:v>155124</c:v>
                </c:pt>
                <c:pt idx="41">
                  <c:v>138330</c:v>
                </c:pt>
                <c:pt idx="42">
                  <c:v>122572</c:v>
                </c:pt>
                <c:pt idx="43">
                  <c:v>107478</c:v>
                </c:pt>
                <c:pt idx="44">
                  <c:v>93936</c:v>
                </c:pt>
                <c:pt idx="45">
                  <c:v>81540</c:v>
                </c:pt>
                <c:pt idx="46">
                  <c:v>71078</c:v>
                </c:pt>
                <c:pt idx="47">
                  <c:v>61147</c:v>
                </c:pt>
                <c:pt idx="48">
                  <c:v>53144</c:v>
                </c:pt>
                <c:pt idx="49">
                  <c:v>46619</c:v>
                </c:pt>
                <c:pt idx="50">
                  <c:v>40329</c:v>
                </c:pt>
                <c:pt idx="51">
                  <c:v>40459</c:v>
                </c:pt>
              </c:numCache>
            </c:numRef>
          </c:val>
          <c:smooth val="0"/>
        </c:ser>
        <c:dLbls>
          <c:showLegendKey val="0"/>
          <c:showVal val="0"/>
          <c:showCatName val="0"/>
          <c:showSerName val="0"/>
          <c:showPercent val="0"/>
          <c:showBubbleSize val="0"/>
        </c:dLbls>
        <c:marker val="1"/>
        <c:smooth val="0"/>
        <c:axId val="163442688"/>
        <c:axId val="163444224"/>
      </c:lineChart>
      <c:catAx>
        <c:axId val="163442688"/>
        <c:scaling>
          <c:orientation val="minMax"/>
        </c:scaling>
        <c:delete val="0"/>
        <c:axPos val="b"/>
        <c:numFmt formatCode="General" sourceLinked="1"/>
        <c:majorTickMark val="out"/>
        <c:minorTickMark val="none"/>
        <c:tickLblPos val="nextTo"/>
        <c:spPr>
          <a:ln w="12700">
            <a:solidFill>
              <a:srgbClr val="002060"/>
            </a:solidFill>
          </a:ln>
        </c:spPr>
        <c:crossAx val="163444224"/>
        <c:crosses val="autoZero"/>
        <c:auto val="1"/>
        <c:lblAlgn val="ctr"/>
        <c:lblOffset val="100"/>
        <c:tickLblSkip val="10"/>
        <c:tickMarkSkip val="10"/>
        <c:noMultiLvlLbl val="0"/>
      </c:catAx>
      <c:valAx>
        <c:axId val="163444224"/>
        <c:scaling>
          <c:orientation val="minMax"/>
        </c:scaling>
        <c:delete val="0"/>
        <c:axPos val="l"/>
        <c:majorGridlines/>
        <c:numFmt formatCode="General" sourceLinked="1"/>
        <c:majorTickMark val="out"/>
        <c:minorTickMark val="none"/>
        <c:tickLblPos val="nextTo"/>
        <c:crossAx val="163442688"/>
        <c:crosses val="autoZero"/>
        <c:crossBetween val="between"/>
        <c:dispUnits>
          <c:builtInUnit val="thousands"/>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spPr>
    <a:ln w="28575">
      <a:solidFill>
        <a:srgbClr val="FF9933"/>
      </a:solid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51820785860171E-2"/>
          <c:y val="9.814896088808571E-2"/>
          <c:w val="0.90130364414073039"/>
          <c:h val="0.64731342202914288"/>
        </c:manualLayout>
      </c:layout>
      <c:barChart>
        <c:barDir val="col"/>
        <c:grouping val="clustered"/>
        <c:varyColors val="0"/>
        <c:ser>
          <c:idx val="0"/>
          <c:order val="0"/>
          <c:tx>
            <c:strRef>
              <c:f>Sheet1!$B$1</c:f>
              <c:strCache>
                <c:ptCount val="1"/>
                <c:pt idx="0">
                  <c:v>Speedup</c:v>
                </c:pt>
              </c:strCache>
            </c:strRef>
          </c:tx>
          <c:invertIfNegative val="0"/>
          <c:dPt>
            <c:idx val="0"/>
            <c:invertIfNegative val="0"/>
            <c:bubble3D val="0"/>
            <c:spPr>
              <a:solidFill>
                <a:srgbClr val="FF0000"/>
              </a:solidFill>
              <a:ln>
                <a:prstDash val="dash"/>
              </a:ln>
            </c:spPr>
          </c:dPt>
          <c:dPt>
            <c:idx val="1"/>
            <c:invertIfNegative val="0"/>
            <c:bubble3D val="0"/>
            <c:spPr>
              <a:solidFill>
                <a:srgbClr val="00B050"/>
              </a:solidFill>
            </c:spPr>
          </c:dPt>
          <c:dPt>
            <c:idx val="2"/>
            <c:invertIfNegative val="0"/>
            <c:bubble3D val="0"/>
            <c:spPr>
              <a:solidFill>
                <a:srgbClr val="00B050"/>
              </a:solidFill>
            </c:spPr>
          </c:dPt>
          <c:dPt>
            <c:idx val="3"/>
            <c:invertIfNegative val="0"/>
            <c:bubble3D val="0"/>
            <c:spPr>
              <a:solidFill>
                <a:srgbClr val="00B050"/>
              </a:solidFill>
            </c:spPr>
          </c:dPt>
          <c:dPt>
            <c:idx val="6"/>
            <c:invertIfNegative val="0"/>
            <c:bubble3D val="0"/>
            <c:spPr>
              <a:solidFill>
                <a:srgbClr val="FF0000"/>
              </a:solidFill>
            </c:spPr>
          </c:dPt>
          <c:dPt>
            <c:idx val="7"/>
            <c:invertIfNegative val="0"/>
            <c:bubble3D val="0"/>
            <c:spPr>
              <a:solidFill>
                <a:srgbClr val="0070C0"/>
              </a:solidFill>
            </c:spPr>
          </c:dPt>
          <c:dPt>
            <c:idx val="8"/>
            <c:invertIfNegative val="0"/>
            <c:bubble3D val="0"/>
            <c:spPr>
              <a:solidFill>
                <a:srgbClr val="0070C0"/>
              </a:solidFill>
            </c:spPr>
          </c:dPt>
          <c:dPt>
            <c:idx val="9"/>
            <c:invertIfNegative val="0"/>
            <c:bubble3D val="0"/>
            <c:spPr>
              <a:solidFill>
                <a:srgbClr val="0070C0"/>
              </a:solidFill>
            </c:spPr>
          </c:dPt>
          <c:dPt>
            <c:idx val="10"/>
            <c:invertIfNegative val="0"/>
            <c:bubble3D val="0"/>
            <c:spPr>
              <a:solidFill>
                <a:srgbClr val="0070C0"/>
              </a:solidFill>
            </c:spPr>
          </c:dPt>
          <c:cat>
            <c:strRef>
              <c:f>Sheet1!$A$2:$A$12</c:f>
              <c:strCache>
                <c:ptCount val="11"/>
                <c:pt idx="0">
                  <c:v>baseline</c:v>
                </c:pt>
                <c:pt idx="1">
                  <c:v>Th1</c:v>
                </c:pt>
                <c:pt idx="2">
                  <c:v>Th2</c:v>
                </c:pt>
                <c:pt idx="3">
                  <c:v>Th3</c:v>
                </c:pt>
                <c:pt idx="6">
                  <c:v>baseline</c:v>
                </c:pt>
                <c:pt idx="7">
                  <c:v>Most frequent</c:v>
                </c:pt>
                <c:pt idx="8">
                  <c:v>Top 10</c:v>
                </c:pt>
                <c:pt idx="9">
                  <c:v>App. Th1</c:v>
                </c:pt>
                <c:pt idx="10">
                  <c:v>App. Th3</c:v>
                </c:pt>
              </c:strCache>
            </c:strRef>
          </c:cat>
          <c:val>
            <c:numRef>
              <c:f>Sheet1!$B$2:$B$12</c:f>
              <c:numCache>
                <c:formatCode>General</c:formatCode>
                <c:ptCount val="11"/>
                <c:pt idx="0">
                  <c:v>1</c:v>
                </c:pt>
                <c:pt idx="1">
                  <c:v>2.44</c:v>
                </c:pt>
                <c:pt idx="2">
                  <c:v>2.1800000000000002</c:v>
                </c:pt>
                <c:pt idx="3">
                  <c:v>2.5</c:v>
                </c:pt>
                <c:pt idx="6">
                  <c:v>1</c:v>
                </c:pt>
                <c:pt idx="7">
                  <c:v>1.86</c:v>
                </c:pt>
                <c:pt idx="8">
                  <c:v>1.86</c:v>
                </c:pt>
                <c:pt idx="9">
                  <c:v>3.19</c:v>
                </c:pt>
                <c:pt idx="10">
                  <c:v>3.25</c:v>
                </c:pt>
              </c:numCache>
            </c:numRef>
          </c:val>
        </c:ser>
        <c:dLbls>
          <c:showLegendKey val="0"/>
          <c:showVal val="0"/>
          <c:showCatName val="0"/>
          <c:showSerName val="0"/>
          <c:showPercent val="0"/>
          <c:showBubbleSize val="0"/>
        </c:dLbls>
        <c:gapWidth val="150"/>
        <c:axId val="163695616"/>
        <c:axId val="163697408"/>
      </c:barChart>
      <c:scatterChart>
        <c:scatterStyle val="lineMarker"/>
        <c:varyColors val="0"/>
        <c:ser>
          <c:idx val="1"/>
          <c:order val="1"/>
          <c:tx>
            <c:strRef>
              <c:f>Sheet1!$C$1</c:f>
              <c:strCache>
                <c:ptCount val="1"/>
                <c:pt idx="0">
                  <c:v>F1</c:v>
                </c:pt>
              </c:strCache>
            </c:strRef>
          </c:tx>
          <c:spPr>
            <a:ln w="28575">
              <a:noFill/>
            </a:ln>
          </c:spPr>
          <c:marker>
            <c:symbol val="square"/>
            <c:size val="10"/>
          </c:marker>
          <c:xVal>
            <c:strRef>
              <c:f>Sheet1!$A$2:$A$12</c:f>
              <c:strCache>
                <c:ptCount val="11"/>
                <c:pt idx="0">
                  <c:v>baseline</c:v>
                </c:pt>
                <c:pt idx="1">
                  <c:v>Th1</c:v>
                </c:pt>
                <c:pt idx="2">
                  <c:v>Th2</c:v>
                </c:pt>
                <c:pt idx="3">
                  <c:v>Th3</c:v>
                </c:pt>
                <c:pt idx="6">
                  <c:v>baseline</c:v>
                </c:pt>
                <c:pt idx="7">
                  <c:v>Most frequent</c:v>
                </c:pt>
                <c:pt idx="8">
                  <c:v>Top 10</c:v>
                </c:pt>
                <c:pt idx="9">
                  <c:v>App. Th1</c:v>
                </c:pt>
                <c:pt idx="10">
                  <c:v>App. Th3</c:v>
                </c:pt>
              </c:strCache>
            </c:strRef>
          </c:xVal>
          <c:yVal>
            <c:numRef>
              <c:f>Sheet1!$C$2:$C$12</c:f>
              <c:numCache>
                <c:formatCode>General</c:formatCode>
                <c:ptCount val="11"/>
                <c:pt idx="0">
                  <c:v>75.849999999999994</c:v>
                </c:pt>
                <c:pt idx="1">
                  <c:v>75.900000000000006</c:v>
                </c:pt>
                <c:pt idx="2">
                  <c:v>75.790000000000006</c:v>
                </c:pt>
                <c:pt idx="3">
                  <c:v>75.77</c:v>
                </c:pt>
                <c:pt idx="6">
                  <c:v>75.849999999999994</c:v>
                </c:pt>
                <c:pt idx="7">
                  <c:v>62</c:v>
                </c:pt>
                <c:pt idx="8">
                  <c:v>70.06</c:v>
                </c:pt>
                <c:pt idx="9">
                  <c:v>75.760000000000005</c:v>
                </c:pt>
                <c:pt idx="10">
                  <c:v>75.459999999999994</c:v>
                </c:pt>
              </c:numCache>
            </c:numRef>
          </c:yVal>
          <c:smooth val="0"/>
        </c:ser>
        <c:dLbls>
          <c:showLegendKey val="0"/>
          <c:showVal val="0"/>
          <c:showCatName val="0"/>
          <c:showSerName val="0"/>
          <c:showPercent val="0"/>
          <c:showBubbleSize val="0"/>
        </c:dLbls>
        <c:axId val="163700736"/>
        <c:axId val="163698944"/>
      </c:scatterChart>
      <c:catAx>
        <c:axId val="163695616"/>
        <c:scaling>
          <c:orientation val="minMax"/>
        </c:scaling>
        <c:delete val="0"/>
        <c:axPos val="b"/>
        <c:majorTickMark val="out"/>
        <c:minorTickMark val="none"/>
        <c:tickLblPos val="nextTo"/>
        <c:crossAx val="163697408"/>
        <c:crosses val="autoZero"/>
        <c:auto val="1"/>
        <c:lblAlgn val="ctr"/>
        <c:lblOffset val="100"/>
        <c:noMultiLvlLbl val="0"/>
      </c:catAx>
      <c:valAx>
        <c:axId val="163697408"/>
        <c:scaling>
          <c:orientation val="minMax"/>
          <c:min val="0.8"/>
        </c:scaling>
        <c:delete val="0"/>
        <c:axPos val="l"/>
        <c:majorGridlines/>
        <c:numFmt formatCode="General" sourceLinked="1"/>
        <c:majorTickMark val="out"/>
        <c:minorTickMark val="none"/>
        <c:tickLblPos val="nextTo"/>
        <c:crossAx val="163695616"/>
        <c:crosses val="autoZero"/>
        <c:crossBetween val="between"/>
      </c:valAx>
      <c:valAx>
        <c:axId val="163698944"/>
        <c:scaling>
          <c:orientation val="minMax"/>
        </c:scaling>
        <c:delete val="0"/>
        <c:axPos val="r"/>
        <c:numFmt formatCode="General" sourceLinked="1"/>
        <c:majorTickMark val="out"/>
        <c:minorTickMark val="none"/>
        <c:tickLblPos val="nextTo"/>
        <c:crossAx val="163700736"/>
        <c:crosses val="max"/>
        <c:crossBetween val="midCat"/>
      </c:valAx>
      <c:valAx>
        <c:axId val="163700736"/>
        <c:scaling>
          <c:orientation val="minMax"/>
        </c:scaling>
        <c:delete val="1"/>
        <c:axPos val="b"/>
        <c:majorTickMark val="out"/>
        <c:minorTickMark val="none"/>
        <c:tickLblPos val="nextTo"/>
        <c:crossAx val="16369894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68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64D71BD1-7C37-4C0A-BFC7-8CAF305326CB}" type="slidenum">
              <a:rPr lang="en-US"/>
              <a:pPr>
                <a:defRPr/>
              </a:pPr>
              <a:t>‹#›</a:t>
            </a:fld>
            <a:endParaRPr lang="en-US" dirty="0"/>
          </a:p>
        </p:txBody>
      </p:sp>
    </p:spTree>
    <p:extLst>
      <p:ext uri="{BB962C8B-B14F-4D97-AF65-F5344CB8AC3E}">
        <p14:creationId xmlns:p14="http://schemas.microsoft.com/office/powerpoint/2010/main" val="337924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A11B8853-A679-4A08-8A09-5281F94DD58E}" type="slidenum">
              <a:rPr lang="en-US"/>
              <a:pPr>
                <a:defRPr/>
              </a:pPr>
              <a:t>‹#›</a:t>
            </a:fld>
            <a:endParaRPr lang="en-US" dirty="0"/>
          </a:p>
        </p:txBody>
      </p:sp>
    </p:spTree>
    <p:extLst>
      <p:ext uri="{BB962C8B-B14F-4D97-AF65-F5344CB8AC3E}">
        <p14:creationId xmlns:p14="http://schemas.microsoft.com/office/powerpoint/2010/main" val="1992330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892140-13AB-4D21-8710-DADEC3819B11}" type="slidenum">
              <a:rPr lang="en-US" smtClean="0">
                <a:latin typeface="Times New Roman" pitchFamily="18" charset="0"/>
              </a:rPr>
              <a:pPr eaLnBrk="1" hangingPunct="1"/>
              <a:t>1</a:t>
            </a:fld>
            <a:endParaRPr lang="en-US" dirty="0" smtClean="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51F4DA1A-A421-40A0-BD11-4F97CA179F4E}" type="slidenum">
              <a:rPr lang="en-US" sz="1300">
                <a:solidFill>
                  <a:prstClr val="black"/>
                </a:solidFill>
                <a:latin typeface="Times New Roman" pitchFamily="18" charset="0"/>
              </a:rPr>
              <a:pPr algn="r" eaLnBrk="1" hangingPunct="1"/>
              <a:t>20</a:t>
            </a:fld>
            <a:endParaRPr lang="en-US" sz="1300">
              <a:solidFill>
                <a:prstClr val="black"/>
              </a:solidFill>
              <a:latin typeface="Times New Roman"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p:txBody>
          <a:bodyPr/>
          <a:lstStyle/>
          <a:p>
            <a:r>
              <a:rPr lang="en-US" smtClean="0"/>
              <a:t>Here is how we use it to solve our problem.  Assume each line and color here represent all possible arguments and argument types with the grey color means </a:t>
            </a:r>
            <a:r>
              <a:rPr lang="en-US" i="1" smtClean="0"/>
              <a:t>null</a:t>
            </a:r>
            <a:r>
              <a:rPr lang="en-US" smtClean="0"/>
              <a:t> or not actually an argument.  Associated with each line is the score obtained from the argument classifier.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B3AC39C6-65D3-4B4F-A166-4AA69369BEC9}" type="slidenum">
              <a:rPr lang="en-US" sz="1300">
                <a:solidFill>
                  <a:prstClr val="black"/>
                </a:solidFill>
                <a:latin typeface="Times New Roman" pitchFamily="18" charset="0"/>
              </a:rPr>
              <a:pPr algn="r" eaLnBrk="1" hangingPunct="1"/>
              <a:t>21</a:t>
            </a:fld>
            <a:endParaRPr lang="en-US" sz="1300">
              <a:solidFill>
                <a:prstClr val="black"/>
              </a:solidFill>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p:txBody>
          <a:bodyPr/>
          <a:lstStyle/>
          <a:p>
            <a:r>
              <a:rPr lang="en-US" smtClean="0"/>
              <a:t>If we were to let the argument classifier to make the final prediction, we would have this output which violates the non-overlapping constarints.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B8687937-6CC7-4951-9EBF-8AD17BD5080D}" type="slidenum">
              <a:rPr lang="en-US" sz="1300">
                <a:solidFill>
                  <a:prstClr val="black"/>
                </a:solidFill>
                <a:latin typeface="Times New Roman" pitchFamily="18" charset="0"/>
              </a:rPr>
              <a:pPr algn="r" eaLnBrk="1" hangingPunct="1"/>
              <a:t>22</a:t>
            </a:fld>
            <a:endParaRPr lang="en-US" sz="1300">
              <a:solidFill>
                <a:prstClr val="black"/>
              </a:solidFill>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p:txBody>
          <a:bodyPr/>
          <a:lstStyle/>
          <a:p>
            <a:r>
              <a:rPr lang="en-US" smtClean="0"/>
              <a:t>Instead, when we use the ILP inference, it will eliminate bottom argument which is now the assignment that maximizes the linear summation of the scores that also satisfy the non-overlapping constraints.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908C6A51-A3E9-4F80-A3F9-AB8233A01D61}" type="slidenum">
              <a:rPr lang="en-US" sz="1300">
                <a:solidFill>
                  <a:prstClr val="black"/>
                </a:solidFill>
                <a:latin typeface="Times New Roman" pitchFamily="18" charset="0"/>
              </a:rPr>
              <a:pPr algn="r" eaLnBrk="1" hangingPunct="1"/>
              <a:t>23</a:t>
            </a:fld>
            <a:endParaRPr lang="en-US" sz="1300">
              <a:solidFill>
                <a:prstClr val="black"/>
              </a:solidFill>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686028" y="4343798"/>
            <a:ext cx="5485946" cy="4113609"/>
          </a:xfrm>
        </p:spPr>
        <p:txBody>
          <a:bodyPr/>
          <a:lstStyle/>
          <a:p>
            <a:pPr eaLnBrk="1" hangingPunct="1"/>
            <a:r>
              <a:rPr lang="en-US" altLang="zh-TW" sz="1000" smtClean="0">
                <a:ea typeface="Arial Unicode MS" pitchFamily="34" charset="-128"/>
                <a:cs typeface="Arial Unicode MS" pitchFamily="34" charset="-128"/>
              </a:rPr>
              <a:t>Animation to show the following 3 constraints step by step</a:t>
            </a:r>
          </a:p>
          <a:p>
            <a:pPr lvl="1" eaLnBrk="1" hangingPunct="1"/>
            <a:r>
              <a:rPr lang="en-US" altLang="zh-TW" smtClean="0">
                <a:ea typeface="Arial Unicode MS" pitchFamily="34" charset="-128"/>
                <a:cs typeface="Arial Unicode MS" pitchFamily="34" charset="-128"/>
              </a:rPr>
              <a:t>Binary constraints</a:t>
            </a:r>
          </a:p>
          <a:p>
            <a:pPr lvl="1" eaLnBrk="1" hangingPunct="1"/>
            <a:r>
              <a:rPr lang="en-US" altLang="zh-TW" smtClean="0">
                <a:ea typeface="Arial Unicode MS" pitchFamily="34" charset="-128"/>
                <a:cs typeface="Arial Unicode MS" pitchFamily="34" charset="-128"/>
              </a:rPr>
              <a:t>Summation = 1 assures that it</a:t>
            </a:r>
            <a:r>
              <a:rPr lang="en-US" altLang="zh-TW" smtClean="0">
                <a:latin typeface="Arial" charset="0"/>
                <a:ea typeface="Arial Unicode MS" pitchFamily="34" charset="-128"/>
                <a:cs typeface="Arial Unicode MS" pitchFamily="34" charset="-128"/>
              </a:rPr>
              <a:t>’</a:t>
            </a:r>
            <a:r>
              <a:rPr lang="en-US" altLang="zh-TW" smtClean="0">
                <a:ea typeface="Arial Unicode MS" pitchFamily="34" charset="-128"/>
                <a:cs typeface="Arial Unicode MS" pitchFamily="34" charset="-128"/>
              </a:rPr>
              <a:t>s assigned only one label</a:t>
            </a:r>
          </a:p>
          <a:p>
            <a:pPr lvl="1" eaLnBrk="1" hangingPunct="1"/>
            <a:r>
              <a:rPr lang="en-US" altLang="zh-TW" smtClean="0">
                <a:ea typeface="Arial Unicode MS" pitchFamily="34" charset="-128"/>
                <a:cs typeface="Arial Unicode MS" pitchFamily="34" charset="-128"/>
              </a:rPr>
              <a:t>Non-overlapping constraints </a:t>
            </a:r>
          </a:p>
          <a:p>
            <a:pPr eaLnBrk="1" hangingPunct="1"/>
            <a:r>
              <a:rPr lang="en-US" altLang="zh-TW" smtClean="0">
                <a:ea typeface="Arial Unicode MS" pitchFamily="34" charset="-128"/>
                <a:cs typeface="Arial Unicode MS" pitchFamily="34" charset="-128"/>
              </a:rPr>
              <a:t>Remember to put a small bar picture</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7CD48D9-D4B6-7D4B-AA8E-4F836E5E4EA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50691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8AC260-19EF-47B2-9BFF-38966D274EC4}" type="slidenum">
              <a:rPr lang="en-US">
                <a:solidFill>
                  <a:prstClr val="black"/>
                </a:solidFill>
              </a:rPr>
              <a:pPr/>
              <a:t>28</a:t>
            </a:fld>
            <a:endParaRPr lang="en-US">
              <a:solidFill>
                <a:prstClr val="black"/>
              </a:solidFill>
            </a:endParaRPr>
          </a:p>
        </p:txBody>
      </p:sp>
      <p:sp>
        <p:nvSpPr>
          <p:cNvPr id="1270786" name="Rectangle 2"/>
          <p:cNvSpPr>
            <a:spLocks noGrp="1" noRot="1" noChangeAspect="1" noChangeArrowheads="1" noTextEdit="1"/>
          </p:cNvSpPr>
          <p:nvPr>
            <p:ph type="sldImg"/>
          </p:nvPr>
        </p:nvSpPr>
        <p:spPr>
          <a:ln/>
        </p:spPr>
      </p:sp>
      <p:sp>
        <p:nvSpPr>
          <p:cNvPr id="1270787" name="Rectangle 3"/>
          <p:cNvSpPr>
            <a:spLocks noGrp="1" noChangeArrowheads="1"/>
          </p:cNvSpPr>
          <p:nvPr>
            <p:ph type="body" idx="1"/>
          </p:nvPr>
        </p:nvSpPr>
        <p:spPr>
          <a:xfrm>
            <a:off x="686028" y="4343798"/>
            <a:ext cx="5485946" cy="4113609"/>
          </a:xfrm>
        </p:spPr>
        <p:txBody>
          <a:bodyPr/>
          <a:lstStyle/>
          <a:p>
            <a:pPr>
              <a:spcBef>
                <a:spcPts val="438"/>
              </a:spcBef>
            </a:pPr>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solidFill>
                  <a:prstClr val="black"/>
                </a:solidFill>
                <a:latin typeface="Times New Roman" pitchFamily="18" charset="0"/>
              </a:rPr>
              <a:pPr eaLnBrk="1" hangingPunct="1"/>
              <a:t>31</a:t>
            </a:fld>
            <a:endParaRPr lang="en-US" smtClean="0">
              <a:solidFill>
                <a:prstClr val="black"/>
              </a:solidFill>
              <a:latin typeface="Times New Roman" pitchFamily="18" charset="0"/>
            </a:endParaRPr>
          </a:p>
        </p:txBody>
      </p:sp>
      <p:sp>
        <p:nvSpPr>
          <p:cNvPr id="116739" name="Rectangle 2"/>
          <p:cNvSpPr>
            <a:spLocks noGrp="1" noRot="1" noChangeAspect="1" noChangeArrowheads="1" noTextEdit="1"/>
          </p:cNvSpPr>
          <p:nvPr>
            <p:ph type="sldImg"/>
          </p:nvPr>
        </p:nvSpPr>
        <p:spPr>
          <a:xfrm>
            <a:off x="1100138" y="676275"/>
            <a:ext cx="46101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01725" y="676275"/>
            <a:ext cx="4610100" cy="3457575"/>
          </a:xfrm>
          <a:ln/>
        </p:spPr>
      </p:sp>
      <p:sp>
        <p:nvSpPr>
          <p:cNvPr id="75779" name="Rectangle 3"/>
          <p:cNvSpPr>
            <a:spLocks noGrp="1" noChangeArrowheads="1"/>
          </p:cNvSpPr>
          <p:nvPr>
            <p:ph type="body" idx="1"/>
          </p:nvPr>
        </p:nvSpPr>
        <p:spPr>
          <a:xfrm>
            <a:off x="899206" y="4359672"/>
            <a:ext cx="5010830" cy="4133453"/>
          </a:xfrm>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B3A742-5BAF-4812-AA90-11BF40D35BC8}" type="slidenum">
              <a:rPr lang="en-US" smtClean="0">
                <a:solidFill>
                  <a:prstClr val="black"/>
                </a:solidFill>
                <a:latin typeface="Times New Roman" pitchFamily="18" charset="0"/>
              </a:rPr>
              <a:pPr eaLnBrk="1" hangingPunct="1"/>
              <a:t>33</a:t>
            </a:fld>
            <a:endParaRPr lang="en-US" smtClean="0">
              <a:solidFill>
                <a:prstClr val="black"/>
              </a:solidFill>
              <a:latin typeface="Times New Roman" pitchFamily="18" charset="0"/>
            </a:endParaRPr>
          </a:p>
        </p:txBody>
      </p:sp>
      <p:sp>
        <p:nvSpPr>
          <p:cNvPr id="118787" name="Rectangle 8"/>
          <p:cNvSpPr txBox="1">
            <a:spLocks noGrp="1"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1pPr>
            <a:lvl2pPr marL="742950" indent="-28575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2pPr>
            <a:lvl3pPr marL="11430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3pPr>
            <a:lvl4pPr marL="16002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4pPr>
            <a:lvl5pPr marL="20574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9pPr>
          </a:lstStyle>
          <a:p>
            <a:pPr algn="r" eaLnBrk="1" hangingPunct="1">
              <a:lnSpc>
                <a:spcPct val="102000"/>
              </a:lnSpc>
              <a:buClr>
                <a:srgbClr val="000000"/>
              </a:buClr>
              <a:buSzPct val="100000"/>
              <a:buFont typeface="Wingdings" pitchFamily="2" charset="2"/>
              <a:buNone/>
            </a:pPr>
            <a:fld id="{50D42559-C32E-4F4B-A2BE-4F69A68C3ABE}" type="slidenum">
              <a:rPr lang="en-US" sz="1200">
                <a:solidFill>
                  <a:srgbClr val="000000"/>
                </a:solidFill>
                <a:latin typeface="Times New Roman" pitchFamily="18" charset="0"/>
              </a:rPr>
              <a:pPr algn="r" eaLnBrk="1" hangingPunct="1">
                <a:lnSpc>
                  <a:spcPct val="102000"/>
                </a:lnSpc>
                <a:buClr>
                  <a:srgbClr val="000000"/>
                </a:buClr>
                <a:buSzPct val="100000"/>
                <a:buFont typeface="Wingdings" pitchFamily="2" charset="2"/>
                <a:buNone/>
              </a:pPr>
              <a:t>33</a:t>
            </a:fld>
            <a:endParaRPr lang="en-US" sz="1200">
              <a:solidFill>
                <a:srgbClr val="000000"/>
              </a:solidFill>
              <a:latin typeface="Times New Roman" pitchFamily="18" charset="0"/>
            </a:endParaRPr>
          </a:p>
        </p:txBody>
      </p:sp>
      <p:sp>
        <p:nvSpPr>
          <p:cNvPr id="118788"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r" eaLnBrk="1" hangingPunct="1">
              <a:buClr>
                <a:srgbClr val="000000"/>
              </a:buClr>
              <a:buSzPct val="100000"/>
              <a:buFont typeface="Times New Roman" pitchFamily="18" charset="0"/>
              <a:buNone/>
            </a:pPr>
            <a:fld id="{7DAA40B9-F141-46BD-853C-83CE065CEB08}" type="slidenum">
              <a:rPr lang="en-US" sz="1200">
                <a:solidFill>
                  <a:srgbClr val="000000"/>
                </a:solidFill>
                <a:latin typeface="Times New Roman" pitchFamily="18" charset="0"/>
              </a:rPr>
              <a:pPr algn="r" eaLnBrk="1" hangingPunct="1">
                <a:buClr>
                  <a:srgbClr val="000000"/>
                </a:buClr>
                <a:buSzPct val="100000"/>
                <a:buFont typeface="Times New Roman" pitchFamily="18" charset="0"/>
                <a:buNone/>
              </a:pPr>
              <a:t>33</a:t>
            </a:fld>
            <a:endParaRPr lang="en-US" sz="1200">
              <a:solidFill>
                <a:srgbClr val="000000"/>
              </a:solidFill>
              <a:latin typeface="Times New Roman" pitchFamily="18" charset="0"/>
            </a:endParaRPr>
          </a:p>
        </p:txBody>
      </p:sp>
      <p:sp>
        <p:nvSpPr>
          <p:cNvPr id="118789" name="Text Box 2"/>
          <p:cNvSpPr txBox="1">
            <a:spLocks noChangeArrowheads="1"/>
          </p:cNvSpPr>
          <p:nvPr/>
        </p:nvSpPr>
        <p:spPr bwMode="auto">
          <a:xfrm>
            <a:off x="1100138" y="676275"/>
            <a:ext cx="4610100" cy="3457575"/>
          </a:xfrm>
          <a:prstGeom prst="rect">
            <a:avLst/>
          </a:prstGeom>
          <a:solidFill>
            <a:srgbClr val="FFFFFF"/>
          </a:solidFill>
          <a:ln w="9525">
            <a:solidFill>
              <a:srgbClr val="000000"/>
            </a:solidFill>
            <a:miter lim="800000"/>
            <a:headEnd/>
            <a:tailEnd/>
          </a:ln>
        </p:spPr>
        <p:txBody>
          <a:bodyPr wrap="none" anchor="ct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endParaRPr lang="en-US" sz="2400">
              <a:solidFill>
                <a:prstClr val="white"/>
              </a:solidFill>
              <a:latin typeface="Times New Roman" pitchFamily="18" charset="0"/>
            </a:endParaRPr>
          </a:p>
        </p:txBody>
      </p:sp>
      <p:sp>
        <p:nvSpPr>
          <p:cNvPr id="118790" name="Rectangle 3"/>
          <p:cNvSpPr>
            <a:spLocks noGrp="1" noChangeArrowheads="1"/>
          </p:cNvSpPr>
          <p:nvPr>
            <p:ph type="body"/>
          </p:nvPr>
        </p:nvSpPr>
        <p:spPr>
          <a:xfrm>
            <a:off x="914400" y="4343400"/>
            <a:ext cx="5027613" cy="4114800"/>
          </a:xfrm>
          <a:noFill/>
          <a:extLs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D29CFDE-11BC-4B26-82AB-C510F8E6B7C7}" type="slidenum">
              <a:rPr lang="en-US" smtClean="0">
                <a:solidFill>
                  <a:prstClr val="black"/>
                </a:solidFill>
                <a:latin typeface="Times New Roman" pitchFamily="18" charset="0"/>
              </a:rPr>
              <a:pPr eaLnBrk="1" hangingPunct="1"/>
              <a:t>34</a:t>
            </a:fld>
            <a:endParaRPr lang="en-US" smtClean="0">
              <a:solidFill>
                <a:prstClr val="black"/>
              </a:solidFill>
              <a:latin typeface="Times New Roman" pitchFamily="18" charset="0"/>
            </a:endParaRPr>
          </a:p>
        </p:txBody>
      </p:sp>
      <p:sp>
        <p:nvSpPr>
          <p:cNvPr id="119811"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C303CB7-4D8E-41BD-9339-DF61D10AEDF9}" type="slidenum">
              <a:rPr lang="en-US" sz="1300">
                <a:solidFill>
                  <a:prstClr val="black"/>
                </a:solidFill>
                <a:latin typeface="Times New Roman" pitchFamily="18" charset="0"/>
              </a:rPr>
              <a:pPr algn="r" eaLnBrk="1" hangingPunct="1"/>
              <a:t>34</a:t>
            </a:fld>
            <a:endParaRPr lang="en-US" sz="1300">
              <a:solidFill>
                <a:prstClr val="black"/>
              </a:solidFill>
              <a:latin typeface="Times New Roman" pitchFamily="18" charset="0"/>
            </a:endParaRPr>
          </a:p>
        </p:txBody>
      </p:sp>
      <p:sp>
        <p:nvSpPr>
          <p:cNvPr id="119812" name="Rectangle 2"/>
          <p:cNvSpPr>
            <a:spLocks noGrp="1" noRot="1" noChangeAspect="1" noChangeArrowheads="1" noTextEdit="1"/>
          </p:cNvSpPr>
          <p:nvPr>
            <p:ph type="sldImg"/>
          </p:nvPr>
        </p:nvSpPr>
        <p:spPr>
          <a:xfrm>
            <a:off x="1146175" y="687388"/>
            <a:ext cx="4565650" cy="3424237"/>
          </a:xfrm>
          <a:ln/>
        </p:spPr>
      </p:sp>
      <p:sp>
        <p:nvSpPr>
          <p:cNvPr id="119813" name="Rectangle 3"/>
          <p:cNvSpPr>
            <a:spLocks noGrp="1" noChangeArrowheads="1"/>
          </p:cNvSpPr>
          <p:nvPr>
            <p:ph type="body" idx="1"/>
          </p:nvPr>
        </p:nvSpPr>
        <p:spPr>
          <a:xfrm>
            <a:off x="914400" y="4343400"/>
            <a:ext cx="5024438" cy="4111625"/>
          </a:xfrm>
          <a:noFill/>
        </p:spPr>
        <p:txBody>
          <a:bodyPr lIns="96661" tIns="48331" rIns="96661" bIns="48331"/>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4D8801C-E3BD-4789-9664-7D5EBA8D6A7A}" type="slidenum">
              <a:rPr lang="en-US" smtClean="0">
                <a:latin typeface="Times New Roman" pitchFamily="18" charset="0"/>
              </a:rPr>
              <a:pPr eaLnBrk="1" hangingPunct="1"/>
              <a:t>2</a:t>
            </a:fld>
            <a:endParaRPr lang="en-US" smtClean="0">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lIns="91430" tIns="45714" rIns="91430" bIns="45714"/>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508F713-7CFE-4D52-9E3C-E5A19A64ABA1}" type="slidenum">
              <a:rPr lang="en-US" smtClean="0">
                <a:solidFill>
                  <a:prstClr val="black"/>
                </a:solidFill>
                <a:latin typeface="Times New Roman" pitchFamily="18" charset="0"/>
              </a:rPr>
              <a:pPr eaLnBrk="1" hangingPunct="1"/>
              <a:t>35</a:t>
            </a:fld>
            <a:endParaRPr lang="en-US" smtClean="0">
              <a:solidFill>
                <a:prstClr val="black"/>
              </a:solidFill>
              <a:latin typeface="Times New Roman" pitchFamily="18" charset="0"/>
            </a:endParaRPr>
          </a:p>
        </p:txBody>
      </p:sp>
      <p:sp>
        <p:nvSpPr>
          <p:cNvPr id="120835" name="Rectangle 2"/>
          <p:cNvSpPr>
            <a:spLocks noGrp="1" noRot="1" noChangeAspect="1" noChangeArrowheads="1" noTextEdit="1"/>
          </p:cNvSpPr>
          <p:nvPr>
            <p:ph type="sldImg"/>
          </p:nvPr>
        </p:nvSpPr>
        <p:spPr>
          <a:xfrm>
            <a:off x="1143000" y="685800"/>
            <a:ext cx="4568825" cy="3425825"/>
          </a:xfrm>
          <a:ln/>
        </p:spPr>
      </p:sp>
      <p:sp>
        <p:nvSpPr>
          <p:cNvPr id="120836" name="Rectangle 3"/>
          <p:cNvSpPr>
            <a:spLocks noGrp="1" noChangeArrowheads="1"/>
          </p:cNvSpPr>
          <p:nvPr>
            <p:ph type="body" idx="1"/>
          </p:nvPr>
        </p:nvSpPr>
        <p:spPr>
          <a:xfrm>
            <a:off x="914400" y="4343400"/>
            <a:ext cx="5026025" cy="4111625"/>
          </a:xfrm>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DB7DAEE-3AB8-47BD-B116-5A214DE2AD67}" type="slidenum">
              <a:rPr lang="en-US" smtClean="0">
                <a:solidFill>
                  <a:prstClr val="black"/>
                </a:solidFill>
                <a:latin typeface="Times New Roman" pitchFamily="18" charset="0"/>
              </a:rPr>
              <a:pPr eaLnBrk="1" hangingPunct="1"/>
              <a:t>36</a:t>
            </a:fld>
            <a:endParaRPr lang="en-US" smtClean="0">
              <a:solidFill>
                <a:prstClr val="black"/>
              </a:solidFill>
              <a:latin typeface="Times New Roman" pitchFamily="18" charset="0"/>
            </a:endParaRPr>
          </a:p>
        </p:txBody>
      </p:sp>
      <p:sp>
        <p:nvSpPr>
          <p:cNvPr id="121859"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D602EC9-1F00-47A6-9953-B7CAE717F0D3}" type="slidenum">
              <a:rPr lang="en-US" sz="1300">
                <a:solidFill>
                  <a:prstClr val="black"/>
                </a:solidFill>
                <a:latin typeface="Times New Roman" pitchFamily="18" charset="0"/>
              </a:rPr>
              <a:pPr algn="r" eaLnBrk="1" hangingPunct="1"/>
              <a:t>36</a:t>
            </a:fld>
            <a:endParaRPr lang="en-US" sz="1300">
              <a:solidFill>
                <a:prstClr val="black"/>
              </a:solidFill>
              <a:latin typeface="Times New Roman" pitchFamily="18" charset="0"/>
            </a:endParaRPr>
          </a:p>
        </p:txBody>
      </p:sp>
      <p:sp>
        <p:nvSpPr>
          <p:cNvPr id="121860" name="Rectangle 2"/>
          <p:cNvSpPr>
            <a:spLocks noGrp="1" noRot="1" noChangeAspect="1" noChangeArrowheads="1" noTextEdit="1"/>
          </p:cNvSpPr>
          <p:nvPr>
            <p:ph type="sldImg"/>
          </p:nvPr>
        </p:nvSpPr>
        <p:spPr>
          <a:xfrm>
            <a:off x="1146175" y="687388"/>
            <a:ext cx="4565650" cy="3424237"/>
          </a:xfrm>
          <a:ln/>
        </p:spPr>
      </p:sp>
      <p:sp>
        <p:nvSpPr>
          <p:cNvPr id="121861" name="Rectangle 3"/>
          <p:cNvSpPr>
            <a:spLocks noGrp="1" noChangeArrowheads="1"/>
          </p:cNvSpPr>
          <p:nvPr>
            <p:ph type="body" idx="1"/>
          </p:nvPr>
        </p:nvSpPr>
        <p:spPr>
          <a:xfrm>
            <a:off x="914400" y="4343400"/>
            <a:ext cx="5024438" cy="4111625"/>
          </a:xfrm>
          <a:noFill/>
        </p:spPr>
        <p:txBody>
          <a:bodyPr lIns="96661" tIns="48331" rIns="96661" bIns="48331"/>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D624A1-9573-4B81-8138-0CDF7AA7D917}" type="slidenum">
              <a:rPr lang="en-US" smtClean="0">
                <a:solidFill>
                  <a:prstClr val="black"/>
                </a:solidFill>
                <a:latin typeface="Times New Roman" pitchFamily="18" charset="0"/>
              </a:rPr>
              <a:pPr eaLnBrk="1" hangingPunct="1"/>
              <a:t>37</a:t>
            </a:fld>
            <a:endParaRPr lang="en-US" smtClean="0">
              <a:solidFill>
                <a:prstClr val="black"/>
              </a:solidFill>
              <a:latin typeface="Times New Roman" pitchFamily="18" charset="0"/>
            </a:endParaRPr>
          </a:p>
        </p:txBody>
      </p:sp>
      <p:sp>
        <p:nvSpPr>
          <p:cNvPr id="122883" name="Rectangle 2"/>
          <p:cNvSpPr>
            <a:spLocks noGrp="1" noRot="1" noChangeAspect="1" noChangeArrowheads="1" noTextEdit="1"/>
          </p:cNvSpPr>
          <p:nvPr>
            <p:ph type="sldImg"/>
          </p:nvPr>
        </p:nvSpPr>
        <p:spPr>
          <a:xfrm>
            <a:off x="1100138" y="676275"/>
            <a:ext cx="4610100" cy="3457575"/>
          </a:xfrm>
          <a:ln/>
        </p:spPr>
      </p:sp>
      <p:sp>
        <p:nvSpPr>
          <p:cNvPr id="122884"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3CE77A1D-D486-4100-A449-428958090494}" type="slidenum">
              <a:rPr lang="en-US">
                <a:solidFill>
                  <a:prstClr val="black"/>
                </a:solidFill>
                <a:latin typeface="Times New Roman" pitchFamily="18" charset="0"/>
              </a:rPr>
              <a:pPr eaLnBrk="1" hangingPunct="1"/>
              <a:t>38</a:t>
            </a:fld>
            <a:endParaRPr lang="en-US">
              <a:solidFill>
                <a:prstClr val="black"/>
              </a:solidFill>
              <a:latin typeface="Times New Roman" pitchFamily="18" charset="0"/>
            </a:endParaRPr>
          </a:p>
        </p:txBody>
      </p:sp>
      <p:sp>
        <p:nvSpPr>
          <p:cNvPr id="100355" name="Rectangle 8"/>
          <p:cNvSpPr txBox="1">
            <a:spLocks noGrp="1" noChangeArrowheads="1"/>
          </p:cNvSpPr>
          <p:nvPr/>
        </p:nvSpPr>
        <p:spPr bwMode="auto">
          <a:xfrm>
            <a:off x="3885974" y="8687594"/>
            <a:ext cx="2968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defTabSz="482600" eaLnBrk="0" hangingPunct="0">
              <a:tabLst>
                <a:tab pos="765175" algn="l"/>
                <a:tab pos="1530350" algn="l"/>
                <a:tab pos="2295525" algn="l"/>
                <a:tab pos="3060700" algn="l"/>
              </a:tabLst>
              <a:defRPr>
                <a:solidFill>
                  <a:schemeClr val="tx1"/>
                </a:solidFill>
                <a:latin typeface="Arial" charset="0"/>
                <a:cs typeface="Arial" charset="0"/>
              </a:defRPr>
            </a:lvl1pPr>
            <a:lvl2pPr marL="785813" indent="-303213" defTabSz="482600" eaLnBrk="0" hangingPunct="0">
              <a:tabLst>
                <a:tab pos="765175" algn="l"/>
                <a:tab pos="1530350" algn="l"/>
                <a:tab pos="2295525" algn="l"/>
                <a:tab pos="3060700" algn="l"/>
              </a:tabLst>
              <a:defRPr>
                <a:solidFill>
                  <a:schemeClr val="tx1"/>
                </a:solidFill>
                <a:latin typeface="Arial" charset="0"/>
                <a:cs typeface="Arial" charset="0"/>
              </a:defRPr>
            </a:lvl2pPr>
            <a:lvl3pPr marL="1208088" indent="-241300" defTabSz="482600" eaLnBrk="0" hangingPunct="0">
              <a:tabLst>
                <a:tab pos="765175" algn="l"/>
                <a:tab pos="1530350" algn="l"/>
                <a:tab pos="2295525" algn="l"/>
                <a:tab pos="3060700" algn="l"/>
              </a:tabLst>
              <a:defRPr>
                <a:solidFill>
                  <a:schemeClr val="tx1"/>
                </a:solidFill>
                <a:latin typeface="Arial" charset="0"/>
                <a:cs typeface="Arial" charset="0"/>
              </a:defRPr>
            </a:lvl3pPr>
            <a:lvl4pPr marL="1692275" indent="-242888" defTabSz="482600" eaLnBrk="0" hangingPunct="0">
              <a:tabLst>
                <a:tab pos="765175" algn="l"/>
                <a:tab pos="1530350" algn="l"/>
                <a:tab pos="2295525" algn="l"/>
                <a:tab pos="3060700" algn="l"/>
              </a:tabLst>
              <a:defRPr>
                <a:solidFill>
                  <a:schemeClr val="tx1"/>
                </a:solidFill>
                <a:latin typeface="Arial" charset="0"/>
                <a:cs typeface="Arial" charset="0"/>
              </a:defRPr>
            </a:lvl4pPr>
            <a:lvl5pPr marL="2174875" indent="-241300" defTabSz="482600" eaLnBrk="0" hangingPunct="0">
              <a:tabLst>
                <a:tab pos="765175" algn="l"/>
                <a:tab pos="1530350" algn="l"/>
                <a:tab pos="2295525" algn="l"/>
                <a:tab pos="3060700" algn="l"/>
              </a:tabLst>
              <a:defRPr>
                <a:solidFill>
                  <a:schemeClr val="tx1"/>
                </a:solidFill>
                <a:latin typeface="Arial" charset="0"/>
                <a:cs typeface="Arial" charset="0"/>
              </a:defRPr>
            </a:lvl5pPr>
            <a:lvl6pPr marL="2632075" indent="-241300" defTabSz="482600" eaLnBrk="0" fontAlgn="base" hangingPunct="0">
              <a:spcBef>
                <a:spcPct val="0"/>
              </a:spcBef>
              <a:spcAft>
                <a:spcPct val="0"/>
              </a:spcAft>
              <a:tabLst>
                <a:tab pos="765175" algn="l"/>
                <a:tab pos="1530350" algn="l"/>
                <a:tab pos="2295525" algn="l"/>
                <a:tab pos="3060700" algn="l"/>
              </a:tabLst>
              <a:defRPr>
                <a:solidFill>
                  <a:schemeClr val="tx1"/>
                </a:solidFill>
                <a:latin typeface="Arial" charset="0"/>
                <a:cs typeface="Arial" charset="0"/>
              </a:defRPr>
            </a:lvl6pPr>
            <a:lvl7pPr marL="3089275" indent="-241300" defTabSz="482600" eaLnBrk="0" fontAlgn="base" hangingPunct="0">
              <a:spcBef>
                <a:spcPct val="0"/>
              </a:spcBef>
              <a:spcAft>
                <a:spcPct val="0"/>
              </a:spcAft>
              <a:tabLst>
                <a:tab pos="765175" algn="l"/>
                <a:tab pos="1530350" algn="l"/>
                <a:tab pos="2295525" algn="l"/>
                <a:tab pos="3060700" algn="l"/>
              </a:tabLst>
              <a:defRPr>
                <a:solidFill>
                  <a:schemeClr val="tx1"/>
                </a:solidFill>
                <a:latin typeface="Arial" charset="0"/>
                <a:cs typeface="Arial" charset="0"/>
              </a:defRPr>
            </a:lvl7pPr>
            <a:lvl8pPr marL="3546475" indent="-241300" defTabSz="482600" eaLnBrk="0" fontAlgn="base" hangingPunct="0">
              <a:spcBef>
                <a:spcPct val="0"/>
              </a:spcBef>
              <a:spcAft>
                <a:spcPct val="0"/>
              </a:spcAft>
              <a:tabLst>
                <a:tab pos="765175" algn="l"/>
                <a:tab pos="1530350" algn="l"/>
                <a:tab pos="2295525" algn="l"/>
                <a:tab pos="3060700" algn="l"/>
              </a:tabLst>
              <a:defRPr>
                <a:solidFill>
                  <a:schemeClr val="tx1"/>
                </a:solidFill>
                <a:latin typeface="Arial" charset="0"/>
                <a:cs typeface="Arial" charset="0"/>
              </a:defRPr>
            </a:lvl8pPr>
            <a:lvl9pPr marL="4003675" indent="-241300" defTabSz="482600" eaLnBrk="0" fontAlgn="base" hangingPunct="0">
              <a:spcBef>
                <a:spcPct val="0"/>
              </a:spcBef>
              <a:spcAft>
                <a:spcPct val="0"/>
              </a:spcAft>
              <a:tabLst>
                <a:tab pos="765175" algn="l"/>
                <a:tab pos="1530350" algn="l"/>
                <a:tab pos="2295525" algn="l"/>
                <a:tab pos="3060700" algn="l"/>
              </a:tabLst>
              <a:defRPr>
                <a:solidFill>
                  <a:schemeClr val="tx1"/>
                </a:solidFill>
                <a:latin typeface="Arial" charset="0"/>
                <a:cs typeface="Arial" charset="0"/>
              </a:defRPr>
            </a:lvl9pPr>
          </a:lstStyle>
          <a:p>
            <a:pPr algn="r" eaLnBrk="1" hangingPunct="1">
              <a:lnSpc>
                <a:spcPct val="102000"/>
              </a:lnSpc>
              <a:buClr>
                <a:srgbClr val="000000"/>
              </a:buClr>
              <a:buSzPct val="100000"/>
              <a:buFont typeface="Wingdings" pitchFamily="2" charset="2"/>
              <a:buNone/>
            </a:pPr>
            <a:fld id="{ADD4632E-E211-457E-87C6-EF04D92A47F1}" type="slidenum">
              <a:rPr lang="en-US" sz="1300">
                <a:solidFill>
                  <a:srgbClr val="000000"/>
                </a:solidFill>
                <a:latin typeface="Times New Roman" pitchFamily="18" charset="0"/>
              </a:rPr>
              <a:pPr algn="r" eaLnBrk="1" hangingPunct="1">
                <a:lnSpc>
                  <a:spcPct val="102000"/>
                </a:lnSpc>
                <a:buClr>
                  <a:srgbClr val="000000"/>
                </a:buClr>
                <a:buSzPct val="100000"/>
                <a:buFont typeface="Wingdings" pitchFamily="2" charset="2"/>
                <a:buNone/>
              </a:pPr>
              <a:t>38</a:t>
            </a:fld>
            <a:endParaRPr lang="en-US" sz="1300">
              <a:solidFill>
                <a:srgbClr val="000000"/>
              </a:solidFill>
              <a:latin typeface="Times New Roman" pitchFamily="18" charset="0"/>
            </a:endParaRPr>
          </a:p>
        </p:txBody>
      </p:sp>
      <p:sp>
        <p:nvSpPr>
          <p:cNvPr id="100356" name="Text Box 1"/>
          <p:cNvSpPr txBox="1">
            <a:spLocks noChangeArrowheads="1"/>
          </p:cNvSpPr>
          <p:nvPr/>
        </p:nvSpPr>
        <p:spPr bwMode="auto">
          <a:xfrm>
            <a:off x="3885974" y="8687594"/>
            <a:ext cx="2970893" cy="45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defTabSz="482600" eaLnBrk="0" hangingPunct="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1pPr>
            <a:lvl2pPr marL="785813" indent="-303213" defTabSz="482600" eaLnBrk="0" hangingPunct="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2pPr>
            <a:lvl3pPr marL="1208088" indent="-241300" defTabSz="482600" eaLnBrk="0" hangingPunct="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3pPr>
            <a:lvl4pPr marL="1692275" indent="-242888" defTabSz="482600" eaLnBrk="0" hangingPunct="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4pPr>
            <a:lvl5pPr marL="2174875" indent="-241300" defTabSz="482600" eaLnBrk="0" hangingPunct="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5pPr>
            <a:lvl6pPr marL="2632075" indent="-241300" defTabSz="482600" eaLnBrk="0" fontAlgn="base" hangingPunct="0">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6pPr>
            <a:lvl7pPr marL="3089275" indent="-241300" defTabSz="482600" eaLnBrk="0" fontAlgn="base" hangingPunct="0">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7pPr>
            <a:lvl8pPr marL="3546475" indent="-241300" defTabSz="482600" eaLnBrk="0" fontAlgn="base" hangingPunct="0">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8pPr>
            <a:lvl9pPr marL="4003675" indent="-241300" defTabSz="482600" eaLnBrk="0" fontAlgn="base" hangingPunct="0">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9pPr>
          </a:lstStyle>
          <a:p>
            <a:pPr algn="r" eaLnBrk="1" hangingPunct="1">
              <a:buClr>
                <a:srgbClr val="000000"/>
              </a:buClr>
              <a:buSzPct val="100000"/>
              <a:buFont typeface="Times New Roman" pitchFamily="18" charset="0"/>
              <a:buNone/>
            </a:pPr>
            <a:fld id="{C969457F-9B9D-48DC-A4EA-EBE3F1497B2C}" type="slidenum">
              <a:rPr lang="en-US" sz="1300">
                <a:solidFill>
                  <a:srgbClr val="000000"/>
                </a:solidFill>
                <a:latin typeface="Times New Roman" pitchFamily="18" charset="0"/>
              </a:rPr>
              <a:pPr algn="r" eaLnBrk="1" hangingPunct="1">
                <a:buClr>
                  <a:srgbClr val="000000"/>
                </a:buClr>
                <a:buSzPct val="100000"/>
                <a:buFont typeface="Times New Roman" pitchFamily="18" charset="0"/>
                <a:buNone/>
              </a:pPr>
              <a:t>38</a:t>
            </a:fld>
            <a:endParaRPr lang="en-US" sz="1300">
              <a:solidFill>
                <a:srgbClr val="000000"/>
              </a:solidFill>
              <a:latin typeface="Times New Roman" pitchFamily="18" charset="0"/>
            </a:endParaRPr>
          </a:p>
        </p:txBody>
      </p:sp>
      <p:sp>
        <p:nvSpPr>
          <p:cNvPr id="100357" name="Text Box 2"/>
          <p:cNvSpPr txBox="1">
            <a:spLocks noChangeArrowheads="1"/>
          </p:cNvSpPr>
          <p:nvPr/>
        </p:nvSpPr>
        <p:spPr bwMode="auto">
          <a:xfrm>
            <a:off x="1099911" y="676673"/>
            <a:ext cx="4610554" cy="3456781"/>
          </a:xfrm>
          <a:prstGeom prst="rect">
            <a:avLst/>
          </a:prstGeom>
          <a:solidFill>
            <a:srgbClr val="FFFFFF"/>
          </a:solidFill>
          <a:ln w="9360">
            <a:solidFill>
              <a:srgbClr val="000000"/>
            </a:solidFill>
            <a:miter lim="800000"/>
            <a:headEnd/>
            <a:tailEnd/>
          </a:ln>
        </p:spPr>
        <p:txBody>
          <a:bodyPr wrap="none" lIns="96661" tIns="48331" rIns="96661" bIns="48331" anchor="ctr"/>
          <a:lstStyle>
            <a:lvl1pPr defTabSz="482600" eaLnBrk="0" hangingPunct="0">
              <a:defRPr>
                <a:solidFill>
                  <a:schemeClr val="tx1"/>
                </a:solidFill>
                <a:latin typeface="Arial" charset="0"/>
                <a:cs typeface="Arial" charset="0"/>
              </a:defRPr>
            </a:lvl1pPr>
            <a:lvl2pPr marL="785813" indent="-303213" defTabSz="482600" eaLnBrk="0" hangingPunct="0">
              <a:defRPr>
                <a:solidFill>
                  <a:schemeClr val="tx1"/>
                </a:solidFill>
                <a:latin typeface="Arial" charset="0"/>
                <a:cs typeface="Arial" charset="0"/>
              </a:defRPr>
            </a:lvl2pPr>
            <a:lvl3pPr marL="1208088" indent="-241300" defTabSz="482600" eaLnBrk="0" hangingPunct="0">
              <a:defRPr>
                <a:solidFill>
                  <a:schemeClr val="tx1"/>
                </a:solidFill>
                <a:latin typeface="Arial" charset="0"/>
                <a:cs typeface="Arial" charset="0"/>
              </a:defRPr>
            </a:lvl3pPr>
            <a:lvl4pPr marL="1692275" indent="-242888" defTabSz="482600" eaLnBrk="0" hangingPunct="0">
              <a:defRPr>
                <a:solidFill>
                  <a:schemeClr val="tx1"/>
                </a:solidFill>
                <a:latin typeface="Arial" charset="0"/>
                <a:cs typeface="Arial" charset="0"/>
              </a:defRPr>
            </a:lvl4pPr>
            <a:lvl5pPr marL="2174875" indent="-241300" defTabSz="482600" eaLnBrk="0" hangingPunct="0">
              <a:defRPr>
                <a:solidFill>
                  <a:schemeClr val="tx1"/>
                </a:solidFill>
                <a:latin typeface="Arial" charset="0"/>
                <a:cs typeface="Arial" charset="0"/>
              </a:defRPr>
            </a:lvl5pPr>
            <a:lvl6pPr marL="2632075" indent="-241300" defTabSz="482600" eaLnBrk="0" fontAlgn="base" hangingPunct="0">
              <a:spcBef>
                <a:spcPct val="0"/>
              </a:spcBef>
              <a:spcAft>
                <a:spcPct val="0"/>
              </a:spcAft>
              <a:defRPr>
                <a:solidFill>
                  <a:schemeClr val="tx1"/>
                </a:solidFill>
                <a:latin typeface="Arial" charset="0"/>
                <a:cs typeface="Arial" charset="0"/>
              </a:defRPr>
            </a:lvl6pPr>
            <a:lvl7pPr marL="3089275" indent="-241300" defTabSz="482600" eaLnBrk="0" fontAlgn="base" hangingPunct="0">
              <a:spcBef>
                <a:spcPct val="0"/>
              </a:spcBef>
              <a:spcAft>
                <a:spcPct val="0"/>
              </a:spcAft>
              <a:defRPr>
                <a:solidFill>
                  <a:schemeClr val="tx1"/>
                </a:solidFill>
                <a:latin typeface="Arial" charset="0"/>
                <a:cs typeface="Arial" charset="0"/>
              </a:defRPr>
            </a:lvl7pPr>
            <a:lvl8pPr marL="3546475" indent="-241300" defTabSz="482600" eaLnBrk="0" fontAlgn="base" hangingPunct="0">
              <a:spcBef>
                <a:spcPct val="0"/>
              </a:spcBef>
              <a:spcAft>
                <a:spcPct val="0"/>
              </a:spcAft>
              <a:defRPr>
                <a:solidFill>
                  <a:schemeClr val="tx1"/>
                </a:solidFill>
                <a:latin typeface="Arial" charset="0"/>
                <a:cs typeface="Arial" charset="0"/>
              </a:defRPr>
            </a:lvl8pPr>
            <a:lvl9pPr marL="4003675" indent="-241300" defTabSz="482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pPr>
            <a:endParaRPr lang="en-US" sz="2500">
              <a:solidFill>
                <a:prstClr val="white"/>
              </a:solidFill>
              <a:latin typeface="Times New Roman" pitchFamily="18" charset="0"/>
            </a:endParaRPr>
          </a:p>
        </p:txBody>
      </p:sp>
      <p:sp>
        <p:nvSpPr>
          <p:cNvPr id="100358" name="Rectangle 3"/>
          <p:cNvSpPr>
            <a:spLocks noGrp="1" noChangeArrowheads="1"/>
          </p:cNvSpPr>
          <p:nvPr>
            <p:ph type="body"/>
          </p:nvPr>
        </p:nvSpPr>
        <p:spPr>
          <a:xfrm>
            <a:off x="913947" y="4343798"/>
            <a:ext cx="5028974" cy="4113609"/>
          </a:xfrm>
          <a:noFill/>
        </p:spPr>
        <p:txBody>
          <a:bodyPr wrap="none" lIns="0" tIns="0" rIns="0" bIns="0" anchor="ct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1903F1B0-B1DC-4315-AFD3-0620F9BCFAF4}" type="slidenum">
              <a:rPr lang="en-US">
                <a:solidFill>
                  <a:prstClr val="black"/>
                </a:solidFill>
                <a:latin typeface="Times New Roman" pitchFamily="18" charset="0"/>
              </a:rPr>
              <a:pPr eaLnBrk="1" hangingPunct="1"/>
              <a:t>39</a:t>
            </a:fld>
            <a:endParaRPr lang="en-US">
              <a:solidFill>
                <a:prstClr val="black"/>
              </a:solidFill>
              <a:latin typeface="Times New Roman" pitchFamily="18" charset="0"/>
            </a:endParaRPr>
          </a:p>
        </p:txBody>
      </p:sp>
      <p:sp>
        <p:nvSpPr>
          <p:cNvPr id="101379" name="Rectangle 2"/>
          <p:cNvSpPr>
            <a:spLocks noGrp="1" noRot="1" noChangeAspect="1" noChangeArrowheads="1" noTextEdit="1"/>
          </p:cNvSpPr>
          <p:nvPr>
            <p:ph type="sldImg"/>
          </p:nvPr>
        </p:nvSpPr>
        <p:spPr>
          <a:xfrm>
            <a:off x="1143000" y="688975"/>
            <a:ext cx="4572000" cy="3429000"/>
          </a:xfrm>
          <a:ln/>
        </p:spPr>
      </p:sp>
      <p:sp>
        <p:nvSpPr>
          <p:cNvPr id="101380" name="Rectangle 3"/>
          <p:cNvSpPr>
            <a:spLocks noGrp="1" noChangeArrowheads="1"/>
          </p:cNvSpPr>
          <p:nvPr>
            <p:ph type="body" idx="1"/>
          </p:nvPr>
        </p:nvSpPr>
        <p:spPr>
          <a:xfrm>
            <a:off x="686028" y="4343798"/>
            <a:ext cx="5485946" cy="4111625"/>
          </a:xfrm>
        </p:spPr>
        <p:txBody>
          <a:bodyPr/>
          <a:lstStyle/>
          <a:p>
            <a:pPr eaLnBrk="1" hangingPunct="1">
              <a:spcBef>
                <a:spcPct val="0"/>
              </a:spcBef>
            </a:pPr>
            <a:endParaRPr lang="zh-TW" altLang="en-US" smtClean="0">
              <a:ea typeface="Arial Unicode MS" pitchFamily="34" charset="-128"/>
              <a:cs typeface="Arial Unicode MS"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see the details of</a:t>
            </a:r>
            <a:r>
              <a:rPr lang="en-US" baseline="0" dirty="0" smtClean="0"/>
              <a:t> UEM, let’s have a look at how </a:t>
            </a:r>
            <a:r>
              <a:rPr lang="en-US" baseline="0" dirty="0" err="1" smtClean="0"/>
              <a:t>em</a:t>
            </a:r>
            <a:r>
              <a:rPr lang="en-US" baseline="0" dirty="0" smtClean="0"/>
              <a:t> WORKS.</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470426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why 0 is linear programming</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2962028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a:t>
            </a:r>
            <a:r>
              <a:rPr lang="en-US" baseline="0" dirty="0" smtClean="0"/>
              <a:t> a tick</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19467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latin typeface="Times New Roman" pitchFamily="18" charset="0"/>
              </a:rPr>
              <a:pPr eaLnBrk="1" hangingPunct="1"/>
              <a:t>49</a:t>
            </a:fld>
            <a:endParaRPr lang="en-US" smtClean="0">
              <a:latin typeface="Times New Roman" pitchFamily="18" charset="0"/>
            </a:endParaRPr>
          </a:p>
        </p:txBody>
      </p:sp>
      <p:sp>
        <p:nvSpPr>
          <p:cNvPr id="116739" name="Rectangle 2"/>
          <p:cNvSpPr>
            <a:spLocks noGrp="1" noRot="1" noChangeAspect="1" noChangeArrowheads="1" noTextEdit="1"/>
          </p:cNvSpPr>
          <p:nvPr>
            <p:ph type="sldImg"/>
          </p:nvPr>
        </p:nvSpPr>
        <p:spPr>
          <a:xfrm>
            <a:off x="1100138" y="676275"/>
            <a:ext cx="46101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Conic combination:</a:t>
            </a:r>
            <a:r>
              <a:rPr lang="en-US" baseline="0" dirty="0" smtClean="0"/>
              <a:t> linear with positive weights</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63</a:t>
            </a:fld>
            <a:endParaRPr lang="en-US" dirty="0"/>
          </a:p>
        </p:txBody>
      </p:sp>
    </p:spTree>
    <p:extLst>
      <p:ext uri="{BB962C8B-B14F-4D97-AF65-F5344CB8AC3E}">
        <p14:creationId xmlns:p14="http://schemas.microsoft.com/office/powerpoint/2010/main" val="215362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4</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4</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r>
              <a:rPr lang="en-US" smtClean="0"/>
              <a:t>I would like to talk about it in the context of language understanding problems. This is the problem I would like to solve. You are given a short story, a document, a paragraph, which you would like to understand. My working definition for Comprehension here would be “ A process that….”</a:t>
            </a:r>
          </a:p>
          <a:p>
            <a:pPr eaLnBrk="1" hangingPunct="1"/>
            <a:r>
              <a:rPr lang="en-US" smtClean="0"/>
              <a:t>So, given some statement, I would like to know if they are true in this story or not….</a:t>
            </a:r>
          </a:p>
          <a:p>
            <a:pPr eaLnBrk="1" hangingPunct="1"/>
            <a:r>
              <a:rPr lang="en-US" smtClean="0"/>
              <a:t>This is a very difficult task…</a:t>
            </a:r>
          </a:p>
          <a:p>
            <a:pPr eaLnBrk="1" hangingPunct="1"/>
            <a:endParaRPr lang="en-US" smtClean="0"/>
          </a:p>
          <a:p>
            <a:pPr eaLnBrk="1" hangingPunct="1"/>
            <a:r>
              <a:rPr lang="en-US" smtClean="0"/>
              <a:t>What do we need to know in order to have a chance to do that? … Many things….</a:t>
            </a:r>
          </a:p>
          <a:p>
            <a:pPr eaLnBrk="1" hangingPunct="1"/>
            <a:endParaRPr lang="en-US" smtClean="0"/>
          </a:p>
          <a:p>
            <a:pPr eaLnBrk="1" hangingPunct="1"/>
            <a:r>
              <a:rPr lang="en-US" smtClean="0"/>
              <a:t>And, there are probably many other stand-alone tasks of this sort that we need to be able to address, if we want to have a chance to COMPREHEND this story, and answer questions with respect to it.</a:t>
            </a:r>
          </a:p>
          <a:p>
            <a:pPr eaLnBrk="1" hangingPunct="1"/>
            <a:endParaRPr lang="en-US" smtClean="0"/>
          </a:p>
          <a:p>
            <a:pPr eaLnBrk="1" hangingPunct="1"/>
            <a:r>
              <a:rPr lang="en-US" smtClean="0"/>
              <a:t>But comprehending this story, being able to determined the truth of these statements is probably a lot more than that – we need to be able to put these things,</a:t>
            </a:r>
          </a:p>
          <a:p>
            <a:pPr eaLnBrk="1" hangingPunct="1"/>
            <a:r>
              <a:rPr lang="en-US" smtClean="0"/>
              <a:t>(and what is “these” isnt’ so clear) together.</a:t>
            </a:r>
          </a:p>
          <a:p>
            <a:pPr eaLnBrk="1" hangingPunct="1"/>
            <a:r>
              <a:rPr lang="en-US" smtClean="0"/>
              <a:t>So, how do we address comprehension? Here is a somewhat cartoon-she view of what has happened in this area over the last 30 years or so?</a:t>
            </a:r>
          </a:p>
          <a:p>
            <a:pPr eaLnBrk="1" hangingPunct="1"/>
            <a:endParaRPr lang="en-US" smtClean="0"/>
          </a:p>
          <a:p>
            <a:pPr eaLnBrk="1" hangingPunct="1"/>
            <a:endParaRPr lang="en-US" smtClean="0"/>
          </a:p>
          <a:p>
            <a:pPr eaLnBrk="1" hangingPunct="1"/>
            <a:r>
              <a:rPr lang="en-US" smtClean="0"/>
              <a:t>talk about – I wish I could talk about. </a:t>
            </a:r>
          </a:p>
          <a:p>
            <a:pPr eaLnBrk="1" hangingPunct="1"/>
            <a:r>
              <a:rPr lang="en-US" smtClean="0"/>
              <a:t>Here is a challenge: write a program that responds correctly to these five questions. Many of us would love to be able to do it.</a:t>
            </a:r>
          </a:p>
          <a:p>
            <a:pPr eaLnBrk="1" hangingPunct="1"/>
            <a:r>
              <a:rPr lang="en-US" smtClean="0"/>
              <a:t>This is a very natural problem; a short paragraph on Christopher Robin that we all </a:t>
            </a:r>
          </a:p>
          <a:p>
            <a:pPr eaLnBrk="1" hangingPunct="1"/>
            <a:r>
              <a:rPr lang="en-US" smtClean="0"/>
              <a:t>Know and love, and a few questions about it; my six years old can answer these</a:t>
            </a:r>
          </a:p>
          <a:p>
            <a:pPr eaLnBrk="1" hangingPunct="1"/>
            <a:r>
              <a:rPr lang="en-US" smtClean="0"/>
              <a:t>Almost instantaneously, yes, we cannot write a program that answers more than, say, 2 out of five questions.</a:t>
            </a:r>
          </a:p>
          <a:p>
            <a:pPr eaLnBrk="1" hangingPunct="1"/>
            <a:endParaRPr lang="en-US" smtClean="0"/>
          </a:p>
          <a:p>
            <a:pPr eaLnBrk="1" hangingPunct="1"/>
            <a:r>
              <a:rPr lang="en-US" smtClean="0"/>
              <a:t>What is involved in being able to answer these? Clearly, there are many “small” local decisions that we need to make.</a:t>
            </a:r>
          </a:p>
          <a:p>
            <a:pPr eaLnBrk="1" hangingPunct="1"/>
            <a:r>
              <a:rPr lang="en-US" smtClean="0"/>
              <a:t>We need to recognize that there are two Chris’s here. A father an a son. We need to resolve co-reference. We need sometimes</a:t>
            </a:r>
          </a:p>
          <a:p>
            <a:pPr eaLnBrk="1" hangingPunct="1"/>
            <a:r>
              <a:rPr lang="en-US" smtClean="0"/>
              <a:t>To attach prepositions properly; </a:t>
            </a:r>
          </a:p>
          <a:p>
            <a:pPr eaLnBrk="1" hangingPunct="1"/>
            <a:r>
              <a:rPr lang="en-US" smtClean="0"/>
              <a:t>The key issue, is that it is not sufficient to solve these local problems – we need to figure out how to put them </a:t>
            </a:r>
          </a:p>
          <a:p>
            <a:pPr eaLnBrk="1" hangingPunct="1"/>
            <a:r>
              <a:rPr lang="en-US" smtClean="0"/>
              <a:t>Together in some coherent way.  </a:t>
            </a:r>
          </a:p>
          <a:p>
            <a:pPr eaLnBrk="1" hangingPunct="1"/>
            <a:endParaRPr lang="en-US" smtClean="0"/>
          </a:p>
          <a:p>
            <a:pPr eaLnBrk="1" hangingPunct="1"/>
            <a:endParaRPr lang="en-US" smtClean="0"/>
          </a:p>
          <a:p>
            <a:pPr eaLnBrk="1" hangingPunct="1"/>
            <a:endParaRPr lang="en-US" smtClean="0"/>
          </a:p>
          <a:p>
            <a:pPr eaLnBrk="1" hangingPunct="1"/>
            <a:r>
              <a:rPr lang="en-US" smtClean="0"/>
              <a:t>And in this talk, I will focus on this. We describe some recent works that we have done in this direction - …..</a:t>
            </a:r>
          </a:p>
          <a:p>
            <a:pPr eaLnBrk="1" hangingPunct="1"/>
            <a:endParaRPr lang="en-US" smtClean="0"/>
          </a:p>
          <a:p>
            <a:pPr eaLnBrk="1" hangingPunct="1"/>
            <a:r>
              <a:rPr lang="en-US" smtClean="0"/>
              <a:t>What do we know – in the last few years there has been a lot of work – and a considerable success on what I call here --- </a:t>
            </a:r>
          </a:p>
          <a:p>
            <a:pPr eaLnBrk="1" hangingPunct="1"/>
            <a:r>
              <a:rPr lang="en-US" smtClean="0"/>
              <a:t>Here is a more concrete and easy example -----</a:t>
            </a:r>
          </a:p>
          <a:p>
            <a:pPr eaLnBrk="1" hangingPunct="1"/>
            <a:endParaRPr lang="en-US" smtClean="0"/>
          </a:p>
          <a:p>
            <a:pPr eaLnBrk="1" hangingPunct="1"/>
            <a:endParaRPr lang="en-US" smtClean="0"/>
          </a:p>
          <a:p>
            <a:pPr eaLnBrk="1" hangingPunct="1"/>
            <a:r>
              <a:rPr lang="en-US" smtClean="0"/>
              <a:t> </a:t>
            </a:r>
          </a:p>
          <a:p>
            <a:pPr eaLnBrk="1" hangingPunct="1"/>
            <a:r>
              <a:rPr lang="en-US" smtClean="0"/>
              <a:t>There is an agreement today that learning/ statistics /information theory (you name it) is of prime importance to making</a:t>
            </a:r>
          </a:p>
          <a:p>
            <a:pPr eaLnBrk="1" hangingPunct="1"/>
            <a:r>
              <a:rPr lang="en-US" smtClean="0"/>
              <a:t>Progress in these tasks. The key reason, is that rather than working on these high level difficult tasks, we have moved</a:t>
            </a:r>
          </a:p>
          <a:p>
            <a:pPr eaLnBrk="1" hangingPunct="1"/>
            <a:r>
              <a:rPr lang="en-US" smtClean="0"/>
              <a:t>To work on well defined disambiguation problems that people felt are at the core of many problems.</a:t>
            </a:r>
          </a:p>
          <a:p>
            <a:pPr eaLnBrk="1" hangingPunct="1"/>
            <a:r>
              <a:rPr lang="en-US" smtClean="0"/>
              <a:t>And, as an outcome of work in NLP and Learning Theory, there is today a pretty good understanding for how to solve</a:t>
            </a:r>
          </a:p>
          <a:p>
            <a:pPr eaLnBrk="1" hangingPunct="1"/>
            <a:r>
              <a:rPr lang="en-US" smtClean="0"/>
              <a:t>All these problems – which are essentially the same problem.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F3488-154E-4ECE-B4F5-671FCFEBD863}" type="slidenum">
              <a:rPr lang="en-US"/>
              <a:pPr/>
              <a:t>69</a:t>
            </a:fld>
            <a:endParaRPr lang="en-US"/>
          </a:p>
        </p:txBody>
      </p:sp>
      <p:sp>
        <p:nvSpPr>
          <p:cNvPr id="1212418" name="Rectangle 2"/>
          <p:cNvSpPr>
            <a:spLocks noGrp="1" noRot="1" noChangeAspect="1" noChangeArrowheads="1" noTextEdit="1"/>
          </p:cNvSpPr>
          <p:nvPr>
            <p:ph type="sldImg"/>
          </p:nvPr>
        </p:nvSpPr>
        <p:spPr>
          <a:ln/>
        </p:spPr>
      </p:sp>
      <p:sp>
        <p:nvSpPr>
          <p:cNvPr id="1212419" name="Rectangle 3"/>
          <p:cNvSpPr>
            <a:spLocks noGrp="1" noChangeArrowheads="1"/>
          </p:cNvSpPr>
          <p:nvPr>
            <p:ph type="body" idx="1"/>
          </p:nvPr>
        </p:nvSpPr>
        <p:spPr>
          <a:xfrm>
            <a:off x="685800" y="4343400"/>
            <a:ext cx="5486400" cy="4114800"/>
          </a:xfrm>
        </p:spPr>
        <p:txBody>
          <a:bodyPr/>
          <a:lstStyle/>
          <a:p>
            <a:r>
              <a:rPr lang="en-US" dirty="0"/>
              <a:t>Here is the problem of learning the representation –</a:t>
            </a:r>
          </a:p>
          <a:p>
            <a:endParaRPr lang="en-US" dirty="0"/>
          </a:p>
          <a:p>
            <a:r>
              <a:rPr lang="en-US" dirty="0"/>
              <a:t>Notice that these constraints are represented in terms of the arguments – so I need to generate the vocabulary, which I will do using learning, to be able to talk about it and say that I don’t like A2, unless I have an AI.</a:t>
            </a:r>
          </a:p>
          <a:p>
            <a:endParaRPr lang="en-US" dirty="0"/>
          </a:p>
          <a:p>
            <a:endParaRPr lang="en-US" dirty="0"/>
          </a:p>
          <a:p>
            <a:r>
              <a:rPr lang="en-US" dirty="0"/>
              <a:t>The other problem is semantic role labeling problem.  This is the problem that we will focus on in this talk.</a:t>
            </a:r>
          </a:p>
          <a:p>
            <a:endParaRPr lang="en-US" dirty="0"/>
          </a:p>
          <a:p>
            <a:r>
              <a:rPr lang="en-US" dirty="0"/>
              <a:t>In this problem, given a sentence, we want to identify for each verb, all the participants or arguments of that verb.</a:t>
            </a:r>
          </a:p>
          <a:p>
            <a:endParaRPr lang="en-US" dirty="0"/>
          </a:p>
          <a:p>
            <a:r>
              <a:rPr lang="en-US" dirty="0"/>
              <a:t>We can view the process also as trying to identifying different arguments represented by different lines and colors here.  What makes the problem hard is that not only there are quadratic number of possible arguments but if we look at all possible assignments for the whole structure there will be exponential number of them.  And making prediction for each of these arguments independently is not possible because some of the assignments are illegal due to the constraint that the output arguments may not overlap.</a:t>
            </a:r>
          </a:p>
          <a:p>
            <a:endParaRPr lang="en-US" dirty="0"/>
          </a:p>
          <a:p>
            <a:r>
              <a:rPr lang="en-US" dirty="0"/>
              <a:t>The rest of the talk will focus on how we tackle this problem, and also discuss some of the related issues by using this problem in experiment.  We have a demo of the system that we have developed which is currently the state-of-the-art system.  The URL is http://l2r.cs.uiuc.edu/~cogcomp/srl-demo.php.  At any point in this talk if you get tired, you can start playing with this demo. There are also demos of the other systems developed in our group.</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A639AF-633F-4C0A-9FB8-059A9C63F1C0}" type="slidenum">
              <a:rPr lang="en-US" smtClean="0">
                <a:latin typeface="Times New Roman" pitchFamily="18" charset="0"/>
              </a:rPr>
              <a:pPr eaLnBrk="1" hangingPunct="1"/>
              <a:t>73</a:t>
            </a:fld>
            <a:endParaRPr lang="en-US" smtClean="0">
              <a:latin typeface="Times New Roman" pitchFamily="18" charset="0"/>
            </a:endParaRPr>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xfrm>
            <a:off x="685800" y="4343400"/>
            <a:ext cx="5486400" cy="4114800"/>
          </a:xfrm>
          <a:noFill/>
        </p:spPr>
        <p:txBody>
          <a:bodyPr/>
          <a:lstStyle/>
          <a:p>
            <a:pPr eaLnBrk="1" hangingPunct="1">
              <a:spcBef>
                <a:spcPct val="0"/>
              </a:spcBef>
            </a:pPr>
            <a:endParaRPr lang="en-US" smtClean="0"/>
          </a:p>
        </p:txBody>
      </p:sp>
      <p:sp>
        <p:nvSpPr>
          <p:cNvPr id="1310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A3A0588-49E8-4321-8B43-896E64AF3562}" type="slidenum">
              <a:rPr lang="en-US" sz="1200">
                <a:latin typeface="Calibri" pitchFamily="34" charset="0"/>
              </a:rPr>
              <a:pPr algn="r" eaLnBrk="1" hangingPunct="1"/>
              <a:t>73</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5</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5</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4248EF-BBB1-4F95-9DA1-C99CAC226C21}" type="slidenum">
              <a:rPr lang="en-US">
                <a:solidFill>
                  <a:prstClr val="black"/>
                </a:solidFill>
              </a:rPr>
              <a:pPr/>
              <a:t>8</a:t>
            </a:fld>
            <a:endParaRPr lang="en-US">
              <a:solidFill>
                <a:prstClr val="black"/>
              </a:solidFill>
            </a:endParaRPr>
          </a:p>
        </p:txBody>
      </p:sp>
      <p:sp>
        <p:nvSpPr>
          <p:cNvPr id="1270786"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5B950CBD-5ED5-4E2C-A7B2-95B125D5B40E}" type="slidenum">
              <a:rPr lang="en-US" sz="1300">
                <a:solidFill>
                  <a:prstClr val="black"/>
                </a:solidFill>
                <a:cs typeface="Arial" charset="0"/>
              </a:rPr>
              <a:pPr algn="r"/>
              <a:t>8</a:t>
            </a:fld>
            <a:endParaRPr lang="en-US" sz="1300">
              <a:solidFill>
                <a:prstClr val="black"/>
              </a:solidFill>
              <a:cs typeface="Arial" charset="0"/>
            </a:endParaRPr>
          </a:p>
        </p:txBody>
      </p:sp>
      <p:sp>
        <p:nvSpPr>
          <p:cNvPr id="1270787" name="Rectangle 2"/>
          <p:cNvSpPr>
            <a:spLocks noGrp="1" noRot="1" noChangeAspect="1" noChangeArrowheads="1" noTextEdit="1"/>
          </p:cNvSpPr>
          <p:nvPr>
            <p:ph type="sldImg"/>
          </p:nvPr>
        </p:nvSpPr>
        <p:spPr>
          <a:ln/>
        </p:spPr>
      </p:sp>
      <p:sp>
        <p:nvSpPr>
          <p:cNvPr id="1270788" name="Rectangle 3"/>
          <p:cNvSpPr>
            <a:spLocks noGrp="1" noChangeArrowheads="1"/>
          </p:cNvSpPr>
          <p:nvPr>
            <p:ph type="body" idx="1"/>
          </p:nvPr>
        </p:nvSpPr>
        <p:spPr>
          <a:xfrm>
            <a:off x="686028" y="4343798"/>
            <a:ext cx="5485946" cy="4113609"/>
          </a:xfrm>
        </p:spPr>
        <p:txBody>
          <a:bodyPr/>
          <a:lstStyle/>
          <a:p>
            <a:r>
              <a:rPr lang="en-US"/>
              <a:t>Let’s look at another example in more details.</a:t>
            </a:r>
          </a:p>
          <a:p>
            <a:endParaRPr lang="en-US"/>
          </a:p>
          <a:p>
            <a:r>
              <a:rPr lang="en-US"/>
              <a:t>We want to extract entities (person, location and organization) and relations between them (born in, spouse of). </a:t>
            </a:r>
          </a:p>
          <a:p>
            <a:endParaRPr lang="en-US"/>
          </a:p>
          <a:p>
            <a:r>
              <a:rPr lang="en-US"/>
              <a:t>Given a sentence, suppose the entity classifier and relation classifier have already given us their predictions along with the confidence values.  The blue ones are the labels that have the highest confidence individually.  However, this global assignment has some obvious mistakes.  For example, the second argument of a born_in relation should be location instead of person.  Since the classifiers are pretty confident on R23, but not on E3, so we should correct E3 to be location.  </a:t>
            </a:r>
          </a:p>
          <a:p>
            <a:endParaRPr lang="en-US"/>
          </a:p>
          <a:p>
            <a:r>
              <a:rPr lang="en-US"/>
              <a:t>Similarly, we should change R12 from “born_in” to “spouse_of” </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solidFill>
                  <a:prstClr val="black"/>
                </a:solidFill>
                <a:latin typeface="Times New Roman" pitchFamily="18" charset="0"/>
              </a:rPr>
              <a:pPr eaLnBrk="1" hangingPunct="1"/>
              <a:t>9</a:t>
            </a:fld>
            <a:endParaRPr lang="en-US" smtClean="0">
              <a:solidFill>
                <a:prstClr val="black"/>
              </a:solidFill>
              <a:latin typeface="Times New Roman" pitchFamily="18" charset="0"/>
            </a:endParaRPr>
          </a:p>
        </p:txBody>
      </p:sp>
      <p:sp>
        <p:nvSpPr>
          <p:cNvPr id="116739" name="Rectangle 2"/>
          <p:cNvSpPr>
            <a:spLocks noGrp="1" noRot="1" noChangeAspect="1" noChangeArrowheads="1" noTextEdit="1"/>
          </p:cNvSpPr>
          <p:nvPr>
            <p:ph type="sldImg"/>
          </p:nvPr>
        </p:nvSpPr>
        <p:spPr>
          <a:xfrm>
            <a:off x="1100138" y="676275"/>
            <a:ext cx="46101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5FB135-A066-425C-B583-A004A1D2BAFC}" type="slidenum">
              <a:rPr lang="en-US" smtClean="0">
                <a:solidFill>
                  <a:prstClr val="black"/>
                </a:solidFill>
                <a:latin typeface="Times New Roman" pitchFamily="18" charset="0"/>
              </a:rPr>
              <a:pPr eaLnBrk="1" hangingPunct="1"/>
              <a:t>17</a:t>
            </a:fld>
            <a:endParaRPr lang="en-US" smtClean="0">
              <a:solidFill>
                <a:prstClr val="black"/>
              </a:solidFill>
              <a:latin typeface="Times New Roman" pitchFamily="18" charset="0"/>
            </a:endParaRPr>
          </a:p>
        </p:txBody>
      </p:sp>
      <p:sp>
        <p:nvSpPr>
          <p:cNvPr id="117763" name="Rectangle 2"/>
          <p:cNvSpPr>
            <a:spLocks noGrp="1" noRot="1" noChangeAspect="1" noChangeArrowheads="1" noTextEdit="1"/>
          </p:cNvSpPr>
          <p:nvPr>
            <p:ph type="sldImg"/>
          </p:nvPr>
        </p:nvSpPr>
        <p:spPr>
          <a:xfrm>
            <a:off x="1100138" y="676275"/>
            <a:ext cx="4610100" cy="3457575"/>
          </a:xfrm>
          <a:ln/>
        </p:spPr>
      </p:sp>
      <p:sp>
        <p:nvSpPr>
          <p:cNvPr id="117764"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42745313-2901-4A32-842E-6D7B719A3133}" type="slidenum">
              <a:rPr lang="en-US">
                <a:solidFill>
                  <a:prstClr val="black"/>
                </a:solidFill>
                <a:latin typeface="Times New Roman" pitchFamily="18" charset="0"/>
              </a:rPr>
              <a:pPr eaLnBrk="1" hangingPunct="1"/>
              <a:t>18</a:t>
            </a:fld>
            <a:endParaRPr lang="en-US">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p:txBody>
          <a:bodyPr/>
          <a:lstStyle/>
          <a:p>
            <a:r>
              <a:rPr lang="en-US" smtClean="0"/>
              <a:t>In the context of SRL, the goal is to predict for each possible phrase in a given sentence if it is an argument or not and what type it 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r>
              <a:rPr lang="en-US" smtClean="0"/>
              <a:t>We follow a now seemingly standard approach to SRL.  </a:t>
            </a:r>
          </a:p>
          <a:p>
            <a:endParaRPr lang="en-US" smtClean="0"/>
          </a:p>
          <a:p>
            <a:r>
              <a:rPr lang="en-US" smtClean="0"/>
              <a:t>Given a sentence, first we find a set of potential argument candidates by identifying</a:t>
            </a:r>
          </a:p>
          <a:p>
            <a:r>
              <a:rPr lang="en-US" smtClean="0"/>
              <a:t>which words are at the border of an argument.   </a:t>
            </a:r>
          </a:p>
          <a:p>
            <a:r>
              <a:rPr lang="en-US" smtClean="0"/>
              <a:t>Then, once we have a set of potential arguments, we use a phrase-level classifier to tell us how likely an argument is to be of each type.  </a:t>
            </a:r>
          </a:p>
          <a:p>
            <a:endParaRPr lang="en-US" smtClean="0"/>
          </a:p>
          <a:p>
            <a:r>
              <a:rPr lang="en-US" smtClean="0"/>
              <a:t>Finally, we use all of the information we have so far to find the assignment of types to argument that gives us the “optimal” global assignment.  </a:t>
            </a:r>
          </a:p>
          <a:p>
            <a:endParaRPr lang="en-US" smtClean="0"/>
          </a:p>
          <a:p>
            <a:r>
              <a:rPr lang="en-US" smtClean="0"/>
              <a:t>Similar approaches (with similar results) use inference procedures tied to their represntation.</a:t>
            </a:r>
          </a:p>
          <a:p>
            <a:endParaRPr lang="en-US" smtClean="0"/>
          </a:p>
          <a:p>
            <a:r>
              <a:rPr lang="en-US" smtClean="0"/>
              <a:t>Instead, we use a general inference procedure by setting up the problem as a linear programming problem.</a:t>
            </a:r>
          </a:p>
          <a:p>
            <a:endParaRPr lang="en-US" smtClean="0"/>
          </a:p>
          <a:p>
            <a:r>
              <a:rPr lang="en-US" smtClean="0"/>
              <a:t>This is really where our technique allows us to apply powerful information that similar approaches can not.</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5563"/>
            <a:ext cx="60198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
        <p:nvSpPr>
          <p:cNvPr id="9" name="Rectangle 4"/>
          <p:cNvSpPr>
            <a:spLocks noGrp="1" noChangeArrowheads="1"/>
          </p:cNvSpPr>
          <p:nvPr>
            <p:ph type="ftr" sz="quarter" idx="11"/>
          </p:nvPr>
        </p:nvSpPr>
        <p:spPr>
          <a:xfrm>
            <a:off x="2971800" y="6248400"/>
            <a:ext cx="6019800" cy="228600"/>
          </a:xfrm>
        </p:spPr>
        <p:txBody>
          <a:bodyPr/>
          <a:lstStyle>
            <a:lvl1pPr>
              <a:defRPr/>
            </a:lvl1pPr>
          </a:lstStyle>
          <a:p>
            <a:pPr>
              <a:defRPr/>
            </a:pPr>
            <a:endParaRPr lang="en-US" altLang="zh-TW"/>
          </a:p>
        </p:txBody>
      </p:sp>
      <p:sp>
        <p:nvSpPr>
          <p:cNvPr id="10" name="Rectangle 5"/>
          <p:cNvSpPr>
            <a:spLocks noGrp="1" noChangeArrowheads="1"/>
          </p:cNvSpPr>
          <p:nvPr>
            <p:ph type="sldNum" sz="quarter" idx="12"/>
          </p:nvPr>
        </p:nvSpPr>
        <p:spPr>
          <a:xfrm>
            <a:off x="8077200" y="6553200"/>
            <a:ext cx="914400" cy="228600"/>
          </a:xfrm>
        </p:spPr>
        <p:txBody>
          <a:bodyPr/>
          <a:lstStyle>
            <a:lvl1pPr>
              <a:defRPr/>
            </a:lvl1pPr>
          </a:lstStyle>
          <a:p>
            <a:pPr>
              <a:defRPr/>
            </a:pPr>
            <a:r>
              <a:rPr lang="en-US" altLang="zh-TW"/>
              <a:t>Page </a:t>
            </a:r>
            <a:fld id="{385D3F47-0B5A-4364-923A-B345F606F3E4}" type="slidenum">
              <a:rPr lang="en-US" altLang="zh-TW"/>
              <a:pPr>
                <a:defRPr/>
              </a:pPr>
              <a:t>‹#›</a:t>
            </a:fld>
            <a:endParaRPr lang="en-US" altLang="zh-TW"/>
          </a:p>
        </p:txBody>
      </p:sp>
    </p:spTree>
    <p:extLst>
      <p:ext uri="{BB962C8B-B14F-4D97-AF65-F5344CB8AC3E}">
        <p14:creationId xmlns:p14="http://schemas.microsoft.com/office/powerpoint/2010/main" val="2044558242"/>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24721CE0-63AF-4C02-95A8-871705C5378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92596390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AD56B315-336F-4E70-AE53-D2121C3C0DA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4128084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solidFill>
                <a:srgbClr val="000000"/>
              </a:solidFill>
              <a:latin typeface="Times New Roman" pitchFamily="18" charset="0"/>
              <a:ea typeface="Arial Unicode MS" pitchFamily="34" charset="-128"/>
              <a:cs typeface="Arial Unicode MS" pitchFamily="34" charset="-128"/>
            </a:endParaRPr>
          </a:p>
        </p:txBody>
      </p:sp>
      <p:sp>
        <p:nvSpPr>
          <p:cNvPr id="37891" name="Rectangle 3"/>
          <p:cNvSpPr>
            <a:spLocks noGrp="1" noChangeArrowheads="1"/>
          </p:cNvSpPr>
          <p:nvPr>
            <p:ph type="dt" sz="half" idx="2"/>
          </p:nvPr>
        </p:nvSpPr>
        <p:spPr>
          <a:xfrm>
            <a:off x="2971800" y="6553200"/>
            <a:ext cx="5029200" cy="228600"/>
          </a:xfrm>
        </p:spPr>
        <p:txBody>
          <a:bodyPr/>
          <a:lstStyle>
            <a:lvl1pPr>
              <a:defRPr/>
            </a:lvl1pPr>
          </a:lstStyle>
          <a:p>
            <a:endParaRPr lang="en-US" altLang="zh-TW">
              <a:solidFill>
                <a:srgbClr val="000000"/>
              </a:solidFill>
            </a:endParaRPr>
          </a:p>
        </p:txBody>
      </p:sp>
      <p:sp>
        <p:nvSpPr>
          <p:cNvPr id="37892" name="Rectangle 4"/>
          <p:cNvSpPr>
            <a:spLocks noGrp="1" noChangeArrowheads="1"/>
          </p:cNvSpPr>
          <p:nvPr>
            <p:ph type="ftr" sz="quarter" idx="3"/>
          </p:nvPr>
        </p:nvSpPr>
        <p:spPr>
          <a:xfrm>
            <a:off x="2971800" y="6248400"/>
            <a:ext cx="6019800" cy="228600"/>
          </a:xfrm>
        </p:spPr>
        <p:txBody>
          <a:bodyPr/>
          <a:lstStyle>
            <a:lvl1pPr>
              <a:defRPr/>
            </a:lvl1pPr>
          </a:lstStyle>
          <a:p>
            <a:endParaRPr lang="en-US" altLang="zh-TW">
              <a:solidFill>
                <a:srgbClr val="000000"/>
              </a:solidFill>
            </a:endParaRPr>
          </a:p>
        </p:txBody>
      </p:sp>
      <p:sp>
        <p:nvSpPr>
          <p:cNvPr id="37893" name="Rectangle 5"/>
          <p:cNvSpPr>
            <a:spLocks noGrp="1" noChangeArrowheads="1"/>
          </p:cNvSpPr>
          <p:nvPr>
            <p:ph type="sldNum" sz="quarter" idx="4"/>
          </p:nvPr>
        </p:nvSpPr>
        <p:spPr>
          <a:xfrm>
            <a:off x="8077200" y="6553200"/>
            <a:ext cx="914400" cy="228600"/>
          </a:xfrm>
        </p:spPr>
        <p:txBody>
          <a:bodyPr/>
          <a:lstStyle>
            <a:lvl1pPr>
              <a:defRPr/>
            </a:lvl1pPr>
          </a:lstStyle>
          <a:p>
            <a:r>
              <a:rPr lang="en-US" altLang="zh-TW">
                <a:solidFill>
                  <a:srgbClr val="000000"/>
                </a:solidFill>
              </a:rPr>
              <a:t>Page </a:t>
            </a:r>
            <a:fld id="{26D31A48-815F-4422-8110-7E835ECBD9FE}" type="slidenum">
              <a:rPr lang="en-US" altLang="zh-TW">
                <a:solidFill>
                  <a:srgbClr val="000000"/>
                </a:solidFill>
              </a:rPr>
              <a:pPr/>
              <a:t>‹#›</a:t>
            </a:fld>
            <a:endParaRPr lang="en-US" altLang="zh-TW">
              <a:solidFill>
                <a:srgbClr val="000000"/>
              </a:solidFill>
            </a:endParaRPr>
          </a:p>
        </p:txBody>
      </p:sp>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pic>
        <p:nvPicPr>
          <p:cNvPr id="37899"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10"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5563"/>
            <a:ext cx="6019800" cy="1050925"/>
          </a:xfrm>
          <a:prstGeom prst="rect">
            <a:avLst/>
          </a:prstGeom>
          <a:noFill/>
          <a:extLst>
            <a:ext uri="{909E8E84-426E-40DD-AFC4-6F175D3DCCD1}">
              <a14:hiddenFill xmlns:a14="http://schemas.microsoft.com/office/drawing/2010/main">
                <a:solidFill>
                  <a:srgbClr val="FFFFFF"/>
                </a:solidFill>
              </a14:hiddenFill>
            </a:ext>
          </a:extLst>
        </p:spPr>
      </p:pic>
      <p:pic>
        <p:nvPicPr>
          <p:cNvPr id="37902" name="Picture 14" descr="mias-new"/>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96000" y="152400"/>
            <a:ext cx="1981200" cy="116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791199"/>
      </p:ext>
    </p:extLst>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dirty="0" smtClean="0">
                <a:solidFill>
                  <a:srgbClr val="000000"/>
                </a:solidFill>
              </a:rPr>
              <a:t>Page </a:t>
            </a:r>
            <a:fld id="{E8007264-EAB3-4E53-8D88-C175708AA4AD}" type="slidenum">
              <a:rPr lang="en-US" altLang="zh-TW" smtClean="0">
                <a:solidFill>
                  <a:srgbClr val="000000"/>
                </a:solidFill>
              </a:rPr>
              <a:pPr/>
              <a:t>‹#›</a:t>
            </a:fld>
            <a:endParaRPr lang="en-US" altLang="zh-TW" dirty="0">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736388456"/>
      </p:ext>
    </p:extLst>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a:solidFill>
                  <a:srgbClr val="000000"/>
                </a:solidFill>
              </a:rPr>
              <a:t>1: </a:t>
            </a:r>
            <a:fld id="{E13816C0-9F51-4A67-9321-43B61093AA02}" type="slidenum">
              <a:rPr lang="en-US" altLang="zh-TW">
                <a:solidFill>
                  <a:srgbClr val="000000"/>
                </a:solidFill>
              </a:rPr>
              <a:pPr/>
              <a:t>‹#›</a:t>
            </a:fld>
            <a:endParaRPr lang="en-US" altLang="zh-TW">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60784603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r>
              <a:rPr lang="en-US" altLang="zh-TW">
                <a:solidFill>
                  <a:srgbClr val="000000"/>
                </a:solidFill>
              </a:rPr>
              <a:t>1: </a:t>
            </a:r>
            <a:fld id="{12614595-16EA-4176-ADBB-423F85455E09}" type="slidenum">
              <a:rPr lang="en-US" altLang="zh-TW">
                <a:solidFill>
                  <a:srgbClr val="000000"/>
                </a:solidFill>
              </a:rPr>
              <a:pPr/>
              <a:t>‹#›</a:t>
            </a:fld>
            <a:endParaRPr lang="en-US" altLang="zh-TW">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282183749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zh-TW">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r>
              <a:rPr lang="en-US" altLang="zh-TW">
                <a:solidFill>
                  <a:srgbClr val="000000"/>
                </a:solidFill>
              </a:rPr>
              <a:t>1: </a:t>
            </a:r>
            <a:fld id="{DD1259EE-DF63-4E96-B661-C985CC8A1C84}" type="slidenum">
              <a:rPr lang="en-US" altLang="zh-TW">
                <a:solidFill>
                  <a:srgbClr val="000000"/>
                </a:solidFill>
              </a:rPr>
              <a:pPr/>
              <a:t>‹#›</a:t>
            </a:fld>
            <a:endParaRPr lang="en-US" altLang="zh-TW">
              <a:solidFill>
                <a:srgbClr val="000000"/>
              </a:solidFill>
            </a:endParaRPr>
          </a:p>
        </p:txBody>
      </p:sp>
      <p:sp>
        <p:nvSpPr>
          <p:cNvPr id="9" name="Date Placeholder 8"/>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8483106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zh-TW">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r>
              <a:rPr lang="en-US" altLang="zh-TW">
                <a:solidFill>
                  <a:srgbClr val="000000"/>
                </a:solidFill>
              </a:rPr>
              <a:t>1: </a:t>
            </a:r>
            <a:fld id="{7CA78424-67FA-4958-890C-425C4FB81BD5}" type="slidenum">
              <a:rPr lang="en-US" altLang="zh-TW">
                <a:solidFill>
                  <a:srgbClr val="000000"/>
                </a:solidFill>
              </a:rPr>
              <a:pPr/>
              <a:t>‹#›</a:t>
            </a:fld>
            <a:endParaRPr lang="en-US" altLang="zh-TW">
              <a:solidFill>
                <a:srgbClr val="000000"/>
              </a:solidFill>
            </a:endParaRPr>
          </a:p>
        </p:txBody>
      </p:sp>
      <p:sp>
        <p:nvSpPr>
          <p:cNvPr id="5" name="Date Placeholder 4"/>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289505500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zh-TW">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r>
              <a:rPr lang="en-US" altLang="zh-TW" dirty="0" smtClean="0">
                <a:solidFill>
                  <a:srgbClr val="000000"/>
                </a:solidFill>
              </a:rPr>
              <a:t>Page </a:t>
            </a:r>
            <a:fld id="{545167FD-0F14-454E-8F2B-B01C3600A385}" type="slidenum">
              <a:rPr lang="en-US" altLang="zh-TW" smtClean="0">
                <a:solidFill>
                  <a:srgbClr val="000000"/>
                </a:solidFill>
              </a:rPr>
              <a:pPr/>
              <a:t>‹#›</a:t>
            </a:fld>
            <a:endParaRPr lang="en-US" altLang="zh-TW" dirty="0">
              <a:solidFill>
                <a:srgbClr val="000000"/>
              </a:solidFill>
            </a:endParaRPr>
          </a:p>
        </p:txBody>
      </p:sp>
      <p:sp>
        <p:nvSpPr>
          <p:cNvPr id="4" name="Date Placeholder 3"/>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2394131173"/>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r>
              <a:rPr lang="en-US" altLang="zh-TW">
                <a:solidFill>
                  <a:srgbClr val="000000"/>
                </a:solidFill>
              </a:rPr>
              <a:t>1: </a:t>
            </a:r>
            <a:fld id="{8747A4E0-6002-4F47-98E0-20B143D0D6E6}" type="slidenum">
              <a:rPr lang="en-US" altLang="zh-TW">
                <a:solidFill>
                  <a:srgbClr val="000000"/>
                </a:solidFill>
              </a:rPr>
              <a:pPr/>
              <a:t>‹#›</a:t>
            </a:fld>
            <a:endParaRPr lang="en-US" altLang="zh-TW">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33830473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C83F18D4-0D70-44DE-A8FF-A8D5002D1168}"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44902665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r>
              <a:rPr lang="en-US" altLang="zh-TW">
                <a:solidFill>
                  <a:srgbClr val="000000"/>
                </a:solidFill>
              </a:rPr>
              <a:t>1: </a:t>
            </a:r>
            <a:fld id="{77B4C5E6-7559-404B-9416-1B69B3986E4E}" type="slidenum">
              <a:rPr lang="en-US" altLang="zh-TW">
                <a:solidFill>
                  <a:srgbClr val="000000"/>
                </a:solidFill>
              </a:rPr>
              <a:pPr/>
              <a:t>‹#›</a:t>
            </a:fld>
            <a:endParaRPr lang="en-US" altLang="zh-TW">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02752815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a:solidFill>
                  <a:srgbClr val="000000"/>
                </a:solidFill>
              </a:rPr>
              <a:t>1: </a:t>
            </a:r>
            <a:fld id="{68830B35-6988-4994-A55D-52ED0A6324A3}" type="slidenum">
              <a:rPr lang="en-US" altLang="zh-TW">
                <a:solidFill>
                  <a:srgbClr val="000000"/>
                </a:solidFill>
              </a:rPr>
              <a:pPr/>
              <a:t>‹#›</a:t>
            </a:fld>
            <a:endParaRPr lang="en-US" altLang="zh-TW">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40425389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a:solidFill>
                  <a:srgbClr val="000000"/>
                </a:solidFill>
              </a:rPr>
              <a:t>1: </a:t>
            </a:r>
            <a:fld id="{8B15EA47-39DE-4C1C-B4E8-9FE96CE5DDD9}" type="slidenum">
              <a:rPr lang="en-US" altLang="zh-TW">
                <a:solidFill>
                  <a:srgbClr val="000000"/>
                </a:solidFill>
              </a:rPr>
              <a:pPr/>
              <a:t>‹#›</a:t>
            </a:fld>
            <a:endParaRPr lang="en-US" altLang="zh-TW">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83948334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sz="2000" b="0">
                <a:latin typeface="Calibri" pitchFamily="34" charset="0"/>
                <a:cs typeface="Calibri" pitchFamily="34" charset="0"/>
              </a:defRPr>
            </a:lvl2pPr>
            <a:lvl3pPr>
              <a:defRPr sz="1800" b="0">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dirty="0" smtClean="0">
                <a:solidFill>
                  <a:srgbClr val="000000"/>
                </a:solidFill>
              </a:rPr>
              <a:t>Page </a:t>
            </a:r>
            <a:fld id="{3A32D4DB-8E62-45AB-87C3-838CCCA204A4}"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055717616"/>
      </p:ext>
    </p:extLst>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2A28D7CB-3118-4503-A740-78D32FC12CB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303987647"/>
      </p:ext>
    </p:extLst>
  </p:cSld>
  <p:clrMapOvr>
    <a:masterClrMapping/>
  </p:clrMapOvr>
  <p:transition spd="med"/>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401221FC-B00C-4106-BBFA-5A92FB6CD23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1710293"/>
      </p:ext>
    </p:extLst>
  </p:cSld>
  <p:clrMapOvr>
    <a:masterClrMapping/>
  </p:clrMapOvr>
  <p:transition spd="med"/>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EC050687-AA2B-4B26-A626-33C2DE7352F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8831922"/>
      </p:ext>
    </p:extLst>
  </p:cSld>
  <p:clrMapOvr>
    <a:masterClrMapping/>
  </p:clrMapOvr>
  <p:transition spd="med"/>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dirty="0" smtClean="0">
                <a:solidFill>
                  <a:srgbClr val="000000"/>
                </a:solidFill>
              </a:rPr>
              <a:t>Page </a:t>
            </a:r>
            <a:fld id="{0A7A67B1-0E9D-4C79-8236-FEAA739E60D3}"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235191745"/>
      </p:ext>
    </p:extLst>
  </p:cSld>
  <p:clrMapOvr>
    <a:masterClrMapping/>
  </p:clrMapOvr>
  <p:transition spd="med"/>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A1E9D741-4508-4E2E-A960-40629E32BF4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49631800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0C0ACC43-3B66-41D8-B582-3EF98D6B9F1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949853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904D9E78-2E4E-4360-A24D-3ECC739393C9}"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74119340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558FAB13-8A1F-4590-852C-9DB6B9BA8302}"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93147620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D7099EDF-74CF-47EE-9ED7-840B4D371A5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47948584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r>
              <a:rPr lang="en-US" altLang="zh-TW" dirty="0" smtClean="0">
                <a:solidFill>
                  <a:srgbClr val="000000"/>
                </a:solidFill>
              </a:rPr>
              <a:t>Page </a:t>
            </a:r>
            <a:fld id="{D09CE63E-8DC8-459D-9F1E-51B2C39CB6A5}"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75984494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solidFill>
                <a:srgbClr val="000000"/>
              </a:solidFill>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5563"/>
            <a:ext cx="60198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mias-new"/>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96000" y="152400"/>
            <a:ext cx="19812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
        <p:nvSpPr>
          <p:cNvPr id="8" name="Rectangle 3"/>
          <p:cNvSpPr>
            <a:spLocks noGrp="1" noChangeArrowheads="1"/>
          </p:cNvSpPr>
          <p:nvPr>
            <p:ph type="dt" sz="half" idx="10"/>
          </p:nvPr>
        </p:nvSpPr>
        <p:spPr>
          <a:xfrm>
            <a:off x="2971800" y="6553200"/>
            <a:ext cx="5029200" cy="228600"/>
          </a:xfrm>
        </p:spPr>
        <p:txBody>
          <a:bodyPr/>
          <a:lstStyle>
            <a:lvl1pPr>
              <a:defRPr/>
            </a:lvl1pPr>
          </a:lstStyle>
          <a:p>
            <a:pPr>
              <a:defRPr/>
            </a:pPr>
            <a:endParaRPr lang="en-US" altLang="zh-TW">
              <a:solidFill>
                <a:srgbClr val="000000"/>
              </a:solidFill>
            </a:endParaRPr>
          </a:p>
        </p:txBody>
      </p:sp>
      <p:sp>
        <p:nvSpPr>
          <p:cNvPr id="9" name="Rectangle 4"/>
          <p:cNvSpPr>
            <a:spLocks noGrp="1" noChangeArrowheads="1"/>
          </p:cNvSpPr>
          <p:nvPr>
            <p:ph type="ftr" sz="quarter" idx="11"/>
          </p:nvPr>
        </p:nvSpPr>
        <p:spPr>
          <a:xfrm>
            <a:off x="2971800" y="6248400"/>
            <a:ext cx="6019800" cy="228600"/>
          </a:xfrm>
        </p:spPr>
        <p:txBody>
          <a:bodyPr/>
          <a:lstStyle>
            <a:lvl1pPr>
              <a:defRPr/>
            </a:lvl1pPr>
          </a:lstStyle>
          <a:p>
            <a:pPr>
              <a:defRPr/>
            </a:pPr>
            <a:endParaRPr lang="en-US" altLang="zh-TW">
              <a:solidFill>
                <a:srgbClr val="000000"/>
              </a:solidFill>
            </a:endParaRPr>
          </a:p>
        </p:txBody>
      </p:sp>
      <p:sp>
        <p:nvSpPr>
          <p:cNvPr id="10" name="Rectangle 5"/>
          <p:cNvSpPr>
            <a:spLocks noGrp="1" noChangeArrowheads="1"/>
          </p:cNvSpPr>
          <p:nvPr>
            <p:ph type="sldNum" sz="quarter" idx="12"/>
          </p:nvPr>
        </p:nvSpPr>
        <p:spPr>
          <a:xfrm>
            <a:off x="8077200" y="6553200"/>
            <a:ext cx="914400" cy="228600"/>
          </a:xfrm>
        </p:spPr>
        <p:txBody>
          <a:bodyPr/>
          <a:lstStyle>
            <a:lvl1pPr>
              <a:defRPr/>
            </a:lvl1pPr>
          </a:lstStyle>
          <a:p>
            <a:pPr>
              <a:defRPr/>
            </a:pPr>
            <a:r>
              <a:rPr lang="en-US" altLang="zh-TW">
                <a:solidFill>
                  <a:srgbClr val="000000"/>
                </a:solidFill>
              </a:rPr>
              <a:t>Page </a:t>
            </a:r>
            <a:fld id="{385D3F47-0B5A-4364-923A-B345F606F3E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23291578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C83F18D4-0D70-44DE-A8FF-A8D5002D1168}" type="slidenum">
              <a:rPr lang="en-US" altLang="zh-TW">
                <a:solidFill>
                  <a:srgbClr val="000000"/>
                </a:solidFill>
              </a:rPr>
              <a:pPr>
                <a:defRPr/>
              </a:pPr>
              <a:t>‹#›</a:t>
            </a:fld>
            <a:endParaRPr lang="en-US" altLang="zh-TW">
              <a:solidFill>
                <a:srgbClr val="000000"/>
              </a:solidFill>
            </a:endParaRPr>
          </a:p>
        </p:txBody>
      </p:sp>
      <p:sp>
        <p:nvSpPr>
          <p:cNvPr id="6"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294622710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904D9E78-2E4E-4360-A24D-3ECC739393C9}" type="slidenum">
              <a:rPr lang="en-US" altLang="zh-TW">
                <a:solidFill>
                  <a:srgbClr val="000000"/>
                </a:solidFill>
              </a:rPr>
              <a:pPr>
                <a:defRPr/>
              </a:pPr>
              <a:t>‹#›</a:t>
            </a:fld>
            <a:endParaRPr lang="en-US" altLang="zh-TW">
              <a:solidFill>
                <a:srgbClr val="000000"/>
              </a:solidFill>
            </a:endParaRPr>
          </a:p>
        </p:txBody>
      </p:sp>
      <p:sp>
        <p:nvSpPr>
          <p:cNvPr id="6"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3260876678"/>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BC3EEDB6-3FB3-436A-B1A9-6088B5E4AF06}" type="slidenum">
              <a:rPr lang="en-US" altLang="zh-TW">
                <a:solidFill>
                  <a:srgbClr val="000000"/>
                </a:solidFill>
              </a:rPr>
              <a:pPr>
                <a:defRPr/>
              </a:pPr>
              <a:t>‹#›</a:t>
            </a:fld>
            <a:endParaRPr lang="en-US" altLang="zh-TW">
              <a:solidFill>
                <a:srgbClr val="000000"/>
              </a:solidFill>
            </a:endParaRPr>
          </a:p>
        </p:txBody>
      </p:sp>
      <p:sp>
        <p:nvSpPr>
          <p:cNvPr id="7"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209080076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8"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EEF7C7A5-273A-4652-B55A-2B23586427B3}" type="slidenum">
              <a:rPr lang="en-US" altLang="zh-TW">
                <a:solidFill>
                  <a:srgbClr val="000000"/>
                </a:solidFill>
              </a:rPr>
              <a:pPr>
                <a:defRPr/>
              </a:pPr>
              <a:t>‹#›</a:t>
            </a:fld>
            <a:endParaRPr lang="en-US" altLang="zh-TW">
              <a:solidFill>
                <a:srgbClr val="000000"/>
              </a:solidFill>
            </a:endParaRPr>
          </a:p>
        </p:txBody>
      </p:sp>
      <p:sp>
        <p:nvSpPr>
          <p:cNvPr id="9"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94177524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4"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ED7074CE-C30A-4906-A13E-F3E63223B4E1}" type="slidenum">
              <a:rPr lang="en-US" altLang="zh-TW">
                <a:solidFill>
                  <a:srgbClr val="000000"/>
                </a:solidFill>
              </a:rPr>
              <a:pPr>
                <a:defRPr/>
              </a:pPr>
              <a:t>‹#›</a:t>
            </a:fld>
            <a:endParaRPr lang="en-US" altLang="zh-TW">
              <a:solidFill>
                <a:srgbClr val="000000"/>
              </a:solidFill>
            </a:endParaRPr>
          </a:p>
        </p:txBody>
      </p:sp>
      <p:sp>
        <p:nvSpPr>
          <p:cNvPr id="5"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112598174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dirty="0">
              <a:solidFill>
                <a:srgbClr val="000000"/>
              </a:solidFill>
            </a:endParaRPr>
          </a:p>
        </p:txBody>
      </p:sp>
      <p:sp>
        <p:nvSpPr>
          <p:cNvPr id="3"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34956E49-9B35-407E-B5F2-C84A7F7C3F93}" type="slidenum">
              <a:rPr lang="en-US" altLang="zh-TW">
                <a:solidFill>
                  <a:srgbClr val="000000"/>
                </a:solidFill>
              </a:rPr>
              <a:pPr>
                <a:defRPr/>
              </a:pPr>
              <a:t>‹#›</a:t>
            </a:fld>
            <a:endParaRPr lang="en-US" altLang="zh-TW">
              <a:solidFill>
                <a:srgbClr val="000000"/>
              </a:solidFill>
            </a:endParaRPr>
          </a:p>
        </p:txBody>
      </p:sp>
      <p:sp>
        <p:nvSpPr>
          <p:cNvPr id="4" name="Rectangle 8"/>
          <p:cNvSpPr>
            <a:spLocks noGrp="1" noChangeArrowheads="1"/>
          </p:cNvSpPr>
          <p:nvPr>
            <p:ph type="dt" sz="half" idx="12"/>
          </p:nvPr>
        </p:nvSpPr>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4241299863"/>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BC3EEDB6-3FB3-436A-B1A9-6088B5E4AF06}"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209291920"/>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8FD62D02-0666-40DA-9CF6-C4933C18B9A9}" type="slidenum">
              <a:rPr lang="en-US" altLang="zh-TW">
                <a:solidFill>
                  <a:srgbClr val="000000"/>
                </a:solidFill>
              </a:rPr>
              <a:pPr>
                <a:defRPr/>
              </a:pPr>
              <a:t>‹#›</a:t>
            </a:fld>
            <a:endParaRPr lang="en-US" altLang="zh-TW">
              <a:solidFill>
                <a:srgbClr val="000000"/>
              </a:solidFill>
            </a:endParaRPr>
          </a:p>
        </p:txBody>
      </p:sp>
      <p:sp>
        <p:nvSpPr>
          <p:cNvPr id="7"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238390531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88825FA4-98C3-401D-9345-FB40A3C16C3D}" type="slidenum">
              <a:rPr lang="en-US" altLang="zh-TW">
                <a:solidFill>
                  <a:srgbClr val="000000"/>
                </a:solidFill>
              </a:rPr>
              <a:pPr>
                <a:defRPr/>
              </a:pPr>
              <a:t>‹#›</a:t>
            </a:fld>
            <a:endParaRPr lang="en-US" altLang="zh-TW">
              <a:solidFill>
                <a:srgbClr val="000000"/>
              </a:solidFill>
            </a:endParaRPr>
          </a:p>
        </p:txBody>
      </p:sp>
      <p:sp>
        <p:nvSpPr>
          <p:cNvPr id="7"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239769190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24721CE0-63AF-4C02-95A8-871705C53786}" type="slidenum">
              <a:rPr lang="en-US" altLang="zh-TW">
                <a:solidFill>
                  <a:srgbClr val="000000"/>
                </a:solidFill>
              </a:rPr>
              <a:pPr>
                <a:defRPr/>
              </a:pPr>
              <a:t>‹#›</a:t>
            </a:fld>
            <a:endParaRPr lang="en-US" altLang="zh-TW">
              <a:solidFill>
                <a:srgbClr val="000000"/>
              </a:solidFill>
            </a:endParaRPr>
          </a:p>
        </p:txBody>
      </p:sp>
      <p:sp>
        <p:nvSpPr>
          <p:cNvPr id="6"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4038371780"/>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AD56B315-336F-4E70-AE53-D2121C3C0DA6}" type="slidenum">
              <a:rPr lang="en-US" altLang="zh-TW">
                <a:solidFill>
                  <a:srgbClr val="000000"/>
                </a:solidFill>
              </a:rPr>
              <a:pPr>
                <a:defRPr/>
              </a:pPr>
              <a:t>‹#›</a:t>
            </a:fld>
            <a:endParaRPr lang="en-US" altLang="zh-TW">
              <a:solidFill>
                <a:srgbClr val="000000"/>
              </a:solidFill>
            </a:endParaRPr>
          </a:p>
        </p:txBody>
      </p:sp>
      <p:sp>
        <p:nvSpPr>
          <p:cNvPr id="6"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255129697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lvl1pPr>
          </a:lstStyle>
          <a:p>
            <a:pPr>
              <a:defRPr/>
            </a:pPr>
            <a:r>
              <a:rPr lang="en-US" altLang="zh-TW"/>
              <a:t>Page </a:t>
            </a:r>
            <a:fld id="{EEF7C7A5-273A-4652-B55A-2B23586427B3}" type="slidenum">
              <a:rPr lang="en-US" altLang="zh-TW"/>
              <a:pPr>
                <a:defRPr/>
              </a:pPr>
              <a:t>‹#›</a:t>
            </a:fld>
            <a:endParaRPr lang="en-US" altLang="zh-TW"/>
          </a:p>
        </p:txBody>
      </p:sp>
      <p:sp>
        <p:nvSpPr>
          <p:cNvPr id="9"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86969668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p:txBody>
          <a:bodyPr/>
          <a:lstStyle>
            <a:lvl1pPr>
              <a:defRPr/>
            </a:lvl1pPr>
          </a:lstStyle>
          <a:p>
            <a:pPr>
              <a:defRPr/>
            </a:pPr>
            <a:r>
              <a:rPr lang="en-US" altLang="zh-TW"/>
              <a:t>Page </a:t>
            </a:r>
            <a:fld id="{ED7074CE-C30A-4906-A13E-F3E63223B4E1}" type="slidenum">
              <a:rPr lang="en-US" altLang="zh-TW"/>
              <a:pPr>
                <a:defRPr/>
              </a:pPr>
              <a:t>‹#›</a:t>
            </a:fld>
            <a:endParaRPr lang="en-US" altLang="zh-TW"/>
          </a:p>
        </p:txBody>
      </p:sp>
      <p:sp>
        <p:nvSpPr>
          <p:cNvPr id="5"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0259931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p:txBody>
          <a:bodyPr/>
          <a:lstStyle>
            <a:lvl1pPr>
              <a:defRPr/>
            </a:lvl1pPr>
          </a:lstStyle>
          <a:p>
            <a:pPr>
              <a:defRPr/>
            </a:pPr>
            <a:endParaRPr lang="en-US" altLang="zh-TW" dirty="0"/>
          </a:p>
        </p:txBody>
      </p:sp>
    </p:spTree>
    <p:extLst>
      <p:ext uri="{BB962C8B-B14F-4D97-AF65-F5344CB8AC3E}">
        <p14:creationId xmlns:p14="http://schemas.microsoft.com/office/powerpoint/2010/main" val="3317571129"/>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8FD62D02-0666-40DA-9CF6-C4933C18B9A9}"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84325169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88825FA4-98C3-401D-9345-FB40A3C16C3D}"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10661661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a:t>Page </a:t>
            </a:r>
            <a:fld id="{8CE2158A-1198-49B0-A2A2-00E3C3C7211D}" type="slidenum">
              <a:rPr lang="en-US" altLang="zh-TW"/>
              <a:pPr>
                <a:defRPr/>
              </a:pPr>
              <a:t>‹#›</a:t>
            </a:fld>
            <a:endParaRPr lang="en-US" altLang="zh-TW"/>
          </a:p>
        </p:txBody>
      </p:sp>
      <p:sp>
        <p:nvSpPr>
          <p:cNvPr id="1028"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029"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30"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103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latin typeface="Times New Roman" pitchFamily="18" charset="0"/>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endParaRPr lang="en-US" altLang="zh-TW">
              <a:solidFill>
                <a:srgbClr val="000000"/>
              </a:solidFill>
              <a:latin typeface="Arial" charset="0"/>
            </a:endParaRPr>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r>
              <a:rPr lang="en-US" altLang="zh-TW">
                <a:solidFill>
                  <a:srgbClr val="000000"/>
                </a:solidFill>
                <a:latin typeface="Arial" charset="0"/>
              </a:rPr>
              <a:t>1: </a:t>
            </a:r>
            <a:fld id="{6916DBAC-6FDA-4415-894C-AF7EBF4D9757}" type="slidenum">
              <a:rPr lang="en-US" altLang="zh-TW">
                <a:solidFill>
                  <a:srgbClr val="000000"/>
                </a:solidFill>
                <a:latin typeface="Arial" charset="0"/>
              </a:rPr>
              <a:pPr/>
              <a:t>‹#›</a:t>
            </a:fld>
            <a:endParaRPr lang="en-US" altLang="zh-TW">
              <a:solidFill>
                <a:srgbClr val="000000"/>
              </a:solidFill>
              <a:latin typeface="Arial" charset="0"/>
            </a:endParaRPr>
          </a:p>
        </p:txBody>
      </p:sp>
      <p:sp>
        <p:nvSpPr>
          <p:cNvPr id="36868"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6869"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36870"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extLst>
            <a:ext uri="{909E8E84-426E-40DD-AFC4-6F175D3DCCD1}">
              <a14:hiddenFill xmlns:a14="http://schemas.microsoft.com/office/drawing/2010/main">
                <a:solidFill>
                  <a:srgbClr val="FFFFFF"/>
                </a:solidFill>
              </a14:hiddenFill>
            </a:ext>
          </a:extLst>
        </p:spPr>
      </p:pic>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endParaRPr lang="en-US" altLang="zh-TW">
              <a:solidFill>
                <a:srgbClr val="000000"/>
              </a:solidFill>
              <a:latin typeface="Arial" charset="0"/>
            </a:endParaRPr>
          </a:p>
        </p:txBody>
      </p:sp>
      <p:sp>
        <p:nvSpPr>
          <p:cNvPr id="3687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solidFill>
                <a:srgbClr val="000000"/>
              </a:solidFill>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4275999779"/>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ransition spd="med"/>
  <p:timing>
    <p:tnLst>
      <p:par>
        <p:cTn id="1" dur="indefinite" restart="never" nodeType="tmRoot"/>
      </p:par>
    </p:tnLst>
  </p:timing>
  <p:hf hdr="0" ftr="0" dt="0"/>
  <p:txStyles>
    <p:titleStyle>
      <a:lvl1pPr algn="l" rtl="0" fontAlgn="base">
        <a:spcBef>
          <a:spcPct val="0"/>
        </a:spcBef>
        <a:spcAft>
          <a:spcPct val="0"/>
        </a:spcAft>
        <a:defRPr sz="2800">
          <a:solidFill>
            <a:srgbClr val="FF0000"/>
          </a:solidFill>
          <a:latin typeface="+mj-lt"/>
          <a:ea typeface="+mj-ea"/>
          <a:cs typeface="+mj-cs"/>
        </a:defRPr>
      </a:lvl1pPr>
      <a:lvl2pPr algn="l" rtl="0" fontAlgn="base">
        <a:spcBef>
          <a:spcPct val="0"/>
        </a:spcBef>
        <a:spcAft>
          <a:spcPct val="0"/>
        </a:spcAft>
        <a:defRPr sz="2800">
          <a:solidFill>
            <a:srgbClr val="FF0000"/>
          </a:solidFill>
          <a:latin typeface="Calibri" pitchFamily="34" charset="0"/>
          <a:cs typeface="Arial" charset="0"/>
        </a:defRPr>
      </a:lvl2pPr>
      <a:lvl3pPr algn="l" rtl="0" fontAlgn="base">
        <a:spcBef>
          <a:spcPct val="0"/>
        </a:spcBef>
        <a:spcAft>
          <a:spcPct val="0"/>
        </a:spcAft>
        <a:defRPr sz="2800">
          <a:solidFill>
            <a:srgbClr val="FF0000"/>
          </a:solidFill>
          <a:latin typeface="Calibri" pitchFamily="34" charset="0"/>
          <a:cs typeface="Arial" charset="0"/>
        </a:defRPr>
      </a:lvl3pPr>
      <a:lvl4pPr algn="l" rtl="0" fontAlgn="base">
        <a:spcBef>
          <a:spcPct val="0"/>
        </a:spcBef>
        <a:spcAft>
          <a:spcPct val="0"/>
        </a:spcAft>
        <a:defRPr sz="2800">
          <a:solidFill>
            <a:srgbClr val="FF0000"/>
          </a:solidFill>
          <a:latin typeface="Calibri" pitchFamily="34" charset="0"/>
          <a:cs typeface="Arial" charset="0"/>
        </a:defRPr>
      </a:lvl4pPr>
      <a:lvl5pPr algn="l" rtl="0" fontAlgn="base">
        <a:spcBef>
          <a:spcPct val="0"/>
        </a:spcBef>
        <a:spcAft>
          <a:spcPct val="0"/>
        </a:spcAft>
        <a:defRPr sz="2800">
          <a:solidFill>
            <a:srgbClr val="FF0000"/>
          </a:solidFill>
          <a:latin typeface="Calibri" pitchFamily="34" charset="0"/>
          <a:cs typeface="Arial" charset="0"/>
        </a:defRPr>
      </a:lvl5pPr>
      <a:lvl6pPr marL="457200" algn="l" rtl="0" fontAlgn="base">
        <a:spcBef>
          <a:spcPct val="0"/>
        </a:spcBef>
        <a:spcAft>
          <a:spcPct val="0"/>
        </a:spcAft>
        <a:defRPr sz="2800">
          <a:solidFill>
            <a:srgbClr val="FF0000"/>
          </a:solidFill>
          <a:latin typeface="Calibri" pitchFamily="34" charset="0"/>
          <a:cs typeface="Arial" charset="0"/>
        </a:defRPr>
      </a:lvl6pPr>
      <a:lvl7pPr marL="914400" algn="l" rtl="0" fontAlgn="base">
        <a:spcBef>
          <a:spcPct val="0"/>
        </a:spcBef>
        <a:spcAft>
          <a:spcPct val="0"/>
        </a:spcAft>
        <a:defRPr sz="2800">
          <a:solidFill>
            <a:srgbClr val="FF0000"/>
          </a:solidFill>
          <a:latin typeface="Calibri" pitchFamily="34" charset="0"/>
          <a:cs typeface="Arial" charset="0"/>
        </a:defRPr>
      </a:lvl7pPr>
      <a:lvl8pPr marL="1371600" algn="l" rtl="0" fontAlgn="base">
        <a:spcBef>
          <a:spcPct val="0"/>
        </a:spcBef>
        <a:spcAft>
          <a:spcPct val="0"/>
        </a:spcAft>
        <a:defRPr sz="2800">
          <a:solidFill>
            <a:srgbClr val="FF0000"/>
          </a:solidFill>
          <a:latin typeface="Calibri" pitchFamily="34" charset="0"/>
          <a:cs typeface="Arial" charset="0"/>
        </a:defRPr>
      </a:lvl8pPr>
      <a:lvl9pPr marL="1828800" algn="l" rtl="0" fontAlgn="base">
        <a:spcBef>
          <a:spcPct val="0"/>
        </a:spcBef>
        <a:spcAft>
          <a:spcPct val="0"/>
        </a:spcAft>
        <a:defRPr sz="2800">
          <a:solidFill>
            <a:srgbClr val="FF0000"/>
          </a:solidFill>
          <a:latin typeface="Calibri" pitchFamily="34" charset="0"/>
          <a:cs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bwMode="auto">
          <a:xfrm>
            <a:off x="152400" y="4572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051" name="Rectangle 5"/>
          <p:cNvSpPr>
            <a:spLocks noGrp="1" noChangeArrowheads="1"/>
          </p:cNvSpPr>
          <p:nvPr>
            <p:ph type="body" idx="1"/>
          </p:nvPr>
        </p:nvSpPr>
        <p:spPr bwMode="auto">
          <a:xfrm>
            <a:off x="457200" y="12192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2052" name="Picture 6" descr="ccg_0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descr="UILogoCL1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zh-TW" altLang="en-US" sz="2400">
              <a:solidFill>
                <a:srgbClr val="000000"/>
              </a:solidFill>
              <a:latin typeface="Times New Roman" pitchFamily="18" charset="0"/>
              <a:ea typeface="Arial Unicode MS" pitchFamily="34" charset="-128"/>
              <a:cs typeface="Arial Unicode MS" pitchFamily="34" charset="-128"/>
            </a:endParaRPr>
          </a:p>
        </p:txBody>
      </p:sp>
      <p:sp>
        <p:nvSpPr>
          <p:cNvPr id="14" name="Rectangle 3"/>
          <p:cNvSpPr>
            <a:spLocks noGrp="1" noChangeArrowheads="1"/>
          </p:cNvSpPr>
          <p:nvPr>
            <p:ph type="sldNum" sz="quarter" idx="4"/>
          </p:nvPr>
        </p:nvSpPr>
        <p:spPr bwMode="auto">
          <a:xfrm>
            <a:off x="7543800" y="6553200"/>
            <a:ext cx="914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dirty="0" smtClean="0">
                <a:solidFill>
                  <a:srgbClr val="000000"/>
                </a:solidFill>
              </a:rPr>
              <a:t>Page :</a:t>
            </a:r>
            <a:fld id="{A42AABA4-78D6-4105-B809-17454CF076A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901310442"/>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1"/>
          </a:solidFill>
          <a:latin typeface="Calibri" pitchFamily="34" charset="0"/>
          <a:ea typeface="+mj-ea"/>
          <a:cs typeface="Calibri" pitchFamily="34" charset="0"/>
        </a:defRPr>
      </a:lvl1pPr>
      <a:lvl2pPr algn="l" rtl="0" eaLnBrk="0" fontAlgn="base" hangingPunct="0">
        <a:spcBef>
          <a:spcPct val="0"/>
        </a:spcBef>
        <a:spcAft>
          <a:spcPct val="0"/>
        </a:spcAft>
        <a:defRPr sz="2800">
          <a:solidFill>
            <a:schemeClr val="tx1"/>
          </a:solidFill>
          <a:latin typeface="Calibri" pitchFamily="34" charset="0"/>
          <a:cs typeface="Arial" charset="0"/>
        </a:defRPr>
      </a:lvl2pPr>
      <a:lvl3pPr algn="l" rtl="0" eaLnBrk="0" fontAlgn="base" hangingPunct="0">
        <a:spcBef>
          <a:spcPct val="0"/>
        </a:spcBef>
        <a:spcAft>
          <a:spcPct val="0"/>
        </a:spcAft>
        <a:defRPr sz="2800">
          <a:solidFill>
            <a:schemeClr val="tx1"/>
          </a:solidFill>
          <a:latin typeface="Calibri" pitchFamily="34" charset="0"/>
          <a:cs typeface="Arial" charset="0"/>
        </a:defRPr>
      </a:lvl3pPr>
      <a:lvl4pPr algn="l" rtl="0" eaLnBrk="0" fontAlgn="base" hangingPunct="0">
        <a:spcBef>
          <a:spcPct val="0"/>
        </a:spcBef>
        <a:spcAft>
          <a:spcPct val="0"/>
        </a:spcAft>
        <a:defRPr sz="2800">
          <a:solidFill>
            <a:schemeClr val="tx1"/>
          </a:solidFill>
          <a:latin typeface="Calibri" pitchFamily="34" charset="0"/>
          <a:cs typeface="Arial" charset="0"/>
        </a:defRPr>
      </a:lvl4pPr>
      <a:lvl5pPr algn="l" rtl="0" eaLnBrk="0" fontAlgn="base" hangingPunct="0">
        <a:spcBef>
          <a:spcPct val="0"/>
        </a:spcBef>
        <a:spcAft>
          <a:spcPct val="0"/>
        </a:spcAft>
        <a:defRPr sz="2800">
          <a:solidFill>
            <a:schemeClr val="tx1"/>
          </a:solidFill>
          <a:latin typeface="Calibri" pitchFamily="34" charset="0"/>
          <a:cs typeface="Arial" charset="0"/>
        </a:defRPr>
      </a:lvl5pPr>
      <a:lvl6pPr marL="457200" algn="l" rtl="0" fontAlgn="base">
        <a:spcBef>
          <a:spcPct val="0"/>
        </a:spcBef>
        <a:spcAft>
          <a:spcPct val="0"/>
        </a:spcAft>
        <a:defRPr sz="2800">
          <a:solidFill>
            <a:schemeClr val="tx1"/>
          </a:solidFill>
          <a:latin typeface="Arial" charset="0"/>
          <a:cs typeface="Arial" charset="0"/>
        </a:defRPr>
      </a:lvl6pPr>
      <a:lvl7pPr marL="914400" algn="l" rtl="0" fontAlgn="base">
        <a:spcBef>
          <a:spcPct val="0"/>
        </a:spcBef>
        <a:spcAft>
          <a:spcPct val="0"/>
        </a:spcAft>
        <a:defRPr sz="2800">
          <a:solidFill>
            <a:schemeClr val="tx1"/>
          </a:solidFill>
          <a:latin typeface="Arial" charset="0"/>
          <a:cs typeface="Arial" charset="0"/>
        </a:defRPr>
      </a:lvl7pPr>
      <a:lvl8pPr marL="1371600" algn="l" rtl="0" fontAlgn="base">
        <a:spcBef>
          <a:spcPct val="0"/>
        </a:spcBef>
        <a:spcAft>
          <a:spcPct val="0"/>
        </a:spcAft>
        <a:defRPr sz="2800">
          <a:solidFill>
            <a:schemeClr val="tx1"/>
          </a:solidFill>
          <a:latin typeface="Arial" charset="0"/>
          <a:cs typeface="Arial" charset="0"/>
        </a:defRPr>
      </a:lvl8pPr>
      <a:lvl9pPr marL="1828800" algn="l" rtl="0" fontAlgn="base">
        <a:spcBef>
          <a:spcPct val="0"/>
        </a:spcBef>
        <a:spcAft>
          <a:spcPct val="0"/>
        </a:spcAft>
        <a:defRPr sz="28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cs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solidFill>
                <a:srgbClr val="000000"/>
              </a:solidFill>
            </a:endParaRPr>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Page </a:t>
            </a:r>
            <a:fld id="{8CE2158A-1198-49B0-A2A2-00E3C3C7211D}" type="slidenum">
              <a:rPr lang="en-US" altLang="zh-TW">
                <a:solidFill>
                  <a:srgbClr val="000000"/>
                </a:solidFill>
              </a:rPr>
              <a:pPr>
                <a:defRPr/>
              </a:pPr>
              <a:t>‹#›</a:t>
            </a:fld>
            <a:endParaRPr lang="en-US" altLang="zh-TW">
              <a:solidFill>
                <a:srgbClr val="000000"/>
              </a:solidFill>
            </a:endParaRPr>
          </a:p>
        </p:txBody>
      </p:sp>
      <p:sp>
        <p:nvSpPr>
          <p:cNvPr id="1028"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029"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30"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solidFill>
                <a:srgbClr val="000000"/>
              </a:solidFill>
            </a:endParaRPr>
          </a:p>
        </p:txBody>
      </p:sp>
      <p:sp>
        <p:nvSpPr>
          <p:cNvPr id="103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solidFill>
                <a:srgbClr val="000000"/>
              </a:solidFill>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2754627402"/>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xml"/><Relationship Id="rId7" Type="http://schemas.openxmlformats.org/officeDocument/2006/relationships/image" Target="../media/image9.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notesSlide" Target="../notesSlides/notesSlide13.xml"/><Relationship Id="rId4" Type="http://schemas.openxmlformats.org/officeDocument/2006/relationships/slideLayout" Target="../slideLayouts/slideLayout27.xml"/><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hyperlink" Target="http://cogcomp.cs.illinois.edu/" TargetMode="Externa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l2r.cs.uiuc.edu/tutorials.html"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771650" y="5410200"/>
            <a:ext cx="5600700" cy="70788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smtClean="0"/>
              <a:t>June 2013</a:t>
            </a:r>
            <a:endParaRPr lang="en-US" sz="1600" b="1" dirty="0"/>
          </a:p>
          <a:p>
            <a:pPr algn="ctr" eaLnBrk="1" hangingPunct="1">
              <a:spcBef>
                <a:spcPct val="50000"/>
              </a:spcBef>
            </a:pPr>
            <a:r>
              <a:rPr lang="en-US" sz="1600" b="1" dirty="0" smtClean="0"/>
              <a:t>BENELEARN</a:t>
            </a:r>
            <a:r>
              <a:rPr lang="en-US" sz="1600" b="1" dirty="0"/>
              <a:t>, Nijmegen</a:t>
            </a:r>
            <a:endParaRPr lang="en-US" dirty="0"/>
          </a:p>
        </p:txBody>
      </p:sp>
      <p:sp>
        <p:nvSpPr>
          <p:cNvPr id="2054" name="Text Box 6"/>
          <p:cNvSpPr txBox="1">
            <a:spLocks noChangeArrowheads="1"/>
          </p:cNvSpPr>
          <p:nvPr/>
        </p:nvSpPr>
        <p:spPr bwMode="auto">
          <a:xfrm>
            <a:off x="457200" y="5148263"/>
            <a:ext cx="8229600" cy="134190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t>With thanks to: </a:t>
            </a:r>
            <a:endParaRPr lang="en-US" altLang="zh-TW" sz="1600" dirty="0">
              <a:ea typeface="Arial Unicode MS" pitchFamily="34" charset="-128"/>
              <a:cs typeface="Arial Unicode MS" pitchFamily="34" charset="-128"/>
            </a:endParaRPr>
          </a:p>
          <a:p>
            <a:pPr eaLnBrk="1" hangingPunct="1">
              <a:lnSpc>
                <a:spcPct val="60000"/>
              </a:lnSpc>
              <a:spcBef>
                <a:spcPct val="50000"/>
              </a:spcBef>
            </a:pPr>
            <a:r>
              <a:rPr lang="en-US" altLang="zh-TW" sz="1600" dirty="0">
                <a:ea typeface="Arial Unicode MS" pitchFamily="34" charset="-128"/>
                <a:cs typeface="Arial Unicode MS" pitchFamily="34" charset="-128"/>
              </a:rPr>
              <a:t>Collaborators:</a:t>
            </a:r>
            <a:r>
              <a:rPr lang="en-US" altLang="zh-TW" sz="1600" dirty="0">
                <a:solidFill>
                  <a:srgbClr val="0000FF"/>
                </a:solidFill>
                <a:ea typeface="Arial Unicode MS" pitchFamily="34" charset="-128"/>
                <a:cs typeface="Arial Unicode MS" pitchFamily="34" charset="-128"/>
              </a:rPr>
              <a:t> </a:t>
            </a:r>
            <a:r>
              <a:rPr lang="en-US" altLang="zh-TW" sz="1600" b="1" dirty="0">
                <a:solidFill>
                  <a:srgbClr val="0000FF"/>
                </a:solidFill>
                <a:ea typeface="Arial Unicode MS" pitchFamily="34" charset="-128"/>
                <a:cs typeface="Arial Unicode MS" pitchFamily="34" charset="-128"/>
              </a:rPr>
              <a:t>Ming-Wei Chang</a:t>
            </a:r>
            <a:r>
              <a:rPr lang="en-US" altLang="zh-TW" sz="1600" b="1" dirty="0" smtClean="0">
                <a:solidFill>
                  <a:srgbClr val="0000FF"/>
                </a:solidFill>
                <a:ea typeface="Arial Unicode MS" pitchFamily="34" charset="-128"/>
                <a:cs typeface="Arial Unicode MS" pitchFamily="34" charset="-128"/>
              </a:rPr>
              <a:t>,</a:t>
            </a:r>
            <a:r>
              <a:rPr lang="en-US" sz="1600" b="1" dirty="0" smtClean="0">
                <a:solidFill>
                  <a:srgbClr val="0000FF"/>
                </a:solidFill>
              </a:rPr>
              <a:t> Gourab Kundu,  Lev Ratinov, Rajhans Samdani,</a:t>
            </a:r>
          </a:p>
          <a:p>
            <a:pPr eaLnBrk="1" hangingPunct="1">
              <a:lnSpc>
                <a:spcPct val="60000"/>
              </a:lnSpc>
              <a:spcBef>
                <a:spcPct val="50000"/>
              </a:spcBef>
            </a:pPr>
            <a:r>
              <a:rPr lang="en-US" sz="1600" b="1" dirty="0" smtClean="0">
                <a:solidFill>
                  <a:srgbClr val="0000FF"/>
                </a:solidFill>
              </a:rPr>
              <a:t> 	       Vivek  </a:t>
            </a:r>
            <a:r>
              <a:rPr lang="en-US" sz="1600" b="1" dirty="0">
                <a:solidFill>
                  <a:srgbClr val="0000FF"/>
                </a:solidFill>
              </a:rPr>
              <a:t>Srikumar, </a:t>
            </a:r>
            <a:r>
              <a:rPr lang="en-US" sz="1600" b="1" dirty="0" smtClean="0">
                <a:solidFill>
                  <a:srgbClr val="0000FF"/>
                </a:solidFill>
              </a:rPr>
              <a:t>Many </a:t>
            </a:r>
            <a:r>
              <a:rPr lang="en-US" sz="1600" b="1" dirty="0">
                <a:solidFill>
                  <a:srgbClr val="0000FF"/>
                </a:solidFill>
              </a:rPr>
              <a:t>others </a:t>
            </a:r>
          </a:p>
          <a:p>
            <a:pPr eaLnBrk="1" hangingPunct="1"/>
            <a:r>
              <a:rPr lang="en-US" sz="1600" dirty="0"/>
              <a:t>Funding:   </a:t>
            </a:r>
            <a:r>
              <a:rPr lang="en-US" sz="1400" dirty="0" smtClean="0">
                <a:solidFill>
                  <a:srgbClr val="0000FF"/>
                </a:solidFill>
              </a:rPr>
              <a:t>NSF; DHS</a:t>
            </a:r>
            <a:r>
              <a:rPr lang="en-US" sz="1400" dirty="0">
                <a:solidFill>
                  <a:srgbClr val="0000FF"/>
                </a:solidFill>
              </a:rPr>
              <a:t>; </a:t>
            </a:r>
            <a:r>
              <a:rPr lang="en-US" sz="1400" dirty="0" smtClean="0">
                <a:solidFill>
                  <a:srgbClr val="0000FF"/>
                </a:solidFill>
              </a:rPr>
              <a:t>NIH; DARPA. </a:t>
            </a:r>
          </a:p>
          <a:p>
            <a:pPr eaLnBrk="1" hangingPunct="1"/>
            <a:r>
              <a:rPr lang="en-US" sz="1400" dirty="0">
                <a:solidFill>
                  <a:srgbClr val="0000FF"/>
                </a:solidFill>
              </a:rPr>
              <a:t> </a:t>
            </a:r>
            <a:r>
              <a:rPr lang="en-US" sz="1400" dirty="0" smtClean="0">
                <a:solidFill>
                  <a:srgbClr val="0000FF"/>
                </a:solidFill>
              </a:rPr>
              <a:t>                   DASH </a:t>
            </a:r>
            <a:r>
              <a:rPr lang="en-US" sz="1400" dirty="0">
                <a:solidFill>
                  <a:srgbClr val="0000FF"/>
                </a:solidFill>
              </a:rPr>
              <a:t>Optimization (Xpress-MP) </a:t>
            </a:r>
          </a:p>
        </p:txBody>
      </p:sp>
      <p:sp>
        <p:nvSpPr>
          <p:cNvPr id="50180" name="Rectangle 2"/>
          <p:cNvSpPr>
            <a:spLocks noGrp="1" noChangeArrowheads="1"/>
          </p:cNvSpPr>
          <p:nvPr>
            <p:ph type="ctrTitle"/>
          </p:nvPr>
        </p:nvSpPr>
        <p:spPr/>
        <p:txBody>
          <a:bodyPr/>
          <a:lstStyle/>
          <a:p>
            <a:r>
              <a:rPr lang="en-US" sz="3200" dirty="0">
                <a:solidFill>
                  <a:schemeClr val="tx1"/>
                </a:solidFill>
              </a:rPr>
              <a:t>Constrained Conditional </a:t>
            </a:r>
            <a:r>
              <a:rPr lang="en-US" sz="3200" dirty="0" smtClean="0">
                <a:solidFill>
                  <a:schemeClr val="tx1"/>
                </a:solidFill>
              </a:rPr>
              <a:t>Models: </a:t>
            </a:r>
            <a:br>
              <a:rPr lang="en-US" sz="3200" dirty="0" smtClean="0">
                <a:solidFill>
                  <a:schemeClr val="tx1"/>
                </a:solidFill>
              </a:rPr>
            </a:br>
            <a:r>
              <a:rPr lang="en-US" sz="2800" dirty="0" smtClean="0">
                <a:solidFill>
                  <a:schemeClr val="tx1"/>
                </a:solidFill>
              </a:rPr>
              <a:t>Towards </a:t>
            </a:r>
            <a:r>
              <a:rPr lang="en-US" sz="2800" dirty="0">
                <a:solidFill>
                  <a:schemeClr val="tx1"/>
                </a:solidFill>
              </a:rPr>
              <a:t>Better Semantic Analysis of Text</a:t>
            </a:r>
            <a:r>
              <a:rPr lang="en-US" sz="2800" b="1" dirty="0">
                <a:solidFill>
                  <a:schemeClr val="tx1"/>
                </a:solidFill>
              </a:rPr>
              <a:t/>
            </a:r>
            <a:br>
              <a:rPr lang="en-US" sz="2800" b="1" dirty="0">
                <a:solidFill>
                  <a:schemeClr val="tx1"/>
                </a:solidFill>
              </a:rPr>
            </a:br>
            <a:endParaRPr lang="en-US" sz="3200" b="1" dirty="0" smtClean="0">
              <a:solidFill>
                <a:schemeClr val="tx1"/>
              </a:solidFill>
            </a:endParaRPr>
          </a:p>
        </p:txBody>
      </p:sp>
      <p:sp>
        <p:nvSpPr>
          <p:cNvPr id="50181" name="Rectangle 3"/>
          <p:cNvSpPr>
            <a:spLocks noGrp="1" noChangeArrowheads="1"/>
          </p:cNvSpPr>
          <p:nvPr>
            <p:ph type="subTitle" idx="1"/>
          </p:nvPr>
        </p:nvSpPr>
        <p:spPr>
          <a:xfrm>
            <a:off x="457200" y="3429000"/>
            <a:ext cx="8153400" cy="1752600"/>
          </a:xfrm>
          <a:extLst>
            <a:ext uri="{91240B29-F687-4F45-9708-019B960494DF}">
              <a14:hiddenLine xmlns:a14="http://schemas.microsoft.com/office/drawing/2010/main" w="9525">
                <a:solidFill>
                  <a:srgbClr val="008000"/>
                </a:solidFill>
                <a:miter lim="800000"/>
                <a:headEnd/>
                <a:tailEnd/>
              </a14:hiddenLine>
            </a:ext>
          </a:extLst>
        </p:spPr>
        <p:txBody>
          <a:bodyPr/>
          <a:lstStyle/>
          <a:p>
            <a:pPr algn="l" eaLnBrk="1" hangingPunct="1"/>
            <a:r>
              <a:rPr lang="en-US" sz="2800" dirty="0" smtClean="0">
                <a:solidFill>
                  <a:srgbClr val="0033CC"/>
                </a:solidFill>
              </a:rPr>
              <a:t>Dan Roth</a:t>
            </a:r>
          </a:p>
          <a:p>
            <a:pPr algn="l" eaLnBrk="1" hangingPunct="1"/>
            <a:r>
              <a:rPr lang="en-US" altLang="zh-TW" sz="2400" dirty="0" smtClean="0">
                <a:ea typeface="Arial Unicode MS" pitchFamily="34" charset="-128"/>
                <a:cs typeface="Arial Unicode MS" pitchFamily="34" charset="-128"/>
              </a:rPr>
              <a:t>Department of Computer Science</a:t>
            </a:r>
          </a:p>
          <a:p>
            <a:pPr algn="l" eaLnBrk="1" hangingPunct="1"/>
            <a:r>
              <a:rPr lang="en-US" altLang="zh-TW" sz="2400" dirty="0" smtClean="0">
                <a:ea typeface="Arial Unicode MS" pitchFamily="34" charset="-128"/>
                <a:cs typeface="Arial Unicode MS" pitchFamily="34" charset="-128"/>
              </a:rPr>
              <a:t>University of Illinois at Urbana-Champaign</a:t>
            </a:r>
            <a:endParaRPr lang="en-US" sz="2000" dirty="0" smtClean="0"/>
          </a:p>
        </p:txBody>
      </p:sp>
      <p:sp>
        <p:nvSpPr>
          <p:cNvPr id="4" name="Slide Number Placeholder 3"/>
          <p:cNvSpPr>
            <a:spLocks noGrp="1"/>
          </p:cNvSpPr>
          <p:nvPr>
            <p:ph type="sldNum" sz="quarter" idx="12"/>
          </p:nvPr>
        </p:nvSpPr>
        <p:spPr/>
        <p:txBody>
          <a:bodyPr/>
          <a:lstStyle/>
          <a:p>
            <a:pPr>
              <a:defRPr/>
            </a:pPr>
            <a:r>
              <a:rPr lang="en-US" altLang="zh-TW" dirty="0" smtClean="0"/>
              <a:t>Page </a:t>
            </a:r>
            <a:fld id="{385D3F47-0B5A-4364-923A-B345F606F3E4}" type="slidenum">
              <a:rPr lang="en-US" altLang="zh-TW" smtClean="0"/>
              <a:pPr>
                <a:defRPr/>
              </a:pPr>
              <a:t>1</a:t>
            </a:fld>
            <a:endParaRPr lang="en-US" altLang="zh-TW"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ppt_x</p:attrName>
                                        </p:attrNameLst>
                                      </p:cBhvr>
                                      <p:tavLst>
                                        <p:tav tm="0">
                                          <p:val>
                                            <p:strVal val="#ppt_x"/>
                                          </p:val>
                                        </p:tav>
                                        <p:tav tm="100000">
                                          <p:val>
                                            <p:strVal val="#ppt_x"/>
                                          </p:val>
                                        </p:tav>
                                      </p:tavLst>
                                    </p:anim>
                                    <p:anim calcmode="lin" valueType="num">
                                      <p:cBhvr>
                                        <p:cTn id="8" dur="1000" fill="hold"/>
                                        <p:tgtEl>
                                          <p:spTgt spid="2054"/>
                                        </p:tgtEl>
                                        <p:attrNameLst>
                                          <p:attrName>ppt_y</p:attrName>
                                        </p:attrNameLst>
                                      </p:cBhvr>
                                      <p:tavLst>
                                        <p:tav tm="0">
                                          <p:val>
                                            <p:strVal val="#ppt_y-#ppt_h/2"/>
                                          </p:val>
                                        </p:tav>
                                        <p:tav tm="100000">
                                          <p:val>
                                            <p:strVal val="#ppt_y"/>
                                          </p:val>
                                        </p:tav>
                                      </p:tavLst>
                                    </p:anim>
                                    <p:anim calcmode="lin" valueType="num">
                                      <p:cBhvr>
                                        <p:cTn id="9" dur="1000" fill="hold"/>
                                        <p:tgtEl>
                                          <p:spTgt spid="2054"/>
                                        </p:tgtEl>
                                        <p:attrNameLst>
                                          <p:attrName>ppt_w</p:attrName>
                                        </p:attrNameLst>
                                      </p:cBhvr>
                                      <p:tavLst>
                                        <p:tav tm="0">
                                          <p:val>
                                            <p:strVal val="#ppt_w"/>
                                          </p:val>
                                        </p:tav>
                                        <p:tav tm="100000">
                                          <p:val>
                                            <p:strVal val="#ppt_w"/>
                                          </p:val>
                                        </p:tav>
                                      </p:tavLst>
                                    </p:anim>
                                    <p:anim calcmode="lin" valueType="num">
                                      <p:cBhvr>
                                        <p:cTn id="10" dur="1000" fill="hold"/>
                                        <p:tgtEl>
                                          <p:spTgt spid="20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440" y="1084951"/>
            <a:ext cx="8646160" cy="5412426"/>
          </a:xfrm>
        </p:spPr>
        <p:txBody>
          <a:bodyPr>
            <a:normAutofit/>
          </a:bodyPr>
          <a:lstStyle/>
          <a:p>
            <a:r>
              <a:rPr lang="en-US" sz="2000" dirty="0" smtClean="0"/>
              <a:t>Inference: </a:t>
            </a:r>
            <a:r>
              <a:rPr lang="en-US" sz="2000" dirty="0" smtClean="0">
                <a:solidFill>
                  <a:srgbClr val="0033CC"/>
                </a:solidFill>
              </a:rPr>
              <a:t>given</a:t>
            </a:r>
            <a:r>
              <a:rPr lang="en-US" sz="2000" dirty="0" smtClean="0">
                <a:solidFill>
                  <a:srgbClr val="000000"/>
                </a:solidFill>
              </a:rPr>
              <a:t> input </a:t>
            </a:r>
            <a:r>
              <a:rPr lang="en-US" b="1" dirty="0" smtClean="0">
                <a:solidFill>
                  <a:srgbClr val="0033CC"/>
                </a:solidFill>
              </a:rPr>
              <a:t>x</a:t>
            </a:r>
            <a:r>
              <a:rPr lang="en-US" sz="2000" dirty="0" smtClean="0">
                <a:solidFill>
                  <a:srgbClr val="000000"/>
                </a:solidFill>
                <a:latin typeface="cmmi10"/>
              </a:rPr>
              <a:t> </a:t>
            </a:r>
            <a:r>
              <a:rPr lang="en-US" sz="2000" dirty="0" smtClean="0">
                <a:solidFill>
                  <a:srgbClr val="000000"/>
                </a:solidFill>
              </a:rPr>
              <a:t>(a document, a sentence), </a:t>
            </a:r>
          </a:p>
          <a:p>
            <a:pPr marL="0" indent="0">
              <a:buNone/>
            </a:pPr>
            <a:r>
              <a:rPr lang="en-US" sz="2000" dirty="0">
                <a:solidFill>
                  <a:srgbClr val="000000"/>
                </a:solidFill>
              </a:rPr>
              <a:t> </a:t>
            </a:r>
            <a:r>
              <a:rPr lang="en-US" sz="2000" dirty="0" smtClean="0">
                <a:solidFill>
                  <a:srgbClr val="000000"/>
                </a:solidFill>
              </a:rPr>
              <a:t>                        </a:t>
            </a:r>
            <a:r>
              <a:rPr lang="en-US" sz="2000" dirty="0" smtClean="0">
                <a:solidFill>
                  <a:srgbClr val="0033CC"/>
                </a:solidFill>
              </a:rPr>
              <a:t>predict</a:t>
            </a:r>
            <a:r>
              <a:rPr lang="en-US" sz="2000" dirty="0" smtClean="0">
                <a:solidFill>
                  <a:srgbClr val="000000"/>
                </a:solidFill>
              </a:rPr>
              <a:t> </a:t>
            </a:r>
            <a:r>
              <a:rPr lang="en-US" sz="2000" b="1" dirty="0" smtClean="0">
                <a:solidFill>
                  <a:srgbClr val="000000"/>
                </a:solidFill>
              </a:rPr>
              <a:t>the best structure </a:t>
            </a:r>
            <a:r>
              <a:rPr lang="en-US" dirty="0" smtClean="0">
                <a:solidFill>
                  <a:srgbClr val="0033CC"/>
                </a:solidFill>
              </a:rPr>
              <a:t>y</a:t>
            </a:r>
            <a:r>
              <a:rPr lang="en-US" sz="2800" dirty="0" smtClean="0">
                <a:solidFill>
                  <a:srgbClr val="0033CC"/>
                </a:solidFill>
              </a:rPr>
              <a:t> </a:t>
            </a:r>
            <a:r>
              <a:rPr lang="en-US" sz="2000" dirty="0">
                <a:solidFill>
                  <a:srgbClr val="0033CC"/>
                </a:solidFill>
              </a:rPr>
              <a:t>= {y</a:t>
            </a:r>
            <a:r>
              <a:rPr lang="en-US" sz="2000" baseline="-25000" dirty="0">
                <a:solidFill>
                  <a:srgbClr val="0033CC"/>
                </a:solidFill>
              </a:rPr>
              <a:t>1</a:t>
            </a:r>
            <a:r>
              <a:rPr lang="en-US" sz="2000" dirty="0">
                <a:solidFill>
                  <a:srgbClr val="0033CC"/>
                </a:solidFill>
              </a:rPr>
              <a:t>,y</a:t>
            </a:r>
            <a:r>
              <a:rPr lang="en-US" sz="2000" baseline="-25000" dirty="0">
                <a:solidFill>
                  <a:srgbClr val="0033CC"/>
                </a:solidFill>
              </a:rPr>
              <a:t>2</a:t>
            </a:r>
            <a:r>
              <a:rPr lang="en-US" sz="2000" dirty="0">
                <a:solidFill>
                  <a:srgbClr val="0033CC"/>
                </a:solidFill>
              </a:rPr>
              <a:t>,…,</a:t>
            </a:r>
            <a:r>
              <a:rPr lang="en-US" sz="2000" dirty="0" err="1">
                <a:solidFill>
                  <a:srgbClr val="0033CC"/>
                </a:solidFill>
              </a:rPr>
              <a:t>y</a:t>
            </a:r>
            <a:r>
              <a:rPr lang="en-US" sz="2000" baseline="-25000" dirty="0" err="1">
                <a:solidFill>
                  <a:srgbClr val="0033CC"/>
                </a:solidFill>
              </a:rPr>
              <a:t>n</a:t>
            </a:r>
            <a:r>
              <a:rPr lang="en-US" sz="2000" dirty="0">
                <a:solidFill>
                  <a:srgbClr val="0033CC"/>
                </a:solidFill>
              </a:rPr>
              <a:t>} </a:t>
            </a:r>
            <a:r>
              <a:rPr lang="en-US" sz="2000" dirty="0" smtClean="0">
                <a:solidFill>
                  <a:srgbClr val="0033CC"/>
                </a:solidFill>
                <a:latin typeface="cmsy10"/>
              </a:rPr>
              <a:t>2</a:t>
            </a:r>
            <a:r>
              <a:rPr lang="en-US" sz="2000" dirty="0" smtClean="0">
                <a:solidFill>
                  <a:srgbClr val="0033CC"/>
                </a:solidFill>
                <a:ea typeface="cmsy10"/>
                <a:cs typeface="cmsy10"/>
              </a:rPr>
              <a:t> </a:t>
            </a:r>
            <a:r>
              <a:rPr lang="en-US" sz="2000" dirty="0" smtClean="0">
                <a:solidFill>
                  <a:srgbClr val="0033CC"/>
                </a:solidFill>
                <a:cs typeface="cmsy10"/>
              </a:rPr>
              <a:t>Y</a:t>
            </a:r>
            <a:r>
              <a:rPr lang="en-US" sz="2000" dirty="0" smtClean="0">
                <a:solidFill>
                  <a:srgbClr val="0033CC"/>
                </a:solidFill>
              </a:rPr>
              <a:t>  </a:t>
            </a:r>
            <a:r>
              <a:rPr lang="en-US" sz="2000" dirty="0" smtClean="0"/>
              <a:t>(entities &amp; relations)</a:t>
            </a:r>
          </a:p>
          <a:p>
            <a:pPr lvl="1"/>
            <a:r>
              <a:rPr lang="en-US" sz="1800" dirty="0" smtClean="0"/>
              <a:t>Assign values to the </a:t>
            </a:r>
            <a:r>
              <a:rPr lang="en-US" sz="1800" dirty="0">
                <a:solidFill>
                  <a:srgbClr val="0033CC"/>
                </a:solidFill>
              </a:rPr>
              <a:t>y</a:t>
            </a:r>
            <a:r>
              <a:rPr lang="en-US" sz="1800" baseline="-25000" dirty="0">
                <a:solidFill>
                  <a:srgbClr val="0033CC"/>
                </a:solidFill>
              </a:rPr>
              <a:t>1</a:t>
            </a:r>
            <a:r>
              <a:rPr lang="en-US" sz="1800" dirty="0">
                <a:solidFill>
                  <a:srgbClr val="0033CC"/>
                </a:solidFill>
              </a:rPr>
              <a:t>,y</a:t>
            </a:r>
            <a:r>
              <a:rPr lang="en-US" sz="1800" baseline="-25000" dirty="0">
                <a:solidFill>
                  <a:srgbClr val="0033CC"/>
                </a:solidFill>
              </a:rPr>
              <a:t>2</a:t>
            </a:r>
            <a:r>
              <a:rPr lang="en-US" sz="1800" dirty="0">
                <a:solidFill>
                  <a:srgbClr val="0033CC"/>
                </a:solidFill>
              </a:rPr>
              <a:t>,…,</a:t>
            </a:r>
            <a:r>
              <a:rPr lang="en-US" sz="1800" dirty="0" err="1" smtClean="0">
                <a:solidFill>
                  <a:srgbClr val="0033CC"/>
                </a:solidFill>
              </a:rPr>
              <a:t>y</a:t>
            </a:r>
            <a:r>
              <a:rPr lang="en-US" sz="1800" baseline="-25000" dirty="0" err="1" smtClean="0">
                <a:solidFill>
                  <a:srgbClr val="0033CC"/>
                </a:solidFill>
              </a:rPr>
              <a:t>n</a:t>
            </a:r>
            <a:r>
              <a:rPr lang="en-US" sz="1800" dirty="0" smtClean="0"/>
              <a:t>, accounting for </a:t>
            </a:r>
            <a:r>
              <a:rPr lang="en-US" sz="1800" b="1" dirty="0" smtClean="0"/>
              <a:t>dependencies among </a:t>
            </a:r>
            <a:r>
              <a:rPr lang="en-US" sz="1800" dirty="0" err="1" smtClean="0">
                <a:solidFill>
                  <a:srgbClr val="0033CC"/>
                </a:solidFill>
              </a:rPr>
              <a:t>y</a:t>
            </a:r>
            <a:r>
              <a:rPr lang="en-US" sz="1800" baseline="-25000" dirty="0" err="1" smtClean="0">
                <a:solidFill>
                  <a:srgbClr val="0033CC"/>
                </a:solidFill>
              </a:rPr>
              <a:t>i</a:t>
            </a:r>
            <a:r>
              <a:rPr lang="en-US" sz="2000" dirty="0" err="1" smtClean="0">
                <a:solidFill>
                  <a:srgbClr val="000000"/>
                </a:solidFill>
              </a:rPr>
              <a:t>s</a:t>
            </a:r>
            <a:endParaRPr lang="en-US" dirty="0">
              <a:solidFill>
                <a:srgbClr val="000000"/>
              </a:solidFill>
            </a:endParaRPr>
          </a:p>
          <a:p>
            <a:r>
              <a:rPr lang="en-US" sz="2000" dirty="0" smtClean="0">
                <a:solidFill>
                  <a:srgbClr val="000000"/>
                </a:solidFill>
              </a:rPr>
              <a:t>Inference is expressed as a maximization of a </a:t>
            </a:r>
            <a:r>
              <a:rPr lang="en-US" sz="2000" b="1" i="1" dirty="0" smtClean="0">
                <a:solidFill>
                  <a:srgbClr val="000000"/>
                </a:solidFill>
              </a:rPr>
              <a:t>scoring function</a:t>
            </a:r>
          </a:p>
          <a:p>
            <a:pPr marL="0" indent="0">
              <a:buNone/>
            </a:pPr>
            <a:r>
              <a:rPr lang="en-US" dirty="0" smtClean="0"/>
              <a:t>                                    y’ = </a:t>
            </a:r>
            <a:r>
              <a:rPr lang="en-US" dirty="0" err="1" smtClean="0"/>
              <a:t>argmax</a:t>
            </a:r>
            <a:r>
              <a:rPr lang="en-US" baseline="-25000" dirty="0" err="1" smtClean="0"/>
              <a:t>y</a:t>
            </a:r>
            <a:r>
              <a:rPr lang="en-US" baseline="-25000" dirty="0" smtClean="0"/>
              <a:t> </a:t>
            </a:r>
            <a:r>
              <a:rPr lang="en-US" baseline="-25000" dirty="0">
                <a:latin typeface="cmsy10"/>
              </a:rPr>
              <a:t>2 Y</a:t>
            </a:r>
            <a:r>
              <a:rPr lang="en-US" dirty="0"/>
              <a:t> </a:t>
            </a:r>
            <a:r>
              <a:rPr lang="en-US" dirty="0" err="1"/>
              <a:t>w</a:t>
            </a:r>
            <a:r>
              <a:rPr lang="en-US" baseline="30000" dirty="0" err="1"/>
              <a:t>T</a:t>
            </a:r>
            <a:r>
              <a:rPr lang="en-US" dirty="0"/>
              <a:t> </a:t>
            </a:r>
            <a:r>
              <a:rPr lang="en-US" dirty="0">
                <a:latin typeface="cmmi10"/>
              </a:rPr>
              <a:t>Á</a:t>
            </a:r>
            <a:r>
              <a:rPr lang="en-US" dirty="0"/>
              <a:t> (</a:t>
            </a:r>
            <a:r>
              <a:rPr lang="en-US" dirty="0" err="1"/>
              <a:t>x,y</a:t>
            </a:r>
            <a:r>
              <a:rPr lang="en-US" dirty="0"/>
              <a:t>)</a:t>
            </a:r>
          </a:p>
          <a:p>
            <a:endParaRPr lang="en-US" sz="2000" b="1" i="1" dirty="0" smtClean="0">
              <a:solidFill>
                <a:srgbClr val="000000"/>
              </a:solidFill>
            </a:endParaRPr>
          </a:p>
          <a:p>
            <a:endParaRPr lang="en-US" dirty="0" smtClean="0">
              <a:solidFill>
                <a:srgbClr val="000000"/>
              </a:solidFill>
            </a:endParaRPr>
          </a:p>
          <a:p>
            <a:endParaRPr lang="en-US" dirty="0" smtClean="0">
              <a:solidFill>
                <a:srgbClr val="000000"/>
              </a:solidFill>
            </a:endParaRPr>
          </a:p>
          <a:p>
            <a:r>
              <a:rPr lang="en-US" sz="2000" dirty="0" smtClean="0"/>
              <a:t>Inference requires</a:t>
            </a:r>
            <a:r>
              <a:rPr lang="en-US" sz="2000" dirty="0"/>
              <a:t>, in principle, touching all y </a:t>
            </a:r>
            <a:r>
              <a:rPr lang="en-US" sz="2000" dirty="0">
                <a:latin typeface="cmsy10"/>
              </a:rPr>
              <a:t>2</a:t>
            </a:r>
            <a:r>
              <a:rPr lang="en-US" sz="2000" dirty="0"/>
              <a:t> Y at decision time, when we are </a:t>
            </a:r>
            <a:r>
              <a:rPr lang="en-US" sz="2000" dirty="0">
                <a:solidFill>
                  <a:srgbClr val="0033CC"/>
                </a:solidFill>
              </a:rPr>
              <a:t>given </a:t>
            </a:r>
            <a:r>
              <a:rPr lang="en-US" sz="2000" dirty="0" smtClean="0">
                <a:solidFill>
                  <a:srgbClr val="0033CC"/>
                </a:solidFill>
              </a:rPr>
              <a:t>x </a:t>
            </a:r>
            <a:r>
              <a:rPr lang="en-US" sz="2000" dirty="0">
                <a:solidFill>
                  <a:srgbClr val="0033CC"/>
                </a:solidFill>
                <a:latin typeface="cmsy10"/>
              </a:rPr>
              <a:t>2</a:t>
            </a:r>
            <a:r>
              <a:rPr lang="en-US" sz="2000" dirty="0">
                <a:solidFill>
                  <a:srgbClr val="0033CC"/>
                </a:solidFill>
              </a:rPr>
              <a:t> X </a:t>
            </a:r>
            <a:r>
              <a:rPr lang="en-US" sz="2000" dirty="0"/>
              <a:t>and attempt to determine the </a:t>
            </a:r>
            <a:r>
              <a:rPr lang="en-US" sz="2000" dirty="0">
                <a:solidFill>
                  <a:srgbClr val="0033CC"/>
                </a:solidFill>
              </a:rPr>
              <a:t>best y </a:t>
            </a:r>
            <a:r>
              <a:rPr lang="en-US" sz="2000" dirty="0">
                <a:solidFill>
                  <a:srgbClr val="0033CC"/>
                </a:solidFill>
                <a:latin typeface="cmsy10"/>
              </a:rPr>
              <a:t>2</a:t>
            </a:r>
            <a:r>
              <a:rPr lang="en-US" sz="2000" dirty="0">
                <a:solidFill>
                  <a:srgbClr val="0033CC"/>
                </a:solidFill>
              </a:rPr>
              <a:t> Y </a:t>
            </a:r>
            <a:r>
              <a:rPr lang="en-US" sz="2000" dirty="0" smtClean="0"/>
              <a:t>for it, given </a:t>
            </a:r>
            <a:r>
              <a:rPr lang="en-US" sz="2000" dirty="0" smtClean="0">
                <a:solidFill>
                  <a:srgbClr val="0033CC"/>
                </a:solidFill>
              </a:rPr>
              <a:t>w</a:t>
            </a:r>
            <a:r>
              <a:rPr lang="en-US" sz="2000" dirty="0" smtClean="0"/>
              <a:t> </a:t>
            </a:r>
          </a:p>
          <a:p>
            <a:pPr lvl="1"/>
            <a:r>
              <a:rPr lang="en-US" dirty="0"/>
              <a:t>For some structures, inference is computationally easy. </a:t>
            </a:r>
          </a:p>
          <a:p>
            <a:pPr lvl="1"/>
            <a:r>
              <a:rPr lang="en-US" dirty="0" err="1"/>
              <a:t>Eg</a:t>
            </a:r>
            <a:r>
              <a:rPr lang="en-US" dirty="0"/>
              <a:t>: Using the Viterbi algorithm </a:t>
            </a:r>
            <a:endParaRPr lang="en-US" dirty="0" smtClean="0"/>
          </a:p>
          <a:p>
            <a:pPr lvl="1"/>
            <a:r>
              <a:rPr lang="en-US" dirty="0" smtClean="0"/>
              <a:t>In </a:t>
            </a:r>
            <a:r>
              <a:rPr lang="en-US" dirty="0"/>
              <a:t>general, </a:t>
            </a:r>
            <a:r>
              <a:rPr lang="en-US" dirty="0" smtClean="0"/>
              <a:t>NP-hard</a:t>
            </a:r>
            <a:r>
              <a:rPr lang="en-US" dirty="0"/>
              <a:t> </a:t>
            </a:r>
            <a:r>
              <a:rPr lang="en-US" dirty="0" smtClean="0"/>
              <a:t>(can be formulated as an ILP)</a:t>
            </a:r>
            <a:endParaRPr lang="en-US" dirty="0"/>
          </a:p>
          <a:p>
            <a:endParaRPr lang="en-US" sz="2000" dirty="0"/>
          </a:p>
        </p:txBody>
      </p:sp>
      <p:sp>
        <p:nvSpPr>
          <p:cNvPr id="2" name="Title 1"/>
          <p:cNvSpPr>
            <a:spLocks noGrp="1"/>
          </p:cNvSpPr>
          <p:nvPr>
            <p:ph type="title"/>
          </p:nvPr>
        </p:nvSpPr>
        <p:spPr/>
        <p:txBody>
          <a:bodyPr>
            <a:normAutofit/>
          </a:bodyPr>
          <a:lstStyle/>
          <a:p>
            <a:r>
              <a:rPr lang="en-US" dirty="0" smtClean="0"/>
              <a:t>Structured Prediction: Inference</a:t>
            </a:r>
            <a:endParaRPr lang="en-US" dirty="0"/>
          </a:p>
        </p:txBody>
      </p:sp>
      <p:sp>
        <p:nvSpPr>
          <p:cNvPr id="17" name="Rectangular Callout 16"/>
          <p:cNvSpPr/>
          <p:nvPr/>
        </p:nvSpPr>
        <p:spPr>
          <a:xfrm>
            <a:off x="7162800" y="2819400"/>
            <a:ext cx="1638299" cy="990600"/>
          </a:xfrm>
          <a:prstGeom prst="wedgeRectCallout">
            <a:avLst>
              <a:gd name="adj1" fmla="val -113950"/>
              <a:gd name="adj2" fmla="val -39478"/>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Century Gothic"/>
              </a:rPr>
              <a:t>Joint features on </a:t>
            </a:r>
            <a:r>
              <a:rPr lang="en-US" dirty="0" smtClean="0">
                <a:solidFill>
                  <a:schemeClr val="tx1"/>
                </a:solidFill>
                <a:cs typeface="Century Gothic"/>
              </a:rPr>
              <a:t>inputs and outputs</a:t>
            </a:r>
            <a:endParaRPr lang="en-US" dirty="0">
              <a:solidFill>
                <a:schemeClr val="tx1"/>
              </a:solidFill>
              <a:cs typeface="Century Gothic"/>
            </a:endParaRPr>
          </a:p>
        </p:txBody>
      </p:sp>
      <p:sp>
        <p:nvSpPr>
          <p:cNvPr id="18" name="Rectangular Callout 17"/>
          <p:cNvSpPr/>
          <p:nvPr/>
        </p:nvSpPr>
        <p:spPr>
          <a:xfrm>
            <a:off x="3276600" y="3465284"/>
            <a:ext cx="3200400" cy="649516"/>
          </a:xfrm>
          <a:prstGeom prst="wedgeRectCallout">
            <a:avLst>
              <a:gd name="adj1" fmla="val 1456"/>
              <a:gd name="adj2" fmla="val -10731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entury Gothic"/>
              </a:rPr>
              <a:t>Feature Weights</a:t>
            </a:r>
          </a:p>
          <a:p>
            <a:pPr algn="ctr"/>
            <a:r>
              <a:rPr lang="en-US" dirty="0">
                <a:solidFill>
                  <a:schemeClr val="tx1"/>
                </a:solidFill>
                <a:cs typeface="Century Gothic"/>
              </a:rPr>
              <a:t>(estimated during learning)</a:t>
            </a:r>
          </a:p>
        </p:txBody>
      </p:sp>
      <p:sp>
        <p:nvSpPr>
          <p:cNvPr id="19" name="Rectangular Callout 18"/>
          <p:cNvSpPr/>
          <p:nvPr/>
        </p:nvSpPr>
        <p:spPr>
          <a:xfrm>
            <a:off x="533400" y="3389084"/>
            <a:ext cx="1600199" cy="649516"/>
          </a:xfrm>
          <a:prstGeom prst="wedgeRectCallout">
            <a:avLst>
              <a:gd name="adj1" fmla="val 190323"/>
              <a:gd name="adj2" fmla="val -7371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cs typeface="Century Gothic"/>
              </a:rPr>
              <a:t>Set of allowed </a:t>
            </a:r>
            <a:r>
              <a:rPr lang="en-US" dirty="0" smtClean="0">
                <a:solidFill>
                  <a:schemeClr val="tx1"/>
                </a:solidFill>
                <a:latin typeface="+mj-lt"/>
                <a:cs typeface="Century Gothic"/>
              </a:rPr>
              <a:t>structures</a:t>
            </a:r>
            <a:endParaRPr lang="en-US" dirty="0">
              <a:solidFill>
                <a:schemeClr val="tx1"/>
              </a:solidFill>
              <a:latin typeface="+mj-lt"/>
              <a:cs typeface="Century Gothic"/>
            </a:endParaRPr>
          </a:p>
        </p:txBody>
      </p:sp>
      <p:sp>
        <p:nvSpPr>
          <p:cNvPr id="8" name="Rectangle 17"/>
          <p:cNvSpPr>
            <a:spLocks noChangeArrowheads="1"/>
          </p:cNvSpPr>
          <p:nvPr/>
        </p:nvSpPr>
        <p:spPr bwMode="auto">
          <a:xfrm>
            <a:off x="2895600" y="164068"/>
            <a:ext cx="6096000" cy="369332"/>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000000"/>
                </a:solidFill>
                <a:latin typeface="Arial" charset="0"/>
                <a:cs typeface="Arial" charset="0"/>
              </a:rPr>
              <a:t>Placing in context: a crash course in structured prediction</a:t>
            </a:r>
            <a:endParaRPr lang="en-US" dirty="0">
              <a:solidFill>
                <a:srgbClr val="000000"/>
              </a:solidFill>
              <a:latin typeface="Arial" charset="0"/>
              <a:cs typeface="Arial" charset="0"/>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10</a:t>
            </a:fld>
            <a:endParaRPr lang="en-US" altLang="zh-TW" dirty="0">
              <a:solidFill>
                <a:srgbClr val="000000"/>
              </a:solidFill>
            </a:endParaRPr>
          </a:p>
        </p:txBody>
      </p:sp>
    </p:spTree>
    <p:extLst>
      <p:ext uri="{BB962C8B-B14F-4D97-AF65-F5344CB8AC3E}">
        <p14:creationId xmlns:p14="http://schemas.microsoft.com/office/powerpoint/2010/main" val="28134296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Prediction: Learning</a:t>
            </a:r>
          </a:p>
        </p:txBody>
      </p:sp>
      <p:sp>
        <p:nvSpPr>
          <p:cNvPr id="3" name="Content Placeholder 2"/>
          <p:cNvSpPr>
            <a:spLocks noGrp="1"/>
          </p:cNvSpPr>
          <p:nvPr>
            <p:ph idx="1"/>
          </p:nvPr>
        </p:nvSpPr>
        <p:spPr/>
        <p:txBody>
          <a:bodyPr>
            <a:normAutofit/>
          </a:bodyPr>
          <a:lstStyle/>
          <a:p>
            <a:r>
              <a:rPr lang="en-US" sz="2200" dirty="0"/>
              <a:t>Learning: </a:t>
            </a:r>
            <a:r>
              <a:rPr lang="en-US" sz="2200" dirty="0">
                <a:solidFill>
                  <a:srgbClr val="0033CC"/>
                </a:solidFill>
              </a:rPr>
              <a:t>given</a:t>
            </a:r>
            <a:r>
              <a:rPr lang="en-US" sz="2200" dirty="0">
                <a:solidFill>
                  <a:srgbClr val="000000"/>
                </a:solidFill>
              </a:rPr>
              <a:t> a set of structured examples </a:t>
            </a:r>
            <a:r>
              <a:rPr lang="en-US" sz="2200" dirty="0">
                <a:solidFill>
                  <a:srgbClr val="0033CC"/>
                </a:solidFill>
              </a:rPr>
              <a:t>{(</a:t>
            </a:r>
            <a:r>
              <a:rPr lang="en-US" sz="2200" dirty="0" err="1">
                <a:solidFill>
                  <a:srgbClr val="0033CC"/>
                </a:solidFill>
              </a:rPr>
              <a:t>x,y</a:t>
            </a:r>
            <a:r>
              <a:rPr lang="en-US" sz="2200" dirty="0">
                <a:solidFill>
                  <a:srgbClr val="0033CC"/>
                </a:solidFill>
              </a:rPr>
              <a:t>)} </a:t>
            </a:r>
            <a:endParaRPr lang="en-US" sz="2200" dirty="0" smtClean="0">
              <a:solidFill>
                <a:srgbClr val="0033CC"/>
              </a:solidFill>
            </a:endParaRPr>
          </a:p>
          <a:p>
            <a:pPr marL="0" indent="0">
              <a:buNone/>
            </a:pPr>
            <a:r>
              <a:rPr lang="en-US" sz="2200" dirty="0">
                <a:solidFill>
                  <a:srgbClr val="0033CC"/>
                </a:solidFill>
              </a:rPr>
              <a:t> </a:t>
            </a:r>
            <a:r>
              <a:rPr lang="en-US" sz="2200" dirty="0" smtClean="0">
                <a:solidFill>
                  <a:srgbClr val="0033CC"/>
                </a:solidFill>
              </a:rPr>
              <a:t>                      find</a:t>
            </a:r>
            <a:r>
              <a:rPr lang="en-US" sz="2200" dirty="0" smtClean="0">
                <a:solidFill>
                  <a:srgbClr val="000000"/>
                </a:solidFill>
              </a:rPr>
              <a:t> </a:t>
            </a:r>
            <a:r>
              <a:rPr lang="en-US" sz="2200" dirty="0">
                <a:solidFill>
                  <a:srgbClr val="000000"/>
                </a:solidFill>
              </a:rPr>
              <a:t>a scoring function </a:t>
            </a:r>
            <a:r>
              <a:rPr lang="en-US" sz="2200" dirty="0">
                <a:solidFill>
                  <a:srgbClr val="0033CC"/>
                </a:solidFill>
              </a:rPr>
              <a:t>w</a:t>
            </a:r>
            <a:r>
              <a:rPr lang="en-US" sz="2200" dirty="0">
                <a:solidFill>
                  <a:srgbClr val="000000"/>
                </a:solidFill>
              </a:rPr>
              <a:t> that minimizes </a:t>
            </a:r>
            <a:r>
              <a:rPr lang="en-US" sz="2200" dirty="0" smtClean="0">
                <a:solidFill>
                  <a:srgbClr val="000000"/>
                </a:solidFill>
              </a:rPr>
              <a:t>empirical loss</a:t>
            </a:r>
            <a:r>
              <a:rPr lang="en-US" sz="2200" dirty="0">
                <a:solidFill>
                  <a:srgbClr val="000000"/>
                </a:solidFill>
              </a:rPr>
              <a:t>.</a:t>
            </a:r>
          </a:p>
          <a:p>
            <a:r>
              <a:rPr lang="en-US" sz="2200" dirty="0">
                <a:solidFill>
                  <a:srgbClr val="000000"/>
                </a:solidFill>
              </a:rPr>
              <a:t>Learning is thus driven by the attempt to find a weight vector </a:t>
            </a:r>
            <a:r>
              <a:rPr lang="en-US" sz="2200" dirty="0">
                <a:solidFill>
                  <a:srgbClr val="0033CC"/>
                </a:solidFill>
              </a:rPr>
              <a:t>w</a:t>
            </a:r>
            <a:r>
              <a:rPr lang="en-US" sz="2200" dirty="0">
                <a:solidFill>
                  <a:srgbClr val="000000"/>
                </a:solidFill>
              </a:rPr>
              <a:t> such </a:t>
            </a:r>
            <a:r>
              <a:rPr lang="en-US" sz="2200" dirty="0" smtClean="0">
                <a:solidFill>
                  <a:srgbClr val="000000"/>
                </a:solidFill>
              </a:rPr>
              <a:t>that</a:t>
            </a:r>
            <a:r>
              <a:rPr lang="en-US" sz="2200" dirty="0">
                <a:solidFill>
                  <a:srgbClr val="000000"/>
                </a:solidFill>
              </a:rPr>
              <a:t> </a:t>
            </a:r>
            <a:r>
              <a:rPr lang="en-US" sz="2200" dirty="0" smtClean="0">
                <a:solidFill>
                  <a:srgbClr val="000000"/>
                </a:solidFill>
              </a:rPr>
              <a:t>for each given annotated example </a:t>
            </a:r>
            <a:r>
              <a:rPr lang="en-US" sz="2200" dirty="0" smtClean="0">
                <a:solidFill>
                  <a:srgbClr val="0033CC"/>
                </a:solidFill>
              </a:rPr>
              <a:t>(</a:t>
            </a:r>
            <a:r>
              <a:rPr lang="en-US" sz="2200" dirty="0" smtClean="0">
                <a:solidFill>
                  <a:srgbClr val="0033CC"/>
                </a:solidFill>
                <a:latin typeface="Calibri"/>
              </a:rPr>
              <a:t>x</a:t>
            </a:r>
            <a:r>
              <a:rPr lang="en-US" sz="2200" baseline="-25000" dirty="0" smtClean="0">
                <a:solidFill>
                  <a:srgbClr val="0033CC"/>
                </a:solidFill>
                <a:latin typeface="Calibri"/>
              </a:rPr>
              <a:t>i</a:t>
            </a:r>
            <a:r>
              <a:rPr lang="en-US" sz="2200" dirty="0" smtClean="0">
                <a:solidFill>
                  <a:srgbClr val="0033CC"/>
                </a:solidFill>
              </a:rPr>
              <a:t>, </a:t>
            </a:r>
            <a:r>
              <a:rPr lang="en-US" sz="2200" dirty="0" err="1" smtClean="0">
                <a:solidFill>
                  <a:srgbClr val="0033CC"/>
                </a:solidFill>
                <a:latin typeface="Calibri"/>
              </a:rPr>
              <a:t>y</a:t>
            </a:r>
            <a:r>
              <a:rPr lang="en-US" sz="2200" baseline="-25000" dirty="0" err="1" smtClean="0">
                <a:solidFill>
                  <a:srgbClr val="0033CC"/>
                </a:solidFill>
                <a:latin typeface="Calibri"/>
              </a:rPr>
              <a:t>i</a:t>
            </a:r>
            <a:r>
              <a:rPr lang="en-US" sz="2200" dirty="0" smtClean="0">
                <a:solidFill>
                  <a:srgbClr val="0033CC"/>
                </a:solidFill>
              </a:rPr>
              <a:t>):</a:t>
            </a:r>
          </a:p>
          <a:p>
            <a:pPr marL="0" indent="0">
              <a:buNone/>
            </a:pPr>
            <a:endParaRPr lang="en-US" dirty="0"/>
          </a:p>
          <a:p>
            <a:pPr marL="0" indent="0">
              <a:buNone/>
            </a:pPr>
            <a:endParaRPr lang="en-US" dirty="0" smtClean="0"/>
          </a:p>
          <a:p>
            <a:pPr marL="0" indent="0">
              <a:buNone/>
            </a:pPr>
            <a:endParaRPr lang="en-US" dirty="0"/>
          </a:p>
          <a:p>
            <a:endParaRPr lang="en-US" sz="2000" dirty="0" smtClean="0"/>
          </a:p>
        </p:txBody>
      </p:sp>
      <p:sp>
        <p:nvSpPr>
          <p:cNvPr id="12" name="Slide Number Placeholder 11"/>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11</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2029355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Prediction: Learning</a:t>
            </a:r>
          </a:p>
        </p:txBody>
      </p:sp>
      <p:sp>
        <p:nvSpPr>
          <p:cNvPr id="3" name="Content Placeholder 2"/>
          <p:cNvSpPr>
            <a:spLocks noGrp="1"/>
          </p:cNvSpPr>
          <p:nvPr>
            <p:ph idx="1"/>
          </p:nvPr>
        </p:nvSpPr>
        <p:spPr/>
        <p:txBody>
          <a:bodyPr>
            <a:normAutofit fontScale="92500" lnSpcReduction="20000"/>
          </a:bodyPr>
          <a:lstStyle/>
          <a:p>
            <a:r>
              <a:rPr lang="en-US" dirty="0"/>
              <a:t>Learning: </a:t>
            </a:r>
            <a:r>
              <a:rPr lang="en-US" dirty="0">
                <a:solidFill>
                  <a:srgbClr val="0033CC"/>
                </a:solidFill>
              </a:rPr>
              <a:t>given</a:t>
            </a:r>
            <a:r>
              <a:rPr lang="en-US" dirty="0">
                <a:solidFill>
                  <a:srgbClr val="000000"/>
                </a:solidFill>
              </a:rPr>
              <a:t> a set of structured examples </a:t>
            </a:r>
            <a:r>
              <a:rPr lang="en-US" dirty="0">
                <a:solidFill>
                  <a:srgbClr val="0033CC"/>
                </a:solidFill>
              </a:rPr>
              <a:t>{(</a:t>
            </a:r>
            <a:r>
              <a:rPr lang="en-US" dirty="0" err="1">
                <a:solidFill>
                  <a:srgbClr val="0033CC"/>
                </a:solidFill>
              </a:rPr>
              <a:t>x,y</a:t>
            </a:r>
            <a:r>
              <a:rPr lang="en-US" dirty="0">
                <a:solidFill>
                  <a:srgbClr val="0033CC"/>
                </a:solidFill>
              </a:rPr>
              <a:t>)} </a:t>
            </a:r>
            <a:endParaRPr lang="en-US" dirty="0" smtClean="0">
              <a:solidFill>
                <a:srgbClr val="0033CC"/>
              </a:solidFill>
            </a:endParaRPr>
          </a:p>
          <a:p>
            <a:pPr marL="0" indent="0">
              <a:buNone/>
            </a:pPr>
            <a:r>
              <a:rPr lang="en-US" dirty="0">
                <a:solidFill>
                  <a:srgbClr val="0033CC"/>
                </a:solidFill>
              </a:rPr>
              <a:t> </a:t>
            </a:r>
            <a:r>
              <a:rPr lang="en-US" dirty="0" smtClean="0">
                <a:solidFill>
                  <a:srgbClr val="0033CC"/>
                </a:solidFill>
              </a:rPr>
              <a:t>                      find</a:t>
            </a:r>
            <a:r>
              <a:rPr lang="en-US" dirty="0" smtClean="0">
                <a:solidFill>
                  <a:srgbClr val="000000"/>
                </a:solidFill>
              </a:rPr>
              <a:t> </a:t>
            </a:r>
            <a:r>
              <a:rPr lang="en-US" dirty="0">
                <a:solidFill>
                  <a:srgbClr val="000000"/>
                </a:solidFill>
              </a:rPr>
              <a:t>a scoring function </a:t>
            </a:r>
            <a:r>
              <a:rPr lang="en-US" dirty="0">
                <a:solidFill>
                  <a:srgbClr val="0033CC"/>
                </a:solidFill>
              </a:rPr>
              <a:t>w</a:t>
            </a:r>
            <a:r>
              <a:rPr lang="en-US" dirty="0">
                <a:solidFill>
                  <a:srgbClr val="000000"/>
                </a:solidFill>
              </a:rPr>
              <a:t> that minimizes </a:t>
            </a:r>
            <a:r>
              <a:rPr lang="en-US" dirty="0" smtClean="0">
                <a:solidFill>
                  <a:srgbClr val="000000"/>
                </a:solidFill>
              </a:rPr>
              <a:t>empirical loss</a:t>
            </a:r>
            <a:r>
              <a:rPr lang="en-US" dirty="0">
                <a:solidFill>
                  <a:srgbClr val="000000"/>
                </a:solidFill>
              </a:rPr>
              <a:t>.</a:t>
            </a:r>
          </a:p>
          <a:p>
            <a:r>
              <a:rPr lang="en-US" dirty="0">
                <a:solidFill>
                  <a:srgbClr val="000000"/>
                </a:solidFill>
              </a:rPr>
              <a:t>Learning is thus driven by the attempt to find a weight vector </a:t>
            </a:r>
            <a:r>
              <a:rPr lang="en-US" dirty="0">
                <a:solidFill>
                  <a:srgbClr val="0033CC"/>
                </a:solidFill>
              </a:rPr>
              <a:t>w</a:t>
            </a:r>
            <a:r>
              <a:rPr lang="en-US" dirty="0">
                <a:solidFill>
                  <a:srgbClr val="000000"/>
                </a:solidFill>
              </a:rPr>
              <a:t> such </a:t>
            </a:r>
            <a:r>
              <a:rPr lang="en-US" dirty="0" smtClean="0">
                <a:solidFill>
                  <a:srgbClr val="000000"/>
                </a:solidFill>
              </a:rPr>
              <a:t>that</a:t>
            </a:r>
            <a:r>
              <a:rPr lang="en-US" dirty="0">
                <a:solidFill>
                  <a:srgbClr val="000000"/>
                </a:solidFill>
              </a:rPr>
              <a:t> </a:t>
            </a:r>
            <a:r>
              <a:rPr lang="en-US" dirty="0" smtClean="0">
                <a:solidFill>
                  <a:srgbClr val="000000"/>
                </a:solidFill>
              </a:rPr>
              <a:t>for each given annotated example </a:t>
            </a:r>
            <a:r>
              <a:rPr lang="en-US" dirty="0" smtClean="0">
                <a:solidFill>
                  <a:srgbClr val="0033CC"/>
                </a:solidFill>
              </a:rPr>
              <a:t>(</a:t>
            </a:r>
            <a:r>
              <a:rPr lang="en-US" dirty="0" smtClean="0">
                <a:solidFill>
                  <a:srgbClr val="0033CC"/>
                </a:solidFill>
                <a:latin typeface="Calibri"/>
              </a:rPr>
              <a:t>x</a:t>
            </a:r>
            <a:r>
              <a:rPr lang="en-US" baseline="-25000" dirty="0" smtClean="0">
                <a:solidFill>
                  <a:srgbClr val="0033CC"/>
                </a:solidFill>
                <a:latin typeface="Calibri"/>
              </a:rPr>
              <a:t>i</a:t>
            </a:r>
            <a:r>
              <a:rPr lang="en-US" dirty="0" smtClean="0">
                <a:solidFill>
                  <a:srgbClr val="0033CC"/>
                </a:solidFill>
              </a:rPr>
              <a:t>, </a:t>
            </a:r>
            <a:r>
              <a:rPr lang="en-US" dirty="0" err="1" smtClean="0">
                <a:solidFill>
                  <a:srgbClr val="0033CC"/>
                </a:solidFill>
                <a:latin typeface="Calibri"/>
              </a:rPr>
              <a:t>y</a:t>
            </a:r>
            <a:r>
              <a:rPr lang="en-US" baseline="-25000" dirty="0" err="1" smtClean="0">
                <a:solidFill>
                  <a:srgbClr val="0033CC"/>
                </a:solidFill>
                <a:latin typeface="Calibri"/>
              </a:rPr>
              <a:t>i</a:t>
            </a:r>
            <a:r>
              <a:rPr lang="en-US" dirty="0" smtClean="0">
                <a:solidFill>
                  <a:srgbClr val="0033CC"/>
                </a:solidFill>
              </a:rPr>
              <a:t>):</a:t>
            </a:r>
          </a:p>
          <a:p>
            <a:pPr marL="0" indent="0">
              <a:buNone/>
            </a:pPr>
            <a:endParaRPr lang="en-US" dirty="0"/>
          </a:p>
          <a:p>
            <a:pPr marL="0" indent="0">
              <a:buNone/>
            </a:pPr>
            <a:endParaRPr lang="en-US" dirty="0" smtClean="0"/>
          </a:p>
          <a:p>
            <a:pPr marL="0" indent="0">
              <a:buNone/>
            </a:pPr>
            <a:endParaRPr lang="en-US" dirty="0"/>
          </a:p>
          <a:p>
            <a:endParaRPr lang="en-US" sz="2000" dirty="0" smtClean="0">
              <a:solidFill>
                <a:srgbClr val="0033CC"/>
              </a:solidFill>
            </a:endParaRPr>
          </a:p>
          <a:p>
            <a:r>
              <a:rPr lang="en-US" sz="2000" dirty="0" smtClean="0">
                <a:solidFill>
                  <a:srgbClr val="0033CC"/>
                </a:solidFill>
              </a:rPr>
              <a:t>We </a:t>
            </a:r>
            <a:r>
              <a:rPr lang="en-US" sz="2000" dirty="0">
                <a:solidFill>
                  <a:srgbClr val="0033CC"/>
                </a:solidFill>
              </a:rPr>
              <a:t>call </a:t>
            </a:r>
            <a:r>
              <a:rPr lang="en-US" sz="2000" dirty="0" smtClean="0">
                <a:solidFill>
                  <a:srgbClr val="0033CC"/>
                </a:solidFill>
              </a:rPr>
              <a:t>these conditions </a:t>
            </a:r>
            <a:r>
              <a:rPr lang="en-US" sz="2000" dirty="0">
                <a:solidFill>
                  <a:srgbClr val="0033CC"/>
                </a:solidFill>
              </a:rPr>
              <a:t>the </a:t>
            </a:r>
            <a:r>
              <a:rPr lang="en-US" sz="2000" dirty="0">
                <a:solidFill>
                  <a:srgbClr val="FF0000"/>
                </a:solidFill>
              </a:rPr>
              <a:t>learning </a:t>
            </a:r>
            <a:r>
              <a:rPr lang="en-US" sz="2000" dirty="0" smtClean="0">
                <a:solidFill>
                  <a:srgbClr val="FF0000"/>
                </a:solidFill>
              </a:rPr>
              <a:t>constraints.</a:t>
            </a:r>
            <a:endParaRPr lang="en-US" sz="2000" dirty="0">
              <a:solidFill>
                <a:srgbClr val="FF0000"/>
              </a:solidFill>
            </a:endParaRPr>
          </a:p>
          <a:p>
            <a:endParaRPr lang="en-US" sz="2200" dirty="0" smtClean="0"/>
          </a:p>
          <a:p>
            <a:r>
              <a:rPr lang="en-US" sz="2200" dirty="0" smtClean="0"/>
              <a:t>In most learning algorithms used today, the update of the weight vector </a:t>
            </a:r>
            <a:r>
              <a:rPr lang="en-US" sz="2200" dirty="0" smtClean="0">
                <a:solidFill>
                  <a:srgbClr val="FF0000"/>
                </a:solidFill>
              </a:rPr>
              <a:t>w</a:t>
            </a:r>
            <a:r>
              <a:rPr lang="en-US" sz="2200" dirty="0" smtClean="0"/>
              <a:t> is done in an </a:t>
            </a:r>
            <a:r>
              <a:rPr lang="en-US" sz="2200" dirty="0" smtClean="0">
                <a:solidFill>
                  <a:srgbClr val="FF0000"/>
                </a:solidFill>
              </a:rPr>
              <a:t>on-line fashion</a:t>
            </a:r>
            <a:endParaRPr lang="en-US" sz="2200" dirty="0" smtClean="0"/>
          </a:p>
          <a:p>
            <a:pPr lvl="1"/>
            <a:r>
              <a:rPr lang="en-US" sz="1900" dirty="0" smtClean="0"/>
              <a:t>Think </a:t>
            </a:r>
            <a:r>
              <a:rPr lang="en-US" sz="1900" dirty="0"/>
              <a:t>about it as Perceptron; this procedure applies to </a:t>
            </a:r>
            <a:r>
              <a:rPr lang="en-US" sz="1900" dirty="0">
                <a:solidFill>
                  <a:srgbClr val="0033CC"/>
                </a:solidFill>
              </a:rPr>
              <a:t>Structured Perceptron</a:t>
            </a:r>
            <a:r>
              <a:rPr lang="en-US" sz="1900" dirty="0"/>
              <a:t>, </a:t>
            </a:r>
            <a:r>
              <a:rPr lang="en-US" sz="1900" dirty="0">
                <a:solidFill>
                  <a:srgbClr val="0033CC"/>
                </a:solidFill>
              </a:rPr>
              <a:t>CRFs</a:t>
            </a:r>
            <a:r>
              <a:rPr lang="en-US" sz="1900" dirty="0"/>
              <a:t>, </a:t>
            </a:r>
            <a:r>
              <a:rPr lang="en-US" sz="1900" dirty="0">
                <a:solidFill>
                  <a:srgbClr val="0033CC"/>
                </a:solidFill>
              </a:rPr>
              <a:t>Linear Structured </a:t>
            </a:r>
            <a:r>
              <a:rPr lang="en-US" sz="1900" dirty="0" smtClean="0">
                <a:solidFill>
                  <a:srgbClr val="0033CC"/>
                </a:solidFill>
              </a:rPr>
              <a:t>SVM</a:t>
            </a:r>
            <a:endParaRPr lang="en-US" sz="1900" dirty="0">
              <a:solidFill>
                <a:srgbClr val="0033CC"/>
              </a:solidFill>
            </a:endParaRPr>
          </a:p>
          <a:p>
            <a:r>
              <a:rPr lang="en-US" sz="2200" dirty="0" err="1" smtClean="0"/>
              <a:t>W.l.o.g</a:t>
            </a:r>
            <a:r>
              <a:rPr lang="en-US" sz="2200" dirty="0" smtClean="0"/>
              <a:t>. (almost) we can thus write the generic structured learning algorithm as follows:</a:t>
            </a:r>
          </a:p>
        </p:txBody>
      </p:sp>
      <p:pic>
        <p:nvPicPr>
          <p:cNvPr id="6" name="Picture 5"/>
          <p:cNvPicPr>
            <a:picLocks noChangeAspect="1"/>
          </p:cNvPicPr>
          <p:nvPr/>
        </p:nvPicPr>
        <p:blipFill>
          <a:blip r:embed="rId3"/>
          <a:stretch>
            <a:fillRect/>
          </a:stretch>
        </p:blipFill>
        <p:spPr>
          <a:xfrm>
            <a:off x="939800" y="2660969"/>
            <a:ext cx="7747000" cy="872806"/>
          </a:xfrm>
          <a:prstGeom prst="rect">
            <a:avLst/>
          </a:prstGeom>
        </p:spPr>
      </p:pic>
      <p:sp>
        <p:nvSpPr>
          <p:cNvPr id="7" name="Rectangle 6"/>
          <p:cNvSpPr/>
          <p:nvPr/>
        </p:nvSpPr>
        <p:spPr>
          <a:xfrm>
            <a:off x="7794625" y="2753043"/>
            <a:ext cx="1070794" cy="7489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619125" y="2610168"/>
            <a:ext cx="247650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Score of annotated structure</a:t>
            </a:r>
            <a:endParaRPr lang="en-US" sz="2000" b="1" dirty="0">
              <a:solidFill>
                <a:srgbClr val="0033CC"/>
              </a:solidFill>
            </a:endParaRPr>
          </a:p>
        </p:txBody>
      </p:sp>
      <p:sp>
        <p:nvSpPr>
          <p:cNvPr id="9" name="Rectangle 8"/>
          <p:cNvSpPr/>
          <p:nvPr/>
        </p:nvSpPr>
        <p:spPr>
          <a:xfrm>
            <a:off x="3644900" y="2610168"/>
            <a:ext cx="210185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Score of any other structure</a:t>
            </a:r>
            <a:endParaRPr lang="en-US" sz="2000" b="1" dirty="0">
              <a:solidFill>
                <a:srgbClr val="0033CC"/>
              </a:solidFill>
            </a:endParaRPr>
          </a:p>
        </p:txBody>
      </p:sp>
      <p:sp>
        <p:nvSpPr>
          <p:cNvPr id="10" name="Rectangle 9"/>
          <p:cNvSpPr/>
          <p:nvPr/>
        </p:nvSpPr>
        <p:spPr>
          <a:xfrm>
            <a:off x="6226578" y="2610168"/>
            <a:ext cx="210185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Penalty for predicting other structure</a:t>
            </a:r>
            <a:endParaRPr lang="en-US" sz="2000" b="1" dirty="0">
              <a:solidFill>
                <a:srgbClr val="0033CC"/>
              </a:solidFill>
            </a:endParaRPr>
          </a:p>
        </p:txBody>
      </p:sp>
      <p:sp>
        <p:nvSpPr>
          <p:cNvPr id="4" name="TextBox 3"/>
          <p:cNvSpPr txBox="1"/>
          <p:nvPr/>
        </p:nvSpPr>
        <p:spPr>
          <a:xfrm>
            <a:off x="121222" y="2825632"/>
            <a:ext cx="627095" cy="523220"/>
          </a:xfrm>
          <a:prstGeom prst="rect">
            <a:avLst/>
          </a:prstGeom>
          <a:noFill/>
        </p:spPr>
        <p:txBody>
          <a:bodyPr wrap="none" rtlCol="0">
            <a:spAutoFit/>
          </a:bodyPr>
          <a:lstStyle/>
          <a:p>
            <a:r>
              <a:rPr lang="en-US" sz="2800" dirty="0" smtClean="0">
                <a:latin typeface="cmsy10"/>
              </a:rPr>
              <a:t>8</a:t>
            </a:r>
            <a:r>
              <a:rPr lang="en-US" sz="2800" dirty="0" smtClean="0">
                <a:latin typeface="+mn-lt"/>
              </a:rPr>
              <a:t> y</a:t>
            </a:r>
            <a:endParaRPr lang="en-US" sz="2800" dirty="0">
              <a:latin typeface="+mn-lt"/>
            </a:endParaRPr>
          </a:p>
        </p:txBody>
      </p:sp>
      <p:sp>
        <p:nvSpPr>
          <p:cNvPr id="5" name="Slide Number Placeholder 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12</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76502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ular Callout 11"/>
          <p:cNvSpPr/>
          <p:nvPr/>
        </p:nvSpPr>
        <p:spPr>
          <a:xfrm>
            <a:off x="6781800" y="152400"/>
            <a:ext cx="2286000" cy="1828800"/>
          </a:xfrm>
          <a:prstGeom prst="wedgeRectCallout">
            <a:avLst>
              <a:gd name="adj1" fmla="val -113339"/>
              <a:gd name="adj2" fmla="val 7695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cs typeface="Century Gothic"/>
              </a:rPr>
              <a:t>In the structured case, the prediction (inference) step is often </a:t>
            </a:r>
            <a:r>
              <a:rPr lang="en-US" sz="2000" dirty="0" smtClean="0">
                <a:solidFill>
                  <a:srgbClr val="FF0000"/>
                </a:solidFill>
                <a:cs typeface="Century Gothic"/>
              </a:rPr>
              <a:t>intractable </a:t>
            </a:r>
            <a:r>
              <a:rPr lang="en-US" sz="2000" dirty="0" smtClean="0">
                <a:solidFill>
                  <a:schemeClr val="tx1"/>
                </a:solidFill>
                <a:cs typeface="Century Gothic"/>
              </a:rPr>
              <a:t>and needs to be done </a:t>
            </a:r>
            <a:r>
              <a:rPr lang="en-US" sz="2000" dirty="0" smtClean="0">
                <a:solidFill>
                  <a:srgbClr val="FF0000"/>
                </a:solidFill>
                <a:cs typeface="Century Gothic"/>
              </a:rPr>
              <a:t>many times</a:t>
            </a:r>
            <a:endParaRPr lang="en-US" sz="2000" dirty="0">
              <a:solidFill>
                <a:srgbClr val="FF0000"/>
              </a:solidFill>
              <a:cs typeface="Century Gothic"/>
            </a:endParaRPr>
          </a:p>
        </p:txBody>
      </p:sp>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  Do: </a:t>
            </a:r>
            <a:r>
              <a:rPr lang="en-US" sz="2000" dirty="0" smtClean="0"/>
              <a:t>(with the current weight vector </a:t>
            </a:r>
            <a:r>
              <a:rPr lang="en-US" sz="2000" dirty="0" smtClean="0">
                <a:solidFill>
                  <a:srgbClr val="0033CC"/>
                </a:solidFill>
              </a:rPr>
              <a:t>w</a:t>
            </a:r>
            <a:r>
              <a:rPr lang="en-US" sz="2000" dirty="0" smtClean="0"/>
              <a:t>)</a:t>
            </a:r>
          </a:p>
          <a:p>
            <a:pPr lvl="1"/>
            <a:r>
              <a:rPr lang="en-US" dirty="0" smtClean="0">
                <a:solidFill>
                  <a:srgbClr val="FF0000"/>
                </a:solidFill>
              </a:rPr>
              <a:t>Predict:</a:t>
            </a:r>
            <a:r>
              <a:rPr lang="en-US" dirty="0" smtClean="0">
                <a:solidFill>
                  <a:srgbClr val="0033CC"/>
                </a:solidFill>
              </a:rPr>
              <a:t> perform Inference with the current weight vector </a:t>
            </a:r>
          </a:p>
          <a:p>
            <a:pPr lvl="2"/>
            <a:r>
              <a:rPr lang="en-US" sz="2400" dirty="0" err="1" smtClean="0">
                <a:latin typeface="Calibri"/>
              </a:rPr>
              <a:t>y</a:t>
            </a:r>
            <a:r>
              <a:rPr lang="en-US" sz="2400" baseline="-25000" dirty="0" err="1" smtClean="0">
                <a:latin typeface="Calibri"/>
              </a:rPr>
              <a:t>i</a:t>
            </a:r>
            <a:r>
              <a:rPr lang="en-US" sz="2400" dirty="0" smtClean="0"/>
              <a:t>’ </a:t>
            </a:r>
            <a:r>
              <a:rPr lang="en-US" sz="2400" dirty="0"/>
              <a:t>=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30000" dirty="0" err="1"/>
              <a:t>T</a:t>
            </a:r>
            <a:r>
              <a:rPr lang="en-US" sz="2400" dirty="0"/>
              <a:t> </a:t>
            </a:r>
            <a:r>
              <a:rPr lang="en-US" sz="2400" dirty="0">
                <a:latin typeface="cmmi10"/>
              </a:rPr>
              <a:t>Á</a:t>
            </a:r>
            <a:r>
              <a:rPr lang="en-US" sz="2400" dirty="0"/>
              <a:t> </a:t>
            </a:r>
            <a:r>
              <a:rPr lang="en-US" sz="2400" dirty="0" smtClean="0"/>
              <a:t>( </a:t>
            </a:r>
            <a:r>
              <a:rPr lang="en-US" sz="2400" dirty="0" smtClean="0">
                <a:latin typeface="Calibri"/>
              </a:rPr>
              <a:t>x</a:t>
            </a:r>
            <a:r>
              <a:rPr lang="en-US" sz="2400" baseline="-25000" dirty="0" smtClean="0">
                <a:latin typeface="Calibri"/>
              </a:rPr>
              <a:t>i</a:t>
            </a:r>
            <a:r>
              <a:rPr lang="en-US" sz="2400" dirty="0" smtClean="0"/>
              <a:t> ,y)</a:t>
            </a:r>
          </a:p>
          <a:p>
            <a:pPr lvl="1"/>
            <a:r>
              <a:rPr lang="en-US" b="1" dirty="0" smtClean="0">
                <a:solidFill>
                  <a:srgbClr val="FF0000"/>
                </a:solidFill>
              </a:rPr>
              <a:t>Check </a:t>
            </a:r>
            <a:r>
              <a:rPr lang="en-US" dirty="0" smtClean="0">
                <a:solidFill>
                  <a:srgbClr val="FF0000"/>
                </a:solidFill>
              </a:rPr>
              <a:t>the learning constraints</a:t>
            </a:r>
            <a:endParaRPr lang="en-US" dirty="0" smtClean="0"/>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solidFill>
                  <a:srgbClr val="FF0000"/>
                </a:solidFill>
              </a:rPr>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EndFor</a:t>
            </a:r>
            <a:endParaRPr lang="en-US" dirty="0" smtClean="0">
              <a:solidFill>
                <a:srgbClr val="0033CC"/>
              </a:solidFill>
            </a:endParaRPr>
          </a:p>
        </p:txBody>
      </p:sp>
      <p:sp>
        <p:nvSpPr>
          <p:cNvPr id="13" name="Right Arrow 12"/>
          <p:cNvSpPr/>
          <p:nvPr/>
        </p:nvSpPr>
        <p:spPr>
          <a:xfrm>
            <a:off x="225970" y="2088932"/>
            <a:ext cx="457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25970" y="2895600"/>
            <a:ext cx="457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25970" y="3962400"/>
            <a:ext cx="457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13</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167423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a:xfrm>
            <a:off x="457200" y="1219200"/>
            <a:ext cx="8382000" cy="4953000"/>
          </a:xfrm>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Do:</a:t>
            </a:r>
          </a:p>
          <a:p>
            <a:pPr lvl="1"/>
            <a:r>
              <a:rPr lang="en-US" dirty="0" smtClean="0">
                <a:solidFill>
                  <a:srgbClr val="FF0000"/>
                </a:solidFill>
              </a:rPr>
              <a:t>Predict:</a:t>
            </a:r>
            <a:r>
              <a:rPr lang="en-US" dirty="0" smtClean="0">
                <a:solidFill>
                  <a:srgbClr val="0033CC"/>
                </a:solidFill>
              </a:rPr>
              <a:t> perform Inference with the current weight vector </a:t>
            </a:r>
          </a:p>
          <a:p>
            <a:pPr lvl="2"/>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endParaRPr lang="en-US" sz="2400" dirty="0" smtClean="0"/>
          </a:p>
          <a:p>
            <a:pPr lvl="1"/>
            <a:r>
              <a:rPr lang="en-US" b="1" dirty="0" smtClean="0">
                <a:solidFill>
                  <a:srgbClr val="FF0000"/>
                </a:solidFill>
              </a:rPr>
              <a:t>Check </a:t>
            </a:r>
            <a:r>
              <a:rPr lang="en-US" dirty="0" smtClean="0">
                <a:solidFill>
                  <a:srgbClr val="FF0000"/>
                </a:solidFill>
              </a:rPr>
              <a:t>the learning constraint</a:t>
            </a:r>
            <a:endParaRPr lang="en-US" dirty="0" smtClean="0"/>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solidFill>
                  <a:srgbClr val="FF0000"/>
                </a:solidFill>
              </a:rPr>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EndDo</a:t>
            </a:r>
            <a:endParaRPr lang="en-US" sz="2000" dirty="0">
              <a:solidFill>
                <a:srgbClr val="0033CC"/>
              </a:solidFill>
            </a:endParaRPr>
          </a:p>
          <a:p>
            <a:pPr lvl="1"/>
            <a:endParaRPr lang="en-US" dirty="0" smtClean="0">
              <a:solidFill>
                <a:srgbClr val="0033CC"/>
              </a:solidFill>
            </a:endParaRPr>
          </a:p>
        </p:txBody>
      </p:sp>
      <p:sp>
        <p:nvSpPr>
          <p:cNvPr id="6" name="Rectangular Callout 5"/>
          <p:cNvSpPr/>
          <p:nvPr/>
        </p:nvSpPr>
        <p:spPr>
          <a:xfrm>
            <a:off x="6629400" y="152400"/>
            <a:ext cx="2438400" cy="1524000"/>
          </a:xfrm>
          <a:prstGeom prst="wedgeRectCallout">
            <a:avLst>
              <a:gd name="adj1" fmla="val -12174"/>
              <a:gd name="adj2" fmla="val 9444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cs typeface="Century Gothic"/>
              </a:rPr>
              <a:t>Solution I: </a:t>
            </a:r>
            <a:r>
              <a:rPr lang="en-US" sz="2000" dirty="0" smtClean="0">
                <a:solidFill>
                  <a:schemeClr val="tx1"/>
                </a:solidFill>
                <a:cs typeface="Century Gothic"/>
              </a:rPr>
              <a:t>decompose the scoring function to EASY and HARD parts</a:t>
            </a:r>
            <a:endParaRPr lang="en-US" sz="2000" dirty="0">
              <a:solidFill>
                <a:schemeClr val="tx1"/>
              </a:solidFill>
              <a:cs typeface="Century Gothic"/>
            </a:endParaRPr>
          </a:p>
        </p:txBody>
      </p:sp>
      <p:sp>
        <p:nvSpPr>
          <p:cNvPr id="7" name="Rectangular Callout 6"/>
          <p:cNvSpPr/>
          <p:nvPr/>
        </p:nvSpPr>
        <p:spPr>
          <a:xfrm>
            <a:off x="685800" y="5029200"/>
            <a:ext cx="8229600" cy="1066800"/>
          </a:xfrm>
          <a:prstGeom prst="wedgeRectCallout">
            <a:avLst>
              <a:gd name="adj1" fmla="val -11960"/>
              <a:gd name="adj2" fmla="val -50084"/>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cs typeface="Century Gothic"/>
              </a:rPr>
              <a:t>EASY: </a:t>
            </a:r>
            <a:r>
              <a:rPr lang="en-US" sz="2000" dirty="0" smtClean="0">
                <a:solidFill>
                  <a:schemeClr val="tx1"/>
                </a:solidFill>
                <a:cs typeface="Century Gothic"/>
              </a:rPr>
              <a:t>could be feature functions that correspond to an HMM, a linear CRF,   or even </a:t>
            </a:r>
            <a:r>
              <a:rPr lang="en-US" sz="2000" dirty="0" smtClean="0">
                <a:solidFill>
                  <a:srgbClr val="FF0000"/>
                </a:solidFill>
                <a:latin typeface="cmmi10"/>
                <a:cs typeface="Century Gothic"/>
              </a:rPr>
              <a:t>Á</a:t>
            </a:r>
            <a:r>
              <a:rPr lang="en-US" sz="2400" kern="0" baseline="-25000" dirty="0">
                <a:solidFill>
                  <a:srgbClr val="000000"/>
                </a:solidFill>
              </a:rPr>
              <a:t>EASY </a:t>
            </a:r>
            <a:r>
              <a:rPr lang="en-US" sz="2000" dirty="0" smtClean="0">
                <a:solidFill>
                  <a:srgbClr val="FF0000"/>
                </a:solidFill>
                <a:cs typeface="Century Gothic"/>
              </a:rPr>
              <a:t>(</a:t>
            </a:r>
            <a:r>
              <a:rPr lang="en-US" sz="2000" dirty="0" err="1" smtClean="0">
                <a:solidFill>
                  <a:srgbClr val="FF0000"/>
                </a:solidFill>
                <a:cs typeface="Century Gothic"/>
              </a:rPr>
              <a:t>x,y</a:t>
            </a:r>
            <a:r>
              <a:rPr lang="en-US" sz="2000" dirty="0" smtClean="0">
                <a:solidFill>
                  <a:srgbClr val="FF0000"/>
                </a:solidFill>
                <a:cs typeface="Century Gothic"/>
              </a:rPr>
              <a:t>) = </a:t>
            </a:r>
            <a:r>
              <a:rPr lang="en-US" sz="2000" dirty="0" smtClean="0">
                <a:solidFill>
                  <a:srgbClr val="FF0000"/>
                </a:solidFill>
                <a:latin typeface="cmmi10"/>
                <a:cs typeface="Century Gothic"/>
              </a:rPr>
              <a:t>Á</a:t>
            </a:r>
            <a:r>
              <a:rPr lang="en-US" sz="2000" dirty="0" smtClean="0">
                <a:solidFill>
                  <a:srgbClr val="FF0000"/>
                </a:solidFill>
                <a:cs typeface="Century Gothic"/>
              </a:rPr>
              <a:t>(x), </a:t>
            </a:r>
            <a:r>
              <a:rPr lang="en-US" sz="2000" dirty="0" err="1" smtClean="0">
                <a:solidFill>
                  <a:srgbClr val="FF0000"/>
                </a:solidFill>
                <a:cs typeface="Century Gothic"/>
              </a:rPr>
              <a:t>omiting</a:t>
            </a:r>
            <a:r>
              <a:rPr lang="en-US" sz="2000" dirty="0" smtClean="0">
                <a:solidFill>
                  <a:srgbClr val="FF0000"/>
                </a:solidFill>
                <a:cs typeface="Century Gothic"/>
              </a:rPr>
              <a:t> dependence on y, </a:t>
            </a:r>
            <a:r>
              <a:rPr lang="en-US" sz="2000" dirty="0" smtClean="0">
                <a:solidFill>
                  <a:schemeClr val="tx1"/>
                </a:solidFill>
                <a:cs typeface="Century Gothic"/>
              </a:rPr>
              <a:t>corresponding to classifiers.</a:t>
            </a:r>
          </a:p>
          <a:p>
            <a:r>
              <a:rPr lang="en-US" sz="2000" dirty="0" smtClean="0">
                <a:solidFill>
                  <a:srgbClr val="0033CC"/>
                </a:solidFill>
                <a:cs typeface="Century Gothic"/>
              </a:rPr>
              <a:t>May not be enough if the HARD part is still part of each inference step.</a:t>
            </a:r>
            <a:endParaRPr lang="en-US" sz="2000" dirty="0">
              <a:solidFill>
                <a:srgbClr val="0033CC"/>
              </a:solidFill>
              <a:cs typeface="Century Gothic"/>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14</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43294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a:xfrm>
            <a:off x="457200" y="1219200"/>
            <a:ext cx="8382000" cy="4953000"/>
          </a:xfrm>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Do:</a:t>
            </a:r>
          </a:p>
          <a:p>
            <a:pPr lvl="1"/>
            <a:r>
              <a:rPr lang="en-US" dirty="0" smtClean="0">
                <a:solidFill>
                  <a:srgbClr val="FF0000"/>
                </a:solidFill>
              </a:rPr>
              <a:t>Predict:</a:t>
            </a:r>
            <a:r>
              <a:rPr lang="en-US" dirty="0" smtClean="0">
                <a:solidFill>
                  <a:srgbClr val="0033CC"/>
                </a:solidFill>
              </a:rPr>
              <a:t> perform Inference with the current weight vector </a:t>
            </a:r>
          </a:p>
          <a:p>
            <a:pPr lvl="2"/>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endParaRPr lang="en-US" sz="2400" dirty="0" smtClean="0"/>
          </a:p>
          <a:p>
            <a:pPr lvl="1"/>
            <a:r>
              <a:rPr lang="en-US" b="1" dirty="0" smtClean="0">
                <a:solidFill>
                  <a:srgbClr val="FF0000"/>
                </a:solidFill>
              </a:rPr>
              <a:t>Check </a:t>
            </a:r>
            <a:r>
              <a:rPr lang="en-US" dirty="0" smtClean="0">
                <a:solidFill>
                  <a:srgbClr val="FF0000"/>
                </a:solidFill>
              </a:rPr>
              <a:t>the learning constraint</a:t>
            </a:r>
            <a:endParaRPr lang="en-US" dirty="0" smtClean="0"/>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solidFill>
                  <a:srgbClr val="FF0000"/>
                </a:solidFill>
              </a:rPr>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EndDo</a:t>
            </a:r>
            <a:endParaRPr lang="en-US" sz="2000" dirty="0">
              <a:solidFill>
                <a:srgbClr val="0033CC"/>
              </a:solidFill>
            </a:endParaRPr>
          </a:p>
          <a:p>
            <a:pPr lvl="1"/>
            <a:endParaRPr lang="en-US" dirty="0" smtClean="0">
              <a:solidFill>
                <a:srgbClr val="0033CC"/>
              </a:solidFill>
            </a:endParaRPr>
          </a:p>
        </p:txBody>
      </p:sp>
      <p:sp>
        <p:nvSpPr>
          <p:cNvPr id="6" name="Rectangular Callout 5"/>
          <p:cNvSpPr/>
          <p:nvPr/>
        </p:nvSpPr>
        <p:spPr>
          <a:xfrm>
            <a:off x="6629400" y="152400"/>
            <a:ext cx="2438400" cy="1524000"/>
          </a:xfrm>
          <a:prstGeom prst="wedgeRectCallout">
            <a:avLst>
              <a:gd name="adj1" fmla="val -12174"/>
              <a:gd name="adj2" fmla="val 9444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cs typeface="Century Gothic"/>
              </a:rPr>
              <a:t>Solution II: </a:t>
            </a:r>
            <a:r>
              <a:rPr lang="en-US" sz="2000" dirty="0" smtClean="0">
                <a:solidFill>
                  <a:schemeClr val="tx1"/>
                </a:solidFill>
                <a:cs typeface="Century Gothic"/>
              </a:rPr>
              <a:t>Disregard some of the dependencies: </a:t>
            </a:r>
            <a:r>
              <a:rPr lang="en-US" sz="2000" b="1" dirty="0" smtClean="0">
                <a:solidFill>
                  <a:srgbClr val="FF0000"/>
                </a:solidFill>
                <a:cs typeface="Century Gothic"/>
              </a:rPr>
              <a:t>assume a simple model.</a:t>
            </a:r>
            <a:endParaRPr lang="en-US" sz="2000" b="1" dirty="0">
              <a:solidFill>
                <a:srgbClr val="FF0000"/>
              </a:solidFill>
              <a:cs typeface="Century Gothic"/>
            </a:endParaRPr>
          </a:p>
        </p:txBody>
      </p:sp>
      <p:cxnSp>
        <p:nvCxnSpPr>
          <p:cNvPr id="5" name="Straight Connector 4"/>
          <p:cNvCxnSpPr/>
          <p:nvPr/>
        </p:nvCxnSpPr>
        <p:spPr>
          <a:xfrm flipH="1">
            <a:off x="6248400" y="2209800"/>
            <a:ext cx="2514600" cy="838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400800" y="2362200"/>
            <a:ext cx="22098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15</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140507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a:xfrm>
            <a:off x="457200" y="1219200"/>
            <a:ext cx="8382000" cy="4953000"/>
          </a:xfrm>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Do:</a:t>
            </a:r>
          </a:p>
          <a:p>
            <a:pPr lvl="1"/>
            <a:r>
              <a:rPr lang="en-US" dirty="0" smtClean="0">
                <a:solidFill>
                  <a:srgbClr val="FF0000"/>
                </a:solidFill>
              </a:rPr>
              <a:t>Predict:</a:t>
            </a:r>
            <a:r>
              <a:rPr lang="en-US" dirty="0" smtClean="0">
                <a:solidFill>
                  <a:srgbClr val="0033CC"/>
                </a:solidFill>
              </a:rPr>
              <a:t> perform Inference with the current weight vector </a:t>
            </a:r>
          </a:p>
          <a:p>
            <a:pPr lvl="2"/>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endParaRPr lang="en-US" sz="2400" dirty="0" smtClean="0"/>
          </a:p>
          <a:p>
            <a:pPr lvl="1"/>
            <a:r>
              <a:rPr lang="en-US" b="1" dirty="0" smtClean="0">
                <a:solidFill>
                  <a:srgbClr val="FF0000"/>
                </a:solidFill>
              </a:rPr>
              <a:t>Check </a:t>
            </a:r>
            <a:r>
              <a:rPr lang="en-US" dirty="0" smtClean="0">
                <a:solidFill>
                  <a:srgbClr val="FF0000"/>
                </a:solidFill>
              </a:rPr>
              <a:t>the learning constraint</a:t>
            </a:r>
            <a:endParaRPr lang="en-US" dirty="0" smtClean="0"/>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solidFill>
                  <a:srgbClr val="FF0000"/>
                </a:solidFill>
              </a:rPr>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EndDo</a:t>
            </a:r>
            <a:endParaRPr lang="en-US" sz="2000" dirty="0" smtClean="0">
              <a:solidFill>
                <a:srgbClr val="0033CC"/>
              </a:solidFill>
            </a:endParaRPr>
          </a:p>
          <a:p>
            <a:pPr marL="342900" lvl="2" indent="-342900">
              <a:buSzPct val="75000"/>
            </a:pPr>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p>
          <a:p>
            <a:endParaRPr lang="en-US" sz="2000" dirty="0">
              <a:solidFill>
                <a:srgbClr val="0033CC"/>
              </a:solidFill>
            </a:endParaRPr>
          </a:p>
          <a:p>
            <a:pPr lvl="1"/>
            <a:endParaRPr lang="en-US" dirty="0" smtClean="0">
              <a:solidFill>
                <a:srgbClr val="0033CC"/>
              </a:solidFill>
            </a:endParaRPr>
          </a:p>
        </p:txBody>
      </p:sp>
      <p:sp>
        <p:nvSpPr>
          <p:cNvPr id="6" name="Rectangular Callout 5"/>
          <p:cNvSpPr/>
          <p:nvPr/>
        </p:nvSpPr>
        <p:spPr>
          <a:xfrm>
            <a:off x="1524000" y="5791200"/>
            <a:ext cx="5943600" cy="647700"/>
          </a:xfrm>
          <a:prstGeom prst="wedgeRectCallout">
            <a:avLst>
              <a:gd name="adj1" fmla="val -7246"/>
              <a:gd name="adj2" fmla="val -4984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cs typeface="Century Gothic"/>
              </a:rPr>
              <a:t>This is the most commonly used solution in NLP today</a:t>
            </a:r>
            <a:endParaRPr lang="en-US" sz="2000" b="1" dirty="0">
              <a:solidFill>
                <a:schemeClr val="tx1"/>
              </a:solidFill>
              <a:cs typeface="Century Gothic"/>
            </a:endParaRPr>
          </a:p>
        </p:txBody>
      </p:sp>
      <p:cxnSp>
        <p:nvCxnSpPr>
          <p:cNvPr id="5" name="Straight Connector 4"/>
          <p:cNvCxnSpPr/>
          <p:nvPr/>
        </p:nvCxnSpPr>
        <p:spPr>
          <a:xfrm flipH="1">
            <a:off x="6248400" y="2209800"/>
            <a:ext cx="2514600" cy="838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400800" y="2362200"/>
            <a:ext cx="22098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ular Callout 7"/>
          <p:cNvSpPr/>
          <p:nvPr/>
        </p:nvSpPr>
        <p:spPr>
          <a:xfrm>
            <a:off x="3505200" y="952500"/>
            <a:ext cx="5486400" cy="952500"/>
          </a:xfrm>
          <a:prstGeom prst="wedgeRectCallout">
            <a:avLst>
              <a:gd name="adj1" fmla="val -8108"/>
              <a:gd name="adj2" fmla="val -48191"/>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cs typeface="Century Gothic"/>
              </a:rPr>
              <a:t>Solution III: </a:t>
            </a:r>
            <a:r>
              <a:rPr lang="en-US" sz="2000" dirty="0" smtClean="0">
                <a:solidFill>
                  <a:schemeClr val="tx1"/>
                </a:solidFill>
                <a:cs typeface="Century Gothic"/>
              </a:rPr>
              <a:t>Disregard some of the dependencies </a:t>
            </a:r>
            <a:r>
              <a:rPr lang="en-US" sz="2000" dirty="0" smtClean="0">
                <a:solidFill>
                  <a:srgbClr val="0033CC"/>
                </a:solidFill>
                <a:cs typeface="Century Gothic"/>
              </a:rPr>
              <a:t>during learning</a:t>
            </a:r>
            <a:r>
              <a:rPr lang="en-US" sz="2000" dirty="0" smtClean="0">
                <a:solidFill>
                  <a:schemeClr val="tx1"/>
                </a:solidFill>
                <a:cs typeface="Century Gothic"/>
              </a:rPr>
              <a:t>; take into account at </a:t>
            </a:r>
            <a:r>
              <a:rPr lang="en-US" sz="2000" dirty="0" smtClean="0">
                <a:solidFill>
                  <a:srgbClr val="0033CC"/>
                </a:solidFill>
                <a:cs typeface="Century Gothic"/>
              </a:rPr>
              <a:t>decision time</a:t>
            </a:r>
            <a:endParaRPr lang="en-US" sz="2000" dirty="0">
              <a:solidFill>
                <a:srgbClr val="0033CC"/>
              </a:solidFill>
              <a:cs typeface="Century Gothic"/>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16</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1399162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par>
                                <p:cTn id="11" presetID="47"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1000"/>
                                        <p:tgtEl>
                                          <p:spTgt spid="3">
                                            <p:txEl>
                                              <p:pRg st="10" end="10"/>
                                            </p:txEl>
                                          </p:spTgt>
                                        </p:tgtEl>
                                      </p:cBhvr>
                                    </p:animEffect>
                                    <p:anim calcmode="lin" valueType="num">
                                      <p:cBhvr>
                                        <p:cTn id="1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572000" y="4241800"/>
            <a:ext cx="4267200" cy="13208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Linguistics Constraints</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Cannot have both A states and B states in an output sequence. </a:t>
            </a:r>
            <a:endParaRPr lang="en-US" sz="2000" baseline="-25000">
              <a:solidFill>
                <a:srgbClr val="0033CC"/>
              </a:solidFill>
              <a:latin typeface="Calibri" pitchFamily="34" charset="0"/>
            </a:endParaRPr>
          </a:p>
        </p:txBody>
      </p:sp>
      <p:sp>
        <p:nvSpPr>
          <p:cNvPr id="2" name="TextBox 3"/>
          <p:cNvSpPr txBox="1">
            <a:spLocks noChangeArrowheads="1"/>
          </p:cNvSpPr>
          <p:nvPr/>
        </p:nvSpPr>
        <p:spPr bwMode="auto">
          <a:xfrm>
            <a:off x="4572000" y="4241800"/>
            <a:ext cx="4267200" cy="16256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Linguistics Constraints</a:t>
            </a:r>
          </a:p>
          <a:p>
            <a:pPr eaLnBrk="1" hangingPunct="1"/>
            <a:endParaRPr lang="en-US" sz="2000">
              <a:solidFill>
                <a:srgbClr val="FF0000"/>
              </a:solidFill>
              <a:latin typeface="Calibri" pitchFamily="34" charset="0"/>
            </a:endParaRPr>
          </a:p>
          <a:p>
            <a:pPr eaLnBrk="1" hangingPunct="1"/>
            <a:endParaRPr lang="en-US" sz="2000">
              <a:solidFill>
                <a:srgbClr val="0033CC"/>
              </a:solidFill>
              <a:latin typeface="Calibri" pitchFamily="34" charset="0"/>
            </a:endParaRPr>
          </a:p>
          <a:p>
            <a:pPr eaLnBrk="1" hangingPunct="1"/>
            <a:r>
              <a:rPr lang="en-US" sz="2000">
                <a:solidFill>
                  <a:srgbClr val="0033CC"/>
                </a:solidFill>
                <a:latin typeface="Calibri" pitchFamily="34" charset="0"/>
              </a:rPr>
              <a:t>If a modifier chosen, include its head</a:t>
            </a:r>
          </a:p>
          <a:p>
            <a:pPr eaLnBrk="1" hangingPunct="1"/>
            <a:r>
              <a:rPr lang="en-US" sz="2000">
                <a:solidFill>
                  <a:srgbClr val="0033CC"/>
                </a:solidFill>
                <a:latin typeface="Calibri" pitchFamily="34" charset="0"/>
              </a:rPr>
              <a:t>If verb is chosen, include its arguments </a:t>
            </a:r>
            <a:endParaRPr lang="en-US" sz="2000" baseline="-25000">
              <a:solidFill>
                <a:srgbClr val="0033CC"/>
              </a:solidFill>
              <a:latin typeface="Calibri" pitchFamily="34" charset="0"/>
            </a:endParaRPr>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38200"/>
            <a:ext cx="5305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3" name="Rectangle 3"/>
          <p:cNvSpPr>
            <a:spLocks noGrp="1" noChangeArrowheads="1"/>
          </p:cNvSpPr>
          <p:nvPr>
            <p:ph type="title"/>
          </p:nvPr>
        </p:nvSpPr>
        <p:spPr>
          <a:xfrm>
            <a:off x="228600" y="304800"/>
            <a:ext cx="7916863" cy="677863"/>
          </a:xfrm>
        </p:spPr>
        <p:txBody>
          <a:bodyPr/>
          <a:lstStyle/>
          <a:p>
            <a:pPr eaLnBrk="1" hangingPunct="1"/>
            <a:r>
              <a:rPr lang="en-US" altLang="zh-TW" dirty="0" smtClean="0">
                <a:ea typeface="Arial Unicode MS" pitchFamily="34" charset="-128"/>
                <a:cs typeface="Arial Unicode MS" pitchFamily="34" charset="-128"/>
              </a:rPr>
              <a:t>Examples: CCM Formulations</a:t>
            </a:r>
          </a:p>
        </p:txBody>
      </p:sp>
      <p:sp>
        <p:nvSpPr>
          <p:cNvPr id="1304580" name="Rectangle 4"/>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sp>
        <p:nvSpPr>
          <p:cNvPr id="63495" name="TextBox 3"/>
          <p:cNvSpPr txBox="1">
            <a:spLocks noChangeArrowheads="1"/>
          </p:cNvSpPr>
          <p:nvPr/>
        </p:nvSpPr>
        <p:spPr bwMode="auto">
          <a:xfrm>
            <a:off x="1139825" y="1828800"/>
            <a:ext cx="6972300" cy="708025"/>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dirty="0">
                <a:solidFill>
                  <a:srgbClr val="000000"/>
                </a:solidFill>
                <a:latin typeface="Calibri" pitchFamily="34" charset="0"/>
              </a:rPr>
              <a:t>CCMs can be viewed as a general interface to easily combine declarative domain knowledge with data driven statistical models</a:t>
            </a:r>
          </a:p>
        </p:txBody>
      </p:sp>
      <p:sp>
        <p:nvSpPr>
          <p:cNvPr id="4" name="TextBox 3"/>
          <p:cNvSpPr txBox="1">
            <a:spLocks noChangeArrowheads="1"/>
          </p:cNvSpPr>
          <p:nvPr/>
        </p:nvSpPr>
        <p:spPr bwMode="auto">
          <a:xfrm>
            <a:off x="228600" y="4241800"/>
            <a:ext cx="4191000" cy="13208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Sequential Prediction</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HMM/CRF based:</a:t>
            </a:r>
          </a:p>
          <a:p>
            <a:pPr eaLnBrk="1" hangingPunct="1"/>
            <a:r>
              <a:rPr lang="en-US" sz="2000">
                <a:solidFill>
                  <a:srgbClr val="0033CC"/>
                </a:solidFill>
                <a:latin typeface="Calibri" pitchFamily="34" charset="0"/>
              </a:rPr>
              <a:t>                     Argmax </a:t>
            </a:r>
            <a:r>
              <a:rPr lang="en-US" sz="2000">
                <a:solidFill>
                  <a:srgbClr val="0033CC"/>
                </a:solidFill>
                <a:latin typeface="Symbol" pitchFamily="18" charset="2"/>
                <a:sym typeface="Symbol" pitchFamily="18" charset="2"/>
              </a:rPr>
              <a:t></a:t>
            </a:r>
            <a:r>
              <a:rPr lang="en-US" sz="2000">
                <a:solidFill>
                  <a:srgbClr val="0033CC"/>
                </a:solidFill>
                <a:latin typeface="Calibri" pitchFamily="34" charset="0"/>
              </a:rPr>
              <a:t> </a:t>
            </a:r>
            <a:r>
              <a:rPr lang="en-US" sz="2000">
                <a:solidFill>
                  <a:srgbClr val="0033CC"/>
                </a:solidFill>
                <a:latin typeface="cmmi10" pitchFamily="34" charset="0"/>
              </a:rPr>
              <a:t>¸</a:t>
            </a:r>
            <a:r>
              <a:rPr lang="en-US" sz="2000" baseline="-25000">
                <a:solidFill>
                  <a:srgbClr val="0033CC"/>
                </a:solidFill>
                <a:latin typeface="cmmi10" pitchFamily="34" charset="0"/>
              </a:rPr>
              <a:t>ij</a:t>
            </a:r>
            <a:r>
              <a:rPr lang="en-US" sz="2000">
                <a:solidFill>
                  <a:srgbClr val="0033CC"/>
                </a:solidFill>
                <a:latin typeface="Calibri" pitchFamily="34" charset="0"/>
              </a:rPr>
              <a:t> x</a:t>
            </a:r>
            <a:r>
              <a:rPr lang="en-US" sz="2000" baseline="-25000">
                <a:solidFill>
                  <a:srgbClr val="0033CC"/>
                </a:solidFill>
                <a:latin typeface="Calibri" pitchFamily="34" charset="0"/>
              </a:rPr>
              <a:t>ij</a:t>
            </a:r>
          </a:p>
        </p:txBody>
      </p:sp>
      <p:sp>
        <p:nvSpPr>
          <p:cNvPr id="6" name="TextBox 3"/>
          <p:cNvSpPr txBox="1">
            <a:spLocks noChangeArrowheads="1"/>
          </p:cNvSpPr>
          <p:nvPr/>
        </p:nvSpPr>
        <p:spPr bwMode="auto">
          <a:xfrm>
            <a:off x="228600" y="4241800"/>
            <a:ext cx="4191000" cy="16256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Sentence Compression/Summarization:</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Language Model based:</a:t>
            </a:r>
          </a:p>
          <a:p>
            <a:pPr eaLnBrk="1" hangingPunct="1"/>
            <a:r>
              <a:rPr lang="en-US" sz="2000">
                <a:solidFill>
                  <a:srgbClr val="0033CC"/>
                </a:solidFill>
                <a:latin typeface="Calibri" pitchFamily="34" charset="0"/>
              </a:rPr>
              <a:t>                     Argmax </a:t>
            </a:r>
            <a:r>
              <a:rPr lang="en-US" sz="2000">
                <a:solidFill>
                  <a:srgbClr val="0033CC"/>
                </a:solidFill>
                <a:latin typeface="Symbol" pitchFamily="18" charset="2"/>
                <a:sym typeface="Symbol" pitchFamily="18" charset="2"/>
              </a:rPr>
              <a:t></a:t>
            </a:r>
            <a:r>
              <a:rPr lang="en-US" sz="2000">
                <a:solidFill>
                  <a:srgbClr val="0033CC"/>
                </a:solidFill>
                <a:latin typeface="Calibri" pitchFamily="34" charset="0"/>
              </a:rPr>
              <a:t> </a:t>
            </a:r>
            <a:r>
              <a:rPr lang="en-US" sz="2000">
                <a:solidFill>
                  <a:srgbClr val="0033CC"/>
                </a:solidFill>
                <a:latin typeface="cmmi10" pitchFamily="34" charset="0"/>
              </a:rPr>
              <a:t>¸</a:t>
            </a:r>
            <a:r>
              <a:rPr lang="en-US" sz="2000" baseline="-25000">
                <a:solidFill>
                  <a:srgbClr val="0033CC"/>
                </a:solidFill>
                <a:latin typeface="cmmi10" pitchFamily="34" charset="0"/>
              </a:rPr>
              <a:t>ijk</a:t>
            </a:r>
            <a:r>
              <a:rPr lang="en-US" sz="2000">
                <a:solidFill>
                  <a:srgbClr val="0033CC"/>
                </a:solidFill>
                <a:latin typeface="Calibri" pitchFamily="34" charset="0"/>
              </a:rPr>
              <a:t> x</a:t>
            </a:r>
            <a:r>
              <a:rPr lang="en-US" sz="2000" baseline="-25000">
                <a:solidFill>
                  <a:srgbClr val="0033CC"/>
                </a:solidFill>
                <a:latin typeface="Calibri" pitchFamily="34" charset="0"/>
              </a:rPr>
              <a:t>ijk</a:t>
            </a:r>
          </a:p>
        </p:txBody>
      </p:sp>
      <p:sp>
        <p:nvSpPr>
          <p:cNvPr id="7" name="TextBox 3"/>
          <p:cNvSpPr txBox="1">
            <a:spLocks noChangeArrowheads="1"/>
          </p:cNvSpPr>
          <p:nvPr/>
        </p:nvSpPr>
        <p:spPr bwMode="auto">
          <a:xfrm>
            <a:off x="266700" y="2759075"/>
            <a:ext cx="8610600" cy="1230313"/>
          </a:xfrm>
          <a:prstGeom prst="rect">
            <a:avLst/>
          </a:prstGeom>
          <a:solidFill>
            <a:srgbClr val="FFFF66"/>
          </a:solidFill>
          <a:ln w="12700">
            <a:solidFill>
              <a:srgbClr val="FF9900"/>
            </a:solidFill>
            <a:miter lim="800000"/>
            <a:headEnd/>
            <a:tailEnd/>
          </a:ln>
        </p:spPr>
        <p:txBody>
          <a:bodyPr>
            <a:spAutoFit/>
          </a:bodyPr>
          <a:lstStyle>
            <a:lvl1pPr marL="342900" indent="-3429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r>
              <a:rPr lang="en-US">
                <a:solidFill>
                  <a:srgbClr val="000000"/>
                </a:solidFill>
                <a:latin typeface="Calibri" pitchFamily="34" charset="0"/>
              </a:rPr>
              <a:t>Formulate NLP Problems as ILP problems         (inference may be done otherwise)</a:t>
            </a:r>
          </a:p>
          <a:p>
            <a:pPr lvl="2" eaLnBrk="1" hangingPunct="1"/>
            <a:r>
              <a:rPr lang="en-US">
                <a:solidFill>
                  <a:srgbClr val="000000"/>
                </a:solidFill>
                <a:latin typeface="Calibri" pitchFamily="34" charset="0"/>
              </a:rPr>
              <a:t>	1. Sequence tagging            </a:t>
            </a:r>
            <a:r>
              <a:rPr lang="en-US">
                <a:solidFill>
                  <a:srgbClr val="0033CC"/>
                </a:solidFill>
                <a:latin typeface="Calibri" pitchFamily="34" charset="0"/>
              </a:rPr>
              <a:t>(HMM/CRF + Global constraints)</a:t>
            </a:r>
          </a:p>
          <a:p>
            <a:pPr lvl="2" eaLnBrk="1" hangingPunct="1"/>
            <a:r>
              <a:rPr lang="en-US">
                <a:solidFill>
                  <a:srgbClr val="000000"/>
                </a:solidFill>
                <a:latin typeface="Calibri" pitchFamily="34" charset="0"/>
              </a:rPr>
              <a:t>	2. Sentence Compression   </a:t>
            </a:r>
            <a:r>
              <a:rPr lang="en-US">
                <a:solidFill>
                  <a:srgbClr val="0033CC"/>
                </a:solidFill>
                <a:latin typeface="Calibri" pitchFamily="34" charset="0"/>
              </a:rPr>
              <a:t>(Language Model + Global Constraints)</a:t>
            </a:r>
          </a:p>
          <a:p>
            <a:pPr lvl="2" eaLnBrk="1" hangingPunct="1"/>
            <a:r>
              <a:rPr lang="en-US">
                <a:solidFill>
                  <a:srgbClr val="000000"/>
                </a:solidFill>
                <a:latin typeface="Calibri" pitchFamily="34" charset="0"/>
              </a:rPr>
              <a:t>	3. SRL                                      </a:t>
            </a:r>
            <a:r>
              <a:rPr lang="en-US">
                <a:solidFill>
                  <a:srgbClr val="0033CC"/>
                </a:solidFill>
                <a:latin typeface="Calibri" pitchFamily="34" charset="0"/>
              </a:rPr>
              <a:t>(Independent classifiers + Global </a:t>
            </a:r>
            <a:r>
              <a:rPr lang="en-US" sz="2000">
                <a:solidFill>
                  <a:srgbClr val="0033CC"/>
                </a:solidFill>
                <a:latin typeface="Calibri" pitchFamily="34" charset="0"/>
              </a:rPr>
              <a:t>Constraints) </a:t>
            </a:r>
          </a:p>
        </p:txBody>
      </p:sp>
      <p:sp>
        <p:nvSpPr>
          <p:cNvPr id="1304588" name="AutoShape 12"/>
          <p:cNvSpPr>
            <a:spLocks noChangeArrowheads="1"/>
          </p:cNvSpPr>
          <p:nvPr/>
        </p:nvSpPr>
        <p:spPr bwMode="auto">
          <a:xfrm>
            <a:off x="609600" y="31305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304589" name="AutoShape 13"/>
          <p:cNvSpPr>
            <a:spLocks noChangeArrowheads="1"/>
          </p:cNvSpPr>
          <p:nvPr/>
        </p:nvSpPr>
        <p:spPr bwMode="auto">
          <a:xfrm>
            <a:off x="609600" y="34226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304590" name="AutoShape 14"/>
          <p:cNvSpPr>
            <a:spLocks noChangeArrowheads="1"/>
          </p:cNvSpPr>
          <p:nvPr/>
        </p:nvSpPr>
        <p:spPr bwMode="auto">
          <a:xfrm>
            <a:off x="609600" y="37274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0" name="Slide Number Placeholder 9"/>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17</a:t>
            </a:fld>
            <a:endParaRPr lang="en-US" altLang="zh-TW" dirty="0">
              <a:solidFill>
                <a:srgbClr val="000000"/>
              </a:solidFill>
            </a:endParaRPr>
          </a:p>
        </p:txBody>
      </p:sp>
      <p:sp>
        <p:nvSpPr>
          <p:cNvPr id="15" name="Rectangle 17"/>
          <p:cNvSpPr>
            <a:spLocks noChangeArrowheads="1"/>
          </p:cNvSpPr>
          <p:nvPr/>
        </p:nvSpPr>
        <p:spPr bwMode="auto">
          <a:xfrm>
            <a:off x="5105400" y="76200"/>
            <a:ext cx="3810000" cy="92333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latin typeface="Arial" charset="0"/>
                <a:cs typeface="Arial" charset="0"/>
              </a:rPr>
              <a:t>(</a:t>
            </a:r>
            <a:r>
              <a:rPr lang="en-US" dirty="0">
                <a:solidFill>
                  <a:srgbClr val="000000"/>
                </a:solidFill>
                <a:latin typeface="+mn-lt"/>
                <a:cs typeface="Arial" charset="0"/>
              </a:rPr>
              <a:t>Soft) constraints </a:t>
            </a:r>
            <a:r>
              <a:rPr lang="en-US" dirty="0" smtClean="0">
                <a:solidFill>
                  <a:srgbClr val="000000"/>
                </a:solidFill>
                <a:latin typeface="+mn-lt"/>
                <a:cs typeface="Arial" charset="0"/>
              </a:rPr>
              <a:t>component is more general since constraints can be declarative, non-grounded statements. </a:t>
            </a:r>
            <a:endParaRPr lang="en-US" dirty="0">
              <a:solidFill>
                <a:srgbClr val="000000"/>
              </a:solidFill>
              <a:latin typeface="+mn-lt"/>
              <a:cs typeface="Arial" charset="0"/>
            </a:endParaRPr>
          </a:p>
        </p:txBody>
      </p:sp>
    </p:spTree>
    <p:extLst>
      <p:ext uri="{BB962C8B-B14F-4D97-AF65-F5344CB8AC3E}">
        <p14:creationId xmlns:p14="http://schemas.microsoft.com/office/powerpoint/2010/main" val="10333894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4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nodePh="1">
                                  <p:stCondLst>
                                    <p:cond delay="0"/>
                                  </p:stCondLst>
                                  <p:endCondLst>
                                    <p:cond evt="begin" delay="0">
                                      <p:tn val="15"/>
                                    </p:cond>
                                  </p:endCondLst>
                                  <p:childTnLst>
                                    <p:set>
                                      <p:cBhvr>
                                        <p:cTn id="16" dur="1" fill="hold">
                                          <p:stCondLst>
                                            <p:cond delay="499"/>
                                          </p:stCondLst>
                                        </p:cTn>
                                        <p:tgtEl>
                                          <p:spTgt spid="1304580"/>
                                        </p:tgtEl>
                                        <p:attrNameLst>
                                          <p:attrName>style.visibility</p:attrName>
                                        </p:attrNameLst>
                                      </p:cBhvr>
                                      <p:to>
                                        <p:strVal val="visible"/>
                                      </p:to>
                                    </p:se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2" presetClass="entr" presetSubtype="8" fill="hold" grpId="0" nodeType="withEffect">
                                  <p:stCondLst>
                                    <p:cond delay="0"/>
                                  </p:stCondLst>
                                  <p:childTnLst>
                                    <p:set>
                                      <p:cBhvr>
                                        <p:cTn id="25" dur="1" fill="hold">
                                          <p:stCondLst>
                                            <p:cond delay="0"/>
                                          </p:stCondLst>
                                        </p:cTn>
                                        <p:tgtEl>
                                          <p:spTgt spid="1304588"/>
                                        </p:tgtEl>
                                        <p:attrNameLst>
                                          <p:attrName>style.visibility</p:attrName>
                                        </p:attrNameLst>
                                      </p:cBhvr>
                                      <p:to>
                                        <p:strVal val="visible"/>
                                      </p:to>
                                    </p:set>
                                    <p:anim calcmode="lin" valueType="num">
                                      <p:cBhvr additive="base">
                                        <p:cTn id="26" dur="500" fill="hold"/>
                                        <p:tgtEl>
                                          <p:spTgt spid="1304588"/>
                                        </p:tgtEl>
                                        <p:attrNameLst>
                                          <p:attrName>ppt_x</p:attrName>
                                        </p:attrNameLst>
                                      </p:cBhvr>
                                      <p:tavLst>
                                        <p:tav tm="0">
                                          <p:val>
                                            <p:strVal val="0-#ppt_w/2"/>
                                          </p:val>
                                        </p:tav>
                                        <p:tav tm="100000">
                                          <p:val>
                                            <p:strVal val="#ppt_x"/>
                                          </p:val>
                                        </p:tav>
                                      </p:tavLst>
                                    </p:anim>
                                    <p:anim calcmode="lin" valueType="num">
                                      <p:cBhvr additive="base">
                                        <p:cTn id="27" dur="500" fill="hold"/>
                                        <p:tgtEl>
                                          <p:spTgt spid="1304588"/>
                                        </p:tgtEl>
                                        <p:attrNameLst>
                                          <p:attrName>ppt_y</p:attrName>
                                        </p:attrNameLst>
                                      </p:cBhvr>
                                      <p:tavLst>
                                        <p:tav tm="0">
                                          <p:val>
                                            <p:strVal val="#ppt_y"/>
                                          </p:val>
                                        </p:tav>
                                        <p:tav tm="100000">
                                          <p:val>
                                            <p:strVal val="#ppt_y"/>
                                          </p:val>
                                        </p:tav>
                                      </p:tavLst>
                                    </p:anim>
                                  </p:childTnLst>
                                </p:cTn>
                              </p:par>
                              <p:par>
                                <p:cTn id="28" presetID="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2" presetClass="entr" presetSubtype="8" fill="hold" grpId="0" nodeType="withEffect">
                                  <p:stCondLst>
                                    <p:cond delay="0"/>
                                  </p:stCondLst>
                                  <p:childTnLst>
                                    <p:set>
                                      <p:cBhvr>
                                        <p:cTn id="35" dur="1" fill="hold">
                                          <p:stCondLst>
                                            <p:cond delay="0"/>
                                          </p:stCondLst>
                                        </p:cTn>
                                        <p:tgtEl>
                                          <p:spTgt spid="1304589"/>
                                        </p:tgtEl>
                                        <p:attrNameLst>
                                          <p:attrName>style.visibility</p:attrName>
                                        </p:attrNameLst>
                                      </p:cBhvr>
                                      <p:to>
                                        <p:strVal val="visible"/>
                                      </p:to>
                                    </p:set>
                                    <p:anim calcmode="lin" valueType="num">
                                      <p:cBhvr additive="base">
                                        <p:cTn id="36" dur="500" fill="hold"/>
                                        <p:tgtEl>
                                          <p:spTgt spid="1304589"/>
                                        </p:tgtEl>
                                        <p:attrNameLst>
                                          <p:attrName>ppt_x</p:attrName>
                                        </p:attrNameLst>
                                      </p:cBhvr>
                                      <p:tavLst>
                                        <p:tav tm="0">
                                          <p:val>
                                            <p:strVal val="0-#ppt_w/2"/>
                                          </p:val>
                                        </p:tav>
                                        <p:tav tm="100000">
                                          <p:val>
                                            <p:strVal val="#ppt_x"/>
                                          </p:val>
                                        </p:tav>
                                      </p:tavLst>
                                    </p:anim>
                                    <p:anim calcmode="lin" valueType="num">
                                      <p:cBhvr additive="base">
                                        <p:cTn id="37" dur="500" fill="hold"/>
                                        <p:tgtEl>
                                          <p:spTgt spid="1304589"/>
                                        </p:tgtEl>
                                        <p:attrNameLst>
                                          <p:attrName>ppt_y</p:attrName>
                                        </p:attrNameLst>
                                      </p:cBhvr>
                                      <p:tavLst>
                                        <p:tav tm="0">
                                          <p:val>
                                            <p:strVal val="#ppt_y"/>
                                          </p:val>
                                        </p:tav>
                                        <p:tav tm="100000">
                                          <p:val>
                                            <p:strVal val="#ppt_y"/>
                                          </p:val>
                                        </p:tav>
                                      </p:tavLst>
                                    </p:anim>
                                  </p:childTnLst>
                                </p:cTn>
                              </p:par>
                              <p:par>
                                <p:cTn id="38" presetID="1"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304590"/>
                                        </p:tgtEl>
                                        <p:attrNameLst>
                                          <p:attrName>style.visibility</p:attrName>
                                        </p:attrNameLst>
                                      </p:cBhvr>
                                      <p:to>
                                        <p:strVal val="visible"/>
                                      </p:to>
                                    </p:set>
                                    <p:anim calcmode="lin" valueType="num">
                                      <p:cBhvr additive="base">
                                        <p:cTn id="44" dur="500" fill="hold"/>
                                        <p:tgtEl>
                                          <p:spTgt spid="1304590"/>
                                        </p:tgtEl>
                                        <p:attrNameLst>
                                          <p:attrName>ppt_x</p:attrName>
                                        </p:attrNameLst>
                                      </p:cBhvr>
                                      <p:tavLst>
                                        <p:tav tm="0">
                                          <p:val>
                                            <p:strVal val="0-#ppt_w/2"/>
                                          </p:val>
                                        </p:tav>
                                        <p:tav tm="100000">
                                          <p:val>
                                            <p:strVal val="#ppt_x"/>
                                          </p:val>
                                        </p:tav>
                                      </p:tavLst>
                                    </p:anim>
                                    <p:anim calcmode="lin" valueType="num">
                                      <p:cBhvr additive="base">
                                        <p:cTn id="45" dur="500" fill="hold"/>
                                        <p:tgtEl>
                                          <p:spTgt spid="1304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304580" grpId="0" autoUpdateAnimBg="0"/>
      <p:bldP spid="63495" grpId="0" animBg="1"/>
      <p:bldP spid="4" grpId="0" animBg="1"/>
      <p:bldP spid="6" grpId="0" animBg="1"/>
      <p:bldP spid="7" grpId="0" animBg="1"/>
      <p:bldP spid="1304588" grpId="0" animBg="1"/>
      <p:bldP spid="1304589" grpId="0" animBg="1"/>
      <p:bldP spid="1304590"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solidFill>
                  <a:srgbClr val="FF0000"/>
                </a:solidFill>
              </a:rPr>
              <a:t>Semantic Role </a:t>
            </a:r>
            <a:r>
              <a:rPr lang="en-US" dirty="0" smtClean="0">
                <a:solidFill>
                  <a:srgbClr val="FF0000"/>
                </a:solidFill>
              </a:rPr>
              <a:t>Labeling </a:t>
            </a:r>
          </a:p>
        </p:txBody>
      </p:sp>
      <p:sp>
        <p:nvSpPr>
          <p:cNvPr id="45059" name="Rectangle 3"/>
          <p:cNvSpPr>
            <a:spLocks noGrp="1" noChangeArrowheads="1"/>
          </p:cNvSpPr>
          <p:nvPr>
            <p:ph type="body" idx="1"/>
          </p:nvPr>
        </p:nvSpPr>
        <p:spPr/>
        <p:txBody>
          <a:bodyPr/>
          <a:lstStyle/>
          <a:p>
            <a:pP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a:p>
            <a:pPr>
              <a:buFont typeface="Wingdings" pitchFamily="2" charset="2"/>
              <a:buNone/>
              <a:tabLst>
                <a:tab pos="1770063" algn="l"/>
              </a:tabLst>
            </a:pPr>
            <a:r>
              <a:rPr lang="en-US" sz="1800" b="1" smtClean="0">
                <a:solidFill>
                  <a:schemeClr val="bg2"/>
                </a:solidFill>
              </a:rPr>
              <a:t>[</a:t>
            </a:r>
            <a:r>
              <a:rPr lang="en-US" sz="1800" b="1" smtClean="0">
                <a:latin typeface="Courier New" pitchFamily="49" charset="0"/>
              </a:rPr>
              <a:t>I</a:t>
            </a:r>
            <a:r>
              <a:rPr lang="en-US" sz="1800" b="1" smtClean="0">
                <a:solidFill>
                  <a:schemeClr val="bg2"/>
                </a:solidFill>
              </a:rPr>
              <a:t>]</a:t>
            </a:r>
            <a:r>
              <a:rPr lang="en-US" sz="1800" b="1" i="1" baseline="-25000" smtClean="0">
                <a:solidFill>
                  <a:schemeClr val="bg2"/>
                </a:solidFill>
                <a:latin typeface="Courier New" pitchFamily="49" charset="0"/>
              </a:rPr>
              <a:t>A0</a:t>
            </a:r>
            <a:r>
              <a:rPr lang="en-US" sz="1800" b="1" smtClean="0">
                <a:latin typeface="Courier New" pitchFamily="49" charset="0"/>
              </a:rPr>
              <a:t> </a:t>
            </a:r>
            <a:r>
              <a:rPr lang="en-US" sz="1800" b="1" i="1" smtClean="0">
                <a:latin typeface="Courier New" pitchFamily="49" charset="0"/>
              </a:rPr>
              <a:t>left</a:t>
            </a:r>
            <a:r>
              <a:rPr lang="en-US" sz="1800" b="1" smtClean="0">
                <a:latin typeface="Courier New" pitchFamily="49" charset="0"/>
              </a:rPr>
              <a:t> </a:t>
            </a:r>
            <a:r>
              <a:rPr lang="en-US" sz="1800" b="1" smtClean="0">
                <a:solidFill>
                  <a:srgbClr val="008000"/>
                </a:solidFill>
              </a:rPr>
              <a:t>[</a:t>
            </a:r>
            <a:r>
              <a:rPr lang="en-US" sz="1800" b="1" smtClean="0">
                <a:latin typeface="Courier New" pitchFamily="49" charset="0"/>
              </a:rPr>
              <a:t>my pearls</a:t>
            </a:r>
            <a:r>
              <a:rPr lang="en-US" sz="1800" b="1" smtClean="0">
                <a:solidFill>
                  <a:srgbClr val="008000"/>
                </a:solidFill>
              </a:rPr>
              <a:t>]</a:t>
            </a:r>
            <a:r>
              <a:rPr lang="en-US" sz="1800" b="1" i="1" baseline="-25000" smtClean="0">
                <a:solidFill>
                  <a:srgbClr val="008000"/>
                </a:solidFill>
                <a:latin typeface="Courier New" pitchFamily="49" charset="0"/>
              </a:rPr>
              <a:t>A1</a:t>
            </a:r>
            <a:r>
              <a:rPr lang="en-US" sz="1800" b="1" smtClean="0">
                <a:latin typeface="Courier New" pitchFamily="49" charset="0"/>
              </a:rPr>
              <a:t> </a:t>
            </a:r>
            <a:r>
              <a:rPr lang="en-US" sz="1800" b="1" smtClean="0">
                <a:solidFill>
                  <a:schemeClr val="folHlink"/>
                </a:solidFill>
              </a:rPr>
              <a:t>[</a:t>
            </a:r>
            <a:r>
              <a:rPr lang="en-US" sz="1800" b="1" smtClean="0">
                <a:latin typeface="Courier New" pitchFamily="49" charset="0"/>
              </a:rPr>
              <a:t>to my daughter</a:t>
            </a:r>
            <a:r>
              <a:rPr lang="en-US" sz="1800" b="1" smtClean="0">
                <a:solidFill>
                  <a:schemeClr val="folHlink"/>
                </a:solidFill>
              </a:rPr>
              <a:t>]</a:t>
            </a:r>
            <a:r>
              <a:rPr lang="en-US" sz="1800" b="1" i="1" baseline="-25000" smtClean="0">
                <a:solidFill>
                  <a:schemeClr val="folHlink"/>
                </a:solidFill>
                <a:latin typeface="Courier New" pitchFamily="49" charset="0"/>
              </a:rPr>
              <a:t>A2</a:t>
            </a:r>
            <a:r>
              <a:rPr lang="en-US" sz="1800" b="1" smtClean="0">
                <a:latin typeface="Courier New" pitchFamily="49" charset="0"/>
              </a:rPr>
              <a:t> </a:t>
            </a:r>
            <a:r>
              <a:rPr lang="en-US" sz="1800" b="1" smtClean="0">
                <a:solidFill>
                  <a:srgbClr val="CC0000"/>
                </a:solidFill>
              </a:rPr>
              <a:t>[</a:t>
            </a:r>
            <a:r>
              <a:rPr lang="en-US" sz="1800" b="1" smtClean="0">
                <a:latin typeface="Courier New" pitchFamily="49" charset="0"/>
              </a:rPr>
              <a:t>in my will</a:t>
            </a:r>
            <a:r>
              <a:rPr lang="en-US" sz="1800" b="1" smtClean="0">
                <a:solidFill>
                  <a:srgbClr val="CC0000"/>
                </a:solidFill>
              </a:rPr>
              <a:t>]</a:t>
            </a:r>
            <a:r>
              <a:rPr lang="en-US" sz="1800" b="1" i="1" baseline="-25000" smtClean="0">
                <a:solidFill>
                  <a:srgbClr val="CC0000"/>
                </a:solidFill>
                <a:latin typeface="Courier New" pitchFamily="49" charset="0"/>
              </a:rPr>
              <a:t>AM-LOC</a:t>
            </a:r>
            <a:r>
              <a:rPr lang="en-US" sz="1800" b="1" smtClean="0">
                <a:latin typeface="Courier New" pitchFamily="49" charset="0"/>
              </a:rPr>
              <a:t> .</a:t>
            </a:r>
          </a:p>
          <a:p>
            <a:pPr>
              <a:buFont typeface="Wingdings" pitchFamily="2" charset="2"/>
              <a:buNone/>
              <a:tabLst>
                <a:tab pos="1770063" algn="l"/>
              </a:tabLst>
            </a:pPr>
            <a:endParaRPr lang="en-US" sz="1800" smtClean="0"/>
          </a:p>
          <a:p>
            <a:pPr>
              <a:tabLst>
                <a:tab pos="1770063" algn="l"/>
              </a:tabLst>
            </a:pPr>
            <a:r>
              <a:rPr lang="en-US" b="1" i="1" smtClean="0">
                <a:solidFill>
                  <a:schemeClr val="bg2"/>
                </a:solidFill>
                <a:latin typeface="Courier New" pitchFamily="49" charset="0"/>
              </a:rPr>
              <a:t>A0</a:t>
            </a:r>
            <a:r>
              <a:rPr lang="en-US" smtClean="0">
                <a:latin typeface="Courier New" pitchFamily="49" charset="0"/>
              </a:rPr>
              <a:t>	Leaver</a:t>
            </a:r>
          </a:p>
          <a:p>
            <a:pPr>
              <a:tabLst>
                <a:tab pos="1770063" algn="l"/>
              </a:tabLst>
            </a:pPr>
            <a:r>
              <a:rPr lang="en-US" b="1" i="1" smtClean="0">
                <a:solidFill>
                  <a:srgbClr val="008000"/>
                </a:solidFill>
                <a:latin typeface="Courier New" pitchFamily="49" charset="0"/>
              </a:rPr>
              <a:t>A1</a:t>
            </a:r>
            <a:r>
              <a:rPr lang="en-US" smtClean="0">
                <a:latin typeface="Courier New" pitchFamily="49" charset="0"/>
              </a:rPr>
              <a:t>	Things left</a:t>
            </a:r>
          </a:p>
          <a:p>
            <a:pPr>
              <a:tabLst>
                <a:tab pos="1770063" algn="l"/>
              </a:tabLst>
            </a:pPr>
            <a:r>
              <a:rPr lang="en-US" b="1" i="1" smtClean="0">
                <a:solidFill>
                  <a:schemeClr val="folHlink"/>
                </a:solidFill>
                <a:latin typeface="Courier New" pitchFamily="49" charset="0"/>
              </a:rPr>
              <a:t>A2</a:t>
            </a:r>
            <a:r>
              <a:rPr lang="en-US" smtClean="0">
                <a:latin typeface="Courier New" pitchFamily="49" charset="0"/>
              </a:rPr>
              <a:t>	Benefactor</a:t>
            </a:r>
          </a:p>
          <a:p>
            <a:pPr>
              <a:tabLst>
                <a:tab pos="1770063" algn="l"/>
              </a:tabLst>
            </a:pPr>
            <a:r>
              <a:rPr lang="en-US" b="1" i="1" smtClean="0">
                <a:solidFill>
                  <a:srgbClr val="CC0000"/>
                </a:solidFill>
                <a:latin typeface="Courier New" pitchFamily="49" charset="0"/>
              </a:rPr>
              <a:t>AM-LOC</a:t>
            </a:r>
            <a:r>
              <a:rPr lang="en-US" smtClean="0">
                <a:latin typeface="Courier New" pitchFamily="49" charset="0"/>
              </a:rPr>
              <a:t>	Location</a:t>
            </a:r>
          </a:p>
          <a:p>
            <a:pPr>
              <a:tabLst>
                <a:tab pos="1770063" algn="l"/>
              </a:tabLst>
            </a:pPr>
            <a:endParaRPr lang="en-US" smtClean="0">
              <a:latin typeface="Courier New" pitchFamily="49" charset="0"/>
            </a:endParaRPr>
          </a:p>
          <a:p>
            <a:pPr algn="ct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p:txBody>
      </p:sp>
      <p:sp>
        <p:nvSpPr>
          <p:cNvPr id="45060" name="Line 4"/>
          <p:cNvSpPr>
            <a:spLocks noChangeShapeType="1"/>
          </p:cNvSpPr>
          <p:nvPr/>
        </p:nvSpPr>
        <p:spPr bwMode="auto">
          <a:xfrm>
            <a:off x="1524000" y="51054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1" name="Line 5"/>
          <p:cNvSpPr>
            <a:spLocks noChangeShapeType="1"/>
          </p:cNvSpPr>
          <p:nvPr/>
        </p:nvSpPr>
        <p:spPr bwMode="auto">
          <a:xfrm>
            <a:off x="2514600" y="5105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2" name="Line 6"/>
          <p:cNvSpPr>
            <a:spLocks noChangeShapeType="1"/>
          </p:cNvSpPr>
          <p:nvPr/>
        </p:nvSpPr>
        <p:spPr bwMode="auto">
          <a:xfrm>
            <a:off x="3810000" y="51054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3" name="Line 7"/>
          <p:cNvSpPr>
            <a:spLocks noChangeShapeType="1"/>
          </p:cNvSpPr>
          <p:nvPr/>
        </p:nvSpPr>
        <p:spPr bwMode="auto">
          <a:xfrm>
            <a:off x="5943600" y="51054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5" name="Slide Number Placeholder 4"/>
          <p:cNvSpPr>
            <a:spLocks noGrp="1"/>
          </p:cNvSpPr>
          <p:nvPr>
            <p:ph type="sldNum" sz="quarter" idx="10"/>
          </p:nvPr>
        </p:nvSpPr>
        <p:spPr/>
        <p:txBody>
          <a:bodyPr/>
          <a:lstStyle/>
          <a:p>
            <a:pPr>
              <a:defRPr/>
            </a:pPr>
            <a:r>
              <a:rPr lang="en-US" altLang="zh-TW" smtClean="0">
                <a:solidFill>
                  <a:srgbClr val="000000"/>
                </a:solidFill>
              </a:rPr>
              <a:t>Page </a:t>
            </a:r>
            <a:fld id="{3A32D4DB-8E62-45AB-87C3-838CCCA204A4}" type="slidenum">
              <a:rPr lang="en-US" altLang="zh-TW" smtClean="0">
                <a:solidFill>
                  <a:srgbClr val="000000"/>
                </a:solidFill>
              </a:rPr>
              <a:pPr>
                <a:defRPr/>
              </a:pPr>
              <a:t>18</a:t>
            </a:fld>
            <a:endParaRPr lang="en-US" altLang="zh-TW" dirty="0">
              <a:solidFill>
                <a:srgbClr val="000000"/>
              </a:solidFill>
            </a:endParaRPr>
          </a:p>
        </p:txBody>
      </p:sp>
      <p:sp>
        <p:nvSpPr>
          <p:cNvPr id="9" name="TextBox 3"/>
          <p:cNvSpPr txBox="1">
            <a:spLocks noChangeArrowheads="1"/>
          </p:cNvSpPr>
          <p:nvPr/>
        </p:nvSpPr>
        <p:spPr bwMode="auto">
          <a:xfrm>
            <a:off x="4949825" y="152400"/>
            <a:ext cx="4117975" cy="1015663"/>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b="1" dirty="0" smtClean="0">
                <a:solidFill>
                  <a:srgbClr val="000000"/>
                </a:solidFill>
                <a:latin typeface="Calibri" pitchFamily="34" charset="0"/>
              </a:rPr>
              <a:t>Archetypical Information Extraction Problem</a:t>
            </a:r>
            <a:r>
              <a:rPr lang="en-US" sz="2000" dirty="0" smtClean="0">
                <a:solidFill>
                  <a:srgbClr val="000000"/>
                </a:solidFill>
                <a:latin typeface="Calibri" pitchFamily="34" charset="0"/>
              </a:rPr>
              <a:t>: E.g., Concept Identification and Typing, Event Identification, etc. </a:t>
            </a: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36591184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US" sz="2400" smtClean="0">
                <a:solidFill>
                  <a:srgbClr val="FF0000"/>
                </a:solidFill>
              </a:rPr>
              <a:t>Algorithmic Approach</a:t>
            </a:r>
          </a:p>
        </p:txBody>
      </p:sp>
      <p:sp>
        <p:nvSpPr>
          <p:cNvPr id="46083" name="Rectangle 3"/>
          <p:cNvSpPr>
            <a:spLocks noGrp="1" noChangeArrowheads="1"/>
          </p:cNvSpPr>
          <p:nvPr>
            <p:ph type="body" idx="4294967295"/>
          </p:nvPr>
        </p:nvSpPr>
        <p:spPr>
          <a:xfrm>
            <a:off x="457200" y="1219200"/>
            <a:ext cx="5867400" cy="4953000"/>
          </a:xfrm>
        </p:spPr>
        <p:txBody>
          <a:bodyPr/>
          <a:lstStyle/>
          <a:p>
            <a:r>
              <a:rPr lang="en-US" dirty="0" smtClean="0">
                <a:solidFill>
                  <a:srgbClr val="FF0000"/>
                </a:solidFill>
              </a:rPr>
              <a:t>Identify</a:t>
            </a:r>
            <a:r>
              <a:rPr lang="en-US" dirty="0" smtClean="0"/>
              <a:t> argument candidates</a:t>
            </a:r>
          </a:p>
          <a:p>
            <a:pPr lvl="1"/>
            <a:r>
              <a:rPr lang="en-US" dirty="0" smtClean="0"/>
              <a:t>Pruning  [</a:t>
            </a:r>
            <a:r>
              <a:rPr lang="en-US" dirty="0" err="1" smtClean="0"/>
              <a:t>Xue&amp;Palmer</a:t>
            </a:r>
            <a:r>
              <a:rPr lang="en-US" dirty="0" smtClean="0"/>
              <a:t>, EMNLP’04]</a:t>
            </a:r>
          </a:p>
          <a:p>
            <a:pPr lvl="1"/>
            <a:r>
              <a:rPr lang="en-US" dirty="0" smtClean="0"/>
              <a:t>Argument Identifier </a:t>
            </a:r>
          </a:p>
          <a:p>
            <a:pPr lvl="2"/>
            <a:r>
              <a:rPr lang="en-US" dirty="0" smtClean="0"/>
              <a:t>Binary classification</a:t>
            </a:r>
          </a:p>
          <a:p>
            <a:r>
              <a:rPr lang="en-US" dirty="0" smtClean="0">
                <a:solidFill>
                  <a:srgbClr val="FF0000"/>
                </a:solidFill>
              </a:rPr>
              <a:t>Classify</a:t>
            </a:r>
            <a:r>
              <a:rPr lang="en-US" dirty="0" smtClean="0"/>
              <a:t> argument candidates</a:t>
            </a:r>
          </a:p>
          <a:p>
            <a:pPr lvl="1"/>
            <a:r>
              <a:rPr lang="en-US" dirty="0" smtClean="0"/>
              <a:t>Argument Classifier </a:t>
            </a:r>
          </a:p>
          <a:p>
            <a:pPr lvl="2"/>
            <a:r>
              <a:rPr lang="en-US" dirty="0" smtClean="0"/>
              <a:t>Multi-class classification</a:t>
            </a:r>
          </a:p>
          <a:p>
            <a:r>
              <a:rPr lang="en-US" dirty="0" smtClean="0">
                <a:solidFill>
                  <a:srgbClr val="FF0000"/>
                </a:solidFill>
              </a:rPr>
              <a:t>Inference</a:t>
            </a:r>
          </a:p>
          <a:p>
            <a:pPr lvl="1"/>
            <a:r>
              <a:rPr lang="en-US" dirty="0" smtClean="0"/>
              <a:t>Use the estimated probability distribution given by the argument classifier</a:t>
            </a:r>
          </a:p>
          <a:p>
            <a:pPr lvl="1"/>
            <a:r>
              <a:rPr lang="en-US" dirty="0" smtClean="0"/>
              <a:t>Use structural and linguistic constraints</a:t>
            </a:r>
          </a:p>
          <a:p>
            <a:pPr lvl="1"/>
            <a:r>
              <a:rPr lang="en-US" dirty="0" smtClean="0"/>
              <a:t>Infer the optimal global output</a:t>
            </a:r>
          </a:p>
          <a:p>
            <a:endParaRPr lang="en-US" dirty="0" smtClean="0"/>
          </a:p>
        </p:txBody>
      </p:sp>
      <p:grpSp>
        <p:nvGrpSpPr>
          <p:cNvPr id="2" name="Group 6"/>
          <p:cNvGrpSpPr>
            <a:grpSpLocks noChangeAspect="1"/>
          </p:cNvGrpSpPr>
          <p:nvPr/>
        </p:nvGrpSpPr>
        <p:grpSpPr bwMode="auto">
          <a:xfrm>
            <a:off x="6384925" y="533400"/>
            <a:ext cx="2246313" cy="2284413"/>
            <a:chOff x="10320" y="1824"/>
            <a:chExt cx="2832" cy="2880"/>
          </a:xfrm>
        </p:grpSpPr>
        <p:sp>
          <p:nvSpPr>
            <p:cNvPr id="46137" name="Text Box 7"/>
            <p:cNvSpPr txBox="1">
              <a:spLocks noChangeAspect="1" noChangeArrowheads="1"/>
            </p:cNvSpPr>
            <p:nvPr/>
          </p:nvSpPr>
          <p:spPr bwMode="auto">
            <a:xfrm>
              <a:off x="10320" y="1824"/>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38" name="Line 8"/>
            <p:cNvSpPr>
              <a:spLocks noChangeAspect="1" noChangeShapeType="1"/>
            </p:cNvSpPr>
            <p:nvPr/>
          </p:nvSpPr>
          <p:spPr bwMode="auto">
            <a:xfrm>
              <a:off x="10416" y="2112"/>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9" name="Line 9"/>
            <p:cNvSpPr>
              <a:spLocks noChangeAspect="1" noChangeShapeType="1"/>
            </p:cNvSpPr>
            <p:nvPr/>
          </p:nvSpPr>
          <p:spPr bwMode="auto">
            <a:xfrm>
              <a:off x="10416" y="2208"/>
              <a:ext cx="6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0" name="Line 10"/>
            <p:cNvSpPr>
              <a:spLocks noChangeAspect="1" noChangeShapeType="1"/>
            </p:cNvSpPr>
            <p:nvPr/>
          </p:nvSpPr>
          <p:spPr bwMode="auto">
            <a:xfrm>
              <a:off x="10416" y="2304"/>
              <a:ext cx="9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1" name="Line 11"/>
            <p:cNvSpPr>
              <a:spLocks noChangeAspect="1" noChangeShapeType="1"/>
            </p:cNvSpPr>
            <p:nvPr/>
          </p:nvSpPr>
          <p:spPr bwMode="auto">
            <a:xfrm>
              <a:off x="10416" y="2400"/>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2" name="Line 12"/>
            <p:cNvSpPr>
              <a:spLocks noChangeAspect="1" noChangeShapeType="1"/>
            </p:cNvSpPr>
            <p:nvPr/>
          </p:nvSpPr>
          <p:spPr bwMode="auto">
            <a:xfrm>
              <a:off x="10416" y="2496"/>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3" name="Line 13"/>
            <p:cNvSpPr>
              <a:spLocks noChangeAspect="1" noChangeShapeType="1"/>
            </p:cNvSpPr>
            <p:nvPr/>
          </p:nvSpPr>
          <p:spPr bwMode="auto">
            <a:xfrm>
              <a:off x="10416" y="2592"/>
              <a:ext cx="22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4" name="Line 14"/>
            <p:cNvSpPr>
              <a:spLocks noChangeAspect="1" noChangeShapeType="1"/>
            </p:cNvSpPr>
            <p:nvPr/>
          </p:nvSpPr>
          <p:spPr bwMode="auto">
            <a:xfrm>
              <a:off x="10416" y="2688"/>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5" name="Line 15"/>
            <p:cNvSpPr>
              <a:spLocks noChangeAspect="1" noChangeShapeType="1"/>
            </p:cNvSpPr>
            <p:nvPr/>
          </p:nvSpPr>
          <p:spPr bwMode="auto">
            <a:xfrm>
              <a:off x="10608" y="2784"/>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6" name="Line 16"/>
            <p:cNvSpPr>
              <a:spLocks noChangeAspect="1" noChangeShapeType="1"/>
            </p:cNvSpPr>
            <p:nvPr/>
          </p:nvSpPr>
          <p:spPr bwMode="auto">
            <a:xfrm>
              <a:off x="10608" y="2880"/>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7" name="Line 17"/>
            <p:cNvSpPr>
              <a:spLocks noChangeAspect="1" noChangeShapeType="1"/>
            </p:cNvSpPr>
            <p:nvPr/>
          </p:nvSpPr>
          <p:spPr bwMode="auto">
            <a:xfrm>
              <a:off x="10608" y="2976"/>
              <a:ext cx="115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8" name="Line 18"/>
            <p:cNvSpPr>
              <a:spLocks noChangeAspect="1" noChangeShapeType="1"/>
            </p:cNvSpPr>
            <p:nvPr/>
          </p:nvSpPr>
          <p:spPr bwMode="auto">
            <a:xfrm>
              <a:off x="10608" y="3072"/>
              <a:ext cx="17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9" name="Line 19"/>
            <p:cNvSpPr>
              <a:spLocks noChangeAspect="1" noChangeShapeType="1"/>
            </p:cNvSpPr>
            <p:nvPr/>
          </p:nvSpPr>
          <p:spPr bwMode="auto">
            <a:xfrm>
              <a:off x="10608" y="3168"/>
              <a:ext cx="20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0" name="Line 20"/>
            <p:cNvSpPr>
              <a:spLocks noChangeAspect="1" noChangeShapeType="1"/>
            </p:cNvSpPr>
            <p:nvPr/>
          </p:nvSpPr>
          <p:spPr bwMode="auto">
            <a:xfrm>
              <a:off x="10608" y="3264"/>
              <a:ext cx="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1" name="Line 21"/>
            <p:cNvSpPr>
              <a:spLocks noChangeAspect="1" noChangeShapeType="1"/>
            </p:cNvSpPr>
            <p:nvPr/>
          </p:nvSpPr>
          <p:spPr bwMode="auto">
            <a:xfrm>
              <a:off x="11040" y="3360"/>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2" name="Line 22"/>
            <p:cNvSpPr>
              <a:spLocks noChangeAspect="1" noChangeShapeType="1"/>
            </p:cNvSpPr>
            <p:nvPr/>
          </p:nvSpPr>
          <p:spPr bwMode="auto">
            <a:xfrm>
              <a:off x="11040" y="3456"/>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3" name="Line 23"/>
            <p:cNvSpPr>
              <a:spLocks noChangeAspect="1" noChangeShapeType="1"/>
            </p:cNvSpPr>
            <p:nvPr/>
          </p:nvSpPr>
          <p:spPr bwMode="auto">
            <a:xfrm>
              <a:off x="11040" y="3552"/>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4" name="Line 24"/>
            <p:cNvSpPr>
              <a:spLocks noChangeAspect="1" noChangeShapeType="1"/>
            </p:cNvSpPr>
            <p:nvPr/>
          </p:nvSpPr>
          <p:spPr bwMode="auto">
            <a:xfrm>
              <a:off x="11040" y="364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5" name="Line 25"/>
            <p:cNvSpPr>
              <a:spLocks noChangeAspect="1" noChangeShapeType="1"/>
            </p:cNvSpPr>
            <p:nvPr/>
          </p:nvSpPr>
          <p:spPr bwMode="auto">
            <a:xfrm>
              <a:off x="11040" y="3744"/>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6" name="Line 26"/>
            <p:cNvSpPr>
              <a:spLocks noChangeAspect="1" noChangeShapeType="1"/>
            </p:cNvSpPr>
            <p:nvPr/>
          </p:nvSpPr>
          <p:spPr bwMode="auto">
            <a:xfrm>
              <a:off x="11376" y="3840"/>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7" name="Line 27"/>
            <p:cNvSpPr>
              <a:spLocks noChangeAspect="1" noChangeShapeType="1"/>
            </p:cNvSpPr>
            <p:nvPr/>
          </p:nvSpPr>
          <p:spPr bwMode="auto">
            <a:xfrm>
              <a:off x="11376" y="3936"/>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8" name="Line 28"/>
            <p:cNvSpPr>
              <a:spLocks noChangeAspect="1" noChangeShapeType="1"/>
            </p:cNvSpPr>
            <p:nvPr/>
          </p:nvSpPr>
          <p:spPr bwMode="auto">
            <a:xfrm>
              <a:off x="11376" y="4032"/>
              <a:ext cx="12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9" name="Line 29"/>
            <p:cNvSpPr>
              <a:spLocks noChangeAspect="1" noChangeShapeType="1"/>
            </p:cNvSpPr>
            <p:nvPr/>
          </p:nvSpPr>
          <p:spPr bwMode="auto">
            <a:xfrm>
              <a:off x="11376" y="412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0" name="Line 30"/>
            <p:cNvSpPr>
              <a:spLocks noChangeAspect="1" noChangeShapeType="1"/>
            </p:cNvSpPr>
            <p:nvPr/>
          </p:nvSpPr>
          <p:spPr bwMode="auto">
            <a:xfrm>
              <a:off x="11808" y="4224"/>
              <a:ext cx="5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1" name="Line 31"/>
            <p:cNvSpPr>
              <a:spLocks noChangeAspect="1" noChangeShapeType="1"/>
            </p:cNvSpPr>
            <p:nvPr/>
          </p:nvSpPr>
          <p:spPr bwMode="auto">
            <a:xfrm>
              <a:off x="11808" y="4320"/>
              <a:ext cx="8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2" name="Line 32"/>
            <p:cNvSpPr>
              <a:spLocks noChangeAspect="1" noChangeShapeType="1"/>
            </p:cNvSpPr>
            <p:nvPr/>
          </p:nvSpPr>
          <p:spPr bwMode="auto">
            <a:xfrm>
              <a:off x="11808" y="4416"/>
              <a:ext cx="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3" name="Line 33"/>
            <p:cNvSpPr>
              <a:spLocks noChangeAspect="1" noChangeShapeType="1"/>
            </p:cNvSpPr>
            <p:nvPr/>
          </p:nvSpPr>
          <p:spPr bwMode="auto">
            <a:xfrm>
              <a:off x="12480" y="4512"/>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4" name="Line 34"/>
            <p:cNvSpPr>
              <a:spLocks noChangeAspect="1" noChangeShapeType="1"/>
            </p:cNvSpPr>
            <p:nvPr/>
          </p:nvSpPr>
          <p:spPr bwMode="auto">
            <a:xfrm>
              <a:off x="12480" y="4608"/>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5" name="Line 35"/>
            <p:cNvSpPr>
              <a:spLocks noChangeAspect="1" noChangeShapeType="1"/>
            </p:cNvSpPr>
            <p:nvPr/>
          </p:nvSpPr>
          <p:spPr bwMode="auto">
            <a:xfrm>
              <a:off x="12768" y="4704"/>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3" name="Group 36"/>
          <p:cNvGrpSpPr>
            <a:grpSpLocks noChangeAspect="1"/>
          </p:cNvGrpSpPr>
          <p:nvPr/>
        </p:nvGrpSpPr>
        <p:grpSpPr bwMode="auto">
          <a:xfrm>
            <a:off x="6384925" y="3429000"/>
            <a:ext cx="2322513" cy="1674813"/>
            <a:chOff x="10320" y="5232"/>
            <a:chExt cx="2928" cy="2112"/>
          </a:xfrm>
        </p:grpSpPr>
        <p:sp>
          <p:nvSpPr>
            <p:cNvPr id="46118" name="Text Box 37"/>
            <p:cNvSpPr txBox="1">
              <a:spLocks noChangeAspect="1" noChangeArrowheads="1"/>
            </p:cNvSpPr>
            <p:nvPr/>
          </p:nvSpPr>
          <p:spPr bwMode="auto">
            <a:xfrm>
              <a:off x="10320" y="5232"/>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19" name="Text Box 38"/>
            <p:cNvSpPr txBox="1">
              <a:spLocks noChangeAspect="1" noChangeArrowheads="1"/>
            </p:cNvSpPr>
            <p:nvPr/>
          </p:nvSpPr>
          <p:spPr bwMode="auto">
            <a:xfrm>
              <a:off x="10320" y="5424"/>
              <a:ext cx="278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a:t>
              </a:r>
            </a:p>
          </p:txBody>
        </p:sp>
        <p:sp>
          <p:nvSpPr>
            <p:cNvPr id="46120" name="Text Box 39"/>
            <p:cNvSpPr txBox="1">
              <a:spLocks noChangeAspect="1" noChangeArrowheads="1"/>
            </p:cNvSpPr>
            <p:nvPr/>
          </p:nvSpPr>
          <p:spPr bwMode="auto">
            <a:xfrm>
              <a:off x="10368" y="5616"/>
              <a:ext cx="28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     ]</a:t>
              </a:r>
            </a:p>
          </p:txBody>
        </p:sp>
        <p:sp>
          <p:nvSpPr>
            <p:cNvPr id="46121" name="Line 40"/>
            <p:cNvSpPr>
              <a:spLocks noChangeAspect="1" noChangeShapeType="1"/>
            </p:cNvSpPr>
            <p:nvPr/>
          </p:nvSpPr>
          <p:spPr bwMode="auto">
            <a:xfrm>
              <a:off x="10416" y="5904"/>
              <a:ext cx="1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2" name="Line 41"/>
            <p:cNvSpPr>
              <a:spLocks noChangeAspect="1" noChangeShapeType="1"/>
            </p:cNvSpPr>
            <p:nvPr/>
          </p:nvSpPr>
          <p:spPr bwMode="auto">
            <a:xfrm>
              <a:off x="10416" y="5999"/>
              <a:ext cx="62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3" name="Line 42"/>
            <p:cNvSpPr>
              <a:spLocks noChangeAspect="1" noChangeShapeType="1"/>
            </p:cNvSpPr>
            <p:nvPr/>
          </p:nvSpPr>
          <p:spPr bwMode="auto">
            <a:xfrm>
              <a:off x="10416" y="6095"/>
              <a:ext cx="91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4" name="Line 43"/>
            <p:cNvSpPr>
              <a:spLocks noChangeAspect="1" noChangeShapeType="1"/>
            </p:cNvSpPr>
            <p:nvPr/>
          </p:nvSpPr>
          <p:spPr bwMode="auto">
            <a:xfrm>
              <a:off x="10416" y="6191"/>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5" name="Line 44"/>
            <p:cNvSpPr>
              <a:spLocks noChangeAspect="1" noChangeShapeType="1"/>
            </p:cNvSpPr>
            <p:nvPr/>
          </p:nvSpPr>
          <p:spPr bwMode="auto">
            <a:xfrm>
              <a:off x="10416" y="6287"/>
              <a:ext cx="25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6" name="Line 45"/>
            <p:cNvSpPr>
              <a:spLocks noChangeAspect="1" noChangeShapeType="1"/>
            </p:cNvSpPr>
            <p:nvPr/>
          </p:nvSpPr>
          <p:spPr bwMode="auto">
            <a:xfrm>
              <a:off x="10608" y="6383"/>
              <a:ext cx="43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7" name="Line 46"/>
            <p:cNvSpPr>
              <a:spLocks noChangeAspect="1" noChangeShapeType="1"/>
            </p:cNvSpPr>
            <p:nvPr/>
          </p:nvSpPr>
          <p:spPr bwMode="auto">
            <a:xfrm>
              <a:off x="10608" y="6479"/>
              <a:ext cx="72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8" name="Line 47"/>
            <p:cNvSpPr>
              <a:spLocks noChangeAspect="1" noChangeShapeType="1"/>
            </p:cNvSpPr>
            <p:nvPr/>
          </p:nvSpPr>
          <p:spPr bwMode="auto">
            <a:xfrm>
              <a:off x="10608" y="6575"/>
              <a:ext cx="17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9" name="Line 48"/>
            <p:cNvSpPr>
              <a:spLocks noChangeAspect="1" noChangeShapeType="1"/>
            </p:cNvSpPr>
            <p:nvPr/>
          </p:nvSpPr>
          <p:spPr bwMode="auto">
            <a:xfrm>
              <a:off x="10608" y="6671"/>
              <a:ext cx="24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0" name="Line 49"/>
            <p:cNvSpPr>
              <a:spLocks noChangeAspect="1" noChangeShapeType="1"/>
            </p:cNvSpPr>
            <p:nvPr/>
          </p:nvSpPr>
          <p:spPr bwMode="auto">
            <a:xfrm>
              <a:off x="11040" y="6767"/>
              <a:ext cx="28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1" name="Line 50"/>
            <p:cNvSpPr>
              <a:spLocks noChangeAspect="1" noChangeShapeType="1"/>
            </p:cNvSpPr>
            <p:nvPr/>
          </p:nvSpPr>
          <p:spPr bwMode="auto">
            <a:xfrm>
              <a:off x="11040" y="6863"/>
              <a:ext cx="13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2" name="Line 51"/>
            <p:cNvSpPr>
              <a:spLocks noChangeAspect="1" noChangeShapeType="1"/>
            </p:cNvSpPr>
            <p:nvPr/>
          </p:nvSpPr>
          <p:spPr bwMode="auto">
            <a:xfrm>
              <a:off x="11040" y="6959"/>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3" name="Line 52"/>
            <p:cNvSpPr>
              <a:spLocks noChangeAspect="1" noChangeShapeType="1"/>
            </p:cNvSpPr>
            <p:nvPr/>
          </p:nvSpPr>
          <p:spPr bwMode="auto">
            <a:xfrm>
              <a:off x="11808" y="7055"/>
              <a:ext cx="5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4" name="Line 53"/>
            <p:cNvSpPr>
              <a:spLocks noChangeAspect="1" noChangeShapeType="1"/>
            </p:cNvSpPr>
            <p:nvPr/>
          </p:nvSpPr>
          <p:spPr bwMode="auto">
            <a:xfrm>
              <a:off x="11808" y="7151"/>
              <a:ext cx="12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5" name="Line 54"/>
            <p:cNvSpPr>
              <a:spLocks noChangeAspect="1" noChangeShapeType="1"/>
            </p:cNvSpPr>
            <p:nvPr/>
          </p:nvSpPr>
          <p:spPr bwMode="auto">
            <a:xfrm>
              <a:off x="12480" y="7247"/>
              <a:ext cx="1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6" name="Line 55"/>
            <p:cNvSpPr>
              <a:spLocks noChangeAspect="1" noChangeShapeType="1"/>
            </p:cNvSpPr>
            <p:nvPr/>
          </p:nvSpPr>
          <p:spPr bwMode="auto">
            <a:xfrm>
              <a:off x="12480" y="7343"/>
              <a:ext cx="52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4" name="Group 76"/>
          <p:cNvGrpSpPr>
            <a:grpSpLocks/>
          </p:cNvGrpSpPr>
          <p:nvPr/>
        </p:nvGrpSpPr>
        <p:grpSpPr bwMode="auto">
          <a:xfrm>
            <a:off x="6400800" y="3429000"/>
            <a:ext cx="2246313" cy="1370013"/>
            <a:chOff x="4176" y="2687"/>
            <a:chExt cx="1415" cy="863"/>
          </a:xfrm>
        </p:grpSpPr>
        <p:sp>
          <p:nvSpPr>
            <p:cNvPr id="46101" name="Line 77"/>
            <p:cNvSpPr>
              <a:spLocks noChangeAspect="1" noChangeShapeType="1"/>
            </p:cNvSpPr>
            <p:nvPr/>
          </p:nvSpPr>
          <p:spPr bwMode="auto">
            <a:xfrm>
              <a:off x="4224" y="2927"/>
              <a:ext cx="98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2" name="Line 78"/>
            <p:cNvSpPr>
              <a:spLocks noChangeAspect="1" noChangeShapeType="1"/>
            </p:cNvSpPr>
            <p:nvPr/>
          </p:nvSpPr>
          <p:spPr bwMode="auto">
            <a:xfrm>
              <a:off x="4224" y="2831"/>
              <a:ext cx="7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3" name="Line 79"/>
            <p:cNvSpPr>
              <a:spLocks noChangeAspect="1" noChangeShapeType="1"/>
            </p:cNvSpPr>
            <p:nvPr/>
          </p:nvSpPr>
          <p:spPr bwMode="auto">
            <a:xfrm>
              <a:off x="4224" y="2879"/>
              <a:ext cx="3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4" name="Line 80"/>
            <p:cNvSpPr>
              <a:spLocks noChangeAspect="1" noChangeShapeType="1"/>
            </p:cNvSpPr>
            <p:nvPr/>
          </p:nvSpPr>
          <p:spPr bwMode="auto">
            <a:xfrm>
              <a:off x="4224" y="2975"/>
              <a:ext cx="45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5" name="Line 81"/>
            <p:cNvSpPr>
              <a:spLocks noChangeAspect="1" noChangeShapeType="1"/>
            </p:cNvSpPr>
            <p:nvPr/>
          </p:nvSpPr>
          <p:spPr bwMode="auto">
            <a:xfrm>
              <a:off x="4224" y="3023"/>
              <a:ext cx="1295"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6" name="Line 82"/>
            <p:cNvSpPr>
              <a:spLocks noChangeAspect="1" noChangeShapeType="1"/>
            </p:cNvSpPr>
            <p:nvPr/>
          </p:nvSpPr>
          <p:spPr bwMode="auto">
            <a:xfrm>
              <a:off x="4320" y="3071"/>
              <a:ext cx="21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7" name="Line 83"/>
            <p:cNvSpPr>
              <a:spLocks noChangeAspect="1" noChangeShapeType="1"/>
            </p:cNvSpPr>
            <p:nvPr/>
          </p:nvSpPr>
          <p:spPr bwMode="auto">
            <a:xfrm>
              <a:off x="4320" y="3119"/>
              <a:ext cx="360"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8" name="Line 84"/>
            <p:cNvSpPr>
              <a:spLocks noChangeAspect="1" noChangeShapeType="1"/>
            </p:cNvSpPr>
            <p:nvPr/>
          </p:nvSpPr>
          <p:spPr bwMode="auto">
            <a:xfrm>
              <a:off x="4320" y="3166"/>
              <a:ext cx="887"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9" name="Line 85"/>
            <p:cNvSpPr>
              <a:spLocks noChangeAspect="1" noChangeShapeType="1"/>
            </p:cNvSpPr>
            <p:nvPr/>
          </p:nvSpPr>
          <p:spPr bwMode="auto">
            <a:xfrm>
              <a:off x="4320" y="3214"/>
              <a:ext cx="1199"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0" name="Line 86"/>
            <p:cNvSpPr>
              <a:spLocks noChangeAspect="1" noChangeShapeType="1"/>
            </p:cNvSpPr>
            <p:nvPr/>
          </p:nvSpPr>
          <p:spPr bwMode="auto">
            <a:xfrm>
              <a:off x="4536" y="3262"/>
              <a:ext cx="14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1" name="Line 87"/>
            <p:cNvSpPr>
              <a:spLocks noChangeAspect="1" noChangeShapeType="1"/>
            </p:cNvSpPr>
            <p:nvPr/>
          </p:nvSpPr>
          <p:spPr bwMode="auto">
            <a:xfrm>
              <a:off x="4536" y="3310"/>
              <a:ext cx="67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2" name="Line 88"/>
            <p:cNvSpPr>
              <a:spLocks noChangeAspect="1" noChangeShapeType="1"/>
            </p:cNvSpPr>
            <p:nvPr/>
          </p:nvSpPr>
          <p:spPr bwMode="auto">
            <a:xfrm>
              <a:off x="4536" y="3358"/>
              <a:ext cx="98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3" name="Line 89"/>
            <p:cNvSpPr>
              <a:spLocks noChangeAspect="1" noChangeShapeType="1"/>
            </p:cNvSpPr>
            <p:nvPr/>
          </p:nvSpPr>
          <p:spPr bwMode="auto">
            <a:xfrm>
              <a:off x="4919" y="3406"/>
              <a:ext cx="28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4" name="Line 90"/>
            <p:cNvSpPr>
              <a:spLocks noChangeAspect="1" noChangeShapeType="1"/>
            </p:cNvSpPr>
            <p:nvPr/>
          </p:nvSpPr>
          <p:spPr bwMode="auto">
            <a:xfrm>
              <a:off x="4919" y="3454"/>
              <a:ext cx="600"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5" name="Line 91"/>
            <p:cNvSpPr>
              <a:spLocks noChangeAspect="1" noChangeShapeType="1"/>
            </p:cNvSpPr>
            <p:nvPr/>
          </p:nvSpPr>
          <p:spPr bwMode="auto">
            <a:xfrm>
              <a:off x="5255" y="3502"/>
              <a:ext cx="9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6" name="Line 92"/>
            <p:cNvSpPr>
              <a:spLocks noChangeAspect="1" noChangeShapeType="1"/>
            </p:cNvSpPr>
            <p:nvPr/>
          </p:nvSpPr>
          <p:spPr bwMode="auto">
            <a:xfrm>
              <a:off x="5255" y="3550"/>
              <a:ext cx="264"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7" name="Text Box 93"/>
            <p:cNvSpPr txBox="1">
              <a:spLocks noChangeAspect="1" noChangeArrowheads="1"/>
            </p:cNvSpPr>
            <p:nvPr/>
          </p:nvSpPr>
          <p:spPr bwMode="auto">
            <a:xfrm>
              <a:off x="4176" y="2687"/>
              <a:ext cx="14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grpSp>
      <p:sp>
        <p:nvSpPr>
          <p:cNvPr id="317534" name="AutoShape 94"/>
          <p:cNvSpPr>
            <a:spLocks noChangeAspect="1" noChangeArrowheads="1"/>
          </p:cNvSpPr>
          <p:nvPr/>
        </p:nvSpPr>
        <p:spPr bwMode="auto">
          <a:xfrm>
            <a:off x="7162800" y="29718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317541" name="AutoShape 101"/>
          <p:cNvSpPr>
            <a:spLocks noChangeArrowheads="1"/>
          </p:cNvSpPr>
          <p:nvPr/>
        </p:nvSpPr>
        <p:spPr bwMode="auto">
          <a:xfrm>
            <a:off x="0" y="1295400"/>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2" name="AutoShape 102"/>
          <p:cNvSpPr>
            <a:spLocks noChangeArrowheads="1"/>
          </p:cNvSpPr>
          <p:nvPr/>
        </p:nvSpPr>
        <p:spPr bwMode="auto">
          <a:xfrm>
            <a:off x="0" y="2785238"/>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3" name="AutoShape 103"/>
          <p:cNvSpPr>
            <a:spLocks noChangeArrowheads="1"/>
          </p:cNvSpPr>
          <p:nvPr/>
        </p:nvSpPr>
        <p:spPr bwMode="auto">
          <a:xfrm>
            <a:off x="0" y="3962400"/>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8" name="AutoShape 108"/>
          <p:cNvSpPr>
            <a:spLocks noChangeArrowheads="1"/>
          </p:cNvSpPr>
          <p:nvPr/>
        </p:nvSpPr>
        <p:spPr bwMode="auto">
          <a:xfrm>
            <a:off x="3276600" y="762000"/>
            <a:ext cx="2895600" cy="381000"/>
          </a:xfrm>
          <a:prstGeom prst="wedgeRoundRectCallout">
            <a:avLst>
              <a:gd name="adj1" fmla="val 82565"/>
              <a:gd name="adj2" fmla="val 8333"/>
              <a:gd name="adj3" fmla="val 16667"/>
            </a:avLst>
          </a:prstGeom>
          <a:solidFill>
            <a:srgbClr val="FFFF66"/>
          </a:solidFill>
          <a:ln w="9525">
            <a:solidFill>
              <a:schemeClr val="tx1"/>
            </a:solidFill>
            <a:miter lim="800000"/>
            <a:headEnd/>
            <a:tailEnd/>
          </a:ln>
        </p:spPr>
        <p:txBody>
          <a:bodyPr/>
          <a:lstStyle/>
          <a:p>
            <a:pPr algn="ctr"/>
            <a:r>
              <a:rPr lang="en-US">
                <a:solidFill>
                  <a:srgbClr val="000000"/>
                </a:solidFill>
                <a:latin typeface="Tahoma" pitchFamily="34" charset="0"/>
                <a:cs typeface="Arial" charset="0"/>
              </a:rPr>
              <a:t>candidate arguments</a:t>
            </a:r>
          </a:p>
        </p:txBody>
      </p:sp>
      <p:grpSp>
        <p:nvGrpSpPr>
          <p:cNvPr id="5" name="Group 115"/>
          <p:cNvGrpSpPr>
            <a:grpSpLocks/>
          </p:cNvGrpSpPr>
          <p:nvPr/>
        </p:nvGrpSpPr>
        <p:grpSpPr bwMode="auto">
          <a:xfrm>
            <a:off x="6515100" y="5105400"/>
            <a:ext cx="2249488" cy="800100"/>
            <a:chOff x="6515100" y="5219700"/>
            <a:chExt cx="2249488" cy="800100"/>
          </a:xfrm>
        </p:grpSpPr>
        <p:sp>
          <p:nvSpPr>
            <p:cNvPr id="46095" name="Line 95"/>
            <p:cNvSpPr>
              <a:spLocks noChangeAspect="1" noChangeShapeType="1"/>
            </p:cNvSpPr>
            <p:nvPr/>
          </p:nvSpPr>
          <p:spPr bwMode="auto">
            <a:xfrm>
              <a:off x="6591300" y="5638800"/>
              <a:ext cx="1143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6" name="Line 96"/>
            <p:cNvSpPr>
              <a:spLocks noChangeAspect="1" noChangeShapeType="1"/>
            </p:cNvSpPr>
            <p:nvPr/>
          </p:nvSpPr>
          <p:spPr bwMode="auto">
            <a:xfrm>
              <a:off x="6743700" y="5676900"/>
              <a:ext cx="342900" cy="0"/>
            </a:xfrm>
            <a:prstGeom prst="line">
              <a:avLst/>
            </a:prstGeom>
            <a:noFill/>
            <a:ln w="38100">
              <a:solidFill>
                <a:srgbClr val="66FF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7" name="Line 97"/>
            <p:cNvSpPr>
              <a:spLocks noChangeAspect="1" noChangeShapeType="1"/>
            </p:cNvSpPr>
            <p:nvPr/>
          </p:nvSpPr>
          <p:spPr bwMode="auto">
            <a:xfrm>
              <a:off x="7086600" y="5715000"/>
              <a:ext cx="10683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8" name="Line 98"/>
            <p:cNvSpPr>
              <a:spLocks noChangeAspect="1" noChangeShapeType="1"/>
            </p:cNvSpPr>
            <p:nvPr/>
          </p:nvSpPr>
          <p:spPr bwMode="auto">
            <a:xfrm>
              <a:off x="8231188" y="5753100"/>
              <a:ext cx="4191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9" name="Text Box 99"/>
            <p:cNvSpPr txBox="1">
              <a:spLocks noChangeAspect="1" noChangeArrowheads="1"/>
            </p:cNvSpPr>
            <p:nvPr/>
          </p:nvSpPr>
          <p:spPr bwMode="auto">
            <a:xfrm>
              <a:off x="6515100" y="5791200"/>
              <a:ext cx="2249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FF"/>
                  </a:solidFill>
                  <a:latin typeface="Courier New" pitchFamily="49" charset="0"/>
                </a:rPr>
                <a:t>I</a:t>
              </a:r>
              <a:r>
                <a:rPr lang="en-US" sz="900" b="1">
                  <a:solidFill>
                    <a:srgbClr val="000000"/>
                  </a:solidFill>
                  <a:latin typeface="Courier New" pitchFamily="49" charset="0"/>
                </a:rPr>
                <a:t> </a:t>
              </a:r>
              <a:r>
                <a:rPr lang="en-US" sz="900" b="1">
                  <a:solidFill>
                    <a:srgbClr val="66FFCC"/>
                  </a:solidFill>
                  <a:latin typeface="Courier New" pitchFamily="49" charset="0"/>
                </a:rPr>
                <a:t>left</a:t>
              </a:r>
              <a:r>
                <a:rPr lang="en-US" sz="900" b="1">
                  <a:solidFill>
                    <a:srgbClr val="000000"/>
                  </a:solidFill>
                  <a:latin typeface="Courier New" pitchFamily="49" charset="0"/>
                </a:rPr>
                <a:t> </a:t>
              </a:r>
              <a:r>
                <a:rPr lang="en-US" sz="900" b="1">
                  <a:solidFill>
                    <a:srgbClr val="FF9900"/>
                  </a:solidFill>
                  <a:latin typeface="Courier New" pitchFamily="49" charset="0"/>
                </a:rPr>
                <a:t>my nice pearls</a:t>
              </a:r>
              <a:r>
                <a:rPr lang="en-US" sz="900" b="1">
                  <a:solidFill>
                    <a:srgbClr val="000000"/>
                  </a:solidFill>
                  <a:latin typeface="Courier New" pitchFamily="49" charset="0"/>
                </a:rPr>
                <a:t> </a:t>
              </a:r>
              <a:r>
                <a:rPr lang="en-US" sz="900" b="1">
                  <a:solidFill>
                    <a:srgbClr val="00FF00"/>
                  </a:solidFill>
                  <a:latin typeface="Courier New" pitchFamily="49" charset="0"/>
                </a:rPr>
                <a:t>to her</a:t>
              </a:r>
            </a:p>
          </p:txBody>
        </p:sp>
        <p:sp>
          <p:nvSpPr>
            <p:cNvPr id="46100" name="AutoShape 100"/>
            <p:cNvSpPr>
              <a:spLocks noChangeAspect="1" noChangeArrowheads="1"/>
            </p:cNvSpPr>
            <p:nvPr/>
          </p:nvSpPr>
          <p:spPr bwMode="auto">
            <a:xfrm>
              <a:off x="7200900" y="5219700"/>
              <a:ext cx="877888"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117" name="AutoShape 94"/>
          <p:cNvSpPr>
            <a:spLocks noChangeAspect="1" noChangeArrowheads="1"/>
          </p:cNvSpPr>
          <p:nvPr/>
        </p:nvSpPr>
        <p:spPr bwMode="auto">
          <a:xfrm>
            <a:off x="7162800" y="28194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1" name="Slide Number Placeholder 10"/>
          <p:cNvSpPr>
            <a:spLocks noGrp="1"/>
          </p:cNvSpPr>
          <p:nvPr>
            <p:ph type="sldNum" sz="quarter" idx="10"/>
          </p:nvPr>
        </p:nvSpPr>
        <p:spPr/>
        <p:txBody>
          <a:bodyPr/>
          <a:lstStyle/>
          <a:p>
            <a:pPr>
              <a:defRPr/>
            </a:pPr>
            <a:r>
              <a:rPr lang="en-US" altLang="zh-TW" smtClean="0">
                <a:solidFill>
                  <a:srgbClr val="000000"/>
                </a:solidFill>
              </a:rPr>
              <a:t>Page </a:t>
            </a:r>
            <a:fld id="{D09CE63E-8DC8-459D-9F1E-51B2C39CB6A5}" type="slidenum">
              <a:rPr lang="en-US" altLang="zh-TW" smtClean="0">
                <a:solidFill>
                  <a:srgbClr val="000000"/>
                </a:solidFill>
              </a:rPr>
              <a:pPr>
                <a:defRPr/>
              </a:pPr>
              <a:t>19</a:t>
            </a:fld>
            <a:endParaRPr lang="en-US" altLang="zh-TW" dirty="0">
              <a:solidFill>
                <a:srgbClr val="000000"/>
              </a:solidFill>
            </a:endParaRPr>
          </a:p>
        </p:txBody>
      </p:sp>
      <p:sp>
        <p:nvSpPr>
          <p:cNvPr id="86" name="TextBox 3"/>
          <p:cNvSpPr txBox="1">
            <a:spLocks noChangeArrowheads="1"/>
          </p:cNvSpPr>
          <p:nvPr/>
        </p:nvSpPr>
        <p:spPr bwMode="auto">
          <a:xfrm>
            <a:off x="266700" y="5997714"/>
            <a:ext cx="8724900" cy="707886"/>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dirty="0" smtClean="0">
                <a:solidFill>
                  <a:srgbClr val="000000"/>
                </a:solidFill>
                <a:latin typeface="Calibri" pitchFamily="34" charset="0"/>
              </a:rPr>
              <a:t>Use the </a:t>
            </a:r>
            <a:r>
              <a:rPr lang="en-US" sz="2000" b="1" dirty="0" smtClean="0">
                <a:solidFill>
                  <a:srgbClr val="000000"/>
                </a:solidFill>
                <a:latin typeface="Calibri" pitchFamily="34" charset="0"/>
              </a:rPr>
              <a:t>pipeline architecture’s simplicity </a:t>
            </a:r>
            <a:r>
              <a:rPr lang="en-US" sz="2000" dirty="0" smtClean="0">
                <a:solidFill>
                  <a:srgbClr val="000000"/>
                </a:solidFill>
                <a:latin typeface="Calibri" pitchFamily="34" charset="0"/>
              </a:rPr>
              <a:t>while </a:t>
            </a:r>
            <a:r>
              <a:rPr lang="en-US" sz="2000" b="1" dirty="0" smtClean="0">
                <a:solidFill>
                  <a:srgbClr val="000000"/>
                </a:solidFill>
                <a:latin typeface="Calibri" pitchFamily="34" charset="0"/>
              </a:rPr>
              <a:t>maintaining uncertainty</a:t>
            </a:r>
            <a:r>
              <a:rPr lang="en-US" sz="2000" dirty="0" smtClean="0">
                <a:solidFill>
                  <a:srgbClr val="000000"/>
                </a:solidFill>
                <a:latin typeface="Calibri" pitchFamily="34" charset="0"/>
              </a:rPr>
              <a:t>:  keep probability distributions over decisions &amp; use global inference at decision time.</a:t>
            </a:r>
            <a:endParaRPr lang="en-US" sz="2000" dirty="0">
              <a:solidFill>
                <a:srgbClr val="000000"/>
              </a:solidFill>
              <a:latin typeface="Calibri"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295400" y="4343400"/>
                <a:ext cx="4343400" cy="1359668"/>
              </a:xfrm>
              <a:prstGeom prst="rect">
                <a:avLst/>
              </a:prstGeom>
              <a:solidFill>
                <a:srgbClr val="FFFFCC"/>
              </a:solidFill>
              <a:ln w="28575">
                <a:solidFill>
                  <a:srgbClr val="FF9933"/>
                </a:solidFill>
              </a:ln>
            </p:spPr>
            <p:txBody>
              <a:bodyPr wrap="square" rtlCol="0">
                <a:spAutoFit/>
              </a:bodyPr>
              <a:lstStyle/>
              <a:p>
                <a:r>
                  <a:rPr lang="en-US" sz="2400" b="1" dirty="0" err="1" smtClean="0">
                    <a:latin typeface="Calibri" pitchFamily="34" charset="0"/>
                  </a:rPr>
                  <a:t>argmax</a:t>
                </a:r>
                <a:r>
                  <a:rPr lang="en-US" sz="2400" dirty="0" smtClean="0"/>
                  <a:t> </a:t>
                </a:r>
                <a:r>
                  <a:rPr lang="en-US" sz="2400" dirty="0" smtClean="0">
                    <a:latin typeface="Symbol"/>
                    <a:sym typeface="Symbol"/>
                  </a:rPr>
                  <a:t></a:t>
                </a:r>
                <a:r>
                  <a:rPr lang="en-US" sz="2400" baseline="-25000" dirty="0" smtClean="0">
                    <a:latin typeface="Arial"/>
                    <a:sym typeface="Symbol"/>
                  </a:rPr>
                  <a:t>y </a:t>
                </a:r>
                <a:r>
                  <a:rPr lang="en-US" sz="2400" baseline="-25000" dirty="0" smtClean="0">
                    <a:latin typeface="cmsy10"/>
                    <a:sym typeface="Symbol"/>
                  </a:rPr>
                  <a:t>2</a:t>
                </a:r>
                <a:r>
                  <a:rPr lang="en-US" sz="2400" baseline="-25000" dirty="0" smtClean="0">
                    <a:latin typeface="Arial"/>
                    <a:sym typeface="Symbol"/>
                  </a:rPr>
                  <a:t> Y</a:t>
                </a:r>
                <a:r>
                  <a:rPr lang="en-US" sz="2400" dirty="0" smtClean="0"/>
                  <a:t> </a:t>
                </a:r>
                <a:r>
                  <a:rPr lang="en-US" sz="2400" dirty="0" smtClean="0">
                    <a:latin typeface="cmmi10"/>
                  </a:rPr>
                  <a:t> </a:t>
                </a:r>
                <a14:m>
                  <m:oMath xmlns:m="http://schemas.openxmlformats.org/officeDocument/2006/math">
                    <m:sSub>
                      <m:sSubPr>
                        <m:ctrlPr>
                          <a:rPr lang="en-US" sz="2400" i="1" dirty="0" smtClean="0">
                            <a:latin typeface="Cambria Math"/>
                          </a:rPr>
                        </m:ctrlPr>
                      </m:sSubPr>
                      <m:e>
                        <m:r>
                          <m:rPr>
                            <m:nor/>
                          </m:rPr>
                          <a:rPr lang="en-US" sz="2400" dirty="0">
                            <a:latin typeface="cmmi10"/>
                          </a:rPr>
                          <m:t>¸</m:t>
                        </m:r>
                      </m:e>
                      <m:sub>
                        <m:r>
                          <a:rPr lang="en-US" sz="2400" i="1" dirty="0">
                            <a:latin typeface="Cambria Math"/>
                          </a:rPr>
                          <m:t>{</m:t>
                        </m:r>
                        <m:r>
                          <a:rPr lang="en-US" sz="2400" i="1" dirty="0" err="1">
                            <a:latin typeface="Cambria Math"/>
                          </a:rPr>
                          <m:t>𝑦</m:t>
                        </m:r>
                        <m:r>
                          <a:rPr lang="en-US" sz="2400" i="1" baseline="-25000" dirty="0" err="1">
                            <a:latin typeface="Cambria Math"/>
                          </a:rPr>
                          <m:t>𝑖</m:t>
                        </m:r>
                        <m:r>
                          <a:rPr lang="en-US" sz="2400" i="1" dirty="0">
                            <a:latin typeface="Cambria Math"/>
                          </a:rPr>
                          <m:t> = </m:t>
                        </m:r>
                        <m:r>
                          <a:rPr lang="en-US" sz="2400" i="1" dirty="0">
                            <a:latin typeface="Cambria Math"/>
                          </a:rPr>
                          <m:t>𝑦</m:t>
                        </m:r>
                        <m:r>
                          <a:rPr lang="en-US" sz="2400" i="1" dirty="0">
                            <a:latin typeface="Cambria Math"/>
                          </a:rPr>
                          <m:t>}</m:t>
                        </m:r>
                        <m:r>
                          <m:rPr>
                            <m:nor/>
                          </m:rPr>
                          <a:rPr lang="en-US" sz="2400" dirty="0">
                            <a:latin typeface="Arial"/>
                          </a:rPr>
                          <m:t> </m:t>
                        </m:r>
                      </m:sub>
                    </m:sSub>
                    <m:sSub>
                      <m:sSubPr>
                        <m:ctrlPr>
                          <a:rPr lang="en-US" sz="2400" i="1" dirty="0">
                            <a:latin typeface="Cambria Math"/>
                          </a:rPr>
                        </m:ctrlPr>
                      </m:sSubPr>
                      <m:e>
                        <m:r>
                          <m:rPr>
                            <m:nor/>
                          </m:rPr>
                          <a:rPr lang="en-US" sz="2400" b="0" i="0" dirty="0" smtClean="0">
                            <a:latin typeface="Calibri" pitchFamily="34" charset="0"/>
                          </a:rPr>
                          <m:t>1</m:t>
                        </m:r>
                      </m:e>
                      <m:sub>
                        <m:r>
                          <a:rPr lang="en-US" sz="2400" i="1" dirty="0">
                            <a:latin typeface="Cambria Math"/>
                          </a:rPr>
                          <m:t>{</m:t>
                        </m:r>
                        <m:r>
                          <a:rPr lang="en-US" sz="2400" i="1" dirty="0" err="1">
                            <a:latin typeface="Cambria Math"/>
                          </a:rPr>
                          <m:t>𝑦</m:t>
                        </m:r>
                        <m:r>
                          <a:rPr lang="en-US" sz="2400" i="1" baseline="-25000" dirty="0" err="1">
                            <a:latin typeface="Cambria Math"/>
                          </a:rPr>
                          <m:t>𝑖</m:t>
                        </m:r>
                        <m:r>
                          <a:rPr lang="en-US" sz="2400" i="1" dirty="0">
                            <a:latin typeface="Cambria Math"/>
                          </a:rPr>
                          <m:t> = </m:t>
                        </m:r>
                        <m:r>
                          <a:rPr lang="en-US" sz="2400" i="1" dirty="0">
                            <a:latin typeface="Cambria Math"/>
                          </a:rPr>
                          <m:t>𝑦</m:t>
                        </m:r>
                        <m:r>
                          <a:rPr lang="en-US" sz="2400" i="1" dirty="0">
                            <a:latin typeface="Cambria Math"/>
                          </a:rPr>
                          <m:t>}</m:t>
                        </m:r>
                        <m:r>
                          <m:rPr>
                            <m:nor/>
                          </m:rPr>
                          <a:rPr lang="en-US" sz="2400" dirty="0">
                            <a:latin typeface="Arial"/>
                          </a:rPr>
                          <m:t> </m:t>
                        </m:r>
                      </m:sub>
                    </m:sSub>
                  </m:oMath>
                </a14:m>
                <a:endParaRPr lang="en-US" sz="1600" dirty="0" smtClean="0">
                  <a:latin typeface="Arial"/>
                </a:endParaRPr>
              </a:p>
              <a:p>
                <a:endParaRPr lang="en-US" dirty="0" smtClean="0">
                  <a:latin typeface="Calibri" pitchFamily="34" charset="0"/>
                </a:endParaRPr>
              </a:p>
              <a:p>
                <a:r>
                  <a:rPr lang="en-US" sz="2000" b="1" dirty="0" smtClean="0">
                    <a:latin typeface="Calibri" pitchFamily="34" charset="0"/>
                  </a:rPr>
                  <a:t>Subject to Constraints</a:t>
                </a:r>
              </a:p>
              <a:p>
                <a:endParaRPr lang="en-US" dirty="0">
                  <a:latin typeface="Calibri"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295400" y="4343400"/>
                <a:ext cx="4343400" cy="1359668"/>
              </a:xfrm>
              <a:prstGeom prst="rect">
                <a:avLst/>
              </a:prstGeom>
              <a:blipFill rotWithShape="1">
                <a:blip r:embed="rId3"/>
                <a:stretch>
                  <a:fillRect l="-1953" t="-3070"/>
                </a:stretch>
              </a:blipFill>
              <a:ln w="28575">
                <a:solidFill>
                  <a:srgbClr val="FF9933"/>
                </a:solidFill>
              </a:ln>
            </p:spPr>
            <p:txBody>
              <a:bodyPr/>
              <a:lstStyle/>
              <a:p>
                <a:r>
                  <a:rPr lang="en-US">
                    <a:noFill/>
                  </a:rPr>
                  <a:t> </a:t>
                </a:r>
              </a:p>
            </p:txBody>
          </p:sp>
        </mc:Fallback>
      </mc:AlternateContent>
      <p:sp>
        <p:nvSpPr>
          <p:cNvPr id="91" name="Rectangular Callout 90"/>
          <p:cNvSpPr/>
          <p:nvPr/>
        </p:nvSpPr>
        <p:spPr>
          <a:xfrm>
            <a:off x="4905356" y="2259679"/>
            <a:ext cx="3416016" cy="1137244"/>
          </a:xfrm>
          <a:prstGeom prst="wedgeRectCallout">
            <a:avLst>
              <a:gd name="adj1" fmla="val -66480"/>
              <a:gd name="adj2" fmla="val 13578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dirty="0" smtClean="0">
                <a:solidFill>
                  <a:srgbClr val="000000"/>
                </a:solidFill>
                <a:latin typeface="Calibri" pitchFamily="34" charset="0"/>
              </a:rPr>
              <a:t>Boolean variable that indicates whether  </a:t>
            </a:r>
            <a:r>
              <a:rPr lang="en-US" dirty="0">
                <a:solidFill>
                  <a:srgbClr val="000000"/>
                </a:solidFill>
                <a:latin typeface="Calibri" pitchFamily="34" charset="0"/>
              </a:rPr>
              <a:t>candidate </a:t>
            </a:r>
            <a:r>
              <a:rPr lang="en-US" dirty="0" smtClean="0">
                <a:solidFill>
                  <a:srgbClr val="000000"/>
                </a:solidFill>
                <a:latin typeface="Calibri" pitchFamily="34" charset="0"/>
              </a:rPr>
              <a:t>argument </a:t>
            </a:r>
            <a:r>
              <a:rPr lang="en-US" dirty="0" err="1" smtClean="0">
                <a:solidFill>
                  <a:srgbClr val="0033CC"/>
                </a:solidFill>
                <a:latin typeface="Calibri"/>
              </a:rPr>
              <a:t>y</a:t>
            </a:r>
            <a:r>
              <a:rPr lang="en-US" baseline="-25000" dirty="0" err="1" smtClean="0">
                <a:solidFill>
                  <a:srgbClr val="0033CC"/>
                </a:solidFill>
                <a:latin typeface="Calibri"/>
              </a:rPr>
              <a:t>i</a:t>
            </a:r>
            <a:r>
              <a:rPr lang="en-US" dirty="0" smtClean="0">
                <a:solidFill>
                  <a:srgbClr val="0033CC"/>
                </a:solidFill>
                <a:latin typeface="Calibri" pitchFamily="34" charset="0"/>
              </a:rPr>
              <a:t>  </a:t>
            </a:r>
            <a:r>
              <a:rPr lang="en-US" dirty="0" smtClean="0">
                <a:solidFill>
                  <a:srgbClr val="000000"/>
                </a:solidFill>
                <a:latin typeface="Calibri" pitchFamily="34" charset="0"/>
              </a:rPr>
              <a:t>is assigned </a:t>
            </a:r>
            <a:r>
              <a:rPr lang="en-US" dirty="0">
                <a:solidFill>
                  <a:srgbClr val="000000"/>
                </a:solidFill>
                <a:latin typeface="Calibri" pitchFamily="34" charset="0"/>
              </a:rPr>
              <a:t>a label </a:t>
            </a:r>
            <a:r>
              <a:rPr lang="en-US" dirty="0" smtClean="0">
                <a:solidFill>
                  <a:srgbClr val="0033CC"/>
                </a:solidFill>
                <a:latin typeface="Calibri" pitchFamily="34" charset="0"/>
              </a:rPr>
              <a:t>y. </a:t>
            </a:r>
          </a:p>
          <a:p>
            <a:pPr marL="0" lvl="1"/>
            <a:r>
              <a:rPr lang="en-US" dirty="0" smtClean="0">
                <a:solidFill>
                  <a:srgbClr val="0033CC"/>
                </a:solidFill>
                <a:latin typeface="cmmi10"/>
              </a:rPr>
              <a:t>¸</a:t>
            </a:r>
            <a:r>
              <a:rPr lang="en-US" dirty="0" smtClean="0">
                <a:solidFill>
                  <a:srgbClr val="0033CC"/>
                </a:solidFill>
                <a:latin typeface="Calibri" pitchFamily="34" charset="0"/>
              </a:rPr>
              <a:t>: </a:t>
            </a:r>
            <a:r>
              <a:rPr lang="en-US" dirty="0" smtClean="0">
                <a:solidFill>
                  <a:schemeClr val="tx1"/>
                </a:solidFill>
                <a:latin typeface="Calibri" pitchFamily="34" charset="0"/>
              </a:rPr>
              <a:t>the corresponding model score</a:t>
            </a:r>
            <a:endParaRPr lang="en-US" dirty="0">
              <a:solidFill>
                <a:schemeClr val="tx1"/>
              </a:solidFill>
              <a:latin typeface="Calibri" pitchFamily="34" charset="0"/>
            </a:endParaRPr>
          </a:p>
        </p:txBody>
      </p:sp>
    </p:spTree>
    <p:extLst>
      <p:ext uri="{BB962C8B-B14F-4D97-AF65-F5344CB8AC3E}">
        <p14:creationId xmlns:p14="http://schemas.microsoft.com/office/powerpoint/2010/main" val="295539656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 presetClass="entr" presetSubtype="8" fill="hold" grpId="0" nodeType="withEffect">
                                  <p:stCondLst>
                                    <p:cond delay="0"/>
                                  </p:stCondLst>
                                  <p:childTnLst>
                                    <p:set>
                                      <p:cBhvr>
                                        <p:cTn id="12" dur="1" fill="hold">
                                          <p:stCondLst>
                                            <p:cond delay="0"/>
                                          </p:stCondLst>
                                        </p:cTn>
                                        <p:tgtEl>
                                          <p:spTgt spid="317541"/>
                                        </p:tgtEl>
                                        <p:attrNameLst>
                                          <p:attrName>style.visibility</p:attrName>
                                        </p:attrNameLst>
                                      </p:cBhvr>
                                      <p:to>
                                        <p:strVal val="visible"/>
                                      </p:to>
                                    </p:set>
                                    <p:anim calcmode="lin" valueType="num">
                                      <p:cBhvr additive="base">
                                        <p:cTn id="13" dur="500" fill="hold"/>
                                        <p:tgtEl>
                                          <p:spTgt spid="317541"/>
                                        </p:tgtEl>
                                        <p:attrNameLst>
                                          <p:attrName>ppt_x</p:attrName>
                                        </p:attrNameLst>
                                      </p:cBhvr>
                                      <p:tavLst>
                                        <p:tav tm="0">
                                          <p:val>
                                            <p:strVal val="0-#ppt_w/2"/>
                                          </p:val>
                                        </p:tav>
                                        <p:tav tm="100000">
                                          <p:val>
                                            <p:strVal val="#ppt_x"/>
                                          </p:val>
                                        </p:tav>
                                      </p:tavLst>
                                    </p:anim>
                                    <p:anim calcmode="lin" valueType="num">
                                      <p:cBhvr additive="base">
                                        <p:cTn id="14" dur="500" fill="hold"/>
                                        <p:tgtEl>
                                          <p:spTgt spid="31754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17548">
                                            <p:bg/>
                                          </p:spTgt>
                                        </p:tgtEl>
                                        <p:attrNameLst>
                                          <p:attrName>style.visibility</p:attrName>
                                        </p:attrNameLst>
                                      </p:cBhvr>
                                      <p:to>
                                        <p:strVal val="visible"/>
                                      </p:to>
                                    </p:set>
                                  </p:childTnLst>
                                  <p:subTnLst>
                                    <p:set>
                                      <p:cBhvr override="childStyle">
                                        <p:cTn dur="1" fill="hold" display="0" masterRel="nextClick" afterEffect="1"/>
                                        <p:tgtEl>
                                          <p:spTgt spid="317548">
                                            <p:bg/>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17548">
                                            <p:txEl>
                                              <p:pRg st="0" end="0"/>
                                            </p:txEl>
                                          </p:spTgt>
                                        </p:tgtEl>
                                        <p:attrNameLst>
                                          <p:attrName>style.visibility</p:attrName>
                                        </p:attrNameLst>
                                      </p:cBhvr>
                                      <p:to>
                                        <p:strVal val="visible"/>
                                      </p:to>
                                    </p:set>
                                  </p:childTnLst>
                                  <p:subTnLst>
                                    <p:set>
                                      <p:cBhvr override="childStyle">
                                        <p:cTn dur="1" fill="hold" display="0" masterRel="nextClick" afterEffect="1"/>
                                        <p:tgtEl>
                                          <p:spTgt spid="317548">
                                            <p:txEl>
                                              <p:pRg st="0" end="0"/>
                                            </p:txEl>
                                          </p:spTgt>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17534"/>
                                        </p:tgtEl>
                                      </p:cBhvr>
                                    </p:animEffect>
                                    <p:set>
                                      <p:cBhvr>
                                        <p:cTn id="26" dur="1" fill="hold">
                                          <p:stCondLst>
                                            <p:cond delay="499"/>
                                          </p:stCondLst>
                                        </p:cTn>
                                        <p:tgtEl>
                                          <p:spTgt spid="317534"/>
                                        </p:tgtEl>
                                        <p:attrNameLst>
                                          <p:attrName>style.visibility</p:attrName>
                                        </p:attrNameLst>
                                      </p:cBhvr>
                                      <p:to>
                                        <p:strVal val="hidden"/>
                                      </p:to>
                                    </p:set>
                                  </p:childTnLst>
                                </p:cTn>
                              </p:par>
                            </p:childTnLst>
                          </p:cTn>
                        </p:par>
                        <p:par>
                          <p:cTn id="27" fill="hold" nodeType="afterGroup">
                            <p:stCondLst>
                              <p:cond delay="500"/>
                            </p:stCondLst>
                            <p:childTnLst>
                              <p:par>
                                <p:cTn id="28" presetID="64" presetClass="path" presetSubtype="0" accel="50000" decel="50000" fill="hold" nodeType="afterEffect">
                                  <p:stCondLst>
                                    <p:cond delay="0"/>
                                  </p:stCondLst>
                                  <p:childTnLst>
                                    <p:animMotion origin="layout" path="M -3.61111E-6 8.97525E-7 L -0.00017 -0.37729 " pathEditMode="relative" rAng="0" ptsTypes="AA">
                                      <p:cBhvr>
                                        <p:cTn id="29" dur="1000" fill="hold"/>
                                        <p:tgtEl>
                                          <p:spTgt spid="3"/>
                                        </p:tgtEl>
                                        <p:attrNameLst>
                                          <p:attrName>ppt_x</p:attrName>
                                          <p:attrName>ppt_y</p:attrName>
                                        </p:attrNameLst>
                                      </p:cBhvr>
                                      <p:rCtr x="-17" y="-18876"/>
                                    </p:animMotion>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2" presetClass="entr" presetSubtype="8" fill="hold" nodeType="withEffect">
                                  <p:stCondLst>
                                    <p:cond delay="0"/>
                                  </p:stCondLst>
                                  <p:childTnLst>
                                    <p:set>
                                      <p:cBhvr>
                                        <p:cTn id="38" dur="1" fill="hold">
                                          <p:stCondLst>
                                            <p:cond delay="0"/>
                                          </p:stCondLst>
                                        </p:cTn>
                                        <p:tgtEl>
                                          <p:spTgt spid="317542"/>
                                        </p:tgtEl>
                                        <p:attrNameLst>
                                          <p:attrName>style.visibility</p:attrName>
                                        </p:attrNameLst>
                                      </p:cBhvr>
                                      <p:to>
                                        <p:strVal val="visible"/>
                                      </p:to>
                                    </p:set>
                                    <p:anim calcmode="lin" valueType="num">
                                      <p:cBhvr additive="base">
                                        <p:cTn id="39" dur="500" fill="hold"/>
                                        <p:tgtEl>
                                          <p:spTgt spid="317542"/>
                                        </p:tgtEl>
                                        <p:attrNameLst>
                                          <p:attrName>ppt_x</p:attrName>
                                        </p:attrNameLst>
                                      </p:cBhvr>
                                      <p:tavLst>
                                        <p:tav tm="0">
                                          <p:val>
                                            <p:strVal val="0-#ppt_w/2"/>
                                          </p:val>
                                        </p:tav>
                                        <p:tav tm="100000">
                                          <p:val>
                                            <p:strVal val="#ppt_x"/>
                                          </p:val>
                                        </p:tav>
                                      </p:tavLst>
                                    </p:anim>
                                    <p:anim calcmode="lin" valueType="num">
                                      <p:cBhvr additive="base">
                                        <p:cTn id="40" dur="500" fill="hold"/>
                                        <p:tgtEl>
                                          <p:spTgt spid="31754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2"/>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17543"/>
                                        </p:tgtEl>
                                        <p:attrNameLst>
                                          <p:attrName>style.visibility</p:attrName>
                                        </p:attrNameLst>
                                      </p:cBhvr>
                                      <p:to>
                                        <p:strVal val="visible"/>
                                      </p:to>
                                    </p:set>
                                    <p:anim calcmode="lin" valueType="num">
                                      <p:cBhvr additive="base">
                                        <p:cTn id="45" dur="500" fill="hold"/>
                                        <p:tgtEl>
                                          <p:spTgt spid="317543"/>
                                        </p:tgtEl>
                                        <p:attrNameLst>
                                          <p:attrName>ppt_x</p:attrName>
                                        </p:attrNameLst>
                                      </p:cBhvr>
                                      <p:tavLst>
                                        <p:tav tm="0">
                                          <p:val>
                                            <p:strVal val="0-#ppt_w/2"/>
                                          </p:val>
                                        </p:tav>
                                        <p:tav tm="100000">
                                          <p:val>
                                            <p:strVal val="#ppt_x"/>
                                          </p:val>
                                        </p:tav>
                                      </p:tavLst>
                                    </p:anim>
                                    <p:anim calcmode="lin" valueType="num">
                                      <p:cBhvr additive="base">
                                        <p:cTn id="46" dur="500" fill="hold"/>
                                        <p:tgtEl>
                                          <p:spTgt spid="317543"/>
                                        </p:tgtEl>
                                        <p:attrNameLst>
                                          <p:attrName>ppt_y</p:attrName>
                                        </p:attrNameLst>
                                      </p:cBhvr>
                                      <p:tavLst>
                                        <p:tav tm="0">
                                          <p:val>
                                            <p:strVal val="#ppt_y"/>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3" fill="hold" grpId="0" nodeType="clickEffect">
                                  <p:stCondLst>
                                    <p:cond delay="0"/>
                                  </p:stCondLst>
                                  <p:childTnLst>
                                    <p:set>
                                      <p:cBhvr>
                                        <p:cTn id="57" dur="1" fill="hold">
                                          <p:stCondLst>
                                            <p:cond delay="0"/>
                                          </p:stCondLst>
                                        </p:cTn>
                                        <p:tgtEl>
                                          <p:spTgt spid="91"/>
                                        </p:tgtEl>
                                        <p:attrNameLst>
                                          <p:attrName>style.visibility</p:attrName>
                                        </p:attrNameLst>
                                      </p:cBhvr>
                                      <p:to>
                                        <p:strVal val="visible"/>
                                      </p:to>
                                    </p:set>
                                    <p:anim calcmode="lin" valueType="num">
                                      <p:cBhvr additive="base">
                                        <p:cTn id="58" dur="500" fill="hold"/>
                                        <p:tgtEl>
                                          <p:spTgt spid="91"/>
                                        </p:tgtEl>
                                        <p:attrNameLst>
                                          <p:attrName>ppt_x</p:attrName>
                                        </p:attrNameLst>
                                      </p:cBhvr>
                                      <p:tavLst>
                                        <p:tav tm="0">
                                          <p:val>
                                            <p:strVal val="1+#ppt_w/2"/>
                                          </p:val>
                                        </p:tav>
                                        <p:tav tm="100000">
                                          <p:val>
                                            <p:strVal val="#ppt_x"/>
                                          </p:val>
                                        </p:tav>
                                      </p:tavLst>
                                    </p:anim>
                                    <p:anim calcmode="lin" valueType="num">
                                      <p:cBhvr additive="base">
                                        <p:cTn id="59" dur="500" fill="hold"/>
                                        <p:tgtEl>
                                          <p:spTgt spid="91"/>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4" grpId="0" animBg="1"/>
      <p:bldP spid="317534" grpId="1" animBg="1"/>
      <p:bldP spid="317541" grpId="0" animBg="1"/>
      <p:bldP spid="317543" grpId="0" animBg="1"/>
      <p:bldP spid="317548" grpId="0" build="allAtOnce" animBg="1"/>
      <p:bldP spid="86" grpId="0" animBg="1"/>
      <p:bldP spid="6" grpId="0" animBg="1"/>
      <p:bldP spid="9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2" name="Picture 2" descr="nice2meet-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693738"/>
            <a:ext cx="6734175"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8675" name="Rectangle 3"/>
          <p:cNvSpPr>
            <a:spLocks noGrp="1" noChangeArrowheads="1"/>
          </p:cNvSpPr>
          <p:nvPr>
            <p:ph type="title"/>
          </p:nvPr>
        </p:nvSpPr>
        <p:spPr/>
        <p:txBody>
          <a:bodyPr/>
          <a:lstStyle/>
          <a:p>
            <a:pPr eaLnBrk="1" hangingPunct="1"/>
            <a:r>
              <a:rPr lang="en-US" smtClean="0"/>
              <a:t>Nice to Meet You</a:t>
            </a:r>
            <a:endParaRPr lang="en-US" smtClean="0">
              <a:solidFill>
                <a:srgbClr val="FF00FF"/>
              </a:solidFill>
            </a:endParaRPr>
          </a:p>
        </p:txBody>
      </p:sp>
      <p:sp>
        <p:nvSpPr>
          <p:cNvPr id="51204" name="Slide Number Placeholder 1"/>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06728B30-BBF5-4939-A0B6-C1E8B1BA7E76}" type="slidenum">
              <a:rPr lang="en-US" altLang="zh-TW" smtClean="0">
                <a:cs typeface="Arial Unicode MS" pitchFamily="34" charset="-128"/>
              </a:rPr>
              <a:pPr eaLnBrk="1" hangingPunct="1"/>
              <a:t>2</a:t>
            </a:fld>
            <a:endParaRPr lang="en-US" altLang="zh-TW" smtClean="0">
              <a:cs typeface="Arial Unicode MS" pitchFamily="34" charset="-128"/>
            </a:endParaRPr>
          </a:p>
        </p:txBody>
      </p:sp>
    </p:spTree>
    <p:extLst>
      <p:ext uri="{BB962C8B-B14F-4D97-AF65-F5344CB8AC3E}">
        <p14:creationId xmlns:p14="http://schemas.microsoft.com/office/powerpoint/2010/main" val="36427142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Grp="1" noChangeArrowheads="1"/>
          </p:cNvSpPr>
          <p:nvPr>
            <p:ph type="title" idx="4294967295"/>
          </p:nvPr>
        </p:nvSpPr>
        <p:spPr/>
        <p:txBody>
          <a:bodyPr/>
          <a:lstStyle/>
          <a:p>
            <a:r>
              <a:rPr lang="en-US" dirty="0" smtClean="0">
                <a:solidFill>
                  <a:srgbClr val="FF0000"/>
                </a:solidFill>
              </a:rPr>
              <a:t>Semantic Role Labeling (SRL)</a:t>
            </a:r>
          </a:p>
        </p:txBody>
      </p:sp>
      <p:sp>
        <p:nvSpPr>
          <p:cNvPr id="145412" name="Rectangle 3"/>
          <p:cNvSpPr>
            <a:spLocks noGrp="1" noChangeArrowheads="1"/>
          </p:cNvSpPr>
          <p:nvPr>
            <p:ph type="body" idx="4294967295"/>
          </p:nvPr>
        </p:nvSpPr>
        <p:spPr/>
        <p:txBody>
          <a:bodyPr/>
          <a:lstStyle/>
          <a:p>
            <a:pPr algn="ct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p:txBody>
      </p:sp>
      <p:sp>
        <p:nvSpPr>
          <p:cNvPr id="145413" name="Line 4"/>
          <p:cNvSpPr>
            <a:spLocks noChangeShapeType="1"/>
          </p:cNvSpPr>
          <p:nvPr/>
        </p:nvSpPr>
        <p:spPr bwMode="auto">
          <a:xfrm>
            <a:off x="1524000" y="19050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4" name="Line 5"/>
          <p:cNvSpPr>
            <a:spLocks noChangeShapeType="1"/>
          </p:cNvSpPr>
          <p:nvPr/>
        </p:nvSpPr>
        <p:spPr bwMode="auto">
          <a:xfrm>
            <a:off x="2514600" y="2057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5" name="Line 6"/>
          <p:cNvSpPr>
            <a:spLocks noChangeShapeType="1"/>
          </p:cNvSpPr>
          <p:nvPr/>
        </p:nvSpPr>
        <p:spPr bwMode="auto">
          <a:xfrm>
            <a:off x="3810000" y="32766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6" name="Line 7"/>
          <p:cNvSpPr>
            <a:spLocks noChangeShapeType="1"/>
          </p:cNvSpPr>
          <p:nvPr/>
        </p:nvSpPr>
        <p:spPr bwMode="auto">
          <a:xfrm>
            <a:off x="5943600" y="23622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7" name="Line 8"/>
          <p:cNvSpPr>
            <a:spLocks noChangeShapeType="1"/>
          </p:cNvSpPr>
          <p:nvPr/>
        </p:nvSpPr>
        <p:spPr bwMode="auto">
          <a:xfrm>
            <a:off x="1524000" y="2057400"/>
            <a:ext cx="228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8" name="Line 9"/>
          <p:cNvSpPr>
            <a:spLocks noChangeShapeType="1"/>
          </p:cNvSpPr>
          <p:nvPr/>
        </p:nvSpPr>
        <p:spPr bwMode="auto">
          <a:xfrm>
            <a:off x="1524000" y="2209800"/>
            <a:ext cx="228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9" name="Line 10"/>
          <p:cNvSpPr>
            <a:spLocks noChangeShapeType="1"/>
          </p:cNvSpPr>
          <p:nvPr/>
        </p:nvSpPr>
        <p:spPr bwMode="auto">
          <a:xfrm>
            <a:off x="1524000" y="2362200"/>
            <a:ext cx="228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0" name="Line 11"/>
          <p:cNvSpPr>
            <a:spLocks noChangeShapeType="1"/>
          </p:cNvSpPr>
          <p:nvPr/>
        </p:nvSpPr>
        <p:spPr bwMode="auto">
          <a:xfrm>
            <a:off x="2514600" y="1905000"/>
            <a:ext cx="1219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1" name="Line 12"/>
          <p:cNvSpPr>
            <a:spLocks noChangeShapeType="1"/>
          </p:cNvSpPr>
          <p:nvPr/>
        </p:nvSpPr>
        <p:spPr bwMode="auto">
          <a:xfrm>
            <a:off x="2514600" y="2209800"/>
            <a:ext cx="1219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2" name="Line 13"/>
          <p:cNvSpPr>
            <a:spLocks noChangeShapeType="1"/>
          </p:cNvSpPr>
          <p:nvPr/>
        </p:nvSpPr>
        <p:spPr bwMode="auto">
          <a:xfrm>
            <a:off x="2514600" y="2362200"/>
            <a:ext cx="1219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3" name="Line 14"/>
          <p:cNvSpPr>
            <a:spLocks noChangeShapeType="1"/>
          </p:cNvSpPr>
          <p:nvPr/>
        </p:nvSpPr>
        <p:spPr bwMode="auto">
          <a:xfrm>
            <a:off x="3810000" y="3124200"/>
            <a:ext cx="1981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4" name="Line 15"/>
          <p:cNvSpPr>
            <a:spLocks noChangeShapeType="1"/>
          </p:cNvSpPr>
          <p:nvPr/>
        </p:nvSpPr>
        <p:spPr bwMode="auto">
          <a:xfrm>
            <a:off x="3810000" y="2971800"/>
            <a:ext cx="1981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5" name="Line 16"/>
          <p:cNvSpPr>
            <a:spLocks noChangeShapeType="1"/>
          </p:cNvSpPr>
          <p:nvPr/>
        </p:nvSpPr>
        <p:spPr bwMode="auto">
          <a:xfrm>
            <a:off x="3810000" y="3429000"/>
            <a:ext cx="1981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6" name="Line 17"/>
          <p:cNvSpPr>
            <a:spLocks noChangeShapeType="1"/>
          </p:cNvSpPr>
          <p:nvPr/>
        </p:nvSpPr>
        <p:spPr bwMode="auto">
          <a:xfrm>
            <a:off x="5943600" y="2057400"/>
            <a:ext cx="1371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7" name="Line 18"/>
          <p:cNvSpPr>
            <a:spLocks noChangeShapeType="1"/>
          </p:cNvSpPr>
          <p:nvPr/>
        </p:nvSpPr>
        <p:spPr bwMode="auto">
          <a:xfrm>
            <a:off x="5943600" y="1905000"/>
            <a:ext cx="1371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8" name="Line 19"/>
          <p:cNvSpPr>
            <a:spLocks noChangeShapeType="1"/>
          </p:cNvSpPr>
          <p:nvPr/>
        </p:nvSpPr>
        <p:spPr bwMode="auto">
          <a:xfrm>
            <a:off x="5943600" y="2209800"/>
            <a:ext cx="1371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9" name="Line 20"/>
          <p:cNvSpPr>
            <a:spLocks noChangeShapeType="1"/>
          </p:cNvSpPr>
          <p:nvPr/>
        </p:nvSpPr>
        <p:spPr bwMode="auto">
          <a:xfrm>
            <a:off x="3810000" y="5410200"/>
            <a:ext cx="3505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30" name="Line 21"/>
          <p:cNvSpPr>
            <a:spLocks noChangeShapeType="1"/>
          </p:cNvSpPr>
          <p:nvPr/>
        </p:nvSpPr>
        <p:spPr bwMode="auto">
          <a:xfrm>
            <a:off x="3810000" y="5257800"/>
            <a:ext cx="3505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31" name="Line 22"/>
          <p:cNvSpPr>
            <a:spLocks noChangeShapeType="1"/>
          </p:cNvSpPr>
          <p:nvPr/>
        </p:nvSpPr>
        <p:spPr bwMode="auto">
          <a:xfrm>
            <a:off x="3810000" y="5105400"/>
            <a:ext cx="3505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32" name="Line 23"/>
          <p:cNvSpPr>
            <a:spLocks noChangeShapeType="1"/>
          </p:cNvSpPr>
          <p:nvPr/>
        </p:nvSpPr>
        <p:spPr bwMode="auto">
          <a:xfrm>
            <a:off x="3810000" y="5562600"/>
            <a:ext cx="3505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43736" name="Group 24"/>
          <p:cNvGraphicFramePr>
            <a:graphicFrameLocks noGrp="1"/>
          </p:cNvGraphicFramePr>
          <p:nvPr>
            <p:ph sz="half" idx="4294967295"/>
          </p:nvPr>
        </p:nvGraphicFramePr>
        <p:xfrm>
          <a:off x="6858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45447" name="Line 38"/>
          <p:cNvSpPr>
            <a:spLocks noChangeShapeType="1"/>
          </p:cNvSpPr>
          <p:nvPr/>
        </p:nvSpPr>
        <p:spPr bwMode="auto">
          <a:xfrm>
            <a:off x="1524000" y="2514600"/>
            <a:ext cx="228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48" name="Line 39"/>
          <p:cNvSpPr>
            <a:spLocks noChangeShapeType="1"/>
          </p:cNvSpPr>
          <p:nvPr/>
        </p:nvSpPr>
        <p:spPr bwMode="auto">
          <a:xfrm>
            <a:off x="2514600" y="2514600"/>
            <a:ext cx="1219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49" name="Line 40"/>
          <p:cNvSpPr>
            <a:spLocks noChangeShapeType="1"/>
          </p:cNvSpPr>
          <p:nvPr/>
        </p:nvSpPr>
        <p:spPr bwMode="auto">
          <a:xfrm>
            <a:off x="3810000" y="3581400"/>
            <a:ext cx="1981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50" name="Line 41"/>
          <p:cNvSpPr>
            <a:spLocks noChangeShapeType="1"/>
          </p:cNvSpPr>
          <p:nvPr/>
        </p:nvSpPr>
        <p:spPr bwMode="auto">
          <a:xfrm>
            <a:off x="5943600" y="2514600"/>
            <a:ext cx="1371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51" name="Line 42"/>
          <p:cNvSpPr>
            <a:spLocks noChangeShapeType="1"/>
          </p:cNvSpPr>
          <p:nvPr/>
        </p:nvSpPr>
        <p:spPr bwMode="auto">
          <a:xfrm>
            <a:off x="3810000" y="5715000"/>
            <a:ext cx="3505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43755" name="Group 43"/>
          <p:cNvGraphicFramePr>
            <a:graphicFrameLocks noGrp="1"/>
          </p:cNvGraphicFramePr>
          <p:nvPr/>
        </p:nvGraphicFramePr>
        <p:xfrm>
          <a:off x="2209800" y="26670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3769" name="Group 57"/>
          <p:cNvGraphicFramePr>
            <a:graphicFrameLocks noGrp="1"/>
          </p:cNvGraphicFramePr>
          <p:nvPr/>
        </p:nvGraphicFramePr>
        <p:xfrm>
          <a:off x="74676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3783" name="Group 71"/>
          <p:cNvGraphicFramePr>
            <a:graphicFrameLocks noGrp="1"/>
          </p:cNvGraphicFramePr>
          <p:nvPr/>
        </p:nvGraphicFramePr>
        <p:xfrm>
          <a:off x="5867400" y="28194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0.7</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3797" name="Group 85"/>
          <p:cNvGraphicFramePr>
            <a:graphicFrameLocks noGrp="1"/>
          </p:cNvGraphicFramePr>
          <p:nvPr/>
        </p:nvGraphicFramePr>
        <p:xfrm>
          <a:off x="7467600" y="4114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0.3</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9" name="Slide Number Placeholder 8"/>
          <p:cNvSpPr>
            <a:spLocks noGrp="1"/>
          </p:cNvSpPr>
          <p:nvPr>
            <p:ph type="sldNum" sz="quarter" idx="10"/>
          </p:nvPr>
        </p:nvSpPr>
        <p:spPr/>
        <p:txBody>
          <a:bodyPr/>
          <a:lstStyle/>
          <a:p>
            <a:pPr>
              <a:defRPr/>
            </a:pPr>
            <a:r>
              <a:rPr lang="en-US" altLang="zh-TW" smtClean="0">
                <a:solidFill>
                  <a:srgbClr val="000000"/>
                </a:solidFill>
              </a:rPr>
              <a:t>Page </a:t>
            </a:r>
            <a:fld id="{0A7A67B1-0E9D-4C79-8236-FEAA739E60D3}" type="slidenum">
              <a:rPr lang="en-US" altLang="zh-TW" smtClean="0">
                <a:solidFill>
                  <a:srgbClr val="000000"/>
                </a:solidFill>
              </a:rPr>
              <a:pPr>
                <a:defRPr/>
              </a:pPr>
              <a:t>20</a:t>
            </a:fld>
            <a:endParaRPr lang="en-US" altLang="zh-TW" dirty="0">
              <a:solidFill>
                <a:srgbClr val="000000"/>
              </a:solidFill>
            </a:endParaRPr>
          </a:p>
        </p:txBody>
      </p:sp>
    </p:spTree>
    <p:extLst>
      <p:ext uri="{BB962C8B-B14F-4D97-AF65-F5344CB8AC3E}">
        <p14:creationId xmlns:p14="http://schemas.microsoft.com/office/powerpoint/2010/main" val="14344216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3755"/>
                                        </p:tgtEl>
                                        <p:attrNameLst>
                                          <p:attrName>style.visibility</p:attrName>
                                        </p:attrNameLst>
                                      </p:cBhvr>
                                      <p:to>
                                        <p:strVal val="visible"/>
                                      </p:to>
                                    </p:set>
                                    <p:animEffect transition="in" filter="dissolve">
                                      <p:cBhvr>
                                        <p:cTn id="7" dur="500"/>
                                        <p:tgtEl>
                                          <p:spTgt spid="243755"/>
                                        </p:tgtEl>
                                      </p:cBhvr>
                                    </p:animEffect>
                                  </p:childTnLst>
                                </p:cTn>
                              </p:par>
                              <p:par>
                                <p:cTn id="8" presetID="9" presetClass="entr" presetSubtype="0" fill="hold" nodeType="withEffect">
                                  <p:stCondLst>
                                    <p:cond delay="0"/>
                                  </p:stCondLst>
                                  <p:childTnLst>
                                    <p:set>
                                      <p:cBhvr>
                                        <p:cTn id="9" dur="1" fill="hold">
                                          <p:stCondLst>
                                            <p:cond delay="0"/>
                                          </p:stCondLst>
                                        </p:cTn>
                                        <p:tgtEl>
                                          <p:spTgt spid="243736"/>
                                        </p:tgtEl>
                                        <p:attrNameLst>
                                          <p:attrName>style.visibility</p:attrName>
                                        </p:attrNameLst>
                                      </p:cBhvr>
                                      <p:to>
                                        <p:strVal val="visible"/>
                                      </p:to>
                                    </p:set>
                                    <p:animEffect transition="in" filter="dissolve">
                                      <p:cBhvr>
                                        <p:cTn id="10" dur="500"/>
                                        <p:tgtEl>
                                          <p:spTgt spid="243736"/>
                                        </p:tgtEl>
                                      </p:cBhvr>
                                    </p:animEffect>
                                  </p:childTnLst>
                                </p:cTn>
                              </p:par>
                              <p:par>
                                <p:cTn id="11" presetID="9" presetClass="entr" presetSubtype="0" fill="hold" nodeType="withEffect">
                                  <p:stCondLst>
                                    <p:cond delay="0"/>
                                  </p:stCondLst>
                                  <p:childTnLst>
                                    <p:set>
                                      <p:cBhvr>
                                        <p:cTn id="12" dur="1" fill="hold">
                                          <p:stCondLst>
                                            <p:cond delay="0"/>
                                          </p:stCondLst>
                                        </p:cTn>
                                        <p:tgtEl>
                                          <p:spTgt spid="243783"/>
                                        </p:tgtEl>
                                        <p:attrNameLst>
                                          <p:attrName>style.visibility</p:attrName>
                                        </p:attrNameLst>
                                      </p:cBhvr>
                                      <p:to>
                                        <p:strVal val="visible"/>
                                      </p:to>
                                    </p:set>
                                    <p:animEffect transition="in" filter="dissolve">
                                      <p:cBhvr>
                                        <p:cTn id="13" dur="500"/>
                                        <p:tgtEl>
                                          <p:spTgt spid="243783"/>
                                        </p:tgtEl>
                                      </p:cBhvr>
                                    </p:animEffect>
                                  </p:childTnLst>
                                </p:cTn>
                              </p:par>
                              <p:par>
                                <p:cTn id="14" presetID="9" presetClass="entr" presetSubtype="0" fill="hold" nodeType="withEffect">
                                  <p:stCondLst>
                                    <p:cond delay="0"/>
                                  </p:stCondLst>
                                  <p:childTnLst>
                                    <p:set>
                                      <p:cBhvr>
                                        <p:cTn id="15" dur="1" fill="hold">
                                          <p:stCondLst>
                                            <p:cond delay="0"/>
                                          </p:stCondLst>
                                        </p:cTn>
                                        <p:tgtEl>
                                          <p:spTgt spid="243797"/>
                                        </p:tgtEl>
                                        <p:attrNameLst>
                                          <p:attrName>style.visibility</p:attrName>
                                        </p:attrNameLst>
                                      </p:cBhvr>
                                      <p:to>
                                        <p:strVal val="visible"/>
                                      </p:to>
                                    </p:set>
                                    <p:animEffect transition="in" filter="dissolve">
                                      <p:cBhvr>
                                        <p:cTn id="16" dur="500"/>
                                        <p:tgtEl>
                                          <p:spTgt spid="243797"/>
                                        </p:tgtEl>
                                      </p:cBhvr>
                                    </p:animEffect>
                                  </p:childTnLst>
                                </p:cTn>
                              </p:par>
                              <p:par>
                                <p:cTn id="17" presetID="9" presetClass="entr" presetSubtype="0" fill="hold" nodeType="withEffect">
                                  <p:stCondLst>
                                    <p:cond delay="0"/>
                                  </p:stCondLst>
                                  <p:childTnLst>
                                    <p:set>
                                      <p:cBhvr>
                                        <p:cTn id="18" dur="1" fill="hold">
                                          <p:stCondLst>
                                            <p:cond delay="0"/>
                                          </p:stCondLst>
                                        </p:cTn>
                                        <p:tgtEl>
                                          <p:spTgt spid="243769"/>
                                        </p:tgtEl>
                                        <p:attrNameLst>
                                          <p:attrName>style.visibility</p:attrName>
                                        </p:attrNameLst>
                                      </p:cBhvr>
                                      <p:to>
                                        <p:strVal val="visible"/>
                                      </p:to>
                                    </p:set>
                                    <p:animEffect transition="in" filter="dissolve">
                                      <p:cBhvr>
                                        <p:cTn id="19" dur="500"/>
                                        <p:tgtEl>
                                          <p:spTgt spid="243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Grp="1" noChangeArrowheads="1"/>
          </p:cNvSpPr>
          <p:nvPr>
            <p:ph type="title" idx="4294967295"/>
          </p:nvPr>
        </p:nvSpPr>
        <p:spPr/>
        <p:txBody>
          <a:bodyPr/>
          <a:lstStyle/>
          <a:p>
            <a:r>
              <a:rPr lang="en-US" dirty="0" smtClean="0">
                <a:solidFill>
                  <a:srgbClr val="FF0000"/>
                </a:solidFill>
              </a:rPr>
              <a:t>Semantic Role Labeling (SRL)</a:t>
            </a:r>
          </a:p>
        </p:txBody>
      </p:sp>
      <p:sp>
        <p:nvSpPr>
          <p:cNvPr id="147460" name="Rectangle 3"/>
          <p:cNvSpPr>
            <a:spLocks noGrp="1" noChangeArrowheads="1"/>
          </p:cNvSpPr>
          <p:nvPr>
            <p:ph type="body" idx="4294967295"/>
          </p:nvPr>
        </p:nvSpPr>
        <p:spPr/>
        <p:txBody>
          <a:bodyPr/>
          <a:lstStyle/>
          <a:p>
            <a:pPr algn="ct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p:txBody>
      </p:sp>
      <p:sp>
        <p:nvSpPr>
          <p:cNvPr id="147461" name="Line 4"/>
          <p:cNvSpPr>
            <a:spLocks noChangeShapeType="1"/>
          </p:cNvSpPr>
          <p:nvPr/>
        </p:nvSpPr>
        <p:spPr bwMode="auto">
          <a:xfrm>
            <a:off x="1524000" y="19050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2" name="Line 5"/>
          <p:cNvSpPr>
            <a:spLocks noChangeShapeType="1"/>
          </p:cNvSpPr>
          <p:nvPr/>
        </p:nvSpPr>
        <p:spPr bwMode="auto">
          <a:xfrm>
            <a:off x="2514600" y="2057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3" name="Line 6"/>
          <p:cNvSpPr>
            <a:spLocks noChangeShapeType="1"/>
          </p:cNvSpPr>
          <p:nvPr/>
        </p:nvSpPr>
        <p:spPr bwMode="auto">
          <a:xfrm>
            <a:off x="3810000" y="32766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4" name="Line 7"/>
          <p:cNvSpPr>
            <a:spLocks noChangeShapeType="1"/>
          </p:cNvSpPr>
          <p:nvPr/>
        </p:nvSpPr>
        <p:spPr bwMode="auto">
          <a:xfrm>
            <a:off x="5943600" y="23622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5" name="Line 8"/>
          <p:cNvSpPr>
            <a:spLocks noChangeShapeType="1"/>
          </p:cNvSpPr>
          <p:nvPr/>
        </p:nvSpPr>
        <p:spPr bwMode="auto">
          <a:xfrm>
            <a:off x="1524000" y="2057400"/>
            <a:ext cx="228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6" name="Line 9"/>
          <p:cNvSpPr>
            <a:spLocks noChangeShapeType="1"/>
          </p:cNvSpPr>
          <p:nvPr/>
        </p:nvSpPr>
        <p:spPr bwMode="auto">
          <a:xfrm>
            <a:off x="1524000" y="2209800"/>
            <a:ext cx="228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7" name="Line 10"/>
          <p:cNvSpPr>
            <a:spLocks noChangeShapeType="1"/>
          </p:cNvSpPr>
          <p:nvPr/>
        </p:nvSpPr>
        <p:spPr bwMode="auto">
          <a:xfrm>
            <a:off x="1524000" y="2362200"/>
            <a:ext cx="228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8" name="Line 11"/>
          <p:cNvSpPr>
            <a:spLocks noChangeShapeType="1"/>
          </p:cNvSpPr>
          <p:nvPr/>
        </p:nvSpPr>
        <p:spPr bwMode="auto">
          <a:xfrm>
            <a:off x="2514600" y="1905000"/>
            <a:ext cx="1219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9" name="Line 12"/>
          <p:cNvSpPr>
            <a:spLocks noChangeShapeType="1"/>
          </p:cNvSpPr>
          <p:nvPr/>
        </p:nvSpPr>
        <p:spPr bwMode="auto">
          <a:xfrm>
            <a:off x="2514600" y="2209800"/>
            <a:ext cx="1219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0" name="Line 13"/>
          <p:cNvSpPr>
            <a:spLocks noChangeShapeType="1"/>
          </p:cNvSpPr>
          <p:nvPr/>
        </p:nvSpPr>
        <p:spPr bwMode="auto">
          <a:xfrm>
            <a:off x="2514600" y="2362200"/>
            <a:ext cx="1219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1" name="Line 16"/>
          <p:cNvSpPr>
            <a:spLocks noChangeShapeType="1"/>
          </p:cNvSpPr>
          <p:nvPr/>
        </p:nvSpPr>
        <p:spPr bwMode="auto">
          <a:xfrm>
            <a:off x="3810000" y="3124200"/>
            <a:ext cx="1981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2" name="Line 17"/>
          <p:cNvSpPr>
            <a:spLocks noChangeShapeType="1"/>
          </p:cNvSpPr>
          <p:nvPr/>
        </p:nvSpPr>
        <p:spPr bwMode="auto">
          <a:xfrm>
            <a:off x="3810000" y="2971800"/>
            <a:ext cx="1981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3" name="Line 18"/>
          <p:cNvSpPr>
            <a:spLocks noChangeShapeType="1"/>
          </p:cNvSpPr>
          <p:nvPr/>
        </p:nvSpPr>
        <p:spPr bwMode="auto">
          <a:xfrm>
            <a:off x="3810000" y="3429000"/>
            <a:ext cx="1981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4" name="Line 20"/>
          <p:cNvSpPr>
            <a:spLocks noChangeShapeType="1"/>
          </p:cNvSpPr>
          <p:nvPr/>
        </p:nvSpPr>
        <p:spPr bwMode="auto">
          <a:xfrm>
            <a:off x="5943600" y="2057400"/>
            <a:ext cx="1371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5" name="Line 21"/>
          <p:cNvSpPr>
            <a:spLocks noChangeShapeType="1"/>
          </p:cNvSpPr>
          <p:nvPr/>
        </p:nvSpPr>
        <p:spPr bwMode="auto">
          <a:xfrm>
            <a:off x="5943600" y="1905000"/>
            <a:ext cx="1371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6" name="Line 22"/>
          <p:cNvSpPr>
            <a:spLocks noChangeShapeType="1"/>
          </p:cNvSpPr>
          <p:nvPr/>
        </p:nvSpPr>
        <p:spPr bwMode="auto">
          <a:xfrm>
            <a:off x="5943600" y="2209800"/>
            <a:ext cx="1371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7" name="Line 23"/>
          <p:cNvSpPr>
            <a:spLocks noChangeShapeType="1"/>
          </p:cNvSpPr>
          <p:nvPr/>
        </p:nvSpPr>
        <p:spPr bwMode="auto">
          <a:xfrm>
            <a:off x="3810000" y="5410200"/>
            <a:ext cx="3505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8" name="Line 24"/>
          <p:cNvSpPr>
            <a:spLocks noChangeShapeType="1"/>
          </p:cNvSpPr>
          <p:nvPr/>
        </p:nvSpPr>
        <p:spPr bwMode="auto">
          <a:xfrm>
            <a:off x="3810000" y="5257800"/>
            <a:ext cx="3505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9" name="Line 25"/>
          <p:cNvSpPr>
            <a:spLocks noChangeShapeType="1"/>
          </p:cNvSpPr>
          <p:nvPr/>
        </p:nvSpPr>
        <p:spPr bwMode="auto">
          <a:xfrm>
            <a:off x="3810000" y="5105400"/>
            <a:ext cx="3505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80" name="Line 26"/>
          <p:cNvSpPr>
            <a:spLocks noChangeShapeType="1"/>
          </p:cNvSpPr>
          <p:nvPr/>
        </p:nvSpPr>
        <p:spPr bwMode="auto">
          <a:xfrm>
            <a:off x="3810000" y="5562600"/>
            <a:ext cx="3505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39754" name="Group 138"/>
          <p:cNvGraphicFramePr>
            <a:graphicFrameLocks noGrp="1"/>
          </p:cNvGraphicFramePr>
          <p:nvPr>
            <p:ph sz="half" idx="4294967295"/>
          </p:nvPr>
        </p:nvGraphicFramePr>
        <p:xfrm>
          <a:off x="6858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2"/>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47495" name="Line 43"/>
          <p:cNvSpPr>
            <a:spLocks noChangeShapeType="1"/>
          </p:cNvSpPr>
          <p:nvPr/>
        </p:nvSpPr>
        <p:spPr bwMode="auto">
          <a:xfrm>
            <a:off x="1524000" y="2514600"/>
            <a:ext cx="228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96" name="Line 44"/>
          <p:cNvSpPr>
            <a:spLocks noChangeShapeType="1"/>
          </p:cNvSpPr>
          <p:nvPr/>
        </p:nvSpPr>
        <p:spPr bwMode="auto">
          <a:xfrm>
            <a:off x="2514600" y="2514600"/>
            <a:ext cx="1219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97" name="Line 45"/>
          <p:cNvSpPr>
            <a:spLocks noChangeShapeType="1"/>
          </p:cNvSpPr>
          <p:nvPr/>
        </p:nvSpPr>
        <p:spPr bwMode="auto">
          <a:xfrm>
            <a:off x="3810000" y="3581400"/>
            <a:ext cx="1981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98" name="Line 46"/>
          <p:cNvSpPr>
            <a:spLocks noChangeShapeType="1"/>
          </p:cNvSpPr>
          <p:nvPr/>
        </p:nvSpPr>
        <p:spPr bwMode="auto">
          <a:xfrm>
            <a:off x="5943600" y="2514600"/>
            <a:ext cx="1371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99" name="Line 47"/>
          <p:cNvSpPr>
            <a:spLocks noChangeShapeType="1"/>
          </p:cNvSpPr>
          <p:nvPr/>
        </p:nvSpPr>
        <p:spPr bwMode="auto">
          <a:xfrm>
            <a:off x="3810000" y="5715000"/>
            <a:ext cx="3505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39760" name="Group 144"/>
          <p:cNvGraphicFramePr>
            <a:graphicFrameLocks noGrp="1"/>
          </p:cNvGraphicFramePr>
          <p:nvPr/>
        </p:nvGraphicFramePr>
        <p:xfrm>
          <a:off x="2209800" y="26670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8000"/>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39757" name="Group 141"/>
          <p:cNvGraphicFramePr>
            <a:graphicFrameLocks noGrp="1"/>
          </p:cNvGraphicFramePr>
          <p:nvPr/>
        </p:nvGraphicFramePr>
        <p:xfrm>
          <a:off x="74676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CC0000"/>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39756" name="Group 140"/>
          <p:cNvGraphicFramePr>
            <a:graphicFrameLocks noGrp="1"/>
          </p:cNvGraphicFramePr>
          <p:nvPr/>
        </p:nvGraphicFramePr>
        <p:xfrm>
          <a:off x="5867400" y="28194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0.7</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folHlink"/>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39759" name="Group 143"/>
          <p:cNvGraphicFramePr>
            <a:graphicFrameLocks noGrp="1"/>
          </p:cNvGraphicFramePr>
          <p:nvPr/>
        </p:nvGraphicFramePr>
        <p:xfrm>
          <a:off x="7467600" y="4114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0.3</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2"/>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239761" name="Line 145"/>
          <p:cNvSpPr>
            <a:spLocks noChangeShapeType="1"/>
          </p:cNvSpPr>
          <p:nvPr/>
        </p:nvSpPr>
        <p:spPr bwMode="auto">
          <a:xfrm>
            <a:off x="1524000" y="61722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239762" name="Line 146"/>
          <p:cNvSpPr>
            <a:spLocks noChangeShapeType="1"/>
          </p:cNvSpPr>
          <p:nvPr/>
        </p:nvSpPr>
        <p:spPr bwMode="auto">
          <a:xfrm>
            <a:off x="2514600" y="61722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239763" name="Line 147"/>
          <p:cNvSpPr>
            <a:spLocks noChangeShapeType="1"/>
          </p:cNvSpPr>
          <p:nvPr/>
        </p:nvSpPr>
        <p:spPr bwMode="auto">
          <a:xfrm>
            <a:off x="3810000" y="61722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239764" name="Line 148"/>
          <p:cNvSpPr>
            <a:spLocks noChangeShapeType="1"/>
          </p:cNvSpPr>
          <p:nvPr/>
        </p:nvSpPr>
        <p:spPr bwMode="auto">
          <a:xfrm>
            <a:off x="5943600" y="61722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239765" name="Line 149"/>
          <p:cNvSpPr>
            <a:spLocks noChangeShapeType="1"/>
          </p:cNvSpPr>
          <p:nvPr/>
        </p:nvSpPr>
        <p:spPr bwMode="auto">
          <a:xfrm>
            <a:off x="3810000" y="6324600"/>
            <a:ext cx="3505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6" name="Slide Number Placeholder 5"/>
          <p:cNvSpPr>
            <a:spLocks noGrp="1"/>
          </p:cNvSpPr>
          <p:nvPr>
            <p:ph type="sldNum" sz="quarter" idx="10"/>
          </p:nvPr>
        </p:nvSpPr>
        <p:spPr/>
        <p:txBody>
          <a:bodyPr/>
          <a:lstStyle/>
          <a:p>
            <a:pPr>
              <a:defRPr/>
            </a:pPr>
            <a:r>
              <a:rPr lang="en-US" altLang="zh-TW" smtClean="0">
                <a:solidFill>
                  <a:srgbClr val="000000"/>
                </a:solidFill>
              </a:rPr>
              <a:t>Page </a:t>
            </a:r>
            <a:fld id="{0A7A67B1-0E9D-4C79-8236-FEAA739E60D3}" type="slidenum">
              <a:rPr lang="en-US" altLang="zh-TW" smtClean="0">
                <a:solidFill>
                  <a:srgbClr val="000000"/>
                </a:solidFill>
              </a:rPr>
              <a:pPr>
                <a:defRPr/>
              </a:pPr>
              <a:t>21</a:t>
            </a:fld>
            <a:endParaRPr lang="en-US" altLang="zh-TW" dirty="0">
              <a:solidFill>
                <a:srgbClr val="000000"/>
              </a:solidFill>
            </a:endParaRPr>
          </a:p>
        </p:txBody>
      </p:sp>
    </p:spTree>
    <p:extLst>
      <p:ext uri="{BB962C8B-B14F-4D97-AF65-F5344CB8AC3E}">
        <p14:creationId xmlns:p14="http://schemas.microsoft.com/office/powerpoint/2010/main" val="267962536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39761"/>
                                        </p:tgtEl>
                                        <p:attrNameLst>
                                          <p:attrName>style.visibility</p:attrName>
                                        </p:attrNameLst>
                                      </p:cBhvr>
                                      <p:to>
                                        <p:strVal val="visible"/>
                                      </p:to>
                                    </p:set>
                                    <p:anim calcmode="lin" valueType="num">
                                      <p:cBhvr>
                                        <p:cTn id="7" dur="500" fill="hold"/>
                                        <p:tgtEl>
                                          <p:spTgt spid="239761"/>
                                        </p:tgtEl>
                                        <p:attrNameLst>
                                          <p:attrName>ppt_w</p:attrName>
                                        </p:attrNameLst>
                                      </p:cBhvr>
                                      <p:tavLst>
                                        <p:tav tm="0">
                                          <p:val>
                                            <p:fltVal val="0"/>
                                          </p:val>
                                        </p:tav>
                                        <p:tav tm="100000">
                                          <p:val>
                                            <p:strVal val="#ppt_w"/>
                                          </p:val>
                                        </p:tav>
                                      </p:tavLst>
                                    </p:anim>
                                    <p:anim calcmode="lin" valueType="num">
                                      <p:cBhvr>
                                        <p:cTn id="8" dur="500" fill="hold"/>
                                        <p:tgtEl>
                                          <p:spTgt spid="239761"/>
                                        </p:tgtEl>
                                        <p:attrNameLst>
                                          <p:attrName>ppt_h</p:attrName>
                                        </p:attrNameLst>
                                      </p:cBhvr>
                                      <p:tavLst>
                                        <p:tav tm="0">
                                          <p:val>
                                            <p:fltVal val="0"/>
                                          </p:val>
                                        </p:tav>
                                        <p:tav tm="100000">
                                          <p:val>
                                            <p:strVal val="#ppt_h"/>
                                          </p:val>
                                        </p:tav>
                                      </p:tavLst>
                                    </p:anim>
                                    <p:animEffect transition="in" filter="fade">
                                      <p:cBhvr>
                                        <p:cTn id="9" dur="500"/>
                                        <p:tgtEl>
                                          <p:spTgt spid="23976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39762"/>
                                        </p:tgtEl>
                                        <p:attrNameLst>
                                          <p:attrName>style.visibility</p:attrName>
                                        </p:attrNameLst>
                                      </p:cBhvr>
                                      <p:to>
                                        <p:strVal val="visible"/>
                                      </p:to>
                                    </p:set>
                                    <p:anim calcmode="lin" valueType="num">
                                      <p:cBhvr>
                                        <p:cTn id="12" dur="500" fill="hold"/>
                                        <p:tgtEl>
                                          <p:spTgt spid="239762"/>
                                        </p:tgtEl>
                                        <p:attrNameLst>
                                          <p:attrName>ppt_w</p:attrName>
                                        </p:attrNameLst>
                                      </p:cBhvr>
                                      <p:tavLst>
                                        <p:tav tm="0">
                                          <p:val>
                                            <p:fltVal val="0"/>
                                          </p:val>
                                        </p:tav>
                                        <p:tav tm="100000">
                                          <p:val>
                                            <p:strVal val="#ppt_w"/>
                                          </p:val>
                                        </p:tav>
                                      </p:tavLst>
                                    </p:anim>
                                    <p:anim calcmode="lin" valueType="num">
                                      <p:cBhvr>
                                        <p:cTn id="13" dur="500" fill="hold"/>
                                        <p:tgtEl>
                                          <p:spTgt spid="239762"/>
                                        </p:tgtEl>
                                        <p:attrNameLst>
                                          <p:attrName>ppt_h</p:attrName>
                                        </p:attrNameLst>
                                      </p:cBhvr>
                                      <p:tavLst>
                                        <p:tav tm="0">
                                          <p:val>
                                            <p:fltVal val="0"/>
                                          </p:val>
                                        </p:tav>
                                        <p:tav tm="100000">
                                          <p:val>
                                            <p:strVal val="#ppt_h"/>
                                          </p:val>
                                        </p:tav>
                                      </p:tavLst>
                                    </p:anim>
                                    <p:animEffect transition="in" filter="fade">
                                      <p:cBhvr>
                                        <p:cTn id="14" dur="500"/>
                                        <p:tgtEl>
                                          <p:spTgt spid="23976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39763"/>
                                        </p:tgtEl>
                                        <p:attrNameLst>
                                          <p:attrName>style.visibility</p:attrName>
                                        </p:attrNameLst>
                                      </p:cBhvr>
                                      <p:to>
                                        <p:strVal val="visible"/>
                                      </p:to>
                                    </p:set>
                                    <p:anim calcmode="lin" valueType="num">
                                      <p:cBhvr>
                                        <p:cTn id="17" dur="500" fill="hold"/>
                                        <p:tgtEl>
                                          <p:spTgt spid="239763"/>
                                        </p:tgtEl>
                                        <p:attrNameLst>
                                          <p:attrName>ppt_w</p:attrName>
                                        </p:attrNameLst>
                                      </p:cBhvr>
                                      <p:tavLst>
                                        <p:tav tm="0">
                                          <p:val>
                                            <p:fltVal val="0"/>
                                          </p:val>
                                        </p:tav>
                                        <p:tav tm="100000">
                                          <p:val>
                                            <p:strVal val="#ppt_w"/>
                                          </p:val>
                                        </p:tav>
                                      </p:tavLst>
                                    </p:anim>
                                    <p:anim calcmode="lin" valueType="num">
                                      <p:cBhvr>
                                        <p:cTn id="18" dur="500" fill="hold"/>
                                        <p:tgtEl>
                                          <p:spTgt spid="239763"/>
                                        </p:tgtEl>
                                        <p:attrNameLst>
                                          <p:attrName>ppt_h</p:attrName>
                                        </p:attrNameLst>
                                      </p:cBhvr>
                                      <p:tavLst>
                                        <p:tav tm="0">
                                          <p:val>
                                            <p:fltVal val="0"/>
                                          </p:val>
                                        </p:tav>
                                        <p:tav tm="100000">
                                          <p:val>
                                            <p:strVal val="#ppt_h"/>
                                          </p:val>
                                        </p:tav>
                                      </p:tavLst>
                                    </p:anim>
                                    <p:animEffect transition="in" filter="fade">
                                      <p:cBhvr>
                                        <p:cTn id="19" dur="500"/>
                                        <p:tgtEl>
                                          <p:spTgt spid="239763"/>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39764"/>
                                        </p:tgtEl>
                                        <p:attrNameLst>
                                          <p:attrName>style.visibility</p:attrName>
                                        </p:attrNameLst>
                                      </p:cBhvr>
                                      <p:to>
                                        <p:strVal val="visible"/>
                                      </p:to>
                                    </p:set>
                                    <p:anim calcmode="lin" valueType="num">
                                      <p:cBhvr>
                                        <p:cTn id="22" dur="500" fill="hold"/>
                                        <p:tgtEl>
                                          <p:spTgt spid="239764"/>
                                        </p:tgtEl>
                                        <p:attrNameLst>
                                          <p:attrName>ppt_w</p:attrName>
                                        </p:attrNameLst>
                                      </p:cBhvr>
                                      <p:tavLst>
                                        <p:tav tm="0">
                                          <p:val>
                                            <p:fltVal val="0"/>
                                          </p:val>
                                        </p:tav>
                                        <p:tav tm="100000">
                                          <p:val>
                                            <p:strVal val="#ppt_w"/>
                                          </p:val>
                                        </p:tav>
                                      </p:tavLst>
                                    </p:anim>
                                    <p:anim calcmode="lin" valueType="num">
                                      <p:cBhvr>
                                        <p:cTn id="23" dur="500" fill="hold"/>
                                        <p:tgtEl>
                                          <p:spTgt spid="239764"/>
                                        </p:tgtEl>
                                        <p:attrNameLst>
                                          <p:attrName>ppt_h</p:attrName>
                                        </p:attrNameLst>
                                      </p:cBhvr>
                                      <p:tavLst>
                                        <p:tav tm="0">
                                          <p:val>
                                            <p:fltVal val="0"/>
                                          </p:val>
                                        </p:tav>
                                        <p:tav tm="100000">
                                          <p:val>
                                            <p:strVal val="#ppt_h"/>
                                          </p:val>
                                        </p:tav>
                                      </p:tavLst>
                                    </p:anim>
                                    <p:animEffect transition="in" filter="fade">
                                      <p:cBhvr>
                                        <p:cTn id="24" dur="500"/>
                                        <p:tgtEl>
                                          <p:spTgt spid="23976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39765"/>
                                        </p:tgtEl>
                                        <p:attrNameLst>
                                          <p:attrName>style.visibility</p:attrName>
                                        </p:attrNameLst>
                                      </p:cBhvr>
                                      <p:to>
                                        <p:strVal val="visible"/>
                                      </p:to>
                                    </p:set>
                                    <p:anim calcmode="lin" valueType="num">
                                      <p:cBhvr>
                                        <p:cTn id="27" dur="500" fill="hold"/>
                                        <p:tgtEl>
                                          <p:spTgt spid="239765"/>
                                        </p:tgtEl>
                                        <p:attrNameLst>
                                          <p:attrName>ppt_w</p:attrName>
                                        </p:attrNameLst>
                                      </p:cBhvr>
                                      <p:tavLst>
                                        <p:tav tm="0">
                                          <p:val>
                                            <p:fltVal val="0"/>
                                          </p:val>
                                        </p:tav>
                                        <p:tav tm="100000">
                                          <p:val>
                                            <p:strVal val="#ppt_w"/>
                                          </p:val>
                                        </p:tav>
                                      </p:tavLst>
                                    </p:anim>
                                    <p:anim calcmode="lin" valueType="num">
                                      <p:cBhvr>
                                        <p:cTn id="28" dur="500" fill="hold"/>
                                        <p:tgtEl>
                                          <p:spTgt spid="239765"/>
                                        </p:tgtEl>
                                        <p:attrNameLst>
                                          <p:attrName>ppt_h</p:attrName>
                                        </p:attrNameLst>
                                      </p:cBhvr>
                                      <p:tavLst>
                                        <p:tav tm="0">
                                          <p:val>
                                            <p:fltVal val="0"/>
                                          </p:val>
                                        </p:tav>
                                        <p:tav tm="100000">
                                          <p:val>
                                            <p:strVal val="#ppt_h"/>
                                          </p:val>
                                        </p:tav>
                                      </p:tavLst>
                                    </p:anim>
                                    <p:animEffect transition="in" filter="fade">
                                      <p:cBhvr>
                                        <p:cTn id="29" dur="500"/>
                                        <p:tgtEl>
                                          <p:spTgt spid="239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761" grpId="0" animBg="1"/>
      <p:bldP spid="239762" grpId="0" animBg="1"/>
      <p:bldP spid="239763" grpId="0" animBg="1"/>
      <p:bldP spid="239764" grpId="0" animBg="1"/>
      <p:bldP spid="2397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Grp="1" noChangeArrowheads="1"/>
          </p:cNvSpPr>
          <p:nvPr>
            <p:ph type="title" idx="4294967295"/>
          </p:nvPr>
        </p:nvSpPr>
        <p:spPr/>
        <p:txBody>
          <a:bodyPr/>
          <a:lstStyle/>
          <a:p>
            <a:r>
              <a:rPr lang="en-US" dirty="0" smtClean="0">
                <a:solidFill>
                  <a:srgbClr val="FF0000"/>
                </a:solidFill>
              </a:rPr>
              <a:t>Semantic Role Labeling (SRL)</a:t>
            </a:r>
          </a:p>
        </p:txBody>
      </p:sp>
      <p:sp>
        <p:nvSpPr>
          <p:cNvPr id="149508" name="Rectangle 3"/>
          <p:cNvSpPr>
            <a:spLocks noGrp="1" noChangeArrowheads="1"/>
          </p:cNvSpPr>
          <p:nvPr>
            <p:ph type="body" idx="4294967295"/>
          </p:nvPr>
        </p:nvSpPr>
        <p:spPr/>
        <p:txBody>
          <a:bodyPr/>
          <a:lstStyle/>
          <a:p>
            <a:pPr algn="ct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p:txBody>
      </p:sp>
      <p:sp>
        <p:nvSpPr>
          <p:cNvPr id="149509" name="Line 4"/>
          <p:cNvSpPr>
            <a:spLocks noChangeShapeType="1"/>
          </p:cNvSpPr>
          <p:nvPr/>
        </p:nvSpPr>
        <p:spPr bwMode="auto">
          <a:xfrm>
            <a:off x="1524000" y="19050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0" name="Line 5"/>
          <p:cNvSpPr>
            <a:spLocks noChangeShapeType="1"/>
          </p:cNvSpPr>
          <p:nvPr/>
        </p:nvSpPr>
        <p:spPr bwMode="auto">
          <a:xfrm>
            <a:off x="2514600" y="2057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1" name="Line 6"/>
          <p:cNvSpPr>
            <a:spLocks noChangeShapeType="1"/>
          </p:cNvSpPr>
          <p:nvPr/>
        </p:nvSpPr>
        <p:spPr bwMode="auto">
          <a:xfrm>
            <a:off x="3810000" y="32766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2" name="Line 7"/>
          <p:cNvSpPr>
            <a:spLocks noChangeShapeType="1"/>
          </p:cNvSpPr>
          <p:nvPr/>
        </p:nvSpPr>
        <p:spPr bwMode="auto">
          <a:xfrm>
            <a:off x="5943600" y="23622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3" name="Line 8"/>
          <p:cNvSpPr>
            <a:spLocks noChangeShapeType="1"/>
          </p:cNvSpPr>
          <p:nvPr/>
        </p:nvSpPr>
        <p:spPr bwMode="auto">
          <a:xfrm>
            <a:off x="1524000" y="2057400"/>
            <a:ext cx="228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4" name="Line 9"/>
          <p:cNvSpPr>
            <a:spLocks noChangeShapeType="1"/>
          </p:cNvSpPr>
          <p:nvPr/>
        </p:nvSpPr>
        <p:spPr bwMode="auto">
          <a:xfrm>
            <a:off x="1524000" y="2209800"/>
            <a:ext cx="228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5" name="Line 10"/>
          <p:cNvSpPr>
            <a:spLocks noChangeShapeType="1"/>
          </p:cNvSpPr>
          <p:nvPr/>
        </p:nvSpPr>
        <p:spPr bwMode="auto">
          <a:xfrm>
            <a:off x="1524000" y="2362200"/>
            <a:ext cx="228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6" name="Line 11"/>
          <p:cNvSpPr>
            <a:spLocks noChangeShapeType="1"/>
          </p:cNvSpPr>
          <p:nvPr/>
        </p:nvSpPr>
        <p:spPr bwMode="auto">
          <a:xfrm>
            <a:off x="2514600" y="1905000"/>
            <a:ext cx="1219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7" name="Line 12"/>
          <p:cNvSpPr>
            <a:spLocks noChangeShapeType="1"/>
          </p:cNvSpPr>
          <p:nvPr/>
        </p:nvSpPr>
        <p:spPr bwMode="auto">
          <a:xfrm>
            <a:off x="2514600" y="2209800"/>
            <a:ext cx="1219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8" name="Line 13"/>
          <p:cNvSpPr>
            <a:spLocks noChangeShapeType="1"/>
          </p:cNvSpPr>
          <p:nvPr/>
        </p:nvSpPr>
        <p:spPr bwMode="auto">
          <a:xfrm>
            <a:off x="2514600" y="2362200"/>
            <a:ext cx="1219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9" name="Line 14"/>
          <p:cNvSpPr>
            <a:spLocks noChangeShapeType="1"/>
          </p:cNvSpPr>
          <p:nvPr/>
        </p:nvSpPr>
        <p:spPr bwMode="auto">
          <a:xfrm>
            <a:off x="3810000" y="3124200"/>
            <a:ext cx="1981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0" name="Line 15"/>
          <p:cNvSpPr>
            <a:spLocks noChangeShapeType="1"/>
          </p:cNvSpPr>
          <p:nvPr/>
        </p:nvSpPr>
        <p:spPr bwMode="auto">
          <a:xfrm>
            <a:off x="3810000" y="2971800"/>
            <a:ext cx="1981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1" name="Line 16"/>
          <p:cNvSpPr>
            <a:spLocks noChangeShapeType="1"/>
          </p:cNvSpPr>
          <p:nvPr/>
        </p:nvSpPr>
        <p:spPr bwMode="auto">
          <a:xfrm>
            <a:off x="3810000" y="3429000"/>
            <a:ext cx="1981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2" name="Line 17"/>
          <p:cNvSpPr>
            <a:spLocks noChangeShapeType="1"/>
          </p:cNvSpPr>
          <p:nvPr/>
        </p:nvSpPr>
        <p:spPr bwMode="auto">
          <a:xfrm>
            <a:off x="5943600" y="2057400"/>
            <a:ext cx="1371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3" name="Line 18"/>
          <p:cNvSpPr>
            <a:spLocks noChangeShapeType="1"/>
          </p:cNvSpPr>
          <p:nvPr/>
        </p:nvSpPr>
        <p:spPr bwMode="auto">
          <a:xfrm>
            <a:off x="5943600" y="1905000"/>
            <a:ext cx="1371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4" name="Line 19"/>
          <p:cNvSpPr>
            <a:spLocks noChangeShapeType="1"/>
          </p:cNvSpPr>
          <p:nvPr/>
        </p:nvSpPr>
        <p:spPr bwMode="auto">
          <a:xfrm>
            <a:off x="5943600" y="2209800"/>
            <a:ext cx="1371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5" name="Line 20"/>
          <p:cNvSpPr>
            <a:spLocks noChangeShapeType="1"/>
          </p:cNvSpPr>
          <p:nvPr/>
        </p:nvSpPr>
        <p:spPr bwMode="auto">
          <a:xfrm>
            <a:off x="3810000" y="5410200"/>
            <a:ext cx="3505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6" name="Line 21"/>
          <p:cNvSpPr>
            <a:spLocks noChangeShapeType="1"/>
          </p:cNvSpPr>
          <p:nvPr/>
        </p:nvSpPr>
        <p:spPr bwMode="auto">
          <a:xfrm>
            <a:off x="3810000" y="5257800"/>
            <a:ext cx="3505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7" name="Line 22"/>
          <p:cNvSpPr>
            <a:spLocks noChangeShapeType="1"/>
          </p:cNvSpPr>
          <p:nvPr/>
        </p:nvSpPr>
        <p:spPr bwMode="auto">
          <a:xfrm>
            <a:off x="3810000" y="5105400"/>
            <a:ext cx="3505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8" name="Line 23"/>
          <p:cNvSpPr>
            <a:spLocks noChangeShapeType="1"/>
          </p:cNvSpPr>
          <p:nvPr/>
        </p:nvSpPr>
        <p:spPr bwMode="auto">
          <a:xfrm>
            <a:off x="3810000" y="5562600"/>
            <a:ext cx="3505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45784" name="Group 24"/>
          <p:cNvGraphicFramePr>
            <a:graphicFrameLocks noGrp="1"/>
          </p:cNvGraphicFramePr>
          <p:nvPr>
            <p:ph sz="half" idx="4294967295"/>
          </p:nvPr>
        </p:nvGraphicFramePr>
        <p:xfrm>
          <a:off x="6858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2"/>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49543" name="Line 38"/>
          <p:cNvSpPr>
            <a:spLocks noChangeShapeType="1"/>
          </p:cNvSpPr>
          <p:nvPr/>
        </p:nvSpPr>
        <p:spPr bwMode="auto">
          <a:xfrm>
            <a:off x="1524000" y="2514600"/>
            <a:ext cx="228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44" name="Line 39"/>
          <p:cNvSpPr>
            <a:spLocks noChangeShapeType="1"/>
          </p:cNvSpPr>
          <p:nvPr/>
        </p:nvSpPr>
        <p:spPr bwMode="auto">
          <a:xfrm>
            <a:off x="2514600" y="2514600"/>
            <a:ext cx="1219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45" name="Line 40"/>
          <p:cNvSpPr>
            <a:spLocks noChangeShapeType="1"/>
          </p:cNvSpPr>
          <p:nvPr/>
        </p:nvSpPr>
        <p:spPr bwMode="auto">
          <a:xfrm>
            <a:off x="3810000" y="3581400"/>
            <a:ext cx="1981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46" name="Line 41"/>
          <p:cNvSpPr>
            <a:spLocks noChangeShapeType="1"/>
          </p:cNvSpPr>
          <p:nvPr/>
        </p:nvSpPr>
        <p:spPr bwMode="auto">
          <a:xfrm>
            <a:off x="5943600" y="2514600"/>
            <a:ext cx="1371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47" name="Line 42"/>
          <p:cNvSpPr>
            <a:spLocks noChangeShapeType="1"/>
          </p:cNvSpPr>
          <p:nvPr/>
        </p:nvSpPr>
        <p:spPr bwMode="auto">
          <a:xfrm>
            <a:off x="3810000" y="5715000"/>
            <a:ext cx="3505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45803" name="Group 43"/>
          <p:cNvGraphicFramePr>
            <a:graphicFrameLocks noGrp="1"/>
          </p:cNvGraphicFramePr>
          <p:nvPr/>
        </p:nvGraphicFramePr>
        <p:xfrm>
          <a:off x="2209800" y="26670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8000"/>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5817" name="Group 57"/>
          <p:cNvGraphicFramePr>
            <a:graphicFrameLocks noGrp="1"/>
          </p:cNvGraphicFramePr>
          <p:nvPr/>
        </p:nvGraphicFramePr>
        <p:xfrm>
          <a:off x="74676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CC0000"/>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5831" name="Group 71"/>
          <p:cNvGraphicFramePr>
            <a:graphicFrameLocks noGrp="1"/>
          </p:cNvGraphicFramePr>
          <p:nvPr/>
        </p:nvGraphicFramePr>
        <p:xfrm>
          <a:off x="5867400" y="28194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0.7</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folHlink"/>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5865" name="Group 105"/>
          <p:cNvGraphicFramePr>
            <a:graphicFrameLocks noGrp="1"/>
          </p:cNvGraphicFramePr>
          <p:nvPr/>
        </p:nvGraphicFramePr>
        <p:xfrm>
          <a:off x="7467600" y="4114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2"/>
                          </a:solidFill>
                          <a:effectLst/>
                          <a:latin typeface="Arial" charset="0"/>
                        </a:rPr>
                        <a:t>0.3</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rgbClr val="808080"/>
                    </a:solidFill>
                  </a:tcPr>
                </a:tc>
              </a:tr>
            </a:tbl>
          </a:graphicData>
        </a:graphic>
      </p:graphicFrame>
      <p:sp>
        <p:nvSpPr>
          <p:cNvPr id="149604" name="Line 99"/>
          <p:cNvSpPr>
            <a:spLocks noChangeShapeType="1"/>
          </p:cNvSpPr>
          <p:nvPr/>
        </p:nvSpPr>
        <p:spPr bwMode="auto">
          <a:xfrm>
            <a:off x="1524000" y="61722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605" name="Line 100"/>
          <p:cNvSpPr>
            <a:spLocks noChangeShapeType="1"/>
          </p:cNvSpPr>
          <p:nvPr/>
        </p:nvSpPr>
        <p:spPr bwMode="auto">
          <a:xfrm>
            <a:off x="2514600" y="61722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606" name="Line 101"/>
          <p:cNvSpPr>
            <a:spLocks noChangeShapeType="1"/>
          </p:cNvSpPr>
          <p:nvPr/>
        </p:nvSpPr>
        <p:spPr bwMode="auto">
          <a:xfrm>
            <a:off x="3810000" y="61722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607" name="Line 102"/>
          <p:cNvSpPr>
            <a:spLocks noChangeShapeType="1"/>
          </p:cNvSpPr>
          <p:nvPr/>
        </p:nvSpPr>
        <p:spPr bwMode="auto">
          <a:xfrm>
            <a:off x="5943600" y="61722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608" name="Line 103"/>
          <p:cNvSpPr>
            <a:spLocks noChangeShapeType="1"/>
          </p:cNvSpPr>
          <p:nvPr/>
        </p:nvSpPr>
        <p:spPr bwMode="auto">
          <a:xfrm>
            <a:off x="3810000" y="6324600"/>
            <a:ext cx="3505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698373" name="Text Box 5"/>
          <p:cNvSpPr txBox="1">
            <a:spLocks noChangeArrowheads="1"/>
          </p:cNvSpPr>
          <p:nvPr/>
        </p:nvSpPr>
        <p:spPr bwMode="auto">
          <a:xfrm>
            <a:off x="381000" y="4946650"/>
            <a:ext cx="2057400" cy="844550"/>
          </a:xfrm>
          <a:prstGeom prst="rect">
            <a:avLst/>
          </a:prstGeom>
          <a:solidFill>
            <a:schemeClr val="bg1"/>
          </a:solidFill>
          <a:ln w="9525">
            <a:solidFill>
              <a:srgbClr val="0033CC"/>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rgbClr val="FF9900"/>
              </a:buClr>
              <a:buSzPct val="75000"/>
              <a:buFont typeface="Wingdings" pitchFamily="2" charset="2"/>
              <a:buNone/>
            </a:pPr>
            <a:r>
              <a:rPr lang="en-US" altLang="zh-TW">
                <a:solidFill>
                  <a:srgbClr val="FF0000"/>
                </a:solidFill>
                <a:ea typeface="Arial Unicode MS" pitchFamily="34" charset="-128"/>
                <a:cs typeface="Arial Unicode MS" pitchFamily="34" charset="-128"/>
              </a:rPr>
              <a:t>One inference problem for each verb predicate. </a:t>
            </a:r>
          </a:p>
        </p:txBody>
      </p:sp>
      <p:sp>
        <p:nvSpPr>
          <p:cNvPr id="6" name="Slide Number Placeholder 5"/>
          <p:cNvSpPr>
            <a:spLocks noGrp="1"/>
          </p:cNvSpPr>
          <p:nvPr>
            <p:ph type="sldNum" sz="quarter" idx="10"/>
          </p:nvPr>
        </p:nvSpPr>
        <p:spPr/>
        <p:txBody>
          <a:bodyPr/>
          <a:lstStyle/>
          <a:p>
            <a:pPr>
              <a:defRPr/>
            </a:pPr>
            <a:r>
              <a:rPr lang="en-US" altLang="zh-TW" smtClean="0">
                <a:solidFill>
                  <a:srgbClr val="000000"/>
                </a:solidFill>
              </a:rPr>
              <a:t>Page </a:t>
            </a:r>
            <a:fld id="{0A7A67B1-0E9D-4C79-8236-FEAA739E60D3}" type="slidenum">
              <a:rPr lang="en-US" altLang="zh-TW" smtClean="0">
                <a:solidFill>
                  <a:srgbClr val="000000"/>
                </a:solidFill>
              </a:rPr>
              <a:pPr>
                <a:defRPr/>
              </a:pPr>
              <a:t>22</a:t>
            </a:fld>
            <a:endParaRPr lang="en-US" altLang="zh-TW" dirty="0">
              <a:solidFill>
                <a:srgbClr val="000000"/>
              </a:solidFill>
            </a:endParaRPr>
          </a:p>
        </p:txBody>
      </p:sp>
    </p:spTree>
    <p:extLst>
      <p:ext uri="{BB962C8B-B14F-4D97-AF65-F5344CB8AC3E}">
        <p14:creationId xmlns:p14="http://schemas.microsoft.com/office/powerpoint/2010/main" val="235908747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8373"/>
                                        </p:tgtEl>
                                        <p:attrNameLst>
                                          <p:attrName>style.visibility</p:attrName>
                                        </p:attrNameLst>
                                      </p:cBhvr>
                                      <p:to>
                                        <p:strVal val="visible"/>
                                      </p:to>
                                    </p:set>
                                    <p:animEffect transition="in" filter="blinds(horizontal)">
                                      <p:cBhvr>
                                        <p:cTn id="7" dur="500"/>
                                        <p:tgtEl>
                                          <p:spTgt spid="69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4294967295"/>
          </p:nvPr>
        </p:nvSpPr>
        <p:spPr>
          <a:xfrm>
            <a:off x="457200" y="1066800"/>
            <a:ext cx="8229600" cy="4572000"/>
          </a:xfrm>
          <a:noFill/>
        </p:spPr>
        <p:txBody>
          <a:bodyPr/>
          <a:lstStyle/>
          <a:p>
            <a:pPr eaLnBrk="1" hangingPunct="1"/>
            <a:r>
              <a:rPr lang="en-US" altLang="zh-TW" sz="2000" dirty="0" smtClean="0">
                <a:ea typeface="Arial Unicode MS" pitchFamily="34" charset="-128"/>
                <a:cs typeface="Arial Unicode MS" pitchFamily="34" charset="-128"/>
              </a:rPr>
              <a:t>No duplicate argument classes</a:t>
            </a:r>
          </a:p>
          <a:p>
            <a:pPr eaLnBrk="1" hangingPunct="1"/>
            <a:endParaRPr lang="en-US" altLang="zh-TW" sz="2000" dirty="0" smtClean="0">
              <a:ea typeface="Arial Unicode MS" pitchFamily="34" charset="-128"/>
              <a:cs typeface="Arial Unicode MS" pitchFamily="34" charset="-128"/>
            </a:endParaRPr>
          </a:p>
          <a:p>
            <a:pPr eaLnBrk="1" hangingPunct="1"/>
            <a:endParaRPr lang="en-US" altLang="zh-TW" sz="1400" dirty="0" smtClean="0">
              <a:ea typeface="Arial Unicode MS" pitchFamily="34" charset="-128"/>
              <a:cs typeface="Arial Unicode MS" pitchFamily="34" charset="-128"/>
            </a:endParaRPr>
          </a:p>
          <a:p>
            <a:pPr eaLnBrk="1" hangingPunct="1"/>
            <a:r>
              <a:rPr lang="en-US" altLang="zh-TW" sz="2000" dirty="0" smtClean="0">
                <a:ea typeface="Arial Unicode MS" pitchFamily="34" charset="-128"/>
                <a:cs typeface="Arial Unicode MS" pitchFamily="34" charset="-128"/>
              </a:rPr>
              <a:t>Reference-Ax</a:t>
            </a:r>
          </a:p>
          <a:p>
            <a:pPr eaLnBrk="1" hangingPunct="1"/>
            <a:endParaRPr lang="en-US" altLang="zh-TW" sz="2000" dirty="0" smtClean="0">
              <a:ea typeface="Arial Unicode MS" pitchFamily="34" charset="-128"/>
              <a:cs typeface="Arial Unicode MS" pitchFamily="34" charset="-128"/>
            </a:endParaRPr>
          </a:p>
          <a:p>
            <a:pPr eaLnBrk="1" hangingPunct="1"/>
            <a:endParaRPr lang="en-US" altLang="zh-TW" sz="2000" dirty="0" smtClean="0">
              <a:ea typeface="Arial Unicode MS" pitchFamily="34" charset="-128"/>
              <a:cs typeface="Arial Unicode MS" pitchFamily="34" charset="-128"/>
            </a:endParaRPr>
          </a:p>
          <a:p>
            <a:pPr eaLnBrk="1" hangingPunct="1"/>
            <a:endParaRPr lang="en-US" altLang="zh-TW" sz="900" dirty="0" smtClean="0">
              <a:ea typeface="Arial Unicode MS" pitchFamily="34" charset="-128"/>
              <a:cs typeface="Arial Unicode MS" pitchFamily="34" charset="-128"/>
            </a:endParaRPr>
          </a:p>
          <a:p>
            <a:pPr eaLnBrk="1" hangingPunct="1"/>
            <a:r>
              <a:rPr lang="en-US" altLang="zh-TW" sz="2000" dirty="0" smtClean="0">
                <a:ea typeface="Arial Unicode MS" pitchFamily="34" charset="-128"/>
                <a:cs typeface="Arial Unicode MS" pitchFamily="34" charset="-128"/>
              </a:rPr>
              <a:t>Continuation-Ax</a:t>
            </a:r>
          </a:p>
          <a:p>
            <a:pPr eaLnBrk="1" hangingPunct="1">
              <a:buSzPct val="80000"/>
              <a:buFont typeface="Wingdings" pitchFamily="2" charset="2"/>
              <a:buBlip>
                <a:blip r:embed="rId6"/>
              </a:buBlip>
            </a:pPr>
            <a:endParaRPr lang="en-US" altLang="zh-TW" sz="2000" dirty="0" smtClean="0">
              <a:ea typeface="Arial Unicode MS" pitchFamily="34" charset="-128"/>
              <a:cs typeface="Arial Unicode MS" pitchFamily="34" charset="-128"/>
            </a:endParaRPr>
          </a:p>
          <a:p>
            <a:pPr eaLnBrk="1" hangingPunct="1">
              <a:buSzPct val="80000"/>
              <a:buFont typeface="Wingdings" pitchFamily="2" charset="2"/>
              <a:buBlip>
                <a:blip r:embed="rId6"/>
              </a:buBlip>
            </a:pPr>
            <a:endParaRPr lang="en-US" altLang="zh-TW" sz="2000" dirty="0" smtClean="0">
              <a:ea typeface="Arial Unicode MS" pitchFamily="34" charset="-128"/>
              <a:cs typeface="Arial Unicode MS" pitchFamily="34" charset="-128"/>
            </a:endParaRPr>
          </a:p>
          <a:p>
            <a:pPr eaLnBrk="1" hangingPunct="1">
              <a:buSzPct val="80000"/>
              <a:buFont typeface="Wingdings" pitchFamily="2" charset="2"/>
              <a:buBlip>
                <a:blip r:embed="rId6"/>
              </a:buBlip>
            </a:pPr>
            <a:r>
              <a:rPr lang="en-US" altLang="zh-TW" sz="2000" dirty="0" smtClean="0">
                <a:ea typeface="Arial Unicode MS" pitchFamily="34" charset="-128"/>
                <a:cs typeface="Arial Unicode MS" pitchFamily="34" charset="-128"/>
              </a:rPr>
              <a:t>Many other possible constraints:</a:t>
            </a:r>
          </a:p>
          <a:p>
            <a:pPr lvl="2" eaLnBrk="1" hangingPunct="1"/>
            <a:r>
              <a:rPr lang="en-US" altLang="zh-TW" dirty="0" smtClean="0">
                <a:ea typeface="Arial Unicode MS" pitchFamily="34" charset="-128"/>
                <a:cs typeface="Arial Unicode MS" pitchFamily="34" charset="-128"/>
              </a:rPr>
              <a:t>Unique labels</a:t>
            </a:r>
          </a:p>
          <a:p>
            <a:pPr lvl="2" eaLnBrk="1" hangingPunct="1"/>
            <a:r>
              <a:rPr lang="en-US" altLang="zh-TW" dirty="0" smtClean="0">
                <a:ea typeface="Arial Unicode MS" pitchFamily="34" charset="-128"/>
                <a:cs typeface="Arial Unicode MS" pitchFamily="34" charset="-128"/>
              </a:rPr>
              <a:t>No overlapping or embedding</a:t>
            </a:r>
          </a:p>
          <a:p>
            <a:pPr lvl="2" eaLnBrk="1" hangingPunct="1"/>
            <a:r>
              <a:rPr lang="en-US" altLang="zh-TW" dirty="0" smtClean="0">
                <a:ea typeface="Arial Unicode MS" pitchFamily="34" charset="-128"/>
                <a:cs typeface="Arial Unicode MS" pitchFamily="34" charset="-128"/>
              </a:rPr>
              <a:t>Relations between number of arguments; order constraints</a:t>
            </a:r>
          </a:p>
          <a:p>
            <a:pPr lvl="2" eaLnBrk="1" hangingPunct="1"/>
            <a:r>
              <a:rPr lang="en-US" altLang="zh-TW" dirty="0" smtClean="0">
                <a:ea typeface="Arial Unicode MS" pitchFamily="34" charset="-128"/>
                <a:cs typeface="Arial Unicode MS" pitchFamily="34" charset="-128"/>
              </a:rPr>
              <a:t>If verb is of type A, no argument of type  B</a:t>
            </a:r>
          </a:p>
        </p:txBody>
      </p:sp>
      <p:sp>
        <p:nvSpPr>
          <p:cNvPr id="700419" name="Text Box 3"/>
          <p:cNvSpPr txBox="1">
            <a:spLocks noChangeArrowheads="1"/>
          </p:cNvSpPr>
          <p:nvPr/>
        </p:nvSpPr>
        <p:spPr bwMode="auto">
          <a:xfrm>
            <a:off x="4953000" y="1003300"/>
            <a:ext cx="4038600" cy="596900"/>
          </a:xfrm>
          <a:prstGeom prst="rect">
            <a:avLst/>
          </a:prstGeom>
          <a:solidFill>
            <a:schemeClr val="bg1"/>
          </a:solidFill>
          <a:ln w="9525">
            <a:solidFill>
              <a:srgbClr val="0033CC"/>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rgbClr val="FF9900"/>
              </a:buClr>
              <a:buSzPct val="75000"/>
              <a:buFont typeface="Wingdings" pitchFamily="2" charset="2"/>
              <a:buNone/>
            </a:pPr>
            <a:r>
              <a:rPr lang="en-US" altLang="zh-TW" dirty="0">
                <a:solidFill>
                  <a:srgbClr val="FF0000"/>
                </a:solidFill>
                <a:ea typeface="Arial Unicode MS" pitchFamily="34" charset="-128"/>
                <a:cs typeface="Arial Unicode MS" pitchFamily="34" charset="-128"/>
              </a:rPr>
              <a:t>Any Boolean rule can be encoded as a set of linear inequalities.</a:t>
            </a:r>
          </a:p>
        </p:txBody>
      </p:sp>
      <p:sp>
        <p:nvSpPr>
          <p:cNvPr id="700420" name="Text Box 4"/>
          <p:cNvSpPr txBox="1">
            <a:spLocks noChangeArrowheads="1"/>
          </p:cNvSpPr>
          <p:nvPr/>
        </p:nvSpPr>
        <p:spPr bwMode="auto">
          <a:xfrm>
            <a:off x="3810000" y="2057400"/>
            <a:ext cx="5181600" cy="369332"/>
          </a:xfrm>
          <a:prstGeom prst="rect">
            <a:avLst/>
          </a:prstGeom>
          <a:solidFill>
            <a:schemeClr val="bg1"/>
          </a:solidFill>
          <a:ln w="9525">
            <a:solidFill>
              <a:srgbClr val="0033CC"/>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dirty="0">
                <a:solidFill>
                  <a:srgbClr val="FF0000"/>
                </a:solidFill>
                <a:latin typeface="Calibri" pitchFamily="34" charset="0"/>
                <a:cs typeface="Calibri" pitchFamily="34" charset="0"/>
              </a:rPr>
              <a:t>If there is an </a:t>
            </a:r>
            <a:r>
              <a:rPr lang="en-US" dirty="0" smtClean="0">
                <a:solidFill>
                  <a:srgbClr val="FF0000"/>
                </a:solidFill>
                <a:latin typeface="Calibri" pitchFamily="34" charset="0"/>
                <a:cs typeface="Calibri" pitchFamily="34" charset="0"/>
              </a:rPr>
              <a:t>Reference-</a:t>
            </a:r>
            <a:r>
              <a:rPr lang="en-US" dirty="0">
                <a:solidFill>
                  <a:srgbClr val="FF0000"/>
                </a:solidFill>
                <a:latin typeface="Calibri" pitchFamily="34" charset="0"/>
                <a:cs typeface="Calibri" pitchFamily="34" charset="0"/>
              </a:rPr>
              <a:t>Ax phrase, there is an Ax</a:t>
            </a:r>
          </a:p>
        </p:txBody>
      </p:sp>
      <p:sp>
        <p:nvSpPr>
          <p:cNvPr id="700421" name="Text Box 5"/>
          <p:cNvSpPr txBox="1">
            <a:spLocks noChangeArrowheads="1"/>
          </p:cNvSpPr>
          <p:nvPr/>
        </p:nvSpPr>
        <p:spPr bwMode="auto">
          <a:xfrm>
            <a:off x="2590800" y="3288268"/>
            <a:ext cx="6400800" cy="369332"/>
          </a:xfrm>
          <a:prstGeom prst="rect">
            <a:avLst/>
          </a:prstGeom>
          <a:solidFill>
            <a:schemeClr val="bg1"/>
          </a:solidFill>
          <a:ln w="9525">
            <a:solidFill>
              <a:srgbClr val="0033CC"/>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dirty="0">
                <a:solidFill>
                  <a:srgbClr val="FF0000"/>
                </a:solidFill>
                <a:latin typeface="Calibri" pitchFamily="34" charset="0"/>
                <a:cs typeface="Calibri" pitchFamily="34" charset="0"/>
              </a:rPr>
              <a:t>If there is an </a:t>
            </a:r>
            <a:r>
              <a:rPr lang="en-US" dirty="0" smtClean="0">
                <a:solidFill>
                  <a:srgbClr val="FF0000"/>
                </a:solidFill>
                <a:latin typeface="Calibri" pitchFamily="34" charset="0"/>
                <a:cs typeface="Calibri" pitchFamily="34" charset="0"/>
              </a:rPr>
              <a:t>Continuation-</a:t>
            </a:r>
            <a:r>
              <a:rPr lang="en-US" dirty="0">
                <a:solidFill>
                  <a:srgbClr val="FF0000"/>
                </a:solidFill>
                <a:latin typeface="Calibri" pitchFamily="34" charset="0"/>
                <a:cs typeface="Calibri" pitchFamily="34" charset="0"/>
              </a:rPr>
              <a:t>x phrase, there is an Ax before it</a:t>
            </a:r>
          </a:p>
        </p:txBody>
      </p:sp>
      <p:sp>
        <p:nvSpPr>
          <p:cNvPr id="151558" name="Rectangle 6"/>
          <p:cNvSpPr>
            <a:spLocks noChangeArrowheads="1"/>
          </p:cNvSpPr>
          <p:nvPr/>
        </p:nvSpPr>
        <p:spPr bwMode="auto">
          <a:xfrm>
            <a:off x="228600" y="533400"/>
            <a:ext cx="753586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altLang="zh-TW" sz="2800">
                <a:solidFill>
                  <a:srgbClr val="FF0000"/>
                </a:solidFill>
                <a:latin typeface="Calibri" pitchFamily="34" charset="0"/>
                <a:ea typeface="Arial Unicode MS" pitchFamily="34" charset="-128"/>
                <a:cs typeface="Arial Unicode MS" pitchFamily="34" charset="-128"/>
              </a:rPr>
              <a:t>Constraints</a:t>
            </a:r>
            <a:endParaRPr lang="en-US" sz="2800">
              <a:solidFill>
                <a:srgbClr val="FF0000"/>
              </a:solidFill>
              <a:latin typeface="Calibri" pitchFamily="34" charset="0"/>
              <a:ea typeface="Arial Unicode MS" pitchFamily="34" charset="-128"/>
              <a:cs typeface="Arial Unicode MS" pitchFamily="34" charset="-128"/>
            </a:endParaRPr>
          </a:p>
        </p:txBody>
      </p:sp>
      <p:sp>
        <p:nvSpPr>
          <p:cNvPr id="700424" name="AutoShape 8"/>
          <p:cNvSpPr>
            <a:spLocks noChangeArrowheads="1"/>
          </p:cNvSpPr>
          <p:nvPr/>
        </p:nvSpPr>
        <p:spPr bwMode="auto">
          <a:xfrm>
            <a:off x="6019800" y="3733800"/>
            <a:ext cx="2895600" cy="685800"/>
          </a:xfrm>
          <a:prstGeom prst="wedgeRoundRectCallout">
            <a:avLst>
              <a:gd name="adj1" fmla="val 3620"/>
              <a:gd name="adj2" fmla="val -234259"/>
              <a:gd name="adj3" fmla="val 16667"/>
            </a:avLst>
          </a:prstGeom>
          <a:solidFill>
            <a:srgbClr val="FFFF66"/>
          </a:solidFill>
          <a:ln w="9525">
            <a:solidFill>
              <a:schemeClr val="tx1"/>
            </a:solidFill>
            <a:miter lim="800000"/>
            <a:headEnd/>
            <a:tailEnd/>
          </a:ln>
        </p:spPr>
        <p:txBody>
          <a:bodyPr/>
          <a:lstStyle/>
          <a:p>
            <a:pPr algn="ctr"/>
            <a:r>
              <a:rPr lang="en-US" dirty="0">
                <a:solidFill>
                  <a:srgbClr val="000000"/>
                </a:solidFill>
                <a:latin typeface="Calibri" pitchFamily="34" charset="0"/>
                <a:cs typeface="Calibri" pitchFamily="34" charset="0"/>
              </a:rPr>
              <a:t>Universally</a:t>
            </a:r>
            <a:r>
              <a:rPr lang="en-US" dirty="0">
                <a:solidFill>
                  <a:srgbClr val="000000"/>
                </a:solidFill>
                <a:latin typeface="Tahoma" pitchFamily="34" charset="0"/>
                <a:cs typeface="Arial" charset="0"/>
              </a:rPr>
              <a:t> quantified rules</a:t>
            </a:r>
          </a:p>
        </p:txBody>
      </p:sp>
      <p:sp>
        <p:nvSpPr>
          <p:cNvPr id="700425" name="Text Box 9"/>
          <p:cNvSpPr txBox="1">
            <a:spLocks noChangeArrowheads="1"/>
          </p:cNvSpPr>
          <p:nvPr/>
        </p:nvSpPr>
        <p:spPr bwMode="auto">
          <a:xfrm>
            <a:off x="5181600" y="4419600"/>
            <a:ext cx="3962400" cy="1094146"/>
          </a:xfrm>
          <a:prstGeom prst="rect">
            <a:avLst/>
          </a:prstGeom>
          <a:solidFill>
            <a:srgbClr val="FFFFCC"/>
          </a:solidFill>
          <a:ln w="9525">
            <a:solidFill>
              <a:srgbClr val="FFC000"/>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rgbClr val="FF9900"/>
              </a:buClr>
              <a:buSzPct val="75000"/>
              <a:buFont typeface="Wingdings" pitchFamily="2" charset="2"/>
              <a:buNone/>
            </a:pPr>
            <a:r>
              <a:rPr lang="en-US" altLang="zh-TW" dirty="0" smtClean="0">
                <a:solidFill>
                  <a:srgbClr val="0033CC"/>
                </a:solidFill>
                <a:latin typeface="Calibri" pitchFamily="34" charset="0"/>
                <a:ea typeface="Arial Unicode MS" pitchFamily="34" charset="-128"/>
                <a:cs typeface="Calibri" pitchFamily="34" charset="0"/>
              </a:rPr>
              <a:t>Learning Based Java: </a:t>
            </a:r>
            <a:r>
              <a:rPr lang="en-US" altLang="zh-TW" dirty="0">
                <a:solidFill>
                  <a:srgbClr val="000000"/>
                </a:solidFill>
                <a:latin typeface="Calibri" pitchFamily="34" charset="0"/>
                <a:ea typeface="Arial Unicode MS" pitchFamily="34" charset="-128"/>
                <a:cs typeface="Calibri" pitchFamily="34" charset="0"/>
              </a:rPr>
              <a:t>allows a developer to encode constraints in </a:t>
            </a:r>
            <a:r>
              <a:rPr lang="en-US" altLang="zh-TW" dirty="0" smtClean="0">
                <a:solidFill>
                  <a:srgbClr val="000000"/>
                </a:solidFill>
                <a:latin typeface="Calibri" pitchFamily="34" charset="0"/>
                <a:ea typeface="Arial Unicode MS" pitchFamily="34" charset="-128"/>
                <a:cs typeface="Calibri" pitchFamily="34" charset="0"/>
              </a:rPr>
              <a:t>First Order Logic; </a:t>
            </a:r>
            <a:r>
              <a:rPr lang="en-US" altLang="zh-TW" dirty="0">
                <a:solidFill>
                  <a:srgbClr val="000000"/>
                </a:solidFill>
                <a:latin typeface="Calibri" pitchFamily="34" charset="0"/>
                <a:ea typeface="Arial Unicode MS" pitchFamily="34" charset="-128"/>
                <a:cs typeface="Calibri" pitchFamily="34" charset="0"/>
              </a:rPr>
              <a:t>these are compiled into linear inequalities automatically. </a:t>
            </a:r>
          </a:p>
        </p:txBody>
      </p:sp>
      <p:pic>
        <p:nvPicPr>
          <p:cNvPr id="2" name="Picture 1" descr="TP_tmp.png"/>
          <p:cNvPicPr>
            <a:picLocks noChangeAspect="1"/>
          </p:cNvPicPr>
          <p:nvPr>
            <p:custDataLst>
              <p:tags r:id="rId1"/>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36131" y="1447800"/>
            <a:ext cx="2260002" cy="65192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 name="Picture 2" descr="TP_tmp.png"/>
          <p:cNvPicPr>
            <a:picLocks noChangeAspect="1"/>
          </p:cNvPicPr>
          <p:nvPr>
            <p:custDataLst>
              <p:tags r:id="rId2"/>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36228" y="2469356"/>
            <a:ext cx="4922362" cy="73104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 name="Picture 3" descr="TP_tmp.png"/>
          <p:cNvPicPr>
            <a:picLocks noChangeAspect="1"/>
          </p:cNvPicPr>
          <p:nvPr>
            <p:custDataLst>
              <p:tags r:id="rId3"/>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14400" y="3733801"/>
            <a:ext cx="4768650" cy="7620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9" name="Slide Number Placeholder 8"/>
          <p:cNvSpPr>
            <a:spLocks noGrp="1"/>
          </p:cNvSpPr>
          <p:nvPr>
            <p:ph type="sldNum" sz="quarter" idx="10"/>
          </p:nvPr>
        </p:nvSpPr>
        <p:spPr/>
        <p:txBody>
          <a:bodyPr/>
          <a:lstStyle/>
          <a:p>
            <a:pPr>
              <a:defRPr/>
            </a:pPr>
            <a:r>
              <a:rPr lang="en-US" altLang="zh-TW" smtClean="0">
                <a:solidFill>
                  <a:srgbClr val="000000"/>
                </a:solidFill>
              </a:rPr>
              <a:t>Page </a:t>
            </a:r>
            <a:fld id="{0A7A67B1-0E9D-4C79-8236-FEAA739E60D3}" type="slidenum">
              <a:rPr lang="en-US" altLang="zh-TW" smtClean="0">
                <a:solidFill>
                  <a:srgbClr val="000000"/>
                </a:solidFill>
              </a:rPr>
              <a:pPr>
                <a:defRPr/>
              </a:pPr>
              <a:t>23</a:t>
            </a:fld>
            <a:endParaRPr lang="en-US" altLang="zh-TW" dirty="0">
              <a:solidFill>
                <a:srgbClr val="000000"/>
              </a:solidFill>
            </a:endParaRPr>
          </a:p>
        </p:txBody>
      </p:sp>
    </p:spTree>
    <p:extLst>
      <p:ext uri="{BB962C8B-B14F-4D97-AF65-F5344CB8AC3E}">
        <p14:creationId xmlns:p14="http://schemas.microsoft.com/office/powerpoint/2010/main" val="33709340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0424">
                                            <p:bg/>
                                          </p:spTgt>
                                        </p:tgtEl>
                                        <p:attrNameLst>
                                          <p:attrName>style.visibility</p:attrName>
                                        </p:attrNameLst>
                                      </p:cBhvr>
                                      <p:to>
                                        <p:strVal val="visible"/>
                                      </p:to>
                                    </p:set>
                                  </p:childTnLst>
                                  <p:subTnLst>
                                    <p:set>
                                      <p:cBhvr override="childStyle">
                                        <p:cTn dur="1" fill="hold" display="0" masterRel="nextClick" afterEffect="1"/>
                                        <p:tgtEl>
                                          <p:spTgt spid="700424">
                                            <p:bg/>
                                          </p:spTgt>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700424">
                                            <p:txEl>
                                              <p:pRg st="0" end="0"/>
                                            </p:txEl>
                                          </p:spTgt>
                                        </p:tgtEl>
                                        <p:attrNameLst>
                                          <p:attrName>style.visibility</p:attrName>
                                        </p:attrNameLst>
                                      </p:cBhvr>
                                      <p:to>
                                        <p:strVal val="visible"/>
                                      </p:to>
                                    </p:set>
                                  </p:childTnLst>
                                  <p:subTnLst>
                                    <p:set>
                                      <p:cBhvr override="childStyle">
                                        <p:cTn dur="1" fill="hold" display="0" masterRel="nextClick" afterEffect="1"/>
                                        <p:tgtEl>
                                          <p:spTgt spid="700424">
                                            <p:txEl>
                                              <p:pRg st="0" end="0"/>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00419"/>
                                        </p:tgtEl>
                                        <p:attrNameLst>
                                          <p:attrName>style.visibility</p:attrName>
                                        </p:attrNameLst>
                                      </p:cBhvr>
                                      <p:to>
                                        <p:strVal val="visible"/>
                                      </p:to>
                                    </p:set>
                                    <p:animEffect transition="in" filter="blinds(horizontal)">
                                      <p:cBhvr>
                                        <p:cTn id="25" dur="500"/>
                                        <p:tgtEl>
                                          <p:spTgt spid="7004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1554">
                                            <p:txEl>
                                              <p:pRg st="10" end="1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1554">
                                            <p:txEl>
                                              <p:pRg st="11" end="11"/>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51554">
                                            <p:txEl>
                                              <p:pRg st="12" end="12"/>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1554">
                                            <p:txEl>
                                              <p:pRg st="13" end="13"/>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51554">
                                            <p:txEl>
                                              <p:pRg st="14" end="1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00425"/>
                                        </p:tgtEl>
                                        <p:attrNameLst>
                                          <p:attrName>style.visibility</p:attrName>
                                        </p:attrNameLst>
                                      </p:cBhvr>
                                      <p:to>
                                        <p:strVal val="visible"/>
                                      </p:to>
                                    </p:set>
                                    <p:animEffect transition="in" filter="blinds(horizontal)">
                                      <p:cBhvr>
                                        <p:cTn id="42" dur="500"/>
                                        <p:tgtEl>
                                          <p:spTgt spid="700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19" grpId="0" animBg="1"/>
      <p:bldP spid="700424" grpId="0" build="allAtOnce" animBg="1"/>
      <p:bldP spid="7004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idx="4294967295"/>
          </p:nvPr>
        </p:nvSpPr>
        <p:spPr>
          <a:xfrm>
            <a:off x="152400" y="457200"/>
            <a:ext cx="4648200" cy="533400"/>
          </a:xfrm>
        </p:spPr>
        <p:txBody>
          <a:bodyPr/>
          <a:lstStyle/>
          <a:p>
            <a:r>
              <a:rPr lang="en-US" smtClean="0">
                <a:solidFill>
                  <a:srgbClr val="FF0000"/>
                </a:solidFill>
              </a:rPr>
              <a:t>SRL: Posing the Problem</a:t>
            </a:r>
          </a:p>
        </p:txBody>
      </p:sp>
      <p:pic>
        <p:nvPicPr>
          <p:cNvPr id="3" name="Picture 2" descr="TP_tmp.png"/>
          <p:cNvPicPr>
            <a:picLocks noChangeAspect="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5107" y="1295400"/>
            <a:ext cx="4242798" cy="149462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53604" name="Picture 2" descr="SR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33400"/>
            <a:ext cx="377031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TP_tmp.png"/>
          <p:cNvPicPr>
            <a:picLocks noChangeAspect="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81222" y="2667000"/>
            <a:ext cx="4852568" cy="307489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8" name="Rectangle 6"/>
          <p:cNvSpPr>
            <a:spLocks noChangeArrowheads="1"/>
          </p:cNvSpPr>
          <p:nvPr/>
        </p:nvSpPr>
        <p:spPr bwMode="auto">
          <a:xfrm>
            <a:off x="5486190" y="4257675"/>
            <a:ext cx="3505410" cy="646331"/>
          </a:xfrm>
          <a:prstGeom prst="rect">
            <a:avLst/>
          </a:prstGeom>
          <a:solidFill>
            <a:srgbClr val="FFFFCC"/>
          </a:solidFill>
          <a:ln w="9525">
            <a:solidFill>
              <a:srgbClr val="FF0000"/>
            </a:solidFill>
            <a:miter lim="800000"/>
            <a:headEnd/>
            <a:tailEnd/>
          </a:ln>
        </p:spPr>
        <p:txBody>
          <a:bodyPr wrap="square">
            <a:spAutoFit/>
          </a:bodyPr>
          <a:lstStyle/>
          <a:p>
            <a:pPr marL="228600" indent="-228600"/>
            <a:r>
              <a:rPr lang="en-GB" dirty="0" smtClean="0">
                <a:solidFill>
                  <a:srgbClr val="000000"/>
                </a:solidFill>
                <a:latin typeface="Arial" charset="0"/>
                <a:cs typeface="Arial" charset="0"/>
              </a:rPr>
              <a:t>Demo: </a:t>
            </a:r>
            <a:r>
              <a:rPr lang="en-US" dirty="0" smtClean="0">
                <a:solidFill>
                  <a:srgbClr val="000000"/>
                </a:solidFill>
                <a:latin typeface="Arial" charset="0"/>
                <a:cs typeface="Arial" charset="0"/>
                <a:sym typeface="Symbol" pitchFamily="18" charset="2"/>
                <a:hlinkClick r:id="rId7"/>
              </a:rPr>
              <a:t>http</a:t>
            </a:r>
            <a:r>
              <a:rPr lang="en-US" dirty="0">
                <a:solidFill>
                  <a:srgbClr val="000000"/>
                </a:solidFill>
                <a:latin typeface="Arial" charset="0"/>
                <a:cs typeface="Arial" charset="0"/>
                <a:sym typeface="Symbol" pitchFamily="18" charset="2"/>
                <a:hlinkClick r:id="rId7"/>
              </a:rPr>
              <a:t>://cogcomp.cs.illinois.edu</a:t>
            </a:r>
            <a:r>
              <a:rPr lang="en-US" dirty="0" smtClean="0">
                <a:solidFill>
                  <a:srgbClr val="000000"/>
                </a:solidFill>
                <a:latin typeface="Arial" charset="0"/>
                <a:cs typeface="Arial" charset="0"/>
                <a:sym typeface="Symbol" pitchFamily="18" charset="2"/>
                <a:hlinkClick r:id="rId7"/>
              </a:rPr>
              <a:t>/</a:t>
            </a:r>
            <a:r>
              <a:rPr lang="en-US" dirty="0" smtClean="0">
                <a:solidFill>
                  <a:srgbClr val="000000"/>
                </a:solidFill>
                <a:latin typeface="Arial" charset="0"/>
                <a:cs typeface="Arial" charset="0"/>
                <a:sym typeface="Symbol" pitchFamily="18" charset="2"/>
              </a:rPr>
              <a:t>  </a:t>
            </a:r>
            <a:endParaRPr lang="en-US" dirty="0">
              <a:solidFill>
                <a:srgbClr val="000000"/>
              </a:solidFill>
              <a:latin typeface="Arial" charset="0"/>
              <a:cs typeface="Arial" charset="0"/>
            </a:endParaRPr>
          </a:p>
        </p:txBody>
      </p:sp>
      <p:sp>
        <p:nvSpPr>
          <p:cNvPr id="10" name="Slide Number Placeholder 9"/>
          <p:cNvSpPr>
            <a:spLocks noGrp="1"/>
          </p:cNvSpPr>
          <p:nvPr>
            <p:ph type="sldNum" sz="quarter" idx="10"/>
          </p:nvPr>
        </p:nvSpPr>
        <p:spPr/>
        <p:txBody>
          <a:bodyPr/>
          <a:lstStyle/>
          <a:p>
            <a:pPr>
              <a:defRPr/>
            </a:pPr>
            <a:r>
              <a:rPr lang="en-US" altLang="zh-TW" smtClean="0">
                <a:solidFill>
                  <a:srgbClr val="000000"/>
                </a:solidFill>
              </a:rPr>
              <a:t>Page </a:t>
            </a:r>
            <a:fld id="{0A7A67B1-0E9D-4C79-8236-FEAA739E60D3}" type="slidenum">
              <a:rPr lang="en-US" altLang="zh-TW" smtClean="0">
                <a:solidFill>
                  <a:srgbClr val="000000"/>
                </a:solidFill>
              </a:rPr>
              <a:pPr>
                <a:defRPr/>
              </a:pPr>
              <a:t>24</a:t>
            </a:fld>
            <a:endParaRPr lang="en-US" altLang="zh-TW" dirty="0">
              <a:solidFill>
                <a:srgbClr val="000000"/>
              </a:solidFill>
            </a:endParaRPr>
          </a:p>
        </p:txBody>
      </p:sp>
      <p:sp>
        <p:nvSpPr>
          <p:cNvPr id="11" name="Rectangle 10"/>
          <p:cNvSpPr/>
          <p:nvPr/>
        </p:nvSpPr>
        <p:spPr>
          <a:xfrm>
            <a:off x="336332" y="1432034"/>
            <a:ext cx="1219200" cy="457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 y="2438400"/>
            <a:ext cx="1219200" cy="457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87164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872" y="2157221"/>
            <a:ext cx="8229600" cy="388911"/>
          </a:xfrm>
        </p:spPr>
        <p:txBody>
          <a:bodyPr>
            <a:normAutofit lnSpcReduction="10000"/>
          </a:bodyPr>
          <a:lstStyle/>
          <a:p>
            <a:pPr marL="0" indent="0" algn="ctr">
              <a:buNone/>
            </a:pPr>
            <a:r>
              <a:rPr lang="en-US" sz="2000" dirty="0" smtClean="0"/>
              <a:t>The bus was heading for Nairobi in  Kenya.</a:t>
            </a:r>
            <a:endParaRPr lang="en-US" sz="2000" dirty="0"/>
          </a:p>
        </p:txBody>
      </p:sp>
      <p:sp>
        <p:nvSpPr>
          <p:cNvPr id="27" name="Rectangle 26"/>
          <p:cNvSpPr/>
          <p:nvPr/>
        </p:nvSpPr>
        <p:spPr>
          <a:xfrm>
            <a:off x="3702051" y="2210405"/>
            <a:ext cx="850900" cy="306486"/>
          </a:xfrm>
          <a:prstGeom prst="rect">
            <a:avLst/>
          </a:prstGeom>
          <a:gradFill flip="none" rotWithShape="1">
            <a:gsLst>
              <a:gs pos="0">
                <a:schemeClr val="accent2">
                  <a:tint val="100000"/>
                  <a:shade val="100000"/>
                  <a:satMod val="130000"/>
                  <a:alpha val="25000"/>
                </a:schemeClr>
              </a:gs>
              <a:gs pos="100000">
                <a:schemeClr val="accent2">
                  <a:tint val="50000"/>
                  <a:shade val="100000"/>
                  <a:satMod val="350000"/>
                  <a:alpha val="25000"/>
                </a:schemeClr>
              </a:gs>
            </a:gsLst>
            <a:lin ang="16200000" scaled="0"/>
            <a:tileRect/>
          </a:gradFill>
          <a:ln w="285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152400" y="488732"/>
            <a:ext cx="8229600" cy="533400"/>
          </a:xfrm>
        </p:spPr>
        <p:txBody>
          <a:bodyPr/>
          <a:lstStyle/>
          <a:p>
            <a:r>
              <a:rPr lang="en-US" dirty="0"/>
              <a:t>Extended Semantic Role </a:t>
            </a:r>
            <a:r>
              <a:rPr lang="en-US" dirty="0" smtClean="0"/>
              <a:t>labeling</a:t>
            </a:r>
            <a:br>
              <a:rPr lang="en-US" dirty="0" smtClean="0"/>
            </a:br>
            <a:r>
              <a:rPr lang="en-US" sz="1800" dirty="0" smtClean="0">
                <a:solidFill>
                  <a:schemeClr val="tx1"/>
                </a:solidFill>
              </a:rPr>
              <a:t>[EMNLP’12, TACL’13]</a:t>
            </a:r>
            <a:endParaRPr lang="en-US" sz="1800" dirty="0">
              <a:solidFill>
                <a:schemeClr val="tx1"/>
              </a:solidFill>
            </a:endParaRPr>
          </a:p>
        </p:txBody>
      </p:sp>
      <p:sp>
        <p:nvSpPr>
          <p:cNvPr id="6" name="Rectangle 5"/>
          <p:cNvSpPr/>
          <p:nvPr/>
        </p:nvSpPr>
        <p:spPr>
          <a:xfrm>
            <a:off x="4572000" y="2212360"/>
            <a:ext cx="342502" cy="308172"/>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00"/>
              </a:solidFill>
            </a:endParaRPr>
          </a:p>
        </p:txBody>
      </p:sp>
      <p:grpSp>
        <p:nvGrpSpPr>
          <p:cNvPr id="17" name="Group 16"/>
          <p:cNvGrpSpPr/>
          <p:nvPr/>
        </p:nvGrpSpPr>
        <p:grpSpPr>
          <a:xfrm>
            <a:off x="5381075" y="2490064"/>
            <a:ext cx="983224" cy="1091254"/>
            <a:chOff x="5389891" y="2553750"/>
            <a:chExt cx="983224" cy="1091254"/>
          </a:xfrm>
        </p:grpSpPr>
        <p:sp>
          <p:nvSpPr>
            <p:cNvPr id="8" name="TextBox 7"/>
            <p:cNvSpPr txBox="1"/>
            <p:nvPr/>
          </p:nvSpPr>
          <p:spPr>
            <a:xfrm>
              <a:off x="5389891" y="3275672"/>
              <a:ext cx="98322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solidFill>
                    <a:srgbClr val="000000"/>
                  </a:solidFill>
                </a:rPr>
                <a:t>Location</a:t>
              </a:r>
              <a:endParaRPr lang="en-US" dirty="0">
                <a:solidFill>
                  <a:srgbClr val="000000"/>
                </a:solidFill>
              </a:endParaRPr>
            </a:p>
          </p:txBody>
        </p:sp>
        <p:cxnSp>
          <p:nvCxnSpPr>
            <p:cNvPr id="10" name="Straight Arrow Connector 9"/>
            <p:cNvCxnSpPr>
              <a:endCxn id="8" idx="0"/>
            </p:cNvCxnSpPr>
            <p:nvPr/>
          </p:nvCxnSpPr>
          <p:spPr>
            <a:xfrm flipH="1">
              <a:off x="5881503" y="2553750"/>
              <a:ext cx="18679" cy="721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4126016" y="4127806"/>
            <a:ext cx="126387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solidFill>
                  <a:srgbClr val="000000"/>
                </a:solidFill>
              </a:rPr>
              <a:t>Destination</a:t>
            </a:r>
            <a:endParaRPr lang="en-US" dirty="0">
              <a:solidFill>
                <a:srgbClr val="000000"/>
              </a:solidFill>
            </a:endParaRPr>
          </a:p>
        </p:txBody>
      </p:sp>
      <p:cxnSp>
        <p:nvCxnSpPr>
          <p:cNvPr id="15" name="Straight Arrow Connector 14"/>
          <p:cNvCxnSpPr>
            <a:stCxn id="6" idx="2"/>
            <a:endCxn id="14" idx="0"/>
          </p:cNvCxnSpPr>
          <p:nvPr/>
        </p:nvCxnSpPr>
        <p:spPr>
          <a:xfrm>
            <a:off x="4743251" y="2520532"/>
            <a:ext cx="14703" cy="16072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059612" y="4902990"/>
            <a:ext cx="5103187" cy="923330"/>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solidFill>
                  <a:srgbClr val="000000"/>
                </a:solidFill>
              </a:rPr>
              <a:t>Predicate: </a:t>
            </a:r>
            <a:r>
              <a:rPr lang="en-US" dirty="0" smtClean="0">
                <a:solidFill>
                  <a:srgbClr val="FF0000"/>
                </a:solidFill>
              </a:rPr>
              <a:t>head.02</a:t>
            </a:r>
          </a:p>
          <a:p>
            <a:r>
              <a:rPr lang="en-US" dirty="0">
                <a:solidFill>
                  <a:srgbClr val="000000"/>
                </a:solidFill>
              </a:rPr>
              <a:t>	</a:t>
            </a:r>
            <a:r>
              <a:rPr lang="en-US" dirty="0" smtClean="0">
                <a:solidFill>
                  <a:srgbClr val="000000"/>
                </a:solidFill>
              </a:rPr>
              <a:t>A0 (mover): The bus</a:t>
            </a:r>
          </a:p>
          <a:p>
            <a:r>
              <a:rPr lang="en-US" dirty="0">
                <a:solidFill>
                  <a:srgbClr val="000000"/>
                </a:solidFill>
              </a:rPr>
              <a:t>	</a:t>
            </a:r>
            <a:r>
              <a:rPr lang="en-US" dirty="0" smtClean="0">
                <a:solidFill>
                  <a:srgbClr val="000000"/>
                </a:solidFill>
              </a:rPr>
              <a:t>A1 (destination): for Nairobi in Kenya</a:t>
            </a:r>
            <a:endParaRPr lang="en-US" dirty="0">
              <a:solidFill>
                <a:srgbClr val="000000"/>
              </a:solidFill>
            </a:endParaRPr>
          </a:p>
        </p:txBody>
      </p:sp>
      <p:grpSp>
        <p:nvGrpSpPr>
          <p:cNvPr id="26" name="Group 25"/>
          <p:cNvGrpSpPr/>
          <p:nvPr/>
        </p:nvGrpSpPr>
        <p:grpSpPr>
          <a:xfrm>
            <a:off x="2939390" y="4127806"/>
            <a:ext cx="2450501" cy="1698514"/>
            <a:chOff x="3881695" y="4638897"/>
            <a:chExt cx="2450501" cy="1698514"/>
          </a:xfrm>
        </p:grpSpPr>
        <p:sp>
          <p:nvSpPr>
            <p:cNvPr id="29" name="Oval 28"/>
            <p:cNvSpPr/>
            <p:nvPr/>
          </p:nvSpPr>
          <p:spPr>
            <a:xfrm>
              <a:off x="3881695" y="6004690"/>
              <a:ext cx="1708810" cy="332721"/>
            </a:xfrm>
            <a:prstGeom prst="ellipse">
              <a:avLst/>
            </a:prstGeom>
            <a:solidFill>
              <a:schemeClr val="accent2">
                <a:alpha val="4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FFFF"/>
                </a:solidFill>
              </a:endParaRPr>
            </a:p>
          </p:txBody>
        </p:sp>
        <p:sp>
          <p:nvSpPr>
            <p:cNvPr id="31" name="Oval 30"/>
            <p:cNvSpPr/>
            <p:nvPr/>
          </p:nvSpPr>
          <p:spPr>
            <a:xfrm>
              <a:off x="5068321" y="4638897"/>
              <a:ext cx="1263875" cy="369332"/>
            </a:xfrm>
            <a:prstGeom prst="ellipse">
              <a:avLst/>
            </a:prstGeom>
            <a:solidFill>
              <a:schemeClr val="accent2">
                <a:alpha val="4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FFFF"/>
                </a:solidFill>
              </a:endParaRPr>
            </a:p>
          </p:txBody>
        </p:sp>
      </p:grpSp>
      <p:cxnSp>
        <p:nvCxnSpPr>
          <p:cNvPr id="35" name="Straight Arrow Connector 34"/>
          <p:cNvCxnSpPr>
            <a:stCxn id="14" idx="2"/>
          </p:cNvCxnSpPr>
          <p:nvPr/>
        </p:nvCxnSpPr>
        <p:spPr>
          <a:xfrm flipH="1">
            <a:off x="3824795" y="4497138"/>
            <a:ext cx="933159" cy="996462"/>
          </a:xfrm>
          <a:prstGeom prst="straightConnector1">
            <a:avLst/>
          </a:prstGeom>
          <a:ln>
            <a:prstDash val="lgDash"/>
            <a:headEnd type="arrow"/>
            <a:tailEnd type="arrow"/>
          </a:ln>
        </p:spPr>
        <p:style>
          <a:lnRef idx="3">
            <a:schemeClr val="dk1"/>
          </a:lnRef>
          <a:fillRef idx="0">
            <a:schemeClr val="dk1"/>
          </a:fillRef>
          <a:effectRef idx="2">
            <a:schemeClr val="dk1"/>
          </a:effectRef>
          <a:fontRef idx="minor">
            <a:schemeClr val="tx1"/>
          </a:fontRef>
        </p:style>
      </p:cxnSp>
      <p:sp>
        <p:nvSpPr>
          <p:cNvPr id="39" name="Rectangle 38"/>
          <p:cNvSpPr/>
          <p:nvPr/>
        </p:nvSpPr>
        <p:spPr>
          <a:xfrm>
            <a:off x="0" y="1417638"/>
            <a:ext cx="91440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smtClean="0">
                <a:solidFill>
                  <a:srgbClr val="0033CC"/>
                </a:solidFill>
              </a:rPr>
              <a:t>Predicate arguments from different triggers should be consistent</a:t>
            </a:r>
            <a:endParaRPr lang="en-US" sz="2400" b="1" i="1" dirty="0">
              <a:solidFill>
                <a:srgbClr val="0033CC"/>
              </a:solidFill>
            </a:endParaRPr>
          </a:p>
        </p:txBody>
      </p:sp>
      <p:cxnSp>
        <p:nvCxnSpPr>
          <p:cNvPr id="19" name="Elbow Connector 18"/>
          <p:cNvCxnSpPr>
            <a:stCxn id="27" idx="2"/>
          </p:cNvCxnSpPr>
          <p:nvPr/>
        </p:nvCxnSpPr>
        <p:spPr>
          <a:xfrm rot="5400000">
            <a:off x="2612513" y="3356469"/>
            <a:ext cx="2354567" cy="67541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58108" y="2624151"/>
            <a:ext cx="3007182"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i="1" dirty="0">
                <a:solidFill>
                  <a:srgbClr val="0033CC"/>
                </a:solidFill>
              </a:rPr>
              <a:t>Joint constraints </a:t>
            </a:r>
            <a:r>
              <a:rPr lang="en-US" sz="2400" dirty="0">
                <a:solidFill>
                  <a:srgbClr val="000000"/>
                </a:solidFill>
              </a:rPr>
              <a:t>linking the two </a:t>
            </a:r>
            <a:r>
              <a:rPr lang="en-US" sz="2400" dirty="0" smtClean="0">
                <a:solidFill>
                  <a:srgbClr val="000000"/>
                </a:solidFill>
              </a:rPr>
              <a:t>tasks.</a:t>
            </a:r>
          </a:p>
          <a:p>
            <a:endParaRPr lang="en-US" sz="2400" b="1" dirty="0" smtClean="0">
              <a:solidFill>
                <a:srgbClr val="FBA313"/>
              </a:solidFill>
            </a:endParaRPr>
          </a:p>
          <a:p>
            <a:r>
              <a:rPr lang="en-US" sz="2400" b="1" dirty="0" smtClean="0">
                <a:solidFill>
                  <a:srgbClr val="0033CC"/>
                </a:solidFill>
              </a:rPr>
              <a:t>Destination </a:t>
            </a:r>
            <a:r>
              <a:rPr lang="en-US" sz="2400" b="1" dirty="0">
                <a:solidFill>
                  <a:srgbClr val="0033CC"/>
                </a:solidFill>
                <a:cs typeface="Arial Unicode MS" charset="0"/>
              </a:rPr>
              <a:t> </a:t>
            </a:r>
            <a:r>
              <a:rPr lang="en-US" sz="2400" b="1" dirty="0">
                <a:solidFill>
                  <a:srgbClr val="0033CC"/>
                </a:solidFill>
                <a:cs typeface="Arial Unicode MS" charset="0"/>
                <a:sym typeface="Symbol" charset="0"/>
              </a:rPr>
              <a:t> </a:t>
            </a:r>
            <a:r>
              <a:rPr lang="en-US" sz="2400" b="1" dirty="0" smtClean="0">
                <a:solidFill>
                  <a:srgbClr val="0033CC"/>
                </a:solidFill>
                <a:cs typeface="Arial Unicode MS" charset="0"/>
                <a:sym typeface="Symbol" charset="0"/>
              </a:rPr>
              <a:t>A1</a:t>
            </a:r>
            <a:endParaRPr lang="en-US" sz="2400" b="1" dirty="0">
              <a:solidFill>
                <a:srgbClr val="0033CC"/>
              </a:solidFill>
            </a:endParaRPr>
          </a:p>
        </p:txBody>
      </p:sp>
      <p:sp>
        <p:nvSpPr>
          <p:cNvPr id="23" name="Rectangle 22"/>
          <p:cNvSpPr/>
          <p:nvPr/>
        </p:nvSpPr>
        <p:spPr>
          <a:xfrm>
            <a:off x="5693064" y="2209800"/>
            <a:ext cx="342502" cy="308172"/>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00"/>
              </a:solidFill>
            </a:endParaRPr>
          </a:p>
        </p:txBody>
      </p:sp>
      <p:sp>
        <p:nvSpPr>
          <p:cNvPr id="12" name="Slide Number Placeholder 11"/>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25</a:t>
            </a:fld>
            <a:endParaRPr lang="en-US" altLang="zh-TW" dirty="0">
              <a:solidFill>
                <a:srgbClr val="000000"/>
              </a:solidFill>
            </a:endParaRPr>
          </a:p>
        </p:txBody>
      </p:sp>
      <p:sp>
        <p:nvSpPr>
          <p:cNvPr id="21" name="TextBox 3"/>
          <p:cNvSpPr txBox="1">
            <a:spLocks noChangeArrowheads="1"/>
          </p:cNvSpPr>
          <p:nvPr/>
        </p:nvSpPr>
        <p:spPr bwMode="auto">
          <a:xfrm>
            <a:off x="5244529" y="51137"/>
            <a:ext cx="3768123" cy="1015663"/>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dirty="0" smtClean="0">
                <a:solidFill>
                  <a:srgbClr val="0033CC"/>
                </a:solidFill>
                <a:latin typeface="Calibri" pitchFamily="34" charset="0"/>
              </a:rPr>
              <a:t>Verb</a:t>
            </a:r>
            <a:r>
              <a:rPr lang="en-US" sz="2000" dirty="0" smtClean="0">
                <a:solidFill>
                  <a:srgbClr val="000000"/>
                </a:solidFill>
                <a:latin typeface="Calibri" pitchFamily="34" charset="0"/>
              </a:rPr>
              <a:t> Predicates</a:t>
            </a:r>
            <a:r>
              <a:rPr lang="en-US" sz="2000" dirty="0" smtClean="0">
                <a:solidFill>
                  <a:srgbClr val="0033CC"/>
                </a:solidFill>
                <a:latin typeface="Calibri" pitchFamily="34" charset="0"/>
              </a:rPr>
              <a:t>, Noun </a:t>
            </a:r>
            <a:r>
              <a:rPr lang="en-US" sz="2000" dirty="0" smtClean="0">
                <a:solidFill>
                  <a:srgbClr val="000000"/>
                </a:solidFill>
                <a:latin typeface="Calibri" pitchFamily="34" charset="0"/>
              </a:rPr>
              <a:t>predicates, </a:t>
            </a:r>
            <a:r>
              <a:rPr lang="en-US" sz="2000" dirty="0" smtClean="0">
                <a:solidFill>
                  <a:srgbClr val="0033CC"/>
                </a:solidFill>
                <a:latin typeface="Calibri" pitchFamily="34" charset="0"/>
              </a:rPr>
              <a:t>preposition</a:t>
            </a:r>
            <a:r>
              <a:rPr lang="en-US" sz="2000" dirty="0" smtClean="0">
                <a:solidFill>
                  <a:srgbClr val="000000"/>
                </a:solidFill>
                <a:latin typeface="Calibri" pitchFamily="34" charset="0"/>
              </a:rPr>
              <a:t>s, each dictates some relations, which have to cohere.</a:t>
            </a:r>
            <a:endParaRPr lang="en-US" sz="2000" dirty="0">
              <a:solidFill>
                <a:srgbClr val="000000"/>
              </a:solidFill>
              <a:latin typeface="Calibri" pitchFamily="34" charset="0"/>
            </a:endParaRPr>
          </a:p>
        </p:txBody>
      </p:sp>
    </p:spTree>
    <p:custDataLst>
      <p:tags r:id="rId1"/>
    </p:custDataLst>
    <p:extLst>
      <p:ext uri="{BB962C8B-B14F-4D97-AF65-F5344CB8AC3E}">
        <p14:creationId xmlns:p14="http://schemas.microsoft.com/office/powerpoint/2010/main" val="2608455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inference</a:t>
            </a:r>
            <a:endParaRPr lang="en-US" dirty="0"/>
          </a:p>
        </p:txBody>
      </p:sp>
      <p:pic>
        <p:nvPicPr>
          <p:cNvPr id="9" name="Picture 8"/>
          <p:cNvPicPr>
            <a:picLocks noChangeAspect="1"/>
          </p:cNvPicPr>
          <p:nvPr/>
        </p:nvPicPr>
        <p:blipFill>
          <a:blip r:embed="rId2"/>
          <a:stretch>
            <a:fillRect/>
          </a:stretch>
        </p:blipFill>
        <p:spPr>
          <a:xfrm>
            <a:off x="603250" y="1952624"/>
            <a:ext cx="2960745" cy="956151"/>
          </a:xfrm>
          <a:prstGeom prst="rect">
            <a:avLst/>
          </a:prstGeom>
        </p:spPr>
      </p:pic>
      <p:pic>
        <p:nvPicPr>
          <p:cNvPr id="10" name="Picture 9"/>
          <p:cNvPicPr>
            <a:picLocks noChangeAspect="1"/>
          </p:cNvPicPr>
          <p:nvPr/>
        </p:nvPicPr>
        <p:blipFill>
          <a:blip r:embed="rId3"/>
          <a:stretch>
            <a:fillRect/>
          </a:stretch>
        </p:blipFill>
        <p:spPr>
          <a:xfrm>
            <a:off x="5726056" y="1952624"/>
            <a:ext cx="2960744" cy="851214"/>
          </a:xfrm>
          <a:prstGeom prst="rect">
            <a:avLst/>
          </a:prstGeom>
        </p:spPr>
      </p:pic>
      <p:grpSp>
        <p:nvGrpSpPr>
          <p:cNvPr id="40" name="Group 39"/>
          <p:cNvGrpSpPr/>
          <p:nvPr/>
        </p:nvGrpSpPr>
        <p:grpSpPr>
          <a:xfrm>
            <a:off x="469712" y="2635250"/>
            <a:ext cx="4604202" cy="1626692"/>
            <a:chOff x="469712" y="2635250"/>
            <a:chExt cx="4604202" cy="1626692"/>
          </a:xfrm>
        </p:grpSpPr>
        <p:sp>
          <p:nvSpPr>
            <p:cNvPr id="17" name="Rectangle 16"/>
            <p:cNvSpPr/>
            <p:nvPr/>
          </p:nvSpPr>
          <p:spPr>
            <a:xfrm>
              <a:off x="1468854" y="2635250"/>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FFFF"/>
                </a:solidFill>
              </a:endParaRPr>
            </a:p>
          </p:txBody>
        </p:sp>
        <p:sp>
          <p:nvSpPr>
            <p:cNvPr id="18" name="Rectangle 17"/>
            <p:cNvSpPr/>
            <p:nvPr/>
          </p:nvSpPr>
          <p:spPr>
            <a:xfrm>
              <a:off x="2068130" y="2635250"/>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FFFF"/>
                </a:solidFill>
              </a:endParaRPr>
            </a:p>
          </p:txBody>
        </p:sp>
        <p:sp>
          <p:nvSpPr>
            <p:cNvPr id="13" name="TextBox 12"/>
            <p:cNvSpPr txBox="1"/>
            <p:nvPr/>
          </p:nvSpPr>
          <p:spPr>
            <a:xfrm>
              <a:off x="469712" y="3861832"/>
              <a:ext cx="2315783" cy="400110"/>
            </a:xfrm>
            <a:prstGeom prst="rect">
              <a:avLst/>
            </a:prstGeom>
            <a:noFill/>
          </p:spPr>
          <p:txBody>
            <a:bodyPr wrap="none" rtlCol="0">
              <a:spAutoFit/>
            </a:bodyPr>
            <a:lstStyle/>
            <a:p>
              <a:r>
                <a:rPr lang="en-US" sz="2000" dirty="0" smtClean="0">
                  <a:solidFill>
                    <a:srgbClr val="000000"/>
                  </a:solidFill>
                  <a:latin typeface="+mj-lt"/>
                </a:rPr>
                <a:t>Each argument label</a:t>
              </a:r>
              <a:endParaRPr lang="en-US" sz="2000" dirty="0">
                <a:solidFill>
                  <a:srgbClr val="000000"/>
                </a:solidFill>
                <a:latin typeface="+mj-lt"/>
              </a:endParaRPr>
            </a:p>
          </p:txBody>
        </p:sp>
        <p:sp>
          <p:nvSpPr>
            <p:cNvPr id="14" name="TextBox 13"/>
            <p:cNvSpPr txBox="1"/>
            <p:nvPr/>
          </p:nvSpPr>
          <p:spPr>
            <a:xfrm>
              <a:off x="2653685" y="3021832"/>
              <a:ext cx="2420229" cy="400110"/>
            </a:xfrm>
            <a:prstGeom prst="rect">
              <a:avLst/>
            </a:prstGeom>
            <a:noFill/>
          </p:spPr>
          <p:txBody>
            <a:bodyPr wrap="none" rtlCol="0">
              <a:spAutoFit/>
            </a:bodyPr>
            <a:lstStyle/>
            <a:p>
              <a:r>
                <a:rPr lang="en-US" sz="2000" dirty="0" smtClean="0">
                  <a:solidFill>
                    <a:srgbClr val="000000"/>
                  </a:solidFill>
                  <a:latin typeface="+mn-lt"/>
                </a:rPr>
                <a:t>Argument candidates</a:t>
              </a:r>
              <a:endParaRPr lang="en-US" sz="2000" dirty="0">
                <a:solidFill>
                  <a:srgbClr val="000000"/>
                </a:solidFill>
                <a:latin typeface="+mn-lt"/>
              </a:endParaRPr>
            </a:p>
          </p:txBody>
        </p:sp>
        <p:cxnSp>
          <p:nvCxnSpPr>
            <p:cNvPr id="24" name="Elbow Connector 23"/>
            <p:cNvCxnSpPr>
              <a:stCxn id="18" idx="2"/>
              <a:endCxn id="14" idx="1"/>
            </p:cNvCxnSpPr>
            <p:nvPr/>
          </p:nvCxnSpPr>
          <p:spPr>
            <a:xfrm rot="16200000" flipH="1">
              <a:off x="2283726" y="2851928"/>
              <a:ext cx="313112" cy="426805"/>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7" idx="2"/>
              <a:endCxn id="13" idx="0"/>
            </p:cNvCxnSpPr>
            <p:nvPr/>
          </p:nvCxnSpPr>
          <p:spPr>
            <a:xfrm>
              <a:off x="1627604" y="2908775"/>
              <a:ext cx="0" cy="9530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41" name="Group 40"/>
          <p:cNvGrpSpPr/>
          <p:nvPr/>
        </p:nvGrpSpPr>
        <p:grpSpPr>
          <a:xfrm>
            <a:off x="4321693" y="2530313"/>
            <a:ext cx="3660415" cy="1697470"/>
            <a:chOff x="4321693" y="2530313"/>
            <a:chExt cx="3660415" cy="1697470"/>
          </a:xfrm>
        </p:grpSpPr>
        <p:sp>
          <p:nvSpPr>
            <p:cNvPr id="21" name="Rectangle 20"/>
            <p:cNvSpPr/>
            <p:nvPr/>
          </p:nvSpPr>
          <p:spPr>
            <a:xfrm>
              <a:off x="6553200" y="2530313"/>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7135222" y="2530313"/>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FFFF"/>
                </a:solidFill>
              </a:endParaRPr>
            </a:p>
          </p:txBody>
        </p:sp>
        <p:sp>
          <p:nvSpPr>
            <p:cNvPr id="28" name="TextBox 27"/>
            <p:cNvSpPr txBox="1"/>
            <p:nvPr/>
          </p:nvSpPr>
          <p:spPr>
            <a:xfrm>
              <a:off x="6605835" y="3806577"/>
              <a:ext cx="1376273" cy="400110"/>
            </a:xfrm>
            <a:prstGeom prst="rect">
              <a:avLst/>
            </a:prstGeom>
            <a:noFill/>
          </p:spPr>
          <p:txBody>
            <a:bodyPr wrap="none" rtlCol="0">
              <a:spAutoFit/>
            </a:bodyPr>
            <a:lstStyle/>
            <a:p>
              <a:r>
                <a:rPr lang="en-US" sz="2000" dirty="0">
                  <a:solidFill>
                    <a:srgbClr val="000000"/>
                  </a:solidFill>
                  <a:latin typeface="+mn-lt"/>
                </a:rPr>
                <a:t>P</a:t>
              </a:r>
              <a:r>
                <a:rPr lang="en-US" sz="2000" dirty="0" smtClean="0">
                  <a:solidFill>
                    <a:srgbClr val="000000"/>
                  </a:solidFill>
                  <a:latin typeface="+mn-lt"/>
                </a:rPr>
                <a:t>reposition</a:t>
              </a:r>
              <a:endParaRPr lang="en-US" sz="2000" dirty="0">
                <a:solidFill>
                  <a:srgbClr val="000000"/>
                </a:solidFill>
                <a:latin typeface="+mn-lt"/>
              </a:endParaRPr>
            </a:p>
          </p:txBody>
        </p:sp>
        <p:sp>
          <p:nvSpPr>
            <p:cNvPr id="29" name="TextBox 28"/>
            <p:cNvSpPr txBox="1"/>
            <p:nvPr/>
          </p:nvSpPr>
          <p:spPr>
            <a:xfrm>
              <a:off x="4321693" y="3519897"/>
              <a:ext cx="2245902" cy="707886"/>
            </a:xfrm>
            <a:prstGeom prst="rect">
              <a:avLst/>
            </a:prstGeom>
            <a:noFill/>
          </p:spPr>
          <p:txBody>
            <a:bodyPr wrap="none" rtlCol="0">
              <a:spAutoFit/>
            </a:bodyPr>
            <a:lstStyle/>
            <a:p>
              <a:r>
                <a:rPr lang="en-US" sz="2000" dirty="0" smtClean="0">
                  <a:solidFill>
                    <a:srgbClr val="000000"/>
                  </a:solidFill>
                  <a:latin typeface="+mn-lt"/>
                </a:rPr>
                <a:t>Preposition relation</a:t>
              </a:r>
            </a:p>
            <a:p>
              <a:r>
                <a:rPr lang="en-US" sz="2000" dirty="0" smtClean="0">
                  <a:solidFill>
                    <a:srgbClr val="000000"/>
                  </a:solidFill>
                  <a:latin typeface="+mn-lt"/>
                </a:rPr>
                <a:t>label</a:t>
              </a:r>
              <a:endParaRPr lang="en-US" sz="2000" dirty="0">
                <a:solidFill>
                  <a:srgbClr val="000000"/>
                </a:solidFill>
                <a:latin typeface="+mn-lt"/>
              </a:endParaRPr>
            </a:p>
          </p:txBody>
        </p:sp>
        <p:cxnSp>
          <p:nvCxnSpPr>
            <p:cNvPr id="30" name="Elbow Connector 29"/>
            <p:cNvCxnSpPr>
              <a:stCxn id="21" idx="2"/>
              <a:endCxn id="29" idx="0"/>
            </p:cNvCxnSpPr>
            <p:nvPr/>
          </p:nvCxnSpPr>
          <p:spPr>
            <a:xfrm rot="5400000">
              <a:off x="5720268" y="2528214"/>
              <a:ext cx="716059" cy="1267306"/>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22" idx="2"/>
              <a:endCxn id="28" idx="0"/>
            </p:cNvCxnSpPr>
            <p:nvPr/>
          </p:nvCxnSpPr>
          <p:spPr>
            <a:xfrm>
              <a:off x="7293972" y="2803838"/>
              <a:ext cx="0" cy="10027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3" name="TextBox 42"/>
          <p:cNvSpPr txBox="1"/>
          <p:nvPr/>
        </p:nvSpPr>
        <p:spPr>
          <a:xfrm>
            <a:off x="1067801" y="4418835"/>
            <a:ext cx="2328295" cy="400110"/>
          </a:xfrm>
          <a:prstGeom prst="rect">
            <a:avLst/>
          </a:prstGeom>
          <a:noFill/>
        </p:spPr>
        <p:txBody>
          <a:bodyPr wrap="square" rtlCol="0">
            <a:spAutoFit/>
          </a:bodyPr>
          <a:lstStyle/>
          <a:p>
            <a:r>
              <a:rPr lang="en-US" sz="2000" dirty="0" smtClean="0">
                <a:solidFill>
                  <a:srgbClr val="000000"/>
                </a:solidFill>
                <a:latin typeface="+mn-lt"/>
              </a:rPr>
              <a:t>Verb SRL constraints</a:t>
            </a:r>
          </a:p>
        </p:txBody>
      </p:sp>
      <p:sp>
        <p:nvSpPr>
          <p:cNvPr id="44" name="TextBox 43"/>
          <p:cNvSpPr txBox="1"/>
          <p:nvPr/>
        </p:nvSpPr>
        <p:spPr>
          <a:xfrm>
            <a:off x="5024277" y="4418835"/>
            <a:ext cx="3347938" cy="400110"/>
          </a:xfrm>
          <a:prstGeom prst="rect">
            <a:avLst/>
          </a:prstGeom>
          <a:noFill/>
        </p:spPr>
        <p:txBody>
          <a:bodyPr wrap="square" rtlCol="0">
            <a:spAutoFit/>
          </a:bodyPr>
          <a:lstStyle/>
          <a:p>
            <a:r>
              <a:rPr lang="en-US" sz="2000" dirty="0" smtClean="0">
                <a:solidFill>
                  <a:srgbClr val="000000"/>
                </a:solidFill>
                <a:latin typeface="+mn-lt"/>
              </a:rPr>
              <a:t>Only one label per preposition</a:t>
            </a:r>
          </a:p>
        </p:txBody>
      </p:sp>
      <p:sp>
        <p:nvSpPr>
          <p:cNvPr id="46" name="TextBox 45"/>
          <p:cNvSpPr txBox="1"/>
          <p:nvPr/>
        </p:nvSpPr>
        <p:spPr>
          <a:xfrm>
            <a:off x="3159432" y="5238690"/>
            <a:ext cx="2250768" cy="400110"/>
          </a:xfrm>
          <a:prstGeom prst="rect">
            <a:avLst/>
          </a:prstGeom>
          <a:noFill/>
        </p:spPr>
        <p:txBody>
          <a:bodyPr wrap="square" rtlCol="0">
            <a:spAutoFit/>
          </a:bodyPr>
          <a:lstStyle/>
          <a:p>
            <a:r>
              <a:rPr lang="en-US" sz="2000" dirty="0" smtClean="0">
                <a:solidFill>
                  <a:srgbClr val="000000"/>
                </a:solidFill>
                <a:latin typeface="+mn-lt"/>
              </a:rPr>
              <a:t>Joint constraints</a:t>
            </a:r>
            <a:endParaRPr lang="en-US" sz="2000" dirty="0">
              <a:solidFill>
                <a:srgbClr val="000000"/>
              </a:solidFill>
              <a:latin typeface="+mn-lt"/>
            </a:endParaRPr>
          </a:p>
        </p:txBody>
      </p:sp>
      <p:pic>
        <p:nvPicPr>
          <p:cNvPr id="47" name="Picture 46"/>
          <p:cNvPicPr>
            <a:picLocks noChangeAspect="1"/>
          </p:cNvPicPr>
          <p:nvPr/>
        </p:nvPicPr>
        <p:blipFill>
          <a:blip r:embed="rId4"/>
          <a:stretch>
            <a:fillRect/>
          </a:stretch>
        </p:blipFill>
        <p:spPr>
          <a:xfrm>
            <a:off x="1067801" y="1802604"/>
            <a:ext cx="7086935" cy="1109852"/>
          </a:xfrm>
          <a:prstGeom prst="rect">
            <a:avLst/>
          </a:prstGeom>
        </p:spPr>
      </p:pic>
      <p:sp>
        <p:nvSpPr>
          <p:cNvPr id="11" name="TextBox 10"/>
          <p:cNvSpPr txBox="1"/>
          <p:nvPr/>
        </p:nvSpPr>
        <p:spPr>
          <a:xfrm>
            <a:off x="969887" y="1418223"/>
            <a:ext cx="219648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solidFill>
                  <a:srgbClr val="000000"/>
                </a:solidFill>
              </a:rPr>
              <a:t>Verb arguments</a:t>
            </a:r>
            <a:endParaRPr lang="en-US" sz="2400" dirty="0">
              <a:solidFill>
                <a:srgbClr val="000000"/>
              </a:solidFill>
            </a:endParaRPr>
          </a:p>
        </p:txBody>
      </p:sp>
      <p:sp>
        <p:nvSpPr>
          <p:cNvPr id="12" name="TextBox 11"/>
          <p:cNvSpPr txBox="1"/>
          <p:nvPr/>
        </p:nvSpPr>
        <p:spPr>
          <a:xfrm>
            <a:off x="5423505" y="1418223"/>
            <a:ext cx="277852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solidFill>
                  <a:srgbClr val="000000"/>
                </a:solidFill>
              </a:rPr>
              <a:t>Preposition relations</a:t>
            </a:r>
            <a:endParaRPr lang="en-US" sz="2400" dirty="0">
              <a:solidFill>
                <a:srgbClr val="000000"/>
              </a:solidFill>
            </a:endParaRPr>
          </a:p>
        </p:txBody>
      </p:sp>
      <p:grpSp>
        <p:nvGrpSpPr>
          <p:cNvPr id="64" name="Group 63"/>
          <p:cNvGrpSpPr/>
          <p:nvPr/>
        </p:nvGrpSpPr>
        <p:grpSpPr>
          <a:xfrm>
            <a:off x="2486526" y="1952624"/>
            <a:ext cx="3963684" cy="1936605"/>
            <a:chOff x="2486526" y="1952624"/>
            <a:chExt cx="3963684" cy="1936605"/>
          </a:xfrm>
        </p:grpSpPr>
        <p:sp>
          <p:nvSpPr>
            <p:cNvPr id="50" name="TextBox 49"/>
            <p:cNvSpPr txBox="1"/>
            <p:nvPr/>
          </p:nvSpPr>
          <p:spPr>
            <a:xfrm>
              <a:off x="2713790" y="3519897"/>
              <a:ext cx="3736420" cy="369332"/>
            </a:xfrm>
            <a:prstGeom prst="rect">
              <a:avLst/>
            </a:prstGeom>
            <a:noFill/>
          </p:spPr>
          <p:txBody>
            <a:bodyPr wrap="square" rtlCol="0">
              <a:spAutoFit/>
            </a:bodyPr>
            <a:lstStyle/>
            <a:p>
              <a:r>
                <a:rPr lang="en-US" dirty="0" smtClean="0">
                  <a:solidFill>
                    <a:srgbClr val="000000"/>
                  </a:solidFill>
                  <a:latin typeface="+mj-lt"/>
                </a:rPr>
                <a:t>Re-scaling parameters (one per label)</a:t>
              </a:r>
              <a:endParaRPr lang="en-US" dirty="0">
                <a:solidFill>
                  <a:srgbClr val="000000"/>
                </a:solidFill>
                <a:latin typeface="+mj-lt"/>
              </a:endParaRPr>
            </a:p>
          </p:txBody>
        </p:sp>
        <p:sp>
          <p:nvSpPr>
            <p:cNvPr id="51" name="Rectangle 50"/>
            <p:cNvSpPr/>
            <p:nvPr/>
          </p:nvSpPr>
          <p:spPr>
            <a:xfrm>
              <a:off x="2486526" y="1952624"/>
              <a:ext cx="454527" cy="577689"/>
            </a:xfrm>
            <a:prstGeom prst="rect">
              <a:avLst/>
            </a:prstGeom>
            <a:solidFill>
              <a:schemeClr val="accent2">
                <a:alpha val="2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FFFF"/>
                </a:solidFill>
              </a:endParaRPr>
            </a:p>
          </p:txBody>
        </p:sp>
        <p:sp>
          <p:nvSpPr>
            <p:cNvPr id="52" name="Rectangle 51"/>
            <p:cNvSpPr/>
            <p:nvPr/>
          </p:nvSpPr>
          <p:spPr>
            <a:xfrm>
              <a:off x="5752792" y="1952624"/>
              <a:ext cx="454527" cy="577689"/>
            </a:xfrm>
            <a:prstGeom prst="rect">
              <a:avLst/>
            </a:prstGeom>
            <a:solidFill>
              <a:schemeClr val="accent2">
                <a:alpha val="2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FFFF"/>
                </a:solidFill>
              </a:endParaRPr>
            </a:p>
          </p:txBody>
        </p:sp>
        <p:cxnSp>
          <p:nvCxnSpPr>
            <p:cNvPr id="54" name="Straight Arrow Connector 53"/>
            <p:cNvCxnSpPr>
              <a:stCxn id="52" idx="2"/>
            </p:cNvCxnSpPr>
            <p:nvPr/>
          </p:nvCxnSpPr>
          <p:spPr>
            <a:xfrm flipH="1">
              <a:off x="5024277" y="2530313"/>
              <a:ext cx="955779" cy="9895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5" name="Straight Arrow Connector 54"/>
            <p:cNvCxnSpPr>
              <a:stCxn id="51" idx="2"/>
            </p:cNvCxnSpPr>
            <p:nvPr/>
          </p:nvCxnSpPr>
          <p:spPr>
            <a:xfrm>
              <a:off x="2713790" y="2530313"/>
              <a:ext cx="1096210" cy="9895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67" name="TextBox 66"/>
          <p:cNvSpPr txBox="1"/>
          <p:nvPr/>
        </p:nvSpPr>
        <p:spPr>
          <a:xfrm>
            <a:off x="411292" y="3704563"/>
            <a:ext cx="1339279" cy="369332"/>
          </a:xfrm>
          <a:prstGeom prst="rect">
            <a:avLst/>
          </a:prstGeom>
          <a:noFill/>
        </p:spPr>
        <p:txBody>
          <a:bodyPr wrap="none" rtlCol="0">
            <a:spAutoFit/>
          </a:bodyPr>
          <a:lstStyle/>
          <a:p>
            <a:r>
              <a:rPr lang="en-US" b="1" dirty="0" smtClean="0">
                <a:solidFill>
                  <a:srgbClr val="000000"/>
                </a:solidFill>
                <a:latin typeface="+mn-lt"/>
              </a:rPr>
              <a:t>Constraints:</a:t>
            </a:r>
            <a:endParaRPr lang="en-US" b="1" dirty="0">
              <a:solidFill>
                <a:srgbClr val="000000"/>
              </a:solidFill>
              <a:latin typeface="+mn-lt"/>
            </a:endParaRPr>
          </a:p>
        </p:txBody>
      </p:sp>
      <p:sp>
        <p:nvSpPr>
          <p:cNvPr id="3" name="Rectangular Callout 2"/>
          <p:cNvSpPr/>
          <p:nvPr/>
        </p:nvSpPr>
        <p:spPr>
          <a:xfrm>
            <a:off x="3261893" y="152400"/>
            <a:ext cx="4190829" cy="914400"/>
          </a:xfrm>
          <a:prstGeom prst="wedgeRectCallout">
            <a:avLst>
              <a:gd name="adj1" fmla="val -48683"/>
              <a:gd name="adj2" fmla="val 139271"/>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dirty="0">
                <a:solidFill>
                  <a:srgbClr val="000000"/>
                </a:solidFill>
              </a:rPr>
              <a:t>V</a:t>
            </a:r>
            <a:r>
              <a:rPr lang="en-US" dirty="0" smtClean="0">
                <a:solidFill>
                  <a:srgbClr val="000000"/>
                </a:solidFill>
              </a:rPr>
              <a:t>ariable </a:t>
            </a:r>
            <a:r>
              <a:rPr lang="en-US" dirty="0" err="1" smtClean="0">
                <a:solidFill>
                  <a:srgbClr val="0033CC"/>
                </a:solidFill>
              </a:rPr>
              <a:t>y</a:t>
            </a:r>
            <a:r>
              <a:rPr lang="en-US" baseline="30000" dirty="0" err="1" smtClean="0">
                <a:solidFill>
                  <a:srgbClr val="0033CC"/>
                </a:solidFill>
              </a:rPr>
              <a:t>a,t</a:t>
            </a:r>
            <a:r>
              <a:rPr lang="en-US" dirty="0" smtClean="0">
                <a:solidFill>
                  <a:srgbClr val="0033CC"/>
                </a:solidFill>
              </a:rPr>
              <a:t> </a:t>
            </a:r>
            <a:r>
              <a:rPr lang="en-US" dirty="0" smtClean="0">
                <a:solidFill>
                  <a:srgbClr val="000000"/>
                </a:solidFill>
              </a:rPr>
              <a:t> indicates whether  </a:t>
            </a:r>
            <a:r>
              <a:rPr lang="en-US" dirty="0">
                <a:solidFill>
                  <a:srgbClr val="000000"/>
                </a:solidFill>
              </a:rPr>
              <a:t>candidate </a:t>
            </a:r>
            <a:r>
              <a:rPr lang="en-US" dirty="0" smtClean="0">
                <a:solidFill>
                  <a:srgbClr val="000000"/>
                </a:solidFill>
              </a:rPr>
              <a:t>argument </a:t>
            </a:r>
            <a:r>
              <a:rPr lang="en-US" dirty="0" smtClean="0">
                <a:solidFill>
                  <a:srgbClr val="0033CC"/>
                </a:solidFill>
              </a:rPr>
              <a:t>a </a:t>
            </a:r>
            <a:r>
              <a:rPr lang="en-US" dirty="0" smtClean="0">
                <a:solidFill>
                  <a:srgbClr val="000000"/>
                </a:solidFill>
              </a:rPr>
              <a:t>is assigned </a:t>
            </a:r>
            <a:r>
              <a:rPr lang="en-US" dirty="0">
                <a:solidFill>
                  <a:srgbClr val="000000"/>
                </a:solidFill>
              </a:rPr>
              <a:t>a label </a:t>
            </a:r>
            <a:r>
              <a:rPr lang="en-US" dirty="0">
                <a:solidFill>
                  <a:srgbClr val="0033CC"/>
                </a:solidFill>
              </a:rPr>
              <a:t>t.</a:t>
            </a:r>
            <a:r>
              <a:rPr lang="en-US" dirty="0">
                <a:solidFill>
                  <a:srgbClr val="000000"/>
                </a:solidFill>
              </a:rPr>
              <a:t> </a:t>
            </a:r>
            <a:endParaRPr lang="en-US" dirty="0" smtClean="0">
              <a:solidFill>
                <a:srgbClr val="000000"/>
              </a:solidFill>
            </a:endParaRPr>
          </a:p>
          <a:p>
            <a:pPr marL="0" lvl="1"/>
            <a:r>
              <a:rPr lang="en-US" dirty="0" err="1" smtClean="0">
                <a:solidFill>
                  <a:srgbClr val="0033CC"/>
                </a:solidFill>
              </a:rPr>
              <a:t>c</a:t>
            </a:r>
            <a:r>
              <a:rPr lang="en-US" baseline="30000" dirty="0" err="1" smtClean="0">
                <a:solidFill>
                  <a:srgbClr val="0033CC"/>
                </a:solidFill>
              </a:rPr>
              <a:t>a,t</a:t>
            </a:r>
            <a:r>
              <a:rPr lang="en-US" baseline="30000" dirty="0" smtClean="0">
                <a:solidFill>
                  <a:srgbClr val="0033CC"/>
                </a:solidFill>
              </a:rPr>
              <a:t> </a:t>
            </a:r>
            <a:r>
              <a:rPr lang="en-US" baseline="30000" dirty="0" smtClean="0">
                <a:solidFill>
                  <a:srgbClr val="000000"/>
                </a:solidFill>
              </a:rPr>
              <a:t> </a:t>
            </a:r>
            <a:r>
              <a:rPr lang="en-US" dirty="0" smtClean="0">
                <a:solidFill>
                  <a:srgbClr val="000000"/>
                </a:solidFill>
              </a:rPr>
              <a:t> is the corresponding </a:t>
            </a:r>
            <a:r>
              <a:rPr lang="en-US" dirty="0">
                <a:solidFill>
                  <a:srgbClr val="000000"/>
                </a:solidFill>
              </a:rPr>
              <a:t>score </a:t>
            </a: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26</a:t>
            </a:fld>
            <a:endParaRPr lang="en-US" altLang="zh-TW" dirty="0">
              <a:solidFill>
                <a:srgbClr val="000000"/>
              </a:solidFill>
            </a:endParaRPr>
          </a:p>
        </p:txBody>
      </p:sp>
    </p:spTree>
    <p:extLst>
      <p:ext uri="{BB962C8B-B14F-4D97-AF65-F5344CB8AC3E}">
        <p14:creationId xmlns:p14="http://schemas.microsoft.com/office/powerpoint/2010/main" val="3072142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41"/>
                                        </p:tgtEl>
                                      </p:cBhvr>
                                    </p:animEffect>
                                    <p:set>
                                      <p:cBhvr>
                                        <p:cTn id="24" dur="1" fill="hold">
                                          <p:stCondLst>
                                            <p:cond delay="499"/>
                                          </p:stCondLst>
                                        </p:cTn>
                                        <p:tgtEl>
                                          <p:spTgt spid="4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dissolve">
                                      <p:cBhvr>
                                        <p:cTn id="35" dur="500"/>
                                        <p:tgtEl>
                                          <p:spTgt spid="47"/>
                                        </p:tgtEl>
                                      </p:cBhvr>
                                    </p:animEffect>
                                  </p:childTnLst>
                                </p:cTn>
                              </p:par>
                              <p:par>
                                <p:cTn id="36" presetID="9" presetClass="exit" presetSubtype="0" fill="hold" nodeType="withEffect">
                                  <p:stCondLst>
                                    <p:cond delay="0"/>
                                  </p:stCondLst>
                                  <p:childTnLst>
                                    <p:animEffect transition="out" filter="dissolv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6" grpId="0"/>
      <p:bldP spid="67"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 for joint prediction</a:t>
            </a:r>
            <a:endParaRPr lang="en-US" dirty="0"/>
          </a:p>
        </p:txBody>
      </p:sp>
      <p:sp>
        <p:nvSpPr>
          <p:cNvPr id="3" name="Content Placeholder 2"/>
          <p:cNvSpPr>
            <a:spLocks noGrp="1"/>
          </p:cNvSpPr>
          <p:nvPr>
            <p:ph idx="1"/>
          </p:nvPr>
        </p:nvSpPr>
        <p:spPr/>
        <p:txBody>
          <a:bodyPr>
            <a:noAutofit/>
          </a:bodyPr>
          <a:lstStyle/>
          <a:p>
            <a:pPr marL="0" indent="0">
              <a:buNone/>
            </a:pPr>
            <a:r>
              <a:rPr lang="en-US" sz="2400" b="1" dirty="0">
                <a:solidFill>
                  <a:srgbClr val="0033CC"/>
                </a:solidFill>
              </a:rPr>
              <a:t>I</a:t>
            </a:r>
            <a:r>
              <a:rPr lang="en-US" sz="2400" b="1" dirty="0" smtClean="0">
                <a:solidFill>
                  <a:srgbClr val="0033CC"/>
                </a:solidFill>
              </a:rPr>
              <a:t>ntuition</a:t>
            </a:r>
            <a:r>
              <a:rPr lang="en-US" sz="2400" dirty="0" smtClean="0">
                <a:solidFill>
                  <a:srgbClr val="0033CC"/>
                </a:solidFill>
              </a:rPr>
              <a:t>: </a:t>
            </a:r>
            <a:r>
              <a:rPr lang="en-US" sz="2400" i="1" dirty="0" smtClean="0"/>
              <a:t>The </a:t>
            </a:r>
            <a:r>
              <a:rPr lang="en-US" sz="2400" i="1" dirty="0"/>
              <a:t>correct interpretation of a sentence is the one that gives a consistent analysis across </a:t>
            </a:r>
            <a:r>
              <a:rPr lang="en-US" sz="2400" i="1" dirty="0">
                <a:solidFill>
                  <a:srgbClr val="0033CC"/>
                </a:solidFill>
              </a:rPr>
              <a:t>all </a:t>
            </a:r>
            <a:r>
              <a:rPr lang="en-US" sz="2400" i="1" dirty="0"/>
              <a:t>the linguistic phenomena expressed in </a:t>
            </a:r>
            <a:r>
              <a:rPr lang="en-US" sz="2400" i="1" dirty="0" smtClean="0"/>
              <a:t>it</a:t>
            </a:r>
            <a:endParaRPr lang="en-US" sz="2400" i="1" dirty="0"/>
          </a:p>
          <a:p>
            <a:pPr marL="457200" indent="-457200">
              <a:buFont typeface="+mj-lt"/>
              <a:buAutoNum type="arabicPeriod"/>
            </a:pPr>
            <a:r>
              <a:rPr lang="en-US" sz="2000" dirty="0"/>
              <a:t>Should </a:t>
            </a:r>
            <a:r>
              <a:rPr lang="en-US" sz="2000" dirty="0">
                <a:solidFill>
                  <a:srgbClr val="FF0000"/>
                </a:solidFill>
              </a:rPr>
              <a:t>account for dependencies </a:t>
            </a:r>
            <a:r>
              <a:rPr lang="en-US" sz="2000" dirty="0"/>
              <a:t>between linguistic phenomena</a:t>
            </a:r>
          </a:p>
          <a:p>
            <a:pPr marL="0" indent="0">
              <a:buNone/>
            </a:pPr>
            <a:endParaRPr lang="en-US" sz="2000" dirty="0"/>
          </a:p>
          <a:p>
            <a:pPr marL="457200" indent="-457200">
              <a:buFont typeface="+mj-lt"/>
              <a:buAutoNum type="arabicPeriod"/>
            </a:pPr>
            <a:endParaRPr lang="en-US" sz="2000" dirty="0" smtClean="0"/>
          </a:p>
          <a:p>
            <a:pPr marL="457200" indent="-457200">
              <a:buFont typeface="+mj-lt"/>
              <a:buAutoNum type="arabicPeriod" startAt="2"/>
            </a:pPr>
            <a:r>
              <a:rPr lang="en-US" sz="2000" dirty="0" smtClean="0"/>
              <a:t>Should </a:t>
            </a:r>
            <a:r>
              <a:rPr lang="en-US" sz="2000" dirty="0"/>
              <a:t>be able to </a:t>
            </a:r>
            <a:r>
              <a:rPr lang="en-US" sz="2000" dirty="0">
                <a:solidFill>
                  <a:srgbClr val="FF0000"/>
                </a:solidFill>
              </a:rPr>
              <a:t>use existing state of the art models </a:t>
            </a:r>
            <a:r>
              <a:rPr lang="en-US" sz="2000" dirty="0"/>
              <a:t>minimal use of expensive jointly labeled </a:t>
            </a:r>
            <a:r>
              <a:rPr lang="en-US" sz="2000" dirty="0" smtClean="0"/>
              <a:t>data</a:t>
            </a:r>
          </a:p>
        </p:txBody>
      </p:sp>
      <p:sp>
        <p:nvSpPr>
          <p:cNvPr id="5" name="TextBox 4"/>
          <p:cNvSpPr txBox="1"/>
          <p:nvPr/>
        </p:nvSpPr>
        <p:spPr>
          <a:xfrm>
            <a:off x="1844811" y="2971800"/>
            <a:ext cx="6143413" cy="40011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000" dirty="0" smtClean="0">
                <a:solidFill>
                  <a:srgbClr val="000000"/>
                </a:solidFill>
              </a:rPr>
              <a:t>Joint constraints between tasks, easy with ILP </a:t>
            </a:r>
            <a:r>
              <a:rPr lang="en-US" sz="2000" dirty="0" err="1" smtClean="0">
                <a:solidFill>
                  <a:srgbClr val="000000"/>
                </a:solidFill>
              </a:rPr>
              <a:t>forumation</a:t>
            </a:r>
            <a:endParaRPr lang="en-US" sz="2000" dirty="0">
              <a:solidFill>
                <a:srgbClr val="000000"/>
              </a:solidFill>
            </a:endParaRPr>
          </a:p>
        </p:txBody>
      </p:sp>
      <p:sp>
        <p:nvSpPr>
          <p:cNvPr id="7" name="TextBox 6"/>
          <p:cNvSpPr txBox="1"/>
          <p:nvPr/>
        </p:nvSpPr>
        <p:spPr>
          <a:xfrm>
            <a:off x="1844811" y="4419600"/>
            <a:ext cx="7136088"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smtClean="0">
                <a:solidFill>
                  <a:srgbClr val="000000"/>
                </a:solidFill>
              </a:rPr>
              <a:t>Use </a:t>
            </a:r>
            <a:r>
              <a:rPr lang="en-US" sz="2000" dirty="0" smtClean="0">
                <a:solidFill>
                  <a:srgbClr val="FF0000"/>
                </a:solidFill>
              </a:rPr>
              <a:t>small amount of joint data </a:t>
            </a:r>
            <a:r>
              <a:rPr lang="en-US" sz="2000" dirty="0" smtClean="0">
                <a:solidFill>
                  <a:srgbClr val="000000"/>
                </a:solidFill>
              </a:rPr>
              <a:t>to re-scale scores to be in the same numeric range</a:t>
            </a:r>
            <a:endParaRPr lang="en-US" sz="2000" dirty="0">
              <a:solidFill>
                <a:srgbClr val="000000"/>
              </a:solidFill>
            </a:endParaRPr>
          </a:p>
        </p:txBody>
      </p:sp>
      <p:sp>
        <p:nvSpPr>
          <p:cNvPr id="8" name="TextBox 7"/>
          <p:cNvSpPr txBox="1"/>
          <p:nvPr/>
        </p:nvSpPr>
        <p:spPr>
          <a:xfrm>
            <a:off x="1841883" y="5619690"/>
            <a:ext cx="5016117" cy="400110"/>
          </a:xfrm>
          <a:prstGeom prst="rect">
            <a:avLst/>
          </a:prstGeom>
          <a:solidFill>
            <a:srgbClr val="FFFFCC"/>
          </a:solidFill>
          <a:ln w="28575">
            <a:solidFill>
              <a:srgbClr val="FF9933"/>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000" dirty="0" smtClean="0">
                <a:solidFill>
                  <a:srgbClr val="000000"/>
                </a:solidFill>
              </a:rPr>
              <a:t>Joint Inference – no (or minimal) joint learning</a:t>
            </a:r>
            <a:endParaRPr lang="en-US" sz="2000" dirty="0">
              <a:solidFill>
                <a:srgbClr val="000000"/>
              </a:solidFill>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27</a:t>
            </a:fld>
            <a:endParaRPr lang="en-US" altLang="zh-TW" dirty="0">
              <a:solidFill>
                <a:srgbClr val="000000"/>
              </a:solidFill>
            </a:endParaRPr>
          </a:p>
        </p:txBody>
      </p:sp>
    </p:spTree>
    <p:extLst>
      <p:ext uri="{BB962C8B-B14F-4D97-AF65-F5344CB8AC3E}">
        <p14:creationId xmlns:p14="http://schemas.microsoft.com/office/powerpoint/2010/main" val="3478275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Grp="1" noChangeArrowheads="1"/>
          </p:cNvSpPr>
          <p:nvPr>
            <p:ph type="body" idx="1"/>
          </p:nvPr>
        </p:nvSpPr>
        <p:spPr>
          <a:xfrm>
            <a:off x="76200" y="2743200"/>
            <a:ext cx="4267200" cy="1908175"/>
          </a:xfrm>
          <a:solidFill>
            <a:srgbClr val="FFFFCC"/>
          </a:solidFill>
          <a:ln>
            <a:solidFill>
              <a:srgbClr val="FF9900"/>
            </a:solidFill>
            <a:miter lim="800000"/>
            <a:headEnd/>
            <a:tailEnd/>
          </a:ln>
        </p:spPr>
        <p:txBody>
          <a:bodyPr lIns="0" tIns="0" rIns="0" bIns="0"/>
          <a:lstStyle/>
          <a:p>
            <a:pPr marL="377825" indent="-377825" defTabSz="1008063">
              <a:lnSpc>
                <a:spcPct val="90000"/>
              </a:lnSpc>
              <a:buFont typeface="Wingdings" pitchFamily="2" charset="2"/>
              <a:buNone/>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dirty="0"/>
              <a:t>       </a:t>
            </a:r>
            <a:r>
              <a:rPr lang="en-GB" b="1" dirty="0"/>
              <a:t>y* = </a:t>
            </a:r>
            <a:r>
              <a:rPr lang="en-GB" b="1" dirty="0" err="1"/>
              <a:t>argmax</a:t>
            </a:r>
            <a:r>
              <a:rPr lang="en-GB" b="1" baseline="-25000" dirty="0" err="1"/>
              <a:t>y</a:t>
            </a:r>
            <a:r>
              <a:rPr lang="en-GB" b="1" dirty="0"/>
              <a:t> </a:t>
            </a:r>
            <a:r>
              <a:rPr lang="en-GB" b="1" dirty="0">
                <a:latin typeface="Symbol" pitchFamily="18" charset="2"/>
                <a:sym typeface="Symbol" pitchFamily="18" charset="2"/>
              </a:rPr>
              <a:t></a:t>
            </a:r>
            <a:r>
              <a:rPr lang="en-GB" b="1" dirty="0"/>
              <a:t> </a:t>
            </a:r>
            <a:r>
              <a:rPr lang="en-GB" b="1" dirty="0" err="1"/>
              <a:t>w</a:t>
            </a:r>
            <a:r>
              <a:rPr lang="en-GB" b="1" baseline="-25000" dirty="0" err="1"/>
              <a:t>i</a:t>
            </a:r>
            <a:r>
              <a:rPr lang="en-GB" b="1" dirty="0"/>
              <a:t> </a:t>
            </a:r>
            <a:r>
              <a:rPr lang="en-GB" b="1" dirty="0">
                <a:latin typeface="cmmi10" pitchFamily="34" charset="0"/>
              </a:rPr>
              <a:t>Á</a:t>
            </a:r>
            <a:r>
              <a:rPr lang="en-GB" b="1" dirty="0"/>
              <a:t>(x; y)</a:t>
            </a:r>
          </a:p>
          <a:p>
            <a:pPr marL="377825" indent="-377825" defTabSz="1008063">
              <a:lnSpc>
                <a:spcPct val="90000"/>
              </a:lnSpc>
              <a:buFont typeface="Wingdings" pitchFamily="2" charset="2"/>
              <a:buNone/>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dirty="0"/>
              <a:t> </a:t>
            </a:r>
          </a:p>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dirty="0"/>
              <a:t>Linear objective functions </a:t>
            </a:r>
          </a:p>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dirty="0" smtClean="0"/>
              <a:t>Often </a:t>
            </a:r>
            <a:r>
              <a:rPr lang="en-GB" sz="2000" dirty="0">
                <a:latin typeface="cmmi10" pitchFamily="34" charset="0"/>
              </a:rPr>
              <a:t>Á</a:t>
            </a:r>
            <a:r>
              <a:rPr lang="en-GB" sz="2000" dirty="0"/>
              <a:t>(</a:t>
            </a:r>
            <a:r>
              <a:rPr lang="en-GB" sz="2000" dirty="0" err="1"/>
              <a:t>x,y</a:t>
            </a:r>
            <a:r>
              <a:rPr lang="en-GB" sz="2000" dirty="0"/>
              <a:t>) will be local functions, or </a:t>
            </a:r>
            <a:r>
              <a:rPr lang="en-GB" sz="2000" dirty="0">
                <a:latin typeface="cmmi10" pitchFamily="34" charset="0"/>
              </a:rPr>
              <a:t>Á</a:t>
            </a:r>
            <a:r>
              <a:rPr lang="en-GB" sz="2000" dirty="0"/>
              <a:t>(</a:t>
            </a:r>
            <a:r>
              <a:rPr lang="en-GB" sz="2000" dirty="0" err="1"/>
              <a:t>x,y</a:t>
            </a:r>
            <a:r>
              <a:rPr lang="en-GB" sz="2000" dirty="0"/>
              <a:t>) = </a:t>
            </a:r>
            <a:r>
              <a:rPr lang="en-GB" sz="2000" dirty="0">
                <a:latin typeface="cmmi10" pitchFamily="34" charset="0"/>
              </a:rPr>
              <a:t>Á</a:t>
            </a:r>
            <a:r>
              <a:rPr lang="en-GB" sz="2000" dirty="0"/>
              <a:t>(x)</a:t>
            </a:r>
            <a:r>
              <a:rPr lang="en-GB" sz="2000" dirty="0">
                <a:solidFill>
                  <a:srgbClr val="0000FF"/>
                </a:solidFill>
              </a:rPr>
              <a:t>  </a:t>
            </a:r>
          </a:p>
        </p:txBody>
      </p:sp>
      <p:sp>
        <p:nvSpPr>
          <p:cNvPr id="1269763" name="Rectangle 3"/>
          <p:cNvSpPr>
            <a:spLocks noGrp="1" noChangeArrowheads="1"/>
          </p:cNvSpPr>
          <p:nvPr>
            <p:ph type="title"/>
          </p:nvPr>
        </p:nvSpPr>
        <p:spPr/>
        <p:txBody>
          <a:bodyPr/>
          <a:lstStyle/>
          <a:p>
            <a:r>
              <a:rPr lang="en-US" altLang="zh-TW" dirty="0" smtClean="0">
                <a:ea typeface="Arial Unicode MS" pitchFamily="34" charset="-128"/>
                <a:cs typeface="Arial Unicode MS" pitchFamily="34" charset="-128"/>
              </a:rPr>
              <a:t>Context: Constrained </a:t>
            </a:r>
            <a:r>
              <a:rPr lang="en-US" altLang="zh-TW" dirty="0">
                <a:ea typeface="Arial Unicode MS" pitchFamily="34" charset="-128"/>
                <a:cs typeface="Arial Unicode MS" pitchFamily="34" charset="-128"/>
              </a:rPr>
              <a:t>Conditional Models</a:t>
            </a:r>
          </a:p>
        </p:txBody>
      </p:sp>
      <p:grpSp>
        <p:nvGrpSpPr>
          <p:cNvPr id="1269764" name="Group 4"/>
          <p:cNvGrpSpPr>
            <a:grpSpLocks/>
          </p:cNvGrpSpPr>
          <p:nvPr/>
        </p:nvGrpSpPr>
        <p:grpSpPr bwMode="auto">
          <a:xfrm>
            <a:off x="4876800" y="1219200"/>
            <a:ext cx="3792538" cy="1371600"/>
            <a:chOff x="3072" y="816"/>
            <a:chExt cx="2389" cy="1200"/>
          </a:xfrm>
        </p:grpSpPr>
        <p:sp>
          <p:nvSpPr>
            <p:cNvPr id="1269765" name="Oval 5"/>
            <p:cNvSpPr>
              <a:spLocks noChangeArrowheads="1"/>
            </p:cNvSpPr>
            <p:nvPr/>
          </p:nvSpPr>
          <p:spPr bwMode="auto">
            <a:xfrm>
              <a:off x="4713" y="1248"/>
              <a:ext cx="230"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7</a:t>
              </a:r>
            </a:p>
          </p:txBody>
        </p:sp>
        <p:grpSp>
          <p:nvGrpSpPr>
            <p:cNvPr id="1269766" name="Group 6"/>
            <p:cNvGrpSpPr>
              <a:grpSpLocks/>
            </p:cNvGrpSpPr>
            <p:nvPr/>
          </p:nvGrpSpPr>
          <p:grpSpPr bwMode="auto">
            <a:xfrm>
              <a:off x="3072" y="816"/>
              <a:ext cx="2389" cy="816"/>
              <a:chOff x="1477" y="816"/>
              <a:chExt cx="3984" cy="816"/>
            </a:xfrm>
          </p:grpSpPr>
          <p:sp>
            <p:nvSpPr>
              <p:cNvPr id="1269767" name="Oval 7"/>
              <p:cNvSpPr>
                <a:spLocks noChangeArrowheads="1"/>
              </p:cNvSpPr>
              <p:nvPr/>
            </p:nvSpPr>
            <p:spPr bwMode="auto">
              <a:xfrm>
                <a:off x="1477"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4</a:t>
                </a:r>
              </a:p>
            </p:txBody>
          </p:sp>
          <p:sp>
            <p:nvSpPr>
              <p:cNvPr id="1269768" name="Oval 8"/>
              <p:cNvSpPr>
                <a:spLocks noChangeArrowheads="1"/>
              </p:cNvSpPr>
              <p:nvPr/>
            </p:nvSpPr>
            <p:spPr bwMode="auto">
              <a:xfrm>
                <a:off x="2485"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5</a:t>
                </a:r>
              </a:p>
            </p:txBody>
          </p:sp>
          <p:sp>
            <p:nvSpPr>
              <p:cNvPr id="1269769" name="Oval 9"/>
              <p:cNvSpPr>
                <a:spLocks noChangeArrowheads="1"/>
              </p:cNvSpPr>
              <p:nvPr/>
            </p:nvSpPr>
            <p:spPr bwMode="auto">
              <a:xfrm>
                <a:off x="3349"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6</a:t>
                </a:r>
              </a:p>
            </p:txBody>
          </p:sp>
          <p:sp>
            <p:nvSpPr>
              <p:cNvPr id="1269770" name="Oval 10"/>
              <p:cNvSpPr>
                <a:spLocks noChangeArrowheads="1"/>
              </p:cNvSpPr>
              <p:nvPr/>
            </p:nvSpPr>
            <p:spPr bwMode="auto">
              <a:xfrm>
                <a:off x="5077"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8</a:t>
                </a:r>
              </a:p>
            </p:txBody>
          </p:sp>
          <p:sp>
            <p:nvSpPr>
              <p:cNvPr id="1269771" name="Oval 11"/>
              <p:cNvSpPr>
                <a:spLocks noChangeArrowheads="1"/>
              </p:cNvSpPr>
              <p:nvPr/>
            </p:nvSpPr>
            <p:spPr bwMode="auto">
              <a:xfrm>
                <a:off x="210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1</a:t>
                </a:r>
              </a:p>
            </p:txBody>
          </p:sp>
          <p:sp>
            <p:nvSpPr>
              <p:cNvPr id="1269772" name="Oval 12"/>
              <p:cNvSpPr>
                <a:spLocks noChangeArrowheads="1"/>
              </p:cNvSpPr>
              <p:nvPr/>
            </p:nvSpPr>
            <p:spPr bwMode="auto">
              <a:xfrm>
                <a:off x="354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2</a:t>
                </a:r>
              </a:p>
            </p:txBody>
          </p:sp>
          <p:sp>
            <p:nvSpPr>
              <p:cNvPr id="1269773" name="Oval 13"/>
              <p:cNvSpPr>
                <a:spLocks noChangeArrowheads="1"/>
              </p:cNvSpPr>
              <p:nvPr/>
            </p:nvSpPr>
            <p:spPr bwMode="auto">
              <a:xfrm>
                <a:off x="498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3</a:t>
                </a:r>
              </a:p>
            </p:txBody>
          </p:sp>
        </p:grpSp>
        <p:sp>
          <p:nvSpPr>
            <p:cNvPr id="1269774" name="Oval 14"/>
            <p:cNvSpPr>
              <a:spLocks noChangeArrowheads="1"/>
            </p:cNvSpPr>
            <p:nvPr/>
          </p:nvSpPr>
          <p:spPr bwMode="auto">
            <a:xfrm>
              <a:off x="4547" y="1392"/>
              <a:ext cx="58"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75" name="Oval 15"/>
            <p:cNvSpPr>
              <a:spLocks noChangeArrowheads="1"/>
            </p:cNvSpPr>
            <p:nvPr/>
          </p:nvSpPr>
          <p:spPr bwMode="auto">
            <a:xfrm>
              <a:off x="4720" y="1392"/>
              <a:ext cx="57"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76" name="Oval 16"/>
            <p:cNvSpPr>
              <a:spLocks noChangeArrowheads="1"/>
            </p:cNvSpPr>
            <p:nvPr/>
          </p:nvSpPr>
          <p:spPr bwMode="auto">
            <a:xfrm>
              <a:off x="4869" y="1392"/>
              <a:ext cx="57"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77" name="Oval 17"/>
            <p:cNvSpPr>
              <a:spLocks noChangeArrowheads="1"/>
            </p:cNvSpPr>
            <p:nvPr/>
          </p:nvSpPr>
          <p:spPr bwMode="auto">
            <a:xfrm>
              <a:off x="5065" y="1392"/>
              <a:ext cx="57"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78" name="Oval 18"/>
            <p:cNvSpPr>
              <a:spLocks noChangeArrowheads="1"/>
            </p:cNvSpPr>
            <p:nvPr/>
          </p:nvSpPr>
          <p:spPr bwMode="auto">
            <a:xfrm>
              <a:off x="3281" y="1920"/>
              <a:ext cx="5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79" name="Oval 19"/>
            <p:cNvSpPr>
              <a:spLocks noChangeArrowheads="1"/>
            </p:cNvSpPr>
            <p:nvPr/>
          </p:nvSpPr>
          <p:spPr bwMode="auto">
            <a:xfrm>
              <a:off x="3442" y="1920"/>
              <a:ext cx="5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0" name="Oval 20"/>
            <p:cNvSpPr>
              <a:spLocks noChangeArrowheads="1"/>
            </p:cNvSpPr>
            <p:nvPr/>
          </p:nvSpPr>
          <p:spPr bwMode="auto">
            <a:xfrm>
              <a:off x="3604" y="1920"/>
              <a:ext cx="5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1" name="Oval 21"/>
            <p:cNvSpPr>
              <a:spLocks noChangeArrowheads="1"/>
            </p:cNvSpPr>
            <p:nvPr/>
          </p:nvSpPr>
          <p:spPr bwMode="auto">
            <a:xfrm>
              <a:off x="3766" y="1920"/>
              <a:ext cx="5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2" name="Oval 22"/>
            <p:cNvSpPr>
              <a:spLocks noChangeArrowheads="1"/>
            </p:cNvSpPr>
            <p:nvPr/>
          </p:nvSpPr>
          <p:spPr bwMode="auto">
            <a:xfrm>
              <a:off x="3928" y="1920"/>
              <a:ext cx="5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3" name="Oval 23"/>
            <p:cNvSpPr>
              <a:spLocks noChangeArrowheads="1"/>
            </p:cNvSpPr>
            <p:nvPr/>
          </p:nvSpPr>
          <p:spPr bwMode="auto">
            <a:xfrm>
              <a:off x="4090" y="1920"/>
              <a:ext cx="5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4" name="Oval 24"/>
            <p:cNvSpPr>
              <a:spLocks noChangeArrowheads="1"/>
            </p:cNvSpPr>
            <p:nvPr/>
          </p:nvSpPr>
          <p:spPr bwMode="auto">
            <a:xfrm>
              <a:off x="4252" y="1920"/>
              <a:ext cx="5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5" name="Oval 25"/>
            <p:cNvSpPr>
              <a:spLocks noChangeArrowheads="1"/>
            </p:cNvSpPr>
            <p:nvPr/>
          </p:nvSpPr>
          <p:spPr bwMode="auto">
            <a:xfrm>
              <a:off x="4414" y="1920"/>
              <a:ext cx="5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6" name="Oval 26"/>
            <p:cNvSpPr>
              <a:spLocks noChangeArrowheads="1"/>
            </p:cNvSpPr>
            <p:nvPr/>
          </p:nvSpPr>
          <p:spPr bwMode="auto">
            <a:xfrm>
              <a:off x="4575" y="1920"/>
              <a:ext cx="5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grpSp>
      <p:grpSp>
        <p:nvGrpSpPr>
          <p:cNvPr id="1269787" name="Group 27"/>
          <p:cNvGrpSpPr>
            <a:grpSpLocks/>
          </p:cNvGrpSpPr>
          <p:nvPr/>
        </p:nvGrpSpPr>
        <p:grpSpPr bwMode="auto">
          <a:xfrm>
            <a:off x="585788" y="1219200"/>
            <a:ext cx="3792537" cy="1371600"/>
            <a:chOff x="1477" y="816"/>
            <a:chExt cx="3984" cy="1200"/>
          </a:xfrm>
        </p:grpSpPr>
        <p:sp>
          <p:nvSpPr>
            <p:cNvPr id="1269788" name="Oval 28"/>
            <p:cNvSpPr>
              <a:spLocks noChangeArrowheads="1"/>
            </p:cNvSpPr>
            <p:nvPr/>
          </p:nvSpPr>
          <p:spPr bwMode="auto">
            <a:xfrm>
              <a:off x="4213"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7</a:t>
              </a:r>
            </a:p>
          </p:txBody>
        </p:sp>
        <p:grpSp>
          <p:nvGrpSpPr>
            <p:cNvPr id="1269789" name="Group 29"/>
            <p:cNvGrpSpPr>
              <a:grpSpLocks/>
            </p:cNvGrpSpPr>
            <p:nvPr/>
          </p:nvGrpSpPr>
          <p:grpSpPr bwMode="auto">
            <a:xfrm>
              <a:off x="1477" y="816"/>
              <a:ext cx="3984" cy="816"/>
              <a:chOff x="1477" y="816"/>
              <a:chExt cx="3984" cy="816"/>
            </a:xfrm>
          </p:grpSpPr>
          <p:sp>
            <p:nvSpPr>
              <p:cNvPr id="1269790" name="Oval 30"/>
              <p:cNvSpPr>
                <a:spLocks noChangeArrowheads="1"/>
              </p:cNvSpPr>
              <p:nvPr/>
            </p:nvSpPr>
            <p:spPr bwMode="auto">
              <a:xfrm>
                <a:off x="1477"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4</a:t>
                </a:r>
              </a:p>
            </p:txBody>
          </p:sp>
          <p:sp>
            <p:nvSpPr>
              <p:cNvPr id="1269791" name="Oval 31"/>
              <p:cNvSpPr>
                <a:spLocks noChangeArrowheads="1"/>
              </p:cNvSpPr>
              <p:nvPr/>
            </p:nvSpPr>
            <p:spPr bwMode="auto">
              <a:xfrm>
                <a:off x="2485"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5</a:t>
                </a:r>
              </a:p>
            </p:txBody>
          </p:sp>
          <p:sp>
            <p:nvSpPr>
              <p:cNvPr id="1269792" name="Oval 32"/>
              <p:cNvSpPr>
                <a:spLocks noChangeArrowheads="1"/>
              </p:cNvSpPr>
              <p:nvPr/>
            </p:nvSpPr>
            <p:spPr bwMode="auto">
              <a:xfrm>
                <a:off x="3349"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6</a:t>
                </a:r>
              </a:p>
            </p:txBody>
          </p:sp>
          <p:sp>
            <p:nvSpPr>
              <p:cNvPr id="1269793" name="Oval 33"/>
              <p:cNvSpPr>
                <a:spLocks noChangeArrowheads="1"/>
              </p:cNvSpPr>
              <p:nvPr/>
            </p:nvSpPr>
            <p:spPr bwMode="auto">
              <a:xfrm>
                <a:off x="5077"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8</a:t>
                </a:r>
              </a:p>
            </p:txBody>
          </p:sp>
          <p:sp>
            <p:nvSpPr>
              <p:cNvPr id="1269794" name="Oval 34"/>
              <p:cNvSpPr>
                <a:spLocks noChangeArrowheads="1"/>
              </p:cNvSpPr>
              <p:nvPr/>
            </p:nvSpPr>
            <p:spPr bwMode="auto">
              <a:xfrm>
                <a:off x="210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1</a:t>
                </a:r>
              </a:p>
            </p:txBody>
          </p:sp>
          <p:sp>
            <p:nvSpPr>
              <p:cNvPr id="1269795" name="Oval 35"/>
              <p:cNvSpPr>
                <a:spLocks noChangeArrowheads="1"/>
              </p:cNvSpPr>
              <p:nvPr/>
            </p:nvSpPr>
            <p:spPr bwMode="auto">
              <a:xfrm>
                <a:off x="354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2</a:t>
                </a:r>
              </a:p>
            </p:txBody>
          </p:sp>
          <p:sp>
            <p:nvSpPr>
              <p:cNvPr id="1269796" name="Oval 36"/>
              <p:cNvSpPr>
                <a:spLocks noChangeArrowheads="1"/>
              </p:cNvSpPr>
              <p:nvPr/>
            </p:nvSpPr>
            <p:spPr bwMode="auto">
              <a:xfrm>
                <a:off x="498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3</a:t>
                </a:r>
              </a:p>
            </p:txBody>
          </p:sp>
        </p:grpSp>
        <p:grpSp>
          <p:nvGrpSpPr>
            <p:cNvPr id="1269797" name="Group 37"/>
            <p:cNvGrpSpPr>
              <a:grpSpLocks/>
            </p:cNvGrpSpPr>
            <p:nvPr/>
          </p:nvGrpSpPr>
          <p:grpSpPr bwMode="auto">
            <a:xfrm>
              <a:off x="3936" y="1392"/>
              <a:ext cx="960" cy="192"/>
              <a:chOff x="3936" y="1392"/>
              <a:chExt cx="960" cy="192"/>
            </a:xfrm>
          </p:grpSpPr>
          <p:grpSp>
            <p:nvGrpSpPr>
              <p:cNvPr id="1269798" name="Group 38"/>
              <p:cNvGrpSpPr>
                <a:grpSpLocks/>
              </p:cNvGrpSpPr>
              <p:nvPr/>
            </p:nvGrpSpPr>
            <p:grpSpPr bwMode="auto">
              <a:xfrm>
                <a:off x="3984" y="1440"/>
                <a:ext cx="864" cy="144"/>
                <a:chOff x="624" y="2016"/>
                <a:chExt cx="2448" cy="144"/>
              </a:xfrm>
            </p:grpSpPr>
            <p:sp>
              <p:nvSpPr>
                <p:cNvPr id="1269799" name="Line 39"/>
                <p:cNvSpPr>
                  <a:spLocks noChangeShapeType="1"/>
                </p:cNvSpPr>
                <p:nvPr/>
              </p:nvSpPr>
              <p:spPr bwMode="auto">
                <a:xfrm>
                  <a:off x="624" y="2016"/>
                  <a:ext cx="2448"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00" name="Line 40"/>
                <p:cNvSpPr>
                  <a:spLocks noChangeShapeType="1"/>
                </p:cNvSpPr>
                <p:nvPr/>
              </p:nvSpPr>
              <p:spPr bwMode="auto">
                <a:xfrm>
                  <a:off x="624" y="2016"/>
                  <a:ext cx="0" cy="144"/>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01" name="Line 41"/>
                <p:cNvSpPr>
                  <a:spLocks noChangeShapeType="1"/>
                </p:cNvSpPr>
                <p:nvPr/>
              </p:nvSpPr>
              <p:spPr bwMode="auto">
                <a:xfrm>
                  <a:off x="1440" y="2016"/>
                  <a:ext cx="0" cy="144"/>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02" name="Line 42"/>
                <p:cNvSpPr>
                  <a:spLocks noChangeShapeType="1"/>
                </p:cNvSpPr>
                <p:nvPr/>
              </p:nvSpPr>
              <p:spPr bwMode="auto">
                <a:xfrm>
                  <a:off x="2160" y="2016"/>
                  <a:ext cx="0" cy="144"/>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03" name="Line 43"/>
                <p:cNvSpPr>
                  <a:spLocks noChangeShapeType="1"/>
                </p:cNvSpPr>
                <p:nvPr/>
              </p:nvSpPr>
              <p:spPr bwMode="auto">
                <a:xfrm>
                  <a:off x="3072" y="2016"/>
                  <a:ext cx="0" cy="144"/>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sp>
            <p:nvSpPr>
              <p:cNvPr id="1269804" name="Oval 44"/>
              <p:cNvSpPr>
                <a:spLocks noChangeArrowheads="1"/>
              </p:cNvSpPr>
              <p:nvPr/>
            </p:nvSpPr>
            <p:spPr bwMode="auto">
              <a:xfrm>
                <a:off x="3936" y="139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05" name="Oval 45"/>
              <p:cNvSpPr>
                <a:spLocks noChangeArrowheads="1"/>
              </p:cNvSpPr>
              <p:nvPr/>
            </p:nvSpPr>
            <p:spPr bwMode="auto">
              <a:xfrm>
                <a:off x="4224" y="139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06" name="Oval 46"/>
              <p:cNvSpPr>
                <a:spLocks noChangeArrowheads="1"/>
              </p:cNvSpPr>
              <p:nvPr/>
            </p:nvSpPr>
            <p:spPr bwMode="auto">
              <a:xfrm>
                <a:off x="4473" y="139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07" name="Oval 47"/>
              <p:cNvSpPr>
                <a:spLocks noChangeArrowheads="1"/>
              </p:cNvSpPr>
              <p:nvPr/>
            </p:nvSpPr>
            <p:spPr bwMode="auto">
              <a:xfrm>
                <a:off x="4800" y="139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grpSp>
        <p:grpSp>
          <p:nvGrpSpPr>
            <p:cNvPr id="1269808" name="Group 48"/>
            <p:cNvGrpSpPr>
              <a:grpSpLocks/>
            </p:cNvGrpSpPr>
            <p:nvPr/>
          </p:nvGrpSpPr>
          <p:grpSpPr bwMode="auto">
            <a:xfrm>
              <a:off x="1728" y="1200"/>
              <a:ext cx="2352" cy="816"/>
              <a:chOff x="1728" y="1200"/>
              <a:chExt cx="2352" cy="816"/>
            </a:xfrm>
          </p:grpSpPr>
          <p:sp>
            <p:nvSpPr>
              <p:cNvPr id="1269809" name="Oval 49"/>
              <p:cNvSpPr>
                <a:spLocks noChangeArrowheads="1"/>
              </p:cNvSpPr>
              <p:nvPr/>
            </p:nvSpPr>
            <p:spPr bwMode="auto">
              <a:xfrm>
                <a:off x="182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0" name="Oval 50"/>
              <p:cNvSpPr>
                <a:spLocks noChangeArrowheads="1"/>
              </p:cNvSpPr>
              <p:nvPr/>
            </p:nvSpPr>
            <p:spPr bwMode="auto">
              <a:xfrm>
                <a:off x="209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1" name="Oval 51"/>
              <p:cNvSpPr>
                <a:spLocks noChangeArrowheads="1"/>
              </p:cNvSpPr>
              <p:nvPr/>
            </p:nvSpPr>
            <p:spPr bwMode="auto">
              <a:xfrm>
                <a:off x="236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2" name="Oval 52"/>
              <p:cNvSpPr>
                <a:spLocks noChangeArrowheads="1"/>
              </p:cNvSpPr>
              <p:nvPr/>
            </p:nvSpPr>
            <p:spPr bwMode="auto">
              <a:xfrm>
                <a:off x="263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3" name="Oval 53"/>
              <p:cNvSpPr>
                <a:spLocks noChangeArrowheads="1"/>
              </p:cNvSpPr>
              <p:nvPr/>
            </p:nvSpPr>
            <p:spPr bwMode="auto">
              <a:xfrm>
                <a:off x="290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4" name="Oval 54"/>
              <p:cNvSpPr>
                <a:spLocks noChangeArrowheads="1"/>
              </p:cNvSpPr>
              <p:nvPr/>
            </p:nvSpPr>
            <p:spPr bwMode="auto">
              <a:xfrm>
                <a:off x="317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5" name="Oval 55"/>
              <p:cNvSpPr>
                <a:spLocks noChangeArrowheads="1"/>
              </p:cNvSpPr>
              <p:nvPr/>
            </p:nvSpPr>
            <p:spPr bwMode="auto">
              <a:xfrm>
                <a:off x="344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6" name="Oval 56"/>
              <p:cNvSpPr>
                <a:spLocks noChangeArrowheads="1"/>
              </p:cNvSpPr>
              <p:nvPr/>
            </p:nvSpPr>
            <p:spPr bwMode="auto">
              <a:xfrm>
                <a:off x="371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7" name="Oval 57"/>
              <p:cNvSpPr>
                <a:spLocks noChangeArrowheads="1"/>
              </p:cNvSpPr>
              <p:nvPr/>
            </p:nvSpPr>
            <p:spPr bwMode="auto">
              <a:xfrm>
                <a:off x="398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8" name="Line 58"/>
              <p:cNvSpPr>
                <a:spLocks noChangeShapeType="1"/>
              </p:cNvSpPr>
              <p:nvPr/>
            </p:nvSpPr>
            <p:spPr bwMode="auto">
              <a:xfrm>
                <a:off x="1728" y="1632"/>
                <a:ext cx="144"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19" name="Line 59"/>
              <p:cNvSpPr>
                <a:spLocks noChangeShapeType="1"/>
              </p:cNvSpPr>
              <p:nvPr/>
            </p:nvSpPr>
            <p:spPr bwMode="auto">
              <a:xfrm>
                <a:off x="1728" y="1632"/>
                <a:ext cx="384"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20" name="Line 60"/>
              <p:cNvSpPr>
                <a:spLocks noChangeShapeType="1"/>
              </p:cNvSpPr>
              <p:nvPr/>
            </p:nvSpPr>
            <p:spPr bwMode="auto">
              <a:xfrm>
                <a:off x="1728" y="1632"/>
                <a:ext cx="120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21" name="Line 61"/>
              <p:cNvSpPr>
                <a:spLocks noChangeShapeType="1"/>
              </p:cNvSpPr>
              <p:nvPr/>
            </p:nvSpPr>
            <p:spPr bwMode="auto">
              <a:xfrm flipH="1">
                <a:off x="2160" y="1200"/>
                <a:ext cx="144"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22" name="Line 62"/>
              <p:cNvSpPr>
                <a:spLocks noChangeShapeType="1"/>
              </p:cNvSpPr>
              <p:nvPr/>
            </p:nvSpPr>
            <p:spPr bwMode="auto">
              <a:xfrm>
                <a:off x="2304" y="1200"/>
                <a:ext cx="9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1269823" name="Group 63"/>
            <p:cNvGrpSpPr>
              <a:grpSpLocks/>
            </p:cNvGrpSpPr>
            <p:nvPr/>
          </p:nvGrpSpPr>
          <p:grpSpPr bwMode="auto">
            <a:xfrm>
              <a:off x="2592" y="1104"/>
              <a:ext cx="2592" cy="672"/>
              <a:chOff x="2592" y="1104"/>
              <a:chExt cx="2592" cy="672"/>
            </a:xfrm>
          </p:grpSpPr>
          <p:grpSp>
            <p:nvGrpSpPr>
              <p:cNvPr id="1269824" name="Group 64"/>
              <p:cNvGrpSpPr>
                <a:grpSpLocks/>
              </p:cNvGrpSpPr>
              <p:nvPr/>
            </p:nvGrpSpPr>
            <p:grpSpPr bwMode="auto">
              <a:xfrm>
                <a:off x="2592" y="1632"/>
                <a:ext cx="192" cy="144"/>
                <a:chOff x="624" y="1536"/>
                <a:chExt cx="192" cy="144"/>
              </a:xfrm>
            </p:grpSpPr>
            <p:sp>
              <p:nvSpPr>
                <p:cNvPr id="1269825" name="Line 65"/>
                <p:cNvSpPr>
                  <a:spLocks noChangeShapeType="1"/>
                </p:cNvSpPr>
                <p:nvPr/>
              </p:nvSpPr>
              <p:spPr bwMode="auto">
                <a:xfrm flipH="1">
                  <a:off x="624"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26" name="Line 66"/>
                <p:cNvSpPr>
                  <a:spLocks noChangeShapeType="1"/>
                </p:cNvSpPr>
                <p:nvPr/>
              </p:nvSpPr>
              <p:spPr bwMode="auto">
                <a:xfrm>
                  <a:off x="720"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27" name="Line 67"/>
                <p:cNvSpPr>
                  <a:spLocks noChangeShapeType="1"/>
                </p:cNvSpPr>
                <p:nvPr/>
              </p:nvSpPr>
              <p:spPr bwMode="auto">
                <a:xfrm>
                  <a:off x="720"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1269828" name="Group 68"/>
              <p:cNvGrpSpPr>
                <a:grpSpLocks/>
              </p:cNvGrpSpPr>
              <p:nvPr/>
            </p:nvGrpSpPr>
            <p:grpSpPr bwMode="auto">
              <a:xfrm rot="-18928343">
                <a:off x="4896" y="1104"/>
                <a:ext cx="192" cy="144"/>
                <a:chOff x="624" y="1536"/>
                <a:chExt cx="192" cy="144"/>
              </a:xfrm>
            </p:grpSpPr>
            <p:sp>
              <p:nvSpPr>
                <p:cNvPr id="1269829" name="Line 69"/>
                <p:cNvSpPr>
                  <a:spLocks noChangeShapeType="1"/>
                </p:cNvSpPr>
                <p:nvPr/>
              </p:nvSpPr>
              <p:spPr bwMode="auto">
                <a:xfrm flipH="1">
                  <a:off x="624"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0" name="Line 70"/>
                <p:cNvSpPr>
                  <a:spLocks noChangeShapeType="1"/>
                </p:cNvSpPr>
                <p:nvPr/>
              </p:nvSpPr>
              <p:spPr bwMode="auto">
                <a:xfrm>
                  <a:off x="720"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1" name="Line 71"/>
                <p:cNvSpPr>
                  <a:spLocks noChangeShapeType="1"/>
                </p:cNvSpPr>
                <p:nvPr/>
              </p:nvSpPr>
              <p:spPr bwMode="auto">
                <a:xfrm>
                  <a:off x="720"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1269832" name="Group 72"/>
              <p:cNvGrpSpPr>
                <a:grpSpLocks/>
              </p:cNvGrpSpPr>
              <p:nvPr/>
            </p:nvGrpSpPr>
            <p:grpSpPr bwMode="auto">
              <a:xfrm rot="2040450">
                <a:off x="4992" y="1536"/>
                <a:ext cx="192" cy="144"/>
                <a:chOff x="624" y="1536"/>
                <a:chExt cx="192" cy="144"/>
              </a:xfrm>
            </p:grpSpPr>
            <p:sp>
              <p:nvSpPr>
                <p:cNvPr id="1269833" name="Line 73"/>
                <p:cNvSpPr>
                  <a:spLocks noChangeShapeType="1"/>
                </p:cNvSpPr>
                <p:nvPr/>
              </p:nvSpPr>
              <p:spPr bwMode="auto">
                <a:xfrm flipH="1">
                  <a:off x="624"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4" name="Line 74"/>
                <p:cNvSpPr>
                  <a:spLocks noChangeShapeType="1"/>
                </p:cNvSpPr>
                <p:nvPr/>
              </p:nvSpPr>
              <p:spPr bwMode="auto">
                <a:xfrm>
                  <a:off x="720"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5" name="Line 75"/>
                <p:cNvSpPr>
                  <a:spLocks noChangeShapeType="1"/>
                </p:cNvSpPr>
                <p:nvPr/>
              </p:nvSpPr>
              <p:spPr bwMode="auto">
                <a:xfrm>
                  <a:off x="720"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1269836" name="Group 76"/>
              <p:cNvGrpSpPr>
                <a:grpSpLocks/>
              </p:cNvGrpSpPr>
              <p:nvPr/>
            </p:nvGrpSpPr>
            <p:grpSpPr bwMode="auto">
              <a:xfrm>
                <a:off x="3408" y="1632"/>
                <a:ext cx="192" cy="144"/>
                <a:chOff x="624" y="1536"/>
                <a:chExt cx="192" cy="144"/>
              </a:xfrm>
            </p:grpSpPr>
            <p:sp>
              <p:nvSpPr>
                <p:cNvPr id="1269837" name="Line 77"/>
                <p:cNvSpPr>
                  <a:spLocks noChangeShapeType="1"/>
                </p:cNvSpPr>
                <p:nvPr/>
              </p:nvSpPr>
              <p:spPr bwMode="auto">
                <a:xfrm flipH="1">
                  <a:off x="624"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8" name="Line 78"/>
                <p:cNvSpPr>
                  <a:spLocks noChangeShapeType="1"/>
                </p:cNvSpPr>
                <p:nvPr/>
              </p:nvSpPr>
              <p:spPr bwMode="auto">
                <a:xfrm>
                  <a:off x="720"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9" name="Line 79"/>
                <p:cNvSpPr>
                  <a:spLocks noChangeShapeType="1"/>
                </p:cNvSpPr>
                <p:nvPr/>
              </p:nvSpPr>
              <p:spPr bwMode="auto">
                <a:xfrm>
                  <a:off x="720"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grpSp>
          <p:nvGrpSpPr>
            <p:cNvPr id="1269840" name="Group 80"/>
            <p:cNvGrpSpPr>
              <a:grpSpLocks/>
            </p:cNvGrpSpPr>
            <p:nvPr/>
          </p:nvGrpSpPr>
          <p:grpSpPr bwMode="auto">
            <a:xfrm>
              <a:off x="1776" y="960"/>
              <a:ext cx="1776" cy="384"/>
              <a:chOff x="1776" y="960"/>
              <a:chExt cx="1776" cy="384"/>
            </a:xfrm>
          </p:grpSpPr>
          <p:sp>
            <p:nvSpPr>
              <p:cNvPr id="1269841" name="Line 81"/>
              <p:cNvSpPr>
                <a:spLocks noChangeShapeType="1"/>
              </p:cNvSpPr>
              <p:nvPr/>
            </p:nvSpPr>
            <p:spPr bwMode="auto">
              <a:xfrm>
                <a:off x="2496" y="960"/>
                <a:ext cx="105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42" name="Line 82"/>
              <p:cNvSpPr>
                <a:spLocks noChangeShapeType="1"/>
              </p:cNvSpPr>
              <p:nvPr/>
            </p:nvSpPr>
            <p:spPr bwMode="auto">
              <a:xfrm>
                <a:off x="2448" y="1104"/>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43" name="Line 83"/>
              <p:cNvSpPr>
                <a:spLocks noChangeShapeType="1"/>
              </p:cNvSpPr>
              <p:nvPr/>
            </p:nvSpPr>
            <p:spPr bwMode="auto">
              <a:xfrm flipV="1">
                <a:off x="1776" y="1056"/>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44" name="Line 84"/>
              <p:cNvSpPr>
                <a:spLocks noChangeShapeType="1"/>
              </p:cNvSpPr>
              <p:nvPr/>
            </p:nvSpPr>
            <p:spPr bwMode="auto">
              <a:xfrm flipV="1">
                <a:off x="2832" y="1104"/>
                <a:ext cx="72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sp>
        <p:nvSpPr>
          <p:cNvPr id="1269845" name="Text Box 85"/>
          <p:cNvSpPr txBox="1">
            <a:spLocks noChangeArrowheads="1"/>
          </p:cNvSpPr>
          <p:nvPr/>
        </p:nvSpPr>
        <p:spPr bwMode="auto">
          <a:xfrm>
            <a:off x="914400" y="990600"/>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0000"/>
                </a:solidFill>
                <a:latin typeface="Arial" charset="0"/>
                <a:cs typeface="Arial" charset="0"/>
              </a:rPr>
              <a:t>Conditional Markov Random Field</a:t>
            </a:r>
          </a:p>
        </p:txBody>
      </p:sp>
      <p:sp>
        <p:nvSpPr>
          <p:cNvPr id="1269846" name="Text Box 86"/>
          <p:cNvSpPr txBox="1">
            <a:spLocks noChangeArrowheads="1"/>
          </p:cNvSpPr>
          <p:nvPr/>
        </p:nvSpPr>
        <p:spPr bwMode="auto">
          <a:xfrm>
            <a:off x="5867400" y="9906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0000"/>
                </a:solidFill>
                <a:latin typeface="Arial" charset="0"/>
                <a:cs typeface="Arial" charset="0"/>
              </a:rPr>
              <a:t>Constraints Network</a:t>
            </a:r>
          </a:p>
        </p:txBody>
      </p:sp>
      <p:sp>
        <p:nvSpPr>
          <p:cNvPr id="1269847" name="Rectangle 87"/>
          <p:cNvSpPr>
            <a:spLocks noChangeArrowheads="1"/>
          </p:cNvSpPr>
          <p:nvPr/>
        </p:nvSpPr>
        <p:spPr bwMode="auto">
          <a:xfrm>
            <a:off x="4495800" y="2743200"/>
            <a:ext cx="4648200" cy="1905000"/>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77825" indent="-377825" defTabSz="1008063">
              <a:lnSpc>
                <a:spcPct val="80000"/>
              </a:lnSpc>
              <a:spcBef>
                <a:spcPct val="20000"/>
              </a:spcBef>
              <a:buClr>
                <a:srgbClr val="FF9900"/>
              </a:buClr>
              <a:buSzPct val="75000"/>
              <a:buFont typeface="Wingdings" pitchFamily="2" charset="2"/>
              <a:buNone/>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000000"/>
                </a:solidFill>
                <a:latin typeface="Symbol" pitchFamily="18" charset="2"/>
                <a:cs typeface="Arial" charset="0"/>
                <a:sym typeface="Symbol" pitchFamily="18" charset="2"/>
              </a:rPr>
              <a:t>           -  </a:t>
            </a:r>
            <a:r>
              <a:rPr lang="en-GB" sz="2400" b="1">
                <a:solidFill>
                  <a:srgbClr val="000000"/>
                </a:solidFill>
                <a:latin typeface="Symbol" pitchFamily="18" charset="2"/>
                <a:cs typeface="Arial" charset="0"/>
                <a:sym typeface="Symbol" pitchFamily="18" charset="2"/>
              </a:rPr>
              <a:t></a:t>
            </a:r>
            <a:r>
              <a:rPr lang="en-GB" sz="2400" b="1" baseline="-25000">
                <a:solidFill>
                  <a:srgbClr val="000000"/>
                </a:solidFill>
                <a:latin typeface="Calibri" pitchFamily="34" charset="0"/>
                <a:cs typeface="Arial" charset="0"/>
                <a:sym typeface="Symbol" pitchFamily="18" charset="2"/>
              </a:rPr>
              <a:t>i</a:t>
            </a:r>
            <a:r>
              <a:rPr lang="en-GB" sz="2400" b="1">
                <a:solidFill>
                  <a:srgbClr val="000000"/>
                </a:solidFill>
                <a:latin typeface="Calibri" pitchFamily="34" charset="0"/>
                <a:cs typeface="Arial" charset="0"/>
              </a:rPr>
              <a:t> </a:t>
            </a:r>
            <a:r>
              <a:rPr lang="en-GB" sz="2400" b="1">
                <a:solidFill>
                  <a:srgbClr val="000000"/>
                </a:solidFill>
                <a:latin typeface="cmmi10" pitchFamily="34" charset="0"/>
                <a:cs typeface="Arial" charset="0"/>
              </a:rPr>
              <a:t>½</a:t>
            </a:r>
            <a:r>
              <a:rPr lang="en-GB" sz="2400" b="1" baseline="-25000">
                <a:solidFill>
                  <a:srgbClr val="000000"/>
                </a:solidFill>
                <a:latin typeface="Calibri" pitchFamily="34" charset="0"/>
                <a:cs typeface="Arial" charset="0"/>
              </a:rPr>
              <a:t>i</a:t>
            </a:r>
            <a:r>
              <a:rPr lang="en-GB" sz="2400" b="1">
                <a:solidFill>
                  <a:srgbClr val="000000"/>
                </a:solidFill>
                <a:latin typeface="Calibri" pitchFamily="34" charset="0"/>
                <a:cs typeface="Arial" charset="0"/>
              </a:rPr>
              <a:t> d</a:t>
            </a:r>
            <a:r>
              <a:rPr lang="en-GB" sz="2400" b="1" baseline="-25000">
                <a:solidFill>
                  <a:srgbClr val="000000"/>
                </a:solidFill>
                <a:latin typeface="Calibri" pitchFamily="34" charset="0"/>
                <a:cs typeface="Arial" charset="0"/>
              </a:rPr>
              <a:t>C</a:t>
            </a:r>
            <a:r>
              <a:rPr lang="en-GB" sz="2400" b="1">
                <a:solidFill>
                  <a:srgbClr val="000000"/>
                </a:solidFill>
                <a:latin typeface="Calibri" pitchFamily="34" charset="0"/>
                <a:cs typeface="Arial" charset="0"/>
              </a:rPr>
              <a:t>(x,y)</a:t>
            </a:r>
          </a:p>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endParaRPr lang="en-GB" sz="2400" b="1">
              <a:solidFill>
                <a:srgbClr val="000000"/>
              </a:solidFill>
              <a:latin typeface="Calibri" pitchFamily="34" charset="0"/>
              <a:cs typeface="Arial" charset="0"/>
            </a:endParaRPr>
          </a:p>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000000"/>
                </a:solidFill>
                <a:latin typeface="Calibri" pitchFamily="34" charset="0"/>
                <a:cs typeface="Arial" charset="0"/>
              </a:rPr>
              <a:t>Expressive constraints over output variables </a:t>
            </a:r>
          </a:p>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000000"/>
                </a:solidFill>
                <a:latin typeface="Calibri" pitchFamily="34" charset="0"/>
                <a:cs typeface="Arial" charset="0"/>
              </a:rPr>
              <a:t>Soft, weighted constraints </a:t>
            </a:r>
          </a:p>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000000"/>
                </a:solidFill>
                <a:latin typeface="Calibri" pitchFamily="34" charset="0"/>
                <a:cs typeface="Arial" charset="0"/>
              </a:rPr>
              <a:t>Specified declaratively as FOL formulae</a:t>
            </a:r>
          </a:p>
        </p:txBody>
      </p:sp>
      <p:sp>
        <p:nvSpPr>
          <p:cNvPr id="1269848" name="Rectangle 88"/>
          <p:cNvSpPr>
            <a:spLocks noChangeArrowheads="1"/>
          </p:cNvSpPr>
          <p:nvPr/>
        </p:nvSpPr>
        <p:spPr bwMode="auto">
          <a:xfrm>
            <a:off x="381000" y="4724400"/>
            <a:ext cx="8229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400">
                <a:solidFill>
                  <a:srgbClr val="000000"/>
                </a:solidFill>
                <a:latin typeface="Calibri" pitchFamily="34" charset="0"/>
                <a:cs typeface="Arial" charset="0"/>
              </a:rPr>
              <a:t>Clearly, there is a joint probability distribution that represents this </a:t>
            </a:r>
            <a:r>
              <a:rPr lang="en-GB" sz="2400">
                <a:solidFill>
                  <a:srgbClr val="0033CC"/>
                </a:solidFill>
                <a:latin typeface="Calibri" pitchFamily="34" charset="0"/>
                <a:cs typeface="Arial" charset="0"/>
              </a:rPr>
              <a:t>mixed</a:t>
            </a:r>
            <a:r>
              <a:rPr lang="en-GB" sz="2400">
                <a:solidFill>
                  <a:srgbClr val="000000"/>
                </a:solidFill>
                <a:latin typeface="Calibri" pitchFamily="34" charset="0"/>
                <a:cs typeface="Arial" charset="0"/>
              </a:rPr>
              <a:t> model. </a:t>
            </a:r>
          </a:p>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400">
                <a:solidFill>
                  <a:srgbClr val="FF0000"/>
                </a:solidFill>
                <a:latin typeface="Calibri" pitchFamily="34" charset="0"/>
                <a:cs typeface="Arial" charset="0"/>
              </a:rPr>
              <a:t>We would like to: </a:t>
            </a:r>
          </a:p>
          <a:p>
            <a:pPr marL="819150" lvl="1" indent="-315913" defTabSz="1008063">
              <a:lnSpc>
                <a:spcPct val="80000"/>
              </a:lnSpc>
              <a:spcBef>
                <a:spcPct val="20000"/>
              </a:spcBef>
              <a:buClr>
                <a:srgbClr val="FBA313"/>
              </a:buClr>
              <a:buSzPct val="80000"/>
              <a:buFont typeface="Wingdings" pitchFamily="2" charset="2"/>
              <a:buChar char="¨"/>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FF0000"/>
                </a:solidFill>
                <a:latin typeface="Calibri" pitchFamily="34" charset="0"/>
                <a:cs typeface="Arial" charset="0"/>
              </a:rPr>
              <a:t>Learn</a:t>
            </a:r>
            <a:r>
              <a:rPr lang="en-GB" sz="2000">
                <a:solidFill>
                  <a:srgbClr val="000000"/>
                </a:solidFill>
                <a:latin typeface="Calibri" pitchFamily="34" charset="0"/>
                <a:cs typeface="Arial" charset="0"/>
              </a:rPr>
              <a:t> a simple model </a:t>
            </a:r>
            <a:r>
              <a:rPr lang="en-GB" sz="2000">
                <a:solidFill>
                  <a:srgbClr val="FF0000"/>
                </a:solidFill>
                <a:latin typeface="Calibri" pitchFamily="34" charset="0"/>
                <a:cs typeface="Arial" charset="0"/>
              </a:rPr>
              <a:t>or </a:t>
            </a:r>
            <a:r>
              <a:rPr lang="en-GB" sz="2000">
                <a:solidFill>
                  <a:srgbClr val="000000"/>
                </a:solidFill>
                <a:latin typeface="Calibri" pitchFamily="34" charset="0"/>
                <a:cs typeface="Arial" charset="0"/>
              </a:rPr>
              <a:t>several </a:t>
            </a:r>
            <a:r>
              <a:rPr lang="en-GB" sz="2000" u="sng">
                <a:solidFill>
                  <a:srgbClr val="FF0000"/>
                </a:solidFill>
                <a:latin typeface="Calibri" pitchFamily="34" charset="0"/>
                <a:cs typeface="Arial" charset="0"/>
              </a:rPr>
              <a:t>simple</a:t>
            </a:r>
            <a:r>
              <a:rPr lang="en-GB" sz="2000" u="sng">
                <a:solidFill>
                  <a:srgbClr val="000000"/>
                </a:solidFill>
                <a:latin typeface="Calibri" pitchFamily="34" charset="0"/>
                <a:cs typeface="Arial" charset="0"/>
              </a:rPr>
              <a:t> models</a:t>
            </a:r>
          </a:p>
          <a:p>
            <a:pPr marL="819150" lvl="1" indent="-315913" defTabSz="1008063">
              <a:lnSpc>
                <a:spcPct val="80000"/>
              </a:lnSpc>
              <a:spcBef>
                <a:spcPct val="20000"/>
              </a:spcBef>
              <a:buClr>
                <a:srgbClr val="FBA313"/>
              </a:buClr>
              <a:buSzPct val="80000"/>
              <a:buFont typeface="Wingdings" pitchFamily="2" charset="2"/>
              <a:buChar char="¨"/>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FF0000"/>
                </a:solidFill>
                <a:latin typeface="Calibri" pitchFamily="34" charset="0"/>
                <a:cs typeface="Arial" charset="0"/>
              </a:rPr>
              <a:t>Make decisions</a:t>
            </a:r>
            <a:r>
              <a:rPr lang="en-GB" sz="2000">
                <a:solidFill>
                  <a:srgbClr val="000000"/>
                </a:solidFill>
                <a:latin typeface="Calibri" pitchFamily="34" charset="0"/>
                <a:cs typeface="Arial" charset="0"/>
              </a:rPr>
              <a:t> with respect to a </a:t>
            </a:r>
            <a:r>
              <a:rPr lang="en-GB" sz="2000" u="sng">
                <a:solidFill>
                  <a:srgbClr val="FF0000"/>
                </a:solidFill>
                <a:latin typeface="Calibri" pitchFamily="34" charset="0"/>
                <a:cs typeface="Arial" charset="0"/>
              </a:rPr>
              <a:t>complex</a:t>
            </a:r>
            <a:r>
              <a:rPr lang="en-GB" sz="2000" u="sng">
                <a:solidFill>
                  <a:srgbClr val="000000"/>
                </a:solidFill>
                <a:latin typeface="Calibri" pitchFamily="34" charset="0"/>
                <a:cs typeface="Arial" charset="0"/>
              </a:rPr>
              <a:t> model</a:t>
            </a:r>
            <a:r>
              <a:rPr lang="en-GB" sz="2000">
                <a:solidFill>
                  <a:srgbClr val="000000"/>
                </a:solidFill>
                <a:latin typeface="Calibri" pitchFamily="34" charset="0"/>
                <a:cs typeface="Arial" charset="0"/>
              </a:rPr>
              <a:t>                 </a:t>
            </a:r>
            <a:endParaRPr lang="en-GB">
              <a:solidFill>
                <a:srgbClr val="000000"/>
              </a:solidFill>
              <a:latin typeface="Calibri" pitchFamily="34" charset="0"/>
              <a:cs typeface="Arial" charset="0"/>
            </a:endParaRPr>
          </a:p>
        </p:txBody>
      </p:sp>
      <p:sp>
        <p:nvSpPr>
          <p:cNvPr id="1269849" name="Freeform 89"/>
          <p:cNvSpPr>
            <a:spLocks/>
          </p:cNvSpPr>
          <p:nvPr/>
        </p:nvSpPr>
        <p:spPr bwMode="auto">
          <a:xfrm>
            <a:off x="5853113" y="1219200"/>
            <a:ext cx="990600" cy="317500"/>
          </a:xfrm>
          <a:custGeom>
            <a:avLst/>
            <a:gdLst>
              <a:gd name="T0" fmla="*/ 0 w 624"/>
              <a:gd name="T1" fmla="*/ 152 h 200"/>
              <a:gd name="T2" fmla="*/ 288 w 624"/>
              <a:gd name="T3" fmla="*/ 8 h 200"/>
              <a:gd name="T4" fmla="*/ 624 w 624"/>
              <a:gd name="T5" fmla="*/ 200 h 200"/>
            </a:gdLst>
            <a:ahLst/>
            <a:cxnLst>
              <a:cxn ang="0">
                <a:pos x="T0" y="T1"/>
              </a:cxn>
              <a:cxn ang="0">
                <a:pos x="T2" y="T3"/>
              </a:cxn>
              <a:cxn ang="0">
                <a:pos x="T4" y="T5"/>
              </a:cxn>
            </a:cxnLst>
            <a:rect l="0" t="0" r="r" b="b"/>
            <a:pathLst>
              <a:path w="624" h="200">
                <a:moveTo>
                  <a:pt x="0" y="152"/>
                </a:moveTo>
                <a:cubicBezTo>
                  <a:pt x="92" y="76"/>
                  <a:pt x="184" y="0"/>
                  <a:pt x="288" y="8"/>
                </a:cubicBezTo>
                <a:cubicBezTo>
                  <a:pt x="392" y="16"/>
                  <a:pt x="568" y="168"/>
                  <a:pt x="624" y="200"/>
                </a:cubicBez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50" name="Freeform 90"/>
          <p:cNvSpPr>
            <a:spLocks/>
          </p:cNvSpPr>
          <p:nvPr/>
        </p:nvSpPr>
        <p:spPr bwMode="auto">
          <a:xfrm>
            <a:off x="5029200" y="1309688"/>
            <a:ext cx="457200" cy="368300"/>
          </a:xfrm>
          <a:custGeom>
            <a:avLst/>
            <a:gdLst>
              <a:gd name="T0" fmla="*/ 0 w 288"/>
              <a:gd name="T1" fmla="*/ 280 h 280"/>
              <a:gd name="T2" fmla="*/ 48 w 288"/>
              <a:gd name="T3" fmla="*/ 40 h 280"/>
              <a:gd name="T4" fmla="*/ 288 w 288"/>
              <a:gd name="T5" fmla="*/ 40 h 280"/>
            </a:gdLst>
            <a:ahLst/>
            <a:cxnLst>
              <a:cxn ang="0">
                <a:pos x="T0" y="T1"/>
              </a:cxn>
              <a:cxn ang="0">
                <a:pos x="T2" y="T3"/>
              </a:cxn>
              <a:cxn ang="0">
                <a:pos x="T4" y="T5"/>
              </a:cxn>
            </a:cxnLst>
            <a:rect l="0" t="0" r="r" b="b"/>
            <a:pathLst>
              <a:path w="288" h="280">
                <a:moveTo>
                  <a:pt x="0" y="280"/>
                </a:moveTo>
                <a:cubicBezTo>
                  <a:pt x="0" y="180"/>
                  <a:pt x="0" y="80"/>
                  <a:pt x="48" y="40"/>
                </a:cubicBezTo>
                <a:cubicBezTo>
                  <a:pt x="96" y="0"/>
                  <a:pt x="248" y="40"/>
                  <a:pt x="288" y="40"/>
                </a:cubicBez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51" name="Freeform 91"/>
          <p:cNvSpPr>
            <a:spLocks/>
          </p:cNvSpPr>
          <p:nvPr/>
        </p:nvSpPr>
        <p:spPr bwMode="auto">
          <a:xfrm>
            <a:off x="7743825" y="1428750"/>
            <a:ext cx="457200" cy="304800"/>
          </a:xfrm>
          <a:custGeom>
            <a:avLst/>
            <a:gdLst>
              <a:gd name="T0" fmla="*/ 336 w 336"/>
              <a:gd name="T1" fmla="*/ 0 h 144"/>
              <a:gd name="T2" fmla="*/ 0 w 336"/>
              <a:gd name="T3" fmla="*/ 144 h 144"/>
            </a:gdLst>
            <a:ahLst/>
            <a:cxnLst>
              <a:cxn ang="0">
                <a:pos x="T0" y="T1"/>
              </a:cxn>
              <a:cxn ang="0">
                <a:pos x="T2" y="T3"/>
              </a:cxn>
            </a:cxnLst>
            <a:rect l="0" t="0" r="r" b="b"/>
            <a:pathLst>
              <a:path w="336" h="144">
                <a:moveTo>
                  <a:pt x="336" y="0"/>
                </a:moveTo>
                <a:cubicBezTo>
                  <a:pt x="196" y="60"/>
                  <a:pt x="56" y="120"/>
                  <a:pt x="0" y="144"/>
                </a:cubicBezTo>
              </a:path>
            </a:pathLst>
          </a:custGeom>
          <a:noFill/>
          <a:ln w="3810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52" name="Freeform 92"/>
          <p:cNvSpPr>
            <a:spLocks/>
          </p:cNvSpPr>
          <p:nvPr/>
        </p:nvSpPr>
        <p:spPr bwMode="auto">
          <a:xfrm>
            <a:off x="6096000" y="1600200"/>
            <a:ext cx="1447800" cy="152400"/>
          </a:xfrm>
          <a:custGeom>
            <a:avLst/>
            <a:gdLst>
              <a:gd name="T0" fmla="*/ 1056 w 1056"/>
              <a:gd name="T1" fmla="*/ 96 h 96"/>
              <a:gd name="T2" fmla="*/ 192 w 1056"/>
              <a:gd name="T3" fmla="*/ 0 h 96"/>
              <a:gd name="T4" fmla="*/ 0 w 1056"/>
              <a:gd name="T5" fmla="*/ 96 h 96"/>
            </a:gdLst>
            <a:ahLst/>
            <a:cxnLst>
              <a:cxn ang="0">
                <a:pos x="T0" y="T1"/>
              </a:cxn>
              <a:cxn ang="0">
                <a:pos x="T2" y="T3"/>
              </a:cxn>
              <a:cxn ang="0">
                <a:pos x="T4" y="T5"/>
              </a:cxn>
            </a:cxnLst>
            <a:rect l="0" t="0" r="r" b="b"/>
            <a:pathLst>
              <a:path w="1056" h="96">
                <a:moveTo>
                  <a:pt x="1056" y="96"/>
                </a:moveTo>
                <a:cubicBezTo>
                  <a:pt x="712" y="48"/>
                  <a:pt x="368" y="0"/>
                  <a:pt x="192" y="0"/>
                </a:cubicBezTo>
                <a:cubicBezTo>
                  <a:pt x="16" y="0"/>
                  <a:pt x="8" y="48"/>
                  <a:pt x="0" y="96"/>
                </a:cubicBezTo>
              </a:path>
            </a:pathLst>
          </a:custGeom>
          <a:noFill/>
          <a:ln w="3810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53" name="Freeform 93"/>
          <p:cNvSpPr>
            <a:spLocks/>
          </p:cNvSpPr>
          <p:nvPr/>
        </p:nvSpPr>
        <p:spPr bwMode="auto">
          <a:xfrm>
            <a:off x="5257800" y="1676400"/>
            <a:ext cx="581025" cy="228600"/>
          </a:xfrm>
          <a:custGeom>
            <a:avLst/>
            <a:gdLst>
              <a:gd name="T0" fmla="*/ 336 w 336"/>
              <a:gd name="T1" fmla="*/ 144 h 144"/>
              <a:gd name="T2" fmla="*/ 192 w 336"/>
              <a:gd name="T3" fmla="*/ 0 h 144"/>
              <a:gd name="T4" fmla="*/ 0 w 336"/>
              <a:gd name="T5" fmla="*/ 144 h 144"/>
            </a:gdLst>
            <a:ahLst/>
            <a:cxnLst>
              <a:cxn ang="0">
                <a:pos x="T0" y="T1"/>
              </a:cxn>
              <a:cxn ang="0">
                <a:pos x="T2" y="T3"/>
              </a:cxn>
              <a:cxn ang="0">
                <a:pos x="T4" y="T5"/>
              </a:cxn>
            </a:cxnLst>
            <a:rect l="0" t="0" r="r" b="b"/>
            <a:pathLst>
              <a:path w="336" h="144">
                <a:moveTo>
                  <a:pt x="336" y="144"/>
                </a:moveTo>
                <a:cubicBezTo>
                  <a:pt x="292" y="72"/>
                  <a:pt x="248" y="0"/>
                  <a:pt x="192" y="0"/>
                </a:cubicBezTo>
                <a:cubicBezTo>
                  <a:pt x="136" y="0"/>
                  <a:pt x="32" y="120"/>
                  <a:pt x="0" y="144"/>
                </a:cubicBezTo>
              </a:path>
            </a:pathLst>
          </a:custGeom>
          <a:noFill/>
          <a:ln w="3810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54" name="Rectangle 94"/>
          <p:cNvSpPr>
            <a:spLocks noChangeArrowheads="1"/>
          </p:cNvSpPr>
          <p:nvPr/>
        </p:nvSpPr>
        <p:spPr bwMode="auto">
          <a:xfrm>
            <a:off x="3276600" y="5062538"/>
            <a:ext cx="5715000" cy="650875"/>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solidFill>
                  <a:srgbClr val="000000"/>
                </a:solidFill>
                <a:latin typeface="Arial" charset="0"/>
                <a:cs typeface="Arial" charset="0"/>
              </a:rPr>
              <a:t>Key difference from MLNs</a:t>
            </a:r>
            <a:r>
              <a:rPr lang="en-US" dirty="0">
                <a:solidFill>
                  <a:srgbClr val="000000"/>
                </a:solidFill>
                <a:latin typeface="Arial" charset="0"/>
                <a:cs typeface="Arial" charset="0"/>
              </a:rPr>
              <a:t> which provide a concise definition of a model, but the whole joint one.</a:t>
            </a:r>
          </a:p>
        </p:txBody>
      </p:sp>
      <p:sp>
        <p:nvSpPr>
          <p:cNvPr id="5" name="Slide Number Placeholder 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28</a:t>
            </a:fld>
            <a:endParaRPr lang="en-US" altLang="zh-TW" dirty="0">
              <a:solidFill>
                <a:srgbClr val="000000"/>
              </a:solidFill>
            </a:endParaRPr>
          </a:p>
        </p:txBody>
      </p:sp>
    </p:spTree>
    <p:extLst>
      <p:ext uri="{BB962C8B-B14F-4D97-AF65-F5344CB8AC3E}">
        <p14:creationId xmlns:p14="http://schemas.microsoft.com/office/powerpoint/2010/main" val="83903776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787"/>
                                        </p:tgtEl>
                                        <p:attrNameLst>
                                          <p:attrName>style.visibility</p:attrName>
                                        </p:attrNameLst>
                                      </p:cBhvr>
                                      <p:to>
                                        <p:strVal val="visible"/>
                                      </p:to>
                                    </p:set>
                                  </p:childTnLst>
                                </p:cTn>
                              </p:par>
                              <p:par>
                                <p:cTn id="7" presetID="4" presetClass="entr" presetSubtype="16" fill="hold" grpId="0" nodeType="withEffect">
                                  <p:stCondLst>
                                    <p:cond delay="0"/>
                                  </p:stCondLst>
                                  <p:childTnLst>
                                    <p:set>
                                      <p:cBhvr>
                                        <p:cTn id="8" dur="1" fill="hold">
                                          <p:stCondLst>
                                            <p:cond delay="0"/>
                                          </p:stCondLst>
                                        </p:cTn>
                                        <p:tgtEl>
                                          <p:spTgt spid="1269845"/>
                                        </p:tgtEl>
                                        <p:attrNameLst>
                                          <p:attrName>style.visibility</p:attrName>
                                        </p:attrNameLst>
                                      </p:cBhvr>
                                      <p:to>
                                        <p:strVal val="visible"/>
                                      </p:to>
                                    </p:set>
                                    <p:animEffect transition="in" filter="box(in)">
                                      <p:cBhvr>
                                        <p:cTn id="9" dur="2000"/>
                                        <p:tgtEl>
                                          <p:spTgt spid="12698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69762">
                                            <p:bg/>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69762">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69762">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69762">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69762">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26976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6984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6985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6985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6985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69853"/>
                                        </p:tgtEl>
                                        <p:attrNameLst>
                                          <p:attrName>style.visibility</p:attrName>
                                        </p:attrNameLst>
                                      </p:cBhvr>
                                      <p:to>
                                        <p:strVal val="visible"/>
                                      </p:to>
                                    </p:set>
                                  </p:childTnLst>
                                </p:cTn>
                              </p:par>
                              <p:par>
                                <p:cTn id="36" presetID="4" presetClass="entr" presetSubtype="16" fill="hold" grpId="0" nodeType="withEffect">
                                  <p:stCondLst>
                                    <p:cond delay="0"/>
                                  </p:stCondLst>
                                  <p:childTnLst>
                                    <p:set>
                                      <p:cBhvr>
                                        <p:cTn id="37" dur="1" fill="hold">
                                          <p:stCondLst>
                                            <p:cond delay="0"/>
                                          </p:stCondLst>
                                        </p:cTn>
                                        <p:tgtEl>
                                          <p:spTgt spid="1269846"/>
                                        </p:tgtEl>
                                        <p:attrNameLst>
                                          <p:attrName>style.visibility</p:attrName>
                                        </p:attrNameLst>
                                      </p:cBhvr>
                                      <p:to>
                                        <p:strVal val="visible"/>
                                      </p:to>
                                    </p:set>
                                    <p:animEffect transition="in" filter="box(in)">
                                      <p:cBhvr>
                                        <p:cTn id="38" dur="2000"/>
                                        <p:tgtEl>
                                          <p:spTgt spid="126984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6984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69848">
                                            <p:txEl>
                                              <p:pRg st="0" end="0"/>
                                            </p:txEl>
                                          </p:spTgt>
                                        </p:tgtEl>
                                        <p:attrNameLst>
                                          <p:attrName>style.visibility</p:attrName>
                                        </p:attrNameLst>
                                      </p:cBhvr>
                                      <p:to>
                                        <p:strVal val="visible"/>
                                      </p:to>
                                    </p:set>
                                    <p:animEffect transition="in" filter="blinds(horizontal)">
                                      <p:cBhvr>
                                        <p:cTn id="47" dur="1000"/>
                                        <p:tgtEl>
                                          <p:spTgt spid="1269848">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1269848">
                                            <p:txEl>
                                              <p:pRg st="1" end="1"/>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269848">
                                            <p:txEl>
                                              <p:pRg st="2" end="2"/>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269848">
                                            <p:txEl>
                                              <p:pRg st="3" end="3"/>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269854"/>
                                        </p:tgtEl>
                                        <p:attrNameLst>
                                          <p:attrName>style.visibility</p:attrName>
                                        </p:attrNameLst>
                                      </p:cBhvr>
                                      <p:to>
                                        <p:strVal val="visible"/>
                                      </p:to>
                                    </p:set>
                                    <p:animEffect transition="in" filter="wipe(right)">
                                      <p:cBhvr>
                                        <p:cTn id="60" dur="1000"/>
                                        <p:tgtEl>
                                          <p:spTgt spid="1269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62" grpId="0" build="p" animBg="1"/>
      <p:bldP spid="1269845" grpId="0"/>
      <p:bldP spid="1269846" grpId="0"/>
      <p:bldP spid="1269847" grpId="0" animBg="1"/>
      <p:bldP spid="1269848" grpId="0" build="allAtOnce"/>
      <p:bldP spid="1269849" grpId="0" animBg="1"/>
      <p:bldP spid="1269850" grpId="0" animBg="1"/>
      <p:bldP spid="1269851" grpId="0" animBg="1"/>
      <p:bldP spid="1269852" grpId="0" animBg="1"/>
      <p:bldP spid="1269853" grpId="0" animBg="1"/>
      <p:bldP spid="126985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8" name="Rectangle 4"/>
          <p:cNvSpPr>
            <a:spLocks noGrp="1" noChangeArrowheads="1"/>
          </p:cNvSpPr>
          <p:nvPr>
            <p:ph type="body" idx="1"/>
          </p:nvPr>
        </p:nvSpPr>
        <p:spPr>
          <a:xfrm>
            <a:off x="457200" y="811213"/>
            <a:ext cx="8458200" cy="4953000"/>
          </a:xfrm>
        </p:spPr>
        <p:txBody>
          <a:bodyPr/>
          <a:lstStyle/>
          <a:p>
            <a:pPr eaLnBrk="1" hangingPunct="1">
              <a:defRPr/>
            </a:pPr>
            <a:endParaRPr lang="en-US" dirty="0" smtClean="0"/>
          </a:p>
          <a:p>
            <a:pPr eaLnBrk="1" hangingPunct="1">
              <a:defRPr/>
            </a:pPr>
            <a:r>
              <a:rPr lang="en-US" sz="2000" dirty="0" smtClean="0"/>
              <a:t>Constrained Conditional Models – </a:t>
            </a:r>
            <a:r>
              <a:rPr lang="en-US" sz="2000" dirty="0" smtClean="0">
                <a:solidFill>
                  <a:srgbClr val="0033CC"/>
                </a:solidFill>
              </a:rPr>
              <a:t>ILP formulations</a:t>
            </a:r>
            <a:r>
              <a:rPr lang="en-US" sz="2000" dirty="0" smtClean="0"/>
              <a:t> – have been shown useful in the context of many NLP problems</a:t>
            </a:r>
          </a:p>
          <a:p>
            <a:pPr eaLnBrk="1" hangingPunct="1">
              <a:defRPr/>
            </a:pPr>
            <a:endParaRPr lang="en-US" sz="1800" dirty="0" smtClean="0">
              <a:solidFill>
                <a:srgbClr val="0033CC"/>
              </a:solidFill>
            </a:endParaRPr>
          </a:p>
          <a:p>
            <a:pPr eaLnBrk="1" hangingPunct="1">
              <a:defRPr/>
            </a:pPr>
            <a:r>
              <a:rPr lang="en-US" sz="1800" dirty="0" smtClean="0">
                <a:solidFill>
                  <a:srgbClr val="0033CC"/>
                </a:solidFill>
              </a:rPr>
              <a:t>[Roth&amp;Yih, 04,07: </a:t>
            </a:r>
            <a:r>
              <a:rPr lang="en-US" sz="1800" dirty="0" smtClean="0"/>
              <a:t>Entities and Relations</a:t>
            </a:r>
            <a:r>
              <a:rPr lang="en-US" sz="1800" dirty="0" smtClean="0">
                <a:solidFill>
                  <a:srgbClr val="0033CC"/>
                </a:solidFill>
              </a:rPr>
              <a:t>; Punyakanok et. al: </a:t>
            </a:r>
            <a:r>
              <a:rPr lang="en-US" sz="1800" dirty="0" smtClean="0"/>
              <a:t>SRL</a:t>
            </a:r>
            <a:r>
              <a:rPr lang="en-US" sz="1800" dirty="0" smtClean="0">
                <a:solidFill>
                  <a:srgbClr val="0033CC"/>
                </a:solidFill>
              </a:rPr>
              <a:t>  …]</a:t>
            </a:r>
          </a:p>
          <a:p>
            <a:pPr lvl="1" eaLnBrk="1" hangingPunct="1">
              <a:lnSpc>
                <a:spcPct val="88000"/>
              </a:lnSpc>
              <a:defRPr/>
            </a:pPr>
            <a:r>
              <a:rPr lang="en-US" dirty="0" smtClean="0">
                <a:solidFill>
                  <a:srgbClr val="FF0000"/>
                </a:solidFill>
              </a:rPr>
              <a:t>Summarization; Co-reference; Information &amp; Relation Extraction; Event Identifications; Transliteration</a:t>
            </a:r>
            <a:r>
              <a:rPr lang="en-US" dirty="0">
                <a:solidFill>
                  <a:srgbClr val="FF0000"/>
                </a:solidFill>
              </a:rPr>
              <a:t>;</a:t>
            </a:r>
            <a:r>
              <a:rPr lang="en-US" dirty="0" smtClean="0">
                <a:solidFill>
                  <a:srgbClr val="FF0000"/>
                </a:solidFill>
              </a:rPr>
              <a:t> Textual Entailment; Knowledge Acquisition; Sentiments; Temporal Reasoning, Dependency Parsing,…</a:t>
            </a:r>
          </a:p>
          <a:p>
            <a:pPr eaLnBrk="1" hangingPunct="1">
              <a:lnSpc>
                <a:spcPct val="88000"/>
              </a:lnSpc>
              <a:defRPr/>
            </a:pPr>
            <a:endParaRPr lang="en-US" sz="2000" dirty="0" smtClean="0"/>
          </a:p>
          <a:p>
            <a:pPr eaLnBrk="1" hangingPunct="1">
              <a:lnSpc>
                <a:spcPct val="88000"/>
              </a:lnSpc>
              <a:defRPr/>
            </a:pPr>
            <a:r>
              <a:rPr lang="en-US" sz="2000" dirty="0" smtClean="0"/>
              <a:t>Some theoretical work on training paradigms </a:t>
            </a:r>
            <a:r>
              <a:rPr lang="en-US" sz="1800" dirty="0" smtClean="0">
                <a:solidFill>
                  <a:srgbClr val="0033CC"/>
                </a:solidFill>
              </a:rPr>
              <a:t>[Punyakanok et. al., 05 more; Constraints Driven Learning, PR, Constrained EM…] </a:t>
            </a:r>
          </a:p>
          <a:p>
            <a:pPr eaLnBrk="1" hangingPunct="1">
              <a:lnSpc>
                <a:spcPct val="88000"/>
              </a:lnSpc>
              <a:defRPr/>
            </a:pPr>
            <a:r>
              <a:rPr lang="en-US" sz="2000" dirty="0" smtClean="0"/>
              <a:t>Some work on Inference, mostly approximations, bringing back ideas on </a:t>
            </a:r>
            <a:r>
              <a:rPr lang="en-US" sz="2000" dirty="0" err="1" smtClean="0"/>
              <a:t>Lagrangian</a:t>
            </a:r>
            <a:r>
              <a:rPr lang="en-US" sz="2000" dirty="0" smtClean="0"/>
              <a:t> relaxation, etc. </a:t>
            </a:r>
            <a:endParaRPr lang="en-US" sz="2000" b="1" dirty="0" smtClean="0">
              <a:solidFill>
                <a:srgbClr val="0033CC"/>
              </a:solidFill>
            </a:endParaRPr>
          </a:p>
          <a:p>
            <a:pPr lvl="1" eaLnBrk="1" hangingPunct="1">
              <a:lnSpc>
                <a:spcPct val="88000"/>
              </a:lnSpc>
              <a:defRPr/>
            </a:pPr>
            <a:endParaRPr lang="en-US" sz="1400" b="1" dirty="0" smtClean="0">
              <a:solidFill>
                <a:srgbClr val="0033CC"/>
              </a:solidFill>
              <a:latin typeface="Arial" charset="0"/>
            </a:endParaRPr>
          </a:p>
          <a:p>
            <a:pPr eaLnBrk="1" hangingPunct="1">
              <a:lnSpc>
                <a:spcPct val="88000"/>
              </a:lnSpc>
              <a:defRPr/>
            </a:pPr>
            <a:r>
              <a:rPr lang="en-US" sz="2000" dirty="0" smtClean="0"/>
              <a:t>Good summary and description of training paradigms: [</a:t>
            </a:r>
            <a:r>
              <a:rPr lang="en-US" sz="2000" dirty="0" smtClean="0">
                <a:solidFill>
                  <a:srgbClr val="0033CC"/>
                </a:solidFill>
              </a:rPr>
              <a:t>Chang, Ratinov &amp; Roth, Machine Learning Journal 2012]</a:t>
            </a:r>
          </a:p>
          <a:p>
            <a:pPr eaLnBrk="1" hangingPunct="1">
              <a:lnSpc>
                <a:spcPct val="88000"/>
              </a:lnSpc>
              <a:defRPr/>
            </a:pPr>
            <a:endParaRPr lang="en-US" altLang="zh-TW" sz="1800" b="1" dirty="0" smtClean="0">
              <a:latin typeface="Arial" charset="0"/>
              <a:ea typeface="Arial Unicode MS" pitchFamily="34" charset="-128"/>
              <a:cs typeface="Arial Unicode MS" pitchFamily="34" charset="-128"/>
            </a:endParaRPr>
          </a:p>
          <a:p>
            <a:pPr eaLnBrk="1" hangingPunct="1">
              <a:lnSpc>
                <a:spcPct val="88000"/>
              </a:lnSpc>
              <a:defRPr/>
            </a:pPr>
            <a:r>
              <a:rPr lang="en-US" altLang="zh-TW" sz="2000" b="1" dirty="0" smtClean="0">
                <a:ea typeface="Arial Unicode MS" pitchFamily="34" charset="-128"/>
                <a:cs typeface="Arial Unicode MS" pitchFamily="34" charset="-128"/>
              </a:rPr>
              <a:t>Summary of work </a:t>
            </a:r>
            <a:r>
              <a:rPr lang="en-US" altLang="zh-TW" sz="2000" b="1" dirty="0">
                <a:ea typeface="Arial Unicode MS" pitchFamily="34" charset="-128"/>
                <a:cs typeface="Arial Unicode MS" pitchFamily="34" charset="-128"/>
              </a:rPr>
              <a:t>&amp;</a:t>
            </a:r>
            <a:r>
              <a:rPr lang="en-US" altLang="zh-TW" sz="2000" b="1" dirty="0" smtClean="0">
                <a:ea typeface="Arial Unicode MS" pitchFamily="34" charset="-128"/>
                <a:cs typeface="Arial Unicode MS" pitchFamily="34" charset="-128"/>
              </a:rPr>
              <a:t> a bibliography: </a:t>
            </a:r>
            <a:r>
              <a:rPr lang="en-US" altLang="zh-TW" sz="2000" b="1" dirty="0" smtClean="0">
                <a:ea typeface="Arial Unicode MS" pitchFamily="34" charset="-128"/>
                <a:cs typeface="Arial Unicode MS" pitchFamily="34" charset="-128"/>
                <a:hlinkClick r:id="rId2"/>
              </a:rPr>
              <a:t>http://L2R.cs.uiuc.edu/tutorials.html</a:t>
            </a:r>
            <a:endParaRPr lang="en-US" altLang="zh-TW" sz="2000" b="1" dirty="0" smtClean="0">
              <a:ea typeface="Arial Unicode MS" pitchFamily="34" charset="-128"/>
              <a:cs typeface="Arial Unicode MS" pitchFamily="34" charset="-128"/>
            </a:endParaRPr>
          </a:p>
          <a:p>
            <a:pPr marL="0" indent="0" eaLnBrk="1" hangingPunct="1">
              <a:lnSpc>
                <a:spcPct val="88000"/>
              </a:lnSpc>
              <a:buFont typeface="Wingdings" pitchFamily="2" charset="2"/>
              <a:buNone/>
              <a:defRPr/>
            </a:pPr>
            <a:r>
              <a:rPr lang="en-US" altLang="zh-TW" sz="1800" b="1" dirty="0" smtClean="0">
                <a:latin typeface="Arial" charset="0"/>
                <a:ea typeface="Arial Unicode MS" pitchFamily="34" charset="-128"/>
                <a:cs typeface="Arial Unicode MS" pitchFamily="34" charset="-128"/>
              </a:rPr>
              <a:t> </a:t>
            </a:r>
            <a:endParaRPr lang="en-US" altLang="zh-TW" sz="2000" b="1" dirty="0" smtClean="0">
              <a:ea typeface="Arial Unicode MS" pitchFamily="34" charset="-128"/>
              <a:cs typeface="Arial Unicode MS" pitchFamily="34" charset="-128"/>
            </a:endParaRPr>
          </a:p>
          <a:p>
            <a:pPr eaLnBrk="1" hangingPunct="1">
              <a:defRPr/>
            </a:pPr>
            <a:endParaRPr lang="en-US" altLang="zh-TW" dirty="0" smtClean="0">
              <a:ea typeface="Arial Unicode MS" pitchFamily="34" charset="-128"/>
              <a:cs typeface="Arial Unicode MS" pitchFamily="34" charset="-128"/>
            </a:endParaRPr>
          </a:p>
          <a:p>
            <a:pPr eaLnBrk="1" hangingPunct="1">
              <a:defRPr/>
            </a:pPr>
            <a:endParaRPr lang="en-US" altLang="zh-TW" b="1" dirty="0" smtClean="0">
              <a:ea typeface="Arial Unicode MS" pitchFamily="34" charset="-128"/>
              <a:cs typeface="Arial Unicode MS" pitchFamily="34" charset="-128"/>
            </a:endParaRPr>
          </a:p>
        </p:txBody>
      </p:sp>
      <p:sp>
        <p:nvSpPr>
          <p:cNvPr id="72708" name="Rectangle 3"/>
          <p:cNvSpPr>
            <a:spLocks noGrp="1" noChangeArrowheads="1"/>
          </p:cNvSpPr>
          <p:nvPr>
            <p:ph type="title"/>
          </p:nvPr>
        </p:nvSpPr>
        <p:spPr>
          <a:xfrm>
            <a:off x="152400" y="533400"/>
            <a:ext cx="8229600" cy="533400"/>
          </a:xfrm>
        </p:spPr>
        <p:txBody>
          <a:bodyPr/>
          <a:lstStyle/>
          <a:p>
            <a:pPr eaLnBrk="1" hangingPunct="1"/>
            <a:r>
              <a:rPr lang="en-US" dirty="0" smtClean="0"/>
              <a:t>Constrained Conditional Models—Before a Summary</a:t>
            </a:r>
            <a:endParaRPr lang="en-US" dirty="0" smtClean="0">
              <a:solidFill>
                <a:schemeClr val="tx1"/>
              </a:solidFill>
            </a:endParaRPr>
          </a:p>
        </p:txBody>
      </p:sp>
      <p:sp>
        <p:nvSpPr>
          <p:cNvPr id="5" name="Slide Number Placeholder 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29</a:t>
            </a:fld>
            <a:endParaRPr lang="en-US" altLang="zh-TW" dirty="0">
              <a:solidFill>
                <a:srgbClr val="000000"/>
              </a:solidFill>
            </a:endParaRPr>
          </a:p>
        </p:txBody>
      </p:sp>
    </p:spTree>
    <p:extLst>
      <p:ext uri="{BB962C8B-B14F-4D97-AF65-F5344CB8AC3E}">
        <p14:creationId xmlns:p14="http://schemas.microsoft.com/office/powerpoint/2010/main" val="365652719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60" name="Rectangle 4"/>
          <p:cNvSpPr>
            <a:spLocks noChangeArrowheads="1"/>
          </p:cNvSpPr>
          <p:nvPr/>
        </p:nvSpPr>
        <p:spPr bwMode="auto">
          <a:xfrm>
            <a:off x="762000" y="4343400"/>
            <a:ext cx="8077200" cy="1981200"/>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20259" name="Rectangle 3"/>
          <p:cNvSpPr>
            <a:spLocks noGrp="1" noChangeArrowheads="1"/>
          </p:cNvSpPr>
          <p:nvPr>
            <p:ph type="body" idx="1"/>
          </p:nvPr>
        </p:nvSpPr>
        <p:spPr>
          <a:xfrm>
            <a:off x="457200" y="1295400"/>
            <a:ext cx="8458200" cy="4953000"/>
          </a:xfrm>
        </p:spPr>
        <p:txBody>
          <a:bodyPr/>
          <a:lstStyle/>
          <a:p>
            <a:pPr eaLnBrk="1" hangingPunct="1">
              <a:lnSpc>
                <a:spcPct val="90000"/>
              </a:lnSpc>
            </a:pPr>
            <a:r>
              <a:rPr lang="en-US" dirty="0" smtClean="0"/>
              <a:t>Natural Language </a:t>
            </a:r>
            <a:r>
              <a:rPr lang="en-US" altLang="zh-TW" dirty="0" smtClean="0">
                <a:ea typeface="Arial Unicode MS" pitchFamily="34" charset="-128"/>
                <a:cs typeface="Arial Unicode MS" pitchFamily="34" charset="-128"/>
              </a:rPr>
              <a:t>Decisions are Structured </a:t>
            </a:r>
          </a:p>
          <a:p>
            <a:pPr lvl="1" eaLnBrk="1" hangingPunct="1">
              <a:lnSpc>
                <a:spcPct val="90000"/>
              </a:lnSpc>
            </a:pPr>
            <a:r>
              <a:rPr lang="en-US" altLang="zh-TW" dirty="0" smtClean="0">
                <a:solidFill>
                  <a:srgbClr val="0033CC"/>
                </a:solidFill>
                <a:ea typeface="Arial Unicode MS" pitchFamily="34" charset="-128"/>
                <a:cs typeface="Arial Unicode MS" pitchFamily="34" charset="-128"/>
              </a:rPr>
              <a:t>Global decisions in which several local decisions play a role  but there are mutual dependencies on their outcome.</a:t>
            </a:r>
          </a:p>
          <a:p>
            <a:pPr eaLnBrk="1" hangingPunct="1">
              <a:lnSpc>
                <a:spcPct val="90000"/>
              </a:lnSpc>
            </a:pPr>
            <a:r>
              <a:rPr lang="en-US" altLang="zh-TW" dirty="0" smtClean="0">
                <a:ea typeface="Arial Unicode MS" pitchFamily="34" charset="-128"/>
                <a:cs typeface="Arial Unicode MS" pitchFamily="34" charset="-128"/>
              </a:rPr>
              <a:t>It is essential to make coherent decisions in a way that takes the interdependencies into account. </a:t>
            </a:r>
            <a:r>
              <a:rPr lang="en-US" altLang="zh-TW" dirty="0" smtClean="0">
                <a:solidFill>
                  <a:srgbClr val="0033CC"/>
                </a:solidFill>
                <a:ea typeface="Arial Unicode MS" pitchFamily="34" charset="-128"/>
                <a:cs typeface="Arial Unicode MS" pitchFamily="34" charset="-128"/>
              </a:rPr>
              <a:t>Joint, Global Inference</a:t>
            </a:r>
            <a:r>
              <a:rPr lang="en-US" altLang="zh-TW" b="1" dirty="0" smtClean="0">
                <a:solidFill>
                  <a:srgbClr val="0033CC"/>
                </a:solidFill>
                <a:ea typeface="Arial Unicode MS" pitchFamily="34" charset="-128"/>
                <a:cs typeface="Arial Unicode MS" pitchFamily="34" charset="-128"/>
              </a:rPr>
              <a:t>.</a:t>
            </a:r>
          </a:p>
          <a:p>
            <a:pPr eaLnBrk="1" hangingPunct="1">
              <a:lnSpc>
                <a:spcPct val="90000"/>
              </a:lnSpc>
            </a:pPr>
            <a:r>
              <a:rPr lang="en-US" altLang="zh-TW" dirty="0" smtClean="0">
                <a:solidFill>
                  <a:srgbClr val="0033CC"/>
                </a:solidFill>
                <a:ea typeface="Arial Unicode MS" pitchFamily="34" charset="-128"/>
                <a:cs typeface="Arial Unicode MS" pitchFamily="34" charset="-128"/>
              </a:rPr>
              <a:t>TODAY:</a:t>
            </a:r>
          </a:p>
          <a:p>
            <a:pPr lvl="1" eaLnBrk="1" hangingPunct="1">
              <a:lnSpc>
                <a:spcPct val="90000"/>
              </a:lnSpc>
            </a:pPr>
            <a:r>
              <a:rPr lang="en-US" altLang="zh-TW" dirty="0" smtClean="0">
                <a:ea typeface="Arial Unicode MS" pitchFamily="34" charset="-128"/>
                <a:cs typeface="Arial Unicode MS" pitchFamily="34" charset="-128"/>
              </a:rPr>
              <a:t>How to support real, high level, natural language decisions</a:t>
            </a:r>
          </a:p>
          <a:p>
            <a:pPr lvl="1" eaLnBrk="1" hangingPunct="1">
              <a:lnSpc>
                <a:spcPct val="90000"/>
              </a:lnSpc>
            </a:pPr>
            <a:r>
              <a:rPr lang="en-US" altLang="zh-TW" dirty="0" smtClean="0">
                <a:ea typeface="Arial Unicode MS" pitchFamily="34" charset="-128"/>
                <a:cs typeface="Arial Unicode MS" pitchFamily="34" charset="-128"/>
              </a:rPr>
              <a:t>How to learn models that are used, eventually, to make global decisions</a:t>
            </a:r>
          </a:p>
          <a:p>
            <a:pPr lvl="1" eaLnBrk="1" hangingPunct="1">
              <a:lnSpc>
                <a:spcPct val="90000"/>
              </a:lnSpc>
            </a:pPr>
            <a:endParaRPr lang="en-US" altLang="zh-TW" dirty="0" smtClean="0">
              <a:solidFill>
                <a:srgbClr val="0033CC"/>
              </a:solidFill>
              <a:ea typeface="Arial Unicode MS" pitchFamily="34" charset="-128"/>
              <a:cs typeface="Arial Unicode MS" pitchFamily="34" charset="-128"/>
            </a:endParaRPr>
          </a:p>
          <a:p>
            <a:pPr lvl="1" eaLnBrk="1" hangingPunct="1">
              <a:lnSpc>
                <a:spcPct val="90000"/>
              </a:lnSpc>
            </a:pPr>
            <a:r>
              <a:rPr lang="en-US" altLang="zh-TW" dirty="0" smtClean="0">
                <a:solidFill>
                  <a:srgbClr val="0033CC"/>
                </a:solidFill>
                <a:ea typeface="Arial Unicode MS" pitchFamily="34" charset="-128"/>
                <a:cs typeface="Arial Unicode MS" pitchFamily="34" charset="-128"/>
              </a:rPr>
              <a:t>A framework that allows one to exploit </a:t>
            </a:r>
            <a:r>
              <a:rPr lang="en-US" altLang="zh-TW" dirty="0">
                <a:solidFill>
                  <a:srgbClr val="0033CC"/>
                </a:solidFill>
                <a:ea typeface="Arial Unicode MS" pitchFamily="34" charset="-128"/>
                <a:cs typeface="Arial Unicode MS" pitchFamily="34" charset="-128"/>
              </a:rPr>
              <a:t>interdependencies among decision </a:t>
            </a:r>
            <a:r>
              <a:rPr lang="en-US" altLang="zh-TW" dirty="0" smtClean="0">
                <a:solidFill>
                  <a:srgbClr val="0033CC"/>
                </a:solidFill>
                <a:ea typeface="Arial Unicode MS" pitchFamily="34" charset="-128"/>
                <a:cs typeface="Arial Unicode MS" pitchFamily="34" charset="-128"/>
              </a:rPr>
              <a:t>variables both in </a:t>
            </a:r>
            <a:r>
              <a:rPr lang="en-US" altLang="zh-TW" dirty="0" smtClean="0">
                <a:ea typeface="Arial Unicode MS" pitchFamily="34" charset="-128"/>
                <a:cs typeface="Arial Unicode MS" pitchFamily="34" charset="-128"/>
              </a:rPr>
              <a:t>inference</a:t>
            </a:r>
            <a:r>
              <a:rPr lang="en-US" altLang="zh-TW" dirty="0" smtClean="0">
                <a:solidFill>
                  <a:srgbClr val="0033CC"/>
                </a:solidFill>
                <a:ea typeface="Arial Unicode MS" pitchFamily="34" charset="-128"/>
                <a:cs typeface="Arial Unicode MS" pitchFamily="34" charset="-128"/>
              </a:rPr>
              <a:t> (decision making) and in </a:t>
            </a:r>
            <a:r>
              <a:rPr lang="en-US" altLang="zh-TW" dirty="0" smtClean="0">
                <a:ea typeface="Arial Unicode MS" pitchFamily="34" charset="-128"/>
                <a:cs typeface="Arial Unicode MS" pitchFamily="34" charset="-128"/>
              </a:rPr>
              <a:t>learning.</a:t>
            </a:r>
          </a:p>
          <a:p>
            <a:pPr lvl="1" eaLnBrk="1" hangingPunct="1">
              <a:lnSpc>
                <a:spcPct val="90000"/>
              </a:lnSpc>
            </a:pPr>
            <a:r>
              <a:rPr lang="en-US" altLang="zh-TW" b="1" dirty="0" smtClean="0">
                <a:ea typeface="Arial Unicode MS" pitchFamily="34" charset="-128"/>
                <a:cs typeface="Arial Unicode MS" pitchFamily="34" charset="-128"/>
              </a:rPr>
              <a:t>Inference: </a:t>
            </a:r>
            <a:r>
              <a:rPr lang="en-US" altLang="zh-TW" dirty="0">
                <a:ea typeface="Arial Unicode MS" pitchFamily="34" charset="-128"/>
                <a:cs typeface="Arial Unicode MS" pitchFamily="34" charset="-128"/>
              </a:rPr>
              <a:t>A formulation for incorporating expressive declarative knowledge in decision making</a:t>
            </a:r>
            <a:r>
              <a:rPr lang="en-US" altLang="zh-TW" dirty="0" smtClean="0">
                <a:ea typeface="Arial Unicode MS" pitchFamily="34" charset="-128"/>
                <a:cs typeface="Arial Unicode MS" pitchFamily="34" charset="-128"/>
              </a:rPr>
              <a:t>.</a:t>
            </a:r>
          </a:p>
          <a:p>
            <a:pPr lvl="1" eaLnBrk="1" hangingPunct="1">
              <a:lnSpc>
                <a:spcPct val="90000"/>
              </a:lnSpc>
            </a:pPr>
            <a:r>
              <a:rPr lang="en-US" altLang="zh-TW" b="1" dirty="0" smtClean="0">
                <a:ea typeface="Arial Unicode MS" pitchFamily="34" charset="-128"/>
                <a:cs typeface="Arial Unicode MS" pitchFamily="34" charset="-128"/>
              </a:rPr>
              <a:t>Learning: </a:t>
            </a:r>
            <a:r>
              <a:rPr lang="en-US" altLang="zh-TW" dirty="0" smtClean="0">
                <a:ea typeface="Arial Unicode MS" pitchFamily="34" charset="-128"/>
                <a:cs typeface="Arial Unicode MS" pitchFamily="34" charset="-128"/>
              </a:rPr>
              <a:t>Ability to learn simple models; amplify its power by exploiting interdependencies. </a:t>
            </a:r>
            <a:endParaRPr lang="en-US" dirty="0" smtClean="0"/>
          </a:p>
        </p:txBody>
      </p:sp>
      <p:sp>
        <p:nvSpPr>
          <p:cNvPr id="60419" name="Rectangle 2"/>
          <p:cNvSpPr>
            <a:spLocks noGrp="1" noChangeArrowheads="1"/>
          </p:cNvSpPr>
          <p:nvPr>
            <p:ph type="title"/>
          </p:nvPr>
        </p:nvSpPr>
        <p:spPr/>
        <p:txBody>
          <a:bodyPr/>
          <a:lstStyle/>
          <a:p>
            <a:pPr eaLnBrk="1" hangingPunct="1"/>
            <a:r>
              <a:rPr lang="en-US" dirty="0" smtClean="0"/>
              <a:t>Learning and Inference in NLP</a:t>
            </a:r>
          </a:p>
        </p:txBody>
      </p:sp>
      <p:sp>
        <p:nvSpPr>
          <p:cNvPr id="4" name="Slide Number Placeholder 3"/>
          <p:cNvSpPr>
            <a:spLocks noGrp="1"/>
          </p:cNvSpPr>
          <p:nvPr>
            <p:ph type="sldNum" sz="quarter" idx="11"/>
          </p:nvPr>
        </p:nvSpPr>
        <p:spPr/>
        <p:txBody>
          <a:bodyPr/>
          <a:lstStyle/>
          <a:p>
            <a:pPr>
              <a:defRPr/>
            </a:pPr>
            <a:r>
              <a:rPr lang="en-US" altLang="zh-TW" dirty="0" smtClean="0"/>
              <a:t>Page </a:t>
            </a:r>
            <a:fld id="{C83F18D4-0D70-44DE-A8FF-A8D5002D1168}" type="slidenum">
              <a:rPr lang="en-US" altLang="zh-TW" smtClean="0"/>
              <a:pPr>
                <a:defRPr/>
              </a:pPr>
              <a:t>3</a:t>
            </a:fld>
            <a:endParaRPr lang="en-US" altLang="zh-TW" dirty="0"/>
          </a:p>
        </p:txBody>
      </p:sp>
    </p:spTree>
    <p:extLst>
      <p:ext uri="{BB962C8B-B14F-4D97-AF65-F5344CB8AC3E}">
        <p14:creationId xmlns:p14="http://schemas.microsoft.com/office/powerpoint/2010/main" val="1309032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02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02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02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025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025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025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025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0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686800" cy="5181600"/>
          </a:xfrm>
        </p:spPr>
        <p:txBody>
          <a:bodyPr/>
          <a:lstStyle/>
          <a:p>
            <a:pPr eaLnBrk="1" hangingPunct="1">
              <a:lnSpc>
                <a:spcPct val="90000"/>
              </a:lnSpc>
            </a:pPr>
            <a:r>
              <a:rPr lang="en-US" dirty="0" smtClean="0"/>
              <a:t>Constrained Conditional Models</a:t>
            </a:r>
          </a:p>
          <a:p>
            <a:pPr lvl="1" eaLnBrk="1" hangingPunct="1">
              <a:lnSpc>
                <a:spcPct val="90000"/>
              </a:lnSpc>
            </a:pPr>
            <a:r>
              <a:rPr lang="en-US" dirty="0" smtClean="0"/>
              <a:t>A formulation for global </a:t>
            </a:r>
            <a:r>
              <a:rPr lang="en-US" dirty="0"/>
              <a:t>i</a:t>
            </a:r>
            <a:r>
              <a:rPr lang="en-US" dirty="0" smtClean="0"/>
              <a:t>nference with knowledge modeled as expressive structural constraints</a:t>
            </a:r>
          </a:p>
          <a:p>
            <a:pPr lvl="1" eaLnBrk="1" hangingPunct="1">
              <a:lnSpc>
                <a:spcPct val="90000"/>
              </a:lnSpc>
            </a:pPr>
            <a:r>
              <a:rPr lang="en-US" dirty="0" smtClean="0"/>
              <a:t>Some examples</a:t>
            </a:r>
          </a:p>
          <a:p>
            <a:pPr lvl="1" eaLnBrk="1" hangingPunct="1">
              <a:lnSpc>
                <a:spcPct val="90000"/>
              </a:lnSpc>
            </a:pPr>
            <a:endParaRPr lang="en-US" dirty="0" smtClean="0"/>
          </a:p>
          <a:p>
            <a:pPr eaLnBrk="1" hangingPunct="1">
              <a:lnSpc>
                <a:spcPct val="90000"/>
              </a:lnSpc>
            </a:pPr>
            <a:r>
              <a:rPr lang="en-US" dirty="0" smtClean="0"/>
              <a:t>Constraints Driven Learning </a:t>
            </a:r>
          </a:p>
          <a:p>
            <a:pPr lvl="1" eaLnBrk="1" hangingPunct="1">
              <a:lnSpc>
                <a:spcPct val="90000"/>
              </a:lnSpc>
            </a:pPr>
            <a:r>
              <a:rPr lang="en-US" dirty="0" smtClean="0"/>
              <a:t>Training Paradigms for Constrained Conditional Models</a:t>
            </a:r>
          </a:p>
          <a:p>
            <a:pPr lvl="1" eaLnBrk="1" hangingPunct="1">
              <a:lnSpc>
                <a:spcPct val="90000"/>
              </a:lnSpc>
            </a:pPr>
            <a:r>
              <a:rPr lang="en-US" dirty="0" smtClean="0"/>
              <a:t>Constraints Driven Learning (CoDL)</a:t>
            </a:r>
          </a:p>
          <a:p>
            <a:pPr lvl="1" eaLnBrk="1" hangingPunct="1">
              <a:lnSpc>
                <a:spcPct val="90000"/>
              </a:lnSpc>
            </a:pPr>
            <a:r>
              <a:rPr lang="en-US" dirty="0" smtClean="0"/>
              <a:t>Unified (Constrained) Expectation Maximization</a:t>
            </a:r>
          </a:p>
          <a:p>
            <a:pPr lvl="1" eaLnBrk="1" hangingPunct="1">
              <a:lnSpc>
                <a:spcPct val="90000"/>
              </a:lnSpc>
            </a:pPr>
            <a:endParaRPr lang="en-US" dirty="0" smtClean="0">
              <a:solidFill>
                <a:srgbClr val="0033CC"/>
              </a:solidFill>
            </a:endParaRPr>
          </a:p>
          <a:p>
            <a:pPr eaLnBrk="1" hangingPunct="1">
              <a:lnSpc>
                <a:spcPct val="90000"/>
              </a:lnSpc>
            </a:pPr>
            <a:r>
              <a:rPr lang="en-US" dirty="0" smtClean="0"/>
              <a:t>Amortized Integer Linear Programming Inference</a:t>
            </a:r>
          </a:p>
          <a:p>
            <a:pPr lvl="1" eaLnBrk="1" hangingPunct="1">
              <a:lnSpc>
                <a:spcPct val="90000"/>
              </a:lnSpc>
            </a:pPr>
            <a:r>
              <a:rPr lang="en-US" dirty="0" smtClean="0"/>
              <a:t>Exploiting Previous Inference Results</a:t>
            </a:r>
          </a:p>
          <a:p>
            <a:pPr lvl="1" eaLnBrk="1" hangingPunct="1">
              <a:lnSpc>
                <a:spcPct val="90000"/>
              </a:lnSpc>
            </a:pPr>
            <a:r>
              <a:rPr lang="en-US" dirty="0" smtClean="0"/>
              <a:t>Can the k-</a:t>
            </a:r>
            <a:r>
              <a:rPr lang="en-US" dirty="0" err="1" smtClean="0"/>
              <a:t>th</a:t>
            </a:r>
            <a:r>
              <a:rPr lang="en-US" dirty="0" smtClean="0"/>
              <a:t> inference problem be cheaper than the 1st?</a:t>
            </a:r>
          </a:p>
        </p:txBody>
      </p:sp>
      <p:sp>
        <p:nvSpPr>
          <p:cNvPr id="4" name="Slide Number Placeholder 3"/>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30</a:t>
            </a:fld>
            <a:endParaRPr lang="en-US" altLang="zh-TW">
              <a:solidFill>
                <a:srgbClr val="000000"/>
              </a:solidFill>
            </a:endParaRPr>
          </a:p>
        </p:txBody>
      </p:sp>
      <p:sp>
        <p:nvSpPr>
          <p:cNvPr id="2" name="Right Arrow 1"/>
          <p:cNvSpPr/>
          <p:nvPr/>
        </p:nvSpPr>
        <p:spPr>
          <a:xfrm>
            <a:off x="31532" y="2743200"/>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85942324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304800"/>
            <a:ext cx="7916863" cy="677863"/>
          </a:xfrm>
        </p:spPr>
        <p:txBody>
          <a:bodyPr/>
          <a:lstStyle/>
          <a:p>
            <a:pPr eaLnBrk="1" hangingPunct="1"/>
            <a:r>
              <a:rPr lang="en-US" altLang="zh-TW" smtClean="0">
                <a:ea typeface="Arial Unicode MS" pitchFamily="34" charset="-128"/>
                <a:cs typeface="Arial Unicode MS" pitchFamily="34" charset="-128"/>
              </a:rPr>
              <a:t>Constrained Conditional Models (aka ILP Inference)</a:t>
            </a:r>
          </a:p>
        </p:txBody>
      </p:sp>
      <p:sp>
        <p:nvSpPr>
          <p:cNvPr id="754691" name="Rectangle 3"/>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5305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4702" name="Text Box 14"/>
          <p:cNvSpPr txBox="1">
            <a:spLocks noChangeArrowheads="1"/>
          </p:cNvSpPr>
          <p:nvPr/>
        </p:nvSpPr>
        <p:spPr bwMode="auto">
          <a:xfrm>
            <a:off x="609600" y="4003675"/>
            <a:ext cx="40386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solidFill>
                  <a:srgbClr val="FF0000"/>
                </a:solidFill>
                <a:latin typeface="Calibri" pitchFamily="34" charset="0"/>
              </a:rPr>
              <a:t>How to solve?</a:t>
            </a:r>
          </a:p>
          <a:p>
            <a:pPr eaLnBrk="1" hangingPunct="1">
              <a:spcBef>
                <a:spcPct val="50000"/>
              </a:spcBef>
            </a:pPr>
            <a:r>
              <a:rPr lang="en-US" sz="2000">
                <a:solidFill>
                  <a:srgbClr val="000000"/>
                </a:solidFill>
                <a:latin typeface="Calibri" pitchFamily="34" charset="0"/>
              </a:rPr>
              <a:t>This is an Integer Linear Program</a:t>
            </a:r>
          </a:p>
          <a:p>
            <a:pPr eaLnBrk="1" hangingPunct="1">
              <a:spcBef>
                <a:spcPct val="50000"/>
              </a:spcBef>
            </a:pPr>
            <a:r>
              <a:rPr lang="en-US" sz="2000">
                <a:solidFill>
                  <a:srgbClr val="000000"/>
                </a:solidFill>
                <a:latin typeface="Calibri" pitchFamily="34" charset="0"/>
              </a:rPr>
              <a:t>Solving using ILP packages gives an  exact solution. </a:t>
            </a:r>
          </a:p>
          <a:p>
            <a:pPr eaLnBrk="1" hangingPunct="1">
              <a:spcBef>
                <a:spcPct val="50000"/>
              </a:spcBef>
            </a:pPr>
            <a:r>
              <a:rPr lang="en-US">
                <a:solidFill>
                  <a:srgbClr val="000000"/>
                </a:solidFill>
                <a:latin typeface="Calibri" pitchFamily="34" charset="0"/>
              </a:rPr>
              <a:t>Cutting Planes, Dual Decomposition &amp; other search techniques are possible </a:t>
            </a:r>
          </a:p>
        </p:txBody>
      </p:sp>
      <p:sp>
        <p:nvSpPr>
          <p:cNvPr id="754705" name="Rectangle 17"/>
          <p:cNvSpPr>
            <a:spLocks noChangeArrowheads="1"/>
          </p:cNvSpPr>
          <p:nvPr/>
        </p:nvSpPr>
        <p:spPr bwMode="auto">
          <a:xfrm>
            <a:off x="7010400" y="1635125"/>
            <a:ext cx="2133600" cy="650875"/>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0000"/>
                </a:solidFill>
              </a:rPr>
              <a:t>(Soft) constraints component</a:t>
            </a:r>
          </a:p>
        </p:txBody>
      </p:sp>
      <p:grpSp>
        <p:nvGrpSpPr>
          <p:cNvPr id="754714" name="Group 26"/>
          <p:cNvGrpSpPr>
            <a:grpSpLocks/>
          </p:cNvGrpSpPr>
          <p:nvPr/>
        </p:nvGrpSpPr>
        <p:grpSpPr bwMode="auto">
          <a:xfrm>
            <a:off x="152400" y="1981200"/>
            <a:ext cx="2590800" cy="914400"/>
            <a:chOff x="96" y="1248"/>
            <a:chExt cx="1632" cy="576"/>
          </a:xfrm>
        </p:grpSpPr>
        <p:sp>
          <p:nvSpPr>
            <p:cNvPr id="61460" name="Rectangle 16"/>
            <p:cNvSpPr>
              <a:spLocks noChangeArrowheads="1"/>
            </p:cNvSpPr>
            <p:nvPr/>
          </p:nvSpPr>
          <p:spPr bwMode="auto">
            <a:xfrm>
              <a:off x="96" y="1414"/>
              <a:ext cx="1344" cy="41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0000"/>
                  </a:solidFill>
                </a:rPr>
                <a:t>Weight Vector for “local” models</a:t>
              </a:r>
            </a:p>
          </p:txBody>
        </p:sp>
        <p:sp>
          <p:nvSpPr>
            <p:cNvPr id="61461" name="Line 22"/>
            <p:cNvSpPr>
              <a:spLocks noChangeShapeType="1"/>
            </p:cNvSpPr>
            <p:nvPr/>
          </p:nvSpPr>
          <p:spPr bwMode="auto">
            <a:xfrm flipV="1">
              <a:off x="1488" y="1248"/>
              <a:ext cx="240"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grpSp>
        <p:nvGrpSpPr>
          <p:cNvPr id="754716" name="Group 28"/>
          <p:cNvGrpSpPr>
            <a:grpSpLocks/>
          </p:cNvGrpSpPr>
          <p:nvPr/>
        </p:nvGrpSpPr>
        <p:grpSpPr bwMode="auto">
          <a:xfrm>
            <a:off x="4879975" y="788988"/>
            <a:ext cx="3444875" cy="812800"/>
            <a:chOff x="3014" y="454"/>
            <a:chExt cx="2170" cy="512"/>
          </a:xfrm>
        </p:grpSpPr>
        <p:sp>
          <p:nvSpPr>
            <p:cNvPr id="61458" name="Rectangle 18"/>
            <p:cNvSpPr>
              <a:spLocks noChangeArrowheads="1"/>
            </p:cNvSpPr>
            <p:nvPr/>
          </p:nvSpPr>
          <p:spPr bwMode="auto">
            <a:xfrm>
              <a:off x="3360" y="4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0000"/>
                  </a:solidFill>
                </a:rPr>
                <a:t>Penalty for violating</a:t>
              </a:r>
            </a:p>
            <a:p>
              <a:r>
                <a:rPr lang="en-US">
                  <a:solidFill>
                    <a:srgbClr val="000000"/>
                  </a:solidFill>
                </a:rPr>
                <a:t>the constraint.</a:t>
              </a:r>
            </a:p>
          </p:txBody>
        </p:sp>
        <p:sp>
          <p:nvSpPr>
            <p:cNvPr id="61459" name="Line 23"/>
            <p:cNvSpPr>
              <a:spLocks noChangeShapeType="1"/>
            </p:cNvSpPr>
            <p:nvPr/>
          </p:nvSpPr>
          <p:spPr bwMode="auto">
            <a:xfrm rot="8742848" flipV="1">
              <a:off x="3014" y="692"/>
              <a:ext cx="348" cy="27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grpSp>
        <p:nvGrpSpPr>
          <p:cNvPr id="754717" name="Group 29"/>
          <p:cNvGrpSpPr>
            <a:grpSpLocks/>
          </p:cNvGrpSpPr>
          <p:nvPr/>
        </p:nvGrpSpPr>
        <p:grpSpPr bwMode="auto">
          <a:xfrm>
            <a:off x="5257800" y="1981200"/>
            <a:ext cx="3124200" cy="1295400"/>
            <a:chOff x="3312" y="1248"/>
            <a:chExt cx="1968" cy="816"/>
          </a:xfrm>
        </p:grpSpPr>
        <p:sp>
          <p:nvSpPr>
            <p:cNvPr id="61456" name="Rectangle 19"/>
            <p:cNvSpPr>
              <a:spLocks noChangeArrowheads="1"/>
            </p:cNvSpPr>
            <p:nvPr/>
          </p:nvSpPr>
          <p:spPr bwMode="auto">
            <a:xfrm>
              <a:off x="3456" y="16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0000"/>
                  </a:solidFill>
                </a:rPr>
                <a:t>How far y is from </a:t>
              </a:r>
            </a:p>
            <a:p>
              <a:r>
                <a:rPr lang="en-US">
                  <a:solidFill>
                    <a:srgbClr val="000000"/>
                  </a:solidFill>
                </a:rPr>
                <a:t>a “legal” assignment</a:t>
              </a:r>
            </a:p>
          </p:txBody>
        </p:sp>
        <p:sp>
          <p:nvSpPr>
            <p:cNvPr id="61457" name="Line 24"/>
            <p:cNvSpPr>
              <a:spLocks noChangeShapeType="1"/>
            </p:cNvSpPr>
            <p:nvPr/>
          </p:nvSpPr>
          <p:spPr bwMode="auto">
            <a:xfrm flipH="1" flipV="1">
              <a:off x="3312" y="1248"/>
              <a:ext cx="576"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grpSp>
        <p:nvGrpSpPr>
          <p:cNvPr id="754715" name="Group 27"/>
          <p:cNvGrpSpPr>
            <a:grpSpLocks/>
          </p:cNvGrpSpPr>
          <p:nvPr/>
        </p:nvGrpSpPr>
        <p:grpSpPr bwMode="auto">
          <a:xfrm>
            <a:off x="1905000" y="1981200"/>
            <a:ext cx="2895600" cy="1600200"/>
            <a:chOff x="1200" y="1296"/>
            <a:chExt cx="1824" cy="1008"/>
          </a:xfrm>
        </p:grpSpPr>
        <p:sp>
          <p:nvSpPr>
            <p:cNvPr id="61454" name="Rectangle 15"/>
            <p:cNvSpPr>
              <a:spLocks noChangeArrowheads="1"/>
            </p:cNvSpPr>
            <p:nvPr/>
          </p:nvSpPr>
          <p:spPr bwMode="auto">
            <a:xfrm>
              <a:off x="1200" y="1721"/>
              <a:ext cx="1824" cy="583"/>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0000"/>
                  </a:solidFill>
                </a:rPr>
                <a:t>Features, classifiers; log-linear models  (HMM, CRF) or a combination</a:t>
              </a:r>
            </a:p>
          </p:txBody>
        </p:sp>
        <p:sp>
          <p:nvSpPr>
            <p:cNvPr id="614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754718" name="Text Box 30"/>
          <p:cNvSpPr txBox="1">
            <a:spLocks noChangeArrowheads="1"/>
          </p:cNvSpPr>
          <p:nvPr/>
        </p:nvSpPr>
        <p:spPr bwMode="auto">
          <a:xfrm>
            <a:off x="4800600" y="4006850"/>
            <a:ext cx="40386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solidFill>
                  <a:srgbClr val="FF0000"/>
                </a:solidFill>
                <a:latin typeface="Calibri" pitchFamily="34" charset="0"/>
              </a:rPr>
              <a:t>How to train?</a:t>
            </a:r>
          </a:p>
          <a:p>
            <a:pPr eaLnBrk="1" hangingPunct="1">
              <a:spcBef>
                <a:spcPct val="50000"/>
              </a:spcBef>
            </a:pPr>
            <a:r>
              <a:rPr lang="en-US" sz="2000" b="1">
                <a:solidFill>
                  <a:srgbClr val="000000"/>
                </a:solidFill>
                <a:latin typeface="Calibri" pitchFamily="34" charset="0"/>
              </a:rPr>
              <a:t>Training</a:t>
            </a:r>
            <a:r>
              <a:rPr lang="en-US" sz="2000">
                <a:solidFill>
                  <a:srgbClr val="000000"/>
                </a:solidFill>
                <a:latin typeface="Calibri" pitchFamily="34" charset="0"/>
              </a:rPr>
              <a:t> is learning the objective function</a:t>
            </a:r>
          </a:p>
          <a:p>
            <a:pPr eaLnBrk="1" hangingPunct="1">
              <a:spcBef>
                <a:spcPct val="50000"/>
              </a:spcBef>
            </a:pPr>
            <a:r>
              <a:rPr lang="en-US" sz="2000">
                <a:solidFill>
                  <a:srgbClr val="000000"/>
                </a:solidFill>
                <a:latin typeface="Calibri" pitchFamily="34" charset="0"/>
              </a:rPr>
              <a:t>Decouple? Decompose?</a:t>
            </a:r>
          </a:p>
          <a:p>
            <a:pPr eaLnBrk="1" hangingPunct="1">
              <a:spcBef>
                <a:spcPct val="50000"/>
              </a:spcBef>
            </a:pPr>
            <a:r>
              <a:rPr lang="en-US" sz="2000">
                <a:solidFill>
                  <a:srgbClr val="000000"/>
                </a:solidFill>
                <a:latin typeface="Calibri" pitchFamily="34" charset="0"/>
              </a:rPr>
              <a:t>How to exploit the structure to        minimize supervision?</a:t>
            </a:r>
          </a:p>
        </p:txBody>
      </p:sp>
      <p:sp>
        <p:nvSpPr>
          <p:cNvPr id="23" name="Rectangle 22"/>
          <p:cNvSpPr/>
          <p:nvPr/>
        </p:nvSpPr>
        <p:spPr>
          <a:xfrm>
            <a:off x="4724400"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2" name="Rectangle 22"/>
          <p:cNvSpPr/>
          <p:nvPr/>
        </p:nvSpPr>
        <p:spPr>
          <a:xfrm>
            <a:off x="428625"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3" name="Right Arrow 2"/>
          <p:cNvSpPr/>
          <p:nvPr/>
        </p:nvSpPr>
        <p:spPr>
          <a:xfrm rot="7630127">
            <a:off x="8244090" y="3383365"/>
            <a:ext cx="762000" cy="533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31</a:t>
            </a:fld>
            <a:endParaRPr lang="en-US" altLang="zh-TW">
              <a:solidFill>
                <a:srgbClr val="000000"/>
              </a:solidFill>
            </a:endParaRPr>
          </a:p>
        </p:txBody>
      </p:sp>
    </p:spTree>
    <p:extLst>
      <p:ext uri="{BB962C8B-B14F-4D97-AF65-F5344CB8AC3E}">
        <p14:creationId xmlns:p14="http://schemas.microsoft.com/office/powerpoint/2010/main" val="13426710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Rectangle 6"/>
          <p:cNvSpPr>
            <a:spLocks noGrp="1" noChangeArrowheads="1"/>
          </p:cNvSpPr>
          <p:nvPr>
            <p:ph type="body" idx="1"/>
          </p:nvPr>
        </p:nvSpPr>
        <p:spPr>
          <a:xfrm>
            <a:off x="228600" y="2771775"/>
            <a:ext cx="8458200" cy="4114800"/>
          </a:xfrm>
          <a:noFill/>
        </p:spPr>
        <p:txBody>
          <a:bodyPr/>
          <a:lstStyle/>
          <a:p>
            <a:pPr marL="514350" indent="-457200">
              <a:lnSpc>
                <a:spcPct val="90000"/>
              </a:lnSpc>
            </a:pPr>
            <a:r>
              <a:rPr lang="en-US" sz="2000" dirty="0" smtClean="0"/>
              <a:t>Training:</a:t>
            </a:r>
          </a:p>
          <a:p>
            <a:pPr marL="914400" lvl="1" indent="-457200">
              <a:lnSpc>
                <a:spcPct val="90000"/>
              </a:lnSpc>
            </a:pPr>
            <a:r>
              <a:rPr lang="en-US" sz="1800" dirty="0" smtClean="0"/>
              <a:t>Independently of the constraints (L+I)</a:t>
            </a:r>
          </a:p>
          <a:p>
            <a:pPr marL="914400" lvl="1" indent="-457200">
              <a:lnSpc>
                <a:spcPct val="90000"/>
              </a:lnSpc>
            </a:pPr>
            <a:r>
              <a:rPr lang="en-US" sz="1800" dirty="0" smtClean="0"/>
              <a:t>Jointly, in the presence of the constraints (IBT)</a:t>
            </a:r>
          </a:p>
          <a:p>
            <a:pPr marL="914400" lvl="1" indent="-457200">
              <a:lnSpc>
                <a:spcPct val="90000"/>
              </a:lnSpc>
            </a:pPr>
            <a:r>
              <a:rPr lang="en-US" sz="1800" dirty="0" smtClean="0"/>
              <a:t>Decomposed to simpler models</a:t>
            </a:r>
          </a:p>
          <a:p>
            <a:pPr marL="514350" indent="-457200">
              <a:lnSpc>
                <a:spcPct val="90000"/>
              </a:lnSpc>
            </a:pPr>
            <a:r>
              <a:rPr lang="en-US" sz="2000" dirty="0" smtClean="0"/>
              <a:t>There has been a lot of work, theoretical and experimental, on these issues, starting with </a:t>
            </a:r>
            <a:r>
              <a:rPr lang="en-US" sz="1800" dirty="0" smtClean="0">
                <a:solidFill>
                  <a:srgbClr val="FF0000"/>
                </a:solidFill>
              </a:rPr>
              <a:t>[Punyakanok et. al IJCAI’05]</a:t>
            </a:r>
          </a:p>
          <a:p>
            <a:pPr marL="514350" indent="-457200">
              <a:lnSpc>
                <a:spcPct val="90000"/>
              </a:lnSpc>
            </a:pPr>
            <a:r>
              <a:rPr lang="en-US" sz="2000" dirty="0" smtClean="0">
                <a:solidFill>
                  <a:srgbClr val="FF0000"/>
                </a:solidFill>
              </a:rPr>
              <a:t>Not surprisingly, decomposition is good.</a:t>
            </a:r>
          </a:p>
          <a:p>
            <a:pPr marL="914400" lvl="1" indent="-457200">
              <a:lnSpc>
                <a:spcPct val="90000"/>
              </a:lnSpc>
            </a:pPr>
            <a:r>
              <a:rPr lang="en-US" sz="1800" dirty="0" smtClean="0"/>
              <a:t>See a summary in </a:t>
            </a:r>
            <a:r>
              <a:rPr lang="en-US" sz="1800" dirty="0" smtClean="0">
                <a:solidFill>
                  <a:srgbClr val="FF0000"/>
                </a:solidFill>
              </a:rPr>
              <a:t>[Chang et. al. Machine Learning Journal 2012]</a:t>
            </a:r>
          </a:p>
          <a:p>
            <a:pPr marL="514350" indent="-457200">
              <a:lnSpc>
                <a:spcPct val="90000"/>
              </a:lnSpc>
            </a:pPr>
            <a:r>
              <a:rPr lang="en-US" sz="2000" dirty="0" smtClean="0"/>
              <a:t>There has been a lot of work on exploiting CCMs in learning structures with indirect supervision </a:t>
            </a:r>
            <a:r>
              <a:rPr lang="en-US" sz="1800" dirty="0" smtClean="0">
                <a:solidFill>
                  <a:srgbClr val="FF0000"/>
                </a:solidFill>
              </a:rPr>
              <a:t>[Chang et. al, NAACL’10, ICML’10]</a:t>
            </a:r>
          </a:p>
          <a:p>
            <a:pPr marL="514350" indent="-457200">
              <a:lnSpc>
                <a:spcPct val="90000"/>
              </a:lnSpc>
            </a:pPr>
            <a:r>
              <a:rPr lang="en-US" sz="2000" dirty="0" smtClean="0"/>
              <a:t>Some recent work: </a:t>
            </a:r>
            <a:r>
              <a:rPr lang="en-US" sz="1800" dirty="0" smtClean="0">
                <a:solidFill>
                  <a:srgbClr val="FF0000"/>
                </a:solidFill>
              </a:rPr>
              <a:t>[Samdani et. al ICML’12]</a:t>
            </a:r>
          </a:p>
          <a:p>
            <a:pPr marL="914400" lvl="1" indent="-457200">
              <a:lnSpc>
                <a:spcPct val="90000"/>
              </a:lnSpc>
            </a:pPr>
            <a:endParaRPr lang="en-US" sz="1800" dirty="0" smtClean="0"/>
          </a:p>
        </p:txBody>
      </p:sp>
      <p:sp>
        <p:nvSpPr>
          <p:cNvPr id="140290" name="AutoShape 2"/>
          <p:cNvSpPr>
            <a:spLocks noChangeArrowheads="1"/>
          </p:cNvSpPr>
          <p:nvPr/>
        </p:nvSpPr>
        <p:spPr bwMode="auto">
          <a:xfrm>
            <a:off x="1676400" y="889000"/>
            <a:ext cx="2819400" cy="304800"/>
          </a:xfrm>
          <a:prstGeom prst="wedgeRectCallout">
            <a:avLst>
              <a:gd name="adj1" fmla="val 27986"/>
              <a:gd name="adj2" fmla="val 210940"/>
            </a:avLst>
          </a:prstGeom>
          <a:solidFill>
            <a:srgbClr val="FFFF66"/>
          </a:solidFill>
          <a:ln w="9525">
            <a:solidFill>
              <a:schemeClr val="tx1"/>
            </a:solidFill>
            <a:miter lim="800000"/>
            <a:headEnd/>
            <a:tailEnd/>
          </a:ln>
        </p:spPr>
        <p:txBody>
          <a:bodyPr/>
          <a:lstStyle/>
          <a:p>
            <a:pPr algn="ctr"/>
            <a:r>
              <a:rPr lang="en-US" b="1">
                <a:solidFill>
                  <a:srgbClr val="0033CC"/>
                </a:solidFill>
              </a:rPr>
              <a:t>Decompose Model</a:t>
            </a:r>
          </a:p>
        </p:txBody>
      </p:sp>
      <p:sp>
        <p:nvSpPr>
          <p:cNvPr id="7172" name="Rectangle 3"/>
          <p:cNvSpPr>
            <a:spLocks noGrp="1" noChangeArrowheads="1"/>
          </p:cNvSpPr>
          <p:nvPr>
            <p:ph type="title"/>
          </p:nvPr>
        </p:nvSpPr>
        <p:spPr>
          <a:xfrm>
            <a:off x="457200" y="312738"/>
            <a:ext cx="7916863" cy="677862"/>
          </a:xfrm>
        </p:spPr>
        <p:txBody>
          <a:bodyPr/>
          <a:lstStyle/>
          <a:p>
            <a:r>
              <a:rPr lang="en-US" altLang="zh-TW" smtClean="0">
                <a:solidFill>
                  <a:srgbClr val="0033CC"/>
                </a:solidFill>
                <a:ea typeface="Arial Unicode MS" pitchFamily="34" charset="-128"/>
                <a:cs typeface="Arial Unicode MS" pitchFamily="34" charset="-128"/>
              </a:rPr>
              <a:t>Training</a:t>
            </a:r>
            <a:r>
              <a:rPr lang="en-US" altLang="zh-TW" smtClean="0">
                <a:ea typeface="Arial Unicode MS" pitchFamily="34" charset="-128"/>
                <a:cs typeface="Arial Unicode MS" pitchFamily="34" charset="-128"/>
              </a:rPr>
              <a:t> Constrained Conditional Models </a:t>
            </a:r>
          </a:p>
        </p:txBody>
      </p:sp>
      <p:sp>
        <p:nvSpPr>
          <p:cNvPr id="140292" name="Rectangle 4"/>
          <p:cNvSpPr>
            <a:spLocks noChangeArrowheads="1"/>
          </p:cNvSpPr>
          <p:nvPr/>
        </p:nvSpPr>
        <p:spPr bwMode="auto">
          <a:xfrm>
            <a:off x="533400" y="11430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pic>
        <p:nvPicPr>
          <p:cNvPr id="71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1409700"/>
            <a:ext cx="53054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5" name="Line 7"/>
          <p:cNvSpPr>
            <a:spLocks noChangeShapeType="1"/>
          </p:cNvSpPr>
          <p:nvPr/>
        </p:nvSpPr>
        <p:spPr bwMode="auto">
          <a:xfrm>
            <a:off x="3048000" y="1666875"/>
            <a:ext cx="1676400"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0296" name="Line 8"/>
          <p:cNvSpPr>
            <a:spLocks noChangeShapeType="1"/>
          </p:cNvSpPr>
          <p:nvPr/>
        </p:nvSpPr>
        <p:spPr bwMode="auto">
          <a:xfrm>
            <a:off x="3048000" y="2514600"/>
            <a:ext cx="4191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0297" name="AutoShape 9"/>
          <p:cNvSpPr>
            <a:spLocks noChangeArrowheads="1"/>
          </p:cNvSpPr>
          <p:nvPr/>
        </p:nvSpPr>
        <p:spPr bwMode="auto">
          <a:xfrm>
            <a:off x="4648200" y="2743200"/>
            <a:ext cx="4343400" cy="381000"/>
          </a:xfrm>
          <a:prstGeom prst="wedgeRectCallout">
            <a:avLst>
              <a:gd name="adj1" fmla="val -34065"/>
              <a:gd name="adj2" fmla="val -108333"/>
            </a:avLst>
          </a:prstGeom>
          <a:solidFill>
            <a:srgbClr val="FFFF66"/>
          </a:solidFill>
          <a:ln w="9525">
            <a:solidFill>
              <a:schemeClr val="tx1"/>
            </a:solidFill>
            <a:miter lim="800000"/>
            <a:headEnd/>
            <a:tailEnd/>
          </a:ln>
        </p:spPr>
        <p:txBody>
          <a:bodyPr/>
          <a:lstStyle/>
          <a:p>
            <a:pPr algn="ctr"/>
            <a:r>
              <a:rPr lang="en-US" b="1">
                <a:solidFill>
                  <a:srgbClr val="FF0000"/>
                </a:solidFill>
              </a:rPr>
              <a:t>Decompose Model from constraints</a:t>
            </a:r>
          </a:p>
        </p:txBody>
      </p:sp>
      <p:sp>
        <p:nvSpPr>
          <p:cNvPr id="140298" name="Line 10"/>
          <p:cNvSpPr>
            <a:spLocks noChangeShapeType="1"/>
          </p:cNvSpPr>
          <p:nvPr/>
        </p:nvSpPr>
        <p:spPr bwMode="auto">
          <a:xfrm flipV="1">
            <a:off x="5410200" y="2057400"/>
            <a:ext cx="22860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0299" name="Line 11"/>
          <p:cNvSpPr>
            <a:spLocks noChangeShapeType="1"/>
          </p:cNvSpPr>
          <p:nvPr/>
        </p:nvSpPr>
        <p:spPr bwMode="auto">
          <a:xfrm flipH="1" flipV="1">
            <a:off x="4267200" y="2133600"/>
            <a:ext cx="1143000" cy="352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0300" name="Line 12"/>
          <p:cNvSpPr>
            <a:spLocks noChangeShapeType="1"/>
          </p:cNvSpPr>
          <p:nvPr/>
        </p:nvSpPr>
        <p:spPr bwMode="auto">
          <a:xfrm rot="19980297" flipV="1">
            <a:off x="3790950" y="1185863"/>
            <a:ext cx="228600" cy="45720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0301" name="Line 13"/>
          <p:cNvSpPr>
            <a:spLocks noChangeShapeType="1"/>
          </p:cNvSpPr>
          <p:nvPr/>
        </p:nvSpPr>
        <p:spPr bwMode="auto">
          <a:xfrm rot="842933" flipV="1">
            <a:off x="3979863" y="1179513"/>
            <a:ext cx="209550" cy="484187"/>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0302" name="Line 14"/>
          <p:cNvSpPr>
            <a:spLocks noChangeShapeType="1"/>
          </p:cNvSpPr>
          <p:nvPr/>
        </p:nvSpPr>
        <p:spPr bwMode="auto">
          <a:xfrm rot="17730028" flipV="1">
            <a:off x="3619500" y="1219200"/>
            <a:ext cx="228600" cy="45720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32</a:t>
            </a:fld>
            <a:endParaRPr lang="en-US" altLang="zh-TW">
              <a:solidFill>
                <a:srgbClr val="000000"/>
              </a:solidFill>
            </a:endParaRPr>
          </a:p>
        </p:txBody>
      </p:sp>
    </p:spTree>
    <p:extLst>
      <p:ext uri="{BB962C8B-B14F-4D97-AF65-F5344CB8AC3E}">
        <p14:creationId xmlns:p14="http://schemas.microsoft.com/office/powerpoint/2010/main" val="300229437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299"/>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499"/>
                                          </p:stCondLst>
                                        </p:cTn>
                                        <p:tgtEl>
                                          <p:spTgt spid="140292"/>
                                        </p:tgtEl>
                                        <p:attrNameLst>
                                          <p:attrName>style.visibility</p:attrName>
                                        </p:attrNameLst>
                                      </p:cBhvr>
                                      <p:to>
                                        <p:strVal val="visible"/>
                                      </p:to>
                                    </p:set>
                                  </p:childTnLst>
                                </p:cTn>
                              </p:par>
                              <p:par>
                                <p:cTn id="11" presetID="22" presetClass="entr" presetSubtype="2" fill="hold" grpId="0" nodeType="withEffect">
                                  <p:stCondLst>
                                    <p:cond delay="0"/>
                                  </p:stCondLst>
                                  <p:childTnLst>
                                    <p:set>
                                      <p:cBhvr>
                                        <p:cTn id="12" dur="1" fill="hold">
                                          <p:stCondLst>
                                            <p:cond delay="0"/>
                                          </p:stCondLst>
                                        </p:cTn>
                                        <p:tgtEl>
                                          <p:spTgt spid="140296"/>
                                        </p:tgtEl>
                                        <p:attrNameLst>
                                          <p:attrName>style.visibility</p:attrName>
                                        </p:attrNameLst>
                                      </p:cBhvr>
                                      <p:to>
                                        <p:strVal val="visible"/>
                                      </p:to>
                                    </p:set>
                                    <p:animEffect transition="in" filter="wipe(right)">
                                      <p:cBhvr>
                                        <p:cTn id="13" dur="1000"/>
                                        <p:tgtEl>
                                          <p:spTgt spid="14029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4029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029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0294">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0294">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0295"/>
                                        </p:tgtEl>
                                        <p:attrNameLst>
                                          <p:attrName>style.visibility</p:attrName>
                                        </p:attrNameLst>
                                      </p:cBhvr>
                                      <p:to>
                                        <p:strVal val="visible"/>
                                      </p:to>
                                    </p:set>
                                    <p:animEffect transition="in" filter="wipe(left)">
                                      <p:cBhvr>
                                        <p:cTn id="26" dur="1000"/>
                                        <p:tgtEl>
                                          <p:spTgt spid="140295"/>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402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030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030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030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029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029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029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029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0294">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02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nimBg="1"/>
      <p:bldP spid="140292" grpId="0" autoUpdateAnimBg="0"/>
      <p:bldP spid="140295" grpId="0" animBg="1"/>
      <p:bldP spid="140296" grpId="0" animBg="1"/>
      <p:bldP spid="140297" grpId="0" animBg="1"/>
      <p:bldP spid="140298" grpId="0" animBg="1"/>
      <p:bldP spid="140299" grpId="0" animBg="1"/>
      <p:bldP spid="140300" grpId="0" animBg="1"/>
      <p:bldP spid="140301" grpId="0" animBg="1"/>
      <p:bldP spid="14030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52400" y="457200"/>
            <a:ext cx="899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eaLnBrk="1" hangingPunct="1">
              <a:lnSpc>
                <a:spcPct val="104000"/>
              </a:lnSpc>
              <a:buClr>
                <a:srgbClr val="000000"/>
              </a:buClr>
              <a:buSzPct val="100000"/>
              <a:buFont typeface="Arial" pitchFamily="34" charset="0"/>
              <a:buNone/>
            </a:pPr>
            <a:r>
              <a:rPr lang="en-US" sz="2800">
                <a:solidFill>
                  <a:srgbClr val="000000"/>
                </a:solidFill>
                <a:latin typeface="Calibri" pitchFamily="34" charset="0"/>
                <a:ea typeface="Arial Unicode MS" pitchFamily="34" charset="-128"/>
                <a:cs typeface="Arial Unicode MS" pitchFamily="34" charset="-128"/>
              </a:rPr>
              <a:t>Information extraction without </a:t>
            </a:r>
            <a:r>
              <a:rPr lang="en-US" sz="2800">
                <a:solidFill>
                  <a:srgbClr val="FF0000"/>
                </a:solidFill>
                <a:latin typeface="Calibri" pitchFamily="34" charset="0"/>
                <a:ea typeface="Arial Unicode MS" pitchFamily="34" charset="-128"/>
                <a:cs typeface="Arial Unicode MS" pitchFamily="34" charset="-128"/>
              </a:rPr>
              <a:t>Prior Knowledge</a:t>
            </a:r>
            <a:endParaRPr lang="en-US" sz="2800">
              <a:solidFill>
                <a:srgbClr val="000000"/>
              </a:solidFill>
              <a:latin typeface="Calibri" pitchFamily="34" charset="0"/>
              <a:ea typeface="Arial Unicode MS" pitchFamily="34" charset="-128"/>
              <a:cs typeface="Arial Unicode MS" pitchFamily="34" charset="-128"/>
            </a:endParaRPr>
          </a:p>
        </p:txBody>
      </p:sp>
      <p:sp>
        <p:nvSpPr>
          <p:cNvPr id="65539" name="Rectangle 5"/>
          <p:cNvSpPr>
            <a:spLocks noChangeArrowheads="1"/>
          </p:cNvSpPr>
          <p:nvPr/>
        </p:nvSpPr>
        <p:spPr bwMode="auto">
          <a:xfrm>
            <a:off x="2286000" y="2973388"/>
            <a:ext cx="6477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spcBef>
                <a:spcPts val="60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sz="2000" b="1" u="sng">
                <a:solidFill>
                  <a:srgbClr val="FF0000"/>
                </a:solidFill>
                <a:latin typeface="Calibri" pitchFamily="34" charset="0"/>
                <a:ea typeface="Arial Unicode MS" pitchFamily="34" charset="-128"/>
                <a:cs typeface="Arial Unicode MS" pitchFamily="34" charset="-128"/>
              </a:rPr>
              <a:t>Prediction result of a trained HMM</a:t>
            </a:r>
            <a:endParaRPr lang="en-US" sz="2000" b="1" i="1" u="sng">
              <a:solidFill>
                <a:srgbClr val="008000"/>
              </a:solidFill>
              <a:latin typeface="Calibri" pitchFamily="34" charset="0"/>
              <a:ea typeface="Arial Unicode MS" pitchFamily="34" charset="-128"/>
              <a:cs typeface="Arial Unicode MS" pitchFamily="34" charset="-128"/>
            </a:endParaRP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sz="2000" i="1">
                <a:solidFill>
                  <a:srgbClr val="008000"/>
                </a:solidFill>
                <a:latin typeface="Courier New" pitchFamily="49" charset="0"/>
                <a:ea typeface="Arial Unicode MS" pitchFamily="34" charset="-128"/>
                <a:cs typeface="Arial Unicode MS" pitchFamily="34" charset="-128"/>
              </a:rPr>
              <a:t>		</a:t>
            </a:r>
            <a:r>
              <a:rPr lang="en-US">
                <a:solidFill>
                  <a:srgbClr val="000000"/>
                </a:solidFill>
                <a:latin typeface="Tempus Sans ITC" pitchFamily="82" charset="0"/>
                <a:ea typeface="Arial Unicode MS" pitchFamily="34" charset="-128"/>
                <a:cs typeface="Arial Unicode MS" pitchFamily="34" charset="-128"/>
              </a:rPr>
              <a:t>Lars Ole Andersen . Program analysis and</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specialization for the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C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Programming language</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  PhD thesis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DIKU , University of Copenhagen , May</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1994 .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en-US">
              <a:solidFill>
                <a:srgbClr val="000000"/>
              </a:solidFill>
              <a:latin typeface="Tempus Sans ITC" pitchFamily="82" charset="0"/>
              <a:ea typeface="Arial Unicode MS" pitchFamily="34" charset="-128"/>
              <a:cs typeface="Arial Unicode MS" pitchFamily="34" charset="-128"/>
            </a:endParaRPr>
          </a:p>
        </p:txBody>
      </p:sp>
      <p:sp>
        <p:nvSpPr>
          <p:cNvPr id="65540" name="Rectangle 6"/>
          <p:cNvSpPr>
            <a:spLocks noChangeArrowheads="1"/>
          </p:cNvSpPr>
          <p:nvPr/>
        </p:nvSpPr>
        <p:spPr bwMode="auto">
          <a:xfrm>
            <a:off x="381000" y="3430588"/>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[AUTHOR]</a:t>
            </a:r>
            <a:r>
              <a:rPr lang="en-US" b="1" i="1">
                <a:solidFill>
                  <a:srgbClr val="008000"/>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[TITLE]</a:t>
            </a:r>
            <a:r>
              <a:rPr lang="en-US" b="1">
                <a:solidFill>
                  <a:srgbClr val="008000"/>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[EDITOR]</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[BOOKTITLE]</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[TECH-REPORT]</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[INSTITUTION]</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60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[DATE]</a:t>
            </a:r>
            <a:r>
              <a:rPr lang="en-US" b="1">
                <a:solidFill>
                  <a:srgbClr val="FFFFFF"/>
                </a:solidFill>
                <a:latin typeface="Tempus Sans ITC" pitchFamily="82" charset="0"/>
                <a:ea typeface="Arial Unicode MS" pitchFamily="34" charset="-128"/>
                <a:cs typeface="Arial Unicode MS" pitchFamily="34" charset="-128"/>
              </a:rPr>
              <a:t> </a:t>
            </a:r>
            <a:r>
              <a:rPr lang="en-US" sz="2400" b="1">
                <a:solidFill>
                  <a:srgbClr val="FFFFFF"/>
                </a:solidFill>
                <a:latin typeface="Tempus Sans ITC" pitchFamily="82" charset="0"/>
                <a:ea typeface="Arial Unicode MS" pitchFamily="34" charset="-128"/>
                <a:cs typeface="Arial Unicode MS" pitchFamily="34" charset="-128"/>
              </a:rPr>
              <a:t>		</a:t>
            </a:r>
          </a:p>
        </p:txBody>
      </p:sp>
      <p:sp>
        <p:nvSpPr>
          <p:cNvPr id="50183" name="Oval 8"/>
          <p:cNvSpPr>
            <a:spLocks noChangeArrowheads="1"/>
          </p:cNvSpPr>
          <p:nvPr/>
        </p:nvSpPr>
        <p:spPr bwMode="auto">
          <a:xfrm>
            <a:off x="4724400" y="3430588"/>
            <a:ext cx="457200" cy="3810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50184" name="Line 9"/>
          <p:cNvSpPr>
            <a:spLocks noChangeShapeType="1"/>
          </p:cNvSpPr>
          <p:nvPr/>
        </p:nvSpPr>
        <p:spPr bwMode="auto">
          <a:xfrm>
            <a:off x="6705600" y="38115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185" name="Oval 10"/>
          <p:cNvSpPr>
            <a:spLocks noChangeArrowheads="1"/>
          </p:cNvSpPr>
          <p:nvPr/>
        </p:nvSpPr>
        <p:spPr bwMode="auto">
          <a:xfrm>
            <a:off x="2971800" y="4725988"/>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50186" name="Oval 11"/>
          <p:cNvSpPr>
            <a:spLocks noChangeArrowheads="1"/>
          </p:cNvSpPr>
          <p:nvPr/>
        </p:nvSpPr>
        <p:spPr bwMode="auto">
          <a:xfrm>
            <a:off x="6172200" y="5106988"/>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50187" name="Line 12"/>
          <p:cNvSpPr>
            <a:spLocks noChangeShapeType="1"/>
          </p:cNvSpPr>
          <p:nvPr/>
        </p:nvSpPr>
        <p:spPr bwMode="auto">
          <a:xfrm>
            <a:off x="4800600" y="41163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188" name="Line 13"/>
          <p:cNvSpPr>
            <a:spLocks noChangeShapeType="1"/>
          </p:cNvSpPr>
          <p:nvPr/>
        </p:nvSpPr>
        <p:spPr bwMode="auto">
          <a:xfrm>
            <a:off x="6629400" y="54879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189" name="Line 14"/>
          <p:cNvSpPr>
            <a:spLocks noChangeShapeType="1"/>
          </p:cNvSpPr>
          <p:nvPr/>
        </p:nvSpPr>
        <p:spPr bwMode="auto">
          <a:xfrm flipV="1">
            <a:off x="4572000" y="4802188"/>
            <a:ext cx="1079500" cy="15875"/>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187856" name="Rectangle 16"/>
          <p:cNvSpPr>
            <a:spLocks noChangeArrowheads="1"/>
          </p:cNvSpPr>
          <p:nvPr/>
        </p:nvSpPr>
        <p:spPr bwMode="auto">
          <a:xfrm>
            <a:off x="4286250" y="5878513"/>
            <a:ext cx="4019550" cy="4064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7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pitchFamily="34" charset="0"/>
                <a:cs typeface="Tahoma" pitchFamily="34" charset="0"/>
              </a:rPr>
              <a:t>Violates lots of </a:t>
            </a:r>
            <a:r>
              <a:rPr lang="en-US" sz="2000">
                <a:solidFill>
                  <a:srgbClr val="FF0000"/>
                </a:solidFill>
                <a:latin typeface="Calibri" pitchFamily="34" charset="0"/>
                <a:cs typeface="Tahoma" pitchFamily="34" charset="0"/>
              </a:rPr>
              <a:t>natural</a:t>
            </a:r>
            <a:r>
              <a:rPr lang="en-US" sz="2000">
                <a:solidFill>
                  <a:srgbClr val="000000"/>
                </a:solidFill>
                <a:latin typeface="Calibri" pitchFamily="34" charset="0"/>
                <a:cs typeface="Tahoma" pitchFamily="34" charset="0"/>
              </a:rPr>
              <a:t> constraints!</a:t>
            </a:r>
          </a:p>
        </p:txBody>
      </p:sp>
      <p:sp>
        <p:nvSpPr>
          <p:cNvPr id="50191" name="Line 17"/>
          <p:cNvSpPr>
            <a:spLocks noChangeShapeType="1"/>
          </p:cNvSpPr>
          <p:nvPr/>
        </p:nvSpPr>
        <p:spPr bwMode="auto">
          <a:xfrm>
            <a:off x="3048000" y="44211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5550" name="Text Box 3"/>
          <p:cNvSpPr txBox="1">
            <a:spLocks noChangeArrowheads="1"/>
          </p:cNvSpPr>
          <p:nvPr/>
        </p:nvSpPr>
        <p:spPr bwMode="auto">
          <a:xfrm>
            <a:off x="533400" y="990600"/>
            <a:ext cx="8305800" cy="1158875"/>
          </a:xfrm>
          <a:prstGeom prst="rect">
            <a:avLst/>
          </a:prstGeom>
          <a:noFill/>
          <a:ln w="9360">
            <a:solidFill>
              <a:srgbClr val="0033CC"/>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457200" indent="-4572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1pPr>
            <a:lvl2pPr marL="742950" indent="-28575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2pPr>
            <a:lvl3pPr marL="11430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3pPr>
            <a:lvl4pPr marL="16002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4pPr>
            <a:lvl5pPr marL="20574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9pPr>
          </a:lstStyle>
          <a:p>
            <a:pPr eaLnBrk="1" hangingPunct="1">
              <a:lnSpc>
                <a:spcPct val="98000"/>
              </a:lnSpc>
              <a:spcBef>
                <a:spcPts val="600"/>
              </a:spcBef>
              <a:buClr>
                <a:srgbClr val="000000"/>
              </a:buClr>
              <a:buSzPct val="75000"/>
              <a:buFont typeface="Wingdings" pitchFamily="2" charset="2"/>
              <a:buNone/>
            </a:pPr>
            <a:r>
              <a:rPr lang="en-US" sz="2400" b="1">
                <a:solidFill>
                  <a:srgbClr val="000000"/>
                </a:solidFill>
                <a:latin typeface="Tempus Sans ITC" pitchFamily="82" charset="0"/>
                <a:ea typeface="Arial Unicode MS" pitchFamily="34" charset="-128"/>
                <a:cs typeface="Arial Unicode MS" pitchFamily="34" charset="-128"/>
              </a:rPr>
              <a:t>Lars Ole Andersen . Program analysis and specialization for the 	C Programming language.  PhD thesis. DIKU , University of Copenhagen, May 1994 .</a:t>
            </a:r>
          </a:p>
        </p:txBody>
      </p:sp>
      <p:pic>
        <p:nvPicPr>
          <p:cNvPr id="118785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89163"/>
            <a:ext cx="5029200"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52" name="Rectangle 21"/>
          <p:cNvSpPr>
            <a:spLocks noChangeArrowheads="1"/>
          </p:cNvSpPr>
          <p:nvPr/>
        </p:nvSpPr>
        <p:spPr bwMode="auto">
          <a:xfrm>
            <a:off x="4267200" y="2197100"/>
            <a:ext cx="2590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87862" name="Rectangle 22"/>
          <p:cNvSpPr>
            <a:spLocks noChangeArrowheads="1"/>
          </p:cNvSpPr>
          <p:nvPr/>
        </p:nvSpPr>
        <p:spPr bwMode="auto">
          <a:xfrm>
            <a:off x="1612900" y="2362200"/>
            <a:ext cx="2819400" cy="533400"/>
          </a:xfrm>
          <a:prstGeom prst="rect">
            <a:avLst/>
          </a:prstGeom>
          <a:noFill/>
          <a:ln w="28575">
            <a:solidFill>
              <a:srgbClr val="FF9933"/>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zh-TW" smtClean="0">
                <a:solidFill>
                  <a:srgbClr val="000000"/>
                </a:solidFill>
              </a:rPr>
              <a:t>Page </a:t>
            </a:r>
            <a:fld id="{34956E49-9B35-407E-B5F2-C84A7F7C3F93}" type="slidenum">
              <a:rPr lang="en-US" altLang="zh-TW" smtClean="0">
                <a:solidFill>
                  <a:srgbClr val="000000"/>
                </a:solidFill>
              </a:rPr>
              <a:pPr>
                <a:defRPr/>
              </a:pPr>
              <a:t>33</a:t>
            </a:fld>
            <a:endParaRPr lang="en-US" altLang="zh-TW">
              <a:solidFill>
                <a:srgbClr val="000000"/>
              </a:solidFill>
            </a:endParaRPr>
          </a:p>
        </p:txBody>
      </p:sp>
    </p:spTree>
    <p:extLst>
      <p:ext uri="{BB962C8B-B14F-4D97-AF65-F5344CB8AC3E}">
        <p14:creationId xmlns:p14="http://schemas.microsoft.com/office/powerpoint/2010/main" val="407581354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78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1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1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1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87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p:bldP spid="50184" grpId="0" animBg="1"/>
      <p:bldP spid="50185" grpId="0" animBg="1"/>
      <p:bldP spid="50186" grpId="0" animBg="1"/>
      <p:bldP spid="50187" grpId="0" animBg="1"/>
      <p:bldP spid="50188" grpId="0" animBg="1"/>
      <p:bldP spid="50189" grpId="0" animBg="1"/>
      <p:bldP spid="1187856" grpId="0" animBg="1"/>
      <p:bldP spid="50191" grpId="0" animBg="1"/>
      <p:bldP spid="11878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idx="4294967295"/>
          </p:nvPr>
        </p:nvSpPr>
        <p:spPr/>
        <p:txBody>
          <a:bodyPr lIns="0" tIns="0" rIns="0" bIns="0"/>
          <a:lstStyle/>
          <a:p>
            <a:pPr eaLnBrk="1" hangingPunct="1"/>
            <a:r>
              <a:rPr lang="en-US" smtClean="0"/>
              <a:t>Strategies for Improving the Results</a:t>
            </a:r>
          </a:p>
        </p:txBody>
      </p:sp>
      <p:sp>
        <p:nvSpPr>
          <p:cNvPr id="3" name="Content Placeholder 2"/>
          <p:cNvSpPr>
            <a:spLocks noGrp="1"/>
          </p:cNvSpPr>
          <p:nvPr>
            <p:ph idx="4294967295"/>
          </p:nvPr>
        </p:nvSpPr>
        <p:spPr/>
        <p:txBody>
          <a:bodyPr lIns="0" tIns="0" rIns="0" bIns="0"/>
          <a:lstStyle/>
          <a:p>
            <a:pPr marL="339725" indent="-339725" defTabSz="457200" eaLnBrk="1" hangingPunct="1">
              <a:lnSpc>
                <a:spcPct val="98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(Pure) Machine Learning Approaches</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Higher Order HMM/CRF?</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Increasing the window size?</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Adding </a:t>
            </a:r>
            <a:r>
              <a:rPr lang="en-US" smtClean="0">
                <a:solidFill>
                  <a:srgbClr val="FF0000"/>
                </a:solidFill>
              </a:rPr>
              <a:t>a lot of </a:t>
            </a:r>
            <a:r>
              <a:rPr lang="en-US" smtClean="0"/>
              <a:t>new features </a:t>
            </a:r>
          </a:p>
          <a:p>
            <a:pPr marL="1196975" lvl="2"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0" smtClean="0"/>
              <a:t>Requires </a:t>
            </a:r>
            <a:r>
              <a:rPr lang="en-US" b="0" smtClean="0">
                <a:solidFill>
                  <a:srgbClr val="FF0000"/>
                </a:solidFill>
              </a:rPr>
              <a:t>a lot of </a:t>
            </a:r>
            <a:r>
              <a:rPr lang="en-US" b="0" smtClean="0"/>
              <a:t>labeled examples</a:t>
            </a:r>
          </a:p>
          <a:p>
            <a:pPr marL="1196975" lvl="2" defTabSz="457200" eaLnBrk="1" hangingPunct="1">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0" smtClean="0"/>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What if we only have </a:t>
            </a:r>
            <a:r>
              <a:rPr lang="en-US" smtClean="0">
                <a:solidFill>
                  <a:srgbClr val="FF0000"/>
                </a:solidFill>
              </a:rPr>
              <a:t>a few </a:t>
            </a:r>
            <a:r>
              <a:rPr lang="en-US" smtClean="0"/>
              <a:t>labeled examples?</a:t>
            </a:r>
          </a:p>
          <a:p>
            <a:pPr marL="739775" lvl="1" indent="-282575" defTabSz="457200" eaLnBrk="1" hangingPunct="1">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p>
          <a:p>
            <a:pPr marL="739775" lvl="1" indent="-282575" defTabSz="457200" eaLnBrk="1" hangingPunct="1">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p>
          <a:p>
            <a:pPr marL="339725"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smtClean="0"/>
          </a:p>
          <a:p>
            <a:pPr marL="339725"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Other options? </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Constrain the output to </a:t>
            </a:r>
            <a:r>
              <a:rPr lang="en-US" smtClean="0">
                <a:solidFill>
                  <a:srgbClr val="FF0000"/>
                </a:solidFill>
              </a:rPr>
              <a:t>make sense</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Push the  (simple) model in a direction that </a:t>
            </a:r>
            <a:r>
              <a:rPr lang="en-US" smtClean="0">
                <a:solidFill>
                  <a:srgbClr val="FF0000"/>
                </a:solidFill>
              </a:rPr>
              <a:t>makes sense</a:t>
            </a:r>
            <a:endParaRPr lang="en-US" smtClean="0"/>
          </a:p>
        </p:txBody>
      </p:sp>
      <p:sp>
        <p:nvSpPr>
          <p:cNvPr id="6152" name="Rectangle 8"/>
          <p:cNvSpPr>
            <a:spLocks noChangeArrowheads="1"/>
          </p:cNvSpPr>
          <p:nvPr/>
        </p:nvSpPr>
        <p:spPr bwMode="auto">
          <a:xfrm>
            <a:off x="4953000" y="1828800"/>
            <a:ext cx="3962400" cy="4064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6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Tahoma" pitchFamily="34" charset="0"/>
              </a:rPr>
              <a:t>Increasing the model complexity</a:t>
            </a:r>
          </a:p>
        </p:txBody>
      </p:sp>
      <p:sp>
        <p:nvSpPr>
          <p:cNvPr id="2" name="Rectangle 8"/>
          <p:cNvSpPr>
            <a:spLocks noChangeArrowheads="1"/>
          </p:cNvSpPr>
          <p:nvPr/>
        </p:nvSpPr>
        <p:spPr bwMode="auto">
          <a:xfrm>
            <a:off x="3962400" y="4060825"/>
            <a:ext cx="5029200" cy="7112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6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Tahoma" pitchFamily="34" charset="0"/>
              </a:rPr>
              <a:t>Can we keep the </a:t>
            </a:r>
            <a:r>
              <a:rPr lang="en-US" sz="2000">
                <a:solidFill>
                  <a:srgbClr val="FF0000"/>
                </a:solidFill>
                <a:latin typeface="Tahoma" pitchFamily="34" charset="0"/>
              </a:rPr>
              <a:t>learned</a:t>
            </a:r>
            <a:r>
              <a:rPr lang="en-US" sz="2000">
                <a:solidFill>
                  <a:srgbClr val="000000"/>
                </a:solidFill>
                <a:latin typeface="Tahoma" pitchFamily="34" charset="0"/>
              </a:rPr>
              <a:t> model simple and still make expressive decisions? </a:t>
            </a:r>
          </a:p>
        </p:txBody>
      </p:sp>
      <p:sp>
        <p:nvSpPr>
          <p:cNvPr id="7" name="Rectangle 8"/>
          <p:cNvSpPr>
            <a:spLocks noChangeArrowheads="1"/>
          </p:cNvSpPr>
          <p:nvPr/>
        </p:nvSpPr>
        <p:spPr bwMode="auto">
          <a:xfrm>
            <a:off x="4926013" y="2336800"/>
            <a:ext cx="3962400" cy="4064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6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Tahoma" pitchFamily="34" charset="0"/>
              </a:rPr>
              <a:t>Increase difficulty of Learning</a:t>
            </a:r>
          </a:p>
        </p:txBody>
      </p:sp>
      <p:sp>
        <p:nvSpPr>
          <p:cNvPr id="6" name="Slide Number Placeholder 5"/>
          <p:cNvSpPr>
            <a:spLocks noGrp="1"/>
          </p:cNvSpPr>
          <p:nvPr>
            <p:ph type="sldNum" sz="quarter" idx="11"/>
          </p:nvPr>
        </p:nvSpPr>
        <p:spPr/>
        <p:txBody>
          <a:bodyPr/>
          <a:lstStyle/>
          <a:p>
            <a:pPr>
              <a:defRPr/>
            </a:pPr>
            <a:r>
              <a:rPr lang="en-US" altLang="zh-TW" smtClean="0">
                <a:solidFill>
                  <a:srgbClr val="000000"/>
                </a:solidFill>
              </a:rPr>
              <a:t>Page </a:t>
            </a:r>
            <a:fld id="{34956E49-9B35-407E-B5F2-C84A7F7C3F93}" type="slidenum">
              <a:rPr lang="en-US" altLang="zh-TW" smtClean="0">
                <a:solidFill>
                  <a:srgbClr val="000000"/>
                </a:solidFill>
              </a:rPr>
              <a:pPr>
                <a:defRPr/>
              </a:pPr>
              <a:t>34</a:t>
            </a:fld>
            <a:endParaRPr lang="en-US" altLang="zh-TW">
              <a:solidFill>
                <a:srgbClr val="000000"/>
              </a:solidFill>
            </a:endParaRPr>
          </a:p>
        </p:txBody>
      </p:sp>
    </p:spTree>
    <p:extLst>
      <p:ext uri="{BB962C8B-B14F-4D97-AF65-F5344CB8AC3E}">
        <p14:creationId xmlns:p14="http://schemas.microsoft.com/office/powerpoint/2010/main" val="252298858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22" presetClass="entr" presetSubtype="1" fill="hold" nodeType="with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wipe(up)">
                                      <p:cBhvr>
                                        <p:cTn id="17" dur="1000"/>
                                        <p:tgtEl>
                                          <p:spTgt spid="6152"/>
                                        </p:tgtEl>
                                      </p:cBhvr>
                                    </p:animEffect>
                                  </p:childTnLst>
                                </p:cTn>
                              </p:par>
                              <p:par>
                                <p:cTn id="18" presetID="22" presetClass="entr" presetSubtype="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0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10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1"/>
          <p:cNvSpPr>
            <a:spLocks noGrp="1"/>
          </p:cNvSpPr>
          <p:nvPr>
            <p:ph type="title" idx="4294967295"/>
          </p:nvPr>
        </p:nvSpPr>
        <p:spPr/>
        <p:txBody>
          <a:bodyPr lIns="0" tIns="0" rIns="0" bIns="0"/>
          <a:lstStyle/>
          <a:p>
            <a:pPr eaLnBrk="1" hangingPunct="1"/>
            <a:r>
              <a:rPr lang="en-US" smtClean="0">
                <a:ea typeface="Arial Unicode MS" pitchFamily="34" charset="-128"/>
                <a:cs typeface="Arial Unicode MS" pitchFamily="34" charset="-128"/>
              </a:rPr>
              <a:t>Examples of Constraints</a:t>
            </a:r>
            <a:endParaRPr lang="en-US" smtClean="0"/>
          </a:p>
        </p:txBody>
      </p:sp>
      <p:sp>
        <p:nvSpPr>
          <p:cNvPr id="3" name="Content Placeholder 2"/>
          <p:cNvSpPr>
            <a:spLocks noGrp="1"/>
          </p:cNvSpPr>
          <p:nvPr>
            <p:ph idx="4294967295"/>
          </p:nvPr>
        </p:nvSpPr>
        <p:spPr>
          <a:xfrm>
            <a:off x="457200" y="1219200"/>
            <a:ext cx="8229600" cy="4498975"/>
          </a:xfrm>
        </p:spPr>
        <p:txBody>
          <a:bodyPr lIns="0" tIns="0" rIns="0" bIns="0"/>
          <a:lstStyle/>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Each field must be a</a:t>
            </a:r>
            <a:r>
              <a:rPr lang="en-US" smtClean="0">
                <a:solidFill>
                  <a:srgbClr val="FCC66E"/>
                </a:solidFill>
              </a:rPr>
              <a:t> </a:t>
            </a:r>
            <a:r>
              <a:rPr lang="en-US" smtClean="0">
                <a:solidFill>
                  <a:srgbClr val="FF0000"/>
                </a:solidFill>
              </a:rPr>
              <a:t>consecutive list of words and </a:t>
            </a:r>
            <a:r>
              <a:rPr lang="en-US" smtClean="0"/>
              <a:t>can appear at most</a:t>
            </a:r>
            <a:r>
              <a:rPr lang="en-US" smtClean="0">
                <a:solidFill>
                  <a:srgbClr val="CC3300"/>
                </a:solidFill>
              </a:rPr>
              <a:t> </a:t>
            </a:r>
            <a:r>
              <a:rPr lang="en-US" smtClean="0">
                <a:solidFill>
                  <a:srgbClr val="FF0000"/>
                </a:solidFill>
              </a:rPr>
              <a:t>once</a:t>
            </a:r>
            <a:r>
              <a:rPr lang="en-US" smtClean="0">
                <a:solidFill>
                  <a:srgbClr val="CC3300"/>
                </a:solidFill>
              </a:rPr>
              <a:t> </a:t>
            </a:r>
            <a:r>
              <a:rPr lang="en-US" smtClean="0"/>
              <a:t>in a citation</a:t>
            </a:r>
            <a:r>
              <a:rPr lang="en-US" smtClean="0">
                <a:solidFill>
                  <a:srgbClr val="FCC66E"/>
                </a:solidFill>
              </a:rPr>
              <a:t>. </a:t>
            </a:r>
          </a:p>
          <a:p>
            <a:pPr marL="457200" indent="-457200" defTabSz="457200" eaLnBrk="1" hangingPunct="1">
              <a:spcBef>
                <a:spcPts val="500"/>
              </a:spcBef>
              <a:buClr>
                <a:srgbClr val="FCC66E"/>
              </a:buClr>
              <a:buFont typeface="Wingdings" pitchFamily="2" charset="2"/>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mtClean="0">
              <a:solidFill>
                <a:srgbClr val="FCC66E"/>
              </a:solidFill>
            </a:endParaRP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State transitions must occur on</a:t>
            </a:r>
            <a:r>
              <a:rPr lang="en-US" smtClean="0">
                <a:solidFill>
                  <a:srgbClr val="FCC66E"/>
                </a:solidFill>
              </a:rPr>
              <a:t> </a:t>
            </a:r>
            <a:r>
              <a:rPr lang="en-US" smtClean="0">
                <a:solidFill>
                  <a:srgbClr val="FF0000"/>
                </a:solidFill>
              </a:rPr>
              <a:t>punctuation marks.</a:t>
            </a:r>
          </a:p>
          <a:p>
            <a:pPr marL="457200" indent="-457200" defTabSz="457200" eaLnBrk="1" hangingPunct="1">
              <a:spcBef>
                <a:spcPts val="500"/>
              </a:spcBef>
              <a:buClr>
                <a:srgbClr val="FCC66E"/>
              </a:buClr>
              <a:buFont typeface="Wingdings" pitchFamily="2" charset="2"/>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mtClean="0">
              <a:solidFill>
                <a:srgbClr val="FF0000"/>
              </a:solidFill>
            </a:endParaRP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The citation can only start with</a:t>
            </a:r>
            <a:r>
              <a:rPr lang="en-US" smtClean="0">
                <a:solidFill>
                  <a:srgbClr val="FCC66E"/>
                </a:solidFill>
              </a:rPr>
              <a:t> </a:t>
            </a:r>
            <a:r>
              <a:rPr lang="en-US" i="1" u="sng" smtClean="0">
                <a:solidFill>
                  <a:srgbClr val="008000"/>
                </a:solidFill>
              </a:rPr>
              <a:t>AUTHOR</a:t>
            </a:r>
            <a:r>
              <a:rPr lang="en-US" smtClean="0">
                <a:solidFill>
                  <a:srgbClr val="FCC66E"/>
                </a:solidFill>
              </a:rPr>
              <a:t> </a:t>
            </a:r>
            <a:r>
              <a:rPr lang="en-US" smtClean="0"/>
              <a:t>or</a:t>
            </a:r>
            <a:r>
              <a:rPr lang="en-US" smtClean="0">
                <a:solidFill>
                  <a:srgbClr val="FCC66E"/>
                </a:solidFill>
              </a:rPr>
              <a:t> </a:t>
            </a:r>
            <a:r>
              <a:rPr lang="en-US" i="1" u="sng" smtClean="0">
                <a:solidFill>
                  <a:srgbClr val="008000"/>
                </a:solidFill>
              </a:rPr>
              <a:t>EDITOR</a:t>
            </a:r>
            <a:r>
              <a:rPr lang="en-US" smtClean="0">
                <a:solidFill>
                  <a:srgbClr val="FCC66E"/>
                </a:solidFill>
              </a:rPr>
              <a:t>. </a:t>
            </a:r>
          </a:p>
          <a:p>
            <a:pPr marL="457200" indent="-457200" defTabSz="457200" eaLnBrk="1" hangingPunct="1">
              <a:spcBef>
                <a:spcPts val="500"/>
              </a:spcBef>
              <a:buClr>
                <a:srgbClr val="FCC66E"/>
              </a:buClr>
              <a:buFont typeface="Wingdings" pitchFamily="2" charset="2"/>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mtClean="0">
              <a:solidFill>
                <a:srgbClr val="FCC66E"/>
              </a:solidFill>
            </a:endParaRP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The words</a:t>
            </a:r>
            <a:r>
              <a:rPr lang="en-US" smtClean="0">
                <a:solidFill>
                  <a:srgbClr val="008000"/>
                </a:solidFill>
              </a:rPr>
              <a:t> </a:t>
            </a:r>
            <a:r>
              <a:rPr lang="en-US" i="1" smtClean="0">
                <a:solidFill>
                  <a:srgbClr val="FF0000"/>
                </a:solidFill>
              </a:rPr>
              <a:t>pp., pages</a:t>
            </a:r>
            <a:r>
              <a:rPr lang="en-US" smtClean="0">
                <a:solidFill>
                  <a:srgbClr val="008000"/>
                </a:solidFill>
              </a:rPr>
              <a:t> </a:t>
            </a:r>
            <a:r>
              <a:rPr lang="en-US" smtClean="0"/>
              <a:t>correspond to</a:t>
            </a:r>
            <a:r>
              <a:rPr lang="en-US" smtClean="0">
                <a:solidFill>
                  <a:srgbClr val="008000"/>
                </a:solidFill>
              </a:rPr>
              <a:t> </a:t>
            </a:r>
            <a:r>
              <a:rPr lang="en-US" i="1" u="sng" smtClean="0">
                <a:solidFill>
                  <a:srgbClr val="008000"/>
                </a:solidFill>
              </a:rPr>
              <a:t>PAGE</a:t>
            </a:r>
            <a:r>
              <a:rPr lang="en-US" i="1" smtClean="0">
                <a:solidFill>
                  <a:srgbClr val="008000"/>
                </a:solidFill>
              </a:rPr>
              <a:t>.</a:t>
            </a: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Four digits starting with</a:t>
            </a:r>
            <a:r>
              <a:rPr lang="en-US" smtClean="0">
                <a:solidFill>
                  <a:srgbClr val="008000"/>
                </a:solidFill>
              </a:rPr>
              <a:t> </a:t>
            </a:r>
            <a:r>
              <a:rPr lang="en-US" smtClean="0">
                <a:solidFill>
                  <a:srgbClr val="FF0000"/>
                </a:solidFill>
              </a:rPr>
              <a:t>20xx and 19xx</a:t>
            </a:r>
            <a:r>
              <a:rPr lang="en-US" smtClean="0"/>
              <a:t> are</a:t>
            </a:r>
            <a:r>
              <a:rPr lang="en-US" smtClean="0">
                <a:solidFill>
                  <a:srgbClr val="008000"/>
                </a:solidFill>
              </a:rPr>
              <a:t> </a:t>
            </a:r>
            <a:r>
              <a:rPr lang="en-US" i="1" u="sng" smtClean="0">
                <a:solidFill>
                  <a:srgbClr val="008000"/>
                </a:solidFill>
              </a:rPr>
              <a:t>DATE</a:t>
            </a:r>
            <a:r>
              <a:rPr lang="en-US" smtClean="0">
                <a:solidFill>
                  <a:srgbClr val="008000"/>
                </a:solidFill>
              </a:rPr>
              <a:t>.</a:t>
            </a: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solidFill>
                  <a:srgbClr val="FF0000"/>
                </a:solidFill>
              </a:rPr>
              <a:t>Quotations</a:t>
            </a:r>
            <a:r>
              <a:rPr lang="en-US" smtClean="0">
                <a:solidFill>
                  <a:srgbClr val="008000"/>
                </a:solidFill>
              </a:rPr>
              <a:t> </a:t>
            </a:r>
            <a:r>
              <a:rPr lang="en-US" smtClean="0"/>
              <a:t>can appear only in</a:t>
            </a:r>
            <a:r>
              <a:rPr lang="en-US" smtClean="0">
                <a:solidFill>
                  <a:srgbClr val="008000"/>
                </a:solidFill>
              </a:rPr>
              <a:t> </a:t>
            </a:r>
            <a:r>
              <a:rPr lang="en-US" i="1" u="sng" smtClean="0">
                <a:solidFill>
                  <a:srgbClr val="008000"/>
                </a:solidFill>
              </a:rPr>
              <a:t>TITLE</a:t>
            </a: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a:t>
            </a:r>
          </a:p>
        </p:txBody>
      </p:sp>
      <p:sp>
        <p:nvSpPr>
          <p:cNvPr id="4" name="Rectangle 4"/>
          <p:cNvSpPr>
            <a:spLocks noChangeArrowheads="1"/>
          </p:cNvSpPr>
          <p:nvPr/>
        </p:nvSpPr>
        <p:spPr bwMode="auto">
          <a:xfrm>
            <a:off x="3352800" y="5349875"/>
            <a:ext cx="4648200" cy="4064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7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pitchFamily="34" charset="0"/>
              </a:rPr>
              <a:t>Easy to express pieces of “knowledge”</a:t>
            </a:r>
            <a:endParaRPr lang="en-US" sz="2000">
              <a:solidFill>
                <a:srgbClr val="000000"/>
              </a:solidFill>
              <a:latin typeface="Calibri" pitchFamily="34" charset="0"/>
              <a:ea typeface="Arial Unicode MS" pitchFamily="34" charset="-128"/>
              <a:cs typeface="Arial Unicode MS" pitchFamily="34" charset="-128"/>
            </a:endParaRPr>
          </a:p>
        </p:txBody>
      </p:sp>
      <p:sp>
        <p:nvSpPr>
          <p:cNvPr id="2" name="Rectangle 4"/>
          <p:cNvSpPr>
            <a:spLocks noChangeArrowheads="1"/>
          </p:cNvSpPr>
          <p:nvPr/>
        </p:nvSpPr>
        <p:spPr bwMode="auto">
          <a:xfrm>
            <a:off x="3352800" y="5867400"/>
            <a:ext cx="4648200" cy="4064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7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pitchFamily="34" charset="0"/>
              </a:rPr>
              <a:t>Non Propositional; May use Quantifiers</a:t>
            </a:r>
            <a:r>
              <a:rPr lang="en-US" sz="2000">
                <a:solidFill>
                  <a:srgbClr val="000000"/>
                </a:solidFill>
                <a:latin typeface="Calibri" pitchFamily="34" charset="0"/>
                <a:ea typeface="Arial Unicode MS" pitchFamily="34" charset="-128"/>
                <a:cs typeface="Arial Unicode MS" pitchFamily="34" charset="-128"/>
              </a:rPr>
              <a:t> </a:t>
            </a:r>
          </a:p>
        </p:txBody>
      </p:sp>
      <p:sp>
        <p:nvSpPr>
          <p:cNvPr id="7" name="Slide Number Placeholder 6"/>
          <p:cNvSpPr>
            <a:spLocks noGrp="1"/>
          </p:cNvSpPr>
          <p:nvPr>
            <p:ph type="sldNum" sz="quarter" idx="11"/>
          </p:nvPr>
        </p:nvSpPr>
        <p:spPr/>
        <p:txBody>
          <a:bodyPr/>
          <a:lstStyle/>
          <a:p>
            <a:pPr>
              <a:defRPr/>
            </a:pPr>
            <a:r>
              <a:rPr lang="en-US" altLang="zh-TW" smtClean="0">
                <a:solidFill>
                  <a:srgbClr val="000000"/>
                </a:solidFill>
              </a:rPr>
              <a:t>Page </a:t>
            </a:r>
            <a:fld id="{34956E49-9B35-407E-B5F2-C84A7F7C3F93}" type="slidenum">
              <a:rPr lang="en-US" altLang="zh-TW" smtClean="0">
                <a:solidFill>
                  <a:srgbClr val="000000"/>
                </a:solidFill>
              </a:rPr>
              <a:pPr>
                <a:defRPr/>
              </a:pPr>
              <a:t>35</a:t>
            </a:fld>
            <a:endParaRPr lang="en-US" altLang="zh-TW">
              <a:solidFill>
                <a:srgbClr val="000000"/>
              </a:solidFill>
            </a:endParaRPr>
          </a:p>
        </p:txBody>
      </p:sp>
    </p:spTree>
    <p:extLst>
      <p:ext uri="{BB962C8B-B14F-4D97-AF65-F5344CB8AC3E}">
        <p14:creationId xmlns:p14="http://schemas.microsoft.com/office/powerpoint/2010/main" val="30353440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lIns="0" tIns="0" rIns="0" bIns="0"/>
          <a:lstStyle/>
          <a:p>
            <a:pPr eaLnBrk="1" hangingPunct="1"/>
            <a:r>
              <a:rPr lang="en-US" smtClean="0">
                <a:solidFill>
                  <a:srgbClr val="000000"/>
                </a:solidFill>
              </a:rPr>
              <a:t>Information Extraction </a:t>
            </a:r>
            <a:r>
              <a:rPr lang="en-US" smtClean="0"/>
              <a:t>with Constraints</a:t>
            </a:r>
          </a:p>
        </p:txBody>
      </p:sp>
      <p:sp>
        <p:nvSpPr>
          <p:cNvPr id="3" name="Content Placeholder 2"/>
          <p:cNvSpPr>
            <a:spLocks noGrp="1"/>
          </p:cNvSpPr>
          <p:nvPr>
            <p:ph idx="4294967295"/>
          </p:nvPr>
        </p:nvSpPr>
        <p:spPr>
          <a:xfrm>
            <a:off x="457200" y="990600"/>
            <a:ext cx="8229600" cy="4953000"/>
          </a:xfrm>
        </p:spPr>
        <p:txBody>
          <a:bodyPr lIns="0" tIns="0" rIns="0" bIns="0"/>
          <a:lstStyle/>
          <a:p>
            <a:pPr marL="339725"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000000"/>
                </a:solidFill>
              </a:rPr>
              <a:t>Adding constraints, we get</a:t>
            </a:r>
            <a:r>
              <a:rPr lang="en-US" smtClean="0">
                <a:solidFill>
                  <a:srgbClr val="CC3300"/>
                </a:solidFill>
              </a:rPr>
              <a:t> </a:t>
            </a:r>
            <a:r>
              <a:rPr lang="en-US" smtClean="0">
                <a:solidFill>
                  <a:srgbClr val="FF0000"/>
                </a:solidFill>
              </a:rPr>
              <a:t>correct</a:t>
            </a:r>
            <a:r>
              <a:rPr lang="en-US" smtClean="0">
                <a:solidFill>
                  <a:srgbClr val="CC3300"/>
                </a:solidFill>
              </a:rPr>
              <a:t> </a:t>
            </a:r>
            <a:r>
              <a:rPr lang="en-US" smtClean="0">
                <a:solidFill>
                  <a:srgbClr val="000000"/>
                </a:solidFill>
              </a:rPr>
              <a:t>results!</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u="sng" smtClean="0">
                <a:solidFill>
                  <a:srgbClr val="FF0000"/>
                </a:solidFill>
              </a:rPr>
              <a:t>Without </a:t>
            </a:r>
            <a:r>
              <a:rPr lang="en-US" b="1" u="sng" smtClean="0">
                <a:solidFill>
                  <a:srgbClr val="000000"/>
                </a:solidFill>
              </a:rPr>
              <a:t>changing the model</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u="sng" smtClean="0">
              <a:solidFill>
                <a:srgbClr val="000000"/>
              </a:solidFill>
            </a:endParaRPr>
          </a:p>
          <a:p>
            <a:pPr marL="339725" indent="-339725" defTabSz="457200" eaLnBrk="1" hangingPunct="1">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b="1" u="sng" smtClean="0">
              <a:solidFill>
                <a:srgbClr val="000000"/>
              </a:solidFill>
            </a:endParaRPr>
          </a:p>
          <a:p>
            <a:pPr marL="339725" indent="-339725" defTabSz="457200" eaLnBrk="1" hangingPunct="1">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i="1" u="sng" smtClean="0">
              <a:solidFill>
                <a:srgbClr val="008000"/>
              </a:solidFill>
              <a:latin typeface="Tempus Sans ITC" pitchFamily="82" charset="0"/>
              <a:ea typeface="Arial Unicode MS" pitchFamily="34" charset="-128"/>
              <a:cs typeface="Arial Unicode MS" pitchFamily="34" charset="-128"/>
            </a:endParaRPr>
          </a:p>
          <a:p>
            <a:pPr marL="339725" indent="-339725" defTabSz="457200" eaLnBrk="1" hangingPunct="1">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i="1" u="sng" smtClean="0">
                <a:solidFill>
                  <a:srgbClr val="008000"/>
                </a:solidFill>
                <a:latin typeface="Tempus Sans ITC" pitchFamily="82" charset="0"/>
                <a:ea typeface="Arial Unicode MS" pitchFamily="34" charset="-128"/>
                <a:cs typeface="Arial Unicode MS" pitchFamily="34" charset="-128"/>
              </a:rPr>
              <a:t>[AUTHOR]</a:t>
            </a:r>
            <a:r>
              <a:rPr lang="en-US" sz="2000" i="1" smtClean="0">
                <a:solidFill>
                  <a:srgbClr val="008000"/>
                </a:solidFill>
                <a:latin typeface="Tempus Sans ITC" pitchFamily="82" charset="0"/>
                <a:ea typeface="Arial Unicode MS" pitchFamily="34" charset="-128"/>
                <a:cs typeface="Arial Unicode MS" pitchFamily="34" charset="-128"/>
              </a:rPr>
              <a:t> 			</a:t>
            </a:r>
            <a:r>
              <a:rPr lang="en-US" sz="2000" smtClean="0">
                <a:solidFill>
                  <a:srgbClr val="000000"/>
                </a:solidFill>
                <a:latin typeface="Tempus Sans ITC" pitchFamily="82" charset="0"/>
                <a:ea typeface="Arial Unicode MS" pitchFamily="34" charset="-128"/>
                <a:cs typeface="Arial Unicode MS" pitchFamily="34" charset="-128"/>
              </a:rPr>
              <a:t>Lars Ole Andersen .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000000"/>
                </a:solidFill>
                <a:latin typeface="Tempus Sans ITC" pitchFamily="82" charset="0"/>
                <a:ea typeface="Arial Unicode MS" pitchFamily="34" charset="-128"/>
                <a:cs typeface="Arial Unicode MS" pitchFamily="34" charset="-128"/>
              </a:rPr>
              <a:t>      </a:t>
            </a:r>
            <a:r>
              <a:rPr lang="en-US" sz="2000" i="1" u="sng" smtClean="0">
                <a:solidFill>
                  <a:srgbClr val="008000"/>
                </a:solidFill>
                <a:latin typeface="Tempus Sans ITC" pitchFamily="82" charset="0"/>
                <a:ea typeface="Arial Unicode MS" pitchFamily="34" charset="-128"/>
                <a:cs typeface="Arial Unicode MS" pitchFamily="34" charset="-128"/>
              </a:rPr>
              <a:t>[TITLE]</a:t>
            </a:r>
            <a:r>
              <a:rPr lang="en-US" sz="2000" smtClean="0">
                <a:solidFill>
                  <a:srgbClr val="008000"/>
                </a:solidFill>
                <a:latin typeface="Tempus Sans ITC" pitchFamily="82" charset="0"/>
                <a:ea typeface="Arial Unicode MS" pitchFamily="34" charset="-128"/>
                <a:cs typeface="Arial Unicode MS" pitchFamily="34" charset="-128"/>
              </a:rPr>
              <a:t> 		      		</a:t>
            </a:r>
            <a:r>
              <a:rPr lang="en-US" sz="2000" smtClean="0">
                <a:solidFill>
                  <a:srgbClr val="000000"/>
                </a:solidFill>
                <a:latin typeface="Tempus Sans ITC" pitchFamily="82" charset="0"/>
                <a:ea typeface="Arial Unicode MS" pitchFamily="34" charset="-128"/>
                <a:cs typeface="Arial Unicode MS" pitchFamily="34" charset="-128"/>
              </a:rPr>
              <a:t>Program analysis and</a:t>
            </a:r>
            <a:r>
              <a:rPr lang="en-US" sz="2000" smtClean="0">
                <a:solidFill>
                  <a:srgbClr val="008000"/>
                </a:solidFill>
                <a:latin typeface="Tempus Sans ITC" pitchFamily="82" charset="0"/>
                <a:ea typeface="Arial Unicode MS" pitchFamily="34" charset="-128"/>
                <a:cs typeface="Arial Unicode MS" pitchFamily="34" charset="-128"/>
              </a:rPr>
              <a:t> </a:t>
            </a:r>
            <a:r>
              <a:rPr lang="en-US" sz="2000" smtClean="0">
                <a:solidFill>
                  <a:srgbClr val="000000"/>
                </a:solidFill>
                <a:latin typeface="Tempus Sans ITC" pitchFamily="82" charset="0"/>
                <a:ea typeface="Arial Unicode MS" pitchFamily="34" charset="-128"/>
                <a:cs typeface="Arial Unicode MS" pitchFamily="34" charset="-128"/>
              </a:rPr>
              <a:t>specialization for the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000000"/>
                </a:solidFill>
                <a:latin typeface="Tempus Sans ITC" pitchFamily="82" charset="0"/>
                <a:ea typeface="Arial Unicode MS" pitchFamily="34" charset="-128"/>
                <a:cs typeface="Arial Unicode MS" pitchFamily="34" charset="-128"/>
              </a:rPr>
              <a:t>		 					C Programming language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000000"/>
                </a:solidFill>
                <a:latin typeface="Tempus Sans ITC" pitchFamily="82" charset="0"/>
                <a:ea typeface="Arial Unicode MS" pitchFamily="34" charset="-128"/>
                <a:cs typeface="Arial Unicode MS" pitchFamily="34" charset="-128"/>
              </a:rPr>
              <a:t>	</a:t>
            </a:r>
            <a:r>
              <a:rPr lang="en-US" sz="2000" i="1" u="sng" smtClean="0">
                <a:solidFill>
                  <a:srgbClr val="008000"/>
                </a:solidFill>
                <a:latin typeface="Tempus Sans ITC" pitchFamily="82" charset="0"/>
                <a:ea typeface="Arial Unicode MS" pitchFamily="34" charset="-128"/>
                <a:cs typeface="Arial Unicode MS" pitchFamily="34" charset="-128"/>
              </a:rPr>
              <a:t>[TECH-REPORT]</a:t>
            </a:r>
            <a:r>
              <a:rPr lang="en-US" sz="2000" smtClean="0">
                <a:solidFill>
                  <a:srgbClr val="000000"/>
                </a:solidFill>
                <a:latin typeface="Tempus Sans ITC" pitchFamily="82" charset="0"/>
                <a:ea typeface="Arial Unicode MS" pitchFamily="34" charset="-128"/>
                <a:cs typeface="Arial Unicode MS" pitchFamily="34" charset="-128"/>
              </a:rPr>
              <a:t> 	PhD thesis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000000"/>
                </a:solidFill>
                <a:latin typeface="Tempus Sans ITC" pitchFamily="82" charset="0"/>
                <a:ea typeface="Arial Unicode MS" pitchFamily="34" charset="-128"/>
                <a:cs typeface="Arial Unicode MS" pitchFamily="34" charset="-128"/>
              </a:rPr>
              <a:t>	</a:t>
            </a:r>
            <a:r>
              <a:rPr lang="en-US" sz="2000" i="1" u="sng" smtClean="0">
                <a:solidFill>
                  <a:srgbClr val="008000"/>
                </a:solidFill>
                <a:latin typeface="Tempus Sans ITC" pitchFamily="82" charset="0"/>
                <a:ea typeface="Arial Unicode MS" pitchFamily="34" charset="-128"/>
                <a:cs typeface="Arial Unicode MS" pitchFamily="34" charset="-128"/>
              </a:rPr>
              <a:t>[INSTITUTION]</a:t>
            </a:r>
            <a:r>
              <a:rPr lang="en-US" sz="2000" smtClean="0">
                <a:solidFill>
                  <a:srgbClr val="000000"/>
                </a:solidFill>
                <a:latin typeface="Tempus Sans ITC" pitchFamily="82" charset="0"/>
                <a:ea typeface="Arial Unicode MS" pitchFamily="34" charset="-128"/>
                <a:cs typeface="Arial Unicode MS" pitchFamily="34" charset="-128"/>
              </a:rPr>
              <a:t> 		DIKU , University of Copenhagen ,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000000"/>
                </a:solidFill>
                <a:latin typeface="Tempus Sans ITC" pitchFamily="82" charset="0"/>
                <a:ea typeface="Arial Unicode MS" pitchFamily="34" charset="-128"/>
                <a:cs typeface="Arial Unicode MS" pitchFamily="34" charset="-128"/>
              </a:rPr>
              <a:t>	</a:t>
            </a:r>
            <a:r>
              <a:rPr lang="en-US" sz="2000" i="1" u="sng" smtClean="0">
                <a:solidFill>
                  <a:srgbClr val="008000"/>
                </a:solidFill>
                <a:latin typeface="Tempus Sans ITC" pitchFamily="82" charset="0"/>
                <a:ea typeface="Arial Unicode MS" pitchFamily="34" charset="-128"/>
                <a:cs typeface="Arial Unicode MS" pitchFamily="34" charset="-128"/>
              </a:rPr>
              <a:t>[DATE]</a:t>
            </a:r>
            <a:r>
              <a:rPr lang="en-US" sz="2000" smtClean="0">
                <a:solidFill>
                  <a:srgbClr val="000000"/>
                </a:solidFill>
                <a:latin typeface="Tempus Sans ITC" pitchFamily="82" charset="0"/>
                <a:ea typeface="Arial Unicode MS" pitchFamily="34" charset="-128"/>
                <a:cs typeface="Arial Unicode MS" pitchFamily="34" charset="-128"/>
              </a:rPr>
              <a:t> 				May, 1994 .</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u="sng" smtClean="0">
              <a:solidFill>
                <a:srgbClr val="000000"/>
              </a:solidFill>
            </a:endParaRPr>
          </a:p>
        </p:txBody>
      </p:sp>
      <p:sp>
        <p:nvSpPr>
          <p:cNvPr id="10244" name="Oval 4"/>
          <p:cNvSpPr>
            <a:spLocks noChangeArrowheads="1"/>
          </p:cNvSpPr>
          <p:nvPr/>
        </p:nvSpPr>
        <p:spPr bwMode="auto">
          <a:xfrm>
            <a:off x="5181600" y="28448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10245" name="Oval 5"/>
          <p:cNvSpPr>
            <a:spLocks noChangeArrowheads="1"/>
          </p:cNvSpPr>
          <p:nvPr/>
        </p:nvSpPr>
        <p:spPr bwMode="auto">
          <a:xfrm>
            <a:off x="5867400" y="3530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10246" name="Oval 6"/>
          <p:cNvSpPr>
            <a:spLocks noChangeArrowheads="1"/>
          </p:cNvSpPr>
          <p:nvPr/>
        </p:nvSpPr>
        <p:spPr bwMode="auto">
          <a:xfrm>
            <a:off x="4267200" y="3911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10247" name="Oval 7"/>
          <p:cNvSpPr>
            <a:spLocks noChangeArrowheads="1"/>
          </p:cNvSpPr>
          <p:nvPr/>
        </p:nvSpPr>
        <p:spPr bwMode="auto">
          <a:xfrm>
            <a:off x="6705600" y="4292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1265674" name="Rectangle 10"/>
          <p:cNvSpPr>
            <a:spLocks noChangeArrowheads="1"/>
          </p:cNvSpPr>
          <p:nvPr/>
        </p:nvSpPr>
        <p:spPr bwMode="auto">
          <a:xfrm>
            <a:off x="1066800" y="4724400"/>
            <a:ext cx="7162800" cy="1752600"/>
          </a:xfrm>
          <a:prstGeom prst="rect">
            <a:avLst/>
          </a:prstGeom>
          <a:solidFill>
            <a:srgbClr val="FFFF66"/>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rgbClr val="FF9900"/>
              </a:buClr>
              <a:buSzPct val="75000"/>
              <a:buFont typeface="Wingdings" pitchFamily="2" charset="2"/>
              <a:buNone/>
            </a:pPr>
            <a:r>
              <a:rPr lang="en-US" sz="2000" b="1">
                <a:solidFill>
                  <a:srgbClr val="0033CC"/>
                </a:solidFill>
                <a:latin typeface="Calibri" pitchFamily="34" charset="0"/>
              </a:rPr>
              <a:t>Constrained Conditional Models Allow:</a:t>
            </a:r>
          </a:p>
          <a:p>
            <a:pPr marL="342900" indent="-342900">
              <a:lnSpc>
                <a:spcPct val="90000"/>
              </a:lnSpc>
              <a:spcBef>
                <a:spcPct val="20000"/>
              </a:spcBef>
              <a:buClr>
                <a:srgbClr val="FF9900"/>
              </a:buClr>
              <a:buSzPct val="75000"/>
              <a:buFont typeface="Wingdings" pitchFamily="2" charset="2"/>
              <a:buChar char="n"/>
            </a:pPr>
            <a:r>
              <a:rPr lang="en-US" sz="2000" b="1">
                <a:solidFill>
                  <a:srgbClr val="000000"/>
                </a:solidFill>
                <a:latin typeface="Calibri" pitchFamily="34" charset="0"/>
              </a:rPr>
              <a:t>Learning a simple model </a:t>
            </a:r>
          </a:p>
          <a:p>
            <a:pPr marL="342900" indent="-342900">
              <a:lnSpc>
                <a:spcPct val="90000"/>
              </a:lnSpc>
              <a:spcBef>
                <a:spcPct val="20000"/>
              </a:spcBef>
              <a:buClr>
                <a:srgbClr val="FF9900"/>
              </a:buClr>
              <a:buSzPct val="75000"/>
              <a:buFont typeface="Wingdings" pitchFamily="2" charset="2"/>
              <a:buChar char="n"/>
            </a:pPr>
            <a:r>
              <a:rPr lang="en-US" sz="2000" b="1">
                <a:solidFill>
                  <a:srgbClr val="000000"/>
                </a:solidFill>
                <a:latin typeface="Calibri" pitchFamily="34" charset="0"/>
              </a:rPr>
              <a:t>Make decisions with a more complex model</a:t>
            </a:r>
          </a:p>
          <a:p>
            <a:pPr marL="342900" indent="-342900">
              <a:lnSpc>
                <a:spcPct val="90000"/>
              </a:lnSpc>
              <a:spcBef>
                <a:spcPct val="20000"/>
              </a:spcBef>
              <a:buClr>
                <a:srgbClr val="FF9900"/>
              </a:buClr>
              <a:buSzPct val="75000"/>
              <a:buFont typeface="Wingdings" pitchFamily="2" charset="2"/>
              <a:buChar char="n"/>
            </a:pPr>
            <a:r>
              <a:rPr lang="en-US" sz="2000" b="1">
                <a:solidFill>
                  <a:srgbClr val="000000"/>
                </a:solidFill>
                <a:latin typeface="Calibri" pitchFamily="34" charset="0"/>
              </a:rPr>
              <a:t>Accomplished by directly incorporating constraints to bias/re-rank decisions made by the simpler model</a:t>
            </a:r>
            <a:endParaRPr lang="en-US" sz="2000">
              <a:solidFill>
                <a:srgbClr val="000000"/>
              </a:solidFill>
              <a:latin typeface="Calibri" pitchFamily="34" charset="0"/>
            </a:endParaRPr>
          </a:p>
        </p:txBody>
      </p:sp>
      <p:pic>
        <p:nvPicPr>
          <p:cNvPr id="6861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22463"/>
            <a:ext cx="5029200"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5676" name="Rectangle 12"/>
          <p:cNvSpPr>
            <a:spLocks noChangeArrowheads="1"/>
          </p:cNvSpPr>
          <p:nvPr/>
        </p:nvSpPr>
        <p:spPr bwMode="auto">
          <a:xfrm>
            <a:off x="4267200" y="1828800"/>
            <a:ext cx="2590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65677" name="Rectangle 13"/>
          <p:cNvSpPr>
            <a:spLocks noChangeArrowheads="1"/>
          </p:cNvSpPr>
          <p:nvPr/>
        </p:nvSpPr>
        <p:spPr bwMode="auto">
          <a:xfrm>
            <a:off x="4279900" y="1930400"/>
            <a:ext cx="2590800" cy="762000"/>
          </a:xfrm>
          <a:prstGeom prst="rect">
            <a:avLst/>
          </a:prstGeom>
          <a:noFill/>
          <a:ln w="28575">
            <a:solidFill>
              <a:srgbClr val="FF9933"/>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altLang="zh-TW" smtClean="0">
                <a:solidFill>
                  <a:srgbClr val="000000"/>
                </a:solidFill>
              </a:rPr>
              <a:t>Page </a:t>
            </a:r>
            <a:fld id="{34956E49-9B35-407E-B5F2-C84A7F7C3F93}" type="slidenum">
              <a:rPr lang="en-US" altLang="zh-TW" smtClean="0">
                <a:solidFill>
                  <a:srgbClr val="000000"/>
                </a:solidFill>
              </a:rPr>
              <a:pPr>
                <a:defRPr/>
              </a:pPr>
              <a:t>36</a:t>
            </a:fld>
            <a:endParaRPr lang="en-US" altLang="zh-TW">
              <a:solidFill>
                <a:srgbClr val="000000"/>
              </a:solidFill>
            </a:endParaRPr>
          </a:p>
        </p:txBody>
      </p:sp>
    </p:spTree>
    <p:extLst>
      <p:ext uri="{BB962C8B-B14F-4D97-AF65-F5344CB8AC3E}">
        <p14:creationId xmlns:p14="http://schemas.microsoft.com/office/powerpoint/2010/main" val="120445691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grpId="0" nodeType="clickEffect">
                                  <p:stCondLst>
                                    <p:cond delay="0"/>
                                  </p:stCondLst>
                                  <p:childTnLst>
                                    <p:set>
                                      <p:cBhvr additive="repl">
                                        <p:cTn id="24" dur="1" fill="hold">
                                          <p:stCondLst>
                                            <p:cond delay="0"/>
                                          </p:stCondLst>
                                        </p:cTn>
                                        <p:tgtEl>
                                          <p:spTgt spid="10244"/>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10246"/>
                                        </p:tgtEl>
                                        <p:attrNameLst>
                                          <p:attrName>style.visibility</p:attrName>
                                        </p:attrNameLst>
                                      </p:cBhvr>
                                      <p:to>
                                        <p:strVal val="visible"/>
                                      </p:to>
                                    </p:set>
                                  </p:childTnLst>
                                </p:cTn>
                              </p:par>
                              <p:par>
                                <p:cTn id="27" presetID="1" presetClass="entr" fill="hold" grpId="0" nodeType="withEffect">
                                  <p:stCondLst>
                                    <p:cond delay="0"/>
                                  </p:stCondLst>
                                  <p:childTnLst>
                                    <p:set>
                                      <p:cBhvr additive="repl">
                                        <p:cTn id="28" dur="1" fill="hold">
                                          <p:stCondLst>
                                            <p:cond delay="0"/>
                                          </p:stCondLst>
                                        </p:cTn>
                                        <p:tgtEl>
                                          <p:spTgt spid="10245"/>
                                        </p:tgtEl>
                                        <p:attrNameLst>
                                          <p:attrName>style.visibility</p:attrName>
                                        </p:attrNameLst>
                                      </p:cBhvr>
                                      <p:to>
                                        <p:strVal val="visible"/>
                                      </p:to>
                                    </p:set>
                                  </p:childTnLst>
                                </p:cTn>
                              </p:par>
                              <p:par>
                                <p:cTn id="29" presetID="1" presetClass="entr" fill="hold" grpId="0" nodeType="withEffect">
                                  <p:stCondLst>
                                    <p:cond delay="0"/>
                                  </p:stCondLst>
                                  <p:childTnLst>
                                    <p:set>
                                      <p:cBhvr additive="repl">
                                        <p:cTn id="30" dur="1" fill="hold">
                                          <p:stCondLst>
                                            <p:cond delay="0"/>
                                          </p:stCondLst>
                                        </p:cTn>
                                        <p:tgtEl>
                                          <p:spTgt spid="1024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6567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6567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65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6" grpId="0" animBg="1"/>
      <p:bldP spid="10247" grpId="0" animBg="1"/>
      <p:bldP spid="1265674" grpId="0" animBg="1"/>
      <p:bldP spid="1265676" grpId="0" animBg="1"/>
      <p:bldP spid="126567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pPr eaLnBrk="1" hangingPunct="1"/>
            <a:r>
              <a:rPr lang="en-US" altLang="zh-TW" smtClean="0">
                <a:ea typeface="Arial Unicode MS" pitchFamily="34" charset="-128"/>
                <a:cs typeface="Arial Unicode MS" pitchFamily="34" charset="-128"/>
              </a:rPr>
              <a:t>Guiding (Semi-Supervised) Learning with Constraints</a:t>
            </a:r>
          </a:p>
        </p:txBody>
      </p:sp>
      <p:sp>
        <p:nvSpPr>
          <p:cNvPr id="1171459" name="Text Box 3"/>
          <p:cNvSpPr txBox="1">
            <a:spLocks noChangeArrowheads="1"/>
          </p:cNvSpPr>
          <p:nvPr/>
        </p:nvSpPr>
        <p:spPr bwMode="auto">
          <a:xfrm>
            <a:off x="2886075" y="4114800"/>
            <a:ext cx="9969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0000"/>
                </a:solidFill>
                <a:latin typeface="Calibri" pitchFamily="34" charset="0"/>
              </a:rPr>
              <a:t>Model</a:t>
            </a:r>
          </a:p>
        </p:txBody>
      </p:sp>
      <p:sp>
        <p:nvSpPr>
          <p:cNvPr id="1171460" name="Text Box 4"/>
          <p:cNvSpPr txBox="1">
            <a:spLocks noChangeArrowheads="1"/>
          </p:cNvSpPr>
          <p:nvPr/>
        </p:nvSpPr>
        <p:spPr bwMode="auto">
          <a:xfrm>
            <a:off x="1219200" y="5586413"/>
            <a:ext cx="1992313" cy="831850"/>
          </a:xfrm>
          <a:prstGeom prst="rect">
            <a:avLst/>
          </a:prstGeom>
          <a:solidFill>
            <a:srgbClr val="FFFFCC"/>
          </a:solidFill>
          <a:ln w="1905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33CC"/>
                </a:solidFill>
                <a:latin typeface="Calibri" pitchFamily="34" charset="0"/>
              </a:rPr>
              <a:t>Decision Time </a:t>
            </a:r>
          </a:p>
          <a:p>
            <a:pPr algn="ctr" eaLnBrk="1" hangingPunct="1"/>
            <a:r>
              <a:rPr lang="en-US" sz="2400" dirty="0">
                <a:solidFill>
                  <a:srgbClr val="0033CC"/>
                </a:solidFill>
                <a:latin typeface="Calibri" pitchFamily="34" charset="0"/>
              </a:rPr>
              <a:t>Constraints</a:t>
            </a:r>
          </a:p>
        </p:txBody>
      </p:sp>
      <p:sp>
        <p:nvSpPr>
          <p:cNvPr id="1171461" name="Text Box 5"/>
          <p:cNvSpPr txBox="1">
            <a:spLocks noChangeArrowheads="1"/>
          </p:cNvSpPr>
          <p:nvPr/>
        </p:nvSpPr>
        <p:spPr bwMode="auto">
          <a:xfrm>
            <a:off x="3971925" y="5424488"/>
            <a:ext cx="22034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solidFill>
                  <a:srgbClr val="000000"/>
                </a:solidFill>
                <a:latin typeface="Calibri" pitchFamily="34" charset="0"/>
              </a:rPr>
              <a:t>Un-labeled Data</a:t>
            </a:r>
          </a:p>
        </p:txBody>
      </p:sp>
      <p:sp>
        <p:nvSpPr>
          <p:cNvPr id="1171462" name="Line 6"/>
          <p:cNvSpPr>
            <a:spLocks noChangeShapeType="1"/>
          </p:cNvSpPr>
          <p:nvPr/>
        </p:nvSpPr>
        <p:spPr bwMode="auto">
          <a:xfrm>
            <a:off x="3725863" y="4697413"/>
            <a:ext cx="1371600" cy="685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1171463" name="Line 7"/>
          <p:cNvSpPr>
            <a:spLocks noChangeShapeType="1"/>
          </p:cNvSpPr>
          <p:nvPr/>
        </p:nvSpPr>
        <p:spPr bwMode="auto">
          <a:xfrm flipV="1">
            <a:off x="2354263" y="4730750"/>
            <a:ext cx="990600" cy="8382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1171464" name="Line 8"/>
          <p:cNvSpPr>
            <a:spLocks noChangeShapeType="1"/>
          </p:cNvSpPr>
          <p:nvPr/>
        </p:nvSpPr>
        <p:spPr bwMode="auto">
          <a:xfrm flipH="1" flipV="1">
            <a:off x="3497263" y="4730750"/>
            <a:ext cx="121920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1171465" name="Text Box 9"/>
          <p:cNvSpPr txBox="1">
            <a:spLocks noChangeArrowheads="1"/>
          </p:cNvSpPr>
          <p:nvPr/>
        </p:nvSpPr>
        <p:spPr bwMode="auto">
          <a:xfrm>
            <a:off x="5068888" y="4162425"/>
            <a:ext cx="1600200" cy="466725"/>
          </a:xfrm>
          <a:prstGeom prst="rect">
            <a:avLst/>
          </a:prstGeom>
          <a:solidFill>
            <a:srgbClr val="FFFFCC"/>
          </a:solidFill>
          <a:ln w="1905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33CC"/>
                </a:solidFill>
                <a:latin typeface="Calibri" pitchFamily="34" charset="0"/>
              </a:rPr>
              <a:t>Constraints</a:t>
            </a:r>
          </a:p>
        </p:txBody>
      </p:sp>
      <p:sp>
        <p:nvSpPr>
          <p:cNvPr id="1171466" name="Line 10"/>
          <p:cNvSpPr>
            <a:spLocks noChangeShapeType="1"/>
          </p:cNvSpPr>
          <p:nvPr/>
        </p:nvSpPr>
        <p:spPr bwMode="auto">
          <a:xfrm flipH="1">
            <a:off x="5097463" y="4602163"/>
            <a:ext cx="685800" cy="7620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1171467" name="Text Box 11"/>
          <p:cNvSpPr txBox="1">
            <a:spLocks noChangeArrowheads="1"/>
          </p:cNvSpPr>
          <p:nvPr/>
        </p:nvSpPr>
        <p:spPr bwMode="auto">
          <a:xfrm>
            <a:off x="609600" y="1295400"/>
            <a:ext cx="8001000" cy="262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itchFamily="34" charset="0"/>
                <a:cs typeface="Arial" pitchFamily="34" charset="0"/>
              </a:defRPr>
            </a:lvl1pPr>
            <a:lvl2pPr marL="914400" indent="-4572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FF6600"/>
              </a:buClr>
              <a:buSzPct val="80000"/>
              <a:buFont typeface="Wingdings" pitchFamily="2" charset="2"/>
              <a:buChar char="n"/>
            </a:pPr>
            <a:r>
              <a:rPr lang="en-US" altLang="zh-TW" sz="2400" dirty="0">
                <a:solidFill>
                  <a:srgbClr val="000000"/>
                </a:solidFill>
                <a:latin typeface="Calibri" pitchFamily="34" charset="0"/>
                <a:ea typeface="Arial Unicode MS" pitchFamily="34" charset="-128"/>
                <a:cs typeface="Arial Unicode MS" pitchFamily="34" charset="-128"/>
              </a:rPr>
              <a:t>In traditional Semi-Supervised learning the model can drift away from the correct one. </a:t>
            </a:r>
          </a:p>
          <a:p>
            <a:pPr eaLnBrk="1" hangingPunct="1">
              <a:spcBef>
                <a:spcPct val="20000"/>
              </a:spcBef>
              <a:buClr>
                <a:srgbClr val="FF6600"/>
              </a:buClr>
              <a:buSzPct val="80000"/>
              <a:buFont typeface="Wingdings" pitchFamily="2" charset="2"/>
              <a:buChar char="n"/>
            </a:pPr>
            <a:r>
              <a:rPr lang="en-US" altLang="zh-TW" sz="2400" dirty="0">
                <a:solidFill>
                  <a:srgbClr val="000000"/>
                </a:solidFill>
                <a:latin typeface="Calibri" pitchFamily="34" charset="0"/>
                <a:ea typeface="Arial Unicode MS" pitchFamily="34" charset="-128"/>
                <a:cs typeface="Arial Unicode MS" pitchFamily="34" charset="-128"/>
              </a:rPr>
              <a:t>Constraints can be used to </a:t>
            </a:r>
            <a:r>
              <a:rPr lang="en-US" altLang="zh-TW" sz="2400" dirty="0">
                <a:solidFill>
                  <a:srgbClr val="0033CC"/>
                </a:solidFill>
                <a:latin typeface="Calibri" pitchFamily="34" charset="0"/>
                <a:ea typeface="Arial Unicode MS" pitchFamily="34" charset="-128"/>
                <a:cs typeface="Arial Unicode MS" pitchFamily="34" charset="-128"/>
              </a:rPr>
              <a:t>generate better training data</a:t>
            </a:r>
          </a:p>
          <a:p>
            <a:pPr lvl="1" eaLnBrk="1" hangingPunct="1">
              <a:spcBef>
                <a:spcPct val="20000"/>
              </a:spcBef>
              <a:buClr>
                <a:srgbClr val="FF6600"/>
              </a:buClr>
              <a:buSzPct val="65000"/>
              <a:buFont typeface="Wingdings" pitchFamily="2" charset="2"/>
              <a:buChar char="¨"/>
            </a:pPr>
            <a:r>
              <a:rPr lang="en-US" altLang="zh-TW" sz="2000" dirty="0">
                <a:solidFill>
                  <a:srgbClr val="000000"/>
                </a:solidFill>
                <a:latin typeface="Calibri" pitchFamily="34" charset="0"/>
                <a:ea typeface="Arial Unicode MS" pitchFamily="34" charset="-128"/>
                <a:cs typeface="Arial Unicode MS" pitchFamily="34" charset="-128"/>
              </a:rPr>
              <a:t>At </a:t>
            </a:r>
            <a:r>
              <a:rPr lang="en-US" altLang="zh-TW" sz="2000" dirty="0">
                <a:solidFill>
                  <a:srgbClr val="0033CC"/>
                </a:solidFill>
                <a:latin typeface="Calibri" pitchFamily="34" charset="0"/>
                <a:ea typeface="Arial Unicode MS" pitchFamily="34" charset="-128"/>
                <a:cs typeface="Arial Unicode MS" pitchFamily="34" charset="-128"/>
              </a:rPr>
              <a:t>training</a:t>
            </a:r>
            <a:r>
              <a:rPr lang="en-US" altLang="zh-TW" sz="2000" dirty="0">
                <a:solidFill>
                  <a:srgbClr val="000000"/>
                </a:solidFill>
                <a:latin typeface="Calibri" pitchFamily="34" charset="0"/>
                <a:ea typeface="Arial Unicode MS" pitchFamily="34" charset="-128"/>
                <a:cs typeface="Arial Unicode MS" pitchFamily="34" charset="-128"/>
              </a:rPr>
              <a:t> to improve labeling of un-labeled data (and thus improve the model)</a:t>
            </a:r>
          </a:p>
          <a:p>
            <a:pPr lvl="1" eaLnBrk="1" hangingPunct="1">
              <a:spcBef>
                <a:spcPct val="20000"/>
              </a:spcBef>
              <a:buClr>
                <a:srgbClr val="FF6600"/>
              </a:buClr>
              <a:buSzPct val="65000"/>
              <a:buFont typeface="Wingdings" pitchFamily="2" charset="2"/>
              <a:buChar char="¨"/>
            </a:pPr>
            <a:r>
              <a:rPr lang="en-US" altLang="zh-TW" sz="2000" dirty="0">
                <a:solidFill>
                  <a:srgbClr val="000000"/>
                </a:solidFill>
                <a:latin typeface="Calibri" pitchFamily="34" charset="0"/>
                <a:ea typeface="Arial Unicode MS" pitchFamily="34" charset="-128"/>
                <a:cs typeface="Arial Unicode MS" pitchFamily="34" charset="-128"/>
              </a:rPr>
              <a:t>At </a:t>
            </a:r>
            <a:r>
              <a:rPr lang="en-US" altLang="zh-TW" sz="2000" dirty="0">
                <a:solidFill>
                  <a:srgbClr val="0033CC"/>
                </a:solidFill>
                <a:latin typeface="Calibri" pitchFamily="34" charset="0"/>
                <a:ea typeface="Arial Unicode MS" pitchFamily="34" charset="-128"/>
                <a:cs typeface="Arial Unicode MS" pitchFamily="34" charset="-128"/>
              </a:rPr>
              <a:t>decision time</a:t>
            </a:r>
            <a:r>
              <a:rPr lang="en-US" altLang="zh-TW" sz="2000" dirty="0">
                <a:solidFill>
                  <a:srgbClr val="000000"/>
                </a:solidFill>
                <a:latin typeface="Calibri" pitchFamily="34" charset="0"/>
                <a:ea typeface="Arial Unicode MS" pitchFamily="34" charset="-128"/>
                <a:cs typeface="Arial Unicode MS" pitchFamily="34" charset="-128"/>
              </a:rPr>
              <a:t>, to bias the objective function towards favoring constraint satisfaction. </a:t>
            </a:r>
          </a:p>
        </p:txBody>
      </p:sp>
      <p:sp>
        <p:nvSpPr>
          <p:cNvPr id="13" name="Text Box 79"/>
          <p:cNvSpPr txBox="1">
            <a:spLocks noChangeArrowheads="1"/>
          </p:cNvSpPr>
          <p:nvPr/>
        </p:nvSpPr>
        <p:spPr bwMode="auto">
          <a:xfrm>
            <a:off x="5721438" y="4800600"/>
            <a:ext cx="3270162" cy="369332"/>
          </a:xfrm>
          <a:prstGeom prst="rect">
            <a:avLst/>
          </a:prstGeom>
          <a:solidFill>
            <a:srgbClr val="FFFF66"/>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zh-TW" dirty="0">
                <a:solidFill>
                  <a:srgbClr val="000000"/>
                </a:solidFill>
                <a:latin typeface="Calibri" pitchFamily="34" charset="0"/>
                <a:ea typeface="Arial Unicode MS" pitchFamily="34" charset="-128"/>
                <a:cs typeface="Arial Unicode MS" pitchFamily="34" charset="-128"/>
              </a:rPr>
              <a:t>Better </a:t>
            </a:r>
            <a:r>
              <a:rPr lang="en-US" altLang="zh-TW" dirty="0" smtClean="0">
                <a:solidFill>
                  <a:srgbClr val="000000"/>
                </a:solidFill>
                <a:latin typeface="Calibri" pitchFamily="34" charset="0"/>
                <a:ea typeface="Arial Unicode MS" pitchFamily="34" charset="-128"/>
                <a:cs typeface="Arial Unicode MS" pitchFamily="34" charset="-128"/>
              </a:rPr>
              <a:t>model-based labeled </a:t>
            </a:r>
            <a:r>
              <a:rPr lang="en-US" altLang="zh-TW" dirty="0">
                <a:solidFill>
                  <a:srgbClr val="000000"/>
                </a:solidFill>
                <a:latin typeface="Calibri" pitchFamily="34" charset="0"/>
                <a:ea typeface="Arial Unicode MS" pitchFamily="34" charset="-128"/>
                <a:cs typeface="Arial Unicode MS" pitchFamily="34" charset="-128"/>
              </a:rPr>
              <a:t>data</a:t>
            </a:r>
          </a:p>
        </p:txBody>
      </p:sp>
      <p:sp>
        <p:nvSpPr>
          <p:cNvPr id="14" name="Text Box 79"/>
          <p:cNvSpPr txBox="1">
            <a:spLocks noChangeArrowheads="1"/>
          </p:cNvSpPr>
          <p:nvPr/>
        </p:nvSpPr>
        <p:spPr bwMode="auto">
          <a:xfrm>
            <a:off x="266700" y="4800600"/>
            <a:ext cx="1905000" cy="369332"/>
          </a:xfrm>
          <a:prstGeom prst="rect">
            <a:avLst/>
          </a:prstGeom>
          <a:solidFill>
            <a:srgbClr val="FFFF66"/>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ct val="50000"/>
              </a:spcBef>
              <a:spcAft>
                <a:spcPts val="0"/>
              </a:spcAft>
              <a:defRPr/>
            </a:pPr>
            <a:r>
              <a:rPr lang="en-US" altLang="zh-TW" dirty="0" smtClean="0">
                <a:solidFill>
                  <a:srgbClr val="000000"/>
                </a:solidFill>
                <a:ea typeface="新細明體" pitchFamily="18" charset="-120"/>
              </a:rPr>
              <a:t>Better Predictions</a:t>
            </a:r>
            <a:endParaRPr lang="en-US" altLang="zh-TW" dirty="0">
              <a:solidFill>
                <a:srgbClr val="000000"/>
              </a:solidFill>
              <a:ea typeface="新細明體" pitchFamily="18" charset="-120"/>
            </a:endParaRPr>
          </a:p>
        </p:txBody>
      </p:sp>
      <p:sp>
        <p:nvSpPr>
          <p:cNvPr id="15" name="Text Box 9"/>
          <p:cNvSpPr txBox="1">
            <a:spLocks noChangeArrowheads="1"/>
          </p:cNvSpPr>
          <p:nvPr/>
        </p:nvSpPr>
        <p:spPr bwMode="auto">
          <a:xfrm>
            <a:off x="313351" y="4114800"/>
            <a:ext cx="2040303" cy="461665"/>
          </a:xfrm>
          <a:prstGeom prst="rect">
            <a:avLst/>
          </a:prstGeom>
          <a:solidFill>
            <a:srgbClr val="FFFFCC"/>
          </a:solidFill>
          <a:ln w="1905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smtClean="0">
                <a:solidFill>
                  <a:srgbClr val="0033CC"/>
                </a:solidFill>
                <a:latin typeface="Calibri" pitchFamily="34" charset="0"/>
              </a:rPr>
              <a:t>Seed examples</a:t>
            </a:r>
            <a:endParaRPr lang="en-US" sz="2400" dirty="0">
              <a:solidFill>
                <a:srgbClr val="0033CC"/>
              </a:solidFill>
              <a:latin typeface="Calibri" pitchFamily="34" charset="0"/>
            </a:endParaRPr>
          </a:p>
        </p:txBody>
      </p:sp>
      <p:cxnSp>
        <p:nvCxnSpPr>
          <p:cNvPr id="3" name="Straight Arrow Connector 2"/>
          <p:cNvCxnSpPr>
            <a:stCxn id="15" idx="3"/>
          </p:cNvCxnSpPr>
          <p:nvPr/>
        </p:nvCxnSpPr>
        <p:spPr>
          <a:xfrm flipV="1">
            <a:off x="2353654" y="4336844"/>
            <a:ext cx="551366" cy="87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37</a:t>
            </a:fld>
            <a:endParaRPr lang="en-US" altLang="zh-TW">
              <a:solidFill>
                <a:srgbClr val="000000"/>
              </a:solidFill>
            </a:endParaRPr>
          </a:p>
        </p:txBody>
      </p:sp>
    </p:spTree>
    <p:extLst>
      <p:ext uri="{BB962C8B-B14F-4D97-AF65-F5344CB8AC3E}">
        <p14:creationId xmlns:p14="http://schemas.microsoft.com/office/powerpoint/2010/main" val="27883497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14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14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71462"/>
                                        </p:tgtEl>
                                        <p:attrNameLst>
                                          <p:attrName>style.visibility</p:attrName>
                                        </p:attrNameLst>
                                      </p:cBhvr>
                                      <p:to>
                                        <p:strVal val="visible"/>
                                      </p:to>
                                    </p:set>
                                    <p:animEffect transition="in" filter="wipe(up)">
                                      <p:cBhvr>
                                        <p:cTn id="17" dur="1000"/>
                                        <p:tgtEl>
                                          <p:spTgt spid="11714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71464"/>
                                        </p:tgtEl>
                                        <p:attrNameLst>
                                          <p:attrName>style.visibility</p:attrName>
                                        </p:attrNameLst>
                                      </p:cBhvr>
                                      <p:to>
                                        <p:strVal val="visible"/>
                                      </p:to>
                                    </p:set>
                                    <p:animEffect transition="in" filter="wipe(down)">
                                      <p:cBhvr>
                                        <p:cTn id="22" dur="1000"/>
                                        <p:tgtEl>
                                          <p:spTgt spid="1171464"/>
                                        </p:tgtEl>
                                      </p:cBhvr>
                                    </p:animEffect>
                                  </p:childTnLst>
                                </p:cTn>
                              </p:par>
                              <p:par>
                                <p:cTn id="23" presetID="1" presetClass="entr" presetSubtype="0" fill="hold" nodeType="withEffect">
                                  <p:stCondLst>
                                    <p:cond delay="0"/>
                                  </p:stCondLst>
                                  <p:childTnLst>
                                    <p:set>
                                      <p:cBhvr>
                                        <p:cTn id="24" dur="1" fill="hold">
                                          <p:stCondLst>
                                            <p:cond delay="0"/>
                                          </p:stCondLst>
                                        </p:cTn>
                                        <p:tgtEl>
                                          <p:spTgt spid="117146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71465"/>
                                        </p:tgtEl>
                                        <p:attrNameLst>
                                          <p:attrName>style.visibility</p:attrName>
                                        </p:attrNameLst>
                                      </p:cBhvr>
                                      <p:to>
                                        <p:strVal val="visible"/>
                                      </p:to>
                                    </p:set>
                                  </p:childTnLst>
                                </p:cTn>
                              </p:par>
                            </p:childTnLst>
                          </p:cTn>
                        </p:par>
                        <p:par>
                          <p:cTn id="29" fill="hold">
                            <p:stCondLst>
                              <p:cond delay="0"/>
                            </p:stCondLst>
                            <p:childTnLst>
                              <p:par>
                                <p:cTn id="30" presetID="22" presetClass="entr" presetSubtype="1" fill="hold" grpId="0" nodeType="afterEffect">
                                  <p:stCondLst>
                                    <p:cond delay="0"/>
                                  </p:stCondLst>
                                  <p:childTnLst>
                                    <p:set>
                                      <p:cBhvr>
                                        <p:cTn id="31" dur="1" fill="hold">
                                          <p:stCondLst>
                                            <p:cond delay="0"/>
                                          </p:stCondLst>
                                        </p:cTn>
                                        <p:tgtEl>
                                          <p:spTgt spid="1171466"/>
                                        </p:tgtEl>
                                        <p:attrNameLst>
                                          <p:attrName>style.visibility</p:attrName>
                                        </p:attrNameLst>
                                      </p:cBhvr>
                                      <p:to>
                                        <p:strVal val="visible"/>
                                      </p:to>
                                    </p:set>
                                    <p:animEffect transition="in" filter="wipe(up)">
                                      <p:cBhvr>
                                        <p:cTn id="32" dur="1000"/>
                                        <p:tgtEl>
                                          <p:spTgt spid="1171466"/>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171460"/>
                                        </p:tgtEl>
                                        <p:attrNameLst>
                                          <p:attrName>style.visibility</p:attrName>
                                        </p:attrNameLst>
                                      </p:cBhvr>
                                      <p:to>
                                        <p:strVal val="visible"/>
                                      </p:to>
                                    </p:set>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1171463"/>
                                        </p:tgtEl>
                                        <p:attrNameLst>
                                          <p:attrName>style.visibility</p:attrName>
                                        </p:attrNameLst>
                                      </p:cBhvr>
                                      <p:to>
                                        <p:strVal val="visible"/>
                                      </p:to>
                                    </p:set>
                                    <p:animEffect transition="in" filter="wipe(down)">
                                      <p:cBhvr>
                                        <p:cTn id="38" dur="500"/>
                                        <p:tgtEl>
                                          <p:spTgt spid="1171463"/>
                                        </p:tgtEl>
                                      </p:cBhvr>
                                    </p:animEffect>
                                  </p:childTnLst>
                                </p:cTn>
                              </p:par>
                              <p:par>
                                <p:cTn id="39" presetID="1" presetClass="entr" presetSubtype="0" fill="hold" nodeType="withEffect">
                                  <p:stCondLst>
                                    <p:cond delay="0"/>
                                  </p:stCondLst>
                                  <p:childTnLst>
                                    <p:set>
                                      <p:cBhvr>
                                        <p:cTn id="40" dur="1" fill="hold">
                                          <p:stCondLst>
                                            <p:cond delay="0"/>
                                          </p:stCondLst>
                                        </p:cTn>
                                        <p:tgtEl>
                                          <p:spTgt spid="1171467">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71467">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71467">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459" grpId="0" animBg="1"/>
      <p:bldP spid="1171460" grpId="0" animBg="1"/>
      <p:bldP spid="1171461" grpId="0" animBg="1"/>
      <p:bldP spid="1171462" grpId="0" animBg="1"/>
      <p:bldP spid="1171463" grpId="0" animBg="1"/>
      <p:bldP spid="1171464" grpId="0" animBg="1"/>
      <p:bldP spid="1171465" grpId="0" animBg="1"/>
      <p:bldP spid="1171466" grpId="0" animBg="1"/>
      <p:bldP spid="13" grpId="0" animBg="1"/>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152400" y="457200"/>
            <a:ext cx="899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9pPr>
          </a:lstStyle>
          <a:p>
            <a:pPr eaLnBrk="1" hangingPunct="1">
              <a:lnSpc>
                <a:spcPct val="104000"/>
              </a:lnSpc>
              <a:buClr>
                <a:srgbClr val="000000"/>
              </a:buClr>
              <a:buSzPct val="100000"/>
              <a:buFont typeface="Arial" charset="0"/>
              <a:buNone/>
            </a:pPr>
            <a:r>
              <a:rPr lang="en-US" sz="2800">
                <a:solidFill>
                  <a:srgbClr val="FF0000"/>
                </a:solidFill>
                <a:latin typeface="Calibri" pitchFamily="34" charset="0"/>
                <a:ea typeface="Arial Unicode MS" pitchFamily="34" charset="-128"/>
                <a:cs typeface="Arial Unicode MS" pitchFamily="34" charset="-128"/>
              </a:rPr>
              <a:t>Constraints Driven Learning (CoDL)</a:t>
            </a:r>
            <a:r>
              <a:rPr lang="en-US" sz="2800" i="1">
                <a:solidFill>
                  <a:srgbClr val="FF0000"/>
                </a:solidFill>
                <a:latin typeface="Calibri" pitchFamily="34" charset="0"/>
                <a:ea typeface="Arial Unicode MS" pitchFamily="34" charset="-128"/>
                <a:cs typeface="Arial Unicode MS" pitchFamily="34" charset="-128"/>
              </a:rPr>
              <a:t>			</a:t>
            </a:r>
            <a:endParaRPr lang="en-US" sz="2800">
              <a:solidFill>
                <a:srgbClr val="FF0000"/>
              </a:solidFill>
              <a:latin typeface="Calibri" pitchFamily="34" charset="0"/>
              <a:ea typeface="Arial Unicode MS" pitchFamily="34" charset="-128"/>
              <a:cs typeface="Arial Unicode MS" pitchFamily="34" charset="-128"/>
            </a:endParaRPr>
          </a:p>
        </p:txBody>
      </p:sp>
      <p:sp>
        <p:nvSpPr>
          <p:cNvPr id="38916" name="Rectangle 3"/>
          <p:cNvSpPr>
            <a:spLocks noChangeArrowheads="1"/>
          </p:cNvSpPr>
          <p:nvPr/>
        </p:nvSpPr>
        <p:spPr bwMode="auto">
          <a:xfrm>
            <a:off x="533400" y="11430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39725" indent="-339725" defTabSz="457200">
              <a:spcBef>
                <a:spcPts val="7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800" dirty="0">
              <a:solidFill>
                <a:srgbClr val="000000"/>
              </a:solidFill>
              <a:latin typeface="Helvetica" pitchFamily="34" charset="0"/>
              <a:ea typeface="Arial Unicode MS" pitchFamily="34" charset="-128"/>
              <a:cs typeface="Arial Unicode MS" pitchFamily="34" charset="-128"/>
            </a:endParaRP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solidFill>
                  <a:srgbClr val="000000"/>
                </a:solidFill>
                <a:latin typeface="Calibri" pitchFamily="34" charset="0"/>
                <a:ea typeface="Arial Unicode MS" pitchFamily="34" charset="-128"/>
                <a:cs typeface="Arial Unicode MS" pitchFamily="34" charset="-128"/>
              </a:rPr>
              <a:t>(</a:t>
            </a:r>
            <a:r>
              <a:rPr lang="en-US" sz="2400" dirty="0" smtClean="0">
                <a:solidFill>
                  <a:srgbClr val="000000"/>
                </a:solidFill>
                <a:latin typeface="Calibri" pitchFamily="34" charset="0"/>
                <a:ea typeface="Arial Unicode MS" pitchFamily="34" charset="-128"/>
                <a:cs typeface="Arial Unicode MS" pitchFamily="34" charset="-128"/>
              </a:rPr>
              <a:t>w,</a:t>
            </a:r>
            <a:r>
              <a:rPr lang="en-US" sz="2400" dirty="0" smtClean="0">
                <a:solidFill>
                  <a:srgbClr val="000000"/>
                </a:solidFill>
                <a:latin typeface="cmmi10" pitchFamily="34" charset="0"/>
                <a:ea typeface="Arial Unicode MS" pitchFamily="34" charset="-128"/>
                <a:cs typeface="Arial Unicode MS" pitchFamily="34" charset="-128"/>
              </a:rPr>
              <a:t>½</a:t>
            </a:r>
            <a:r>
              <a:rPr lang="en-US" sz="2400" dirty="0" smtClean="0">
                <a:solidFill>
                  <a:srgbClr val="000000"/>
                </a:solidFill>
                <a:latin typeface="Calibri" pitchFamily="34" charset="0"/>
                <a:ea typeface="Arial Unicode MS" pitchFamily="34" charset="-128"/>
                <a:cs typeface="Arial Unicode MS" pitchFamily="34" charset="-128"/>
              </a:rPr>
              <a:t>)=</a:t>
            </a:r>
            <a:r>
              <a:rPr lang="en-US" sz="2400" dirty="0">
                <a:solidFill>
                  <a:srgbClr val="0033CC"/>
                </a:solidFill>
                <a:ea typeface="Arial Unicode MS" pitchFamily="34" charset="-128"/>
                <a:cs typeface="Arial Unicode MS" pitchFamily="34" charset="-128"/>
              </a:rPr>
              <a:t>learn(L)</a:t>
            </a:r>
            <a:r>
              <a:rPr lang="x-none" sz="2400">
                <a:solidFill>
                  <a:srgbClr val="0033CC"/>
                </a:solidFill>
              </a:rPr>
              <a:t>‏</a:t>
            </a:r>
            <a:endParaRPr lang="en-US" sz="2400" dirty="0">
              <a:solidFill>
                <a:srgbClr val="0033CC"/>
              </a:solidFill>
              <a:ea typeface="Arial Unicode MS" pitchFamily="34" charset="-128"/>
              <a:cs typeface="Arial Unicode MS" pitchFamily="34" charset="-128"/>
            </a:endParaRP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solidFill>
                  <a:srgbClr val="000000"/>
                </a:solidFill>
                <a:ea typeface="Arial Unicode MS" pitchFamily="34" charset="-128"/>
                <a:cs typeface="Arial Unicode MS" pitchFamily="34" charset="-128"/>
              </a:rPr>
              <a:t>For N iterations do</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solidFill>
                  <a:srgbClr val="000000"/>
                </a:solidFill>
                <a:ea typeface="Arial Unicode MS" pitchFamily="34" charset="-128"/>
                <a:cs typeface="Arial Unicode MS" pitchFamily="34" charset="-128"/>
              </a:rPr>
              <a:t>		T=</a:t>
            </a:r>
            <a:r>
              <a:rPr lang="en-US" sz="2400" dirty="0">
                <a:solidFill>
                  <a:srgbClr val="000000"/>
                </a:solidFill>
                <a:latin typeface="Symbol" pitchFamily="18" charset="2"/>
                <a:ea typeface="Arial Unicode MS" pitchFamily="34" charset="-128"/>
                <a:cs typeface="Arial Unicode MS" pitchFamily="34" charset="-128"/>
              </a:rPr>
              <a:t></a:t>
            </a:r>
            <a:r>
              <a:rPr lang="en-US" sz="2400" dirty="0">
                <a:solidFill>
                  <a:srgbClr val="000000"/>
                </a:solidFill>
                <a:ea typeface="Arial Unicode MS" pitchFamily="34" charset="-128"/>
                <a:cs typeface="Arial Unicode MS" pitchFamily="34" charset="-128"/>
              </a:rPr>
              <a:t> </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solidFill>
                  <a:srgbClr val="000000"/>
                </a:solidFill>
                <a:ea typeface="Arial Unicode MS" pitchFamily="34" charset="-128"/>
                <a:cs typeface="Arial Unicode MS" pitchFamily="34" charset="-128"/>
              </a:rPr>
              <a:t>    	For each x in </a:t>
            </a:r>
            <a:r>
              <a:rPr lang="en-US" sz="2400" dirty="0">
                <a:solidFill>
                  <a:srgbClr val="0033CC"/>
                </a:solidFill>
                <a:ea typeface="Arial Unicode MS" pitchFamily="34" charset="-128"/>
                <a:cs typeface="Arial Unicode MS" pitchFamily="34" charset="-128"/>
              </a:rPr>
              <a:t>unlabeled dataset</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solidFill>
                  <a:srgbClr val="000000"/>
                </a:solidFill>
                <a:ea typeface="Arial Unicode MS" pitchFamily="34" charset="-128"/>
                <a:cs typeface="Arial Unicode MS" pitchFamily="34" charset="-128"/>
              </a:rPr>
              <a:t>			 h </a:t>
            </a:r>
            <a:r>
              <a:rPr lang="en-US" sz="2400" dirty="0">
                <a:solidFill>
                  <a:srgbClr val="000000"/>
                </a:solidFill>
                <a:latin typeface="cmsy10" pitchFamily="34" charset="0"/>
                <a:ea typeface="Arial Unicode MS" pitchFamily="34" charset="-128"/>
                <a:cs typeface="Arial Unicode MS" pitchFamily="34" charset="-128"/>
              </a:rPr>
              <a:t>Ã</a:t>
            </a:r>
            <a:r>
              <a:rPr lang="en-US" sz="2400" dirty="0">
                <a:solidFill>
                  <a:srgbClr val="000000"/>
                </a:solidFill>
                <a:ea typeface="Arial Unicode MS" pitchFamily="34" charset="-128"/>
                <a:cs typeface="Arial Unicode MS" pitchFamily="34" charset="-128"/>
              </a:rPr>
              <a:t> </a:t>
            </a:r>
            <a:r>
              <a:rPr lang="en-US" sz="2400" dirty="0" err="1">
                <a:solidFill>
                  <a:srgbClr val="000000"/>
                </a:solidFill>
                <a:ea typeface="Arial Unicode MS" pitchFamily="34" charset="-128"/>
                <a:cs typeface="Arial Unicode MS" pitchFamily="34" charset="-128"/>
              </a:rPr>
              <a:t>argmax</a:t>
            </a:r>
            <a:r>
              <a:rPr lang="en-US" sz="2400" baseline="-25000" dirty="0" err="1">
                <a:solidFill>
                  <a:srgbClr val="000000"/>
                </a:solidFill>
                <a:ea typeface="Arial Unicode MS" pitchFamily="34" charset="-128"/>
                <a:cs typeface="Arial Unicode MS" pitchFamily="34" charset="-128"/>
              </a:rPr>
              <a:t>y</a:t>
            </a:r>
            <a:r>
              <a:rPr lang="en-US" sz="2400" dirty="0">
                <a:solidFill>
                  <a:srgbClr val="000000"/>
                </a:solidFill>
                <a:ea typeface="Arial Unicode MS" pitchFamily="34" charset="-128"/>
                <a:cs typeface="Arial Unicode MS" pitchFamily="34" charset="-128"/>
              </a:rPr>
              <a:t> </a:t>
            </a:r>
            <a:r>
              <a:rPr lang="en-US" sz="2400" dirty="0" err="1">
                <a:solidFill>
                  <a:srgbClr val="000000"/>
                </a:solidFill>
                <a:ea typeface="Arial Unicode MS" pitchFamily="34" charset="-128"/>
                <a:cs typeface="Arial Unicode MS" pitchFamily="34" charset="-128"/>
              </a:rPr>
              <a:t>w</a:t>
            </a:r>
            <a:r>
              <a:rPr lang="en-US" sz="2400" baseline="30000" dirty="0" err="1">
                <a:solidFill>
                  <a:srgbClr val="000000"/>
                </a:solidFill>
                <a:ea typeface="Arial Unicode MS" pitchFamily="34" charset="-128"/>
                <a:cs typeface="Arial Unicode MS" pitchFamily="34" charset="-128"/>
              </a:rPr>
              <a:t>T</a:t>
            </a:r>
            <a:r>
              <a:rPr lang="en-US" sz="2400" dirty="0">
                <a:solidFill>
                  <a:srgbClr val="000000"/>
                </a:solidFill>
                <a:ea typeface="Arial Unicode MS" pitchFamily="34" charset="-128"/>
                <a:cs typeface="Arial Unicode MS" pitchFamily="34" charset="-128"/>
              </a:rPr>
              <a:t> </a:t>
            </a:r>
            <a:r>
              <a:rPr lang="en-US" sz="2400" dirty="0">
                <a:solidFill>
                  <a:srgbClr val="000000"/>
                </a:solidFill>
                <a:latin typeface="cmmi10" pitchFamily="34" charset="0"/>
                <a:ea typeface="Arial Unicode MS" pitchFamily="34" charset="-128"/>
                <a:cs typeface="Arial Unicode MS" pitchFamily="34" charset="-128"/>
              </a:rPr>
              <a:t>Á</a:t>
            </a:r>
            <a:r>
              <a:rPr lang="en-US" sz="2400" dirty="0">
                <a:solidFill>
                  <a:srgbClr val="000000"/>
                </a:solidFill>
                <a:ea typeface="Arial Unicode MS" pitchFamily="34" charset="-128"/>
                <a:cs typeface="Arial Unicode MS" pitchFamily="34" charset="-128"/>
              </a:rPr>
              <a:t>(</a:t>
            </a:r>
            <a:r>
              <a:rPr lang="en-US" sz="2400" dirty="0" err="1">
                <a:solidFill>
                  <a:srgbClr val="000000"/>
                </a:solidFill>
                <a:ea typeface="Arial Unicode MS" pitchFamily="34" charset="-128"/>
                <a:cs typeface="Arial Unicode MS" pitchFamily="34" charset="-128"/>
              </a:rPr>
              <a:t>x,y</a:t>
            </a:r>
            <a:r>
              <a:rPr lang="en-US" sz="2400" dirty="0">
                <a:solidFill>
                  <a:srgbClr val="000000"/>
                </a:solidFill>
                <a:ea typeface="Arial Unicode MS" pitchFamily="34" charset="-128"/>
                <a:cs typeface="Arial Unicode MS" pitchFamily="34" charset="-128"/>
              </a:rPr>
              <a:t>) - </a:t>
            </a:r>
            <a:r>
              <a:rPr lang="en-US" sz="2400" dirty="0">
                <a:solidFill>
                  <a:srgbClr val="000000"/>
                </a:solidFill>
                <a:latin typeface="Symbol" pitchFamily="18" charset="2"/>
                <a:ea typeface="Arial Unicode MS" pitchFamily="34" charset="-128"/>
                <a:cs typeface="Arial Unicode MS" pitchFamily="34" charset="-128"/>
                <a:sym typeface="Symbol" pitchFamily="18" charset="2"/>
              </a:rPr>
              <a:t></a:t>
            </a:r>
            <a:r>
              <a:rPr lang="en-US" sz="2400" dirty="0">
                <a:solidFill>
                  <a:srgbClr val="000000"/>
                </a:solidFill>
                <a:ea typeface="Arial Unicode MS" pitchFamily="34" charset="-128"/>
                <a:cs typeface="Arial Unicode MS" pitchFamily="34" charset="-128"/>
              </a:rPr>
              <a:t> </a:t>
            </a:r>
            <a:r>
              <a:rPr lang="en-US" sz="2400" dirty="0" smtClean="0">
                <a:solidFill>
                  <a:srgbClr val="000000"/>
                </a:solidFill>
                <a:latin typeface="cmmi10" pitchFamily="34" charset="0"/>
                <a:ea typeface="Arial Unicode MS" pitchFamily="34" charset="-128"/>
                <a:cs typeface="Arial Unicode MS" pitchFamily="34" charset="-128"/>
              </a:rPr>
              <a:t>½</a:t>
            </a:r>
            <a:r>
              <a:rPr lang="en-US" sz="2400" dirty="0" smtClean="0">
                <a:solidFill>
                  <a:srgbClr val="000000"/>
                </a:solidFill>
                <a:ea typeface="Arial Unicode MS" pitchFamily="34" charset="-128"/>
                <a:cs typeface="Arial Unicode MS" pitchFamily="34" charset="-128"/>
              </a:rPr>
              <a:t> </a:t>
            </a:r>
            <a:r>
              <a:rPr lang="en-US" sz="2400" dirty="0" err="1">
                <a:solidFill>
                  <a:srgbClr val="000000"/>
                </a:solidFill>
                <a:ea typeface="Arial Unicode MS" pitchFamily="34" charset="-128"/>
                <a:cs typeface="Arial Unicode MS" pitchFamily="34" charset="-128"/>
              </a:rPr>
              <a:t>d</a:t>
            </a:r>
            <a:r>
              <a:rPr lang="en-US" sz="2400" baseline="-25000" dirty="0" err="1">
                <a:solidFill>
                  <a:srgbClr val="000000"/>
                </a:solidFill>
                <a:ea typeface="Arial Unicode MS" pitchFamily="34" charset="-128"/>
                <a:cs typeface="Arial Unicode MS" pitchFamily="34" charset="-128"/>
              </a:rPr>
              <a:t>C</a:t>
            </a:r>
            <a:r>
              <a:rPr lang="en-US" sz="2400" dirty="0">
                <a:solidFill>
                  <a:srgbClr val="000000"/>
                </a:solidFill>
                <a:ea typeface="Arial Unicode MS" pitchFamily="34" charset="-128"/>
                <a:cs typeface="Arial Unicode MS" pitchFamily="34" charset="-128"/>
              </a:rPr>
              <a:t>(</a:t>
            </a:r>
            <a:r>
              <a:rPr lang="en-US" sz="2400" dirty="0" err="1">
                <a:solidFill>
                  <a:srgbClr val="000000"/>
                </a:solidFill>
                <a:ea typeface="Arial Unicode MS" pitchFamily="34" charset="-128"/>
                <a:cs typeface="Arial Unicode MS" pitchFamily="34" charset="-128"/>
              </a:rPr>
              <a:t>x,y</a:t>
            </a:r>
            <a:r>
              <a:rPr lang="en-US" sz="2400" dirty="0">
                <a:solidFill>
                  <a:srgbClr val="000000"/>
                </a:solidFill>
                <a:ea typeface="Arial Unicode MS" pitchFamily="34" charset="-128"/>
                <a:cs typeface="Arial Unicode MS" pitchFamily="34" charset="-128"/>
              </a:rPr>
              <a:t>)</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solidFill>
                  <a:srgbClr val="000000"/>
                </a:solidFill>
                <a:ea typeface="Arial Unicode MS" pitchFamily="34" charset="-128"/>
                <a:cs typeface="Arial Unicode MS" pitchFamily="34" charset="-128"/>
              </a:rPr>
              <a:t>			 T=T </a:t>
            </a:r>
            <a:r>
              <a:rPr lang="en-US" sz="2400" dirty="0">
                <a:solidFill>
                  <a:srgbClr val="000000"/>
                </a:solidFill>
                <a:latin typeface="Symbol" pitchFamily="18" charset="2"/>
                <a:ea typeface="Arial Unicode MS" pitchFamily="34" charset="-128"/>
                <a:cs typeface="Arial Unicode MS" pitchFamily="34" charset="-128"/>
              </a:rPr>
              <a:t></a:t>
            </a:r>
            <a:r>
              <a:rPr lang="en-US" sz="2400" dirty="0">
                <a:solidFill>
                  <a:srgbClr val="000000"/>
                </a:solidFill>
                <a:ea typeface="Arial Unicode MS" pitchFamily="34" charset="-128"/>
                <a:cs typeface="Arial Unicode MS" pitchFamily="34" charset="-128"/>
              </a:rPr>
              <a:t> {(x, h)}		</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solidFill>
                  <a:srgbClr val="000000"/>
                </a:solidFill>
                <a:ea typeface="Arial Unicode MS" pitchFamily="34" charset="-128"/>
                <a:cs typeface="Arial Unicode MS" pitchFamily="34" charset="-128"/>
              </a:rPr>
              <a:t>		</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solidFill>
                  <a:srgbClr val="000000"/>
                </a:solidFill>
                <a:ea typeface="Arial Unicode MS" pitchFamily="34" charset="-128"/>
                <a:cs typeface="Arial Unicode MS" pitchFamily="34" charset="-128"/>
              </a:rPr>
              <a:t>    </a:t>
            </a:r>
            <a:r>
              <a:rPr lang="en-US" sz="2400" dirty="0">
                <a:solidFill>
                  <a:srgbClr val="0033CC"/>
                </a:solidFill>
                <a:ea typeface="Arial Unicode MS" pitchFamily="34" charset="-128"/>
                <a:cs typeface="Arial Unicode MS" pitchFamily="34" charset="-128"/>
              </a:rPr>
              <a:t>(w,</a:t>
            </a:r>
            <a:r>
              <a:rPr lang="en-US" sz="2400" dirty="0">
                <a:solidFill>
                  <a:srgbClr val="0033CC"/>
                </a:solidFill>
                <a:latin typeface="cmmi10" pitchFamily="34" charset="0"/>
                <a:ea typeface="Arial Unicode MS" pitchFamily="34" charset="-128"/>
                <a:cs typeface="Arial Unicode MS" pitchFamily="34" charset="-128"/>
              </a:rPr>
              <a:t>½</a:t>
            </a:r>
            <a:r>
              <a:rPr lang="en-US" sz="2400" dirty="0">
                <a:solidFill>
                  <a:srgbClr val="0033CC"/>
                </a:solidFill>
                <a:ea typeface="Arial Unicode MS" pitchFamily="34" charset="-128"/>
                <a:cs typeface="Arial Unicode MS" pitchFamily="34" charset="-128"/>
              </a:rPr>
              <a:t>)</a:t>
            </a:r>
            <a:r>
              <a:rPr lang="en-US" sz="2400" dirty="0">
                <a:solidFill>
                  <a:srgbClr val="000000"/>
                </a:solidFill>
                <a:ea typeface="Arial Unicode MS" pitchFamily="34" charset="-128"/>
                <a:cs typeface="Arial Unicode MS" pitchFamily="34" charset="-128"/>
              </a:rPr>
              <a:t> = </a:t>
            </a:r>
            <a:r>
              <a:rPr lang="en-US" sz="2400" dirty="0">
                <a:solidFill>
                  <a:srgbClr val="000000"/>
                </a:solidFill>
                <a:latin typeface="Symbol" pitchFamily="18" charset="2"/>
                <a:ea typeface="Arial Unicode MS" pitchFamily="34" charset="-128"/>
                <a:cs typeface="Arial Unicode MS" pitchFamily="34" charset="-128"/>
              </a:rPr>
              <a:t></a:t>
            </a:r>
            <a:r>
              <a:rPr lang="en-US" sz="2400" dirty="0">
                <a:solidFill>
                  <a:srgbClr val="000000"/>
                </a:solidFill>
                <a:ea typeface="Arial Unicode MS" pitchFamily="34" charset="-128"/>
                <a:cs typeface="Arial Unicode MS" pitchFamily="34" charset="-128"/>
              </a:rPr>
              <a:t> (</a:t>
            </a:r>
            <a:r>
              <a:rPr lang="en-US" sz="2400" dirty="0" smtClean="0">
                <a:solidFill>
                  <a:srgbClr val="000000"/>
                </a:solidFill>
                <a:ea typeface="Arial Unicode MS" pitchFamily="34" charset="-128"/>
                <a:cs typeface="Arial Unicode MS" pitchFamily="34" charset="-128"/>
              </a:rPr>
              <a:t>w,</a:t>
            </a:r>
            <a:r>
              <a:rPr lang="en-US" sz="2400" dirty="0" smtClean="0">
                <a:solidFill>
                  <a:srgbClr val="000000"/>
                </a:solidFill>
                <a:latin typeface="cmmi10" pitchFamily="34" charset="0"/>
                <a:ea typeface="Arial Unicode MS" pitchFamily="34" charset="-128"/>
                <a:cs typeface="Arial Unicode MS" pitchFamily="34" charset="-128"/>
              </a:rPr>
              <a:t>½</a:t>
            </a:r>
            <a:r>
              <a:rPr lang="en-US" sz="2400" dirty="0" smtClean="0">
                <a:solidFill>
                  <a:srgbClr val="000000"/>
                </a:solidFill>
                <a:ea typeface="Arial Unicode MS" pitchFamily="34" charset="-128"/>
                <a:cs typeface="Arial Unicode MS" pitchFamily="34" charset="-128"/>
              </a:rPr>
              <a:t>) </a:t>
            </a:r>
            <a:r>
              <a:rPr lang="en-US" sz="2400" dirty="0">
                <a:solidFill>
                  <a:srgbClr val="000000"/>
                </a:solidFill>
                <a:ea typeface="Arial Unicode MS" pitchFamily="34" charset="-128"/>
                <a:cs typeface="Arial Unicode MS" pitchFamily="34" charset="-128"/>
              </a:rPr>
              <a:t>+ (1- </a:t>
            </a:r>
            <a:r>
              <a:rPr lang="en-US" sz="2400" dirty="0">
                <a:solidFill>
                  <a:srgbClr val="000000"/>
                </a:solidFill>
                <a:latin typeface="Symbol" pitchFamily="18" charset="2"/>
                <a:ea typeface="Arial Unicode MS" pitchFamily="34" charset="-128"/>
                <a:cs typeface="Arial Unicode MS" pitchFamily="34" charset="-128"/>
              </a:rPr>
              <a:t></a:t>
            </a:r>
            <a:r>
              <a:rPr lang="en-US" sz="2400" dirty="0">
                <a:solidFill>
                  <a:srgbClr val="000000"/>
                </a:solidFill>
                <a:ea typeface="Arial Unicode MS" pitchFamily="34" charset="-128"/>
                <a:cs typeface="Arial Unicode MS" pitchFamily="34" charset="-128"/>
              </a:rPr>
              <a:t>) learn(T)</a:t>
            </a:r>
          </a:p>
        </p:txBody>
      </p:sp>
      <p:sp>
        <p:nvSpPr>
          <p:cNvPr id="19462" name="Freeform 6"/>
          <p:cNvSpPr>
            <a:spLocks/>
          </p:cNvSpPr>
          <p:nvPr/>
        </p:nvSpPr>
        <p:spPr bwMode="auto">
          <a:xfrm>
            <a:off x="5241925" y="4953000"/>
            <a:ext cx="612775" cy="1588"/>
          </a:xfrm>
          <a:custGeom>
            <a:avLst/>
            <a:gdLst>
              <a:gd name="T0" fmla="*/ 2147483647 w 1703"/>
              <a:gd name="T1" fmla="*/ 0 h 5"/>
              <a:gd name="T2" fmla="*/ 0 w 1703"/>
              <a:gd name="T3" fmla="*/ 2147483647 h 5"/>
              <a:gd name="T4" fmla="*/ 0 60000 65536"/>
              <a:gd name="T5" fmla="*/ 0 60000 65536"/>
              <a:gd name="T6" fmla="*/ 0 w 1703"/>
              <a:gd name="T7" fmla="*/ 0 h 5"/>
              <a:gd name="T8" fmla="*/ 1703 w 1703"/>
              <a:gd name="T9" fmla="*/ 5 h 5"/>
            </a:gdLst>
            <a:ahLst/>
            <a:cxnLst>
              <a:cxn ang="T4">
                <a:pos x="T0" y="T1"/>
              </a:cxn>
              <a:cxn ang="T5">
                <a:pos x="T2" y="T3"/>
              </a:cxn>
            </a:cxnLst>
            <a:rect l="T6" t="T7" r="T8" b="T9"/>
            <a:pathLst>
              <a:path w="1703" h="5">
                <a:moveTo>
                  <a:pt x="1702" y="0"/>
                </a:moveTo>
                <a:lnTo>
                  <a:pt x="0" y="4"/>
                </a:lnTo>
              </a:path>
            </a:pathLst>
          </a:custGeom>
          <a:noFill/>
          <a:ln w="76320">
            <a:solidFill>
              <a:srgbClr val="FF9933"/>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1173517" name="Line 10"/>
          <p:cNvSpPr>
            <a:spLocks noChangeShapeType="1"/>
          </p:cNvSpPr>
          <p:nvPr/>
        </p:nvSpPr>
        <p:spPr bwMode="auto">
          <a:xfrm flipH="1">
            <a:off x="2819400" y="1905000"/>
            <a:ext cx="762000" cy="0"/>
          </a:xfrm>
          <a:prstGeom prst="line">
            <a:avLst/>
          </a:prstGeom>
          <a:noFill/>
          <a:ln w="76320">
            <a:solidFill>
              <a:srgbClr val="FF99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173518" name="Rectangle 11"/>
          <p:cNvSpPr>
            <a:spLocks noChangeArrowheads="1"/>
          </p:cNvSpPr>
          <p:nvPr/>
        </p:nvSpPr>
        <p:spPr bwMode="auto">
          <a:xfrm>
            <a:off x="482600" y="1600200"/>
            <a:ext cx="2362200" cy="558800"/>
          </a:xfrm>
          <a:prstGeom prst="rect">
            <a:avLst/>
          </a:prstGeom>
          <a:noFill/>
          <a:ln w="2556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38920" name="Rectangle 15"/>
          <p:cNvSpPr>
            <a:spLocks noChangeArrowheads="1"/>
          </p:cNvSpPr>
          <p:nvPr/>
        </p:nvSpPr>
        <p:spPr bwMode="auto">
          <a:xfrm>
            <a:off x="4495800" y="866775"/>
            <a:ext cx="4191000" cy="54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4000"/>
              </a:lnSpc>
              <a:buClr>
                <a:srgbClr val="000000"/>
              </a:buClr>
              <a:buSzPct val="100000"/>
              <a:buFont typeface="Arial" charset="0"/>
              <a:buNone/>
            </a:pPr>
            <a:r>
              <a:rPr lang="en-US" sz="1400" dirty="0">
                <a:solidFill>
                  <a:srgbClr val="FF0000"/>
                </a:solidFill>
              </a:rPr>
              <a:t>[Chang, Ratinov, Roth, </a:t>
            </a:r>
            <a:r>
              <a:rPr lang="en-US" sz="1400" dirty="0" smtClean="0">
                <a:solidFill>
                  <a:srgbClr val="FF0000"/>
                </a:solidFill>
              </a:rPr>
              <a:t>ACL’07;ICML’08,MLJ’12]</a:t>
            </a:r>
          </a:p>
          <a:p>
            <a:pPr>
              <a:lnSpc>
                <a:spcPct val="104000"/>
              </a:lnSpc>
              <a:buClr>
                <a:srgbClr val="000000"/>
              </a:buClr>
              <a:buSzPct val="100000"/>
              <a:buFont typeface="Arial" charset="0"/>
              <a:buNone/>
            </a:pPr>
            <a:r>
              <a:rPr lang="en-US" sz="1400" dirty="0" smtClean="0">
                <a:solidFill>
                  <a:srgbClr val="FF0000"/>
                </a:solidFill>
              </a:rPr>
              <a:t>See also: </a:t>
            </a:r>
            <a:r>
              <a:rPr lang="en-US" sz="1400" dirty="0" err="1" smtClean="0">
                <a:solidFill>
                  <a:srgbClr val="FF0000"/>
                </a:solidFill>
              </a:rPr>
              <a:t>Ganchev</a:t>
            </a:r>
            <a:r>
              <a:rPr lang="en-US" sz="1400" dirty="0" smtClean="0">
                <a:solidFill>
                  <a:srgbClr val="FF0000"/>
                </a:solidFill>
              </a:rPr>
              <a:t> et. al. 10 (PR)</a:t>
            </a:r>
            <a:endParaRPr lang="en-US" sz="1400" dirty="0">
              <a:solidFill>
                <a:srgbClr val="FF0000"/>
              </a:solidFill>
            </a:endParaRPr>
          </a:p>
        </p:txBody>
      </p:sp>
      <p:sp>
        <p:nvSpPr>
          <p:cNvPr id="1173522" name="Rectangle 18"/>
          <p:cNvSpPr>
            <a:spLocks noChangeArrowheads="1"/>
          </p:cNvSpPr>
          <p:nvPr/>
        </p:nvSpPr>
        <p:spPr bwMode="auto">
          <a:xfrm>
            <a:off x="3683000" y="1371600"/>
            <a:ext cx="5334000" cy="1066800"/>
          </a:xfrm>
          <a:prstGeom prst="rect">
            <a:avLst/>
          </a:prstGeom>
          <a:solidFill>
            <a:srgbClr val="FFFF99"/>
          </a:solidFill>
          <a:ln w="9525">
            <a:solidFill>
              <a:srgbClr val="FF9933"/>
            </a:solidFill>
            <a:miter lim="800000"/>
            <a:headEnd/>
            <a:tailEnd/>
          </a:ln>
        </p:spPr>
        <p:txBody>
          <a:bodyPr wrap="none" anchor="ctr"/>
          <a:lstStyle/>
          <a:p>
            <a:r>
              <a:rPr lang="en-US" sz="2000" b="1">
                <a:solidFill>
                  <a:srgbClr val="000000"/>
                </a:solidFill>
                <a:latin typeface="Calibri" pitchFamily="34" charset="0"/>
              </a:rPr>
              <a:t>Supervised learning algorithm parameterized by</a:t>
            </a:r>
          </a:p>
          <a:p>
            <a:r>
              <a:rPr lang="en-US" sz="2000" b="1">
                <a:solidFill>
                  <a:srgbClr val="000000"/>
                </a:solidFill>
                <a:latin typeface="Calibri" pitchFamily="34" charset="0"/>
              </a:rPr>
              <a:t> (w,</a:t>
            </a:r>
            <a:r>
              <a:rPr lang="en-US" sz="2000" b="1">
                <a:solidFill>
                  <a:srgbClr val="000000"/>
                </a:solidFill>
                <a:latin typeface="cmmi10" pitchFamily="34" charset="0"/>
              </a:rPr>
              <a:t>½</a:t>
            </a:r>
            <a:r>
              <a:rPr lang="en-US" sz="2000" b="1">
                <a:solidFill>
                  <a:srgbClr val="000000"/>
                </a:solidFill>
                <a:latin typeface="Calibri" pitchFamily="34" charset="0"/>
              </a:rPr>
              <a:t>). </a:t>
            </a:r>
            <a:r>
              <a:rPr lang="en-US" sz="2000">
                <a:solidFill>
                  <a:srgbClr val="000000"/>
                </a:solidFill>
                <a:latin typeface="Calibri" pitchFamily="34" charset="0"/>
              </a:rPr>
              <a:t>Learning can be justified as an optimization</a:t>
            </a:r>
          </a:p>
          <a:p>
            <a:r>
              <a:rPr lang="en-US" sz="2000">
                <a:solidFill>
                  <a:srgbClr val="000000"/>
                </a:solidFill>
                <a:latin typeface="Calibri" pitchFamily="34" charset="0"/>
              </a:rPr>
              <a:t> procedure for an objective function</a:t>
            </a:r>
          </a:p>
        </p:txBody>
      </p:sp>
      <p:sp>
        <p:nvSpPr>
          <p:cNvPr id="1173523" name="Rectangle 19"/>
          <p:cNvSpPr>
            <a:spLocks noChangeArrowheads="1"/>
          </p:cNvSpPr>
          <p:nvPr/>
        </p:nvSpPr>
        <p:spPr bwMode="auto">
          <a:xfrm>
            <a:off x="5969000" y="2476500"/>
            <a:ext cx="3048000" cy="762000"/>
          </a:xfrm>
          <a:prstGeom prst="rect">
            <a:avLst/>
          </a:prstGeom>
          <a:solidFill>
            <a:srgbClr val="FFFF99"/>
          </a:solidFill>
          <a:ln w="9525">
            <a:solidFill>
              <a:srgbClr val="FF9933"/>
            </a:solidFill>
            <a:miter lim="800000"/>
            <a:headEnd/>
            <a:tailEnd/>
          </a:ln>
        </p:spPr>
        <p:txBody>
          <a:bodyPr wrap="none" anchor="ctr"/>
          <a:lstStyle/>
          <a:p>
            <a:r>
              <a:rPr lang="en-US" sz="2000" b="1">
                <a:solidFill>
                  <a:srgbClr val="000000"/>
                </a:solidFill>
                <a:latin typeface="Calibri" pitchFamily="34" charset="0"/>
              </a:rPr>
              <a:t>Inference with constraints:</a:t>
            </a:r>
            <a:r>
              <a:rPr lang="en-US" sz="2000">
                <a:solidFill>
                  <a:srgbClr val="000000"/>
                </a:solidFill>
                <a:latin typeface="Calibri" pitchFamily="34" charset="0"/>
              </a:rPr>
              <a:t> </a:t>
            </a:r>
          </a:p>
          <a:p>
            <a:r>
              <a:rPr lang="en-US" sz="2000">
                <a:solidFill>
                  <a:srgbClr val="000000"/>
                </a:solidFill>
                <a:latin typeface="Calibri" pitchFamily="34" charset="0"/>
              </a:rPr>
              <a:t>augment the training set </a:t>
            </a:r>
          </a:p>
        </p:txBody>
      </p:sp>
      <p:sp>
        <p:nvSpPr>
          <p:cNvPr id="1173524" name="Line 10"/>
          <p:cNvSpPr>
            <a:spLocks noChangeShapeType="1"/>
          </p:cNvSpPr>
          <p:nvPr/>
        </p:nvSpPr>
        <p:spPr bwMode="auto">
          <a:xfrm flipH="1">
            <a:off x="7010400" y="3276600"/>
            <a:ext cx="762000" cy="228600"/>
          </a:xfrm>
          <a:prstGeom prst="line">
            <a:avLst/>
          </a:prstGeom>
          <a:noFill/>
          <a:ln w="76320">
            <a:solidFill>
              <a:srgbClr val="FF99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173525" name="Rectangle 21"/>
          <p:cNvSpPr>
            <a:spLocks noChangeArrowheads="1"/>
          </p:cNvSpPr>
          <p:nvPr/>
        </p:nvSpPr>
        <p:spPr bwMode="auto">
          <a:xfrm>
            <a:off x="5791200" y="4419600"/>
            <a:ext cx="3225800" cy="1066800"/>
          </a:xfrm>
          <a:prstGeom prst="rect">
            <a:avLst/>
          </a:prstGeom>
          <a:solidFill>
            <a:srgbClr val="FFFF99"/>
          </a:solidFill>
          <a:ln w="9525">
            <a:solidFill>
              <a:srgbClr val="FF9933"/>
            </a:solidFill>
            <a:miter lim="800000"/>
            <a:headEnd/>
            <a:tailEnd/>
          </a:ln>
        </p:spPr>
        <p:txBody>
          <a:bodyPr wrap="none" anchor="ctr"/>
          <a:lstStyle/>
          <a:p>
            <a:r>
              <a:rPr lang="en-US" sz="2000" b="1">
                <a:solidFill>
                  <a:srgbClr val="000000"/>
                </a:solidFill>
                <a:latin typeface="Calibri" pitchFamily="34" charset="0"/>
              </a:rPr>
              <a:t>Learn from new training data</a:t>
            </a:r>
            <a:endParaRPr lang="en-US" sz="2000">
              <a:solidFill>
                <a:srgbClr val="000000"/>
              </a:solidFill>
              <a:latin typeface="Calibri" pitchFamily="34" charset="0"/>
            </a:endParaRPr>
          </a:p>
          <a:p>
            <a:r>
              <a:rPr lang="en-US" sz="2000">
                <a:solidFill>
                  <a:srgbClr val="000000"/>
                </a:solidFill>
                <a:latin typeface="Calibri" pitchFamily="34" charset="0"/>
              </a:rPr>
              <a:t>Weigh supervised &amp; </a:t>
            </a:r>
          </a:p>
          <a:p>
            <a:r>
              <a:rPr lang="en-US" sz="2000">
                <a:solidFill>
                  <a:srgbClr val="000000"/>
                </a:solidFill>
                <a:latin typeface="Calibri" pitchFamily="34" charset="0"/>
              </a:rPr>
              <a:t>unsupervised models.</a:t>
            </a:r>
            <a:endParaRPr lang="en-US" sz="2400">
              <a:solidFill>
                <a:srgbClr val="000000"/>
              </a:solidFill>
              <a:latin typeface="Calibri" pitchFamily="34" charset="0"/>
            </a:endParaRPr>
          </a:p>
        </p:txBody>
      </p:sp>
      <p:sp>
        <p:nvSpPr>
          <p:cNvPr id="38925" name="Line 22"/>
          <p:cNvSpPr>
            <a:spLocks noChangeShapeType="1"/>
          </p:cNvSpPr>
          <p:nvPr/>
        </p:nvSpPr>
        <p:spPr bwMode="auto">
          <a:xfrm>
            <a:off x="838200" y="3124200"/>
            <a:ext cx="0" cy="190500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173527" name="Rectangle 11"/>
          <p:cNvSpPr>
            <a:spLocks noChangeArrowheads="1"/>
          </p:cNvSpPr>
          <p:nvPr/>
        </p:nvSpPr>
        <p:spPr bwMode="auto">
          <a:xfrm>
            <a:off x="1752600" y="3479800"/>
            <a:ext cx="5257800" cy="863600"/>
          </a:xfrm>
          <a:prstGeom prst="rect">
            <a:avLst/>
          </a:prstGeom>
          <a:noFill/>
          <a:ln w="2556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1173528" name="Rectangle 11"/>
          <p:cNvSpPr>
            <a:spLocks noChangeArrowheads="1"/>
          </p:cNvSpPr>
          <p:nvPr/>
        </p:nvSpPr>
        <p:spPr bwMode="auto">
          <a:xfrm>
            <a:off x="914400" y="4648200"/>
            <a:ext cx="4343400" cy="609600"/>
          </a:xfrm>
          <a:prstGeom prst="rect">
            <a:avLst/>
          </a:prstGeom>
          <a:noFill/>
          <a:ln w="2556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1173529" name="Rectangle 25"/>
          <p:cNvSpPr>
            <a:spLocks noChangeArrowheads="1"/>
          </p:cNvSpPr>
          <p:nvPr/>
        </p:nvSpPr>
        <p:spPr bwMode="auto">
          <a:xfrm>
            <a:off x="990600" y="5749925"/>
            <a:ext cx="7543800" cy="650875"/>
          </a:xfrm>
          <a:prstGeom prst="rect">
            <a:avLst/>
          </a:prstGeom>
          <a:solidFill>
            <a:srgbClr val="FFFF99"/>
          </a:solidFill>
          <a:ln w="9525">
            <a:solidFill>
              <a:schemeClr val="bg2"/>
            </a:solidFill>
            <a:miter lim="800000"/>
            <a:headEnd/>
            <a:tailEnd/>
          </a:ln>
        </p:spPr>
        <p:txBody>
          <a:bodyPr>
            <a:spAutoFit/>
          </a:bodyPr>
          <a:lstStyle/>
          <a:p>
            <a:r>
              <a:rPr lang="en-US" b="1" dirty="0">
                <a:solidFill>
                  <a:srgbClr val="000000"/>
                </a:solidFill>
                <a:latin typeface="Calibri" pitchFamily="34" charset="0"/>
              </a:rPr>
              <a:t>Excellent Experimental Results</a:t>
            </a:r>
            <a:r>
              <a:rPr lang="en-US" dirty="0">
                <a:solidFill>
                  <a:srgbClr val="000000"/>
                </a:solidFill>
                <a:latin typeface="Calibri" pitchFamily="34" charset="0"/>
              </a:rPr>
              <a:t> showing the advantages of using constraints, especially with small amounts </a:t>
            </a:r>
            <a:r>
              <a:rPr lang="en-US" dirty="0" smtClean="0">
                <a:solidFill>
                  <a:srgbClr val="000000"/>
                </a:solidFill>
                <a:latin typeface="Calibri" pitchFamily="34" charset="0"/>
              </a:rPr>
              <a:t>of </a:t>
            </a:r>
            <a:r>
              <a:rPr lang="en-US" dirty="0">
                <a:solidFill>
                  <a:srgbClr val="000000"/>
                </a:solidFill>
                <a:latin typeface="Calibri" pitchFamily="34" charset="0"/>
              </a:rPr>
              <a:t>labeled data [Chang et. al, Others]</a:t>
            </a:r>
          </a:p>
        </p:txBody>
      </p:sp>
      <p:sp>
        <p:nvSpPr>
          <p:cNvPr id="4" name="Slide Number Placeholder 3"/>
          <p:cNvSpPr>
            <a:spLocks noGrp="1"/>
          </p:cNvSpPr>
          <p:nvPr>
            <p:ph type="sldNum" sz="quarter" idx="11"/>
          </p:nvPr>
        </p:nvSpPr>
        <p:spPr/>
        <p:txBody>
          <a:bodyPr/>
          <a:lstStyle/>
          <a:p>
            <a:pPr>
              <a:defRPr/>
            </a:pPr>
            <a:r>
              <a:rPr lang="en-US" altLang="zh-TW" smtClean="0">
                <a:solidFill>
                  <a:srgbClr val="000000"/>
                </a:solidFill>
              </a:rPr>
              <a:t>Page </a:t>
            </a:r>
            <a:fld id="{34956E49-9B35-407E-B5F2-C84A7F7C3F93}" type="slidenum">
              <a:rPr lang="en-US" altLang="zh-TW" smtClean="0">
                <a:solidFill>
                  <a:srgbClr val="000000"/>
                </a:solidFill>
              </a:rPr>
              <a:pPr>
                <a:defRPr/>
              </a:pPr>
              <a:t>38</a:t>
            </a:fld>
            <a:endParaRPr lang="en-US" altLang="zh-TW">
              <a:solidFill>
                <a:srgbClr val="000000"/>
              </a:solidFill>
            </a:endParaRPr>
          </a:p>
        </p:txBody>
      </p:sp>
      <p:sp>
        <p:nvSpPr>
          <p:cNvPr id="17" name="TextBox 3"/>
          <p:cNvSpPr txBox="1">
            <a:spLocks noChangeArrowheads="1"/>
          </p:cNvSpPr>
          <p:nvPr/>
        </p:nvSpPr>
        <p:spPr bwMode="auto">
          <a:xfrm>
            <a:off x="5410200" y="152400"/>
            <a:ext cx="3657600" cy="707886"/>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dirty="0" smtClean="0">
                <a:solidFill>
                  <a:srgbClr val="000000"/>
                </a:solidFill>
                <a:latin typeface="Calibri" pitchFamily="34" charset="0"/>
              </a:rPr>
              <a:t>Archetypical Semi/un-supervised learning: </a:t>
            </a:r>
            <a:r>
              <a:rPr lang="en-US" sz="2000" b="1" dirty="0" smtClean="0">
                <a:solidFill>
                  <a:srgbClr val="000000"/>
                </a:solidFill>
                <a:latin typeface="Calibri" pitchFamily="34" charset="0"/>
              </a:rPr>
              <a:t>A constrained EM </a:t>
            </a:r>
            <a:endParaRPr lang="en-US" sz="2000" b="1" dirty="0">
              <a:solidFill>
                <a:srgbClr val="000000"/>
              </a:solidFill>
              <a:latin typeface="Calibri" pitchFamily="34" charset="0"/>
            </a:endParaRPr>
          </a:p>
        </p:txBody>
      </p:sp>
    </p:spTree>
    <p:extLst>
      <p:ext uri="{BB962C8B-B14F-4D97-AF65-F5344CB8AC3E}">
        <p14:creationId xmlns:p14="http://schemas.microsoft.com/office/powerpoint/2010/main" val="2395137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35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35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35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35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735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35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735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735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73529">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73529">
                                            <p:bg/>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7352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173517" grpId="0" animBg="1"/>
      <p:bldP spid="1173518" grpId="0" animBg="1"/>
      <p:bldP spid="1173522" grpId="0" animBg="1"/>
      <p:bldP spid="1173523" grpId="0" animBg="1"/>
      <p:bldP spid="1173524" grpId="0" animBg="1"/>
      <p:bldP spid="1173525" grpId="0" animBg="1"/>
      <p:bldP spid="1173527" grpId="0" animBg="1"/>
      <p:bldP spid="1173528" grpId="0" animBg="1"/>
      <p:bldP spid="1173529" grpId="0" build="allAtOnce"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pPr eaLnBrk="1" hangingPunct="1"/>
            <a:r>
              <a:rPr lang="en-US" altLang="zh-TW" dirty="0" smtClean="0">
                <a:ea typeface="Arial Unicode MS" pitchFamily="34" charset="-128"/>
                <a:cs typeface="Arial Unicode MS" pitchFamily="34" charset="-128"/>
              </a:rPr>
              <a:t>Value of Constraints in Semi-Supervised Learning</a:t>
            </a:r>
          </a:p>
        </p:txBody>
      </p:sp>
      <p:sp>
        <p:nvSpPr>
          <p:cNvPr id="39940" name="Text Box 2"/>
          <p:cNvSpPr txBox="1">
            <a:spLocks noChangeArrowheads="1"/>
          </p:cNvSpPr>
          <p:nvPr/>
        </p:nvSpPr>
        <p:spPr bwMode="auto">
          <a:xfrm>
            <a:off x="533400" y="1066800"/>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n-US" altLang="zh-TW" sz="2000" b="1" dirty="0">
                <a:solidFill>
                  <a:srgbClr val="000000"/>
                </a:solidFill>
                <a:latin typeface="Calibri"/>
                <a:ea typeface="Arial Unicode MS" pitchFamily="34" charset="-128"/>
                <a:cs typeface="Arial Unicode MS" pitchFamily="34" charset="-128"/>
              </a:rPr>
              <a:t>Objective function: </a:t>
            </a:r>
          </a:p>
        </p:txBody>
      </p:sp>
      <p:grpSp>
        <p:nvGrpSpPr>
          <p:cNvPr id="39941" name="Group 18"/>
          <p:cNvGrpSpPr>
            <a:grpSpLocks/>
          </p:cNvGrpSpPr>
          <p:nvPr/>
        </p:nvGrpSpPr>
        <p:grpSpPr bwMode="auto">
          <a:xfrm>
            <a:off x="152400" y="1866900"/>
            <a:ext cx="5715000" cy="4386263"/>
            <a:chOff x="152400" y="1866900"/>
            <a:chExt cx="5715000" cy="4386263"/>
          </a:xfrm>
        </p:grpSpPr>
        <p:pic>
          <p:nvPicPr>
            <p:cNvPr id="39954" name="Picture 5" descr="uns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66900"/>
              <a:ext cx="5662613" cy="400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3" name="Text Box 4"/>
            <p:cNvSpPr txBox="1">
              <a:spLocks noChangeArrowheads="1"/>
            </p:cNvSpPr>
            <p:nvPr/>
          </p:nvSpPr>
          <p:spPr bwMode="auto">
            <a:xfrm>
              <a:off x="762000" y="57912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TW" sz="2400" b="1" dirty="0">
                  <a:solidFill>
                    <a:srgbClr val="000000"/>
                  </a:solidFill>
                  <a:latin typeface="Calibri"/>
                  <a:ea typeface="Arial Unicode MS" pitchFamily="34" charset="-128"/>
                  <a:cs typeface="Arial Unicode MS" pitchFamily="34" charset="-128"/>
                </a:rPr>
                <a:t># of available labeled examples</a:t>
              </a:r>
            </a:p>
          </p:txBody>
        </p:sp>
      </p:grpSp>
      <p:sp>
        <p:nvSpPr>
          <p:cNvPr id="39942" name="Text Box 6"/>
          <p:cNvSpPr txBox="1">
            <a:spLocks noChangeArrowheads="1"/>
          </p:cNvSpPr>
          <p:nvPr/>
        </p:nvSpPr>
        <p:spPr bwMode="auto">
          <a:xfrm>
            <a:off x="1219200" y="2414588"/>
            <a:ext cx="4191000" cy="3698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TW" b="1" dirty="0">
                <a:solidFill>
                  <a:srgbClr val="FF0000"/>
                </a:solidFill>
                <a:latin typeface="Calibri"/>
                <a:ea typeface="Arial Unicode MS" pitchFamily="34" charset="-128"/>
                <a:cs typeface="Arial Unicode MS" pitchFamily="34" charset="-128"/>
              </a:rPr>
              <a:t>Learning w 10 Constraints</a:t>
            </a:r>
          </a:p>
        </p:txBody>
      </p:sp>
      <p:sp>
        <p:nvSpPr>
          <p:cNvPr id="891911" name="Text Box 7"/>
          <p:cNvSpPr txBox="1">
            <a:spLocks noChangeArrowheads="1"/>
          </p:cNvSpPr>
          <p:nvPr/>
        </p:nvSpPr>
        <p:spPr bwMode="auto">
          <a:xfrm>
            <a:off x="6096000" y="2184400"/>
            <a:ext cx="2895600" cy="25542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n-US" altLang="zh-TW" sz="2000" b="1" dirty="0">
                <a:solidFill>
                  <a:srgbClr val="000000"/>
                </a:solidFill>
                <a:latin typeface="Calibri"/>
                <a:ea typeface="Arial Unicode MS" pitchFamily="34" charset="-128"/>
                <a:cs typeface="Arial Unicode MS" pitchFamily="34" charset="-128"/>
              </a:rPr>
              <a:t>Constraints are used to Bootstrap a semi-supervised learner</a:t>
            </a:r>
            <a:r>
              <a:rPr lang="en-US" altLang="zh-TW" sz="2000" dirty="0">
                <a:solidFill>
                  <a:srgbClr val="000000"/>
                </a:solidFill>
                <a:latin typeface="Calibri"/>
                <a:ea typeface="Arial Unicode MS" pitchFamily="34" charset="-128"/>
                <a:cs typeface="Arial Unicode MS" pitchFamily="34" charset="-128"/>
              </a:rPr>
              <a:t> </a:t>
            </a:r>
          </a:p>
          <a:p>
            <a:pPr eaLnBrk="1" hangingPunct="1">
              <a:buFont typeface="Wingdings" pitchFamily="2" charset="2"/>
              <a:buNone/>
            </a:pPr>
            <a:r>
              <a:rPr lang="en-US" altLang="zh-TW" sz="2000" dirty="0">
                <a:solidFill>
                  <a:srgbClr val="0066FF"/>
                </a:solidFill>
                <a:latin typeface="Calibri"/>
                <a:ea typeface="Arial Unicode MS" pitchFamily="34" charset="-128"/>
                <a:cs typeface="Arial Unicode MS" pitchFamily="34" charset="-128"/>
              </a:rPr>
              <a:t>Poor model</a:t>
            </a:r>
            <a:r>
              <a:rPr lang="en-US" altLang="zh-TW" sz="2000" dirty="0">
                <a:solidFill>
                  <a:srgbClr val="000000"/>
                </a:solidFill>
                <a:latin typeface="Calibri"/>
                <a:ea typeface="Arial Unicode MS" pitchFamily="34" charset="-128"/>
                <a:cs typeface="Arial Unicode MS" pitchFamily="34" charset="-128"/>
              </a:rPr>
              <a:t> + </a:t>
            </a:r>
            <a:r>
              <a:rPr lang="en-US" altLang="zh-TW" sz="2000" dirty="0">
                <a:solidFill>
                  <a:srgbClr val="FF0000"/>
                </a:solidFill>
                <a:latin typeface="Calibri"/>
                <a:ea typeface="Arial Unicode MS" pitchFamily="34" charset="-128"/>
                <a:cs typeface="Arial Unicode MS" pitchFamily="34" charset="-128"/>
              </a:rPr>
              <a:t>constraints </a:t>
            </a:r>
            <a:r>
              <a:rPr lang="en-US" altLang="zh-TW" sz="2000" dirty="0">
                <a:solidFill>
                  <a:srgbClr val="000000"/>
                </a:solidFill>
                <a:latin typeface="Calibri"/>
                <a:ea typeface="Arial Unicode MS" pitchFamily="34" charset="-128"/>
                <a:cs typeface="Arial Unicode MS" pitchFamily="34" charset="-128"/>
              </a:rPr>
              <a:t>used to annotate unlabeled data, which in turn is used to keep training the model. </a:t>
            </a:r>
          </a:p>
        </p:txBody>
      </p:sp>
      <p:sp>
        <p:nvSpPr>
          <p:cNvPr id="39944" name="Line 8"/>
          <p:cNvSpPr>
            <a:spLocks noChangeShapeType="1"/>
          </p:cNvSpPr>
          <p:nvPr/>
        </p:nvSpPr>
        <p:spPr bwMode="auto">
          <a:xfrm>
            <a:off x="990600" y="3429000"/>
            <a:ext cx="4572000" cy="0"/>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9945" name="Line 9"/>
          <p:cNvSpPr>
            <a:spLocks noChangeShapeType="1"/>
          </p:cNvSpPr>
          <p:nvPr/>
        </p:nvSpPr>
        <p:spPr bwMode="auto">
          <a:xfrm>
            <a:off x="1003300" y="3429000"/>
            <a:ext cx="4572000"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9946" name="Freeform 10"/>
          <p:cNvSpPr>
            <a:spLocks/>
          </p:cNvSpPr>
          <p:nvPr/>
        </p:nvSpPr>
        <p:spPr bwMode="auto">
          <a:xfrm>
            <a:off x="1066800" y="2514600"/>
            <a:ext cx="4495800" cy="2209800"/>
          </a:xfrm>
          <a:custGeom>
            <a:avLst/>
            <a:gdLst>
              <a:gd name="T0" fmla="*/ 0 w 2832"/>
              <a:gd name="T1" fmla="*/ 2147483647 h 1392"/>
              <a:gd name="T2" fmla="*/ 2147483647 w 2832"/>
              <a:gd name="T3" fmla="*/ 2147483647 h 1392"/>
              <a:gd name="T4" fmla="*/ 2147483647 w 2832"/>
              <a:gd name="T5" fmla="*/ 2147483647 h 1392"/>
              <a:gd name="T6" fmla="*/ 2147483647 w 2832"/>
              <a:gd name="T7" fmla="*/ 2147483647 h 1392"/>
              <a:gd name="T8" fmla="*/ 2147483647 w 2832"/>
              <a:gd name="T9" fmla="*/ 2147483647 h 1392"/>
              <a:gd name="T10" fmla="*/ 2147483647 w 2832"/>
              <a:gd name="T11" fmla="*/ 0 h 1392"/>
              <a:gd name="T12" fmla="*/ 0 60000 65536"/>
              <a:gd name="T13" fmla="*/ 0 60000 65536"/>
              <a:gd name="T14" fmla="*/ 0 60000 65536"/>
              <a:gd name="T15" fmla="*/ 0 60000 65536"/>
              <a:gd name="T16" fmla="*/ 0 60000 65536"/>
              <a:gd name="T17" fmla="*/ 0 60000 65536"/>
              <a:gd name="T18" fmla="*/ 0 w 2832"/>
              <a:gd name="T19" fmla="*/ 0 h 1392"/>
              <a:gd name="T20" fmla="*/ 2832 w 2832"/>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2832" h="1392">
                <a:moveTo>
                  <a:pt x="0" y="1392"/>
                </a:moveTo>
                <a:cubicBezTo>
                  <a:pt x="196" y="1168"/>
                  <a:pt x="392" y="944"/>
                  <a:pt x="576" y="816"/>
                </a:cubicBezTo>
                <a:cubicBezTo>
                  <a:pt x="760" y="688"/>
                  <a:pt x="920" y="664"/>
                  <a:pt x="1104" y="624"/>
                </a:cubicBezTo>
                <a:cubicBezTo>
                  <a:pt x="1288" y="584"/>
                  <a:pt x="1488" y="600"/>
                  <a:pt x="1680" y="576"/>
                </a:cubicBezTo>
                <a:cubicBezTo>
                  <a:pt x="1872" y="552"/>
                  <a:pt x="2064" y="576"/>
                  <a:pt x="2256" y="480"/>
                </a:cubicBezTo>
                <a:cubicBezTo>
                  <a:pt x="2448" y="384"/>
                  <a:pt x="2736" y="80"/>
                  <a:pt x="2832" y="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empus Sans ITC" pitchFamily="82" charset="0"/>
            </a:endParaRPr>
          </a:p>
        </p:txBody>
      </p:sp>
      <p:sp>
        <p:nvSpPr>
          <p:cNvPr id="39947" name="Rectangle 11"/>
          <p:cNvSpPr>
            <a:spLocks noChangeArrowheads="1"/>
          </p:cNvSpPr>
          <p:nvPr/>
        </p:nvSpPr>
        <p:spPr bwMode="auto">
          <a:xfrm>
            <a:off x="1028700" y="2057400"/>
            <a:ext cx="4533900" cy="3429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empus Sans ITC" pitchFamily="82" charset="0"/>
            </a:endParaRPr>
          </a:p>
        </p:txBody>
      </p:sp>
      <p:sp>
        <p:nvSpPr>
          <p:cNvPr id="891916" name="Line 12"/>
          <p:cNvSpPr>
            <a:spLocks noChangeShapeType="1"/>
          </p:cNvSpPr>
          <p:nvPr/>
        </p:nvSpPr>
        <p:spPr bwMode="auto">
          <a:xfrm flipH="1" flipV="1">
            <a:off x="5029200" y="1600200"/>
            <a:ext cx="1676400" cy="16002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91917" name="Line 13"/>
          <p:cNvSpPr>
            <a:spLocks noChangeShapeType="1"/>
          </p:cNvSpPr>
          <p:nvPr/>
        </p:nvSpPr>
        <p:spPr bwMode="auto">
          <a:xfrm flipH="1" flipV="1">
            <a:off x="6477000" y="1600200"/>
            <a:ext cx="1600200" cy="16002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9950" name="Text Box 14"/>
          <p:cNvSpPr txBox="1">
            <a:spLocks noChangeArrowheads="1"/>
          </p:cNvSpPr>
          <p:nvPr/>
        </p:nvSpPr>
        <p:spPr bwMode="auto">
          <a:xfrm>
            <a:off x="1143000" y="2057400"/>
            <a:ext cx="4267200" cy="3698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TW" b="1" dirty="0">
                <a:solidFill>
                  <a:srgbClr val="0066FF"/>
                </a:solidFill>
                <a:latin typeface="Calibri"/>
                <a:ea typeface="Arial Unicode MS" pitchFamily="34" charset="-128"/>
                <a:cs typeface="Arial Unicode MS" pitchFamily="34" charset="-128"/>
              </a:rPr>
              <a:t>Learning w/o Constraints: 300 examples.</a:t>
            </a:r>
          </a:p>
        </p:txBody>
      </p:sp>
      <p:pic>
        <p:nvPicPr>
          <p:cNvPr id="3995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066800"/>
            <a:ext cx="441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Slide Number Placeholder 3"/>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39</a:t>
            </a:fld>
            <a:endParaRPr lang="en-US" altLang="zh-TW">
              <a:solidFill>
                <a:srgbClr val="000000"/>
              </a:solidFill>
            </a:endParaRPr>
          </a:p>
        </p:txBody>
      </p:sp>
    </p:spTree>
    <p:extLst>
      <p:ext uri="{BB962C8B-B14F-4D97-AF65-F5344CB8AC3E}">
        <p14:creationId xmlns:p14="http://schemas.microsoft.com/office/powerpoint/2010/main" val="6576745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91911"/>
                                        </p:tgtEl>
                                        <p:attrNameLst>
                                          <p:attrName>style.visibility</p:attrName>
                                        </p:attrNameLst>
                                      </p:cBhvr>
                                      <p:to>
                                        <p:strVal val="visible"/>
                                      </p:to>
                                    </p:set>
                                    <p:animEffect transition="in" filter="checkerboard(across)">
                                      <p:cBhvr>
                                        <p:cTn id="7" dur="500"/>
                                        <p:tgtEl>
                                          <p:spTgt spid="8919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91916"/>
                                        </p:tgtEl>
                                        <p:attrNameLst>
                                          <p:attrName>style.visibility</p:attrName>
                                        </p:attrNameLst>
                                      </p:cBhvr>
                                      <p:to>
                                        <p:strVal val="visible"/>
                                      </p:to>
                                    </p:set>
                                    <p:animEffect transition="in" filter="wipe(down)">
                                      <p:cBhvr>
                                        <p:cTn id="10" dur="500"/>
                                        <p:tgtEl>
                                          <p:spTgt spid="8919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91917"/>
                                        </p:tgtEl>
                                        <p:attrNameLst>
                                          <p:attrName>style.visibility</p:attrName>
                                        </p:attrNameLst>
                                      </p:cBhvr>
                                      <p:to>
                                        <p:strVal val="visible"/>
                                      </p:to>
                                    </p:set>
                                    <p:animEffect transition="in" filter="wipe(down)">
                                      <p:cBhvr>
                                        <p:cTn id="13" dur="500"/>
                                        <p:tgtEl>
                                          <p:spTgt spid="891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16" grpId="0" animBg="1"/>
      <p:bldP spid="8919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95800" y="2114550"/>
            <a:ext cx="3962400" cy="2533650"/>
            <a:chOff x="2832" y="1332"/>
            <a:chExt cx="2496" cy="1596"/>
          </a:xfrm>
        </p:grpSpPr>
        <p:sp>
          <p:nvSpPr>
            <p:cNvPr id="8213" name="Rectangle 3"/>
            <p:cNvSpPr>
              <a:spLocks noChangeArrowheads="1"/>
            </p:cNvSpPr>
            <p:nvPr/>
          </p:nvSpPr>
          <p:spPr bwMode="auto">
            <a:xfrm>
              <a:off x="3552" y="2736"/>
              <a:ext cx="130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14" name="Rectangle 4"/>
            <p:cNvSpPr>
              <a:spLocks noChangeArrowheads="1"/>
            </p:cNvSpPr>
            <p:nvPr/>
          </p:nvSpPr>
          <p:spPr bwMode="auto">
            <a:xfrm>
              <a:off x="4368" y="1530"/>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15" name="Rectangle 5"/>
            <p:cNvSpPr>
              <a:spLocks noChangeArrowheads="1"/>
            </p:cNvSpPr>
            <p:nvPr/>
          </p:nvSpPr>
          <p:spPr bwMode="auto">
            <a:xfrm>
              <a:off x="2832" y="1332"/>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grpSp>
      <p:grpSp>
        <p:nvGrpSpPr>
          <p:cNvPr id="3" name="Group 6"/>
          <p:cNvGrpSpPr>
            <a:grpSpLocks/>
          </p:cNvGrpSpPr>
          <p:nvPr/>
        </p:nvGrpSpPr>
        <p:grpSpPr bwMode="auto">
          <a:xfrm>
            <a:off x="530225" y="1295400"/>
            <a:ext cx="8534400" cy="3276600"/>
            <a:chOff x="334" y="816"/>
            <a:chExt cx="5376" cy="2064"/>
          </a:xfrm>
        </p:grpSpPr>
        <p:sp>
          <p:nvSpPr>
            <p:cNvPr id="8206" name="Rectangle 7"/>
            <p:cNvSpPr>
              <a:spLocks noChangeArrowheads="1"/>
            </p:cNvSpPr>
            <p:nvPr/>
          </p:nvSpPr>
          <p:spPr bwMode="auto">
            <a:xfrm>
              <a:off x="2062" y="2256"/>
              <a:ext cx="336"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07" name="Rectangle 8"/>
            <p:cNvSpPr>
              <a:spLocks noChangeArrowheads="1"/>
            </p:cNvSpPr>
            <p:nvPr/>
          </p:nvSpPr>
          <p:spPr bwMode="auto">
            <a:xfrm>
              <a:off x="4222" y="1344"/>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08" name="Rectangle 9"/>
            <p:cNvSpPr>
              <a:spLocks noChangeArrowheads="1"/>
            </p:cNvSpPr>
            <p:nvPr/>
          </p:nvSpPr>
          <p:spPr bwMode="auto">
            <a:xfrm>
              <a:off x="2110" y="1344"/>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09" name="Rectangle 10"/>
            <p:cNvSpPr>
              <a:spLocks noChangeArrowheads="1"/>
            </p:cNvSpPr>
            <p:nvPr/>
          </p:nvSpPr>
          <p:spPr bwMode="auto">
            <a:xfrm>
              <a:off x="1870" y="15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10" name="Rectangle 11"/>
            <p:cNvSpPr>
              <a:spLocks noChangeArrowheads="1"/>
            </p:cNvSpPr>
            <p:nvPr/>
          </p:nvSpPr>
          <p:spPr bwMode="auto">
            <a:xfrm>
              <a:off x="334" y="27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11" name="Rectangle 12"/>
            <p:cNvSpPr>
              <a:spLocks noChangeArrowheads="1"/>
            </p:cNvSpPr>
            <p:nvPr/>
          </p:nvSpPr>
          <p:spPr bwMode="auto">
            <a:xfrm>
              <a:off x="5422" y="1488"/>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12" name="Rectangle 13"/>
            <p:cNvSpPr>
              <a:spLocks noChangeArrowheads="1"/>
            </p:cNvSpPr>
            <p:nvPr/>
          </p:nvSpPr>
          <p:spPr bwMode="auto">
            <a:xfrm>
              <a:off x="4846" y="816"/>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pSp>
      <p:grpSp>
        <p:nvGrpSpPr>
          <p:cNvPr id="4" name="Group 22"/>
          <p:cNvGrpSpPr>
            <a:grpSpLocks/>
          </p:cNvGrpSpPr>
          <p:nvPr/>
        </p:nvGrpSpPr>
        <p:grpSpPr bwMode="auto">
          <a:xfrm>
            <a:off x="2435225" y="1295400"/>
            <a:ext cx="3886200" cy="1371600"/>
            <a:chOff x="1534" y="816"/>
            <a:chExt cx="2448" cy="864"/>
          </a:xfrm>
        </p:grpSpPr>
        <p:sp>
          <p:nvSpPr>
            <p:cNvPr id="8203" name="Rectangle 15"/>
            <p:cNvSpPr>
              <a:spLocks noChangeArrowheads="1"/>
            </p:cNvSpPr>
            <p:nvPr/>
          </p:nvSpPr>
          <p:spPr bwMode="auto">
            <a:xfrm>
              <a:off x="3262" y="1536"/>
              <a:ext cx="72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04" name="Rectangle 16"/>
            <p:cNvSpPr>
              <a:spLocks noChangeArrowheads="1"/>
            </p:cNvSpPr>
            <p:nvPr/>
          </p:nvSpPr>
          <p:spPr bwMode="auto">
            <a:xfrm>
              <a:off x="1534" y="1152"/>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05" name="Rectangle 17"/>
            <p:cNvSpPr>
              <a:spLocks noChangeArrowheads="1"/>
            </p:cNvSpPr>
            <p:nvPr/>
          </p:nvSpPr>
          <p:spPr bwMode="auto">
            <a:xfrm>
              <a:off x="2158" y="816"/>
              <a:ext cx="129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grpSp>
      <p:sp>
        <p:nvSpPr>
          <p:cNvPr id="8198" name="Rectangle 18"/>
          <p:cNvSpPr>
            <a:spLocks noGrp="1" noChangeArrowheads="1"/>
          </p:cNvSpPr>
          <p:nvPr>
            <p:ph type="title" idx="4294967295"/>
          </p:nvPr>
        </p:nvSpPr>
        <p:spPr/>
        <p:txBody>
          <a:bodyPr/>
          <a:lstStyle/>
          <a:p>
            <a:pPr eaLnBrk="1" hangingPunct="1"/>
            <a:r>
              <a:rPr lang="en-US" dirty="0" smtClean="0"/>
              <a:t>Comprehension</a:t>
            </a:r>
            <a:endParaRPr lang="en-US" dirty="0" smtClean="0">
              <a:solidFill>
                <a:srgbClr val="FF00FF"/>
              </a:solidFill>
            </a:endParaRPr>
          </a:p>
        </p:txBody>
      </p:sp>
      <p:sp>
        <p:nvSpPr>
          <p:cNvPr id="541716" name="Rectangle 20"/>
          <p:cNvSpPr>
            <a:spLocks noChangeArrowheads="1"/>
          </p:cNvSpPr>
          <p:nvPr/>
        </p:nvSpPr>
        <p:spPr bwMode="auto">
          <a:xfrm>
            <a:off x="1524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FF0000"/>
                </a:solidFill>
                <a:latin typeface="Tempus Sans ITC" pitchFamily="82" charset="0"/>
              </a:rPr>
              <a:t>1. Christopher Robin was born in England.      2.  Winnie the Pooh is a title of a book.  </a:t>
            </a:r>
          </a:p>
          <a:p>
            <a:r>
              <a:rPr lang="en-US" b="1" dirty="0">
                <a:solidFill>
                  <a:srgbClr val="FF0000"/>
                </a:solidFill>
                <a:latin typeface="Tempus Sans ITC" pitchFamily="82" charset="0"/>
              </a:rPr>
              <a:t>3. Christopher Robin’s dad was a magician.     4. Christopher Robin must be at least 65 now.</a:t>
            </a:r>
            <a:r>
              <a:rPr lang="en-US" dirty="0">
                <a:solidFill>
                  <a:srgbClr val="FF0000"/>
                </a:solidFill>
                <a:latin typeface="Tempus Sans ITC" pitchFamily="82" charset="0"/>
              </a:rPr>
              <a:t> </a:t>
            </a:r>
          </a:p>
        </p:txBody>
      </p:sp>
      <p:sp>
        <p:nvSpPr>
          <p:cNvPr id="8201" name="Rectangle 19"/>
          <p:cNvSpPr>
            <a:spLocks noGrp="1" noChangeArrowheads="1"/>
          </p:cNvSpPr>
          <p:nvPr>
            <p:ph type="body" idx="4294967295"/>
          </p:nvPr>
        </p:nvSpPr>
        <p:spPr>
          <a:xfrm>
            <a:off x="152400" y="1295400"/>
            <a:ext cx="8915400" cy="3886200"/>
          </a:xfrm>
        </p:spPr>
        <p:txBody>
          <a:bodyPr/>
          <a:lstStyle/>
          <a:p>
            <a:pPr algn="just" eaLnBrk="1" hangingPunct="1">
              <a:lnSpc>
                <a:spcPct val="90000"/>
              </a:lnSpc>
              <a:buFont typeface="Wingdings" pitchFamily="2" charset="2"/>
              <a:buNone/>
            </a:pPr>
            <a:r>
              <a:rPr lang="en-US" sz="2000" b="1" dirty="0" smtClean="0">
                <a:latin typeface="Tempus Sans ITC" pitchFamily="82" charset="0"/>
              </a:rPr>
              <a:t>(ENGLAND, June, 1989) - Christopher Robin is alive and well.  He lives in England.  He is the same person that you read about in the book, Winnie the Pooh. As a boy, Chris lived in a pretty home called </a:t>
            </a:r>
            <a:r>
              <a:rPr lang="en-US" sz="2000" b="1" dirty="0" err="1" smtClean="0">
                <a:latin typeface="Tempus Sans ITC" pitchFamily="82" charset="0"/>
              </a:rPr>
              <a:t>Cotchfield</a:t>
            </a:r>
            <a:r>
              <a:rPr lang="en-US" sz="2000" b="1" smtClean="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Cotchfield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541719" name="Rectangle 23"/>
          <p:cNvSpPr>
            <a:spLocks noChangeArrowheads="1"/>
          </p:cNvSpPr>
          <p:nvPr/>
        </p:nvSpPr>
        <p:spPr bwMode="auto">
          <a:xfrm>
            <a:off x="2933700" y="5867400"/>
            <a:ext cx="3276600" cy="381000"/>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SzPct val="75000"/>
              <a:buFont typeface="Wingdings" pitchFamily="2" charset="2"/>
              <a:buNone/>
            </a:pPr>
            <a:r>
              <a:rPr lang="en-US" sz="2000" b="1">
                <a:solidFill>
                  <a:schemeClr val="bg1"/>
                </a:solidFill>
                <a:latin typeface="Tempus Sans ITC" pitchFamily="82" charset="0"/>
              </a:rPr>
              <a:t>This is an Inference Problem</a:t>
            </a:r>
          </a:p>
        </p:txBody>
      </p:sp>
      <p:sp>
        <p:nvSpPr>
          <p:cNvPr id="7" name="Slide Number Placeholder 6"/>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4</a:t>
            </a:fld>
            <a:endParaRPr lang="en-US" altLang="zh-TW"/>
          </a:p>
        </p:txBody>
      </p:sp>
    </p:spTree>
    <p:extLst>
      <p:ext uri="{BB962C8B-B14F-4D97-AF65-F5344CB8AC3E}">
        <p14:creationId xmlns:p14="http://schemas.microsoft.com/office/powerpoint/2010/main" val="87833537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1719">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17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16" grpId="0"/>
      <p:bldP spid="541719"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CoDL</a:t>
            </a:r>
            <a:r>
              <a:rPr lang="en-US" dirty="0" smtClean="0"/>
              <a:t> as Constrained Hard EM</a:t>
            </a:r>
            <a:endParaRPr lang="en-US" dirty="0"/>
          </a:p>
        </p:txBody>
      </p:sp>
      <p:sp>
        <p:nvSpPr>
          <p:cNvPr id="3" name="Content Placeholder 2"/>
          <p:cNvSpPr>
            <a:spLocks noGrp="1"/>
          </p:cNvSpPr>
          <p:nvPr>
            <p:ph idx="1"/>
          </p:nvPr>
        </p:nvSpPr>
        <p:spPr/>
        <p:txBody>
          <a:bodyPr/>
          <a:lstStyle/>
          <a:p>
            <a:r>
              <a:rPr lang="en-US" dirty="0">
                <a:solidFill>
                  <a:srgbClr val="000000"/>
                </a:solidFill>
              </a:rPr>
              <a:t>Hard EM </a:t>
            </a:r>
            <a:r>
              <a:rPr lang="en-US" dirty="0" smtClean="0">
                <a:solidFill>
                  <a:srgbClr val="000000"/>
                </a:solidFill>
              </a:rPr>
              <a:t>is a popular variant of EM</a:t>
            </a:r>
          </a:p>
          <a:p>
            <a:r>
              <a:rPr lang="en-US" dirty="0" smtClean="0">
                <a:solidFill>
                  <a:srgbClr val="000000"/>
                </a:solidFill>
              </a:rPr>
              <a:t>While EM estimates a distribution over all </a:t>
            </a:r>
            <a:r>
              <a:rPr lang="en-US" dirty="0" smtClean="0">
                <a:solidFill>
                  <a:srgbClr val="0033CC"/>
                </a:solidFill>
              </a:rPr>
              <a:t>y</a:t>
            </a:r>
            <a:r>
              <a:rPr lang="en-US" dirty="0" smtClean="0">
                <a:solidFill>
                  <a:srgbClr val="000000"/>
                </a:solidFill>
              </a:rPr>
              <a:t> variables in the E-step,</a:t>
            </a:r>
          </a:p>
          <a:p>
            <a:r>
              <a:rPr lang="en-US" dirty="0" smtClean="0">
                <a:solidFill>
                  <a:srgbClr val="000000"/>
                </a:solidFill>
              </a:rPr>
              <a:t>… Hard EM predicts the best output in the E-step</a:t>
            </a:r>
          </a:p>
          <a:p>
            <a:pPr marL="0" indent="0" algn="ctr">
              <a:buNone/>
            </a:pPr>
            <a:r>
              <a:rPr lang="en-US" b="1" dirty="0" smtClean="0">
                <a:solidFill>
                  <a:srgbClr val="000000"/>
                </a:solidFill>
                <a:latin typeface="cmmi10"/>
              </a:rPr>
              <a:t>y</a:t>
            </a:r>
            <a:r>
              <a:rPr lang="en-US" b="1" baseline="30000" dirty="0">
                <a:solidFill>
                  <a:srgbClr val="000000"/>
                </a:solidFill>
                <a:latin typeface="Century Gothic"/>
              </a:rPr>
              <a:t>*</a:t>
            </a:r>
            <a:r>
              <a:rPr lang="en-US" b="1" dirty="0">
                <a:solidFill>
                  <a:srgbClr val="000000"/>
                </a:solidFill>
                <a:latin typeface="cmr10"/>
              </a:rPr>
              <a:t>=</a:t>
            </a:r>
            <a:r>
              <a:rPr lang="en-US" b="1" dirty="0">
                <a:solidFill>
                  <a:srgbClr val="000000"/>
                </a:solidFill>
              </a:rPr>
              <a:t> </a:t>
            </a:r>
            <a:r>
              <a:rPr lang="en-US" b="1" dirty="0" err="1">
                <a:solidFill>
                  <a:srgbClr val="000000"/>
                </a:solidFill>
                <a:latin typeface="Palatino Linotype"/>
              </a:rPr>
              <a:t>argmax</a:t>
            </a:r>
            <a:r>
              <a:rPr lang="en-US" b="1" baseline="-25000" dirty="0" err="1">
                <a:solidFill>
                  <a:srgbClr val="000000"/>
                </a:solidFill>
                <a:latin typeface="cmr10"/>
              </a:rPr>
              <a:t>y</a:t>
            </a:r>
            <a:r>
              <a:rPr lang="en-US" b="1" dirty="0">
                <a:solidFill>
                  <a:srgbClr val="000000"/>
                </a:solidFill>
                <a:latin typeface="cmr10"/>
              </a:rPr>
              <a:t> </a:t>
            </a:r>
            <a:r>
              <a:rPr lang="en-US" b="1" dirty="0">
                <a:solidFill>
                  <a:srgbClr val="000000"/>
                </a:solidFill>
                <a:latin typeface="cmmi10"/>
              </a:rPr>
              <a:t>P</a:t>
            </a:r>
            <a:r>
              <a:rPr lang="en-US" b="1" dirty="0">
                <a:solidFill>
                  <a:srgbClr val="000000"/>
                </a:solidFill>
                <a:latin typeface="cmr10"/>
              </a:rPr>
              <a:t>(</a:t>
            </a:r>
            <a:r>
              <a:rPr lang="en-US" b="1" dirty="0" err="1">
                <a:solidFill>
                  <a:srgbClr val="000000"/>
                </a:solidFill>
                <a:latin typeface="cmr10"/>
              </a:rPr>
              <a:t>y</a:t>
            </a:r>
            <a:r>
              <a:rPr lang="en-US" b="1" dirty="0" err="1">
                <a:solidFill>
                  <a:srgbClr val="000000"/>
                </a:solidFill>
                <a:latin typeface="Century Gothic"/>
                <a:cs typeface="Century Gothic"/>
              </a:rPr>
              <a:t>|</a:t>
            </a:r>
            <a:r>
              <a:rPr lang="en-US" b="1" dirty="0" err="1">
                <a:solidFill>
                  <a:srgbClr val="000000"/>
                </a:solidFill>
                <a:latin typeface="cmr10"/>
              </a:rPr>
              <a:t>x,w</a:t>
            </a:r>
            <a:r>
              <a:rPr lang="en-US" b="1" dirty="0" smtClean="0">
                <a:solidFill>
                  <a:srgbClr val="000000"/>
                </a:solidFill>
                <a:latin typeface="cmr10"/>
              </a:rPr>
              <a:t>)</a:t>
            </a:r>
          </a:p>
          <a:p>
            <a:r>
              <a:rPr lang="en-US" dirty="0" smtClean="0">
                <a:solidFill>
                  <a:srgbClr val="000000"/>
                </a:solidFill>
              </a:rPr>
              <a:t>Alternatively, hard EM predicts a peaked distribution</a:t>
            </a:r>
          </a:p>
          <a:p>
            <a:pPr marL="0" indent="0" algn="ctr">
              <a:buNone/>
            </a:pPr>
            <a:r>
              <a:rPr lang="en-US" b="1" dirty="0" smtClean="0">
                <a:solidFill>
                  <a:srgbClr val="000000"/>
                </a:solidFill>
                <a:latin typeface="cmmi10"/>
              </a:rPr>
              <a:t>q</a:t>
            </a:r>
            <a:r>
              <a:rPr lang="en-US" b="1" dirty="0" smtClean="0">
                <a:solidFill>
                  <a:srgbClr val="000000"/>
                </a:solidFill>
              </a:rPr>
              <a:t>(</a:t>
            </a:r>
            <a:r>
              <a:rPr lang="en-US" b="1" dirty="0" smtClean="0">
                <a:solidFill>
                  <a:srgbClr val="000000"/>
                </a:solidFill>
                <a:latin typeface="cmmi10"/>
              </a:rPr>
              <a:t>y</a:t>
            </a:r>
            <a:r>
              <a:rPr lang="en-US" b="1" dirty="0" smtClean="0">
                <a:solidFill>
                  <a:srgbClr val="000000"/>
                </a:solidFill>
              </a:rPr>
              <a:t>) = </a:t>
            </a:r>
            <a:r>
              <a:rPr lang="en-US" b="1" dirty="0" smtClean="0">
                <a:solidFill>
                  <a:srgbClr val="000000"/>
                </a:solidFill>
                <a:latin typeface="cmmi10"/>
                <a:ea typeface="cmmi10"/>
                <a:cs typeface="cmmi10"/>
              </a:rPr>
              <a:t>±</a:t>
            </a:r>
            <a:r>
              <a:rPr lang="en-US" b="1" baseline="-25000" dirty="0" smtClean="0">
                <a:solidFill>
                  <a:srgbClr val="000000"/>
                </a:solidFill>
                <a:latin typeface="cmmi10"/>
              </a:rPr>
              <a:t>y</a:t>
            </a:r>
            <a:r>
              <a:rPr lang="en-US" b="1" baseline="-25000" dirty="0" smtClean="0">
                <a:solidFill>
                  <a:srgbClr val="000000"/>
                </a:solidFill>
                <a:latin typeface="Tempus Sans ITC"/>
                <a:ea typeface="cmmi10"/>
                <a:cs typeface="cmmi10"/>
              </a:rPr>
              <a:t>=</a:t>
            </a:r>
            <a:r>
              <a:rPr lang="en-US" b="1" baseline="-25000" dirty="0" smtClean="0">
                <a:solidFill>
                  <a:srgbClr val="000000"/>
                </a:solidFill>
                <a:latin typeface="cmmi10"/>
              </a:rPr>
              <a:t>y</a:t>
            </a:r>
            <a:r>
              <a:rPr lang="en-US" b="1" baseline="-25000" dirty="0" smtClean="0">
                <a:solidFill>
                  <a:srgbClr val="000000"/>
                </a:solidFill>
                <a:latin typeface="Tempus Sans ITC"/>
                <a:ea typeface="cmmi10"/>
                <a:cs typeface="cmmi10"/>
              </a:rPr>
              <a:t>*</a:t>
            </a:r>
            <a:r>
              <a:rPr lang="en-US" sz="2800" b="1" dirty="0" smtClean="0">
                <a:solidFill>
                  <a:srgbClr val="000000"/>
                </a:solidFill>
              </a:rPr>
              <a:t>	</a:t>
            </a:r>
          </a:p>
          <a:p>
            <a:r>
              <a:rPr lang="en-US" sz="2200" dirty="0" smtClean="0">
                <a:solidFill>
                  <a:srgbClr val="000000"/>
                </a:solidFill>
              </a:rPr>
              <a:t>Constrained-Driven </a:t>
            </a:r>
            <a:r>
              <a:rPr lang="en-US" sz="2200" dirty="0">
                <a:solidFill>
                  <a:srgbClr val="000000"/>
                </a:solidFill>
              </a:rPr>
              <a:t>Learning (</a:t>
            </a:r>
            <a:r>
              <a:rPr lang="en-US" sz="2200" dirty="0" smtClean="0">
                <a:solidFill>
                  <a:srgbClr val="000000"/>
                </a:solidFill>
              </a:rPr>
              <a:t>CODL) </a:t>
            </a:r>
            <a:r>
              <a:rPr lang="en-US" sz="2200" dirty="0">
                <a:solidFill>
                  <a:srgbClr val="000000"/>
                </a:solidFill>
              </a:rPr>
              <a:t>– </a:t>
            </a:r>
            <a:r>
              <a:rPr lang="en-US" sz="2200" dirty="0" smtClean="0">
                <a:solidFill>
                  <a:srgbClr val="000000"/>
                </a:solidFill>
              </a:rPr>
              <a:t>can be viewed as a </a:t>
            </a:r>
            <a:r>
              <a:rPr lang="en-US" sz="2200" dirty="0" smtClean="0">
                <a:solidFill>
                  <a:srgbClr val="0033CC"/>
                </a:solidFill>
              </a:rPr>
              <a:t>constrained version of hard EM</a:t>
            </a:r>
            <a:r>
              <a:rPr lang="en-US" sz="2200" dirty="0" smtClean="0">
                <a:solidFill>
                  <a:srgbClr val="000000"/>
                </a:solidFill>
              </a:rPr>
              <a:t>: </a:t>
            </a:r>
          </a:p>
          <a:p>
            <a:endParaRPr lang="en-US" sz="2200" dirty="0" smtClean="0">
              <a:solidFill>
                <a:srgbClr val="000000"/>
              </a:solidFill>
            </a:endParaRPr>
          </a:p>
          <a:p>
            <a:pPr marL="0" indent="0">
              <a:buNone/>
            </a:pPr>
            <a:r>
              <a:rPr lang="en-US" sz="2200" dirty="0">
                <a:solidFill>
                  <a:srgbClr val="000000"/>
                </a:solidFill>
                <a:latin typeface="cmmi10"/>
              </a:rPr>
              <a:t>	</a:t>
            </a:r>
            <a:r>
              <a:rPr lang="en-US" sz="2200" dirty="0" smtClean="0">
                <a:solidFill>
                  <a:srgbClr val="000000"/>
                </a:solidFill>
                <a:latin typeface="cmmi10"/>
              </a:rPr>
              <a:t>	     </a:t>
            </a:r>
            <a:r>
              <a:rPr lang="en-US" b="1" dirty="0" smtClean="0">
                <a:solidFill>
                  <a:srgbClr val="000000"/>
                </a:solidFill>
                <a:latin typeface="cmmi10"/>
              </a:rPr>
              <a:t>y</a:t>
            </a:r>
            <a:r>
              <a:rPr lang="en-US" b="1" baseline="30000" dirty="0">
                <a:solidFill>
                  <a:srgbClr val="000000"/>
                </a:solidFill>
              </a:rPr>
              <a:t>*</a:t>
            </a:r>
            <a:r>
              <a:rPr lang="en-US" b="1" dirty="0">
                <a:solidFill>
                  <a:srgbClr val="000000"/>
                </a:solidFill>
                <a:latin typeface="cmr10"/>
              </a:rPr>
              <a:t>=</a:t>
            </a:r>
            <a:r>
              <a:rPr lang="en-US" b="1" dirty="0">
                <a:solidFill>
                  <a:srgbClr val="000000"/>
                </a:solidFill>
              </a:rPr>
              <a:t> </a:t>
            </a:r>
            <a:r>
              <a:rPr lang="en-US" b="1" dirty="0" err="1">
                <a:solidFill>
                  <a:srgbClr val="000000"/>
                </a:solidFill>
                <a:latin typeface="Palatino Linotype"/>
              </a:rPr>
              <a:t>argmax</a:t>
            </a:r>
            <a:r>
              <a:rPr lang="en-US" b="1" baseline="-25000" dirty="0" err="1">
                <a:solidFill>
                  <a:srgbClr val="000000"/>
                </a:solidFill>
                <a:latin typeface="cmr10"/>
              </a:rPr>
              <a:t>y:Uy</a:t>
            </a:r>
            <a:r>
              <a:rPr lang="en-US" b="1" baseline="-25000" dirty="0">
                <a:solidFill>
                  <a:srgbClr val="000000"/>
                </a:solidFill>
                <a:latin typeface="cmsy10"/>
                <a:ea typeface="cmsy10"/>
                <a:cs typeface="cmsy10"/>
              </a:rPr>
              <a:t>·</a:t>
            </a:r>
            <a:r>
              <a:rPr lang="en-US" b="1" baseline="-25000" dirty="0">
                <a:solidFill>
                  <a:srgbClr val="000000"/>
                </a:solidFill>
                <a:latin typeface="cmr10"/>
              </a:rPr>
              <a:t> b</a:t>
            </a:r>
            <a:r>
              <a:rPr lang="en-US" b="1" dirty="0">
                <a:solidFill>
                  <a:srgbClr val="000000"/>
                </a:solidFill>
                <a:latin typeface="cmr10"/>
              </a:rPr>
              <a:t> </a:t>
            </a:r>
            <a:r>
              <a:rPr lang="en-US" b="1" dirty="0">
                <a:solidFill>
                  <a:srgbClr val="000000"/>
                </a:solidFill>
                <a:latin typeface="cmmi10"/>
              </a:rPr>
              <a:t>P</a:t>
            </a:r>
            <a:r>
              <a:rPr lang="en-US" b="1" baseline="-25000" dirty="0">
                <a:solidFill>
                  <a:srgbClr val="000000"/>
                </a:solidFill>
                <a:latin typeface="cmmi10"/>
              </a:rPr>
              <a:t>w</a:t>
            </a:r>
            <a:r>
              <a:rPr lang="en-US" b="1" dirty="0">
                <a:solidFill>
                  <a:srgbClr val="000000"/>
                </a:solidFill>
                <a:latin typeface="cmr10"/>
              </a:rPr>
              <a:t>(</a:t>
            </a:r>
            <a:r>
              <a:rPr lang="en-US" b="1" dirty="0" err="1">
                <a:solidFill>
                  <a:srgbClr val="000000"/>
                </a:solidFill>
                <a:latin typeface="cmmi10"/>
              </a:rPr>
              <a:t>y</a:t>
            </a:r>
            <a:r>
              <a:rPr lang="en-US" b="1" dirty="0" err="1">
                <a:solidFill>
                  <a:srgbClr val="000000"/>
                </a:solidFill>
                <a:cs typeface="Century Gothic"/>
              </a:rPr>
              <a:t>|</a:t>
            </a:r>
            <a:r>
              <a:rPr lang="en-US" b="1" dirty="0" err="1">
                <a:solidFill>
                  <a:srgbClr val="000000"/>
                </a:solidFill>
                <a:latin typeface="cmmi10"/>
              </a:rPr>
              <a:t>x</a:t>
            </a:r>
            <a:r>
              <a:rPr lang="en-US" b="1" dirty="0">
                <a:solidFill>
                  <a:srgbClr val="000000"/>
                </a:solidFill>
                <a:latin typeface="cmr10"/>
              </a:rPr>
              <a:t>)</a:t>
            </a:r>
            <a:endParaRPr lang="en-US" sz="3200" b="1" dirty="0"/>
          </a:p>
        </p:txBody>
      </p:sp>
      <p:sp>
        <p:nvSpPr>
          <p:cNvPr id="5" name="Rectangular Callout 4"/>
          <p:cNvSpPr/>
          <p:nvPr/>
        </p:nvSpPr>
        <p:spPr>
          <a:xfrm>
            <a:off x="5943600" y="4648200"/>
            <a:ext cx="1981200" cy="609600"/>
          </a:xfrm>
          <a:prstGeom prst="wedgeRectCallout">
            <a:avLst>
              <a:gd name="adj1" fmla="val -104809"/>
              <a:gd name="adj2" fmla="val 106866"/>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Constraining the feasible set</a:t>
            </a:r>
            <a:endParaRPr lang="en-US" dirty="0">
              <a:solidFill>
                <a:srgbClr val="000000"/>
              </a:solidFill>
            </a:endParaRPr>
          </a:p>
        </p:txBody>
      </p:sp>
      <p:sp>
        <p:nvSpPr>
          <p:cNvPr id="7" name="Slide Number Placeholder 6"/>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40</a:t>
            </a:fld>
            <a:endParaRPr lang="en-US" altLang="zh-TW">
              <a:solidFill>
                <a:srgbClr val="000000"/>
              </a:solidFill>
            </a:endParaRPr>
          </a:p>
        </p:txBody>
      </p:sp>
    </p:spTree>
    <p:extLst>
      <p:ext uri="{BB962C8B-B14F-4D97-AF65-F5344CB8AC3E}">
        <p14:creationId xmlns:p14="http://schemas.microsoft.com/office/powerpoint/2010/main" val="37218994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Constrained EM: Two Versions</a:t>
            </a:r>
            <a:endParaRPr lang="en-US" dirty="0"/>
          </a:p>
        </p:txBody>
      </p:sp>
      <p:sp>
        <p:nvSpPr>
          <p:cNvPr id="3" name="Content Placeholder 2"/>
          <p:cNvSpPr>
            <a:spLocks noGrp="1"/>
          </p:cNvSpPr>
          <p:nvPr>
            <p:ph idx="1"/>
          </p:nvPr>
        </p:nvSpPr>
        <p:spPr/>
        <p:txBody>
          <a:bodyPr>
            <a:noAutofit/>
          </a:bodyPr>
          <a:lstStyle/>
          <a:p>
            <a:r>
              <a:rPr lang="en-US" dirty="0" smtClean="0">
                <a:solidFill>
                  <a:srgbClr val="000000"/>
                </a:solidFill>
              </a:rPr>
              <a:t>While Constrained-Driven </a:t>
            </a:r>
            <a:r>
              <a:rPr lang="en-US" dirty="0">
                <a:solidFill>
                  <a:srgbClr val="000000"/>
                </a:solidFill>
              </a:rPr>
              <a:t>Learning </a:t>
            </a:r>
            <a:r>
              <a:rPr lang="en-US" dirty="0" smtClean="0">
                <a:solidFill>
                  <a:srgbClr val="000000"/>
                </a:solidFill>
              </a:rPr>
              <a:t> </a:t>
            </a:r>
            <a:r>
              <a:rPr lang="en-US" sz="2000" dirty="0" smtClean="0">
                <a:solidFill>
                  <a:srgbClr val="FF0000"/>
                </a:solidFill>
              </a:rPr>
              <a:t>[CODL</a:t>
            </a:r>
            <a:r>
              <a:rPr lang="en-US" sz="2000" dirty="0">
                <a:solidFill>
                  <a:srgbClr val="FF0000"/>
                </a:solidFill>
              </a:rPr>
              <a:t>; Chang et al, </a:t>
            </a:r>
            <a:r>
              <a:rPr lang="en-US" sz="2000" dirty="0" smtClean="0">
                <a:solidFill>
                  <a:srgbClr val="FF0000"/>
                </a:solidFill>
              </a:rPr>
              <a:t>07,12] </a:t>
            </a:r>
            <a:r>
              <a:rPr lang="en-US" dirty="0" smtClean="0">
                <a:solidFill>
                  <a:srgbClr val="000000"/>
                </a:solidFill>
              </a:rPr>
              <a:t>is a constrained version of </a:t>
            </a:r>
            <a:r>
              <a:rPr lang="en-US" dirty="0" smtClean="0">
                <a:solidFill>
                  <a:srgbClr val="0033CC"/>
                </a:solidFill>
              </a:rPr>
              <a:t>hard EM</a:t>
            </a:r>
            <a:r>
              <a:rPr lang="en-US" dirty="0" smtClean="0">
                <a:solidFill>
                  <a:srgbClr val="000000"/>
                </a:solidFill>
              </a:rPr>
              <a:t>:</a:t>
            </a:r>
          </a:p>
          <a:p>
            <a:endParaRPr lang="en-US" dirty="0" smtClean="0">
              <a:solidFill>
                <a:srgbClr val="000000"/>
              </a:solidFill>
            </a:endParaRPr>
          </a:p>
          <a:p>
            <a:pPr marL="0" indent="0">
              <a:buNone/>
            </a:pPr>
            <a:r>
              <a:rPr lang="en-US" dirty="0">
                <a:solidFill>
                  <a:srgbClr val="000000"/>
                </a:solidFill>
                <a:latin typeface="cmmi10"/>
              </a:rPr>
              <a:t> </a:t>
            </a:r>
            <a:r>
              <a:rPr lang="en-US" dirty="0" smtClean="0">
                <a:solidFill>
                  <a:srgbClr val="000000"/>
                </a:solidFill>
                <a:latin typeface="cmmi10"/>
              </a:rPr>
              <a:t>                       y</a:t>
            </a:r>
            <a:r>
              <a:rPr lang="en-US" baseline="30000" dirty="0">
                <a:solidFill>
                  <a:srgbClr val="000000"/>
                </a:solidFill>
              </a:rPr>
              <a:t>*</a:t>
            </a:r>
            <a:r>
              <a:rPr lang="en-US" dirty="0">
                <a:solidFill>
                  <a:srgbClr val="000000"/>
                </a:solidFill>
                <a:latin typeface="cmr10"/>
              </a:rPr>
              <a:t>=</a:t>
            </a:r>
            <a:r>
              <a:rPr lang="en-US" dirty="0">
                <a:solidFill>
                  <a:srgbClr val="000000"/>
                </a:solidFill>
              </a:rPr>
              <a:t> </a:t>
            </a:r>
            <a:r>
              <a:rPr lang="en-US" dirty="0" err="1">
                <a:solidFill>
                  <a:srgbClr val="000000"/>
                </a:solidFill>
                <a:latin typeface="Palatino Linotype"/>
              </a:rPr>
              <a:t>argmax</a:t>
            </a:r>
            <a:r>
              <a:rPr lang="en-US" b="1" baseline="-25000" dirty="0" err="1">
                <a:solidFill>
                  <a:srgbClr val="000000"/>
                </a:solidFill>
                <a:latin typeface="cmr10"/>
              </a:rPr>
              <a:t>y:Uy</a:t>
            </a:r>
            <a:r>
              <a:rPr lang="en-US" b="1" baseline="-25000" dirty="0">
                <a:solidFill>
                  <a:srgbClr val="000000"/>
                </a:solidFill>
                <a:latin typeface="cmsy10"/>
                <a:ea typeface="cmsy10"/>
                <a:cs typeface="cmsy10"/>
              </a:rPr>
              <a:t>·</a:t>
            </a:r>
            <a:r>
              <a:rPr lang="en-US" b="1" baseline="-25000" dirty="0">
                <a:solidFill>
                  <a:srgbClr val="000000"/>
                </a:solidFill>
                <a:latin typeface="cmr10"/>
              </a:rPr>
              <a:t> b</a:t>
            </a:r>
            <a:r>
              <a:rPr lang="en-US" dirty="0">
                <a:solidFill>
                  <a:srgbClr val="000000"/>
                </a:solidFill>
                <a:latin typeface="cmr10"/>
              </a:rPr>
              <a:t> </a:t>
            </a:r>
            <a:r>
              <a:rPr lang="en-US" dirty="0">
                <a:solidFill>
                  <a:srgbClr val="000000"/>
                </a:solidFill>
                <a:latin typeface="cmmi10"/>
              </a:rPr>
              <a:t>P</a:t>
            </a:r>
            <a:r>
              <a:rPr lang="en-US" baseline="-25000" dirty="0">
                <a:solidFill>
                  <a:srgbClr val="000000"/>
                </a:solidFill>
                <a:latin typeface="cmmi10"/>
              </a:rPr>
              <a:t>w</a:t>
            </a:r>
            <a:r>
              <a:rPr lang="en-US" dirty="0">
                <a:solidFill>
                  <a:srgbClr val="000000"/>
                </a:solidFill>
                <a:latin typeface="cmr10"/>
              </a:rPr>
              <a:t>(</a:t>
            </a:r>
            <a:r>
              <a:rPr lang="en-US" dirty="0" err="1">
                <a:solidFill>
                  <a:srgbClr val="000000"/>
                </a:solidFill>
                <a:latin typeface="cmmi10"/>
              </a:rPr>
              <a:t>y</a:t>
            </a:r>
            <a:r>
              <a:rPr lang="en-US" dirty="0" err="1">
                <a:solidFill>
                  <a:srgbClr val="000000"/>
                </a:solidFill>
                <a:cs typeface="Century Gothic"/>
              </a:rPr>
              <a:t>|</a:t>
            </a:r>
            <a:r>
              <a:rPr lang="en-US" dirty="0" err="1">
                <a:solidFill>
                  <a:srgbClr val="000000"/>
                </a:solidFill>
                <a:latin typeface="cmmi10"/>
              </a:rPr>
              <a:t>x</a:t>
            </a:r>
            <a:r>
              <a:rPr lang="en-US" dirty="0" smtClean="0">
                <a:solidFill>
                  <a:srgbClr val="000000"/>
                </a:solidFill>
                <a:latin typeface="cmr10"/>
              </a:rPr>
              <a:t>)</a:t>
            </a:r>
            <a:endParaRPr lang="en-US" dirty="0" smtClean="0">
              <a:solidFill>
                <a:srgbClr val="000000"/>
              </a:solidFill>
            </a:endParaRPr>
          </a:p>
          <a:p>
            <a:r>
              <a:rPr lang="en-US" dirty="0" smtClean="0">
                <a:solidFill>
                  <a:srgbClr val="000000"/>
                </a:solidFill>
              </a:rPr>
              <a:t>… It is possible to derive a constrained version of </a:t>
            </a:r>
            <a:r>
              <a:rPr lang="en-US" dirty="0" smtClean="0">
                <a:solidFill>
                  <a:srgbClr val="0033CC"/>
                </a:solidFill>
              </a:rPr>
              <a:t>EM:</a:t>
            </a:r>
          </a:p>
          <a:p>
            <a:r>
              <a:rPr lang="en-US" dirty="0" smtClean="0">
                <a:solidFill>
                  <a:srgbClr val="000000"/>
                </a:solidFill>
              </a:rPr>
              <a:t>To do that, constraints are relaxed into </a:t>
            </a:r>
            <a:r>
              <a:rPr lang="en-US" dirty="0" smtClean="0">
                <a:solidFill>
                  <a:srgbClr val="0033CC"/>
                </a:solidFill>
              </a:rPr>
              <a:t>expectation constraints </a:t>
            </a:r>
            <a:r>
              <a:rPr lang="en-US" dirty="0" smtClean="0">
                <a:solidFill>
                  <a:srgbClr val="000000"/>
                </a:solidFill>
              </a:rPr>
              <a:t>on the posterior probability </a:t>
            </a:r>
            <a:r>
              <a:rPr lang="en-US" dirty="0" smtClean="0">
                <a:solidFill>
                  <a:srgbClr val="FF0000"/>
                </a:solidFill>
              </a:rPr>
              <a:t>q</a:t>
            </a:r>
            <a:r>
              <a:rPr lang="en-US" b="1" dirty="0" smtClean="0">
                <a:solidFill>
                  <a:srgbClr val="000000"/>
                </a:solidFill>
                <a:latin typeface="cmr10"/>
              </a:rPr>
              <a:t>: </a:t>
            </a:r>
          </a:p>
          <a:p>
            <a:pPr marL="0" indent="0" algn="ctr">
              <a:buNone/>
            </a:pPr>
            <a:r>
              <a:rPr lang="en-US" dirty="0" err="1" smtClean="0">
                <a:solidFill>
                  <a:srgbClr val="000000"/>
                </a:solidFill>
                <a:latin typeface="Palatino Linotype"/>
                <a:sym typeface="Symbol"/>
              </a:rPr>
              <a:t>E</a:t>
            </a:r>
            <a:r>
              <a:rPr lang="en-US" b="1" baseline="-25000" dirty="0" err="1" smtClean="0">
                <a:solidFill>
                  <a:srgbClr val="000000"/>
                </a:solidFill>
                <a:latin typeface="cmmi10"/>
                <a:sym typeface="Symbol"/>
              </a:rPr>
              <a:t>q</a:t>
            </a:r>
            <a:r>
              <a:rPr lang="en-US" b="1" dirty="0" smtClean="0">
                <a:solidFill>
                  <a:srgbClr val="000000"/>
                </a:solidFill>
                <a:latin typeface="cmr10"/>
                <a:sym typeface="Symbol"/>
              </a:rPr>
              <a:t>[</a:t>
            </a:r>
            <a:r>
              <a:rPr lang="en-US" b="1" dirty="0" err="1" smtClean="0">
                <a:solidFill>
                  <a:srgbClr val="000000"/>
                </a:solidFill>
                <a:latin typeface="cmmi10"/>
                <a:sym typeface="Symbol"/>
              </a:rPr>
              <a:t>Uy</a:t>
            </a:r>
            <a:r>
              <a:rPr lang="en-US" b="1" dirty="0" smtClean="0">
                <a:solidFill>
                  <a:srgbClr val="000000"/>
                </a:solidFill>
                <a:latin typeface="cmr10"/>
                <a:sym typeface="Symbol"/>
              </a:rPr>
              <a:t>] </a:t>
            </a:r>
            <a:r>
              <a:rPr lang="en-US" b="1" dirty="0" smtClean="0">
                <a:solidFill>
                  <a:srgbClr val="000000"/>
                </a:solidFill>
                <a:latin typeface="cmsy10"/>
                <a:ea typeface="cmsy10"/>
                <a:cs typeface="cmsy10"/>
                <a:sym typeface="Symbol"/>
              </a:rPr>
              <a:t>·</a:t>
            </a:r>
            <a:r>
              <a:rPr lang="en-US" b="1" dirty="0" smtClean="0">
                <a:solidFill>
                  <a:srgbClr val="000000"/>
                </a:solidFill>
                <a:latin typeface="cmr10"/>
                <a:sym typeface="Symbol"/>
              </a:rPr>
              <a:t> </a:t>
            </a:r>
            <a:r>
              <a:rPr lang="en-US" b="1" dirty="0" smtClean="0">
                <a:solidFill>
                  <a:srgbClr val="000000"/>
                </a:solidFill>
                <a:latin typeface="cmmi10"/>
                <a:sym typeface="Symbol"/>
              </a:rPr>
              <a:t>b</a:t>
            </a:r>
          </a:p>
          <a:p>
            <a:r>
              <a:rPr lang="en-US" dirty="0" smtClean="0"/>
              <a:t>The E-step now becomes:</a:t>
            </a:r>
          </a:p>
          <a:p>
            <a:pPr marL="0" indent="0">
              <a:buNone/>
            </a:pPr>
            <a:r>
              <a:rPr lang="en-US" dirty="0">
                <a:solidFill>
                  <a:srgbClr val="0033CC"/>
                </a:solidFill>
              </a:rPr>
              <a:t> </a:t>
            </a:r>
            <a:r>
              <a:rPr lang="en-US" dirty="0" smtClean="0">
                <a:solidFill>
                  <a:srgbClr val="0033CC"/>
                </a:solidFill>
              </a:rPr>
              <a:t>             </a:t>
            </a:r>
            <a:r>
              <a:rPr lang="en-US" dirty="0" smtClean="0"/>
              <a:t>q’ = </a:t>
            </a:r>
            <a:endParaRPr lang="en-US" dirty="0">
              <a:solidFill>
                <a:srgbClr val="0033CC"/>
              </a:solidFill>
            </a:endParaRPr>
          </a:p>
          <a:p>
            <a:endParaRPr lang="en-US" dirty="0" smtClean="0">
              <a:solidFill>
                <a:srgbClr val="0033CC"/>
              </a:solidFill>
            </a:endParaRPr>
          </a:p>
          <a:p>
            <a:r>
              <a:rPr lang="en-US" dirty="0" smtClean="0"/>
              <a:t>This is the </a:t>
            </a:r>
            <a:r>
              <a:rPr lang="en-US" dirty="0" smtClean="0">
                <a:solidFill>
                  <a:srgbClr val="0033CC"/>
                </a:solidFill>
              </a:rPr>
              <a:t>Posterior </a:t>
            </a:r>
            <a:r>
              <a:rPr lang="en-US" dirty="0">
                <a:solidFill>
                  <a:srgbClr val="0033CC"/>
                </a:solidFill>
              </a:rPr>
              <a:t>R</a:t>
            </a:r>
            <a:r>
              <a:rPr lang="en-US" dirty="0" smtClean="0">
                <a:solidFill>
                  <a:srgbClr val="0033CC"/>
                </a:solidFill>
              </a:rPr>
              <a:t>egularization  model </a:t>
            </a:r>
            <a:r>
              <a:rPr lang="en-US" sz="2000" dirty="0">
                <a:solidFill>
                  <a:srgbClr val="FF0000"/>
                </a:solidFill>
              </a:rPr>
              <a:t>[</a:t>
            </a:r>
            <a:r>
              <a:rPr lang="en-US" sz="2000" dirty="0" smtClean="0">
                <a:solidFill>
                  <a:srgbClr val="FF0000"/>
                </a:solidFill>
              </a:rPr>
              <a:t>PR</a:t>
            </a:r>
            <a:r>
              <a:rPr lang="en-US" sz="2000" dirty="0">
                <a:solidFill>
                  <a:srgbClr val="FF0000"/>
                </a:solidFill>
              </a:rPr>
              <a:t>; </a:t>
            </a:r>
            <a:r>
              <a:rPr lang="en-US" sz="2000" dirty="0" err="1">
                <a:solidFill>
                  <a:srgbClr val="FF0000"/>
                </a:solidFill>
              </a:rPr>
              <a:t>Ganchev</a:t>
            </a:r>
            <a:r>
              <a:rPr lang="en-US" sz="2000" dirty="0">
                <a:solidFill>
                  <a:srgbClr val="FF0000"/>
                </a:solidFill>
              </a:rPr>
              <a:t> et al, </a:t>
            </a:r>
            <a:r>
              <a:rPr lang="en-US" sz="2000" dirty="0" smtClean="0">
                <a:solidFill>
                  <a:srgbClr val="FF0000"/>
                </a:solidFill>
              </a:rPr>
              <a:t>10]</a:t>
            </a:r>
            <a:endParaRPr lang="en-US" dirty="0">
              <a:solidFill>
                <a:srgbClr val="FF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a:p>
            <a:endParaRPr lang="en-US" dirty="0"/>
          </a:p>
        </p:txBody>
      </p:sp>
      <p:pic>
        <p:nvPicPr>
          <p:cNvPr id="5" name="Picture 4"/>
          <p:cNvPicPr>
            <a:picLocks noChangeAspect="1"/>
          </p:cNvPicPr>
          <p:nvPr/>
        </p:nvPicPr>
        <p:blipFill>
          <a:blip r:embed="rId2"/>
          <a:stretch>
            <a:fillRect/>
          </a:stretch>
        </p:blipFill>
        <p:spPr>
          <a:xfrm>
            <a:off x="2211714" y="5098177"/>
            <a:ext cx="5560686" cy="693023"/>
          </a:xfrm>
          <a:prstGeom prst="rect">
            <a:avLst/>
          </a:prstGeom>
        </p:spPr>
      </p:pic>
      <p:sp>
        <p:nvSpPr>
          <p:cNvPr id="6" name="Rectangular Callout 5"/>
          <p:cNvSpPr/>
          <p:nvPr/>
        </p:nvSpPr>
        <p:spPr>
          <a:xfrm>
            <a:off x="5333553" y="1600200"/>
            <a:ext cx="1981200" cy="609600"/>
          </a:xfrm>
          <a:prstGeom prst="wedgeRectCallout">
            <a:avLst>
              <a:gd name="adj1" fmla="val -71007"/>
              <a:gd name="adj2" fmla="val 113204"/>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Constraining the feasible set</a:t>
            </a:r>
            <a:endParaRPr lang="en-US" dirty="0">
              <a:solidFill>
                <a:srgbClr val="000000"/>
              </a:solidFill>
            </a:endParaRPr>
          </a:p>
        </p:txBody>
      </p:sp>
      <p:sp>
        <p:nvSpPr>
          <p:cNvPr id="8" name="Slide Number Placeholder 7"/>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41</a:t>
            </a:fld>
            <a:endParaRPr lang="en-US" altLang="zh-TW">
              <a:solidFill>
                <a:srgbClr val="000000"/>
              </a:solidFill>
            </a:endParaRPr>
          </a:p>
        </p:txBody>
      </p:sp>
    </p:spTree>
    <p:extLst>
      <p:ext uri="{BB962C8B-B14F-4D97-AF65-F5344CB8AC3E}">
        <p14:creationId xmlns:p14="http://schemas.microsoft.com/office/powerpoint/2010/main" val="38411225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(Constrained) EM to use?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There is a lot of literature on EM </a:t>
                </a:r>
                <a:r>
                  <a:rPr lang="en-US" dirty="0" err="1" smtClean="0"/>
                  <a:t>vs</a:t>
                </a:r>
                <a:r>
                  <a:rPr lang="en-US" dirty="0" smtClean="0"/>
                  <a:t> hard EM</a:t>
                </a:r>
              </a:p>
              <a:p>
                <a:pPr lvl="1"/>
                <a:r>
                  <a:rPr lang="en-US" dirty="0" smtClean="0"/>
                  <a:t>Experimentally, the bottom line is that with a good enough (???) initialization point, hard EM is probably better (and more efficient).</a:t>
                </a:r>
              </a:p>
              <a:p>
                <a:pPr lvl="2"/>
                <a:r>
                  <a:rPr lang="en-US" sz="1800" dirty="0" smtClean="0"/>
                  <a:t>E.g., EM </a:t>
                </a:r>
                <a:r>
                  <a:rPr lang="en-US" sz="1800" dirty="0" err="1" smtClean="0"/>
                  <a:t>vs</a:t>
                </a:r>
                <a:r>
                  <a:rPr lang="en-US" sz="1800" dirty="0" smtClean="0"/>
                  <a:t> hard EM (</a:t>
                </a:r>
                <a:r>
                  <a:rPr lang="en-US" sz="1800" dirty="0" err="1" smtClean="0"/>
                  <a:t>Spitkovsky</a:t>
                </a:r>
                <a:r>
                  <a:rPr lang="en-US" sz="1800" dirty="0" smtClean="0"/>
                  <a:t> et al, 10)</a:t>
                </a:r>
              </a:p>
              <a:p>
                <a:r>
                  <a:rPr lang="en-US" dirty="0" smtClean="0"/>
                  <a:t>Similar issues exist in the constrained case: </a:t>
                </a:r>
                <a:r>
                  <a:rPr lang="en-US" dirty="0" smtClean="0">
                    <a:solidFill>
                      <a:srgbClr val="0033CC"/>
                    </a:solidFill>
                  </a:rPr>
                  <a:t>CoDL vs. PR</a:t>
                </a:r>
              </a:p>
              <a:p>
                <a:r>
                  <a:rPr lang="en-US" dirty="0" smtClean="0">
                    <a:solidFill>
                      <a:srgbClr val="FF0000"/>
                    </a:solidFill>
                  </a:rPr>
                  <a:t>New – </a:t>
                </a:r>
                <a:r>
                  <a:rPr lang="en-US" dirty="0" smtClean="0"/>
                  <a:t>Unified EM (UEM)  </a:t>
                </a:r>
              </a:p>
              <a:p>
                <a:pPr lvl="1"/>
                <a:r>
                  <a:rPr lang="en-US" sz="1800" dirty="0" smtClean="0">
                    <a:solidFill>
                      <a:srgbClr val="0033CC"/>
                    </a:solidFill>
                  </a:rPr>
                  <a:t>[Samdani et. al., NAACL-12]</a:t>
                </a:r>
              </a:p>
              <a:p>
                <a:pPr lvl="1"/>
                <a:r>
                  <a:rPr lang="en-US" dirty="0" smtClean="0"/>
                  <a:t>UEM is a family of EM algorithms, </a:t>
                </a:r>
                <a:r>
                  <a:rPr lang="en-US" dirty="0"/>
                  <a:t>p</a:t>
                </a:r>
                <a:r>
                  <a:rPr lang="en-US" sz="2000" b="0" dirty="0" smtClean="0"/>
                  <a:t>arameterized by a single parameter  </a:t>
                </a:r>
                <a14:m>
                  <m:oMath xmlns:m="http://schemas.openxmlformats.org/officeDocument/2006/math">
                    <m:r>
                      <a:rPr lang="en-US" sz="2000" b="0" i="1" dirty="0" smtClean="0">
                        <a:solidFill>
                          <a:srgbClr val="0033CC"/>
                        </a:solidFill>
                        <a:latin typeface="Cambria Math"/>
                        <a:ea typeface="Cambria Math"/>
                      </a:rPr>
                      <m:t>𝛾</m:t>
                    </m:r>
                    <m:r>
                      <a:rPr lang="en-US" sz="2000" b="0" i="1" dirty="0" smtClean="0">
                        <a:latin typeface="Cambria Math"/>
                        <a:ea typeface="Cambria Math"/>
                      </a:rPr>
                      <m:t> </m:t>
                    </m:r>
                  </m:oMath>
                </a14:m>
                <a:r>
                  <a:rPr lang="en-US" sz="2000" b="0" dirty="0" smtClean="0"/>
                  <a:t>that </a:t>
                </a:r>
              </a:p>
              <a:p>
                <a:pPr lvl="2"/>
                <a:r>
                  <a:rPr lang="en-US" sz="2000" b="0" dirty="0" smtClean="0"/>
                  <a:t>Provides a </a:t>
                </a:r>
                <a:r>
                  <a:rPr lang="en-US" sz="2000" b="0" dirty="0" smtClean="0">
                    <a:solidFill>
                      <a:srgbClr val="FF0000"/>
                    </a:solidFill>
                  </a:rPr>
                  <a:t>continuum of algorithms </a:t>
                </a:r>
                <a:r>
                  <a:rPr lang="en-US" sz="2000" b="0" dirty="0" smtClean="0"/>
                  <a:t>– from EM to hard EM, and infinitely many new EM algorithms in between.  </a:t>
                </a:r>
              </a:p>
              <a:p>
                <a:pPr lvl="2"/>
                <a:r>
                  <a:rPr lang="en-US" sz="2000" b="0" dirty="0" smtClean="0"/>
                  <a:t>Implementation wise, not more complicated than EM</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984"/>
                </a:stretch>
              </a:blipFill>
            </p:spPr>
            <p:txBody>
              <a:bodyPr/>
              <a:lstStyle/>
              <a:p>
                <a:r>
                  <a:rPr lang="en-US">
                    <a:noFill/>
                  </a:rPr>
                  <a:t> </a:t>
                </a:r>
              </a:p>
            </p:txBody>
          </p:sp>
        </mc:Fallback>
      </mc:AlternateContent>
      <p:sp>
        <p:nvSpPr>
          <p:cNvPr id="6" name="Slide Number Placeholder 5"/>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42</a:t>
            </a:fld>
            <a:endParaRPr lang="en-US" altLang="zh-TW">
              <a:solidFill>
                <a:srgbClr val="000000"/>
              </a:solidFill>
            </a:endParaRPr>
          </a:p>
        </p:txBody>
      </p:sp>
    </p:spTree>
    <p:extLst>
      <p:ext uri="{BB962C8B-B14F-4D97-AF65-F5344CB8AC3E}">
        <p14:creationId xmlns:p14="http://schemas.microsoft.com/office/powerpoint/2010/main" val="4107848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440" y="1493520"/>
            <a:ext cx="8463280" cy="4862830"/>
          </a:xfrm>
        </p:spPr>
        <p:txBody>
          <a:bodyPr>
            <a:normAutofit/>
          </a:bodyPr>
          <a:lstStyle/>
          <a:p>
            <a:r>
              <a:rPr lang="en-US" dirty="0" smtClean="0">
                <a:solidFill>
                  <a:srgbClr val="000000"/>
                </a:solidFill>
              </a:rPr>
              <a:t>EM (PR) minimizes the KL-Divergence  </a:t>
            </a:r>
            <a:r>
              <a:rPr lang="en-US" dirty="0">
                <a:solidFill>
                  <a:srgbClr val="000000"/>
                </a:solidFill>
                <a:latin typeface="cmmi10"/>
              </a:rPr>
              <a:t>KL</a:t>
            </a:r>
            <a:r>
              <a:rPr lang="en-US" dirty="0">
                <a:solidFill>
                  <a:srgbClr val="000000"/>
                </a:solidFill>
              </a:rPr>
              <a:t>(</a:t>
            </a:r>
            <a:r>
              <a:rPr lang="en-US" dirty="0" smtClean="0">
                <a:solidFill>
                  <a:srgbClr val="000000"/>
                </a:solidFill>
                <a:latin typeface="cmmi10"/>
              </a:rPr>
              <a:t>q </a:t>
            </a:r>
            <a:r>
              <a:rPr lang="en-US" dirty="0" smtClean="0">
                <a:solidFill>
                  <a:srgbClr val="000000"/>
                </a:solidFill>
                <a:latin typeface="cmr10"/>
              </a:rPr>
              <a:t>, </a:t>
            </a:r>
            <a:r>
              <a:rPr lang="en-US" dirty="0" smtClean="0">
                <a:solidFill>
                  <a:srgbClr val="000000"/>
                </a:solidFill>
                <a:latin typeface="cmmi10"/>
              </a:rPr>
              <a:t>P </a:t>
            </a:r>
            <a:r>
              <a:rPr lang="en-US" dirty="0">
                <a:solidFill>
                  <a:srgbClr val="000000"/>
                </a:solidFill>
              </a:rPr>
              <a:t>(</a:t>
            </a:r>
            <a:r>
              <a:rPr lang="en-US" dirty="0" err="1">
                <a:solidFill>
                  <a:srgbClr val="000000"/>
                </a:solidFill>
                <a:latin typeface="cmmi10"/>
              </a:rPr>
              <a:t>y</a:t>
            </a:r>
            <a:r>
              <a:rPr lang="en-US" dirty="0" err="1">
                <a:solidFill>
                  <a:srgbClr val="000000"/>
                </a:solidFill>
              </a:rPr>
              <a:t>|</a:t>
            </a:r>
            <a:r>
              <a:rPr lang="en-US" dirty="0" err="1">
                <a:solidFill>
                  <a:srgbClr val="000000"/>
                </a:solidFill>
                <a:latin typeface="cmmi10"/>
              </a:rPr>
              <a:t>x;w</a:t>
            </a:r>
            <a:r>
              <a:rPr lang="en-US" dirty="0" smtClean="0">
                <a:solidFill>
                  <a:srgbClr val="000000"/>
                </a:solidFill>
              </a:rPr>
              <a:t>)) 	       	            </a:t>
            </a:r>
            <a:r>
              <a:rPr lang="en-US" dirty="0" smtClean="0">
                <a:solidFill>
                  <a:srgbClr val="000000"/>
                </a:solidFill>
                <a:latin typeface="cmmi10"/>
              </a:rPr>
              <a:t>KL</a:t>
            </a:r>
            <a:r>
              <a:rPr lang="en-US" dirty="0" smtClean="0">
                <a:solidFill>
                  <a:srgbClr val="000000"/>
                </a:solidFill>
              </a:rPr>
              <a:t>(</a:t>
            </a:r>
            <a:r>
              <a:rPr lang="en-US" dirty="0" smtClean="0">
                <a:solidFill>
                  <a:srgbClr val="000000"/>
                </a:solidFill>
                <a:latin typeface="cmmi10"/>
              </a:rPr>
              <a:t>q</a:t>
            </a:r>
            <a:r>
              <a:rPr lang="en-US" dirty="0" smtClean="0">
                <a:solidFill>
                  <a:srgbClr val="000000"/>
                </a:solidFill>
                <a:latin typeface="cmr10"/>
              </a:rPr>
              <a:t> , </a:t>
            </a:r>
            <a:r>
              <a:rPr lang="en-US" dirty="0" smtClean="0">
                <a:solidFill>
                  <a:srgbClr val="000000"/>
                </a:solidFill>
                <a:latin typeface="cmmi10"/>
              </a:rPr>
              <a:t>p</a:t>
            </a:r>
            <a:r>
              <a:rPr lang="en-US" dirty="0" smtClean="0">
                <a:solidFill>
                  <a:srgbClr val="000000"/>
                </a:solidFill>
              </a:rPr>
              <a:t>) = </a:t>
            </a:r>
            <a:r>
              <a:rPr lang="en-US" dirty="0" smtClean="0">
                <a:solidFill>
                  <a:srgbClr val="000000"/>
                </a:solidFill>
                <a:latin typeface="Symbol"/>
                <a:sym typeface="Symbol"/>
              </a:rPr>
              <a:t></a:t>
            </a:r>
            <a:r>
              <a:rPr lang="en-US" sz="2800" baseline="-25000" dirty="0" smtClean="0">
                <a:solidFill>
                  <a:srgbClr val="000000"/>
                </a:solidFill>
                <a:latin typeface="cmmi10"/>
                <a:sym typeface="Symbol"/>
              </a:rPr>
              <a:t>y</a:t>
            </a:r>
            <a:r>
              <a:rPr lang="en-US" dirty="0" smtClean="0">
                <a:solidFill>
                  <a:srgbClr val="000000"/>
                </a:solidFill>
              </a:rPr>
              <a:t> </a:t>
            </a:r>
            <a:r>
              <a:rPr lang="en-US" dirty="0" smtClean="0">
                <a:solidFill>
                  <a:srgbClr val="0000FF"/>
                </a:solidFill>
                <a:latin typeface="cmmi10"/>
              </a:rPr>
              <a:t>q</a:t>
            </a:r>
            <a:r>
              <a:rPr lang="en-US" dirty="0" smtClean="0">
                <a:solidFill>
                  <a:srgbClr val="0000FF"/>
                </a:solidFill>
              </a:rPr>
              <a:t>(</a:t>
            </a:r>
            <a:r>
              <a:rPr lang="en-US" dirty="0" smtClean="0">
                <a:solidFill>
                  <a:srgbClr val="0000FF"/>
                </a:solidFill>
                <a:latin typeface="cmmi10"/>
                <a:cs typeface="cmmi10"/>
              </a:rPr>
              <a:t>y</a:t>
            </a:r>
            <a:r>
              <a:rPr lang="en-US" dirty="0" smtClean="0">
                <a:solidFill>
                  <a:srgbClr val="0000FF"/>
                </a:solidFill>
              </a:rPr>
              <a:t>) log </a:t>
            </a:r>
            <a:r>
              <a:rPr lang="en-US" dirty="0" smtClean="0">
                <a:solidFill>
                  <a:srgbClr val="0000FF"/>
                </a:solidFill>
                <a:latin typeface="cmmi10"/>
              </a:rPr>
              <a:t>q</a:t>
            </a:r>
            <a:r>
              <a:rPr lang="en-US" dirty="0" smtClean="0">
                <a:solidFill>
                  <a:srgbClr val="0000FF"/>
                </a:solidFill>
              </a:rPr>
              <a:t>(</a:t>
            </a:r>
            <a:r>
              <a:rPr lang="en-US" dirty="0" smtClean="0">
                <a:solidFill>
                  <a:srgbClr val="0000FF"/>
                </a:solidFill>
                <a:latin typeface="cmmi10"/>
                <a:cs typeface="cmmi10"/>
              </a:rPr>
              <a:t>y</a:t>
            </a:r>
            <a:r>
              <a:rPr lang="en-US" dirty="0" smtClean="0">
                <a:solidFill>
                  <a:srgbClr val="0000FF"/>
                </a:solidFill>
              </a:rPr>
              <a:t>) </a:t>
            </a:r>
            <a:r>
              <a:rPr lang="en-US" dirty="0" smtClean="0">
                <a:solidFill>
                  <a:srgbClr val="000000"/>
                </a:solidFill>
              </a:rPr>
              <a:t>– </a:t>
            </a:r>
            <a:r>
              <a:rPr lang="en-US" dirty="0" smtClean="0">
                <a:solidFill>
                  <a:schemeClr val="accent1">
                    <a:lumMod val="50000"/>
                  </a:schemeClr>
                </a:solidFill>
                <a:latin typeface="cmmi10"/>
              </a:rPr>
              <a:t>q</a:t>
            </a:r>
            <a:r>
              <a:rPr lang="en-US" dirty="0" smtClean="0">
                <a:solidFill>
                  <a:schemeClr val="accent1">
                    <a:lumMod val="50000"/>
                  </a:schemeClr>
                </a:solidFill>
              </a:rPr>
              <a:t>(</a:t>
            </a:r>
            <a:r>
              <a:rPr lang="en-US" dirty="0" smtClean="0">
                <a:solidFill>
                  <a:schemeClr val="accent1">
                    <a:lumMod val="50000"/>
                  </a:schemeClr>
                </a:solidFill>
                <a:latin typeface="cmmi10"/>
                <a:cs typeface="cmmi10"/>
              </a:rPr>
              <a:t>y</a:t>
            </a:r>
            <a:r>
              <a:rPr lang="en-US" dirty="0" smtClean="0">
                <a:solidFill>
                  <a:schemeClr val="accent1">
                    <a:lumMod val="50000"/>
                  </a:schemeClr>
                </a:solidFill>
              </a:rPr>
              <a:t>) log </a:t>
            </a:r>
            <a:r>
              <a:rPr lang="en-US" dirty="0" smtClean="0">
                <a:solidFill>
                  <a:schemeClr val="accent1">
                    <a:lumMod val="50000"/>
                  </a:schemeClr>
                </a:solidFill>
                <a:latin typeface="cmmi10"/>
              </a:rPr>
              <a:t>p</a:t>
            </a:r>
            <a:r>
              <a:rPr lang="en-US" dirty="0" smtClean="0">
                <a:solidFill>
                  <a:schemeClr val="accent1">
                    <a:lumMod val="50000"/>
                  </a:schemeClr>
                </a:solidFill>
              </a:rPr>
              <a:t>(</a:t>
            </a:r>
            <a:r>
              <a:rPr lang="en-US" dirty="0" smtClean="0">
                <a:solidFill>
                  <a:schemeClr val="accent1">
                    <a:lumMod val="50000"/>
                  </a:schemeClr>
                </a:solidFill>
                <a:latin typeface="cmmi10"/>
                <a:cs typeface="cmmi10"/>
              </a:rPr>
              <a:t>y</a:t>
            </a:r>
            <a:r>
              <a:rPr lang="en-US" dirty="0" smtClean="0">
                <a:solidFill>
                  <a:schemeClr val="accent1">
                    <a:lumMod val="50000"/>
                  </a:schemeClr>
                </a:solidFill>
              </a:rPr>
              <a:t>)</a:t>
            </a:r>
          </a:p>
          <a:p>
            <a:endParaRPr lang="en-US" dirty="0" smtClean="0">
              <a:solidFill>
                <a:srgbClr val="000000"/>
              </a:solidFill>
            </a:endParaRPr>
          </a:p>
          <a:p>
            <a:r>
              <a:rPr lang="en-US" dirty="0" smtClean="0">
                <a:solidFill>
                  <a:srgbClr val="000000"/>
                </a:solidFill>
              </a:rPr>
              <a:t>UEM changes the E-step of standard EM and minimizes a modified KL divergence </a:t>
            </a:r>
            <a:r>
              <a:rPr lang="en-US" dirty="0" smtClean="0">
                <a:latin typeface="cmmi10"/>
              </a:rPr>
              <a:t>KL</a:t>
            </a:r>
            <a:r>
              <a:rPr lang="en-US" dirty="0" smtClean="0"/>
              <a:t>(</a:t>
            </a:r>
            <a:r>
              <a:rPr lang="en-US" dirty="0" smtClean="0">
                <a:latin typeface="cmmi10"/>
              </a:rPr>
              <a:t>q</a:t>
            </a:r>
            <a:r>
              <a:rPr lang="en-US" dirty="0" smtClean="0">
                <a:latin typeface="cmr10"/>
              </a:rPr>
              <a:t> , </a:t>
            </a:r>
            <a:r>
              <a:rPr lang="en-US" dirty="0" smtClean="0">
                <a:latin typeface="cmmi10"/>
              </a:rPr>
              <a:t>P </a:t>
            </a:r>
            <a:r>
              <a:rPr lang="en-US" dirty="0" smtClean="0"/>
              <a:t>(</a:t>
            </a:r>
            <a:r>
              <a:rPr lang="en-US" dirty="0" err="1" smtClean="0">
                <a:latin typeface="cmmi10"/>
              </a:rPr>
              <a:t>y</a:t>
            </a:r>
            <a:r>
              <a:rPr lang="en-US" dirty="0" err="1" smtClean="0"/>
              <a:t>|</a:t>
            </a:r>
            <a:r>
              <a:rPr lang="en-US" dirty="0" err="1" smtClean="0">
                <a:latin typeface="cmmi10"/>
              </a:rPr>
              <a:t>x;w</a:t>
            </a:r>
            <a:r>
              <a:rPr lang="en-US" dirty="0" smtClean="0"/>
              <a:t>)</a:t>
            </a:r>
            <a:r>
              <a:rPr lang="en-US" dirty="0" smtClean="0">
                <a:solidFill>
                  <a:srgbClr val="000000"/>
                </a:solidFill>
              </a:rPr>
              <a:t>; </a:t>
            </a:r>
            <a:r>
              <a:rPr lang="en-US" b="1" dirty="0" smtClean="0">
                <a:solidFill>
                  <a:srgbClr val="FF0000"/>
                </a:solidFill>
                <a:latin typeface="cmmi10"/>
                <a:ea typeface="cmmi10"/>
                <a:cs typeface="cmmi10"/>
              </a:rPr>
              <a:t>°</a:t>
            </a:r>
            <a:r>
              <a:rPr lang="en-US" dirty="0" smtClean="0">
                <a:solidFill>
                  <a:srgbClr val="000000"/>
                </a:solidFill>
              </a:rPr>
              <a:t>) where</a:t>
            </a:r>
          </a:p>
          <a:p>
            <a:pPr marL="0" indent="0" algn="ctr">
              <a:buNone/>
            </a:pPr>
            <a:r>
              <a:rPr lang="en-US" dirty="0" smtClean="0">
                <a:solidFill>
                  <a:srgbClr val="000000"/>
                </a:solidFill>
                <a:latin typeface="cmmi10"/>
              </a:rPr>
              <a:t>KL</a:t>
            </a:r>
            <a:r>
              <a:rPr lang="en-US" dirty="0">
                <a:solidFill>
                  <a:srgbClr val="000000"/>
                </a:solidFill>
              </a:rPr>
              <a:t>(</a:t>
            </a:r>
            <a:r>
              <a:rPr lang="en-US" dirty="0">
                <a:solidFill>
                  <a:srgbClr val="000000"/>
                </a:solidFill>
                <a:latin typeface="cmmi10"/>
              </a:rPr>
              <a:t>q</a:t>
            </a:r>
            <a:r>
              <a:rPr lang="en-US" dirty="0">
                <a:solidFill>
                  <a:srgbClr val="000000"/>
                </a:solidFill>
                <a:latin typeface="cmr10"/>
              </a:rPr>
              <a:t> , </a:t>
            </a:r>
            <a:r>
              <a:rPr lang="en-US" dirty="0" smtClean="0">
                <a:solidFill>
                  <a:srgbClr val="000000"/>
                </a:solidFill>
                <a:latin typeface="cmmi10"/>
              </a:rPr>
              <a:t>p</a:t>
            </a:r>
            <a:r>
              <a:rPr lang="en-US" dirty="0" smtClean="0">
                <a:solidFill>
                  <a:srgbClr val="000000"/>
                </a:solidFill>
              </a:rPr>
              <a:t>; </a:t>
            </a:r>
            <a:r>
              <a:rPr lang="en-US" b="1" dirty="0">
                <a:solidFill>
                  <a:srgbClr val="FF0000"/>
                </a:solidFill>
                <a:latin typeface="cmmi10"/>
                <a:ea typeface="cmmi10"/>
                <a:cs typeface="cmmi10"/>
              </a:rPr>
              <a:t>°</a:t>
            </a:r>
            <a:r>
              <a:rPr lang="en-US" dirty="0" smtClean="0">
                <a:solidFill>
                  <a:srgbClr val="000000"/>
                </a:solidFill>
              </a:rPr>
              <a:t>) = </a:t>
            </a:r>
            <a:r>
              <a:rPr lang="en-US" dirty="0">
                <a:solidFill>
                  <a:srgbClr val="000000"/>
                </a:solidFill>
                <a:latin typeface="Symbol"/>
                <a:sym typeface="Symbol"/>
              </a:rPr>
              <a:t></a:t>
            </a:r>
            <a:r>
              <a:rPr lang="en-US" sz="2800" baseline="-25000" dirty="0">
                <a:solidFill>
                  <a:srgbClr val="000000"/>
                </a:solidFill>
                <a:latin typeface="cmmi10"/>
                <a:sym typeface="Symbol"/>
              </a:rPr>
              <a:t>y</a:t>
            </a:r>
            <a:r>
              <a:rPr lang="en-US" dirty="0">
                <a:solidFill>
                  <a:srgbClr val="000000"/>
                </a:solidFill>
              </a:rPr>
              <a:t> </a:t>
            </a:r>
            <a:r>
              <a:rPr lang="en-US" sz="2600" b="1" dirty="0" smtClean="0">
                <a:solidFill>
                  <a:srgbClr val="FF0000"/>
                </a:solidFill>
                <a:latin typeface="cmmi10"/>
                <a:ea typeface="cmmi10"/>
                <a:cs typeface="cmmi10"/>
              </a:rPr>
              <a:t>°</a:t>
            </a:r>
            <a:r>
              <a:rPr lang="en-US" dirty="0" smtClean="0">
                <a:solidFill>
                  <a:srgbClr val="000000"/>
                </a:solidFill>
              </a:rPr>
              <a:t> </a:t>
            </a:r>
            <a:r>
              <a:rPr lang="en-US" dirty="0" smtClean="0">
                <a:solidFill>
                  <a:srgbClr val="0000FF"/>
                </a:solidFill>
                <a:latin typeface="cmmi10"/>
              </a:rPr>
              <a:t>q</a:t>
            </a:r>
            <a:r>
              <a:rPr lang="en-US" dirty="0">
                <a:solidFill>
                  <a:srgbClr val="0000FF"/>
                </a:solidFill>
              </a:rPr>
              <a:t>(</a:t>
            </a:r>
            <a:r>
              <a:rPr lang="en-US" dirty="0">
                <a:solidFill>
                  <a:srgbClr val="0000FF"/>
                </a:solidFill>
                <a:latin typeface="cmmi10"/>
                <a:cs typeface="cmmi10"/>
              </a:rPr>
              <a:t>y</a:t>
            </a:r>
            <a:r>
              <a:rPr lang="en-US" dirty="0">
                <a:solidFill>
                  <a:srgbClr val="0000FF"/>
                </a:solidFill>
              </a:rPr>
              <a:t>) log </a:t>
            </a:r>
            <a:r>
              <a:rPr lang="en-US" dirty="0">
                <a:solidFill>
                  <a:srgbClr val="0000FF"/>
                </a:solidFill>
                <a:latin typeface="cmmi10"/>
              </a:rPr>
              <a:t>q</a:t>
            </a:r>
            <a:r>
              <a:rPr lang="en-US" dirty="0">
                <a:solidFill>
                  <a:srgbClr val="0000FF"/>
                </a:solidFill>
              </a:rPr>
              <a:t>(</a:t>
            </a:r>
            <a:r>
              <a:rPr lang="en-US" dirty="0">
                <a:solidFill>
                  <a:srgbClr val="0000FF"/>
                </a:solidFill>
                <a:latin typeface="cmmi10"/>
                <a:cs typeface="cmmi10"/>
              </a:rPr>
              <a:t>y</a:t>
            </a:r>
            <a:r>
              <a:rPr lang="en-US" dirty="0">
                <a:solidFill>
                  <a:srgbClr val="0000FF"/>
                </a:solidFill>
              </a:rPr>
              <a:t>) </a:t>
            </a:r>
            <a:r>
              <a:rPr lang="en-US" dirty="0">
                <a:solidFill>
                  <a:srgbClr val="000000"/>
                </a:solidFill>
              </a:rPr>
              <a:t>– </a:t>
            </a:r>
            <a:r>
              <a:rPr lang="en-US" dirty="0">
                <a:solidFill>
                  <a:srgbClr val="CC6600"/>
                </a:solidFill>
                <a:latin typeface="cmmi10"/>
              </a:rPr>
              <a:t>q</a:t>
            </a:r>
            <a:r>
              <a:rPr lang="en-US" dirty="0">
                <a:solidFill>
                  <a:srgbClr val="CC6600"/>
                </a:solidFill>
              </a:rPr>
              <a:t>(</a:t>
            </a:r>
            <a:r>
              <a:rPr lang="en-US" dirty="0">
                <a:solidFill>
                  <a:srgbClr val="CC6600"/>
                </a:solidFill>
                <a:latin typeface="cmmi10"/>
                <a:cs typeface="cmmi10"/>
              </a:rPr>
              <a:t>y</a:t>
            </a:r>
            <a:r>
              <a:rPr lang="en-US" dirty="0">
                <a:solidFill>
                  <a:srgbClr val="CC6600"/>
                </a:solidFill>
              </a:rPr>
              <a:t>) log </a:t>
            </a:r>
            <a:r>
              <a:rPr lang="en-US" dirty="0">
                <a:solidFill>
                  <a:srgbClr val="CC6600"/>
                </a:solidFill>
                <a:latin typeface="cmmi10"/>
              </a:rPr>
              <a:t>p</a:t>
            </a:r>
            <a:r>
              <a:rPr lang="en-US" dirty="0">
                <a:solidFill>
                  <a:srgbClr val="CC6600"/>
                </a:solidFill>
              </a:rPr>
              <a:t>(</a:t>
            </a:r>
            <a:r>
              <a:rPr lang="en-US" dirty="0">
                <a:solidFill>
                  <a:srgbClr val="CC6600"/>
                </a:solidFill>
                <a:latin typeface="cmmi10"/>
                <a:cs typeface="cmmi10"/>
              </a:rPr>
              <a:t>y</a:t>
            </a:r>
            <a:r>
              <a:rPr lang="en-US" dirty="0">
                <a:solidFill>
                  <a:srgbClr val="CC6600"/>
                </a:solidFill>
              </a:rPr>
              <a:t>)</a:t>
            </a:r>
          </a:p>
          <a:p>
            <a:pPr marL="0" indent="0">
              <a:buNone/>
            </a:pPr>
            <a:endParaRPr lang="en-US" dirty="0" smtClean="0">
              <a:solidFill>
                <a:srgbClr val="000000"/>
              </a:solidFill>
            </a:endParaRPr>
          </a:p>
          <a:p>
            <a:endParaRPr lang="en-US" dirty="0" smtClean="0">
              <a:solidFill>
                <a:srgbClr val="000000"/>
              </a:solidFill>
            </a:endParaRPr>
          </a:p>
          <a:p>
            <a:r>
              <a:rPr lang="en-US" dirty="0" smtClean="0">
                <a:solidFill>
                  <a:srgbClr val="000000"/>
                </a:solidFill>
              </a:rPr>
              <a:t>Provably: Different </a:t>
            </a:r>
            <a:r>
              <a:rPr lang="en-US" dirty="0" smtClean="0">
                <a:solidFill>
                  <a:srgbClr val="FF0000"/>
                </a:solidFill>
                <a:latin typeface="cmmi10"/>
                <a:ea typeface="cmmi10"/>
                <a:cs typeface="cmmi10"/>
              </a:rPr>
              <a:t>°</a:t>
            </a:r>
            <a:r>
              <a:rPr lang="en-US" dirty="0" smtClean="0">
                <a:solidFill>
                  <a:srgbClr val="000000"/>
                </a:solidFill>
              </a:rPr>
              <a:t> values </a:t>
            </a:r>
            <a:r>
              <a:rPr lang="en-US" sz="3200" dirty="0" smtClean="0">
                <a:solidFill>
                  <a:srgbClr val="000000"/>
                </a:solidFill>
                <a:latin typeface="cmsy10"/>
                <a:ea typeface="cmsy10"/>
                <a:cs typeface="cmsy10"/>
              </a:rPr>
              <a:t>!</a:t>
            </a:r>
            <a:r>
              <a:rPr lang="en-US" dirty="0" smtClean="0">
                <a:solidFill>
                  <a:srgbClr val="000000"/>
                </a:solidFill>
              </a:rPr>
              <a:t> different EM algorithms</a:t>
            </a:r>
          </a:p>
          <a:p>
            <a:endParaRPr lang="en-US" dirty="0">
              <a:latin typeface="cmmi10"/>
              <a:ea typeface="cmmi10"/>
              <a:cs typeface="cmmi10"/>
            </a:endParaRP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latin typeface="cmmi10"/>
            </a:endParaRPr>
          </a:p>
          <a:p>
            <a:endParaRPr lang="en-US" dirty="0">
              <a:solidFill>
                <a:srgbClr val="000000"/>
              </a:solidFill>
            </a:endParaRPr>
          </a:p>
        </p:txBody>
      </p:sp>
      <p:grpSp>
        <p:nvGrpSpPr>
          <p:cNvPr id="13" name="Group 12"/>
          <p:cNvGrpSpPr/>
          <p:nvPr/>
        </p:nvGrpSpPr>
        <p:grpSpPr>
          <a:xfrm>
            <a:off x="3886200" y="3654970"/>
            <a:ext cx="325120" cy="648975"/>
            <a:chOff x="3799840" y="5090160"/>
            <a:chExt cx="325120" cy="648975"/>
          </a:xfrm>
        </p:grpSpPr>
        <p:sp>
          <p:nvSpPr>
            <p:cNvPr id="8" name="Oval 7"/>
            <p:cNvSpPr/>
            <p:nvPr/>
          </p:nvSpPr>
          <p:spPr>
            <a:xfrm>
              <a:off x="3799840" y="5090160"/>
              <a:ext cx="325120" cy="3987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0" name="Straight Arrow Connector 9"/>
            <p:cNvCxnSpPr>
              <a:endCxn id="8" idx="4"/>
            </p:cNvCxnSpPr>
            <p:nvPr/>
          </p:nvCxnSpPr>
          <p:spPr>
            <a:xfrm flipV="1">
              <a:off x="3962400" y="5488936"/>
              <a:ext cx="0" cy="2501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3962400" y="4343400"/>
            <a:ext cx="3287972" cy="646331"/>
          </a:xfrm>
          <a:prstGeom prst="rect">
            <a:avLst/>
          </a:prstGeom>
          <a:noFill/>
          <a:ln>
            <a:solidFill>
              <a:schemeClr val="tx1"/>
            </a:solidFill>
          </a:ln>
        </p:spPr>
        <p:txBody>
          <a:bodyPr wrap="square" rtlCol="0">
            <a:spAutoFit/>
          </a:bodyPr>
          <a:lstStyle/>
          <a:p>
            <a:r>
              <a:rPr lang="en-US" b="1" dirty="0" smtClean="0">
                <a:solidFill>
                  <a:srgbClr val="000000"/>
                </a:solidFill>
              </a:rPr>
              <a:t>Changes the entropy of the posterior</a:t>
            </a:r>
            <a:endParaRPr lang="en-US" b="1" dirty="0">
              <a:solidFill>
                <a:srgbClr val="000000"/>
              </a:solidFill>
            </a:endParaRPr>
          </a:p>
        </p:txBody>
      </p:sp>
      <p:sp>
        <p:nvSpPr>
          <p:cNvPr id="2" name="Title 1"/>
          <p:cNvSpPr>
            <a:spLocks noGrp="1"/>
          </p:cNvSpPr>
          <p:nvPr>
            <p:ph type="title"/>
          </p:nvPr>
        </p:nvSpPr>
        <p:spPr/>
        <p:txBody>
          <a:bodyPr>
            <a:normAutofit/>
          </a:bodyPr>
          <a:lstStyle/>
          <a:p>
            <a:r>
              <a:rPr lang="en-US" dirty="0" smtClean="0"/>
              <a:t>Unified EM (UEM)</a:t>
            </a:r>
            <a:endParaRPr lang="en-US" dirty="0"/>
          </a:p>
        </p:txBody>
      </p:sp>
      <p:sp>
        <p:nvSpPr>
          <p:cNvPr id="12" name="Rectangular Callout 11"/>
          <p:cNvSpPr/>
          <p:nvPr/>
        </p:nvSpPr>
        <p:spPr>
          <a:xfrm>
            <a:off x="7053463" y="2349064"/>
            <a:ext cx="1869820" cy="431476"/>
          </a:xfrm>
          <a:prstGeom prst="wedgeRectCallout">
            <a:avLst>
              <a:gd name="adj1" fmla="val -111106"/>
              <a:gd name="adj2" fmla="val -56939"/>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Neal &amp; Hinton 99</a:t>
            </a:r>
            <a:endParaRPr lang="en-US" dirty="0">
              <a:solidFill>
                <a:srgbClr val="000000"/>
              </a:solidFill>
            </a:endParaRPr>
          </a:p>
        </p:txBody>
      </p:sp>
      <p:sp>
        <p:nvSpPr>
          <p:cNvPr id="6" name="Slide Number Placeholder 5"/>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43</a:t>
            </a:fld>
            <a:endParaRPr lang="en-US" altLang="zh-TW">
              <a:solidFill>
                <a:srgbClr val="000000"/>
              </a:solidFill>
            </a:endParaRPr>
          </a:p>
        </p:txBody>
      </p:sp>
    </p:spTree>
    <p:extLst>
      <p:ext uri="{BB962C8B-B14F-4D97-AF65-F5344CB8AC3E}">
        <p14:creationId xmlns:p14="http://schemas.microsoft.com/office/powerpoint/2010/main" val="29598528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of Changing </a:t>
            </a:r>
            <a:r>
              <a:rPr lang="en-US" dirty="0" smtClean="0">
                <a:latin typeface="cmmi10"/>
                <a:ea typeface="cmmi10"/>
                <a:cs typeface="cmmi10"/>
              </a:rPr>
              <a:t>°</a:t>
            </a:r>
            <a:endParaRPr lang="en-US" dirty="0">
              <a:latin typeface="cmmi10"/>
            </a:endParaRPr>
          </a:p>
        </p:txBody>
      </p:sp>
      <p:cxnSp>
        <p:nvCxnSpPr>
          <p:cNvPr id="6" name="Straight Arrow Connector 5"/>
          <p:cNvCxnSpPr/>
          <p:nvPr/>
        </p:nvCxnSpPr>
        <p:spPr>
          <a:xfrm>
            <a:off x="3500267" y="5388226"/>
            <a:ext cx="16097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500267" y="4037958"/>
            <a:ext cx="0" cy="13620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Freeform 14"/>
          <p:cNvSpPr/>
          <p:nvPr/>
        </p:nvSpPr>
        <p:spPr>
          <a:xfrm>
            <a:off x="3220867" y="4723750"/>
            <a:ext cx="1771650" cy="714383"/>
          </a:xfrm>
          <a:custGeom>
            <a:avLst/>
            <a:gdLst>
              <a:gd name="connsiteX0" fmla="*/ 2362200 w 2362200"/>
              <a:gd name="connsiteY0" fmla="*/ 762008 h 952508"/>
              <a:gd name="connsiteX1" fmla="*/ 1955800 w 2362200"/>
              <a:gd name="connsiteY1" fmla="*/ 8 h 952508"/>
              <a:gd name="connsiteX2" fmla="*/ 1219200 w 2362200"/>
              <a:gd name="connsiteY2" fmla="*/ 774708 h 952508"/>
              <a:gd name="connsiteX3" fmla="*/ 673100 w 2362200"/>
              <a:gd name="connsiteY3" fmla="*/ 457208 h 952508"/>
              <a:gd name="connsiteX4" fmla="*/ 0 w 2362200"/>
              <a:gd name="connsiteY4" fmla="*/ 952508 h 952508"/>
              <a:gd name="connsiteX5" fmla="*/ 0 w 2362200"/>
              <a:gd name="connsiteY5" fmla="*/ 952508 h 95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2200" h="952508">
                <a:moveTo>
                  <a:pt x="2362200" y="762008"/>
                </a:moveTo>
                <a:cubicBezTo>
                  <a:pt x="2254250" y="379949"/>
                  <a:pt x="2146300" y="-2109"/>
                  <a:pt x="1955800" y="8"/>
                </a:cubicBezTo>
                <a:cubicBezTo>
                  <a:pt x="1765300" y="2125"/>
                  <a:pt x="1432983" y="698508"/>
                  <a:pt x="1219200" y="774708"/>
                </a:cubicBezTo>
                <a:cubicBezTo>
                  <a:pt x="1005417" y="850908"/>
                  <a:pt x="876300" y="427575"/>
                  <a:pt x="673100" y="457208"/>
                </a:cubicBezTo>
                <a:cubicBezTo>
                  <a:pt x="469900" y="486841"/>
                  <a:pt x="0" y="952508"/>
                  <a:pt x="0" y="952508"/>
                </a:cubicBezTo>
                <a:lnTo>
                  <a:pt x="0" y="952508"/>
                </a:ln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grpSp>
        <p:nvGrpSpPr>
          <p:cNvPr id="11" name="Group 10"/>
          <p:cNvGrpSpPr/>
          <p:nvPr/>
        </p:nvGrpSpPr>
        <p:grpSpPr>
          <a:xfrm>
            <a:off x="776117" y="2133600"/>
            <a:ext cx="1609738" cy="1362075"/>
            <a:chOff x="776117" y="2133600"/>
            <a:chExt cx="1609738" cy="1362075"/>
          </a:xfrm>
        </p:grpSpPr>
        <p:cxnSp>
          <p:nvCxnSpPr>
            <p:cNvPr id="19" name="Straight Arrow Connector 18"/>
            <p:cNvCxnSpPr/>
            <p:nvPr/>
          </p:nvCxnSpPr>
          <p:spPr>
            <a:xfrm>
              <a:off x="776130" y="3493514"/>
              <a:ext cx="16097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776117" y="2133600"/>
              <a:ext cx="0" cy="13620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76130" y="3339630"/>
              <a:ext cx="1609725"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6141867" y="4267540"/>
            <a:ext cx="1872616" cy="1591430"/>
            <a:chOff x="6141867" y="4267540"/>
            <a:chExt cx="1872616" cy="1591430"/>
          </a:xfrm>
        </p:grpSpPr>
        <p:cxnSp>
          <p:nvCxnSpPr>
            <p:cNvPr id="23" name="Straight Arrow Connector 22"/>
            <p:cNvCxnSpPr/>
            <p:nvPr/>
          </p:nvCxnSpPr>
          <p:spPr>
            <a:xfrm>
              <a:off x="6404758" y="5858970"/>
              <a:ext cx="16097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6404745" y="4489974"/>
              <a:ext cx="0" cy="13620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Freeform 35"/>
            <p:cNvSpPr/>
            <p:nvPr/>
          </p:nvSpPr>
          <p:spPr>
            <a:xfrm>
              <a:off x="6141867" y="4267540"/>
              <a:ext cx="1846048" cy="1516891"/>
            </a:xfrm>
            <a:custGeom>
              <a:avLst/>
              <a:gdLst>
                <a:gd name="connsiteX0" fmla="*/ 0 w 2461397"/>
                <a:gd name="connsiteY0" fmla="*/ 1943284 h 2022516"/>
                <a:gd name="connsiteX1" fmla="*/ 508000 w 2461397"/>
                <a:gd name="connsiteY1" fmla="*/ 1879784 h 2022516"/>
                <a:gd name="connsiteX2" fmla="*/ 596900 w 2461397"/>
                <a:gd name="connsiteY2" fmla="*/ 914584 h 2022516"/>
                <a:gd name="connsiteX3" fmla="*/ 825500 w 2461397"/>
                <a:gd name="connsiteY3" fmla="*/ 1854384 h 2022516"/>
                <a:gd name="connsiteX4" fmla="*/ 1498600 w 2461397"/>
                <a:gd name="connsiteY4" fmla="*/ 1752784 h 2022516"/>
                <a:gd name="connsiteX5" fmla="*/ 1663700 w 2461397"/>
                <a:gd name="connsiteY5" fmla="*/ 184 h 2022516"/>
                <a:gd name="connsiteX6" fmla="*/ 1841500 w 2461397"/>
                <a:gd name="connsiteY6" fmla="*/ 1867084 h 2022516"/>
                <a:gd name="connsiteX7" fmla="*/ 2425700 w 2461397"/>
                <a:gd name="connsiteY7" fmla="*/ 1917884 h 2022516"/>
                <a:gd name="connsiteX8" fmla="*/ 2400300 w 2461397"/>
                <a:gd name="connsiteY8" fmla="*/ 1892484 h 202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397" h="2022516">
                  <a:moveTo>
                    <a:pt x="0" y="1943284"/>
                  </a:moveTo>
                  <a:cubicBezTo>
                    <a:pt x="204258" y="1997259"/>
                    <a:pt x="408517" y="2051234"/>
                    <a:pt x="508000" y="1879784"/>
                  </a:cubicBezTo>
                  <a:cubicBezTo>
                    <a:pt x="607483" y="1708334"/>
                    <a:pt x="543983" y="918817"/>
                    <a:pt x="596900" y="914584"/>
                  </a:cubicBezTo>
                  <a:cubicBezTo>
                    <a:pt x="649817" y="910351"/>
                    <a:pt x="675217" y="1714684"/>
                    <a:pt x="825500" y="1854384"/>
                  </a:cubicBezTo>
                  <a:cubicBezTo>
                    <a:pt x="975783" y="1994084"/>
                    <a:pt x="1358900" y="2061817"/>
                    <a:pt x="1498600" y="1752784"/>
                  </a:cubicBezTo>
                  <a:cubicBezTo>
                    <a:pt x="1638300" y="1443751"/>
                    <a:pt x="1606550" y="-18866"/>
                    <a:pt x="1663700" y="184"/>
                  </a:cubicBezTo>
                  <a:cubicBezTo>
                    <a:pt x="1720850" y="19234"/>
                    <a:pt x="1714500" y="1547467"/>
                    <a:pt x="1841500" y="1867084"/>
                  </a:cubicBezTo>
                  <a:cubicBezTo>
                    <a:pt x="1968500" y="2186701"/>
                    <a:pt x="2332567" y="1913651"/>
                    <a:pt x="2425700" y="1917884"/>
                  </a:cubicBezTo>
                  <a:cubicBezTo>
                    <a:pt x="2518833" y="1922117"/>
                    <a:pt x="2400300" y="1892484"/>
                    <a:pt x="2400300" y="1892484"/>
                  </a:cubicBezTo>
                </a:path>
              </a:pathLst>
            </a:custGeom>
            <a:noFill/>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grpSp>
      <p:grpSp>
        <p:nvGrpSpPr>
          <p:cNvPr id="7" name="Group 6"/>
          <p:cNvGrpSpPr/>
          <p:nvPr/>
        </p:nvGrpSpPr>
        <p:grpSpPr>
          <a:xfrm>
            <a:off x="791357" y="4198376"/>
            <a:ext cx="1609738" cy="1654829"/>
            <a:chOff x="791357" y="4198376"/>
            <a:chExt cx="1609738" cy="1654829"/>
          </a:xfrm>
        </p:grpSpPr>
        <p:cxnSp>
          <p:nvCxnSpPr>
            <p:cNvPr id="21" name="Straight Arrow Connector 20"/>
            <p:cNvCxnSpPr/>
            <p:nvPr/>
          </p:nvCxnSpPr>
          <p:spPr>
            <a:xfrm>
              <a:off x="791370" y="5853205"/>
              <a:ext cx="16097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791357" y="4484132"/>
              <a:ext cx="0" cy="13620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Freeform 36"/>
            <p:cNvSpPr/>
            <p:nvPr/>
          </p:nvSpPr>
          <p:spPr>
            <a:xfrm>
              <a:off x="2141380" y="4198376"/>
              <a:ext cx="66675" cy="1562101"/>
            </a:xfrm>
            <a:custGeom>
              <a:avLst/>
              <a:gdLst>
                <a:gd name="connsiteX0" fmla="*/ 0 w 88900"/>
                <a:gd name="connsiteY0" fmla="*/ 2082801 h 2082801"/>
                <a:gd name="connsiteX1" fmla="*/ 38100 w 88900"/>
                <a:gd name="connsiteY1" fmla="*/ 1 h 2082801"/>
                <a:gd name="connsiteX2" fmla="*/ 88900 w 88900"/>
                <a:gd name="connsiteY2" fmla="*/ 2070101 h 2082801"/>
              </a:gdLst>
              <a:ahLst/>
              <a:cxnLst>
                <a:cxn ang="0">
                  <a:pos x="connsiteX0" y="connsiteY0"/>
                </a:cxn>
                <a:cxn ang="0">
                  <a:pos x="connsiteX1" y="connsiteY1"/>
                </a:cxn>
                <a:cxn ang="0">
                  <a:pos x="connsiteX2" y="connsiteY2"/>
                </a:cxn>
              </a:cxnLst>
              <a:rect l="l" t="t" r="r" b="b"/>
              <a:pathLst>
                <a:path w="88900" h="2082801">
                  <a:moveTo>
                    <a:pt x="0" y="2082801"/>
                  </a:moveTo>
                  <a:cubicBezTo>
                    <a:pt x="11641" y="1042459"/>
                    <a:pt x="23283" y="2118"/>
                    <a:pt x="38100" y="1"/>
                  </a:cubicBezTo>
                  <a:cubicBezTo>
                    <a:pt x="52917" y="-2116"/>
                    <a:pt x="88900" y="2070101"/>
                    <a:pt x="88900" y="2070101"/>
                  </a:cubicBezTo>
                </a:path>
              </a:pathLst>
            </a:custGeom>
            <a:noFill/>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grpSp>
      <p:sp>
        <p:nvSpPr>
          <p:cNvPr id="38" name="TextBox 37"/>
          <p:cNvSpPr txBox="1"/>
          <p:nvPr/>
        </p:nvSpPr>
        <p:spPr>
          <a:xfrm>
            <a:off x="3873253" y="3428357"/>
            <a:ext cx="1736752" cy="923330"/>
          </a:xfrm>
          <a:prstGeom prst="rect">
            <a:avLst/>
          </a:prstGeom>
          <a:noFill/>
        </p:spPr>
        <p:txBody>
          <a:bodyPr wrap="square" rtlCol="0">
            <a:spAutoFit/>
          </a:bodyPr>
          <a:lstStyle/>
          <a:p>
            <a:r>
              <a:rPr lang="en-US" dirty="0" smtClean="0">
                <a:solidFill>
                  <a:srgbClr val="000000"/>
                </a:solidFill>
              </a:rPr>
              <a:t>Original Distribution </a:t>
            </a:r>
            <a:r>
              <a:rPr lang="en-US" dirty="0" smtClean="0">
                <a:solidFill>
                  <a:srgbClr val="000000"/>
                </a:solidFill>
                <a:latin typeface="cmmi10"/>
              </a:rPr>
              <a:t>p</a:t>
            </a:r>
          </a:p>
          <a:p>
            <a:endParaRPr lang="en-US" dirty="0">
              <a:solidFill>
                <a:srgbClr val="000000"/>
              </a:solidFill>
            </a:endParaRPr>
          </a:p>
        </p:txBody>
      </p:sp>
      <p:sp>
        <p:nvSpPr>
          <p:cNvPr id="39" name="TextBox 38"/>
          <p:cNvSpPr txBox="1"/>
          <p:nvPr/>
        </p:nvSpPr>
        <p:spPr>
          <a:xfrm>
            <a:off x="1061880" y="2142530"/>
            <a:ext cx="1615394" cy="369332"/>
          </a:xfrm>
          <a:prstGeom prst="rect">
            <a:avLst/>
          </a:prstGeom>
          <a:noFill/>
        </p:spPr>
        <p:txBody>
          <a:bodyPr wrap="square" rtlCol="0">
            <a:spAutoFit/>
          </a:bodyPr>
          <a:lstStyle/>
          <a:p>
            <a:r>
              <a:rPr lang="en-US" dirty="0" smtClean="0">
                <a:solidFill>
                  <a:srgbClr val="000000"/>
                </a:solidFill>
                <a:latin typeface="cmmi10"/>
              </a:rPr>
              <a:t>q</a:t>
            </a:r>
            <a:r>
              <a:rPr lang="en-US" dirty="0" smtClean="0">
                <a:solidFill>
                  <a:srgbClr val="000000"/>
                </a:solidFill>
              </a:rPr>
              <a:t> with </a:t>
            </a:r>
            <a:r>
              <a:rPr lang="en-US" dirty="0" smtClean="0">
                <a:solidFill>
                  <a:srgbClr val="000000"/>
                </a:solidFill>
                <a:latin typeface="cmmi10"/>
                <a:ea typeface="cmmi10"/>
                <a:cs typeface="cmmi10"/>
              </a:rPr>
              <a:t>°</a:t>
            </a:r>
            <a:r>
              <a:rPr lang="en-US" dirty="0" smtClean="0">
                <a:solidFill>
                  <a:srgbClr val="000000"/>
                </a:solidFill>
              </a:rPr>
              <a:t> = </a:t>
            </a:r>
            <a:r>
              <a:rPr lang="en-US" dirty="0" smtClean="0">
                <a:solidFill>
                  <a:srgbClr val="000000"/>
                </a:solidFill>
                <a:latin typeface="cmsy10"/>
                <a:ea typeface="cmsy10"/>
                <a:cs typeface="cmsy10"/>
              </a:rPr>
              <a:t>1</a:t>
            </a:r>
            <a:endParaRPr lang="en-US" dirty="0" smtClean="0">
              <a:solidFill>
                <a:srgbClr val="000000"/>
              </a:solidFill>
              <a:latin typeface="cmsy10"/>
            </a:endParaRPr>
          </a:p>
        </p:txBody>
      </p:sp>
      <p:sp>
        <p:nvSpPr>
          <p:cNvPr id="40" name="TextBox 39"/>
          <p:cNvSpPr txBox="1"/>
          <p:nvPr/>
        </p:nvSpPr>
        <p:spPr>
          <a:xfrm>
            <a:off x="6379358" y="3886200"/>
            <a:ext cx="1608557" cy="369332"/>
          </a:xfrm>
          <a:prstGeom prst="rect">
            <a:avLst/>
          </a:prstGeom>
          <a:noFill/>
        </p:spPr>
        <p:txBody>
          <a:bodyPr wrap="square" rtlCol="0">
            <a:spAutoFit/>
          </a:bodyPr>
          <a:lstStyle/>
          <a:p>
            <a:r>
              <a:rPr lang="en-US" dirty="0" smtClean="0">
                <a:solidFill>
                  <a:srgbClr val="000000"/>
                </a:solidFill>
                <a:latin typeface="cmmi10"/>
              </a:rPr>
              <a:t>q</a:t>
            </a:r>
            <a:r>
              <a:rPr lang="en-US" dirty="0" smtClean="0">
                <a:solidFill>
                  <a:srgbClr val="000000"/>
                </a:solidFill>
              </a:rPr>
              <a:t> with </a:t>
            </a:r>
            <a:r>
              <a:rPr lang="en-US" dirty="0" smtClean="0">
                <a:solidFill>
                  <a:srgbClr val="000000"/>
                </a:solidFill>
                <a:latin typeface="cmmi10"/>
                <a:ea typeface="cmmi10"/>
                <a:cs typeface="cmmi10"/>
              </a:rPr>
              <a:t>°</a:t>
            </a:r>
            <a:r>
              <a:rPr lang="en-US" dirty="0" smtClean="0">
                <a:solidFill>
                  <a:srgbClr val="000000"/>
                </a:solidFill>
              </a:rPr>
              <a:t> = 0</a:t>
            </a:r>
            <a:endParaRPr lang="en-US" dirty="0" smtClean="0">
              <a:solidFill>
                <a:srgbClr val="000000"/>
              </a:solidFill>
              <a:latin typeface="cmsy10"/>
            </a:endParaRPr>
          </a:p>
        </p:txBody>
      </p:sp>
      <p:sp>
        <p:nvSpPr>
          <p:cNvPr id="41" name="TextBox 40"/>
          <p:cNvSpPr txBox="1"/>
          <p:nvPr/>
        </p:nvSpPr>
        <p:spPr>
          <a:xfrm>
            <a:off x="6798458" y="2057400"/>
            <a:ext cx="1562799" cy="369332"/>
          </a:xfrm>
          <a:prstGeom prst="rect">
            <a:avLst/>
          </a:prstGeom>
          <a:noFill/>
        </p:spPr>
        <p:txBody>
          <a:bodyPr wrap="square" rtlCol="0">
            <a:spAutoFit/>
          </a:bodyPr>
          <a:lstStyle/>
          <a:p>
            <a:r>
              <a:rPr lang="en-US" dirty="0" smtClean="0">
                <a:solidFill>
                  <a:srgbClr val="000000"/>
                </a:solidFill>
                <a:latin typeface="cmmi10"/>
              </a:rPr>
              <a:t>q</a:t>
            </a:r>
            <a:r>
              <a:rPr lang="en-US" dirty="0" smtClean="0">
                <a:solidFill>
                  <a:srgbClr val="000000"/>
                </a:solidFill>
              </a:rPr>
              <a:t> with </a:t>
            </a:r>
            <a:r>
              <a:rPr lang="en-US" dirty="0" smtClean="0">
                <a:solidFill>
                  <a:srgbClr val="000000"/>
                </a:solidFill>
                <a:latin typeface="cmmi10"/>
                <a:ea typeface="cmmi10"/>
                <a:cs typeface="cmmi10"/>
              </a:rPr>
              <a:t>°</a:t>
            </a:r>
            <a:r>
              <a:rPr lang="en-US" dirty="0" smtClean="0">
                <a:solidFill>
                  <a:srgbClr val="000000"/>
                </a:solidFill>
              </a:rPr>
              <a:t> = 1</a:t>
            </a:r>
            <a:endParaRPr lang="en-US" dirty="0" smtClean="0">
              <a:solidFill>
                <a:srgbClr val="000000"/>
              </a:solidFill>
              <a:latin typeface="cmsy10"/>
            </a:endParaRPr>
          </a:p>
        </p:txBody>
      </p:sp>
      <p:sp>
        <p:nvSpPr>
          <p:cNvPr id="42" name="TextBox 41"/>
          <p:cNvSpPr txBox="1"/>
          <p:nvPr/>
        </p:nvSpPr>
        <p:spPr>
          <a:xfrm>
            <a:off x="382430" y="4114800"/>
            <a:ext cx="1592052" cy="369332"/>
          </a:xfrm>
          <a:prstGeom prst="rect">
            <a:avLst/>
          </a:prstGeom>
          <a:noFill/>
        </p:spPr>
        <p:txBody>
          <a:bodyPr wrap="square" rtlCol="0">
            <a:spAutoFit/>
          </a:bodyPr>
          <a:lstStyle/>
          <a:p>
            <a:r>
              <a:rPr lang="en-US" dirty="0" smtClean="0">
                <a:solidFill>
                  <a:srgbClr val="000000"/>
                </a:solidFill>
                <a:latin typeface="cmmi10"/>
              </a:rPr>
              <a:t>q</a:t>
            </a:r>
            <a:r>
              <a:rPr lang="en-US" dirty="0" smtClean="0">
                <a:solidFill>
                  <a:srgbClr val="000000"/>
                </a:solidFill>
              </a:rPr>
              <a:t> with </a:t>
            </a:r>
            <a:r>
              <a:rPr lang="en-US" dirty="0" smtClean="0">
                <a:solidFill>
                  <a:srgbClr val="000000"/>
                </a:solidFill>
                <a:latin typeface="cmmi10"/>
                <a:ea typeface="cmmi10"/>
                <a:cs typeface="cmmi10"/>
              </a:rPr>
              <a:t>°</a:t>
            </a:r>
            <a:r>
              <a:rPr lang="en-US" dirty="0" smtClean="0">
                <a:solidFill>
                  <a:srgbClr val="000000"/>
                </a:solidFill>
              </a:rPr>
              <a:t> = -</a:t>
            </a:r>
            <a:r>
              <a:rPr lang="en-US" dirty="0" smtClean="0">
                <a:solidFill>
                  <a:srgbClr val="000000"/>
                </a:solidFill>
                <a:latin typeface="cmsy10"/>
                <a:ea typeface="cmsy10"/>
                <a:cs typeface="cmsy10"/>
              </a:rPr>
              <a:t>1</a:t>
            </a:r>
            <a:endParaRPr lang="en-US" dirty="0" smtClean="0">
              <a:solidFill>
                <a:srgbClr val="000000"/>
              </a:solidFill>
              <a:latin typeface="cmsy10"/>
            </a:endParaRPr>
          </a:p>
        </p:txBody>
      </p:sp>
      <p:grpSp>
        <p:nvGrpSpPr>
          <p:cNvPr id="9" name="Group 8"/>
          <p:cNvGrpSpPr/>
          <p:nvPr/>
        </p:nvGrpSpPr>
        <p:grpSpPr>
          <a:xfrm>
            <a:off x="6205367" y="2144857"/>
            <a:ext cx="1783716" cy="1401001"/>
            <a:chOff x="6205367" y="2144857"/>
            <a:chExt cx="1783716" cy="1401001"/>
          </a:xfrm>
        </p:grpSpPr>
        <p:cxnSp>
          <p:nvCxnSpPr>
            <p:cNvPr id="16" name="Straight Arrow Connector 15"/>
            <p:cNvCxnSpPr/>
            <p:nvPr/>
          </p:nvCxnSpPr>
          <p:spPr>
            <a:xfrm>
              <a:off x="6379358" y="3545858"/>
              <a:ext cx="16097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6379345" y="2144857"/>
              <a:ext cx="0" cy="13620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 name="Freeform 42"/>
            <p:cNvSpPr/>
            <p:nvPr/>
          </p:nvSpPr>
          <p:spPr>
            <a:xfrm>
              <a:off x="6205367" y="2626270"/>
              <a:ext cx="1600200" cy="831346"/>
            </a:xfrm>
            <a:custGeom>
              <a:avLst/>
              <a:gdLst>
                <a:gd name="connsiteX0" fmla="*/ 0 w 2133600"/>
                <a:gd name="connsiteY0" fmla="*/ 1092266 h 1108472"/>
                <a:gd name="connsiteX1" fmla="*/ 330200 w 2133600"/>
                <a:gd name="connsiteY1" fmla="*/ 1028766 h 1108472"/>
                <a:gd name="connsiteX2" fmla="*/ 558800 w 2133600"/>
                <a:gd name="connsiteY2" fmla="*/ 469966 h 1108472"/>
                <a:gd name="connsiteX3" fmla="*/ 1168400 w 2133600"/>
                <a:gd name="connsiteY3" fmla="*/ 850966 h 1108472"/>
                <a:gd name="connsiteX4" fmla="*/ 1587500 w 2133600"/>
                <a:gd name="connsiteY4" fmla="*/ 66 h 1108472"/>
                <a:gd name="connsiteX5" fmla="*/ 2133600 w 2133600"/>
                <a:gd name="connsiteY5" fmla="*/ 800166 h 1108472"/>
                <a:gd name="connsiteX6" fmla="*/ 2133600 w 2133600"/>
                <a:gd name="connsiteY6" fmla="*/ 800166 h 11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3600" h="1108472">
                  <a:moveTo>
                    <a:pt x="0" y="1092266"/>
                  </a:moveTo>
                  <a:cubicBezTo>
                    <a:pt x="118533" y="1112374"/>
                    <a:pt x="237067" y="1132483"/>
                    <a:pt x="330200" y="1028766"/>
                  </a:cubicBezTo>
                  <a:cubicBezTo>
                    <a:pt x="423333" y="925049"/>
                    <a:pt x="419100" y="499599"/>
                    <a:pt x="558800" y="469966"/>
                  </a:cubicBezTo>
                  <a:cubicBezTo>
                    <a:pt x="698500" y="440333"/>
                    <a:pt x="996950" y="929283"/>
                    <a:pt x="1168400" y="850966"/>
                  </a:cubicBezTo>
                  <a:cubicBezTo>
                    <a:pt x="1339850" y="772649"/>
                    <a:pt x="1426633" y="8533"/>
                    <a:pt x="1587500" y="66"/>
                  </a:cubicBezTo>
                  <a:cubicBezTo>
                    <a:pt x="1748367" y="-8401"/>
                    <a:pt x="2133600" y="800166"/>
                    <a:pt x="2133600" y="800166"/>
                  </a:cubicBezTo>
                  <a:lnTo>
                    <a:pt x="2133600" y="800166"/>
                  </a:lnTo>
                </a:path>
              </a:pathLst>
            </a:cu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grpSp>
      <p:sp>
        <p:nvSpPr>
          <p:cNvPr id="10" name="Rectangle 9"/>
          <p:cNvSpPr/>
          <p:nvPr/>
        </p:nvSpPr>
        <p:spPr>
          <a:xfrm>
            <a:off x="1219200" y="1219200"/>
            <a:ext cx="6629400" cy="461665"/>
          </a:xfrm>
          <a:prstGeom prst="rect">
            <a:avLst/>
          </a:prstGeom>
        </p:spPr>
        <p:txBody>
          <a:bodyPr wrap="square">
            <a:spAutoFit/>
          </a:bodyPr>
          <a:lstStyle/>
          <a:p>
            <a:pPr algn="ctr"/>
            <a:r>
              <a:rPr lang="en-US" sz="2400" dirty="0">
                <a:solidFill>
                  <a:srgbClr val="000000"/>
                </a:solidFill>
                <a:latin typeface="cmmi10"/>
              </a:rPr>
              <a:t>KL</a:t>
            </a:r>
            <a:r>
              <a:rPr lang="en-US" sz="2400" dirty="0">
                <a:solidFill>
                  <a:srgbClr val="000000"/>
                </a:solidFill>
              </a:rPr>
              <a:t>(</a:t>
            </a:r>
            <a:r>
              <a:rPr lang="en-US" sz="2400" dirty="0">
                <a:solidFill>
                  <a:srgbClr val="000000"/>
                </a:solidFill>
                <a:latin typeface="cmmi10"/>
              </a:rPr>
              <a:t>q</a:t>
            </a:r>
            <a:r>
              <a:rPr lang="en-US" sz="2400" dirty="0">
                <a:solidFill>
                  <a:srgbClr val="000000"/>
                </a:solidFill>
                <a:latin typeface="cmr10"/>
              </a:rPr>
              <a:t> , </a:t>
            </a:r>
            <a:r>
              <a:rPr lang="en-US" sz="2400" dirty="0">
                <a:solidFill>
                  <a:srgbClr val="000000"/>
                </a:solidFill>
                <a:latin typeface="cmmi10"/>
              </a:rPr>
              <a:t>p</a:t>
            </a:r>
            <a:r>
              <a:rPr lang="en-US" sz="2400" dirty="0">
                <a:solidFill>
                  <a:srgbClr val="000000"/>
                </a:solidFill>
              </a:rPr>
              <a:t>; </a:t>
            </a:r>
            <a:r>
              <a:rPr lang="en-US" sz="2400" b="1" dirty="0">
                <a:solidFill>
                  <a:srgbClr val="FF0000"/>
                </a:solidFill>
                <a:latin typeface="cmmi10"/>
                <a:ea typeface="cmmi10"/>
                <a:cs typeface="cmmi10"/>
              </a:rPr>
              <a:t>°</a:t>
            </a:r>
            <a:r>
              <a:rPr lang="en-US" sz="2400" dirty="0">
                <a:solidFill>
                  <a:srgbClr val="000000"/>
                </a:solidFill>
              </a:rPr>
              <a:t>) = </a:t>
            </a:r>
            <a:r>
              <a:rPr lang="en-US" sz="2400" dirty="0">
                <a:solidFill>
                  <a:srgbClr val="000000"/>
                </a:solidFill>
                <a:latin typeface="Symbol"/>
                <a:sym typeface="Symbol"/>
              </a:rPr>
              <a:t></a:t>
            </a:r>
            <a:r>
              <a:rPr lang="en-US" sz="2400" baseline="-25000" dirty="0">
                <a:solidFill>
                  <a:srgbClr val="000000"/>
                </a:solidFill>
                <a:latin typeface="cmmi10"/>
                <a:sym typeface="Symbol"/>
              </a:rPr>
              <a:t>y</a:t>
            </a:r>
            <a:r>
              <a:rPr lang="en-US" sz="2400" dirty="0">
                <a:solidFill>
                  <a:srgbClr val="000000"/>
                </a:solidFill>
              </a:rPr>
              <a:t> </a:t>
            </a:r>
            <a:r>
              <a:rPr lang="en-US" sz="2400" b="1" dirty="0">
                <a:solidFill>
                  <a:srgbClr val="FF0000"/>
                </a:solidFill>
                <a:latin typeface="cmmi10"/>
                <a:ea typeface="cmmi10"/>
                <a:cs typeface="cmmi10"/>
              </a:rPr>
              <a:t>°</a:t>
            </a:r>
            <a:r>
              <a:rPr lang="en-US" sz="2400" dirty="0">
                <a:solidFill>
                  <a:srgbClr val="000000"/>
                </a:solidFill>
              </a:rPr>
              <a:t> </a:t>
            </a:r>
            <a:r>
              <a:rPr lang="en-US" sz="2400" dirty="0">
                <a:solidFill>
                  <a:srgbClr val="000000"/>
                </a:solidFill>
                <a:latin typeface="cmmi10"/>
              </a:rPr>
              <a:t>q</a:t>
            </a:r>
            <a:r>
              <a:rPr lang="en-US" sz="2400" dirty="0">
                <a:solidFill>
                  <a:srgbClr val="000000"/>
                </a:solidFill>
              </a:rPr>
              <a:t>(</a:t>
            </a:r>
            <a:r>
              <a:rPr lang="en-US" sz="2400" dirty="0">
                <a:solidFill>
                  <a:srgbClr val="000000"/>
                </a:solidFill>
                <a:latin typeface="cmmi10"/>
                <a:cs typeface="cmmi10"/>
              </a:rPr>
              <a:t>y</a:t>
            </a:r>
            <a:r>
              <a:rPr lang="en-US" sz="2400" dirty="0">
                <a:solidFill>
                  <a:srgbClr val="000000"/>
                </a:solidFill>
              </a:rPr>
              <a:t>) log </a:t>
            </a:r>
            <a:r>
              <a:rPr lang="en-US" sz="2400" dirty="0">
                <a:solidFill>
                  <a:srgbClr val="000000"/>
                </a:solidFill>
                <a:latin typeface="cmmi10"/>
              </a:rPr>
              <a:t>q</a:t>
            </a:r>
            <a:r>
              <a:rPr lang="en-US" sz="2400" dirty="0">
                <a:solidFill>
                  <a:srgbClr val="000000"/>
                </a:solidFill>
              </a:rPr>
              <a:t>(</a:t>
            </a:r>
            <a:r>
              <a:rPr lang="en-US" sz="2400" dirty="0">
                <a:solidFill>
                  <a:srgbClr val="000000"/>
                </a:solidFill>
                <a:latin typeface="cmmi10"/>
                <a:cs typeface="cmmi10"/>
              </a:rPr>
              <a:t>y</a:t>
            </a:r>
            <a:r>
              <a:rPr lang="en-US" sz="2400" dirty="0">
                <a:solidFill>
                  <a:srgbClr val="000000"/>
                </a:solidFill>
              </a:rPr>
              <a:t>) – </a:t>
            </a:r>
            <a:r>
              <a:rPr lang="en-US" sz="2400" dirty="0">
                <a:solidFill>
                  <a:srgbClr val="000000"/>
                </a:solidFill>
                <a:latin typeface="cmmi10"/>
              </a:rPr>
              <a:t>q</a:t>
            </a:r>
            <a:r>
              <a:rPr lang="en-US" sz="2400" dirty="0">
                <a:solidFill>
                  <a:srgbClr val="000000"/>
                </a:solidFill>
              </a:rPr>
              <a:t>(</a:t>
            </a:r>
            <a:r>
              <a:rPr lang="en-US" sz="2400" dirty="0">
                <a:solidFill>
                  <a:srgbClr val="000000"/>
                </a:solidFill>
                <a:latin typeface="cmmi10"/>
                <a:cs typeface="cmmi10"/>
              </a:rPr>
              <a:t>y</a:t>
            </a:r>
            <a:r>
              <a:rPr lang="en-US" sz="2400" dirty="0">
                <a:solidFill>
                  <a:srgbClr val="000000"/>
                </a:solidFill>
              </a:rPr>
              <a:t>) log </a:t>
            </a:r>
            <a:r>
              <a:rPr lang="en-US" sz="2400" dirty="0">
                <a:solidFill>
                  <a:srgbClr val="000000"/>
                </a:solidFill>
                <a:latin typeface="cmmi10"/>
              </a:rPr>
              <a:t>p</a:t>
            </a:r>
            <a:r>
              <a:rPr lang="en-US" sz="2400" dirty="0">
                <a:solidFill>
                  <a:srgbClr val="000000"/>
                </a:solidFill>
              </a:rPr>
              <a:t>(</a:t>
            </a:r>
            <a:r>
              <a:rPr lang="en-US" sz="2400" dirty="0">
                <a:solidFill>
                  <a:srgbClr val="000000"/>
                </a:solidFill>
                <a:latin typeface="cmmi10"/>
                <a:cs typeface="cmmi10"/>
              </a:rPr>
              <a:t>y</a:t>
            </a:r>
            <a:r>
              <a:rPr lang="en-US" sz="2400" dirty="0">
                <a:solidFill>
                  <a:srgbClr val="000000"/>
                </a:solidFill>
              </a:rPr>
              <a:t>)</a:t>
            </a:r>
          </a:p>
        </p:txBody>
      </p:sp>
      <p:grpSp>
        <p:nvGrpSpPr>
          <p:cNvPr id="33" name="Group 32"/>
          <p:cNvGrpSpPr/>
          <p:nvPr/>
        </p:nvGrpSpPr>
        <p:grpSpPr>
          <a:xfrm>
            <a:off x="3810000" y="1371600"/>
            <a:ext cx="325120" cy="648975"/>
            <a:chOff x="3799840" y="5090160"/>
            <a:chExt cx="325120" cy="648975"/>
          </a:xfrm>
        </p:grpSpPr>
        <p:sp>
          <p:nvSpPr>
            <p:cNvPr id="34" name="Oval 33"/>
            <p:cNvSpPr/>
            <p:nvPr/>
          </p:nvSpPr>
          <p:spPr>
            <a:xfrm>
              <a:off x="3799840" y="5090160"/>
              <a:ext cx="325120" cy="3987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35" name="Straight Arrow Connector 34"/>
            <p:cNvCxnSpPr>
              <a:endCxn id="34" idx="4"/>
            </p:cNvCxnSpPr>
            <p:nvPr/>
          </p:nvCxnSpPr>
          <p:spPr>
            <a:xfrm flipV="1">
              <a:off x="3962400" y="5488936"/>
              <a:ext cx="0" cy="2501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44</a:t>
            </a:fld>
            <a:endParaRPr lang="en-US" altLang="zh-TW">
              <a:solidFill>
                <a:srgbClr val="000000"/>
              </a:solidFill>
            </a:endParaRPr>
          </a:p>
        </p:txBody>
      </p:sp>
    </p:spTree>
    <p:extLst>
      <p:ext uri="{BB962C8B-B14F-4D97-AF65-F5344CB8AC3E}">
        <p14:creationId xmlns:p14="http://schemas.microsoft.com/office/powerpoint/2010/main" val="27676578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8" grpId="0"/>
      <p:bldP spid="39" grpId="0"/>
      <p:bldP spid="40" grpId="0"/>
      <p:bldP spid="41" grpId="0"/>
      <p:bldP spid="4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Unifying</a:t>
            </a:r>
            <a:r>
              <a:rPr lang="en-US" dirty="0" smtClean="0"/>
              <a:t> Existing EM Algorithms</a:t>
            </a:r>
            <a:endParaRPr lang="en-US" dirty="0"/>
          </a:p>
        </p:txBody>
      </p:sp>
      <p:sp>
        <p:nvSpPr>
          <p:cNvPr id="8" name="TextBox 7"/>
          <p:cNvSpPr txBox="1"/>
          <p:nvPr/>
        </p:nvSpPr>
        <p:spPr>
          <a:xfrm>
            <a:off x="0" y="3102114"/>
            <a:ext cx="1828800" cy="707886"/>
          </a:xfrm>
          <a:prstGeom prst="rect">
            <a:avLst/>
          </a:prstGeom>
          <a:noFill/>
        </p:spPr>
        <p:txBody>
          <a:bodyPr wrap="square" rtlCol="0">
            <a:spAutoFit/>
          </a:bodyPr>
          <a:lstStyle/>
          <a:p>
            <a:r>
              <a:rPr lang="en-US" sz="2000" dirty="0" smtClean="0">
                <a:solidFill>
                  <a:srgbClr val="000000"/>
                </a:solidFill>
              </a:rPr>
              <a:t>No </a:t>
            </a:r>
          </a:p>
          <a:p>
            <a:r>
              <a:rPr lang="en-US" sz="2000" dirty="0" smtClean="0">
                <a:solidFill>
                  <a:srgbClr val="000000"/>
                </a:solidFill>
              </a:rPr>
              <a:t>Constraints</a:t>
            </a:r>
            <a:endParaRPr lang="en-US" sz="2000" dirty="0">
              <a:solidFill>
                <a:srgbClr val="000000"/>
              </a:solidFill>
            </a:endParaRPr>
          </a:p>
        </p:txBody>
      </p:sp>
      <p:sp>
        <p:nvSpPr>
          <p:cNvPr id="9" name="TextBox 8"/>
          <p:cNvSpPr txBox="1"/>
          <p:nvPr/>
        </p:nvSpPr>
        <p:spPr>
          <a:xfrm>
            <a:off x="0" y="4549914"/>
            <a:ext cx="1752600" cy="707886"/>
          </a:xfrm>
          <a:prstGeom prst="rect">
            <a:avLst/>
          </a:prstGeom>
          <a:noFill/>
        </p:spPr>
        <p:txBody>
          <a:bodyPr wrap="square" rtlCol="0">
            <a:spAutoFit/>
          </a:bodyPr>
          <a:lstStyle/>
          <a:p>
            <a:r>
              <a:rPr lang="en-US" sz="2000" dirty="0" smtClean="0">
                <a:solidFill>
                  <a:srgbClr val="000000"/>
                </a:solidFill>
              </a:rPr>
              <a:t>With Constraints</a:t>
            </a:r>
            <a:endParaRPr lang="en-US" sz="2000" dirty="0">
              <a:solidFill>
                <a:srgbClr val="000000"/>
              </a:solidFill>
            </a:endParaRPr>
          </a:p>
        </p:txBody>
      </p:sp>
      <p:sp>
        <p:nvSpPr>
          <p:cNvPr id="11" name="Rectangle 10"/>
          <p:cNvSpPr/>
          <p:nvPr/>
        </p:nvSpPr>
        <p:spPr>
          <a:xfrm>
            <a:off x="990600" y="1143000"/>
            <a:ext cx="6934200" cy="461665"/>
          </a:xfrm>
          <a:prstGeom prst="rect">
            <a:avLst/>
          </a:prstGeom>
        </p:spPr>
        <p:txBody>
          <a:bodyPr wrap="square">
            <a:spAutoFit/>
          </a:bodyPr>
          <a:lstStyle/>
          <a:p>
            <a:pPr algn="ctr"/>
            <a:r>
              <a:rPr lang="en-US" sz="2400" dirty="0">
                <a:solidFill>
                  <a:srgbClr val="000000"/>
                </a:solidFill>
                <a:latin typeface="cmmi10"/>
              </a:rPr>
              <a:t>KL</a:t>
            </a:r>
            <a:r>
              <a:rPr lang="en-US" sz="2400" dirty="0">
                <a:solidFill>
                  <a:srgbClr val="000000"/>
                </a:solidFill>
              </a:rPr>
              <a:t>(</a:t>
            </a:r>
            <a:r>
              <a:rPr lang="en-US" sz="2400" dirty="0">
                <a:solidFill>
                  <a:srgbClr val="000000"/>
                </a:solidFill>
                <a:latin typeface="cmmi10"/>
              </a:rPr>
              <a:t>q</a:t>
            </a:r>
            <a:r>
              <a:rPr lang="en-US" sz="2400" dirty="0">
                <a:solidFill>
                  <a:srgbClr val="000000"/>
                </a:solidFill>
                <a:latin typeface="cmr10"/>
              </a:rPr>
              <a:t> , </a:t>
            </a:r>
            <a:r>
              <a:rPr lang="en-US" sz="2400" dirty="0">
                <a:solidFill>
                  <a:srgbClr val="000000"/>
                </a:solidFill>
                <a:latin typeface="cmmi10"/>
              </a:rPr>
              <a:t>p</a:t>
            </a:r>
            <a:r>
              <a:rPr lang="en-US" sz="2400" dirty="0">
                <a:solidFill>
                  <a:srgbClr val="000000"/>
                </a:solidFill>
              </a:rPr>
              <a:t>; </a:t>
            </a:r>
            <a:r>
              <a:rPr lang="en-US" sz="2400" b="1" dirty="0">
                <a:solidFill>
                  <a:srgbClr val="FF0000"/>
                </a:solidFill>
                <a:latin typeface="cmmi10"/>
                <a:ea typeface="cmmi10"/>
                <a:cs typeface="cmmi10"/>
              </a:rPr>
              <a:t>°</a:t>
            </a:r>
            <a:r>
              <a:rPr lang="en-US" sz="2400" dirty="0">
                <a:solidFill>
                  <a:srgbClr val="000000"/>
                </a:solidFill>
              </a:rPr>
              <a:t>) = </a:t>
            </a:r>
            <a:r>
              <a:rPr lang="en-US" sz="2400" dirty="0">
                <a:solidFill>
                  <a:srgbClr val="000000"/>
                </a:solidFill>
                <a:latin typeface="Symbol"/>
                <a:sym typeface="Symbol"/>
              </a:rPr>
              <a:t></a:t>
            </a:r>
            <a:r>
              <a:rPr lang="en-US" sz="2400" baseline="-25000" dirty="0">
                <a:solidFill>
                  <a:srgbClr val="000000"/>
                </a:solidFill>
                <a:latin typeface="cmmi10"/>
                <a:sym typeface="Symbol"/>
              </a:rPr>
              <a:t>y</a:t>
            </a:r>
            <a:r>
              <a:rPr lang="en-US" sz="2400" dirty="0">
                <a:solidFill>
                  <a:srgbClr val="000000"/>
                </a:solidFill>
              </a:rPr>
              <a:t> </a:t>
            </a:r>
            <a:r>
              <a:rPr lang="en-US" sz="2400" b="1" dirty="0">
                <a:solidFill>
                  <a:srgbClr val="FF0000"/>
                </a:solidFill>
                <a:latin typeface="cmmi10"/>
                <a:ea typeface="cmmi10"/>
                <a:cs typeface="cmmi10"/>
              </a:rPr>
              <a:t>°</a:t>
            </a:r>
            <a:r>
              <a:rPr lang="en-US" sz="2400" dirty="0">
                <a:solidFill>
                  <a:srgbClr val="000000"/>
                </a:solidFill>
              </a:rPr>
              <a:t> </a:t>
            </a:r>
            <a:r>
              <a:rPr lang="en-US" sz="2400" dirty="0">
                <a:solidFill>
                  <a:srgbClr val="000000"/>
                </a:solidFill>
                <a:latin typeface="cmmi10"/>
              </a:rPr>
              <a:t>q</a:t>
            </a:r>
            <a:r>
              <a:rPr lang="en-US" sz="2400" dirty="0">
                <a:solidFill>
                  <a:srgbClr val="000000"/>
                </a:solidFill>
              </a:rPr>
              <a:t>(</a:t>
            </a:r>
            <a:r>
              <a:rPr lang="en-US" sz="2400" dirty="0">
                <a:solidFill>
                  <a:srgbClr val="000000"/>
                </a:solidFill>
                <a:latin typeface="cmmi10"/>
                <a:cs typeface="cmmi10"/>
              </a:rPr>
              <a:t>y</a:t>
            </a:r>
            <a:r>
              <a:rPr lang="en-US" sz="2400" dirty="0">
                <a:solidFill>
                  <a:srgbClr val="000000"/>
                </a:solidFill>
              </a:rPr>
              <a:t>) log </a:t>
            </a:r>
            <a:r>
              <a:rPr lang="en-US" sz="2400" dirty="0">
                <a:solidFill>
                  <a:srgbClr val="000000"/>
                </a:solidFill>
                <a:latin typeface="cmmi10"/>
              </a:rPr>
              <a:t>q</a:t>
            </a:r>
            <a:r>
              <a:rPr lang="en-US" sz="2400" dirty="0">
                <a:solidFill>
                  <a:srgbClr val="000000"/>
                </a:solidFill>
              </a:rPr>
              <a:t>(</a:t>
            </a:r>
            <a:r>
              <a:rPr lang="en-US" sz="2400" dirty="0">
                <a:solidFill>
                  <a:srgbClr val="000000"/>
                </a:solidFill>
                <a:latin typeface="cmmi10"/>
                <a:cs typeface="cmmi10"/>
              </a:rPr>
              <a:t>y</a:t>
            </a:r>
            <a:r>
              <a:rPr lang="en-US" sz="2400" dirty="0">
                <a:solidFill>
                  <a:srgbClr val="000000"/>
                </a:solidFill>
              </a:rPr>
              <a:t>) – </a:t>
            </a:r>
            <a:r>
              <a:rPr lang="en-US" sz="2400" dirty="0">
                <a:solidFill>
                  <a:srgbClr val="000000"/>
                </a:solidFill>
                <a:latin typeface="cmmi10"/>
              </a:rPr>
              <a:t>q</a:t>
            </a:r>
            <a:r>
              <a:rPr lang="en-US" sz="2400" dirty="0">
                <a:solidFill>
                  <a:srgbClr val="000000"/>
                </a:solidFill>
              </a:rPr>
              <a:t>(</a:t>
            </a:r>
            <a:r>
              <a:rPr lang="en-US" sz="2400" dirty="0">
                <a:solidFill>
                  <a:srgbClr val="000000"/>
                </a:solidFill>
                <a:latin typeface="cmmi10"/>
                <a:cs typeface="cmmi10"/>
              </a:rPr>
              <a:t>y</a:t>
            </a:r>
            <a:r>
              <a:rPr lang="en-US" sz="2400" dirty="0">
                <a:solidFill>
                  <a:srgbClr val="000000"/>
                </a:solidFill>
              </a:rPr>
              <a:t>) log </a:t>
            </a:r>
            <a:r>
              <a:rPr lang="en-US" sz="2400" dirty="0">
                <a:solidFill>
                  <a:srgbClr val="000000"/>
                </a:solidFill>
                <a:latin typeface="cmmi10"/>
              </a:rPr>
              <a:t>p</a:t>
            </a:r>
            <a:r>
              <a:rPr lang="en-US" sz="2400" dirty="0">
                <a:solidFill>
                  <a:srgbClr val="000000"/>
                </a:solidFill>
              </a:rPr>
              <a:t>(</a:t>
            </a:r>
            <a:r>
              <a:rPr lang="en-US" sz="2400" dirty="0">
                <a:solidFill>
                  <a:srgbClr val="000000"/>
                </a:solidFill>
                <a:latin typeface="cmmi10"/>
                <a:cs typeface="cmmi10"/>
              </a:rPr>
              <a:t>y</a:t>
            </a:r>
            <a:r>
              <a:rPr lang="en-US" sz="2400" dirty="0">
                <a:solidFill>
                  <a:srgbClr val="000000"/>
                </a:solidFill>
              </a:rPr>
              <a:t>)</a:t>
            </a:r>
          </a:p>
        </p:txBody>
      </p:sp>
      <p:sp>
        <p:nvSpPr>
          <p:cNvPr id="12" name="Rectangle 11"/>
          <p:cNvSpPr/>
          <p:nvPr/>
        </p:nvSpPr>
        <p:spPr>
          <a:xfrm>
            <a:off x="4343400" y="4572000"/>
            <a:ext cx="389850" cy="523220"/>
          </a:xfrm>
          <a:prstGeom prst="rect">
            <a:avLst/>
          </a:prstGeom>
        </p:spPr>
        <p:txBody>
          <a:bodyPr wrap="none">
            <a:spAutoFit/>
          </a:bodyPr>
          <a:lstStyle/>
          <a:p>
            <a:r>
              <a:rPr lang="en-US" sz="2800" b="1" dirty="0">
                <a:solidFill>
                  <a:srgbClr val="FF0000"/>
                </a:solidFill>
                <a:latin typeface="cmmi10"/>
                <a:ea typeface="cmmi10"/>
                <a:cs typeface="cmmi10"/>
              </a:rPr>
              <a:t>°</a:t>
            </a:r>
            <a:r>
              <a:rPr lang="en-US" sz="2800" dirty="0">
                <a:solidFill>
                  <a:srgbClr val="000000"/>
                </a:solidFill>
              </a:rPr>
              <a:t> </a:t>
            </a:r>
          </a:p>
        </p:txBody>
      </p:sp>
      <p:grpSp>
        <p:nvGrpSpPr>
          <p:cNvPr id="23" name="Group 22"/>
          <p:cNvGrpSpPr/>
          <p:nvPr/>
        </p:nvGrpSpPr>
        <p:grpSpPr>
          <a:xfrm>
            <a:off x="1828800" y="4114800"/>
            <a:ext cx="6487339" cy="675620"/>
            <a:chOff x="1828800" y="4114800"/>
            <a:chExt cx="6487339" cy="675620"/>
          </a:xfrm>
        </p:grpSpPr>
        <p:cxnSp>
          <p:nvCxnSpPr>
            <p:cNvPr id="6" name="Straight Arrow Connector 5"/>
            <p:cNvCxnSpPr/>
            <p:nvPr/>
          </p:nvCxnSpPr>
          <p:spPr>
            <a:xfrm>
              <a:off x="1828800" y="4114800"/>
              <a:ext cx="64770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772400" y="4267200"/>
              <a:ext cx="543739" cy="523220"/>
            </a:xfrm>
            <a:prstGeom prst="rect">
              <a:avLst/>
            </a:prstGeom>
          </p:spPr>
          <p:txBody>
            <a:bodyPr wrap="none">
              <a:spAutoFit/>
            </a:bodyPr>
            <a:lstStyle/>
            <a:p>
              <a:r>
                <a:rPr lang="en-US" sz="2800" b="1" dirty="0" smtClean="0">
                  <a:solidFill>
                    <a:srgbClr val="FF0000"/>
                  </a:solidFill>
                  <a:latin typeface="cmsy10"/>
                  <a:ea typeface="cmsy10"/>
                  <a:cs typeface="cmsy10"/>
                </a:rPr>
                <a:t>1</a:t>
              </a:r>
              <a:r>
                <a:rPr lang="en-US" sz="2800" dirty="0" smtClean="0">
                  <a:solidFill>
                    <a:srgbClr val="000000"/>
                  </a:solidFill>
                </a:rPr>
                <a:t>  </a:t>
              </a:r>
              <a:endParaRPr lang="en-US" sz="2800" dirty="0">
                <a:solidFill>
                  <a:srgbClr val="000000"/>
                </a:solidFill>
              </a:endParaRPr>
            </a:p>
          </p:txBody>
        </p:sp>
        <p:sp>
          <p:nvSpPr>
            <p:cNvPr id="14" name="Rectangle 13"/>
            <p:cNvSpPr/>
            <p:nvPr/>
          </p:nvSpPr>
          <p:spPr>
            <a:xfrm>
              <a:off x="3276600" y="4267200"/>
              <a:ext cx="364202" cy="523220"/>
            </a:xfrm>
            <a:prstGeom prst="rect">
              <a:avLst/>
            </a:prstGeom>
          </p:spPr>
          <p:txBody>
            <a:bodyPr wrap="none">
              <a:spAutoFit/>
            </a:bodyPr>
            <a:lstStyle/>
            <a:p>
              <a:r>
                <a:rPr lang="en-US" sz="2800" b="1" dirty="0">
                  <a:solidFill>
                    <a:srgbClr val="FF0000"/>
                  </a:solidFill>
                  <a:latin typeface="cmr10"/>
                  <a:ea typeface="cmmi10"/>
                  <a:cs typeface="cmmi10"/>
                </a:rPr>
                <a:t>0</a:t>
              </a:r>
              <a:r>
                <a:rPr lang="en-US" sz="2800" dirty="0" smtClean="0">
                  <a:solidFill>
                    <a:srgbClr val="000000"/>
                  </a:solidFill>
                </a:rPr>
                <a:t> </a:t>
              </a:r>
              <a:endParaRPr lang="en-US" sz="2800" dirty="0">
                <a:solidFill>
                  <a:srgbClr val="000000"/>
                </a:solidFill>
              </a:endParaRPr>
            </a:p>
          </p:txBody>
        </p:sp>
        <p:sp>
          <p:nvSpPr>
            <p:cNvPr id="15" name="Rectangle 14"/>
            <p:cNvSpPr/>
            <p:nvPr/>
          </p:nvSpPr>
          <p:spPr>
            <a:xfrm>
              <a:off x="1828800" y="4267200"/>
              <a:ext cx="663313" cy="523220"/>
            </a:xfrm>
            <a:prstGeom prst="rect">
              <a:avLst/>
            </a:prstGeom>
          </p:spPr>
          <p:txBody>
            <a:bodyPr wrap="none">
              <a:spAutoFit/>
            </a:bodyPr>
            <a:lstStyle/>
            <a:p>
              <a:r>
                <a:rPr lang="en-US" sz="2800" b="1" dirty="0" smtClean="0">
                  <a:solidFill>
                    <a:srgbClr val="FF0000"/>
                  </a:solidFill>
                  <a:latin typeface="cmr10"/>
                  <a:ea typeface="cmmi10"/>
                  <a:cs typeface="cmmi10"/>
                </a:rPr>
                <a:t>-</a:t>
              </a:r>
              <a:r>
                <a:rPr lang="en-US" sz="2800" b="1" dirty="0" smtClean="0">
                  <a:solidFill>
                    <a:srgbClr val="FF0000"/>
                  </a:solidFill>
                  <a:latin typeface="cmsy10"/>
                  <a:ea typeface="cmsy10"/>
                  <a:cs typeface="cmsy10"/>
                </a:rPr>
                <a:t>1</a:t>
              </a:r>
              <a:r>
                <a:rPr lang="en-US" sz="2800" dirty="0" smtClean="0">
                  <a:solidFill>
                    <a:srgbClr val="000000"/>
                  </a:solidFill>
                </a:rPr>
                <a:t> </a:t>
              </a:r>
              <a:endParaRPr lang="en-US" sz="2800" dirty="0">
                <a:solidFill>
                  <a:srgbClr val="000000"/>
                </a:solidFill>
              </a:endParaRPr>
            </a:p>
          </p:txBody>
        </p:sp>
        <p:sp>
          <p:nvSpPr>
            <p:cNvPr id="16" name="Rectangle 15"/>
            <p:cNvSpPr/>
            <p:nvPr/>
          </p:nvSpPr>
          <p:spPr>
            <a:xfrm>
              <a:off x="5410200" y="4267200"/>
              <a:ext cx="364202" cy="523220"/>
            </a:xfrm>
            <a:prstGeom prst="rect">
              <a:avLst/>
            </a:prstGeom>
          </p:spPr>
          <p:txBody>
            <a:bodyPr wrap="none">
              <a:spAutoFit/>
            </a:bodyPr>
            <a:lstStyle/>
            <a:p>
              <a:r>
                <a:rPr lang="en-US" sz="2800" b="1" dirty="0">
                  <a:solidFill>
                    <a:srgbClr val="FF0000"/>
                  </a:solidFill>
                  <a:latin typeface="cmr10"/>
                  <a:ea typeface="cmmi10"/>
                  <a:cs typeface="cmmi10"/>
                </a:rPr>
                <a:t>1</a:t>
              </a:r>
              <a:r>
                <a:rPr lang="en-US" sz="2800" dirty="0" smtClean="0">
                  <a:solidFill>
                    <a:srgbClr val="000000"/>
                  </a:solidFill>
                </a:rPr>
                <a:t> </a:t>
              </a:r>
              <a:endParaRPr lang="en-US" sz="2800" dirty="0">
                <a:solidFill>
                  <a:srgbClr val="000000"/>
                </a:solidFill>
              </a:endParaRPr>
            </a:p>
          </p:txBody>
        </p:sp>
      </p:grpSp>
      <p:sp>
        <p:nvSpPr>
          <p:cNvPr id="17" name="TextBox 16"/>
          <p:cNvSpPr txBox="1"/>
          <p:nvPr/>
        </p:nvSpPr>
        <p:spPr>
          <a:xfrm>
            <a:off x="2895600" y="3464242"/>
            <a:ext cx="1219200" cy="369332"/>
          </a:xfrm>
          <a:prstGeom prst="rect">
            <a:avLst/>
          </a:prstGeom>
          <a:noFill/>
          <a:ln>
            <a:solidFill>
              <a:srgbClr val="000000"/>
            </a:solidFill>
          </a:ln>
        </p:spPr>
        <p:txBody>
          <a:bodyPr wrap="square" rtlCol="0">
            <a:spAutoFit/>
          </a:bodyPr>
          <a:lstStyle/>
          <a:p>
            <a:r>
              <a:rPr lang="en-US" dirty="0" smtClean="0">
                <a:solidFill>
                  <a:srgbClr val="0033CC"/>
                </a:solidFill>
              </a:rPr>
              <a:t>Hard EM</a:t>
            </a:r>
            <a:endParaRPr lang="en-US" dirty="0">
              <a:solidFill>
                <a:srgbClr val="0033CC"/>
              </a:solidFill>
            </a:endParaRPr>
          </a:p>
        </p:txBody>
      </p:sp>
      <p:sp>
        <p:nvSpPr>
          <p:cNvPr id="18" name="TextBox 17"/>
          <p:cNvSpPr txBox="1"/>
          <p:nvPr/>
        </p:nvSpPr>
        <p:spPr>
          <a:xfrm>
            <a:off x="1676400" y="4953000"/>
            <a:ext cx="914400" cy="369332"/>
          </a:xfrm>
          <a:prstGeom prst="rect">
            <a:avLst/>
          </a:prstGeom>
          <a:noFill/>
          <a:ln>
            <a:solidFill>
              <a:srgbClr val="000000"/>
            </a:solidFill>
          </a:ln>
        </p:spPr>
        <p:txBody>
          <a:bodyPr wrap="square" rtlCol="0">
            <a:spAutoFit/>
          </a:bodyPr>
          <a:lstStyle/>
          <a:p>
            <a:r>
              <a:rPr lang="en-US" dirty="0" smtClean="0">
                <a:solidFill>
                  <a:srgbClr val="0033CC"/>
                </a:solidFill>
              </a:rPr>
              <a:t>CODL</a:t>
            </a:r>
            <a:endParaRPr lang="en-US" dirty="0">
              <a:solidFill>
                <a:srgbClr val="0033CC"/>
              </a:solidFill>
            </a:endParaRPr>
          </a:p>
        </p:txBody>
      </p:sp>
      <p:sp>
        <p:nvSpPr>
          <p:cNvPr id="19" name="TextBox 18"/>
          <p:cNvSpPr txBox="1"/>
          <p:nvPr/>
        </p:nvSpPr>
        <p:spPr>
          <a:xfrm>
            <a:off x="5334000" y="3464242"/>
            <a:ext cx="533400" cy="369332"/>
          </a:xfrm>
          <a:prstGeom prst="rect">
            <a:avLst/>
          </a:prstGeom>
          <a:noFill/>
          <a:ln>
            <a:solidFill>
              <a:srgbClr val="000000"/>
            </a:solidFill>
          </a:ln>
        </p:spPr>
        <p:txBody>
          <a:bodyPr wrap="square" rtlCol="0">
            <a:spAutoFit/>
          </a:bodyPr>
          <a:lstStyle/>
          <a:p>
            <a:r>
              <a:rPr lang="en-US" dirty="0" smtClean="0">
                <a:solidFill>
                  <a:srgbClr val="0033CC"/>
                </a:solidFill>
              </a:rPr>
              <a:t>EM</a:t>
            </a:r>
            <a:endParaRPr lang="en-US" dirty="0">
              <a:solidFill>
                <a:srgbClr val="0033CC"/>
              </a:solidFill>
            </a:endParaRPr>
          </a:p>
        </p:txBody>
      </p:sp>
      <p:sp>
        <p:nvSpPr>
          <p:cNvPr id="20" name="TextBox 19"/>
          <p:cNvSpPr txBox="1"/>
          <p:nvPr/>
        </p:nvSpPr>
        <p:spPr>
          <a:xfrm>
            <a:off x="5410200" y="4953000"/>
            <a:ext cx="533400" cy="369332"/>
          </a:xfrm>
          <a:prstGeom prst="rect">
            <a:avLst/>
          </a:prstGeom>
          <a:noFill/>
          <a:ln>
            <a:solidFill>
              <a:srgbClr val="000000"/>
            </a:solidFill>
          </a:ln>
        </p:spPr>
        <p:txBody>
          <a:bodyPr wrap="square" rtlCol="0">
            <a:spAutoFit/>
          </a:bodyPr>
          <a:lstStyle/>
          <a:p>
            <a:r>
              <a:rPr lang="en-US" dirty="0" smtClean="0">
                <a:solidFill>
                  <a:srgbClr val="0033CC"/>
                </a:solidFill>
              </a:rPr>
              <a:t>PR</a:t>
            </a:r>
            <a:endParaRPr lang="en-US" dirty="0">
              <a:solidFill>
                <a:srgbClr val="0033CC"/>
              </a:solidFill>
            </a:endParaRPr>
          </a:p>
        </p:txBody>
      </p:sp>
      <p:sp>
        <p:nvSpPr>
          <p:cNvPr id="21" name="TextBox 20"/>
          <p:cNvSpPr txBox="1"/>
          <p:nvPr/>
        </p:nvSpPr>
        <p:spPr>
          <a:xfrm>
            <a:off x="6172200" y="2971800"/>
            <a:ext cx="2438400" cy="861774"/>
          </a:xfrm>
          <a:prstGeom prst="rect">
            <a:avLst/>
          </a:prstGeom>
          <a:noFill/>
          <a:ln>
            <a:solidFill>
              <a:srgbClr val="000000"/>
            </a:solidFill>
          </a:ln>
        </p:spPr>
        <p:txBody>
          <a:bodyPr wrap="square" rtlCol="0">
            <a:spAutoFit/>
          </a:bodyPr>
          <a:lstStyle/>
          <a:p>
            <a:r>
              <a:rPr lang="en-US" dirty="0" smtClean="0">
                <a:solidFill>
                  <a:srgbClr val="0033CC"/>
                </a:solidFill>
              </a:rPr>
              <a:t>Deterministic Annealing </a:t>
            </a:r>
            <a:r>
              <a:rPr lang="en-US" sz="1400" dirty="0" smtClean="0">
                <a:solidFill>
                  <a:srgbClr val="0033CC"/>
                </a:solidFill>
              </a:rPr>
              <a:t>(Smith and Eisner, 04; Hofmann, 99)</a:t>
            </a:r>
            <a:endParaRPr lang="en-US" sz="1400" dirty="0">
              <a:solidFill>
                <a:srgbClr val="0033CC"/>
              </a:solidFill>
            </a:endParaRPr>
          </a:p>
        </p:txBody>
      </p:sp>
      <p:sp>
        <p:nvSpPr>
          <p:cNvPr id="22" name="Rectangle 21"/>
          <p:cNvSpPr/>
          <p:nvPr/>
        </p:nvSpPr>
        <p:spPr>
          <a:xfrm>
            <a:off x="457200" y="1828800"/>
            <a:ext cx="8001000" cy="461665"/>
          </a:xfrm>
          <a:prstGeom prst="rect">
            <a:avLst/>
          </a:prstGeom>
        </p:spPr>
        <p:txBody>
          <a:bodyPr wrap="square">
            <a:spAutoFit/>
          </a:bodyPr>
          <a:lstStyle/>
          <a:p>
            <a:r>
              <a:rPr lang="en-US" sz="2200" dirty="0">
                <a:solidFill>
                  <a:srgbClr val="000000"/>
                </a:solidFill>
              </a:rPr>
              <a:t>Changing </a:t>
            </a:r>
            <a:r>
              <a:rPr lang="en-US" sz="2400" b="1" dirty="0">
                <a:solidFill>
                  <a:srgbClr val="FF0000"/>
                </a:solidFill>
                <a:latin typeface="cmmi10"/>
                <a:ea typeface="cmmi10"/>
                <a:cs typeface="cmmi10"/>
              </a:rPr>
              <a:t>°</a:t>
            </a:r>
            <a:r>
              <a:rPr lang="en-US" sz="2200" dirty="0" smtClean="0">
                <a:solidFill>
                  <a:srgbClr val="000000"/>
                </a:solidFill>
              </a:rPr>
              <a:t> </a:t>
            </a:r>
            <a:r>
              <a:rPr lang="en-US" sz="2200" dirty="0">
                <a:solidFill>
                  <a:srgbClr val="000000"/>
                </a:solidFill>
              </a:rPr>
              <a:t>values results in different existing EM algorithms</a:t>
            </a:r>
          </a:p>
        </p:txBody>
      </p:sp>
      <p:cxnSp>
        <p:nvCxnSpPr>
          <p:cNvPr id="38" name="Straight Connector 37"/>
          <p:cNvCxnSpPr/>
          <p:nvPr/>
        </p:nvCxnSpPr>
        <p:spPr>
          <a:xfrm>
            <a:off x="5562600" y="3962400"/>
            <a:ext cx="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429000" y="3962400"/>
            <a:ext cx="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819400" y="4960960"/>
            <a:ext cx="1219200" cy="923330"/>
          </a:xfrm>
          <a:prstGeom prst="rect">
            <a:avLst/>
          </a:prstGeom>
          <a:noFill/>
          <a:ln>
            <a:solidFill>
              <a:srgbClr val="000000"/>
            </a:solidFill>
          </a:ln>
        </p:spPr>
        <p:txBody>
          <a:bodyPr wrap="square" rtlCol="0">
            <a:spAutoFit/>
          </a:bodyPr>
          <a:lstStyle/>
          <a:p>
            <a:r>
              <a:rPr lang="en-US" dirty="0" smtClean="0">
                <a:solidFill>
                  <a:srgbClr val="0033CC"/>
                </a:solidFill>
              </a:rPr>
              <a:t>(New)LP </a:t>
            </a:r>
            <a:r>
              <a:rPr lang="en-US" dirty="0" err="1" smtClean="0">
                <a:solidFill>
                  <a:srgbClr val="0033CC"/>
                </a:solidFill>
              </a:rPr>
              <a:t>approx</a:t>
            </a:r>
            <a:r>
              <a:rPr lang="en-US" dirty="0" smtClean="0">
                <a:solidFill>
                  <a:srgbClr val="0033CC"/>
                </a:solidFill>
              </a:rPr>
              <a:t> to CODL</a:t>
            </a:r>
            <a:endParaRPr lang="en-US" dirty="0">
              <a:solidFill>
                <a:srgbClr val="0033CC"/>
              </a:solidFill>
            </a:endParaRPr>
          </a:p>
        </p:txBody>
      </p:sp>
      <p:sp>
        <p:nvSpPr>
          <p:cNvPr id="25" name="Rectangular Callout 24"/>
          <p:cNvSpPr/>
          <p:nvPr/>
        </p:nvSpPr>
        <p:spPr>
          <a:xfrm>
            <a:off x="3733800" y="2590800"/>
            <a:ext cx="2209800" cy="762000"/>
          </a:xfrm>
          <a:prstGeom prst="wedgeRectCallout">
            <a:avLst>
              <a:gd name="adj1" fmla="val -13422"/>
              <a:gd name="adj2" fmla="val 148271"/>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0000"/>
                </a:solidFill>
              </a:rPr>
              <a:t>Infinitely many new EM algorithms</a:t>
            </a:r>
            <a:endParaRPr lang="en-US" sz="2000" dirty="0">
              <a:solidFill>
                <a:srgbClr val="FF0000"/>
              </a:solidFill>
            </a:endParaRPr>
          </a:p>
        </p:txBody>
      </p:sp>
      <p:sp>
        <p:nvSpPr>
          <p:cNvPr id="5" name="Slide Number Placeholder 4"/>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45</a:t>
            </a:fld>
            <a:endParaRPr lang="en-US" altLang="zh-TW">
              <a:solidFill>
                <a:srgbClr val="000000"/>
              </a:solidFill>
            </a:endParaRPr>
          </a:p>
        </p:txBody>
      </p:sp>
    </p:spTree>
    <p:extLst>
      <p:ext uri="{BB962C8B-B14F-4D97-AF65-F5344CB8AC3E}">
        <p14:creationId xmlns:p14="http://schemas.microsoft.com/office/powerpoint/2010/main" val="36242661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7" grpId="0" animBg="1"/>
      <p:bldP spid="18" grpId="0" animBg="1"/>
      <p:bldP spid="19" grpId="0" animBg="1"/>
      <p:bldP spid="20" grpId="0" animBg="1"/>
      <p:bldP spid="21" grpId="0" animBg="1"/>
      <p:bldP spid="24" grpId="0" animBg="1"/>
      <p:bldP spid="2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ular Callout 20"/>
          <p:cNvSpPr/>
          <p:nvPr/>
        </p:nvSpPr>
        <p:spPr>
          <a:xfrm>
            <a:off x="7045580" y="6274124"/>
            <a:ext cx="1565020" cy="431476"/>
          </a:xfrm>
          <a:prstGeom prst="wedgeRectCallout">
            <a:avLst>
              <a:gd name="adj1" fmla="val -60517"/>
              <a:gd name="adj2" fmla="val -126362"/>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Hard EM</a:t>
            </a:r>
            <a:endParaRPr lang="en-US" dirty="0">
              <a:solidFill>
                <a:srgbClr val="000000"/>
              </a:solidFill>
            </a:endParaRPr>
          </a:p>
        </p:txBody>
      </p:sp>
      <p:sp>
        <p:nvSpPr>
          <p:cNvPr id="2" name="Title 1"/>
          <p:cNvSpPr>
            <a:spLocks noGrp="1"/>
          </p:cNvSpPr>
          <p:nvPr>
            <p:ph type="title"/>
          </p:nvPr>
        </p:nvSpPr>
        <p:spPr/>
        <p:txBody>
          <a:bodyPr/>
          <a:lstStyle/>
          <a:p>
            <a:r>
              <a:rPr lang="en-US" dirty="0" smtClean="0"/>
              <a:t>Unsupervised POS tagging: Different EM instantiations</a:t>
            </a:r>
            <a:endParaRPr lang="en-US" dirty="0">
              <a:latin typeface="cmmi10"/>
            </a:endParaRPr>
          </a:p>
        </p:txBody>
      </p:sp>
      <p:sp>
        <p:nvSpPr>
          <p:cNvPr id="3" name="Content Placeholder 2"/>
          <p:cNvSpPr>
            <a:spLocks noGrp="1"/>
          </p:cNvSpPr>
          <p:nvPr>
            <p:ph idx="1"/>
          </p:nvPr>
        </p:nvSpPr>
        <p:spPr/>
        <p:txBody>
          <a:bodyPr/>
          <a:lstStyle/>
          <a:p>
            <a:r>
              <a:rPr lang="en-US" dirty="0" smtClean="0"/>
              <a:t>Measure percentage accuracy relative to EM</a:t>
            </a:r>
          </a:p>
          <a:p>
            <a:endParaRPr lang="en-US" dirty="0"/>
          </a:p>
          <a:p>
            <a:endParaRPr lang="en-US" dirty="0" smtClean="0"/>
          </a:p>
          <a:p>
            <a:endParaRPr lang="en-US" dirty="0"/>
          </a:p>
        </p:txBody>
      </p:sp>
      <p:pic>
        <p:nvPicPr>
          <p:cNvPr id="11" name="Content Placeholder 4" descr="em.pdf"/>
          <p:cNvPicPr>
            <a:picLocks noChangeAspect="1"/>
          </p:cNvPicPr>
          <p:nvPr/>
        </p:nvPicPr>
        <p:blipFill>
          <a:blip r:embed="rId2">
            <a:extLst>
              <a:ext uri="{28A0092B-C50C-407E-A947-70E740481C1C}">
                <a14:useLocalDpi xmlns:a14="http://schemas.microsoft.com/office/drawing/2010/main" val="0"/>
              </a:ext>
            </a:extLst>
          </a:blip>
          <a:srcRect l="-62614" r="-62614"/>
          <a:stretch>
            <a:fillRect/>
          </a:stretch>
        </p:blipFill>
        <p:spPr bwMode="auto">
          <a:xfrm>
            <a:off x="-1752600" y="1574476"/>
            <a:ext cx="12156440" cy="4862830"/>
          </a:xfrm>
          <a:prstGeom prst="rect">
            <a:avLst/>
          </a:prstGeom>
          <a:noFill/>
          <a:ln w="9525">
            <a:noFill/>
            <a:miter lim="800000"/>
            <a:headEnd/>
            <a:tailEnd/>
          </a:ln>
          <a:effectLst/>
        </p:spPr>
      </p:pic>
      <p:sp>
        <p:nvSpPr>
          <p:cNvPr id="52" name="TextBox 51"/>
          <p:cNvSpPr txBox="1"/>
          <p:nvPr/>
        </p:nvSpPr>
        <p:spPr>
          <a:xfrm>
            <a:off x="7008632" y="5269379"/>
            <a:ext cx="1483318" cy="646331"/>
          </a:xfrm>
          <a:prstGeom prst="rect">
            <a:avLst/>
          </a:prstGeom>
          <a:noFill/>
        </p:spPr>
        <p:txBody>
          <a:bodyPr wrap="square" rtlCol="0">
            <a:spAutoFit/>
          </a:bodyPr>
          <a:lstStyle/>
          <a:p>
            <a:r>
              <a:rPr lang="en-US" dirty="0" smtClean="0">
                <a:solidFill>
                  <a:srgbClr val="FF0000"/>
                </a:solidFill>
                <a:latin typeface="Calibri"/>
              </a:rPr>
              <a:t>Uniform Initialization</a:t>
            </a:r>
            <a:endParaRPr lang="en-US" dirty="0">
              <a:solidFill>
                <a:srgbClr val="FF0000"/>
              </a:solidFill>
              <a:latin typeface="Calibri"/>
            </a:endParaRPr>
          </a:p>
        </p:txBody>
      </p:sp>
      <p:sp>
        <p:nvSpPr>
          <p:cNvPr id="53" name="TextBox 52"/>
          <p:cNvSpPr txBox="1"/>
          <p:nvPr/>
        </p:nvSpPr>
        <p:spPr>
          <a:xfrm>
            <a:off x="6981185" y="4623048"/>
            <a:ext cx="1875913" cy="646331"/>
          </a:xfrm>
          <a:prstGeom prst="rect">
            <a:avLst/>
          </a:prstGeom>
          <a:noFill/>
        </p:spPr>
        <p:txBody>
          <a:bodyPr wrap="square" rtlCol="0">
            <a:spAutoFit/>
          </a:bodyPr>
          <a:lstStyle/>
          <a:p>
            <a:r>
              <a:rPr lang="en-US" dirty="0" smtClean="0">
                <a:solidFill>
                  <a:srgbClr val="008000"/>
                </a:solidFill>
                <a:latin typeface="Calibri"/>
              </a:rPr>
              <a:t>Initialization with 5 examples</a:t>
            </a:r>
            <a:endParaRPr lang="en-US" dirty="0">
              <a:solidFill>
                <a:srgbClr val="008000"/>
              </a:solidFill>
              <a:latin typeface="Calibri"/>
            </a:endParaRPr>
          </a:p>
        </p:txBody>
      </p:sp>
      <p:sp>
        <p:nvSpPr>
          <p:cNvPr id="54" name="TextBox 53"/>
          <p:cNvSpPr txBox="1"/>
          <p:nvPr/>
        </p:nvSpPr>
        <p:spPr>
          <a:xfrm>
            <a:off x="7036799" y="3916420"/>
            <a:ext cx="1875913" cy="646331"/>
          </a:xfrm>
          <a:prstGeom prst="rect">
            <a:avLst/>
          </a:prstGeom>
          <a:noFill/>
        </p:spPr>
        <p:txBody>
          <a:bodyPr wrap="square" rtlCol="0">
            <a:spAutoFit/>
          </a:bodyPr>
          <a:lstStyle/>
          <a:p>
            <a:r>
              <a:rPr lang="en-US" dirty="0" smtClean="0">
                <a:solidFill>
                  <a:srgbClr val="0033CC"/>
                </a:solidFill>
                <a:latin typeface="Calibri"/>
              </a:rPr>
              <a:t>Initialization with 10 examples</a:t>
            </a:r>
            <a:endParaRPr lang="en-US" dirty="0">
              <a:solidFill>
                <a:srgbClr val="0033CC"/>
              </a:solidFill>
              <a:latin typeface="Calibri"/>
            </a:endParaRPr>
          </a:p>
        </p:txBody>
      </p:sp>
      <p:sp>
        <p:nvSpPr>
          <p:cNvPr id="55" name="TextBox 54"/>
          <p:cNvSpPr txBox="1"/>
          <p:nvPr/>
        </p:nvSpPr>
        <p:spPr>
          <a:xfrm>
            <a:off x="7095688" y="3225800"/>
            <a:ext cx="1875913" cy="646331"/>
          </a:xfrm>
          <a:prstGeom prst="rect">
            <a:avLst/>
          </a:prstGeom>
          <a:noFill/>
        </p:spPr>
        <p:txBody>
          <a:bodyPr wrap="square" rtlCol="0">
            <a:spAutoFit/>
          </a:bodyPr>
          <a:lstStyle/>
          <a:p>
            <a:r>
              <a:rPr lang="en-US" dirty="0" smtClean="0">
                <a:solidFill>
                  <a:srgbClr val="D60093"/>
                </a:solidFill>
                <a:latin typeface="Calibri"/>
              </a:rPr>
              <a:t>Initialization with 20 examples</a:t>
            </a:r>
            <a:endParaRPr lang="en-US" dirty="0">
              <a:solidFill>
                <a:srgbClr val="D60093"/>
              </a:solidFill>
              <a:latin typeface="Calibri"/>
            </a:endParaRPr>
          </a:p>
        </p:txBody>
      </p:sp>
      <p:sp>
        <p:nvSpPr>
          <p:cNvPr id="56" name="TextBox 55"/>
          <p:cNvSpPr txBox="1"/>
          <p:nvPr/>
        </p:nvSpPr>
        <p:spPr>
          <a:xfrm>
            <a:off x="7095688" y="2529357"/>
            <a:ext cx="1875913" cy="646331"/>
          </a:xfrm>
          <a:prstGeom prst="rect">
            <a:avLst/>
          </a:prstGeom>
          <a:noFill/>
        </p:spPr>
        <p:txBody>
          <a:bodyPr wrap="square" rtlCol="0">
            <a:spAutoFit/>
          </a:bodyPr>
          <a:lstStyle/>
          <a:p>
            <a:r>
              <a:rPr lang="en-US" dirty="0" smtClean="0">
                <a:solidFill>
                  <a:srgbClr val="00B0F0"/>
                </a:solidFill>
                <a:latin typeface="Calibri"/>
              </a:rPr>
              <a:t>Initialization with 40-80 examples</a:t>
            </a:r>
            <a:endParaRPr lang="en-US" dirty="0">
              <a:solidFill>
                <a:srgbClr val="00B0F0"/>
              </a:solidFill>
              <a:latin typeface="Calibri"/>
            </a:endParaRPr>
          </a:p>
        </p:txBody>
      </p:sp>
      <p:sp>
        <p:nvSpPr>
          <p:cNvPr id="5" name="Rectangle 4"/>
          <p:cNvSpPr/>
          <p:nvPr/>
        </p:nvSpPr>
        <p:spPr>
          <a:xfrm>
            <a:off x="1524000" y="2362200"/>
            <a:ext cx="446880" cy="30480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46" name="Straight Connector 45"/>
          <p:cNvCxnSpPr/>
          <p:nvPr/>
        </p:nvCxnSpPr>
        <p:spPr>
          <a:xfrm>
            <a:off x="2313780" y="3324821"/>
            <a:ext cx="4544220"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2258220" y="3352800"/>
            <a:ext cx="3686959" cy="1420073"/>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225650" y="3354326"/>
            <a:ext cx="2182670" cy="148004"/>
          </a:xfrm>
          <a:prstGeom prst="straightConnector1">
            <a:avLst/>
          </a:prstGeom>
          <a:ln w="5715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2209800" y="2529357"/>
            <a:ext cx="939003" cy="824969"/>
          </a:xfrm>
          <a:prstGeom prst="straightConnector1">
            <a:avLst/>
          </a:prstGeom>
          <a:ln w="571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2209800" y="2792293"/>
            <a:ext cx="939003" cy="562033"/>
          </a:xfrm>
          <a:prstGeom prst="straightConnector1">
            <a:avLst/>
          </a:prstGeom>
          <a:ln w="57150">
            <a:solidFill>
              <a:srgbClr val="D60093"/>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2267821" y="2984500"/>
            <a:ext cx="1133399" cy="369826"/>
          </a:xfrm>
          <a:prstGeom prst="straightConnector1">
            <a:avLst/>
          </a:prstGeom>
          <a:ln w="57150">
            <a:solidFill>
              <a:srgbClr val="0033CC"/>
            </a:solidFill>
            <a:tailEnd type="arrow"/>
          </a:ln>
        </p:spPr>
        <p:style>
          <a:lnRef idx="2">
            <a:schemeClr val="accent1"/>
          </a:lnRef>
          <a:fillRef idx="0">
            <a:schemeClr val="accent1"/>
          </a:fillRef>
          <a:effectRef idx="1">
            <a:schemeClr val="accent1"/>
          </a:effectRef>
          <a:fontRef idx="minor">
            <a:schemeClr val="tx1"/>
          </a:fontRef>
        </p:style>
      </p:cxnSp>
      <p:sp>
        <p:nvSpPr>
          <p:cNvPr id="18" name="Text Box 9"/>
          <p:cNvSpPr txBox="1">
            <a:spLocks noChangeArrowheads="1"/>
          </p:cNvSpPr>
          <p:nvPr/>
        </p:nvSpPr>
        <p:spPr bwMode="auto">
          <a:xfrm>
            <a:off x="3858420" y="6162675"/>
            <a:ext cx="1600200" cy="400110"/>
          </a:xfrm>
          <a:prstGeom prst="rect">
            <a:avLst/>
          </a:prstGeom>
          <a:solidFill>
            <a:srgbClr val="FFFFCC"/>
          </a:solidFill>
          <a:ln w="1905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dirty="0" smtClean="0">
                <a:solidFill>
                  <a:srgbClr val="0033CC"/>
                </a:solidFill>
                <a:latin typeface="Calibri" pitchFamily="34" charset="0"/>
              </a:rPr>
              <a:t>Gamma</a:t>
            </a:r>
            <a:endParaRPr lang="en-US" sz="2000" dirty="0">
              <a:solidFill>
                <a:srgbClr val="0033CC"/>
              </a:solidFill>
              <a:latin typeface="Calibri" pitchFamily="34" charset="0"/>
            </a:endParaRPr>
          </a:p>
        </p:txBody>
      </p:sp>
      <p:sp>
        <p:nvSpPr>
          <p:cNvPr id="19" name="Text Box 9"/>
          <p:cNvSpPr txBox="1">
            <a:spLocks noChangeArrowheads="1"/>
          </p:cNvSpPr>
          <p:nvPr/>
        </p:nvSpPr>
        <p:spPr bwMode="auto">
          <a:xfrm rot="16200000">
            <a:off x="-581055" y="3762345"/>
            <a:ext cx="3810000" cy="400110"/>
          </a:xfrm>
          <a:prstGeom prst="rect">
            <a:avLst/>
          </a:prstGeom>
          <a:solidFill>
            <a:srgbClr val="FFFFCC"/>
          </a:solidFill>
          <a:ln w="1905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dirty="0" smtClean="0">
                <a:solidFill>
                  <a:srgbClr val="0033CC"/>
                </a:solidFill>
                <a:latin typeface="Calibri" pitchFamily="34" charset="0"/>
              </a:rPr>
              <a:t>Performance relative to EM</a:t>
            </a:r>
            <a:endParaRPr lang="en-US" sz="2000" dirty="0">
              <a:solidFill>
                <a:srgbClr val="0033CC"/>
              </a:solidFill>
              <a:latin typeface="Calibri" pitchFamily="34" charset="0"/>
            </a:endParaRPr>
          </a:p>
        </p:txBody>
      </p:sp>
      <p:sp>
        <p:nvSpPr>
          <p:cNvPr id="22" name="Rectangular Callout 21"/>
          <p:cNvSpPr/>
          <p:nvPr/>
        </p:nvSpPr>
        <p:spPr>
          <a:xfrm>
            <a:off x="685800" y="6274124"/>
            <a:ext cx="1295400" cy="431476"/>
          </a:xfrm>
          <a:prstGeom prst="wedgeRectCallout">
            <a:avLst>
              <a:gd name="adj1" fmla="val 77999"/>
              <a:gd name="adj2" fmla="val -132506"/>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EM</a:t>
            </a:r>
            <a:endParaRPr lang="en-US" dirty="0">
              <a:solidFill>
                <a:srgbClr val="000000"/>
              </a:solidFill>
            </a:endParaRPr>
          </a:p>
        </p:txBody>
      </p:sp>
      <p:sp>
        <p:nvSpPr>
          <p:cNvPr id="7" name="Slide Number Placeholder 6"/>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46</a:t>
            </a:fld>
            <a:endParaRPr lang="en-US" altLang="zh-TW">
              <a:solidFill>
                <a:srgbClr val="000000"/>
              </a:solidFill>
            </a:endParaRPr>
          </a:p>
        </p:txBody>
      </p:sp>
    </p:spTree>
    <p:extLst>
      <p:ext uri="{BB962C8B-B14F-4D97-AF65-F5344CB8AC3E}">
        <p14:creationId xmlns:p14="http://schemas.microsoft.com/office/powerpoint/2010/main" val="9289714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2"/>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8"/>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53"/>
                                        </p:tgtEl>
                                        <p:attrNameLst>
                                          <p:attrName>style.visibility</p:attrName>
                                        </p:attrNameLst>
                                      </p:cBhvr>
                                      <p:to>
                                        <p:strVal val="hidden"/>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5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4"/>
                                        </p:tgtEl>
                                        <p:attrNameLst>
                                          <p:attrName>style.visibility</p:attrName>
                                        </p:attrNameLst>
                                      </p:cBhvr>
                                      <p:to>
                                        <p:strVal val="hidden"/>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55"/>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50"/>
                                        </p:tgtEl>
                                        <p:attrNameLst>
                                          <p:attrName>style.visibility</p:attrName>
                                        </p:attrNameLst>
                                      </p:cBhvr>
                                      <p:to>
                                        <p:strVal val="hidden"/>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53" grpId="0"/>
      <p:bldP spid="53" grpId="1"/>
      <p:bldP spid="54" grpId="0"/>
      <p:bldP spid="54" grpId="1"/>
      <p:bldP spid="55" grpId="0"/>
      <p:bldP spid="55" grpId="1"/>
      <p:bldP spid="5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Constraints as Supervision</a:t>
            </a:r>
            <a:endParaRPr lang="en-US" dirty="0"/>
          </a:p>
        </p:txBody>
      </p:sp>
      <p:sp>
        <p:nvSpPr>
          <p:cNvPr id="3" name="Content Placeholder 2"/>
          <p:cNvSpPr>
            <a:spLocks noGrp="1"/>
          </p:cNvSpPr>
          <p:nvPr>
            <p:ph idx="1"/>
          </p:nvPr>
        </p:nvSpPr>
        <p:spPr>
          <a:xfrm>
            <a:off x="345440" y="1106019"/>
            <a:ext cx="8463280" cy="5447594"/>
          </a:xfrm>
        </p:spPr>
        <p:txBody>
          <a:bodyPr>
            <a:normAutofit/>
          </a:bodyPr>
          <a:lstStyle/>
          <a:p>
            <a:r>
              <a:rPr lang="en-US" dirty="0" smtClean="0">
                <a:solidFill>
                  <a:srgbClr val="000000"/>
                </a:solidFill>
              </a:rPr>
              <a:t>Introducing domain knowledge-based constraints can help guiding semi-supervised learning</a:t>
            </a:r>
          </a:p>
          <a:p>
            <a:pPr lvl="1"/>
            <a:r>
              <a:rPr lang="en-US" dirty="0" smtClean="0">
                <a:solidFill>
                  <a:srgbClr val="000000"/>
                </a:solidFill>
              </a:rPr>
              <a:t>E.g. “the sentence must have at least one verb”, “a field y appears once in a citation” </a:t>
            </a:r>
          </a:p>
          <a:p>
            <a:r>
              <a:rPr lang="en-US" dirty="0" smtClean="0">
                <a:solidFill>
                  <a:srgbClr val="0033CC"/>
                </a:solidFill>
              </a:rPr>
              <a:t>Constrained Driven Learning (CoDL) : Constrained hard EM </a:t>
            </a:r>
          </a:p>
          <a:p>
            <a:r>
              <a:rPr lang="en-US" dirty="0" smtClean="0">
                <a:solidFill>
                  <a:srgbClr val="0033CC"/>
                </a:solidFill>
              </a:rPr>
              <a:t>PR: Constrained  soft EM</a:t>
            </a:r>
          </a:p>
          <a:p>
            <a:r>
              <a:rPr lang="en-US" dirty="0" smtClean="0">
                <a:solidFill>
                  <a:srgbClr val="0033CC"/>
                </a:solidFill>
              </a:rPr>
              <a:t>UEM : Beyond “hard” and “soft”</a:t>
            </a:r>
            <a:endParaRPr lang="en-US" b="1" dirty="0" smtClean="0">
              <a:solidFill>
                <a:srgbClr val="000000"/>
              </a:solidFill>
              <a:latin typeface="cmr10"/>
            </a:endParaRPr>
          </a:p>
          <a:p>
            <a:r>
              <a:rPr lang="en-US" dirty="0" smtClean="0">
                <a:solidFill>
                  <a:srgbClr val="000000"/>
                </a:solidFill>
              </a:rPr>
              <a:t>Related literature: </a:t>
            </a:r>
          </a:p>
          <a:p>
            <a:pPr lvl="1"/>
            <a:r>
              <a:rPr lang="en-US" sz="1900" dirty="0">
                <a:solidFill>
                  <a:srgbClr val="000000"/>
                </a:solidFill>
              </a:rPr>
              <a:t>Constraint-driven Learning (Chang et al, 07; MLJ-12</a:t>
            </a:r>
            <a:r>
              <a:rPr lang="en-US" sz="1900" dirty="0" smtClean="0">
                <a:solidFill>
                  <a:srgbClr val="000000"/>
                </a:solidFill>
              </a:rPr>
              <a:t>),</a:t>
            </a:r>
          </a:p>
          <a:p>
            <a:pPr lvl="1"/>
            <a:r>
              <a:rPr lang="en-US" sz="1900" dirty="0" smtClean="0">
                <a:solidFill>
                  <a:srgbClr val="000000"/>
                </a:solidFill>
              </a:rPr>
              <a:t>Posterior Regularization (</a:t>
            </a:r>
            <a:r>
              <a:rPr lang="en-US" sz="1900" dirty="0" err="1" smtClean="0">
                <a:solidFill>
                  <a:srgbClr val="000000"/>
                </a:solidFill>
              </a:rPr>
              <a:t>Ganchev</a:t>
            </a:r>
            <a:r>
              <a:rPr lang="en-US" sz="1900" dirty="0" smtClean="0">
                <a:solidFill>
                  <a:srgbClr val="000000"/>
                </a:solidFill>
              </a:rPr>
              <a:t> et al, 10),</a:t>
            </a:r>
          </a:p>
          <a:p>
            <a:pPr lvl="1"/>
            <a:r>
              <a:rPr lang="en-US" sz="1900" dirty="0" smtClean="0">
                <a:solidFill>
                  <a:srgbClr val="000000"/>
                </a:solidFill>
              </a:rPr>
              <a:t>Generalized Expectation Criterion (Mann &amp; McCallum, 08),</a:t>
            </a:r>
          </a:p>
          <a:p>
            <a:pPr lvl="1"/>
            <a:r>
              <a:rPr lang="en-US" sz="1900" dirty="0" smtClean="0">
                <a:solidFill>
                  <a:srgbClr val="000000"/>
                </a:solidFill>
              </a:rPr>
              <a:t>Learning from Measurements (Liang et al, 09)</a:t>
            </a:r>
          </a:p>
          <a:p>
            <a:pPr lvl="1"/>
            <a:r>
              <a:rPr lang="en-US" sz="1900" b="1" dirty="0">
                <a:solidFill>
                  <a:srgbClr val="000000"/>
                </a:solidFill>
              </a:rPr>
              <a:t>Unified EM (Samdani et al 2012: </a:t>
            </a:r>
            <a:r>
              <a:rPr lang="en-US" sz="1900" b="1" dirty="0">
                <a:solidFill>
                  <a:srgbClr val="FF0000"/>
                </a:solidFill>
              </a:rPr>
              <a:t>NAACL-12</a:t>
            </a:r>
            <a:r>
              <a:rPr lang="en-US" sz="1900" b="1" dirty="0">
                <a:solidFill>
                  <a:srgbClr val="000000"/>
                </a:solidFill>
              </a:rPr>
              <a:t>)</a:t>
            </a:r>
          </a:p>
          <a:p>
            <a:pPr lvl="1"/>
            <a:endParaRPr lang="en-US" sz="1900" dirty="0" smtClean="0">
              <a:solidFill>
                <a:srgbClr val="000000"/>
              </a:solidFill>
            </a:endParaRPr>
          </a:p>
          <a:p>
            <a:endParaRPr lang="en-US" dirty="0" smtClean="0">
              <a:solidFill>
                <a:srgbClr val="000000"/>
              </a:solidFill>
            </a:endParaRPr>
          </a:p>
          <a:p>
            <a:endParaRPr lang="en-US" b="1" dirty="0">
              <a:solidFill>
                <a:srgbClr val="000000"/>
              </a:solidFill>
              <a:latin typeface="cmr10"/>
            </a:endParaRPr>
          </a:p>
        </p:txBody>
      </p:sp>
      <p:sp>
        <p:nvSpPr>
          <p:cNvPr id="6" name="Slide Number Placeholder 5"/>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47</a:t>
            </a:fld>
            <a:endParaRPr lang="en-US" altLang="zh-TW">
              <a:solidFill>
                <a:srgbClr val="000000"/>
              </a:solidFill>
            </a:endParaRPr>
          </a:p>
        </p:txBody>
      </p:sp>
    </p:spTree>
    <p:extLst>
      <p:ext uri="{BB962C8B-B14F-4D97-AF65-F5344CB8AC3E}">
        <p14:creationId xmlns:p14="http://schemas.microsoft.com/office/powerpoint/2010/main" val="10204950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686800" cy="5181600"/>
          </a:xfrm>
        </p:spPr>
        <p:txBody>
          <a:bodyPr/>
          <a:lstStyle/>
          <a:p>
            <a:pPr eaLnBrk="1" hangingPunct="1">
              <a:lnSpc>
                <a:spcPct val="90000"/>
              </a:lnSpc>
            </a:pPr>
            <a:r>
              <a:rPr lang="en-US" dirty="0" smtClean="0"/>
              <a:t>Constrained Conditional Models</a:t>
            </a:r>
          </a:p>
          <a:p>
            <a:pPr lvl="1" eaLnBrk="1" hangingPunct="1">
              <a:lnSpc>
                <a:spcPct val="90000"/>
              </a:lnSpc>
            </a:pPr>
            <a:r>
              <a:rPr lang="en-US" dirty="0" smtClean="0"/>
              <a:t>A formulation for global </a:t>
            </a:r>
            <a:r>
              <a:rPr lang="en-US" dirty="0"/>
              <a:t>i</a:t>
            </a:r>
            <a:r>
              <a:rPr lang="en-US" dirty="0" smtClean="0"/>
              <a:t>nference with knowledge modeled as expressive structural constraints</a:t>
            </a:r>
          </a:p>
          <a:p>
            <a:pPr lvl="1" eaLnBrk="1" hangingPunct="1">
              <a:lnSpc>
                <a:spcPct val="90000"/>
              </a:lnSpc>
            </a:pPr>
            <a:r>
              <a:rPr lang="en-US" dirty="0" smtClean="0"/>
              <a:t>Some examples</a:t>
            </a:r>
          </a:p>
          <a:p>
            <a:pPr lvl="1" eaLnBrk="1" hangingPunct="1">
              <a:lnSpc>
                <a:spcPct val="90000"/>
              </a:lnSpc>
            </a:pPr>
            <a:endParaRPr lang="en-US" dirty="0" smtClean="0"/>
          </a:p>
          <a:p>
            <a:pPr eaLnBrk="1" hangingPunct="1">
              <a:lnSpc>
                <a:spcPct val="90000"/>
              </a:lnSpc>
            </a:pPr>
            <a:r>
              <a:rPr lang="en-US" dirty="0" smtClean="0"/>
              <a:t>Constraints Driven Learning </a:t>
            </a:r>
          </a:p>
          <a:p>
            <a:pPr lvl="1" eaLnBrk="1" hangingPunct="1">
              <a:lnSpc>
                <a:spcPct val="90000"/>
              </a:lnSpc>
            </a:pPr>
            <a:r>
              <a:rPr lang="en-US" dirty="0" smtClean="0"/>
              <a:t>Training Paradigms for Constrained Conditional Models</a:t>
            </a:r>
          </a:p>
          <a:p>
            <a:pPr lvl="1" eaLnBrk="1" hangingPunct="1">
              <a:lnSpc>
                <a:spcPct val="90000"/>
              </a:lnSpc>
            </a:pPr>
            <a:r>
              <a:rPr lang="en-US" dirty="0" smtClean="0"/>
              <a:t>Constraints Driven Learning (CoDL)</a:t>
            </a:r>
          </a:p>
          <a:p>
            <a:pPr lvl="1" eaLnBrk="1" hangingPunct="1">
              <a:lnSpc>
                <a:spcPct val="90000"/>
              </a:lnSpc>
            </a:pPr>
            <a:r>
              <a:rPr lang="en-US" dirty="0" smtClean="0"/>
              <a:t>Unified (Constrained) Expectation Maximization</a:t>
            </a:r>
          </a:p>
          <a:p>
            <a:pPr lvl="1" eaLnBrk="1" hangingPunct="1">
              <a:lnSpc>
                <a:spcPct val="90000"/>
              </a:lnSpc>
            </a:pPr>
            <a:endParaRPr lang="en-US" dirty="0" smtClean="0">
              <a:solidFill>
                <a:srgbClr val="0033CC"/>
              </a:solidFill>
            </a:endParaRPr>
          </a:p>
          <a:p>
            <a:pPr eaLnBrk="1" hangingPunct="1">
              <a:lnSpc>
                <a:spcPct val="90000"/>
              </a:lnSpc>
            </a:pPr>
            <a:r>
              <a:rPr lang="en-US" dirty="0" smtClean="0"/>
              <a:t>Amortized Integer Linear Programming Inference</a:t>
            </a:r>
          </a:p>
          <a:p>
            <a:pPr lvl="1" eaLnBrk="1" hangingPunct="1">
              <a:lnSpc>
                <a:spcPct val="90000"/>
              </a:lnSpc>
            </a:pPr>
            <a:r>
              <a:rPr lang="en-US" dirty="0" smtClean="0"/>
              <a:t>Exploiting Previous Inference Results</a:t>
            </a:r>
          </a:p>
          <a:p>
            <a:pPr lvl="1" eaLnBrk="1" hangingPunct="1">
              <a:lnSpc>
                <a:spcPct val="90000"/>
              </a:lnSpc>
            </a:pPr>
            <a:r>
              <a:rPr lang="en-US" dirty="0" smtClean="0"/>
              <a:t>Can the k-</a:t>
            </a:r>
            <a:r>
              <a:rPr lang="en-US" dirty="0" err="1" smtClean="0"/>
              <a:t>th</a:t>
            </a:r>
            <a:r>
              <a:rPr lang="en-US" dirty="0" smtClean="0"/>
              <a:t> inference problem be cheaper than the 1st?</a:t>
            </a:r>
          </a:p>
        </p:txBody>
      </p:sp>
      <p:sp>
        <p:nvSpPr>
          <p:cNvPr id="4" name="Slide Number Placeholder 3"/>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48</a:t>
            </a:fld>
            <a:endParaRPr lang="en-US" altLang="zh-TW">
              <a:solidFill>
                <a:srgbClr val="000000"/>
              </a:solidFill>
            </a:endParaRPr>
          </a:p>
        </p:txBody>
      </p:sp>
      <p:sp>
        <p:nvSpPr>
          <p:cNvPr id="2" name="Right Arrow 1"/>
          <p:cNvSpPr/>
          <p:nvPr/>
        </p:nvSpPr>
        <p:spPr>
          <a:xfrm>
            <a:off x="31532" y="4480034"/>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47601498"/>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304800"/>
            <a:ext cx="7916863" cy="677863"/>
          </a:xfrm>
        </p:spPr>
        <p:txBody>
          <a:bodyPr/>
          <a:lstStyle/>
          <a:p>
            <a:pPr eaLnBrk="1" hangingPunct="1"/>
            <a:r>
              <a:rPr lang="en-US" altLang="zh-TW" smtClean="0">
                <a:ea typeface="Arial Unicode MS" pitchFamily="34" charset="-128"/>
                <a:cs typeface="Arial Unicode MS" pitchFamily="34" charset="-128"/>
              </a:rPr>
              <a:t>Constrained Conditional Models (aka ILP Inference)</a:t>
            </a:r>
          </a:p>
        </p:txBody>
      </p:sp>
      <p:sp>
        <p:nvSpPr>
          <p:cNvPr id="754691" name="Rectangle 3"/>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bg2"/>
              </a:buClr>
              <a:buSzPct val="75000"/>
              <a:buFont typeface="Wingdings" pitchFamily="2" charset="2"/>
              <a:buChar char="n"/>
            </a:pPr>
            <a:endParaRPr lang="en-US" altLang="zh-TW" sz="2400" b="1">
              <a:solidFill>
                <a:schemeClr val="hlink"/>
              </a:solidFill>
              <a:latin typeface="Calibri" pitchFamily="34" charset="0"/>
              <a:ea typeface="Arial Unicode MS" pitchFamily="34" charset="-128"/>
              <a:cs typeface="Arial Unicode MS" pitchFamily="34" charset="-128"/>
            </a:endParaRP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5305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4702" name="Text Box 14"/>
          <p:cNvSpPr txBox="1">
            <a:spLocks noChangeArrowheads="1"/>
          </p:cNvSpPr>
          <p:nvPr/>
        </p:nvSpPr>
        <p:spPr bwMode="auto">
          <a:xfrm>
            <a:off x="609600" y="4003675"/>
            <a:ext cx="40386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solidFill>
                  <a:srgbClr val="FF0000"/>
                </a:solidFill>
                <a:latin typeface="Calibri" pitchFamily="34" charset="0"/>
              </a:rPr>
              <a:t>How to solve?</a:t>
            </a:r>
          </a:p>
          <a:p>
            <a:pPr eaLnBrk="1" hangingPunct="1">
              <a:spcBef>
                <a:spcPct val="50000"/>
              </a:spcBef>
            </a:pPr>
            <a:r>
              <a:rPr lang="en-US" sz="2000">
                <a:latin typeface="Calibri" pitchFamily="34" charset="0"/>
              </a:rPr>
              <a:t>This is an Integer Linear Program</a:t>
            </a:r>
          </a:p>
          <a:p>
            <a:pPr eaLnBrk="1" hangingPunct="1">
              <a:spcBef>
                <a:spcPct val="50000"/>
              </a:spcBef>
            </a:pPr>
            <a:r>
              <a:rPr lang="en-US" sz="2000">
                <a:latin typeface="Calibri" pitchFamily="34" charset="0"/>
              </a:rPr>
              <a:t>Solving using ILP packages gives an  exact solution. </a:t>
            </a:r>
          </a:p>
          <a:p>
            <a:pPr eaLnBrk="1" hangingPunct="1">
              <a:spcBef>
                <a:spcPct val="50000"/>
              </a:spcBef>
            </a:pPr>
            <a:r>
              <a:rPr lang="en-US">
                <a:latin typeface="Calibri" pitchFamily="34" charset="0"/>
              </a:rPr>
              <a:t>Cutting Planes, Dual Decomposition &amp; other search techniques are possible </a:t>
            </a:r>
          </a:p>
        </p:txBody>
      </p:sp>
      <p:sp>
        <p:nvSpPr>
          <p:cNvPr id="754705" name="Rectangle 17"/>
          <p:cNvSpPr>
            <a:spLocks noChangeArrowheads="1"/>
          </p:cNvSpPr>
          <p:nvPr/>
        </p:nvSpPr>
        <p:spPr bwMode="auto">
          <a:xfrm>
            <a:off x="7010400" y="1635125"/>
            <a:ext cx="2133600" cy="650875"/>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(Soft) constraints component</a:t>
            </a:r>
          </a:p>
        </p:txBody>
      </p:sp>
      <p:grpSp>
        <p:nvGrpSpPr>
          <p:cNvPr id="754714" name="Group 26"/>
          <p:cNvGrpSpPr>
            <a:grpSpLocks/>
          </p:cNvGrpSpPr>
          <p:nvPr/>
        </p:nvGrpSpPr>
        <p:grpSpPr bwMode="auto">
          <a:xfrm>
            <a:off x="152400" y="1981200"/>
            <a:ext cx="2590800" cy="914400"/>
            <a:chOff x="96" y="1248"/>
            <a:chExt cx="1632" cy="576"/>
          </a:xfrm>
        </p:grpSpPr>
        <p:sp>
          <p:nvSpPr>
            <p:cNvPr id="61460" name="Rectangle 16"/>
            <p:cNvSpPr>
              <a:spLocks noChangeArrowheads="1"/>
            </p:cNvSpPr>
            <p:nvPr/>
          </p:nvSpPr>
          <p:spPr bwMode="auto">
            <a:xfrm>
              <a:off x="96" y="1414"/>
              <a:ext cx="1344" cy="41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Weight Vector for “local” models</a:t>
              </a:r>
            </a:p>
          </p:txBody>
        </p:sp>
        <p:sp>
          <p:nvSpPr>
            <p:cNvPr id="61461" name="Line 22"/>
            <p:cNvSpPr>
              <a:spLocks noChangeShapeType="1"/>
            </p:cNvSpPr>
            <p:nvPr/>
          </p:nvSpPr>
          <p:spPr bwMode="auto">
            <a:xfrm flipV="1">
              <a:off x="1488" y="1248"/>
              <a:ext cx="240"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4716" name="Group 28"/>
          <p:cNvGrpSpPr>
            <a:grpSpLocks/>
          </p:cNvGrpSpPr>
          <p:nvPr/>
        </p:nvGrpSpPr>
        <p:grpSpPr bwMode="auto">
          <a:xfrm>
            <a:off x="4879975" y="788988"/>
            <a:ext cx="3444875" cy="812800"/>
            <a:chOff x="3014" y="454"/>
            <a:chExt cx="2170" cy="512"/>
          </a:xfrm>
        </p:grpSpPr>
        <p:sp>
          <p:nvSpPr>
            <p:cNvPr id="61458" name="Rectangle 18"/>
            <p:cNvSpPr>
              <a:spLocks noChangeArrowheads="1"/>
            </p:cNvSpPr>
            <p:nvPr/>
          </p:nvSpPr>
          <p:spPr bwMode="auto">
            <a:xfrm>
              <a:off x="3360" y="4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Penalty for violating</a:t>
              </a:r>
            </a:p>
            <a:p>
              <a:r>
                <a:rPr lang="en-US"/>
                <a:t>the constraint.</a:t>
              </a:r>
            </a:p>
          </p:txBody>
        </p:sp>
        <p:sp>
          <p:nvSpPr>
            <p:cNvPr id="61459" name="Line 23"/>
            <p:cNvSpPr>
              <a:spLocks noChangeShapeType="1"/>
            </p:cNvSpPr>
            <p:nvPr/>
          </p:nvSpPr>
          <p:spPr bwMode="auto">
            <a:xfrm rot="8742848" flipV="1">
              <a:off x="3014" y="692"/>
              <a:ext cx="348" cy="27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4717" name="Group 29"/>
          <p:cNvGrpSpPr>
            <a:grpSpLocks/>
          </p:cNvGrpSpPr>
          <p:nvPr/>
        </p:nvGrpSpPr>
        <p:grpSpPr bwMode="auto">
          <a:xfrm>
            <a:off x="5257800" y="1981200"/>
            <a:ext cx="3124200" cy="1295400"/>
            <a:chOff x="3312" y="1248"/>
            <a:chExt cx="1968" cy="816"/>
          </a:xfrm>
        </p:grpSpPr>
        <p:sp>
          <p:nvSpPr>
            <p:cNvPr id="61456" name="Rectangle 19"/>
            <p:cNvSpPr>
              <a:spLocks noChangeArrowheads="1"/>
            </p:cNvSpPr>
            <p:nvPr/>
          </p:nvSpPr>
          <p:spPr bwMode="auto">
            <a:xfrm>
              <a:off x="3456" y="16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How far y is from </a:t>
              </a:r>
            </a:p>
            <a:p>
              <a:r>
                <a:rPr lang="en-US"/>
                <a:t>a “legal” assignment</a:t>
              </a:r>
            </a:p>
          </p:txBody>
        </p:sp>
        <p:sp>
          <p:nvSpPr>
            <p:cNvPr id="61457" name="Line 24"/>
            <p:cNvSpPr>
              <a:spLocks noChangeShapeType="1"/>
            </p:cNvSpPr>
            <p:nvPr/>
          </p:nvSpPr>
          <p:spPr bwMode="auto">
            <a:xfrm flipH="1" flipV="1">
              <a:off x="3312" y="1248"/>
              <a:ext cx="576"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4715" name="Group 27"/>
          <p:cNvGrpSpPr>
            <a:grpSpLocks/>
          </p:cNvGrpSpPr>
          <p:nvPr/>
        </p:nvGrpSpPr>
        <p:grpSpPr bwMode="auto">
          <a:xfrm>
            <a:off x="1905000" y="1981200"/>
            <a:ext cx="2895600" cy="1600200"/>
            <a:chOff x="1200" y="1296"/>
            <a:chExt cx="1824" cy="1008"/>
          </a:xfrm>
        </p:grpSpPr>
        <p:sp>
          <p:nvSpPr>
            <p:cNvPr id="61454" name="Rectangle 15"/>
            <p:cNvSpPr>
              <a:spLocks noChangeArrowheads="1"/>
            </p:cNvSpPr>
            <p:nvPr/>
          </p:nvSpPr>
          <p:spPr bwMode="auto">
            <a:xfrm>
              <a:off x="1200" y="1721"/>
              <a:ext cx="1824" cy="583"/>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Features, classifiers; log-linear models  (HMM, CRF) or a combination</a:t>
              </a:r>
            </a:p>
          </p:txBody>
        </p:sp>
        <p:sp>
          <p:nvSpPr>
            <p:cNvPr id="614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54718" name="Text Box 30"/>
          <p:cNvSpPr txBox="1">
            <a:spLocks noChangeArrowheads="1"/>
          </p:cNvSpPr>
          <p:nvPr/>
        </p:nvSpPr>
        <p:spPr bwMode="auto">
          <a:xfrm>
            <a:off x="4800600" y="4006850"/>
            <a:ext cx="40386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solidFill>
                  <a:srgbClr val="FF0000"/>
                </a:solidFill>
                <a:latin typeface="Calibri" pitchFamily="34" charset="0"/>
              </a:rPr>
              <a:t>How to train?</a:t>
            </a:r>
          </a:p>
          <a:p>
            <a:pPr eaLnBrk="1" hangingPunct="1">
              <a:spcBef>
                <a:spcPct val="50000"/>
              </a:spcBef>
            </a:pPr>
            <a:r>
              <a:rPr lang="en-US" sz="2000" b="1">
                <a:latin typeface="Calibri" pitchFamily="34" charset="0"/>
              </a:rPr>
              <a:t>Training</a:t>
            </a:r>
            <a:r>
              <a:rPr lang="en-US" sz="2000">
                <a:latin typeface="Calibri" pitchFamily="34" charset="0"/>
              </a:rPr>
              <a:t> is learning the objective function</a:t>
            </a:r>
          </a:p>
          <a:p>
            <a:pPr eaLnBrk="1" hangingPunct="1">
              <a:spcBef>
                <a:spcPct val="50000"/>
              </a:spcBef>
            </a:pPr>
            <a:r>
              <a:rPr lang="en-US" sz="2000">
                <a:latin typeface="Calibri" pitchFamily="34" charset="0"/>
              </a:rPr>
              <a:t>Decouple? Decompose?</a:t>
            </a:r>
          </a:p>
          <a:p>
            <a:pPr eaLnBrk="1" hangingPunct="1">
              <a:spcBef>
                <a:spcPct val="50000"/>
              </a:spcBef>
            </a:pPr>
            <a:r>
              <a:rPr lang="en-US" sz="2000">
                <a:latin typeface="Calibri" pitchFamily="34" charset="0"/>
              </a:rPr>
              <a:t>How to exploit the structure to        minimize supervision?</a:t>
            </a:r>
          </a:p>
        </p:txBody>
      </p:sp>
      <p:sp>
        <p:nvSpPr>
          <p:cNvPr id="23" name="Rectangle 22"/>
          <p:cNvSpPr/>
          <p:nvPr/>
        </p:nvSpPr>
        <p:spPr>
          <a:xfrm>
            <a:off x="4724400"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2" name="Rectangle 22"/>
          <p:cNvSpPr/>
          <p:nvPr/>
        </p:nvSpPr>
        <p:spPr>
          <a:xfrm>
            <a:off x="428625"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3" name="Right Arrow 2"/>
          <p:cNvSpPr/>
          <p:nvPr/>
        </p:nvSpPr>
        <p:spPr>
          <a:xfrm rot="2379830">
            <a:off x="9525" y="3388123"/>
            <a:ext cx="838200" cy="5389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49</a:t>
            </a:fld>
            <a:endParaRPr lang="en-US" altLang="zh-TW"/>
          </a:p>
        </p:txBody>
      </p:sp>
    </p:spTree>
    <p:extLst>
      <p:ext uri="{BB962C8B-B14F-4D97-AF65-F5344CB8AC3E}">
        <p14:creationId xmlns:p14="http://schemas.microsoft.com/office/powerpoint/2010/main" val="20904483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smtClean="0"/>
              <a:t>Learning and Inference </a:t>
            </a:r>
          </a:p>
        </p:txBody>
      </p:sp>
      <p:sp>
        <p:nvSpPr>
          <p:cNvPr id="830467" name="Rectangle 3"/>
          <p:cNvSpPr>
            <a:spLocks noGrp="1" noChangeArrowheads="1"/>
          </p:cNvSpPr>
          <p:nvPr>
            <p:ph idx="1"/>
          </p:nvPr>
        </p:nvSpPr>
        <p:spPr/>
        <p:txBody>
          <a:bodyPr/>
          <a:lstStyle/>
          <a:p>
            <a:r>
              <a:rPr lang="en-US" altLang="zh-TW" dirty="0" smtClean="0"/>
              <a:t>Global decisions in which several local decisions play a role  but there are mutual dependencies on their outcome.</a:t>
            </a:r>
          </a:p>
          <a:p>
            <a:pPr lvl="1"/>
            <a:r>
              <a:rPr lang="en-US" altLang="zh-TW" dirty="0" smtClean="0">
                <a:solidFill>
                  <a:srgbClr val="0033CC"/>
                </a:solidFill>
              </a:rPr>
              <a:t>In current NLP we often think about simpler structured problems: Parsing, Information Extraction, SRL, etc. </a:t>
            </a:r>
          </a:p>
          <a:p>
            <a:pPr lvl="1"/>
            <a:r>
              <a:rPr lang="en-US" altLang="zh-TW" dirty="0" smtClean="0"/>
              <a:t>As we </a:t>
            </a:r>
            <a:r>
              <a:rPr lang="en-US" altLang="zh-TW" dirty="0"/>
              <a:t>move up the problem hierarchy </a:t>
            </a:r>
            <a:r>
              <a:rPr lang="en-US" altLang="zh-TW" dirty="0" smtClean="0"/>
              <a:t>(Textual </a:t>
            </a:r>
            <a:r>
              <a:rPr lang="en-US" altLang="zh-TW" dirty="0"/>
              <a:t>Entailment, </a:t>
            </a:r>
            <a:r>
              <a:rPr lang="en-US" altLang="zh-TW" dirty="0" smtClean="0"/>
              <a:t>QA,….) not </a:t>
            </a:r>
            <a:r>
              <a:rPr lang="en-US" altLang="zh-TW" dirty="0"/>
              <a:t>all </a:t>
            </a:r>
            <a:r>
              <a:rPr lang="en-US" altLang="zh-TW" dirty="0" smtClean="0"/>
              <a:t>component models </a:t>
            </a:r>
            <a:r>
              <a:rPr lang="en-US" altLang="zh-TW" dirty="0"/>
              <a:t>can be learned simultaneously</a:t>
            </a:r>
          </a:p>
          <a:p>
            <a:pPr lvl="1"/>
            <a:r>
              <a:rPr lang="en-US" altLang="zh-TW" dirty="0" smtClean="0">
                <a:solidFill>
                  <a:srgbClr val="0033CC"/>
                </a:solidFill>
              </a:rPr>
              <a:t>We need to think about (learned) models for different sub-problems</a:t>
            </a:r>
          </a:p>
          <a:p>
            <a:pPr lvl="1"/>
            <a:r>
              <a:rPr lang="en-US" altLang="zh-TW" dirty="0" smtClean="0"/>
              <a:t>Knowledge relating sub-problems (constraints) becomes more essential and may appear only at evaluation time</a:t>
            </a:r>
          </a:p>
          <a:p>
            <a:r>
              <a:rPr lang="en-US" altLang="zh-TW" dirty="0" smtClean="0"/>
              <a:t>Goal: Incorporate models’ information, along with prior knowledge (constraints</a:t>
            </a:r>
            <a:r>
              <a:rPr lang="en-US" altLang="zh-TW" dirty="0"/>
              <a:t>)</a:t>
            </a:r>
            <a:r>
              <a:rPr lang="en-US" altLang="zh-TW" dirty="0" smtClean="0"/>
              <a:t> in making coherent decisions </a:t>
            </a:r>
          </a:p>
          <a:p>
            <a:pPr lvl="1"/>
            <a:r>
              <a:rPr lang="en-US" altLang="zh-TW" dirty="0" smtClean="0">
                <a:solidFill>
                  <a:srgbClr val="0033CC"/>
                </a:solidFill>
              </a:rPr>
              <a:t>Decisions that respect the local models as well as domain &amp; context specific knowledge/constraints.</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a:t>
            </a:fld>
            <a:endParaRPr lang="en-US" altLang="zh-TW"/>
          </a:p>
        </p:txBody>
      </p:sp>
    </p:spTree>
    <p:extLst>
      <p:ext uri="{BB962C8B-B14F-4D97-AF65-F5344CB8AC3E}">
        <p14:creationId xmlns:p14="http://schemas.microsoft.com/office/powerpoint/2010/main" val="3808471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04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04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04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046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046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0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in NLP</a:t>
            </a:r>
            <a:endParaRPr lang="en-US" dirty="0"/>
          </a:p>
        </p:txBody>
      </p:sp>
      <p:sp>
        <p:nvSpPr>
          <p:cNvPr id="3" name="Content Placeholder 2"/>
          <p:cNvSpPr>
            <a:spLocks noGrp="1"/>
          </p:cNvSpPr>
          <p:nvPr>
            <p:ph idx="1"/>
          </p:nvPr>
        </p:nvSpPr>
        <p:spPr>
          <a:xfrm>
            <a:off x="457200" y="1219200"/>
            <a:ext cx="8382000" cy="4953000"/>
          </a:xfrm>
        </p:spPr>
        <p:txBody>
          <a:bodyPr/>
          <a:lstStyle/>
          <a:p>
            <a:r>
              <a:rPr lang="en-US" dirty="0" smtClean="0"/>
              <a:t>In NLP, we typically don’t solve a single inference problem. </a:t>
            </a:r>
          </a:p>
          <a:p>
            <a:r>
              <a:rPr lang="en-US" dirty="0" smtClean="0"/>
              <a:t>We solve one or more </a:t>
            </a:r>
            <a:r>
              <a:rPr lang="en-US" dirty="0" smtClean="0">
                <a:solidFill>
                  <a:srgbClr val="0033CC"/>
                </a:solidFill>
              </a:rPr>
              <a:t>per sentence</a:t>
            </a:r>
            <a:r>
              <a:rPr lang="en-US" dirty="0" smtClean="0"/>
              <a:t>.</a:t>
            </a:r>
          </a:p>
          <a:p>
            <a:r>
              <a:rPr lang="en-US" dirty="0" smtClean="0"/>
              <a:t>Beyond improving the inference algorithm, what can be done?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447754689"/>
              </p:ext>
            </p:extLst>
          </p:nvPr>
        </p:nvGraphicFramePr>
        <p:xfrm>
          <a:off x="596901" y="2552700"/>
          <a:ext cx="1151466" cy="2225040"/>
        </p:xfrm>
        <a:graphic>
          <a:graphicData uri="http://schemas.openxmlformats.org/drawingml/2006/table">
            <a:tbl>
              <a:tblPr firstRow="1" bandRow="1">
                <a:tableStyleId>{5C22544A-7EE6-4342-B048-85BDC9FD1C3A}</a:tableStyleId>
              </a:tblPr>
              <a:tblGrid>
                <a:gridCol w="1151466"/>
              </a:tblGrid>
              <a:tr h="370840">
                <a:tc>
                  <a:txBody>
                    <a:bodyPr/>
                    <a:lstStyle/>
                    <a:p>
                      <a:r>
                        <a:rPr lang="en-US" dirty="0" smtClean="0">
                          <a:solidFill>
                            <a:srgbClr val="0033CC"/>
                          </a:solidFill>
                        </a:rPr>
                        <a:t>S1</a:t>
                      </a:r>
                      <a:endParaRPr lang="en-US" dirty="0">
                        <a:solidFill>
                          <a:srgbClr val="0033CC"/>
                        </a:solidFill>
                      </a:endParaRPr>
                    </a:p>
                  </a:txBody>
                  <a:tcPr/>
                </a:tc>
              </a:tr>
              <a:tr h="370840">
                <a:tc>
                  <a:txBody>
                    <a:bodyPr/>
                    <a:lstStyle/>
                    <a:p>
                      <a:r>
                        <a:rPr lang="en-US" dirty="0" smtClean="0"/>
                        <a:t>He</a:t>
                      </a:r>
                      <a:endParaRPr lang="en-US" dirty="0"/>
                    </a:p>
                  </a:txBody>
                  <a:tcPr/>
                </a:tc>
              </a:tr>
              <a:tr h="370840">
                <a:tc>
                  <a:txBody>
                    <a:bodyPr/>
                    <a:lstStyle/>
                    <a:p>
                      <a:r>
                        <a:rPr lang="en-US" dirty="0" smtClean="0"/>
                        <a:t>is</a:t>
                      </a:r>
                      <a:endParaRPr lang="en-US" dirty="0"/>
                    </a:p>
                  </a:txBody>
                  <a:tcPr/>
                </a:tc>
              </a:tr>
              <a:tr h="370840">
                <a:tc>
                  <a:txBody>
                    <a:bodyPr/>
                    <a:lstStyle/>
                    <a:p>
                      <a:r>
                        <a:rPr lang="en-US" dirty="0" smtClean="0"/>
                        <a:t>reading</a:t>
                      </a:r>
                      <a:endParaRPr lang="en-US" dirty="0"/>
                    </a:p>
                  </a:txBody>
                  <a:tcPr/>
                </a:tc>
              </a:tr>
              <a:tr h="370840">
                <a:tc>
                  <a:txBody>
                    <a:bodyPr/>
                    <a:lstStyle/>
                    <a:p>
                      <a:r>
                        <a:rPr lang="en-US" dirty="0" smtClean="0"/>
                        <a:t>a</a:t>
                      </a:r>
                      <a:endParaRPr lang="en-US" dirty="0"/>
                    </a:p>
                  </a:txBody>
                  <a:tcPr/>
                </a:tc>
              </a:tr>
              <a:tr h="370840">
                <a:tc>
                  <a:txBody>
                    <a:bodyPr/>
                    <a:lstStyle/>
                    <a:p>
                      <a:r>
                        <a:rPr lang="en-US" dirty="0" smtClean="0"/>
                        <a:t>book</a:t>
                      </a:r>
                      <a:endParaRPr lang="en-US" dirty="0"/>
                    </a:p>
                  </a:txBody>
                  <a:tcPr/>
                </a:tc>
              </a:tr>
            </a:tbl>
          </a:graphicData>
        </a:graphic>
      </p:graphicFrame>
      <p:sp>
        <p:nvSpPr>
          <p:cNvPr id="9" name="TextBox 8"/>
          <p:cNvSpPr txBox="1"/>
          <p:nvPr/>
        </p:nvSpPr>
        <p:spPr>
          <a:xfrm>
            <a:off x="495300" y="5087203"/>
            <a:ext cx="8180701" cy="1200329"/>
          </a:xfrm>
          <a:prstGeom prst="rect">
            <a:avLst/>
          </a:prstGeom>
          <a:noFill/>
        </p:spPr>
        <p:txBody>
          <a:bodyPr wrap="none" rtlCol="0">
            <a:spAutoFit/>
          </a:bodyPr>
          <a:lstStyle/>
          <a:p>
            <a:r>
              <a:rPr lang="en-US" sz="2400" dirty="0" smtClean="0">
                <a:latin typeface="Calibri" pitchFamily="34" charset="0"/>
                <a:cs typeface="Calibri" pitchFamily="34" charset="0"/>
              </a:rPr>
              <a:t>After </a:t>
            </a:r>
            <a:r>
              <a:rPr lang="en-US" sz="2400" dirty="0">
                <a:latin typeface="Calibri" pitchFamily="34" charset="0"/>
                <a:cs typeface="Calibri" pitchFamily="34" charset="0"/>
              </a:rPr>
              <a:t>inferring the POS </a:t>
            </a:r>
            <a:r>
              <a:rPr lang="en-US" sz="2400" dirty="0" smtClean="0">
                <a:latin typeface="Calibri" pitchFamily="34" charset="0"/>
                <a:cs typeface="Calibri" pitchFamily="34" charset="0"/>
              </a:rPr>
              <a:t>structure </a:t>
            </a:r>
            <a:r>
              <a:rPr lang="en-US" sz="2400" dirty="0">
                <a:latin typeface="Calibri" pitchFamily="34" charset="0"/>
                <a:cs typeface="Calibri" pitchFamily="34" charset="0"/>
              </a:rPr>
              <a:t>for </a:t>
            </a:r>
            <a:r>
              <a:rPr lang="en-US" sz="2400" dirty="0" smtClean="0">
                <a:latin typeface="Calibri" pitchFamily="34" charset="0"/>
                <a:cs typeface="Calibri" pitchFamily="34" charset="0"/>
              </a:rPr>
              <a:t>S1</a:t>
            </a:r>
            <a:r>
              <a:rPr lang="en-US" sz="2400" dirty="0">
                <a:latin typeface="Calibri" pitchFamily="34" charset="0"/>
                <a:cs typeface="Calibri" pitchFamily="34" charset="0"/>
              </a:rPr>
              <a:t>, </a:t>
            </a:r>
            <a:endParaRPr lang="en-US" sz="2400" dirty="0" smtClean="0">
              <a:latin typeface="Calibri" pitchFamily="34" charset="0"/>
              <a:cs typeface="Calibri" pitchFamily="34" charset="0"/>
            </a:endParaRPr>
          </a:p>
          <a:p>
            <a:r>
              <a:rPr lang="en-US" sz="2400" dirty="0">
                <a:latin typeface="Calibri" pitchFamily="34" charset="0"/>
                <a:cs typeface="Calibri" pitchFamily="34" charset="0"/>
              </a:rPr>
              <a:t>C</a:t>
            </a:r>
            <a:r>
              <a:rPr lang="en-US" sz="2400" dirty="0" smtClean="0">
                <a:latin typeface="Calibri" pitchFamily="34" charset="0"/>
                <a:cs typeface="Calibri" pitchFamily="34" charset="0"/>
              </a:rPr>
              <a:t>an </a:t>
            </a:r>
            <a:r>
              <a:rPr lang="en-US" sz="2400" dirty="0">
                <a:latin typeface="Calibri" pitchFamily="34" charset="0"/>
                <a:cs typeface="Calibri" pitchFamily="34" charset="0"/>
              </a:rPr>
              <a:t>we speed up inference for </a:t>
            </a:r>
            <a:r>
              <a:rPr lang="en-US" sz="2400" dirty="0" smtClean="0">
                <a:latin typeface="Calibri" pitchFamily="34" charset="0"/>
                <a:cs typeface="Calibri" pitchFamily="34" charset="0"/>
              </a:rPr>
              <a:t>S2 ?</a:t>
            </a:r>
          </a:p>
          <a:p>
            <a:r>
              <a:rPr lang="en-US" sz="2400" dirty="0" smtClean="0">
                <a:solidFill>
                  <a:srgbClr val="0033CC"/>
                </a:solidFill>
                <a:latin typeface="Calibri" pitchFamily="34" charset="0"/>
                <a:cs typeface="Calibri" pitchFamily="34" charset="0"/>
              </a:rPr>
              <a:t>Can we make the k-</a:t>
            </a:r>
            <a:r>
              <a:rPr lang="en-US" sz="2400" dirty="0" err="1" smtClean="0">
                <a:solidFill>
                  <a:srgbClr val="0033CC"/>
                </a:solidFill>
                <a:latin typeface="Calibri" pitchFamily="34" charset="0"/>
                <a:cs typeface="Calibri" pitchFamily="34" charset="0"/>
              </a:rPr>
              <a:t>th</a:t>
            </a:r>
            <a:r>
              <a:rPr lang="en-US" sz="2400" dirty="0" smtClean="0">
                <a:solidFill>
                  <a:srgbClr val="0033CC"/>
                </a:solidFill>
                <a:latin typeface="Calibri" pitchFamily="34" charset="0"/>
                <a:cs typeface="Calibri" pitchFamily="34" charset="0"/>
              </a:rPr>
              <a:t> inference problem cheaper than the first?</a:t>
            </a:r>
            <a:endParaRPr lang="en-US" sz="2400" dirty="0">
              <a:solidFill>
                <a:srgbClr val="0033CC"/>
              </a:solidFill>
              <a:latin typeface="Calibri" pitchFamily="34" charset="0"/>
              <a:cs typeface="Calibri"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599" y="4572000"/>
            <a:ext cx="1905000" cy="135890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22408148"/>
              </p:ext>
            </p:extLst>
          </p:nvPr>
        </p:nvGraphicFramePr>
        <p:xfrm>
          <a:off x="1917701" y="2552700"/>
          <a:ext cx="1151466" cy="2225040"/>
        </p:xfrm>
        <a:graphic>
          <a:graphicData uri="http://schemas.openxmlformats.org/drawingml/2006/table">
            <a:tbl>
              <a:tblPr firstRow="1" bandRow="1">
                <a:tableStyleId>{5C22544A-7EE6-4342-B048-85BDC9FD1C3A}</a:tableStyleId>
              </a:tblPr>
              <a:tblGrid>
                <a:gridCol w="1151466"/>
              </a:tblGrid>
              <a:tr h="370840">
                <a:tc>
                  <a:txBody>
                    <a:bodyPr/>
                    <a:lstStyle/>
                    <a:p>
                      <a:r>
                        <a:rPr lang="en-US" dirty="0" smtClean="0">
                          <a:solidFill>
                            <a:srgbClr val="0033CC"/>
                          </a:solidFill>
                        </a:rPr>
                        <a:t>S2</a:t>
                      </a:r>
                      <a:endParaRPr lang="en-US" dirty="0">
                        <a:solidFill>
                          <a:srgbClr val="0033CC"/>
                        </a:solidFill>
                      </a:endParaRPr>
                    </a:p>
                  </a:txBody>
                  <a:tcPr/>
                </a:tc>
              </a:tr>
              <a:tr h="370840">
                <a:tc>
                  <a:txBody>
                    <a:bodyPr/>
                    <a:lstStyle/>
                    <a:p>
                      <a:r>
                        <a:rPr lang="en-US" dirty="0" smtClean="0"/>
                        <a:t>I</a:t>
                      </a:r>
                      <a:endParaRPr lang="en-US" dirty="0"/>
                    </a:p>
                  </a:txBody>
                  <a:tcPr/>
                </a:tc>
              </a:tr>
              <a:tr h="370840">
                <a:tc>
                  <a:txBody>
                    <a:bodyPr/>
                    <a:lstStyle/>
                    <a:p>
                      <a:r>
                        <a:rPr lang="en-US" dirty="0" smtClean="0"/>
                        <a:t>am</a:t>
                      </a:r>
                      <a:endParaRPr lang="en-US" dirty="0"/>
                    </a:p>
                  </a:txBody>
                  <a:tcPr/>
                </a:tc>
              </a:tr>
              <a:tr h="370840">
                <a:tc>
                  <a:txBody>
                    <a:bodyPr/>
                    <a:lstStyle/>
                    <a:p>
                      <a:r>
                        <a:rPr lang="en-US" dirty="0" smtClean="0"/>
                        <a:t>watching</a:t>
                      </a:r>
                      <a:endParaRPr lang="en-US" dirty="0"/>
                    </a:p>
                  </a:txBody>
                  <a:tcPr/>
                </a:tc>
              </a:tr>
              <a:tr h="370840">
                <a:tc>
                  <a:txBody>
                    <a:bodyPr/>
                    <a:lstStyle/>
                    <a:p>
                      <a:r>
                        <a:rPr lang="en-US" dirty="0" smtClean="0"/>
                        <a:t>a</a:t>
                      </a:r>
                      <a:endParaRPr lang="en-US" dirty="0"/>
                    </a:p>
                  </a:txBody>
                  <a:tcPr/>
                </a:tc>
              </a:tr>
              <a:tr h="370840">
                <a:tc>
                  <a:txBody>
                    <a:bodyPr/>
                    <a:lstStyle/>
                    <a:p>
                      <a:r>
                        <a:rPr lang="en-US" dirty="0" smtClean="0"/>
                        <a:t>movie</a:t>
                      </a:r>
                      <a:endParaRPr lang="en-US"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47532510"/>
              </p:ext>
            </p:extLst>
          </p:nvPr>
        </p:nvGraphicFramePr>
        <p:xfrm>
          <a:off x="3378201" y="2552700"/>
          <a:ext cx="1151466" cy="2225040"/>
        </p:xfrm>
        <a:graphic>
          <a:graphicData uri="http://schemas.openxmlformats.org/drawingml/2006/table">
            <a:tbl>
              <a:tblPr firstRow="1" bandRow="1">
                <a:tableStyleId>{5C22544A-7EE6-4342-B048-85BDC9FD1C3A}</a:tableStyleId>
              </a:tblPr>
              <a:tblGrid>
                <a:gridCol w="1151466"/>
              </a:tblGrid>
              <a:tr h="370840">
                <a:tc>
                  <a:txBody>
                    <a:bodyPr/>
                    <a:lstStyle/>
                    <a:p>
                      <a:r>
                        <a:rPr lang="en-US" dirty="0" smtClean="0">
                          <a:solidFill>
                            <a:srgbClr val="0033CC"/>
                          </a:solidFill>
                        </a:rPr>
                        <a:t>POS</a:t>
                      </a:r>
                      <a:endParaRPr lang="en-US" dirty="0">
                        <a:solidFill>
                          <a:srgbClr val="0033CC"/>
                        </a:solidFill>
                      </a:endParaRPr>
                    </a:p>
                  </a:txBody>
                  <a:tcPr/>
                </a:tc>
              </a:tr>
              <a:tr h="370840">
                <a:tc>
                  <a:txBody>
                    <a:bodyPr/>
                    <a:lstStyle/>
                    <a:p>
                      <a:r>
                        <a:rPr lang="en-US" dirty="0" smtClean="0"/>
                        <a:t>PRP</a:t>
                      </a:r>
                      <a:endParaRPr lang="en-US" dirty="0"/>
                    </a:p>
                  </a:txBody>
                  <a:tcPr/>
                </a:tc>
              </a:tr>
              <a:tr h="370840">
                <a:tc>
                  <a:txBody>
                    <a:bodyPr/>
                    <a:lstStyle/>
                    <a:p>
                      <a:r>
                        <a:rPr lang="en-US" dirty="0" smtClean="0"/>
                        <a:t>VBZ</a:t>
                      </a:r>
                      <a:endParaRPr lang="en-US" dirty="0"/>
                    </a:p>
                  </a:txBody>
                  <a:tcPr/>
                </a:tc>
              </a:tr>
              <a:tr h="370840">
                <a:tc>
                  <a:txBody>
                    <a:bodyPr/>
                    <a:lstStyle/>
                    <a:p>
                      <a:r>
                        <a:rPr lang="en-US" dirty="0" smtClean="0"/>
                        <a:t>VBG</a:t>
                      </a:r>
                      <a:endParaRPr lang="en-US" dirty="0"/>
                    </a:p>
                  </a:txBody>
                  <a:tcPr/>
                </a:tc>
              </a:tr>
              <a:tr h="370840">
                <a:tc>
                  <a:txBody>
                    <a:bodyPr/>
                    <a:lstStyle/>
                    <a:p>
                      <a:r>
                        <a:rPr lang="en-US" dirty="0" smtClean="0"/>
                        <a:t>DT</a:t>
                      </a:r>
                      <a:endParaRPr lang="en-US" dirty="0"/>
                    </a:p>
                  </a:txBody>
                  <a:tcPr/>
                </a:tc>
              </a:tr>
              <a:tr h="370840">
                <a:tc>
                  <a:txBody>
                    <a:bodyPr/>
                    <a:lstStyle/>
                    <a:p>
                      <a:r>
                        <a:rPr lang="en-US" dirty="0" smtClean="0"/>
                        <a:t>NN</a:t>
                      </a:r>
                      <a:endParaRPr lang="en-US" dirty="0"/>
                    </a:p>
                  </a:txBody>
                  <a:tcPr/>
                </a:tc>
              </a:tr>
            </a:tbl>
          </a:graphicData>
        </a:graphic>
      </p:graphicFrame>
      <p:sp>
        <p:nvSpPr>
          <p:cNvPr id="13" name="Rectangular Callout 12"/>
          <p:cNvSpPr/>
          <p:nvPr/>
        </p:nvSpPr>
        <p:spPr>
          <a:xfrm>
            <a:off x="5943600" y="2667000"/>
            <a:ext cx="2895600" cy="841248"/>
          </a:xfrm>
          <a:prstGeom prst="wedgeRectCallout">
            <a:avLst>
              <a:gd name="adj1" fmla="val -92612"/>
              <a:gd name="adj2" fmla="val 2653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itchFamily="34" charset="0"/>
                <a:cs typeface="Calibri" pitchFamily="34" charset="0"/>
              </a:rPr>
              <a:t>S1 &amp; S2 look very different but their output structures are the same  </a:t>
            </a:r>
          </a:p>
        </p:txBody>
      </p:sp>
      <p:sp>
        <p:nvSpPr>
          <p:cNvPr id="14" name="Rectangular Callout 13"/>
          <p:cNvSpPr/>
          <p:nvPr/>
        </p:nvSpPr>
        <p:spPr>
          <a:xfrm>
            <a:off x="5943600" y="3657600"/>
            <a:ext cx="2895600" cy="841248"/>
          </a:xfrm>
          <a:prstGeom prst="wedgeRectCallout">
            <a:avLst>
              <a:gd name="adj1" fmla="val -49055"/>
              <a:gd name="adj2" fmla="val 2465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itchFamily="34" charset="0"/>
                <a:cs typeface="Andalus" pitchFamily="2" charset="-78"/>
              </a:rPr>
              <a:t>The inference outcomes </a:t>
            </a:r>
          </a:p>
          <a:p>
            <a:r>
              <a:rPr lang="en-US" dirty="0">
                <a:solidFill>
                  <a:schemeClr val="tx1"/>
                </a:solidFill>
                <a:latin typeface="Calibri" pitchFamily="34" charset="0"/>
                <a:cs typeface="Andalus" pitchFamily="2" charset="-78"/>
              </a:rPr>
              <a:t>are the same</a:t>
            </a:r>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50</a:t>
            </a:fld>
            <a:endParaRPr lang="en-US" altLang="zh-TW"/>
          </a:p>
        </p:txBody>
      </p:sp>
    </p:spTree>
    <p:extLst>
      <p:ext uri="{BB962C8B-B14F-4D97-AF65-F5344CB8AC3E}">
        <p14:creationId xmlns:p14="http://schemas.microsoft.com/office/powerpoint/2010/main" val="21801925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162502"/>
            <a:ext cx="8077200" cy="990600"/>
          </a:xfrm>
          <a:prstGeom prst="rect">
            <a:avLst/>
          </a:prstGeom>
          <a:solidFill>
            <a:srgbClr val="FFFFCC"/>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6" name="Rectangle 2"/>
          <p:cNvSpPr>
            <a:spLocks noGrp="1" noChangeArrowheads="1"/>
          </p:cNvSpPr>
          <p:nvPr>
            <p:ph type="title"/>
          </p:nvPr>
        </p:nvSpPr>
        <p:spPr/>
        <p:txBody>
          <a:bodyPr/>
          <a:lstStyle/>
          <a:p>
            <a:pPr eaLnBrk="1" hangingPunct="1"/>
            <a:r>
              <a:rPr lang="en-US" dirty="0" smtClean="0"/>
              <a:t>Amortized ILP Inference  </a:t>
            </a:r>
            <a:r>
              <a:rPr lang="en-US" sz="1800" dirty="0"/>
              <a:t>[Kundu, Srikumar &amp; Roth, </a:t>
            </a:r>
            <a:r>
              <a:rPr lang="en-US" sz="1800" dirty="0" smtClean="0"/>
              <a:t>EMNLP-12,ACL-13]</a:t>
            </a:r>
            <a:endParaRPr lang="en-US" dirty="0" smtClean="0"/>
          </a:p>
        </p:txBody>
      </p:sp>
      <p:sp>
        <p:nvSpPr>
          <p:cNvPr id="1123331" name="Rectangle 3"/>
          <p:cNvSpPr>
            <a:spLocks noGrp="1" noChangeArrowheads="1"/>
          </p:cNvSpPr>
          <p:nvPr>
            <p:ph type="body" idx="1"/>
          </p:nvPr>
        </p:nvSpPr>
        <p:spPr>
          <a:xfrm>
            <a:off x="457200" y="990600"/>
            <a:ext cx="8382000" cy="5181600"/>
          </a:xfrm>
        </p:spPr>
        <p:txBody>
          <a:bodyPr/>
          <a:lstStyle/>
          <a:p>
            <a:pPr eaLnBrk="1" hangingPunct="1">
              <a:lnSpc>
                <a:spcPct val="90000"/>
              </a:lnSpc>
            </a:pPr>
            <a:endParaRPr lang="en-US" dirty="0" smtClean="0"/>
          </a:p>
          <a:p>
            <a:pPr eaLnBrk="1" hangingPunct="1">
              <a:lnSpc>
                <a:spcPct val="90000"/>
              </a:lnSpc>
            </a:pPr>
            <a:r>
              <a:rPr lang="en-US" dirty="0" smtClean="0"/>
              <a:t>We </a:t>
            </a:r>
            <a:r>
              <a:rPr lang="en-US" dirty="0"/>
              <a:t>formulate the problem of amortized inference: reducing inference time over the </a:t>
            </a:r>
            <a:r>
              <a:rPr lang="en-US" dirty="0">
                <a:solidFill>
                  <a:srgbClr val="0033CC"/>
                </a:solidFill>
              </a:rPr>
              <a:t>lifetime</a:t>
            </a:r>
            <a:r>
              <a:rPr lang="en-US" dirty="0"/>
              <a:t> of an NLP </a:t>
            </a:r>
            <a:r>
              <a:rPr lang="en-US" dirty="0" smtClean="0"/>
              <a:t>tool </a:t>
            </a:r>
          </a:p>
          <a:p>
            <a:pPr eaLnBrk="1" hangingPunct="1">
              <a:lnSpc>
                <a:spcPct val="90000"/>
              </a:lnSpc>
            </a:pPr>
            <a:r>
              <a:rPr lang="en-US" dirty="0" smtClean="0"/>
              <a:t>We </a:t>
            </a:r>
            <a:r>
              <a:rPr lang="en-US" dirty="0"/>
              <a:t>develop conditions under which the solution of a new problem can be </a:t>
            </a:r>
            <a:r>
              <a:rPr lang="en-US" dirty="0">
                <a:solidFill>
                  <a:srgbClr val="0033CC"/>
                </a:solidFill>
              </a:rPr>
              <a:t>exactly inferred </a:t>
            </a:r>
            <a:r>
              <a:rPr lang="en-US" dirty="0"/>
              <a:t>from </a:t>
            </a:r>
            <a:r>
              <a:rPr lang="en-US" dirty="0" smtClean="0"/>
              <a:t>earlier solutions </a:t>
            </a:r>
            <a:r>
              <a:rPr lang="en-US" dirty="0" smtClean="0">
                <a:solidFill>
                  <a:srgbClr val="0033CC"/>
                </a:solidFill>
              </a:rPr>
              <a:t>without </a:t>
            </a:r>
            <a:r>
              <a:rPr lang="en-US" dirty="0">
                <a:solidFill>
                  <a:srgbClr val="0033CC"/>
                </a:solidFill>
              </a:rPr>
              <a:t>invoking the solver</a:t>
            </a:r>
            <a:r>
              <a:rPr lang="en-US" dirty="0" smtClean="0">
                <a:solidFill>
                  <a:srgbClr val="0033CC"/>
                </a:solidFill>
              </a:rPr>
              <a:t>. </a:t>
            </a:r>
          </a:p>
          <a:p>
            <a:pPr eaLnBrk="1" hangingPunct="1">
              <a:lnSpc>
                <a:spcPct val="90000"/>
              </a:lnSpc>
            </a:pPr>
            <a:r>
              <a:rPr lang="en-US" dirty="0" smtClean="0">
                <a:solidFill>
                  <a:srgbClr val="0033CC"/>
                </a:solidFill>
              </a:rPr>
              <a:t>Results:</a:t>
            </a:r>
          </a:p>
          <a:p>
            <a:pPr lvl="1" eaLnBrk="1" hangingPunct="1">
              <a:lnSpc>
                <a:spcPct val="90000"/>
              </a:lnSpc>
            </a:pPr>
            <a:r>
              <a:rPr lang="en-US" dirty="0" smtClean="0">
                <a:solidFill>
                  <a:srgbClr val="0033CC"/>
                </a:solidFill>
                <a:sym typeface="Wingdings" pitchFamily="2" charset="2"/>
              </a:rPr>
              <a:t> </a:t>
            </a:r>
            <a:r>
              <a:rPr lang="en-US" dirty="0" smtClean="0">
                <a:sym typeface="Wingdings" pitchFamily="2" charset="2"/>
              </a:rPr>
              <a:t>A</a:t>
            </a:r>
            <a:r>
              <a:rPr lang="en-US" dirty="0" smtClean="0"/>
              <a:t> family of </a:t>
            </a:r>
            <a:r>
              <a:rPr lang="en-US" dirty="0" smtClean="0">
                <a:solidFill>
                  <a:srgbClr val="0033CC"/>
                </a:solidFill>
              </a:rPr>
              <a:t>exact</a:t>
            </a:r>
            <a:r>
              <a:rPr lang="en-US" dirty="0" smtClean="0"/>
              <a:t> inference schemes</a:t>
            </a:r>
          </a:p>
          <a:p>
            <a:pPr lvl="1" eaLnBrk="1" hangingPunct="1">
              <a:lnSpc>
                <a:spcPct val="90000"/>
              </a:lnSpc>
            </a:pPr>
            <a:r>
              <a:rPr lang="en-US" dirty="0">
                <a:solidFill>
                  <a:srgbClr val="0033CC"/>
                </a:solidFill>
                <a:sym typeface="Wingdings" pitchFamily="2" charset="2"/>
              </a:rPr>
              <a:t> </a:t>
            </a:r>
            <a:r>
              <a:rPr lang="en-US" dirty="0" smtClean="0">
                <a:sym typeface="Wingdings" pitchFamily="2" charset="2"/>
              </a:rPr>
              <a:t>A family of </a:t>
            </a:r>
            <a:r>
              <a:rPr lang="en-US" dirty="0" smtClean="0">
                <a:solidFill>
                  <a:srgbClr val="0033CC"/>
                </a:solidFill>
              </a:rPr>
              <a:t>approximate </a:t>
            </a:r>
            <a:r>
              <a:rPr lang="en-US" dirty="0"/>
              <a:t>solution </a:t>
            </a:r>
            <a:r>
              <a:rPr lang="en-US" dirty="0" smtClean="0"/>
              <a:t>schemes </a:t>
            </a:r>
          </a:p>
          <a:p>
            <a:pPr lvl="1" eaLnBrk="1" hangingPunct="1">
              <a:lnSpc>
                <a:spcPct val="90000"/>
              </a:lnSpc>
            </a:pPr>
            <a:r>
              <a:rPr lang="en-US" dirty="0" smtClean="0"/>
              <a:t>Algorithms are </a:t>
            </a:r>
            <a:r>
              <a:rPr lang="en-US" dirty="0">
                <a:solidFill>
                  <a:srgbClr val="0033CC"/>
                </a:solidFill>
              </a:rPr>
              <a:t>invariant </a:t>
            </a:r>
            <a:r>
              <a:rPr lang="en-US" dirty="0"/>
              <a:t>to the underlying </a:t>
            </a:r>
            <a:r>
              <a:rPr lang="en-US" dirty="0" smtClean="0"/>
              <a:t>solver; we simply reduce </a:t>
            </a:r>
            <a:r>
              <a:rPr lang="en-US" dirty="0"/>
              <a:t>the </a:t>
            </a:r>
            <a:r>
              <a:rPr lang="en-US" dirty="0">
                <a:solidFill>
                  <a:srgbClr val="0033CC"/>
                </a:solidFill>
              </a:rPr>
              <a:t>number of calls to the </a:t>
            </a:r>
            <a:r>
              <a:rPr lang="en-US" dirty="0" smtClean="0">
                <a:solidFill>
                  <a:srgbClr val="0033CC"/>
                </a:solidFill>
              </a:rPr>
              <a:t>solver </a:t>
            </a:r>
          </a:p>
          <a:p>
            <a:pPr eaLnBrk="1" hangingPunct="1">
              <a:lnSpc>
                <a:spcPct val="90000"/>
              </a:lnSpc>
            </a:pPr>
            <a:endParaRPr lang="en-US" dirty="0" smtClean="0"/>
          </a:p>
          <a:p>
            <a:pPr eaLnBrk="1" hangingPunct="1">
              <a:lnSpc>
                <a:spcPct val="90000"/>
              </a:lnSpc>
            </a:pPr>
            <a:r>
              <a:rPr lang="en-US" dirty="0" smtClean="0"/>
              <a:t>Significant </a:t>
            </a:r>
            <a:r>
              <a:rPr lang="en-US" dirty="0"/>
              <a:t>improvements both in terms of </a:t>
            </a:r>
            <a:r>
              <a:rPr lang="en-US" dirty="0">
                <a:solidFill>
                  <a:srgbClr val="0033CC"/>
                </a:solidFill>
              </a:rPr>
              <a:t>solver calls</a:t>
            </a:r>
            <a:r>
              <a:rPr lang="en-US" dirty="0">
                <a:solidFill>
                  <a:srgbClr val="FF0000"/>
                </a:solidFill>
              </a:rPr>
              <a:t> </a:t>
            </a:r>
            <a:r>
              <a:rPr lang="en-US" dirty="0"/>
              <a:t>and </a:t>
            </a:r>
            <a:r>
              <a:rPr lang="en-US" dirty="0">
                <a:solidFill>
                  <a:srgbClr val="0033CC"/>
                </a:solidFill>
              </a:rPr>
              <a:t>wall clock time </a:t>
            </a:r>
            <a:r>
              <a:rPr lang="en-US" dirty="0"/>
              <a:t>in a state-of-the-art Semantic Role </a:t>
            </a:r>
            <a:r>
              <a:rPr lang="en-US" dirty="0" smtClean="0"/>
              <a:t>Labeling</a:t>
            </a:r>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51</a:t>
            </a:fld>
            <a:endParaRPr lang="en-US" altLang="zh-TW"/>
          </a:p>
        </p:txBody>
      </p:sp>
    </p:spTree>
    <p:extLst>
      <p:ext uri="{BB962C8B-B14F-4D97-AF65-F5344CB8AC3E}">
        <p14:creationId xmlns:p14="http://schemas.microsoft.com/office/powerpoint/2010/main" val="37549019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333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33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33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333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333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33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115874441"/>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The Hope: </a:t>
            </a:r>
            <a:r>
              <a:rPr lang="en-US" dirty="0" smtClean="0">
                <a:solidFill>
                  <a:schemeClr val="tx1"/>
                </a:solidFill>
              </a:rPr>
              <a:t>POS Tagging on </a:t>
            </a:r>
            <a:r>
              <a:rPr lang="en-US" dirty="0" err="1" smtClean="0">
                <a:solidFill>
                  <a:schemeClr val="tx1"/>
                </a:solidFill>
              </a:rPr>
              <a:t>Gigaword</a:t>
            </a:r>
            <a:endParaRPr lang="en-US" dirty="0">
              <a:solidFill>
                <a:schemeClr val="tx1"/>
              </a:solidFill>
            </a:endParaRPr>
          </a:p>
        </p:txBody>
      </p:sp>
      <p:sp>
        <p:nvSpPr>
          <p:cNvPr id="9" name="TextBox 8"/>
          <p:cNvSpPr txBox="1"/>
          <p:nvPr/>
        </p:nvSpPr>
        <p:spPr>
          <a:xfrm>
            <a:off x="3505200" y="5682734"/>
            <a:ext cx="2425700" cy="369332"/>
          </a:xfrm>
          <a:prstGeom prst="rect">
            <a:avLst/>
          </a:prstGeom>
          <a:noFill/>
        </p:spPr>
        <p:txBody>
          <a:bodyPr wrap="square" rtlCol="0">
            <a:spAutoFit/>
          </a:bodyPr>
          <a:lstStyle/>
          <a:p>
            <a:r>
              <a:rPr lang="en-US" b="1" dirty="0" smtClean="0">
                <a:cs typeface="Andalus" pitchFamily="2" charset="-78"/>
              </a:rPr>
              <a:t>Number of Tokens</a:t>
            </a:r>
            <a:endParaRPr lang="en-US" b="1" dirty="0">
              <a:cs typeface="Andalus" pitchFamily="2" charset="-78"/>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52</a:t>
            </a:fld>
            <a:endParaRPr lang="en-US" altLang="zh-TW"/>
          </a:p>
        </p:txBody>
      </p:sp>
    </p:spTree>
    <p:extLst>
      <p:ext uri="{BB962C8B-B14F-4D97-AF65-F5344CB8AC3E}">
        <p14:creationId xmlns:p14="http://schemas.microsoft.com/office/powerpoint/2010/main" val="2980368195"/>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72200" y="2222500"/>
            <a:ext cx="28702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Number of structures is much smaller than the number of </a:t>
            </a:r>
            <a:r>
              <a:rPr lang="en-US" sz="2000" dirty="0" smtClean="0">
                <a:solidFill>
                  <a:schemeClr val="tx1"/>
                </a:solidFill>
              </a:rPr>
              <a:t>sentences</a:t>
            </a:r>
            <a:endParaRPr lang="en-US" sz="2000" dirty="0">
              <a:solidFill>
                <a:schemeClr val="tx1"/>
              </a:solidFill>
              <a:latin typeface="Calibri" pitchFamily="34" charset="0"/>
              <a:cs typeface="Andalus" pitchFamily="2" charset="-78"/>
            </a:endParaRPr>
          </a:p>
        </p:txBody>
      </p:sp>
      <p:graphicFrame>
        <p:nvGraphicFramePr>
          <p:cNvPr id="8" name="Chart 7"/>
          <p:cNvGraphicFramePr/>
          <p:nvPr>
            <p:extLst>
              <p:ext uri="{D42A27DB-BD31-4B8C-83A1-F6EECF244321}">
                <p14:modId xmlns:p14="http://schemas.microsoft.com/office/powerpoint/2010/main" val="2264637992"/>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The Hope: </a:t>
            </a:r>
            <a:r>
              <a:rPr lang="en-US" dirty="0" smtClean="0">
                <a:solidFill>
                  <a:schemeClr val="tx1"/>
                </a:solidFill>
              </a:rPr>
              <a:t>POS Tagging on </a:t>
            </a:r>
            <a:r>
              <a:rPr lang="en-US" dirty="0" err="1" smtClean="0">
                <a:solidFill>
                  <a:schemeClr val="tx1"/>
                </a:solidFill>
              </a:rPr>
              <a:t>Gigaword</a:t>
            </a:r>
            <a:endParaRPr lang="en-US" dirty="0">
              <a:solidFill>
                <a:schemeClr val="tx1"/>
              </a:solidFill>
            </a:endParaRPr>
          </a:p>
        </p:txBody>
      </p:sp>
      <p:sp>
        <p:nvSpPr>
          <p:cNvPr id="9" name="TextBox 8"/>
          <p:cNvSpPr txBox="1"/>
          <p:nvPr/>
        </p:nvSpPr>
        <p:spPr>
          <a:xfrm>
            <a:off x="3505200" y="5682734"/>
            <a:ext cx="2425700" cy="369332"/>
          </a:xfrm>
          <a:prstGeom prst="rect">
            <a:avLst/>
          </a:prstGeom>
          <a:noFill/>
        </p:spPr>
        <p:txBody>
          <a:bodyPr wrap="square" rtlCol="0">
            <a:spAutoFit/>
          </a:bodyPr>
          <a:lstStyle/>
          <a:p>
            <a:r>
              <a:rPr lang="en-US" b="1" dirty="0" smtClean="0">
                <a:cs typeface="Andalus" pitchFamily="2" charset="-78"/>
              </a:rPr>
              <a:t>Number of Tokens</a:t>
            </a:r>
            <a:endParaRPr lang="en-US" b="1" dirty="0">
              <a:cs typeface="Andalus" pitchFamily="2" charset="-78"/>
            </a:endParaRPr>
          </a:p>
        </p:txBody>
      </p:sp>
      <p:sp>
        <p:nvSpPr>
          <p:cNvPr id="3" name="TextBox 2"/>
          <p:cNvSpPr txBox="1"/>
          <p:nvPr/>
        </p:nvSpPr>
        <p:spPr>
          <a:xfrm>
            <a:off x="3855943" y="1219200"/>
            <a:ext cx="3550331" cy="369332"/>
          </a:xfrm>
          <a:prstGeom prst="rect">
            <a:avLst/>
          </a:prstGeom>
          <a:solidFill>
            <a:srgbClr val="FFFFCC"/>
          </a:solidFill>
        </p:spPr>
        <p:txBody>
          <a:bodyPr wrap="none" rtlCol="0">
            <a:spAutoFit/>
          </a:bodyPr>
          <a:lstStyle/>
          <a:p>
            <a:r>
              <a:rPr lang="en-US" dirty="0" smtClean="0">
                <a:solidFill>
                  <a:srgbClr val="FF0000"/>
                </a:solidFill>
                <a:latin typeface="+mn-lt"/>
              </a:rPr>
              <a:t>Number of examples of a given size </a:t>
            </a:r>
            <a:endParaRPr lang="en-US" dirty="0">
              <a:solidFill>
                <a:srgbClr val="FF0000"/>
              </a:solidFill>
              <a:latin typeface="+mn-lt"/>
            </a:endParaRPr>
          </a:p>
        </p:txBody>
      </p:sp>
      <p:sp>
        <p:nvSpPr>
          <p:cNvPr id="11" name="TextBox 10"/>
          <p:cNvSpPr txBox="1"/>
          <p:nvPr/>
        </p:nvSpPr>
        <p:spPr>
          <a:xfrm>
            <a:off x="3854668" y="1552902"/>
            <a:ext cx="3782189" cy="369332"/>
          </a:xfrm>
          <a:prstGeom prst="rect">
            <a:avLst/>
          </a:prstGeom>
          <a:solidFill>
            <a:srgbClr val="FFFFCC"/>
          </a:solidFill>
        </p:spPr>
        <p:txBody>
          <a:bodyPr wrap="none" rtlCol="0">
            <a:spAutoFit/>
          </a:bodyPr>
          <a:lstStyle/>
          <a:p>
            <a:r>
              <a:rPr lang="en-US" dirty="0" smtClean="0">
                <a:latin typeface="+mn-lt"/>
              </a:rPr>
              <a:t>Number of unique POS tag sequences </a:t>
            </a:r>
            <a:endParaRPr lang="en-US" dirty="0">
              <a:latin typeface="+mn-lt"/>
            </a:endParaRPr>
          </a:p>
        </p:txBody>
      </p:sp>
      <p:sp>
        <p:nvSpPr>
          <p:cNvPr id="10" name="Slide Number Placeholder 9"/>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53</a:t>
            </a:fld>
            <a:endParaRPr lang="en-US" altLang="zh-TW"/>
          </a:p>
        </p:txBody>
      </p:sp>
    </p:spTree>
    <p:extLst>
      <p:ext uri="{BB962C8B-B14F-4D97-AF65-F5344CB8AC3E}">
        <p14:creationId xmlns:p14="http://schemas.microsoft.com/office/powerpoint/2010/main" val="2323568315"/>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Hope: </a:t>
            </a:r>
            <a:r>
              <a:rPr lang="en-US" dirty="0" smtClean="0">
                <a:solidFill>
                  <a:schemeClr val="tx1"/>
                </a:solidFill>
              </a:rPr>
              <a:t>Dependency Parsing on </a:t>
            </a:r>
            <a:r>
              <a:rPr lang="en-US" dirty="0" err="1" smtClean="0">
                <a:solidFill>
                  <a:schemeClr val="tx1"/>
                </a:solidFill>
              </a:rPr>
              <a:t>Gigaword</a:t>
            </a:r>
            <a:endParaRPr lang="en-US" dirty="0">
              <a:solidFill>
                <a:schemeClr val="tx1"/>
              </a:solidFill>
            </a:endParaRPr>
          </a:p>
        </p:txBody>
      </p:sp>
      <p:graphicFrame>
        <p:nvGraphicFramePr>
          <p:cNvPr id="8" name="Chart 7"/>
          <p:cNvGraphicFramePr/>
          <p:nvPr>
            <p:extLst>
              <p:ext uri="{D42A27DB-BD31-4B8C-83A1-F6EECF244321}">
                <p14:modId xmlns:p14="http://schemas.microsoft.com/office/powerpoint/2010/main" val="2070801165"/>
              </p:ext>
            </p:extLst>
          </p:nvPr>
        </p:nvGraphicFramePr>
        <p:xfrm>
          <a:off x="571500" y="1758434"/>
          <a:ext cx="8140700" cy="38735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771900" y="5650468"/>
            <a:ext cx="2425700" cy="369332"/>
          </a:xfrm>
          <a:prstGeom prst="rect">
            <a:avLst/>
          </a:prstGeom>
          <a:noFill/>
        </p:spPr>
        <p:txBody>
          <a:bodyPr wrap="square" rtlCol="0">
            <a:spAutoFit/>
          </a:bodyPr>
          <a:lstStyle/>
          <a:p>
            <a:r>
              <a:rPr lang="en-US" b="1" dirty="0" smtClean="0">
                <a:cs typeface="Andalus" pitchFamily="2" charset="-78"/>
              </a:rPr>
              <a:t>Number of Tokens</a:t>
            </a:r>
            <a:endParaRPr lang="en-US" b="1" dirty="0">
              <a:cs typeface="Andalus" pitchFamily="2" charset="-78"/>
            </a:endParaRPr>
          </a:p>
        </p:txBody>
      </p:sp>
      <p:sp>
        <p:nvSpPr>
          <p:cNvPr id="7" name="Content Placeholder 2"/>
          <p:cNvSpPr>
            <a:spLocks noGrp="1"/>
          </p:cNvSpPr>
          <p:nvPr>
            <p:ph idx="1"/>
          </p:nvPr>
        </p:nvSpPr>
        <p:spPr>
          <a:xfrm>
            <a:off x="457200" y="1600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2" name="Rectangle 11"/>
          <p:cNvSpPr/>
          <p:nvPr/>
        </p:nvSpPr>
        <p:spPr>
          <a:xfrm>
            <a:off x="6172200" y="2850634"/>
            <a:ext cx="28702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Number of structures is much smaller than the number of </a:t>
            </a:r>
            <a:r>
              <a:rPr lang="en-US" sz="2000" dirty="0" smtClean="0">
                <a:solidFill>
                  <a:schemeClr val="tx1"/>
                </a:solidFill>
              </a:rPr>
              <a:t>sentences</a:t>
            </a:r>
            <a:endParaRPr lang="en-US" sz="2000" dirty="0">
              <a:solidFill>
                <a:schemeClr val="tx1"/>
              </a:solidFill>
              <a:latin typeface="Calibri" pitchFamily="34" charset="0"/>
              <a:cs typeface="Andalus" pitchFamily="2" charset="-78"/>
            </a:endParaRPr>
          </a:p>
        </p:txBody>
      </p:sp>
      <p:sp>
        <p:nvSpPr>
          <p:cNvPr id="10" name="TextBox 9"/>
          <p:cNvSpPr txBox="1"/>
          <p:nvPr/>
        </p:nvSpPr>
        <p:spPr>
          <a:xfrm>
            <a:off x="3855943" y="1755368"/>
            <a:ext cx="3550331" cy="369332"/>
          </a:xfrm>
          <a:prstGeom prst="rect">
            <a:avLst/>
          </a:prstGeom>
          <a:solidFill>
            <a:srgbClr val="FFFFCC"/>
          </a:solidFill>
        </p:spPr>
        <p:txBody>
          <a:bodyPr wrap="none" rtlCol="0">
            <a:spAutoFit/>
          </a:bodyPr>
          <a:lstStyle/>
          <a:p>
            <a:r>
              <a:rPr lang="en-US" dirty="0" smtClean="0">
                <a:solidFill>
                  <a:srgbClr val="FF0000"/>
                </a:solidFill>
                <a:latin typeface="+mn-lt"/>
              </a:rPr>
              <a:t>Number of examples of a given size </a:t>
            </a:r>
            <a:endParaRPr lang="en-US" dirty="0">
              <a:solidFill>
                <a:srgbClr val="FF0000"/>
              </a:solidFill>
              <a:latin typeface="+mn-lt"/>
            </a:endParaRPr>
          </a:p>
        </p:txBody>
      </p:sp>
      <p:sp>
        <p:nvSpPr>
          <p:cNvPr id="11" name="TextBox 10"/>
          <p:cNvSpPr txBox="1"/>
          <p:nvPr/>
        </p:nvSpPr>
        <p:spPr>
          <a:xfrm>
            <a:off x="3854668" y="2057538"/>
            <a:ext cx="3690754" cy="369332"/>
          </a:xfrm>
          <a:prstGeom prst="rect">
            <a:avLst/>
          </a:prstGeom>
          <a:solidFill>
            <a:srgbClr val="FFFFCC"/>
          </a:solidFill>
        </p:spPr>
        <p:txBody>
          <a:bodyPr wrap="none" rtlCol="0">
            <a:spAutoFit/>
          </a:bodyPr>
          <a:lstStyle/>
          <a:p>
            <a:r>
              <a:rPr lang="en-US" dirty="0" smtClean="0">
                <a:latin typeface="+mn-lt"/>
              </a:rPr>
              <a:t>Number of unique Dependency Trees</a:t>
            </a:r>
            <a:endParaRPr lang="en-US" dirty="0">
              <a:latin typeface="+mn-lt"/>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54</a:t>
            </a:fld>
            <a:endParaRPr lang="en-US" altLang="zh-TW"/>
          </a:p>
        </p:txBody>
      </p:sp>
    </p:spTree>
    <p:extLst>
      <p:ext uri="{BB962C8B-B14F-4D97-AF65-F5344CB8AC3E}">
        <p14:creationId xmlns:p14="http://schemas.microsoft.com/office/powerpoint/2010/main" val="1550308506"/>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The Hope: </a:t>
            </a:r>
            <a:r>
              <a:rPr lang="en-US" dirty="0" smtClean="0">
                <a:solidFill>
                  <a:schemeClr val="tx1"/>
                </a:solidFill>
              </a:rPr>
              <a:t>Semantic Role Labeling on </a:t>
            </a:r>
            <a:r>
              <a:rPr lang="en-US" dirty="0" err="1" smtClean="0">
                <a:solidFill>
                  <a:schemeClr val="tx1"/>
                </a:solidFill>
              </a:rPr>
              <a:t>Gigaword</a:t>
            </a:r>
            <a:endParaRPr lang="en-US" dirty="0">
              <a:solidFill>
                <a:schemeClr val="tx1"/>
              </a:solidFill>
            </a:endParaRPr>
          </a:p>
        </p:txBody>
      </p:sp>
      <p:graphicFrame>
        <p:nvGraphicFramePr>
          <p:cNvPr id="8" name="Chart 7"/>
          <p:cNvGraphicFramePr/>
          <p:nvPr>
            <p:extLst>
              <p:ext uri="{D42A27DB-BD31-4B8C-83A1-F6EECF244321}">
                <p14:modId xmlns:p14="http://schemas.microsoft.com/office/powerpoint/2010/main" val="2100220468"/>
              </p:ext>
            </p:extLst>
          </p:nvPr>
        </p:nvGraphicFramePr>
        <p:xfrm>
          <a:off x="571500" y="1130300"/>
          <a:ext cx="8140700" cy="4165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857500" y="5314434"/>
            <a:ext cx="4305300" cy="369332"/>
          </a:xfrm>
          <a:prstGeom prst="rect">
            <a:avLst/>
          </a:prstGeom>
          <a:noFill/>
        </p:spPr>
        <p:txBody>
          <a:bodyPr wrap="square" rtlCol="0">
            <a:spAutoFit/>
          </a:bodyPr>
          <a:lstStyle/>
          <a:p>
            <a:r>
              <a:rPr lang="en-US" b="1" dirty="0" smtClean="0">
                <a:cs typeface="Andalus" pitchFamily="2" charset="-78"/>
              </a:rPr>
              <a:t>Number of Arguments per Predicate</a:t>
            </a:r>
            <a:endParaRPr lang="en-US" b="1" dirty="0">
              <a:cs typeface="Andalus" pitchFamily="2" charset="-78"/>
            </a:endParaRPr>
          </a:p>
        </p:txBody>
      </p:sp>
      <p:sp>
        <p:nvSpPr>
          <p:cNvPr id="11" name="Rectangle 10"/>
          <p:cNvSpPr/>
          <p:nvPr/>
        </p:nvSpPr>
        <p:spPr>
          <a:xfrm>
            <a:off x="6172200" y="2222500"/>
            <a:ext cx="28702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Number of structures is much smaller than the number of </a:t>
            </a:r>
            <a:r>
              <a:rPr lang="en-US" sz="2000" dirty="0" smtClean="0">
                <a:solidFill>
                  <a:schemeClr val="tx1"/>
                </a:solidFill>
              </a:rPr>
              <a:t>sentences</a:t>
            </a:r>
            <a:endParaRPr lang="en-US" sz="2000" dirty="0">
              <a:solidFill>
                <a:schemeClr val="tx1"/>
              </a:solidFill>
              <a:latin typeface="Calibri" pitchFamily="34" charset="0"/>
              <a:cs typeface="Andalus" pitchFamily="2" charset="-78"/>
            </a:endParaRPr>
          </a:p>
        </p:txBody>
      </p:sp>
      <p:sp>
        <p:nvSpPr>
          <p:cNvPr id="10" name="TextBox 9"/>
          <p:cNvSpPr txBox="1"/>
          <p:nvPr/>
        </p:nvSpPr>
        <p:spPr>
          <a:xfrm>
            <a:off x="3855943" y="1221830"/>
            <a:ext cx="3550331" cy="369332"/>
          </a:xfrm>
          <a:prstGeom prst="rect">
            <a:avLst/>
          </a:prstGeom>
          <a:solidFill>
            <a:srgbClr val="FFFFCC"/>
          </a:solidFill>
        </p:spPr>
        <p:txBody>
          <a:bodyPr wrap="none" rtlCol="0">
            <a:spAutoFit/>
          </a:bodyPr>
          <a:lstStyle/>
          <a:p>
            <a:r>
              <a:rPr lang="en-US" dirty="0" smtClean="0">
                <a:solidFill>
                  <a:srgbClr val="FF0000"/>
                </a:solidFill>
                <a:latin typeface="+mn-lt"/>
              </a:rPr>
              <a:t>Number of examples of a given size </a:t>
            </a:r>
            <a:endParaRPr lang="en-US" dirty="0">
              <a:solidFill>
                <a:srgbClr val="FF0000"/>
              </a:solidFill>
              <a:latin typeface="+mn-lt"/>
            </a:endParaRPr>
          </a:p>
        </p:txBody>
      </p:sp>
      <p:sp>
        <p:nvSpPr>
          <p:cNvPr id="12" name="TextBox 11"/>
          <p:cNvSpPr txBox="1"/>
          <p:nvPr/>
        </p:nvSpPr>
        <p:spPr>
          <a:xfrm>
            <a:off x="3854668" y="1524000"/>
            <a:ext cx="3290516" cy="369332"/>
          </a:xfrm>
          <a:prstGeom prst="rect">
            <a:avLst/>
          </a:prstGeom>
          <a:solidFill>
            <a:srgbClr val="FFFFCC"/>
          </a:solidFill>
        </p:spPr>
        <p:txBody>
          <a:bodyPr wrap="none" rtlCol="0">
            <a:spAutoFit/>
          </a:bodyPr>
          <a:lstStyle/>
          <a:p>
            <a:r>
              <a:rPr lang="en-US" dirty="0" smtClean="0">
                <a:latin typeface="+mn-lt"/>
              </a:rPr>
              <a:t>Number of unique SRL structures</a:t>
            </a:r>
            <a:endParaRPr lang="en-US" dirty="0">
              <a:latin typeface="+mn-lt"/>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55</a:t>
            </a:fld>
            <a:endParaRPr lang="en-US" altLang="zh-TW"/>
          </a:p>
        </p:txBody>
      </p:sp>
    </p:spTree>
    <p:extLst>
      <p:ext uri="{BB962C8B-B14F-4D97-AF65-F5344CB8AC3E}">
        <p14:creationId xmlns:p14="http://schemas.microsoft.com/office/powerpoint/2010/main" val="281352"/>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922692" y="4049638"/>
            <a:ext cx="1686215" cy="660401"/>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84735" y="3725665"/>
            <a:ext cx="1707932" cy="1267002"/>
          </a:xfrm>
          <a:prstGeom prst="rect">
            <a:avLst/>
          </a:prstGeom>
        </p:spPr>
      </p:pic>
      <p:graphicFrame>
        <p:nvGraphicFramePr>
          <p:cNvPr id="8" name="Chart 7"/>
          <p:cNvGraphicFramePr/>
          <p:nvPr>
            <p:extLst>
              <p:ext uri="{D42A27DB-BD31-4B8C-83A1-F6EECF244321}">
                <p14:modId xmlns:p14="http://schemas.microsoft.com/office/powerpoint/2010/main" val="4078688682"/>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24050" y="3871403"/>
            <a:ext cx="2048245" cy="666754"/>
          </a:xfrm>
          <a:prstGeom prst="rect">
            <a:avLst/>
          </a:prstGeom>
        </p:spPr>
      </p:pic>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POS Tagging on </a:t>
            </a:r>
            <a:r>
              <a:rPr lang="en-US" dirty="0" err="1" smtClean="0"/>
              <a:t>Gigaword</a:t>
            </a:r>
            <a:endParaRPr lang="en-US" dirty="0"/>
          </a:p>
        </p:txBody>
      </p:sp>
      <p:sp>
        <p:nvSpPr>
          <p:cNvPr id="9" name="TextBox 8"/>
          <p:cNvSpPr txBox="1"/>
          <p:nvPr/>
        </p:nvSpPr>
        <p:spPr>
          <a:xfrm>
            <a:off x="3568700" y="5644634"/>
            <a:ext cx="2425700" cy="369332"/>
          </a:xfrm>
          <a:prstGeom prst="rect">
            <a:avLst/>
          </a:prstGeom>
          <a:noFill/>
        </p:spPr>
        <p:txBody>
          <a:bodyPr wrap="square" rtlCol="0">
            <a:spAutoFit/>
          </a:bodyPr>
          <a:lstStyle/>
          <a:p>
            <a:r>
              <a:rPr lang="en-US" b="1" dirty="0" smtClean="0">
                <a:cs typeface="Andalus" pitchFamily="2" charset="-78"/>
              </a:rPr>
              <a:t>Number of Tokens</a:t>
            </a:r>
            <a:endParaRPr lang="en-US" b="1" dirty="0">
              <a:cs typeface="Andalus" pitchFamily="2" charset="-78"/>
            </a:endParaRPr>
          </a:p>
        </p:txBody>
      </p:sp>
      <p:sp>
        <p:nvSpPr>
          <p:cNvPr id="7" name="Down Arrow 6"/>
          <p:cNvSpPr/>
          <p:nvPr/>
        </p:nvSpPr>
        <p:spPr>
          <a:xfrm rot="3007694">
            <a:off x="5627754" y="2720389"/>
            <a:ext cx="457200" cy="889000"/>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6629400" y="2222500"/>
            <a:ext cx="22098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How skewed is the distribution of the structures?</a:t>
            </a:r>
            <a:endParaRPr lang="en-US" sz="2000" dirty="0">
              <a:solidFill>
                <a:schemeClr val="tx1"/>
              </a:solidFill>
              <a:latin typeface="Calibri" pitchFamily="34" charset="0"/>
              <a:cs typeface="Andalus" pitchFamily="2" charset="-78"/>
            </a:endParaRPr>
          </a:p>
        </p:txBody>
      </p:sp>
      <p:sp>
        <p:nvSpPr>
          <p:cNvPr id="13" name="Rectangle 12"/>
          <p:cNvSpPr/>
          <p:nvPr/>
        </p:nvSpPr>
        <p:spPr>
          <a:xfrm>
            <a:off x="6629400" y="3746500"/>
            <a:ext cx="22098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A small # of structures occur very frequently</a:t>
            </a:r>
            <a:endParaRPr lang="en-US" sz="2000" dirty="0">
              <a:solidFill>
                <a:schemeClr val="tx1"/>
              </a:solidFill>
              <a:latin typeface="Calibri" pitchFamily="34" charset="0"/>
              <a:cs typeface="Andalus" pitchFamily="2" charset="-78"/>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56</a:t>
            </a:fld>
            <a:endParaRPr lang="en-US" altLang="zh-TW"/>
          </a:p>
        </p:txBody>
      </p:sp>
    </p:spTree>
    <p:extLst>
      <p:ext uri="{BB962C8B-B14F-4D97-AF65-F5344CB8AC3E}">
        <p14:creationId xmlns:p14="http://schemas.microsoft.com/office/powerpoint/2010/main" val="36511745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Amortized ILP Inference</a:t>
            </a:r>
            <a:endParaRPr lang="en-US" dirty="0"/>
          </a:p>
        </p:txBody>
      </p:sp>
      <p:sp>
        <p:nvSpPr>
          <p:cNvPr id="3" name="Content Placeholder 2"/>
          <p:cNvSpPr>
            <a:spLocks noGrp="1"/>
          </p:cNvSpPr>
          <p:nvPr>
            <p:ph idx="1"/>
          </p:nvPr>
        </p:nvSpPr>
        <p:spPr/>
        <p:txBody>
          <a:bodyPr/>
          <a:lstStyle/>
          <a:p>
            <a:r>
              <a:rPr lang="en-US" dirty="0"/>
              <a:t>These statistics show that </a:t>
            </a:r>
            <a:r>
              <a:rPr lang="en-US" dirty="0" smtClean="0"/>
              <a:t>many </a:t>
            </a:r>
            <a:r>
              <a:rPr lang="en-US" dirty="0">
                <a:solidFill>
                  <a:srgbClr val="FF0000"/>
                </a:solidFill>
              </a:rPr>
              <a:t>different instances </a:t>
            </a:r>
            <a:r>
              <a:rPr lang="en-US" dirty="0" smtClean="0"/>
              <a:t>are mapped into identical inference outcomes.</a:t>
            </a:r>
            <a:endParaRPr lang="en-US" dirty="0">
              <a:solidFill>
                <a:srgbClr val="FF0000"/>
              </a:solidFill>
            </a:endParaRPr>
          </a:p>
          <a:p>
            <a:r>
              <a:rPr lang="en-US" b="1" dirty="0">
                <a:cs typeface="Andalus" pitchFamily="2" charset="-78"/>
              </a:rPr>
              <a:t>H</a:t>
            </a:r>
            <a:r>
              <a:rPr lang="en-US" b="1" dirty="0" smtClean="0">
                <a:cs typeface="Andalus" pitchFamily="2" charset="-78"/>
              </a:rPr>
              <a:t>ow can we exploit </a:t>
            </a:r>
            <a:r>
              <a:rPr lang="en-US" b="1" dirty="0">
                <a:cs typeface="Andalus" pitchFamily="2" charset="-78"/>
              </a:rPr>
              <a:t>this fact </a:t>
            </a:r>
            <a:r>
              <a:rPr lang="en-US" b="1" dirty="0" smtClean="0">
                <a:cs typeface="Andalus" pitchFamily="2" charset="-78"/>
              </a:rPr>
              <a:t>to </a:t>
            </a:r>
            <a:r>
              <a:rPr lang="en-US" b="1" dirty="0">
                <a:cs typeface="Andalus" pitchFamily="2" charset="-78"/>
              </a:rPr>
              <a:t>save inference </a:t>
            </a:r>
            <a:r>
              <a:rPr lang="en-US" b="1" dirty="0" smtClean="0">
                <a:cs typeface="Andalus" pitchFamily="2" charset="-78"/>
              </a:rPr>
              <a:t>cost</a:t>
            </a:r>
            <a:r>
              <a:rPr lang="en-US" dirty="0">
                <a:cs typeface="Andalus" pitchFamily="2" charset="-78"/>
              </a:rPr>
              <a:t>?</a:t>
            </a:r>
          </a:p>
          <a:p>
            <a:endParaRPr lang="en-US" dirty="0" smtClean="0"/>
          </a:p>
          <a:p>
            <a:r>
              <a:rPr lang="en-US" dirty="0" smtClean="0"/>
              <a:t>We do this in the context of 0-1 LP, which is the most commonly used formulation in NLP.</a:t>
            </a:r>
          </a:p>
          <a:p>
            <a:pPr marL="0" indent="0">
              <a:buNone/>
            </a:pPr>
            <a:r>
              <a:rPr lang="en-US" dirty="0" smtClean="0"/>
              <a:t>                             Max </a:t>
            </a:r>
            <a:r>
              <a:rPr lang="en-US" b="1" dirty="0" smtClean="0">
                <a:solidFill>
                  <a:srgbClr val="FF0000"/>
                </a:solidFill>
              </a:rPr>
              <a:t>cx</a:t>
            </a:r>
          </a:p>
          <a:p>
            <a:pPr marL="0" indent="0">
              <a:buNone/>
            </a:pPr>
            <a:r>
              <a:rPr lang="en-US" dirty="0"/>
              <a:t> </a:t>
            </a:r>
            <a:r>
              <a:rPr lang="en-US" dirty="0" smtClean="0"/>
              <a:t>                            </a:t>
            </a:r>
            <a:r>
              <a:rPr lang="en-US" dirty="0" smtClean="0">
                <a:solidFill>
                  <a:srgbClr val="FF0000"/>
                </a:solidFill>
              </a:rPr>
              <a:t>A</a:t>
            </a:r>
            <a:r>
              <a:rPr lang="en-US" b="1" dirty="0" smtClean="0">
                <a:solidFill>
                  <a:srgbClr val="FF0000"/>
                </a:solidFill>
              </a:rPr>
              <a:t>x</a:t>
            </a:r>
            <a:r>
              <a:rPr lang="en-US" dirty="0" smtClean="0">
                <a:solidFill>
                  <a:srgbClr val="FF0000"/>
                </a:solidFill>
              </a:rPr>
              <a:t> ≤ </a:t>
            </a:r>
            <a:r>
              <a:rPr lang="en-US" b="1" dirty="0" smtClean="0">
                <a:solidFill>
                  <a:srgbClr val="FF0000"/>
                </a:solidFill>
              </a:rPr>
              <a:t>b</a:t>
            </a:r>
          </a:p>
          <a:p>
            <a:pPr marL="0" indent="0">
              <a:buNone/>
            </a:pPr>
            <a:r>
              <a:rPr lang="en-US" dirty="0"/>
              <a:t> </a:t>
            </a:r>
            <a:r>
              <a:rPr lang="en-US" dirty="0" smtClean="0"/>
              <a:t>                              </a:t>
            </a:r>
            <a:r>
              <a:rPr lang="en-US" b="1" dirty="0" smtClean="0">
                <a:solidFill>
                  <a:srgbClr val="FF0000"/>
                </a:solidFill>
              </a:rPr>
              <a:t>x</a:t>
            </a:r>
            <a:r>
              <a:rPr lang="en-US" dirty="0" smtClean="0">
                <a:solidFill>
                  <a:srgbClr val="FF0000"/>
                </a:solidFill>
              </a:rPr>
              <a:t>  </a:t>
            </a:r>
            <a:r>
              <a:rPr lang="en-US" dirty="0" smtClean="0">
                <a:solidFill>
                  <a:srgbClr val="FF0000"/>
                </a:solidFill>
                <a:latin typeface="cmsy10"/>
              </a:rPr>
              <a:t>2</a:t>
            </a:r>
            <a:r>
              <a:rPr lang="en-US" dirty="0" smtClean="0">
                <a:solidFill>
                  <a:srgbClr val="FF0000"/>
                </a:solidFill>
              </a:rPr>
              <a:t> {0,1} </a:t>
            </a:r>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57</a:t>
            </a:fld>
            <a:endParaRPr lang="en-US" altLang="zh-TW"/>
          </a:p>
        </p:txBody>
      </p:sp>
    </p:spTree>
    <p:extLst>
      <p:ext uri="{BB962C8B-B14F-4D97-AF65-F5344CB8AC3E}">
        <p14:creationId xmlns:p14="http://schemas.microsoft.com/office/powerpoint/2010/main" val="28867279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044825" y="5181600"/>
            <a:ext cx="2324100" cy="762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28950" y="4385608"/>
            <a:ext cx="2355850" cy="4654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7550" y="2785408"/>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2400" y="2811661"/>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28950" y="4385608"/>
            <a:ext cx="2355850" cy="1938992"/>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&lt;0, 1, 1, 0&gt;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&lt;2, 3, 2, 1&gt;</a:t>
            </a: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&lt;2, 4, 2, 0.5&gt;</a:t>
            </a:r>
          </a:p>
          <a:p>
            <a:endParaRPr lang="en-US" sz="2400" dirty="0" smtClean="0">
              <a:latin typeface="Calibri" pitchFamily="34" charset="0"/>
              <a:cs typeface="Andalus" pitchFamily="2" charset="-78"/>
            </a:endParaRPr>
          </a:p>
        </p:txBody>
      </p:sp>
      <p:sp>
        <p:nvSpPr>
          <p:cNvPr id="7" name="TextBox 6"/>
          <p:cNvSpPr txBox="1"/>
          <p:nvPr/>
        </p:nvSpPr>
        <p:spPr>
          <a:xfrm>
            <a:off x="5797550" y="2785408"/>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+4x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+0.5x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5" name="TextBox 4"/>
          <p:cNvSpPr txBox="1"/>
          <p:nvPr/>
        </p:nvSpPr>
        <p:spPr>
          <a:xfrm>
            <a:off x="158750" y="2811661"/>
            <a:ext cx="27686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+3x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13" name="Oval 12"/>
          <p:cNvSpPr/>
          <p:nvPr/>
        </p:nvSpPr>
        <p:spPr>
          <a:xfrm>
            <a:off x="6191250" y="3174643"/>
            <a:ext cx="1828800" cy="8491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7050" y="3174643"/>
            <a:ext cx="1828800" cy="8491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a:t>
            </a:r>
            <a:endParaRPr lang="en-US" dirty="0"/>
          </a:p>
        </p:txBody>
      </p:sp>
      <p:sp>
        <p:nvSpPr>
          <p:cNvPr id="8" name="TextBox 7"/>
          <p:cNvSpPr txBox="1"/>
          <p:nvPr/>
        </p:nvSpPr>
        <p:spPr>
          <a:xfrm>
            <a:off x="1016000" y="2184042"/>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a:t>
            </a:r>
            <a:endParaRPr lang="en-US" sz="2400" dirty="0">
              <a:solidFill>
                <a:srgbClr val="FF0000"/>
              </a:solidFill>
              <a:latin typeface="Calibri" pitchFamily="34" charset="0"/>
              <a:cs typeface="Andalus" pitchFamily="2" charset="-78"/>
            </a:endParaRPr>
          </a:p>
        </p:txBody>
      </p:sp>
      <p:sp>
        <p:nvSpPr>
          <p:cNvPr id="9" name="TextBox 8"/>
          <p:cNvSpPr txBox="1"/>
          <p:nvPr/>
        </p:nvSpPr>
        <p:spPr>
          <a:xfrm>
            <a:off x="7105650" y="2184042"/>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latin typeface="Calibri" pitchFamily="34" charset="0"/>
                <a:cs typeface="Andalus" pitchFamily="2" charset="-78"/>
              </a:rPr>
              <a:t>Q</a:t>
            </a:r>
          </a:p>
        </p:txBody>
      </p:sp>
      <p:sp>
        <p:nvSpPr>
          <p:cNvPr id="14" name="TextBox 13"/>
          <p:cNvSpPr txBox="1"/>
          <p:nvPr/>
        </p:nvSpPr>
        <p:spPr>
          <a:xfrm>
            <a:off x="3028950" y="3085743"/>
            <a:ext cx="2768600" cy="830997"/>
          </a:xfrm>
          <a:prstGeom prst="rect">
            <a:avLst/>
          </a:prstGeom>
          <a:noFill/>
        </p:spPr>
        <p:txBody>
          <a:bodyPr wrap="square" rtlCol="0">
            <a:spAutoFit/>
          </a:bodyPr>
          <a:lstStyle/>
          <a:p>
            <a:r>
              <a:rPr lang="en-US" sz="2400" dirty="0" smtClean="0">
                <a:latin typeface="Calibri" pitchFamily="34" charset="0"/>
                <a:cs typeface="Andalus" pitchFamily="2" charset="-78"/>
              </a:rPr>
              <a:t>  Same equivalence                   </a:t>
            </a:r>
          </a:p>
          <a:p>
            <a:r>
              <a:rPr lang="en-US" sz="2400" dirty="0">
                <a:latin typeface="Calibri" pitchFamily="34" charset="0"/>
                <a:cs typeface="Andalus" pitchFamily="2" charset="-78"/>
              </a:rPr>
              <a:t> </a:t>
            </a:r>
            <a:r>
              <a:rPr lang="en-US" sz="2400" dirty="0" smtClean="0">
                <a:latin typeface="Calibri" pitchFamily="34" charset="0"/>
                <a:cs typeface="Andalus" pitchFamily="2" charset="-78"/>
              </a:rPr>
              <a:t>             class</a:t>
            </a:r>
            <a:endParaRPr lang="en-US" sz="2400" dirty="0">
              <a:latin typeface="Calibri" pitchFamily="34" charset="0"/>
              <a:cs typeface="Andalus" pitchFamily="2" charset="-78"/>
            </a:endParaRPr>
          </a:p>
        </p:txBody>
      </p:sp>
      <p:sp>
        <p:nvSpPr>
          <p:cNvPr id="19" name="Oval 18"/>
          <p:cNvSpPr/>
          <p:nvPr/>
        </p:nvSpPr>
        <p:spPr>
          <a:xfrm>
            <a:off x="2984064" y="2920643"/>
            <a:ext cx="2762250" cy="1039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ular Callout 20"/>
          <p:cNvSpPr/>
          <p:nvPr/>
        </p:nvSpPr>
        <p:spPr>
          <a:xfrm>
            <a:off x="6934200" y="4397441"/>
            <a:ext cx="1981200" cy="523748"/>
          </a:xfrm>
          <a:prstGeom prst="wedgeRectCallout">
            <a:avLst>
              <a:gd name="adj1" fmla="val -122055"/>
              <a:gd name="adj2" fmla="val 545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Optimal Solution</a:t>
            </a:r>
            <a:endParaRPr lang="en-US" dirty="0">
              <a:solidFill>
                <a:schemeClr val="tx1"/>
              </a:solidFill>
              <a:latin typeface="Calibri" pitchFamily="34" charset="0"/>
              <a:cs typeface="Calibri" pitchFamily="34" charset="0"/>
            </a:endParaRPr>
          </a:p>
        </p:txBody>
      </p:sp>
      <p:sp>
        <p:nvSpPr>
          <p:cNvPr id="23" name="Rectangular Callout 22"/>
          <p:cNvSpPr/>
          <p:nvPr/>
        </p:nvSpPr>
        <p:spPr>
          <a:xfrm>
            <a:off x="6324600" y="5025795"/>
            <a:ext cx="2590800" cy="752348"/>
          </a:xfrm>
          <a:prstGeom prst="wedgeRectCallout">
            <a:avLst>
              <a:gd name="adj1" fmla="val -79740"/>
              <a:gd name="adj2" fmla="val 1410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Objective coefficients of problems P, Q</a:t>
            </a:r>
            <a:endParaRPr lang="en-US" dirty="0">
              <a:solidFill>
                <a:schemeClr val="tx1"/>
              </a:solidFill>
              <a:latin typeface="Calibri" pitchFamily="34" charset="0"/>
              <a:cs typeface="Calibri" pitchFamily="34" charset="0"/>
            </a:endParaRPr>
          </a:p>
        </p:txBody>
      </p:sp>
      <p:sp>
        <p:nvSpPr>
          <p:cNvPr id="3" name="Rectangle 2"/>
          <p:cNvSpPr/>
          <p:nvPr/>
        </p:nvSpPr>
        <p:spPr>
          <a:xfrm>
            <a:off x="2209800" y="838200"/>
            <a:ext cx="4724400" cy="1705082"/>
          </a:xfrm>
          <a:prstGeom prst="rect">
            <a:avLst/>
          </a:prstGeom>
          <a:solidFill>
            <a:srgbClr val="FFFFCC"/>
          </a:solidFill>
          <a:ln>
            <a:solidFill>
              <a:srgbClr val="FF9933"/>
            </a:solidFill>
          </a:ln>
        </p:spPr>
        <p:txBody>
          <a:bodyPr wrap="square">
            <a:spAutoFit/>
          </a:bodyPr>
          <a:lstStyle/>
          <a:p>
            <a:pPr marL="342900" lvl="0" indent="-342900" eaLnBrk="0" hangingPunct="0">
              <a:spcBef>
                <a:spcPct val="20000"/>
              </a:spcBef>
              <a:buClr>
                <a:srgbClr val="FF9900"/>
              </a:buClr>
              <a:buSzPct val="75000"/>
              <a:buFont typeface="Wingdings" pitchFamily="2" charset="2"/>
              <a:buChar char="n"/>
            </a:pPr>
            <a:r>
              <a:rPr lang="en-US" sz="2000" kern="0" dirty="0" smtClean="0">
                <a:solidFill>
                  <a:srgbClr val="000000"/>
                </a:solidFill>
                <a:latin typeface="+mn-lt"/>
                <a:cs typeface="Arial"/>
              </a:rPr>
              <a:t>We define </a:t>
            </a:r>
            <a:r>
              <a:rPr lang="en-US" sz="2000" dirty="0" smtClean="0">
                <a:latin typeface="+mn-lt"/>
              </a:rPr>
              <a:t>an </a:t>
            </a:r>
            <a:r>
              <a:rPr lang="en-US" sz="2000" b="1" dirty="0" smtClean="0">
                <a:latin typeface="+mn-lt"/>
              </a:rPr>
              <a:t>equivalence class </a:t>
            </a:r>
            <a:r>
              <a:rPr lang="en-US" sz="2000" dirty="0" smtClean="0">
                <a:latin typeface="+mn-lt"/>
              </a:rPr>
              <a:t>as the set of ILPs that have: </a:t>
            </a:r>
          </a:p>
          <a:p>
            <a:pPr marL="800100" lvl="1" indent="-342900" eaLnBrk="0" hangingPunct="0">
              <a:spcBef>
                <a:spcPct val="20000"/>
              </a:spcBef>
              <a:buClr>
                <a:srgbClr val="FF9900"/>
              </a:buClr>
              <a:buSzPct val="75000"/>
              <a:buFont typeface="Wingdings" pitchFamily="2" charset="2"/>
              <a:buChar char="n"/>
            </a:pPr>
            <a:r>
              <a:rPr lang="en-US" dirty="0" smtClean="0">
                <a:latin typeface="+mn-lt"/>
              </a:rPr>
              <a:t>the </a:t>
            </a:r>
            <a:r>
              <a:rPr lang="en-US" dirty="0">
                <a:latin typeface="+mn-lt"/>
              </a:rPr>
              <a:t>same </a:t>
            </a:r>
            <a:r>
              <a:rPr lang="en-US" dirty="0">
                <a:solidFill>
                  <a:srgbClr val="0033CC"/>
                </a:solidFill>
                <a:latin typeface="+mn-lt"/>
              </a:rPr>
              <a:t>number of inference variables </a:t>
            </a:r>
            <a:r>
              <a:rPr lang="en-US" dirty="0" smtClean="0">
                <a:solidFill>
                  <a:srgbClr val="0033CC"/>
                </a:solidFill>
                <a:latin typeface="+mn-lt"/>
              </a:rPr>
              <a:t> </a:t>
            </a:r>
          </a:p>
          <a:p>
            <a:pPr marL="800100" lvl="1" indent="-342900" eaLnBrk="0" hangingPunct="0">
              <a:spcBef>
                <a:spcPct val="20000"/>
              </a:spcBef>
              <a:buClr>
                <a:srgbClr val="FF9900"/>
              </a:buClr>
              <a:buSzPct val="75000"/>
              <a:buFont typeface="Wingdings" pitchFamily="2" charset="2"/>
              <a:buChar char="n"/>
            </a:pPr>
            <a:r>
              <a:rPr lang="en-US" dirty="0" smtClean="0">
                <a:latin typeface="+mn-lt"/>
              </a:rPr>
              <a:t>the </a:t>
            </a:r>
            <a:r>
              <a:rPr lang="en-US" dirty="0">
                <a:latin typeface="+mn-lt"/>
              </a:rPr>
              <a:t>same </a:t>
            </a:r>
            <a:r>
              <a:rPr lang="en-US" dirty="0">
                <a:solidFill>
                  <a:srgbClr val="0033CC"/>
                </a:solidFill>
                <a:latin typeface="+mn-lt"/>
              </a:rPr>
              <a:t>feasible </a:t>
            </a:r>
            <a:r>
              <a:rPr lang="en-US" dirty="0" smtClean="0">
                <a:solidFill>
                  <a:srgbClr val="0033CC"/>
                </a:solidFill>
                <a:latin typeface="+mn-lt"/>
              </a:rPr>
              <a:t>set </a:t>
            </a:r>
          </a:p>
          <a:p>
            <a:pPr lvl="1" eaLnBrk="0" hangingPunct="0">
              <a:spcBef>
                <a:spcPct val="20000"/>
              </a:spcBef>
              <a:buClr>
                <a:srgbClr val="FF9900"/>
              </a:buClr>
              <a:buSzPct val="75000"/>
            </a:pPr>
            <a:r>
              <a:rPr lang="en-US" dirty="0" smtClean="0">
                <a:latin typeface="+mn-lt"/>
              </a:rPr>
              <a:t>       (same constraints modulo renaming)</a:t>
            </a:r>
            <a:endParaRPr lang="en-US" dirty="0">
              <a:latin typeface="+mn-lt"/>
            </a:endParaRPr>
          </a:p>
        </p:txBody>
      </p:sp>
      <p:sp>
        <p:nvSpPr>
          <p:cNvPr id="11" name="Slide Number Placeholder 10"/>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58</a:t>
            </a:fld>
            <a:endParaRPr lang="en-US" altLang="zh-TW"/>
          </a:p>
        </p:txBody>
      </p:sp>
      <p:sp>
        <p:nvSpPr>
          <p:cNvPr id="4" name="Rectangular Callout 3"/>
          <p:cNvSpPr/>
          <p:nvPr/>
        </p:nvSpPr>
        <p:spPr>
          <a:xfrm>
            <a:off x="158750" y="4267200"/>
            <a:ext cx="2768600" cy="1720097"/>
          </a:xfrm>
          <a:prstGeom prst="wedgeRectCallout">
            <a:avLst>
              <a:gd name="adj1" fmla="val 4736"/>
              <a:gd name="adj2" fmla="val 47926"/>
            </a:avLst>
          </a:prstGeom>
          <a:solidFill>
            <a:srgbClr val="FFFF66"/>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We give conditions on the objective functions, under which the </a:t>
            </a:r>
            <a:r>
              <a:rPr lang="en-US" dirty="0" smtClean="0">
                <a:solidFill>
                  <a:srgbClr val="FF0000"/>
                </a:solidFill>
              </a:rPr>
              <a:t>solution of P </a:t>
            </a:r>
            <a:r>
              <a:rPr lang="en-US" dirty="0" smtClean="0">
                <a:solidFill>
                  <a:schemeClr val="tx1"/>
                </a:solidFill>
              </a:rPr>
              <a:t>(which we already cached) </a:t>
            </a:r>
            <a:r>
              <a:rPr lang="en-US" dirty="0" smtClean="0">
                <a:solidFill>
                  <a:srgbClr val="FF0000"/>
                </a:solidFill>
              </a:rPr>
              <a:t>is the same as that of the new problem Q</a:t>
            </a:r>
            <a:endParaRPr lang="en-US" dirty="0">
              <a:solidFill>
                <a:srgbClr val="FF0000"/>
              </a:solidFill>
            </a:endParaRPr>
          </a:p>
        </p:txBody>
      </p:sp>
    </p:spTree>
    <p:extLst>
      <p:ext uri="{BB962C8B-B14F-4D97-AF65-F5344CB8AC3E}">
        <p14:creationId xmlns:p14="http://schemas.microsoft.com/office/powerpoint/2010/main" val="1804238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P spid="6" grpId="0"/>
      <p:bldP spid="13" grpId="0" animBg="1"/>
      <p:bldP spid="12" grpId="0" animBg="1"/>
      <p:bldP spid="14" grpId="0"/>
      <p:bldP spid="19" grpId="0" animBg="1"/>
      <p:bldP spid="21" grpId="0" animBg="1"/>
      <p:bldP spid="23" grpId="0" animBg="1"/>
      <p:bldP spid="3" grpId="0" animBg="1"/>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060700" y="4343400"/>
            <a:ext cx="2324100" cy="113324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28950" y="3560465"/>
            <a:ext cx="2355850" cy="4654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3850" y="1986518"/>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69000" y="1960265"/>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28950" y="3560465"/>
            <a:ext cx="2355850" cy="2308324"/>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&lt;0, </a:t>
            </a:r>
            <a:r>
              <a:rPr lang="en-US" sz="2400" b="1" dirty="0" smtClean="0">
                <a:solidFill>
                  <a:srgbClr val="FF0000"/>
                </a:solidFill>
                <a:latin typeface="Calibri" pitchFamily="34" charset="0"/>
                <a:cs typeface="Andalus" pitchFamily="2" charset="-78"/>
              </a:rPr>
              <a:t>1, 1, </a:t>
            </a:r>
            <a:r>
              <a:rPr lang="en-US" sz="2400" dirty="0" smtClean="0">
                <a:latin typeface="Calibri" pitchFamily="34" charset="0"/>
                <a:cs typeface="Andalus" pitchFamily="2" charset="-78"/>
              </a:rPr>
              <a:t>0&gt;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&lt;2, </a:t>
            </a:r>
            <a:r>
              <a:rPr lang="en-US" sz="2400" b="1" dirty="0" smtClean="0">
                <a:solidFill>
                  <a:srgbClr val="FF0000"/>
                </a:solidFill>
                <a:latin typeface="Calibri" pitchFamily="34" charset="0"/>
                <a:cs typeface="Andalus" pitchFamily="2" charset="-78"/>
              </a:rPr>
              <a:t>3, 2, </a:t>
            </a:r>
            <a:r>
              <a:rPr lang="en-US" sz="2400" dirty="0" smtClean="0">
                <a:latin typeface="Calibri" pitchFamily="34" charset="0"/>
                <a:cs typeface="Andalus" pitchFamily="2" charset="-78"/>
              </a:rPr>
              <a:t>1&gt;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&lt;2, </a:t>
            </a:r>
            <a:r>
              <a:rPr lang="en-US" sz="2400" b="1" dirty="0" smtClean="0">
                <a:solidFill>
                  <a:srgbClr val="FF0000"/>
                </a:solidFill>
                <a:latin typeface="Calibri" pitchFamily="34" charset="0"/>
                <a:cs typeface="Andalus" pitchFamily="2" charset="-78"/>
              </a:rPr>
              <a:t>4, 2,</a:t>
            </a:r>
            <a:r>
              <a:rPr lang="en-US" sz="2400" dirty="0" smtClean="0">
                <a:latin typeface="Calibri" pitchFamily="34" charset="0"/>
                <a:cs typeface="Andalus" pitchFamily="2" charset="-78"/>
              </a:rPr>
              <a:t> 0.5&gt;</a:t>
            </a:r>
          </a:p>
          <a:p>
            <a:endParaRPr lang="en-US" sz="2400" dirty="0" smtClean="0">
              <a:latin typeface="Calibri" pitchFamily="34" charset="0"/>
              <a:cs typeface="Andalus" pitchFamily="2" charset="-78"/>
            </a:endParaRPr>
          </a:p>
        </p:txBody>
      </p:sp>
      <p:sp>
        <p:nvSpPr>
          <p:cNvPr id="7" name="TextBox 6"/>
          <p:cNvSpPr txBox="1"/>
          <p:nvPr/>
        </p:nvSpPr>
        <p:spPr>
          <a:xfrm>
            <a:off x="5981700" y="1960265"/>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+4x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+0.5x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5" name="TextBox 4"/>
          <p:cNvSpPr txBox="1"/>
          <p:nvPr/>
        </p:nvSpPr>
        <p:spPr>
          <a:xfrm>
            <a:off x="330200" y="1986518"/>
            <a:ext cx="27686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+3x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2" name="Title 1"/>
          <p:cNvSpPr>
            <a:spLocks noGrp="1"/>
          </p:cNvSpPr>
          <p:nvPr>
            <p:ph type="title"/>
          </p:nvPr>
        </p:nvSpPr>
        <p:spPr/>
        <p:txBody>
          <a:bodyPr/>
          <a:lstStyle/>
          <a:p>
            <a:r>
              <a:rPr lang="en-US" dirty="0" smtClean="0"/>
              <a:t>Example I</a:t>
            </a:r>
            <a:endParaRPr lang="en-US" dirty="0"/>
          </a:p>
        </p:txBody>
      </p:sp>
      <p:sp>
        <p:nvSpPr>
          <p:cNvPr id="8" name="TextBox 7"/>
          <p:cNvSpPr txBox="1"/>
          <p:nvPr/>
        </p:nvSpPr>
        <p:spPr>
          <a:xfrm>
            <a:off x="1187450" y="1358899"/>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a:t>
            </a:r>
            <a:endParaRPr lang="en-US" sz="2400" dirty="0">
              <a:solidFill>
                <a:srgbClr val="FF0000"/>
              </a:solidFill>
              <a:latin typeface="Calibri" pitchFamily="34" charset="0"/>
              <a:cs typeface="Andalus" pitchFamily="2" charset="-78"/>
            </a:endParaRPr>
          </a:p>
        </p:txBody>
      </p:sp>
      <p:sp>
        <p:nvSpPr>
          <p:cNvPr id="9" name="TextBox 8"/>
          <p:cNvSpPr txBox="1"/>
          <p:nvPr/>
        </p:nvSpPr>
        <p:spPr>
          <a:xfrm>
            <a:off x="7277100" y="1358899"/>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latin typeface="Calibri" pitchFamily="34" charset="0"/>
                <a:cs typeface="Andalus" pitchFamily="2" charset="-78"/>
              </a:rPr>
              <a:t>Q</a:t>
            </a:r>
          </a:p>
        </p:txBody>
      </p:sp>
      <p:sp>
        <p:nvSpPr>
          <p:cNvPr id="21" name="TextBox 20"/>
          <p:cNvSpPr txBox="1"/>
          <p:nvPr/>
        </p:nvSpPr>
        <p:spPr>
          <a:xfrm>
            <a:off x="5733256" y="3743235"/>
            <a:ext cx="3309144" cy="1200329"/>
          </a:xfrm>
          <a:prstGeom prst="rect">
            <a:avLst/>
          </a:prstGeom>
          <a:noFill/>
        </p:spPr>
        <p:txBody>
          <a:bodyPr wrap="square" rtlCol="0">
            <a:spAutoFit/>
          </a:bodyPr>
          <a:lstStyle/>
          <a:p>
            <a:r>
              <a:rPr lang="en-US" sz="2400" dirty="0">
                <a:latin typeface="Calibri" pitchFamily="34" charset="0"/>
                <a:cs typeface="Calibri" pitchFamily="34" charset="0"/>
              </a:rPr>
              <a:t>Objective coefficients of </a:t>
            </a:r>
            <a:r>
              <a:rPr lang="en-US" sz="2400" dirty="0">
                <a:solidFill>
                  <a:srgbClr val="0033CC"/>
                </a:solidFill>
                <a:latin typeface="Calibri" pitchFamily="34" charset="0"/>
                <a:cs typeface="Calibri" pitchFamily="34" charset="0"/>
              </a:rPr>
              <a:t>active</a:t>
            </a:r>
            <a:r>
              <a:rPr lang="en-US" sz="2400" dirty="0">
                <a:latin typeface="Calibri" pitchFamily="34" charset="0"/>
                <a:cs typeface="Calibri" pitchFamily="34" charset="0"/>
              </a:rPr>
              <a:t> variables </a:t>
            </a:r>
            <a:r>
              <a:rPr lang="en-US" sz="2400" b="1" dirty="0" smtClean="0">
                <a:latin typeface="Calibri" pitchFamily="34" charset="0"/>
                <a:cs typeface="Calibri" pitchFamily="34" charset="0"/>
              </a:rPr>
              <a:t>did </a:t>
            </a:r>
            <a:r>
              <a:rPr lang="en-US" sz="2400" b="1" dirty="0">
                <a:latin typeface="Calibri" pitchFamily="34" charset="0"/>
                <a:cs typeface="Calibri" pitchFamily="34" charset="0"/>
              </a:rPr>
              <a:t>not decrease</a:t>
            </a:r>
            <a:r>
              <a:rPr lang="en-US" sz="2400" dirty="0">
                <a:latin typeface="Calibri" pitchFamily="34" charset="0"/>
                <a:cs typeface="Calibri" pitchFamily="34" charset="0"/>
              </a:rPr>
              <a:t> from </a:t>
            </a:r>
            <a:r>
              <a:rPr lang="en-US" sz="2400" dirty="0">
                <a:solidFill>
                  <a:srgbClr val="FF0000"/>
                </a:solidFill>
                <a:latin typeface="Calibri" pitchFamily="34" charset="0"/>
                <a:cs typeface="Calibri" pitchFamily="34" charset="0"/>
              </a:rPr>
              <a:t>P</a:t>
            </a:r>
            <a:r>
              <a:rPr lang="en-US" sz="2400" dirty="0">
                <a:latin typeface="Calibri" pitchFamily="34" charset="0"/>
                <a:cs typeface="Calibri" pitchFamily="34" charset="0"/>
              </a:rPr>
              <a:t> to </a:t>
            </a:r>
            <a:r>
              <a:rPr lang="en-US" sz="2400" dirty="0" smtClean="0">
                <a:solidFill>
                  <a:srgbClr val="FF0000"/>
                </a:solidFill>
                <a:latin typeface="Calibri" pitchFamily="34" charset="0"/>
                <a:cs typeface="Calibri" pitchFamily="34" charset="0"/>
              </a:rPr>
              <a:t>Q</a:t>
            </a:r>
            <a:endParaRPr lang="en-US" sz="2400" dirty="0">
              <a:solidFill>
                <a:srgbClr val="FF0000"/>
              </a:solidFill>
              <a:latin typeface="Calibri" pitchFamily="34" charset="0"/>
              <a:cs typeface="Calibri" pitchFamily="34" charset="0"/>
            </a:endParaRPr>
          </a:p>
        </p:txBody>
      </p:sp>
      <p:sp>
        <p:nvSpPr>
          <p:cNvPr id="3" name="Down Arrow 2"/>
          <p:cNvSpPr/>
          <p:nvPr/>
        </p:nvSpPr>
        <p:spPr>
          <a:xfrm>
            <a:off x="4143375" y="46482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15" name="Down Arrow 14"/>
          <p:cNvSpPr/>
          <p:nvPr/>
        </p:nvSpPr>
        <p:spPr>
          <a:xfrm>
            <a:off x="4422775" y="46355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Slide Number Placeholder 10"/>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59</a:t>
            </a:fld>
            <a:endParaRPr lang="en-US" altLang="zh-TW"/>
          </a:p>
        </p:txBody>
      </p:sp>
    </p:spTree>
    <p:extLst>
      <p:ext uri="{BB962C8B-B14F-4D97-AF65-F5344CB8AC3E}">
        <p14:creationId xmlns:p14="http://schemas.microsoft.com/office/powerpoint/2010/main" val="36670629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686800" cy="5181600"/>
          </a:xfrm>
        </p:spPr>
        <p:txBody>
          <a:bodyPr/>
          <a:lstStyle/>
          <a:p>
            <a:pPr eaLnBrk="1" hangingPunct="1">
              <a:lnSpc>
                <a:spcPct val="90000"/>
              </a:lnSpc>
            </a:pPr>
            <a:r>
              <a:rPr lang="en-US" dirty="0" smtClean="0"/>
              <a:t>Constrained Conditional Models</a:t>
            </a:r>
          </a:p>
          <a:p>
            <a:pPr lvl="1" eaLnBrk="1" hangingPunct="1">
              <a:lnSpc>
                <a:spcPct val="90000"/>
              </a:lnSpc>
            </a:pPr>
            <a:r>
              <a:rPr lang="en-US" dirty="0" smtClean="0"/>
              <a:t>A formulation for global </a:t>
            </a:r>
            <a:r>
              <a:rPr lang="en-US" dirty="0"/>
              <a:t>i</a:t>
            </a:r>
            <a:r>
              <a:rPr lang="en-US" dirty="0" smtClean="0"/>
              <a:t>nference with knowledge modeled as expressive structural constraints</a:t>
            </a:r>
          </a:p>
          <a:p>
            <a:pPr lvl="1" eaLnBrk="1" hangingPunct="1">
              <a:lnSpc>
                <a:spcPct val="90000"/>
              </a:lnSpc>
            </a:pPr>
            <a:r>
              <a:rPr lang="en-US" dirty="0" smtClean="0"/>
              <a:t>Some examples</a:t>
            </a:r>
          </a:p>
          <a:p>
            <a:pPr lvl="1" eaLnBrk="1" hangingPunct="1">
              <a:lnSpc>
                <a:spcPct val="90000"/>
              </a:lnSpc>
            </a:pPr>
            <a:endParaRPr lang="en-US" dirty="0" smtClean="0"/>
          </a:p>
          <a:p>
            <a:pPr eaLnBrk="1" hangingPunct="1">
              <a:lnSpc>
                <a:spcPct val="90000"/>
              </a:lnSpc>
            </a:pPr>
            <a:r>
              <a:rPr lang="en-US" dirty="0" smtClean="0"/>
              <a:t>Constraints Driven Learning </a:t>
            </a:r>
          </a:p>
          <a:p>
            <a:pPr lvl="1" eaLnBrk="1" hangingPunct="1">
              <a:lnSpc>
                <a:spcPct val="90000"/>
              </a:lnSpc>
            </a:pPr>
            <a:r>
              <a:rPr lang="en-US" dirty="0" smtClean="0"/>
              <a:t>Training Paradigms for Constrained Conditional Models</a:t>
            </a:r>
          </a:p>
          <a:p>
            <a:pPr lvl="1" eaLnBrk="1" hangingPunct="1">
              <a:lnSpc>
                <a:spcPct val="90000"/>
              </a:lnSpc>
            </a:pPr>
            <a:r>
              <a:rPr lang="en-US" dirty="0" smtClean="0"/>
              <a:t>Constraints Driven Learning (CoDL)</a:t>
            </a:r>
          </a:p>
          <a:p>
            <a:pPr lvl="1" eaLnBrk="1" hangingPunct="1">
              <a:lnSpc>
                <a:spcPct val="90000"/>
              </a:lnSpc>
            </a:pPr>
            <a:r>
              <a:rPr lang="en-US" dirty="0" smtClean="0"/>
              <a:t>Unified (Constrained) Expectation Maximization</a:t>
            </a:r>
          </a:p>
          <a:p>
            <a:pPr lvl="1" eaLnBrk="1" hangingPunct="1">
              <a:lnSpc>
                <a:spcPct val="90000"/>
              </a:lnSpc>
            </a:pPr>
            <a:endParaRPr lang="en-US" dirty="0" smtClean="0">
              <a:solidFill>
                <a:srgbClr val="0033CC"/>
              </a:solidFill>
            </a:endParaRPr>
          </a:p>
          <a:p>
            <a:pPr eaLnBrk="1" hangingPunct="1">
              <a:lnSpc>
                <a:spcPct val="90000"/>
              </a:lnSpc>
            </a:pPr>
            <a:r>
              <a:rPr lang="en-US" dirty="0" smtClean="0"/>
              <a:t>Amortized Integer Linear Programming Inference</a:t>
            </a:r>
          </a:p>
          <a:p>
            <a:pPr lvl="1" eaLnBrk="1" hangingPunct="1">
              <a:lnSpc>
                <a:spcPct val="90000"/>
              </a:lnSpc>
            </a:pPr>
            <a:r>
              <a:rPr lang="en-US" dirty="0" smtClean="0"/>
              <a:t>Exploiting Previous Inference Results</a:t>
            </a:r>
          </a:p>
          <a:p>
            <a:pPr lvl="1" eaLnBrk="1" hangingPunct="1">
              <a:lnSpc>
                <a:spcPct val="90000"/>
              </a:lnSpc>
            </a:pPr>
            <a:r>
              <a:rPr lang="en-US" dirty="0" smtClean="0"/>
              <a:t>Can the k-</a:t>
            </a:r>
            <a:r>
              <a:rPr lang="en-US" dirty="0" err="1" smtClean="0"/>
              <a:t>th</a:t>
            </a:r>
            <a:r>
              <a:rPr lang="en-US" dirty="0" smtClean="0"/>
              <a:t> inference problem be cheaper than the 1st?</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a:t>
            </a:fld>
            <a:endParaRPr lang="en-US" altLang="zh-TW"/>
          </a:p>
        </p:txBody>
      </p:sp>
    </p:spTree>
    <p:extLst>
      <p:ext uri="{BB962C8B-B14F-4D97-AF65-F5344CB8AC3E}">
        <p14:creationId xmlns:p14="http://schemas.microsoft.com/office/powerpoint/2010/main" val="679265549"/>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028950" y="3560465"/>
            <a:ext cx="2355850" cy="4654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60700" y="4343400"/>
            <a:ext cx="2324100" cy="113324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3850" y="1986518"/>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69000" y="1960265"/>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28950" y="3560465"/>
            <a:ext cx="2355850" cy="2308324"/>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0</a:t>
            </a:r>
            <a:r>
              <a:rPr lang="en-US" sz="2400" dirty="0" smtClean="0">
                <a:latin typeface="Calibri" pitchFamily="34" charset="0"/>
                <a:cs typeface="Andalus" pitchFamily="2" charset="-78"/>
              </a:rPr>
              <a:t>, 1, 1, </a:t>
            </a:r>
            <a:r>
              <a:rPr lang="en-US" sz="2400" b="1" dirty="0" smtClean="0">
                <a:solidFill>
                  <a:srgbClr val="FF0000"/>
                </a:solidFill>
                <a:latin typeface="Calibri" pitchFamily="34" charset="0"/>
                <a:cs typeface="Andalus" pitchFamily="2" charset="-78"/>
              </a:rPr>
              <a:t>0</a:t>
            </a:r>
            <a:r>
              <a:rPr lang="en-US" sz="2400" dirty="0" smtClean="0">
                <a:latin typeface="Calibri" pitchFamily="34" charset="0"/>
                <a:cs typeface="Andalus" pitchFamily="2" charset="-78"/>
              </a:rPr>
              <a:t>&gt;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2</a:t>
            </a:r>
            <a:r>
              <a:rPr lang="en-US" sz="2400" dirty="0" smtClean="0">
                <a:latin typeface="Calibri" pitchFamily="34" charset="0"/>
                <a:cs typeface="Andalus" pitchFamily="2" charset="-78"/>
              </a:rPr>
              <a:t>, 3, 2, </a:t>
            </a:r>
            <a:r>
              <a:rPr lang="en-US" sz="2400" b="1" dirty="0" smtClean="0">
                <a:solidFill>
                  <a:srgbClr val="FF0000"/>
                </a:solidFill>
                <a:latin typeface="Calibri" pitchFamily="34" charset="0"/>
                <a:cs typeface="Andalus" pitchFamily="2" charset="-78"/>
              </a:rPr>
              <a:t>1</a:t>
            </a:r>
            <a:r>
              <a:rPr lang="en-US" sz="2400" dirty="0" smtClean="0">
                <a:latin typeface="Calibri" pitchFamily="34" charset="0"/>
                <a:cs typeface="Andalus" pitchFamily="2" charset="-78"/>
              </a:rPr>
              <a:t>&gt;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2</a:t>
            </a:r>
            <a:r>
              <a:rPr lang="en-US" sz="2400" dirty="0" smtClean="0">
                <a:latin typeface="Calibri" pitchFamily="34" charset="0"/>
                <a:cs typeface="Andalus" pitchFamily="2" charset="-78"/>
              </a:rPr>
              <a:t>, 4, 2, </a:t>
            </a:r>
            <a:r>
              <a:rPr lang="en-US" sz="2400" b="1" dirty="0" smtClean="0">
                <a:solidFill>
                  <a:srgbClr val="FF0000"/>
                </a:solidFill>
                <a:latin typeface="Calibri" pitchFamily="34" charset="0"/>
                <a:cs typeface="Andalus" pitchFamily="2" charset="-78"/>
              </a:rPr>
              <a:t>0.5</a:t>
            </a:r>
            <a:r>
              <a:rPr lang="en-US" sz="2400" dirty="0" smtClean="0">
                <a:latin typeface="Calibri" pitchFamily="34" charset="0"/>
                <a:cs typeface="Andalus" pitchFamily="2" charset="-78"/>
              </a:rPr>
              <a:t>&gt;</a:t>
            </a:r>
          </a:p>
          <a:p>
            <a:endParaRPr lang="en-US" sz="2400" dirty="0" smtClean="0">
              <a:latin typeface="Calibri" pitchFamily="34" charset="0"/>
              <a:cs typeface="Andalus" pitchFamily="2" charset="-78"/>
            </a:endParaRPr>
          </a:p>
        </p:txBody>
      </p:sp>
      <p:sp>
        <p:nvSpPr>
          <p:cNvPr id="7" name="TextBox 6"/>
          <p:cNvSpPr txBox="1"/>
          <p:nvPr/>
        </p:nvSpPr>
        <p:spPr>
          <a:xfrm>
            <a:off x="5981700" y="1960265"/>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+4x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+0.5x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5" name="TextBox 4"/>
          <p:cNvSpPr txBox="1"/>
          <p:nvPr/>
        </p:nvSpPr>
        <p:spPr>
          <a:xfrm>
            <a:off x="330200" y="1986518"/>
            <a:ext cx="2768600" cy="1200329"/>
          </a:xfrm>
          <a:prstGeom prst="rect">
            <a:avLst/>
          </a:prstGeom>
          <a:solidFill>
            <a:srgbClr val="FFFFCC"/>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+3x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2" name="Title 1"/>
          <p:cNvSpPr>
            <a:spLocks noGrp="1"/>
          </p:cNvSpPr>
          <p:nvPr>
            <p:ph type="title"/>
          </p:nvPr>
        </p:nvSpPr>
        <p:spPr/>
        <p:txBody>
          <a:bodyPr/>
          <a:lstStyle/>
          <a:p>
            <a:r>
              <a:rPr lang="en-US" dirty="0" smtClean="0"/>
              <a:t>Example I</a:t>
            </a:r>
            <a:endParaRPr lang="en-US" dirty="0"/>
          </a:p>
        </p:txBody>
      </p:sp>
      <p:sp>
        <p:nvSpPr>
          <p:cNvPr id="8" name="TextBox 7"/>
          <p:cNvSpPr txBox="1"/>
          <p:nvPr/>
        </p:nvSpPr>
        <p:spPr>
          <a:xfrm>
            <a:off x="1187450" y="1358899"/>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a:t>
            </a:r>
            <a:endParaRPr lang="en-US" sz="2400" dirty="0">
              <a:solidFill>
                <a:srgbClr val="FF0000"/>
              </a:solidFill>
              <a:latin typeface="Calibri" pitchFamily="34" charset="0"/>
              <a:cs typeface="Andalus" pitchFamily="2" charset="-78"/>
            </a:endParaRPr>
          </a:p>
        </p:txBody>
      </p:sp>
      <p:sp>
        <p:nvSpPr>
          <p:cNvPr id="9" name="TextBox 8"/>
          <p:cNvSpPr txBox="1"/>
          <p:nvPr/>
        </p:nvSpPr>
        <p:spPr>
          <a:xfrm>
            <a:off x="7277100" y="1358899"/>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latin typeface="Calibri" pitchFamily="34" charset="0"/>
                <a:cs typeface="Andalus" pitchFamily="2" charset="-78"/>
              </a:rPr>
              <a:t>Q</a:t>
            </a:r>
          </a:p>
        </p:txBody>
      </p:sp>
      <p:sp>
        <p:nvSpPr>
          <p:cNvPr id="14" name="Down Arrow 13"/>
          <p:cNvSpPr/>
          <p:nvPr/>
        </p:nvSpPr>
        <p:spPr>
          <a:xfrm>
            <a:off x="3851275" y="46482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15" name="Down Arrow 14"/>
          <p:cNvSpPr/>
          <p:nvPr/>
        </p:nvSpPr>
        <p:spPr>
          <a:xfrm>
            <a:off x="4765675" y="46355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5733256" y="3743235"/>
            <a:ext cx="3309144" cy="1200329"/>
          </a:xfrm>
          <a:prstGeom prst="rect">
            <a:avLst/>
          </a:prstGeom>
          <a:noFill/>
        </p:spPr>
        <p:txBody>
          <a:bodyPr wrap="square" rtlCol="0">
            <a:spAutoFit/>
          </a:bodyPr>
          <a:lstStyle/>
          <a:p>
            <a:r>
              <a:rPr lang="en-US" sz="2400" dirty="0">
                <a:latin typeface="Calibri" pitchFamily="34" charset="0"/>
                <a:cs typeface="Calibri" pitchFamily="34" charset="0"/>
              </a:rPr>
              <a:t>Objective coefficients of </a:t>
            </a:r>
            <a:r>
              <a:rPr lang="en-US" sz="2400" dirty="0" smtClean="0">
                <a:solidFill>
                  <a:srgbClr val="0033CC"/>
                </a:solidFill>
                <a:latin typeface="Calibri" pitchFamily="34" charset="0"/>
                <a:cs typeface="Calibri" pitchFamily="34" charset="0"/>
              </a:rPr>
              <a:t>inactive</a:t>
            </a:r>
            <a:r>
              <a:rPr lang="en-US" sz="2400" dirty="0" smtClean="0">
                <a:latin typeface="Calibri" pitchFamily="34" charset="0"/>
                <a:cs typeface="Calibri" pitchFamily="34" charset="0"/>
              </a:rPr>
              <a:t> </a:t>
            </a:r>
            <a:r>
              <a:rPr lang="en-US" sz="2400" dirty="0">
                <a:latin typeface="Calibri" pitchFamily="34" charset="0"/>
                <a:cs typeface="Calibri" pitchFamily="34" charset="0"/>
              </a:rPr>
              <a:t>variables </a:t>
            </a:r>
            <a:r>
              <a:rPr lang="en-US" sz="2400" b="1" dirty="0" smtClean="0">
                <a:latin typeface="Calibri" pitchFamily="34" charset="0"/>
                <a:cs typeface="Calibri" pitchFamily="34" charset="0"/>
              </a:rPr>
              <a:t>did </a:t>
            </a:r>
            <a:r>
              <a:rPr lang="en-US" sz="2400" b="1" dirty="0">
                <a:latin typeface="Calibri" pitchFamily="34" charset="0"/>
                <a:cs typeface="Calibri" pitchFamily="34" charset="0"/>
              </a:rPr>
              <a:t>not </a:t>
            </a:r>
            <a:r>
              <a:rPr lang="en-US" sz="2400" b="1" dirty="0" smtClean="0">
                <a:latin typeface="Calibri" pitchFamily="34" charset="0"/>
                <a:cs typeface="Calibri" pitchFamily="34" charset="0"/>
              </a:rPr>
              <a:t>increase</a:t>
            </a:r>
            <a:r>
              <a:rPr lang="en-US" sz="2400" dirty="0" smtClean="0">
                <a:latin typeface="Calibri" pitchFamily="34" charset="0"/>
                <a:cs typeface="Calibri" pitchFamily="34" charset="0"/>
              </a:rPr>
              <a:t> </a:t>
            </a:r>
            <a:r>
              <a:rPr lang="en-US" sz="2400" dirty="0">
                <a:latin typeface="Calibri" pitchFamily="34" charset="0"/>
                <a:cs typeface="Calibri" pitchFamily="34" charset="0"/>
              </a:rPr>
              <a:t>from </a:t>
            </a:r>
            <a:r>
              <a:rPr lang="en-US" sz="2400" dirty="0">
                <a:solidFill>
                  <a:srgbClr val="FF0000"/>
                </a:solidFill>
                <a:latin typeface="Calibri" pitchFamily="34" charset="0"/>
                <a:cs typeface="Calibri" pitchFamily="34" charset="0"/>
              </a:rPr>
              <a:t>P</a:t>
            </a:r>
            <a:r>
              <a:rPr lang="en-US" sz="2400" dirty="0">
                <a:latin typeface="Calibri" pitchFamily="34" charset="0"/>
                <a:cs typeface="Calibri" pitchFamily="34" charset="0"/>
              </a:rPr>
              <a:t> to </a:t>
            </a:r>
            <a:r>
              <a:rPr lang="en-US" sz="2400" dirty="0" smtClean="0">
                <a:solidFill>
                  <a:srgbClr val="FF0000"/>
                </a:solidFill>
                <a:latin typeface="Calibri" pitchFamily="34" charset="0"/>
                <a:cs typeface="Calibri" pitchFamily="34" charset="0"/>
              </a:rPr>
              <a:t>Q</a:t>
            </a:r>
            <a:endParaRPr lang="en-US" sz="2400" dirty="0">
              <a:solidFill>
                <a:srgbClr val="FF0000"/>
              </a:solidFill>
              <a:latin typeface="Calibri" pitchFamily="34" charset="0"/>
              <a:cs typeface="Calibri" pitchFamily="34" charset="0"/>
            </a:endParaRPr>
          </a:p>
        </p:txBody>
      </p:sp>
      <p:sp>
        <p:nvSpPr>
          <p:cNvPr id="19" name="Rectangle 18"/>
          <p:cNvSpPr/>
          <p:nvPr/>
        </p:nvSpPr>
        <p:spPr>
          <a:xfrm>
            <a:off x="3581400" y="1549400"/>
            <a:ext cx="1355725" cy="660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606800" y="1640531"/>
            <a:ext cx="1330325" cy="461665"/>
          </a:xfrm>
          <a:prstGeom prst="rect">
            <a:avLst/>
          </a:prstGeom>
          <a:noFill/>
        </p:spPr>
        <p:txBody>
          <a:bodyPr wrap="square" rtlCol="0">
            <a:spAutoFit/>
          </a:bodyPr>
          <a:lstStyle/>
          <a:p>
            <a:pPr algn="ct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solidFill>
                  <a:srgbClr val="FF0000"/>
                </a:solidFill>
                <a:latin typeface="Calibri" pitchFamily="34" charset="0"/>
                <a:cs typeface="Andalus" pitchFamily="2" charset="-78"/>
              </a:rPr>
              <a:t>=</a:t>
            </a: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Q</a:t>
            </a:r>
            <a:endParaRPr lang="en-US" sz="2400" baseline="-25000" dirty="0">
              <a:solidFill>
                <a:srgbClr val="FF0000"/>
              </a:solidFill>
              <a:latin typeface="Calibri" pitchFamily="34" charset="0"/>
              <a:cs typeface="Andalus" pitchFamily="2" charset="-78"/>
            </a:endParaRPr>
          </a:p>
        </p:txBody>
      </p:sp>
      <p:sp>
        <p:nvSpPr>
          <p:cNvPr id="23" name="Rectangular Callout 22"/>
          <p:cNvSpPr/>
          <p:nvPr/>
        </p:nvSpPr>
        <p:spPr>
          <a:xfrm>
            <a:off x="2743200" y="533399"/>
            <a:ext cx="3225800" cy="825499"/>
          </a:xfrm>
          <a:prstGeom prst="wedgeRectCallout">
            <a:avLst>
              <a:gd name="adj1" fmla="val -7208"/>
              <a:gd name="adj2" fmla="val 68483"/>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latin typeface="Calibri" pitchFamily="34" charset="0"/>
                <a:cs typeface="Calibri" pitchFamily="34" charset="0"/>
              </a:rPr>
              <a:t>Conclusion: </a:t>
            </a:r>
            <a:r>
              <a:rPr lang="en-US" dirty="0" smtClean="0">
                <a:solidFill>
                  <a:schemeClr val="tx1"/>
                </a:solidFill>
                <a:latin typeface="Calibri" pitchFamily="34" charset="0"/>
                <a:cs typeface="Calibri" pitchFamily="34" charset="0"/>
              </a:rPr>
              <a:t>The optimal solution of Q is the same as P’s </a:t>
            </a:r>
            <a:endParaRPr lang="en-US" dirty="0">
              <a:solidFill>
                <a:schemeClr val="tx1"/>
              </a:solidFill>
              <a:latin typeface="Calibri" pitchFamily="34" charset="0"/>
              <a:cs typeface="Calibri" pitchFamily="34" charset="0"/>
            </a:endParaRPr>
          </a:p>
        </p:txBody>
      </p:sp>
      <p:sp>
        <p:nvSpPr>
          <p:cNvPr id="10" name="Slide Number Placeholder 9"/>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60</a:t>
            </a:fld>
            <a:endParaRPr lang="en-US" altLang="zh-TW"/>
          </a:p>
        </p:txBody>
      </p:sp>
    </p:spTree>
    <p:extLst>
      <p:ext uri="{BB962C8B-B14F-4D97-AF65-F5344CB8AC3E}">
        <p14:creationId xmlns:p14="http://schemas.microsoft.com/office/powerpoint/2010/main" val="32370640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Theorem I</a:t>
            </a:r>
            <a:endParaRPr lang="en-US" dirty="0"/>
          </a:p>
        </p:txBody>
      </p:sp>
      <p:sp>
        <p:nvSpPr>
          <p:cNvPr id="7" name="Content Placeholder 6"/>
          <p:cNvSpPr>
            <a:spLocks noGrp="1"/>
          </p:cNvSpPr>
          <p:nvPr>
            <p:ph idx="1"/>
          </p:nvPr>
        </p:nvSpPr>
        <p:spPr/>
        <p:txBody>
          <a:bodyPr/>
          <a:lstStyle/>
          <a:p>
            <a:endParaRPr lang="en-US" dirty="0" smtClean="0"/>
          </a:p>
          <a:p>
            <a:r>
              <a:rPr lang="en-US" dirty="0" smtClean="0">
                <a:effectLst>
                  <a:glow rad="101600">
                    <a:schemeClr val="accent3">
                      <a:satMod val="175000"/>
                      <a:alpha val="40000"/>
                    </a:schemeClr>
                  </a:glow>
                </a:effectLst>
              </a:rPr>
              <a:t>Denote:</a:t>
            </a:r>
            <a:r>
              <a:rPr lang="en-US" dirty="0" smtClean="0">
                <a:solidFill>
                  <a:srgbClr val="FF0000"/>
                </a:solidFill>
                <a:effectLst>
                  <a:glow rad="101600">
                    <a:schemeClr val="accent3">
                      <a:satMod val="175000"/>
                      <a:alpha val="40000"/>
                    </a:schemeClr>
                  </a:glow>
                </a:effectLst>
              </a:rPr>
              <a:t> </a:t>
            </a:r>
            <a:r>
              <a:rPr lang="el-GR" dirty="0">
                <a:solidFill>
                  <a:srgbClr val="FF0000"/>
                </a:solidFill>
                <a:effectLst>
                  <a:glow rad="101600">
                    <a:schemeClr val="accent3">
                      <a:satMod val="175000"/>
                      <a:alpha val="40000"/>
                    </a:schemeClr>
                  </a:glow>
                </a:effectLst>
              </a:rPr>
              <a:t>δ</a:t>
            </a:r>
            <a:r>
              <a:rPr lang="en-US" b="1" dirty="0">
                <a:solidFill>
                  <a:srgbClr val="FF0000"/>
                </a:solidFill>
                <a:effectLst>
                  <a:glow rad="101600">
                    <a:schemeClr val="accent3">
                      <a:satMod val="175000"/>
                      <a:alpha val="40000"/>
                    </a:schemeClr>
                  </a:glow>
                </a:effectLst>
              </a:rPr>
              <a:t>c</a:t>
            </a:r>
            <a:r>
              <a:rPr lang="en-US" dirty="0">
                <a:solidFill>
                  <a:srgbClr val="FF0000"/>
                </a:solidFill>
                <a:effectLst>
                  <a:glow rad="101600">
                    <a:schemeClr val="accent3">
                      <a:satMod val="175000"/>
                      <a:alpha val="40000"/>
                    </a:schemeClr>
                  </a:glow>
                </a:effectLst>
              </a:rPr>
              <a:t> =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Q</a:t>
            </a:r>
            <a:r>
              <a:rPr lang="en-US" dirty="0">
                <a:solidFill>
                  <a:srgbClr val="FF0000"/>
                </a:solidFill>
                <a:effectLst>
                  <a:glow rad="101600">
                    <a:schemeClr val="accent3">
                      <a:satMod val="175000"/>
                      <a:alpha val="40000"/>
                    </a:schemeClr>
                  </a:glow>
                </a:effectLst>
              </a:rPr>
              <a:t> -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P</a:t>
            </a:r>
            <a:endParaRPr lang="en-US" baseline="-25000" dirty="0">
              <a:solidFill>
                <a:srgbClr val="FF0000"/>
              </a:solidFill>
              <a:effectLst>
                <a:glow rad="101600">
                  <a:schemeClr val="accent3">
                    <a:satMod val="175000"/>
                    <a:alpha val="40000"/>
                  </a:schemeClr>
                </a:glow>
              </a:effectLst>
            </a:endParaRPr>
          </a:p>
          <a:p>
            <a:pPr marL="0" indent="0">
              <a:buNone/>
            </a:pPr>
            <a:endParaRPr lang="en-US" b="1" dirty="0" smtClean="0"/>
          </a:p>
          <a:p>
            <a:pPr marL="0" indent="0">
              <a:buNone/>
            </a:pPr>
            <a:r>
              <a:rPr lang="en-US" b="1" dirty="0" smtClean="0"/>
              <a:t>Theorem:</a:t>
            </a:r>
          </a:p>
          <a:p>
            <a:r>
              <a:rPr lang="en-US" dirty="0" smtClean="0"/>
              <a:t>Let </a:t>
            </a:r>
            <a:r>
              <a:rPr lang="en-US" b="1" dirty="0" smtClean="0">
                <a:solidFill>
                  <a:srgbClr val="FF0000"/>
                </a:solidFill>
              </a:rPr>
              <a:t>x</a:t>
            </a:r>
            <a:r>
              <a:rPr lang="en-US" baseline="30000" dirty="0" smtClean="0">
                <a:solidFill>
                  <a:srgbClr val="FF0000"/>
                </a:solidFill>
              </a:rPr>
              <a:t>*</a:t>
            </a:r>
            <a:r>
              <a:rPr lang="en-US" baseline="-25000" dirty="0" smtClean="0">
                <a:solidFill>
                  <a:srgbClr val="FF0000"/>
                </a:solidFill>
              </a:rPr>
              <a:t>P</a:t>
            </a:r>
            <a:r>
              <a:rPr lang="en-US" dirty="0"/>
              <a:t> </a:t>
            </a:r>
            <a:r>
              <a:rPr lang="en-US" dirty="0" smtClean="0"/>
              <a:t> be the optimal solution of an ILP </a:t>
            </a:r>
            <a:r>
              <a:rPr lang="en-US" dirty="0" smtClean="0">
                <a:solidFill>
                  <a:srgbClr val="FF0000"/>
                </a:solidFill>
              </a:rPr>
              <a:t>P </a:t>
            </a:r>
            <a:r>
              <a:rPr lang="en-US" dirty="0" smtClean="0"/>
              <a:t>We are and assume that an ILP </a:t>
            </a:r>
            <a:r>
              <a:rPr lang="en-US" dirty="0" smtClean="0">
                <a:solidFill>
                  <a:srgbClr val="FF0000"/>
                </a:solidFill>
              </a:rPr>
              <a:t>Q</a:t>
            </a:r>
          </a:p>
          <a:p>
            <a:pPr lvl="1"/>
            <a:r>
              <a:rPr lang="en-US" dirty="0" smtClean="0">
                <a:effectLst>
                  <a:glow rad="101600">
                    <a:schemeClr val="accent3">
                      <a:satMod val="175000"/>
                      <a:alpha val="40000"/>
                    </a:schemeClr>
                  </a:glow>
                </a:effectLst>
              </a:rPr>
              <a:t>Is in the same equivalence class as </a:t>
            </a:r>
            <a:r>
              <a:rPr lang="en-US" dirty="0" smtClean="0">
                <a:solidFill>
                  <a:srgbClr val="FF0000"/>
                </a:solidFill>
                <a:effectLst>
                  <a:glow rad="101600">
                    <a:schemeClr val="accent3">
                      <a:satMod val="175000"/>
                      <a:alpha val="40000"/>
                    </a:schemeClr>
                  </a:glow>
                </a:effectLst>
              </a:rPr>
              <a:t>P </a:t>
            </a:r>
          </a:p>
          <a:p>
            <a:pPr lvl="1"/>
            <a:r>
              <a:rPr lang="en-US" dirty="0" smtClean="0">
                <a:effectLst>
                  <a:glow rad="101600">
                    <a:schemeClr val="accent3">
                      <a:satMod val="175000"/>
                      <a:alpha val="40000"/>
                    </a:schemeClr>
                  </a:glow>
                </a:effectLst>
              </a:rPr>
              <a:t>And</a:t>
            </a:r>
            <a:r>
              <a:rPr lang="en-US" dirty="0" smtClean="0">
                <a:solidFill>
                  <a:srgbClr val="FF0000"/>
                </a:solidFill>
                <a:effectLst>
                  <a:glow rad="101600">
                    <a:schemeClr val="accent3">
                      <a:satMod val="175000"/>
                      <a:alpha val="40000"/>
                    </a:schemeClr>
                  </a:glow>
                </a:effectLst>
              </a:rPr>
              <a:t>, </a:t>
            </a:r>
            <a:r>
              <a:rPr lang="en-US" dirty="0" smtClean="0">
                <a:effectLst>
                  <a:glow rad="101600">
                    <a:schemeClr val="accent3">
                      <a:satMod val="175000"/>
                      <a:alpha val="40000"/>
                    </a:schemeClr>
                  </a:glow>
                </a:effectLst>
              </a:rPr>
              <a:t>For each </a:t>
            </a:r>
            <a:r>
              <a:rPr lang="en-US" dirty="0" err="1" smtClean="0">
                <a:solidFill>
                  <a:srgbClr val="FF0000"/>
                </a:solidFill>
                <a:effectLst>
                  <a:glow rad="101600">
                    <a:schemeClr val="accent3">
                      <a:satMod val="175000"/>
                      <a:alpha val="40000"/>
                    </a:schemeClr>
                  </a:glow>
                </a:effectLst>
              </a:rPr>
              <a:t>i</a:t>
            </a:r>
            <a:r>
              <a:rPr lang="en-US" dirty="0" smtClean="0">
                <a:solidFill>
                  <a:srgbClr val="FF0000"/>
                </a:solidFill>
                <a:effectLst>
                  <a:glow rad="101600">
                    <a:schemeClr val="accent3">
                      <a:satMod val="175000"/>
                      <a:alpha val="40000"/>
                    </a:schemeClr>
                  </a:glow>
                </a:effectLst>
              </a:rPr>
              <a:t> </a:t>
            </a:r>
            <a:r>
              <a:rPr lang="el-GR" dirty="0" smtClean="0">
                <a:solidFill>
                  <a:srgbClr val="FF0000"/>
                </a:solidFill>
                <a:effectLst>
                  <a:glow rad="101600">
                    <a:schemeClr val="accent3">
                      <a:satMod val="175000"/>
                      <a:alpha val="40000"/>
                    </a:schemeClr>
                  </a:glow>
                </a:effectLst>
              </a:rPr>
              <a:t>ϵ</a:t>
            </a:r>
            <a:r>
              <a:rPr lang="en-US" dirty="0" smtClean="0">
                <a:solidFill>
                  <a:srgbClr val="FF0000"/>
                </a:solidFill>
                <a:effectLst>
                  <a:glow rad="101600">
                    <a:schemeClr val="accent3">
                      <a:satMod val="175000"/>
                      <a:alpha val="40000"/>
                    </a:schemeClr>
                  </a:glow>
                </a:effectLst>
              </a:rPr>
              <a:t> {1, …, </a:t>
            </a:r>
            <a:r>
              <a:rPr lang="en-US" dirty="0" err="1" smtClean="0">
                <a:solidFill>
                  <a:srgbClr val="FF0000"/>
                </a:solidFill>
                <a:effectLst>
                  <a:glow rad="101600">
                    <a:schemeClr val="accent3">
                      <a:satMod val="175000"/>
                      <a:alpha val="40000"/>
                    </a:schemeClr>
                  </a:glow>
                </a:effectLst>
              </a:rPr>
              <a:t>n</a:t>
            </a:r>
            <a:r>
              <a:rPr lang="en-US" baseline="-25000" dirty="0" err="1" smtClean="0">
                <a:solidFill>
                  <a:srgbClr val="FF0000"/>
                </a:solidFill>
                <a:effectLst>
                  <a:glow rad="101600">
                    <a:schemeClr val="accent3">
                      <a:satMod val="175000"/>
                      <a:alpha val="40000"/>
                    </a:schemeClr>
                  </a:glow>
                </a:effectLst>
              </a:rPr>
              <a:t>p</a:t>
            </a:r>
            <a:r>
              <a:rPr lang="en-US" dirty="0" smtClean="0">
                <a:solidFill>
                  <a:srgbClr val="FF0000"/>
                </a:solidFill>
                <a:effectLst>
                  <a:glow rad="101600">
                    <a:schemeClr val="accent3">
                      <a:satMod val="175000"/>
                      <a:alpha val="40000"/>
                    </a:schemeClr>
                  </a:glow>
                </a:effectLst>
              </a:rPr>
              <a:t> } (2</a:t>
            </a:r>
            <a:r>
              <a:rPr lang="en-US" b="1" dirty="0" smtClean="0">
                <a:solidFill>
                  <a:srgbClr val="FF0000"/>
                </a:solidFill>
                <a:effectLst>
                  <a:glow rad="101600">
                    <a:schemeClr val="accent3">
                      <a:satMod val="175000"/>
                      <a:alpha val="40000"/>
                    </a:schemeClr>
                  </a:glow>
                </a:effectLst>
              </a:rPr>
              <a:t>x</a:t>
            </a:r>
            <a:r>
              <a:rPr lang="en-US" baseline="30000" dirty="0" smtClean="0">
                <a:solidFill>
                  <a:srgbClr val="FF0000"/>
                </a:solidFill>
                <a:effectLst>
                  <a:glow rad="101600">
                    <a:schemeClr val="accent3">
                      <a:satMod val="175000"/>
                      <a:alpha val="40000"/>
                    </a:schemeClr>
                  </a:glow>
                </a:effectLst>
              </a:rPr>
              <a:t>*</a:t>
            </a:r>
            <a:r>
              <a:rPr lang="en-US" baseline="-25000" dirty="0" err="1" smtClean="0">
                <a:solidFill>
                  <a:srgbClr val="FF0000"/>
                </a:solidFill>
                <a:effectLst>
                  <a:glow rad="101600">
                    <a:schemeClr val="accent3">
                      <a:satMod val="175000"/>
                      <a:alpha val="40000"/>
                    </a:schemeClr>
                  </a:glow>
                </a:effectLst>
              </a:rPr>
              <a:t>P,i</a:t>
            </a:r>
            <a:r>
              <a:rPr lang="en-US" dirty="0" smtClean="0">
                <a:solidFill>
                  <a:srgbClr val="FF0000"/>
                </a:solidFill>
                <a:effectLst>
                  <a:glow rad="101600">
                    <a:schemeClr val="accent3">
                      <a:satMod val="175000"/>
                      <a:alpha val="40000"/>
                    </a:schemeClr>
                  </a:glow>
                </a:effectLst>
              </a:rPr>
              <a:t> – 1)</a:t>
            </a:r>
            <a:r>
              <a:rPr lang="el-GR" dirty="0" smtClean="0">
                <a:solidFill>
                  <a:srgbClr val="FF0000"/>
                </a:solidFill>
                <a:effectLst>
                  <a:glow rad="101600">
                    <a:schemeClr val="accent3">
                      <a:satMod val="175000"/>
                      <a:alpha val="40000"/>
                    </a:schemeClr>
                  </a:glow>
                </a:effectLst>
              </a:rPr>
              <a:t>δ</a:t>
            </a:r>
            <a:r>
              <a:rPr lang="en-US" b="1" dirty="0" smtClean="0">
                <a:solidFill>
                  <a:srgbClr val="FF0000"/>
                </a:solidFill>
                <a:effectLst>
                  <a:glow rad="101600">
                    <a:schemeClr val="accent3">
                      <a:satMod val="175000"/>
                      <a:alpha val="40000"/>
                    </a:schemeClr>
                  </a:glow>
                </a:effectLst>
              </a:rPr>
              <a:t>c</a:t>
            </a:r>
            <a:r>
              <a:rPr lang="en-US" baseline="-25000" dirty="0" smtClean="0">
                <a:solidFill>
                  <a:srgbClr val="FF0000"/>
                </a:solidFill>
                <a:effectLst>
                  <a:glow rad="101600">
                    <a:schemeClr val="accent3">
                      <a:satMod val="175000"/>
                      <a:alpha val="40000"/>
                    </a:schemeClr>
                  </a:glow>
                </a:effectLst>
              </a:rPr>
              <a:t>i</a:t>
            </a:r>
            <a:r>
              <a:rPr lang="en-US" dirty="0" smtClean="0">
                <a:solidFill>
                  <a:srgbClr val="FF0000"/>
                </a:solidFill>
                <a:effectLst>
                  <a:glow rad="101600">
                    <a:schemeClr val="accent3">
                      <a:satMod val="175000"/>
                      <a:alpha val="40000"/>
                    </a:schemeClr>
                  </a:glow>
                </a:effectLst>
              </a:rPr>
              <a:t> ≥ 0, </a:t>
            </a:r>
            <a:r>
              <a:rPr lang="en-US" dirty="0" smtClean="0">
                <a:effectLst>
                  <a:glow rad="101600">
                    <a:schemeClr val="accent3">
                      <a:satMod val="175000"/>
                      <a:alpha val="40000"/>
                    </a:schemeClr>
                  </a:glow>
                </a:effectLst>
              </a:rPr>
              <a:t>where</a:t>
            </a:r>
            <a:r>
              <a:rPr lang="en-US" dirty="0" smtClean="0">
                <a:solidFill>
                  <a:srgbClr val="FF0000"/>
                </a:solidFill>
                <a:effectLst>
                  <a:glow rad="101600">
                    <a:schemeClr val="accent3">
                      <a:satMod val="175000"/>
                      <a:alpha val="40000"/>
                    </a:schemeClr>
                  </a:glow>
                </a:effectLst>
              </a:rPr>
              <a:t> </a:t>
            </a:r>
            <a:r>
              <a:rPr lang="el-GR" dirty="0">
                <a:solidFill>
                  <a:srgbClr val="FF0000"/>
                </a:solidFill>
                <a:effectLst>
                  <a:glow rad="101600">
                    <a:schemeClr val="accent3">
                      <a:satMod val="175000"/>
                      <a:alpha val="40000"/>
                    </a:schemeClr>
                  </a:glow>
                </a:effectLst>
              </a:rPr>
              <a:t>δ</a:t>
            </a:r>
            <a:r>
              <a:rPr lang="en-US" b="1" dirty="0" smtClean="0">
                <a:solidFill>
                  <a:srgbClr val="FF0000"/>
                </a:solidFill>
                <a:effectLst>
                  <a:glow rad="101600">
                    <a:schemeClr val="accent3">
                      <a:satMod val="175000"/>
                      <a:alpha val="40000"/>
                    </a:schemeClr>
                  </a:glow>
                </a:effectLst>
              </a:rPr>
              <a:t>c</a:t>
            </a:r>
            <a:r>
              <a:rPr lang="en-US" dirty="0" smtClean="0">
                <a:solidFill>
                  <a:srgbClr val="FF0000"/>
                </a:solidFill>
                <a:effectLst>
                  <a:glow rad="101600">
                    <a:schemeClr val="accent3">
                      <a:satMod val="175000"/>
                      <a:alpha val="40000"/>
                    </a:schemeClr>
                  </a:glow>
                </a:effectLst>
              </a:rPr>
              <a:t> = </a:t>
            </a:r>
            <a:r>
              <a:rPr lang="en-US" b="1" dirty="0" err="1" smtClean="0">
                <a:solidFill>
                  <a:srgbClr val="FF0000"/>
                </a:solidFill>
                <a:effectLst>
                  <a:glow rad="101600">
                    <a:schemeClr val="accent3">
                      <a:satMod val="175000"/>
                      <a:alpha val="40000"/>
                    </a:schemeClr>
                  </a:glow>
                </a:effectLst>
              </a:rPr>
              <a:t>c</a:t>
            </a:r>
            <a:r>
              <a:rPr lang="en-US" baseline="-25000" dirty="0" err="1" smtClean="0">
                <a:solidFill>
                  <a:srgbClr val="FF0000"/>
                </a:solidFill>
                <a:effectLst>
                  <a:glow rad="101600">
                    <a:schemeClr val="accent3">
                      <a:satMod val="175000"/>
                      <a:alpha val="40000"/>
                    </a:schemeClr>
                  </a:glow>
                </a:effectLst>
              </a:rPr>
              <a:t>Q</a:t>
            </a:r>
            <a:r>
              <a:rPr lang="en-US" dirty="0" smtClean="0">
                <a:solidFill>
                  <a:srgbClr val="FF0000"/>
                </a:solidFill>
                <a:effectLst>
                  <a:glow rad="101600">
                    <a:schemeClr val="accent3">
                      <a:satMod val="175000"/>
                      <a:alpha val="40000"/>
                    </a:schemeClr>
                  </a:glow>
                </a:effectLst>
              </a:rPr>
              <a:t> - </a:t>
            </a:r>
            <a:r>
              <a:rPr lang="en-US" b="1" dirty="0" err="1" smtClean="0">
                <a:solidFill>
                  <a:srgbClr val="FF0000"/>
                </a:solidFill>
                <a:effectLst>
                  <a:glow rad="101600">
                    <a:schemeClr val="accent3">
                      <a:satMod val="175000"/>
                      <a:alpha val="40000"/>
                    </a:schemeClr>
                  </a:glow>
                </a:effectLst>
              </a:rPr>
              <a:t>c</a:t>
            </a:r>
            <a:r>
              <a:rPr lang="en-US" baseline="-25000" dirty="0" err="1" smtClean="0">
                <a:solidFill>
                  <a:srgbClr val="FF0000"/>
                </a:solidFill>
                <a:effectLst>
                  <a:glow rad="101600">
                    <a:schemeClr val="accent3">
                      <a:satMod val="175000"/>
                      <a:alpha val="40000"/>
                    </a:schemeClr>
                  </a:glow>
                </a:effectLst>
              </a:rPr>
              <a:t>P</a:t>
            </a:r>
            <a:endParaRPr lang="en-US" baseline="-25000" dirty="0" smtClean="0">
              <a:solidFill>
                <a:srgbClr val="FF0000"/>
              </a:solidFill>
              <a:effectLst>
                <a:glow rad="101600">
                  <a:schemeClr val="accent3">
                    <a:satMod val="175000"/>
                    <a:alpha val="40000"/>
                  </a:schemeClr>
                </a:glow>
              </a:effectLst>
            </a:endParaRPr>
          </a:p>
          <a:p>
            <a:r>
              <a:rPr lang="en-US" dirty="0" smtClean="0"/>
              <a:t>Then, without solving </a:t>
            </a:r>
            <a:r>
              <a:rPr lang="en-US" dirty="0" smtClean="0">
                <a:solidFill>
                  <a:srgbClr val="FF0000"/>
                </a:solidFill>
              </a:rPr>
              <a:t>Q,</a:t>
            </a:r>
            <a:r>
              <a:rPr lang="en-US" dirty="0" smtClean="0"/>
              <a:t> we can guarantee that the optimal solution of </a:t>
            </a:r>
            <a:r>
              <a:rPr lang="en-US" dirty="0" smtClean="0">
                <a:solidFill>
                  <a:srgbClr val="FF0000"/>
                </a:solidFill>
              </a:rPr>
              <a:t>Q</a:t>
            </a:r>
            <a:r>
              <a:rPr lang="en-US" dirty="0" smtClean="0"/>
              <a:t> is </a:t>
            </a:r>
            <a:r>
              <a:rPr lang="en-US" b="1" dirty="0" smtClean="0">
                <a:solidFill>
                  <a:srgbClr val="FF0000"/>
                </a:solidFill>
              </a:rPr>
              <a:t>x</a:t>
            </a:r>
            <a:r>
              <a:rPr lang="en-US" baseline="30000" dirty="0" smtClean="0">
                <a:solidFill>
                  <a:srgbClr val="FF0000"/>
                </a:solidFill>
              </a:rPr>
              <a:t>*</a:t>
            </a:r>
            <a:r>
              <a:rPr lang="en-US" baseline="-25000" dirty="0" smtClean="0">
                <a:solidFill>
                  <a:srgbClr val="FF0000"/>
                </a:solidFill>
              </a:rPr>
              <a:t>Q</a:t>
            </a:r>
            <a:r>
              <a:rPr lang="en-US" dirty="0" smtClean="0">
                <a:solidFill>
                  <a:srgbClr val="FF0000"/>
                </a:solidFill>
              </a:rPr>
              <a:t>= </a:t>
            </a:r>
            <a:r>
              <a:rPr lang="en-US" b="1" dirty="0" smtClean="0">
                <a:solidFill>
                  <a:srgbClr val="FF0000"/>
                </a:solidFill>
              </a:rPr>
              <a:t>x</a:t>
            </a:r>
            <a:r>
              <a:rPr lang="en-US" baseline="30000" dirty="0" smtClean="0">
                <a:solidFill>
                  <a:srgbClr val="FF0000"/>
                </a:solidFill>
              </a:rPr>
              <a:t>*</a:t>
            </a:r>
            <a:r>
              <a:rPr lang="en-US" baseline="-25000" dirty="0" smtClean="0">
                <a:solidFill>
                  <a:srgbClr val="FF0000"/>
                </a:solidFill>
              </a:rPr>
              <a:t>P</a:t>
            </a:r>
            <a:r>
              <a:rPr lang="en-US" dirty="0" smtClean="0">
                <a:solidFill>
                  <a:srgbClr val="FF0000"/>
                </a:solidFill>
              </a:rPr>
              <a:t> </a:t>
            </a:r>
          </a:p>
          <a:p>
            <a:endParaRPr lang="en-US" dirty="0">
              <a:solidFill>
                <a:srgbClr val="FF0000"/>
              </a:solidFill>
            </a:endParaRPr>
          </a:p>
        </p:txBody>
      </p:sp>
      <p:sp>
        <p:nvSpPr>
          <p:cNvPr id="5" name="TextBox 4"/>
          <p:cNvSpPr txBox="1"/>
          <p:nvPr/>
        </p:nvSpPr>
        <p:spPr>
          <a:xfrm>
            <a:off x="825500" y="1168400"/>
            <a:ext cx="1212850" cy="461665"/>
          </a:xfrm>
          <a:prstGeom prst="rect">
            <a:avLst/>
          </a:prstGeom>
          <a:noFill/>
          <a:ln>
            <a:solidFill>
              <a:schemeClr val="tx2"/>
            </a:solidFill>
          </a:ln>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err="1" smtClean="0">
                <a:solidFill>
                  <a:srgbClr val="FF0000"/>
                </a:solidFill>
                <a:latin typeface="Calibri" pitchFamily="34" charset="0"/>
                <a:cs typeface="Andalus" pitchFamily="2" charset="-78"/>
              </a:rPr>
              <a:t>P,i</a:t>
            </a:r>
            <a:r>
              <a:rPr lang="en-US" sz="2400" dirty="0" smtClean="0">
                <a:solidFill>
                  <a:srgbClr val="FF0000"/>
                </a:solidFill>
                <a:latin typeface="Calibri" pitchFamily="34" charset="0"/>
                <a:cs typeface="Andalus" pitchFamily="2" charset="-78"/>
              </a:rPr>
              <a:t> = 0</a:t>
            </a:r>
            <a:endParaRPr lang="en-US" sz="2400" dirty="0">
              <a:solidFill>
                <a:srgbClr val="FF0000"/>
              </a:solidFill>
              <a:latin typeface="Calibri" pitchFamily="34" charset="0"/>
              <a:cs typeface="Andalus" pitchFamily="2" charset="-78"/>
            </a:endParaRPr>
          </a:p>
        </p:txBody>
      </p:sp>
      <p:sp>
        <p:nvSpPr>
          <p:cNvPr id="6" name="TextBox 5"/>
          <p:cNvSpPr txBox="1"/>
          <p:nvPr/>
        </p:nvSpPr>
        <p:spPr>
          <a:xfrm>
            <a:off x="2628900" y="1168400"/>
            <a:ext cx="1244600" cy="461665"/>
          </a:xfrm>
          <a:prstGeom prst="rect">
            <a:avLst/>
          </a:prstGeom>
          <a:noFill/>
          <a:ln>
            <a:solidFill>
              <a:schemeClr val="tx2"/>
            </a:solidFill>
          </a:ln>
        </p:spPr>
        <p:txBody>
          <a:bodyPr wrap="square" rtlCol="0">
            <a:spAutoFit/>
          </a:bodyPr>
          <a:lstStyle/>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Q,i</a:t>
            </a:r>
            <a:r>
              <a:rPr lang="en-US" sz="2400" dirty="0" smtClean="0">
                <a:solidFill>
                  <a:srgbClr val="FF0000"/>
                </a:solidFill>
                <a:latin typeface="Calibri" pitchFamily="34" charset="0"/>
                <a:cs typeface="Andalus" pitchFamily="2" charset="-78"/>
              </a:rPr>
              <a:t> ≤ </a:t>
            </a:r>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P,i</a:t>
            </a:r>
            <a:endParaRPr lang="en-US" sz="2400" baseline="-25000" dirty="0">
              <a:solidFill>
                <a:srgbClr val="FF0000"/>
              </a:solidFill>
              <a:latin typeface="Calibri" pitchFamily="34" charset="0"/>
              <a:cs typeface="Andalus" pitchFamily="2" charset="-78"/>
            </a:endParaRPr>
          </a:p>
        </p:txBody>
      </p:sp>
      <p:sp>
        <p:nvSpPr>
          <p:cNvPr id="8" name="Right Arrow 7"/>
          <p:cNvSpPr/>
          <p:nvPr/>
        </p:nvSpPr>
        <p:spPr>
          <a:xfrm>
            <a:off x="2101850" y="1283815"/>
            <a:ext cx="469900"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33900" y="1143000"/>
            <a:ext cx="1212850" cy="461665"/>
          </a:xfrm>
          <a:prstGeom prst="rect">
            <a:avLst/>
          </a:prstGeom>
          <a:noFill/>
          <a:ln>
            <a:solidFill>
              <a:schemeClr val="tx2"/>
            </a:solidFill>
          </a:ln>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err="1" smtClean="0">
                <a:solidFill>
                  <a:srgbClr val="FF0000"/>
                </a:solidFill>
                <a:latin typeface="Calibri" pitchFamily="34" charset="0"/>
                <a:cs typeface="Andalus" pitchFamily="2" charset="-78"/>
              </a:rPr>
              <a:t>P,i</a:t>
            </a:r>
            <a:r>
              <a:rPr lang="en-US" sz="2400" dirty="0" smtClean="0">
                <a:solidFill>
                  <a:srgbClr val="FF0000"/>
                </a:solidFill>
                <a:latin typeface="Calibri" pitchFamily="34" charset="0"/>
                <a:cs typeface="Andalus" pitchFamily="2" charset="-78"/>
              </a:rPr>
              <a:t> = 1</a:t>
            </a:r>
            <a:endParaRPr lang="en-US" sz="2400" dirty="0">
              <a:solidFill>
                <a:srgbClr val="FF0000"/>
              </a:solidFill>
              <a:latin typeface="Calibri" pitchFamily="34" charset="0"/>
              <a:cs typeface="Andalus" pitchFamily="2" charset="-78"/>
            </a:endParaRPr>
          </a:p>
        </p:txBody>
      </p:sp>
      <p:sp>
        <p:nvSpPr>
          <p:cNvPr id="10" name="TextBox 9"/>
          <p:cNvSpPr txBox="1"/>
          <p:nvPr/>
        </p:nvSpPr>
        <p:spPr>
          <a:xfrm>
            <a:off x="6337300" y="1143000"/>
            <a:ext cx="1244600" cy="461665"/>
          </a:xfrm>
          <a:prstGeom prst="rect">
            <a:avLst/>
          </a:prstGeom>
          <a:noFill/>
          <a:ln>
            <a:solidFill>
              <a:schemeClr val="tx2"/>
            </a:solidFill>
          </a:ln>
        </p:spPr>
        <p:txBody>
          <a:bodyPr wrap="square" rtlCol="0">
            <a:spAutoFit/>
          </a:bodyPr>
          <a:lstStyle/>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Q,i</a:t>
            </a:r>
            <a:r>
              <a:rPr lang="en-US" sz="2400" dirty="0" smtClean="0">
                <a:solidFill>
                  <a:srgbClr val="FF0000"/>
                </a:solidFill>
                <a:latin typeface="Calibri" pitchFamily="34" charset="0"/>
                <a:cs typeface="Andalus" pitchFamily="2" charset="-78"/>
              </a:rPr>
              <a:t> ≥ </a:t>
            </a:r>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P,i</a:t>
            </a:r>
            <a:endParaRPr lang="en-US" sz="2400" baseline="-25000" dirty="0">
              <a:solidFill>
                <a:srgbClr val="FF0000"/>
              </a:solidFill>
              <a:latin typeface="Calibri" pitchFamily="34" charset="0"/>
              <a:cs typeface="Andalus" pitchFamily="2" charset="-78"/>
            </a:endParaRPr>
          </a:p>
        </p:txBody>
      </p:sp>
      <p:sp>
        <p:nvSpPr>
          <p:cNvPr id="11" name="Right Arrow 10"/>
          <p:cNvSpPr/>
          <p:nvPr/>
        </p:nvSpPr>
        <p:spPr>
          <a:xfrm>
            <a:off x="5797550" y="1258415"/>
            <a:ext cx="469900"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04800" y="4222532"/>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61</a:t>
            </a:fld>
            <a:endParaRPr lang="en-US" altLang="zh-TW"/>
          </a:p>
        </p:txBody>
      </p:sp>
    </p:spTree>
    <p:extLst>
      <p:ext uri="{BB962C8B-B14F-4D97-AF65-F5344CB8AC3E}">
        <p14:creationId xmlns:p14="http://schemas.microsoft.com/office/powerpoint/2010/main" val="34399629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4654550" y="3177232"/>
            <a:ext cx="3511550" cy="83099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67250" y="5071765"/>
            <a:ext cx="34925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73600" y="5071765"/>
            <a:ext cx="34925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10x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+18x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+10x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+3.5x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3" name="TextBox 2"/>
          <p:cNvSpPr txBox="1"/>
          <p:nvPr/>
        </p:nvSpPr>
        <p:spPr>
          <a:xfrm>
            <a:off x="4667250" y="3189932"/>
            <a:ext cx="3498850" cy="830997"/>
          </a:xfrm>
          <a:prstGeom prst="rect">
            <a:avLst/>
          </a:prstGeom>
          <a:noFill/>
        </p:spPr>
        <p:txBody>
          <a:bodyPr wrap="square" rtlCol="0">
            <a:spAutoFit/>
          </a:bodyPr>
          <a:lstStyle/>
          <a:p>
            <a:r>
              <a:rPr lang="en-US" sz="2400" b="1" dirty="0" err="1" smtClean="0">
                <a:solidFill>
                  <a:srgbClr val="FF0000"/>
                </a:solidFill>
                <a:latin typeface="Calibri" pitchFamily="34" charset="0"/>
                <a:cs typeface="Andalus" pitchFamily="2" charset="-78"/>
              </a:rPr>
              <a:t>c</a:t>
            </a:r>
            <a:r>
              <a:rPr lang="en-US" sz="2400" baseline="-25000" dirty="0" err="1">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&lt;10, 18, 10, 3.5&gt;</a:t>
            </a:r>
          </a:p>
          <a:p>
            <a:r>
              <a:rPr lang="en-US" sz="2400" b="1" dirty="0" err="1" smtClean="0">
                <a:solidFill>
                  <a:srgbClr val="FF0000"/>
                </a:solidFill>
                <a:latin typeface="Calibri" pitchFamily="34" charset="0"/>
                <a:cs typeface="Andalus" pitchFamily="2" charset="-78"/>
              </a:rPr>
              <a:t>c</a:t>
            </a:r>
            <a:r>
              <a:rPr lang="en-US" sz="2400" baseline="-25000" dirty="0" err="1">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a:t>
            </a:r>
            <a:r>
              <a:rPr lang="en-US" sz="2400" dirty="0" smtClean="0">
                <a:solidFill>
                  <a:srgbClr val="FF0000"/>
                </a:solidFill>
                <a:latin typeface="Calibri" pitchFamily="34" charset="0"/>
                <a:cs typeface="Andalus" pitchFamily="2" charset="-78"/>
              </a:rPr>
              <a:t>=         2</a:t>
            </a:r>
            <a:r>
              <a:rPr lang="en-US" sz="2400" b="1" dirty="0" smtClean="0">
                <a:solidFill>
                  <a:srgbClr val="FF0000"/>
                </a:solidFill>
                <a:latin typeface="Calibri" pitchFamily="34" charset="0"/>
                <a:cs typeface="Andalus" pitchFamily="2" charset="-78"/>
              </a:rPr>
              <a:t>c</a:t>
            </a:r>
            <a:r>
              <a:rPr lang="en-US" sz="2400" baseline="-25000" dirty="0" smtClean="0">
                <a:solidFill>
                  <a:srgbClr val="FF0000"/>
                </a:solidFill>
                <a:latin typeface="Calibri" pitchFamily="34" charset="0"/>
                <a:cs typeface="Andalus" pitchFamily="2" charset="-78"/>
              </a:rPr>
              <a:t>P1</a:t>
            </a:r>
            <a:r>
              <a:rPr lang="en-US" sz="2400" dirty="0" smtClean="0">
                <a:solidFill>
                  <a:srgbClr val="FF0000"/>
                </a:solidFill>
                <a:latin typeface="Calibri" pitchFamily="34" charset="0"/>
                <a:cs typeface="Andalus" pitchFamily="2" charset="-78"/>
              </a:rPr>
              <a:t> + 3</a:t>
            </a:r>
            <a:r>
              <a:rPr lang="en-US" sz="2400" b="1" dirty="0" smtClean="0">
                <a:solidFill>
                  <a:srgbClr val="FF0000"/>
                </a:solidFill>
                <a:latin typeface="Calibri" pitchFamily="34" charset="0"/>
                <a:cs typeface="Andalus" pitchFamily="2" charset="-78"/>
              </a:rPr>
              <a:t>c</a:t>
            </a:r>
            <a:r>
              <a:rPr lang="en-US" sz="2400" baseline="-25000" dirty="0" smtClean="0">
                <a:solidFill>
                  <a:srgbClr val="FF0000"/>
                </a:solidFill>
                <a:latin typeface="Calibri" pitchFamily="34" charset="0"/>
                <a:cs typeface="Andalus" pitchFamily="2" charset="-78"/>
              </a:rPr>
              <a:t>P2</a:t>
            </a:r>
            <a:endParaRPr lang="en-US" sz="2400" baseline="-25000" dirty="0">
              <a:solidFill>
                <a:srgbClr val="FF0000"/>
              </a:solidFill>
              <a:latin typeface="Calibri" pitchFamily="34" charset="0"/>
              <a:cs typeface="Andalus" pitchFamily="2" charset="-78"/>
            </a:endParaRPr>
          </a:p>
        </p:txBody>
      </p:sp>
      <p:sp>
        <p:nvSpPr>
          <p:cNvPr id="15" name="Rectangle 14"/>
          <p:cNvSpPr/>
          <p:nvPr/>
        </p:nvSpPr>
        <p:spPr>
          <a:xfrm>
            <a:off x="260350" y="1998365"/>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67250" y="1346641"/>
            <a:ext cx="3492500" cy="142195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0350" y="1998365"/>
            <a:ext cx="2990850" cy="156966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+3x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1</a:t>
            </a:r>
          </a:p>
          <a:p>
            <a:endParaRPr lang="en-US" sz="2400" dirty="0">
              <a:latin typeface="Calibri" pitchFamily="34" charset="0"/>
              <a:cs typeface="Andalus" pitchFamily="2" charset="-78"/>
            </a:endParaRPr>
          </a:p>
        </p:txBody>
      </p:sp>
      <p:sp>
        <p:nvSpPr>
          <p:cNvPr id="2" name="Title 1"/>
          <p:cNvSpPr>
            <a:spLocks noGrp="1"/>
          </p:cNvSpPr>
          <p:nvPr>
            <p:ph type="title"/>
          </p:nvPr>
        </p:nvSpPr>
        <p:spPr/>
        <p:txBody>
          <a:bodyPr/>
          <a:lstStyle/>
          <a:p>
            <a:r>
              <a:rPr lang="en-US" dirty="0" smtClean="0"/>
              <a:t>Example II</a:t>
            </a:r>
            <a:endParaRPr lang="en-US" dirty="0"/>
          </a:p>
        </p:txBody>
      </p:sp>
      <p:sp>
        <p:nvSpPr>
          <p:cNvPr id="6" name="TextBox 5"/>
          <p:cNvSpPr txBox="1"/>
          <p:nvPr/>
        </p:nvSpPr>
        <p:spPr>
          <a:xfrm>
            <a:off x="4654550" y="1346641"/>
            <a:ext cx="3371850" cy="1569660"/>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P1=p2</a:t>
            </a:r>
            <a:r>
              <a:rPr lang="en-US" sz="2400" dirty="0" smtClean="0">
                <a:latin typeface="Calibri" pitchFamily="34" charset="0"/>
                <a:cs typeface="Andalus" pitchFamily="2" charset="-78"/>
              </a:rPr>
              <a:t>:    &lt;0, 1, 1, 0&gt;</a:t>
            </a:r>
          </a:p>
          <a:p>
            <a:r>
              <a:rPr lang="en-US" sz="2400" b="1" dirty="0" smtClean="0">
                <a:solidFill>
                  <a:srgbClr val="FF0000"/>
                </a:solidFill>
                <a:latin typeface="Calibri" pitchFamily="34" charset="0"/>
                <a:cs typeface="Andalus" pitchFamily="2" charset="-78"/>
              </a:rPr>
              <a:t>c</a:t>
            </a:r>
            <a:r>
              <a:rPr lang="en-US" sz="2400" baseline="-25000" dirty="0" smtClean="0">
                <a:solidFill>
                  <a:srgbClr val="FF0000"/>
                </a:solidFill>
                <a:latin typeface="Calibri" pitchFamily="34" charset="0"/>
                <a:cs typeface="Andalus" pitchFamily="2" charset="-78"/>
              </a:rPr>
              <a:t>P1</a:t>
            </a:r>
            <a:r>
              <a:rPr lang="en-US" sz="2400" dirty="0" smtClean="0">
                <a:latin typeface="Calibri" pitchFamily="34" charset="0"/>
                <a:cs typeface="Andalus" pitchFamily="2" charset="-78"/>
              </a:rPr>
              <a:t>:           </a:t>
            </a:r>
            <a:r>
              <a:rPr lang="en-US" sz="2400" dirty="0">
                <a:latin typeface="Calibri" pitchFamily="34" charset="0"/>
                <a:cs typeface="Andalus" pitchFamily="2" charset="-78"/>
              </a:rPr>
              <a:t>&lt;2, </a:t>
            </a:r>
            <a:r>
              <a:rPr lang="en-US" sz="2400" dirty="0" smtClean="0">
                <a:latin typeface="Calibri" pitchFamily="34" charset="0"/>
                <a:cs typeface="Andalus" pitchFamily="2" charset="-78"/>
              </a:rPr>
              <a:t>3, </a:t>
            </a:r>
            <a:r>
              <a:rPr lang="en-US" sz="2400" dirty="0">
                <a:latin typeface="Calibri" pitchFamily="34" charset="0"/>
                <a:cs typeface="Andalus" pitchFamily="2" charset="-78"/>
              </a:rPr>
              <a:t>2,</a:t>
            </a:r>
            <a:r>
              <a:rPr lang="en-US" sz="2400" b="1" dirty="0">
                <a:solidFill>
                  <a:srgbClr val="FF0000"/>
                </a:solidFill>
                <a:latin typeface="Calibri" pitchFamily="34" charset="0"/>
                <a:cs typeface="Andalus" pitchFamily="2" charset="-78"/>
              </a:rPr>
              <a:t> </a:t>
            </a:r>
            <a:r>
              <a:rPr lang="en-US" sz="2400" dirty="0">
                <a:latin typeface="Calibri" pitchFamily="34" charset="0"/>
                <a:cs typeface="Andalus" pitchFamily="2" charset="-78"/>
              </a:rPr>
              <a:t>1&gt;</a:t>
            </a:r>
          </a:p>
          <a:p>
            <a:r>
              <a:rPr lang="en-US" sz="2400" b="1" dirty="0" smtClean="0">
                <a:solidFill>
                  <a:srgbClr val="FF0000"/>
                </a:solidFill>
                <a:latin typeface="Calibri" pitchFamily="34" charset="0"/>
                <a:cs typeface="Andalus" pitchFamily="2" charset="-78"/>
              </a:rPr>
              <a:t>c</a:t>
            </a:r>
            <a:r>
              <a:rPr lang="en-US" sz="2400" baseline="-25000" dirty="0" smtClean="0">
                <a:solidFill>
                  <a:srgbClr val="FF0000"/>
                </a:solidFill>
                <a:latin typeface="Calibri" pitchFamily="34" charset="0"/>
                <a:cs typeface="Andalus" pitchFamily="2" charset="-78"/>
              </a:rPr>
              <a:t>P2</a:t>
            </a:r>
            <a:r>
              <a:rPr lang="en-US" sz="2400" dirty="0" smtClean="0">
                <a:latin typeface="Calibri" pitchFamily="34" charset="0"/>
                <a:cs typeface="Andalus" pitchFamily="2" charset="-78"/>
              </a:rPr>
              <a:t>:           &lt;</a:t>
            </a:r>
            <a:r>
              <a:rPr lang="en-US" sz="2400" dirty="0">
                <a:latin typeface="Calibri" pitchFamily="34" charset="0"/>
                <a:cs typeface="Andalus" pitchFamily="2" charset="-78"/>
              </a:rPr>
              <a:t>2, 4, 2, 0.5&gt;</a:t>
            </a:r>
          </a:p>
          <a:p>
            <a:endParaRPr lang="en-US" sz="2400" dirty="0" smtClean="0">
              <a:latin typeface="Calibri" pitchFamily="34" charset="0"/>
              <a:cs typeface="Andalus" pitchFamily="2" charset="-78"/>
            </a:endParaRPr>
          </a:p>
        </p:txBody>
      </p:sp>
      <p:sp>
        <p:nvSpPr>
          <p:cNvPr id="8" name="TextBox 7"/>
          <p:cNvSpPr txBox="1"/>
          <p:nvPr/>
        </p:nvSpPr>
        <p:spPr>
          <a:xfrm>
            <a:off x="1187450" y="1358899"/>
            <a:ext cx="7175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P1</a:t>
            </a:r>
            <a:endParaRPr lang="en-US" sz="2400" dirty="0">
              <a:solidFill>
                <a:srgbClr val="FF0000"/>
              </a:solidFill>
              <a:latin typeface="Calibri" pitchFamily="34" charset="0"/>
              <a:cs typeface="Andalus" pitchFamily="2" charset="-78"/>
            </a:endParaRPr>
          </a:p>
        </p:txBody>
      </p:sp>
      <p:sp>
        <p:nvSpPr>
          <p:cNvPr id="14" name="Rectangle 13"/>
          <p:cNvSpPr/>
          <p:nvPr/>
        </p:nvSpPr>
        <p:spPr>
          <a:xfrm>
            <a:off x="273050" y="3954165"/>
            <a:ext cx="2978150" cy="1327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73050" y="4017665"/>
            <a:ext cx="310515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+4x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+0.5x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18" name="TextBox 17"/>
          <p:cNvSpPr txBox="1"/>
          <p:nvPr/>
        </p:nvSpPr>
        <p:spPr>
          <a:xfrm>
            <a:off x="1200150" y="3314699"/>
            <a:ext cx="7048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P2</a:t>
            </a:r>
            <a:endParaRPr lang="en-US" sz="2400" dirty="0">
              <a:solidFill>
                <a:srgbClr val="FF0000"/>
              </a:solidFill>
              <a:latin typeface="Calibri" pitchFamily="34" charset="0"/>
              <a:cs typeface="Andalus" pitchFamily="2" charset="-78"/>
            </a:endParaRPr>
          </a:p>
        </p:txBody>
      </p:sp>
      <p:sp>
        <p:nvSpPr>
          <p:cNvPr id="16" name="TextBox 15"/>
          <p:cNvSpPr txBox="1"/>
          <p:nvPr/>
        </p:nvSpPr>
        <p:spPr>
          <a:xfrm>
            <a:off x="6007100" y="4521199"/>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latin typeface="Calibri" pitchFamily="34" charset="0"/>
                <a:cs typeface="Andalus" pitchFamily="2" charset="-78"/>
              </a:rPr>
              <a:t>Q</a:t>
            </a:r>
          </a:p>
        </p:txBody>
      </p:sp>
      <p:sp>
        <p:nvSpPr>
          <p:cNvPr id="19" name="Rectangle 18"/>
          <p:cNvSpPr/>
          <p:nvPr/>
        </p:nvSpPr>
        <p:spPr>
          <a:xfrm>
            <a:off x="6654800" y="609600"/>
            <a:ext cx="2032000" cy="48929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654800" y="637231"/>
            <a:ext cx="2032000" cy="461665"/>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P1</a:t>
            </a:r>
            <a:r>
              <a:rPr lang="en-US" sz="2400" dirty="0" smtClean="0">
                <a:solidFill>
                  <a:srgbClr val="FF0000"/>
                </a:solidFill>
                <a:latin typeface="Calibri" pitchFamily="34" charset="0"/>
                <a:cs typeface="Andalus" pitchFamily="2" charset="-78"/>
              </a:rPr>
              <a:t>= </a:t>
            </a: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P2</a:t>
            </a:r>
            <a:r>
              <a:rPr lang="en-US" sz="2400" dirty="0" smtClean="0">
                <a:solidFill>
                  <a:srgbClr val="FF0000"/>
                </a:solidFill>
                <a:latin typeface="Calibri" pitchFamily="34" charset="0"/>
                <a:cs typeface="Andalus" pitchFamily="2" charset="-78"/>
              </a:rPr>
              <a:t> = </a:t>
            </a: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Q</a:t>
            </a:r>
            <a:endParaRPr lang="en-US" sz="2400" baseline="-25000" dirty="0">
              <a:solidFill>
                <a:srgbClr val="FF0000"/>
              </a:solidFill>
              <a:latin typeface="Calibri" pitchFamily="34" charset="0"/>
              <a:cs typeface="Andalus" pitchFamily="2" charset="-78"/>
            </a:endParaRPr>
          </a:p>
        </p:txBody>
      </p:sp>
      <p:sp>
        <p:nvSpPr>
          <p:cNvPr id="21" name="Rectangular Callout 20"/>
          <p:cNvSpPr/>
          <p:nvPr/>
        </p:nvSpPr>
        <p:spPr>
          <a:xfrm>
            <a:off x="2743200" y="457200"/>
            <a:ext cx="3492500" cy="825499"/>
          </a:xfrm>
          <a:prstGeom prst="wedgeRectCallout">
            <a:avLst>
              <a:gd name="adj1" fmla="val 61406"/>
              <a:gd name="adj2" fmla="val -600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latin typeface="Calibri" pitchFamily="34" charset="0"/>
                <a:cs typeface="Calibri" pitchFamily="34" charset="0"/>
              </a:rPr>
              <a:t>Conclusion: </a:t>
            </a:r>
            <a:r>
              <a:rPr lang="en-US" dirty="0" smtClean="0">
                <a:solidFill>
                  <a:schemeClr val="tx1"/>
                </a:solidFill>
                <a:latin typeface="Calibri" pitchFamily="34" charset="0"/>
                <a:cs typeface="Calibri" pitchFamily="34" charset="0"/>
              </a:rPr>
              <a:t>The optimal solution of Q is the same as the P’s </a:t>
            </a:r>
            <a:endParaRPr lang="en-US" dirty="0">
              <a:solidFill>
                <a:schemeClr val="tx1"/>
              </a:solidFill>
              <a:latin typeface="Calibri" pitchFamily="34" charset="0"/>
              <a:cs typeface="Calibri" pitchFamily="34" charset="0"/>
            </a:endParaRPr>
          </a:p>
        </p:txBody>
      </p:sp>
      <p:sp>
        <p:nvSpPr>
          <p:cNvPr id="10" name="Slide Number Placeholder 9"/>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62</a:t>
            </a:fld>
            <a:endParaRPr lang="en-US" altLang="zh-TW"/>
          </a:p>
        </p:txBody>
      </p:sp>
    </p:spTree>
    <p:extLst>
      <p:ext uri="{BB962C8B-B14F-4D97-AF65-F5344CB8AC3E}">
        <p14:creationId xmlns:p14="http://schemas.microsoft.com/office/powerpoint/2010/main" val="41856290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P spid="11" grpId="0" animBg="1"/>
      <p:bldP spid="6" grpId="0"/>
      <p:bldP spid="16" grpId="0" animBg="1"/>
      <p:bldP spid="19" grpId="0" animBg="1"/>
      <p:bldP spid="20" grpId="0"/>
      <p:bldP spid="2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Theorem II</a:t>
            </a:r>
            <a:endParaRPr lang="en-US" dirty="0"/>
          </a:p>
        </p:txBody>
      </p:sp>
      <p:sp>
        <p:nvSpPr>
          <p:cNvPr id="3" name="Content Placeholder 2"/>
          <p:cNvSpPr>
            <a:spLocks noGrp="1"/>
          </p:cNvSpPr>
          <p:nvPr>
            <p:ph idx="1"/>
          </p:nvPr>
        </p:nvSpPr>
        <p:spPr/>
        <p:txBody>
          <a:bodyPr/>
          <a:lstStyle/>
          <a:p>
            <a:pPr marL="0" indent="0">
              <a:buNone/>
            </a:pPr>
            <a:r>
              <a:rPr lang="en-US" b="1" dirty="0"/>
              <a:t>Theorem:</a:t>
            </a:r>
          </a:p>
          <a:p>
            <a:r>
              <a:rPr lang="en-US" dirty="0" smtClean="0"/>
              <a:t>Assume we have seen </a:t>
            </a:r>
            <a:r>
              <a:rPr lang="en-US" dirty="0">
                <a:solidFill>
                  <a:srgbClr val="FF0000"/>
                </a:solidFill>
              </a:rPr>
              <a:t>m</a:t>
            </a:r>
            <a:r>
              <a:rPr lang="en-US" dirty="0"/>
              <a:t> ILP </a:t>
            </a:r>
            <a:r>
              <a:rPr lang="en-US" dirty="0" smtClean="0"/>
              <a:t>problems {</a:t>
            </a:r>
            <a:r>
              <a:rPr lang="en-US" dirty="0" smtClean="0">
                <a:solidFill>
                  <a:srgbClr val="FF0000"/>
                </a:solidFill>
              </a:rPr>
              <a:t>P</a:t>
            </a:r>
            <a:r>
              <a:rPr lang="en-US" baseline="-25000" dirty="0" smtClean="0">
                <a:solidFill>
                  <a:srgbClr val="FF0000"/>
                </a:solidFill>
              </a:rPr>
              <a:t>1</a:t>
            </a:r>
            <a:r>
              <a:rPr lang="en-US" dirty="0">
                <a:solidFill>
                  <a:srgbClr val="FF0000"/>
                </a:solidFill>
              </a:rPr>
              <a:t>, P</a:t>
            </a:r>
            <a:r>
              <a:rPr lang="en-US" baseline="-25000" dirty="0">
                <a:solidFill>
                  <a:srgbClr val="FF0000"/>
                </a:solidFill>
              </a:rPr>
              <a:t>2</a:t>
            </a:r>
            <a:r>
              <a:rPr lang="en-US" dirty="0">
                <a:solidFill>
                  <a:srgbClr val="FF0000"/>
                </a:solidFill>
              </a:rPr>
              <a:t>, …, P</a:t>
            </a:r>
            <a:r>
              <a:rPr lang="en-US" baseline="-25000" dirty="0">
                <a:solidFill>
                  <a:srgbClr val="FF0000"/>
                </a:solidFill>
              </a:rPr>
              <a:t>m</a:t>
            </a:r>
            <a:r>
              <a:rPr lang="en-US" dirty="0"/>
              <a:t>} </a:t>
            </a:r>
            <a:r>
              <a:rPr lang="en-US" dirty="0" err="1" smtClean="0"/>
              <a:t>s.t.</a:t>
            </a:r>
            <a:r>
              <a:rPr lang="en-US" dirty="0" smtClean="0"/>
              <a:t>  </a:t>
            </a:r>
          </a:p>
          <a:p>
            <a:pPr lvl="1"/>
            <a:r>
              <a:rPr lang="en-US" dirty="0" smtClean="0"/>
              <a:t>All are in </a:t>
            </a:r>
            <a:r>
              <a:rPr lang="en-US" dirty="0"/>
              <a:t>the same equivalence </a:t>
            </a:r>
            <a:r>
              <a:rPr lang="en-US" dirty="0" smtClean="0"/>
              <a:t>class </a:t>
            </a:r>
          </a:p>
          <a:p>
            <a:pPr lvl="1"/>
            <a:r>
              <a:rPr lang="en-US" dirty="0" smtClean="0"/>
              <a:t>All have the </a:t>
            </a:r>
            <a:r>
              <a:rPr lang="en-US" dirty="0"/>
              <a:t>same optimal solution</a:t>
            </a:r>
          </a:p>
          <a:p>
            <a:r>
              <a:rPr lang="en-US" dirty="0" smtClean="0"/>
              <a:t>Let ILP </a:t>
            </a:r>
            <a:r>
              <a:rPr lang="en-US" dirty="0">
                <a:solidFill>
                  <a:srgbClr val="FF0000"/>
                </a:solidFill>
              </a:rPr>
              <a:t>Q</a:t>
            </a:r>
            <a:r>
              <a:rPr lang="en-US" dirty="0"/>
              <a:t> </a:t>
            </a:r>
            <a:r>
              <a:rPr lang="en-US" dirty="0" smtClean="0"/>
              <a:t>be a new problem </a:t>
            </a:r>
            <a:r>
              <a:rPr lang="en-US" dirty="0" err="1" smtClean="0"/>
              <a:t>s.t.</a:t>
            </a:r>
            <a:r>
              <a:rPr lang="en-US" dirty="0" smtClean="0"/>
              <a:t> </a:t>
            </a:r>
          </a:p>
          <a:p>
            <a:pPr lvl="1"/>
            <a:r>
              <a:rPr lang="en-US" dirty="0" smtClean="0">
                <a:solidFill>
                  <a:srgbClr val="FF0000"/>
                </a:solidFill>
                <a:effectLst>
                  <a:glow rad="101600">
                    <a:schemeClr val="accent3">
                      <a:satMod val="175000"/>
                      <a:alpha val="40000"/>
                    </a:schemeClr>
                  </a:glow>
                </a:effectLst>
              </a:rPr>
              <a:t>Q</a:t>
            </a:r>
            <a:r>
              <a:rPr lang="en-US" dirty="0" smtClean="0">
                <a:effectLst>
                  <a:glow rad="101600">
                    <a:schemeClr val="accent3">
                      <a:satMod val="175000"/>
                      <a:alpha val="40000"/>
                    </a:schemeClr>
                  </a:glow>
                </a:effectLst>
              </a:rPr>
              <a:t> is in </a:t>
            </a:r>
            <a:r>
              <a:rPr lang="en-US" dirty="0">
                <a:effectLst>
                  <a:glow rad="101600">
                    <a:schemeClr val="accent3">
                      <a:satMod val="175000"/>
                      <a:alpha val="40000"/>
                    </a:schemeClr>
                  </a:glow>
                </a:effectLst>
              </a:rPr>
              <a:t>the same equivalence class as </a:t>
            </a:r>
            <a:r>
              <a:rPr lang="en-US" dirty="0">
                <a:solidFill>
                  <a:srgbClr val="FF0000"/>
                </a:solidFill>
                <a:effectLst>
                  <a:glow rad="101600">
                    <a:schemeClr val="accent3">
                      <a:satMod val="175000"/>
                      <a:alpha val="40000"/>
                    </a:schemeClr>
                  </a:glow>
                </a:effectLst>
              </a:rPr>
              <a:t>P</a:t>
            </a:r>
            <a:r>
              <a:rPr lang="en-US" baseline="-25000" dirty="0">
                <a:solidFill>
                  <a:srgbClr val="FF0000"/>
                </a:solidFill>
                <a:effectLst>
                  <a:glow rad="101600">
                    <a:schemeClr val="accent3">
                      <a:satMod val="175000"/>
                      <a:alpha val="40000"/>
                    </a:schemeClr>
                  </a:glow>
                </a:effectLst>
              </a:rPr>
              <a:t>1</a:t>
            </a:r>
            <a:r>
              <a:rPr lang="en-US" dirty="0">
                <a:solidFill>
                  <a:srgbClr val="FF0000"/>
                </a:solidFill>
                <a:effectLst>
                  <a:glow rad="101600">
                    <a:schemeClr val="accent3">
                      <a:satMod val="175000"/>
                      <a:alpha val="40000"/>
                    </a:schemeClr>
                  </a:glow>
                </a:effectLst>
              </a:rPr>
              <a:t>, P</a:t>
            </a:r>
            <a:r>
              <a:rPr lang="en-US" baseline="-25000" dirty="0">
                <a:solidFill>
                  <a:srgbClr val="FF0000"/>
                </a:solidFill>
                <a:effectLst>
                  <a:glow rad="101600">
                    <a:schemeClr val="accent3">
                      <a:satMod val="175000"/>
                      <a:alpha val="40000"/>
                    </a:schemeClr>
                  </a:glow>
                </a:effectLst>
              </a:rPr>
              <a:t>2</a:t>
            </a:r>
            <a:r>
              <a:rPr lang="en-US" dirty="0">
                <a:solidFill>
                  <a:srgbClr val="FF0000"/>
                </a:solidFill>
                <a:effectLst>
                  <a:glow rad="101600">
                    <a:schemeClr val="accent3">
                      <a:satMod val="175000"/>
                      <a:alpha val="40000"/>
                    </a:schemeClr>
                  </a:glow>
                </a:effectLst>
              </a:rPr>
              <a:t>, …, </a:t>
            </a:r>
            <a:r>
              <a:rPr lang="en-US" dirty="0" smtClean="0">
                <a:solidFill>
                  <a:srgbClr val="FF0000"/>
                </a:solidFill>
                <a:effectLst>
                  <a:glow rad="101600">
                    <a:schemeClr val="accent3">
                      <a:satMod val="175000"/>
                      <a:alpha val="40000"/>
                    </a:schemeClr>
                  </a:glow>
                </a:effectLst>
              </a:rPr>
              <a:t>P</a:t>
            </a:r>
            <a:r>
              <a:rPr lang="en-US" baseline="-25000" dirty="0" smtClean="0">
                <a:solidFill>
                  <a:srgbClr val="FF0000"/>
                </a:solidFill>
                <a:effectLst>
                  <a:glow rad="101600">
                    <a:schemeClr val="accent3">
                      <a:satMod val="175000"/>
                      <a:alpha val="40000"/>
                    </a:schemeClr>
                  </a:glow>
                </a:effectLst>
              </a:rPr>
              <a:t>m</a:t>
            </a:r>
          </a:p>
          <a:p>
            <a:pPr lvl="1"/>
            <a:r>
              <a:rPr lang="en-US" dirty="0" smtClean="0">
                <a:effectLst>
                  <a:glow rad="101600">
                    <a:schemeClr val="accent3">
                      <a:satMod val="175000"/>
                      <a:alpha val="40000"/>
                    </a:schemeClr>
                  </a:glow>
                </a:effectLst>
              </a:rPr>
              <a:t>There </a:t>
            </a:r>
            <a:r>
              <a:rPr lang="en-US" dirty="0">
                <a:effectLst>
                  <a:glow rad="101600">
                    <a:schemeClr val="accent3">
                      <a:satMod val="175000"/>
                      <a:alpha val="40000"/>
                    </a:schemeClr>
                  </a:glow>
                </a:effectLst>
              </a:rPr>
              <a:t>exists an </a:t>
            </a:r>
            <a:r>
              <a:rPr lang="en-US" b="1" dirty="0">
                <a:solidFill>
                  <a:srgbClr val="FF0000"/>
                </a:solidFill>
                <a:effectLst>
                  <a:glow rad="101600">
                    <a:schemeClr val="accent3">
                      <a:satMod val="175000"/>
                      <a:alpha val="40000"/>
                    </a:schemeClr>
                  </a:glow>
                </a:effectLst>
              </a:rPr>
              <a:t>z</a:t>
            </a:r>
            <a:r>
              <a:rPr lang="en-US" dirty="0">
                <a:solidFill>
                  <a:srgbClr val="FF0000"/>
                </a:solidFill>
                <a:effectLst>
                  <a:glow rad="101600">
                    <a:schemeClr val="accent3">
                      <a:satMod val="175000"/>
                      <a:alpha val="40000"/>
                    </a:schemeClr>
                  </a:glow>
                </a:effectLst>
              </a:rPr>
              <a:t> ≥ </a:t>
            </a:r>
            <a:r>
              <a:rPr lang="en-US" b="1" dirty="0">
                <a:solidFill>
                  <a:srgbClr val="FF0000"/>
                </a:solidFill>
                <a:effectLst>
                  <a:glow rad="101600">
                    <a:schemeClr val="accent3">
                      <a:satMod val="175000"/>
                      <a:alpha val="40000"/>
                    </a:schemeClr>
                  </a:glow>
                </a:effectLst>
              </a:rPr>
              <a:t>0</a:t>
            </a:r>
            <a:r>
              <a:rPr lang="en-US" dirty="0">
                <a:solidFill>
                  <a:srgbClr val="FF0000"/>
                </a:solidFill>
                <a:effectLst>
                  <a:glow rad="101600">
                    <a:schemeClr val="accent3">
                      <a:satMod val="175000"/>
                      <a:alpha val="40000"/>
                    </a:schemeClr>
                  </a:glow>
                </a:effectLst>
              </a:rPr>
              <a:t> </a:t>
            </a:r>
            <a:r>
              <a:rPr lang="en-US" dirty="0">
                <a:effectLst>
                  <a:glow rad="101600">
                    <a:schemeClr val="accent3">
                      <a:satMod val="175000"/>
                      <a:alpha val="40000"/>
                    </a:schemeClr>
                  </a:glow>
                </a:effectLst>
              </a:rPr>
              <a:t>such that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Q</a:t>
            </a:r>
            <a:r>
              <a:rPr lang="en-US" dirty="0">
                <a:solidFill>
                  <a:srgbClr val="FF0000"/>
                </a:solidFill>
                <a:effectLst>
                  <a:glow rad="101600">
                    <a:schemeClr val="accent3">
                      <a:satMod val="175000"/>
                      <a:alpha val="40000"/>
                    </a:schemeClr>
                  </a:glow>
                </a:effectLst>
              </a:rPr>
              <a:t> = ∑ </a:t>
            </a:r>
            <a:r>
              <a:rPr lang="en-US" b="1" dirty="0" err="1">
                <a:solidFill>
                  <a:srgbClr val="FF0000"/>
                </a:solidFill>
                <a:effectLst>
                  <a:glow rad="101600">
                    <a:schemeClr val="accent3">
                      <a:satMod val="175000"/>
                      <a:alpha val="40000"/>
                    </a:schemeClr>
                  </a:glow>
                </a:effectLst>
              </a:rPr>
              <a:t>z</a:t>
            </a:r>
            <a:r>
              <a:rPr lang="en-US" baseline="-25000" dirty="0" err="1">
                <a:solidFill>
                  <a:srgbClr val="FF0000"/>
                </a:solidFill>
                <a:effectLst>
                  <a:glow rad="101600">
                    <a:schemeClr val="accent3">
                      <a:satMod val="175000"/>
                      <a:alpha val="40000"/>
                    </a:schemeClr>
                  </a:glow>
                </a:effectLst>
              </a:rPr>
              <a:t>i</a:t>
            </a:r>
            <a:r>
              <a:rPr lang="en-US" dirty="0">
                <a:solidFill>
                  <a:srgbClr val="FF0000"/>
                </a:solidFill>
                <a:effectLst>
                  <a:glow rad="101600">
                    <a:schemeClr val="accent3">
                      <a:satMod val="175000"/>
                      <a:alpha val="40000"/>
                    </a:schemeClr>
                  </a:glow>
                </a:effectLst>
              </a:rPr>
              <a:t>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Pi</a:t>
            </a:r>
            <a:endParaRPr lang="en-US" baseline="-25000" dirty="0">
              <a:solidFill>
                <a:srgbClr val="FF0000"/>
              </a:solidFill>
              <a:effectLst>
                <a:glow rad="101600">
                  <a:schemeClr val="accent3">
                    <a:satMod val="175000"/>
                    <a:alpha val="40000"/>
                  </a:schemeClr>
                </a:glow>
              </a:effectLst>
            </a:endParaRPr>
          </a:p>
          <a:p>
            <a:r>
              <a:rPr lang="en-US" dirty="0" smtClean="0"/>
              <a:t>Then</a:t>
            </a:r>
            <a:r>
              <a:rPr lang="en-US" dirty="0"/>
              <a:t>, without solving </a:t>
            </a:r>
            <a:r>
              <a:rPr lang="en-US" dirty="0">
                <a:solidFill>
                  <a:srgbClr val="FF0000"/>
                </a:solidFill>
              </a:rPr>
              <a:t>Q,</a:t>
            </a:r>
            <a:r>
              <a:rPr lang="en-US" dirty="0"/>
              <a:t> we can guarantee that the optimal solution of </a:t>
            </a:r>
            <a:r>
              <a:rPr lang="en-US" dirty="0">
                <a:solidFill>
                  <a:srgbClr val="FF0000"/>
                </a:solidFill>
              </a:rPr>
              <a:t>Q</a:t>
            </a:r>
            <a:r>
              <a:rPr lang="en-US" dirty="0"/>
              <a:t> is </a:t>
            </a:r>
            <a:r>
              <a:rPr lang="en-US" b="1" dirty="0">
                <a:solidFill>
                  <a:srgbClr val="FF0000"/>
                </a:solidFill>
              </a:rPr>
              <a:t>x</a:t>
            </a:r>
            <a:r>
              <a:rPr lang="en-US" baseline="30000" dirty="0">
                <a:solidFill>
                  <a:srgbClr val="FF0000"/>
                </a:solidFill>
              </a:rPr>
              <a:t>*</a:t>
            </a:r>
            <a:r>
              <a:rPr lang="en-US" baseline="-25000" dirty="0">
                <a:solidFill>
                  <a:srgbClr val="FF0000"/>
                </a:solidFill>
              </a:rPr>
              <a:t>Q</a:t>
            </a:r>
            <a:r>
              <a:rPr lang="en-US" dirty="0">
                <a:solidFill>
                  <a:srgbClr val="FF0000"/>
                </a:solidFill>
              </a:rPr>
              <a:t>= </a:t>
            </a:r>
            <a:r>
              <a:rPr lang="en-US" b="1" dirty="0">
                <a:solidFill>
                  <a:srgbClr val="FF0000"/>
                </a:solidFill>
              </a:rPr>
              <a:t>x</a:t>
            </a:r>
            <a:r>
              <a:rPr lang="en-US" baseline="30000" dirty="0">
                <a:solidFill>
                  <a:srgbClr val="FF0000"/>
                </a:solidFill>
              </a:rPr>
              <a:t>*</a:t>
            </a:r>
            <a:r>
              <a:rPr lang="en-US" baseline="-25000" dirty="0">
                <a:solidFill>
                  <a:srgbClr val="FF0000"/>
                </a:solidFill>
              </a:rPr>
              <a:t>Pi</a:t>
            </a:r>
            <a:r>
              <a:rPr lang="en-US" dirty="0">
                <a:solidFill>
                  <a:srgbClr val="FF0000"/>
                </a:solidFill>
              </a:rPr>
              <a:t> </a:t>
            </a:r>
          </a:p>
          <a:p>
            <a:pPr marL="0" indent="0">
              <a:buNone/>
            </a:pPr>
            <a:endParaRPr lang="en-US" dirty="0"/>
          </a:p>
        </p:txBody>
      </p:sp>
      <p:sp>
        <p:nvSpPr>
          <p:cNvPr id="5" name="Right Arrow 4"/>
          <p:cNvSpPr/>
          <p:nvPr/>
        </p:nvSpPr>
        <p:spPr>
          <a:xfrm>
            <a:off x="457200" y="3689132"/>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63</a:t>
            </a:fld>
            <a:endParaRPr lang="en-US" altLang="zh-TW"/>
          </a:p>
        </p:txBody>
      </p:sp>
    </p:spTree>
    <p:extLst>
      <p:ext uri="{BB962C8B-B14F-4D97-AF65-F5344CB8AC3E}">
        <p14:creationId xmlns:p14="http://schemas.microsoft.com/office/powerpoint/2010/main" val="11528508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820898" y="1383788"/>
            <a:ext cx="4823053" cy="40021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4" name="Freeform 63"/>
          <p:cNvSpPr/>
          <p:nvPr/>
        </p:nvSpPr>
        <p:spPr>
          <a:xfrm>
            <a:off x="3829050" y="1419594"/>
            <a:ext cx="3244850" cy="2698759"/>
          </a:xfrm>
          <a:custGeom>
            <a:avLst/>
            <a:gdLst>
              <a:gd name="connsiteX0" fmla="*/ 0 w 3244850"/>
              <a:gd name="connsiteY0" fmla="*/ 0 h 2705100"/>
              <a:gd name="connsiteX1" fmla="*/ 1758950 w 3244850"/>
              <a:gd name="connsiteY1" fmla="*/ 2705100 h 2705100"/>
              <a:gd name="connsiteX2" fmla="*/ 3244850 w 3244850"/>
              <a:gd name="connsiteY2" fmla="*/ 0 h 2705100"/>
              <a:gd name="connsiteX3" fmla="*/ 0 w 3244850"/>
              <a:gd name="connsiteY3" fmla="*/ 0 h 2705100"/>
            </a:gdLst>
            <a:ahLst/>
            <a:cxnLst>
              <a:cxn ang="0">
                <a:pos x="connsiteX0" y="connsiteY0"/>
              </a:cxn>
              <a:cxn ang="0">
                <a:pos x="connsiteX1" y="connsiteY1"/>
              </a:cxn>
              <a:cxn ang="0">
                <a:pos x="connsiteX2" y="connsiteY2"/>
              </a:cxn>
              <a:cxn ang="0">
                <a:pos x="connsiteX3" y="connsiteY3"/>
              </a:cxn>
            </a:cxnLst>
            <a:rect l="l" t="t" r="r" b="b"/>
            <a:pathLst>
              <a:path w="3244850" h="2705100">
                <a:moveTo>
                  <a:pt x="0" y="0"/>
                </a:moveTo>
                <a:lnTo>
                  <a:pt x="1758950" y="2705100"/>
                </a:lnTo>
                <a:lnTo>
                  <a:pt x="3244850" y="0"/>
                </a:lnTo>
                <a:lnTo>
                  <a:pt x="0" y="0"/>
                </a:lnTo>
                <a:close/>
              </a:path>
            </a:pathLst>
          </a:custGeom>
          <a:gradFill>
            <a:gsLst>
              <a:gs pos="0">
                <a:schemeClr val="accent1">
                  <a:tint val="100000"/>
                  <a:shade val="100000"/>
                  <a:satMod val="13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Freeform 79"/>
          <p:cNvSpPr/>
          <p:nvPr/>
        </p:nvSpPr>
        <p:spPr>
          <a:xfrm>
            <a:off x="4124960" y="1791714"/>
            <a:ext cx="4297680" cy="3159760"/>
          </a:xfrm>
          <a:custGeom>
            <a:avLst/>
            <a:gdLst>
              <a:gd name="connsiteX0" fmla="*/ 985520 w 4297680"/>
              <a:gd name="connsiteY0" fmla="*/ 0 h 3159760"/>
              <a:gd name="connsiteX1" fmla="*/ 0 w 4297680"/>
              <a:gd name="connsiteY1" fmla="*/ 2428240 h 3159760"/>
              <a:gd name="connsiteX2" fmla="*/ 2367280 w 4297680"/>
              <a:gd name="connsiteY2" fmla="*/ 3159760 h 3159760"/>
              <a:gd name="connsiteX3" fmla="*/ 4297680 w 4297680"/>
              <a:gd name="connsiteY3" fmla="*/ 1950720 h 3159760"/>
              <a:gd name="connsiteX4" fmla="*/ 4257040 w 4297680"/>
              <a:gd name="connsiteY4" fmla="*/ 731520 h 3159760"/>
              <a:gd name="connsiteX5" fmla="*/ 1056640 w 4297680"/>
              <a:gd name="connsiteY5" fmla="*/ 0 h 3159760"/>
              <a:gd name="connsiteX6" fmla="*/ 985520 w 4297680"/>
              <a:gd name="connsiteY6" fmla="*/ 0 h 315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7680" h="3159760">
                <a:moveTo>
                  <a:pt x="985520" y="0"/>
                </a:moveTo>
                <a:lnTo>
                  <a:pt x="0" y="2428240"/>
                </a:lnTo>
                <a:lnTo>
                  <a:pt x="2367280" y="3159760"/>
                </a:lnTo>
                <a:lnTo>
                  <a:pt x="4297680" y="1950720"/>
                </a:lnTo>
                <a:lnTo>
                  <a:pt x="4257040" y="731520"/>
                </a:lnTo>
                <a:lnTo>
                  <a:pt x="1056640" y="0"/>
                </a:lnTo>
                <a:lnTo>
                  <a:pt x="985520" y="0"/>
                </a:lnTo>
                <a:close/>
              </a:path>
            </a:pathLst>
          </a:cu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83" name="Group 82"/>
          <p:cNvGrpSpPr/>
          <p:nvPr/>
        </p:nvGrpSpPr>
        <p:grpSpPr>
          <a:xfrm>
            <a:off x="4836697" y="3177016"/>
            <a:ext cx="759713" cy="939633"/>
            <a:chOff x="4836697" y="4341862"/>
            <a:chExt cx="759713" cy="939633"/>
          </a:xfrm>
        </p:grpSpPr>
        <p:cxnSp>
          <p:nvCxnSpPr>
            <p:cNvPr id="12" name="Straight Arrow Connector 11"/>
            <p:cNvCxnSpPr/>
            <p:nvPr/>
          </p:nvCxnSpPr>
          <p:spPr>
            <a:xfrm flipH="1" flipV="1">
              <a:off x="4976226" y="4341862"/>
              <a:ext cx="620184" cy="9396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4836697" y="4581449"/>
              <a:ext cx="523451" cy="461665"/>
            </a:xfrm>
            <a:prstGeom prst="rect">
              <a:avLst/>
            </a:prstGeom>
            <a:noFill/>
            <a:ln>
              <a:noFill/>
            </a:ln>
          </p:spPr>
          <p:txBody>
            <a:bodyPr wrap="none" rtlCol="0">
              <a:spAutoFit/>
            </a:bodyPr>
            <a:lstStyle/>
            <a:p>
              <a:r>
                <a:rPr lang="en-US" sz="2400" b="1" dirty="0" smtClean="0">
                  <a:latin typeface="Calibri" pitchFamily="34" charset="0"/>
                  <a:cs typeface="Andalus" pitchFamily="2" charset="-78"/>
                </a:rPr>
                <a:t>c</a:t>
              </a:r>
              <a:r>
                <a:rPr lang="en-US" sz="2400" baseline="-25000" dirty="0" smtClean="0">
                  <a:latin typeface="Calibri" pitchFamily="34" charset="0"/>
                  <a:cs typeface="Andalus" pitchFamily="2" charset="-78"/>
                </a:rPr>
                <a:t>P1</a:t>
              </a:r>
              <a:endParaRPr lang="en-US" sz="2400" dirty="0"/>
            </a:p>
          </p:txBody>
        </p:sp>
      </p:grpSp>
      <p:grpSp>
        <p:nvGrpSpPr>
          <p:cNvPr id="84" name="Group 83"/>
          <p:cNvGrpSpPr/>
          <p:nvPr/>
        </p:nvGrpSpPr>
        <p:grpSpPr>
          <a:xfrm>
            <a:off x="5596409" y="2409067"/>
            <a:ext cx="1191998" cy="1707582"/>
            <a:chOff x="5596409" y="3573913"/>
            <a:chExt cx="1191998" cy="1707582"/>
          </a:xfrm>
        </p:grpSpPr>
        <p:cxnSp>
          <p:nvCxnSpPr>
            <p:cNvPr id="20" name="Straight Arrow Connector 19"/>
            <p:cNvCxnSpPr/>
            <p:nvPr/>
          </p:nvCxnSpPr>
          <p:spPr>
            <a:xfrm flipV="1">
              <a:off x="5596409" y="3573913"/>
              <a:ext cx="930273" cy="17075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6264956" y="4119784"/>
              <a:ext cx="523451" cy="461665"/>
            </a:xfrm>
            <a:prstGeom prst="rect">
              <a:avLst/>
            </a:prstGeom>
            <a:noFill/>
            <a:ln>
              <a:noFill/>
            </a:ln>
          </p:spPr>
          <p:txBody>
            <a:bodyPr wrap="none" rtlCol="0">
              <a:spAutoFit/>
            </a:bodyPr>
            <a:lstStyle/>
            <a:p>
              <a:r>
                <a:rPr lang="en-US" sz="2400" b="1" dirty="0" smtClean="0">
                  <a:latin typeface="Calibri" pitchFamily="34" charset="0"/>
                  <a:cs typeface="Andalus" pitchFamily="2" charset="-78"/>
                </a:rPr>
                <a:t>c</a:t>
              </a:r>
              <a:r>
                <a:rPr lang="en-US" sz="2400" baseline="-25000" dirty="0" smtClean="0">
                  <a:latin typeface="Calibri" pitchFamily="34" charset="0"/>
                  <a:cs typeface="Andalus" pitchFamily="2" charset="-78"/>
                </a:rPr>
                <a:t>P2</a:t>
              </a:r>
              <a:endParaRPr lang="en-US" sz="2400" dirty="0"/>
            </a:p>
          </p:txBody>
        </p:sp>
      </p:grpSp>
      <p:sp>
        <p:nvSpPr>
          <p:cNvPr id="33" name="Oval 32"/>
          <p:cNvSpPr/>
          <p:nvPr/>
        </p:nvSpPr>
        <p:spPr>
          <a:xfrm flipV="1">
            <a:off x="5083698" y="1733827"/>
            <a:ext cx="103378" cy="10337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2" name="Group 81"/>
          <p:cNvGrpSpPr/>
          <p:nvPr/>
        </p:nvGrpSpPr>
        <p:grpSpPr>
          <a:xfrm>
            <a:off x="5171937" y="1512304"/>
            <a:ext cx="3333423" cy="369332"/>
            <a:chOff x="5171937" y="2677150"/>
            <a:chExt cx="3333423" cy="369332"/>
          </a:xfrm>
        </p:grpSpPr>
        <p:sp>
          <p:nvSpPr>
            <p:cNvPr id="34" name="TextBox 33"/>
            <p:cNvSpPr txBox="1"/>
            <p:nvPr/>
          </p:nvSpPr>
          <p:spPr>
            <a:xfrm>
              <a:off x="7058268" y="2677150"/>
              <a:ext cx="1447092" cy="369332"/>
            </a:xfrm>
            <a:prstGeom prst="rect">
              <a:avLst/>
            </a:prstGeom>
            <a:noFill/>
          </p:spPr>
          <p:txBody>
            <a:bodyPr wrap="square" rtlCol="0">
              <a:spAutoFit/>
            </a:bodyPr>
            <a:lstStyle/>
            <a:p>
              <a:r>
                <a:rPr lang="en-US" dirty="0" smtClean="0"/>
                <a:t>Solution x*</a:t>
              </a:r>
              <a:endParaRPr lang="en-US" dirty="0"/>
            </a:p>
          </p:txBody>
        </p:sp>
        <p:cxnSp>
          <p:nvCxnSpPr>
            <p:cNvPr id="36" name="Straight Arrow Connector 35"/>
            <p:cNvCxnSpPr>
              <a:stCxn id="34" idx="1"/>
              <a:endCxn id="33" idx="5"/>
            </p:cNvCxnSpPr>
            <p:nvPr/>
          </p:nvCxnSpPr>
          <p:spPr>
            <a:xfrm flipH="1" flipV="1">
              <a:off x="5171937" y="2849800"/>
              <a:ext cx="1886331" cy="12016"/>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grpSp>
        <p:nvGrpSpPr>
          <p:cNvPr id="81" name="Group 80"/>
          <p:cNvGrpSpPr/>
          <p:nvPr/>
        </p:nvGrpSpPr>
        <p:grpSpPr>
          <a:xfrm>
            <a:off x="3810000" y="4373810"/>
            <a:ext cx="1664895" cy="807790"/>
            <a:chOff x="3931515" y="5700539"/>
            <a:chExt cx="1664895" cy="807790"/>
          </a:xfrm>
        </p:grpSpPr>
        <p:sp>
          <p:nvSpPr>
            <p:cNvPr id="32" name="TextBox 31"/>
            <p:cNvSpPr txBox="1"/>
            <p:nvPr/>
          </p:nvSpPr>
          <p:spPr>
            <a:xfrm>
              <a:off x="3931515" y="6138997"/>
              <a:ext cx="1664895" cy="369332"/>
            </a:xfrm>
            <a:prstGeom prst="rect">
              <a:avLst/>
            </a:prstGeom>
            <a:noFill/>
          </p:spPr>
          <p:txBody>
            <a:bodyPr wrap="square" rtlCol="0">
              <a:spAutoFit/>
            </a:bodyPr>
            <a:lstStyle/>
            <a:p>
              <a:r>
                <a:rPr lang="en-US" dirty="0" smtClean="0"/>
                <a:t>Feasible region</a:t>
              </a:r>
              <a:endParaRPr lang="en-US" dirty="0"/>
            </a:p>
          </p:txBody>
        </p:sp>
        <p:cxnSp>
          <p:nvCxnSpPr>
            <p:cNvPr id="40" name="Straight Arrow Connector 39"/>
            <p:cNvCxnSpPr>
              <a:stCxn id="32" idx="0"/>
            </p:cNvCxnSpPr>
            <p:nvPr/>
          </p:nvCxnSpPr>
          <p:spPr>
            <a:xfrm flipV="1">
              <a:off x="4763963" y="5700539"/>
              <a:ext cx="423113" cy="438458"/>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grpSp>
        <p:nvGrpSpPr>
          <p:cNvPr id="99" name="Group 98"/>
          <p:cNvGrpSpPr/>
          <p:nvPr/>
        </p:nvGrpSpPr>
        <p:grpSpPr>
          <a:xfrm>
            <a:off x="5360148" y="1002788"/>
            <a:ext cx="664732" cy="3115565"/>
            <a:chOff x="5360148" y="2167634"/>
            <a:chExt cx="664732" cy="3115565"/>
          </a:xfrm>
        </p:grpSpPr>
        <p:cxnSp>
          <p:nvCxnSpPr>
            <p:cNvPr id="70" name="Straight Arrow Connector 69"/>
            <p:cNvCxnSpPr>
              <a:stCxn id="64" idx="1"/>
            </p:cNvCxnSpPr>
            <p:nvPr/>
          </p:nvCxnSpPr>
          <p:spPr>
            <a:xfrm flipH="1" flipV="1">
              <a:off x="5360148" y="3416603"/>
              <a:ext cx="227852" cy="7017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flipV="1">
              <a:off x="5596410" y="3573914"/>
              <a:ext cx="428470" cy="17092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64" idx="1"/>
            </p:cNvCxnSpPr>
            <p:nvPr/>
          </p:nvCxnSpPr>
          <p:spPr>
            <a:xfrm flipV="1">
              <a:off x="5588000" y="2167634"/>
              <a:ext cx="8410" cy="19507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00" name="Group 99"/>
          <p:cNvGrpSpPr/>
          <p:nvPr/>
        </p:nvGrpSpPr>
        <p:grpSpPr>
          <a:xfrm>
            <a:off x="273050" y="2409069"/>
            <a:ext cx="5609055" cy="2669528"/>
            <a:chOff x="273050" y="3573915"/>
            <a:chExt cx="5609055" cy="2669528"/>
          </a:xfrm>
        </p:grpSpPr>
        <p:sp>
          <p:nvSpPr>
            <p:cNvPr id="85" name="TextBox 84"/>
            <p:cNvSpPr txBox="1"/>
            <p:nvPr/>
          </p:nvSpPr>
          <p:spPr>
            <a:xfrm>
              <a:off x="273050" y="5043114"/>
              <a:ext cx="2780632" cy="1200329"/>
            </a:xfrm>
            <a:prstGeom prst="rect">
              <a:avLst/>
            </a:prstGeom>
            <a:noFill/>
            <a:ln>
              <a:solidFill>
                <a:schemeClr val="tx1"/>
              </a:solidFill>
            </a:ln>
          </p:spPr>
          <p:txBody>
            <a:bodyPr wrap="square" rtlCol="0">
              <a:spAutoFit/>
            </a:bodyPr>
            <a:lstStyle/>
            <a:p>
              <a:r>
                <a:rPr lang="en-US" dirty="0" smtClean="0">
                  <a:latin typeface="Calibri" pitchFamily="34" charset="0"/>
                  <a:cs typeface="Calibri" pitchFamily="34" charset="0"/>
                </a:rPr>
                <a:t>ILPs corresponding to all these objective vectors will share the same </a:t>
              </a:r>
              <a:r>
                <a:rPr lang="en-US" dirty="0" err="1" smtClean="0">
                  <a:latin typeface="Calibri" pitchFamily="34" charset="0"/>
                  <a:cs typeface="Calibri" pitchFamily="34" charset="0"/>
                </a:rPr>
                <a:t>maximizer</a:t>
              </a:r>
              <a:r>
                <a:rPr lang="en-US" dirty="0" smtClean="0">
                  <a:latin typeface="Calibri" pitchFamily="34" charset="0"/>
                  <a:cs typeface="Calibri" pitchFamily="34" charset="0"/>
                </a:rPr>
                <a:t> </a:t>
              </a:r>
              <a:r>
                <a:rPr lang="en-US" i="1" dirty="0" smtClean="0">
                  <a:latin typeface="Calibri" pitchFamily="34" charset="0"/>
                  <a:cs typeface="Calibri" pitchFamily="34" charset="0"/>
                </a:rPr>
                <a:t>for this feasible region</a:t>
              </a:r>
              <a:endParaRPr lang="en-US" i="1" dirty="0">
                <a:latin typeface="Calibri" pitchFamily="34" charset="0"/>
                <a:cs typeface="Calibri" pitchFamily="34" charset="0"/>
              </a:endParaRPr>
            </a:p>
          </p:txBody>
        </p:sp>
        <p:grpSp>
          <p:nvGrpSpPr>
            <p:cNvPr id="95" name="Group 94"/>
            <p:cNvGrpSpPr/>
            <p:nvPr/>
          </p:nvGrpSpPr>
          <p:grpSpPr>
            <a:xfrm>
              <a:off x="3053682" y="3573915"/>
              <a:ext cx="2828423" cy="2069364"/>
              <a:chOff x="3053682" y="3573915"/>
              <a:chExt cx="2828423" cy="2069364"/>
            </a:xfrm>
          </p:grpSpPr>
          <p:cxnSp>
            <p:nvCxnSpPr>
              <p:cNvPr id="87" name="Straight Arrow Connector 86"/>
              <p:cNvCxnSpPr>
                <a:stCxn id="85" idx="3"/>
              </p:cNvCxnSpPr>
              <p:nvPr/>
            </p:nvCxnSpPr>
            <p:spPr>
              <a:xfrm flipV="1">
                <a:off x="3053682" y="4852737"/>
                <a:ext cx="2427371" cy="790542"/>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cxnSp>
            <p:nvCxnSpPr>
              <p:cNvPr id="89" name="Straight Arrow Connector 88"/>
              <p:cNvCxnSpPr>
                <a:stCxn id="85" idx="3"/>
              </p:cNvCxnSpPr>
              <p:nvPr/>
            </p:nvCxnSpPr>
            <p:spPr>
              <a:xfrm flipV="1">
                <a:off x="3053682" y="3573915"/>
                <a:ext cx="2534318" cy="2069364"/>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cxnSp>
            <p:nvCxnSpPr>
              <p:cNvPr id="92" name="Straight Arrow Connector 91"/>
              <p:cNvCxnSpPr>
                <a:stCxn id="85" idx="3"/>
              </p:cNvCxnSpPr>
              <p:nvPr/>
            </p:nvCxnSpPr>
            <p:spPr>
              <a:xfrm flipV="1">
                <a:off x="3053682" y="4119785"/>
                <a:ext cx="2828423" cy="1523494"/>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grpSp>
      <p:grpSp>
        <p:nvGrpSpPr>
          <p:cNvPr id="101" name="Group 100"/>
          <p:cNvGrpSpPr/>
          <p:nvPr/>
        </p:nvGrpSpPr>
        <p:grpSpPr>
          <a:xfrm>
            <a:off x="273050" y="2694617"/>
            <a:ext cx="4381500" cy="1756232"/>
            <a:chOff x="273050" y="3783263"/>
            <a:chExt cx="4381500" cy="1756232"/>
          </a:xfrm>
        </p:grpSpPr>
        <p:sp>
          <p:nvSpPr>
            <p:cNvPr id="96" name="TextBox 95"/>
            <p:cNvSpPr txBox="1"/>
            <p:nvPr/>
          </p:nvSpPr>
          <p:spPr>
            <a:xfrm>
              <a:off x="273050" y="4893164"/>
              <a:ext cx="2780632" cy="646331"/>
            </a:xfrm>
            <a:prstGeom prst="rect">
              <a:avLst/>
            </a:prstGeom>
            <a:noFill/>
            <a:ln>
              <a:solidFill>
                <a:schemeClr val="tx1"/>
              </a:solidFill>
            </a:ln>
          </p:spPr>
          <p:txBody>
            <a:bodyPr wrap="square" rtlCol="0">
              <a:spAutoFit/>
            </a:bodyPr>
            <a:lstStyle/>
            <a:p>
              <a:r>
                <a:rPr lang="en-US" dirty="0" smtClean="0"/>
                <a:t>All ILPs in the </a:t>
              </a:r>
              <a:r>
                <a:rPr lang="en-US" b="1" i="1" dirty="0" smtClean="0"/>
                <a:t>cone </a:t>
              </a:r>
              <a:r>
                <a:rPr lang="en-US" dirty="0" smtClean="0"/>
                <a:t>will share the </a:t>
              </a:r>
              <a:r>
                <a:rPr lang="en-US" dirty="0" err="1" smtClean="0"/>
                <a:t>maximizer</a:t>
              </a:r>
              <a:endParaRPr lang="en-US" b="1" i="1" dirty="0"/>
            </a:p>
          </p:txBody>
        </p:sp>
        <p:cxnSp>
          <p:nvCxnSpPr>
            <p:cNvPr id="98" name="Straight Arrow Connector 97"/>
            <p:cNvCxnSpPr>
              <a:stCxn id="96" idx="3"/>
            </p:cNvCxnSpPr>
            <p:nvPr/>
          </p:nvCxnSpPr>
          <p:spPr>
            <a:xfrm flipV="1">
              <a:off x="3053682" y="3783263"/>
              <a:ext cx="1600868" cy="1433067"/>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sp>
        <p:nvSpPr>
          <p:cNvPr id="37" name="Title 1"/>
          <p:cNvSpPr txBox="1">
            <a:spLocks/>
          </p:cNvSpPr>
          <p:nvPr/>
        </p:nvSpPr>
        <p:spPr>
          <a:xfrm>
            <a:off x="152400" y="457200"/>
            <a:ext cx="8229600" cy="533400"/>
          </a:xfrm>
          <a:prstGeom prst="rect">
            <a:avLst/>
          </a:prstGeom>
        </p:spPr>
        <p:txBody>
          <a:bodyPr/>
          <a:lstStyle>
            <a:lvl1pPr algn="l" rtl="0" eaLnBrk="1" fontAlgn="base" hangingPunct="1">
              <a:spcBef>
                <a:spcPct val="0"/>
              </a:spcBef>
              <a:spcAft>
                <a:spcPct val="0"/>
              </a:spcAft>
              <a:defRPr sz="2800">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Arial" charset="0"/>
                <a:cs typeface="Arial" charset="0"/>
              </a:defRPr>
            </a:lvl2pPr>
            <a:lvl3pPr algn="l" rtl="0" eaLnBrk="1" fontAlgn="base" hangingPunct="1">
              <a:spcBef>
                <a:spcPct val="0"/>
              </a:spcBef>
              <a:spcAft>
                <a:spcPct val="0"/>
              </a:spcAft>
              <a:defRPr sz="2800">
                <a:solidFill>
                  <a:schemeClr val="tx1"/>
                </a:solidFill>
                <a:latin typeface="Arial" charset="0"/>
                <a:cs typeface="Arial" charset="0"/>
              </a:defRPr>
            </a:lvl3pPr>
            <a:lvl4pPr algn="l" rtl="0" eaLnBrk="1" fontAlgn="base" hangingPunct="1">
              <a:spcBef>
                <a:spcPct val="0"/>
              </a:spcBef>
              <a:spcAft>
                <a:spcPct val="0"/>
              </a:spcAft>
              <a:defRPr sz="2800">
                <a:solidFill>
                  <a:schemeClr val="tx1"/>
                </a:solidFill>
                <a:latin typeface="Arial" charset="0"/>
                <a:cs typeface="Arial" charset="0"/>
              </a:defRPr>
            </a:lvl4pPr>
            <a:lvl5pPr algn="l" rtl="0" eaLnBrk="1" fontAlgn="base" hangingPunct="1">
              <a:spcBef>
                <a:spcPct val="0"/>
              </a:spcBef>
              <a:spcAft>
                <a:spcPct val="0"/>
              </a:spcAft>
              <a:defRPr sz="28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Arial" charset="0"/>
                <a:cs typeface="Arial" charset="0"/>
              </a:defRPr>
            </a:lvl6pPr>
            <a:lvl7pPr marL="914400" algn="l" rtl="0" eaLnBrk="1" fontAlgn="base" hangingPunct="1">
              <a:spcBef>
                <a:spcPct val="0"/>
              </a:spcBef>
              <a:spcAft>
                <a:spcPct val="0"/>
              </a:spcAft>
              <a:defRPr sz="2800">
                <a:solidFill>
                  <a:schemeClr val="tx1"/>
                </a:solidFill>
                <a:latin typeface="Arial" charset="0"/>
                <a:cs typeface="Arial" charset="0"/>
              </a:defRPr>
            </a:lvl7pPr>
            <a:lvl8pPr marL="1371600" algn="l" rtl="0" eaLnBrk="1" fontAlgn="base" hangingPunct="1">
              <a:spcBef>
                <a:spcPct val="0"/>
              </a:spcBef>
              <a:spcAft>
                <a:spcPct val="0"/>
              </a:spcAft>
              <a:defRPr sz="2800">
                <a:solidFill>
                  <a:schemeClr val="tx1"/>
                </a:solidFill>
                <a:latin typeface="Arial" charset="0"/>
                <a:cs typeface="Arial" charset="0"/>
              </a:defRPr>
            </a:lvl8pPr>
            <a:lvl9pPr marL="1828800" algn="l" rtl="0" eaLnBrk="1" fontAlgn="base" hangingPunct="1">
              <a:spcBef>
                <a:spcPct val="0"/>
              </a:spcBef>
              <a:spcAft>
                <a:spcPct val="0"/>
              </a:spcAft>
              <a:defRPr sz="2800">
                <a:solidFill>
                  <a:schemeClr val="tx1"/>
                </a:solidFill>
                <a:latin typeface="Arial" charset="0"/>
                <a:cs typeface="Arial" charset="0"/>
              </a:defRPr>
            </a:lvl9pPr>
          </a:lstStyle>
          <a:p>
            <a:r>
              <a:rPr lang="en-US" dirty="0" smtClean="0">
                <a:solidFill>
                  <a:srgbClr val="FF0000"/>
                </a:solidFill>
              </a:rPr>
              <a:t>Exact Theorem II (Geometric Interpretation)</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64</a:t>
            </a:fld>
            <a:endParaRPr lang="en-US" altLang="zh-TW"/>
          </a:p>
        </p:txBody>
      </p:sp>
    </p:spTree>
    <p:extLst>
      <p:ext uri="{BB962C8B-B14F-4D97-AF65-F5344CB8AC3E}">
        <p14:creationId xmlns:p14="http://schemas.microsoft.com/office/powerpoint/2010/main" val="5509311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0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100"/>
                                        </p:tgtEl>
                                      </p:cBhvr>
                                    </p:animEffect>
                                    <p:set>
                                      <p:cBhvr>
                                        <p:cTn id="36" dur="1" fill="hold">
                                          <p:stCondLst>
                                            <p:cond delay="499"/>
                                          </p:stCondLst>
                                        </p:cTn>
                                        <p:tgtEl>
                                          <p:spTgt spid="100"/>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dissolve">
                                      <p:cBhvr>
                                        <p:cTn id="39" dur="500"/>
                                        <p:tgtEl>
                                          <p:spTgt spid="64"/>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4" grpId="0" animBg="1"/>
      <p:bldP spid="80" grpId="0" animBg="1"/>
      <p:bldP spid="3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Theorem III (Combining I and II)</a:t>
            </a:r>
            <a:endParaRPr lang="en-US" dirty="0"/>
          </a:p>
        </p:txBody>
      </p:sp>
      <p:sp>
        <p:nvSpPr>
          <p:cNvPr id="3" name="Content Placeholder 2"/>
          <p:cNvSpPr>
            <a:spLocks noGrp="1"/>
          </p:cNvSpPr>
          <p:nvPr>
            <p:ph idx="1"/>
          </p:nvPr>
        </p:nvSpPr>
        <p:spPr/>
        <p:txBody>
          <a:bodyPr/>
          <a:lstStyle/>
          <a:p>
            <a:pPr marL="0" indent="0">
              <a:buNone/>
            </a:pPr>
            <a:r>
              <a:rPr lang="en-US" b="1" dirty="0"/>
              <a:t>Theorem:</a:t>
            </a:r>
          </a:p>
          <a:p>
            <a:r>
              <a:rPr lang="en-US" dirty="0"/>
              <a:t>Assume we have seen </a:t>
            </a:r>
            <a:r>
              <a:rPr lang="en-US" dirty="0">
                <a:solidFill>
                  <a:srgbClr val="FF0000"/>
                </a:solidFill>
              </a:rPr>
              <a:t>m</a:t>
            </a:r>
            <a:r>
              <a:rPr lang="en-US" dirty="0"/>
              <a:t> ILP problems {</a:t>
            </a:r>
            <a:r>
              <a:rPr lang="en-US" dirty="0">
                <a:solidFill>
                  <a:srgbClr val="FF0000"/>
                </a:solidFill>
              </a:rPr>
              <a:t>P</a:t>
            </a:r>
            <a:r>
              <a:rPr lang="en-US" baseline="-25000" dirty="0">
                <a:solidFill>
                  <a:srgbClr val="FF0000"/>
                </a:solidFill>
              </a:rPr>
              <a:t>1</a:t>
            </a:r>
            <a:r>
              <a:rPr lang="en-US" dirty="0">
                <a:solidFill>
                  <a:srgbClr val="FF0000"/>
                </a:solidFill>
              </a:rPr>
              <a:t>, P</a:t>
            </a:r>
            <a:r>
              <a:rPr lang="en-US" baseline="-25000" dirty="0">
                <a:solidFill>
                  <a:srgbClr val="FF0000"/>
                </a:solidFill>
              </a:rPr>
              <a:t>2</a:t>
            </a:r>
            <a:r>
              <a:rPr lang="en-US" dirty="0">
                <a:solidFill>
                  <a:srgbClr val="FF0000"/>
                </a:solidFill>
              </a:rPr>
              <a:t>, …, P</a:t>
            </a:r>
            <a:r>
              <a:rPr lang="en-US" baseline="-25000" dirty="0">
                <a:solidFill>
                  <a:srgbClr val="FF0000"/>
                </a:solidFill>
              </a:rPr>
              <a:t>m</a:t>
            </a:r>
            <a:r>
              <a:rPr lang="en-US" dirty="0"/>
              <a:t>} </a:t>
            </a:r>
            <a:r>
              <a:rPr lang="en-US" dirty="0" err="1"/>
              <a:t>s.t.</a:t>
            </a:r>
            <a:r>
              <a:rPr lang="en-US" dirty="0"/>
              <a:t>  </a:t>
            </a:r>
          </a:p>
          <a:p>
            <a:pPr lvl="1"/>
            <a:r>
              <a:rPr lang="en-US" dirty="0"/>
              <a:t>All are in the same equivalence class </a:t>
            </a:r>
          </a:p>
          <a:p>
            <a:pPr lvl="1"/>
            <a:r>
              <a:rPr lang="en-US" dirty="0"/>
              <a:t>All have the same optimal solution</a:t>
            </a:r>
          </a:p>
          <a:p>
            <a:r>
              <a:rPr lang="en-US" dirty="0"/>
              <a:t>Let ILP </a:t>
            </a:r>
            <a:r>
              <a:rPr lang="en-US" dirty="0">
                <a:solidFill>
                  <a:srgbClr val="FF0000"/>
                </a:solidFill>
              </a:rPr>
              <a:t>Q</a:t>
            </a:r>
            <a:r>
              <a:rPr lang="en-US" dirty="0"/>
              <a:t> be a new problem </a:t>
            </a:r>
            <a:r>
              <a:rPr lang="en-US" dirty="0" err="1"/>
              <a:t>s.t.</a:t>
            </a:r>
            <a:r>
              <a:rPr lang="en-US" dirty="0"/>
              <a:t> </a:t>
            </a:r>
          </a:p>
          <a:p>
            <a:pPr lvl="1"/>
            <a:r>
              <a:rPr lang="en-US" dirty="0">
                <a:solidFill>
                  <a:srgbClr val="FF0000"/>
                </a:solidFill>
                <a:effectLst>
                  <a:glow rad="101600">
                    <a:schemeClr val="accent3">
                      <a:satMod val="175000"/>
                      <a:alpha val="40000"/>
                    </a:schemeClr>
                  </a:glow>
                </a:effectLst>
              </a:rPr>
              <a:t>Q</a:t>
            </a:r>
            <a:r>
              <a:rPr lang="en-US" dirty="0">
                <a:effectLst>
                  <a:glow rad="101600">
                    <a:schemeClr val="accent3">
                      <a:satMod val="175000"/>
                      <a:alpha val="40000"/>
                    </a:schemeClr>
                  </a:glow>
                </a:effectLst>
              </a:rPr>
              <a:t> is in the same equivalence class as </a:t>
            </a:r>
            <a:r>
              <a:rPr lang="en-US" dirty="0">
                <a:solidFill>
                  <a:srgbClr val="FF0000"/>
                </a:solidFill>
                <a:effectLst>
                  <a:glow rad="101600">
                    <a:schemeClr val="accent3">
                      <a:satMod val="175000"/>
                      <a:alpha val="40000"/>
                    </a:schemeClr>
                  </a:glow>
                </a:effectLst>
              </a:rPr>
              <a:t>P</a:t>
            </a:r>
            <a:r>
              <a:rPr lang="en-US" baseline="-25000" dirty="0">
                <a:solidFill>
                  <a:srgbClr val="FF0000"/>
                </a:solidFill>
                <a:effectLst>
                  <a:glow rad="101600">
                    <a:schemeClr val="accent3">
                      <a:satMod val="175000"/>
                      <a:alpha val="40000"/>
                    </a:schemeClr>
                  </a:glow>
                </a:effectLst>
              </a:rPr>
              <a:t>1</a:t>
            </a:r>
            <a:r>
              <a:rPr lang="en-US" dirty="0">
                <a:solidFill>
                  <a:srgbClr val="FF0000"/>
                </a:solidFill>
                <a:effectLst>
                  <a:glow rad="101600">
                    <a:schemeClr val="accent3">
                      <a:satMod val="175000"/>
                      <a:alpha val="40000"/>
                    </a:schemeClr>
                  </a:glow>
                </a:effectLst>
              </a:rPr>
              <a:t>, P</a:t>
            </a:r>
            <a:r>
              <a:rPr lang="en-US" baseline="-25000" dirty="0">
                <a:solidFill>
                  <a:srgbClr val="FF0000"/>
                </a:solidFill>
                <a:effectLst>
                  <a:glow rad="101600">
                    <a:schemeClr val="accent3">
                      <a:satMod val="175000"/>
                      <a:alpha val="40000"/>
                    </a:schemeClr>
                  </a:glow>
                </a:effectLst>
              </a:rPr>
              <a:t>2</a:t>
            </a:r>
            <a:r>
              <a:rPr lang="en-US" dirty="0">
                <a:solidFill>
                  <a:srgbClr val="FF0000"/>
                </a:solidFill>
                <a:effectLst>
                  <a:glow rad="101600">
                    <a:schemeClr val="accent3">
                      <a:satMod val="175000"/>
                      <a:alpha val="40000"/>
                    </a:schemeClr>
                  </a:glow>
                </a:effectLst>
              </a:rPr>
              <a:t>, …, </a:t>
            </a:r>
            <a:r>
              <a:rPr lang="en-US" dirty="0" smtClean="0">
                <a:solidFill>
                  <a:srgbClr val="FF0000"/>
                </a:solidFill>
                <a:effectLst>
                  <a:glow rad="101600">
                    <a:schemeClr val="accent3">
                      <a:satMod val="175000"/>
                      <a:alpha val="40000"/>
                    </a:schemeClr>
                  </a:glow>
                </a:effectLst>
              </a:rPr>
              <a:t>P</a:t>
            </a:r>
            <a:r>
              <a:rPr lang="en-US" baseline="-25000" dirty="0" smtClean="0">
                <a:solidFill>
                  <a:srgbClr val="FF0000"/>
                </a:solidFill>
                <a:effectLst>
                  <a:glow rad="101600">
                    <a:schemeClr val="accent3">
                      <a:satMod val="175000"/>
                      <a:alpha val="40000"/>
                    </a:schemeClr>
                  </a:glow>
                </a:effectLst>
              </a:rPr>
              <a:t>m </a:t>
            </a:r>
          </a:p>
          <a:p>
            <a:pPr lvl="1"/>
            <a:r>
              <a:rPr lang="en-US" dirty="0" smtClean="0">
                <a:effectLst>
                  <a:glow rad="101600">
                    <a:schemeClr val="accent3">
                      <a:satMod val="175000"/>
                      <a:alpha val="40000"/>
                    </a:schemeClr>
                  </a:glow>
                </a:effectLst>
              </a:rPr>
              <a:t>There </a:t>
            </a:r>
            <a:r>
              <a:rPr lang="en-US" dirty="0">
                <a:effectLst>
                  <a:glow rad="101600">
                    <a:schemeClr val="accent3">
                      <a:satMod val="175000"/>
                      <a:alpha val="40000"/>
                    </a:schemeClr>
                  </a:glow>
                </a:effectLst>
              </a:rPr>
              <a:t>exists an </a:t>
            </a:r>
            <a:r>
              <a:rPr lang="en-US" b="1" dirty="0">
                <a:solidFill>
                  <a:srgbClr val="FF0000"/>
                </a:solidFill>
                <a:effectLst>
                  <a:glow rad="101600">
                    <a:schemeClr val="accent3">
                      <a:satMod val="175000"/>
                      <a:alpha val="40000"/>
                    </a:schemeClr>
                  </a:glow>
                </a:effectLst>
              </a:rPr>
              <a:t>z</a:t>
            </a:r>
            <a:r>
              <a:rPr lang="en-US" dirty="0">
                <a:solidFill>
                  <a:srgbClr val="FF0000"/>
                </a:solidFill>
                <a:effectLst>
                  <a:glow rad="101600">
                    <a:schemeClr val="accent3">
                      <a:satMod val="175000"/>
                      <a:alpha val="40000"/>
                    </a:schemeClr>
                  </a:glow>
                </a:effectLst>
              </a:rPr>
              <a:t> ≥ </a:t>
            </a:r>
            <a:r>
              <a:rPr lang="en-US" b="1" dirty="0">
                <a:solidFill>
                  <a:srgbClr val="FF0000"/>
                </a:solidFill>
                <a:effectLst>
                  <a:glow rad="101600">
                    <a:schemeClr val="accent3">
                      <a:satMod val="175000"/>
                      <a:alpha val="40000"/>
                    </a:schemeClr>
                  </a:glow>
                </a:effectLst>
              </a:rPr>
              <a:t>0</a:t>
            </a:r>
            <a:r>
              <a:rPr lang="en-US" dirty="0">
                <a:solidFill>
                  <a:srgbClr val="FF0000"/>
                </a:solidFill>
                <a:effectLst>
                  <a:glow rad="101600">
                    <a:schemeClr val="accent3">
                      <a:satMod val="175000"/>
                      <a:alpha val="40000"/>
                    </a:schemeClr>
                  </a:glow>
                </a:effectLst>
              </a:rPr>
              <a:t> </a:t>
            </a:r>
            <a:r>
              <a:rPr lang="en-US" dirty="0">
                <a:effectLst>
                  <a:glow rad="101600">
                    <a:schemeClr val="accent3">
                      <a:satMod val="175000"/>
                      <a:alpha val="40000"/>
                    </a:schemeClr>
                  </a:glow>
                </a:effectLst>
              </a:rPr>
              <a:t>such that </a:t>
            </a:r>
            <a:r>
              <a:rPr lang="el-GR" dirty="0">
                <a:solidFill>
                  <a:srgbClr val="FF0000"/>
                </a:solidFill>
                <a:effectLst>
                  <a:glow rad="101600">
                    <a:schemeClr val="accent3">
                      <a:satMod val="175000"/>
                      <a:alpha val="40000"/>
                    </a:schemeClr>
                  </a:glow>
                </a:effectLst>
              </a:rPr>
              <a:t>δ</a:t>
            </a:r>
            <a:r>
              <a:rPr lang="en-US" b="1" dirty="0">
                <a:solidFill>
                  <a:srgbClr val="FF0000"/>
                </a:solidFill>
                <a:effectLst>
                  <a:glow rad="101600">
                    <a:schemeClr val="accent3">
                      <a:satMod val="175000"/>
                      <a:alpha val="40000"/>
                    </a:schemeClr>
                  </a:glow>
                </a:effectLst>
              </a:rPr>
              <a:t>c =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Q</a:t>
            </a:r>
            <a:r>
              <a:rPr lang="en-US" dirty="0">
                <a:solidFill>
                  <a:srgbClr val="FF0000"/>
                </a:solidFill>
                <a:effectLst>
                  <a:glow rad="101600">
                    <a:schemeClr val="accent3">
                      <a:satMod val="175000"/>
                      <a:alpha val="40000"/>
                    </a:schemeClr>
                  </a:glow>
                </a:effectLst>
              </a:rPr>
              <a:t> </a:t>
            </a:r>
            <a:r>
              <a:rPr lang="en-US" sz="2800" b="1" dirty="0">
                <a:solidFill>
                  <a:srgbClr val="FF0000"/>
                </a:solidFill>
                <a:effectLst>
                  <a:glow rad="101600">
                    <a:schemeClr val="accent3">
                      <a:satMod val="175000"/>
                      <a:alpha val="40000"/>
                    </a:schemeClr>
                  </a:glow>
                </a:effectLst>
              </a:rPr>
              <a:t>-</a:t>
            </a:r>
            <a:r>
              <a:rPr lang="en-US" dirty="0">
                <a:solidFill>
                  <a:srgbClr val="FF0000"/>
                </a:solidFill>
                <a:effectLst>
                  <a:glow rad="101600">
                    <a:schemeClr val="accent3">
                      <a:satMod val="175000"/>
                      <a:alpha val="40000"/>
                    </a:schemeClr>
                  </a:glow>
                </a:effectLst>
              </a:rPr>
              <a:t> ∑ </a:t>
            </a:r>
            <a:r>
              <a:rPr lang="en-US" b="1" dirty="0" err="1">
                <a:solidFill>
                  <a:srgbClr val="FF0000"/>
                </a:solidFill>
                <a:effectLst>
                  <a:glow rad="101600">
                    <a:schemeClr val="accent3">
                      <a:satMod val="175000"/>
                      <a:alpha val="40000"/>
                    </a:schemeClr>
                  </a:glow>
                </a:effectLst>
              </a:rPr>
              <a:t>z</a:t>
            </a:r>
            <a:r>
              <a:rPr lang="en-US" baseline="-25000" dirty="0" err="1">
                <a:solidFill>
                  <a:srgbClr val="FF0000"/>
                </a:solidFill>
                <a:effectLst>
                  <a:glow rad="101600">
                    <a:schemeClr val="accent3">
                      <a:satMod val="175000"/>
                      <a:alpha val="40000"/>
                    </a:schemeClr>
                  </a:glow>
                </a:effectLst>
              </a:rPr>
              <a:t>i</a:t>
            </a:r>
            <a:r>
              <a:rPr lang="en-US" dirty="0">
                <a:solidFill>
                  <a:srgbClr val="FF0000"/>
                </a:solidFill>
                <a:effectLst>
                  <a:glow rad="101600">
                    <a:schemeClr val="accent3">
                      <a:satMod val="175000"/>
                      <a:alpha val="40000"/>
                    </a:schemeClr>
                  </a:glow>
                </a:effectLst>
              </a:rPr>
              <a:t>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Pi</a:t>
            </a:r>
            <a:r>
              <a:rPr lang="en-US" baseline="-25000" dirty="0">
                <a:solidFill>
                  <a:srgbClr val="FF0000"/>
                </a:solidFill>
                <a:effectLst>
                  <a:glow rad="101600">
                    <a:schemeClr val="accent3">
                      <a:satMod val="175000"/>
                      <a:alpha val="40000"/>
                    </a:schemeClr>
                  </a:glow>
                </a:effectLst>
              </a:rPr>
              <a:t>  </a:t>
            </a:r>
            <a:r>
              <a:rPr lang="en-US" dirty="0">
                <a:effectLst>
                  <a:glow rad="101600">
                    <a:schemeClr val="accent3">
                      <a:satMod val="175000"/>
                      <a:alpha val="40000"/>
                    </a:schemeClr>
                  </a:glow>
                </a:effectLst>
              </a:rPr>
              <a:t>and </a:t>
            </a:r>
            <a:r>
              <a:rPr lang="en-US" dirty="0">
                <a:solidFill>
                  <a:srgbClr val="FF0000"/>
                </a:solidFill>
                <a:effectLst>
                  <a:glow rad="101600">
                    <a:schemeClr val="accent3">
                      <a:satMod val="175000"/>
                      <a:alpha val="40000"/>
                    </a:schemeClr>
                  </a:glow>
                </a:effectLst>
              </a:rPr>
              <a:t>(2</a:t>
            </a:r>
            <a:r>
              <a:rPr lang="en-US" b="1" dirty="0">
                <a:solidFill>
                  <a:srgbClr val="FF0000"/>
                </a:solidFill>
                <a:effectLst>
                  <a:glow rad="101600">
                    <a:schemeClr val="accent3">
                      <a:satMod val="175000"/>
                      <a:alpha val="40000"/>
                    </a:schemeClr>
                  </a:glow>
                </a:effectLst>
              </a:rPr>
              <a:t>x</a:t>
            </a:r>
            <a:r>
              <a:rPr lang="en-US" baseline="30000" dirty="0">
                <a:solidFill>
                  <a:srgbClr val="FF0000"/>
                </a:solidFill>
                <a:effectLst>
                  <a:glow rad="101600">
                    <a:schemeClr val="accent3">
                      <a:satMod val="175000"/>
                      <a:alpha val="40000"/>
                    </a:schemeClr>
                  </a:glow>
                </a:effectLst>
              </a:rPr>
              <a:t>*</a:t>
            </a:r>
            <a:r>
              <a:rPr lang="en-US" baseline="-25000" dirty="0" err="1">
                <a:solidFill>
                  <a:srgbClr val="FF0000"/>
                </a:solidFill>
                <a:effectLst>
                  <a:glow rad="101600">
                    <a:schemeClr val="accent3">
                      <a:satMod val="175000"/>
                      <a:alpha val="40000"/>
                    </a:schemeClr>
                  </a:glow>
                </a:effectLst>
              </a:rPr>
              <a:t>P,i</a:t>
            </a:r>
            <a:r>
              <a:rPr lang="en-US" dirty="0">
                <a:solidFill>
                  <a:srgbClr val="FF0000"/>
                </a:solidFill>
                <a:effectLst>
                  <a:glow rad="101600">
                    <a:schemeClr val="accent3">
                      <a:satMod val="175000"/>
                      <a:alpha val="40000"/>
                    </a:schemeClr>
                  </a:glow>
                </a:effectLst>
              </a:rPr>
              <a:t> – 1) </a:t>
            </a:r>
            <a:r>
              <a:rPr lang="el-GR" dirty="0">
                <a:solidFill>
                  <a:srgbClr val="FF0000"/>
                </a:solidFill>
                <a:effectLst>
                  <a:glow rad="101600">
                    <a:schemeClr val="accent3">
                      <a:satMod val="175000"/>
                      <a:alpha val="40000"/>
                    </a:schemeClr>
                  </a:glow>
                </a:effectLst>
              </a:rPr>
              <a:t>δ</a:t>
            </a:r>
            <a:r>
              <a:rPr lang="en-US" b="1" dirty="0">
                <a:solidFill>
                  <a:srgbClr val="FF0000"/>
                </a:solidFill>
                <a:effectLst>
                  <a:glow rad="101600">
                    <a:schemeClr val="accent3">
                      <a:satMod val="175000"/>
                      <a:alpha val="40000"/>
                    </a:schemeClr>
                  </a:glow>
                </a:effectLst>
              </a:rPr>
              <a:t>c</a:t>
            </a:r>
            <a:r>
              <a:rPr lang="en-US" baseline="-25000" dirty="0">
                <a:solidFill>
                  <a:srgbClr val="FF0000"/>
                </a:solidFill>
                <a:effectLst>
                  <a:glow rad="101600">
                    <a:schemeClr val="accent3">
                      <a:satMod val="175000"/>
                      <a:alpha val="40000"/>
                    </a:schemeClr>
                  </a:glow>
                </a:effectLst>
              </a:rPr>
              <a:t>i</a:t>
            </a:r>
            <a:r>
              <a:rPr lang="en-US" dirty="0">
                <a:solidFill>
                  <a:srgbClr val="FF0000"/>
                </a:solidFill>
                <a:effectLst>
                  <a:glow rad="101600">
                    <a:schemeClr val="accent3">
                      <a:satMod val="175000"/>
                      <a:alpha val="40000"/>
                    </a:schemeClr>
                  </a:glow>
                </a:effectLst>
              </a:rPr>
              <a:t> ≥ 0</a:t>
            </a:r>
            <a:r>
              <a:rPr lang="en-US" dirty="0">
                <a:effectLst>
                  <a:glow rad="101600">
                    <a:schemeClr val="accent3">
                      <a:satMod val="175000"/>
                      <a:alpha val="40000"/>
                    </a:schemeClr>
                  </a:glow>
                </a:effectLst>
              </a:rPr>
              <a:t> </a:t>
            </a:r>
            <a:endParaRPr lang="en-US" baseline="-25000" dirty="0">
              <a:solidFill>
                <a:srgbClr val="FF0000"/>
              </a:solidFill>
              <a:effectLst>
                <a:glow rad="101600">
                  <a:schemeClr val="accent3">
                    <a:satMod val="175000"/>
                    <a:alpha val="40000"/>
                  </a:schemeClr>
                </a:glow>
              </a:effectLst>
            </a:endParaRPr>
          </a:p>
          <a:p>
            <a:r>
              <a:rPr lang="en-US" dirty="0" smtClean="0"/>
              <a:t>Then</a:t>
            </a:r>
            <a:r>
              <a:rPr lang="en-US" dirty="0"/>
              <a:t>, without solving </a:t>
            </a:r>
            <a:r>
              <a:rPr lang="en-US" dirty="0">
                <a:solidFill>
                  <a:srgbClr val="FF0000"/>
                </a:solidFill>
              </a:rPr>
              <a:t>Q,</a:t>
            </a:r>
            <a:r>
              <a:rPr lang="en-US" dirty="0"/>
              <a:t> we can guarantee that the optimal solution of </a:t>
            </a:r>
            <a:r>
              <a:rPr lang="en-US" dirty="0">
                <a:solidFill>
                  <a:srgbClr val="FF0000"/>
                </a:solidFill>
              </a:rPr>
              <a:t>Q</a:t>
            </a:r>
            <a:r>
              <a:rPr lang="en-US" dirty="0"/>
              <a:t> is </a:t>
            </a:r>
            <a:r>
              <a:rPr lang="en-US" b="1" dirty="0">
                <a:solidFill>
                  <a:srgbClr val="FF0000"/>
                </a:solidFill>
              </a:rPr>
              <a:t>x</a:t>
            </a:r>
            <a:r>
              <a:rPr lang="en-US" baseline="30000" dirty="0">
                <a:solidFill>
                  <a:srgbClr val="FF0000"/>
                </a:solidFill>
              </a:rPr>
              <a:t>*</a:t>
            </a:r>
            <a:r>
              <a:rPr lang="en-US" baseline="-25000" dirty="0">
                <a:solidFill>
                  <a:srgbClr val="FF0000"/>
                </a:solidFill>
              </a:rPr>
              <a:t>Q</a:t>
            </a:r>
            <a:r>
              <a:rPr lang="en-US" dirty="0">
                <a:solidFill>
                  <a:srgbClr val="FF0000"/>
                </a:solidFill>
              </a:rPr>
              <a:t>= </a:t>
            </a:r>
            <a:r>
              <a:rPr lang="en-US" b="1" dirty="0">
                <a:solidFill>
                  <a:srgbClr val="FF0000"/>
                </a:solidFill>
              </a:rPr>
              <a:t>x</a:t>
            </a:r>
            <a:r>
              <a:rPr lang="en-US" baseline="30000" dirty="0">
                <a:solidFill>
                  <a:srgbClr val="FF0000"/>
                </a:solidFill>
              </a:rPr>
              <a:t>*</a:t>
            </a:r>
            <a:r>
              <a:rPr lang="en-US" baseline="-25000" dirty="0">
                <a:solidFill>
                  <a:srgbClr val="FF0000"/>
                </a:solidFill>
              </a:rPr>
              <a:t>Pi</a:t>
            </a:r>
            <a:r>
              <a:rPr lang="en-US" dirty="0">
                <a:solidFill>
                  <a:srgbClr val="FF0000"/>
                </a:solidFill>
              </a:rPr>
              <a:t> </a:t>
            </a:r>
          </a:p>
          <a:p>
            <a:pPr marL="0" indent="0">
              <a:buNone/>
            </a:pPr>
            <a:endParaRPr lang="en-US" dirty="0"/>
          </a:p>
        </p:txBody>
      </p:sp>
      <p:sp>
        <p:nvSpPr>
          <p:cNvPr id="5" name="Right Arrow 4"/>
          <p:cNvSpPr/>
          <p:nvPr/>
        </p:nvSpPr>
        <p:spPr>
          <a:xfrm>
            <a:off x="304800" y="3810000"/>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597868" y="4146332"/>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4143702"/>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65</a:t>
            </a:fld>
            <a:endParaRPr lang="en-US" altLang="zh-TW"/>
          </a:p>
        </p:txBody>
      </p:sp>
    </p:spTree>
    <p:extLst>
      <p:ext uri="{BB962C8B-B14F-4D97-AF65-F5344CB8AC3E}">
        <p14:creationId xmlns:p14="http://schemas.microsoft.com/office/powerpoint/2010/main" val="5302773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right)">
                                      <p:cBhvr>
                                        <p:cTn id="9" dur="500"/>
                                        <p:tgtEl>
                                          <p:spTgt spid="11"/>
                                        </p:tgtEl>
                                      </p:cBhvr>
                                    </p:animEffect>
                                  </p:childTnLst>
                                </p:cTn>
                              </p:par>
                              <p:par>
                                <p:cTn id="10" presetID="22" presetClass="entr" presetSubtype="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20670" y="3128265"/>
            <a:ext cx="1100291" cy="657316"/>
          </a:xfrm>
          <a:prstGeom prst="rect">
            <a:avLst/>
          </a:prstGeom>
        </p:spPr>
      </p:pic>
      <p:sp>
        <p:nvSpPr>
          <p:cNvPr id="2" name="Title 1"/>
          <p:cNvSpPr>
            <a:spLocks noGrp="1"/>
          </p:cNvSpPr>
          <p:nvPr>
            <p:ph type="title"/>
          </p:nvPr>
        </p:nvSpPr>
        <p:spPr/>
        <p:txBody>
          <a:bodyPr/>
          <a:lstStyle/>
          <a:p>
            <a:r>
              <a:rPr lang="en-US" dirty="0" smtClean="0"/>
              <a:t>Approximation Methods</a:t>
            </a:r>
            <a:endParaRPr lang="en-US" dirty="0"/>
          </a:p>
        </p:txBody>
      </p:sp>
      <p:sp>
        <p:nvSpPr>
          <p:cNvPr id="3" name="Content Placeholder 2"/>
          <p:cNvSpPr>
            <a:spLocks noGrp="1"/>
          </p:cNvSpPr>
          <p:nvPr>
            <p:ph idx="1"/>
          </p:nvPr>
        </p:nvSpPr>
        <p:spPr/>
        <p:txBody>
          <a:bodyPr/>
          <a:lstStyle/>
          <a:p>
            <a:r>
              <a:rPr lang="en-US" dirty="0" smtClean="0"/>
              <a:t>Will the conditions of the exact theorems hold in practice?</a:t>
            </a:r>
          </a:p>
          <a:p>
            <a:endParaRPr lang="en-US" dirty="0"/>
          </a:p>
          <a:p>
            <a:r>
              <a:rPr lang="en-US" sz="2000" dirty="0" smtClean="0"/>
              <a:t>The statistics we showed </a:t>
            </a:r>
          </a:p>
          <a:p>
            <a:pPr marL="0" indent="0">
              <a:buNone/>
            </a:pPr>
            <a:r>
              <a:rPr lang="en-US" sz="2000" dirty="0" smtClean="0"/>
              <a:t>      almost guarantees </a:t>
            </a:r>
          </a:p>
          <a:p>
            <a:pPr marL="0" indent="0">
              <a:buNone/>
            </a:pPr>
            <a:r>
              <a:rPr lang="en-US" sz="2000" dirty="0"/>
              <a:t> </a:t>
            </a:r>
            <a:r>
              <a:rPr lang="en-US" sz="2000" dirty="0" smtClean="0"/>
              <a:t>     they will. </a:t>
            </a:r>
            <a:r>
              <a:rPr lang="en-US" sz="2000" dirty="0" smtClean="0">
                <a:solidFill>
                  <a:srgbClr val="0033CC"/>
                </a:solidFill>
              </a:rPr>
              <a:t>There are very </a:t>
            </a:r>
          </a:p>
          <a:p>
            <a:pPr marL="0" indent="0">
              <a:buNone/>
            </a:pPr>
            <a:r>
              <a:rPr lang="en-US" sz="2000" dirty="0">
                <a:solidFill>
                  <a:srgbClr val="0033CC"/>
                </a:solidFill>
              </a:rPr>
              <a:t> </a:t>
            </a:r>
            <a:r>
              <a:rPr lang="en-US" sz="2000" dirty="0" smtClean="0">
                <a:solidFill>
                  <a:srgbClr val="0033CC"/>
                </a:solidFill>
              </a:rPr>
              <a:t>     few structures relative to </a:t>
            </a:r>
          </a:p>
          <a:p>
            <a:pPr marL="0" indent="0">
              <a:buNone/>
            </a:pPr>
            <a:r>
              <a:rPr lang="en-US" sz="2000" dirty="0">
                <a:solidFill>
                  <a:srgbClr val="0033CC"/>
                </a:solidFill>
              </a:rPr>
              <a:t> </a:t>
            </a:r>
            <a:r>
              <a:rPr lang="en-US" sz="2000" dirty="0" smtClean="0">
                <a:solidFill>
                  <a:srgbClr val="0033CC"/>
                </a:solidFill>
              </a:rPr>
              <a:t>     the number of instances.</a:t>
            </a:r>
          </a:p>
          <a:p>
            <a:endParaRPr lang="en-US" sz="2000" dirty="0" smtClean="0"/>
          </a:p>
          <a:p>
            <a:r>
              <a:rPr lang="en-US" sz="2000" dirty="0" smtClean="0"/>
              <a:t>To guarantee that the conditions on the objective coefficients be satisfied we can relax them, and move to approximation methods. </a:t>
            </a:r>
          </a:p>
          <a:p>
            <a:r>
              <a:rPr lang="en-US" sz="2000" dirty="0" smtClean="0"/>
              <a:t>Approximate methods have potential for more speedup than exact theorems. It turns out that indeed:</a:t>
            </a:r>
            <a:endParaRPr lang="en-US" sz="2000" dirty="0"/>
          </a:p>
          <a:p>
            <a:pPr lvl="1"/>
            <a:r>
              <a:rPr lang="en-US" sz="1800" dirty="0" smtClean="0">
                <a:solidFill>
                  <a:srgbClr val="FF0000"/>
                </a:solidFill>
              </a:rPr>
              <a:t>Speedup is higher without a drop in accuracy.</a:t>
            </a:r>
          </a:p>
        </p:txBody>
      </p:sp>
      <p:graphicFrame>
        <p:nvGraphicFramePr>
          <p:cNvPr id="5" name="Chart 4"/>
          <p:cNvGraphicFramePr/>
          <p:nvPr>
            <p:extLst>
              <p:ext uri="{D42A27DB-BD31-4B8C-83A1-F6EECF244321}">
                <p14:modId xmlns:p14="http://schemas.microsoft.com/office/powerpoint/2010/main" val="1260408101"/>
              </p:ext>
            </p:extLst>
          </p:nvPr>
        </p:nvGraphicFramePr>
        <p:xfrm>
          <a:off x="4495800" y="1676400"/>
          <a:ext cx="4457700" cy="264160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66</a:t>
            </a:fld>
            <a:endParaRPr lang="en-US" altLang="zh-TW"/>
          </a:p>
        </p:txBody>
      </p:sp>
    </p:spTree>
    <p:extLst>
      <p:ext uri="{BB962C8B-B14F-4D97-AF65-F5344CB8AC3E}">
        <p14:creationId xmlns:p14="http://schemas.microsoft.com/office/powerpoint/2010/main" val="6282111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Approximation Method (I, II)</a:t>
            </a:r>
            <a:endParaRPr lang="en-US" dirty="0"/>
          </a:p>
        </p:txBody>
      </p:sp>
      <p:sp>
        <p:nvSpPr>
          <p:cNvPr id="3" name="Content Placeholder 2"/>
          <p:cNvSpPr>
            <a:spLocks noGrp="1"/>
          </p:cNvSpPr>
          <p:nvPr>
            <p:ph idx="1"/>
          </p:nvPr>
        </p:nvSpPr>
        <p:spPr/>
        <p:txBody>
          <a:bodyPr/>
          <a:lstStyle/>
          <a:p>
            <a:r>
              <a:rPr lang="en-US" dirty="0"/>
              <a:t>Most Frequent Solution</a:t>
            </a:r>
            <a:r>
              <a:rPr lang="en-US" dirty="0" smtClean="0"/>
              <a:t>: </a:t>
            </a:r>
          </a:p>
          <a:p>
            <a:pPr lvl="1"/>
            <a:r>
              <a:rPr lang="en-US" dirty="0" smtClean="0"/>
              <a:t>Find </a:t>
            </a:r>
            <a:r>
              <a:rPr lang="en-US" dirty="0"/>
              <a:t>the set </a:t>
            </a:r>
            <a:r>
              <a:rPr lang="en-US" dirty="0">
                <a:solidFill>
                  <a:srgbClr val="FF0000"/>
                </a:solidFill>
              </a:rPr>
              <a:t>C </a:t>
            </a:r>
            <a:r>
              <a:rPr lang="en-US" dirty="0" smtClean="0">
                <a:solidFill>
                  <a:srgbClr val="FF0000"/>
                </a:solidFill>
              </a:rPr>
              <a:t> </a:t>
            </a:r>
            <a:r>
              <a:rPr lang="en-US" dirty="0" smtClean="0"/>
              <a:t>of previously solves ILPs in </a:t>
            </a:r>
            <a:r>
              <a:rPr lang="en-US" dirty="0" smtClean="0">
                <a:solidFill>
                  <a:srgbClr val="FF0000"/>
                </a:solidFill>
              </a:rPr>
              <a:t>Q‘s </a:t>
            </a:r>
            <a:r>
              <a:rPr lang="en-US" dirty="0" smtClean="0"/>
              <a:t>equivalence class</a:t>
            </a:r>
            <a:endParaRPr lang="en-US" dirty="0" smtClean="0">
              <a:solidFill>
                <a:srgbClr val="FF0000"/>
              </a:solidFill>
            </a:endParaRPr>
          </a:p>
          <a:p>
            <a:pPr lvl="1"/>
            <a:r>
              <a:rPr lang="en-US" dirty="0" smtClean="0"/>
              <a:t>Let </a:t>
            </a:r>
            <a:r>
              <a:rPr lang="en-US" dirty="0" smtClean="0">
                <a:solidFill>
                  <a:srgbClr val="FF0000"/>
                </a:solidFill>
              </a:rPr>
              <a:t>S</a:t>
            </a:r>
            <a:r>
              <a:rPr lang="en-US" dirty="0" smtClean="0"/>
              <a:t> be the most frequent solution </a:t>
            </a:r>
            <a:r>
              <a:rPr lang="en-US" dirty="0"/>
              <a:t>in </a:t>
            </a:r>
            <a:r>
              <a:rPr lang="en-US" dirty="0" smtClean="0">
                <a:solidFill>
                  <a:srgbClr val="FF0000"/>
                </a:solidFill>
              </a:rPr>
              <a:t>C </a:t>
            </a:r>
          </a:p>
          <a:p>
            <a:pPr lvl="1"/>
            <a:r>
              <a:rPr lang="en-US" dirty="0" smtClean="0"/>
              <a:t>If </a:t>
            </a:r>
            <a:r>
              <a:rPr lang="en-US" dirty="0"/>
              <a:t>the frequency of </a:t>
            </a:r>
            <a:r>
              <a:rPr lang="en-US" dirty="0">
                <a:solidFill>
                  <a:srgbClr val="FF0000"/>
                </a:solidFill>
              </a:rPr>
              <a:t>S</a:t>
            </a:r>
            <a:r>
              <a:rPr lang="en-US" dirty="0"/>
              <a:t> is above a threshold (</a:t>
            </a:r>
            <a:r>
              <a:rPr lang="en-US" dirty="0">
                <a:solidFill>
                  <a:srgbClr val="FF0000"/>
                </a:solidFill>
              </a:rPr>
              <a:t>support</a:t>
            </a:r>
            <a:r>
              <a:rPr lang="en-US" dirty="0"/>
              <a:t>) in </a:t>
            </a:r>
            <a:r>
              <a:rPr lang="en-US" dirty="0">
                <a:solidFill>
                  <a:srgbClr val="FF0000"/>
                </a:solidFill>
              </a:rPr>
              <a:t>C</a:t>
            </a:r>
            <a:r>
              <a:rPr lang="en-US" dirty="0"/>
              <a:t>, return </a:t>
            </a:r>
            <a:r>
              <a:rPr lang="en-US" dirty="0" smtClean="0">
                <a:solidFill>
                  <a:srgbClr val="FF0000"/>
                </a:solidFill>
              </a:rPr>
              <a:t>S,</a:t>
            </a:r>
            <a:r>
              <a:rPr lang="en-US" dirty="0" smtClean="0"/>
              <a:t> </a:t>
            </a:r>
            <a:r>
              <a:rPr lang="en-US" dirty="0"/>
              <a:t>otherwise call the ILP </a:t>
            </a:r>
            <a:r>
              <a:rPr lang="en-US" dirty="0" smtClean="0"/>
              <a:t>solver</a:t>
            </a:r>
          </a:p>
          <a:p>
            <a:r>
              <a:rPr lang="en-US" dirty="0"/>
              <a:t>Top K Approximation</a:t>
            </a:r>
            <a:r>
              <a:rPr lang="en-US" dirty="0" smtClean="0"/>
              <a:t>: </a:t>
            </a:r>
          </a:p>
          <a:p>
            <a:pPr lvl="1"/>
            <a:r>
              <a:rPr lang="en-US" dirty="0"/>
              <a:t>Find the set </a:t>
            </a:r>
            <a:r>
              <a:rPr lang="en-US" dirty="0">
                <a:solidFill>
                  <a:srgbClr val="FF0000"/>
                </a:solidFill>
              </a:rPr>
              <a:t>C  </a:t>
            </a:r>
            <a:r>
              <a:rPr lang="en-US" dirty="0"/>
              <a:t>of previously solves ILPs in </a:t>
            </a:r>
            <a:r>
              <a:rPr lang="en-US" dirty="0">
                <a:solidFill>
                  <a:srgbClr val="FF0000"/>
                </a:solidFill>
              </a:rPr>
              <a:t>Q‘s </a:t>
            </a:r>
            <a:r>
              <a:rPr lang="en-US" dirty="0"/>
              <a:t>equivalence class</a:t>
            </a:r>
            <a:endParaRPr lang="en-US" dirty="0">
              <a:solidFill>
                <a:srgbClr val="FF0000"/>
              </a:solidFill>
            </a:endParaRPr>
          </a:p>
          <a:p>
            <a:pPr lvl="1"/>
            <a:r>
              <a:rPr lang="en-US" dirty="0"/>
              <a:t>Let </a:t>
            </a:r>
            <a:r>
              <a:rPr lang="en-US" dirty="0" smtClean="0">
                <a:solidFill>
                  <a:srgbClr val="FF0000"/>
                </a:solidFill>
              </a:rPr>
              <a:t>K</a:t>
            </a:r>
            <a:r>
              <a:rPr lang="en-US" dirty="0" smtClean="0"/>
              <a:t> </a:t>
            </a:r>
            <a:r>
              <a:rPr lang="en-US" dirty="0"/>
              <a:t>be the </a:t>
            </a:r>
            <a:r>
              <a:rPr lang="en-US" dirty="0" smtClean="0"/>
              <a:t>set of most </a:t>
            </a:r>
            <a:r>
              <a:rPr lang="en-US" dirty="0"/>
              <a:t>frequent </a:t>
            </a:r>
            <a:r>
              <a:rPr lang="en-US" dirty="0" smtClean="0"/>
              <a:t>solutions </a:t>
            </a:r>
            <a:r>
              <a:rPr lang="en-US" dirty="0"/>
              <a:t>in </a:t>
            </a:r>
            <a:r>
              <a:rPr lang="en-US" dirty="0">
                <a:solidFill>
                  <a:srgbClr val="FF0000"/>
                </a:solidFill>
              </a:rPr>
              <a:t>C </a:t>
            </a:r>
          </a:p>
          <a:p>
            <a:pPr lvl="1"/>
            <a:r>
              <a:rPr lang="en-US" dirty="0" smtClean="0"/>
              <a:t>Evaluate </a:t>
            </a:r>
            <a:r>
              <a:rPr lang="en-US" dirty="0"/>
              <a:t>each of the </a:t>
            </a:r>
            <a:r>
              <a:rPr lang="en-US" dirty="0">
                <a:solidFill>
                  <a:srgbClr val="FF0000"/>
                </a:solidFill>
              </a:rPr>
              <a:t>K</a:t>
            </a:r>
            <a:r>
              <a:rPr lang="en-US" dirty="0"/>
              <a:t> solutions on the objective function of </a:t>
            </a:r>
            <a:r>
              <a:rPr lang="en-US" dirty="0">
                <a:solidFill>
                  <a:srgbClr val="FF0000"/>
                </a:solidFill>
              </a:rPr>
              <a:t>Q</a:t>
            </a:r>
            <a:r>
              <a:rPr lang="en-US" dirty="0"/>
              <a:t> and select the one with the highest objective value</a:t>
            </a:r>
          </a:p>
          <a:p>
            <a:pPr lvl="1"/>
            <a:endParaRPr lang="en-US" dirty="0"/>
          </a:p>
          <a:p>
            <a:endParaRPr lang="en-US" dirty="0"/>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67</a:t>
            </a:fld>
            <a:endParaRPr lang="en-US" altLang="zh-TW"/>
          </a:p>
        </p:txBody>
      </p:sp>
    </p:spTree>
    <p:extLst>
      <p:ext uri="{BB962C8B-B14F-4D97-AF65-F5344CB8AC3E}">
        <p14:creationId xmlns:p14="http://schemas.microsoft.com/office/powerpoint/2010/main" val="3931731280"/>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based Approximation Methods (III, IV)</a:t>
            </a:r>
            <a:endParaRPr lang="en-US" dirty="0"/>
          </a:p>
        </p:txBody>
      </p:sp>
      <p:sp>
        <p:nvSpPr>
          <p:cNvPr id="3" name="Content Placeholder 2"/>
          <p:cNvSpPr>
            <a:spLocks noGrp="1"/>
          </p:cNvSpPr>
          <p:nvPr>
            <p:ph idx="1"/>
          </p:nvPr>
        </p:nvSpPr>
        <p:spPr/>
        <p:txBody>
          <a:bodyPr/>
          <a:lstStyle/>
          <a:p>
            <a:r>
              <a:rPr lang="en-US" dirty="0" smtClean="0"/>
              <a:t>Approximation of </a:t>
            </a:r>
            <a:r>
              <a:rPr lang="en-US" dirty="0"/>
              <a:t>Theorem I</a:t>
            </a:r>
            <a:r>
              <a:rPr lang="en-US" dirty="0" smtClean="0"/>
              <a:t>: </a:t>
            </a:r>
          </a:p>
          <a:p>
            <a:pPr lvl="1"/>
            <a:r>
              <a:rPr lang="en-US" dirty="0"/>
              <a:t>Find the set </a:t>
            </a:r>
            <a:r>
              <a:rPr lang="en-US" dirty="0">
                <a:solidFill>
                  <a:srgbClr val="FF0000"/>
                </a:solidFill>
              </a:rPr>
              <a:t>C  </a:t>
            </a:r>
            <a:r>
              <a:rPr lang="en-US" dirty="0"/>
              <a:t>of previously solves ILPs in </a:t>
            </a:r>
            <a:r>
              <a:rPr lang="en-US" dirty="0">
                <a:solidFill>
                  <a:srgbClr val="FF0000"/>
                </a:solidFill>
              </a:rPr>
              <a:t>Q‘s </a:t>
            </a:r>
            <a:r>
              <a:rPr lang="en-US" dirty="0"/>
              <a:t>equivalence class</a:t>
            </a:r>
            <a:endParaRPr lang="en-US" dirty="0">
              <a:solidFill>
                <a:srgbClr val="FF0000"/>
              </a:solidFill>
            </a:endParaRPr>
          </a:p>
          <a:p>
            <a:pPr lvl="1"/>
            <a:r>
              <a:rPr lang="en-US" dirty="0" smtClean="0"/>
              <a:t>If there is an ILP </a:t>
            </a:r>
            <a:r>
              <a:rPr lang="en-US" dirty="0" smtClean="0">
                <a:solidFill>
                  <a:srgbClr val="FF0000"/>
                </a:solidFill>
              </a:rPr>
              <a:t>P</a:t>
            </a:r>
            <a:r>
              <a:rPr lang="en-US" dirty="0" smtClean="0"/>
              <a:t> in </a:t>
            </a:r>
            <a:r>
              <a:rPr lang="en-US" dirty="0" smtClean="0">
                <a:solidFill>
                  <a:srgbClr val="FF0000"/>
                </a:solidFill>
              </a:rPr>
              <a:t>C</a:t>
            </a:r>
            <a:r>
              <a:rPr lang="en-US" dirty="0" smtClean="0"/>
              <a:t> that satisfies Theorem I within an </a:t>
            </a:r>
            <a:r>
              <a:rPr lang="en-US" dirty="0" smtClean="0">
                <a:solidFill>
                  <a:srgbClr val="FF0000"/>
                </a:solidFill>
              </a:rPr>
              <a:t>error margin </a:t>
            </a:r>
            <a:r>
              <a:rPr lang="en-US" dirty="0" smtClean="0"/>
              <a:t>of </a:t>
            </a:r>
            <a:r>
              <a:rPr lang="el-GR" dirty="0" smtClean="0">
                <a:solidFill>
                  <a:srgbClr val="FF0000"/>
                </a:solidFill>
              </a:rPr>
              <a:t>ϵ</a:t>
            </a:r>
            <a:r>
              <a:rPr lang="en-US" dirty="0" smtClean="0"/>
              <a:t>, (</a:t>
            </a:r>
            <a:r>
              <a:rPr lang="en-US" dirty="0">
                <a:solidFill>
                  <a:srgbClr val="000000"/>
                </a:solidFill>
                <a:effectLst>
                  <a:glow rad="101600">
                    <a:srgbClr val="FFFFFF">
                      <a:satMod val="175000"/>
                      <a:alpha val="40000"/>
                    </a:srgbClr>
                  </a:glow>
                </a:effectLst>
              </a:rPr>
              <a:t>f</a:t>
            </a:r>
            <a:r>
              <a:rPr lang="en-US" dirty="0" smtClean="0">
                <a:solidFill>
                  <a:srgbClr val="000000"/>
                </a:solidFill>
                <a:effectLst>
                  <a:glow rad="101600">
                    <a:srgbClr val="FFFFFF">
                      <a:satMod val="175000"/>
                      <a:alpha val="40000"/>
                    </a:srgbClr>
                  </a:glow>
                </a:effectLst>
              </a:rPr>
              <a:t>or </a:t>
            </a:r>
            <a:r>
              <a:rPr lang="en-US" dirty="0">
                <a:solidFill>
                  <a:srgbClr val="000000"/>
                </a:solidFill>
                <a:effectLst>
                  <a:glow rad="101600">
                    <a:srgbClr val="FFFFFF">
                      <a:satMod val="175000"/>
                      <a:alpha val="40000"/>
                    </a:srgbClr>
                  </a:glow>
                </a:effectLst>
              </a:rPr>
              <a:t>each </a:t>
            </a:r>
            <a:r>
              <a:rPr lang="en-US" dirty="0" err="1">
                <a:solidFill>
                  <a:srgbClr val="FF0000"/>
                </a:solidFill>
                <a:effectLst>
                  <a:glow rad="101600">
                    <a:srgbClr val="FFFFFF">
                      <a:satMod val="175000"/>
                      <a:alpha val="40000"/>
                    </a:srgbClr>
                  </a:glow>
                </a:effectLst>
              </a:rPr>
              <a:t>i</a:t>
            </a:r>
            <a:r>
              <a:rPr lang="en-US" dirty="0">
                <a:solidFill>
                  <a:srgbClr val="FF0000"/>
                </a:solidFill>
                <a:effectLst>
                  <a:glow rad="101600">
                    <a:srgbClr val="FFFFFF">
                      <a:satMod val="175000"/>
                      <a:alpha val="40000"/>
                    </a:srgbClr>
                  </a:glow>
                </a:effectLst>
              </a:rPr>
              <a:t> </a:t>
            </a:r>
            <a:r>
              <a:rPr lang="el-GR" dirty="0">
                <a:solidFill>
                  <a:srgbClr val="FF0000"/>
                </a:solidFill>
                <a:effectLst>
                  <a:glow rad="101600">
                    <a:srgbClr val="FFFFFF">
                      <a:satMod val="175000"/>
                      <a:alpha val="40000"/>
                    </a:srgbClr>
                  </a:glow>
                </a:effectLst>
              </a:rPr>
              <a:t>ϵ</a:t>
            </a:r>
            <a:r>
              <a:rPr lang="en-US" dirty="0">
                <a:solidFill>
                  <a:srgbClr val="FF0000"/>
                </a:solidFill>
                <a:effectLst>
                  <a:glow rad="101600">
                    <a:srgbClr val="FFFFFF">
                      <a:satMod val="175000"/>
                      <a:alpha val="40000"/>
                    </a:srgbClr>
                  </a:glow>
                </a:effectLst>
              </a:rPr>
              <a:t> {1, …, </a:t>
            </a:r>
            <a:r>
              <a:rPr lang="en-US" dirty="0" err="1">
                <a:solidFill>
                  <a:srgbClr val="FF0000"/>
                </a:solidFill>
                <a:effectLst>
                  <a:glow rad="101600">
                    <a:srgbClr val="FFFFFF">
                      <a:satMod val="175000"/>
                      <a:alpha val="40000"/>
                    </a:srgbClr>
                  </a:glow>
                </a:effectLst>
              </a:rPr>
              <a:t>n</a:t>
            </a:r>
            <a:r>
              <a:rPr lang="en-US" baseline="-25000" dirty="0" err="1">
                <a:solidFill>
                  <a:srgbClr val="FF0000"/>
                </a:solidFill>
                <a:effectLst>
                  <a:glow rad="101600">
                    <a:srgbClr val="FFFFFF">
                      <a:satMod val="175000"/>
                      <a:alpha val="40000"/>
                    </a:srgbClr>
                  </a:glow>
                </a:effectLst>
              </a:rPr>
              <a:t>p</a:t>
            </a:r>
            <a:r>
              <a:rPr lang="en-US" dirty="0">
                <a:solidFill>
                  <a:srgbClr val="FF0000"/>
                </a:solidFill>
                <a:effectLst>
                  <a:glow rad="101600">
                    <a:srgbClr val="FFFFFF">
                      <a:satMod val="175000"/>
                      <a:alpha val="40000"/>
                    </a:srgbClr>
                  </a:glow>
                </a:effectLst>
              </a:rPr>
              <a:t> } (2</a:t>
            </a:r>
            <a:r>
              <a:rPr lang="en-US" b="1" dirty="0">
                <a:solidFill>
                  <a:srgbClr val="FF0000"/>
                </a:solidFill>
                <a:effectLst>
                  <a:glow rad="101600">
                    <a:srgbClr val="FFFFFF">
                      <a:satMod val="175000"/>
                      <a:alpha val="40000"/>
                    </a:srgbClr>
                  </a:glow>
                </a:effectLst>
              </a:rPr>
              <a:t>x</a:t>
            </a:r>
            <a:r>
              <a:rPr lang="en-US" baseline="30000" dirty="0">
                <a:solidFill>
                  <a:srgbClr val="FF0000"/>
                </a:solidFill>
                <a:effectLst>
                  <a:glow rad="101600">
                    <a:srgbClr val="FFFFFF">
                      <a:satMod val="175000"/>
                      <a:alpha val="40000"/>
                    </a:srgbClr>
                  </a:glow>
                </a:effectLst>
              </a:rPr>
              <a:t>*</a:t>
            </a:r>
            <a:r>
              <a:rPr lang="en-US" baseline="-25000" dirty="0" err="1">
                <a:solidFill>
                  <a:srgbClr val="FF0000"/>
                </a:solidFill>
                <a:effectLst>
                  <a:glow rad="101600">
                    <a:srgbClr val="FFFFFF">
                      <a:satMod val="175000"/>
                      <a:alpha val="40000"/>
                    </a:srgbClr>
                  </a:glow>
                </a:effectLst>
              </a:rPr>
              <a:t>P,i</a:t>
            </a:r>
            <a:r>
              <a:rPr lang="en-US" dirty="0">
                <a:solidFill>
                  <a:srgbClr val="FF0000"/>
                </a:solidFill>
                <a:effectLst>
                  <a:glow rad="101600">
                    <a:srgbClr val="FFFFFF">
                      <a:satMod val="175000"/>
                      <a:alpha val="40000"/>
                    </a:srgbClr>
                  </a:glow>
                </a:effectLst>
              </a:rPr>
              <a:t> – 1)</a:t>
            </a:r>
            <a:r>
              <a:rPr lang="el-GR" dirty="0">
                <a:solidFill>
                  <a:srgbClr val="FF0000"/>
                </a:solidFill>
                <a:effectLst>
                  <a:glow rad="101600">
                    <a:srgbClr val="FFFFFF">
                      <a:satMod val="175000"/>
                      <a:alpha val="40000"/>
                    </a:srgbClr>
                  </a:glow>
                </a:effectLst>
              </a:rPr>
              <a:t>δ</a:t>
            </a:r>
            <a:r>
              <a:rPr lang="en-US" b="1" dirty="0">
                <a:solidFill>
                  <a:srgbClr val="FF0000"/>
                </a:solidFill>
                <a:effectLst>
                  <a:glow rad="101600">
                    <a:srgbClr val="FFFFFF">
                      <a:satMod val="175000"/>
                      <a:alpha val="40000"/>
                    </a:srgbClr>
                  </a:glow>
                </a:effectLst>
              </a:rPr>
              <a:t>c</a:t>
            </a:r>
            <a:r>
              <a:rPr lang="en-US" baseline="-25000" dirty="0">
                <a:solidFill>
                  <a:srgbClr val="FF0000"/>
                </a:solidFill>
                <a:effectLst>
                  <a:glow rad="101600">
                    <a:srgbClr val="FFFFFF">
                      <a:satMod val="175000"/>
                      <a:alpha val="40000"/>
                    </a:srgbClr>
                  </a:glow>
                </a:effectLst>
              </a:rPr>
              <a:t>i</a:t>
            </a:r>
            <a:r>
              <a:rPr lang="en-US" dirty="0">
                <a:solidFill>
                  <a:srgbClr val="FF0000"/>
                </a:solidFill>
                <a:effectLst>
                  <a:glow rad="101600">
                    <a:srgbClr val="FFFFFF">
                      <a:satMod val="175000"/>
                      <a:alpha val="40000"/>
                    </a:srgbClr>
                  </a:glow>
                </a:effectLst>
              </a:rPr>
              <a:t> </a:t>
            </a:r>
            <a:r>
              <a:rPr lang="en-US" dirty="0" smtClean="0">
                <a:solidFill>
                  <a:srgbClr val="FF0000"/>
                </a:solidFill>
                <a:effectLst>
                  <a:glow rad="101600">
                    <a:srgbClr val="FFFFFF">
                      <a:satMod val="175000"/>
                      <a:alpha val="40000"/>
                    </a:srgbClr>
                  </a:glow>
                </a:effectLst>
              </a:rPr>
              <a:t> </a:t>
            </a:r>
            <a:r>
              <a:rPr lang="en-US" u="sng" dirty="0" smtClean="0">
                <a:solidFill>
                  <a:srgbClr val="FF0000"/>
                </a:solidFill>
                <a:effectLst>
                  <a:glow rad="101600">
                    <a:srgbClr val="FFFFFF">
                      <a:satMod val="175000"/>
                      <a:alpha val="40000"/>
                    </a:srgbClr>
                  </a:glow>
                </a:effectLst>
              </a:rPr>
              <a:t>+ </a:t>
            </a:r>
            <a:r>
              <a:rPr lang="el-GR" u="sng" dirty="0" smtClean="0">
                <a:solidFill>
                  <a:srgbClr val="FF0000"/>
                </a:solidFill>
                <a:effectLst>
                  <a:glow rad="101600">
                    <a:srgbClr val="FFFFFF">
                      <a:satMod val="175000"/>
                      <a:alpha val="40000"/>
                    </a:srgbClr>
                  </a:glow>
                </a:effectLst>
              </a:rPr>
              <a:t>ϵ</a:t>
            </a:r>
            <a:r>
              <a:rPr lang="en-US" dirty="0" smtClean="0">
                <a:solidFill>
                  <a:srgbClr val="FF0000"/>
                </a:solidFill>
                <a:effectLst>
                  <a:glow rad="101600">
                    <a:srgbClr val="FFFFFF">
                      <a:satMod val="175000"/>
                      <a:alpha val="40000"/>
                    </a:srgbClr>
                  </a:glow>
                </a:effectLst>
              </a:rPr>
              <a:t> ≥ </a:t>
            </a:r>
            <a:r>
              <a:rPr lang="en-US" dirty="0">
                <a:solidFill>
                  <a:srgbClr val="FF0000"/>
                </a:solidFill>
                <a:effectLst>
                  <a:glow rad="101600">
                    <a:srgbClr val="FFFFFF">
                      <a:satMod val="175000"/>
                      <a:alpha val="40000"/>
                    </a:srgbClr>
                  </a:glow>
                </a:effectLst>
              </a:rPr>
              <a:t>0, </a:t>
            </a:r>
            <a:r>
              <a:rPr lang="en-US" dirty="0">
                <a:solidFill>
                  <a:srgbClr val="000000"/>
                </a:solidFill>
                <a:effectLst>
                  <a:glow rad="101600">
                    <a:srgbClr val="FFFFFF">
                      <a:satMod val="175000"/>
                      <a:alpha val="40000"/>
                    </a:srgbClr>
                  </a:glow>
                </a:effectLst>
              </a:rPr>
              <a:t>where</a:t>
            </a:r>
            <a:r>
              <a:rPr lang="en-US" dirty="0">
                <a:solidFill>
                  <a:srgbClr val="FF0000"/>
                </a:solidFill>
                <a:effectLst>
                  <a:glow rad="101600">
                    <a:srgbClr val="FFFFFF">
                      <a:satMod val="175000"/>
                      <a:alpha val="40000"/>
                    </a:srgbClr>
                  </a:glow>
                </a:effectLst>
              </a:rPr>
              <a:t> </a:t>
            </a:r>
            <a:r>
              <a:rPr lang="el-GR" dirty="0">
                <a:solidFill>
                  <a:srgbClr val="FF0000"/>
                </a:solidFill>
                <a:effectLst>
                  <a:glow rad="101600">
                    <a:srgbClr val="FFFFFF">
                      <a:satMod val="175000"/>
                      <a:alpha val="40000"/>
                    </a:srgbClr>
                  </a:glow>
                </a:effectLst>
              </a:rPr>
              <a:t>δ</a:t>
            </a:r>
            <a:r>
              <a:rPr lang="en-US" b="1" dirty="0">
                <a:solidFill>
                  <a:srgbClr val="FF0000"/>
                </a:solidFill>
                <a:effectLst>
                  <a:glow rad="101600">
                    <a:srgbClr val="FFFFFF">
                      <a:satMod val="175000"/>
                      <a:alpha val="40000"/>
                    </a:srgbClr>
                  </a:glow>
                </a:effectLst>
              </a:rPr>
              <a:t>c</a:t>
            </a:r>
            <a:r>
              <a:rPr lang="en-US" dirty="0">
                <a:solidFill>
                  <a:srgbClr val="FF0000"/>
                </a:solidFill>
                <a:effectLst>
                  <a:glow rad="101600">
                    <a:srgbClr val="FFFFFF">
                      <a:satMod val="175000"/>
                      <a:alpha val="40000"/>
                    </a:srgbClr>
                  </a:glow>
                </a:effectLst>
              </a:rPr>
              <a:t> = </a:t>
            </a:r>
            <a:r>
              <a:rPr lang="en-US" b="1" dirty="0" err="1">
                <a:solidFill>
                  <a:srgbClr val="FF0000"/>
                </a:solidFill>
                <a:effectLst>
                  <a:glow rad="101600">
                    <a:srgbClr val="FFFFFF">
                      <a:satMod val="175000"/>
                      <a:alpha val="40000"/>
                    </a:srgbClr>
                  </a:glow>
                </a:effectLst>
              </a:rPr>
              <a:t>c</a:t>
            </a:r>
            <a:r>
              <a:rPr lang="en-US" baseline="-25000" dirty="0" err="1">
                <a:solidFill>
                  <a:srgbClr val="FF0000"/>
                </a:solidFill>
                <a:effectLst>
                  <a:glow rad="101600">
                    <a:srgbClr val="FFFFFF">
                      <a:satMod val="175000"/>
                      <a:alpha val="40000"/>
                    </a:srgbClr>
                  </a:glow>
                </a:effectLst>
              </a:rPr>
              <a:t>Q</a:t>
            </a:r>
            <a:r>
              <a:rPr lang="en-US" dirty="0">
                <a:solidFill>
                  <a:srgbClr val="FF0000"/>
                </a:solidFill>
                <a:effectLst>
                  <a:glow rad="101600">
                    <a:srgbClr val="FFFFFF">
                      <a:satMod val="175000"/>
                      <a:alpha val="40000"/>
                    </a:srgbClr>
                  </a:glow>
                </a:effectLst>
              </a:rPr>
              <a:t> </a:t>
            </a:r>
            <a:r>
              <a:rPr lang="en-US" dirty="0" smtClean="0">
                <a:solidFill>
                  <a:srgbClr val="FF0000"/>
                </a:solidFill>
                <a:effectLst>
                  <a:glow rad="101600">
                    <a:srgbClr val="FFFFFF">
                      <a:satMod val="175000"/>
                      <a:alpha val="40000"/>
                    </a:srgbClr>
                  </a:glow>
                </a:effectLst>
              </a:rPr>
              <a:t>- </a:t>
            </a:r>
            <a:r>
              <a:rPr lang="en-US" b="1" dirty="0" err="1" smtClean="0">
                <a:solidFill>
                  <a:srgbClr val="FF0000"/>
                </a:solidFill>
                <a:effectLst>
                  <a:glow rad="101600">
                    <a:srgbClr val="FFFFFF">
                      <a:satMod val="175000"/>
                      <a:alpha val="40000"/>
                    </a:srgbClr>
                  </a:glow>
                </a:effectLst>
              </a:rPr>
              <a:t>c</a:t>
            </a:r>
            <a:r>
              <a:rPr lang="en-US" baseline="-25000" dirty="0" err="1" smtClean="0">
                <a:solidFill>
                  <a:srgbClr val="FF0000"/>
                </a:solidFill>
                <a:effectLst>
                  <a:glow rad="101600">
                    <a:srgbClr val="FFFFFF">
                      <a:satMod val="175000"/>
                      <a:alpha val="40000"/>
                    </a:srgbClr>
                  </a:glow>
                </a:effectLst>
              </a:rPr>
              <a:t>P</a:t>
            </a:r>
            <a:r>
              <a:rPr lang="en-US" baseline="-25000" dirty="0" smtClean="0">
                <a:solidFill>
                  <a:srgbClr val="FF0000"/>
                </a:solidFill>
                <a:effectLst>
                  <a:glow rad="101600">
                    <a:srgbClr val="FFFFFF">
                      <a:satMod val="175000"/>
                      <a:alpha val="40000"/>
                    </a:srgbClr>
                  </a:glow>
                </a:effectLst>
              </a:rPr>
              <a:t> </a:t>
            </a:r>
            <a:r>
              <a:rPr lang="en-US" dirty="0" smtClean="0">
                <a:effectLst>
                  <a:glow rad="101600">
                    <a:srgbClr val="FFFFFF">
                      <a:satMod val="175000"/>
                      <a:alpha val="40000"/>
                    </a:srgbClr>
                  </a:glow>
                </a:effectLst>
              </a:rPr>
              <a:t>), return </a:t>
            </a:r>
            <a:r>
              <a:rPr lang="en-US" b="1" dirty="0" smtClean="0">
                <a:solidFill>
                  <a:srgbClr val="FF0000"/>
                </a:solidFill>
                <a:effectLst>
                  <a:glow rad="101600">
                    <a:srgbClr val="FFFFFF">
                      <a:satMod val="175000"/>
                      <a:alpha val="40000"/>
                    </a:srgbClr>
                  </a:glow>
                </a:effectLst>
              </a:rPr>
              <a:t>x</a:t>
            </a:r>
            <a:r>
              <a:rPr lang="en-US" baseline="30000" dirty="0" smtClean="0">
                <a:solidFill>
                  <a:srgbClr val="FF0000"/>
                </a:solidFill>
                <a:effectLst>
                  <a:glow rad="101600">
                    <a:srgbClr val="FFFFFF">
                      <a:satMod val="175000"/>
                      <a:alpha val="40000"/>
                    </a:srgbClr>
                  </a:glow>
                </a:effectLst>
              </a:rPr>
              <a:t>*</a:t>
            </a:r>
            <a:r>
              <a:rPr lang="en-US" baseline="-25000" dirty="0" smtClean="0">
                <a:solidFill>
                  <a:srgbClr val="FF0000"/>
                </a:solidFill>
                <a:effectLst>
                  <a:glow rad="101600">
                    <a:srgbClr val="FFFFFF">
                      <a:satMod val="175000"/>
                      <a:alpha val="40000"/>
                    </a:srgbClr>
                  </a:glow>
                </a:effectLst>
              </a:rPr>
              <a:t>P</a:t>
            </a:r>
          </a:p>
          <a:p>
            <a:pPr lvl="1"/>
            <a:endParaRPr lang="en-US" baseline="-25000" dirty="0">
              <a:solidFill>
                <a:srgbClr val="FF0000"/>
              </a:solidFill>
              <a:effectLst>
                <a:glow rad="101600">
                  <a:srgbClr val="FFFFFF">
                    <a:satMod val="175000"/>
                    <a:alpha val="40000"/>
                  </a:srgbClr>
                </a:glow>
              </a:effectLst>
            </a:endParaRPr>
          </a:p>
          <a:p>
            <a:r>
              <a:rPr lang="en-US" dirty="0"/>
              <a:t>Approximation of Theorem III</a:t>
            </a:r>
            <a:r>
              <a:rPr lang="en-US" dirty="0" smtClean="0"/>
              <a:t>: </a:t>
            </a:r>
          </a:p>
          <a:p>
            <a:pPr lvl="1"/>
            <a:r>
              <a:rPr lang="en-US" dirty="0"/>
              <a:t>Find the set </a:t>
            </a:r>
            <a:r>
              <a:rPr lang="en-US" dirty="0">
                <a:solidFill>
                  <a:srgbClr val="FF0000"/>
                </a:solidFill>
              </a:rPr>
              <a:t>C  </a:t>
            </a:r>
            <a:r>
              <a:rPr lang="en-US" dirty="0"/>
              <a:t>of previously solves ILPs in </a:t>
            </a:r>
            <a:r>
              <a:rPr lang="en-US" dirty="0">
                <a:solidFill>
                  <a:srgbClr val="FF0000"/>
                </a:solidFill>
              </a:rPr>
              <a:t>Q‘s </a:t>
            </a:r>
            <a:r>
              <a:rPr lang="en-US" dirty="0"/>
              <a:t>equivalence class</a:t>
            </a:r>
            <a:endParaRPr lang="en-US" dirty="0">
              <a:solidFill>
                <a:srgbClr val="FF0000"/>
              </a:solidFill>
            </a:endParaRPr>
          </a:p>
          <a:p>
            <a:pPr lvl="1"/>
            <a:r>
              <a:rPr lang="en-US" dirty="0" smtClean="0"/>
              <a:t>If </a:t>
            </a:r>
            <a:r>
              <a:rPr lang="en-US" dirty="0"/>
              <a:t>there is an ILP </a:t>
            </a:r>
            <a:r>
              <a:rPr lang="en-US" dirty="0">
                <a:solidFill>
                  <a:srgbClr val="FF0000"/>
                </a:solidFill>
              </a:rPr>
              <a:t>P</a:t>
            </a:r>
            <a:r>
              <a:rPr lang="en-US" dirty="0"/>
              <a:t> in </a:t>
            </a:r>
            <a:r>
              <a:rPr lang="en-US" dirty="0">
                <a:solidFill>
                  <a:srgbClr val="FF0000"/>
                </a:solidFill>
              </a:rPr>
              <a:t>C</a:t>
            </a:r>
            <a:r>
              <a:rPr lang="en-US" dirty="0"/>
              <a:t> that satisfies Theorem III within an </a:t>
            </a:r>
            <a:r>
              <a:rPr lang="en-US" dirty="0">
                <a:solidFill>
                  <a:srgbClr val="FF0000"/>
                </a:solidFill>
              </a:rPr>
              <a:t>error margin </a:t>
            </a:r>
            <a:r>
              <a:rPr lang="en-US" dirty="0"/>
              <a:t>of </a:t>
            </a:r>
            <a:r>
              <a:rPr lang="el-GR" dirty="0">
                <a:solidFill>
                  <a:srgbClr val="FF0000"/>
                </a:solidFill>
              </a:rPr>
              <a:t>ϵ</a:t>
            </a:r>
            <a:r>
              <a:rPr lang="en-US" dirty="0"/>
              <a:t>, (</a:t>
            </a:r>
            <a:r>
              <a:rPr lang="en-US" dirty="0">
                <a:effectLst>
                  <a:glow rad="101600">
                    <a:schemeClr val="accent3">
                      <a:satMod val="175000"/>
                      <a:alpha val="40000"/>
                    </a:schemeClr>
                  </a:glow>
                </a:effectLst>
              </a:rPr>
              <a:t>There exists an </a:t>
            </a:r>
            <a:r>
              <a:rPr lang="en-US" b="1" dirty="0">
                <a:solidFill>
                  <a:srgbClr val="FF0000"/>
                </a:solidFill>
                <a:effectLst>
                  <a:glow rad="101600">
                    <a:schemeClr val="accent3">
                      <a:satMod val="175000"/>
                      <a:alpha val="40000"/>
                    </a:schemeClr>
                  </a:glow>
                </a:effectLst>
              </a:rPr>
              <a:t>z</a:t>
            </a:r>
            <a:r>
              <a:rPr lang="en-US" dirty="0">
                <a:solidFill>
                  <a:srgbClr val="FF0000"/>
                </a:solidFill>
                <a:effectLst>
                  <a:glow rad="101600">
                    <a:schemeClr val="accent3">
                      <a:satMod val="175000"/>
                      <a:alpha val="40000"/>
                    </a:schemeClr>
                  </a:glow>
                </a:effectLst>
              </a:rPr>
              <a:t> ≥ </a:t>
            </a:r>
            <a:r>
              <a:rPr lang="en-US" b="1" dirty="0">
                <a:solidFill>
                  <a:srgbClr val="FF0000"/>
                </a:solidFill>
                <a:effectLst>
                  <a:glow rad="101600">
                    <a:schemeClr val="accent3">
                      <a:satMod val="175000"/>
                      <a:alpha val="40000"/>
                    </a:schemeClr>
                  </a:glow>
                </a:effectLst>
              </a:rPr>
              <a:t>0</a:t>
            </a:r>
            <a:r>
              <a:rPr lang="en-US" dirty="0">
                <a:solidFill>
                  <a:srgbClr val="FF0000"/>
                </a:solidFill>
                <a:effectLst>
                  <a:glow rad="101600">
                    <a:schemeClr val="accent3">
                      <a:satMod val="175000"/>
                      <a:alpha val="40000"/>
                    </a:schemeClr>
                  </a:glow>
                </a:effectLst>
              </a:rPr>
              <a:t> </a:t>
            </a:r>
            <a:r>
              <a:rPr lang="en-US" dirty="0">
                <a:effectLst>
                  <a:glow rad="101600">
                    <a:schemeClr val="accent3">
                      <a:satMod val="175000"/>
                      <a:alpha val="40000"/>
                    </a:schemeClr>
                  </a:glow>
                </a:effectLst>
              </a:rPr>
              <a:t>such </a:t>
            </a:r>
            <a:r>
              <a:rPr lang="en-US" dirty="0" smtClean="0">
                <a:effectLst>
                  <a:glow rad="101600">
                    <a:schemeClr val="accent3">
                      <a:satMod val="175000"/>
                      <a:alpha val="40000"/>
                    </a:schemeClr>
                  </a:glow>
                </a:effectLst>
              </a:rPr>
              <a:t>that: </a:t>
            </a:r>
          </a:p>
          <a:p>
            <a:pPr lvl="2"/>
            <a:r>
              <a:rPr lang="en-US" sz="2000" dirty="0" smtClean="0">
                <a:effectLst>
                  <a:glow rad="101600">
                    <a:schemeClr val="accent3">
                      <a:satMod val="175000"/>
                      <a:alpha val="40000"/>
                    </a:schemeClr>
                  </a:glow>
                </a:effectLst>
              </a:rPr>
              <a:t> </a:t>
            </a:r>
            <a:r>
              <a:rPr lang="el-GR" sz="2000" dirty="0">
                <a:solidFill>
                  <a:srgbClr val="FF0000"/>
                </a:solidFill>
                <a:effectLst>
                  <a:glow rad="101600">
                    <a:schemeClr val="accent3">
                      <a:satMod val="175000"/>
                      <a:alpha val="40000"/>
                    </a:schemeClr>
                  </a:glow>
                </a:effectLst>
              </a:rPr>
              <a:t>δ</a:t>
            </a:r>
            <a:r>
              <a:rPr lang="en-US" sz="2000" b="1" dirty="0">
                <a:solidFill>
                  <a:srgbClr val="FF0000"/>
                </a:solidFill>
                <a:effectLst>
                  <a:glow rad="101600">
                    <a:schemeClr val="accent3">
                      <a:satMod val="175000"/>
                      <a:alpha val="40000"/>
                    </a:schemeClr>
                  </a:glow>
                </a:effectLst>
              </a:rPr>
              <a:t>c = </a:t>
            </a:r>
            <a:r>
              <a:rPr lang="en-US" sz="2000" b="1" dirty="0" err="1">
                <a:solidFill>
                  <a:srgbClr val="FF0000"/>
                </a:solidFill>
                <a:effectLst>
                  <a:glow rad="101600">
                    <a:schemeClr val="accent3">
                      <a:satMod val="175000"/>
                      <a:alpha val="40000"/>
                    </a:schemeClr>
                  </a:glow>
                </a:effectLst>
              </a:rPr>
              <a:t>c</a:t>
            </a:r>
            <a:r>
              <a:rPr lang="en-US" sz="2000" baseline="-25000" dirty="0" err="1">
                <a:solidFill>
                  <a:srgbClr val="FF0000"/>
                </a:solidFill>
                <a:effectLst>
                  <a:glow rad="101600">
                    <a:schemeClr val="accent3">
                      <a:satMod val="175000"/>
                      <a:alpha val="40000"/>
                    </a:schemeClr>
                  </a:glow>
                </a:effectLst>
              </a:rPr>
              <a:t>Q</a:t>
            </a:r>
            <a:r>
              <a:rPr lang="en-US" sz="2000" dirty="0">
                <a:solidFill>
                  <a:srgbClr val="FF0000"/>
                </a:solidFill>
                <a:effectLst>
                  <a:glow rad="101600">
                    <a:schemeClr val="accent3">
                      <a:satMod val="175000"/>
                      <a:alpha val="40000"/>
                    </a:schemeClr>
                  </a:glow>
                </a:effectLst>
              </a:rPr>
              <a:t> </a:t>
            </a:r>
            <a:r>
              <a:rPr lang="en-US" sz="2000" b="1" dirty="0">
                <a:solidFill>
                  <a:srgbClr val="FF0000"/>
                </a:solidFill>
                <a:effectLst>
                  <a:glow rad="101600">
                    <a:schemeClr val="accent3">
                      <a:satMod val="175000"/>
                      <a:alpha val="40000"/>
                    </a:schemeClr>
                  </a:glow>
                </a:effectLst>
              </a:rPr>
              <a:t>-</a:t>
            </a:r>
            <a:r>
              <a:rPr lang="en-US" sz="2000" dirty="0">
                <a:solidFill>
                  <a:srgbClr val="FF0000"/>
                </a:solidFill>
                <a:effectLst>
                  <a:glow rad="101600">
                    <a:schemeClr val="accent3">
                      <a:satMod val="175000"/>
                      <a:alpha val="40000"/>
                    </a:schemeClr>
                  </a:glow>
                </a:effectLst>
              </a:rPr>
              <a:t> ∑ </a:t>
            </a:r>
            <a:r>
              <a:rPr lang="en-US" sz="2000" b="1" dirty="0" err="1">
                <a:solidFill>
                  <a:srgbClr val="FF0000"/>
                </a:solidFill>
                <a:effectLst>
                  <a:glow rad="101600">
                    <a:schemeClr val="accent3">
                      <a:satMod val="175000"/>
                      <a:alpha val="40000"/>
                    </a:schemeClr>
                  </a:glow>
                </a:effectLst>
              </a:rPr>
              <a:t>z</a:t>
            </a:r>
            <a:r>
              <a:rPr lang="en-US" sz="2000" baseline="-25000" dirty="0" err="1">
                <a:solidFill>
                  <a:srgbClr val="FF0000"/>
                </a:solidFill>
                <a:effectLst>
                  <a:glow rad="101600">
                    <a:schemeClr val="accent3">
                      <a:satMod val="175000"/>
                      <a:alpha val="40000"/>
                    </a:schemeClr>
                  </a:glow>
                </a:effectLst>
              </a:rPr>
              <a:t>i</a:t>
            </a:r>
            <a:r>
              <a:rPr lang="en-US" sz="2000" dirty="0">
                <a:solidFill>
                  <a:srgbClr val="FF0000"/>
                </a:solidFill>
                <a:effectLst>
                  <a:glow rad="101600">
                    <a:schemeClr val="accent3">
                      <a:satMod val="175000"/>
                      <a:alpha val="40000"/>
                    </a:schemeClr>
                  </a:glow>
                </a:effectLst>
              </a:rPr>
              <a:t> </a:t>
            </a:r>
            <a:r>
              <a:rPr lang="en-US" sz="2000" b="1" dirty="0" err="1">
                <a:solidFill>
                  <a:srgbClr val="FF0000"/>
                </a:solidFill>
                <a:effectLst>
                  <a:glow rad="101600">
                    <a:schemeClr val="accent3">
                      <a:satMod val="175000"/>
                      <a:alpha val="40000"/>
                    </a:schemeClr>
                  </a:glow>
                </a:effectLst>
              </a:rPr>
              <a:t>c</a:t>
            </a:r>
            <a:r>
              <a:rPr lang="en-US" sz="2000" baseline="-25000" dirty="0" err="1">
                <a:solidFill>
                  <a:srgbClr val="FF0000"/>
                </a:solidFill>
                <a:effectLst>
                  <a:glow rad="101600">
                    <a:schemeClr val="accent3">
                      <a:satMod val="175000"/>
                      <a:alpha val="40000"/>
                    </a:schemeClr>
                  </a:glow>
                </a:effectLst>
              </a:rPr>
              <a:t>Pi</a:t>
            </a:r>
            <a:r>
              <a:rPr lang="en-US" sz="2000" baseline="-25000" dirty="0">
                <a:solidFill>
                  <a:srgbClr val="FF0000"/>
                </a:solidFill>
                <a:effectLst>
                  <a:glow rad="101600">
                    <a:schemeClr val="accent3">
                      <a:satMod val="175000"/>
                      <a:alpha val="40000"/>
                    </a:schemeClr>
                  </a:glow>
                </a:effectLst>
              </a:rPr>
              <a:t>  </a:t>
            </a:r>
            <a:r>
              <a:rPr lang="en-US" sz="2000" dirty="0">
                <a:effectLst>
                  <a:glow rad="101600">
                    <a:schemeClr val="accent3">
                      <a:satMod val="175000"/>
                      <a:alpha val="40000"/>
                    </a:schemeClr>
                  </a:glow>
                </a:effectLst>
              </a:rPr>
              <a:t>and </a:t>
            </a:r>
            <a:endParaRPr lang="en-US" sz="2000" dirty="0" smtClean="0">
              <a:effectLst>
                <a:glow rad="101600">
                  <a:schemeClr val="accent3">
                    <a:satMod val="175000"/>
                    <a:alpha val="40000"/>
                  </a:schemeClr>
                </a:glow>
              </a:effectLst>
            </a:endParaRPr>
          </a:p>
          <a:p>
            <a:pPr lvl="2"/>
            <a:r>
              <a:rPr lang="en-US" sz="2000" dirty="0" smtClean="0">
                <a:solidFill>
                  <a:srgbClr val="FF0000"/>
                </a:solidFill>
                <a:effectLst>
                  <a:glow rad="101600">
                    <a:schemeClr val="accent3">
                      <a:satMod val="175000"/>
                      <a:alpha val="40000"/>
                    </a:schemeClr>
                  </a:glow>
                </a:effectLst>
              </a:rPr>
              <a:t>(</a:t>
            </a:r>
            <a:r>
              <a:rPr lang="en-US" sz="2000" dirty="0">
                <a:solidFill>
                  <a:srgbClr val="FF0000"/>
                </a:solidFill>
                <a:effectLst>
                  <a:glow rad="101600">
                    <a:schemeClr val="accent3">
                      <a:satMod val="175000"/>
                      <a:alpha val="40000"/>
                    </a:schemeClr>
                  </a:glow>
                </a:effectLst>
              </a:rPr>
              <a:t>2</a:t>
            </a:r>
            <a:r>
              <a:rPr lang="en-US" sz="2000" b="1" dirty="0">
                <a:solidFill>
                  <a:srgbClr val="FF0000"/>
                </a:solidFill>
                <a:effectLst>
                  <a:glow rad="101600">
                    <a:schemeClr val="accent3">
                      <a:satMod val="175000"/>
                      <a:alpha val="40000"/>
                    </a:schemeClr>
                  </a:glow>
                </a:effectLst>
              </a:rPr>
              <a:t>x</a:t>
            </a:r>
            <a:r>
              <a:rPr lang="en-US" sz="2000" baseline="30000" dirty="0">
                <a:solidFill>
                  <a:srgbClr val="FF0000"/>
                </a:solidFill>
                <a:effectLst>
                  <a:glow rad="101600">
                    <a:schemeClr val="accent3">
                      <a:satMod val="175000"/>
                      <a:alpha val="40000"/>
                    </a:schemeClr>
                  </a:glow>
                </a:effectLst>
              </a:rPr>
              <a:t>*</a:t>
            </a:r>
            <a:r>
              <a:rPr lang="en-US" sz="2000" baseline="-25000" dirty="0" err="1">
                <a:solidFill>
                  <a:srgbClr val="FF0000"/>
                </a:solidFill>
                <a:effectLst>
                  <a:glow rad="101600">
                    <a:schemeClr val="accent3">
                      <a:satMod val="175000"/>
                      <a:alpha val="40000"/>
                    </a:schemeClr>
                  </a:glow>
                </a:effectLst>
              </a:rPr>
              <a:t>P,i</a:t>
            </a:r>
            <a:r>
              <a:rPr lang="en-US" sz="2000" dirty="0">
                <a:solidFill>
                  <a:srgbClr val="FF0000"/>
                </a:solidFill>
                <a:effectLst>
                  <a:glow rad="101600">
                    <a:schemeClr val="accent3">
                      <a:satMod val="175000"/>
                      <a:alpha val="40000"/>
                    </a:schemeClr>
                  </a:glow>
                </a:effectLst>
              </a:rPr>
              <a:t> – 1) </a:t>
            </a:r>
            <a:r>
              <a:rPr lang="el-GR" sz="2000" dirty="0">
                <a:solidFill>
                  <a:srgbClr val="FF0000"/>
                </a:solidFill>
                <a:effectLst>
                  <a:glow rad="101600">
                    <a:schemeClr val="accent3">
                      <a:satMod val="175000"/>
                      <a:alpha val="40000"/>
                    </a:schemeClr>
                  </a:glow>
                </a:effectLst>
              </a:rPr>
              <a:t>δ</a:t>
            </a:r>
            <a:r>
              <a:rPr lang="en-US" sz="2000" b="1" dirty="0">
                <a:solidFill>
                  <a:srgbClr val="FF0000"/>
                </a:solidFill>
                <a:effectLst>
                  <a:glow rad="101600">
                    <a:schemeClr val="accent3">
                      <a:satMod val="175000"/>
                      <a:alpha val="40000"/>
                    </a:schemeClr>
                  </a:glow>
                </a:effectLst>
              </a:rPr>
              <a:t>c</a:t>
            </a:r>
            <a:r>
              <a:rPr lang="en-US" sz="2000" baseline="-25000" dirty="0">
                <a:solidFill>
                  <a:srgbClr val="FF0000"/>
                </a:solidFill>
                <a:effectLst>
                  <a:glow rad="101600">
                    <a:schemeClr val="accent3">
                      <a:satMod val="175000"/>
                      <a:alpha val="40000"/>
                    </a:schemeClr>
                  </a:glow>
                </a:effectLst>
              </a:rPr>
              <a:t>i</a:t>
            </a:r>
            <a:r>
              <a:rPr lang="en-US" sz="2000" dirty="0">
                <a:solidFill>
                  <a:srgbClr val="FF0000"/>
                </a:solidFill>
                <a:effectLst>
                  <a:glow rad="101600">
                    <a:schemeClr val="accent3">
                      <a:satMod val="175000"/>
                      <a:alpha val="40000"/>
                    </a:schemeClr>
                  </a:glow>
                </a:effectLst>
              </a:rPr>
              <a:t> </a:t>
            </a:r>
            <a:r>
              <a:rPr lang="en-US" sz="2000" u="sng" dirty="0">
                <a:solidFill>
                  <a:srgbClr val="FF0000"/>
                </a:solidFill>
                <a:effectLst>
                  <a:glow rad="101600">
                    <a:srgbClr val="FFFFFF">
                      <a:satMod val="175000"/>
                      <a:alpha val="40000"/>
                    </a:srgbClr>
                  </a:glow>
                </a:effectLst>
              </a:rPr>
              <a:t>+ </a:t>
            </a:r>
            <a:r>
              <a:rPr lang="el-GR" sz="2000" u="sng" dirty="0">
                <a:solidFill>
                  <a:srgbClr val="FF0000"/>
                </a:solidFill>
                <a:effectLst>
                  <a:glow rad="101600">
                    <a:srgbClr val="FFFFFF">
                      <a:satMod val="175000"/>
                      <a:alpha val="40000"/>
                    </a:srgbClr>
                  </a:glow>
                </a:effectLst>
              </a:rPr>
              <a:t>ϵ </a:t>
            </a:r>
            <a:r>
              <a:rPr lang="en-US" sz="2000" dirty="0">
                <a:solidFill>
                  <a:srgbClr val="FF0000"/>
                </a:solidFill>
                <a:effectLst>
                  <a:glow rad="101600">
                    <a:schemeClr val="accent3">
                      <a:satMod val="175000"/>
                      <a:alpha val="40000"/>
                    </a:schemeClr>
                  </a:glow>
                </a:effectLst>
              </a:rPr>
              <a:t>≥ </a:t>
            </a:r>
            <a:r>
              <a:rPr lang="en-US" sz="2000" dirty="0" smtClean="0">
                <a:solidFill>
                  <a:srgbClr val="FF0000"/>
                </a:solidFill>
                <a:effectLst>
                  <a:glow rad="101600">
                    <a:schemeClr val="accent3">
                      <a:satMod val="175000"/>
                      <a:alpha val="40000"/>
                    </a:schemeClr>
                  </a:glow>
                </a:effectLst>
              </a:rPr>
              <a:t>0</a:t>
            </a:r>
            <a:r>
              <a:rPr lang="en-US" sz="2000" dirty="0" smtClean="0">
                <a:effectLst>
                  <a:glow rad="101600">
                    <a:srgbClr val="FFFFFF">
                      <a:satMod val="175000"/>
                      <a:alpha val="40000"/>
                    </a:srgbClr>
                  </a:glow>
                </a:effectLst>
              </a:rPr>
              <a:t>, </a:t>
            </a:r>
          </a:p>
          <a:p>
            <a:pPr lvl="1"/>
            <a:r>
              <a:rPr lang="en-US" dirty="0" smtClean="0">
                <a:effectLst>
                  <a:glow rad="101600">
                    <a:srgbClr val="FFFFFF">
                      <a:satMod val="175000"/>
                      <a:alpha val="40000"/>
                    </a:srgbClr>
                  </a:glow>
                </a:effectLst>
              </a:rPr>
              <a:t>return </a:t>
            </a:r>
            <a:r>
              <a:rPr lang="en-US" b="1" dirty="0">
                <a:solidFill>
                  <a:srgbClr val="FF0000"/>
                </a:solidFill>
                <a:effectLst>
                  <a:glow rad="101600">
                    <a:srgbClr val="FFFFFF">
                      <a:satMod val="175000"/>
                      <a:alpha val="40000"/>
                    </a:srgbClr>
                  </a:glow>
                </a:effectLst>
              </a:rPr>
              <a:t>x</a:t>
            </a:r>
            <a:r>
              <a:rPr lang="en-US" baseline="30000" dirty="0">
                <a:solidFill>
                  <a:srgbClr val="FF0000"/>
                </a:solidFill>
                <a:effectLst>
                  <a:glow rad="101600">
                    <a:srgbClr val="FFFFFF">
                      <a:satMod val="175000"/>
                      <a:alpha val="40000"/>
                    </a:srgbClr>
                  </a:glow>
                </a:effectLst>
              </a:rPr>
              <a:t>*</a:t>
            </a:r>
            <a:r>
              <a:rPr lang="en-US" baseline="-25000" dirty="0">
                <a:solidFill>
                  <a:srgbClr val="FF0000"/>
                </a:solidFill>
                <a:effectLst>
                  <a:glow rad="101600">
                    <a:srgbClr val="FFFFFF">
                      <a:satMod val="175000"/>
                      <a:alpha val="40000"/>
                    </a:srgbClr>
                  </a:glow>
                </a:effectLst>
              </a:rPr>
              <a:t>P</a:t>
            </a:r>
          </a:p>
          <a:p>
            <a:pPr lvl="1"/>
            <a:endParaRPr lang="en-US" baseline="-25000" dirty="0">
              <a:solidFill>
                <a:srgbClr val="FF0000"/>
              </a:solidFill>
              <a:effectLst>
                <a:glow rad="101600">
                  <a:srgbClr val="FFFFFF">
                    <a:satMod val="175000"/>
                    <a:alpha val="40000"/>
                  </a:srgbClr>
                </a:glow>
              </a:effectLst>
            </a:endParaRPr>
          </a:p>
          <a:p>
            <a:endParaRPr lang="en-US" dirty="0"/>
          </a:p>
        </p:txBody>
      </p:sp>
      <p:sp>
        <p:nvSpPr>
          <p:cNvPr id="5" name="Down Arrow 4"/>
          <p:cNvSpPr/>
          <p:nvPr/>
        </p:nvSpPr>
        <p:spPr>
          <a:xfrm rot="9674264">
            <a:off x="5733516" y="2741320"/>
            <a:ext cx="355600" cy="647700"/>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Down Arrow 5"/>
          <p:cNvSpPr/>
          <p:nvPr/>
        </p:nvSpPr>
        <p:spPr>
          <a:xfrm rot="9674264">
            <a:off x="3322892" y="5481890"/>
            <a:ext cx="355600" cy="647700"/>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 name="Straight Connector 7"/>
          <p:cNvCxnSpPr/>
          <p:nvPr/>
        </p:nvCxnSpPr>
        <p:spPr>
          <a:xfrm>
            <a:off x="1736834" y="5089634"/>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88370" y="2711668"/>
            <a:ext cx="19166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97268" y="5410200"/>
            <a:ext cx="20889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68</a:t>
            </a:fld>
            <a:endParaRPr lang="en-US" altLang="zh-TW"/>
          </a:p>
        </p:txBody>
      </p:sp>
    </p:spTree>
    <p:extLst>
      <p:ext uri="{BB962C8B-B14F-4D97-AF65-F5344CB8AC3E}">
        <p14:creationId xmlns:p14="http://schemas.microsoft.com/office/powerpoint/2010/main" val="24610206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par>
                                <p:cTn id="15" presetID="2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p:txBody>
          <a:bodyPr/>
          <a:lstStyle/>
          <a:p>
            <a:r>
              <a:rPr lang="en-US" dirty="0" smtClean="0"/>
              <a:t>Semantic </a:t>
            </a:r>
            <a:r>
              <a:rPr lang="en-US" dirty="0"/>
              <a:t>Role </a:t>
            </a:r>
            <a:r>
              <a:rPr lang="en-US" dirty="0" smtClean="0"/>
              <a:t>Labeling Task </a:t>
            </a:r>
            <a:endParaRPr lang="en-US" dirty="0"/>
          </a:p>
        </p:txBody>
      </p:sp>
      <p:sp>
        <p:nvSpPr>
          <p:cNvPr id="1211395" name="Rectangle 3"/>
          <p:cNvSpPr>
            <a:spLocks noGrp="1" noChangeArrowheads="1"/>
          </p:cNvSpPr>
          <p:nvPr>
            <p:ph type="body" idx="1"/>
          </p:nvPr>
        </p:nvSpPr>
        <p:spPr/>
        <p:txBody>
          <a:bodyPr/>
          <a:lstStyle/>
          <a:p>
            <a:pPr>
              <a:buFont typeface="Wingdings" pitchFamily="2" charset="2"/>
              <a:buNone/>
              <a:tabLst>
                <a:tab pos="1770063" algn="l"/>
              </a:tabLst>
            </a:pPr>
            <a:endParaRPr lang="en-US" sz="1800" b="1" dirty="0" smtClean="0">
              <a:latin typeface="Courier New" pitchFamily="49" charset="0"/>
            </a:endParaRPr>
          </a:p>
          <a:p>
            <a:pPr>
              <a:buFont typeface="Wingdings" pitchFamily="2" charset="2"/>
              <a:buNone/>
              <a:tabLst>
                <a:tab pos="1770063" algn="l"/>
              </a:tabLst>
            </a:pPr>
            <a:r>
              <a:rPr lang="en-US" sz="1800" b="1" dirty="0" smtClean="0">
                <a:latin typeface="Courier New" pitchFamily="49" charset="0"/>
              </a:rPr>
              <a:t>I </a:t>
            </a:r>
            <a:r>
              <a:rPr lang="en-US" sz="1800" b="1" i="1" dirty="0">
                <a:latin typeface="Courier New" pitchFamily="49" charset="0"/>
              </a:rPr>
              <a:t>left</a:t>
            </a:r>
            <a:r>
              <a:rPr lang="en-US" sz="1800" b="1" dirty="0">
                <a:latin typeface="Courier New" pitchFamily="49" charset="0"/>
              </a:rPr>
              <a:t> my pearls to my daughter in my will .</a:t>
            </a:r>
          </a:p>
          <a:p>
            <a:pPr>
              <a:buFont typeface="Wingdings" pitchFamily="2" charset="2"/>
              <a:buNone/>
              <a:tabLst>
                <a:tab pos="1770063" algn="l"/>
              </a:tabLst>
            </a:pPr>
            <a:r>
              <a:rPr lang="en-US" sz="1800" b="1" dirty="0">
                <a:solidFill>
                  <a:schemeClr val="bg2"/>
                </a:solidFill>
              </a:rPr>
              <a:t>[</a:t>
            </a:r>
            <a:r>
              <a:rPr lang="en-US" sz="1800" b="1" dirty="0">
                <a:latin typeface="Courier New" pitchFamily="49" charset="0"/>
              </a:rPr>
              <a:t>I</a:t>
            </a:r>
            <a:r>
              <a:rPr lang="en-US" sz="1800" b="1" dirty="0">
                <a:solidFill>
                  <a:schemeClr val="bg2"/>
                </a:solidFill>
              </a:rPr>
              <a:t>]</a:t>
            </a:r>
            <a:r>
              <a:rPr lang="en-US" sz="1800" b="1" i="1" baseline="-25000" dirty="0">
                <a:solidFill>
                  <a:schemeClr val="bg2"/>
                </a:solidFill>
                <a:latin typeface="Courier New" pitchFamily="49" charset="0"/>
              </a:rPr>
              <a:t>A0</a:t>
            </a:r>
            <a:r>
              <a:rPr lang="en-US" sz="1800" b="1" dirty="0">
                <a:latin typeface="Courier New" pitchFamily="49" charset="0"/>
              </a:rPr>
              <a:t> </a:t>
            </a:r>
            <a:r>
              <a:rPr lang="en-US" sz="1800" b="1" i="1" dirty="0">
                <a:latin typeface="Courier New" pitchFamily="49" charset="0"/>
              </a:rPr>
              <a:t>left</a:t>
            </a:r>
            <a:r>
              <a:rPr lang="en-US" sz="1800" b="1" dirty="0">
                <a:latin typeface="Courier New" pitchFamily="49" charset="0"/>
              </a:rPr>
              <a:t> </a:t>
            </a:r>
            <a:r>
              <a:rPr lang="en-US" sz="1800" b="1" dirty="0">
                <a:solidFill>
                  <a:srgbClr val="008000"/>
                </a:solidFill>
              </a:rPr>
              <a:t>[</a:t>
            </a:r>
            <a:r>
              <a:rPr lang="en-US" sz="1800" b="1" dirty="0">
                <a:latin typeface="Courier New" pitchFamily="49" charset="0"/>
              </a:rPr>
              <a:t>my pearls</a:t>
            </a:r>
            <a:r>
              <a:rPr lang="en-US" sz="1800" b="1" dirty="0">
                <a:solidFill>
                  <a:srgbClr val="008000"/>
                </a:solidFill>
              </a:rPr>
              <a:t>]</a:t>
            </a:r>
            <a:r>
              <a:rPr lang="en-US" sz="1800" b="1" i="1" baseline="-25000" dirty="0">
                <a:solidFill>
                  <a:srgbClr val="008000"/>
                </a:solidFill>
                <a:latin typeface="Courier New" pitchFamily="49" charset="0"/>
              </a:rPr>
              <a:t>A1</a:t>
            </a:r>
            <a:r>
              <a:rPr lang="en-US" sz="1800" b="1" dirty="0">
                <a:latin typeface="Courier New" pitchFamily="49" charset="0"/>
              </a:rPr>
              <a:t> </a:t>
            </a:r>
            <a:r>
              <a:rPr lang="en-US" sz="1800" b="1" dirty="0">
                <a:solidFill>
                  <a:schemeClr val="folHlink"/>
                </a:solidFill>
              </a:rPr>
              <a:t>[</a:t>
            </a:r>
            <a:r>
              <a:rPr lang="en-US" sz="1800" b="1" dirty="0">
                <a:latin typeface="Courier New" pitchFamily="49" charset="0"/>
              </a:rPr>
              <a:t>to my daughter</a:t>
            </a:r>
            <a:r>
              <a:rPr lang="en-US" sz="1800" b="1" dirty="0">
                <a:solidFill>
                  <a:schemeClr val="folHlink"/>
                </a:solidFill>
              </a:rPr>
              <a:t>]</a:t>
            </a:r>
            <a:r>
              <a:rPr lang="en-US" sz="1800" b="1" i="1" baseline="-25000" dirty="0">
                <a:solidFill>
                  <a:schemeClr val="folHlink"/>
                </a:solidFill>
                <a:latin typeface="Courier New" pitchFamily="49" charset="0"/>
              </a:rPr>
              <a:t>A2</a:t>
            </a:r>
            <a:r>
              <a:rPr lang="en-US" sz="1800" b="1" dirty="0">
                <a:latin typeface="Courier New" pitchFamily="49" charset="0"/>
              </a:rPr>
              <a:t> </a:t>
            </a:r>
            <a:r>
              <a:rPr lang="en-US" sz="1800" b="1" dirty="0">
                <a:solidFill>
                  <a:srgbClr val="CC0000"/>
                </a:solidFill>
              </a:rPr>
              <a:t>[</a:t>
            </a:r>
            <a:r>
              <a:rPr lang="en-US" sz="1800" b="1" dirty="0">
                <a:latin typeface="Courier New" pitchFamily="49" charset="0"/>
              </a:rPr>
              <a:t>in my will</a:t>
            </a:r>
            <a:r>
              <a:rPr lang="en-US" sz="1800" b="1" dirty="0">
                <a:solidFill>
                  <a:srgbClr val="CC0000"/>
                </a:solidFill>
              </a:rPr>
              <a:t>]</a:t>
            </a:r>
            <a:r>
              <a:rPr lang="en-US" sz="1800" b="1" i="1" baseline="-25000" dirty="0">
                <a:solidFill>
                  <a:srgbClr val="CC0000"/>
                </a:solidFill>
                <a:latin typeface="Courier New" pitchFamily="49" charset="0"/>
              </a:rPr>
              <a:t>AM-LOC</a:t>
            </a:r>
            <a:r>
              <a:rPr lang="en-US" sz="1800" b="1" dirty="0">
                <a:latin typeface="Courier New" pitchFamily="49" charset="0"/>
              </a:rPr>
              <a:t> .</a:t>
            </a:r>
          </a:p>
          <a:p>
            <a:pPr>
              <a:buFont typeface="Wingdings" pitchFamily="2" charset="2"/>
              <a:buNone/>
              <a:tabLst>
                <a:tab pos="1770063" algn="l"/>
              </a:tabLst>
            </a:pPr>
            <a:endParaRPr lang="en-US" sz="1800" dirty="0"/>
          </a:p>
          <a:p>
            <a:pPr>
              <a:tabLst>
                <a:tab pos="1770063" algn="l"/>
              </a:tabLst>
            </a:pPr>
            <a:r>
              <a:rPr lang="en-US" sz="2000" b="1" i="1" dirty="0">
                <a:solidFill>
                  <a:schemeClr val="bg2"/>
                </a:solidFill>
                <a:latin typeface="Arial" pitchFamily="34" charset="0"/>
              </a:rPr>
              <a:t>A0</a:t>
            </a:r>
            <a:r>
              <a:rPr lang="en-US" sz="2000" dirty="0">
                <a:latin typeface="Arial" pitchFamily="34" charset="0"/>
              </a:rPr>
              <a:t>	Leaver</a:t>
            </a:r>
          </a:p>
          <a:p>
            <a:pPr>
              <a:tabLst>
                <a:tab pos="1770063" algn="l"/>
              </a:tabLst>
            </a:pPr>
            <a:r>
              <a:rPr lang="en-US" sz="2000" b="1" i="1" dirty="0">
                <a:solidFill>
                  <a:srgbClr val="008000"/>
                </a:solidFill>
                <a:latin typeface="Arial" pitchFamily="34" charset="0"/>
              </a:rPr>
              <a:t>A1</a:t>
            </a:r>
            <a:r>
              <a:rPr lang="en-US" sz="2000" dirty="0">
                <a:latin typeface="Arial" pitchFamily="34" charset="0"/>
              </a:rPr>
              <a:t>	Things left</a:t>
            </a:r>
          </a:p>
          <a:p>
            <a:pPr>
              <a:tabLst>
                <a:tab pos="1770063" algn="l"/>
              </a:tabLst>
            </a:pPr>
            <a:r>
              <a:rPr lang="en-US" sz="2000" b="1" i="1" dirty="0">
                <a:solidFill>
                  <a:schemeClr val="folHlink"/>
                </a:solidFill>
                <a:latin typeface="Arial" pitchFamily="34" charset="0"/>
              </a:rPr>
              <a:t>A2</a:t>
            </a:r>
            <a:r>
              <a:rPr lang="en-US" sz="2000" dirty="0">
                <a:latin typeface="Arial" pitchFamily="34" charset="0"/>
              </a:rPr>
              <a:t>	Benefactor</a:t>
            </a:r>
          </a:p>
          <a:p>
            <a:pPr>
              <a:tabLst>
                <a:tab pos="1770063" algn="l"/>
              </a:tabLst>
            </a:pPr>
            <a:r>
              <a:rPr lang="en-US" sz="2000" b="1" i="1" dirty="0">
                <a:solidFill>
                  <a:srgbClr val="CC0000"/>
                </a:solidFill>
                <a:latin typeface="Arial" pitchFamily="34" charset="0"/>
              </a:rPr>
              <a:t>AM-LOC</a:t>
            </a:r>
            <a:r>
              <a:rPr lang="en-US" sz="2000" dirty="0">
                <a:latin typeface="Arial" pitchFamily="34" charset="0"/>
              </a:rPr>
              <a:t>	</a:t>
            </a:r>
            <a:r>
              <a:rPr lang="en-US" sz="2000" dirty="0" smtClean="0">
                <a:latin typeface="Arial" pitchFamily="34" charset="0"/>
              </a:rPr>
              <a:t>Location</a:t>
            </a:r>
            <a:endParaRPr lang="en-US" sz="2000" dirty="0">
              <a:latin typeface="Arial" pitchFamily="34" charset="0"/>
            </a:endParaRPr>
          </a:p>
        </p:txBody>
      </p:sp>
      <p:sp>
        <p:nvSpPr>
          <p:cNvPr id="1211419" name="Rectangle 27"/>
          <p:cNvSpPr>
            <a:spLocks noChangeArrowheads="1"/>
          </p:cNvSpPr>
          <p:nvPr/>
        </p:nvSpPr>
        <p:spPr bwMode="auto">
          <a:xfrm>
            <a:off x="1676400" y="1043594"/>
            <a:ext cx="6172200" cy="393700"/>
          </a:xfrm>
          <a:prstGeom prst="rect">
            <a:avLst/>
          </a:prstGeom>
          <a:solidFill>
            <a:srgbClr val="FFFFCC"/>
          </a:solidFill>
          <a:ln w="9525">
            <a:solidFill>
              <a:srgbClr val="FFC000"/>
            </a:solidFill>
            <a:miter lim="800000"/>
            <a:headEnd/>
            <a:tailEnd/>
          </a:ln>
          <a:effectLst/>
        </p:spPr>
        <p:txBody>
          <a:bodyPr/>
          <a:lstStyle/>
          <a:p>
            <a:pPr marL="609600" indent="-609600">
              <a:spcBef>
                <a:spcPct val="20000"/>
              </a:spcBef>
              <a:buClr>
                <a:schemeClr val="bg2"/>
              </a:buClr>
              <a:buSzPct val="75000"/>
              <a:buFont typeface="Wingdings" pitchFamily="2" charset="2"/>
              <a:buNone/>
            </a:pPr>
            <a:r>
              <a:rPr lang="en-US" sz="2000" dirty="0">
                <a:solidFill>
                  <a:srgbClr val="0033CC"/>
                </a:solidFill>
                <a:latin typeface="Calibri" pitchFamily="34" charset="0"/>
                <a:cs typeface="Calibri" pitchFamily="34" charset="0"/>
              </a:rPr>
              <a:t>Who did what to whom, when, where, why,…</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69</a:t>
            </a:fld>
            <a:endParaRPr lang="en-US" altLang="zh-TW"/>
          </a:p>
        </p:txBody>
      </p:sp>
    </p:spTree>
    <p:extLst>
      <p:ext uri="{BB962C8B-B14F-4D97-AF65-F5344CB8AC3E}">
        <p14:creationId xmlns:p14="http://schemas.microsoft.com/office/powerpoint/2010/main" val="36394978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p:nvPr>
        </p:nvSpPr>
        <p:spPr>
          <a:xfrm>
            <a:off x="152400" y="457200"/>
            <a:ext cx="8686800" cy="533400"/>
          </a:xfrm>
        </p:spPr>
        <p:txBody>
          <a:bodyPr/>
          <a:lstStyle/>
          <a:p>
            <a:pPr eaLnBrk="1" hangingPunct="1"/>
            <a:r>
              <a:rPr lang="en-US" dirty="0" smtClean="0"/>
              <a:t>Three Ideas </a:t>
            </a:r>
            <a:r>
              <a:rPr lang="en-US" dirty="0" smtClean="0">
                <a:solidFill>
                  <a:schemeClr val="tx1"/>
                </a:solidFill>
              </a:rPr>
              <a:t>Underlying Constrained Conditional Models</a:t>
            </a:r>
          </a:p>
        </p:txBody>
      </p:sp>
      <p:sp>
        <p:nvSpPr>
          <p:cNvPr id="1141764" name="Rectangle 4"/>
          <p:cNvSpPr>
            <a:spLocks noGrp="1" noChangeArrowheads="1"/>
          </p:cNvSpPr>
          <p:nvPr>
            <p:ph type="body" idx="1"/>
          </p:nvPr>
        </p:nvSpPr>
        <p:spPr>
          <a:xfrm>
            <a:off x="457200" y="1066800"/>
            <a:ext cx="8458200" cy="4953000"/>
          </a:xfrm>
        </p:spPr>
        <p:txBody>
          <a:bodyPr/>
          <a:lstStyle/>
          <a:p>
            <a:pPr>
              <a:defRPr/>
            </a:pPr>
            <a:r>
              <a:rPr lang="en-US" b="1" dirty="0" smtClean="0"/>
              <a:t>Idea 1:</a:t>
            </a:r>
            <a:r>
              <a:rPr lang="en-US" dirty="0" smtClean="0"/>
              <a:t> </a:t>
            </a:r>
          </a:p>
          <a:p>
            <a:pPr marL="0" indent="0">
              <a:buFont typeface="Wingdings" pitchFamily="2" charset="2"/>
              <a:buNone/>
              <a:defRPr/>
            </a:pPr>
            <a:r>
              <a:rPr lang="en-US" dirty="0"/>
              <a:t> </a:t>
            </a:r>
            <a:r>
              <a:rPr lang="en-US" dirty="0" smtClean="0"/>
              <a:t>    Separate </a:t>
            </a:r>
            <a:r>
              <a:rPr lang="en-US" dirty="0"/>
              <a:t>modeling </a:t>
            </a:r>
            <a:r>
              <a:rPr lang="en-US" dirty="0" smtClean="0"/>
              <a:t>and problem formulation from algorithms</a:t>
            </a:r>
          </a:p>
          <a:p>
            <a:pPr lvl="1">
              <a:defRPr/>
            </a:pPr>
            <a:r>
              <a:rPr lang="en-US" dirty="0" smtClean="0"/>
              <a:t>Similar </a:t>
            </a:r>
            <a:r>
              <a:rPr lang="en-US" dirty="0"/>
              <a:t>to the philosophy of probabilistic </a:t>
            </a:r>
            <a:r>
              <a:rPr lang="en-US" dirty="0" smtClean="0"/>
              <a:t>modeling</a:t>
            </a:r>
          </a:p>
          <a:p>
            <a:pPr lvl="1">
              <a:defRPr/>
            </a:pPr>
            <a:endParaRPr lang="en-US" dirty="0"/>
          </a:p>
          <a:p>
            <a:pPr>
              <a:defRPr/>
            </a:pPr>
            <a:r>
              <a:rPr lang="en-US" b="1" dirty="0" smtClean="0"/>
              <a:t>Idea 2: </a:t>
            </a:r>
          </a:p>
          <a:p>
            <a:pPr marL="0" indent="0">
              <a:buFont typeface="Wingdings" pitchFamily="2" charset="2"/>
              <a:buNone/>
              <a:defRPr/>
            </a:pPr>
            <a:r>
              <a:rPr lang="en-US" b="1" dirty="0">
                <a:solidFill>
                  <a:srgbClr val="FF9933"/>
                </a:solidFill>
              </a:rPr>
              <a:t> </a:t>
            </a:r>
            <a:r>
              <a:rPr lang="en-US" b="1" dirty="0" smtClean="0">
                <a:solidFill>
                  <a:srgbClr val="FF9933"/>
                </a:solidFill>
              </a:rPr>
              <a:t>    </a:t>
            </a:r>
            <a:r>
              <a:rPr lang="en-US" dirty="0" smtClean="0"/>
              <a:t>Keep models </a:t>
            </a:r>
            <a:r>
              <a:rPr lang="en-US" dirty="0"/>
              <a:t>simple, make expressive </a:t>
            </a:r>
            <a:r>
              <a:rPr lang="en-US" dirty="0" smtClean="0"/>
              <a:t>decisions (via constraints)</a:t>
            </a:r>
            <a:endParaRPr lang="en-US" dirty="0"/>
          </a:p>
          <a:p>
            <a:pPr lvl="1">
              <a:defRPr/>
            </a:pPr>
            <a:r>
              <a:rPr lang="en-US" dirty="0" smtClean="0"/>
              <a:t>Unlike probabilistic modeling, where models become more </a:t>
            </a:r>
            <a:r>
              <a:rPr lang="en-US" dirty="0"/>
              <a:t>expressive </a:t>
            </a:r>
            <a:endParaRPr lang="en-US" dirty="0" smtClean="0"/>
          </a:p>
          <a:p>
            <a:pPr lvl="1">
              <a:defRPr/>
            </a:pPr>
            <a:endParaRPr lang="en-US" b="1" dirty="0">
              <a:solidFill>
                <a:srgbClr val="FF0000"/>
              </a:solidFill>
            </a:endParaRPr>
          </a:p>
          <a:p>
            <a:pPr>
              <a:defRPr/>
            </a:pPr>
            <a:r>
              <a:rPr lang="en-US" b="1" dirty="0" smtClean="0"/>
              <a:t>Idea 3: </a:t>
            </a:r>
          </a:p>
          <a:p>
            <a:pPr marL="0" indent="0">
              <a:buFont typeface="Wingdings" pitchFamily="2" charset="2"/>
              <a:buNone/>
              <a:defRPr/>
            </a:pPr>
            <a:r>
              <a:rPr lang="en-US" b="1" dirty="0">
                <a:solidFill>
                  <a:srgbClr val="FF0000"/>
                </a:solidFill>
              </a:rPr>
              <a:t> </a:t>
            </a:r>
            <a:r>
              <a:rPr lang="en-US" b="1" dirty="0" smtClean="0">
                <a:solidFill>
                  <a:srgbClr val="FF0000"/>
                </a:solidFill>
              </a:rPr>
              <a:t>    </a:t>
            </a:r>
            <a:r>
              <a:rPr lang="en-US" dirty="0" smtClean="0"/>
              <a:t>Expressive structured decisions can be supported by simply </a:t>
            </a:r>
          </a:p>
          <a:p>
            <a:pPr marL="0" indent="0">
              <a:buFont typeface="Wingdings" pitchFamily="2" charset="2"/>
              <a:buNone/>
              <a:defRPr/>
            </a:pPr>
            <a:r>
              <a:rPr lang="en-US" dirty="0"/>
              <a:t> </a:t>
            </a:r>
            <a:r>
              <a:rPr lang="en-US" dirty="0" smtClean="0"/>
              <a:t>    learned models </a:t>
            </a:r>
          </a:p>
          <a:p>
            <a:pPr lvl="1" eaLnBrk="1" hangingPunct="1">
              <a:defRPr/>
            </a:pPr>
            <a:r>
              <a:rPr lang="en-US" dirty="0"/>
              <a:t>Global Inference can be used to amplify simple models (and even allow training with minimal supervision).</a:t>
            </a:r>
          </a:p>
        </p:txBody>
      </p:sp>
      <p:sp>
        <p:nvSpPr>
          <p:cNvPr id="5" name="Rectangle 17"/>
          <p:cNvSpPr>
            <a:spLocks noChangeArrowheads="1"/>
          </p:cNvSpPr>
          <p:nvPr/>
        </p:nvSpPr>
        <p:spPr bwMode="auto">
          <a:xfrm>
            <a:off x="6096000" y="1001713"/>
            <a:ext cx="1295400" cy="4000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dirty="0">
                <a:solidFill>
                  <a:srgbClr val="000000"/>
                </a:solidFill>
                <a:latin typeface="Arial" charset="0"/>
                <a:cs typeface="Arial" charset="0"/>
              </a:rPr>
              <a:t>Modeling</a:t>
            </a:r>
          </a:p>
        </p:txBody>
      </p:sp>
      <p:sp>
        <p:nvSpPr>
          <p:cNvPr id="6" name="Rectangle 17"/>
          <p:cNvSpPr>
            <a:spLocks noChangeArrowheads="1"/>
          </p:cNvSpPr>
          <p:nvPr/>
        </p:nvSpPr>
        <p:spPr bwMode="auto">
          <a:xfrm>
            <a:off x="6096000" y="2601913"/>
            <a:ext cx="1295400" cy="4000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solidFill>
                  <a:srgbClr val="000000"/>
                </a:solidFill>
                <a:latin typeface="Arial" charset="0"/>
                <a:cs typeface="Arial" charset="0"/>
              </a:rPr>
              <a:t>Inference</a:t>
            </a:r>
          </a:p>
        </p:txBody>
      </p:sp>
      <p:sp>
        <p:nvSpPr>
          <p:cNvPr id="7" name="Rectangle 17"/>
          <p:cNvSpPr>
            <a:spLocks noChangeArrowheads="1"/>
          </p:cNvSpPr>
          <p:nvPr/>
        </p:nvSpPr>
        <p:spPr bwMode="auto">
          <a:xfrm>
            <a:off x="6096000" y="4278313"/>
            <a:ext cx="1295400" cy="4000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solidFill>
                  <a:srgbClr val="000000"/>
                </a:solidFill>
                <a:latin typeface="Arial" charset="0"/>
                <a:cs typeface="Arial" charset="0"/>
              </a:rPr>
              <a:t>Learning</a:t>
            </a:r>
          </a:p>
        </p:txBody>
      </p:sp>
      <p:sp>
        <p:nvSpPr>
          <p:cNvPr id="8" name="Slide Number Placeholder 7"/>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7</a:t>
            </a:fld>
            <a:endParaRPr lang="en-US" altLang="zh-TW" dirty="0">
              <a:solidFill>
                <a:srgbClr val="000000"/>
              </a:solidFill>
            </a:endParaRPr>
          </a:p>
        </p:txBody>
      </p:sp>
    </p:spTree>
    <p:extLst>
      <p:ext uri="{BB962C8B-B14F-4D97-AF65-F5344CB8AC3E}">
        <p14:creationId xmlns:p14="http://schemas.microsoft.com/office/powerpoint/2010/main" val="881534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Semantic Role Labeling </a:t>
            </a:r>
            <a:endParaRPr lang="en-US" dirty="0"/>
          </a:p>
        </p:txBody>
      </p:sp>
      <p:sp>
        <p:nvSpPr>
          <p:cNvPr id="3" name="Content Placeholder 2"/>
          <p:cNvSpPr>
            <a:spLocks noGrp="1"/>
          </p:cNvSpPr>
          <p:nvPr>
            <p:ph idx="1"/>
          </p:nvPr>
        </p:nvSpPr>
        <p:spPr/>
        <p:txBody>
          <a:bodyPr/>
          <a:lstStyle/>
          <a:p>
            <a:r>
              <a:rPr lang="en-US" sz="2000" dirty="0" smtClean="0">
                <a:solidFill>
                  <a:srgbClr val="FF0000"/>
                </a:solidFill>
                <a:cs typeface="Calibri" pitchFamily="34" charset="0"/>
              </a:rPr>
              <a:t>SRL:</a:t>
            </a:r>
            <a:r>
              <a:rPr lang="en-US" sz="2000" dirty="0" smtClean="0">
                <a:cs typeface="Calibri" pitchFamily="34" charset="0"/>
              </a:rPr>
              <a:t> Based on the state-of-the-art Illinois SRL</a:t>
            </a:r>
          </a:p>
          <a:p>
            <a:pPr lvl="1"/>
            <a:r>
              <a:rPr lang="en-US" sz="1800" dirty="0" smtClean="0">
                <a:cs typeface="Calibri" pitchFamily="34" charset="0"/>
              </a:rPr>
              <a:t>[V</a:t>
            </a:r>
            <a:r>
              <a:rPr lang="en-US" sz="1800" dirty="0">
                <a:cs typeface="Calibri" pitchFamily="34" charset="0"/>
              </a:rPr>
              <a:t>. </a:t>
            </a:r>
            <a:r>
              <a:rPr lang="en-US" sz="1800" dirty="0" err="1">
                <a:cs typeface="Calibri" pitchFamily="34" charset="0"/>
              </a:rPr>
              <a:t>Punyakanok</a:t>
            </a:r>
            <a:r>
              <a:rPr lang="en-US" sz="1800" dirty="0">
                <a:cs typeface="Calibri" pitchFamily="34" charset="0"/>
              </a:rPr>
              <a:t> and D. Roth and W. </a:t>
            </a:r>
            <a:r>
              <a:rPr lang="en-US" sz="1800" dirty="0" err="1">
                <a:cs typeface="Calibri" pitchFamily="34" charset="0"/>
              </a:rPr>
              <a:t>Yih</a:t>
            </a:r>
            <a:r>
              <a:rPr lang="en-US" sz="1800" dirty="0">
                <a:cs typeface="Calibri" pitchFamily="34" charset="0"/>
              </a:rPr>
              <a:t>, </a:t>
            </a:r>
            <a:r>
              <a:rPr lang="en-US" sz="1800" b="1" i="1" dirty="0">
                <a:cs typeface="Calibri" pitchFamily="34" charset="0"/>
              </a:rPr>
              <a:t>The Importance of Syntactic Parsing and Inference in Semantic Role Labeling</a:t>
            </a:r>
            <a:r>
              <a:rPr lang="en-US" sz="1800" b="1" dirty="0">
                <a:cs typeface="Calibri" pitchFamily="34" charset="0"/>
              </a:rPr>
              <a:t>,  </a:t>
            </a:r>
            <a:r>
              <a:rPr lang="en-US" sz="1800" dirty="0">
                <a:cs typeface="Calibri" pitchFamily="34" charset="0"/>
              </a:rPr>
              <a:t>Computational Linguistics </a:t>
            </a:r>
            <a:r>
              <a:rPr lang="en-US" sz="1800" dirty="0" smtClean="0">
                <a:cs typeface="Calibri" pitchFamily="34" charset="0"/>
              </a:rPr>
              <a:t>– 2008] </a:t>
            </a:r>
            <a:endParaRPr lang="en-US" sz="1800" dirty="0">
              <a:cs typeface="Calibri" pitchFamily="34" charset="0"/>
            </a:endParaRPr>
          </a:p>
          <a:p>
            <a:pPr lvl="1"/>
            <a:r>
              <a:rPr lang="en-US" sz="1800" dirty="0" smtClean="0">
                <a:cs typeface="Calibri" pitchFamily="34" charset="0"/>
              </a:rPr>
              <a:t>In SRL, we solve an ILP problem for each verb predicate in each sentence</a:t>
            </a:r>
          </a:p>
          <a:p>
            <a:endParaRPr lang="en-US" sz="2000" dirty="0" smtClean="0">
              <a:solidFill>
                <a:srgbClr val="FF0000"/>
              </a:solidFill>
            </a:endParaRPr>
          </a:p>
          <a:p>
            <a:r>
              <a:rPr lang="en-US" sz="2000" dirty="0" smtClean="0">
                <a:solidFill>
                  <a:srgbClr val="FF0000"/>
                </a:solidFill>
              </a:rPr>
              <a:t>Amortization Experiments:</a:t>
            </a:r>
          </a:p>
          <a:p>
            <a:pPr lvl="1"/>
            <a:r>
              <a:rPr lang="en-US" sz="1800" dirty="0" smtClean="0"/>
              <a:t>Speedup </a:t>
            </a:r>
            <a:r>
              <a:rPr lang="en-US" sz="1800" dirty="0"/>
              <a:t>&amp; Accuracy are measured over WSJ test set (Section </a:t>
            </a:r>
            <a:r>
              <a:rPr lang="en-US" sz="1800" dirty="0" smtClean="0"/>
              <a:t>23)</a:t>
            </a:r>
          </a:p>
          <a:p>
            <a:pPr lvl="1"/>
            <a:r>
              <a:rPr lang="en-US" sz="2000" dirty="0" smtClean="0"/>
              <a:t>Baseline </a:t>
            </a:r>
            <a:r>
              <a:rPr lang="en-US" sz="2000" dirty="0"/>
              <a:t>is solving ILP using Gurobi </a:t>
            </a:r>
            <a:r>
              <a:rPr lang="en-US" sz="2000" dirty="0" smtClean="0"/>
              <a:t>4.6 </a:t>
            </a:r>
            <a:endParaRPr lang="en-US" sz="2000" dirty="0"/>
          </a:p>
          <a:p>
            <a:r>
              <a:rPr lang="en-US" sz="2000" dirty="0" smtClean="0"/>
              <a:t>For </a:t>
            </a:r>
            <a:r>
              <a:rPr lang="en-US" sz="2000" dirty="0"/>
              <a:t>amortization:</a:t>
            </a:r>
          </a:p>
          <a:p>
            <a:pPr lvl="1"/>
            <a:r>
              <a:rPr lang="en-US" sz="1800" dirty="0">
                <a:solidFill>
                  <a:srgbClr val="0033CC"/>
                </a:solidFill>
              </a:rPr>
              <a:t>We collect </a:t>
            </a:r>
            <a:r>
              <a:rPr lang="en-US" sz="1800" dirty="0" smtClean="0">
                <a:solidFill>
                  <a:srgbClr val="0033CC"/>
                </a:solidFill>
              </a:rPr>
              <a:t>250,000 </a:t>
            </a:r>
            <a:r>
              <a:rPr lang="en-US" sz="1800" dirty="0">
                <a:solidFill>
                  <a:srgbClr val="0033CC"/>
                </a:solidFill>
              </a:rPr>
              <a:t>SRL inference problems </a:t>
            </a:r>
            <a:r>
              <a:rPr lang="en-US" sz="1800" dirty="0"/>
              <a:t>from </a:t>
            </a:r>
            <a:r>
              <a:rPr lang="en-US" sz="1800" dirty="0" err="1"/>
              <a:t>Gigaword</a:t>
            </a:r>
            <a:r>
              <a:rPr lang="en-US" sz="1800" dirty="0"/>
              <a:t> and store in a database</a:t>
            </a:r>
          </a:p>
          <a:p>
            <a:pPr lvl="1"/>
            <a:r>
              <a:rPr lang="en-US" sz="1800" dirty="0"/>
              <a:t>For each ILP in test set, we invoke  one of the theorems (exact / approx.)</a:t>
            </a:r>
          </a:p>
          <a:p>
            <a:pPr lvl="1"/>
            <a:r>
              <a:rPr lang="en-US" sz="1800" dirty="0"/>
              <a:t>If found, we return it, otherwise we call the baseline ILP solver</a:t>
            </a:r>
          </a:p>
          <a:p>
            <a:endParaRPr lang="en-US" sz="2000" dirty="0">
              <a:cs typeface="Calibri" pitchFamily="34" charset="0"/>
            </a:endParaRPr>
          </a:p>
          <a:p>
            <a:endParaRPr lang="en-US" sz="2000" dirty="0" smtClean="0"/>
          </a:p>
          <a:p>
            <a:endParaRPr lang="en-US" sz="2000" dirty="0"/>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70</a:t>
            </a:fld>
            <a:endParaRPr lang="en-US" altLang="zh-TW"/>
          </a:p>
        </p:txBody>
      </p:sp>
    </p:spTree>
    <p:extLst>
      <p:ext uri="{BB962C8B-B14F-4D97-AF65-F5344CB8AC3E}">
        <p14:creationId xmlns:p14="http://schemas.microsoft.com/office/powerpoint/2010/main" val="1202647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5251335" y="152400"/>
            <a:ext cx="1793826" cy="762000"/>
          </a:xfrm>
          <a:prstGeom prst="wedgeRectCallout">
            <a:avLst>
              <a:gd name="adj1" fmla="val 85139"/>
              <a:gd name="adj2" fmla="val 22387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Solve only one in three problems</a:t>
            </a:r>
          </a:p>
        </p:txBody>
      </p:sp>
      <p:sp>
        <p:nvSpPr>
          <p:cNvPr id="2" name="Title 1"/>
          <p:cNvSpPr>
            <a:spLocks noGrp="1"/>
          </p:cNvSpPr>
          <p:nvPr>
            <p:ph type="title"/>
          </p:nvPr>
        </p:nvSpPr>
        <p:spPr/>
        <p:txBody>
          <a:bodyPr/>
          <a:lstStyle/>
          <a:p>
            <a:r>
              <a:rPr lang="en-US" dirty="0" smtClean="0"/>
              <a:t>Speedup &amp; Accuracy</a:t>
            </a:r>
            <a:endParaRPr lang="en-US" dirty="0"/>
          </a:p>
        </p:txBody>
      </p:sp>
      <p:graphicFrame>
        <p:nvGraphicFramePr>
          <p:cNvPr id="6" name="Chart 5"/>
          <p:cNvGraphicFramePr/>
          <p:nvPr>
            <p:extLst>
              <p:ext uri="{D42A27DB-BD31-4B8C-83A1-F6EECF244321}">
                <p14:modId xmlns:p14="http://schemas.microsoft.com/office/powerpoint/2010/main" val="668286353"/>
              </p:ext>
            </p:extLst>
          </p:nvPr>
        </p:nvGraphicFramePr>
        <p:xfrm>
          <a:off x="685800" y="1066800"/>
          <a:ext cx="7785100" cy="53257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55800" y="6057900"/>
            <a:ext cx="1219200" cy="461665"/>
          </a:xfrm>
          <a:prstGeom prst="rect">
            <a:avLst/>
          </a:prstGeom>
          <a:noFill/>
        </p:spPr>
        <p:txBody>
          <a:bodyPr wrap="square" rtlCol="0">
            <a:spAutoFit/>
          </a:bodyPr>
          <a:lstStyle/>
          <a:p>
            <a:r>
              <a:rPr lang="en-US" sz="2400" dirty="0" smtClean="0">
                <a:solidFill>
                  <a:srgbClr val="00B050"/>
                </a:solidFill>
                <a:latin typeface="Calibri" pitchFamily="34" charset="0"/>
                <a:cs typeface="Andalus" pitchFamily="2" charset="-78"/>
              </a:rPr>
              <a:t>Exact</a:t>
            </a:r>
            <a:endParaRPr lang="en-US" sz="2400" dirty="0">
              <a:solidFill>
                <a:srgbClr val="00B050"/>
              </a:solidFill>
              <a:latin typeface="Calibri" pitchFamily="34" charset="0"/>
              <a:cs typeface="Andalus" pitchFamily="2" charset="-78"/>
            </a:endParaRPr>
          </a:p>
        </p:txBody>
      </p:sp>
      <p:sp>
        <p:nvSpPr>
          <p:cNvPr id="8" name="TextBox 7"/>
          <p:cNvSpPr txBox="1"/>
          <p:nvPr/>
        </p:nvSpPr>
        <p:spPr>
          <a:xfrm>
            <a:off x="5676900" y="6057900"/>
            <a:ext cx="2019300" cy="461665"/>
          </a:xfrm>
          <a:prstGeom prst="rect">
            <a:avLst/>
          </a:prstGeom>
          <a:noFill/>
        </p:spPr>
        <p:txBody>
          <a:bodyPr wrap="square" rtlCol="0">
            <a:spAutoFit/>
          </a:bodyPr>
          <a:lstStyle/>
          <a:p>
            <a:r>
              <a:rPr lang="en-US" sz="2400" dirty="0" smtClean="0">
                <a:solidFill>
                  <a:srgbClr val="0070C0"/>
                </a:solidFill>
                <a:latin typeface="Calibri" pitchFamily="34" charset="0"/>
                <a:cs typeface="Andalus" pitchFamily="2" charset="-78"/>
              </a:rPr>
              <a:t>Approximate</a:t>
            </a:r>
            <a:endParaRPr lang="en-US" sz="2400" dirty="0">
              <a:solidFill>
                <a:srgbClr val="0070C0"/>
              </a:solidFill>
              <a:latin typeface="Calibri" pitchFamily="34" charset="0"/>
              <a:cs typeface="Andalus" pitchFamily="2" charset="-78"/>
            </a:endParaRPr>
          </a:p>
        </p:txBody>
      </p:sp>
      <p:pic>
        <p:nvPicPr>
          <p:cNvPr id="13" name="Picture 1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1472653" y="1104900"/>
            <a:ext cx="6502996" cy="4312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 name="TextBox 2"/>
          <p:cNvSpPr txBox="1"/>
          <p:nvPr/>
        </p:nvSpPr>
        <p:spPr>
          <a:xfrm>
            <a:off x="67441" y="2288032"/>
            <a:ext cx="355600" cy="2246769"/>
          </a:xfrm>
          <a:prstGeom prst="rect">
            <a:avLst/>
          </a:prstGeom>
          <a:noFill/>
        </p:spPr>
        <p:txBody>
          <a:bodyPr wrap="square" rtlCol="0">
            <a:spAutoFit/>
          </a:bodyPr>
          <a:lstStyle/>
          <a:p>
            <a:r>
              <a:rPr lang="en-US" sz="2000" b="1" dirty="0" smtClean="0">
                <a:solidFill>
                  <a:srgbClr val="0033CC"/>
                </a:solidFill>
                <a:latin typeface="Calibri" pitchFamily="34" charset="0"/>
                <a:cs typeface="Andalus" pitchFamily="2" charset="-78"/>
              </a:rPr>
              <a:t>Speedup</a:t>
            </a:r>
            <a:endParaRPr lang="en-US" sz="2000" b="1" dirty="0">
              <a:solidFill>
                <a:srgbClr val="0033CC"/>
              </a:solidFill>
              <a:latin typeface="Calibri" pitchFamily="34" charset="0"/>
              <a:cs typeface="Andalus" pitchFamily="2" charset="-78"/>
            </a:endParaRPr>
          </a:p>
        </p:txBody>
      </p:sp>
      <p:sp>
        <p:nvSpPr>
          <p:cNvPr id="5" name="TextBox 4"/>
          <p:cNvSpPr txBox="1"/>
          <p:nvPr/>
        </p:nvSpPr>
        <p:spPr>
          <a:xfrm>
            <a:off x="8534400" y="3105090"/>
            <a:ext cx="533400" cy="400110"/>
          </a:xfrm>
          <a:prstGeom prst="rect">
            <a:avLst/>
          </a:prstGeom>
          <a:noFill/>
        </p:spPr>
        <p:txBody>
          <a:bodyPr wrap="square" rtlCol="0">
            <a:spAutoFit/>
          </a:bodyPr>
          <a:lstStyle/>
          <a:p>
            <a:r>
              <a:rPr lang="en-US" sz="2000" dirty="0" smtClean="0">
                <a:solidFill>
                  <a:schemeClr val="bg2"/>
                </a:solidFill>
                <a:latin typeface="Calibri" pitchFamily="34" charset="0"/>
                <a:cs typeface="Andalus" pitchFamily="2" charset="-78"/>
              </a:rPr>
              <a:t>F1</a:t>
            </a:r>
            <a:endParaRPr lang="en-US" sz="2000" dirty="0">
              <a:solidFill>
                <a:schemeClr val="bg2"/>
              </a:solidFill>
              <a:latin typeface="Calibri" pitchFamily="34" charset="0"/>
              <a:cs typeface="Andalus" pitchFamily="2" charset="-78"/>
            </a:endParaRPr>
          </a:p>
        </p:txBody>
      </p:sp>
      <p:cxnSp>
        <p:nvCxnSpPr>
          <p:cNvPr id="23" name="Straight Connector 22"/>
          <p:cNvCxnSpPr/>
          <p:nvPr/>
        </p:nvCxnSpPr>
        <p:spPr>
          <a:xfrm>
            <a:off x="1472653" y="1752600"/>
            <a:ext cx="19563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32127" y="1784132"/>
            <a:ext cx="635273"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851634" y="1781502"/>
            <a:ext cx="1219200" cy="564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21361" y="1794638"/>
            <a:ext cx="5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71</a:t>
            </a:fld>
            <a:endParaRPr lang="en-US" altLang="zh-TW"/>
          </a:p>
        </p:txBody>
      </p:sp>
      <p:sp>
        <p:nvSpPr>
          <p:cNvPr id="16" name="TextBox 15"/>
          <p:cNvSpPr txBox="1"/>
          <p:nvPr/>
        </p:nvSpPr>
        <p:spPr>
          <a:xfrm>
            <a:off x="485884" y="4583668"/>
            <a:ext cx="717550"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solidFill>
                  <a:schemeClr val="tx1"/>
                </a:solidFill>
                <a:latin typeface="Calibri" pitchFamily="34" charset="0"/>
                <a:cs typeface="Andalus" pitchFamily="2" charset="-78"/>
              </a:rPr>
              <a:t>1.0</a:t>
            </a:r>
            <a:endParaRPr lang="en-US" dirty="0">
              <a:solidFill>
                <a:schemeClr val="tx1"/>
              </a:solidFill>
              <a:latin typeface="Calibri" pitchFamily="34" charset="0"/>
              <a:cs typeface="Andalus" pitchFamily="2" charset="-78"/>
            </a:endParaRPr>
          </a:p>
        </p:txBody>
      </p:sp>
      <p:cxnSp>
        <p:nvCxnSpPr>
          <p:cNvPr id="12" name="Straight Connector 11"/>
          <p:cNvCxnSpPr/>
          <p:nvPr/>
        </p:nvCxnSpPr>
        <p:spPr>
          <a:xfrm>
            <a:off x="1077306" y="4799866"/>
            <a:ext cx="7523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ular Callout 16"/>
          <p:cNvSpPr/>
          <p:nvPr/>
        </p:nvSpPr>
        <p:spPr>
          <a:xfrm>
            <a:off x="7273974" y="152400"/>
            <a:ext cx="1793826" cy="762000"/>
          </a:xfrm>
          <a:prstGeom prst="wedgeRectCallout">
            <a:avLst>
              <a:gd name="adj1" fmla="val -29994"/>
              <a:gd name="adj2" fmla="val 215603"/>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ACL’13: one </a:t>
            </a:r>
            <a:r>
              <a:rPr lang="en-US" dirty="0">
                <a:solidFill>
                  <a:schemeClr val="tx1"/>
                </a:solidFill>
              </a:rPr>
              <a:t>in </a:t>
            </a:r>
            <a:r>
              <a:rPr lang="en-US" dirty="0" smtClean="0">
                <a:solidFill>
                  <a:srgbClr val="FF0000"/>
                </a:solidFill>
              </a:rPr>
              <a:t>six </a:t>
            </a:r>
            <a:r>
              <a:rPr lang="en-US" dirty="0">
                <a:solidFill>
                  <a:schemeClr val="tx1"/>
                </a:solidFill>
              </a:rPr>
              <a:t>problems</a:t>
            </a:r>
          </a:p>
        </p:txBody>
      </p:sp>
    </p:spTree>
    <p:extLst>
      <p:ext uri="{BB962C8B-B14F-4D97-AF65-F5344CB8AC3E}">
        <p14:creationId xmlns:p14="http://schemas.microsoft.com/office/powerpoint/2010/main" val="3810382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1" categoryIdx="-4" bldStep="series"/>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uiExpand="1">
        <p:bldSub>
          <a:bldChart bld="series"/>
        </p:bldSub>
      </p:bldGraphic>
      <p:bldP spid="16" grpId="0" animBg="1"/>
      <p:bldP spid="1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Amortized ILP Inference</a:t>
            </a:r>
            <a:endParaRPr lang="en-US" dirty="0"/>
          </a:p>
        </p:txBody>
      </p:sp>
      <p:sp>
        <p:nvSpPr>
          <p:cNvPr id="3" name="Content Placeholder 2"/>
          <p:cNvSpPr>
            <a:spLocks noGrp="1"/>
          </p:cNvSpPr>
          <p:nvPr>
            <p:ph idx="1"/>
          </p:nvPr>
        </p:nvSpPr>
        <p:spPr/>
        <p:txBody>
          <a:bodyPr/>
          <a:lstStyle/>
          <a:p>
            <a:r>
              <a:rPr lang="en-US" dirty="0" smtClean="0"/>
              <a:t>Inference can be amortized over the lifetime of an NLP tool</a:t>
            </a:r>
          </a:p>
          <a:p>
            <a:r>
              <a:rPr lang="en-US" dirty="0" smtClean="0"/>
              <a:t>Yields significant speed up, due to reducing the number of calls to the inference engine, independently of the solver. </a:t>
            </a:r>
            <a:endParaRPr lang="en-US" dirty="0"/>
          </a:p>
          <a:p>
            <a:endParaRPr lang="en-US" dirty="0" smtClean="0"/>
          </a:p>
          <a:p>
            <a:r>
              <a:rPr lang="en-US" dirty="0" smtClean="0"/>
              <a:t>Current/Future work:</a:t>
            </a:r>
          </a:p>
          <a:p>
            <a:pPr lvl="1"/>
            <a:r>
              <a:rPr lang="en-US" dirty="0" smtClean="0"/>
              <a:t>Decomposed </a:t>
            </a:r>
            <a:r>
              <a:rPr lang="en-US" dirty="0"/>
              <a:t>Amortized </a:t>
            </a:r>
            <a:r>
              <a:rPr lang="en-US" dirty="0" smtClean="0"/>
              <a:t>Inference</a:t>
            </a:r>
          </a:p>
          <a:p>
            <a:pPr lvl="2"/>
            <a:r>
              <a:rPr lang="en-US" dirty="0" smtClean="0"/>
              <a:t>Possibly combined with </a:t>
            </a:r>
            <a:r>
              <a:rPr lang="en-US" dirty="0" err="1" smtClean="0"/>
              <a:t>Lagrangian</a:t>
            </a:r>
            <a:r>
              <a:rPr lang="en-US" dirty="0" smtClean="0"/>
              <a:t> Relaxation</a:t>
            </a:r>
            <a:endParaRPr lang="en-US" dirty="0"/>
          </a:p>
          <a:p>
            <a:pPr lvl="1"/>
            <a:r>
              <a:rPr lang="en-US" dirty="0" smtClean="0"/>
              <a:t>Approximation augmented with warm start </a:t>
            </a:r>
          </a:p>
          <a:p>
            <a:pPr lvl="1"/>
            <a:r>
              <a:rPr lang="en-US" dirty="0" smtClean="0"/>
              <a:t>Relations to lifted inference</a:t>
            </a:r>
          </a:p>
          <a:p>
            <a:pPr marL="0" indent="0">
              <a:buNone/>
            </a:pPr>
            <a:endParaRPr lang="en-US" dirty="0"/>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72</a:t>
            </a:fld>
            <a:endParaRPr lang="en-US" altLang="zh-TW"/>
          </a:p>
        </p:txBody>
      </p:sp>
    </p:spTree>
    <p:extLst>
      <p:ext uri="{BB962C8B-B14F-4D97-AF65-F5344CB8AC3E}">
        <p14:creationId xmlns:p14="http://schemas.microsoft.com/office/powerpoint/2010/main" val="2956134523"/>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le 1"/>
          <p:cNvSpPr>
            <a:spLocks noGrp="1"/>
          </p:cNvSpPr>
          <p:nvPr>
            <p:ph type="title" idx="4294967295"/>
          </p:nvPr>
        </p:nvSpPr>
        <p:spPr/>
        <p:txBody>
          <a:bodyPr/>
          <a:lstStyle/>
          <a:p>
            <a:pPr eaLnBrk="1" hangingPunct="1"/>
            <a:r>
              <a:rPr lang="en-US" smtClean="0"/>
              <a:t>Conclusion</a:t>
            </a:r>
          </a:p>
        </p:txBody>
      </p:sp>
      <p:sp>
        <p:nvSpPr>
          <p:cNvPr id="3" name="Content Placeholder 2"/>
          <p:cNvSpPr>
            <a:spLocks noGrp="1"/>
          </p:cNvSpPr>
          <p:nvPr>
            <p:ph idx="4294967295"/>
          </p:nvPr>
        </p:nvSpPr>
        <p:spPr>
          <a:xfrm>
            <a:off x="457200" y="990600"/>
            <a:ext cx="8382000" cy="5181600"/>
          </a:xfrm>
        </p:spPr>
        <p:txBody>
          <a:bodyPr/>
          <a:lstStyle/>
          <a:p>
            <a:pPr>
              <a:defRPr/>
            </a:pPr>
            <a:r>
              <a:rPr lang="en-US" sz="2000" dirty="0" smtClean="0"/>
              <a:t>Presented </a:t>
            </a:r>
            <a:r>
              <a:rPr lang="en-US" sz="2000" dirty="0" smtClean="0">
                <a:solidFill>
                  <a:srgbClr val="0033CC"/>
                </a:solidFill>
              </a:rPr>
              <a:t>Constrained </a:t>
            </a:r>
            <a:r>
              <a:rPr lang="en-US" sz="2000" dirty="0">
                <a:solidFill>
                  <a:srgbClr val="0033CC"/>
                </a:solidFill>
              </a:rPr>
              <a:t>Conditional Models:</a:t>
            </a:r>
            <a:r>
              <a:rPr lang="en-US" sz="2000" dirty="0"/>
              <a:t>  </a:t>
            </a:r>
            <a:endParaRPr lang="en-US" sz="2000" dirty="0" smtClean="0"/>
          </a:p>
          <a:p>
            <a:pPr lvl="1">
              <a:defRPr/>
            </a:pPr>
            <a:r>
              <a:rPr lang="en-US" sz="1800" dirty="0" smtClean="0"/>
              <a:t>An ILP based computational framework </a:t>
            </a:r>
            <a:r>
              <a:rPr lang="en-US" sz="1800" dirty="0"/>
              <a:t>that </a:t>
            </a:r>
            <a:r>
              <a:rPr lang="en-US" sz="1800" dirty="0" smtClean="0"/>
              <a:t>augments </a:t>
            </a:r>
            <a:r>
              <a:rPr lang="en-US" sz="1800" dirty="0" smtClean="0">
                <a:solidFill>
                  <a:srgbClr val="0033CC"/>
                </a:solidFill>
              </a:rPr>
              <a:t>statistically learned linear </a:t>
            </a:r>
            <a:r>
              <a:rPr lang="en-US" sz="1800" dirty="0">
                <a:solidFill>
                  <a:srgbClr val="0033CC"/>
                </a:solidFill>
              </a:rPr>
              <a:t>models</a:t>
            </a:r>
            <a:r>
              <a:rPr lang="en-US" sz="1800" dirty="0"/>
              <a:t> with </a:t>
            </a:r>
            <a:r>
              <a:rPr lang="en-US" sz="1800" dirty="0">
                <a:solidFill>
                  <a:srgbClr val="0033CC"/>
                </a:solidFill>
              </a:rPr>
              <a:t>declarative constraints </a:t>
            </a:r>
            <a:r>
              <a:rPr lang="en-US" sz="1800" dirty="0" smtClean="0">
                <a:solidFill>
                  <a:srgbClr val="0033CC"/>
                </a:solidFill>
              </a:rPr>
              <a:t> </a:t>
            </a:r>
            <a:r>
              <a:rPr lang="en-US" sz="1800" dirty="0" smtClean="0"/>
              <a:t>as </a:t>
            </a:r>
            <a:r>
              <a:rPr lang="en-US" sz="1800" dirty="0"/>
              <a:t>a way to </a:t>
            </a:r>
            <a:r>
              <a:rPr lang="en-US" sz="1800" dirty="0" smtClean="0"/>
              <a:t>incorporate knowledge and support </a:t>
            </a:r>
            <a:r>
              <a:rPr lang="en-US" sz="1800" dirty="0"/>
              <a:t>decisions in an expressive output </a:t>
            </a:r>
            <a:r>
              <a:rPr lang="en-US" sz="1800" dirty="0" smtClean="0"/>
              <a:t>spaces </a:t>
            </a:r>
          </a:p>
          <a:p>
            <a:pPr lvl="1">
              <a:defRPr/>
            </a:pPr>
            <a:r>
              <a:rPr lang="en-US" sz="1800" dirty="0" smtClean="0"/>
              <a:t>Maintains </a:t>
            </a:r>
            <a:r>
              <a:rPr lang="en-US" sz="1800" dirty="0"/>
              <a:t>modularity and tractability of </a:t>
            </a:r>
            <a:r>
              <a:rPr lang="en-US" sz="1800" dirty="0" smtClean="0"/>
              <a:t>training</a:t>
            </a:r>
          </a:p>
          <a:p>
            <a:pPr>
              <a:defRPr/>
            </a:pPr>
            <a:r>
              <a:rPr lang="en-US" sz="2000" dirty="0" smtClean="0"/>
              <a:t>A powerful &amp; modular learning and inference paradigm for high level tasks.</a:t>
            </a:r>
          </a:p>
          <a:p>
            <a:pPr lvl="1">
              <a:defRPr/>
            </a:pPr>
            <a:r>
              <a:rPr lang="en-US" dirty="0" smtClean="0"/>
              <a:t>Multiple interdependent components are learned and, via inference, support coherent decisions, modulo declarative constraints.</a:t>
            </a:r>
          </a:p>
          <a:p>
            <a:pPr>
              <a:defRPr/>
            </a:pPr>
            <a:r>
              <a:rPr lang="en-US" sz="2000" dirty="0">
                <a:solidFill>
                  <a:srgbClr val="0033CC"/>
                </a:solidFill>
              </a:rPr>
              <a:t>Learning issues: </a:t>
            </a:r>
          </a:p>
          <a:p>
            <a:pPr lvl="1">
              <a:defRPr/>
            </a:pPr>
            <a:r>
              <a:rPr lang="en-US" sz="1800" dirty="0"/>
              <a:t>Constraints driven learning, constrained EM </a:t>
            </a:r>
          </a:p>
          <a:p>
            <a:pPr lvl="1">
              <a:defRPr/>
            </a:pPr>
            <a:r>
              <a:rPr lang="en-US" sz="1800" dirty="0"/>
              <a:t>Many other issues have been and should be studied</a:t>
            </a:r>
          </a:p>
          <a:p>
            <a:pPr>
              <a:defRPr/>
            </a:pPr>
            <a:r>
              <a:rPr lang="en-US" sz="2000" dirty="0" smtClean="0">
                <a:solidFill>
                  <a:srgbClr val="0033CC"/>
                </a:solidFill>
              </a:rPr>
              <a:t>Inference:</a:t>
            </a:r>
          </a:p>
          <a:p>
            <a:pPr lvl="1">
              <a:defRPr/>
            </a:pPr>
            <a:r>
              <a:rPr lang="en-US" sz="1800" dirty="0" smtClean="0"/>
              <a:t>Presented a first step in </a:t>
            </a:r>
            <a:r>
              <a:rPr lang="en-US" sz="1800" dirty="0" smtClean="0">
                <a:solidFill>
                  <a:srgbClr val="0033CC"/>
                </a:solidFill>
              </a:rPr>
              <a:t>amortized inference</a:t>
            </a:r>
            <a:r>
              <a:rPr lang="en-US" sz="1800" dirty="0" smtClean="0"/>
              <a:t>: How to use previous  inference outcomes to reduce inference cost </a:t>
            </a:r>
          </a:p>
        </p:txBody>
      </p:sp>
      <p:sp>
        <p:nvSpPr>
          <p:cNvPr id="87" name="TextBox 86"/>
          <p:cNvSpPr txBox="1">
            <a:spLocks noChangeArrowheads="1"/>
          </p:cNvSpPr>
          <p:nvPr/>
        </p:nvSpPr>
        <p:spPr bwMode="auto">
          <a:xfrm>
            <a:off x="5334000" y="304800"/>
            <a:ext cx="3352800" cy="466725"/>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Thank You!</a:t>
            </a:r>
          </a:p>
        </p:txBody>
      </p:sp>
      <p:sp>
        <p:nvSpPr>
          <p:cNvPr id="6" name="TextBox 5"/>
          <p:cNvSpPr txBox="1">
            <a:spLocks noChangeArrowheads="1"/>
          </p:cNvSpPr>
          <p:nvPr/>
        </p:nvSpPr>
        <p:spPr bwMode="auto">
          <a:xfrm>
            <a:off x="2133600" y="5791200"/>
            <a:ext cx="5029200" cy="461665"/>
          </a:xfrm>
          <a:prstGeom prst="rect">
            <a:avLst/>
          </a:prstGeom>
          <a:solidFill>
            <a:srgbClr val="FFFF99"/>
          </a:solidFill>
          <a:ln w="9525">
            <a:solidFill>
              <a:srgbClr val="FF9933"/>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latin typeface="Calibri" pitchFamily="34" charset="0"/>
              </a:rPr>
              <a:t>Check out our </a:t>
            </a:r>
            <a:r>
              <a:rPr lang="en-US" sz="2400" dirty="0" smtClean="0">
                <a:latin typeface="Calibri" pitchFamily="34" charset="0"/>
              </a:rPr>
              <a:t>tools, demos, tutorials</a:t>
            </a:r>
            <a:endParaRPr lang="en-US" sz="2400" dirty="0">
              <a:latin typeface="Calibri" pitchFamily="34" charset="0"/>
            </a:endParaRPr>
          </a:p>
        </p:txBody>
      </p:sp>
      <p:sp>
        <p:nvSpPr>
          <p:cNvPr id="5" name="Slide Number Placeholder 4"/>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73</a:t>
            </a:fld>
            <a:endParaRPr lang="en-US" altLang="zh-TW"/>
          </a:p>
        </p:txBody>
      </p:sp>
    </p:spTree>
    <p:extLst>
      <p:ext uri="{BB962C8B-B14F-4D97-AF65-F5344CB8AC3E}">
        <p14:creationId xmlns:p14="http://schemas.microsoft.com/office/powerpoint/2010/main" val="186590281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checkerboard(across)">
                                      <p:cBhvr>
                                        <p:cTn id="2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3" name="Rectangle 2"/>
          <p:cNvSpPr>
            <a:spLocks noGrp="1" noChangeArrowheads="1"/>
          </p:cNvSpPr>
          <p:nvPr>
            <p:ph type="title" idx="4294967295"/>
          </p:nvPr>
        </p:nvSpPr>
        <p:spPr/>
        <p:txBody>
          <a:bodyPr/>
          <a:lstStyle/>
          <a:p>
            <a:r>
              <a:rPr lang="en-US" altLang="zh-TW" sz="2400" dirty="0">
                <a:ea typeface="Arial Unicode MS" pitchFamily="34" charset="-128"/>
                <a:cs typeface="Arial Unicode MS" pitchFamily="34" charset="-128"/>
              </a:rPr>
              <a:t>Inference with General Constraint Structure </a:t>
            </a:r>
            <a:r>
              <a:rPr lang="en-US" altLang="zh-TW" sz="1600" dirty="0">
                <a:ea typeface="Arial Unicode MS" pitchFamily="34" charset="-128"/>
                <a:cs typeface="Arial Unicode MS" pitchFamily="34" charset="-128"/>
              </a:rPr>
              <a:t>[Roth&amp;Yih’04,07]</a:t>
            </a:r>
            <a:br>
              <a:rPr lang="en-US" altLang="zh-TW" sz="1600" dirty="0">
                <a:ea typeface="Arial Unicode MS" pitchFamily="34" charset="-128"/>
                <a:cs typeface="Arial Unicode MS" pitchFamily="34" charset="-128"/>
              </a:rPr>
            </a:br>
            <a:r>
              <a:rPr lang="en-US" altLang="zh-TW" sz="2000" dirty="0">
                <a:solidFill>
                  <a:schemeClr val="tx1"/>
                </a:solidFill>
                <a:ea typeface="Arial Unicode MS" pitchFamily="34" charset="-128"/>
                <a:cs typeface="Arial Unicode MS" pitchFamily="34" charset="-128"/>
              </a:rPr>
              <a:t>Recognizing Entities and Relations</a:t>
            </a:r>
            <a:r>
              <a:rPr lang="en-US" altLang="zh-TW" sz="1600" dirty="0">
                <a:solidFill>
                  <a:schemeClr val="tx1"/>
                </a:solidFill>
                <a:ea typeface="Arial Unicode MS" pitchFamily="34" charset="-128"/>
                <a:cs typeface="Arial Unicode MS" pitchFamily="34" charset="-128"/>
              </a:rPr>
              <a:t> </a:t>
            </a:r>
          </a:p>
        </p:txBody>
      </p:sp>
      <p:grpSp>
        <p:nvGrpSpPr>
          <p:cNvPr id="1269764" name="Group 3"/>
          <p:cNvGrpSpPr>
            <a:grpSpLocks/>
          </p:cNvGrpSpPr>
          <p:nvPr/>
        </p:nvGrpSpPr>
        <p:grpSpPr bwMode="auto">
          <a:xfrm>
            <a:off x="1524000" y="3276600"/>
            <a:ext cx="7008813" cy="1212850"/>
            <a:chOff x="816" y="1248"/>
            <a:chExt cx="4415" cy="764"/>
          </a:xfrm>
        </p:grpSpPr>
        <p:sp>
          <p:nvSpPr>
            <p:cNvPr id="1269765" name="Text Box 4"/>
            <p:cNvSpPr txBox="1">
              <a:spLocks noChangeArrowheads="1"/>
            </p:cNvSpPr>
            <p:nvPr/>
          </p:nvSpPr>
          <p:spPr bwMode="auto">
            <a:xfrm>
              <a:off x="816" y="1248"/>
              <a:ext cx="441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19" tIns="46693" rIns="90119" bIns="46693">
              <a:spAutoFit/>
            </a:bodyPr>
            <a:lstStyle>
              <a:lvl1pPr marL="342900" indent="-3429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1pPr>
              <a:lvl2pPr marL="454025"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2pPr>
              <a:lvl3pPr marL="11430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3pPr>
              <a:lvl4pPr marL="16002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4pPr>
              <a:lvl5pPr marL="20574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5pPr>
              <a:lvl6pPr marL="25146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6pPr>
              <a:lvl7pPr marL="29718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7pPr>
              <a:lvl8pPr marL="34290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8pPr>
              <a:lvl9pPr marL="38862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9pPr>
            </a:lstStyle>
            <a:p>
              <a:pPr lvl="1">
                <a:lnSpc>
                  <a:spcPct val="90000"/>
                </a:lnSpc>
                <a:spcBef>
                  <a:spcPts val="463"/>
                </a:spcBef>
                <a:buClr>
                  <a:srgbClr val="FFFFFF"/>
                </a:buClr>
                <a:buSzPct val="41000"/>
                <a:buFont typeface="Wingdings" pitchFamily="2" charset="2"/>
                <a:buNone/>
              </a:pPr>
              <a:r>
                <a:rPr lang="en-GB" sz="2000">
                  <a:solidFill>
                    <a:srgbClr val="000000"/>
                  </a:solidFill>
                  <a:latin typeface="Tahoma" pitchFamily="34" charset="0"/>
                  <a:ea typeface="Arial Unicode MS" pitchFamily="34" charset="-128"/>
                  <a:cs typeface="Arial Unicode MS" pitchFamily="34" charset="-128"/>
                </a:rPr>
                <a:t>Dole ’s wife, Elizabeth , is a native of N.C.</a:t>
              </a:r>
            </a:p>
            <a:p>
              <a:pPr lvl="1">
                <a:lnSpc>
                  <a:spcPct val="93000"/>
                </a:lnSpc>
                <a:spcBef>
                  <a:spcPts val="563"/>
                </a:spcBef>
                <a:buClr>
                  <a:srgbClr val="FFFFFF"/>
                </a:buClr>
                <a:buSzPct val="70000"/>
                <a:buFont typeface="Wingdings" pitchFamily="2" charset="2"/>
                <a:buNone/>
              </a:pPr>
              <a:r>
                <a:rPr lang="en-GB">
                  <a:solidFill>
                    <a:srgbClr val="FFFFFF"/>
                  </a:solidFill>
                  <a:latin typeface="Georgia" pitchFamily="18" charset="0"/>
                  <a:ea typeface="Arial Unicode MS" pitchFamily="34" charset="-128"/>
                  <a:cs typeface="Arial Unicode MS" pitchFamily="34" charset="-128"/>
                </a:rPr>
                <a:t> </a:t>
              </a:r>
              <a:r>
                <a:rPr lang="en-GB">
                  <a:solidFill>
                    <a:srgbClr val="CC3300"/>
                  </a:solidFill>
                  <a:latin typeface="Georgia" pitchFamily="18" charset="0"/>
                  <a:ea typeface="Arial Unicode MS" pitchFamily="34" charset="-128"/>
                  <a:cs typeface="Arial Unicode MS" pitchFamily="34" charset="-128"/>
                </a:rPr>
                <a:t>E</a:t>
              </a:r>
              <a:r>
                <a:rPr lang="en-GB" sz="2000">
                  <a:solidFill>
                    <a:srgbClr val="CC3300"/>
                  </a:solidFill>
                  <a:latin typeface="Georgia" pitchFamily="18" charset="0"/>
                  <a:ea typeface="Arial Unicode MS" pitchFamily="34" charset="-128"/>
                  <a:cs typeface="Arial Unicode MS" pitchFamily="34" charset="-128"/>
                </a:rPr>
                <a:t>1</a:t>
              </a:r>
              <a:r>
                <a:rPr lang="en-GB">
                  <a:solidFill>
                    <a:srgbClr val="FFFF00"/>
                  </a:solidFill>
                  <a:latin typeface="Georgia" pitchFamily="18" charset="0"/>
                  <a:ea typeface="Arial Unicode MS" pitchFamily="34" charset="-128"/>
                  <a:cs typeface="Arial Unicode MS" pitchFamily="34" charset="-128"/>
                </a:rPr>
                <a:t>                   </a:t>
              </a:r>
              <a:r>
                <a:rPr lang="en-GB">
                  <a:solidFill>
                    <a:srgbClr val="CC3300"/>
                  </a:solidFill>
                  <a:latin typeface="Georgia" pitchFamily="18" charset="0"/>
                  <a:ea typeface="Arial Unicode MS" pitchFamily="34" charset="-128"/>
                  <a:cs typeface="Arial Unicode MS" pitchFamily="34" charset="-128"/>
                </a:rPr>
                <a:t>E</a:t>
              </a:r>
              <a:r>
                <a:rPr lang="en-GB" sz="2000">
                  <a:solidFill>
                    <a:srgbClr val="CC3300"/>
                  </a:solidFill>
                  <a:latin typeface="Georgia" pitchFamily="18" charset="0"/>
                  <a:ea typeface="Arial Unicode MS" pitchFamily="34" charset="-128"/>
                  <a:cs typeface="Arial Unicode MS" pitchFamily="34" charset="-128"/>
                </a:rPr>
                <a:t>2</a:t>
              </a:r>
              <a:r>
                <a:rPr lang="en-GB">
                  <a:solidFill>
                    <a:srgbClr val="FFFF00"/>
                  </a:solidFill>
                  <a:latin typeface="Georgia" pitchFamily="18" charset="0"/>
                  <a:ea typeface="Arial Unicode MS" pitchFamily="34" charset="-128"/>
                  <a:cs typeface="Arial Unicode MS" pitchFamily="34" charset="-128"/>
                </a:rPr>
                <a:t>                              </a:t>
              </a:r>
              <a:r>
                <a:rPr lang="en-GB">
                  <a:solidFill>
                    <a:srgbClr val="CC3300"/>
                  </a:solidFill>
                  <a:latin typeface="Georgia" pitchFamily="18" charset="0"/>
                  <a:ea typeface="Arial Unicode MS" pitchFamily="34" charset="-128"/>
                  <a:cs typeface="Arial Unicode MS" pitchFamily="34" charset="-128"/>
                </a:rPr>
                <a:t>E</a:t>
              </a:r>
              <a:r>
                <a:rPr lang="en-GB" sz="2000">
                  <a:solidFill>
                    <a:srgbClr val="CC3300"/>
                  </a:solidFill>
                  <a:latin typeface="Georgia" pitchFamily="18" charset="0"/>
                  <a:ea typeface="Arial Unicode MS" pitchFamily="34" charset="-128"/>
                  <a:cs typeface="Arial Unicode MS" pitchFamily="34" charset="-128"/>
                </a:rPr>
                <a:t>3</a:t>
              </a:r>
              <a:r>
                <a:rPr lang="en-GB">
                  <a:solidFill>
                    <a:srgbClr val="CC3300"/>
                  </a:solidFill>
                  <a:latin typeface="Georgia" pitchFamily="18" charset="0"/>
                  <a:ea typeface="Arial Unicode MS" pitchFamily="34" charset="-128"/>
                  <a:cs typeface="Arial Unicode MS" pitchFamily="34" charset="-128"/>
                </a:rPr>
                <a:t> </a:t>
              </a:r>
              <a:r>
                <a:rPr lang="en-GB">
                  <a:solidFill>
                    <a:srgbClr val="FFFFFF"/>
                  </a:solidFill>
                  <a:latin typeface="Georgia" pitchFamily="18" charset="0"/>
                  <a:ea typeface="Arial Unicode MS" pitchFamily="34" charset="-128"/>
                  <a:cs typeface="Arial Unicode MS" pitchFamily="34" charset="-128"/>
                </a:rPr>
                <a:t> </a:t>
              </a:r>
            </a:p>
          </p:txBody>
        </p:sp>
        <p:grpSp>
          <p:nvGrpSpPr>
            <p:cNvPr id="1269766" name="Group 5"/>
            <p:cNvGrpSpPr>
              <a:grpSpLocks/>
            </p:cNvGrpSpPr>
            <p:nvPr/>
          </p:nvGrpSpPr>
          <p:grpSpPr bwMode="auto">
            <a:xfrm>
              <a:off x="1104" y="1248"/>
              <a:ext cx="2999" cy="764"/>
              <a:chOff x="1104" y="1248"/>
              <a:chExt cx="2999" cy="764"/>
            </a:xfrm>
          </p:grpSpPr>
          <p:sp>
            <p:nvSpPr>
              <p:cNvPr id="1269767" name="AutoShape 6"/>
              <p:cNvSpPr>
                <a:spLocks noChangeArrowheads="1"/>
              </p:cNvSpPr>
              <p:nvPr/>
            </p:nvSpPr>
            <p:spPr bwMode="auto">
              <a:xfrm>
                <a:off x="1104" y="1248"/>
                <a:ext cx="384" cy="191"/>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8" name="AutoShape 7"/>
              <p:cNvSpPr>
                <a:spLocks noChangeArrowheads="1"/>
              </p:cNvSpPr>
              <p:nvPr/>
            </p:nvSpPr>
            <p:spPr bwMode="auto">
              <a:xfrm>
                <a:off x="2016" y="1248"/>
                <a:ext cx="720" cy="191"/>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9" name="AutoShape 8"/>
              <p:cNvSpPr>
                <a:spLocks noChangeArrowheads="1"/>
              </p:cNvSpPr>
              <p:nvPr/>
            </p:nvSpPr>
            <p:spPr bwMode="auto">
              <a:xfrm>
                <a:off x="3791" y="1248"/>
                <a:ext cx="312" cy="191"/>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70" name="Freeform 9"/>
              <p:cNvSpPr>
                <a:spLocks/>
              </p:cNvSpPr>
              <p:nvPr/>
            </p:nvSpPr>
            <p:spPr bwMode="auto">
              <a:xfrm>
                <a:off x="1440" y="1680"/>
                <a:ext cx="768" cy="48"/>
              </a:xfrm>
              <a:custGeom>
                <a:avLst/>
                <a:gdLst>
                  <a:gd name="T0" fmla="*/ 0 w 4653"/>
                  <a:gd name="T1" fmla="*/ 0 h 424"/>
                  <a:gd name="T2" fmla="*/ 10 w 4653"/>
                  <a:gd name="T3" fmla="*/ 1 h 424"/>
                  <a:gd name="T4" fmla="*/ 21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1" name="Text Box 10"/>
              <p:cNvSpPr txBox="1">
                <a:spLocks noChangeArrowheads="1"/>
              </p:cNvSpPr>
              <p:nvPr/>
            </p:nvSpPr>
            <p:spPr bwMode="auto">
              <a:xfrm>
                <a:off x="1730" y="1730"/>
                <a:ext cx="34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12</a:t>
                </a:r>
              </a:p>
            </p:txBody>
          </p:sp>
          <p:sp>
            <p:nvSpPr>
              <p:cNvPr id="1269772" name="Freeform 11"/>
              <p:cNvSpPr>
                <a:spLocks/>
              </p:cNvSpPr>
              <p:nvPr/>
            </p:nvSpPr>
            <p:spPr bwMode="auto">
              <a:xfrm>
                <a:off x="2544" y="1632"/>
                <a:ext cx="1248" cy="111"/>
              </a:xfrm>
              <a:custGeom>
                <a:avLst/>
                <a:gdLst>
                  <a:gd name="T0" fmla="*/ 0 w 4653"/>
                  <a:gd name="T1" fmla="*/ 0 h 424"/>
                  <a:gd name="T2" fmla="*/ 43 w 4653"/>
                  <a:gd name="T3" fmla="*/ 8 h 424"/>
                  <a:gd name="T4" fmla="*/ 90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3" name="Text Box 12"/>
              <p:cNvSpPr txBox="1">
                <a:spLocks noChangeArrowheads="1"/>
              </p:cNvSpPr>
              <p:nvPr/>
            </p:nvSpPr>
            <p:spPr bwMode="auto">
              <a:xfrm>
                <a:off x="2906" y="1720"/>
                <a:ext cx="35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23</a:t>
                </a:r>
                <a:endParaRPr lang="en-GB" sz="2200">
                  <a:solidFill>
                    <a:srgbClr val="009900"/>
                  </a:solidFill>
                  <a:latin typeface="Georgia" pitchFamily="18" charset="0"/>
                  <a:ea typeface="Arial Unicode MS" pitchFamily="34" charset="-128"/>
                  <a:cs typeface="Arial Unicode MS" pitchFamily="34" charset="-128"/>
                </a:endParaRPr>
              </a:p>
            </p:txBody>
          </p:sp>
        </p:grpSp>
      </p:grpSp>
      <p:graphicFrame>
        <p:nvGraphicFramePr>
          <p:cNvPr id="801805" name="Group 13"/>
          <p:cNvGraphicFramePr>
            <a:graphicFrameLocks noGrp="1"/>
          </p:cNvGraphicFramePr>
          <p:nvPr/>
        </p:nvGraphicFramePr>
        <p:xfrm>
          <a:off x="1371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19" name="Group 27"/>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33" name="Group 41"/>
          <p:cNvGraphicFramePr>
            <a:graphicFrameLocks noGrp="1"/>
          </p:cNvGraphicFramePr>
          <p:nvPr/>
        </p:nvGraphicFramePr>
        <p:xfrm>
          <a:off x="3276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47" name="Group 55"/>
          <p:cNvGraphicFramePr>
            <a:graphicFrameLocks noGrp="1"/>
          </p:cNvGraphicFramePr>
          <p:nvPr/>
        </p:nvGraphicFramePr>
        <p:xfrm>
          <a:off x="44196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61" name="Group 69"/>
          <p:cNvGraphicFramePr>
            <a:graphicFrameLocks noGrp="1"/>
          </p:cNvGraphicFramePr>
          <p:nvPr/>
        </p:nvGraphicFramePr>
        <p:xfrm>
          <a:off x="18288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75" name="Group 83"/>
          <p:cNvGraphicFramePr>
            <a:graphicFrameLocks noGrp="1"/>
          </p:cNvGraphicFramePr>
          <p:nvPr/>
        </p:nvGraphicFramePr>
        <p:xfrm>
          <a:off x="18288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889" name="Group 97"/>
          <p:cNvGraphicFramePr>
            <a:graphicFrameLocks noGrp="1"/>
          </p:cNvGraphicFramePr>
          <p:nvPr/>
        </p:nvGraphicFramePr>
        <p:xfrm>
          <a:off x="1371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03" name="Group 111"/>
          <p:cNvGraphicFramePr>
            <a:graphicFrameLocks noGrp="1"/>
          </p:cNvGraphicFramePr>
          <p:nvPr/>
        </p:nvGraphicFramePr>
        <p:xfrm>
          <a:off x="3276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17" name="Group 125"/>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31" name="Group 139"/>
          <p:cNvGraphicFramePr>
            <a:graphicFrameLocks noGrp="1"/>
          </p:cNvGraphicFramePr>
          <p:nvPr/>
        </p:nvGraphicFramePr>
        <p:xfrm>
          <a:off x="1752600" y="4648200"/>
          <a:ext cx="2209800" cy="1295400"/>
        </p:xfrm>
        <a:graphic>
          <a:graphicData uri="http://schemas.openxmlformats.org/drawingml/2006/table">
            <a:tbl>
              <a:tblPr/>
              <a:tblGrid>
                <a:gridCol w="1470025"/>
                <a:gridCol w="739775"/>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45" name="Group 153"/>
          <p:cNvGraphicFramePr>
            <a:graphicFrameLocks noGrp="1"/>
          </p:cNvGraphicFramePr>
          <p:nvPr/>
        </p:nvGraphicFramePr>
        <p:xfrm>
          <a:off x="44196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4" name="Group 167"/>
          <p:cNvGrpSpPr>
            <a:grpSpLocks/>
          </p:cNvGrpSpPr>
          <p:nvPr/>
        </p:nvGrpSpPr>
        <p:grpSpPr bwMode="auto">
          <a:xfrm>
            <a:off x="4876800" y="914400"/>
            <a:ext cx="2971800" cy="3733800"/>
            <a:chOff x="3072" y="576"/>
            <a:chExt cx="1872" cy="2352"/>
          </a:xfrm>
        </p:grpSpPr>
        <p:sp>
          <p:nvSpPr>
            <p:cNvPr id="1269929" name="AutoShape 168"/>
            <p:cNvSpPr>
              <a:spLocks noChangeArrowheads="1"/>
            </p:cNvSpPr>
            <p:nvPr/>
          </p:nvSpPr>
          <p:spPr bwMode="auto">
            <a:xfrm rot="2590984">
              <a:off x="4656"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0" name="AutoShape 169"/>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1" name="AutoShape 170"/>
            <p:cNvSpPr>
              <a:spLocks noChangeArrowheads="1"/>
            </p:cNvSpPr>
            <p:nvPr/>
          </p:nvSpPr>
          <p:spPr bwMode="auto">
            <a:xfrm rot="2590984">
              <a:off x="4224" y="249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graphicFrame>
        <p:nvGraphicFramePr>
          <p:cNvPr id="801963" name="Group 171"/>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5" name="Group 185"/>
          <p:cNvGrpSpPr>
            <a:grpSpLocks/>
          </p:cNvGrpSpPr>
          <p:nvPr/>
        </p:nvGrpSpPr>
        <p:grpSpPr bwMode="auto">
          <a:xfrm>
            <a:off x="609600" y="914400"/>
            <a:ext cx="4724400" cy="3733800"/>
            <a:chOff x="384" y="576"/>
            <a:chExt cx="2976" cy="2352"/>
          </a:xfrm>
        </p:grpSpPr>
        <p:sp>
          <p:nvSpPr>
            <p:cNvPr id="1269947" name="AutoShape 186"/>
            <p:cNvSpPr>
              <a:spLocks noChangeArrowheads="1"/>
            </p:cNvSpPr>
            <p:nvPr/>
          </p:nvSpPr>
          <p:spPr bwMode="auto">
            <a:xfrm rot="-3640164">
              <a:off x="648" y="256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8" name="AutoShape 187"/>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9" name="AutoShape 188"/>
            <p:cNvSpPr>
              <a:spLocks noChangeArrowheads="1"/>
            </p:cNvSpPr>
            <p:nvPr/>
          </p:nvSpPr>
          <p:spPr bwMode="auto">
            <a:xfrm rot="-3640164">
              <a:off x="456" y="88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801981" name="AutoShape 189"/>
          <p:cNvSpPr>
            <a:spLocks noChangeArrowheads="1"/>
          </p:cNvSpPr>
          <p:nvPr/>
        </p:nvSpPr>
        <p:spPr bwMode="auto">
          <a:xfrm rot="-3640164">
            <a:off x="1028700" y="40767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2" name="AutoShape 190"/>
          <p:cNvSpPr>
            <a:spLocks noChangeArrowheads="1"/>
          </p:cNvSpPr>
          <p:nvPr/>
        </p:nvSpPr>
        <p:spPr bwMode="auto">
          <a:xfrm rot="2590984">
            <a:off x="7391400" y="9144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3" name="AutoShape 191"/>
          <p:cNvSpPr>
            <a:spLocks noChangeArrowheads="1"/>
          </p:cNvSpPr>
          <p:nvPr/>
        </p:nvSpPr>
        <p:spPr bwMode="auto">
          <a:xfrm>
            <a:off x="6553200" y="152400"/>
            <a:ext cx="2438400" cy="685800"/>
          </a:xfrm>
          <a:prstGeom prst="wedgeRectCallout">
            <a:avLst>
              <a:gd name="adj1" fmla="val -101495"/>
              <a:gd name="adj2" fmla="val 379398"/>
            </a:avLst>
          </a:prstGeom>
          <a:solidFill>
            <a:srgbClr val="FFFF66"/>
          </a:solidFill>
          <a:ln w="9525">
            <a:solidFill>
              <a:schemeClr val="tx1"/>
            </a:solidFill>
            <a:miter lim="800000"/>
            <a:headEnd/>
            <a:tailEnd/>
          </a:ln>
        </p:spPr>
        <p:txBody>
          <a:bodyPr/>
          <a:lstStyle/>
          <a:p>
            <a:pPr algn="ctr"/>
            <a:r>
              <a:rPr lang="en-US" b="1" dirty="0">
                <a:solidFill>
                  <a:srgbClr val="000000"/>
                </a:solidFill>
                <a:latin typeface="Calibri"/>
                <a:cs typeface="Arial" charset="0"/>
              </a:rPr>
              <a:t>Improvement over no inference: 2-5%</a:t>
            </a:r>
          </a:p>
        </p:txBody>
      </p:sp>
      <p:sp>
        <p:nvSpPr>
          <p:cNvPr id="801985" name="Text Box 193"/>
          <p:cNvSpPr txBox="1">
            <a:spLocks noChangeArrowheads="1"/>
          </p:cNvSpPr>
          <p:nvPr/>
        </p:nvSpPr>
        <p:spPr bwMode="auto">
          <a:xfrm>
            <a:off x="228600" y="6019800"/>
            <a:ext cx="8686800" cy="379413"/>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00"/>
                </a:solidFill>
                <a:latin typeface="Calibri"/>
                <a:ea typeface="Arial Unicode MS" pitchFamily="34" charset="-128"/>
                <a:cs typeface="Arial Unicode MS" pitchFamily="34" charset="-128"/>
              </a:rPr>
              <a:t>Models could be learned separately; constraints may come up only at decision time.</a:t>
            </a:r>
            <a:r>
              <a:rPr lang="en-US" altLang="zh-TW" sz="1800" dirty="0">
                <a:solidFill>
                  <a:srgbClr val="0000FF"/>
                </a:solidFill>
                <a:latin typeface="Calibri"/>
                <a:ea typeface="Arial Unicode MS" pitchFamily="34" charset="-128"/>
                <a:cs typeface="Arial Unicode MS" pitchFamily="34" charset="-128"/>
              </a:rPr>
              <a:t> </a:t>
            </a:r>
            <a:endParaRPr lang="en-US" altLang="zh-TW" sz="1800" b="1" dirty="0">
              <a:solidFill>
                <a:srgbClr val="000000"/>
              </a:solidFill>
              <a:latin typeface="Calibri"/>
              <a:ea typeface="Arial Unicode MS" pitchFamily="34" charset="-128"/>
              <a:cs typeface="Arial Unicode MS" pitchFamily="34" charset="-128"/>
            </a:endParaRPr>
          </a:p>
        </p:txBody>
      </p:sp>
      <p:sp>
        <p:nvSpPr>
          <p:cNvPr id="9" name="Slide Number Placeholder 8"/>
          <p:cNvSpPr>
            <a:spLocks noGrp="1"/>
          </p:cNvSpPr>
          <p:nvPr>
            <p:ph type="sldNum" sz="quarter" idx="11"/>
          </p:nvPr>
        </p:nvSpPr>
        <p:spPr/>
        <p:txBody>
          <a:bodyPr/>
          <a:lstStyle/>
          <a:p>
            <a:r>
              <a:rPr lang="en-US" altLang="zh-TW" smtClean="0">
                <a:solidFill>
                  <a:srgbClr val="000000"/>
                </a:solidFill>
              </a:rPr>
              <a:t>Page </a:t>
            </a:r>
            <a:fld id="{545167FD-0F14-454E-8F2B-B01C3600A385}" type="slidenum">
              <a:rPr lang="en-US" altLang="zh-TW" smtClean="0">
                <a:solidFill>
                  <a:srgbClr val="000000"/>
                </a:solidFill>
              </a:rPr>
              <a:pPr/>
              <a:t>8</a:t>
            </a:fld>
            <a:endParaRPr lang="en-US" altLang="zh-TW" dirty="0">
              <a:solidFill>
                <a:srgbClr val="000000"/>
              </a:solidFill>
            </a:endParaRPr>
          </a:p>
        </p:txBody>
      </p:sp>
      <p:sp>
        <p:nvSpPr>
          <p:cNvPr id="2" name="Text Box 192"/>
          <p:cNvSpPr txBox="1">
            <a:spLocks noChangeArrowheads="1"/>
          </p:cNvSpPr>
          <p:nvPr/>
        </p:nvSpPr>
        <p:spPr bwMode="auto">
          <a:xfrm>
            <a:off x="7048500" y="2347913"/>
            <a:ext cx="2019300" cy="646331"/>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FF"/>
                </a:solidFill>
                <a:latin typeface="Calibri"/>
                <a:ea typeface="Arial Unicode MS" pitchFamily="34" charset="-128"/>
                <a:cs typeface="Arial Unicode MS" pitchFamily="34" charset="-128"/>
              </a:rPr>
              <a:t>Note:</a:t>
            </a:r>
            <a:r>
              <a:rPr lang="en-US" altLang="zh-TW" sz="1800" dirty="0">
                <a:solidFill>
                  <a:srgbClr val="000000"/>
                </a:solidFill>
                <a:latin typeface="Calibri"/>
                <a:ea typeface="Arial Unicode MS" pitchFamily="34" charset="-128"/>
                <a:cs typeface="Arial Unicode MS" pitchFamily="34" charset="-128"/>
              </a:rPr>
              <a:t> </a:t>
            </a:r>
            <a:r>
              <a:rPr lang="en-US" altLang="zh-TW" sz="1800" b="1" dirty="0" smtClean="0">
                <a:solidFill>
                  <a:srgbClr val="000000"/>
                </a:solidFill>
                <a:latin typeface="Calibri"/>
                <a:ea typeface="Arial Unicode MS" pitchFamily="34" charset="-128"/>
                <a:cs typeface="Arial Unicode MS" pitchFamily="34" charset="-128"/>
              </a:rPr>
              <a:t>Non </a:t>
            </a:r>
            <a:r>
              <a:rPr lang="en-US" altLang="zh-TW" sz="1800" b="1" dirty="0">
                <a:solidFill>
                  <a:srgbClr val="000000"/>
                </a:solidFill>
                <a:latin typeface="Calibri"/>
                <a:ea typeface="Arial Unicode MS" pitchFamily="34" charset="-128"/>
                <a:cs typeface="Arial Unicode MS" pitchFamily="34" charset="-128"/>
              </a:rPr>
              <a:t>Sequential Model</a:t>
            </a:r>
          </a:p>
        </p:txBody>
      </p:sp>
      <p:sp>
        <p:nvSpPr>
          <p:cNvPr id="801984" name="Text Box 192"/>
          <p:cNvSpPr txBox="1">
            <a:spLocks noChangeArrowheads="1"/>
          </p:cNvSpPr>
          <p:nvPr/>
        </p:nvSpPr>
        <p:spPr bwMode="auto">
          <a:xfrm>
            <a:off x="5410200" y="3389592"/>
            <a:ext cx="3657600" cy="923330"/>
          </a:xfrm>
          <a:prstGeom prst="rect">
            <a:avLst/>
          </a:prstGeom>
          <a:solidFill>
            <a:srgbClr val="FFFFCC"/>
          </a:solidFill>
          <a:ln w="12700">
            <a:solidFill>
              <a:schemeClr val="bg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zh-TW" sz="1800" dirty="0">
                <a:solidFill>
                  <a:srgbClr val="0000FF"/>
                </a:solidFill>
                <a:latin typeface="Calibri"/>
                <a:ea typeface="Arial Unicode MS" pitchFamily="34" charset="-128"/>
                <a:cs typeface="Arial Unicode MS" pitchFamily="34" charset="-128"/>
              </a:rPr>
              <a:t>Key </a:t>
            </a:r>
            <a:r>
              <a:rPr lang="en-US" altLang="zh-TW" sz="1800" dirty="0" smtClean="0">
                <a:solidFill>
                  <a:srgbClr val="0000FF"/>
                </a:solidFill>
                <a:latin typeface="Calibri"/>
                <a:ea typeface="Arial Unicode MS" pitchFamily="34" charset="-128"/>
                <a:cs typeface="Arial Unicode MS" pitchFamily="34" charset="-128"/>
              </a:rPr>
              <a:t>Questions:</a:t>
            </a:r>
            <a:r>
              <a:rPr lang="en-US" altLang="zh-TW" sz="1800" dirty="0" smtClean="0">
                <a:solidFill>
                  <a:srgbClr val="000000"/>
                </a:solidFill>
                <a:latin typeface="Calibri"/>
                <a:ea typeface="Arial Unicode MS" pitchFamily="34" charset="-128"/>
                <a:cs typeface="Arial Unicode MS" pitchFamily="34" charset="-128"/>
              </a:rPr>
              <a:t> </a:t>
            </a:r>
            <a:endParaRPr lang="en-US" altLang="zh-TW" sz="1800" dirty="0">
              <a:solidFill>
                <a:srgbClr val="000000"/>
              </a:solidFill>
              <a:latin typeface="Calibri"/>
              <a:ea typeface="Arial Unicode MS" pitchFamily="34" charset="-128"/>
              <a:cs typeface="Arial Unicode MS" pitchFamily="34" charset="-128"/>
            </a:endParaRPr>
          </a:p>
          <a:p>
            <a:pPr>
              <a:buSzPct val="75000"/>
            </a:pPr>
            <a:r>
              <a:rPr lang="en-US" altLang="zh-TW" sz="1800" b="1" dirty="0" smtClean="0">
                <a:solidFill>
                  <a:srgbClr val="000000"/>
                </a:solidFill>
                <a:latin typeface="Calibri"/>
                <a:ea typeface="Arial Unicode MS" pitchFamily="34" charset="-128"/>
                <a:cs typeface="Arial Unicode MS" pitchFamily="34" charset="-128"/>
              </a:rPr>
              <a:t>How </a:t>
            </a:r>
            <a:r>
              <a:rPr lang="en-US" altLang="zh-TW" sz="1800" b="1" dirty="0">
                <a:solidFill>
                  <a:srgbClr val="000000"/>
                </a:solidFill>
                <a:latin typeface="Calibri"/>
                <a:ea typeface="Arial Unicode MS" pitchFamily="34" charset="-128"/>
                <a:cs typeface="Arial Unicode MS" pitchFamily="34" charset="-128"/>
              </a:rPr>
              <a:t>to guide the global </a:t>
            </a:r>
            <a:r>
              <a:rPr lang="en-US" altLang="zh-TW" sz="1800" b="1" dirty="0" smtClean="0">
                <a:solidFill>
                  <a:srgbClr val="000000"/>
                </a:solidFill>
                <a:latin typeface="Calibri"/>
                <a:ea typeface="Arial Unicode MS" pitchFamily="34" charset="-128"/>
                <a:cs typeface="Arial Unicode MS" pitchFamily="34" charset="-128"/>
              </a:rPr>
              <a:t>inference</a:t>
            </a:r>
            <a:r>
              <a:rPr lang="en-US" altLang="zh-TW" sz="1800" b="1" dirty="0">
                <a:solidFill>
                  <a:srgbClr val="000000"/>
                </a:solidFill>
                <a:latin typeface="Calibri"/>
                <a:ea typeface="Arial Unicode MS" pitchFamily="34" charset="-128"/>
                <a:cs typeface="Arial Unicode MS" pitchFamily="34" charset="-128"/>
              </a:rPr>
              <a:t>?</a:t>
            </a:r>
            <a:r>
              <a:rPr lang="en-US" altLang="zh-TW" sz="1800" dirty="0">
                <a:solidFill>
                  <a:srgbClr val="000000"/>
                </a:solidFill>
                <a:latin typeface="Calibri"/>
                <a:ea typeface="Arial Unicode MS" pitchFamily="34" charset="-128"/>
                <a:cs typeface="Arial Unicode MS" pitchFamily="34" charset="-128"/>
              </a:rPr>
              <a:t> </a:t>
            </a:r>
            <a:endParaRPr lang="en-US" altLang="zh-TW" sz="1800" dirty="0" smtClean="0">
              <a:solidFill>
                <a:srgbClr val="000000"/>
              </a:solidFill>
              <a:latin typeface="Calibri"/>
              <a:ea typeface="Arial Unicode MS" pitchFamily="34" charset="-128"/>
              <a:cs typeface="Arial Unicode MS" pitchFamily="34" charset="-128"/>
            </a:endParaRPr>
          </a:p>
          <a:p>
            <a:pPr>
              <a:buSzPct val="75000"/>
            </a:pPr>
            <a:r>
              <a:rPr lang="en-US" altLang="zh-TW" sz="1800" b="1" dirty="0" smtClean="0">
                <a:solidFill>
                  <a:srgbClr val="000000"/>
                </a:solidFill>
                <a:latin typeface="Calibri"/>
                <a:ea typeface="Arial Unicode MS" pitchFamily="34" charset="-128"/>
                <a:cs typeface="Arial Unicode MS" pitchFamily="34" charset="-128"/>
              </a:rPr>
              <a:t>How to learn? Why not </a:t>
            </a:r>
            <a:r>
              <a:rPr lang="en-US" altLang="zh-TW" sz="1800" b="1" dirty="0">
                <a:solidFill>
                  <a:srgbClr val="000000"/>
                </a:solidFill>
                <a:latin typeface="Calibri"/>
                <a:ea typeface="Arial Unicode MS" pitchFamily="34" charset="-128"/>
                <a:cs typeface="Arial Unicode MS" pitchFamily="34" charset="-128"/>
              </a:rPr>
              <a:t>Jointly?</a:t>
            </a:r>
          </a:p>
        </p:txBody>
      </p:sp>
      <p:sp>
        <p:nvSpPr>
          <p:cNvPr id="1269956" name="Rectangle 57"/>
          <p:cNvSpPr>
            <a:spLocks noChangeArrowheads="1"/>
          </p:cNvSpPr>
          <p:nvPr/>
        </p:nvSpPr>
        <p:spPr bwMode="auto">
          <a:xfrm>
            <a:off x="304800" y="2122487"/>
            <a:ext cx="8534400" cy="2678113"/>
          </a:xfrm>
          <a:prstGeom prst="rect">
            <a:avLst/>
          </a:prstGeom>
          <a:solidFill>
            <a:srgbClr val="FFFFCC"/>
          </a:solidFill>
          <a:ln w="9525">
            <a:solidFill>
              <a:schemeClr val="accent2"/>
            </a:solidFill>
            <a:miter lim="800000"/>
            <a:headEnd/>
            <a:tailEnd/>
          </a:ln>
        </p:spPr>
        <p:txBody>
          <a:bodyPr>
            <a:spAutoFit/>
          </a:bodyPr>
          <a:lstStyle/>
          <a:p>
            <a:pPr>
              <a:lnSpc>
                <a:spcPct val="90000"/>
              </a:lnSpc>
              <a:buFont typeface="Wingdings" pitchFamily="2" charset="2"/>
              <a:buNone/>
            </a:pPr>
            <a:endParaRPr lang="en-US" altLang="zh-TW" sz="2800" i="1" dirty="0">
              <a:solidFill>
                <a:srgbClr val="996600"/>
              </a:solidFill>
              <a:latin typeface="Times New Roman" pitchFamily="18" charset="0"/>
              <a:ea typeface="Arial Unicode MS" pitchFamily="34" charset="-128"/>
              <a:cs typeface="Arial Unicode MS" pitchFamily="34" charset="-128"/>
            </a:endParaRPr>
          </a:p>
          <a:p>
            <a:pPr>
              <a:lnSpc>
                <a:spcPct val="90000"/>
              </a:lnSpc>
              <a:buFont typeface="Wingdings" pitchFamily="2" charset="2"/>
              <a:buNone/>
            </a:pPr>
            <a:r>
              <a:rPr lang="en-US" altLang="zh-TW" sz="2400" dirty="0">
                <a:solidFill>
                  <a:srgbClr val="000000"/>
                </a:solidFill>
                <a:latin typeface="Tahoma" pitchFamily="34" charset="0"/>
                <a:ea typeface="Arial Unicode MS" pitchFamily="34" charset="-128"/>
                <a:cs typeface="Arial Unicode MS" pitchFamily="34" charset="-128"/>
              </a:rPr>
              <a:t>Y = </a:t>
            </a:r>
            <a:r>
              <a:rPr lang="en-US" altLang="zh-TW" sz="2400" dirty="0" err="1">
                <a:solidFill>
                  <a:srgbClr val="000000"/>
                </a:solidFill>
                <a:latin typeface="Tahoma" pitchFamily="34" charset="0"/>
                <a:ea typeface="Arial Unicode MS" pitchFamily="34" charset="-128"/>
                <a:cs typeface="Arial Unicode MS" pitchFamily="34" charset="-128"/>
              </a:rPr>
              <a:t>argmax</a:t>
            </a:r>
            <a:r>
              <a:rPr lang="en-US" altLang="zh-TW" sz="2400" dirty="0">
                <a:solidFill>
                  <a:srgbClr val="000000"/>
                </a:solidFill>
                <a:latin typeface="Tahoma" pitchFamily="34" charset="0"/>
                <a:ea typeface="Arial Unicode MS" pitchFamily="34" charset="-128"/>
                <a:cs typeface="Arial Unicode MS" pitchFamily="34" charset="-128"/>
              </a:rPr>
              <a:t> </a:t>
            </a:r>
            <a:r>
              <a:rPr lang="en-US" altLang="zh-TW" sz="2400" dirty="0">
                <a:solidFill>
                  <a:srgbClr val="000000"/>
                </a:solidFill>
                <a:latin typeface="Symbol" pitchFamily="18" charset="2"/>
                <a:ea typeface="Arial Unicode MS" pitchFamily="34" charset="-128"/>
                <a:cs typeface="Arial Unicode MS" pitchFamily="34" charset="-128"/>
                <a:sym typeface="Symbol" pitchFamily="18" charset="2"/>
              </a:rPr>
              <a:t></a:t>
            </a:r>
            <a:r>
              <a:rPr lang="en-US" altLang="zh-TW" sz="2400" baseline="-25000" dirty="0">
                <a:solidFill>
                  <a:srgbClr val="000000"/>
                </a:solidFill>
                <a:latin typeface="Tahoma" pitchFamily="34" charset="0"/>
                <a:ea typeface="Arial Unicode MS" pitchFamily="34" charset="-128"/>
                <a:cs typeface="Arial Unicode MS" pitchFamily="34" charset="-128"/>
                <a:sym typeface="Symbol" pitchFamily="18" charset="2"/>
              </a:rPr>
              <a:t>y</a:t>
            </a:r>
            <a:r>
              <a:rPr lang="en-US" altLang="zh-TW" sz="2400" dirty="0">
                <a:solidFill>
                  <a:srgbClr val="000000"/>
                </a:solidFill>
                <a:latin typeface="Tahoma" pitchFamily="34" charset="0"/>
                <a:ea typeface="Arial Unicode MS" pitchFamily="34" charset="-128"/>
                <a:cs typeface="Arial Unicode MS" pitchFamily="34" charset="-128"/>
              </a:rPr>
              <a:t> score(y=v) [[y=v]] = </a:t>
            </a:r>
          </a:p>
          <a:p>
            <a:pPr>
              <a:lnSpc>
                <a:spcPct val="90000"/>
              </a:lnSpc>
              <a:buFont typeface="Wingdings" pitchFamily="2" charset="2"/>
              <a:buNone/>
            </a:pPr>
            <a:endParaRPr lang="en-US" altLang="zh-TW" sz="2400" dirty="0">
              <a:solidFill>
                <a:srgbClr val="000000"/>
              </a:solidFill>
              <a:latin typeface="Tahoma" pitchFamily="34" charset="0"/>
              <a:ea typeface="Arial Unicode MS" pitchFamily="34" charset="-128"/>
              <a:cs typeface="Arial Unicode MS" pitchFamily="34" charset="-128"/>
            </a:endParaRPr>
          </a:p>
          <a:p>
            <a:pPr>
              <a:lnSpc>
                <a:spcPct val="90000"/>
              </a:lnSpc>
              <a:buFont typeface="Wingdings" pitchFamily="2" charset="2"/>
              <a:buNone/>
            </a:pPr>
            <a:r>
              <a:rPr lang="en-US" altLang="zh-TW" sz="2400" dirty="0">
                <a:solidFill>
                  <a:srgbClr val="000000"/>
                </a:solidFill>
                <a:latin typeface="Tahoma" pitchFamily="34" charset="0"/>
                <a:ea typeface="Arial Unicode MS" pitchFamily="34" charset="-128"/>
                <a:cs typeface="Arial Unicode MS" pitchFamily="34" charset="-128"/>
              </a:rPr>
              <a:t>   = </a:t>
            </a:r>
            <a:r>
              <a:rPr lang="en-US" altLang="zh-TW" sz="2000" dirty="0" err="1">
                <a:solidFill>
                  <a:srgbClr val="000000"/>
                </a:solidFill>
                <a:latin typeface="Tahoma" pitchFamily="34" charset="0"/>
                <a:ea typeface="Arial Unicode MS" pitchFamily="34" charset="-128"/>
                <a:cs typeface="Arial Unicode MS" pitchFamily="34" charset="-128"/>
              </a:rPr>
              <a:t>argmax</a:t>
            </a:r>
            <a:r>
              <a:rPr lang="en-US" altLang="zh-TW" sz="2000" dirty="0">
                <a:solidFill>
                  <a:srgbClr val="000000"/>
                </a:solidFill>
                <a:latin typeface="Tahoma" pitchFamily="34" charset="0"/>
                <a:ea typeface="Arial Unicode MS" pitchFamily="34" charset="-128"/>
                <a:cs typeface="Arial Unicode MS" pitchFamily="34" charset="-128"/>
              </a:rPr>
              <a:t> </a:t>
            </a:r>
            <a:r>
              <a:rPr lang="en-US" altLang="zh-TW" dirty="0">
                <a:solidFill>
                  <a:srgbClr val="0033CC"/>
                </a:solidFill>
                <a:latin typeface="Tahoma" pitchFamily="34" charset="0"/>
                <a:ea typeface="Arial Unicode MS" pitchFamily="34" charset="-128"/>
                <a:cs typeface="Arial Unicode MS" pitchFamily="34" charset="-128"/>
              </a:rPr>
              <a:t>score</a:t>
            </a:r>
            <a:r>
              <a:rPr lang="en-US" altLang="zh-TW" dirty="0">
                <a:solidFill>
                  <a:srgbClr val="000000"/>
                </a:solidFill>
                <a:latin typeface="Tahoma" pitchFamily="34" charset="0"/>
                <a:ea typeface="Arial Unicode MS" pitchFamily="34" charset="-128"/>
                <a:cs typeface="Arial Unicode MS" pitchFamily="34" charset="-128"/>
              </a:rPr>
              <a:t>(E</a:t>
            </a:r>
            <a:r>
              <a:rPr lang="en-US" altLang="zh-TW" baseline="-25000" dirty="0">
                <a:solidFill>
                  <a:srgbClr val="000000"/>
                </a:solidFill>
                <a:latin typeface="Tahoma" pitchFamily="34" charset="0"/>
                <a:ea typeface="Arial Unicode MS" pitchFamily="34" charset="-128"/>
                <a:cs typeface="Arial Unicode MS" pitchFamily="34" charset="-128"/>
              </a:rPr>
              <a:t>1</a:t>
            </a:r>
            <a:r>
              <a:rPr lang="en-US" altLang="zh-TW" dirty="0">
                <a:solidFill>
                  <a:srgbClr val="000000"/>
                </a:solidFill>
                <a:latin typeface="Tahoma" pitchFamily="34" charset="0"/>
                <a:ea typeface="Arial Unicode MS" pitchFamily="34" charset="-128"/>
                <a:cs typeface="Arial Unicode MS" pitchFamily="34" charset="-128"/>
              </a:rPr>
              <a:t> = PER)</a:t>
            </a:r>
            <a:r>
              <a:rPr lang="en-US" altLang="zh-TW" dirty="0">
                <a:solidFill>
                  <a:srgbClr val="000000"/>
                </a:solidFill>
                <a:latin typeface="cmsy10" pitchFamily="34" charset="0"/>
                <a:ea typeface="Arial Unicode MS" pitchFamily="34" charset="-128"/>
                <a:cs typeface="Arial Unicode MS" pitchFamily="34" charset="-128"/>
              </a:rPr>
              <a:t>¢</a:t>
            </a:r>
            <a:r>
              <a:rPr lang="en-US" altLang="zh-TW" dirty="0">
                <a:solidFill>
                  <a:srgbClr val="000000"/>
                </a:solidFill>
                <a:latin typeface="Tahoma" pitchFamily="34" charset="0"/>
                <a:ea typeface="Arial Unicode MS" pitchFamily="34" charset="-128"/>
                <a:cs typeface="Arial Unicode MS" pitchFamily="34" charset="-128"/>
              </a:rPr>
              <a:t> </a:t>
            </a:r>
            <a:r>
              <a:rPr lang="en-US" altLang="zh-TW" dirty="0">
                <a:solidFill>
                  <a:srgbClr val="FF0000"/>
                </a:solidFill>
                <a:latin typeface="Tahoma" pitchFamily="34" charset="0"/>
                <a:ea typeface="Arial Unicode MS" pitchFamily="34" charset="-128"/>
                <a:cs typeface="Arial Unicode MS" pitchFamily="34" charset="-128"/>
              </a:rPr>
              <a:t>[[E</a:t>
            </a:r>
            <a:r>
              <a:rPr lang="en-US" altLang="zh-TW" baseline="-25000" dirty="0">
                <a:solidFill>
                  <a:srgbClr val="FF0000"/>
                </a:solidFill>
                <a:latin typeface="Arial" charset="0"/>
                <a:ea typeface="Arial Unicode MS" pitchFamily="34" charset="-128"/>
                <a:cs typeface="Arial Unicode MS" pitchFamily="34" charset="-128"/>
              </a:rPr>
              <a:t>1</a:t>
            </a:r>
            <a:r>
              <a:rPr lang="en-US" altLang="zh-TW" dirty="0">
                <a:solidFill>
                  <a:srgbClr val="FF0000"/>
                </a:solidFill>
                <a:latin typeface="Tahoma" pitchFamily="34" charset="0"/>
                <a:ea typeface="Arial Unicode MS" pitchFamily="34" charset="-128"/>
                <a:cs typeface="Arial Unicode MS" pitchFamily="34" charset="-128"/>
              </a:rPr>
              <a:t> = PER]]</a:t>
            </a:r>
            <a:r>
              <a:rPr lang="en-US" altLang="zh-TW" dirty="0">
                <a:solidFill>
                  <a:srgbClr val="000000"/>
                </a:solidFill>
                <a:latin typeface="Tahoma" pitchFamily="34" charset="0"/>
                <a:ea typeface="Arial Unicode MS" pitchFamily="34" charset="-128"/>
                <a:cs typeface="Arial Unicode MS" pitchFamily="34" charset="-128"/>
              </a:rPr>
              <a:t> +</a:t>
            </a:r>
            <a:r>
              <a:rPr lang="en-US" altLang="zh-TW" sz="2400" dirty="0">
                <a:solidFill>
                  <a:srgbClr val="000000"/>
                </a:solidFill>
                <a:latin typeface="Tahoma" pitchFamily="34" charset="0"/>
                <a:ea typeface="Arial Unicode MS" pitchFamily="34" charset="-128"/>
                <a:cs typeface="Arial Unicode MS" pitchFamily="34" charset="-128"/>
              </a:rPr>
              <a:t> </a:t>
            </a:r>
            <a:r>
              <a:rPr lang="en-US" altLang="zh-TW" dirty="0">
                <a:solidFill>
                  <a:srgbClr val="0033CC"/>
                </a:solidFill>
                <a:latin typeface="Arial" charset="0"/>
                <a:ea typeface="Arial Unicode MS" pitchFamily="34" charset="-128"/>
                <a:cs typeface="Arial" charset="0"/>
              </a:rPr>
              <a:t>score</a:t>
            </a:r>
            <a:r>
              <a:rPr lang="en-US" altLang="zh-TW" dirty="0">
                <a:solidFill>
                  <a:srgbClr val="000000"/>
                </a:solidFill>
                <a:latin typeface="Arial" charset="0"/>
                <a:ea typeface="Arial Unicode MS" pitchFamily="34" charset="-128"/>
                <a:cs typeface="Arial" charset="0"/>
              </a:rPr>
              <a:t>(E</a:t>
            </a:r>
            <a:r>
              <a:rPr lang="en-US" altLang="zh-TW" baseline="-25000" dirty="0">
                <a:solidFill>
                  <a:srgbClr val="000000"/>
                </a:solidFill>
                <a:latin typeface="Tahoma" pitchFamily="34" charset="0"/>
                <a:ea typeface="Arial Unicode MS" pitchFamily="34" charset="-128"/>
                <a:cs typeface="Arial Unicode MS" pitchFamily="34" charset="-128"/>
              </a:rPr>
              <a:t>1</a:t>
            </a:r>
            <a:r>
              <a:rPr lang="en-US" altLang="zh-TW" dirty="0">
                <a:solidFill>
                  <a:srgbClr val="000000"/>
                </a:solidFill>
                <a:latin typeface="Arial" charset="0"/>
                <a:ea typeface="Arial Unicode MS" pitchFamily="34" charset="-128"/>
                <a:cs typeface="Arial Unicode MS" pitchFamily="34" charset="-128"/>
              </a:rPr>
              <a:t> = LOC)</a:t>
            </a:r>
            <a:r>
              <a:rPr lang="en-US" altLang="zh-TW" dirty="0">
                <a:solidFill>
                  <a:srgbClr val="000000"/>
                </a:solidFill>
                <a:latin typeface="cmsy10" pitchFamily="34" charset="0"/>
                <a:ea typeface="Arial Unicode MS" pitchFamily="34" charset="-128"/>
                <a:cs typeface="Arial Unicode MS" pitchFamily="34" charset="-128"/>
              </a:rPr>
              <a:t>¢</a:t>
            </a:r>
            <a:r>
              <a:rPr lang="en-US" altLang="zh-TW" dirty="0">
                <a:solidFill>
                  <a:srgbClr val="000000"/>
                </a:solidFill>
                <a:latin typeface="Arial" charset="0"/>
                <a:ea typeface="Arial Unicode MS" pitchFamily="34" charset="-128"/>
                <a:cs typeface="Arial Unicode MS" pitchFamily="34" charset="-128"/>
              </a:rPr>
              <a:t> </a:t>
            </a:r>
            <a:r>
              <a:rPr lang="en-US" altLang="zh-TW" dirty="0">
                <a:solidFill>
                  <a:srgbClr val="FF0000"/>
                </a:solidFill>
                <a:latin typeface="Arial" charset="0"/>
                <a:ea typeface="Arial Unicode MS" pitchFamily="34" charset="-128"/>
                <a:cs typeface="Arial Unicode MS" pitchFamily="34" charset="-128"/>
              </a:rPr>
              <a:t>[[E</a:t>
            </a:r>
            <a:r>
              <a:rPr lang="en-US" altLang="zh-TW" baseline="-50000" dirty="0">
                <a:solidFill>
                  <a:srgbClr val="FF0000"/>
                </a:solidFill>
                <a:latin typeface="Tahoma" pitchFamily="34" charset="0"/>
                <a:ea typeface="Arial Unicode MS" pitchFamily="34" charset="-128"/>
                <a:cs typeface="Arial Unicode MS" pitchFamily="34" charset="-128"/>
              </a:rPr>
              <a:t>1</a:t>
            </a:r>
            <a:r>
              <a:rPr lang="en-US" altLang="zh-TW" dirty="0">
                <a:solidFill>
                  <a:srgbClr val="FF0000"/>
                </a:solidFill>
                <a:latin typeface="Arial" charset="0"/>
                <a:ea typeface="Arial Unicode MS" pitchFamily="34" charset="-128"/>
                <a:cs typeface="Arial Unicode MS" pitchFamily="34" charset="-128"/>
              </a:rPr>
              <a:t> = LOC]]</a:t>
            </a:r>
            <a:r>
              <a:rPr lang="en-US" altLang="zh-TW" dirty="0">
                <a:solidFill>
                  <a:srgbClr val="000000"/>
                </a:solidFill>
                <a:latin typeface="Arial" charset="0"/>
                <a:ea typeface="Arial Unicode MS" pitchFamily="34" charset="-128"/>
                <a:cs typeface="Arial Unicode MS" pitchFamily="34" charset="-128"/>
              </a:rPr>
              <a:t> +…</a:t>
            </a:r>
            <a:r>
              <a:rPr lang="en-US" altLang="zh-TW" sz="2400" dirty="0">
                <a:solidFill>
                  <a:srgbClr val="000000"/>
                </a:solidFill>
                <a:latin typeface="Tahoma" pitchFamily="34" charset="0"/>
                <a:ea typeface="Arial Unicode MS" pitchFamily="34" charset="-128"/>
                <a:cs typeface="Arial Unicode MS" pitchFamily="34" charset="-128"/>
              </a:rPr>
              <a:t>   </a:t>
            </a:r>
          </a:p>
          <a:p>
            <a:pPr>
              <a:lnSpc>
                <a:spcPct val="90000"/>
              </a:lnSpc>
              <a:buFont typeface="Wingdings" pitchFamily="2" charset="2"/>
              <a:buNone/>
            </a:pPr>
            <a:r>
              <a:rPr lang="en-US" altLang="zh-TW" sz="2400" dirty="0">
                <a:solidFill>
                  <a:srgbClr val="000000"/>
                </a:solidFill>
                <a:latin typeface="Tahoma" pitchFamily="34" charset="0"/>
                <a:ea typeface="Arial Unicode MS" pitchFamily="34" charset="-128"/>
                <a:cs typeface="Arial Unicode MS" pitchFamily="34" charset="-128"/>
              </a:rPr>
              <a:t>                </a:t>
            </a:r>
            <a:r>
              <a:rPr lang="en-US" altLang="zh-TW" dirty="0">
                <a:solidFill>
                  <a:srgbClr val="0033CC"/>
                </a:solidFill>
                <a:latin typeface="Arial" charset="0"/>
                <a:ea typeface="Arial Unicode MS" pitchFamily="34" charset="-128"/>
                <a:cs typeface="Arial Unicode MS" pitchFamily="34" charset="-128"/>
              </a:rPr>
              <a:t>score</a:t>
            </a:r>
            <a:r>
              <a:rPr lang="en-US" altLang="zh-TW" dirty="0">
                <a:solidFill>
                  <a:srgbClr val="000000"/>
                </a:solidFill>
                <a:latin typeface="Arial" charset="0"/>
                <a:ea typeface="Arial Unicode MS" pitchFamily="34" charset="-128"/>
                <a:cs typeface="Arial Unicode MS" pitchFamily="34" charset="-128"/>
              </a:rPr>
              <a:t>(R</a:t>
            </a:r>
            <a:r>
              <a:rPr lang="en-US" altLang="zh-TW" baseline="-50000" dirty="0">
                <a:solidFill>
                  <a:srgbClr val="000000"/>
                </a:solidFill>
                <a:latin typeface="Tahoma" pitchFamily="34" charset="0"/>
                <a:ea typeface="Arial Unicode MS" pitchFamily="34" charset="-128"/>
                <a:cs typeface="Arial Unicode MS" pitchFamily="34" charset="-128"/>
              </a:rPr>
              <a:t>1</a:t>
            </a:r>
            <a:r>
              <a:rPr lang="en-US" altLang="zh-TW" dirty="0">
                <a:solidFill>
                  <a:srgbClr val="000000"/>
                </a:solidFill>
                <a:latin typeface="Arial" charset="0"/>
                <a:ea typeface="Arial Unicode MS" pitchFamily="34" charset="-128"/>
                <a:cs typeface="Arial Unicode MS" pitchFamily="34" charset="-128"/>
              </a:rPr>
              <a:t> = S-of)</a:t>
            </a:r>
            <a:r>
              <a:rPr lang="en-US" altLang="zh-TW" dirty="0">
                <a:solidFill>
                  <a:srgbClr val="000000"/>
                </a:solidFill>
                <a:latin typeface="cmsy10" pitchFamily="34" charset="0"/>
                <a:ea typeface="Arial Unicode MS" pitchFamily="34" charset="-128"/>
                <a:cs typeface="Arial Unicode MS" pitchFamily="34" charset="-128"/>
              </a:rPr>
              <a:t>¢</a:t>
            </a:r>
            <a:r>
              <a:rPr lang="en-US" altLang="zh-TW" dirty="0">
                <a:solidFill>
                  <a:srgbClr val="000000"/>
                </a:solidFill>
                <a:latin typeface="Arial" charset="0"/>
                <a:ea typeface="Arial Unicode MS" pitchFamily="34" charset="-128"/>
                <a:cs typeface="Arial Unicode MS" pitchFamily="34" charset="-128"/>
              </a:rPr>
              <a:t> </a:t>
            </a:r>
            <a:r>
              <a:rPr lang="en-US" altLang="zh-TW" dirty="0">
                <a:solidFill>
                  <a:srgbClr val="FF0000"/>
                </a:solidFill>
                <a:latin typeface="Arial" charset="0"/>
                <a:ea typeface="Arial Unicode MS" pitchFamily="34" charset="-128"/>
                <a:cs typeface="Arial Unicode MS" pitchFamily="34" charset="-128"/>
              </a:rPr>
              <a:t>[[R</a:t>
            </a:r>
            <a:r>
              <a:rPr lang="en-US" altLang="zh-TW" baseline="-50000" dirty="0">
                <a:solidFill>
                  <a:srgbClr val="FF0000"/>
                </a:solidFill>
                <a:latin typeface="Tahoma" pitchFamily="34" charset="0"/>
                <a:ea typeface="Arial Unicode MS" pitchFamily="34" charset="-128"/>
                <a:cs typeface="Arial Unicode MS" pitchFamily="34" charset="-128"/>
              </a:rPr>
              <a:t>1</a:t>
            </a:r>
            <a:r>
              <a:rPr lang="en-US" altLang="zh-TW" dirty="0">
                <a:solidFill>
                  <a:srgbClr val="FF0000"/>
                </a:solidFill>
                <a:latin typeface="Arial" charset="0"/>
                <a:ea typeface="Arial Unicode MS" pitchFamily="34" charset="-128"/>
                <a:cs typeface="Arial Unicode MS" pitchFamily="34" charset="-128"/>
              </a:rPr>
              <a:t> = S-of]]</a:t>
            </a:r>
            <a:r>
              <a:rPr lang="en-US" altLang="zh-TW" dirty="0">
                <a:solidFill>
                  <a:srgbClr val="000000"/>
                </a:solidFill>
                <a:latin typeface="Arial" charset="0"/>
                <a:ea typeface="Arial Unicode MS" pitchFamily="34" charset="-128"/>
                <a:cs typeface="Arial Unicode MS" pitchFamily="34" charset="-128"/>
              </a:rPr>
              <a:t> +….. </a:t>
            </a:r>
            <a:endParaRPr lang="en-US" altLang="zh-TW" sz="2400" dirty="0">
              <a:solidFill>
                <a:srgbClr val="000000"/>
              </a:solidFill>
              <a:latin typeface="Tahoma" pitchFamily="34" charset="0"/>
              <a:ea typeface="Arial Unicode MS" pitchFamily="34" charset="-128"/>
              <a:cs typeface="Arial Unicode MS" pitchFamily="34" charset="-128"/>
            </a:endParaRPr>
          </a:p>
          <a:p>
            <a:pPr>
              <a:lnSpc>
                <a:spcPct val="90000"/>
              </a:lnSpc>
              <a:buFont typeface="Wingdings" pitchFamily="2" charset="2"/>
              <a:buNone/>
            </a:pPr>
            <a:endParaRPr lang="en-US" altLang="zh-TW" sz="2400" baseline="-25000" dirty="0">
              <a:solidFill>
                <a:srgbClr val="000000"/>
              </a:solidFill>
              <a:latin typeface="Tahoma" pitchFamily="34" charset="0"/>
              <a:ea typeface="Arial Unicode MS" pitchFamily="34" charset="-128"/>
              <a:cs typeface="Arial Unicode MS" pitchFamily="34" charset="-128"/>
              <a:sym typeface="Symbol" pitchFamily="18" charset="2"/>
            </a:endParaRPr>
          </a:p>
          <a:p>
            <a:pPr>
              <a:lnSpc>
                <a:spcPct val="90000"/>
              </a:lnSpc>
              <a:buFont typeface="Wingdings" pitchFamily="2" charset="2"/>
              <a:buNone/>
            </a:pPr>
            <a:r>
              <a:rPr lang="en-US" sz="2400" dirty="0">
                <a:solidFill>
                  <a:srgbClr val="000000"/>
                </a:solidFill>
                <a:latin typeface="Tahoma" pitchFamily="34" charset="0"/>
                <a:cs typeface="Tahoma" pitchFamily="34" charset="0"/>
              </a:rPr>
              <a:t>Subject to Constraints</a:t>
            </a:r>
          </a:p>
          <a:p>
            <a:pPr>
              <a:lnSpc>
                <a:spcPct val="90000"/>
              </a:lnSpc>
              <a:buFont typeface="Wingdings" pitchFamily="2" charset="2"/>
              <a:buNone/>
            </a:pPr>
            <a:endParaRPr lang="en-US" sz="2400" dirty="0">
              <a:solidFill>
                <a:srgbClr val="000000"/>
              </a:solidFill>
              <a:latin typeface="Arial" charset="0"/>
              <a:cs typeface="Arial" charset="0"/>
            </a:endParaRPr>
          </a:p>
        </p:txBody>
      </p:sp>
      <p:sp>
        <p:nvSpPr>
          <p:cNvPr id="41" name="Text Box 9"/>
          <p:cNvSpPr txBox="1">
            <a:spLocks noChangeArrowheads="1"/>
          </p:cNvSpPr>
          <p:nvPr/>
        </p:nvSpPr>
        <p:spPr bwMode="auto">
          <a:xfrm rot="590322">
            <a:off x="1566334" y="2632851"/>
            <a:ext cx="7019107" cy="1600438"/>
          </a:xfrm>
          <a:prstGeom prst="rect">
            <a:avLst/>
          </a:prstGeom>
          <a:solidFill>
            <a:srgbClr val="FFFF66"/>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800" dirty="0" smtClean="0">
                <a:solidFill>
                  <a:srgbClr val="000000"/>
                </a:solidFill>
                <a:latin typeface="Calibri"/>
                <a:cs typeface="Arial" charset="0"/>
              </a:rPr>
              <a:t>An Objective function that  incorporates </a:t>
            </a:r>
            <a:r>
              <a:rPr lang="en-US" sz="2800" dirty="0" smtClean="0">
                <a:solidFill>
                  <a:srgbClr val="FF0000"/>
                </a:solidFill>
                <a:latin typeface="Calibri"/>
                <a:cs typeface="Arial" charset="0"/>
              </a:rPr>
              <a:t>learned models </a:t>
            </a:r>
            <a:r>
              <a:rPr lang="en-US" sz="2800" dirty="0" smtClean="0">
                <a:solidFill>
                  <a:srgbClr val="000000"/>
                </a:solidFill>
                <a:latin typeface="Calibri"/>
                <a:cs typeface="Arial" charset="0"/>
              </a:rPr>
              <a:t>with </a:t>
            </a:r>
            <a:r>
              <a:rPr lang="en-US" sz="2800" dirty="0" smtClean="0">
                <a:solidFill>
                  <a:srgbClr val="FF0000"/>
                </a:solidFill>
                <a:latin typeface="Calibri"/>
                <a:cs typeface="Arial" charset="0"/>
              </a:rPr>
              <a:t>knowledge (constraints) </a:t>
            </a:r>
          </a:p>
          <a:p>
            <a:pPr>
              <a:spcBef>
                <a:spcPct val="50000"/>
              </a:spcBef>
            </a:pPr>
            <a:r>
              <a:rPr lang="en-US" sz="2800" dirty="0">
                <a:solidFill>
                  <a:srgbClr val="FF0000"/>
                </a:solidFill>
                <a:latin typeface="Calibri"/>
                <a:cs typeface="Arial" charset="0"/>
              </a:rPr>
              <a:t> </a:t>
            </a:r>
            <a:r>
              <a:rPr lang="en-US" sz="2800" dirty="0" smtClean="0">
                <a:solidFill>
                  <a:srgbClr val="FF0000"/>
                </a:solidFill>
                <a:latin typeface="Calibri"/>
                <a:cs typeface="Arial" charset="0"/>
              </a:rPr>
              <a:t>             </a:t>
            </a:r>
            <a:r>
              <a:rPr lang="en-US" sz="2800" dirty="0" smtClean="0">
                <a:solidFill>
                  <a:srgbClr val="000000"/>
                </a:solidFill>
                <a:latin typeface="Calibri"/>
                <a:cs typeface="Arial" charset="0"/>
              </a:rPr>
              <a:t>A constrained Conditional Model</a:t>
            </a:r>
            <a:endParaRPr lang="en-US" sz="2800" dirty="0">
              <a:solidFill>
                <a:srgbClr val="000000"/>
              </a:solidFill>
              <a:latin typeface="Calibri"/>
              <a:cs typeface="Arial" charset="0"/>
            </a:endParaRPr>
          </a:p>
        </p:txBody>
      </p:sp>
    </p:spTree>
    <p:extLst>
      <p:ext uri="{BB962C8B-B14F-4D97-AF65-F5344CB8AC3E}">
        <p14:creationId xmlns:p14="http://schemas.microsoft.com/office/powerpoint/2010/main" val="202828798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01805"/>
                                        </p:tgtEl>
                                        <p:attrNameLst>
                                          <p:attrName>style.visibility</p:attrName>
                                        </p:attrNameLst>
                                      </p:cBhvr>
                                      <p:to>
                                        <p:strVal val="visible"/>
                                      </p:to>
                                    </p:set>
                                    <p:anim calcmode="lin" valueType="num">
                                      <p:cBhvr additive="base">
                                        <p:cTn id="7" dur="500" fill="hold"/>
                                        <p:tgtEl>
                                          <p:spTgt spid="801805"/>
                                        </p:tgtEl>
                                        <p:attrNameLst>
                                          <p:attrName>ppt_x</p:attrName>
                                        </p:attrNameLst>
                                      </p:cBhvr>
                                      <p:tavLst>
                                        <p:tav tm="0">
                                          <p:val>
                                            <p:strVal val="#ppt_x"/>
                                          </p:val>
                                        </p:tav>
                                        <p:tav tm="100000">
                                          <p:val>
                                            <p:strVal val="#ppt_x"/>
                                          </p:val>
                                        </p:tav>
                                      </p:tavLst>
                                    </p:anim>
                                    <p:anim calcmode="lin" valueType="num">
                                      <p:cBhvr additive="base">
                                        <p:cTn id="8" dur="500" fill="hold"/>
                                        <p:tgtEl>
                                          <p:spTgt spid="80180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1000"/>
                                  </p:stCondLst>
                                  <p:childTnLst>
                                    <p:set>
                                      <p:cBhvr>
                                        <p:cTn id="11" dur="1" fill="hold">
                                          <p:stCondLst>
                                            <p:cond delay="0"/>
                                          </p:stCondLst>
                                        </p:cTn>
                                        <p:tgtEl>
                                          <p:spTgt spid="801833"/>
                                        </p:tgtEl>
                                        <p:attrNameLst>
                                          <p:attrName>style.visibility</p:attrName>
                                        </p:attrNameLst>
                                      </p:cBhvr>
                                      <p:to>
                                        <p:strVal val="visible"/>
                                      </p:to>
                                    </p:set>
                                    <p:anim calcmode="lin" valueType="num">
                                      <p:cBhvr additive="base">
                                        <p:cTn id="12" dur="500" fill="hold"/>
                                        <p:tgtEl>
                                          <p:spTgt spid="801833"/>
                                        </p:tgtEl>
                                        <p:attrNameLst>
                                          <p:attrName>ppt_x</p:attrName>
                                        </p:attrNameLst>
                                      </p:cBhvr>
                                      <p:tavLst>
                                        <p:tav tm="0">
                                          <p:val>
                                            <p:strVal val="#ppt_x"/>
                                          </p:val>
                                        </p:tav>
                                        <p:tav tm="100000">
                                          <p:val>
                                            <p:strVal val="#ppt_x"/>
                                          </p:val>
                                        </p:tav>
                                      </p:tavLst>
                                    </p:anim>
                                    <p:anim calcmode="lin" valueType="num">
                                      <p:cBhvr additive="base">
                                        <p:cTn id="13" dur="500" fill="hold"/>
                                        <p:tgtEl>
                                          <p:spTgt spid="80183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1000"/>
                                  </p:stCondLst>
                                  <p:childTnLst>
                                    <p:set>
                                      <p:cBhvr>
                                        <p:cTn id="16" dur="1" fill="hold">
                                          <p:stCondLst>
                                            <p:cond delay="0"/>
                                          </p:stCondLst>
                                        </p:cTn>
                                        <p:tgtEl>
                                          <p:spTgt spid="801819"/>
                                        </p:tgtEl>
                                        <p:attrNameLst>
                                          <p:attrName>style.visibility</p:attrName>
                                        </p:attrNameLst>
                                      </p:cBhvr>
                                      <p:to>
                                        <p:strVal val="visible"/>
                                      </p:to>
                                    </p:set>
                                    <p:anim calcmode="lin" valueType="num">
                                      <p:cBhvr additive="base">
                                        <p:cTn id="17" dur="500" fill="hold"/>
                                        <p:tgtEl>
                                          <p:spTgt spid="801819"/>
                                        </p:tgtEl>
                                        <p:attrNameLst>
                                          <p:attrName>ppt_x</p:attrName>
                                        </p:attrNameLst>
                                      </p:cBhvr>
                                      <p:tavLst>
                                        <p:tav tm="0">
                                          <p:val>
                                            <p:strVal val="#ppt_x"/>
                                          </p:val>
                                        </p:tav>
                                        <p:tav tm="100000">
                                          <p:val>
                                            <p:strVal val="#ppt_x"/>
                                          </p:val>
                                        </p:tav>
                                      </p:tavLst>
                                    </p:anim>
                                    <p:anim calcmode="lin" valueType="num">
                                      <p:cBhvr additive="base">
                                        <p:cTn id="18" dur="500" fill="hold"/>
                                        <p:tgtEl>
                                          <p:spTgt spid="80181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801861"/>
                                        </p:tgtEl>
                                        <p:attrNameLst>
                                          <p:attrName>style.visibility</p:attrName>
                                        </p:attrNameLst>
                                      </p:cBhvr>
                                      <p:to>
                                        <p:strVal val="visible"/>
                                      </p:to>
                                    </p:set>
                                    <p:anim calcmode="lin" valueType="num">
                                      <p:cBhvr additive="base">
                                        <p:cTn id="22" dur="500" fill="hold"/>
                                        <p:tgtEl>
                                          <p:spTgt spid="801861"/>
                                        </p:tgtEl>
                                        <p:attrNameLst>
                                          <p:attrName>ppt_x</p:attrName>
                                        </p:attrNameLst>
                                      </p:cBhvr>
                                      <p:tavLst>
                                        <p:tav tm="0">
                                          <p:val>
                                            <p:strVal val="#ppt_x"/>
                                          </p:val>
                                        </p:tav>
                                        <p:tav tm="100000">
                                          <p:val>
                                            <p:strVal val="#ppt_x"/>
                                          </p:val>
                                        </p:tav>
                                      </p:tavLst>
                                    </p:anim>
                                    <p:anim calcmode="lin" valueType="num">
                                      <p:cBhvr additive="base">
                                        <p:cTn id="23" dur="500" fill="hold"/>
                                        <p:tgtEl>
                                          <p:spTgt spid="80186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0"/>
                            </p:stCondLst>
                            <p:childTnLst>
                              <p:par>
                                <p:cTn id="25" presetID="2" presetClass="entr" presetSubtype="4" fill="hold" nodeType="afterEffect">
                                  <p:stCondLst>
                                    <p:cond delay="1000"/>
                                  </p:stCondLst>
                                  <p:childTnLst>
                                    <p:set>
                                      <p:cBhvr>
                                        <p:cTn id="26" dur="1" fill="hold">
                                          <p:stCondLst>
                                            <p:cond delay="0"/>
                                          </p:stCondLst>
                                        </p:cTn>
                                        <p:tgtEl>
                                          <p:spTgt spid="801847"/>
                                        </p:tgtEl>
                                        <p:attrNameLst>
                                          <p:attrName>style.visibility</p:attrName>
                                        </p:attrNameLst>
                                      </p:cBhvr>
                                      <p:to>
                                        <p:strVal val="visible"/>
                                      </p:to>
                                    </p:set>
                                    <p:anim calcmode="lin" valueType="num">
                                      <p:cBhvr additive="base">
                                        <p:cTn id="27" dur="500" fill="hold"/>
                                        <p:tgtEl>
                                          <p:spTgt spid="801847"/>
                                        </p:tgtEl>
                                        <p:attrNameLst>
                                          <p:attrName>ppt_x</p:attrName>
                                        </p:attrNameLst>
                                      </p:cBhvr>
                                      <p:tavLst>
                                        <p:tav tm="0">
                                          <p:val>
                                            <p:strVal val="#ppt_x"/>
                                          </p:val>
                                        </p:tav>
                                        <p:tav tm="100000">
                                          <p:val>
                                            <p:strVal val="#ppt_x"/>
                                          </p:val>
                                        </p:tav>
                                      </p:tavLst>
                                    </p:anim>
                                    <p:anim calcmode="lin" valueType="num">
                                      <p:cBhvr additive="base">
                                        <p:cTn id="28" dur="500" fill="hold"/>
                                        <p:tgtEl>
                                          <p:spTgt spid="80184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801889"/>
                                        </p:tgtEl>
                                        <p:attrNameLst>
                                          <p:attrName>style.visibility</p:attrName>
                                        </p:attrNameLst>
                                      </p:cBhvr>
                                      <p:to>
                                        <p:strVal val="visible"/>
                                      </p:to>
                                    </p:set>
                                    <p:animEffect transition="in" filter="checkerboard(across)">
                                      <p:cBhvr>
                                        <p:cTn id="33" dur="500"/>
                                        <p:tgtEl>
                                          <p:spTgt spid="801889"/>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801903"/>
                                        </p:tgtEl>
                                        <p:attrNameLst>
                                          <p:attrName>style.visibility</p:attrName>
                                        </p:attrNameLst>
                                      </p:cBhvr>
                                      <p:to>
                                        <p:strVal val="visible"/>
                                      </p:to>
                                    </p:set>
                                    <p:animEffect transition="in" filter="checkerboard(across)">
                                      <p:cBhvr>
                                        <p:cTn id="37" dur="500"/>
                                        <p:tgtEl>
                                          <p:spTgt spid="801903"/>
                                        </p:tgtEl>
                                      </p:cBhvr>
                                    </p:animEffect>
                                  </p:childTnLst>
                                </p:cTn>
                              </p:par>
                            </p:childTnLst>
                          </p:cTn>
                        </p:par>
                        <p:par>
                          <p:cTn id="38" fill="hold" nodeType="afterGroup">
                            <p:stCondLst>
                              <p:cond delay="1000"/>
                            </p:stCondLst>
                            <p:childTnLst>
                              <p:par>
                                <p:cTn id="39" presetID="5" presetClass="entr" presetSubtype="10" fill="hold" nodeType="afterEffect">
                                  <p:stCondLst>
                                    <p:cond delay="0"/>
                                  </p:stCondLst>
                                  <p:childTnLst>
                                    <p:set>
                                      <p:cBhvr>
                                        <p:cTn id="40" dur="1" fill="hold">
                                          <p:stCondLst>
                                            <p:cond delay="0"/>
                                          </p:stCondLst>
                                        </p:cTn>
                                        <p:tgtEl>
                                          <p:spTgt spid="801917"/>
                                        </p:tgtEl>
                                        <p:attrNameLst>
                                          <p:attrName>style.visibility</p:attrName>
                                        </p:attrNameLst>
                                      </p:cBhvr>
                                      <p:to>
                                        <p:strVal val="visible"/>
                                      </p:to>
                                    </p:set>
                                    <p:animEffect transition="in" filter="checkerboard(across)">
                                      <p:cBhvr>
                                        <p:cTn id="41" dur="500"/>
                                        <p:tgtEl>
                                          <p:spTgt spid="801917"/>
                                        </p:tgtEl>
                                      </p:cBhvr>
                                    </p:animEffect>
                                  </p:childTnLst>
                                </p:cTn>
                              </p:par>
                            </p:childTnLst>
                          </p:cTn>
                        </p:par>
                        <p:par>
                          <p:cTn id="42" fill="hold" nodeType="afterGroup">
                            <p:stCondLst>
                              <p:cond delay="1500"/>
                            </p:stCondLst>
                            <p:childTnLst>
                              <p:par>
                                <p:cTn id="43" presetID="5" presetClass="entr" presetSubtype="10" fill="hold" nodeType="afterEffect">
                                  <p:stCondLst>
                                    <p:cond delay="0"/>
                                  </p:stCondLst>
                                  <p:childTnLst>
                                    <p:set>
                                      <p:cBhvr>
                                        <p:cTn id="44" dur="1" fill="hold">
                                          <p:stCondLst>
                                            <p:cond delay="0"/>
                                          </p:stCondLst>
                                        </p:cTn>
                                        <p:tgtEl>
                                          <p:spTgt spid="801875"/>
                                        </p:tgtEl>
                                        <p:attrNameLst>
                                          <p:attrName>style.visibility</p:attrName>
                                        </p:attrNameLst>
                                      </p:cBhvr>
                                      <p:to>
                                        <p:strVal val="visible"/>
                                      </p:to>
                                    </p:set>
                                    <p:animEffect transition="in" filter="checkerboard(across)">
                                      <p:cBhvr>
                                        <p:cTn id="45" dur="500"/>
                                        <p:tgtEl>
                                          <p:spTgt spid="801875"/>
                                        </p:tgtEl>
                                      </p:cBhvr>
                                    </p:animEffect>
                                  </p:childTnLst>
                                </p:cTn>
                              </p:par>
                            </p:childTnLst>
                          </p:cTn>
                        </p:par>
                        <p:par>
                          <p:cTn id="46" fill="hold" nodeType="afterGroup">
                            <p:stCondLst>
                              <p:cond delay="2000"/>
                            </p:stCondLst>
                            <p:childTnLst>
                              <p:par>
                                <p:cTn id="47" presetID="5" presetClass="entr" presetSubtype="10" fill="hold" nodeType="afterEffect">
                                  <p:stCondLst>
                                    <p:cond delay="0"/>
                                  </p:stCondLst>
                                  <p:childTnLst>
                                    <p:set>
                                      <p:cBhvr>
                                        <p:cTn id="48" dur="1" fill="hold">
                                          <p:stCondLst>
                                            <p:cond delay="0"/>
                                          </p:stCondLst>
                                        </p:cTn>
                                        <p:tgtEl>
                                          <p:spTgt spid="801945"/>
                                        </p:tgtEl>
                                        <p:attrNameLst>
                                          <p:attrName>style.visibility</p:attrName>
                                        </p:attrNameLst>
                                      </p:cBhvr>
                                      <p:to>
                                        <p:strVal val="visible"/>
                                      </p:to>
                                    </p:set>
                                    <p:animEffect transition="in" filter="checkerboard(across)">
                                      <p:cBhvr>
                                        <p:cTn id="49" dur="500"/>
                                        <p:tgtEl>
                                          <p:spTgt spid="8019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1+#ppt_w/2"/>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801982"/>
                                        </p:tgtEl>
                                        <p:attrNameLst>
                                          <p:attrName>style.visibility</p:attrName>
                                        </p:attrNameLst>
                                      </p:cBhvr>
                                      <p:to>
                                        <p:strVal val="visible"/>
                                      </p:to>
                                    </p:se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801963"/>
                                        </p:tgtEl>
                                        <p:attrNameLst>
                                          <p:attrName>style.visibility</p:attrName>
                                        </p:attrNameLst>
                                      </p:cBhvr>
                                      <p:to>
                                        <p:strVal val="visible"/>
                                      </p:to>
                                    </p:set>
                                    <p:animEffect transition="in" filter="checkerboard(across)">
                                      <p:cBhvr>
                                        <p:cTn id="63" dur="500"/>
                                        <p:tgtEl>
                                          <p:spTgt spid="80196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3"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1+#ppt_w/2"/>
                                          </p:val>
                                        </p:tav>
                                        <p:tav tm="100000">
                                          <p:val>
                                            <p:strVal val="#ppt_x"/>
                                          </p:val>
                                        </p:tav>
                                      </p:tavLst>
                                    </p:anim>
                                    <p:anim calcmode="lin" valueType="num">
                                      <p:cBhvr additive="base">
                                        <p:cTn id="69"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801981"/>
                                        </p:tgtEl>
                                        <p:attrNameLst>
                                          <p:attrName>style.visibility</p:attrName>
                                        </p:attrNameLst>
                                      </p:cBhvr>
                                      <p:to>
                                        <p:strVal val="visible"/>
                                      </p:to>
                                    </p:set>
                                  </p:childTnLst>
                                </p:cTn>
                              </p:par>
                            </p:childTnLst>
                          </p:cTn>
                        </p:par>
                        <p:par>
                          <p:cTn id="74" fill="hold" nodeType="afterGroup">
                            <p:stCondLst>
                              <p:cond delay="500"/>
                            </p:stCondLst>
                            <p:childTnLst>
                              <p:par>
                                <p:cTn id="75" presetID="16" presetClass="entr" presetSubtype="42" fill="hold" nodeType="afterEffect">
                                  <p:stCondLst>
                                    <p:cond delay="0"/>
                                  </p:stCondLst>
                                  <p:childTnLst>
                                    <p:set>
                                      <p:cBhvr>
                                        <p:cTn id="76" dur="1" fill="hold">
                                          <p:stCondLst>
                                            <p:cond delay="0"/>
                                          </p:stCondLst>
                                        </p:cTn>
                                        <p:tgtEl>
                                          <p:spTgt spid="801931"/>
                                        </p:tgtEl>
                                        <p:attrNameLst>
                                          <p:attrName>style.visibility</p:attrName>
                                        </p:attrNameLst>
                                      </p:cBhvr>
                                      <p:to>
                                        <p:strVal val="visible"/>
                                      </p:to>
                                    </p:set>
                                    <p:animEffect transition="in" filter="barn(outHorizontal)">
                                      <p:cBhvr>
                                        <p:cTn id="77" dur="500"/>
                                        <p:tgtEl>
                                          <p:spTgt spid="80193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801983"/>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ntr" presetSubtype="1"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 calcmode="lin" valueType="num">
                                      <p:cBhvr>
                                        <p:cTn id="86" dur="1000" fill="hold"/>
                                        <p:tgtEl>
                                          <p:spTgt spid="2"/>
                                        </p:tgtEl>
                                        <p:attrNameLst>
                                          <p:attrName>ppt_x</p:attrName>
                                        </p:attrNameLst>
                                      </p:cBhvr>
                                      <p:tavLst>
                                        <p:tav tm="0">
                                          <p:val>
                                            <p:strVal val="#ppt_x"/>
                                          </p:val>
                                        </p:tav>
                                        <p:tav tm="100000">
                                          <p:val>
                                            <p:strVal val="#ppt_x"/>
                                          </p:val>
                                        </p:tav>
                                      </p:tavLst>
                                    </p:anim>
                                    <p:anim calcmode="lin" valueType="num">
                                      <p:cBhvr>
                                        <p:cTn id="87" dur="1000" fill="hold"/>
                                        <p:tgtEl>
                                          <p:spTgt spid="2"/>
                                        </p:tgtEl>
                                        <p:attrNameLst>
                                          <p:attrName>ppt_y</p:attrName>
                                        </p:attrNameLst>
                                      </p:cBhvr>
                                      <p:tavLst>
                                        <p:tav tm="0">
                                          <p:val>
                                            <p:strVal val="#ppt_y-#ppt_h/2"/>
                                          </p:val>
                                        </p:tav>
                                        <p:tav tm="100000">
                                          <p:val>
                                            <p:strVal val="#ppt_y"/>
                                          </p:val>
                                        </p:tav>
                                      </p:tavLst>
                                    </p:anim>
                                    <p:anim calcmode="lin" valueType="num">
                                      <p:cBhvr>
                                        <p:cTn id="88" dur="1000" fill="hold"/>
                                        <p:tgtEl>
                                          <p:spTgt spid="2"/>
                                        </p:tgtEl>
                                        <p:attrNameLst>
                                          <p:attrName>ppt_w</p:attrName>
                                        </p:attrNameLst>
                                      </p:cBhvr>
                                      <p:tavLst>
                                        <p:tav tm="0">
                                          <p:val>
                                            <p:strVal val="#ppt_w"/>
                                          </p:val>
                                        </p:tav>
                                        <p:tav tm="100000">
                                          <p:val>
                                            <p:strVal val="#ppt_w"/>
                                          </p:val>
                                        </p:tav>
                                      </p:tavLst>
                                    </p:anim>
                                    <p:anim calcmode="lin" valueType="num">
                                      <p:cBhvr>
                                        <p:cTn id="89"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1" fill="hold" grpId="0" nodeType="clickEffect">
                                  <p:stCondLst>
                                    <p:cond delay="0"/>
                                  </p:stCondLst>
                                  <p:childTnLst>
                                    <p:set>
                                      <p:cBhvr>
                                        <p:cTn id="93" dur="1" fill="hold">
                                          <p:stCondLst>
                                            <p:cond delay="0"/>
                                          </p:stCondLst>
                                        </p:cTn>
                                        <p:tgtEl>
                                          <p:spTgt spid="801984"/>
                                        </p:tgtEl>
                                        <p:attrNameLst>
                                          <p:attrName>style.visibility</p:attrName>
                                        </p:attrNameLst>
                                      </p:cBhvr>
                                      <p:to>
                                        <p:strVal val="visible"/>
                                      </p:to>
                                    </p:set>
                                    <p:anim calcmode="lin" valueType="num">
                                      <p:cBhvr>
                                        <p:cTn id="94" dur="1000" fill="hold"/>
                                        <p:tgtEl>
                                          <p:spTgt spid="801984"/>
                                        </p:tgtEl>
                                        <p:attrNameLst>
                                          <p:attrName>ppt_x</p:attrName>
                                        </p:attrNameLst>
                                      </p:cBhvr>
                                      <p:tavLst>
                                        <p:tav tm="0">
                                          <p:val>
                                            <p:strVal val="#ppt_x"/>
                                          </p:val>
                                        </p:tav>
                                        <p:tav tm="100000">
                                          <p:val>
                                            <p:strVal val="#ppt_x"/>
                                          </p:val>
                                        </p:tav>
                                      </p:tavLst>
                                    </p:anim>
                                    <p:anim calcmode="lin" valueType="num">
                                      <p:cBhvr>
                                        <p:cTn id="95" dur="1000" fill="hold"/>
                                        <p:tgtEl>
                                          <p:spTgt spid="801984"/>
                                        </p:tgtEl>
                                        <p:attrNameLst>
                                          <p:attrName>ppt_y</p:attrName>
                                        </p:attrNameLst>
                                      </p:cBhvr>
                                      <p:tavLst>
                                        <p:tav tm="0">
                                          <p:val>
                                            <p:strVal val="#ppt_y-#ppt_h/2"/>
                                          </p:val>
                                        </p:tav>
                                        <p:tav tm="100000">
                                          <p:val>
                                            <p:strVal val="#ppt_y"/>
                                          </p:val>
                                        </p:tav>
                                      </p:tavLst>
                                    </p:anim>
                                    <p:anim calcmode="lin" valueType="num">
                                      <p:cBhvr>
                                        <p:cTn id="96" dur="1000" fill="hold"/>
                                        <p:tgtEl>
                                          <p:spTgt spid="801984"/>
                                        </p:tgtEl>
                                        <p:attrNameLst>
                                          <p:attrName>ppt_w</p:attrName>
                                        </p:attrNameLst>
                                      </p:cBhvr>
                                      <p:tavLst>
                                        <p:tav tm="0">
                                          <p:val>
                                            <p:strVal val="#ppt_w"/>
                                          </p:val>
                                        </p:tav>
                                        <p:tav tm="100000">
                                          <p:val>
                                            <p:strVal val="#ppt_w"/>
                                          </p:val>
                                        </p:tav>
                                      </p:tavLst>
                                    </p:anim>
                                    <p:anim calcmode="lin" valueType="num">
                                      <p:cBhvr>
                                        <p:cTn id="97" dur="1000" fill="hold"/>
                                        <p:tgtEl>
                                          <p:spTgt spid="801984"/>
                                        </p:tgtEl>
                                        <p:attrNameLst>
                                          <p:attrName>ppt_h</p:attrName>
                                        </p:attrNameLst>
                                      </p:cBhvr>
                                      <p:tavLst>
                                        <p:tav tm="0">
                                          <p:val>
                                            <p:fltVal val="0"/>
                                          </p:val>
                                        </p:tav>
                                        <p:tav tm="100000">
                                          <p:val>
                                            <p:strVal val="#ppt_h"/>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17" presetClass="entr" presetSubtype="1" fill="hold" grpId="0" nodeType="clickEffect">
                                  <p:stCondLst>
                                    <p:cond delay="0"/>
                                  </p:stCondLst>
                                  <p:childTnLst>
                                    <p:set>
                                      <p:cBhvr>
                                        <p:cTn id="101" dur="1" fill="hold">
                                          <p:stCondLst>
                                            <p:cond delay="0"/>
                                          </p:stCondLst>
                                        </p:cTn>
                                        <p:tgtEl>
                                          <p:spTgt spid="801985"/>
                                        </p:tgtEl>
                                        <p:attrNameLst>
                                          <p:attrName>style.visibility</p:attrName>
                                        </p:attrNameLst>
                                      </p:cBhvr>
                                      <p:to>
                                        <p:strVal val="visible"/>
                                      </p:to>
                                    </p:set>
                                    <p:anim calcmode="lin" valueType="num">
                                      <p:cBhvr>
                                        <p:cTn id="102" dur="1000" fill="hold"/>
                                        <p:tgtEl>
                                          <p:spTgt spid="801985"/>
                                        </p:tgtEl>
                                        <p:attrNameLst>
                                          <p:attrName>ppt_x</p:attrName>
                                        </p:attrNameLst>
                                      </p:cBhvr>
                                      <p:tavLst>
                                        <p:tav tm="0">
                                          <p:val>
                                            <p:strVal val="#ppt_x"/>
                                          </p:val>
                                        </p:tav>
                                        <p:tav tm="100000">
                                          <p:val>
                                            <p:strVal val="#ppt_x"/>
                                          </p:val>
                                        </p:tav>
                                      </p:tavLst>
                                    </p:anim>
                                    <p:anim calcmode="lin" valueType="num">
                                      <p:cBhvr>
                                        <p:cTn id="103" dur="1000" fill="hold"/>
                                        <p:tgtEl>
                                          <p:spTgt spid="801985"/>
                                        </p:tgtEl>
                                        <p:attrNameLst>
                                          <p:attrName>ppt_y</p:attrName>
                                        </p:attrNameLst>
                                      </p:cBhvr>
                                      <p:tavLst>
                                        <p:tav tm="0">
                                          <p:val>
                                            <p:strVal val="#ppt_y-#ppt_h/2"/>
                                          </p:val>
                                        </p:tav>
                                        <p:tav tm="100000">
                                          <p:val>
                                            <p:strVal val="#ppt_y"/>
                                          </p:val>
                                        </p:tav>
                                      </p:tavLst>
                                    </p:anim>
                                    <p:anim calcmode="lin" valueType="num">
                                      <p:cBhvr>
                                        <p:cTn id="104" dur="1000" fill="hold"/>
                                        <p:tgtEl>
                                          <p:spTgt spid="801985"/>
                                        </p:tgtEl>
                                        <p:attrNameLst>
                                          <p:attrName>ppt_w</p:attrName>
                                        </p:attrNameLst>
                                      </p:cBhvr>
                                      <p:tavLst>
                                        <p:tav tm="0">
                                          <p:val>
                                            <p:strVal val="#ppt_w"/>
                                          </p:val>
                                        </p:tav>
                                        <p:tav tm="100000">
                                          <p:val>
                                            <p:strVal val="#ppt_w"/>
                                          </p:val>
                                        </p:tav>
                                      </p:tavLst>
                                    </p:anim>
                                    <p:anim calcmode="lin" valueType="num">
                                      <p:cBhvr>
                                        <p:cTn id="105" dur="1000" fill="hold"/>
                                        <p:tgtEl>
                                          <p:spTgt spid="801985"/>
                                        </p:tgtEl>
                                        <p:attrNameLst>
                                          <p:attrName>ppt_h</p:attrName>
                                        </p:attrNameLst>
                                      </p:cBhvr>
                                      <p:tavLst>
                                        <p:tav tm="0">
                                          <p:val>
                                            <p:fltVal val="0"/>
                                          </p:val>
                                        </p:tav>
                                        <p:tav tm="100000">
                                          <p:val>
                                            <p:strVal val="#ppt_h"/>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269956"/>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981" grpId="0" animBg="1"/>
      <p:bldP spid="801982" grpId="0" animBg="1"/>
      <p:bldP spid="801983" grpId="0" animBg="1"/>
      <p:bldP spid="801985" grpId="0" animBg="1"/>
      <p:bldP spid="2" grpId="0" animBg="1"/>
      <p:bldP spid="801984" grpId="0" animBg="1"/>
      <p:bldP spid="1269956"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304800"/>
            <a:ext cx="7916863" cy="677863"/>
          </a:xfrm>
        </p:spPr>
        <p:txBody>
          <a:bodyPr/>
          <a:lstStyle/>
          <a:p>
            <a:pPr eaLnBrk="1" hangingPunct="1"/>
            <a:r>
              <a:rPr lang="en-US" altLang="zh-TW" dirty="0" smtClean="0">
                <a:ea typeface="Arial Unicode MS" pitchFamily="34" charset="-128"/>
                <a:cs typeface="Arial Unicode MS" pitchFamily="34" charset="-128"/>
              </a:rPr>
              <a:t>Constrained Conditional Models</a:t>
            </a:r>
          </a:p>
        </p:txBody>
      </p:sp>
      <p:sp>
        <p:nvSpPr>
          <p:cNvPr id="754691" name="Rectangle 3"/>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5305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4702" name="Text Box 14"/>
          <p:cNvSpPr txBox="1">
            <a:spLocks noChangeArrowheads="1"/>
          </p:cNvSpPr>
          <p:nvPr/>
        </p:nvSpPr>
        <p:spPr bwMode="auto">
          <a:xfrm>
            <a:off x="609600" y="4003675"/>
            <a:ext cx="40386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dirty="0">
                <a:solidFill>
                  <a:srgbClr val="FF0000"/>
                </a:solidFill>
                <a:latin typeface="Calibri" pitchFamily="34" charset="0"/>
              </a:rPr>
              <a:t>How to solve?</a:t>
            </a:r>
          </a:p>
          <a:p>
            <a:pPr eaLnBrk="1" hangingPunct="1">
              <a:spcBef>
                <a:spcPct val="50000"/>
              </a:spcBef>
            </a:pPr>
            <a:r>
              <a:rPr lang="en-US" sz="2000" dirty="0">
                <a:solidFill>
                  <a:srgbClr val="000000"/>
                </a:solidFill>
                <a:latin typeface="Calibri" pitchFamily="34" charset="0"/>
              </a:rPr>
              <a:t>This is an Integer Linear Program</a:t>
            </a:r>
          </a:p>
          <a:p>
            <a:pPr eaLnBrk="1" hangingPunct="1">
              <a:spcBef>
                <a:spcPct val="50000"/>
              </a:spcBef>
            </a:pPr>
            <a:r>
              <a:rPr lang="en-US" sz="2000" dirty="0">
                <a:solidFill>
                  <a:srgbClr val="000000"/>
                </a:solidFill>
                <a:latin typeface="Calibri" pitchFamily="34" charset="0"/>
              </a:rPr>
              <a:t>Solving using ILP packages gives an  exact solution. </a:t>
            </a:r>
          </a:p>
          <a:p>
            <a:pPr eaLnBrk="1" hangingPunct="1">
              <a:spcBef>
                <a:spcPct val="50000"/>
              </a:spcBef>
            </a:pPr>
            <a:r>
              <a:rPr lang="en-US" dirty="0">
                <a:solidFill>
                  <a:srgbClr val="000000"/>
                </a:solidFill>
                <a:latin typeface="Calibri" pitchFamily="34" charset="0"/>
              </a:rPr>
              <a:t>Cutting Planes, Dual Decomposition &amp; other search techniques are possible </a:t>
            </a:r>
          </a:p>
        </p:txBody>
      </p:sp>
      <p:sp>
        <p:nvSpPr>
          <p:cNvPr id="754705" name="Rectangle 17"/>
          <p:cNvSpPr>
            <a:spLocks noChangeArrowheads="1"/>
          </p:cNvSpPr>
          <p:nvPr/>
        </p:nvSpPr>
        <p:spPr bwMode="auto">
          <a:xfrm>
            <a:off x="7010400" y="1635125"/>
            <a:ext cx="2133600" cy="650875"/>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(Soft) constraints component</a:t>
            </a:r>
          </a:p>
        </p:txBody>
      </p:sp>
      <p:grpSp>
        <p:nvGrpSpPr>
          <p:cNvPr id="754714" name="Group 26"/>
          <p:cNvGrpSpPr>
            <a:grpSpLocks/>
          </p:cNvGrpSpPr>
          <p:nvPr/>
        </p:nvGrpSpPr>
        <p:grpSpPr bwMode="auto">
          <a:xfrm>
            <a:off x="152400" y="1981200"/>
            <a:ext cx="2590800" cy="914400"/>
            <a:chOff x="96" y="1248"/>
            <a:chExt cx="1632" cy="576"/>
          </a:xfrm>
        </p:grpSpPr>
        <p:sp>
          <p:nvSpPr>
            <p:cNvPr id="61460" name="Rectangle 16"/>
            <p:cNvSpPr>
              <a:spLocks noChangeArrowheads="1"/>
            </p:cNvSpPr>
            <p:nvPr/>
          </p:nvSpPr>
          <p:spPr bwMode="auto">
            <a:xfrm>
              <a:off x="96" y="1414"/>
              <a:ext cx="1344" cy="41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Weight Vector for “local” models</a:t>
              </a:r>
            </a:p>
          </p:txBody>
        </p:sp>
        <p:sp>
          <p:nvSpPr>
            <p:cNvPr id="61461" name="Line 22"/>
            <p:cNvSpPr>
              <a:spLocks noChangeShapeType="1"/>
            </p:cNvSpPr>
            <p:nvPr/>
          </p:nvSpPr>
          <p:spPr bwMode="auto">
            <a:xfrm flipV="1">
              <a:off x="1488" y="1248"/>
              <a:ext cx="240"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6" name="Group 28"/>
          <p:cNvGrpSpPr>
            <a:grpSpLocks/>
          </p:cNvGrpSpPr>
          <p:nvPr/>
        </p:nvGrpSpPr>
        <p:grpSpPr bwMode="auto">
          <a:xfrm>
            <a:off x="4879975" y="788988"/>
            <a:ext cx="3444875" cy="812800"/>
            <a:chOff x="3014" y="454"/>
            <a:chExt cx="2170" cy="512"/>
          </a:xfrm>
        </p:grpSpPr>
        <p:sp>
          <p:nvSpPr>
            <p:cNvPr id="61458" name="Rectangle 18"/>
            <p:cNvSpPr>
              <a:spLocks noChangeArrowheads="1"/>
            </p:cNvSpPr>
            <p:nvPr/>
          </p:nvSpPr>
          <p:spPr bwMode="auto">
            <a:xfrm>
              <a:off x="3360" y="4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Penalty for violating</a:t>
              </a:r>
            </a:p>
            <a:p>
              <a:r>
                <a:rPr lang="en-US" dirty="0">
                  <a:solidFill>
                    <a:srgbClr val="000000"/>
                  </a:solidFill>
                  <a:latin typeface="Arial" charset="0"/>
                  <a:cs typeface="Arial" charset="0"/>
                </a:rPr>
                <a:t>the constraint.</a:t>
              </a:r>
            </a:p>
          </p:txBody>
        </p:sp>
        <p:sp>
          <p:nvSpPr>
            <p:cNvPr id="61459" name="Line 23"/>
            <p:cNvSpPr>
              <a:spLocks noChangeShapeType="1"/>
            </p:cNvSpPr>
            <p:nvPr/>
          </p:nvSpPr>
          <p:spPr bwMode="auto">
            <a:xfrm rot="8742848" flipV="1">
              <a:off x="3014" y="692"/>
              <a:ext cx="348" cy="27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7" name="Group 29"/>
          <p:cNvGrpSpPr>
            <a:grpSpLocks/>
          </p:cNvGrpSpPr>
          <p:nvPr/>
        </p:nvGrpSpPr>
        <p:grpSpPr bwMode="auto">
          <a:xfrm>
            <a:off x="5257800" y="1981200"/>
            <a:ext cx="3124200" cy="1295400"/>
            <a:chOff x="3312" y="1248"/>
            <a:chExt cx="1968" cy="816"/>
          </a:xfrm>
        </p:grpSpPr>
        <p:sp>
          <p:nvSpPr>
            <p:cNvPr id="61456" name="Rectangle 19"/>
            <p:cNvSpPr>
              <a:spLocks noChangeArrowheads="1"/>
            </p:cNvSpPr>
            <p:nvPr/>
          </p:nvSpPr>
          <p:spPr bwMode="auto">
            <a:xfrm>
              <a:off x="3456" y="16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How far y is from </a:t>
              </a:r>
            </a:p>
            <a:p>
              <a:r>
                <a:rPr lang="en-US" dirty="0">
                  <a:solidFill>
                    <a:srgbClr val="000000"/>
                  </a:solidFill>
                  <a:latin typeface="Arial" charset="0"/>
                  <a:cs typeface="Arial" charset="0"/>
                </a:rPr>
                <a:t>a “legal” assignment</a:t>
              </a:r>
            </a:p>
          </p:txBody>
        </p:sp>
        <p:sp>
          <p:nvSpPr>
            <p:cNvPr id="61457" name="Line 24"/>
            <p:cNvSpPr>
              <a:spLocks noChangeShapeType="1"/>
            </p:cNvSpPr>
            <p:nvPr/>
          </p:nvSpPr>
          <p:spPr bwMode="auto">
            <a:xfrm flipH="1" flipV="1">
              <a:off x="3312" y="1248"/>
              <a:ext cx="576"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5" name="Group 27"/>
          <p:cNvGrpSpPr>
            <a:grpSpLocks/>
          </p:cNvGrpSpPr>
          <p:nvPr/>
        </p:nvGrpSpPr>
        <p:grpSpPr bwMode="auto">
          <a:xfrm>
            <a:off x="1905000" y="1981200"/>
            <a:ext cx="2895600" cy="1600200"/>
            <a:chOff x="1200" y="1296"/>
            <a:chExt cx="1824" cy="1008"/>
          </a:xfrm>
        </p:grpSpPr>
        <p:sp>
          <p:nvSpPr>
            <p:cNvPr id="61454" name="Rectangle 15"/>
            <p:cNvSpPr>
              <a:spLocks noChangeArrowheads="1"/>
            </p:cNvSpPr>
            <p:nvPr/>
          </p:nvSpPr>
          <p:spPr bwMode="auto">
            <a:xfrm>
              <a:off x="1200" y="1721"/>
              <a:ext cx="1824" cy="583"/>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Features, classifiers; log-linear models  (HMM, CRF) or a combination</a:t>
              </a:r>
            </a:p>
          </p:txBody>
        </p:sp>
        <p:sp>
          <p:nvSpPr>
            <p:cNvPr id="614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sp>
        <p:nvSpPr>
          <p:cNvPr id="754718" name="Text Box 30"/>
          <p:cNvSpPr txBox="1">
            <a:spLocks noChangeArrowheads="1"/>
          </p:cNvSpPr>
          <p:nvPr/>
        </p:nvSpPr>
        <p:spPr bwMode="auto">
          <a:xfrm>
            <a:off x="4800600" y="4006850"/>
            <a:ext cx="40386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dirty="0">
                <a:solidFill>
                  <a:srgbClr val="FF0000"/>
                </a:solidFill>
                <a:latin typeface="Calibri" pitchFamily="34" charset="0"/>
              </a:rPr>
              <a:t>How to train?</a:t>
            </a:r>
          </a:p>
          <a:p>
            <a:pPr eaLnBrk="1" hangingPunct="1">
              <a:spcBef>
                <a:spcPct val="50000"/>
              </a:spcBef>
            </a:pPr>
            <a:r>
              <a:rPr lang="en-US" sz="2000" b="1" dirty="0">
                <a:solidFill>
                  <a:srgbClr val="000000"/>
                </a:solidFill>
                <a:latin typeface="Calibri" pitchFamily="34" charset="0"/>
              </a:rPr>
              <a:t>Training</a:t>
            </a:r>
            <a:r>
              <a:rPr lang="en-US" sz="2000" dirty="0">
                <a:solidFill>
                  <a:srgbClr val="000000"/>
                </a:solidFill>
                <a:latin typeface="Calibri" pitchFamily="34" charset="0"/>
              </a:rPr>
              <a:t> is learning the objective function</a:t>
            </a:r>
          </a:p>
          <a:p>
            <a:pPr eaLnBrk="1" hangingPunct="1">
              <a:spcBef>
                <a:spcPct val="50000"/>
              </a:spcBef>
            </a:pPr>
            <a:r>
              <a:rPr lang="en-US" sz="2000" dirty="0">
                <a:solidFill>
                  <a:srgbClr val="000000"/>
                </a:solidFill>
                <a:latin typeface="Calibri" pitchFamily="34" charset="0"/>
              </a:rPr>
              <a:t>Decouple? </a:t>
            </a:r>
            <a:r>
              <a:rPr lang="en-US" sz="2000" dirty="0" smtClean="0">
                <a:solidFill>
                  <a:srgbClr val="000000"/>
                </a:solidFill>
                <a:latin typeface="Calibri" pitchFamily="34" charset="0"/>
              </a:rPr>
              <a:t>Decompose? </a:t>
            </a:r>
            <a:endParaRPr lang="en-US" sz="2000" dirty="0">
              <a:solidFill>
                <a:srgbClr val="000000"/>
              </a:solidFill>
              <a:latin typeface="Calibri" pitchFamily="34" charset="0"/>
            </a:endParaRPr>
          </a:p>
          <a:p>
            <a:pPr eaLnBrk="1" hangingPunct="1">
              <a:spcBef>
                <a:spcPct val="50000"/>
              </a:spcBef>
            </a:pPr>
            <a:r>
              <a:rPr lang="en-US" sz="2000" dirty="0">
                <a:solidFill>
                  <a:srgbClr val="000000"/>
                </a:solidFill>
                <a:latin typeface="Calibri" pitchFamily="34" charset="0"/>
              </a:rPr>
              <a:t>How to exploit the structure to        </a:t>
            </a:r>
            <a:r>
              <a:rPr lang="en-US" sz="2000" dirty="0" smtClean="0">
                <a:solidFill>
                  <a:srgbClr val="000000"/>
                </a:solidFill>
                <a:latin typeface="Calibri" pitchFamily="34" charset="0"/>
              </a:rPr>
              <a:t>minimize </a:t>
            </a:r>
            <a:r>
              <a:rPr lang="en-US" sz="2000" dirty="0">
                <a:solidFill>
                  <a:srgbClr val="000000"/>
                </a:solidFill>
                <a:latin typeface="Calibri" pitchFamily="34" charset="0"/>
              </a:rPr>
              <a:t>supervision?</a:t>
            </a:r>
          </a:p>
        </p:txBody>
      </p:sp>
      <p:sp>
        <p:nvSpPr>
          <p:cNvPr id="23" name="Rectangle 22"/>
          <p:cNvSpPr/>
          <p:nvPr/>
        </p:nvSpPr>
        <p:spPr>
          <a:xfrm>
            <a:off x="4724400"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2" name="Rectangle 22"/>
          <p:cNvSpPr/>
          <p:nvPr/>
        </p:nvSpPr>
        <p:spPr>
          <a:xfrm>
            <a:off x="428625"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6" name="Slide Number Placeholder 5"/>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9</a:t>
            </a:fld>
            <a:endParaRPr lang="en-US" altLang="zh-TW" dirty="0">
              <a:solidFill>
                <a:srgbClr val="000000"/>
              </a:solidFill>
            </a:endParaRPr>
          </a:p>
        </p:txBody>
      </p:sp>
    </p:spTree>
    <p:extLst>
      <p:ext uri="{BB962C8B-B14F-4D97-AF65-F5344CB8AC3E}">
        <p14:creationId xmlns:p14="http://schemas.microsoft.com/office/powerpoint/2010/main" val="30130916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546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754714"/>
                                        </p:tgtEl>
                                        <p:attrNameLst>
                                          <p:attrName>style.visibility</p:attrName>
                                        </p:attrNameLst>
                                      </p:cBhvr>
                                      <p:to>
                                        <p:strVal val="visible"/>
                                      </p:to>
                                    </p:set>
                                    <p:anim calcmode="lin" valueType="num">
                                      <p:cBhvr additive="base">
                                        <p:cTn id="11" dur="1000" fill="hold"/>
                                        <p:tgtEl>
                                          <p:spTgt spid="754714"/>
                                        </p:tgtEl>
                                        <p:attrNameLst>
                                          <p:attrName>ppt_x</p:attrName>
                                        </p:attrNameLst>
                                      </p:cBhvr>
                                      <p:tavLst>
                                        <p:tav tm="0">
                                          <p:val>
                                            <p:strVal val="0-#ppt_w/2"/>
                                          </p:val>
                                        </p:tav>
                                        <p:tav tm="100000">
                                          <p:val>
                                            <p:strVal val="#ppt_x"/>
                                          </p:val>
                                        </p:tav>
                                      </p:tavLst>
                                    </p:anim>
                                    <p:anim calcmode="lin" valueType="num">
                                      <p:cBhvr additive="base">
                                        <p:cTn id="12" dur="1000" fill="hold"/>
                                        <p:tgtEl>
                                          <p:spTgt spid="75471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754715"/>
                                        </p:tgtEl>
                                        <p:attrNameLst>
                                          <p:attrName>style.visibility</p:attrName>
                                        </p:attrNameLst>
                                      </p:cBhvr>
                                      <p:to>
                                        <p:strVal val="visible"/>
                                      </p:to>
                                    </p:set>
                                    <p:anim calcmode="lin" valueType="num">
                                      <p:cBhvr additive="base">
                                        <p:cTn id="17" dur="1000" fill="hold"/>
                                        <p:tgtEl>
                                          <p:spTgt spid="754715"/>
                                        </p:tgtEl>
                                        <p:attrNameLst>
                                          <p:attrName>ppt_x</p:attrName>
                                        </p:attrNameLst>
                                      </p:cBhvr>
                                      <p:tavLst>
                                        <p:tav tm="0">
                                          <p:val>
                                            <p:strVal val="0-#ppt_w/2"/>
                                          </p:val>
                                        </p:tav>
                                        <p:tav tm="100000">
                                          <p:val>
                                            <p:strVal val="#ppt_x"/>
                                          </p:val>
                                        </p:tav>
                                      </p:tavLst>
                                    </p:anim>
                                    <p:anim calcmode="lin" valueType="num">
                                      <p:cBhvr additive="base">
                                        <p:cTn id="18" dur="1000" fill="hold"/>
                                        <p:tgtEl>
                                          <p:spTgt spid="75471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54705"/>
                                        </p:tgtEl>
                                        <p:attrNameLst>
                                          <p:attrName>style.visibility</p:attrName>
                                        </p:attrNameLst>
                                      </p:cBhvr>
                                      <p:to>
                                        <p:strVal val="visible"/>
                                      </p:to>
                                    </p:set>
                                    <p:anim calcmode="lin" valueType="num">
                                      <p:cBhvr additive="base">
                                        <p:cTn id="23" dur="1000" fill="hold"/>
                                        <p:tgtEl>
                                          <p:spTgt spid="754705"/>
                                        </p:tgtEl>
                                        <p:attrNameLst>
                                          <p:attrName>ppt_x</p:attrName>
                                        </p:attrNameLst>
                                      </p:cBhvr>
                                      <p:tavLst>
                                        <p:tav tm="0">
                                          <p:val>
                                            <p:strVal val="1+#ppt_w/2"/>
                                          </p:val>
                                        </p:tav>
                                        <p:tav tm="100000">
                                          <p:val>
                                            <p:strVal val="#ppt_x"/>
                                          </p:val>
                                        </p:tav>
                                      </p:tavLst>
                                    </p:anim>
                                    <p:anim calcmode="lin" valueType="num">
                                      <p:cBhvr additive="base">
                                        <p:cTn id="24" dur="1000" fill="hold"/>
                                        <p:tgtEl>
                                          <p:spTgt spid="75470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3" fill="hold" nodeType="clickEffect">
                                  <p:stCondLst>
                                    <p:cond delay="0"/>
                                  </p:stCondLst>
                                  <p:childTnLst>
                                    <p:set>
                                      <p:cBhvr>
                                        <p:cTn id="28" dur="1" fill="hold">
                                          <p:stCondLst>
                                            <p:cond delay="0"/>
                                          </p:stCondLst>
                                        </p:cTn>
                                        <p:tgtEl>
                                          <p:spTgt spid="754716"/>
                                        </p:tgtEl>
                                        <p:attrNameLst>
                                          <p:attrName>style.visibility</p:attrName>
                                        </p:attrNameLst>
                                      </p:cBhvr>
                                      <p:to>
                                        <p:strVal val="visible"/>
                                      </p:to>
                                    </p:set>
                                    <p:anim calcmode="lin" valueType="num">
                                      <p:cBhvr additive="base">
                                        <p:cTn id="29" dur="1000" fill="hold"/>
                                        <p:tgtEl>
                                          <p:spTgt spid="754716"/>
                                        </p:tgtEl>
                                        <p:attrNameLst>
                                          <p:attrName>ppt_x</p:attrName>
                                        </p:attrNameLst>
                                      </p:cBhvr>
                                      <p:tavLst>
                                        <p:tav tm="0">
                                          <p:val>
                                            <p:strVal val="1+#ppt_w/2"/>
                                          </p:val>
                                        </p:tav>
                                        <p:tav tm="100000">
                                          <p:val>
                                            <p:strVal val="#ppt_x"/>
                                          </p:val>
                                        </p:tav>
                                      </p:tavLst>
                                    </p:anim>
                                    <p:anim calcmode="lin" valueType="num">
                                      <p:cBhvr additive="base">
                                        <p:cTn id="30" dur="1000" fill="hold"/>
                                        <p:tgtEl>
                                          <p:spTgt spid="754716"/>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1000"/>
                            </p:stCondLst>
                            <p:childTnLst>
                              <p:par>
                                <p:cTn id="32" presetID="2" presetClass="entr" presetSubtype="6" fill="hold" nodeType="afterEffect">
                                  <p:stCondLst>
                                    <p:cond delay="0"/>
                                  </p:stCondLst>
                                  <p:childTnLst>
                                    <p:set>
                                      <p:cBhvr>
                                        <p:cTn id="33" dur="1" fill="hold">
                                          <p:stCondLst>
                                            <p:cond delay="0"/>
                                          </p:stCondLst>
                                        </p:cTn>
                                        <p:tgtEl>
                                          <p:spTgt spid="754717"/>
                                        </p:tgtEl>
                                        <p:attrNameLst>
                                          <p:attrName>style.visibility</p:attrName>
                                        </p:attrNameLst>
                                      </p:cBhvr>
                                      <p:to>
                                        <p:strVal val="visible"/>
                                      </p:to>
                                    </p:set>
                                    <p:anim calcmode="lin" valueType="num">
                                      <p:cBhvr additive="base">
                                        <p:cTn id="34" dur="1000" fill="hold"/>
                                        <p:tgtEl>
                                          <p:spTgt spid="754717"/>
                                        </p:tgtEl>
                                        <p:attrNameLst>
                                          <p:attrName>ppt_x</p:attrName>
                                        </p:attrNameLst>
                                      </p:cBhvr>
                                      <p:tavLst>
                                        <p:tav tm="0">
                                          <p:val>
                                            <p:strVal val="1+#ppt_w/2"/>
                                          </p:val>
                                        </p:tav>
                                        <p:tav tm="100000">
                                          <p:val>
                                            <p:strVal val="#ppt_x"/>
                                          </p:val>
                                        </p:tav>
                                      </p:tavLst>
                                    </p:anim>
                                    <p:anim calcmode="lin" valueType="num">
                                      <p:cBhvr additive="base">
                                        <p:cTn id="35" dur="1000" fill="hold"/>
                                        <p:tgtEl>
                                          <p:spTgt spid="75471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5470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547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1" grpId="0" autoUpdateAnimBg="0"/>
      <p:bldP spid="754702" grpId="0"/>
      <p:bldP spid="754705" grpId="0" animBg="1"/>
      <p:bldP spid="754718" grpId="0"/>
      <p:bldP spid="23"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DANR@YOZKPGTFUVWXY5MI" val="2971"/>
  <p:tag name="ACCESSLIST" val=""/>
  <p:tag name="FIRSTDANR@EKFAUQOFUVWYY57I" val="3619"/>
  <p:tag name="FIRSTDANR@ELHXENZFUVWZY5H8" val="4613"/>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orall j,y \in \mathcal{Y}_C, \; 1_{\{y_j=y=\mbox{\footnotesize{``C-Ax''}}\}} \leq \sum_{i=0}^j 1_{\{y_i=\mbox{\footnotesize{``Ax''}}\}} \]&#10;\end{document}&#10;"/>
  <p:tag name="FILENAME" val="TP_tmp"/>
  <p:tag name="FORMAT" val="png16m"/>
  <p:tag name="RES" val="4800"/>
  <p:tag name="BLEND" val="0"/>
  <p:tag name="TRANSPARENT" val="1"/>
  <p:tag name="TBUG" val="0"/>
  <p:tag name="ALLOWFS" val="0"/>
  <p:tag name="ORIGWIDTH" val="194"/>
  <p:tag name="PICTUREFILESIZE" val="138661"/>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mathop{\mathrm{maximize}} \;\; &amp; \sum_{i=0}^{n-1} \sum_{y \in \mathcal{Y}} \lambda_{\mathbf{x}_i,y} 1_{\{y_i=y\}} \\&#10;\mathrm{where} \;\;\;\;\;\;\;\: &amp; \lambda_{\mathbf{x},y} = \lambda \cdot F(\mathbf{x},y) = \lambda_y \cdot F(\mathbf{x}) \\&#10;\mathrm{subject}\; \mathrm{to} \;\: &amp; \\&#10;\end{align*}&#10;\end{document}&#10;"/>
  <p:tag name="FILENAME" val="TP_tmp"/>
  <p:tag name="FORMAT" val="png16m"/>
  <p:tag name="RES" val="4800"/>
  <p:tag name="BLEND" val="0"/>
  <p:tag name="TRANSPARENT" val="1"/>
  <p:tag name="TBUG" val="0"/>
  <p:tag name="ALLOWFS" val="0"/>
  <p:tag name="ORIGWIDTH" val="176"/>
  <p:tag name="PICTUREFILESIZE" val="251399"/>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forall i, \; \sum_{y \in \mathcal{Y}} 1_{\{y_i=y\}} &amp;= 1 \\&#10;\forall y \in \mathcal{Y}, \; \sum_{i=0}^{n-1} 1_{\{y_i=y\}} &amp;\leq 1 \\&#10;\forall y \in \mathcal{Y}_R, \; \sum_{i=0}^{n-1} 1_{\{y_i=y=\mbox{\footnotesize{``R-Ax''}}\}} &amp;\leq \sum_{i=0}^{n-1} 1_{\{y_i=\mbox{\footnotesize{``Ax''}}\}} \\&#10;\forall j,y \in \mathcal{Y}_C, \; 1_{\{y_j=y=\mbox{\footnotesize{``C-Ax''}}\}} &amp;\leq \sum_{i=0}^j 1_{\{y_i=\mbox{\footnotesize{``Ax''}}\}} \\&#10;\end{align*}&#10;\end{document}&#10;"/>
  <p:tag name="FILENAME" val="TP_tmp"/>
  <p:tag name="FORMAT" val="png16m"/>
  <p:tag name="RES" val="4800"/>
  <p:tag name="BLEND" val="0"/>
  <p:tag name="TRANSPARENT" val="1"/>
  <p:tag name="TBUG" val="0"/>
  <p:tag name="ALLOWFS" val="0"/>
  <p:tag name="ORIGWIDTH" val="202"/>
  <p:tag name="PICTUREFILESIZE" val="536681"/>
</p:tagLst>
</file>

<file path=ppt/tags/tag13.xml><?xml version="1.0" encoding="utf-8"?>
<p:tagLst xmlns:a="http://schemas.openxmlformats.org/drawingml/2006/main" xmlns:r="http://schemas.openxmlformats.org/officeDocument/2006/relationships" xmlns:p="http://schemas.openxmlformats.org/presentationml/2006/main">
  <p:tag name="TIMING" val="|34.3|16.4|16.4"/>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peedup $= \frac{\textnormal{number of inference calls without amortization}}{\textnormal{number of inference calls with amortization}}$&#10;\end{document}&#10;"/>
  <p:tag name="FILENAME" val="TP_tmp"/>
  <p:tag name="FORMAT" val="png256"/>
  <p:tag name="RES" val="1200"/>
  <p:tag name="BLEND" val="0"/>
  <p:tag name="TRANSPARENT" val="0"/>
  <p:tag name="TBUG" val="0"/>
  <p:tag name="ALLOWFS" val="0"/>
  <p:tag name="ORIGWIDTH" val="256"/>
  <p:tag name="PICTUREFILESIZE" val="27937"/>
</p:tagLst>
</file>

<file path=ppt/tags/tag2.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3.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4.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5.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6.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7.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orall y \in \mathcal{Y}, \; \sum_{i=0}^{n-1} 1_{\{y_i=y\}} \leq 1 \]&#10;\end{document}&#10;"/>
  <p:tag name="FILENAME" val="TP_tmp"/>
  <p:tag name="FORMAT" val="png16m"/>
  <p:tag name="RES" val="4800"/>
  <p:tag name="BLEND" val="0"/>
  <p:tag name="TRANSPARENT" val="1"/>
  <p:tag name="TBUG" val="0"/>
  <p:tag name="ALLOWFS" val="0"/>
  <p:tag name="ORIGWIDTH" val="104"/>
  <p:tag name="PICTUREFILESIZE" val="76843"/>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orall y \in \mathcal{Y}_R, \; \sum_{i=0}^{n-1} 1_{\{y_i=y=\mbox{\footnotesize{``R-Ax''}}\}} \leq \sum_{i=0}^{n-1} 1_{\{y_i=\mbox{\footnotesize{``Ax''}}\}} \]&#10;\end{document}&#10;"/>
  <p:tag name="FILENAME" val="TP_tmp"/>
  <p:tag name="FORMAT" val="png16m"/>
  <p:tag name="RES" val="4800"/>
  <p:tag name="BLEND" val="0"/>
  <p:tag name="TRANSPARENT" val="1"/>
  <p:tag name="TBUG" val="0"/>
  <p:tag name="ALLOWFS" val="0"/>
  <p:tag name="ORIGWIDTH" val="202"/>
  <p:tag name="PICTUREFILESIZE" val="143017"/>
</p:tagLst>
</file>

<file path=ppt/theme/theme1.xml><?xml version="1.0" encoding="utf-8"?>
<a:theme xmlns:a="http://schemas.openxmlformats.org/drawingml/2006/main" name="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Arial"/>
        <a:ea typeface=""/>
        <a:cs typeface="Arial"/>
      </a:majorFont>
      <a:minorFont>
        <a:latin typeface="Tempus Sans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Settings\davzimak\Application Data\Microsoft\Templates\vasin_CCG.pot</Template>
  <TotalTime>57158</TotalTime>
  <Words>7725</Words>
  <Application>Microsoft Office PowerPoint</Application>
  <PresentationFormat>On-screen Show (4:3)</PresentationFormat>
  <Paragraphs>1293</Paragraphs>
  <Slides>73</Slides>
  <Notes>31</Notes>
  <HiddenSlides>3</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73</vt:i4>
      </vt:variant>
    </vt:vector>
  </HeadingPairs>
  <TitlesOfParts>
    <vt:vector size="96" baseType="lpstr">
      <vt:lpstr>Arial</vt:lpstr>
      <vt:lpstr>Courier New</vt:lpstr>
      <vt:lpstr>Times New Roman</vt:lpstr>
      <vt:lpstr>新細明體</vt:lpstr>
      <vt:lpstr>Andalus</vt:lpstr>
      <vt:lpstr>Calibri</vt:lpstr>
      <vt:lpstr>Tahoma</vt:lpstr>
      <vt:lpstr>Symbol</vt:lpstr>
      <vt:lpstr>Cambria Math</vt:lpstr>
      <vt:lpstr>Helvetica</vt:lpstr>
      <vt:lpstr>Georgia</vt:lpstr>
      <vt:lpstr>Arial Unicode MS</vt:lpstr>
      <vt:lpstr>cmsy10</vt:lpstr>
      <vt:lpstr>Tempus Sans ITC</vt:lpstr>
      <vt:lpstr>cmr10</vt:lpstr>
      <vt:lpstr>Century Gothic</vt:lpstr>
      <vt:lpstr>Wingdings</vt:lpstr>
      <vt:lpstr>cmmi10</vt:lpstr>
      <vt:lpstr>Palatino Linotype</vt:lpstr>
      <vt:lpstr>vasin_CCG</vt:lpstr>
      <vt:lpstr>3_vasin_CCG</vt:lpstr>
      <vt:lpstr>2_vasin_CCG</vt:lpstr>
      <vt:lpstr>1_vasin_CCG</vt:lpstr>
      <vt:lpstr>Constrained Conditional Models:  Towards Better Semantic Analysis of Text </vt:lpstr>
      <vt:lpstr>Nice to Meet You</vt:lpstr>
      <vt:lpstr>Learning and Inference in NLP</vt:lpstr>
      <vt:lpstr>Comprehension</vt:lpstr>
      <vt:lpstr>Learning and Inference </vt:lpstr>
      <vt:lpstr>Outline</vt:lpstr>
      <vt:lpstr>Three Ideas Underlying Constrained Conditional Models</vt:lpstr>
      <vt:lpstr>Inference with General Constraint Structure [Roth&amp;Yih’04,07] Recognizing Entities and Relations </vt:lpstr>
      <vt:lpstr>Constrained Conditional Models</vt:lpstr>
      <vt:lpstr>Structured Prediction: Inference</vt:lpstr>
      <vt:lpstr>Structured Prediction: Learning</vt:lpstr>
      <vt:lpstr>Structured Prediction: Learning</vt:lpstr>
      <vt:lpstr>Structured Prediction: Learning Algorithm</vt:lpstr>
      <vt:lpstr>Structured Prediction: Learning Algorithm</vt:lpstr>
      <vt:lpstr>Structured Prediction: Learning Algorithm</vt:lpstr>
      <vt:lpstr>Structured Prediction: Learning Algorithm</vt:lpstr>
      <vt:lpstr>Examples: CCM Formulations</vt:lpstr>
      <vt:lpstr>Semantic Role Labeling </vt:lpstr>
      <vt:lpstr>Algorithmic Approach</vt:lpstr>
      <vt:lpstr>Semantic Role Labeling (SRL)</vt:lpstr>
      <vt:lpstr>Semantic Role Labeling (SRL)</vt:lpstr>
      <vt:lpstr>Semantic Role Labeling (SRL)</vt:lpstr>
      <vt:lpstr>PowerPoint Presentation</vt:lpstr>
      <vt:lpstr>SRL: Posing the Problem</vt:lpstr>
      <vt:lpstr>Extended Semantic Role labeling [EMNLP’12, TACL’13]</vt:lpstr>
      <vt:lpstr>Joint inference</vt:lpstr>
      <vt:lpstr>Desiderata for joint prediction</vt:lpstr>
      <vt:lpstr>Context: Constrained Conditional Models</vt:lpstr>
      <vt:lpstr>Constrained Conditional Models—Before a Summary</vt:lpstr>
      <vt:lpstr>Outline</vt:lpstr>
      <vt:lpstr>Constrained Conditional Models (aka ILP Inference)</vt:lpstr>
      <vt:lpstr>Training Constrained Conditional Models </vt:lpstr>
      <vt:lpstr>PowerPoint Presentation</vt:lpstr>
      <vt:lpstr>Strategies for Improving the Results</vt:lpstr>
      <vt:lpstr>Examples of Constraints</vt:lpstr>
      <vt:lpstr>Information Extraction with Constraints</vt:lpstr>
      <vt:lpstr>Guiding (Semi-Supervised) Learning with Constraints</vt:lpstr>
      <vt:lpstr>PowerPoint Presentation</vt:lpstr>
      <vt:lpstr>Value of Constraints in Semi-Supervised Learning</vt:lpstr>
      <vt:lpstr>CoDL as Constrained Hard EM</vt:lpstr>
      <vt:lpstr>Constrained EM: Two Versions</vt:lpstr>
      <vt:lpstr>Which (Constrained) EM to use?</vt:lpstr>
      <vt:lpstr>Unified EM (UEM)</vt:lpstr>
      <vt:lpstr>Effect of Changing °</vt:lpstr>
      <vt:lpstr>Unifying Existing EM Algorithms</vt:lpstr>
      <vt:lpstr>Unsupervised POS tagging: Different EM instantiations</vt:lpstr>
      <vt:lpstr>Summary: Constraints as Supervision</vt:lpstr>
      <vt:lpstr>Outline</vt:lpstr>
      <vt:lpstr>Constrained Conditional Models (aka ILP Inference)</vt:lpstr>
      <vt:lpstr>Inference in NLP</vt:lpstr>
      <vt:lpstr>Amortized ILP Inference  [Kundu, Srikumar &amp; Roth, EMNLP-12,ACL-13]</vt:lpstr>
      <vt:lpstr>The Hope: POS Tagging on Gigaword</vt:lpstr>
      <vt:lpstr>The Hope: POS Tagging on Gigaword</vt:lpstr>
      <vt:lpstr>The Hope: Dependency Parsing on Gigaword</vt:lpstr>
      <vt:lpstr>The Hope: Semantic Role Labeling on Gigaword</vt:lpstr>
      <vt:lpstr>POS Tagging on Gigaword</vt:lpstr>
      <vt:lpstr>Amortized ILP Inference</vt:lpstr>
      <vt:lpstr>Example I</vt:lpstr>
      <vt:lpstr>Example I</vt:lpstr>
      <vt:lpstr>Example I</vt:lpstr>
      <vt:lpstr>Exact Theorem I</vt:lpstr>
      <vt:lpstr>Example II</vt:lpstr>
      <vt:lpstr>Exact Theorem II</vt:lpstr>
      <vt:lpstr>PowerPoint Presentation</vt:lpstr>
      <vt:lpstr>Exact Theorem III (Combining I and II)</vt:lpstr>
      <vt:lpstr>Approximation Methods</vt:lpstr>
      <vt:lpstr>Simple Approximation Method (I, II)</vt:lpstr>
      <vt:lpstr>Theory based Approximation Methods (III, IV)</vt:lpstr>
      <vt:lpstr>Semantic Role Labeling Task </vt:lpstr>
      <vt:lpstr>Experiments: Semantic Role Labeling </vt:lpstr>
      <vt:lpstr>Speedup &amp; Accuracy</vt:lpstr>
      <vt:lpstr>Summary: Amortized ILP Inference</vt:lpstr>
      <vt:lpstr>Conclusion</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CCMs</dc:title>
  <dc:subject>Talk at Maryland, April 2009</dc:subject>
  <dc:creator>Dan Roth</dc:creator>
  <cp:lastModifiedBy>Roth, Dan</cp:lastModifiedBy>
  <cp:revision>770</cp:revision>
  <dcterms:created xsi:type="dcterms:W3CDTF">2004-04-28T22:21:11Z</dcterms:created>
  <dcterms:modified xsi:type="dcterms:W3CDTF">2013-06-05T22:22:05Z</dcterms:modified>
</cp:coreProperties>
</file>