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65"/>
  </p:notesMasterIdLst>
  <p:handoutMasterIdLst>
    <p:handoutMasterId r:id="rId66"/>
  </p:handoutMasterIdLst>
  <p:sldIdLst>
    <p:sldId id="256" r:id="rId2"/>
    <p:sldId id="1398" r:id="rId3"/>
    <p:sldId id="1245" r:id="rId4"/>
    <p:sldId id="1247" r:id="rId5"/>
    <p:sldId id="1251" r:id="rId6"/>
    <p:sldId id="1525" r:id="rId7"/>
    <p:sldId id="1500" r:id="rId8"/>
    <p:sldId id="1526" r:id="rId9"/>
    <p:sldId id="1527" r:id="rId10"/>
    <p:sldId id="1528" r:id="rId11"/>
    <p:sldId id="1451" r:id="rId12"/>
    <p:sldId id="1423" r:id="rId13"/>
    <p:sldId id="1424" r:id="rId14"/>
    <p:sldId id="1426" r:id="rId15"/>
    <p:sldId id="1427" r:id="rId16"/>
    <p:sldId id="1428" r:id="rId17"/>
    <p:sldId id="1429" r:id="rId18"/>
    <p:sldId id="1431" r:id="rId19"/>
    <p:sldId id="1432" r:id="rId20"/>
    <p:sldId id="1433" r:id="rId21"/>
    <p:sldId id="1434" r:id="rId22"/>
    <p:sldId id="1435" r:id="rId23"/>
    <p:sldId id="1529" r:id="rId24"/>
    <p:sldId id="1440" r:id="rId25"/>
    <p:sldId id="1443" r:id="rId26"/>
    <p:sldId id="1521" r:id="rId27"/>
    <p:sldId id="1522" r:id="rId28"/>
    <p:sldId id="1523" r:id="rId29"/>
    <p:sldId id="1524" r:id="rId30"/>
    <p:sldId id="1482" r:id="rId31"/>
    <p:sldId id="1481" r:id="rId32"/>
    <p:sldId id="1483" r:id="rId33"/>
    <p:sldId id="1484" r:id="rId34"/>
    <p:sldId id="1488" r:id="rId35"/>
    <p:sldId id="1493" r:id="rId36"/>
    <p:sldId id="1530" r:id="rId37"/>
    <p:sldId id="1097" r:id="rId38"/>
    <p:sldId id="1098" r:id="rId39"/>
    <p:sldId id="1100" r:id="rId40"/>
    <p:sldId id="1160" r:id="rId41"/>
    <p:sldId id="1463" r:id="rId42"/>
    <p:sldId id="1502" r:id="rId43"/>
    <p:sldId id="1503" r:id="rId44"/>
    <p:sldId id="1504" r:id="rId45"/>
    <p:sldId id="1505" r:id="rId46"/>
    <p:sldId id="1506" r:id="rId47"/>
    <p:sldId id="1507" r:id="rId48"/>
    <p:sldId id="1508" r:id="rId49"/>
    <p:sldId id="1509" r:id="rId50"/>
    <p:sldId id="1419" r:id="rId51"/>
    <p:sldId id="1499" r:id="rId52"/>
    <p:sldId id="1511" r:id="rId53"/>
    <p:sldId id="1514" r:id="rId54"/>
    <p:sldId id="1516" r:id="rId55"/>
    <p:sldId id="1531" r:id="rId56"/>
    <p:sldId id="1453" r:id="rId57"/>
    <p:sldId id="1454" r:id="rId58"/>
    <p:sldId id="1455" r:id="rId59"/>
    <p:sldId id="1456" r:id="rId60"/>
    <p:sldId id="1457" r:id="rId61"/>
    <p:sldId id="1458" r:id="rId62"/>
    <p:sldId id="1495" r:id="rId63"/>
    <p:sldId id="1394" r:id="rId64"/>
  </p:sldIdLst>
  <p:sldSz cx="9144000" cy="6858000" type="screen4x3"/>
  <p:notesSz cx="6858000" cy="9144000"/>
  <p:embeddedFontLst>
    <p:embeddedFont>
      <p:font typeface="SimSun" panose="02010600030101010101" pitchFamily="2" charset="-122"/>
      <p:regular r:id="rId67"/>
    </p:embeddedFont>
    <p:embeddedFont>
      <p:font typeface="Tempus Sans ITC" panose="04020404030D07020202" pitchFamily="82" charset="0"/>
      <p:regular r:id="rId68"/>
    </p:embeddedFont>
    <p:embeddedFont>
      <p:font typeface="Aharoni" panose="020B0604020202020204" charset="-79"/>
      <p:bold r:id="rId69"/>
    </p:embeddedFont>
    <p:embeddedFont>
      <p:font typeface="新細明體" panose="020B0604020202020204" charset="-120"/>
      <p:regular r:id="rId70"/>
    </p:embeddedFont>
    <p:embeddedFont>
      <p:font typeface="Candara" panose="020E0502030303020204" pitchFamily="34" charset="0"/>
      <p:regular r:id="rId71"/>
      <p:bold r:id="rId72"/>
      <p:italic r:id="rId73"/>
      <p:boldItalic r:id="rId74"/>
    </p:embeddedFont>
    <p:embeddedFont>
      <p:font typeface="Arial Unicode MS" panose="020B0604020202020204" charset="-128"/>
      <p:regular r:id="rId75"/>
    </p:embeddedFont>
    <p:embeddedFont>
      <p:font typeface="Tahoma" panose="020B0604030504040204" pitchFamily="34" charset="0"/>
      <p:regular r:id="rId76"/>
      <p:bold r:id="rId77"/>
    </p:embeddedFont>
    <p:embeddedFont>
      <p:font typeface="Calibri" panose="020F0502020204030204" pitchFamily="34" charset="0"/>
      <p:regular r:id="rId78"/>
      <p:bold r:id="rId79"/>
      <p:italic r:id="rId80"/>
      <p:boldItalic r:id="rId81"/>
    </p:embeddedFont>
    <p:embeddedFont>
      <p:font typeface="cmmi10" panose="020B0604020202020204"/>
      <p:regular r:id="rId82"/>
    </p:embeddedFont>
  </p:embeddedFontLst>
  <p:custDataLst>
    <p:tags r:id="rId8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12D8F34F-992F-485E-8ED1-31BE1F766B13}">
          <p14:sldIdLst>
            <p14:sldId id="256"/>
          </p14:sldIdLst>
        </p14:section>
        <p14:section name="Intorduction" id="{E1AB1257-A1A2-4376-9A3A-A7A46C288B62}">
          <p14:sldIdLst>
            <p14:sldId id="1398"/>
            <p14:sldId id="1245"/>
            <p14:sldId id="1247"/>
            <p14:sldId id="1251"/>
            <p14:sldId id="1525"/>
            <p14:sldId id="1500"/>
            <p14:sldId id="1526"/>
            <p14:sldId id="1527"/>
            <p14:sldId id="1528"/>
            <p14:sldId id="1451"/>
          </p14:sldIdLst>
        </p14:section>
        <p14:section name="Indirect Supervision - Topics" id="{114F404D-FD61-4D1D-85C6-35B0127E5123}">
          <p14:sldIdLst>
            <p14:sldId id="1423"/>
            <p14:sldId id="1424"/>
            <p14:sldId id="1426"/>
            <p14:sldId id="1427"/>
            <p14:sldId id="1428"/>
            <p14:sldId id="1429"/>
            <p14:sldId id="1431"/>
            <p14:sldId id="1432"/>
            <p14:sldId id="1433"/>
            <p14:sldId id="1434"/>
            <p14:sldId id="1435"/>
          </p14:sldIdLst>
        </p14:section>
        <p14:section name="Indirect Supervision -- Wikification" id="{232F1C4D-03CC-4CEB-BB52-535C3DCE404A}">
          <p14:sldIdLst>
            <p14:sldId id="1529"/>
            <p14:sldId id="1440"/>
            <p14:sldId id="1443"/>
            <p14:sldId id="1521"/>
            <p14:sldId id="1522"/>
            <p14:sldId id="1523"/>
            <p14:sldId id="1524"/>
            <p14:sldId id="1482"/>
            <p14:sldId id="1481"/>
            <p14:sldId id="1483"/>
            <p14:sldId id="1484"/>
            <p14:sldId id="1488"/>
            <p14:sldId id="1493"/>
          </p14:sldIdLst>
        </p14:section>
        <p14:section name="Learning Simple Models" id="{35C70951-0E80-4234-AC2C-15392BB00BD9}">
          <p14:sldIdLst>
            <p14:sldId id="1530"/>
            <p14:sldId id="1097"/>
            <p14:sldId id="1098"/>
            <p14:sldId id="1100"/>
            <p14:sldId id="1160"/>
            <p14:sldId id="1463"/>
            <p14:sldId id="1502"/>
            <p14:sldId id="1503"/>
            <p14:sldId id="1504"/>
            <p14:sldId id="1505"/>
            <p14:sldId id="1506"/>
            <p14:sldId id="1507"/>
            <p14:sldId id="1508"/>
            <p14:sldId id="1509"/>
            <p14:sldId id="1419"/>
            <p14:sldId id="1499"/>
            <p14:sldId id="1511"/>
            <p14:sldId id="1514"/>
            <p14:sldId id="1516"/>
          </p14:sldIdLst>
        </p14:section>
        <p14:section name="Response Driven" id="{C663E4CB-7677-47D0-B63D-11E2E229DF3B}">
          <p14:sldIdLst>
            <p14:sldId id="1531"/>
            <p14:sldId id="1453"/>
            <p14:sldId id="1454"/>
            <p14:sldId id="1455"/>
            <p14:sldId id="1456"/>
            <p14:sldId id="1457"/>
            <p14:sldId id="1458"/>
          </p14:sldIdLst>
        </p14:section>
        <p14:section name="Summary" id="{E36919F2-CC2B-4DFB-98AC-76CBF4B98136}">
          <p14:sldIdLst>
            <p14:sldId id="1495"/>
            <p14:sldId id="1394"/>
          </p14:sldIdLst>
        </p14:section>
        <p14:section name="backup" id="{4BF8B879-03E8-431B-B230-192E70E4E1A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66CC"/>
    <a:srgbClr val="FFFFCC"/>
    <a:srgbClr val="FFFF99"/>
    <a:srgbClr val="0033CC"/>
    <a:srgbClr val="FF9933"/>
    <a:srgbClr val="FF0000"/>
    <a:srgbClr val="FFFFFF"/>
    <a:srgbClr val="66CC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29" autoAdjust="0"/>
    <p:restoredTop sz="88455" autoAdjust="0"/>
  </p:normalViewPr>
  <p:slideViewPr>
    <p:cSldViewPr>
      <p:cViewPr varScale="1">
        <p:scale>
          <a:sx n="91" d="100"/>
          <a:sy n="91" d="100"/>
        </p:scale>
        <p:origin x="561"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handoutMaster" Target="handoutMasters/handoutMaster1.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57F507-01D1-4510-A526-913965E9460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 is </a:t>
            </a:r>
            <a:r>
              <a:rPr lang="en-US" dirty="0" err="1" smtClean="0"/>
              <a:t>wikification</a:t>
            </a:r>
            <a:endParaRPr lang="en-US" dirty="0" smtClean="0"/>
          </a:p>
          <a:p>
            <a:r>
              <a:rPr lang="en-US" baseline="0" dirty="0" smtClean="0"/>
              <a:t>Read wiki titles slower</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24</a:t>
            </a:fld>
            <a:endParaRPr lang="en-US"/>
          </a:p>
        </p:txBody>
      </p:sp>
    </p:spTree>
    <p:extLst>
      <p:ext uri="{BB962C8B-B14F-4D97-AF65-F5344CB8AC3E}">
        <p14:creationId xmlns:p14="http://schemas.microsoft.com/office/powerpoint/2010/main" val="211816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impressive, bottleneck: adding more sophisticated contextual features does not</a:t>
            </a:r>
            <a:r>
              <a:rPr lang="en-US" baseline="0" dirty="0" smtClean="0"/>
              <a:t> help much</a:t>
            </a:r>
          </a:p>
          <a:p>
            <a:r>
              <a:rPr lang="en-US" baseline="0" dirty="0" smtClean="0"/>
              <a:t>We do not want to level off here</a:t>
            </a:r>
            <a:endParaRPr lang="en-US" dirty="0"/>
          </a:p>
        </p:txBody>
      </p:sp>
      <p:sp>
        <p:nvSpPr>
          <p:cNvPr id="4" name="Slide Number Placeholder 3"/>
          <p:cNvSpPr>
            <a:spLocks noGrp="1"/>
          </p:cNvSpPr>
          <p:nvPr>
            <p:ph type="sldNum" sz="quarter" idx="10"/>
          </p:nvPr>
        </p:nvSpPr>
        <p:spPr/>
        <p:txBody>
          <a:bodyPr/>
          <a:lstStyle/>
          <a:p>
            <a:fld id="{FD322920-4AD1-4CAF-879A-1B862E9D2F1E}" type="slidenum">
              <a:rPr lang="en-US" smtClean="0"/>
              <a:t>25</a:t>
            </a:fld>
            <a:endParaRPr lang="en-US"/>
          </a:p>
        </p:txBody>
      </p:sp>
    </p:spTree>
    <p:extLst>
      <p:ext uri="{BB962C8B-B14F-4D97-AF65-F5344CB8AC3E}">
        <p14:creationId xmlns:p14="http://schemas.microsoft.com/office/powerpoint/2010/main" val="226157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describe the task by an example. Given a piece of text, it can be a sentence, a paragraph, or a document. Here it is a title of a journal paper. </a:t>
            </a:r>
          </a:p>
          <a:p>
            <a:r>
              <a:rPr lang="en-US" baseline="0" dirty="0" smtClean="0"/>
              <a:t>There are actually two sub tasks. The first one is mention detection. We want to extract substrings which are concepts. In this example, mentions are the two underlined words.</a:t>
            </a:r>
          </a:p>
          <a:p>
            <a:r>
              <a:rPr lang="en-US" baseline="0" dirty="0" smtClean="0"/>
              <a:t>This task is already very challenging and I’m currently working on it. </a:t>
            </a:r>
          </a:p>
          <a:p>
            <a:endParaRPr lang="en-US" baseline="0" dirty="0" smtClean="0"/>
          </a:p>
          <a:p>
            <a:r>
              <a:rPr lang="en-US" baseline="0" dirty="0" smtClean="0"/>
              <a:t>In this work, we take the mentions as given and focus on the second step, grounding the mentions to multiple KBs.</a:t>
            </a:r>
          </a:p>
          <a:p>
            <a:r>
              <a:rPr lang="en-US" baseline="0" dirty="0" smtClean="0"/>
              <a:t>Here, BRCA2 is grounded to two concepts in two different ontologies. We can see that the concepts in KBs can overlap and we want to find all concepts the mention refers to.</a:t>
            </a:r>
          </a:p>
          <a:p>
            <a:endParaRPr lang="en-US" baseline="0" dirty="0" smtClean="0"/>
          </a:p>
          <a:p>
            <a:r>
              <a:rPr lang="en-US" baseline="0" dirty="0" smtClean="0"/>
              <a:t>And here are examples of an entry in the ontology. A concept usually contains an id, name, a short definition, some synonyms, and few relations with other concepts.</a:t>
            </a:r>
          </a:p>
          <a:p>
            <a:r>
              <a:rPr lang="en-US" baseline="0" dirty="0" smtClean="0"/>
              <a:t>This succinct information is quite different from what </a:t>
            </a:r>
            <a:r>
              <a:rPr lang="en-US" baseline="0" dirty="0" err="1" smtClean="0"/>
              <a:t>wikipedia</a:t>
            </a:r>
            <a:r>
              <a:rPr lang="en-US" baseline="0" dirty="0" smtClean="0"/>
              <a:t> has, which makes this task harder.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27</a:t>
            </a:fld>
            <a:endParaRPr lang="en-US" dirty="0"/>
          </a:p>
        </p:txBody>
      </p:sp>
    </p:spTree>
    <p:extLst>
      <p:ext uri="{BB962C8B-B14F-4D97-AF65-F5344CB8AC3E}">
        <p14:creationId xmlns:p14="http://schemas.microsoft.com/office/powerpoint/2010/main" val="22972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task is very challenging, the main challenges are coming from the general WSD problem, the ambiguity and variability. </a:t>
            </a:r>
          </a:p>
          <a:p>
            <a:r>
              <a:rPr lang="en-US" baseline="0" dirty="0" smtClean="0"/>
              <a:t>Ambiguity means a term can be ….</a:t>
            </a:r>
          </a:p>
          <a:p>
            <a:r>
              <a:rPr lang="en-US" baseline="0" dirty="0" smtClean="0"/>
              <a:t>Variability means. …</a:t>
            </a:r>
          </a:p>
          <a:p>
            <a:endParaRPr lang="en-US" baseline="0" dirty="0" smtClean="0"/>
          </a:p>
          <a:p>
            <a:r>
              <a:rPr lang="en-US" baseline="0" dirty="0" smtClean="0"/>
              <a:t>Another challenge of not using </a:t>
            </a:r>
            <a:r>
              <a:rPr lang="en-US" baseline="0" dirty="0" err="1" smtClean="0"/>
              <a:t>wikipedia</a:t>
            </a:r>
            <a:r>
              <a:rPr lang="en-US" baseline="0" dirty="0" smtClean="0"/>
              <a:t> is the supervision.</a:t>
            </a:r>
          </a:p>
          <a:p>
            <a:r>
              <a:rPr lang="en-US" baseline="0" dirty="0" smtClean="0"/>
              <a:t>A good </a:t>
            </a:r>
            <a:r>
              <a:rPr lang="en-US" baseline="0" dirty="0" err="1" smtClean="0"/>
              <a:t>wikification</a:t>
            </a:r>
            <a:r>
              <a:rPr lang="en-US" baseline="0" dirty="0" smtClean="0"/>
              <a:t> system usually trains a ranking model to score concepts using supervised learning. And </a:t>
            </a:r>
            <a:r>
              <a:rPr lang="en-US" baseline="0" dirty="0" err="1" smtClean="0"/>
              <a:t>wikipedia’s</a:t>
            </a:r>
            <a:r>
              <a:rPr lang="en-US" baseline="0" dirty="0" smtClean="0"/>
              <a:t> hyperlink structure kind of provides free supervision</a:t>
            </a:r>
          </a:p>
          <a:p>
            <a:r>
              <a:rPr lang="en-US" baseline="0" dirty="0" smtClean="0"/>
              <a:t>Which the ontologies we use don’t have. Also, it is </a:t>
            </a:r>
            <a:r>
              <a:rPr lang="en-US" baseline="0" dirty="0" err="1" smtClean="0"/>
              <a:t>reletively</a:t>
            </a:r>
            <a:r>
              <a:rPr lang="en-US" baseline="0" dirty="0" smtClean="0"/>
              <a:t> difficult to </a:t>
            </a:r>
          </a:p>
          <a:p>
            <a:endParaRPr lang="en-US" baseline="0" dirty="0" smtClean="0"/>
          </a:p>
          <a:p>
            <a:r>
              <a:rPr lang="en-US" baseline="0" dirty="0" smtClean="0"/>
              <a:t>One of the key contributions in this work is we </a:t>
            </a:r>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28</a:t>
            </a:fld>
            <a:endParaRPr lang="en-US" dirty="0"/>
          </a:p>
        </p:txBody>
      </p:sp>
    </p:spTree>
    <p:extLst>
      <p:ext uri="{BB962C8B-B14F-4D97-AF65-F5344CB8AC3E}">
        <p14:creationId xmlns:p14="http://schemas.microsoft.com/office/powerpoint/2010/main" val="241226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2FF25CE-B026-F54F-B14B-3E117605657B}" type="slidenum">
              <a:rPr lang="en-US" smtClean="0"/>
              <a:t>29</a:t>
            </a:fld>
            <a:endParaRPr lang="en-US"/>
          </a:p>
        </p:txBody>
      </p:sp>
    </p:spTree>
    <p:extLst>
      <p:ext uri="{BB962C8B-B14F-4D97-AF65-F5344CB8AC3E}">
        <p14:creationId xmlns:p14="http://schemas.microsoft.com/office/powerpoint/2010/main" val="960873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 perform very</a:t>
            </a:r>
            <a:r>
              <a:rPr lang="en-US" baseline="0" dirty="0" smtClean="0"/>
              <a:t> well on the Spanish Mention Discovery step, describe in the next slide</a:t>
            </a:r>
            <a:endParaRPr dirty="0"/>
          </a:p>
        </p:txBody>
      </p:sp>
    </p:spTree>
    <p:extLst>
      <p:ext uri="{BB962C8B-B14F-4D97-AF65-F5344CB8AC3E}">
        <p14:creationId xmlns:p14="http://schemas.microsoft.com/office/powerpoint/2010/main" val="154091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8E2005-F5F2-40FF-8B1D-E832E2BB4719}" type="slidenum">
              <a:rPr lang="en-US"/>
              <a:t>32</a:t>
            </a:fld>
            <a:endParaRPr lang="en-US"/>
          </a:p>
        </p:txBody>
      </p:sp>
    </p:spTree>
    <p:extLst>
      <p:ext uri="{BB962C8B-B14F-4D97-AF65-F5344CB8AC3E}">
        <p14:creationId xmlns:p14="http://schemas.microsoft.com/office/powerpoint/2010/main" val="32090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F2EE72-1EEA-4295-96ED-E4E099E6FAC1}" type="slidenum">
              <a:rPr lang="en-US" smtClean="0">
                <a:latin typeface="Times New Roman" pitchFamily="18" charset="0"/>
              </a:rPr>
              <a:pPr eaLnBrk="1" hangingPunct="1"/>
              <a:t>2</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43000" y="684213"/>
            <a:ext cx="4573588" cy="3430587"/>
          </a:xfrm>
          <a:ln/>
        </p:spPr>
      </p:sp>
      <p:sp>
        <p:nvSpPr>
          <p:cNvPr id="48132" name="Rectangle 3"/>
          <p:cNvSpPr>
            <a:spLocks noGrp="1" noChangeArrowheads="1"/>
          </p:cNvSpPr>
          <p:nvPr>
            <p:ph type="body" idx="1"/>
          </p:nvPr>
        </p:nvSpPr>
        <p:spPr>
          <a:xfrm>
            <a:off x="914400" y="4343400"/>
            <a:ext cx="5029200" cy="4116388"/>
          </a:xfrm>
          <a:noFill/>
        </p:spPr>
        <p:txBody>
          <a:bodyPr lIns="90862" tIns="45431" rIns="90862" bIns="45431"/>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37</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dirty="0" smtClean="0"/>
              <a:t>We follow a now seemingly standard approach to SRL.  </a:t>
            </a:r>
          </a:p>
          <a:p>
            <a:endParaRPr lang="en-US" dirty="0" smtClean="0"/>
          </a:p>
          <a:p>
            <a:r>
              <a:rPr lang="en-US" dirty="0" smtClean="0"/>
              <a:t>Given a sentence, first we find a set of potential argument candidates by identifying</a:t>
            </a:r>
          </a:p>
          <a:p>
            <a:r>
              <a:rPr lang="en-US" dirty="0" smtClean="0"/>
              <a:t>which words are at the border of an argument.   </a:t>
            </a:r>
          </a:p>
          <a:p>
            <a:r>
              <a:rPr lang="en-US" dirty="0" smtClean="0"/>
              <a:t>Then, once we have a set of potential arguments, we use a phrase-level classifier to tell us how likely an argument is to be of each type.  </a:t>
            </a:r>
          </a:p>
          <a:p>
            <a:endParaRPr lang="en-US" dirty="0" smtClean="0"/>
          </a:p>
          <a:p>
            <a:r>
              <a:rPr lang="en-US" dirty="0" smtClean="0"/>
              <a:t>Finally, we use all of the information we have so far to find the assignment of types to argument that gives us the “optimal” global assignment.  </a:t>
            </a:r>
          </a:p>
          <a:p>
            <a:endParaRPr lang="en-US" dirty="0" smtClean="0"/>
          </a:p>
          <a:p>
            <a:r>
              <a:rPr lang="en-US" dirty="0" smtClean="0"/>
              <a:t>Similar approaches (with similar results) use inference procedures tied to their </a:t>
            </a:r>
            <a:r>
              <a:rPr lang="en-US" dirty="0" err="1" smtClean="0"/>
              <a:t>represntation</a:t>
            </a:r>
            <a:r>
              <a:rPr lang="en-US" dirty="0" smtClean="0"/>
              <a:t>.</a:t>
            </a:r>
          </a:p>
          <a:p>
            <a:endParaRPr lang="en-US" dirty="0" smtClean="0"/>
          </a:p>
          <a:p>
            <a:r>
              <a:rPr lang="en-US" dirty="0" smtClean="0"/>
              <a:t>Instead, we use a general inference procedure by setting up the problem as a linear programming problem.</a:t>
            </a:r>
          </a:p>
          <a:p>
            <a:endParaRPr lang="en-US" dirty="0" smtClean="0"/>
          </a:p>
          <a:p>
            <a:r>
              <a:rPr lang="en-US" dirty="0" smtClean="0"/>
              <a:t>This is really where our technique allows us to apply powerful information that similar approaches can not.</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12015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8940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281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24826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34420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4728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90248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541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49167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41EA3DD-D4A5-48FE-A001-6ABC8B12BF25}" type="slidenum">
              <a:rPr lang="en-US" altLang="en-US">
                <a:latin typeface="Times New Roman" pitchFamily="18" charset="0"/>
              </a:rPr>
              <a:pPr eaLnBrk="1" hangingPunct="1"/>
              <a:t>50</a:t>
            </a:fld>
            <a:endParaRPr lang="en-US" altLang="en-US">
              <a:latin typeface="Times New Roman" pitchFamily="18" charset="0"/>
            </a:endParaRPr>
          </a:p>
        </p:txBody>
      </p:sp>
      <p:sp>
        <p:nvSpPr>
          <p:cNvPr id="747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fld id="{29ADCBC6-9E6B-4DB3-AC56-570F6CD71744}" type="slidenum">
              <a:rPr lang="en-US" altLang="en-US" sz="1200">
                <a:ea typeface="Arial Unicode MS" pitchFamily="34" charset="-128"/>
                <a:cs typeface="Arial Unicode MS" pitchFamily="34" charset="-128"/>
              </a:rPr>
              <a:pPr algn="r"/>
              <a:t>50</a:t>
            </a:fld>
            <a:endParaRPr lang="en-US" altLang="en-US" sz="1200">
              <a:ea typeface="Arial Unicode MS" pitchFamily="34" charset="-128"/>
              <a:cs typeface="Arial Unicode MS" pitchFamily="34" charset="-128"/>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4173986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94463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93642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NLU: about recovering meaning from text – a lot of work aims directly at that or at some subtasks that</a:t>
            </a:r>
            <a:r>
              <a:rPr lang="en-US" baseline="0" dirty="0" smtClean="0"/>
              <a:t> might look like this:….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56</a:t>
            </a:fld>
            <a:endParaRPr lang="en-US" dirty="0"/>
          </a:p>
        </p:txBody>
      </p:sp>
    </p:spTree>
    <p:extLst>
      <p:ext uri="{BB962C8B-B14F-4D97-AF65-F5344CB8AC3E}">
        <p14:creationId xmlns:p14="http://schemas.microsoft.com/office/powerpoint/2010/main" val="4074760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57</a:t>
            </a:fld>
            <a:endParaRPr lang="en-US"/>
          </a:p>
        </p:txBody>
      </p:sp>
    </p:spTree>
    <p:extLst>
      <p:ext uri="{BB962C8B-B14F-4D97-AF65-F5344CB8AC3E}">
        <p14:creationId xmlns:p14="http://schemas.microsoft.com/office/powerpoint/2010/main" val="1689435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58</a:t>
            </a:fld>
            <a:endParaRPr lang="en-US"/>
          </a:p>
        </p:txBody>
      </p:sp>
    </p:spTree>
    <p:extLst>
      <p:ext uri="{BB962C8B-B14F-4D97-AF65-F5344CB8AC3E}">
        <p14:creationId xmlns:p14="http://schemas.microsoft.com/office/powerpoint/2010/main" val="2952355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t>59</a:t>
            </a:fld>
            <a:endParaRPr lang="en-US"/>
          </a:p>
        </p:txBody>
      </p:sp>
    </p:spTree>
    <p:extLst>
      <p:ext uri="{BB962C8B-B14F-4D97-AF65-F5344CB8AC3E}">
        <p14:creationId xmlns:p14="http://schemas.microsoft.com/office/powerpoint/2010/main" val="2338032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B6CD1-DF4A-764C-B52C-DBC1B1B8107A}"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81416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1B544F-54BD-49AE-A5F4-9D5946008D93}" type="slidenum">
              <a:rPr lang="en-US" smtClean="0">
                <a:latin typeface="Times New Roman" pitchFamily="18" charset="0"/>
              </a:rPr>
              <a:pPr eaLnBrk="1" hangingPunct="1"/>
              <a:t>5</a:t>
            </a:fld>
            <a:endParaRPr lang="en-US" smtClean="0">
              <a:latin typeface="Times New Roman" pitchFamily="18" charset="0"/>
            </a:endParaRPr>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FCEA49E-E184-4713-806D-E847FB61C9F1}" type="slidenum">
              <a:rPr lang="en-US" sz="1200">
                <a:latin typeface="Times New Roman" pitchFamily="18" charset="0"/>
              </a:rPr>
              <a:pPr algn="r" eaLnBrk="1" hangingPunct="1"/>
              <a:t>5</a:t>
            </a:fld>
            <a:endParaRPr lang="en-US" sz="120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Still</a:t>
            </a:r>
            <a:r>
              <a:rPr lang="en-US" baseline="0" dirty="0" smtClean="0"/>
              <a:t> a lot of problems. Still, if you think that we can do supervision, let’s think about these problems…</a:t>
            </a:r>
            <a:endParaRPr lang="en-US" dirty="0"/>
          </a:p>
        </p:txBody>
      </p:sp>
      <p:sp>
        <p:nvSpPr>
          <p:cNvPr id="41988" name="Slide Number Placeholder 3"/>
          <p:cNvSpPr>
            <a:spLocks noGrp="1"/>
          </p:cNvSpPr>
          <p:nvPr>
            <p:ph type="sldNum" sz="quarter" idx="5"/>
          </p:nvPr>
        </p:nvSpPr>
        <p:spPr bwMode="auto">
          <a:noFill/>
          <a:ln>
            <a:miter lim="800000"/>
            <a:headEnd/>
            <a:tailEnd/>
          </a:ln>
        </p:spPr>
        <p:txBody>
          <a:bodyPr/>
          <a:lstStyle/>
          <a:p>
            <a:fld id="{3BAA841C-3B14-D946-9A79-A7BE6A98FA64}" type="slidenum">
              <a:rPr lang="en-US"/>
              <a:pPr/>
              <a:t>61</a:t>
            </a:fld>
            <a:endParaRPr lang="en-US"/>
          </a:p>
        </p:txBody>
      </p:sp>
    </p:spTree>
    <p:extLst>
      <p:ext uri="{BB962C8B-B14F-4D97-AF65-F5344CB8AC3E}">
        <p14:creationId xmlns:p14="http://schemas.microsoft.com/office/powerpoint/2010/main" val="3191062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63</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63</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807920-B121-4AE3-8446-64AAD746B0A2}" type="slidenum">
              <a:rPr lang="en-US" altLang="en-US">
                <a:latin typeface="Times New Roman" pitchFamily="18" charset="0"/>
              </a:rPr>
              <a:pPr eaLnBrk="1" hangingPunct="1"/>
              <a:t>8</a:t>
            </a:fld>
            <a:endParaRPr lang="en-US" altLang="en-US">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Text Box 3"/>
          <p:cNvSpPr>
            <a:spLocks noGrp="1" noChangeArrowheads="1"/>
          </p:cNvSpPr>
          <p:nvPr>
            <p:ph type="body" idx="1"/>
          </p:nvPr>
        </p:nvSpPr>
        <p:spPr>
          <a:xfrm>
            <a:off x="914400" y="4341813"/>
            <a:ext cx="5029200" cy="4114800"/>
          </a:xfrm>
          <a:solidFill>
            <a:srgbClr val="FFFFFF"/>
          </a:solidFill>
          <a:ln w="9360">
            <a:solidFill>
              <a:srgbClr val="000000"/>
            </a:solidFill>
            <a:miter lim="800000"/>
            <a:headEnd/>
            <a:tailEnd/>
          </a:ln>
        </p:spPr>
        <p:txBody>
          <a:bodyPr lIns="80766" tIns="41998" rIns="80766" bIns="41998"/>
          <a:lstStyle/>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So let’s look at the problem facing the child.  In learning a language, a child must figure out how to map words and syntactic devices onto the meanings they are meant to convey in the native language.  </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a:p>
            <a:pPr defTabSz="457200" eaLnBrk="1" hangingPunct="1">
              <a:spcBef>
                <a:spcPts val="450"/>
              </a:spcBef>
              <a:tabLst>
                <a:tab pos="723900" algn="l"/>
                <a:tab pos="1447800" algn="l"/>
                <a:tab pos="2171700" algn="l"/>
                <a:tab pos="2895600" algn="l"/>
                <a:tab pos="3619500" algn="l"/>
                <a:tab pos="4343400" algn="l"/>
                <a:tab pos="5067300" algn="l"/>
              </a:tabLst>
            </a:pPr>
            <a:r>
              <a:rPr lang="en-US" altLang="en-US" sz="1300" smtClean="0">
                <a:latin typeface="Arial" pitchFamily="34" charset="0"/>
              </a:rPr>
              <a:t>Viewed in this way, this is a highly unconstrained mapping problem.  In principle, anything in the language could be relevant to anything in the world.</a:t>
            </a:r>
          </a:p>
          <a:p>
            <a:pPr defTabSz="457200" eaLnBrk="1" hangingPunct="1">
              <a:spcBef>
                <a:spcPts val="450"/>
              </a:spcBef>
              <a:tabLst>
                <a:tab pos="723900" algn="l"/>
                <a:tab pos="1447800" algn="l"/>
                <a:tab pos="2171700" algn="l"/>
                <a:tab pos="2895600" algn="l"/>
                <a:tab pos="3619500" algn="l"/>
                <a:tab pos="4343400" algn="l"/>
                <a:tab pos="5067300" algn="l"/>
              </a:tabLst>
            </a:pPr>
            <a:endParaRPr lang="en-US" altLang="en-US" sz="1300" smtClean="0">
              <a:latin typeface="Arial" pitchFamily="34" charset="0"/>
            </a:endParaRPr>
          </a:p>
        </p:txBody>
      </p:sp>
    </p:spTree>
    <p:extLst>
      <p:ext uri="{BB962C8B-B14F-4D97-AF65-F5344CB8AC3E}">
        <p14:creationId xmlns:p14="http://schemas.microsoft.com/office/powerpoint/2010/main" val="752481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9</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171766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10</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extLst>
      <p:ext uri="{BB962C8B-B14F-4D97-AF65-F5344CB8AC3E}">
        <p14:creationId xmlns:p14="http://schemas.microsoft.com/office/powerpoint/2010/main" val="310696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F57ED01-C42A-47A2-9C29-76151E8F3DD9}" type="slidenum">
              <a:rPr lang="en-US" smtClean="0">
                <a:latin typeface="Times New Roman" pitchFamily="18" charset="0"/>
              </a:rPr>
              <a:pPr eaLnBrk="1" hangingPunct="1"/>
              <a:t>12</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lIns="94851" tIns="47425" rIns="94851" bIns="47425"/>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4840" y="76200"/>
            <a:ext cx="74409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566"/>
            <a:ext cx="523776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24721CE0-63AF-4C02-95A8-871705C5378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AD56B315-336F-4E70-AE53-D2121C3C0DA6}"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solidFill>
                  <a:srgbClr val="0033CC"/>
                </a:solidFill>
              </a:defRPr>
            </a:lvl1pPr>
          </a:lstStyle>
          <a:p>
            <a:pPr>
              <a:defRPr/>
            </a:pPr>
            <a:r>
              <a:rPr lang="en-US" altLang="zh-TW" dirty="0" smtClean="0"/>
              <a:t>Page </a:t>
            </a:r>
            <a:fld id="{D09CE63E-8DC8-459D-9F1E-51B2C39CB6A5}" type="slidenum">
              <a:rPr lang="en-US" altLang="zh-TW" smtClean="0"/>
              <a:pPr>
                <a:defRPr/>
              </a:pPr>
              <a:t>‹#›</a:t>
            </a:fld>
            <a:endParaRPr lang="en-US" altLang="zh-TW" dirty="0"/>
          </a:p>
        </p:txBody>
      </p:sp>
      <p:sp>
        <p:nvSpPr>
          <p:cNvPr id="6"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1683999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533400"/>
          </a:xfrm>
        </p:spPr>
        <p:txBody>
          <a:bodyPr/>
          <a:lstStyle>
            <a:lvl1pPr>
              <a:defRPr>
                <a:solidFill>
                  <a:srgbClr val="0033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C83F18D4-0D70-44DE-A8FF-A8D5002D1168}"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904D9E78-2E4E-4360-A24D-3ECC739393C9}" type="slidenum">
              <a:rPr lang="en-US" altLang="zh-TW" smtClean="0"/>
              <a:pPr>
                <a:defRPr/>
              </a:pPr>
              <a:t>‹#›</a:t>
            </a:fld>
            <a:endParaRPr lang="en-US" altLang="zh-TW" dirty="0"/>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BC3EEDB6-3FB3-436A-B1A9-6088B5E4AF06}"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EEF7C7A5-273A-4652-B55A-2B23586427B3}" type="slidenum">
              <a:rPr lang="en-US" altLang="zh-TW" smtClean="0"/>
              <a:pPr>
                <a:defRPr/>
              </a:pPr>
              <a:t>‹#›</a:t>
            </a:fld>
            <a:endParaRPr lang="en-US" altLang="zh-TW" dirty="0"/>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
        <p:nvSpPr>
          <p:cNvPr id="10" name="Rectangle 4"/>
          <p:cNvSpPr txBox="1">
            <a:spLocks noChangeArrowheads="1"/>
          </p:cNvSpPr>
          <p:nvPr userDrawn="1"/>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a:lstStyle>
          <a:p>
            <a:r>
              <a:rPr lang="en-US" altLang="zh-TW" kern="0" smtClean="0"/>
              <a:t>Click to edit Master title style</a:t>
            </a:r>
            <a:endParaRPr lang="en-US" altLang="zh-TW" kern="0" dirty="0" smtClean="0"/>
          </a:p>
        </p:txBody>
      </p:sp>
    </p:spTree>
    <p:extLst>
      <p:ext uri="{BB962C8B-B14F-4D97-AF65-F5344CB8AC3E}">
        <p14:creationId xmlns:p14="http://schemas.microsoft.com/office/powerpoint/2010/main" val="186969668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ED7074CE-C30A-4906-A13E-F3E63223B4E1}" type="slidenum">
              <a:rPr lang="en-US" altLang="zh-TW" smtClean="0"/>
              <a:pPr>
                <a:defRPr/>
              </a:pPr>
              <a:t>‹#›</a:t>
            </a:fld>
            <a:endParaRPr lang="en-US" altLang="zh-TW" dirty="0"/>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
        <p:nvSpPr>
          <p:cNvPr id="7"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Tree>
    <p:extLst>
      <p:ext uri="{BB962C8B-B14F-4D97-AF65-F5344CB8AC3E}">
        <p14:creationId xmlns:p14="http://schemas.microsoft.com/office/powerpoint/2010/main" val="3025993167"/>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dirty="0" smtClean="0">
                <a:solidFill>
                  <a:srgbClr val="3366CC"/>
                </a:solidFill>
              </a:rPr>
              <a:t>Page</a:t>
            </a:r>
            <a:r>
              <a:rPr lang="en-US" altLang="zh-TW" dirty="0" smtClean="0"/>
              <a:t> </a:t>
            </a:r>
            <a:fld id="{34956E49-9B35-407E-B5F2-C84A7F7C3F93}" type="slidenum">
              <a:rPr lang="en-US" altLang="zh-TW" smtClean="0">
                <a:solidFill>
                  <a:srgbClr val="3366CC"/>
                </a:solidFill>
              </a:rPr>
              <a:pPr>
                <a:defRPr/>
              </a:pPr>
              <a:t>‹#›</a:t>
            </a:fld>
            <a:endParaRPr lang="en-US" altLang="zh-TW" dirty="0">
              <a:solidFill>
                <a:srgbClr val="3366CC"/>
              </a:solidFill>
            </a:endParaRPr>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3366CC"/>
                </a:solidFill>
              </a:defRPr>
            </a:lvl1pPr>
          </a:lstStyle>
          <a:p>
            <a:pPr>
              <a:defRPr/>
            </a:pPr>
            <a:r>
              <a:rPr lang="en-US" altLang="zh-TW" dirty="0" smtClean="0"/>
              <a:t>Page </a:t>
            </a:r>
            <a:fld id="{8FD62D02-0666-40DA-9CF6-C4933C18B9A9}"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solidFill>
                  <a:srgbClr val="0033CC"/>
                </a:solidFill>
              </a:defRPr>
            </a:lvl1pPr>
          </a:lstStyle>
          <a:p>
            <a:pPr>
              <a:defRPr/>
            </a:pPr>
            <a:r>
              <a:rPr lang="en-US" altLang="zh-TW" dirty="0" smtClean="0"/>
              <a:t>Page </a:t>
            </a:r>
            <a:fld id="{88825FA4-98C3-401D-9345-FB40A3C16C3D}" type="slidenum">
              <a:rPr lang="en-US" altLang="zh-TW" smtClean="0"/>
              <a:pPr>
                <a:defRPr/>
              </a:pPr>
              <a:t>‹#›</a:t>
            </a:fld>
            <a:endParaRPr lang="en-US" altLang="zh-TW" dirty="0"/>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userDrawn="1"/>
        </p:nvSpPr>
        <p:spPr bwMode="auto">
          <a:xfrm>
            <a:off x="0" y="6309360"/>
            <a:ext cx="9144000" cy="73152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 name="Rectangle 9"/>
          <p:cNvSpPr>
            <a:spLocks noChangeArrowheads="1"/>
          </p:cNvSpPr>
          <p:nvPr userDrawn="1"/>
        </p:nvSpPr>
        <p:spPr bwMode="auto">
          <a:xfrm>
            <a:off x="0" y="0"/>
            <a:ext cx="9144000" cy="548640"/>
          </a:xfrm>
          <a:prstGeom prst="rect">
            <a:avLst/>
          </a:prstGeom>
          <a:solidFill>
            <a:schemeClr val="accent1">
              <a:lumMod val="75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dirty="0"/>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9" name="Rectangle 5"/>
          <p:cNvSpPr>
            <a:spLocks noGrp="1" noChangeArrowheads="1"/>
          </p:cNvSpPr>
          <p:nvPr>
            <p:ph type="body" idx="1"/>
          </p:nvPr>
        </p:nvSpPr>
        <p:spPr bwMode="auto">
          <a:xfrm>
            <a:off x="457200" y="9144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5688"/>
            <a:ext cx="9144000" cy="45720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sp>
        <p:nvSpPr>
          <p:cNvPr id="1028" name="Rectangle 4"/>
          <p:cNvSpPr>
            <a:spLocks noGrp="1" noChangeArrowheads="1"/>
          </p:cNvSpPr>
          <p:nvPr>
            <p:ph type="title"/>
          </p:nvPr>
        </p:nvSpPr>
        <p:spPr bwMode="auto">
          <a:xfrm>
            <a:off x="152400" y="-13648"/>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2" name="Rectangle 9"/>
          <p:cNvSpPr>
            <a:spLocks noChangeArrowheads="1"/>
          </p:cNvSpPr>
          <p:nvPr userDrawn="1"/>
        </p:nvSpPr>
        <p:spPr bwMode="auto">
          <a:xfrm>
            <a:off x="0" y="6383968"/>
            <a:ext cx="9144000" cy="640080"/>
          </a:xfrm>
          <a:prstGeom prst="rect">
            <a:avLst/>
          </a:prstGeom>
          <a:solidFill>
            <a:schemeClr val="bg2">
              <a:lumMod val="60000"/>
              <a:lumOff val="40000"/>
            </a:schemeClr>
          </a:solidFill>
          <a:ln>
            <a:noFill/>
          </a:ln>
          <a:extLst/>
        </p:spPr>
        <p:txBody>
          <a:bodyPr/>
          <a:lstStyle/>
          <a:p>
            <a:endParaRPr lang="zh-TW" altLang="en-US" sz="2400">
              <a:latin typeface="Times New Roman" pitchFamily="18" charset="0"/>
              <a:ea typeface="Arial Unicode MS" pitchFamily="34" charset="-128"/>
              <a:cs typeface="Arial Unicode MS" pitchFamily="34" charset="-128"/>
            </a:endParaRPr>
          </a:p>
        </p:txBody>
      </p:sp>
      <p:pic>
        <p:nvPicPr>
          <p:cNvPr id="1030" name="Picture 6" descr="ccg_0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418711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34400" y="6412176"/>
            <a:ext cx="372292"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0033CC"/>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6.png"/><Relationship Id="rId9"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370493"/>
            <a:ext cx="5600700" cy="1077218"/>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solidFill>
                  <a:srgbClr val="003366"/>
                </a:solidFill>
                <a:latin typeface="+mj-lt"/>
              </a:rPr>
              <a:t>June 2016</a:t>
            </a:r>
            <a:endParaRPr lang="en-US" sz="1600" b="1" dirty="0">
              <a:solidFill>
                <a:srgbClr val="003366"/>
              </a:solidFill>
              <a:latin typeface="+mj-lt"/>
            </a:endParaRPr>
          </a:p>
          <a:p>
            <a:pPr algn="ctr" eaLnBrk="1" hangingPunct="1">
              <a:spcBef>
                <a:spcPct val="50000"/>
              </a:spcBef>
            </a:pPr>
            <a:r>
              <a:rPr lang="en-US" sz="1600" b="1" dirty="0" smtClean="0">
                <a:solidFill>
                  <a:srgbClr val="0033CC"/>
                </a:solidFill>
                <a:latin typeface="+mj-lt"/>
              </a:rPr>
              <a:t>Workshop on Broad-Coverage </a:t>
            </a:r>
            <a:r>
              <a:rPr lang="en-US" sz="1600" b="1" dirty="0">
                <a:solidFill>
                  <a:srgbClr val="0033CC"/>
                </a:solidFill>
                <a:latin typeface="+mj-lt"/>
              </a:rPr>
              <a:t>Semantic </a:t>
            </a:r>
            <a:r>
              <a:rPr lang="en-US" sz="1600" b="1" dirty="0" smtClean="0">
                <a:solidFill>
                  <a:srgbClr val="0033CC"/>
                </a:solidFill>
                <a:latin typeface="+mj-lt"/>
              </a:rPr>
              <a:t>Analysis</a:t>
            </a:r>
          </a:p>
          <a:p>
            <a:pPr algn="ctr" eaLnBrk="1" hangingPunct="1">
              <a:spcBef>
                <a:spcPct val="50000"/>
              </a:spcBef>
            </a:pPr>
            <a:r>
              <a:rPr lang="en-US" sz="1600" b="1" dirty="0" smtClean="0">
                <a:solidFill>
                  <a:srgbClr val="003366"/>
                </a:solidFill>
                <a:latin typeface="+mj-lt"/>
              </a:rPr>
              <a:t>University of Amsterdam</a:t>
            </a:r>
            <a:endParaRPr lang="en-US" sz="1600" b="1" dirty="0">
              <a:solidFill>
                <a:srgbClr val="003366"/>
              </a:solidFill>
              <a:latin typeface="+mj-lt"/>
            </a:endParaRPr>
          </a:p>
        </p:txBody>
      </p:sp>
      <p:sp>
        <p:nvSpPr>
          <p:cNvPr id="2054" name="Text Box 6"/>
          <p:cNvSpPr txBox="1">
            <a:spLocks noChangeArrowheads="1"/>
          </p:cNvSpPr>
          <p:nvPr/>
        </p:nvSpPr>
        <p:spPr bwMode="auto">
          <a:xfrm>
            <a:off x="228600" y="5211294"/>
            <a:ext cx="86868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smtClean="0">
                <a:solidFill>
                  <a:srgbClr val="0000FF"/>
                </a:solidFill>
                <a:ea typeface="Arial Unicode MS" pitchFamily="34" charset="-128"/>
                <a:cs typeface="Arial Unicode MS" pitchFamily="34" charset="-128"/>
              </a:rPr>
              <a:t>Ming-Wei </a:t>
            </a:r>
            <a:r>
              <a:rPr lang="en-US" altLang="zh-TW" sz="1600" b="1" dirty="0">
                <a:solidFill>
                  <a:srgbClr val="0000FF"/>
                </a:solidFill>
                <a:ea typeface="Arial Unicode MS" pitchFamily="34" charset="-128"/>
                <a:cs typeface="Arial Unicode MS" pitchFamily="34" charset="-128"/>
              </a:rPr>
              <a:t>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a:t>
            </a:r>
            <a:r>
              <a:rPr lang="en-US" sz="1600" b="1" dirty="0" err="1" smtClean="0">
                <a:solidFill>
                  <a:srgbClr val="0000FF"/>
                </a:solidFill>
              </a:rPr>
              <a:t>Chritos</a:t>
            </a:r>
            <a:r>
              <a:rPr lang="en-US" sz="1600" b="1" dirty="0" smtClean="0">
                <a:solidFill>
                  <a:srgbClr val="0000FF"/>
                </a:solidFill>
              </a:rPr>
              <a:t> Christodoulopoulos</a:t>
            </a:r>
            <a:r>
              <a:rPr lang="en-US" sz="1600" b="1" dirty="0">
                <a:solidFill>
                  <a:srgbClr val="0000FF"/>
                </a:solidFill>
              </a:rPr>
              <a:t>, </a:t>
            </a:r>
            <a:r>
              <a:rPr lang="en-US" sz="1600" b="1" dirty="0" smtClean="0">
                <a:solidFill>
                  <a:srgbClr val="0000FF"/>
                </a:solidFill>
              </a:rPr>
              <a:t>Dan </a:t>
            </a:r>
            <a:r>
              <a:rPr lang="en-US" sz="1600" b="1" dirty="0" err="1" smtClean="0">
                <a:solidFill>
                  <a:srgbClr val="0000FF"/>
                </a:solidFill>
              </a:rPr>
              <a:t>Goldwasser</a:t>
            </a:r>
            <a:r>
              <a:rPr lang="en-US" sz="1600" b="1" dirty="0" smtClean="0">
                <a:solidFill>
                  <a:srgbClr val="0000FF"/>
                </a:solidFill>
              </a:rPr>
              <a:t>,</a:t>
            </a:r>
          </a:p>
          <a:p>
            <a:pPr eaLnBrk="1" hangingPunct="1">
              <a:lnSpc>
                <a:spcPct val="60000"/>
              </a:lnSpc>
              <a:spcBef>
                <a:spcPct val="50000"/>
              </a:spcBef>
            </a:pPr>
            <a:r>
              <a:rPr lang="en-US" sz="1600" b="1" dirty="0" smtClean="0">
                <a:solidFill>
                  <a:srgbClr val="0000FF"/>
                </a:solidFill>
              </a:rPr>
              <a:t>                       </a:t>
            </a:r>
            <a:r>
              <a:rPr lang="en-US" sz="1600" b="1" dirty="0" err="1" smtClean="0">
                <a:solidFill>
                  <a:srgbClr val="0000FF"/>
                </a:solidFill>
              </a:rPr>
              <a:t>Haoruo</a:t>
            </a:r>
            <a:r>
              <a:rPr lang="en-US" sz="1600" b="1" dirty="0" smtClean="0">
                <a:solidFill>
                  <a:srgbClr val="0000FF"/>
                </a:solidFill>
              </a:rPr>
              <a:t> Peng, Lev Ratinov, Chen-Tse Tsai, Yangqiu Song, </a:t>
            </a:r>
            <a:r>
              <a:rPr lang="en-US" sz="1600" b="1" dirty="0" err="1" smtClean="0">
                <a:solidFill>
                  <a:srgbClr val="0000FF"/>
                </a:solidFill>
              </a:rPr>
              <a:t>Vivek</a:t>
            </a:r>
            <a:r>
              <a:rPr lang="en-US" sz="1600" b="1" dirty="0" smtClean="0">
                <a:solidFill>
                  <a:srgbClr val="0000FF"/>
                </a:solidFill>
              </a:rPr>
              <a:t>  </a:t>
            </a:r>
            <a:r>
              <a:rPr lang="en-US" sz="1600" b="1" dirty="0" err="1" smtClean="0">
                <a:solidFill>
                  <a:srgbClr val="0000FF"/>
                </a:solidFill>
              </a:rPr>
              <a:t>Srikumar</a:t>
            </a:r>
            <a:r>
              <a:rPr lang="en-US" sz="1600" b="1" dirty="0" smtClean="0">
                <a:solidFill>
                  <a:srgbClr val="0000FF"/>
                </a:solidFill>
              </a:rPr>
              <a:t> </a:t>
            </a:r>
            <a:endParaRPr lang="en-US" sz="1600" b="1" dirty="0">
              <a:solidFill>
                <a:srgbClr val="0000FF"/>
              </a:solidFill>
            </a:endParaRP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IARPA, ARL, ONR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a:t>
            </a:r>
            <a:r>
              <a:rPr lang="en-US" sz="1400" dirty="0" smtClean="0">
                <a:solidFill>
                  <a:srgbClr val="0000FF"/>
                </a:solidFill>
              </a:rPr>
              <a:t>); Gurobi. </a:t>
            </a:r>
            <a:endParaRPr lang="en-US" sz="1400" dirty="0">
              <a:solidFill>
                <a:srgbClr val="0000FF"/>
              </a:solidFill>
            </a:endParaRPr>
          </a:p>
        </p:txBody>
      </p:sp>
      <p:sp>
        <p:nvSpPr>
          <p:cNvPr id="50180" name="Rectangle 2"/>
          <p:cNvSpPr>
            <a:spLocks noGrp="1" noChangeArrowheads="1"/>
          </p:cNvSpPr>
          <p:nvPr>
            <p:ph type="ctrTitle"/>
          </p:nvPr>
        </p:nvSpPr>
        <p:spPr>
          <a:xfrm>
            <a:off x="342900" y="1600200"/>
            <a:ext cx="8458200" cy="2209800"/>
          </a:xfrm>
        </p:spPr>
        <p:txBody>
          <a:bodyPr/>
          <a:lstStyle/>
          <a:p>
            <a:r>
              <a:rPr lang="en-US" dirty="0"/>
              <a:t>Inducing Semantics </a:t>
            </a:r>
            <a:r>
              <a:rPr lang="en-US" dirty="0" smtClean="0"/>
              <a:t/>
            </a:r>
            <a:br>
              <a:rPr lang="en-US" dirty="0" smtClean="0"/>
            </a:br>
            <a:r>
              <a:rPr lang="en-US" dirty="0" smtClean="0"/>
              <a:t>	with </a:t>
            </a:r>
            <a:r>
              <a:rPr lang="en-US" dirty="0"/>
              <a:t>Minimal </a:t>
            </a:r>
            <a:r>
              <a:rPr lang="en-US" dirty="0" smtClean="0"/>
              <a:t>(or No) </a:t>
            </a:r>
            <a:r>
              <a:rPr lang="en-US" dirty="0"/>
              <a:t>Supervision </a:t>
            </a:r>
            <a:r>
              <a:rPr lang="en-US" dirty="0" smtClean="0"/>
              <a:t/>
            </a:r>
            <a:br>
              <a:rPr lang="en-US" dirty="0" smtClean="0"/>
            </a:br>
            <a:endParaRPr lang="en-US" dirty="0"/>
          </a:p>
        </p:txBody>
      </p:sp>
      <p:sp>
        <p:nvSpPr>
          <p:cNvPr id="50181" name="Rectangle 3"/>
          <p:cNvSpPr>
            <a:spLocks noGrp="1" noChangeArrowheads="1"/>
          </p:cNvSpPr>
          <p:nvPr>
            <p:ph type="subTitle" idx="1"/>
          </p:nvPr>
        </p:nvSpPr>
        <p:spPr>
          <a:xfrm>
            <a:off x="228600" y="3733800"/>
            <a:ext cx="8077200" cy="15240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400" dirty="0" smtClean="0">
                <a:solidFill>
                  <a:srgbClr val="0033CC"/>
                </a:solidFill>
              </a:rPr>
              <a:t>Dan Roth</a:t>
            </a:r>
          </a:p>
          <a:p>
            <a:pPr algn="l" eaLnBrk="1" hangingPunct="1"/>
            <a:r>
              <a:rPr lang="en-US" altLang="zh-TW" sz="2000" dirty="0" smtClean="0">
                <a:ea typeface="Arial Unicode MS" pitchFamily="34" charset="-128"/>
                <a:cs typeface="Arial Unicode MS" pitchFamily="34" charset="-128"/>
              </a:rPr>
              <a:t>Department of Computer Science</a:t>
            </a:r>
          </a:p>
          <a:p>
            <a:pPr algn="l" eaLnBrk="1" hangingPunct="1"/>
            <a:r>
              <a:rPr lang="en-US" altLang="zh-TW" sz="2000" dirty="0" smtClean="0">
                <a:ea typeface="Arial Unicode MS" pitchFamily="34" charset="-128"/>
                <a:cs typeface="Arial Unicode MS" pitchFamily="34" charset="-128"/>
              </a:rPr>
              <a:t>University of Illinois at Urbana-Champaign</a:t>
            </a:r>
            <a:endParaRPr lang="en-US" sz="18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Incidental Supervision Signals </a:t>
            </a:r>
            <a:r>
              <a:rPr lang="en-US" sz="1800" dirty="0"/>
              <a:t>[</a:t>
            </a:r>
            <a:r>
              <a:rPr lang="en-US" sz="1800" dirty="0" err="1"/>
              <a:t>Klementiev</a:t>
            </a:r>
            <a:r>
              <a:rPr lang="en-US" sz="1800" dirty="0"/>
              <a:t> &amp; Roth’06]</a:t>
            </a:r>
            <a:endParaRPr lang="en-US" dirty="0" smtClean="0"/>
          </a:p>
        </p:txBody>
      </p:sp>
      <p:sp>
        <p:nvSpPr>
          <p:cNvPr id="1319941" name="Rectangle 5"/>
          <p:cNvSpPr>
            <a:spLocks noGrp="1" noChangeArrowheads="1"/>
          </p:cNvSpPr>
          <p:nvPr>
            <p:ph type="body" idx="1"/>
          </p:nvPr>
        </p:nvSpPr>
        <p:spPr>
          <a:xfrm>
            <a:off x="457200" y="914400"/>
            <a:ext cx="8229600" cy="4953000"/>
          </a:xfrm>
          <a:ln>
            <a:noFill/>
          </a:ln>
        </p:spPr>
        <p:txBody>
          <a:bodyPr/>
          <a:lstStyle/>
          <a:p>
            <a:r>
              <a:rPr lang="en-US" dirty="0" smtClean="0"/>
              <a:t>By itself, such temporal signal is not sufficient to support training robust models. </a:t>
            </a:r>
          </a:p>
          <a:p>
            <a:r>
              <a:rPr lang="en-US" dirty="0" smtClean="0"/>
              <a:t>Along with </a:t>
            </a:r>
            <a:r>
              <a:rPr lang="en-US" dirty="0" smtClean="0">
                <a:solidFill>
                  <a:srgbClr val="0033CC"/>
                </a:solidFill>
              </a:rPr>
              <a:t>weak phonetic signals</a:t>
            </a:r>
            <a:r>
              <a:rPr lang="en-US" dirty="0" smtClean="0"/>
              <a:t>, </a:t>
            </a:r>
            <a:r>
              <a:rPr lang="en-US" dirty="0" smtClean="0">
                <a:solidFill>
                  <a:srgbClr val="0033CC"/>
                </a:solidFill>
              </a:rPr>
              <a:t>context</a:t>
            </a:r>
            <a:r>
              <a:rPr lang="en-US" dirty="0" smtClean="0"/>
              <a:t>, </a:t>
            </a:r>
            <a:r>
              <a:rPr lang="en-US" dirty="0" smtClean="0">
                <a:solidFill>
                  <a:srgbClr val="0033CC"/>
                </a:solidFill>
              </a:rPr>
              <a:t>topics</a:t>
            </a:r>
            <a:r>
              <a:rPr lang="en-US" dirty="0" smtClean="0"/>
              <a:t>, etc. it can be used to train robust models.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10</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2" name="Rectangle 1"/>
          <p:cNvSpPr/>
          <p:nvPr/>
        </p:nvSpPr>
        <p:spPr>
          <a:xfrm>
            <a:off x="152400" y="2927570"/>
            <a:ext cx="2895600" cy="1015663"/>
          </a:xfrm>
          <a:prstGeom prst="rect">
            <a:avLst/>
          </a:prstGeom>
          <a:solidFill>
            <a:srgbClr val="FFFF99"/>
          </a:solidFill>
          <a:ln>
            <a:solidFill>
              <a:srgbClr val="FF0000"/>
            </a:solidFill>
          </a:ln>
        </p:spPr>
        <p:txBody>
          <a:bodyPr wrap="square">
            <a:spAutoFit/>
          </a:bodyPr>
          <a:lstStyle/>
          <a:p>
            <a:r>
              <a:rPr lang="en-US" sz="2000" dirty="0">
                <a:latin typeface="+mj-lt"/>
              </a:rPr>
              <a:t>Assume </a:t>
            </a:r>
            <a:r>
              <a:rPr lang="en-US" sz="2000" dirty="0" smtClean="0">
                <a:latin typeface="+mj-lt"/>
              </a:rPr>
              <a:t>a </a:t>
            </a:r>
            <a:r>
              <a:rPr lang="en-US" sz="2000" dirty="0">
                <a:latin typeface="+mj-lt"/>
              </a:rPr>
              <a:t>comparable, weakly temporally aligned </a:t>
            </a:r>
            <a:r>
              <a:rPr lang="en-US" sz="2000" dirty="0" smtClean="0">
                <a:latin typeface="+mj-lt"/>
              </a:rPr>
              <a:t>news feeds</a:t>
            </a:r>
            <a:r>
              <a:rPr lang="en-US" sz="2000" dirty="0">
                <a:latin typeface="+mj-lt"/>
              </a:rPr>
              <a:t>.</a:t>
            </a:r>
          </a:p>
        </p:txBody>
      </p:sp>
      <p:sp>
        <p:nvSpPr>
          <p:cNvPr id="7" name="Rectangle 6"/>
          <p:cNvSpPr/>
          <p:nvPr/>
        </p:nvSpPr>
        <p:spPr>
          <a:xfrm>
            <a:off x="3657600" y="2797235"/>
            <a:ext cx="1905000"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(English</a:t>
            </a:r>
            <a:endParaRPr lang="en-US" sz="2000" dirty="0">
              <a:latin typeface="+mj-lt"/>
            </a:endParaRPr>
          </a:p>
        </p:txBody>
      </p:sp>
      <p:sp>
        <p:nvSpPr>
          <p:cNvPr id="8" name="Rectangle 7"/>
          <p:cNvSpPr/>
          <p:nvPr/>
        </p:nvSpPr>
        <p:spPr>
          <a:xfrm>
            <a:off x="3657600" y="40194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(Russian)</a:t>
            </a:r>
            <a:endParaRPr lang="en-US" sz="2000" dirty="0">
              <a:latin typeface="+mj-lt"/>
            </a:endParaRPr>
          </a:p>
        </p:txBody>
      </p:sp>
      <p:sp>
        <p:nvSpPr>
          <p:cNvPr id="9" name="Rectangle 8"/>
          <p:cNvSpPr/>
          <p:nvPr/>
        </p:nvSpPr>
        <p:spPr>
          <a:xfrm>
            <a:off x="3657600" y="53910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Russia (English) </a:t>
            </a:r>
            <a:endParaRPr lang="en-US" sz="2000" dirty="0">
              <a:latin typeface="+mj-lt"/>
            </a:endParaRPr>
          </a:p>
        </p:txBody>
      </p:sp>
      <p:sp>
        <p:nvSpPr>
          <p:cNvPr id="10" name="Rectangle 9"/>
          <p:cNvSpPr/>
          <p:nvPr/>
        </p:nvSpPr>
        <p:spPr>
          <a:xfrm>
            <a:off x="5064940" y="2451189"/>
            <a:ext cx="1722120" cy="307777"/>
          </a:xfrm>
          <a:prstGeom prst="rect">
            <a:avLst/>
          </a:prstGeom>
          <a:solidFill>
            <a:srgbClr val="FFFFCC"/>
          </a:solidFill>
          <a:ln>
            <a:solidFill>
              <a:srgbClr val="FF0000"/>
            </a:solidFill>
          </a:ln>
        </p:spPr>
        <p:txBody>
          <a:bodyPr wrap="square">
            <a:spAutoFit/>
          </a:bodyPr>
          <a:lstStyle/>
          <a:p>
            <a:pPr marL="0" marR="0">
              <a:spcBef>
                <a:spcPts val="0"/>
              </a:spcBef>
              <a:spcAft>
                <a:spcPts val="0"/>
              </a:spcAft>
            </a:pPr>
            <a:r>
              <a:rPr lang="en-US" sz="1400" dirty="0" smtClean="0">
                <a:latin typeface="Calibri"/>
                <a:ea typeface="Calibri"/>
                <a:cs typeface="Times New Roman"/>
              </a:rPr>
              <a:t>Temporal histograms</a:t>
            </a:r>
            <a:endParaRPr lang="en-US" dirty="0">
              <a:latin typeface="Calibri"/>
              <a:ea typeface="Calibri"/>
              <a:cs typeface="Times New Roman"/>
            </a:endParaRPr>
          </a:p>
        </p:txBody>
      </p:sp>
      <p:sp>
        <p:nvSpPr>
          <p:cNvPr id="12" name="Rectangle 11"/>
          <p:cNvSpPr/>
          <p:nvPr/>
        </p:nvSpPr>
        <p:spPr>
          <a:xfrm>
            <a:off x="152400" y="4157008"/>
            <a:ext cx="2895600" cy="2215991"/>
          </a:xfrm>
          <a:prstGeom prst="rect">
            <a:avLst/>
          </a:prstGeom>
          <a:solidFill>
            <a:srgbClr val="FFFF99"/>
          </a:solidFill>
          <a:ln>
            <a:solidFill>
              <a:srgbClr val="FF0000"/>
            </a:solidFill>
          </a:ln>
        </p:spPr>
        <p:txBody>
          <a:bodyPr wrap="square">
            <a:spAutoFit/>
          </a:bodyPr>
          <a:lstStyle/>
          <a:p>
            <a:r>
              <a:rPr lang="en-US" sz="2000" dirty="0" smtClean="0">
                <a:latin typeface="+mn-lt"/>
              </a:rPr>
              <a:t>Weak </a:t>
            </a:r>
            <a:r>
              <a:rPr lang="en-US" sz="2000" dirty="0">
                <a:latin typeface="+mn-lt"/>
              </a:rPr>
              <a:t>synchronicity provides a cue about the relatedness </a:t>
            </a:r>
            <a:r>
              <a:rPr lang="en-US" sz="2000" dirty="0" smtClean="0">
                <a:latin typeface="+mn-lt"/>
              </a:rPr>
              <a:t>of (some)  </a:t>
            </a:r>
            <a:r>
              <a:rPr lang="en-US" sz="2000" dirty="0">
                <a:latin typeface="+mn-lt"/>
              </a:rPr>
              <a:t>NEs across the </a:t>
            </a:r>
            <a:r>
              <a:rPr lang="en-US" sz="2000" dirty="0" smtClean="0">
                <a:latin typeface="+mn-lt"/>
              </a:rPr>
              <a:t>languages</a:t>
            </a:r>
            <a:r>
              <a:rPr lang="en-US" sz="2000" dirty="0">
                <a:latin typeface="+mn-lt"/>
              </a:rPr>
              <a:t>, and can be exploited to associate </a:t>
            </a:r>
            <a:r>
              <a:rPr lang="en-US" sz="2000" dirty="0" smtClean="0">
                <a:latin typeface="+mn-lt"/>
              </a:rPr>
              <a:t>them</a:t>
            </a:r>
          </a:p>
          <a:p>
            <a:r>
              <a:rPr lang="en-US" dirty="0" smtClean="0">
                <a:latin typeface="+mn-lt"/>
              </a:rPr>
              <a:t>[</a:t>
            </a:r>
            <a:r>
              <a:rPr lang="en-US" dirty="0" err="1" smtClean="0">
                <a:latin typeface="+mn-lt"/>
              </a:rPr>
              <a:t>Klementiev</a:t>
            </a:r>
            <a:r>
              <a:rPr lang="en-US" dirty="0" smtClean="0">
                <a:latin typeface="+mn-lt"/>
              </a:rPr>
              <a:t> &amp; Roth, 06,08]</a:t>
            </a:r>
            <a:endParaRPr lang="en-US" dirty="0">
              <a:latin typeface="+mn-lt"/>
            </a:endParaRPr>
          </a:p>
        </p:txBody>
      </p:sp>
    </p:spTree>
    <p:extLst>
      <p:ext uri="{BB962C8B-B14F-4D97-AF65-F5344CB8AC3E}">
        <p14:creationId xmlns:p14="http://schemas.microsoft.com/office/powerpoint/2010/main" val="888062157"/>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err="1" smtClean="0"/>
              <a:t>Wikification</a:t>
            </a:r>
            <a:r>
              <a:rPr lang="en-US" dirty="0" smtClean="0"/>
              <a:t> (KBs, Multilingual)</a:t>
            </a:r>
          </a:p>
          <a:p>
            <a:pPr lvl="2"/>
            <a:r>
              <a:rPr lang="en-US" dirty="0" smtClean="0"/>
              <a:t>Events</a:t>
            </a:r>
          </a:p>
          <a:p>
            <a:r>
              <a:rPr lang="en-US" dirty="0" smtClean="0"/>
              <a:t>Learning only simple models</a:t>
            </a:r>
          </a:p>
          <a:p>
            <a:pPr lvl="1"/>
            <a:r>
              <a:rPr lang="en-US" dirty="0" smtClean="0"/>
              <a:t>Put it together via knowledge</a:t>
            </a:r>
          </a:p>
          <a:p>
            <a:pPr lvl="1"/>
            <a:endParaRPr lang="en-US" dirty="0"/>
          </a:p>
          <a:p>
            <a:r>
              <a:rPr lang="en-US" dirty="0"/>
              <a:t>Response Driven Learning</a:t>
            </a:r>
          </a:p>
          <a:p>
            <a:pPr lvl="1"/>
            <a:r>
              <a:rPr lang="en-US" dirty="0"/>
              <a:t>Learning from the world’s feedback</a:t>
            </a:r>
          </a:p>
          <a:p>
            <a:pPr lvl="1"/>
            <a:endParaRPr lang="en-US" dirty="0" smtClean="0"/>
          </a:p>
          <a:p>
            <a:r>
              <a:rPr lang="en-US" dirty="0" smtClean="0"/>
              <a:t>Conclusion</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11</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91440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491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Topical Categorization </a:t>
            </a:r>
          </a:p>
        </p:txBody>
      </p:sp>
      <p:sp>
        <p:nvSpPr>
          <p:cNvPr id="1319941" name="Rectangle 5"/>
          <p:cNvSpPr>
            <a:spLocks noGrp="1" noChangeArrowheads="1"/>
          </p:cNvSpPr>
          <p:nvPr>
            <p:ph type="body" idx="1"/>
          </p:nvPr>
        </p:nvSpPr>
        <p:spPr>
          <a:xfrm>
            <a:off x="457200" y="838200"/>
            <a:ext cx="8229600" cy="5257800"/>
          </a:xfrm>
        </p:spPr>
        <p:txBody>
          <a:bodyPr/>
          <a:lstStyle/>
          <a:p>
            <a:r>
              <a:rPr lang="en-US" sz="2000" dirty="0" smtClean="0"/>
              <a:t>How to map a document in language L to an English ontology of semantic categories, </a:t>
            </a:r>
            <a:r>
              <a:rPr lang="en-US" sz="2000" dirty="0" smtClean="0">
                <a:solidFill>
                  <a:srgbClr val="0033CC"/>
                </a:solidFill>
              </a:rPr>
              <a:t>without training with task-specific labeled data.</a:t>
            </a:r>
          </a:p>
          <a:p>
            <a:r>
              <a:rPr lang="en-US" sz="2000" dirty="0" smtClean="0"/>
              <a:t>Potentially</a:t>
            </a:r>
            <a:r>
              <a:rPr lang="en-US" sz="2000" dirty="0"/>
              <a:t>, given a </a:t>
            </a:r>
            <a:r>
              <a:rPr lang="en-US" sz="2000" dirty="0">
                <a:solidFill>
                  <a:srgbClr val="3366CC"/>
                </a:solidFill>
              </a:rPr>
              <a:t>single document </a:t>
            </a:r>
            <a:r>
              <a:rPr lang="en-US" sz="2000" dirty="0"/>
              <a:t>(not a coherent collection)</a:t>
            </a:r>
          </a:p>
          <a:p>
            <a:pPr marL="0" indent="0">
              <a:buNone/>
            </a:pPr>
            <a:endParaRPr lang="en-US" sz="2000" dirty="0" smtClean="0">
              <a:solidFill>
                <a:srgbClr val="0033CC"/>
              </a:solidFill>
            </a:endParaRPr>
          </a:p>
          <a:p>
            <a:pPr marL="0" indent="0">
              <a:buNone/>
            </a:pPr>
            <a:endParaRPr lang="en-US" dirty="0"/>
          </a:p>
          <a:p>
            <a:pPr marL="0" indent="0">
              <a:buNone/>
            </a:pPr>
            <a:endParaRPr lang="en-US" dirty="0"/>
          </a:p>
        </p:txBody>
      </p:sp>
      <p:grpSp>
        <p:nvGrpSpPr>
          <p:cNvPr id="10" name="Group 9"/>
          <p:cNvGrpSpPr/>
          <p:nvPr/>
        </p:nvGrpSpPr>
        <p:grpSpPr>
          <a:xfrm>
            <a:off x="152400" y="2524126"/>
            <a:ext cx="4682447" cy="3267075"/>
            <a:chOff x="152400" y="2524126"/>
            <a:chExt cx="4682447" cy="3267075"/>
          </a:xfrm>
        </p:grpSpPr>
        <p:pic>
          <p:nvPicPr>
            <p:cNvPr id="3" name="Picture 2"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24126"/>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94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1"/>
              <a:ext cx="3647179"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graphics8.nytimes.com/images/2008/11/12/us/12times-4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68" y="3124201"/>
              <a:ext cx="3647179" cy="2667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http://searchengineland.com/figz/wp-content/seloads/2014/12/yahoo-small-business-800x59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503" y="2738914"/>
            <a:ext cx="3819198" cy="3132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0" y="3316069"/>
            <a:ext cx="1629102" cy="646331"/>
          </a:xfrm>
          <a:prstGeom prst="rect">
            <a:avLst/>
          </a:prstGeom>
          <a:solidFill>
            <a:srgbClr val="FFFFCC"/>
          </a:solidFill>
          <a:ln>
            <a:solidFill>
              <a:srgbClr val="FF0000"/>
            </a:solidFill>
          </a:ln>
        </p:spPr>
        <p:txBody>
          <a:bodyPr wrap="square" rtlCol="0">
            <a:spAutoFit/>
          </a:bodyPr>
          <a:lstStyle/>
          <a:p>
            <a:r>
              <a:rPr lang="en-US" b="1" dirty="0" smtClean="0">
                <a:latin typeface="+mj-lt"/>
              </a:rPr>
              <a:t>Economy</a:t>
            </a:r>
          </a:p>
          <a:p>
            <a:r>
              <a:rPr lang="en-US" b="1" dirty="0" smtClean="0">
                <a:latin typeface="+mj-lt"/>
              </a:rPr>
              <a:t>       -</a:t>
            </a:r>
            <a:r>
              <a:rPr lang="en-US" dirty="0" smtClean="0">
                <a:latin typeface="+mj-lt"/>
              </a:rPr>
              <a:t>Taxation</a:t>
            </a:r>
            <a:endParaRPr lang="en-US" dirty="0">
              <a:latin typeface="+mj-lt"/>
            </a:endParaRPr>
          </a:p>
        </p:txBody>
      </p:sp>
      <p:sp>
        <p:nvSpPr>
          <p:cNvPr id="31" name="TextBox 30"/>
          <p:cNvSpPr txBox="1"/>
          <p:nvPr/>
        </p:nvSpPr>
        <p:spPr>
          <a:xfrm>
            <a:off x="5257800" y="5059680"/>
            <a:ext cx="2133600" cy="731520"/>
          </a:xfrm>
          <a:prstGeom prst="rect">
            <a:avLst/>
          </a:prstGeom>
          <a:solidFill>
            <a:srgbClr val="FFFFCC"/>
          </a:solidFill>
          <a:ln>
            <a:solidFill>
              <a:srgbClr val="FF0000"/>
            </a:solidFill>
          </a:ln>
        </p:spPr>
        <p:txBody>
          <a:bodyPr wrap="square" rtlCol="0">
            <a:spAutoFit/>
          </a:bodyPr>
          <a:lstStyle/>
          <a:p>
            <a:r>
              <a:rPr lang="en-US" b="1" dirty="0" smtClean="0">
                <a:latin typeface="+mj-lt"/>
              </a:rPr>
              <a:t>Natural Disaster</a:t>
            </a:r>
          </a:p>
          <a:p>
            <a:r>
              <a:rPr lang="en-US" b="1" dirty="0" smtClean="0">
                <a:latin typeface="+mj-lt"/>
              </a:rPr>
              <a:t>       -</a:t>
            </a:r>
            <a:r>
              <a:rPr lang="en-US" dirty="0" smtClean="0">
                <a:latin typeface="+mj-lt"/>
              </a:rPr>
              <a:t>Flood</a:t>
            </a:r>
            <a:endParaRPr lang="en-US" dirty="0">
              <a:latin typeface="+mj-lt"/>
            </a:endParaRPr>
          </a:p>
        </p:txBody>
      </p:sp>
      <p:cxnSp>
        <p:nvCxnSpPr>
          <p:cNvPr id="6" name="Straight Arrow Connector 5"/>
          <p:cNvCxnSpPr>
            <a:endCxn id="7" idx="1"/>
          </p:cNvCxnSpPr>
          <p:nvPr/>
        </p:nvCxnSpPr>
        <p:spPr>
          <a:xfrm>
            <a:off x="4115478" y="2819401"/>
            <a:ext cx="1218522" cy="8198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54" y="2952364"/>
            <a:ext cx="4387993" cy="2762636"/>
          </a:xfrm>
          <a:prstGeom prst="rect">
            <a:avLst/>
          </a:prstGeom>
          <a:ln>
            <a:solidFill>
              <a:schemeClr val="tx1"/>
            </a:solidFill>
          </a:ln>
        </p:spPr>
      </p:pic>
      <p:cxnSp>
        <p:nvCxnSpPr>
          <p:cNvPr id="23" name="Straight Arrow Connector 22"/>
          <p:cNvCxnSpPr/>
          <p:nvPr/>
        </p:nvCxnSpPr>
        <p:spPr>
          <a:xfrm>
            <a:off x="4834847" y="4572000"/>
            <a:ext cx="651553" cy="4876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85019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500"/>
                            </p:stCondLst>
                            <p:childTnLst>
                              <p:par>
                                <p:cTn id="28" presetID="1" presetClass="entr" presetSubtype="0" fill="hold" grpId="0" nodeType="afterEffect">
                                  <p:stCondLst>
                                    <p:cond delay="25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19941">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199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13</a:t>
            </a:fld>
            <a:endParaRPr lang="en-US" altLang="zh-TW"/>
          </a:p>
        </p:txBody>
      </p:sp>
      <p:sp>
        <p:nvSpPr>
          <p:cNvPr id="2" name="Title 1"/>
          <p:cNvSpPr>
            <a:spLocks noGrp="1"/>
          </p:cNvSpPr>
          <p:nvPr>
            <p:ph type="title"/>
          </p:nvPr>
        </p:nvSpPr>
        <p:spPr/>
        <p:txBody>
          <a:bodyPr/>
          <a:lstStyle/>
          <a:p>
            <a:r>
              <a:rPr lang="en-US" dirty="0" smtClean="0"/>
              <a:t>Text Categorization</a:t>
            </a:r>
            <a:endParaRPr lang="en-US" dirty="0"/>
          </a:p>
        </p:txBody>
      </p:sp>
      <p:sp>
        <p:nvSpPr>
          <p:cNvPr id="5" name="TextBox 4"/>
          <p:cNvSpPr txBox="1"/>
          <p:nvPr/>
        </p:nvSpPr>
        <p:spPr>
          <a:xfrm>
            <a:off x="0" y="1066800"/>
            <a:ext cx="4343400" cy="4524315"/>
          </a:xfrm>
          <a:prstGeom prst="rect">
            <a:avLst/>
          </a:prstGeom>
          <a:solidFill>
            <a:schemeClr val="bg1"/>
          </a:solidFill>
        </p:spPr>
        <p:txBody>
          <a:bodyPr wrap="square" rtlCol="0">
            <a:spAutoFit/>
          </a:bodyPr>
          <a:lstStyle/>
          <a:p>
            <a:pPr algn="just"/>
            <a:r>
              <a:rPr lang="en-US" sz="1600" dirty="0" smtClean="0"/>
              <a:t>On Feb. 8, Dong Nguyen announced that he would be removing his hit game </a:t>
            </a:r>
            <a:r>
              <a:rPr lang="en-US" sz="1600" dirty="0" err="1" smtClean="0"/>
              <a:t>Flappy</a:t>
            </a:r>
            <a:r>
              <a:rPr lang="en-US" sz="1600" dirty="0" smtClean="0"/>
              <a:t> Bird from both the </a:t>
            </a:r>
            <a:r>
              <a:rPr lang="en-US" sz="1600" dirty="0" err="1" smtClean="0"/>
              <a:t>iOS</a:t>
            </a:r>
            <a:r>
              <a:rPr lang="en-US" sz="1600"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r>
              <a:rPr lang="en-US" sz="1600"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r>
              <a:rPr lang="en-US" sz="1600" dirty="0" smtClean="0"/>
              <a:t>Nguyen did not respond to ABC News' request for comment.</a:t>
            </a:r>
          </a:p>
        </p:txBody>
      </p:sp>
      <p:sp>
        <p:nvSpPr>
          <p:cNvPr id="6" name="Rectangle 5"/>
          <p:cNvSpPr/>
          <p:nvPr/>
        </p:nvSpPr>
        <p:spPr>
          <a:xfrm>
            <a:off x="4343400" y="1066800"/>
            <a:ext cx="4800600" cy="5139869"/>
          </a:xfrm>
          <a:prstGeom prst="rect">
            <a:avLst/>
          </a:prstGeom>
          <a:solidFill>
            <a:schemeClr val="bg1"/>
          </a:solidFill>
        </p:spPr>
        <p:txBody>
          <a:bodyPr wrap="square">
            <a:spAutoFit/>
          </a:bodyPr>
          <a:lstStyle/>
          <a:p>
            <a:pPr algn="just"/>
            <a:r>
              <a:rPr lang="en-US" sz="1600"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sz="1600" dirty="0" err="1" smtClean="0"/>
              <a:t>favourite</a:t>
            </a:r>
            <a:r>
              <a:rPr lang="en-US" sz="1600"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sz="1600" dirty="0"/>
          </a:p>
          <a:p>
            <a:pPr algn="just"/>
            <a:endParaRPr lang="en-US" sz="1600" dirty="0" smtClean="0"/>
          </a:p>
          <a:p>
            <a:pPr algn="just"/>
            <a:endParaRPr lang="en-US" sz="1600" dirty="0"/>
          </a:p>
          <a:p>
            <a:pPr algn="just"/>
            <a:endParaRPr lang="en-US" sz="1600" dirty="0"/>
          </a:p>
        </p:txBody>
      </p:sp>
      <p:sp>
        <p:nvSpPr>
          <p:cNvPr id="26" name="Rectangle 25"/>
          <p:cNvSpPr/>
          <p:nvPr/>
        </p:nvSpPr>
        <p:spPr>
          <a:xfrm>
            <a:off x="1447799" y="2743200"/>
            <a:ext cx="6629401" cy="1323439"/>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rPr>
              <a:t>Traditional text </a:t>
            </a:r>
            <a:r>
              <a:rPr lang="en-US" sz="2000" dirty="0" smtClean="0">
                <a:latin typeface="Calibri" panose="020F0502020204030204" pitchFamily="34" charset="0"/>
              </a:rPr>
              <a:t>categorization requires training a </a:t>
            </a:r>
            <a:r>
              <a:rPr lang="en-US" sz="2000" dirty="0">
                <a:latin typeface="Calibri" panose="020F0502020204030204" pitchFamily="34" charset="0"/>
              </a:rPr>
              <a:t>classifier over a set of labeled documents (1,2,….k</a:t>
            </a:r>
            <a:r>
              <a:rPr lang="en-US" sz="2000" dirty="0" smtClean="0">
                <a:latin typeface="Calibri" panose="020F0502020204030204" pitchFamily="34" charset="0"/>
              </a:rPr>
              <a:t>)</a:t>
            </a:r>
          </a:p>
          <a:p>
            <a:pPr marL="285750" indent="-285750">
              <a:buFont typeface="Arial" panose="020B0604020202020204" pitchFamily="34" charset="0"/>
              <a:buChar char="•"/>
            </a:pPr>
            <a:r>
              <a:rPr lang="en-US" sz="2000" dirty="0" smtClean="0">
                <a:solidFill>
                  <a:srgbClr val="0000FF"/>
                </a:solidFill>
                <a:latin typeface="Calibri" panose="020F0502020204030204" pitchFamily="34" charset="0"/>
              </a:rPr>
              <a:t>Someone needs to label the data (costly) </a:t>
            </a:r>
          </a:p>
          <a:p>
            <a:pPr marL="285750" indent="-285750">
              <a:buFont typeface="Arial" panose="020B0604020202020204" pitchFamily="34" charset="0"/>
              <a:buChar char="•"/>
            </a:pPr>
            <a:r>
              <a:rPr lang="en-US" sz="2000" dirty="0" smtClean="0">
                <a:solidFill>
                  <a:srgbClr val="FF0000"/>
                </a:solidFill>
                <a:latin typeface="Calibri" panose="020F0502020204030204" pitchFamily="34" charset="0"/>
              </a:rPr>
              <a:t>All your model knows is to classify into these given labels</a:t>
            </a:r>
            <a:endParaRPr lang="en-US" sz="2000" dirty="0">
              <a:solidFill>
                <a:srgbClr val="FF0000"/>
              </a:solidFill>
              <a:latin typeface="Calibri" panose="020F0502020204030204" pitchFamily="34" charset="0"/>
            </a:endParaRPr>
          </a:p>
        </p:txBody>
      </p:sp>
      <p:sp>
        <p:nvSpPr>
          <p:cNvPr id="3" name="Rectangle 2"/>
          <p:cNvSpPr/>
          <p:nvPr/>
        </p:nvSpPr>
        <p:spPr>
          <a:xfrm>
            <a:off x="2286000" y="4639270"/>
            <a:ext cx="4572000" cy="1015663"/>
          </a:xfrm>
          <a:prstGeom prst="rect">
            <a:avLst/>
          </a:prstGeom>
          <a:solidFill>
            <a:srgbClr val="FFFFCC"/>
          </a:solidFill>
          <a:ln w="28575">
            <a:solidFill>
              <a:schemeClr val="bg2"/>
            </a:solidFill>
          </a:ln>
        </p:spPr>
        <p:txBody>
          <a:bodyPr>
            <a:spAutoFit/>
          </a:bodyPr>
          <a:lstStyle/>
          <a:p>
            <a:pPr algn="ctr"/>
            <a:r>
              <a:rPr lang="en-US" sz="2000" dirty="0">
                <a:solidFill>
                  <a:srgbClr val="003366"/>
                </a:solidFill>
                <a:latin typeface="+mn-lt"/>
              </a:rPr>
              <a:t>It is possible to map a document to an ontology of semantic categories, without training with labeled data?</a:t>
            </a:r>
          </a:p>
        </p:txBody>
      </p:sp>
    </p:spTree>
    <p:extLst>
      <p:ext uri="{BB962C8B-B14F-4D97-AF65-F5344CB8AC3E}">
        <p14:creationId xmlns:p14="http://schemas.microsoft.com/office/powerpoint/2010/main" val="2029174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6800"/>
            <a:ext cx="4343400" cy="4524315"/>
          </a:xfrm>
          <a:prstGeom prst="rect">
            <a:avLst/>
          </a:prstGeom>
          <a:solidFill>
            <a:schemeClr val="bg1"/>
          </a:solidFill>
        </p:spPr>
        <p:txBody>
          <a:bodyPr wrap="square" rtlCol="0">
            <a:spAutoFit/>
          </a:bodyPr>
          <a:lstStyle/>
          <a:p>
            <a:pPr algn="just"/>
            <a:r>
              <a:rPr lang="en-US" sz="1600" dirty="0" smtClean="0"/>
              <a:t>On Feb. 8, Dong Nguyen announced that he would be removing his hit game </a:t>
            </a:r>
            <a:r>
              <a:rPr lang="en-US" sz="1600" dirty="0" err="1" smtClean="0"/>
              <a:t>Flappy</a:t>
            </a:r>
            <a:r>
              <a:rPr lang="en-US" sz="1600" dirty="0" smtClean="0"/>
              <a:t> Bird from both the </a:t>
            </a:r>
            <a:r>
              <a:rPr lang="en-US" sz="1600" dirty="0" err="1" smtClean="0"/>
              <a:t>iOS</a:t>
            </a:r>
            <a:r>
              <a:rPr lang="en-US" sz="1600"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r>
              <a:rPr lang="en-US" sz="1600"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r>
              <a:rPr lang="en-US" sz="1600" dirty="0" smtClean="0"/>
              <a:t>Nguyen did not respond to ABC News' request for comment.</a:t>
            </a:r>
          </a:p>
        </p:txBody>
      </p:sp>
      <p:sp>
        <p:nvSpPr>
          <p:cNvPr id="2" name="Title 1"/>
          <p:cNvSpPr>
            <a:spLocks noGrp="1"/>
          </p:cNvSpPr>
          <p:nvPr>
            <p:ph type="title"/>
          </p:nvPr>
        </p:nvSpPr>
        <p:spPr>
          <a:xfrm>
            <a:off x="457200" y="152400"/>
            <a:ext cx="8229600" cy="2089666"/>
          </a:xfrm>
        </p:spPr>
        <p:txBody>
          <a:bodyPr/>
          <a:lstStyle/>
          <a:p>
            <a:r>
              <a:rPr lang="en-US" dirty="0" smtClean="0"/>
              <a:t>Text Categorization</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14</a:t>
            </a:fld>
            <a:endParaRPr lang="en-US" altLang="zh-TW"/>
          </a:p>
        </p:txBody>
      </p:sp>
      <p:sp>
        <p:nvSpPr>
          <p:cNvPr id="6" name="Rectangle 5"/>
          <p:cNvSpPr/>
          <p:nvPr/>
        </p:nvSpPr>
        <p:spPr>
          <a:xfrm>
            <a:off x="4343400" y="1066800"/>
            <a:ext cx="4800600" cy="5139869"/>
          </a:xfrm>
          <a:prstGeom prst="rect">
            <a:avLst/>
          </a:prstGeom>
          <a:solidFill>
            <a:schemeClr val="bg1"/>
          </a:solidFill>
        </p:spPr>
        <p:txBody>
          <a:bodyPr wrap="square">
            <a:spAutoFit/>
          </a:bodyPr>
          <a:lstStyle/>
          <a:p>
            <a:pPr algn="just"/>
            <a:r>
              <a:rPr lang="en-US" sz="1600"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sz="1600" dirty="0" err="1" smtClean="0"/>
              <a:t>favourite</a:t>
            </a:r>
            <a:r>
              <a:rPr lang="en-US" sz="1600"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p>
          <a:p>
            <a:pPr algn="just"/>
            <a:endParaRPr lang="en-US" sz="1600" dirty="0"/>
          </a:p>
          <a:p>
            <a:pPr algn="just"/>
            <a:endParaRPr lang="en-US" sz="1600" dirty="0" smtClean="0"/>
          </a:p>
          <a:p>
            <a:pPr algn="just"/>
            <a:endParaRPr lang="en-US" sz="1600" dirty="0"/>
          </a:p>
          <a:p>
            <a:pPr algn="just"/>
            <a:endParaRPr lang="en-US" sz="1600" dirty="0"/>
          </a:p>
        </p:txBody>
      </p:sp>
      <p:pic>
        <p:nvPicPr>
          <p:cNvPr id="7" name="Picture 6"/>
          <p:cNvPicPr>
            <a:picLocks noChangeAspect="1" noChangeArrowheads="1"/>
          </p:cNvPicPr>
          <p:nvPr/>
        </p:nvPicPr>
        <p:blipFill>
          <a:blip r:embed="rId3"/>
          <a:srcRect/>
          <a:stretch>
            <a:fillRect/>
          </a:stretch>
        </p:blipFill>
        <p:spPr bwMode="auto">
          <a:xfrm>
            <a:off x="0" y="1295399"/>
            <a:ext cx="4272775" cy="450404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4800600" y="1295399"/>
            <a:ext cx="4343400" cy="4578497"/>
          </a:xfrm>
          <a:prstGeom prst="rect">
            <a:avLst/>
          </a:prstGeom>
          <a:noFill/>
          <a:ln w="9525">
            <a:noFill/>
            <a:miter lim="800000"/>
            <a:headEnd/>
            <a:tailEnd/>
          </a:ln>
          <a:effectLst/>
        </p:spPr>
      </p:pic>
      <p:sp>
        <p:nvSpPr>
          <p:cNvPr id="9" name="Rectangle 8"/>
          <p:cNvSpPr/>
          <p:nvPr/>
        </p:nvSpPr>
        <p:spPr>
          <a:xfrm>
            <a:off x="1524000" y="2133600"/>
            <a:ext cx="1230337" cy="369332"/>
          </a:xfrm>
          <a:prstGeom prst="rect">
            <a:avLst/>
          </a:prstGeom>
        </p:spPr>
        <p:txBody>
          <a:bodyPr wrap="none">
            <a:spAutoFit/>
          </a:bodyPr>
          <a:lstStyle/>
          <a:p>
            <a:r>
              <a:rPr lang="en-US" dirty="0" err="1" smtClean="0"/>
              <a:t>Flappy</a:t>
            </a:r>
            <a:r>
              <a:rPr lang="en-US" dirty="0" smtClean="0"/>
              <a:t> Bird</a:t>
            </a:r>
            <a:endParaRPr lang="en-US" dirty="0"/>
          </a:p>
        </p:txBody>
      </p:sp>
      <p:sp>
        <p:nvSpPr>
          <p:cNvPr id="10" name="Rectangle 9"/>
          <p:cNvSpPr/>
          <p:nvPr/>
        </p:nvSpPr>
        <p:spPr>
          <a:xfrm>
            <a:off x="2971800" y="2286000"/>
            <a:ext cx="548548" cy="369332"/>
          </a:xfrm>
          <a:prstGeom prst="rect">
            <a:avLst/>
          </a:prstGeom>
        </p:spPr>
        <p:txBody>
          <a:bodyPr wrap="none">
            <a:spAutoFit/>
          </a:bodyPr>
          <a:lstStyle/>
          <a:p>
            <a:r>
              <a:rPr lang="en-US" dirty="0" err="1" smtClean="0"/>
              <a:t>iOS</a:t>
            </a:r>
            <a:r>
              <a:rPr lang="en-US" dirty="0" smtClean="0"/>
              <a:t> </a:t>
            </a:r>
            <a:endParaRPr lang="en-US" dirty="0"/>
          </a:p>
        </p:txBody>
      </p:sp>
      <p:sp>
        <p:nvSpPr>
          <p:cNvPr id="11" name="Rectangle 10"/>
          <p:cNvSpPr/>
          <p:nvPr/>
        </p:nvSpPr>
        <p:spPr>
          <a:xfrm>
            <a:off x="1371600" y="2819400"/>
            <a:ext cx="987258" cy="369332"/>
          </a:xfrm>
          <a:prstGeom prst="rect">
            <a:avLst/>
          </a:prstGeom>
        </p:spPr>
        <p:txBody>
          <a:bodyPr wrap="none">
            <a:spAutoFit/>
          </a:bodyPr>
          <a:lstStyle/>
          <a:p>
            <a:r>
              <a:rPr lang="en-US" dirty="0" smtClean="0"/>
              <a:t>Android </a:t>
            </a:r>
            <a:endParaRPr lang="en-US" dirty="0"/>
          </a:p>
        </p:txBody>
      </p:sp>
      <p:sp>
        <p:nvSpPr>
          <p:cNvPr id="12" name="Rectangle 11"/>
          <p:cNvSpPr/>
          <p:nvPr/>
        </p:nvSpPr>
        <p:spPr>
          <a:xfrm>
            <a:off x="2743200" y="2743200"/>
            <a:ext cx="680443" cy="369332"/>
          </a:xfrm>
          <a:prstGeom prst="rect">
            <a:avLst/>
          </a:prstGeom>
        </p:spPr>
        <p:txBody>
          <a:bodyPr wrap="none">
            <a:spAutoFit/>
          </a:bodyPr>
          <a:lstStyle/>
          <a:p>
            <a:r>
              <a:rPr lang="en-US" dirty="0" smtClean="0"/>
              <a:t>apps </a:t>
            </a:r>
            <a:endParaRPr lang="en-US" dirty="0"/>
          </a:p>
        </p:txBody>
      </p:sp>
      <p:sp>
        <p:nvSpPr>
          <p:cNvPr id="13" name="Rectangle 12"/>
          <p:cNvSpPr/>
          <p:nvPr/>
        </p:nvSpPr>
        <p:spPr>
          <a:xfrm>
            <a:off x="1295400" y="3276600"/>
            <a:ext cx="750718" cy="369332"/>
          </a:xfrm>
          <a:prstGeom prst="rect">
            <a:avLst/>
          </a:prstGeom>
        </p:spPr>
        <p:txBody>
          <a:bodyPr wrap="none">
            <a:spAutoFit/>
          </a:bodyPr>
          <a:lstStyle/>
          <a:p>
            <a:r>
              <a:rPr lang="en-US" dirty="0" smtClean="0"/>
              <a:t>stores</a:t>
            </a:r>
            <a:endParaRPr lang="en-US" dirty="0"/>
          </a:p>
        </p:txBody>
      </p:sp>
      <p:sp>
        <p:nvSpPr>
          <p:cNvPr id="14" name="Rectangle 13"/>
          <p:cNvSpPr/>
          <p:nvPr/>
        </p:nvSpPr>
        <p:spPr>
          <a:xfrm>
            <a:off x="3048000" y="3276600"/>
            <a:ext cx="752642" cy="369332"/>
          </a:xfrm>
          <a:prstGeom prst="rect">
            <a:avLst/>
          </a:prstGeom>
        </p:spPr>
        <p:txBody>
          <a:bodyPr wrap="none">
            <a:spAutoFit/>
          </a:bodyPr>
          <a:lstStyle/>
          <a:p>
            <a:r>
              <a:rPr lang="en-US" dirty="0" smtClean="0"/>
              <a:t>game </a:t>
            </a:r>
            <a:endParaRPr lang="en-US" dirty="0"/>
          </a:p>
        </p:txBody>
      </p:sp>
      <p:sp>
        <p:nvSpPr>
          <p:cNvPr id="15" name="Rectangle 14"/>
          <p:cNvSpPr/>
          <p:nvPr/>
        </p:nvSpPr>
        <p:spPr>
          <a:xfrm>
            <a:off x="2057400" y="3733800"/>
            <a:ext cx="1159292" cy="369332"/>
          </a:xfrm>
          <a:prstGeom prst="rect">
            <a:avLst/>
          </a:prstGeom>
        </p:spPr>
        <p:txBody>
          <a:bodyPr wrap="none">
            <a:spAutoFit/>
          </a:bodyPr>
          <a:lstStyle/>
          <a:p>
            <a:r>
              <a:rPr lang="en-US" dirty="0" smtClean="0"/>
              <a:t>musicians </a:t>
            </a:r>
            <a:endParaRPr lang="en-US" dirty="0"/>
          </a:p>
        </p:txBody>
      </p:sp>
      <p:sp>
        <p:nvSpPr>
          <p:cNvPr id="16" name="Rectangle 15"/>
          <p:cNvSpPr/>
          <p:nvPr/>
        </p:nvSpPr>
        <p:spPr>
          <a:xfrm>
            <a:off x="6553200" y="2057400"/>
            <a:ext cx="827471" cy="369332"/>
          </a:xfrm>
          <a:prstGeom prst="rect">
            <a:avLst/>
          </a:prstGeom>
        </p:spPr>
        <p:txBody>
          <a:bodyPr wrap="none">
            <a:spAutoFit/>
          </a:bodyPr>
          <a:lstStyle/>
          <a:p>
            <a:r>
              <a:rPr lang="en-US" dirty="0" smtClean="0"/>
              <a:t>Russia </a:t>
            </a:r>
            <a:endParaRPr lang="en-US" dirty="0"/>
          </a:p>
        </p:txBody>
      </p:sp>
      <p:sp>
        <p:nvSpPr>
          <p:cNvPr id="17" name="Rectangle 16"/>
          <p:cNvSpPr/>
          <p:nvPr/>
        </p:nvSpPr>
        <p:spPr>
          <a:xfrm>
            <a:off x="6019800" y="2514600"/>
            <a:ext cx="885371" cy="369332"/>
          </a:xfrm>
          <a:prstGeom prst="rect">
            <a:avLst/>
          </a:prstGeom>
        </p:spPr>
        <p:txBody>
          <a:bodyPr wrap="none">
            <a:spAutoFit/>
          </a:bodyPr>
          <a:lstStyle/>
          <a:p>
            <a:r>
              <a:rPr lang="en-US" dirty="0" smtClean="0"/>
              <a:t>Winter </a:t>
            </a:r>
            <a:endParaRPr lang="en-US" dirty="0"/>
          </a:p>
        </p:txBody>
      </p:sp>
      <p:sp>
        <p:nvSpPr>
          <p:cNvPr id="18" name="Rectangle 17"/>
          <p:cNvSpPr/>
          <p:nvPr/>
        </p:nvSpPr>
        <p:spPr>
          <a:xfrm>
            <a:off x="7391400" y="2286000"/>
            <a:ext cx="1093569" cy="369332"/>
          </a:xfrm>
          <a:prstGeom prst="rect">
            <a:avLst/>
          </a:prstGeom>
        </p:spPr>
        <p:txBody>
          <a:bodyPr wrap="none">
            <a:spAutoFit/>
          </a:bodyPr>
          <a:lstStyle/>
          <a:p>
            <a:r>
              <a:rPr lang="en-US" dirty="0" smtClean="0"/>
              <a:t>Olympics </a:t>
            </a:r>
            <a:endParaRPr lang="en-US" dirty="0"/>
          </a:p>
        </p:txBody>
      </p:sp>
      <p:sp>
        <p:nvSpPr>
          <p:cNvPr id="19" name="Rectangle 18"/>
          <p:cNvSpPr/>
          <p:nvPr/>
        </p:nvSpPr>
        <p:spPr>
          <a:xfrm>
            <a:off x="6248400" y="3048000"/>
            <a:ext cx="684803" cy="369332"/>
          </a:xfrm>
          <a:prstGeom prst="rect">
            <a:avLst/>
          </a:prstGeom>
        </p:spPr>
        <p:txBody>
          <a:bodyPr wrap="none">
            <a:spAutoFit/>
          </a:bodyPr>
          <a:lstStyle/>
          <a:p>
            <a:r>
              <a:rPr lang="en-US" smtClean="0"/>
              <a:t>Sochi</a:t>
            </a:r>
            <a:endParaRPr lang="en-US" dirty="0"/>
          </a:p>
        </p:txBody>
      </p:sp>
      <p:sp>
        <p:nvSpPr>
          <p:cNvPr id="20" name="Rectangle 19"/>
          <p:cNvSpPr/>
          <p:nvPr/>
        </p:nvSpPr>
        <p:spPr>
          <a:xfrm>
            <a:off x="7162800" y="3429000"/>
            <a:ext cx="1234505" cy="369332"/>
          </a:xfrm>
          <a:prstGeom prst="rect">
            <a:avLst/>
          </a:prstGeom>
        </p:spPr>
        <p:txBody>
          <a:bodyPr wrap="none">
            <a:spAutoFit/>
          </a:bodyPr>
          <a:lstStyle/>
          <a:p>
            <a:r>
              <a:rPr lang="en-US" dirty="0" smtClean="0"/>
              <a:t>mountains </a:t>
            </a:r>
            <a:endParaRPr lang="en-US" dirty="0"/>
          </a:p>
        </p:txBody>
      </p:sp>
      <p:sp>
        <p:nvSpPr>
          <p:cNvPr id="21" name="Rectangle 20"/>
          <p:cNvSpPr/>
          <p:nvPr/>
        </p:nvSpPr>
        <p:spPr>
          <a:xfrm>
            <a:off x="5867400" y="3581400"/>
            <a:ext cx="1010213" cy="369332"/>
          </a:xfrm>
          <a:prstGeom prst="rect">
            <a:avLst/>
          </a:prstGeom>
        </p:spPr>
        <p:txBody>
          <a:bodyPr wrap="none">
            <a:spAutoFit/>
          </a:bodyPr>
          <a:lstStyle/>
          <a:p>
            <a:r>
              <a:rPr lang="en-US" dirty="0" smtClean="0"/>
              <a:t>beaches </a:t>
            </a:r>
            <a:endParaRPr lang="en-US" dirty="0"/>
          </a:p>
        </p:txBody>
      </p:sp>
      <p:sp>
        <p:nvSpPr>
          <p:cNvPr id="22" name="Rectangle 21"/>
          <p:cNvSpPr/>
          <p:nvPr/>
        </p:nvSpPr>
        <p:spPr>
          <a:xfrm>
            <a:off x="7086600" y="3886200"/>
            <a:ext cx="817853" cy="369332"/>
          </a:xfrm>
          <a:prstGeom prst="rect">
            <a:avLst/>
          </a:prstGeom>
        </p:spPr>
        <p:txBody>
          <a:bodyPr wrap="none">
            <a:spAutoFit/>
          </a:bodyPr>
          <a:lstStyle/>
          <a:p>
            <a:r>
              <a:rPr lang="en-US" dirty="0" smtClean="0"/>
              <a:t>sports </a:t>
            </a:r>
            <a:endParaRPr lang="en-US" dirty="0"/>
          </a:p>
        </p:txBody>
      </p:sp>
      <p:sp>
        <p:nvSpPr>
          <p:cNvPr id="23" name="Rectangle 22"/>
          <p:cNvSpPr/>
          <p:nvPr/>
        </p:nvSpPr>
        <p:spPr>
          <a:xfrm>
            <a:off x="7162800" y="2819400"/>
            <a:ext cx="1207382" cy="369332"/>
          </a:xfrm>
          <a:prstGeom prst="rect">
            <a:avLst/>
          </a:prstGeom>
        </p:spPr>
        <p:txBody>
          <a:bodyPr wrap="none">
            <a:spAutoFit/>
          </a:bodyPr>
          <a:lstStyle/>
          <a:p>
            <a:r>
              <a:rPr lang="en-US" dirty="0" smtClean="0"/>
              <a:t>champions</a:t>
            </a:r>
            <a:endParaRPr lang="en-US" dirty="0"/>
          </a:p>
        </p:txBody>
      </p:sp>
      <p:sp>
        <p:nvSpPr>
          <p:cNvPr id="24" name="Rounded Rectangle 23"/>
          <p:cNvSpPr/>
          <p:nvPr/>
        </p:nvSpPr>
        <p:spPr>
          <a:xfrm>
            <a:off x="1524000" y="10668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Mobile Games</a:t>
            </a:r>
            <a:endParaRPr lang="en-US" dirty="0"/>
          </a:p>
        </p:txBody>
      </p:sp>
      <p:sp>
        <p:nvSpPr>
          <p:cNvPr id="25" name="Rounded Rectangle 24"/>
          <p:cNvSpPr/>
          <p:nvPr/>
        </p:nvSpPr>
        <p:spPr>
          <a:xfrm>
            <a:off x="6248400" y="990600"/>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Sports</a:t>
            </a:r>
            <a:endParaRPr lang="en-US" dirty="0"/>
          </a:p>
        </p:txBody>
      </p:sp>
      <p:sp>
        <p:nvSpPr>
          <p:cNvPr id="27" name="Rectangle 26"/>
          <p:cNvSpPr/>
          <p:nvPr/>
        </p:nvSpPr>
        <p:spPr>
          <a:xfrm>
            <a:off x="1219200" y="4876800"/>
            <a:ext cx="6922382" cy="707886"/>
          </a:xfrm>
          <a:prstGeom prst="rect">
            <a:avLst/>
          </a:prstGeom>
          <a:solidFill>
            <a:srgbClr val="FFFFCC"/>
          </a:solidFill>
          <a:ln w="28575">
            <a:solidFill>
              <a:schemeClr val="bg2"/>
            </a:solidFill>
          </a:ln>
        </p:spPr>
        <p:txBody>
          <a:bodyPr wrap="square">
            <a:spAutoFit/>
          </a:bodyPr>
          <a:lstStyle/>
          <a:p>
            <a:pPr marL="285750" indent="-285750">
              <a:buFont typeface="Arial" panose="020B0604020202020204" pitchFamily="34" charset="0"/>
              <a:buChar char="•"/>
            </a:pPr>
            <a:r>
              <a:rPr lang="en-US" sz="2000" dirty="0" smtClean="0">
                <a:latin typeface="Calibri" panose="020F0502020204030204" pitchFamily="34" charset="0"/>
              </a:rPr>
              <a:t>Goal: categorize (short) snippets of text into a given (possibly large) ontology, </a:t>
            </a:r>
            <a:r>
              <a:rPr lang="en-US" sz="2000" dirty="0" smtClean="0">
                <a:solidFill>
                  <a:srgbClr val="FF0000"/>
                </a:solidFill>
                <a:latin typeface="Calibri" panose="020F0502020204030204" pitchFamily="34" charset="0"/>
              </a:rPr>
              <a:t>without supervision</a:t>
            </a:r>
            <a:r>
              <a:rPr lang="en-US" sz="2000" dirty="0" smtClean="0">
                <a:latin typeface="Calibri" panose="020F0502020204030204" pitchFamily="34" charset="0"/>
              </a:rPr>
              <a:t>. </a:t>
            </a:r>
            <a:endParaRPr 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598132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heckerboard(across)">
                                      <p:cBhvr>
                                        <p:cTn id="28" dur="500"/>
                                        <p:tgtEl>
                                          <p:spTgt spid="14"/>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heckerboard(across)">
                                      <p:cBhvr>
                                        <p:cTn id="34" dur="500"/>
                                        <p:tgtEl>
                                          <p:spTgt spid="1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heckerboard(across)">
                                      <p:cBhvr>
                                        <p:cTn id="46" dur="500"/>
                                        <p:tgtEl>
                                          <p:spTgt spid="2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heckerboard(across)">
                                      <p:cBhvr>
                                        <p:cTn id="49" dur="500"/>
                                        <p:tgtEl>
                                          <p:spTgt spid="21"/>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heckerboard(across)">
                                      <p:cBhvr>
                                        <p:cTn id="52" dur="500"/>
                                        <p:tgtEl>
                                          <p:spTgt spid="22"/>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checkerboard(across)">
                                      <p:cBhvr>
                                        <p:cTn id="60" dur="500"/>
                                        <p:tgtEl>
                                          <p:spTgt spid="2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across)">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animBg="1"/>
      <p:bldP spid="25"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15</a:t>
            </a:fld>
            <a:endParaRPr lang="en-US" altLang="zh-TW"/>
          </a:p>
        </p:txBody>
      </p:sp>
      <p:sp>
        <p:nvSpPr>
          <p:cNvPr id="2" name="Title 1"/>
          <p:cNvSpPr>
            <a:spLocks noGrp="1"/>
          </p:cNvSpPr>
          <p:nvPr>
            <p:ph type="title"/>
          </p:nvPr>
        </p:nvSpPr>
        <p:spPr>
          <a:xfrm>
            <a:off x="0" y="-13648"/>
            <a:ext cx="8991600" cy="533400"/>
          </a:xfrm>
        </p:spPr>
        <p:txBody>
          <a:bodyPr>
            <a:noAutofit/>
          </a:bodyPr>
          <a:lstStyle/>
          <a:p>
            <a:r>
              <a:rPr lang="en-US" altLang="zh-CN" sz="3200" dirty="0" smtClean="0"/>
              <a:t>Categorization </a:t>
            </a:r>
            <a:r>
              <a:rPr lang="en-US" altLang="zh-CN" sz="3200" dirty="0" smtClean="0">
                <a:solidFill>
                  <a:schemeClr val="tx1"/>
                </a:solidFill>
              </a:rPr>
              <a:t>without</a:t>
            </a:r>
            <a:r>
              <a:rPr lang="en-US" altLang="zh-CN" sz="3200" dirty="0" smtClean="0"/>
              <a:t> Labeled Data </a:t>
            </a:r>
            <a:r>
              <a:rPr lang="en-US" altLang="zh-CN" sz="1800" dirty="0" smtClean="0">
                <a:solidFill>
                  <a:schemeClr val="tx1"/>
                </a:solidFill>
              </a:rPr>
              <a:t>[AAAI’08, AAAI’14;IJCAI’16]</a:t>
            </a:r>
            <a:endParaRPr lang="en-US" sz="2000" dirty="0">
              <a:solidFill>
                <a:schemeClr val="tx1"/>
              </a:solidFill>
            </a:endParaRPr>
          </a:p>
        </p:txBody>
      </p:sp>
      <p:sp>
        <p:nvSpPr>
          <p:cNvPr id="3" name="Content Placeholder 2"/>
          <p:cNvSpPr>
            <a:spLocks noGrp="1"/>
          </p:cNvSpPr>
          <p:nvPr>
            <p:ph idx="4294967295"/>
          </p:nvPr>
        </p:nvSpPr>
        <p:spPr>
          <a:xfrm>
            <a:off x="762000" y="1143000"/>
            <a:ext cx="8382000" cy="5029200"/>
          </a:xfrm>
        </p:spPr>
        <p:txBody>
          <a:bodyPr>
            <a:normAutofit/>
          </a:bodyPr>
          <a:lstStyle/>
          <a:p>
            <a:r>
              <a:rPr lang="en-US" dirty="0" smtClean="0"/>
              <a:t>Given: </a:t>
            </a:r>
          </a:p>
          <a:p>
            <a:pPr lvl="1"/>
            <a:r>
              <a:rPr lang="en-US" dirty="0" smtClean="0"/>
              <a:t>A single document (or: a collection of documents)</a:t>
            </a:r>
          </a:p>
          <a:p>
            <a:pPr lvl="1"/>
            <a:r>
              <a:rPr lang="en-US" dirty="0" smtClean="0"/>
              <a:t>A taxonomy of categories into which we want to classify the documents</a:t>
            </a:r>
          </a:p>
          <a:p>
            <a:r>
              <a:rPr lang="en-US" dirty="0" err="1" smtClean="0"/>
              <a:t>Dataless</a:t>
            </a:r>
            <a:r>
              <a:rPr lang="en-US" dirty="0" smtClean="0"/>
              <a:t> procedure:</a:t>
            </a:r>
          </a:p>
          <a:p>
            <a:pPr lvl="1"/>
            <a:r>
              <a:rPr lang="en-US" dirty="0" smtClean="0"/>
              <a:t>Let</a:t>
            </a:r>
            <a:r>
              <a:rPr lang="en-US" dirty="0" smtClean="0">
                <a:latin typeface="cmmi10"/>
              </a:rPr>
              <a:t> Á</a:t>
            </a:r>
            <a:r>
              <a:rPr lang="en-US" dirty="0" smtClean="0">
                <a:latin typeface="Calibri"/>
              </a:rPr>
              <a:t>(l</a:t>
            </a:r>
            <a:r>
              <a:rPr lang="en-US" baseline="-25000" dirty="0" smtClean="0">
                <a:latin typeface="Calibri"/>
              </a:rPr>
              <a:t>i</a:t>
            </a:r>
            <a:r>
              <a:rPr lang="en-US" dirty="0" smtClean="0"/>
              <a:t>)    be the </a:t>
            </a:r>
            <a:r>
              <a:rPr lang="en-US" dirty="0" smtClean="0">
                <a:solidFill>
                  <a:srgbClr val="0033CC"/>
                </a:solidFill>
              </a:rPr>
              <a:t>semantic representation </a:t>
            </a:r>
            <a:r>
              <a:rPr lang="en-US" dirty="0" smtClean="0"/>
              <a:t>of the labels</a:t>
            </a:r>
          </a:p>
          <a:p>
            <a:pPr lvl="1"/>
            <a:r>
              <a:rPr lang="en-US" dirty="0" smtClean="0"/>
              <a:t>Let </a:t>
            </a:r>
            <a:r>
              <a:rPr lang="en-US" dirty="0" smtClean="0">
                <a:latin typeface="cmmi10"/>
              </a:rPr>
              <a:t>Á</a:t>
            </a:r>
            <a:r>
              <a:rPr lang="en-US" dirty="0" smtClean="0"/>
              <a:t>(d)   be the </a:t>
            </a:r>
            <a:r>
              <a:rPr lang="en-US" dirty="0" smtClean="0">
                <a:solidFill>
                  <a:srgbClr val="0033CC"/>
                </a:solidFill>
              </a:rPr>
              <a:t>semantic representation of </a:t>
            </a:r>
            <a:r>
              <a:rPr lang="en-US" dirty="0" smtClean="0"/>
              <a:t>a document: </a:t>
            </a:r>
          </a:p>
          <a:p>
            <a:pPr lvl="1"/>
            <a:r>
              <a:rPr lang="en-US" dirty="0" smtClean="0"/>
              <a:t>Select the most appropriate category: </a:t>
            </a:r>
          </a:p>
          <a:p>
            <a:pPr marL="400050" lvl="1" indent="0">
              <a:buNone/>
            </a:pPr>
            <a:r>
              <a:rPr lang="en-US" dirty="0" smtClean="0">
                <a:latin typeface="Calibri"/>
              </a:rPr>
              <a:t>                                       l</a:t>
            </a:r>
            <a:r>
              <a:rPr lang="en-US" baseline="-25000" dirty="0" smtClean="0">
                <a:latin typeface="Calibri"/>
              </a:rPr>
              <a:t>i</a:t>
            </a:r>
            <a:r>
              <a:rPr lang="en-US" baseline="15000" dirty="0" smtClean="0">
                <a:latin typeface="Calibri"/>
              </a:rPr>
              <a:t>*</a:t>
            </a:r>
            <a:r>
              <a:rPr lang="en-US" dirty="0" smtClean="0"/>
              <a:t> = </a:t>
            </a:r>
            <a:r>
              <a:rPr lang="en-US" dirty="0" err="1" smtClean="0">
                <a:latin typeface="Calibri"/>
              </a:rPr>
              <a:t>argmin</a:t>
            </a:r>
            <a:r>
              <a:rPr lang="en-US" baseline="-25000" dirty="0" err="1" smtClean="0">
                <a:latin typeface="Calibri"/>
              </a:rPr>
              <a:t>i</a:t>
            </a:r>
            <a:r>
              <a:rPr lang="en-US" dirty="0" smtClean="0"/>
              <a:t> ||</a:t>
            </a:r>
            <a:r>
              <a:rPr lang="en-US" dirty="0" smtClean="0">
                <a:latin typeface="cmmi10"/>
              </a:rPr>
              <a:t>Á</a:t>
            </a:r>
            <a:r>
              <a:rPr lang="en-US" dirty="0" smtClean="0">
                <a:latin typeface="Calibri"/>
              </a:rPr>
              <a:t>(l</a:t>
            </a:r>
            <a:r>
              <a:rPr lang="en-US" baseline="-25000" dirty="0" smtClean="0">
                <a:latin typeface="Calibri"/>
              </a:rPr>
              <a:t>i</a:t>
            </a:r>
            <a:r>
              <a:rPr lang="en-US" dirty="0" smtClean="0"/>
              <a:t>) - </a:t>
            </a:r>
            <a:r>
              <a:rPr lang="en-US" dirty="0" smtClean="0">
                <a:latin typeface="cmmi10"/>
              </a:rPr>
              <a:t>Á</a:t>
            </a:r>
            <a:r>
              <a:rPr lang="en-US" dirty="0" smtClean="0"/>
              <a:t>(d)||</a:t>
            </a:r>
          </a:p>
          <a:p>
            <a:pPr lvl="1" indent="-342900"/>
            <a:r>
              <a:rPr lang="en-US" dirty="0" smtClean="0"/>
              <a:t>Bootstrap </a:t>
            </a:r>
          </a:p>
          <a:p>
            <a:pPr lvl="2" indent="-342900"/>
            <a:r>
              <a:rPr lang="en-US" dirty="0" smtClean="0"/>
              <a:t>Label the most confident documents; use this to train a model.</a:t>
            </a:r>
          </a:p>
          <a:p>
            <a:r>
              <a:rPr lang="en-US" dirty="0" smtClean="0"/>
              <a:t>Key Questions: </a:t>
            </a:r>
          </a:p>
          <a:p>
            <a:pPr lvl="1"/>
            <a:r>
              <a:rPr lang="en-US" dirty="0" smtClean="0"/>
              <a:t>How to generate a </a:t>
            </a:r>
            <a:r>
              <a:rPr lang="en-US" dirty="0" smtClean="0">
                <a:solidFill>
                  <a:srgbClr val="003366"/>
                </a:solidFill>
              </a:rPr>
              <a:t>good Semantic Representations</a:t>
            </a:r>
            <a:r>
              <a:rPr lang="en-US" dirty="0" smtClean="0"/>
              <a:t>?</a:t>
            </a:r>
          </a:p>
          <a:p>
            <a:pPr lvl="1"/>
            <a:r>
              <a:rPr lang="en-US" dirty="0" smtClean="0">
                <a:solidFill>
                  <a:srgbClr val="003366"/>
                </a:solidFill>
              </a:rPr>
              <a:t>How to do it in many languages</a:t>
            </a:r>
            <a:r>
              <a:rPr lang="en-US" dirty="0" smtClean="0"/>
              <a:t>, with minimal resources?</a:t>
            </a:r>
            <a:endParaRPr lang="en-US" dirty="0"/>
          </a:p>
        </p:txBody>
      </p:sp>
      <p:sp>
        <p:nvSpPr>
          <p:cNvPr id="7" name="Rectangular Callout 6"/>
          <p:cNvSpPr/>
          <p:nvPr/>
        </p:nvSpPr>
        <p:spPr>
          <a:xfrm>
            <a:off x="2106564" y="582564"/>
            <a:ext cx="6934200" cy="990600"/>
          </a:xfrm>
          <a:prstGeom prst="wedgeRectCallout">
            <a:avLst>
              <a:gd name="adj1" fmla="val -20620"/>
              <a:gd name="adj2" fmla="val 4959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3366"/>
                </a:solidFill>
              </a:rPr>
              <a:t>This is </a:t>
            </a:r>
            <a:r>
              <a:rPr lang="en-US" b="1" dirty="0" smtClean="0">
                <a:solidFill>
                  <a:srgbClr val="003366"/>
                </a:solidFill>
              </a:rPr>
              <a:t>not an unsupervised learning </a:t>
            </a:r>
            <a:r>
              <a:rPr lang="en-US" dirty="0" smtClean="0">
                <a:solidFill>
                  <a:srgbClr val="003366"/>
                </a:solidFill>
              </a:rPr>
              <a:t>scenario. Unsupervised learning assumes a </a:t>
            </a:r>
            <a:r>
              <a:rPr lang="en-US" dirty="0" smtClean="0">
                <a:solidFill>
                  <a:srgbClr val="3366CC"/>
                </a:solidFill>
              </a:rPr>
              <a:t>coherent collection of data points</a:t>
            </a:r>
            <a:r>
              <a:rPr lang="en-US" dirty="0" smtClean="0">
                <a:solidFill>
                  <a:srgbClr val="003366"/>
                </a:solidFill>
              </a:rPr>
              <a:t>, and that </a:t>
            </a:r>
            <a:r>
              <a:rPr lang="en-US" dirty="0" smtClean="0">
                <a:solidFill>
                  <a:srgbClr val="3366CC"/>
                </a:solidFill>
              </a:rPr>
              <a:t>similar labels are assigned to similar data points</a:t>
            </a:r>
            <a:r>
              <a:rPr lang="en-US" dirty="0" smtClean="0">
                <a:solidFill>
                  <a:srgbClr val="003366"/>
                </a:solidFill>
              </a:rPr>
              <a:t>. It cannot work on a single document. </a:t>
            </a:r>
            <a:endParaRPr lang="en-US" dirty="0">
              <a:solidFill>
                <a:srgbClr val="003366"/>
              </a:solidFill>
            </a:endParaRPr>
          </a:p>
        </p:txBody>
      </p:sp>
    </p:spTree>
    <p:extLst>
      <p:ext uri="{BB962C8B-B14F-4D97-AF65-F5344CB8AC3E}">
        <p14:creationId xmlns:p14="http://schemas.microsoft.com/office/powerpoint/2010/main" val="16591395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533400"/>
          </a:xfrm>
        </p:spPr>
        <p:txBody>
          <a:bodyPr>
            <a:noAutofit/>
          </a:bodyPr>
          <a:lstStyle/>
          <a:p>
            <a:r>
              <a:rPr lang="en-US" altLang="zh-CN" dirty="0" smtClean="0"/>
              <a:t>General Framework</a:t>
            </a:r>
            <a:endParaRPr lang="en-US" dirty="0"/>
          </a:p>
        </p:txBody>
      </p:sp>
      <p:sp>
        <p:nvSpPr>
          <p:cNvPr id="5" name="Rectangle 4"/>
          <p:cNvSpPr/>
          <p:nvPr/>
        </p:nvSpPr>
        <p:spPr>
          <a:xfrm>
            <a:off x="228600" y="3962400"/>
            <a:ext cx="1828800" cy="685800"/>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Document(s)</a:t>
            </a:r>
            <a:endParaRPr lang="en-US" dirty="0">
              <a:solidFill>
                <a:srgbClr val="003366"/>
              </a:solidFill>
            </a:endParaRPr>
          </a:p>
        </p:txBody>
      </p:sp>
      <p:sp>
        <p:nvSpPr>
          <p:cNvPr id="7" name="Rectangle 6"/>
          <p:cNvSpPr/>
          <p:nvPr/>
        </p:nvSpPr>
        <p:spPr>
          <a:xfrm>
            <a:off x="228600" y="2286000"/>
            <a:ext cx="1828800" cy="914400"/>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Label</a:t>
            </a:r>
          </a:p>
          <a:p>
            <a:pPr algn="ctr"/>
            <a:r>
              <a:rPr lang="en-US" dirty="0" smtClean="0">
                <a:solidFill>
                  <a:srgbClr val="003366"/>
                </a:solidFill>
              </a:rPr>
              <a:t>names</a:t>
            </a:r>
            <a:endParaRPr lang="en-US" dirty="0">
              <a:solidFill>
                <a:srgbClr val="003366"/>
              </a:solidFill>
            </a:endParaRPr>
          </a:p>
        </p:txBody>
      </p:sp>
      <p:cxnSp>
        <p:nvCxnSpPr>
          <p:cNvPr id="9" name="Straight Arrow Connector 8"/>
          <p:cNvCxnSpPr>
            <a:stCxn id="7" idx="3"/>
            <a:endCxn id="10" idx="1"/>
          </p:cNvCxnSpPr>
          <p:nvPr/>
        </p:nvCxnSpPr>
        <p:spPr>
          <a:xfrm>
            <a:off x="2057400" y="2743200"/>
            <a:ext cx="685800" cy="685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Flowchart: Alternate Process 9"/>
          <p:cNvSpPr/>
          <p:nvPr/>
        </p:nvSpPr>
        <p:spPr>
          <a:xfrm>
            <a:off x="2743200" y="2895600"/>
            <a:ext cx="2667000" cy="1066800"/>
          </a:xfrm>
          <a:prstGeom prst="flowChartAlternateProcess">
            <a:avLst/>
          </a:prstGeom>
          <a:solidFill>
            <a:srgbClr val="FFFF99"/>
          </a:solidFill>
          <a:ln>
            <a:solidFill>
              <a:srgbClr val="FF99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smtClean="0">
                <a:solidFill>
                  <a:srgbClr val="003366"/>
                </a:solidFill>
              </a:rPr>
              <a:t>Map </a:t>
            </a:r>
            <a:r>
              <a:rPr lang="en-US" dirty="0" smtClean="0">
                <a:solidFill>
                  <a:srgbClr val="003366"/>
                </a:solidFill>
              </a:rPr>
              <a:t>label</a:t>
            </a:r>
            <a:r>
              <a:rPr lang="en-US" altLang="zh-CN" dirty="0" smtClean="0">
                <a:solidFill>
                  <a:srgbClr val="003366"/>
                </a:solidFill>
              </a:rPr>
              <a:t>s</a:t>
            </a:r>
            <a:r>
              <a:rPr lang="en-US" dirty="0" smtClean="0">
                <a:solidFill>
                  <a:srgbClr val="003366"/>
                </a:solidFill>
              </a:rPr>
              <a:t>/document</a:t>
            </a:r>
            <a:r>
              <a:rPr lang="en-US" altLang="zh-CN" dirty="0" smtClean="0">
                <a:solidFill>
                  <a:srgbClr val="003366"/>
                </a:solidFill>
              </a:rPr>
              <a:t>s</a:t>
            </a:r>
            <a:r>
              <a:rPr lang="en-US" dirty="0" smtClean="0">
                <a:solidFill>
                  <a:srgbClr val="003366"/>
                </a:solidFill>
              </a:rPr>
              <a:t> to the same space</a:t>
            </a:r>
            <a:endParaRPr lang="en-US" dirty="0">
              <a:solidFill>
                <a:srgbClr val="003366"/>
              </a:solidFill>
            </a:endParaRPr>
          </a:p>
        </p:txBody>
      </p:sp>
      <p:cxnSp>
        <p:nvCxnSpPr>
          <p:cNvPr id="12" name="Straight Arrow Connector 11"/>
          <p:cNvCxnSpPr>
            <a:stCxn id="5" idx="3"/>
            <a:endCxn id="10" idx="1"/>
          </p:cNvCxnSpPr>
          <p:nvPr/>
        </p:nvCxnSpPr>
        <p:spPr>
          <a:xfrm flipV="1">
            <a:off x="2057400" y="3429000"/>
            <a:ext cx="685800" cy="8763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49" idx="1"/>
          </p:cNvCxnSpPr>
          <p:nvPr/>
        </p:nvCxnSpPr>
        <p:spPr>
          <a:xfrm>
            <a:off x="5410200" y="3429000"/>
            <a:ext cx="4572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9" idx="2"/>
            <a:endCxn id="54" idx="0"/>
          </p:cNvCxnSpPr>
          <p:nvPr/>
        </p:nvCxnSpPr>
        <p:spPr>
          <a:xfrm>
            <a:off x="7353300" y="3962400"/>
            <a:ext cx="0" cy="3810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5410200"/>
            <a:ext cx="9144000" cy="830997"/>
          </a:xfrm>
          <a:prstGeom prst="rect">
            <a:avLst/>
          </a:prstGeom>
        </p:spPr>
        <p:txBody>
          <a:bodyPr wrap="square">
            <a:spAutoFit/>
          </a:bodyPr>
          <a:lstStyle/>
          <a:p>
            <a:r>
              <a:rPr lang="en-US" sz="1200" dirty="0" smtClean="0">
                <a:solidFill>
                  <a:schemeClr val="tx1">
                    <a:lumMod val="65000"/>
                  </a:schemeClr>
                </a:solidFill>
                <a:latin typeface="+mn-lt"/>
              </a:rPr>
              <a:t>M. Chang, L. </a:t>
            </a:r>
            <a:r>
              <a:rPr lang="en-US" sz="1200" dirty="0" err="1" smtClean="0">
                <a:solidFill>
                  <a:schemeClr val="tx1">
                    <a:lumMod val="65000"/>
                  </a:schemeClr>
                </a:solidFill>
                <a:latin typeface="+mn-lt"/>
              </a:rPr>
              <a:t>Ratinov</a:t>
            </a:r>
            <a:r>
              <a:rPr lang="en-US" sz="1200" dirty="0" smtClean="0">
                <a:solidFill>
                  <a:schemeClr val="tx1">
                    <a:lumMod val="65000"/>
                  </a:schemeClr>
                </a:solidFill>
                <a:latin typeface="+mn-lt"/>
              </a:rPr>
              <a:t>, D. Roth, V. </a:t>
            </a:r>
            <a:r>
              <a:rPr lang="en-US" sz="1200" dirty="0" err="1" smtClean="0">
                <a:solidFill>
                  <a:schemeClr val="tx1">
                    <a:lumMod val="65000"/>
                  </a:schemeClr>
                </a:solidFill>
                <a:latin typeface="+mn-lt"/>
              </a:rPr>
              <a:t>Srikumar</a:t>
            </a:r>
            <a:r>
              <a:rPr lang="en-US" sz="1200" dirty="0" smtClean="0">
                <a:solidFill>
                  <a:schemeClr val="tx1">
                    <a:lumMod val="65000"/>
                  </a:schemeClr>
                </a:solidFill>
                <a:latin typeface="+mn-lt"/>
              </a:rPr>
              <a:t>: Importance of Semantic Representation: </a:t>
            </a:r>
            <a:r>
              <a:rPr lang="en-US" sz="1200" dirty="0" err="1" smtClean="0">
                <a:solidFill>
                  <a:schemeClr val="tx1">
                    <a:lumMod val="65000"/>
                  </a:schemeClr>
                </a:solidFill>
                <a:latin typeface="+mn-lt"/>
              </a:rPr>
              <a:t>Dataless</a:t>
            </a:r>
            <a:r>
              <a:rPr lang="en-US" sz="1200" dirty="0" smtClean="0">
                <a:solidFill>
                  <a:schemeClr val="tx1">
                    <a:lumMod val="65000"/>
                  </a:schemeClr>
                </a:solidFill>
                <a:latin typeface="+mn-lt"/>
              </a:rPr>
              <a:t> Classification. AAAI</a:t>
            </a:r>
            <a:r>
              <a:rPr lang="zh-CN" altLang="en-US" sz="1200" dirty="0" smtClean="0">
                <a:solidFill>
                  <a:schemeClr val="tx1">
                    <a:lumMod val="65000"/>
                  </a:schemeClr>
                </a:solidFill>
                <a:latin typeface="+mn-lt"/>
              </a:rPr>
              <a:t>‘</a:t>
            </a:r>
            <a:r>
              <a:rPr lang="en-US" sz="1200" dirty="0" smtClean="0">
                <a:solidFill>
                  <a:schemeClr val="tx1">
                    <a:lumMod val="65000"/>
                  </a:schemeClr>
                </a:solidFill>
                <a:latin typeface="+mn-lt"/>
              </a:rPr>
              <a:t>08.</a:t>
            </a:r>
          </a:p>
          <a:p>
            <a:r>
              <a:rPr lang="en-US" sz="1200" dirty="0" smtClean="0">
                <a:solidFill>
                  <a:schemeClr val="tx1">
                    <a:lumMod val="65000"/>
                  </a:schemeClr>
                </a:solidFill>
                <a:latin typeface="+mn-lt"/>
              </a:rPr>
              <a:t>Y. Song, D. Roth: On </a:t>
            </a:r>
            <a:r>
              <a:rPr lang="en-US" sz="1200" dirty="0" err="1" smtClean="0">
                <a:solidFill>
                  <a:schemeClr val="tx1">
                    <a:lumMod val="65000"/>
                  </a:schemeClr>
                </a:solidFill>
                <a:latin typeface="+mn-lt"/>
              </a:rPr>
              <a:t>dataless</a:t>
            </a:r>
            <a:r>
              <a:rPr lang="en-US" sz="1200" dirty="0" smtClean="0">
                <a:solidFill>
                  <a:schemeClr val="tx1">
                    <a:lumMod val="65000"/>
                  </a:schemeClr>
                </a:solidFill>
                <a:latin typeface="+mn-lt"/>
              </a:rPr>
              <a:t> hierarchical text classification. AAAI’14.</a:t>
            </a:r>
          </a:p>
          <a:p>
            <a:r>
              <a:rPr lang="en-US" sz="1200" dirty="0" smtClean="0">
                <a:solidFill>
                  <a:schemeClr val="tx1">
                    <a:lumMod val="65000"/>
                  </a:schemeClr>
                </a:solidFill>
                <a:latin typeface="+mn-lt"/>
              </a:rPr>
              <a:t>Y. Song, D. Roth: Unsupervised Sparse Vector Densification for Short Text Similarity. HLT-NAACL’15.</a:t>
            </a:r>
          </a:p>
          <a:p>
            <a:r>
              <a:rPr lang="en-US" sz="1200" dirty="0" smtClean="0">
                <a:solidFill>
                  <a:schemeClr val="tx1">
                    <a:lumMod val="65000"/>
                  </a:schemeClr>
                </a:solidFill>
                <a:latin typeface="+mn-lt"/>
              </a:rPr>
              <a:t>Y. Song, </a:t>
            </a:r>
            <a:r>
              <a:rPr lang="en-US" sz="1200" dirty="0" smtClean="0">
                <a:latin typeface="+mn-lt"/>
              </a:rPr>
              <a:t>S. </a:t>
            </a:r>
            <a:r>
              <a:rPr lang="en-US" sz="1200" dirty="0" err="1" smtClean="0">
                <a:latin typeface="+mn-lt"/>
              </a:rPr>
              <a:t>Upadhyay</a:t>
            </a:r>
            <a:r>
              <a:rPr lang="en-US" sz="1200" dirty="0" smtClean="0">
                <a:solidFill>
                  <a:schemeClr val="tx1">
                    <a:lumMod val="65000"/>
                  </a:schemeClr>
                </a:solidFill>
                <a:latin typeface="+mn-lt"/>
              </a:rPr>
              <a:t>, H. </a:t>
            </a:r>
            <a:r>
              <a:rPr lang="en-US" sz="1200" dirty="0" err="1" smtClean="0">
                <a:solidFill>
                  <a:schemeClr val="tx1">
                    <a:lumMod val="65000"/>
                  </a:schemeClr>
                </a:solidFill>
                <a:latin typeface="+mn-lt"/>
              </a:rPr>
              <a:t>Peng</a:t>
            </a:r>
            <a:r>
              <a:rPr lang="en-US" sz="1200" dirty="0" smtClean="0">
                <a:solidFill>
                  <a:schemeClr val="tx1">
                    <a:lumMod val="65000"/>
                  </a:schemeClr>
                </a:solidFill>
                <a:latin typeface="+mn-lt"/>
              </a:rPr>
              <a:t>, D. Roth: </a:t>
            </a:r>
            <a:r>
              <a:rPr lang="en-US" sz="1200" dirty="0" smtClean="0">
                <a:latin typeface="+mn-lt"/>
              </a:rPr>
              <a:t>Cross-lingual </a:t>
            </a:r>
            <a:r>
              <a:rPr lang="en-US" sz="1200" dirty="0" err="1" smtClean="0">
                <a:latin typeface="+mn-lt"/>
              </a:rPr>
              <a:t>Dataless</a:t>
            </a:r>
            <a:r>
              <a:rPr lang="en-US" sz="1200" dirty="0" smtClean="0">
                <a:latin typeface="+mn-lt"/>
              </a:rPr>
              <a:t> Classification for Many Languages</a:t>
            </a:r>
            <a:r>
              <a:rPr lang="en-US" sz="1200" dirty="0" smtClean="0">
                <a:solidFill>
                  <a:schemeClr val="tx1">
                    <a:lumMod val="65000"/>
                  </a:schemeClr>
                </a:solidFill>
                <a:latin typeface="+mn-lt"/>
              </a:rPr>
              <a:t>. IJCAI’16.</a:t>
            </a:r>
          </a:p>
        </p:txBody>
      </p:sp>
      <p:grpSp>
        <p:nvGrpSpPr>
          <p:cNvPr id="3" name="Group 44"/>
          <p:cNvGrpSpPr/>
          <p:nvPr/>
        </p:nvGrpSpPr>
        <p:grpSpPr>
          <a:xfrm>
            <a:off x="2743200" y="838200"/>
            <a:ext cx="3581400" cy="1828800"/>
            <a:chOff x="2106422" y="1524000"/>
            <a:chExt cx="4976156" cy="2514600"/>
          </a:xfrm>
        </p:grpSpPr>
        <p:sp>
          <p:nvSpPr>
            <p:cNvPr id="30" name="Oval 10"/>
            <p:cNvSpPr>
              <a:spLocks noChangeArrowheads="1"/>
            </p:cNvSpPr>
            <p:nvPr/>
          </p:nvSpPr>
          <p:spPr bwMode="auto">
            <a:xfrm>
              <a:off x="5638800" y="2971800"/>
              <a:ext cx="304800" cy="304800"/>
            </a:xfrm>
            <a:prstGeom prst="ellipse">
              <a:avLst/>
            </a:prstGeom>
            <a:solidFill>
              <a:srgbClr val="0033CC"/>
            </a:solidFill>
            <a:ln w="9525">
              <a:solidFill>
                <a:schemeClr val="tx1"/>
              </a:solidFill>
              <a:round/>
              <a:headEnd/>
              <a:tailEnd/>
            </a:ln>
          </p:spPr>
          <p:txBody>
            <a:bodyPr wrap="none" anchor="ctr"/>
            <a:lstStyle/>
            <a:p>
              <a:endParaRPr lang="en-US" dirty="0">
                <a:solidFill>
                  <a:srgbClr val="FFC000"/>
                </a:solidFill>
              </a:endParaRPr>
            </a:p>
          </p:txBody>
        </p:sp>
        <p:sp>
          <p:nvSpPr>
            <p:cNvPr id="31" name="Oval 11"/>
            <p:cNvSpPr>
              <a:spLocks noChangeArrowheads="1"/>
            </p:cNvSpPr>
            <p:nvPr/>
          </p:nvSpPr>
          <p:spPr bwMode="auto">
            <a:xfrm>
              <a:off x="3581400" y="3200400"/>
              <a:ext cx="304800" cy="3048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2" name="Oval 15"/>
            <p:cNvSpPr>
              <a:spLocks noChangeArrowheads="1"/>
            </p:cNvSpPr>
            <p:nvPr/>
          </p:nvSpPr>
          <p:spPr bwMode="auto">
            <a:xfrm>
              <a:off x="6019800" y="32766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3" name="Oval 15"/>
            <p:cNvSpPr>
              <a:spLocks noChangeArrowheads="1"/>
            </p:cNvSpPr>
            <p:nvPr/>
          </p:nvSpPr>
          <p:spPr bwMode="auto">
            <a:xfrm>
              <a:off x="5486400" y="33528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4" name="Oval 15"/>
            <p:cNvSpPr>
              <a:spLocks noChangeArrowheads="1"/>
            </p:cNvSpPr>
            <p:nvPr/>
          </p:nvSpPr>
          <p:spPr bwMode="auto">
            <a:xfrm>
              <a:off x="6096000" y="2819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5" name="Oval 15"/>
            <p:cNvSpPr>
              <a:spLocks noChangeArrowheads="1"/>
            </p:cNvSpPr>
            <p:nvPr/>
          </p:nvSpPr>
          <p:spPr bwMode="auto">
            <a:xfrm>
              <a:off x="5638800" y="2438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6" name="Oval 15"/>
            <p:cNvSpPr>
              <a:spLocks noChangeArrowheads="1"/>
            </p:cNvSpPr>
            <p:nvPr/>
          </p:nvSpPr>
          <p:spPr bwMode="auto">
            <a:xfrm>
              <a:off x="5029200" y="2819400"/>
              <a:ext cx="304800" cy="304800"/>
            </a:xfrm>
            <a:prstGeom prst="ellipse">
              <a:avLst/>
            </a:prstGeom>
            <a:solidFill>
              <a:srgbClr val="00B0F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a:p>
          </p:txBody>
        </p:sp>
        <p:sp>
          <p:nvSpPr>
            <p:cNvPr id="37" name="Oval 11"/>
            <p:cNvSpPr>
              <a:spLocks noChangeArrowheads="1"/>
            </p:cNvSpPr>
            <p:nvPr/>
          </p:nvSpPr>
          <p:spPr bwMode="auto">
            <a:xfrm>
              <a:off x="3886200" y="28956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8" name="Oval 11"/>
            <p:cNvSpPr>
              <a:spLocks noChangeArrowheads="1"/>
            </p:cNvSpPr>
            <p:nvPr/>
          </p:nvSpPr>
          <p:spPr bwMode="auto">
            <a:xfrm>
              <a:off x="3200400" y="33528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39" name="Oval 11"/>
            <p:cNvSpPr>
              <a:spLocks noChangeArrowheads="1"/>
            </p:cNvSpPr>
            <p:nvPr/>
          </p:nvSpPr>
          <p:spPr bwMode="auto">
            <a:xfrm>
              <a:off x="3505200" y="37338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0" name="Oval 11"/>
            <p:cNvSpPr>
              <a:spLocks noChangeArrowheads="1"/>
            </p:cNvSpPr>
            <p:nvPr/>
          </p:nvSpPr>
          <p:spPr bwMode="auto">
            <a:xfrm>
              <a:off x="3124200" y="26670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1" name="Oval 11"/>
            <p:cNvSpPr>
              <a:spLocks noChangeArrowheads="1"/>
            </p:cNvSpPr>
            <p:nvPr/>
          </p:nvSpPr>
          <p:spPr bwMode="auto">
            <a:xfrm>
              <a:off x="4114800" y="3657600"/>
              <a:ext cx="304800" cy="304800"/>
            </a:xfrm>
            <a:prstGeom prst="ellipse">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2" name="Rectangle 41"/>
            <p:cNvSpPr/>
            <p:nvPr/>
          </p:nvSpPr>
          <p:spPr>
            <a:xfrm>
              <a:off x="2106422" y="1524000"/>
              <a:ext cx="4976156" cy="68557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10000"/>
                </a:lnSpc>
                <a:buFont typeface="Wingdings" pitchFamily="-64" charset="2"/>
                <a:buNone/>
              </a:pPr>
              <a:r>
                <a:rPr lang="en-US" altLang="en-US" sz="2400" i="1" dirty="0" smtClean="0">
                  <a:solidFill>
                    <a:srgbClr val="FF0000"/>
                  </a:solidFill>
                  <a:latin typeface="Calibri" panose="020F0502020204030204" pitchFamily="34" charset="0"/>
                </a:rPr>
                <a:t>Mobile </a:t>
              </a:r>
              <a:r>
                <a:rPr lang="en-US" altLang="zh-CN" sz="2400" i="1" dirty="0" smtClean="0">
                  <a:solidFill>
                    <a:srgbClr val="FF0000"/>
                  </a:solidFill>
                  <a:latin typeface="Calibri" panose="020F0502020204030204" pitchFamily="34" charset="0"/>
                </a:rPr>
                <a:t>Game </a:t>
              </a:r>
              <a:r>
                <a:rPr lang="en-US" altLang="en-US" sz="2400" dirty="0" smtClean="0">
                  <a:latin typeface="Calibri" panose="020F0502020204030204" pitchFamily="34" charset="0"/>
                </a:rPr>
                <a:t>or</a:t>
              </a:r>
              <a:r>
                <a:rPr lang="en-US" altLang="en-US" sz="2400" i="1" dirty="0" smtClean="0">
                  <a:solidFill>
                    <a:srgbClr val="FF0000"/>
                  </a:solidFill>
                  <a:latin typeface="Calibri" panose="020F0502020204030204" pitchFamily="34" charset="0"/>
                </a:rPr>
                <a:t> </a:t>
              </a:r>
              <a:r>
                <a:rPr lang="en-US" altLang="en-US" sz="2400" i="1" dirty="0" smtClean="0">
                  <a:solidFill>
                    <a:srgbClr val="0033CC"/>
                  </a:solidFill>
                  <a:latin typeface="Calibri" panose="020F0502020204030204" pitchFamily="34" charset="0"/>
                </a:rPr>
                <a:t>Sports</a:t>
              </a:r>
              <a:r>
                <a:rPr lang="en-US" altLang="en-US" sz="2400" i="1" dirty="0" smtClean="0">
                  <a:latin typeface="Calibri" panose="020F0502020204030204" pitchFamily="34" charset="0"/>
                </a:rPr>
                <a:t>?</a:t>
              </a:r>
              <a:endParaRPr lang="en-US" altLang="en-US" sz="2800" i="1" dirty="0">
                <a:latin typeface="Calibri" panose="020F0502020204030204" pitchFamily="34" charset="0"/>
              </a:endParaRPr>
            </a:p>
          </p:txBody>
        </p:sp>
        <p:cxnSp>
          <p:nvCxnSpPr>
            <p:cNvPr id="43" name="Straight Arrow Connector 42"/>
            <p:cNvCxnSpPr>
              <a:endCxn id="31" idx="0"/>
            </p:cNvCxnSpPr>
            <p:nvPr/>
          </p:nvCxnSpPr>
          <p:spPr>
            <a:xfrm flipH="1">
              <a:off x="3733800" y="2209800"/>
              <a:ext cx="304800" cy="990600"/>
            </a:xfrm>
            <a:prstGeom prst="straightConnector1">
              <a:avLst/>
            </a:prstGeom>
            <a:ln>
              <a:solidFill>
                <a:srgbClr val="FF0000"/>
              </a:solidFill>
              <a:tailEnd type="arrow"/>
            </a:ln>
          </p:spPr>
          <p:style>
            <a:lnRef idx="3">
              <a:schemeClr val="accent5"/>
            </a:lnRef>
            <a:fillRef idx="0">
              <a:schemeClr val="accent5"/>
            </a:fillRef>
            <a:effectRef idx="2">
              <a:schemeClr val="accent5"/>
            </a:effectRef>
            <a:fontRef idx="minor">
              <a:schemeClr val="tx1"/>
            </a:fontRef>
          </p:style>
        </p:cxnSp>
        <p:cxnSp>
          <p:nvCxnSpPr>
            <p:cNvPr id="44" name="Straight Arrow Connector 43"/>
            <p:cNvCxnSpPr/>
            <p:nvPr/>
          </p:nvCxnSpPr>
          <p:spPr>
            <a:xfrm>
              <a:off x="5486401" y="2221804"/>
              <a:ext cx="228600" cy="762000"/>
            </a:xfrm>
            <a:prstGeom prst="straightConnector1">
              <a:avLst/>
            </a:prstGeom>
            <a:ln>
              <a:solidFill>
                <a:srgbClr val="0033CC"/>
              </a:solidFill>
              <a:tailEnd type="arrow"/>
            </a:ln>
          </p:spPr>
          <p:style>
            <a:lnRef idx="3">
              <a:schemeClr val="accent6"/>
            </a:lnRef>
            <a:fillRef idx="0">
              <a:schemeClr val="accent6"/>
            </a:fillRef>
            <a:effectRef idx="2">
              <a:schemeClr val="accent6"/>
            </a:effectRef>
            <a:fontRef idx="minor">
              <a:schemeClr val="tx1"/>
            </a:fontRef>
          </p:style>
        </p:cxnSp>
      </p:grpSp>
      <p:sp>
        <p:nvSpPr>
          <p:cNvPr id="46" name="Up Arrow Callout 45"/>
          <p:cNvSpPr/>
          <p:nvPr/>
        </p:nvSpPr>
        <p:spPr>
          <a:xfrm>
            <a:off x="2971800" y="3962400"/>
            <a:ext cx="2209800" cy="1143000"/>
          </a:xfrm>
          <a:prstGeom prst="upArrowCallout">
            <a:avLst/>
          </a:prstGeom>
          <a:solidFill>
            <a:srgbClr val="FFFFCC"/>
          </a:solidFill>
          <a:ln>
            <a:solidFill>
              <a:srgbClr val="FF9933"/>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b="1" dirty="0" smtClean="0"/>
              <a:t>World knowledge</a:t>
            </a:r>
          </a:p>
          <a:p>
            <a:pPr algn="ctr"/>
            <a:r>
              <a:rPr lang="en-US" b="1" dirty="0" smtClean="0"/>
              <a:t>(Cross-lingual)</a:t>
            </a:r>
            <a:endParaRPr lang="en-US" b="1" dirty="0"/>
          </a:p>
        </p:txBody>
      </p:sp>
      <p:sp>
        <p:nvSpPr>
          <p:cNvPr id="49" name="Rounded Rectangle 48"/>
          <p:cNvSpPr/>
          <p:nvPr/>
        </p:nvSpPr>
        <p:spPr>
          <a:xfrm>
            <a:off x="5867400" y="2895600"/>
            <a:ext cx="2971800" cy="1066800"/>
          </a:xfrm>
          <a:prstGeom prst="round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solidFill>
                  <a:srgbClr val="003366"/>
                </a:solidFill>
              </a:rPr>
              <a:t>Compute document and label similarities</a:t>
            </a:r>
          </a:p>
        </p:txBody>
      </p:sp>
      <p:sp>
        <p:nvSpPr>
          <p:cNvPr id="54" name="Rounded Rectangle 53"/>
          <p:cNvSpPr/>
          <p:nvPr/>
        </p:nvSpPr>
        <p:spPr>
          <a:xfrm>
            <a:off x="6324600" y="4343400"/>
            <a:ext cx="2057400" cy="762000"/>
          </a:xfrm>
          <a:prstGeom prst="round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3366"/>
                </a:solidFill>
              </a:rPr>
              <a:t>Choose labels</a:t>
            </a:r>
            <a:endParaRPr lang="en-US" dirty="0">
              <a:solidFill>
                <a:srgbClr val="003366"/>
              </a:solidFill>
            </a:endParaRPr>
          </a:p>
        </p:txBody>
      </p:sp>
      <p:sp>
        <p:nvSpPr>
          <p:cNvPr id="47" name="Slide Number Placeholder 4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16</a:t>
            </a:fld>
            <a:endParaRPr lang="en-US" altLang="zh-TW" dirty="0"/>
          </a:p>
        </p:txBody>
      </p:sp>
    </p:spTree>
    <p:custDataLst>
      <p:tags r:id="rId1"/>
    </p:custDataLst>
    <p:extLst>
      <p:ext uri="{BB962C8B-B14F-4D97-AF65-F5344CB8AC3E}">
        <p14:creationId xmlns:p14="http://schemas.microsoft.com/office/powerpoint/2010/main" val="1084485729"/>
      </p:ext>
    </p:extLst>
  </p:cSld>
  <p:clrMapOvr>
    <a:masterClrMapping/>
  </p:clrMapOvr>
  <p:transition spd="med" advTm="77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46" grpId="0" animBg="1"/>
      <p:bldP spid="49"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ular Callout 7"/>
          <p:cNvSpPr/>
          <p:nvPr/>
        </p:nvSpPr>
        <p:spPr>
          <a:xfrm>
            <a:off x="6096000" y="2057400"/>
            <a:ext cx="2971800" cy="609600"/>
          </a:xfrm>
          <a:prstGeom prst="wedgeRectCallout">
            <a:avLst>
              <a:gd name="adj1" fmla="val -71761"/>
              <a:gd name="adj2" fmla="val 152538"/>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No task specific supervision. Wikipedia is there.</a:t>
            </a:r>
            <a:endParaRPr lang="en-US" dirty="0">
              <a:solidFill>
                <a:srgbClr val="003366"/>
              </a:solidFill>
            </a:endParaRPr>
          </a:p>
        </p:txBody>
      </p:sp>
      <p:sp>
        <p:nvSpPr>
          <p:cNvPr id="7" name="Rectangular Callout 6"/>
          <p:cNvSpPr/>
          <p:nvPr/>
        </p:nvSpPr>
        <p:spPr>
          <a:xfrm>
            <a:off x="6096000" y="2743200"/>
            <a:ext cx="2971800" cy="786696"/>
          </a:xfrm>
          <a:prstGeom prst="wedgeRectCallout">
            <a:avLst>
              <a:gd name="adj1" fmla="val -125873"/>
              <a:gd name="adj2" fmla="val 193642"/>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3366"/>
                </a:solidFill>
              </a:rPr>
              <a:t>Additionally, make use of cross-lingual titles space links</a:t>
            </a:r>
            <a:endParaRPr lang="en-US" dirty="0">
              <a:solidFill>
                <a:srgbClr val="003366"/>
              </a:solidFill>
            </a:endParaRPr>
          </a:p>
        </p:txBody>
      </p:sp>
      <p:sp>
        <p:nvSpPr>
          <p:cNvPr id="2" name="Title 1"/>
          <p:cNvSpPr>
            <a:spLocks noGrp="1"/>
          </p:cNvSpPr>
          <p:nvPr>
            <p:ph type="title"/>
          </p:nvPr>
        </p:nvSpPr>
        <p:spPr/>
        <p:txBody>
          <a:bodyPr/>
          <a:lstStyle/>
          <a:p>
            <a:r>
              <a:rPr lang="en-US" smtClean="0"/>
              <a:t>Text Representation</a:t>
            </a:r>
            <a:endParaRPr lang="en-US" dirty="0"/>
          </a:p>
        </p:txBody>
      </p:sp>
      <p:sp>
        <p:nvSpPr>
          <p:cNvPr id="3" name="Content Placeholder 2"/>
          <p:cNvSpPr>
            <a:spLocks noGrp="1"/>
          </p:cNvSpPr>
          <p:nvPr>
            <p:ph idx="1"/>
          </p:nvPr>
        </p:nvSpPr>
        <p:spPr/>
        <p:txBody>
          <a:bodyPr/>
          <a:lstStyle/>
          <a:p>
            <a:r>
              <a:rPr lang="en-US" dirty="0" smtClean="0"/>
              <a:t>[Dense] Distributed Representations (Embeddings)</a:t>
            </a:r>
          </a:p>
          <a:p>
            <a:pPr lvl="1"/>
            <a:r>
              <a:rPr lang="en-US" dirty="0" smtClean="0"/>
              <a:t>New powerful implementations of good old ideas </a:t>
            </a:r>
          </a:p>
          <a:p>
            <a:pPr lvl="2"/>
            <a:r>
              <a:rPr lang="en-US" dirty="0" smtClean="0"/>
              <a:t>Learn a representation for a word as a function of words in its context</a:t>
            </a:r>
          </a:p>
          <a:p>
            <a:r>
              <a:rPr lang="en-US" dirty="0" smtClean="0"/>
              <a:t>Brown Clusters</a:t>
            </a:r>
          </a:p>
          <a:p>
            <a:pPr lvl="1"/>
            <a:r>
              <a:rPr lang="en-US" dirty="0" smtClean="0"/>
              <a:t>An HMM based approach</a:t>
            </a:r>
          </a:p>
          <a:p>
            <a:pPr lvl="1"/>
            <a:r>
              <a:rPr lang="en-US" dirty="0" smtClean="0"/>
              <a:t>Found a lot of applications in other NLP tasks</a:t>
            </a:r>
          </a:p>
          <a:p>
            <a:r>
              <a:rPr lang="en-US" dirty="0" smtClean="0"/>
              <a:t>[Sparse] Explicit Semantic Analysis (ESA)</a:t>
            </a:r>
          </a:p>
          <a:p>
            <a:pPr lvl="1"/>
            <a:r>
              <a:rPr lang="en-US" dirty="0" smtClean="0"/>
              <a:t>A Wikipedia driven approach –  </a:t>
            </a:r>
            <a:r>
              <a:rPr lang="en-US" dirty="0" smtClean="0">
                <a:solidFill>
                  <a:srgbClr val="0033CC"/>
                </a:solidFill>
              </a:rPr>
              <a:t>best for topical classification</a:t>
            </a:r>
          </a:p>
          <a:p>
            <a:pPr lvl="2"/>
            <a:r>
              <a:rPr lang="en-US" dirty="0" smtClean="0"/>
              <a:t>Represent a word as a (weighted) list of all Wikipedia titles it occurs in</a:t>
            </a:r>
          </a:p>
          <a:p>
            <a:r>
              <a:rPr lang="en-US" b="1" dirty="0" smtClean="0"/>
              <a:t>Cross-Lingual ESA: </a:t>
            </a:r>
          </a:p>
          <a:p>
            <a:pPr lvl="1"/>
            <a:r>
              <a:rPr lang="en-US" dirty="0" smtClean="0"/>
              <a:t>Exploits the </a:t>
            </a:r>
            <a:r>
              <a:rPr lang="en-US" b="1" dirty="0" smtClean="0"/>
              <a:t>shared semantic space </a:t>
            </a:r>
            <a:r>
              <a:rPr lang="en-US" dirty="0" smtClean="0"/>
              <a:t>between two languages.</a:t>
            </a:r>
          </a:p>
          <a:p>
            <a:pPr lvl="1"/>
            <a:r>
              <a:rPr lang="en-US" dirty="0" smtClean="0"/>
              <a:t>This allows us to represent the </a:t>
            </a:r>
            <a:r>
              <a:rPr lang="en-US" dirty="0" smtClean="0">
                <a:solidFill>
                  <a:srgbClr val="003366"/>
                </a:solidFill>
              </a:rPr>
              <a:t>label space of the English Wikipedia </a:t>
            </a:r>
            <a:r>
              <a:rPr lang="en-US" dirty="0" smtClean="0"/>
              <a:t>and the </a:t>
            </a:r>
            <a:r>
              <a:rPr lang="en-US" dirty="0" smtClean="0">
                <a:solidFill>
                  <a:srgbClr val="003366"/>
                </a:solidFill>
              </a:rPr>
              <a:t>text space in language L </a:t>
            </a:r>
            <a:r>
              <a:rPr lang="en-US" dirty="0" smtClean="0"/>
              <a:t>in the same space</a:t>
            </a:r>
            <a:r>
              <a:rPr lang="en-US" dirty="0" smtClean="0">
                <a:solidFill>
                  <a:srgbClr val="0033CC"/>
                </a:solidFill>
              </a:rPr>
              <a:t>.</a:t>
            </a:r>
            <a:endParaRPr lang="en-US" dirty="0">
              <a:solidFill>
                <a:srgbClr val="0033CC"/>
              </a:solidFill>
            </a:endParaRP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17</a:t>
            </a:fld>
            <a:endParaRPr lang="en-US" altLang="zh-TW"/>
          </a:p>
        </p:txBody>
      </p:sp>
      <p:sp>
        <p:nvSpPr>
          <p:cNvPr id="5" name="TextBox 4"/>
          <p:cNvSpPr txBox="1"/>
          <p:nvPr/>
        </p:nvSpPr>
        <p:spPr>
          <a:xfrm>
            <a:off x="3752196" y="51504"/>
            <a:ext cx="5257801" cy="923330"/>
          </a:xfrm>
          <a:prstGeom prst="rect">
            <a:avLst/>
          </a:prstGeom>
          <a:solidFill>
            <a:srgbClr val="FFFFCC"/>
          </a:solidFill>
          <a:ln>
            <a:solidFill>
              <a:srgbClr val="FF9933"/>
            </a:solidFill>
          </a:ln>
        </p:spPr>
        <p:txBody>
          <a:bodyPr wrap="square" rtlCol="0">
            <a:spAutoFit/>
          </a:bodyPr>
          <a:lstStyle/>
          <a:p>
            <a:r>
              <a:rPr lang="en-US" dirty="0" smtClean="0">
                <a:latin typeface="+mn-lt"/>
              </a:rPr>
              <a:t>The ideal representation is task specific. </a:t>
            </a:r>
          </a:p>
          <a:p>
            <a:r>
              <a:rPr lang="en-US" dirty="0" smtClean="0">
                <a:latin typeface="+mn-lt"/>
              </a:rPr>
              <a:t>These ideas can be shows also in the context of more involved  tasks such as </a:t>
            </a:r>
            <a:r>
              <a:rPr lang="en-US" dirty="0" smtClean="0">
                <a:solidFill>
                  <a:srgbClr val="3366CC"/>
                </a:solidFill>
                <a:latin typeface="+mn-lt"/>
              </a:rPr>
              <a:t>Events </a:t>
            </a:r>
            <a:r>
              <a:rPr lang="en-US" dirty="0" smtClean="0">
                <a:latin typeface="+mn-lt"/>
              </a:rPr>
              <a:t>and </a:t>
            </a:r>
            <a:r>
              <a:rPr lang="en-US" dirty="0" smtClean="0">
                <a:solidFill>
                  <a:srgbClr val="3366CC"/>
                </a:solidFill>
                <a:latin typeface="+mn-lt"/>
              </a:rPr>
              <a:t>Relation Extraction </a:t>
            </a:r>
            <a:endParaRPr lang="en-US" dirty="0">
              <a:latin typeface="+mn-lt"/>
            </a:endParaRPr>
          </a:p>
        </p:txBody>
      </p:sp>
      <p:sp>
        <p:nvSpPr>
          <p:cNvPr id="6" name="Right Arrow 5"/>
          <p:cNvSpPr/>
          <p:nvPr/>
        </p:nvSpPr>
        <p:spPr>
          <a:xfrm>
            <a:off x="291664" y="3293107"/>
            <a:ext cx="533400" cy="3329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785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Wikipedia Pages Across Languages</a:t>
            </a:r>
            <a:endParaRPr lang="en-US" dirty="0"/>
          </a:p>
        </p:txBody>
      </p:sp>
      <p:sp>
        <p:nvSpPr>
          <p:cNvPr id="3" name="Content Placeholder 2"/>
          <p:cNvSpPr>
            <a:spLocks noGrp="1"/>
          </p:cNvSpPr>
          <p:nvPr>
            <p:ph idx="1"/>
          </p:nvPr>
        </p:nvSpPr>
        <p:spPr>
          <a:xfrm>
            <a:off x="457200" y="914400"/>
            <a:ext cx="8534400" cy="4953000"/>
          </a:xfrm>
        </p:spPr>
        <p:txBody>
          <a:bodyPr/>
          <a:lstStyle/>
          <a:p>
            <a:r>
              <a:rPr lang="en-US" dirty="0" smtClean="0"/>
              <a:t>Topical classification of documents in language L relies on:</a:t>
            </a:r>
          </a:p>
          <a:p>
            <a:pPr lvl="1"/>
            <a:r>
              <a:rPr lang="en-US" dirty="0" smtClean="0"/>
              <a:t>The ability to generate a Wikipedia-based representation of words in L: </a:t>
            </a:r>
            <a:r>
              <a:rPr lang="en-US" dirty="0" smtClean="0">
                <a:solidFill>
                  <a:srgbClr val="0033CC"/>
                </a:solidFill>
              </a:rPr>
              <a:t>the availability of L-Wikipedia</a:t>
            </a:r>
          </a:p>
          <a:p>
            <a:pPr lvl="1"/>
            <a:r>
              <a:rPr lang="en-US" dirty="0" smtClean="0">
                <a:solidFill>
                  <a:srgbClr val="0033CC"/>
                </a:solidFill>
              </a:rPr>
              <a:t>The existence of a title space mapping between L and English </a:t>
            </a:r>
          </a:p>
          <a:p>
            <a:r>
              <a:rPr lang="en-US" dirty="0" smtClean="0">
                <a:solidFill>
                  <a:srgbClr val="0033CC"/>
                </a:solidFill>
              </a:rPr>
              <a:t>292 languages have Wikipedia.</a:t>
            </a:r>
          </a:p>
          <a:p>
            <a:r>
              <a:rPr lang="en-US" dirty="0" smtClean="0"/>
              <a:t>We filter the title space to only include </a:t>
            </a:r>
            <a:r>
              <a:rPr lang="en-US" dirty="0" smtClean="0">
                <a:solidFill>
                  <a:srgbClr val="0033CC"/>
                </a:solidFill>
              </a:rPr>
              <a:t>long</a:t>
            </a:r>
            <a:r>
              <a:rPr lang="en-US" dirty="0" smtClean="0"/>
              <a:t>, </a:t>
            </a:r>
            <a:r>
              <a:rPr lang="en-US" dirty="0" smtClean="0">
                <a:solidFill>
                  <a:srgbClr val="0033CC"/>
                </a:solidFill>
              </a:rPr>
              <a:t>well linked </a:t>
            </a:r>
            <a:r>
              <a:rPr lang="en-US" dirty="0" smtClean="0"/>
              <a:t>pages that are </a:t>
            </a:r>
            <a:r>
              <a:rPr lang="en-US" dirty="0" smtClean="0">
                <a:solidFill>
                  <a:srgbClr val="0033CC"/>
                </a:solidFill>
              </a:rPr>
              <a:t>linked</a:t>
            </a:r>
            <a:r>
              <a:rPr lang="en-US" dirty="0" smtClean="0"/>
              <a:t> to the English Wikipedia, yielding 179 languages.</a:t>
            </a:r>
          </a:p>
          <a:p>
            <a:r>
              <a:rPr lang="en-US" dirty="0" smtClean="0"/>
              <a:t>Current work augments these ideas via bridge languages </a:t>
            </a:r>
          </a:p>
          <a:p>
            <a:endParaRPr lang="en-US" dirty="0"/>
          </a:p>
        </p:txBody>
      </p:sp>
      <p:sp>
        <p:nvSpPr>
          <p:cNvPr id="6" name="Slide Number Placeholder 5"/>
          <p:cNvSpPr>
            <a:spLocks noGrp="1"/>
          </p:cNvSpPr>
          <p:nvPr>
            <p:ph type="sldNum" sz="quarter" idx="11"/>
          </p:nvPr>
        </p:nvSpPr>
        <p:spPr/>
        <p:txBody>
          <a:bodyPr/>
          <a:lstStyle/>
          <a:p>
            <a:fld id="{B6F15528-21DE-4FAA-801E-634DDDAF4B2B}" type="slidenum">
              <a:rPr lang="en-US" smtClean="0"/>
              <a:pPr/>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4703425"/>
              </p:ext>
            </p:extLst>
          </p:nvPr>
        </p:nvGraphicFramePr>
        <p:xfrm>
          <a:off x="152400" y="4114799"/>
          <a:ext cx="8839200" cy="2282375"/>
        </p:xfrm>
        <a:graphic>
          <a:graphicData uri="http://schemas.openxmlformats.org/drawingml/2006/table">
            <a:tbl>
              <a:tblPr>
                <a:tableStyleId>{2A488322-F2BA-4B5B-9748-0D474271808F}</a:tableStyleId>
              </a:tblPr>
              <a:tblGrid>
                <a:gridCol w="3886200">
                  <a:extLst>
                    <a:ext uri="{9D8B030D-6E8A-4147-A177-3AD203B41FA5}">
                      <a16:colId xmlns:a16="http://schemas.microsoft.com/office/drawing/2014/main" val="20000"/>
                    </a:ext>
                  </a:extLst>
                </a:gridCol>
                <a:gridCol w="1267927">
                  <a:extLst>
                    <a:ext uri="{9D8B030D-6E8A-4147-A177-3AD203B41FA5}">
                      <a16:colId xmlns:a16="http://schemas.microsoft.com/office/drawing/2014/main" val="20001"/>
                    </a:ext>
                  </a:extLst>
                </a:gridCol>
                <a:gridCol w="1294753">
                  <a:extLst>
                    <a:ext uri="{9D8B030D-6E8A-4147-A177-3AD203B41FA5}">
                      <a16:colId xmlns:a16="http://schemas.microsoft.com/office/drawing/2014/main" val="20002"/>
                    </a:ext>
                  </a:extLst>
                </a:gridCol>
                <a:gridCol w="1195160">
                  <a:extLst>
                    <a:ext uri="{9D8B030D-6E8A-4147-A177-3AD203B41FA5}">
                      <a16:colId xmlns:a16="http://schemas.microsoft.com/office/drawing/2014/main" val="20003"/>
                    </a:ext>
                  </a:extLst>
                </a:gridCol>
                <a:gridCol w="1195160">
                  <a:extLst>
                    <a:ext uri="{9D8B030D-6E8A-4147-A177-3AD203B41FA5}">
                      <a16:colId xmlns:a16="http://schemas.microsoft.com/office/drawing/2014/main" val="20004"/>
                    </a:ext>
                  </a:extLst>
                </a:gridCol>
              </a:tblGrid>
              <a:tr h="420913">
                <a:tc>
                  <a:txBody>
                    <a:bodyPr/>
                    <a:lstStyle/>
                    <a:p>
                      <a:pPr algn="l" fontAlgn="b"/>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English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smtClean="0"/>
                        <a:t>Deutsch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Spanish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b="1" u="none" strike="noStrike" dirty="0"/>
                        <a:t>Hindi</a:t>
                      </a:r>
                      <a:endParaRPr lang="en-US" sz="2000" b="1"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0"/>
                  </a:ext>
                </a:extLst>
              </a:tr>
              <a:tr h="420913">
                <a:tc>
                  <a:txBody>
                    <a:bodyPr/>
                    <a:lstStyle/>
                    <a:p>
                      <a:pPr algn="l" fontAlgn="b"/>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English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Deutsch</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err="1"/>
                        <a:t>Español</a:t>
                      </a:r>
                      <a:endParaRPr lang="en-US" sz="2000" b="1" i="0" u="none" strike="noStrike" dirty="0">
                        <a:solidFill>
                          <a:srgbClr val="000000"/>
                        </a:solidFill>
                        <a:latin typeface="Calibri"/>
                      </a:endParaRPr>
                    </a:p>
                  </a:txBody>
                  <a:tcPr marL="9162" marR="9162" marT="9162" marB="0" anchor="b"/>
                </a:tc>
                <a:tc>
                  <a:txBody>
                    <a:bodyPr/>
                    <a:lstStyle/>
                    <a:p>
                      <a:pPr algn="ctr" fontAlgn="b"/>
                      <a:r>
                        <a:rPr lang="hi-IN" sz="2000" u="none" strike="noStrike" dirty="0"/>
                        <a:t>हिन्दी</a:t>
                      </a:r>
                      <a:endParaRPr lang="hi-IN" sz="2000" b="1"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1"/>
                  </a:ext>
                </a:extLst>
              </a:tr>
              <a:tr h="492934">
                <a:tc>
                  <a:txBody>
                    <a:bodyPr/>
                    <a:lstStyle/>
                    <a:p>
                      <a:pPr algn="l" fontAlgn="b"/>
                      <a:r>
                        <a:rPr lang="en-US" sz="2000" b="1" u="none" strike="noStrike" dirty="0"/>
                        <a:t># </a:t>
                      </a:r>
                      <a:r>
                        <a:rPr lang="en-US" sz="2000" b="1" u="none" strike="noStrike" dirty="0" smtClean="0"/>
                        <a:t>Wikipedia Pages</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dirty="0" smtClean="0"/>
                        <a:t>&gt;15.8M</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dirty="0"/>
                        <a:t>3,653,951</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a:t>3,165,178</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179,131</a:t>
                      </a:r>
                      <a:endParaRPr lang="en-US" sz="2000" b="0" i="0" u="none" strike="noStrike">
                        <a:solidFill>
                          <a:srgbClr val="000000"/>
                        </a:solidFill>
                        <a:latin typeface="Calibri"/>
                      </a:endParaRPr>
                    </a:p>
                  </a:txBody>
                  <a:tcPr marL="9162" marR="9162" marT="9162" marB="0" anchor="b"/>
                </a:tc>
                <a:extLst>
                  <a:ext uri="{0D108BD9-81ED-4DB2-BD59-A6C34878D82A}">
                    <a16:rowId xmlns:a16="http://schemas.microsoft.com/office/drawing/2014/main" val="10002"/>
                  </a:ext>
                </a:extLst>
              </a:tr>
              <a:tr h="526702">
                <a:tc>
                  <a:txBody>
                    <a:bodyPr/>
                    <a:lstStyle/>
                    <a:p>
                      <a:pPr algn="l" fontAlgn="b"/>
                      <a:r>
                        <a:rPr lang="en-US" sz="2000" b="1" u="none" strike="noStrike" dirty="0"/>
                        <a:t># </a:t>
                      </a:r>
                      <a:r>
                        <a:rPr lang="en-US" sz="2000" b="1" u="none" strike="noStrike" dirty="0" smtClean="0"/>
                        <a:t>Pruned</a:t>
                      </a:r>
                      <a:r>
                        <a:rPr lang="en-US" sz="2000" b="1" u="none" strike="noStrike" baseline="0" dirty="0" smtClean="0"/>
                        <a:t> pages: </a:t>
                      </a:r>
                      <a:r>
                        <a:rPr lang="en-US" sz="2000" b="1" u="none" strike="noStrike" dirty="0" smtClean="0"/>
                        <a:t>(Len&gt;=100</a:t>
                      </a:r>
                      <a:r>
                        <a:rPr lang="en-US" sz="2000" b="1" u="none" strike="noStrike" dirty="0"/>
                        <a:t>, </a:t>
                      </a:r>
                      <a:r>
                        <a:rPr lang="en-US" sz="2000" b="1" u="none" strike="noStrike" dirty="0" smtClean="0"/>
                        <a:t>link&gt;=</a:t>
                      </a:r>
                      <a:r>
                        <a:rPr lang="en-US" sz="2000" b="1" u="none" strike="noStrike" dirty="0"/>
                        <a:t>5)</a:t>
                      </a:r>
                      <a:endParaRPr lang="en-US" sz="2000" b="1" i="0" u="none" strike="noStrike" dirty="0">
                        <a:solidFill>
                          <a:srgbClr val="000000"/>
                        </a:solidFill>
                        <a:latin typeface="Calibri"/>
                      </a:endParaRPr>
                    </a:p>
                  </a:txBody>
                  <a:tcPr marL="9162" marR="9162" marT="9162" marB="0" anchor="b"/>
                </a:tc>
                <a:tc>
                  <a:txBody>
                    <a:bodyPr/>
                    <a:lstStyle/>
                    <a:p>
                      <a:pPr algn="ctr" fontAlgn="b"/>
                      <a:r>
                        <a:rPr lang="en-US" sz="2000" u="none" strike="noStrike"/>
                        <a:t>3,090,649</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dirty="0"/>
                        <a:t>1,482,675</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dirty="0" smtClean="0"/>
                        <a:t>914,927</a:t>
                      </a:r>
                      <a:endParaRPr lang="en-US" sz="2000" b="0" i="0" u="none" strike="noStrike" dirty="0">
                        <a:solidFill>
                          <a:srgbClr val="000000"/>
                        </a:solidFill>
                        <a:latin typeface="Calibri"/>
                      </a:endParaRPr>
                    </a:p>
                  </a:txBody>
                  <a:tcPr marL="9162" marR="9162" marT="9162" marB="0" anchor="b"/>
                </a:tc>
                <a:tc>
                  <a:txBody>
                    <a:bodyPr/>
                    <a:lstStyle/>
                    <a:p>
                      <a:pPr algn="ctr" fontAlgn="b"/>
                      <a:r>
                        <a:rPr lang="en-US" sz="2000" u="none" strike="noStrike"/>
                        <a:t>33,298</a:t>
                      </a:r>
                      <a:endParaRPr lang="en-US" sz="2000" b="0" i="0" u="none" strike="noStrike">
                        <a:solidFill>
                          <a:srgbClr val="000000"/>
                        </a:solidFill>
                        <a:latin typeface="Calibri"/>
                      </a:endParaRPr>
                    </a:p>
                  </a:txBody>
                  <a:tcPr marL="9162" marR="9162" marT="9162" marB="0" anchor="b"/>
                </a:tc>
                <a:extLst>
                  <a:ext uri="{0D108BD9-81ED-4DB2-BD59-A6C34878D82A}">
                    <a16:rowId xmlns:a16="http://schemas.microsoft.com/office/drawing/2014/main" val="10003"/>
                  </a:ext>
                </a:extLst>
              </a:tr>
              <a:tr h="420913">
                <a:tc>
                  <a:txBody>
                    <a:bodyPr/>
                    <a:lstStyle/>
                    <a:p>
                      <a:pPr algn="l" fontAlgn="b"/>
                      <a:r>
                        <a:rPr lang="en-US" sz="2000" b="1" u="none" strike="noStrike" dirty="0" smtClean="0"/>
                        <a:t>#</a:t>
                      </a:r>
                      <a:r>
                        <a:rPr lang="en-US" sz="2000" b="1" u="none" strike="noStrike" baseline="0" dirty="0" smtClean="0"/>
                        <a:t> Pages linked to English Wikipedia</a:t>
                      </a:r>
                      <a:endParaRPr lang="en-US" sz="2000" b="1" i="0" u="none" strike="noStrike" dirty="0">
                        <a:solidFill>
                          <a:srgbClr val="000000"/>
                        </a:solidFill>
                        <a:latin typeface="Calibri"/>
                      </a:endParaRPr>
                    </a:p>
                  </a:txBody>
                  <a:tcPr marL="9162" marR="9162" marT="9162" marB="0" anchor="b"/>
                </a:tc>
                <a:tc>
                  <a:txBody>
                    <a:bodyPr/>
                    <a:lstStyle/>
                    <a:p>
                      <a:pPr algn="ctr" fontAlgn="b"/>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459,421</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a:t>342,285</a:t>
                      </a:r>
                      <a:endParaRPr lang="en-US" sz="2000" b="0" i="0" u="none" strike="noStrike">
                        <a:solidFill>
                          <a:srgbClr val="000000"/>
                        </a:solidFill>
                        <a:latin typeface="Calibri"/>
                      </a:endParaRPr>
                    </a:p>
                  </a:txBody>
                  <a:tcPr marL="9162" marR="9162" marT="9162" marB="0" anchor="b"/>
                </a:tc>
                <a:tc>
                  <a:txBody>
                    <a:bodyPr/>
                    <a:lstStyle/>
                    <a:p>
                      <a:pPr algn="ctr" fontAlgn="b"/>
                      <a:r>
                        <a:rPr lang="en-US" sz="2000" u="none" strike="noStrike" dirty="0"/>
                        <a:t>16,463</a:t>
                      </a:r>
                      <a:endParaRPr lang="en-US" sz="2000" b="0" i="0" u="none" strike="noStrike" dirty="0">
                        <a:solidFill>
                          <a:srgbClr val="000000"/>
                        </a:solidFill>
                        <a:latin typeface="Calibri"/>
                      </a:endParaRPr>
                    </a:p>
                  </a:txBody>
                  <a:tcPr marL="9162" marR="9162" marT="9162" marB="0" anchor="b"/>
                </a:tc>
                <a:extLst>
                  <a:ext uri="{0D108BD9-81ED-4DB2-BD59-A6C34878D82A}">
                    <a16:rowId xmlns:a16="http://schemas.microsoft.com/office/drawing/2014/main" val="10004"/>
                  </a:ext>
                </a:extLst>
              </a:tr>
            </a:tbl>
          </a:graphicData>
        </a:graphic>
      </p:graphicFrame>
      <p:sp>
        <p:nvSpPr>
          <p:cNvPr id="4" name="Rectangle 3"/>
          <p:cNvSpPr/>
          <p:nvPr/>
        </p:nvSpPr>
        <p:spPr>
          <a:xfrm>
            <a:off x="152400" y="4114800"/>
            <a:ext cx="8839200" cy="2286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055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Experimenting with Cross-lingual Topic Classification</a:t>
            </a:r>
            <a:endParaRPr lang="en-US" dirty="0"/>
          </a:p>
        </p:txBody>
      </p:sp>
      <p:sp>
        <p:nvSpPr>
          <p:cNvPr id="3" name="Content Placeholder 2"/>
          <p:cNvSpPr>
            <a:spLocks noGrp="1"/>
          </p:cNvSpPr>
          <p:nvPr>
            <p:ph idx="1"/>
          </p:nvPr>
        </p:nvSpPr>
        <p:spPr/>
        <p:txBody>
          <a:bodyPr/>
          <a:lstStyle/>
          <a:p>
            <a:r>
              <a:rPr lang="en-US" dirty="0" smtClean="0"/>
              <a:t>For </a:t>
            </a:r>
            <a:r>
              <a:rPr lang="en-US" dirty="0" smtClean="0">
                <a:solidFill>
                  <a:srgbClr val="0033CC"/>
                </a:solidFill>
              </a:rPr>
              <a:t>88 languages </a:t>
            </a:r>
            <a:r>
              <a:rPr lang="en-US" dirty="0" smtClean="0"/>
              <a:t>that have translation, we generate a new data set.</a:t>
            </a:r>
          </a:p>
          <a:p>
            <a:pPr lvl="1"/>
            <a:r>
              <a:rPr lang="en-US" dirty="0" smtClean="0"/>
              <a:t>20 newsgroups. </a:t>
            </a:r>
          </a:p>
          <a:p>
            <a:pPr lvl="1"/>
            <a:r>
              <a:rPr lang="en-US" dirty="0" smtClean="0"/>
              <a:t>Take 100 documents that the English </a:t>
            </a:r>
            <a:r>
              <a:rPr lang="en-US" dirty="0" err="1" smtClean="0"/>
              <a:t>Dataless</a:t>
            </a:r>
            <a:r>
              <a:rPr lang="en-US" dirty="0" smtClean="0"/>
              <a:t> classifies correctly</a:t>
            </a:r>
          </a:p>
          <a:p>
            <a:pPr lvl="1"/>
            <a:r>
              <a:rPr lang="en-US" dirty="0" smtClean="0"/>
              <a:t>Translate to 88 languages</a:t>
            </a:r>
          </a:p>
          <a:p>
            <a:pPr lvl="1"/>
            <a:r>
              <a:rPr lang="en-US" dirty="0" smtClean="0"/>
              <a:t>This gives us a multi-lingual collection for which we know the labels</a:t>
            </a:r>
          </a:p>
          <a:p>
            <a:pPr lvl="1"/>
            <a:r>
              <a:rPr lang="en-US" dirty="0" smtClean="0"/>
              <a:t>Evaluate the Cross Lingual </a:t>
            </a:r>
            <a:r>
              <a:rPr lang="en-US" dirty="0" err="1" smtClean="0"/>
              <a:t>Dataless</a:t>
            </a:r>
            <a:endParaRPr lang="en-US" dirty="0"/>
          </a:p>
          <a:p>
            <a:endParaRPr lang="en-US" dirty="0" smtClean="0"/>
          </a:p>
          <a:p>
            <a:r>
              <a:rPr lang="en-US" dirty="0" smtClean="0"/>
              <a:t>We use two existing multilingual text categorization collections:</a:t>
            </a:r>
          </a:p>
          <a:p>
            <a:pPr lvl="1"/>
            <a:r>
              <a:rPr lang="en-US" dirty="0" smtClean="0"/>
              <a:t>RCV2:  13 languages; 15 labels; 1200 documents/label.</a:t>
            </a:r>
          </a:p>
          <a:p>
            <a:pPr lvl="1"/>
            <a:r>
              <a:rPr lang="en-US" dirty="0" smtClean="0"/>
              <a:t>TED:     13 languages; 4 labels (top level); </a:t>
            </a:r>
            <a:r>
              <a:rPr lang="en-US" dirty="0" smtClean="0">
                <a:latin typeface="Calibri"/>
              </a:rPr>
              <a:t>10</a:t>
            </a:r>
            <a:r>
              <a:rPr lang="en-US" baseline="30000" dirty="0" smtClean="0">
                <a:latin typeface="Calibri"/>
              </a:rPr>
              <a:t>2</a:t>
            </a:r>
            <a:r>
              <a:rPr lang="en-US" dirty="0" smtClean="0">
                <a:latin typeface="Calibri"/>
              </a:rPr>
              <a:t>—10</a:t>
            </a:r>
            <a:r>
              <a:rPr lang="en-US" baseline="30000" dirty="0" smtClean="0">
                <a:latin typeface="Calibri"/>
              </a:rPr>
              <a:t>4</a:t>
            </a:r>
            <a:r>
              <a:rPr lang="en-US" dirty="0" smtClean="0"/>
              <a:t> documents/label.</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19</a:t>
            </a:fld>
            <a:endParaRPr lang="en-US" altLang="zh-TW" dirty="0"/>
          </a:p>
        </p:txBody>
      </p:sp>
    </p:spTree>
    <p:extLst>
      <p:ext uri="{BB962C8B-B14F-4D97-AF65-F5344CB8AC3E}">
        <p14:creationId xmlns:p14="http://schemas.microsoft.com/office/powerpoint/2010/main" val="638849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Slide Number Placeholder 2"/>
          <p:cNvSpPr>
            <a:spLocks noGrp="1"/>
          </p:cNvSpPr>
          <p:nvPr>
            <p:ph type="sldNum" sz="quarter" idx="11"/>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AB47B02-38F6-41E5-9CC5-F1E2C9ABC028}" type="slidenum">
              <a:rPr lang="en-US" altLang="zh-TW" smtClean="0"/>
              <a:pPr/>
              <a:t>2</a:t>
            </a:fld>
            <a:endParaRPr lang="en-US" altLang="zh-TW" smtClean="0"/>
          </a:p>
        </p:txBody>
      </p:sp>
      <p:sp>
        <p:nvSpPr>
          <p:cNvPr id="1249284" name="Rectangle 3"/>
          <p:cNvSpPr>
            <a:spLocks noChangeArrowheads="1"/>
          </p:cNvSpPr>
          <p:nvPr/>
        </p:nvSpPr>
        <p:spPr bwMode="auto">
          <a:xfrm>
            <a:off x="2743200" y="1752600"/>
            <a:ext cx="5256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400" b="1">
                <a:latin typeface="Tempus Sans ITC" pitchFamily="82" charset="0"/>
              </a:rPr>
              <a:t>(and distinguish from other candidates)</a:t>
            </a:r>
          </a:p>
        </p:txBody>
      </p:sp>
      <p:pic>
        <p:nvPicPr>
          <p:cNvPr id="16389"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1915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255587" y="5653088"/>
            <a:ext cx="1752600"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pPr>
            <a:r>
              <a:rPr lang="en-US" sz="2800" dirty="0">
                <a:solidFill>
                  <a:srgbClr val="003366"/>
                </a:solidFill>
                <a:latin typeface="+mn-lt"/>
                <a:cs typeface="Times New Roman" pitchFamily="18" charset="0"/>
              </a:rPr>
              <a:t>ACCEPT?</a:t>
            </a:r>
            <a:r>
              <a:rPr lang="en-US" sz="2800" dirty="0">
                <a:solidFill>
                  <a:srgbClr val="003366"/>
                </a:solidFill>
                <a:latin typeface="+mn-lt"/>
              </a:rPr>
              <a:t> </a:t>
            </a:r>
          </a:p>
        </p:txBody>
      </p:sp>
      <p:grpSp>
        <p:nvGrpSpPr>
          <p:cNvPr id="2" name="Group 7"/>
          <p:cNvGrpSpPr>
            <a:grpSpLocks/>
          </p:cNvGrpSpPr>
          <p:nvPr/>
        </p:nvGrpSpPr>
        <p:grpSpPr bwMode="auto">
          <a:xfrm>
            <a:off x="404812" y="4076700"/>
            <a:ext cx="4243388" cy="2133600"/>
            <a:chOff x="111" y="2784"/>
            <a:chExt cx="2673" cy="1344"/>
          </a:xfrm>
        </p:grpSpPr>
        <p:sp>
          <p:nvSpPr>
            <p:cNvPr id="16402" name="AutoShape 8"/>
            <p:cNvSpPr>
              <a:spLocks noChangeArrowheads="1"/>
            </p:cNvSpPr>
            <p:nvPr/>
          </p:nvSpPr>
          <p:spPr bwMode="auto">
            <a:xfrm rot="-2084416">
              <a:off x="1152" y="2784"/>
              <a:ext cx="1632" cy="672"/>
            </a:xfrm>
            <a:prstGeom prst="leftArrow">
              <a:avLst>
                <a:gd name="adj1" fmla="val 50000"/>
                <a:gd name="adj2" fmla="val 60714"/>
              </a:avLst>
            </a:prstGeom>
            <a:solidFill>
              <a:schemeClr val="bg2"/>
            </a:solidFill>
            <a:ln w="9525">
              <a:solidFill>
                <a:srgbClr val="FF9933"/>
              </a:solidFill>
              <a:miter lim="800000"/>
              <a:headEnd/>
              <a:tailEnd/>
            </a:ln>
          </p:spPr>
          <p:txBody>
            <a:bodyPr wrap="none" anchor="ctr"/>
            <a:lstStyle/>
            <a:p>
              <a:pPr algn="ctr"/>
              <a:endParaRPr lang="en-US"/>
            </a:p>
          </p:txBody>
        </p:sp>
        <p:sp>
          <p:nvSpPr>
            <p:cNvPr id="16403" name="Oval 9"/>
            <p:cNvSpPr>
              <a:spLocks noChangeArrowheads="1"/>
            </p:cNvSpPr>
            <p:nvPr/>
          </p:nvSpPr>
          <p:spPr bwMode="auto">
            <a:xfrm>
              <a:off x="111" y="3744"/>
              <a:ext cx="1296" cy="384"/>
            </a:xfrm>
            <a:prstGeom prst="ellipse">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pic>
        <p:nvPicPr>
          <p:cNvPr id="1249290"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572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1"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81088"/>
            <a:ext cx="81915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2"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3"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4"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5"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6"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297" name="Picture 4" descr="snow-ac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09600"/>
            <a:ext cx="8191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298" name="Rectangle 18"/>
          <p:cNvSpPr>
            <a:spLocks noChangeArrowheads="1"/>
          </p:cNvSpPr>
          <p:nvPr/>
        </p:nvSpPr>
        <p:spPr bwMode="auto">
          <a:xfrm>
            <a:off x="2819400" y="1828800"/>
            <a:ext cx="3810000" cy="1288256"/>
          </a:xfrm>
          <a:prstGeom prst="rect">
            <a:avLst/>
          </a:prstGeom>
          <a:solidFill>
            <a:srgbClr val="FFFFCC"/>
          </a:solidFill>
          <a:ln w="9525">
            <a:solidFill>
              <a:srgbClr val="FF9933"/>
            </a:solidFill>
            <a:miter lim="800000"/>
            <a:headEnd/>
            <a:tailEnd/>
          </a:ln>
          <a:effectLst/>
          <a:extLst/>
        </p:spPr>
        <p:txBody>
          <a:bodyPr/>
          <a:lstStyle/>
          <a:p>
            <a:pPr marL="342900" indent="-342900">
              <a:lnSpc>
                <a:spcPct val="80000"/>
              </a:lnSpc>
              <a:buClr>
                <a:schemeClr val="bg2"/>
              </a:buClr>
              <a:buSzPct val="75000"/>
              <a:buFont typeface="Wingdings" pitchFamily="2" charset="2"/>
              <a:buNone/>
            </a:pPr>
            <a:r>
              <a:rPr lang="en-US" sz="2000" dirty="0">
                <a:solidFill>
                  <a:srgbClr val="003366"/>
                </a:solidFill>
                <a:latin typeface="Calibri" pitchFamily="34" charset="0"/>
              </a:rPr>
              <a:t>Does it say that </a:t>
            </a:r>
            <a:r>
              <a:rPr lang="en-US" sz="2000" dirty="0" smtClean="0">
                <a:solidFill>
                  <a:srgbClr val="003366"/>
                </a:solidFill>
                <a:latin typeface="Calibri" pitchFamily="34" charset="0"/>
              </a:rPr>
              <a:t>they will: </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Give my </a:t>
            </a:r>
            <a:r>
              <a:rPr lang="en-US" sz="2000" dirty="0">
                <a:solidFill>
                  <a:srgbClr val="003366"/>
                </a:solidFill>
                <a:latin typeface="Calibri" pitchFamily="34" charset="0"/>
              </a:rPr>
              <a:t>email address away</a:t>
            </a:r>
            <a:r>
              <a:rPr lang="en-US" sz="2000" dirty="0" smtClean="0">
                <a:solidFill>
                  <a:srgbClr val="003366"/>
                </a:solidFill>
                <a:latin typeface="Calibri" pitchFamily="34" charset="0"/>
              </a:rPr>
              <a:t>?</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Log my activity</a:t>
            </a:r>
          </a:p>
          <a:p>
            <a:pPr marL="457200" indent="-457200">
              <a:lnSpc>
                <a:spcPct val="80000"/>
              </a:lnSpc>
              <a:buClr>
                <a:schemeClr val="bg2"/>
              </a:buClr>
              <a:buSzPct val="75000"/>
              <a:buFont typeface="Wingdings" pitchFamily="2" charset="2"/>
              <a:buAutoNum type="arabicPeriod"/>
            </a:pPr>
            <a:r>
              <a:rPr lang="en-US" sz="2000" dirty="0" smtClean="0">
                <a:solidFill>
                  <a:srgbClr val="003366"/>
                </a:solidFill>
                <a:latin typeface="Calibri" pitchFamily="34" charset="0"/>
              </a:rPr>
              <a:t>……</a:t>
            </a:r>
            <a:endParaRPr lang="en-US" sz="2000" dirty="0">
              <a:solidFill>
                <a:srgbClr val="003366"/>
              </a:solidFill>
              <a:latin typeface="Calibri" pitchFamily="34" charset="0"/>
            </a:endParaRPr>
          </a:p>
        </p:txBody>
      </p:sp>
      <p:sp>
        <p:nvSpPr>
          <p:cNvPr id="10" name="TextBox 9"/>
          <p:cNvSpPr txBox="1"/>
          <p:nvPr/>
        </p:nvSpPr>
        <p:spPr>
          <a:xfrm>
            <a:off x="152400" y="-78830"/>
            <a:ext cx="1722459" cy="523220"/>
          </a:xfrm>
          <a:prstGeom prst="rect">
            <a:avLst/>
          </a:prstGeom>
          <a:noFill/>
        </p:spPr>
        <p:txBody>
          <a:bodyPr wrap="none" rtlCol="0">
            <a:spAutoFit/>
          </a:bodyPr>
          <a:lstStyle/>
          <a:p>
            <a:r>
              <a:rPr lang="en-US" sz="2800" dirty="0" smtClean="0">
                <a:solidFill>
                  <a:srgbClr val="0033CC"/>
                </a:solidFill>
                <a:latin typeface="+mj-lt"/>
              </a:rPr>
              <a:t>A Contract</a:t>
            </a:r>
            <a:endParaRPr lang="en-US" sz="2800" dirty="0">
              <a:solidFill>
                <a:srgbClr val="0033CC"/>
              </a:solidFill>
              <a:latin typeface="+mj-lt"/>
            </a:endParaRPr>
          </a:p>
        </p:txBody>
      </p:sp>
      <p:sp>
        <p:nvSpPr>
          <p:cNvPr id="16386" name="Rectangle 2"/>
          <p:cNvSpPr>
            <a:spLocks noGrp="1" noChangeArrowheads="1"/>
          </p:cNvSpPr>
          <p:nvPr>
            <p:ph type="title"/>
          </p:nvPr>
        </p:nvSpPr>
        <p:spPr>
          <a:xfrm>
            <a:off x="152400" y="-92478"/>
            <a:ext cx="8229600" cy="533400"/>
          </a:xfrm>
          <a:solidFill>
            <a:schemeClr val="bg2">
              <a:lumMod val="60000"/>
              <a:lumOff val="40000"/>
            </a:schemeClr>
          </a:solidFill>
        </p:spPr>
        <p:txBody>
          <a:bodyPr/>
          <a:lstStyle/>
          <a:p>
            <a:r>
              <a:rPr lang="en-US" dirty="0" smtClean="0"/>
              <a:t>A view on Extracting Meaning from Unstructured Text</a:t>
            </a:r>
          </a:p>
        </p:txBody>
      </p:sp>
    </p:spTree>
    <p:extLst>
      <p:ext uri="{BB962C8B-B14F-4D97-AF65-F5344CB8AC3E}">
        <p14:creationId xmlns:p14="http://schemas.microsoft.com/office/powerpoint/2010/main" val="29324541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49298"/>
                                        </p:tgtEl>
                                        <p:attrNameLst>
                                          <p:attrName>style.visibility</p:attrName>
                                        </p:attrNameLst>
                                      </p:cBhvr>
                                      <p:to>
                                        <p:strVal val="visible"/>
                                      </p:to>
                                    </p:set>
                                    <p:animEffect transition="in" filter="wipe(up)">
                                      <p:cBhvr>
                                        <p:cTn id="16" dur="2000"/>
                                        <p:tgtEl>
                                          <p:spTgt spid="12492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49284"/>
                                        </p:tgtEl>
                                        <p:attrNameLst>
                                          <p:attrName>style.visibility</p:attrName>
                                        </p:attrNameLst>
                                      </p:cBhvr>
                                      <p:to>
                                        <p:strVal val="visible"/>
                                      </p:to>
                                    </p:set>
                                    <p:animEffect transition="in" filter="box(in)">
                                      <p:cBhvr>
                                        <p:cTn id="21" dur="500"/>
                                        <p:tgtEl>
                                          <p:spTgt spid="124928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6386"/>
                                        </p:tgtEl>
                                        <p:attrNameLst>
                                          <p:attrName>style.visibility</p:attrName>
                                        </p:attrNameLst>
                                      </p:cBhvr>
                                      <p:to>
                                        <p:strVal val="visible"/>
                                      </p:to>
                                    </p:set>
                                  </p:childTnLst>
                                </p:cTn>
                              </p:par>
                            </p:childTnLst>
                          </p:cTn>
                        </p:par>
                        <p:par>
                          <p:cTn id="24" fill="hold">
                            <p:stCondLst>
                              <p:cond delay="500"/>
                            </p:stCondLst>
                            <p:childTnLst>
                              <p:par>
                                <p:cTn id="25" presetID="4" presetClass="entr" presetSubtype="16" fill="hold" nodeType="afterEffect">
                                  <p:stCondLst>
                                    <p:cond delay="0"/>
                                  </p:stCondLst>
                                  <p:childTnLst>
                                    <p:set>
                                      <p:cBhvr>
                                        <p:cTn id="26" dur="1" fill="hold">
                                          <p:stCondLst>
                                            <p:cond delay="0"/>
                                          </p:stCondLst>
                                        </p:cTn>
                                        <p:tgtEl>
                                          <p:spTgt spid="1249290"/>
                                        </p:tgtEl>
                                        <p:attrNameLst>
                                          <p:attrName>style.visibility</p:attrName>
                                        </p:attrNameLst>
                                      </p:cBhvr>
                                      <p:to>
                                        <p:strVal val="visible"/>
                                      </p:to>
                                    </p:set>
                                    <p:animEffect transition="in" filter="box(in)">
                                      <p:cBhvr>
                                        <p:cTn id="27" dur="500"/>
                                        <p:tgtEl>
                                          <p:spTgt spid="1249290"/>
                                        </p:tgtEl>
                                      </p:cBhvr>
                                    </p:animEffect>
                                  </p:childTnLst>
                                </p:cTn>
                              </p:par>
                            </p:childTnLst>
                          </p:cTn>
                        </p:par>
                        <p:par>
                          <p:cTn id="28" fill="hold">
                            <p:stCondLst>
                              <p:cond delay="1000"/>
                            </p:stCondLst>
                            <p:childTnLst>
                              <p:par>
                                <p:cTn id="29" presetID="4" presetClass="entr" presetSubtype="16" fill="hold" nodeType="afterEffect">
                                  <p:stCondLst>
                                    <p:cond delay="0"/>
                                  </p:stCondLst>
                                  <p:childTnLst>
                                    <p:set>
                                      <p:cBhvr>
                                        <p:cTn id="30" dur="1" fill="hold">
                                          <p:stCondLst>
                                            <p:cond delay="0"/>
                                          </p:stCondLst>
                                        </p:cTn>
                                        <p:tgtEl>
                                          <p:spTgt spid="1249291"/>
                                        </p:tgtEl>
                                        <p:attrNameLst>
                                          <p:attrName>style.visibility</p:attrName>
                                        </p:attrNameLst>
                                      </p:cBhvr>
                                      <p:to>
                                        <p:strVal val="visible"/>
                                      </p:to>
                                    </p:set>
                                    <p:animEffect transition="in" filter="box(in)">
                                      <p:cBhvr>
                                        <p:cTn id="31" dur="500"/>
                                        <p:tgtEl>
                                          <p:spTgt spid="1249291"/>
                                        </p:tgtEl>
                                      </p:cBhvr>
                                    </p:animEffect>
                                  </p:childTnLst>
                                </p:cTn>
                              </p:par>
                            </p:childTnLst>
                          </p:cTn>
                        </p:par>
                        <p:par>
                          <p:cTn id="32" fill="hold">
                            <p:stCondLst>
                              <p:cond delay="1500"/>
                            </p:stCondLst>
                            <p:childTnLst>
                              <p:par>
                                <p:cTn id="33" presetID="4" presetClass="entr" presetSubtype="16" fill="hold" nodeType="afterEffect">
                                  <p:stCondLst>
                                    <p:cond delay="0"/>
                                  </p:stCondLst>
                                  <p:childTnLst>
                                    <p:set>
                                      <p:cBhvr>
                                        <p:cTn id="34" dur="1" fill="hold">
                                          <p:stCondLst>
                                            <p:cond delay="0"/>
                                          </p:stCondLst>
                                        </p:cTn>
                                        <p:tgtEl>
                                          <p:spTgt spid="1249292"/>
                                        </p:tgtEl>
                                        <p:attrNameLst>
                                          <p:attrName>style.visibility</p:attrName>
                                        </p:attrNameLst>
                                      </p:cBhvr>
                                      <p:to>
                                        <p:strVal val="visible"/>
                                      </p:to>
                                    </p:set>
                                    <p:animEffect transition="in" filter="box(in)">
                                      <p:cBhvr>
                                        <p:cTn id="35" dur="500"/>
                                        <p:tgtEl>
                                          <p:spTgt spid="1249292"/>
                                        </p:tgtEl>
                                      </p:cBhvr>
                                    </p:animEffect>
                                  </p:childTnLst>
                                </p:cTn>
                              </p:par>
                            </p:childTnLst>
                          </p:cTn>
                        </p:par>
                        <p:par>
                          <p:cTn id="36" fill="hold">
                            <p:stCondLst>
                              <p:cond delay="2000"/>
                            </p:stCondLst>
                            <p:childTnLst>
                              <p:par>
                                <p:cTn id="37" presetID="4" presetClass="entr" presetSubtype="16" fill="hold" nodeType="afterEffect">
                                  <p:stCondLst>
                                    <p:cond delay="0"/>
                                  </p:stCondLst>
                                  <p:childTnLst>
                                    <p:set>
                                      <p:cBhvr>
                                        <p:cTn id="38" dur="1" fill="hold">
                                          <p:stCondLst>
                                            <p:cond delay="0"/>
                                          </p:stCondLst>
                                        </p:cTn>
                                        <p:tgtEl>
                                          <p:spTgt spid="1249293"/>
                                        </p:tgtEl>
                                        <p:attrNameLst>
                                          <p:attrName>style.visibility</p:attrName>
                                        </p:attrNameLst>
                                      </p:cBhvr>
                                      <p:to>
                                        <p:strVal val="visible"/>
                                      </p:to>
                                    </p:set>
                                    <p:animEffect transition="in" filter="box(in)">
                                      <p:cBhvr>
                                        <p:cTn id="39" dur="500"/>
                                        <p:tgtEl>
                                          <p:spTgt spid="1249293"/>
                                        </p:tgtEl>
                                      </p:cBhvr>
                                    </p:animEffect>
                                  </p:childTnLst>
                                </p:cTn>
                              </p:par>
                            </p:childTnLst>
                          </p:cTn>
                        </p:par>
                        <p:par>
                          <p:cTn id="40" fill="hold">
                            <p:stCondLst>
                              <p:cond delay="2500"/>
                            </p:stCondLst>
                            <p:childTnLst>
                              <p:par>
                                <p:cTn id="41" presetID="4" presetClass="entr" presetSubtype="16" fill="hold" nodeType="afterEffect">
                                  <p:stCondLst>
                                    <p:cond delay="0"/>
                                  </p:stCondLst>
                                  <p:childTnLst>
                                    <p:set>
                                      <p:cBhvr>
                                        <p:cTn id="42" dur="1" fill="hold">
                                          <p:stCondLst>
                                            <p:cond delay="0"/>
                                          </p:stCondLst>
                                        </p:cTn>
                                        <p:tgtEl>
                                          <p:spTgt spid="1249294"/>
                                        </p:tgtEl>
                                        <p:attrNameLst>
                                          <p:attrName>style.visibility</p:attrName>
                                        </p:attrNameLst>
                                      </p:cBhvr>
                                      <p:to>
                                        <p:strVal val="visible"/>
                                      </p:to>
                                    </p:set>
                                    <p:animEffect transition="in" filter="box(in)">
                                      <p:cBhvr>
                                        <p:cTn id="43" dur="500"/>
                                        <p:tgtEl>
                                          <p:spTgt spid="1249294"/>
                                        </p:tgtEl>
                                      </p:cBhvr>
                                    </p:animEffect>
                                  </p:childTnLst>
                                </p:cTn>
                              </p:par>
                            </p:childTnLst>
                          </p:cTn>
                        </p:par>
                        <p:par>
                          <p:cTn id="44" fill="hold">
                            <p:stCondLst>
                              <p:cond delay="3000"/>
                            </p:stCondLst>
                            <p:childTnLst>
                              <p:par>
                                <p:cTn id="45" presetID="4" presetClass="entr" presetSubtype="16" fill="hold" nodeType="afterEffect">
                                  <p:stCondLst>
                                    <p:cond delay="0"/>
                                  </p:stCondLst>
                                  <p:childTnLst>
                                    <p:set>
                                      <p:cBhvr>
                                        <p:cTn id="46" dur="1" fill="hold">
                                          <p:stCondLst>
                                            <p:cond delay="0"/>
                                          </p:stCondLst>
                                        </p:cTn>
                                        <p:tgtEl>
                                          <p:spTgt spid="1249295"/>
                                        </p:tgtEl>
                                        <p:attrNameLst>
                                          <p:attrName>style.visibility</p:attrName>
                                        </p:attrNameLst>
                                      </p:cBhvr>
                                      <p:to>
                                        <p:strVal val="visible"/>
                                      </p:to>
                                    </p:set>
                                    <p:animEffect transition="in" filter="box(in)">
                                      <p:cBhvr>
                                        <p:cTn id="47" dur="500"/>
                                        <p:tgtEl>
                                          <p:spTgt spid="1249295"/>
                                        </p:tgtEl>
                                      </p:cBhvr>
                                    </p:animEffect>
                                  </p:childTnLst>
                                </p:cTn>
                              </p:par>
                            </p:childTnLst>
                          </p:cTn>
                        </p:par>
                        <p:par>
                          <p:cTn id="48" fill="hold">
                            <p:stCondLst>
                              <p:cond delay="3500"/>
                            </p:stCondLst>
                            <p:childTnLst>
                              <p:par>
                                <p:cTn id="49" presetID="4" presetClass="entr" presetSubtype="16" fill="hold" nodeType="afterEffect">
                                  <p:stCondLst>
                                    <p:cond delay="0"/>
                                  </p:stCondLst>
                                  <p:childTnLst>
                                    <p:set>
                                      <p:cBhvr>
                                        <p:cTn id="50" dur="1" fill="hold">
                                          <p:stCondLst>
                                            <p:cond delay="0"/>
                                          </p:stCondLst>
                                        </p:cTn>
                                        <p:tgtEl>
                                          <p:spTgt spid="1249296"/>
                                        </p:tgtEl>
                                        <p:attrNameLst>
                                          <p:attrName>style.visibility</p:attrName>
                                        </p:attrNameLst>
                                      </p:cBhvr>
                                      <p:to>
                                        <p:strVal val="visible"/>
                                      </p:to>
                                    </p:set>
                                    <p:animEffect transition="in" filter="box(in)">
                                      <p:cBhvr>
                                        <p:cTn id="51" dur="500"/>
                                        <p:tgtEl>
                                          <p:spTgt spid="1249296"/>
                                        </p:tgtEl>
                                      </p:cBhvr>
                                    </p:animEffect>
                                  </p:childTnLst>
                                </p:cTn>
                              </p:par>
                            </p:childTnLst>
                          </p:cTn>
                        </p:par>
                        <p:par>
                          <p:cTn id="52" fill="hold">
                            <p:stCondLst>
                              <p:cond delay="4000"/>
                            </p:stCondLst>
                            <p:childTnLst>
                              <p:par>
                                <p:cTn id="53" presetID="4" presetClass="entr" presetSubtype="16" fill="hold" nodeType="afterEffect">
                                  <p:stCondLst>
                                    <p:cond delay="0"/>
                                  </p:stCondLst>
                                  <p:childTnLst>
                                    <p:set>
                                      <p:cBhvr>
                                        <p:cTn id="54" dur="1" fill="hold">
                                          <p:stCondLst>
                                            <p:cond delay="0"/>
                                          </p:stCondLst>
                                        </p:cTn>
                                        <p:tgtEl>
                                          <p:spTgt spid="1249297"/>
                                        </p:tgtEl>
                                        <p:attrNameLst>
                                          <p:attrName>style.visibility</p:attrName>
                                        </p:attrNameLst>
                                      </p:cBhvr>
                                      <p:to>
                                        <p:strVal val="visible"/>
                                      </p:to>
                                    </p:set>
                                    <p:animEffect transition="in" filter="box(in)">
                                      <p:cBhvr>
                                        <p:cTn id="55" dur="500"/>
                                        <p:tgtEl>
                                          <p:spTgt spid="124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4" grpId="0"/>
      <p:bldP spid="16390" grpId="0" animBg="1"/>
      <p:bldP spid="1249298" grpId="0" animBg="1"/>
      <p:bldP spid="163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20</a:t>
            </a:fld>
            <a:endParaRPr lang="en-US"/>
          </a:p>
        </p:txBody>
      </p:sp>
      <p:sp>
        <p:nvSpPr>
          <p:cNvPr id="2" name="Title 1"/>
          <p:cNvSpPr>
            <a:spLocks noGrp="1"/>
          </p:cNvSpPr>
          <p:nvPr>
            <p:ph type="title"/>
          </p:nvPr>
        </p:nvSpPr>
        <p:spPr/>
        <p:txBody>
          <a:bodyPr>
            <a:normAutofit/>
          </a:bodyPr>
          <a:lstStyle/>
          <a:p>
            <a:r>
              <a:rPr lang="en-US" dirty="0" smtClean="0"/>
              <a:t>88 Languages: 20-Newsgroups Topic Classification</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828964" y="1216572"/>
            <a:ext cx="5352229" cy="4076699"/>
          </a:xfrm>
          <a:prstGeom prst="rect">
            <a:avLst/>
          </a:prstGeom>
          <a:noFill/>
          <a:ln w="9525">
            <a:noFill/>
            <a:miter lim="800000"/>
            <a:headEnd/>
            <a:tailEnd/>
          </a:ln>
        </p:spPr>
      </p:pic>
      <p:sp>
        <p:nvSpPr>
          <p:cNvPr id="5" name="TextBox 4"/>
          <p:cNvSpPr txBox="1"/>
          <p:nvPr/>
        </p:nvSpPr>
        <p:spPr>
          <a:xfrm>
            <a:off x="2151994" y="4950372"/>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Size of shared English-Language L title space</a:t>
            </a:r>
            <a:endParaRPr lang="en-US" sz="2000" b="1" dirty="0">
              <a:latin typeface="+mj-lt"/>
            </a:endParaRPr>
          </a:p>
        </p:txBody>
      </p:sp>
      <p:sp>
        <p:nvSpPr>
          <p:cNvPr id="17" name="Rectangular Callout 16"/>
          <p:cNvSpPr/>
          <p:nvPr/>
        </p:nvSpPr>
        <p:spPr>
          <a:xfrm>
            <a:off x="7409793" y="4085900"/>
            <a:ext cx="1250731" cy="457200"/>
          </a:xfrm>
          <a:prstGeom prst="wedgeRectCallout">
            <a:avLst>
              <a:gd name="adj1" fmla="val -171874"/>
              <a:gd name="adj2" fmla="val -561277"/>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Hindi</a:t>
            </a:r>
            <a:endParaRPr lang="en-US" dirty="0">
              <a:solidFill>
                <a:schemeClr val="tx1"/>
              </a:solidFill>
            </a:endParaRPr>
          </a:p>
        </p:txBody>
      </p:sp>
      <p:sp>
        <p:nvSpPr>
          <p:cNvPr id="18" name="Rectangular Callout 17"/>
          <p:cNvSpPr/>
          <p:nvPr/>
        </p:nvSpPr>
        <p:spPr>
          <a:xfrm>
            <a:off x="596626" y="4085900"/>
            <a:ext cx="1250731" cy="457200"/>
          </a:xfrm>
          <a:prstGeom prst="wedgeRectCallout">
            <a:avLst>
              <a:gd name="adj1" fmla="val 269303"/>
              <a:gd name="adj2" fmla="val -3369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Hausa</a:t>
            </a:r>
            <a:endParaRPr lang="en-US" dirty="0">
              <a:solidFill>
                <a:schemeClr val="tx1"/>
              </a:solidFill>
            </a:endParaRPr>
          </a:p>
        </p:txBody>
      </p:sp>
      <p:sp>
        <p:nvSpPr>
          <p:cNvPr id="19" name="Rectangular Callout 18"/>
          <p:cNvSpPr/>
          <p:nvPr/>
        </p:nvSpPr>
        <p:spPr>
          <a:xfrm>
            <a:off x="7425559" y="911772"/>
            <a:ext cx="1508234" cy="1066800"/>
          </a:xfrm>
          <a:prstGeom prst="wedgeRectCallout">
            <a:avLst>
              <a:gd name="adj1" fmla="val -376413"/>
              <a:gd name="adj2" fmla="val -1004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Dataless</a:t>
            </a:r>
            <a:r>
              <a:rPr lang="en-US" dirty="0" smtClean="0">
                <a:solidFill>
                  <a:schemeClr val="tx1"/>
                </a:solidFill>
              </a:rPr>
              <a:t> classification for English</a:t>
            </a:r>
            <a:endParaRPr lang="en-US" dirty="0">
              <a:solidFill>
                <a:schemeClr val="tx1"/>
              </a:solidFill>
            </a:endParaRPr>
          </a:p>
        </p:txBody>
      </p:sp>
      <p:sp>
        <p:nvSpPr>
          <p:cNvPr id="20" name="TextBox 19"/>
          <p:cNvSpPr txBox="1"/>
          <p:nvPr/>
        </p:nvSpPr>
        <p:spPr>
          <a:xfrm rot="16200000">
            <a:off x="1056452" y="2847945"/>
            <a:ext cx="1828799"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Accuracy</a:t>
            </a:r>
            <a:endParaRPr lang="en-US" sz="2000" b="1" dirty="0">
              <a:latin typeface="+mj-lt"/>
            </a:endParaRPr>
          </a:p>
        </p:txBody>
      </p:sp>
    </p:spTree>
    <p:extLst>
      <p:ext uri="{BB962C8B-B14F-4D97-AF65-F5344CB8AC3E}">
        <p14:creationId xmlns:p14="http://schemas.microsoft.com/office/powerpoint/2010/main" val="2021331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21</a:t>
            </a:fld>
            <a:endParaRPr lang="en-US" altLang="zh-TW"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381000"/>
            <a:ext cx="8656637"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057400" y="76200"/>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TED DATA</a:t>
            </a:r>
            <a:endParaRPr lang="en-US" sz="2000" b="1" dirty="0">
              <a:latin typeface="+mj-lt"/>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3351213"/>
            <a:ext cx="8650287"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57400" y="3048000"/>
            <a:ext cx="5029200" cy="400110"/>
          </a:xfrm>
          <a:prstGeom prst="rect">
            <a:avLst/>
          </a:prstGeom>
          <a:solidFill>
            <a:srgbClr val="FFFFCC"/>
          </a:solidFill>
          <a:ln>
            <a:solidFill>
              <a:schemeClr val="bg2"/>
            </a:solidFill>
          </a:ln>
        </p:spPr>
        <p:txBody>
          <a:bodyPr wrap="square" rtlCol="0">
            <a:spAutoFit/>
          </a:bodyPr>
          <a:lstStyle/>
          <a:p>
            <a:pPr algn="ctr"/>
            <a:r>
              <a:rPr lang="en-US" sz="2000" b="1" dirty="0" smtClean="0">
                <a:latin typeface="+mj-lt"/>
              </a:rPr>
              <a:t>RCV DATA</a:t>
            </a:r>
            <a:endParaRPr lang="en-US" sz="2000" b="1" dirty="0">
              <a:latin typeface="+mj-lt"/>
            </a:endParaRPr>
          </a:p>
        </p:txBody>
      </p:sp>
      <p:sp>
        <p:nvSpPr>
          <p:cNvPr id="6" name="Oval 5"/>
          <p:cNvSpPr/>
          <p:nvPr/>
        </p:nvSpPr>
        <p:spPr>
          <a:xfrm>
            <a:off x="8077200" y="476310"/>
            <a:ext cx="819150" cy="1657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077200" y="3771900"/>
            <a:ext cx="819150" cy="1657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18"/>
          <p:cNvSpPr/>
          <p:nvPr/>
        </p:nvSpPr>
        <p:spPr>
          <a:xfrm>
            <a:off x="2743200" y="3390960"/>
            <a:ext cx="3840480" cy="533400"/>
          </a:xfrm>
          <a:prstGeom prst="wedgeRectCallout">
            <a:avLst>
              <a:gd name="adj1" fmla="val -17252"/>
              <a:gd name="adj2" fmla="val 31025"/>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Better than 200 supervised docs/label</a:t>
            </a:r>
          </a:p>
          <a:p>
            <a:pPr algn="ctr"/>
            <a:r>
              <a:rPr lang="en-US" dirty="0" smtClean="0">
                <a:solidFill>
                  <a:schemeClr val="tx1"/>
                </a:solidFill>
              </a:rPr>
              <a:t>Not as good as 500 docs/label</a:t>
            </a:r>
            <a:endParaRPr lang="en-US" dirty="0">
              <a:solidFill>
                <a:schemeClr val="tx1"/>
              </a:solidFill>
            </a:endParaRPr>
          </a:p>
        </p:txBody>
      </p:sp>
    </p:spTree>
    <p:extLst>
      <p:ext uri="{BB962C8B-B14F-4D97-AF65-F5344CB8AC3E}">
        <p14:creationId xmlns:p14="http://schemas.microsoft.com/office/powerpoint/2010/main" val="3246675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Dataless</a:t>
            </a:r>
            <a:r>
              <a:rPr lang="en-US" dirty="0" smtClean="0"/>
              <a:t> Cross-lingual Topical Classification</a:t>
            </a:r>
            <a:endParaRPr lang="en-US" dirty="0"/>
          </a:p>
        </p:txBody>
      </p:sp>
      <p:sp>
        <p:nvSpPr>
          <p:cNvPr id="3" name="Content Placeholder 2"/>
          <p:cNvSpPr>
            <a:spLocks noGrp="1"/>
          </p:cNvSpPr>
          <p:nvPr>
            <p:ph idx="1"/>
          </p:nvPr>
        </p:nvSpPr>
        <p:spPr>
          <a:xfrm>
            <a:off x="457200" y="762000"/>
            <a:ext cx="8229600" cy="4953000"/>
          </a:xfrm>
        </p:spPr>
        <p:txBody>
          <a:bodyPr/>
          <a:lstStyle/>
          <a:p>
            <a:r>
              <a:rPr lang="en-US" dirty="0" smtClean="0"/>
              <a:t>Can classify documents in all Wikipedia Languages into any given English Taxonomy</a:t>
            </a:r>
          </a:p>
          <a:p>
            <a:pPr lvl="1"/>
            <a:r>
              <a:rPr lang="en-US" dirty="0" smtClean="0"/>
              <a:t>No additional resources needed</a:t>
            </a:r>
          </a:p>
          <a:p>
            <a:r>
              <a:rPr lang="en-US" dirty="0" smtClean="0"/>
              <a:t>Current performance is better than supervising with 200 documents/label.</a:t>
            </a:r>
          </a:p>
          <a:p>
            <a:pPr lvl="1"/>
            <a:r>
              <a:rPr lang="en-US" dirty="0" smtClean="0"/>
              <a:t>Goal: be better than 500/label</a:t>
            </a:r>
            <a:endParaRPr lang="en-US" dirty="0"/>
          </a:p>
          <a:p>
            <a:r>
              <a:rPr lang="en-US" dirty="0" smtClean="0"/>
              <a:t>For comparison, in English: </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22</a:t>
            </a:fld>
            <a:endParaRPr lang="en-US" altLang="zh-TW" dirty="0"/>
          </a:p>
        </p:txBody>
      </p:sp>
      <p:pic>
        <p:nvPicPr>
          <p:cNvPr id="5" name="Picture 2"/>
          <p:cNvPicPr>
            <a:picLocks noChangeAspect="1" noChangeArrowheads="1"/>
          </p:cNvPicPr>
          <p:nvPr/>
        </p:nvPicPr>
        <p:blipFill>
          <a:blip r:embed="rId2"/>
          <a:srcRect/>
          <a:stretch>
            <a:fillRect/>
          </a:stretch>
        </p:blipFill>
        <p:spPr bwMode="auto">
          <a:xfrm>
            <a:off x="1842654" y="3570072"/>
            <a:ext cx="5486401" cy="2678328"/>
          </a:xfrm>
          <a:prstGeom prst="rect">
            <a:avLst/>
          </a:prstGeom>
          <a:noFill/>
          <a:ln w="9525">
            <a:noFill/>
            <a:miter lim="800000"/>
            <a:headEnd/>
            <a:tailEnd/>
          </a:ln>
          <a:effectLst/>
        </p:spPr>
      </p:pic>
      <p:sp>
        <p:nvSpPr>
          <p:cNvPr id="6" name="Rectangular Callout 5"/>
          <p:cNvSpPr/>
          <p:nvPr/>
        </p:nvSpPr>
        <p:spPr bwMode="auto">
          <a:xfrm>
            <a:off x="7405255" y="3505200"/>
            <a:ext cx="1662545" cy="1373408"/>
          </a:xfrm>
          <a:prstGeom prst="wedgeRectCallout">
            <a:avLst>
              <a:gd name="adj1" fmla="val -70100"/>
              <a:gd name="adj2" fmla="val 128408"/>
            </a:avLst>
          </a:prstGeom>
          <a:solidFill>
            <a:srgbClr val="FFFFCC"/>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cs typeface="Arial" charset="0"/>
              </a:rPr>
              <a:t>No task specific annotated data!! </a:t>
            </a:r>
          </a:p>
        </p:txBody>
      </p:sp>
      <p:sp>
        <p:nvSpPr>
          <p:cNvPr id="7" name="Rectangle 6"/>
          <p:cNvSpPr/>
          <p:nvPr/>
        </p:nvSpPr>
        <p:spPr bwMode="auto">
          <a:xfrm>
            <a:off x="6096000" y="5883063"/>
            <a:ext cx="7620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6096000" y="4726208"/>
            <a:ext cx="762000" cy="609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672167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err="1" smtClean="0"/>
              <a:t>Wikification</a:t>
            </a:r>
            <a:r>
              <a:rPr lang="en-US" dirty="0" smtClean="0"/>
              <a:t> (KBs, Multilingual)</a:t>
            </a:r>
          </a:p>
          <a:p>
            <a:pPr lvl="2"/>
            <a:r>
              <a:rPr lang="en-US" dirty="0" smtClean="0"/>
              <a:t>Events</a:t>
            </a:r>
          </a:p>
          <a:p>
            <a:r>
              <a:rPr lang="en-US" dirty="0" smtClean="0"/>
              <a:t>Learning only simple models</a:t>
            </a:r>
          </a:p>
          <a:p>
            <a:pPr lvl="1"/>
            <a:r>
              <a:rPr lang="en-US" dirty="0" smtClean="0"/>
              <a:t>Put it together via knowledge</a:t>
            </a:r>
          </a:p>
          <a:p>
            <a:pPr lvl="1"/>
            <a:endParaRPr lang="en-US" dirty="0"/>
          </a:p>
          <a:p>
            <a:r>
              <a:rPr lang="en-US" dirty="0"/>
              <a:t>Response Driven Learning</a:t>
            </a:r>
          </a:p>
          <a:p>
            <a:pPr lvl="1"/>
            <a:r>
              <a:rPr lang="en-US" dirty="0"/>
              <a:t>Learning from the world’s feedback</a:t>
            </a:r>
          </a:p>
          <a:p>
            <a:pPr lvl="1"/>
            <a:endParaRPr lang="en-US" dirty="0" smtClean="0"/>
          </a:p>
          <a:p>
            <a:r>
              <a:rPr lang="en-US" dirty="0" smtClean="0"/>
              <a:t>Conclusion</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23</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195335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5947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Wikification: The Reference Problem </a:t>
            </a:r>
            <a:endParaRPr lang="en-US" sz="2400" dirty="0"/>
          </a:p>
        </p:txBody>
      </p:sp>
      <p:sp>
        <p:nvSpPr>
          <p:cNvPr id="6" name="TextBox 5"/>
          <p:cNvSpPr txBox="1"/>
          <p:nvPr/>
        </p:nvSpPr>
        <p:spPr>
          <a:xfrm>
            <a:off x="1069560" y="1524000"/>
            <a:ext cx="6975890" cy="1200329"/>
          </a:xfrm>
          <a:prstGeom prst="rect">
            <a:avLst/>
          </a:prstGeom>
          <a:noFill/>
          <a:ln>
            <a:solidFill>
              <a:schemeClr val="tx1"/>
            </a:solidFill>
          </a:ln>
        </p:spPr>
        <p:txBody>
          <a:bodyPr wrap="square" rtlCol="0">
            <a:spAutoFit/>
          </a:bodyPr>
          <a:lstStyle/>
          <a:p>
            <a:r>
              <a:rPr lang="en-US" dirty="0">
                <a:latin typeface="+mj-lt"/>
              </a:rPr>
              <a:t>Blumenthal (D) is a candidate for the U.S. Senate seat now held by Christopher Dodd (D), and he has held a commanding lead in the race since he entered it. But the Times report has the potential to fundamentally reshape the contest in the Nutmeg State.</a:t>
            </a:r>
          </a:p>
        </p:txBody>
      </p:sp>
      <p:sp>
        <p:nvSpPr>
          <p:cNvPr id="7" name="TextBox 6"/>
          <p:cNvSpPr txBox="1"/>
          <p:nvPr/>
        </p:nvSpPr>
        <p:spPr>
          <a:xfrm>
            <a:off x="1066800" y="3997762"/>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a:t>
            </a:r>
            <a:r>
              <a:rPr lang="en-US" dirty="0">
                <a:solidFill>
                  <a:srgbClr val="0033CC"/>
                </a:solidFill>
                <a:latin typeface="+mj-lt"/>
              </a:rPr>
              <a:t>D</a:t>
            </a:r>
            <a:r>
              <a:rPr lang="en-US" dirty="0">
                <a:latin typeface="+mj-lt"/>
              </a:rPr>
              <a:t>),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8" name="Down Arrow 7"/>
          <p:cNvSpPr/>
          <p:nvPr/>
        </p:nvSpPr>
        <p:spPr>
          <a:xfrm>
            <a:off x="4104484" y="2848328"/>
            <a:ext cx="265708" cy="350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226" y="3256153"/>
            <a:ext cx="1647704" cy="417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Down Arrow 21"/>
          <p:cNvSpPr/>
          <p:nvPr/>
        </p:nvSpPr>
        <p:spPr>
          <a:xfrm rot="10800000">
            <a:off x="1585962" y="3708305"/>
            <a:ext cx="105115" cy="33805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67" y="3264639"/>
            <a:ext cx="2577850" cy="41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730" y="5498651"/>
            <a:ext cx="1470470"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02" y="5498651"/>
            <a:ext cx="1581150" cy="41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own Arrow 23"/>
          <p:cNvSpPr/>
          <p:nvPr/>
        </p:nvSpPr>
        <p:spPr>
          <a:xfrm flipH="1">
            <a:off x="5628986" y="5234076"/>
            <a:ext cx="60262" cy="2645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942" y="3233831"/>
            <a:ext cx="1852342" cy="44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Down Arrow 26"/>
          <p:cNvSpPr/>
          <p:nvPr/>
        </p:nvSpPr>
        <p:spPr>
          <a:xfrm rot="14243175">
            <a:off x="2769282" y="3563472"/>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Right Arrow 2"/>
          <p:cNvSpPr/>
          <p:nvPr/>
        </p:nvSpPr>
        <p:spPr>
          <a:xfrm>
            <a:off x="816597" y="4448174"/>
            <a:ext cx="304800" cy="1334651"/>
          </a:xfrm>
          <a:prstGeom prst="curvedRightArrow">
            <a:avLst/>
          </a:prstGeom>
          <a:solidFill>
            <a:srgbClr val="9E9EF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29" name="Down Arrow 28"/>
          <p:cNvSpPr/>
          <p:nvPr/>
        </p:nvSpPr>
        <p:spPr>
          <a:xfrm rot="14243175">
            <a:off x="5645011" y="3581105"/>
            <a:ext cx="88476" cy="57912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8101" y="5469657"/>
            <a:ext cx="1849432" cy="44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Down Arrow 30"/>
          <p:cNvSpPr/>
          <p:nvPr/>
        </p:nvSpPr>
        <p:spPr>
          <a:xfrm flipH="1">
            <a:off x="3962400" y="4904522"/>
            <a:ext cx="60262" cy="56513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24</a:t>
            </a:fld>
            <a:endParaRPr lang="en-US" altLang="zh-TW"/>
          </a:p>
        </p:txBody>
      </p:sp>
    </p:spTree>
    <p:extLst>
      <p:ext uri="{BB962C8B-B14F-4D97-AF65-F5344CB8AC3E}">
        <p14:creationId xmlns:p14="http://schemas.microsoft.com/office/powerpoint/2010/main" val="2874236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wipe(up)">
                                      <p:cBhvr>
                                        <p:cTn id="16" dur="500"/>
                                        <p:tgtEl>
                                          <p:spTgt spid="4099"/>
                                        </p:tgtEl>
                                      </p:cBhvr>
                                    </p:animEffect>
                                  </p:childTnLst>
                                </p:cTn>
                              </p:par>
                              <p:par>
                                <p:cTn id="17" presetID="22" presetClass="entr" presetSubtype="1"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up)">
                                      <p:cBhvr>
                                        <p:cTn id="19" dur="500"/>
                                        <p:tgtEl>
                                          <p:spTgt spid="4100"/>
                                        </p:tgtEl>
                                      </p:cBhvr>
                                    </p:animEffect>
                                  </p:childTnLst>
                                </p:cTn>
                              </p:par>
                              <p:par>
                                <p:cTn id="20" presetID="22" presetClass="entr" presetSubtype="1"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wipe(up)">
                                      <p:cBhvr>
                                        <p:cTn id="22" dur="500"/>
                                        <p:tgtEl>
                                          <p:spTgt spid="410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1"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500"/>
                                        <p:tgtEl>
                                          <p:spTgt spid="410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50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up)">
                                      <p:cBhvr>
                                        <p:cTn id="37" dur="500"/>
                                        <p:tgtEl>
                                          <p:spTgt spid="29"/>
                                        </p:tgtEl>
                                      </p:cBhvr>
                                    </p:animEffect>
                                  </p:childTnLst>
                                </p:cTn>
                              </p:par>
                              <p:par>
                                <p:cTn id="38" presetID="22" presetClass="entr" presetSubtype="1" fill="hold"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wipe(up)">
                                      <p:cBhvr>
                                        <p:cTn id="40" dur="500"/>
                                        <p:tgtEl>
                                          <p:spTgt spid="410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4" grpId="0" animBg="1"/>
      <p:bldP spid="27" grpId="0" animBg="1"/>
      <p:bldP spid="3" grpId="0" animBg="1"/>
      <p:bldP spid="29"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514600"/>
            <a:ext cx="8077200" cy="3200400"/>
          </a:xfrm>
        </p:spPr>
        <p:txBody>
          <a:bodyPr/>
          <a:lstStyle/>
          <a:p>
            <a:pPr marL="342900" lvl="2" indent="-342900">
              <a:buSzPct val="75000"/>
            </a:pPr>
            <a:r>
              <a:rPr lang="en-US" sz="2400" dirty="0"/>
              <a:t>Training a global model that </a:t>
            </a:r>
            <a:r>
              <a:rPr lang="en-US" sz="1600" dirty="0"/>
              <a:t>[</a:t>
            </a:r>
            <a:r>
              <a:rPr lang="en-US" sz="1600" dirty="0" err="1"/>
              <a:t>Ratinov</a:t>
            </a:r>
            <a:r>
              <a:rPr lang="en-US" sz="1600" dirty="0"/>
              <a:t> et. al., ‘09; Chen &amp; Roth’13] </a:t>
            </a:r>
          </a:p>
          <a:p>
            <a:pPr lvl="1"/>
            <a:r>
              <a:rPr lang="en-US" sz="2000" dirty="0"/>
              <a:t>I</a:t>
            </a:r>
            <a:r>
              <a:rPr lang="en-US" sz="2000" dirty="0" smtClean="0"/>
              <a:t>dentifies </a:t>
            </a:r>
            <a:r>
              <a:rPr lang="en-US" sz="2000" dirty="0"/>
              <a:t>concepts in </a:t>
            </a:r>
            <a:r>
              <a:rPr lang="en-US" sz="2000" dirty="0" smtClean="0"/>
              <a:t>text</a:t>
            </a:r>
          </a:p>
          <a:p>
            <a:pPr lvl="1"/>
            <a:r>
              <a:rPr lang="en-US" sz="2000" dirty="0" smtClean="0"/>
              <a:t>Identifies candidate Wikipedia titles for these</a:t>
            </a:r>
          </a:p>
          <a:p>
            <a:pPr lvl="1"/>
            <a:r>
              <a:rPr lang="en-US" sz="2000" dirty="0" smtClean="0"/>
              <a:t>Ranks the corresponding titles </a:t>
            </a:r>
          </a:p>
          <a:p>
            <a:pPr lvl="2"/>
            <a:r>
              <a:rPr lang="en-US" sz="1600" dirty="0" smtClean="0"/>
              <a:t>Accounting for local context and global page/title space considerations</a:t>
            </a:r>
          </a:p>
          <a:p>
            <a:r>
              <a:rPr lang="en-US" sz="2400" dirty="0" smtClean="0"/>
              <a:t>Relies </a:t>
            </a:r>
            <a:r>
              <a:rPr lang="en-US" sz="2400" dirty="0"/>
              <a:t>on the correctness of the (partial) link structure in Wikipedia, but – </a:t>
            </a:r>
            <a:r>
              <a:rPr lang="en-US" sz="2400" dirty="0">
                <a:solidFill>
                  <a:srgbClr val="3366CC"/>
                </a:solidFill>
              </a:rPr>
              <a:t>requires no </a:t>
            </a:r>
            <a:r>
              <a:rPr lang="en-US" sz="2400" dirty="0" smtClean="0">
                <a:solidFill>
                  <a:srgbClr val="3366CC"/>
                </a:solidFill>
              </a:rPr>
              <a:t>task specific human annotation</a:t>
            </a:r>
            <a:r>
              <a:rPr lang="en-US" sz="2400" dirty="0" smtClean="0"/>
              <a:t>. </a:t>
            </a:r>
          </a:p>
        </p:txBody>
      </p:sp>
      <p:sp>
        <p:nvSpPr>
          <p:cNvPr id="2" name="Title 1"/>
          <p:cNvSpPr>
            <a:spLocks noGrp="1"/>
          </p:cNvSpPr>
          <p:nvPr>
            <p:ph type="title"/>
          </p:nvPr>
        </p:nvSpPr>
        <p:spPr/>
        <p:txBody>
          <a:bodyPr/>
          <a:lstStyle/>
          <a:p>
            <a:r>
              <a:rPr lang="en-US" dirty="0" err="1" smtClean="0"/>
              <a:t>Wikification</a:t>
            </a:r>
            <a:r>
              <a:rPr lang="en-US" dirty="0" smtClean="0"/>
              <a:t> Challenges</a:t>
            </a:r>
            <a:endParaRPr lang="en-US" dirty="0"/>
          </a:p>
        </p:txBody>
      </p:sp>
      <p:sp>
        <p:nvSpPr>
          <p:cNvPr id="6" name="TextBox 5"/>
          <p:cNvSpPr txBox="1"/>
          <p:nvPr/>
        </p:nvSpPr>
        <p:spPr>
          <a:xfrm>
            <a:off x="1066800" y="1143000"/>
            <a:ext cx="6959600" cy="1200329"/>
          </a:xfrm>
          <a:prstGeom prst="rect">
            <a:avLst/>
          </a:prstGeom>
          <a:noFill/>
          <a:ln>
            <a:solidFill>
              <a:schemeClr val="tx1"/>
            </a:solidFill>
          </a:ln>
        </p:spPr>
        <p:txBody>
          <a:bodyPr wrap="square" rtlCol="0">
            <a:spAutoFit/>
          </a:bodyPr>
          <a:lstStyle/>
          <a:p>
            <a:r>
              <a:rPr lang="en-US" u="sng" dirty="0">
                <a:solidFill>
                  <a:srgbClr val="0000FF"/>
                </a:solidFill>
                <a:latin typeface="+mj-lt"/>
              </a:rPr>
              <a:t>Blumenthal</a:t>
            </a:r>
            <a:r>
              <a:rPr lang="en-US" dirty="0">
                <a:latin typeface="+mj-lt"/>
              </a:rPr>
              <a:t> (</a:t>
            </a:r>
            <a:r>
              <a:rPr lang="en-US" u="sng" dirty="0">
                <a:solidFill>
                  <a:srgbClr val="0000FF"/>
                </a:solidFill>
                <a:latin typeface="+mj-lt"/>
              </a:rPr>
              <a:t>D</a:t>
            </a:r>
            <a:r>
              <a:rPr lang="en-US" dirty="0">
                <a:latin typeface="+mj-lt"/>
              </a:rPr>
              <a:t>) is a candidate for the </a:t>
            </a:r>
            <a:r>
              <a:rPr lang="en-US" u="sng" dirty="0">
                <a:solidFill>
                  <a:srgbClr val="0000FF"/>
                </a:solidFill>
                <a:latin typeface="+mj-lt"/>
              </a:rPr>
              <a:t>U.S. Senate</a:t>
            </a:r>
            <a:r>
              <a:rPr lang="en-US" dirty="0">
                <a:latin typeface="+mj-lt"/>
              </a:rPr>
              <a:t> seat now held </a:t>
            </a:r>
            <a:r>
              <a:rPr lang="en-US" dirty="0" smtClean="0">
                <a:latin typeface="+mj-lt"/>
              </a:rPr>
              <a:t>by </a:t>
            </a:r>
            <a:r>
              <a:rPr lang="en-US" u="sng" dirty="0" smtClean="0">
                <a:solidFill>
                  <a:srgbClr val="0000FF"/>
                </a:solidFill>
                <a:latin typeface="+mj-lt"/>
              </a:rPr>
              <a:t>Christopher Dodd</a:t>
            </a:r>
            <a:r>
              <a:rPr lang="en-US" dirty="0" smtClean="0">
                <a:latin typeface="+mj-lt"/>
              </a:rPr>
              <a:t> </a:t>
            </a:r>
            <a:r>
              <a:rPr lang="en-US" dirty="0">
                <a:latin typeface="+mj-lt"/>
              </a:rPr>
              <a:t>(D), and he has held a commanding lead in the </a:t>
            </a:r>
            <a:r>
              <a:rPr lang="en-US" dirty="0" smtClean="0">
                <a:latin typeface="+mj-lt"/>
              </a:rPr>
              <a:t>race since </a:t>
            </a:r>
            <a:r>
              <a:rPr lang="en-US" dirty="0">
                <a:latin typeface="+mj-lt"/>
              </a:rPr>
              <a:t>he entered it. </a:t>
            </a:r>
            <a:r>
              <a:rPr lang="en-US" dirty="0" smtClean="0">
                <a:latin typeface="+mj-lt"/>
              </a:rPr>
              <a:t>But the </a:t>
            </a:r>
            <a:r>
              <a:rPr lang="en-US" u="sng" dirty="0">
                <a:solidFill>
                  <a:srgbClr val="0000FF"/>
                </a:solidFill>
                <a:latin typeface="+mj-lt"/>
              </a:rPr>
              <a:t>Times</a:t>
            </a:r>
            <a:r>
              <a:rPr lang="en-US" dirty="0">
                <a:latin typeface="+mj-lt"/>
              </a:rPr>
              <a:t> report has the potential </a:t>
            </a:r>
            <a:r>
              <a:rPr lang="en-US" dirty="0" smtClean="0">
                <a:latin typeface="+mj-lt"/>
              </a:rPr>
              <a:t>to fundamentally </a:t>
            </a:r>
            <a:r>
              <a:rPr lang="en-US" dirty="0">
                <a:latin typeface="+mj-lt"/>
              </a:rPr>
              <a:t>reshape the contest in </a:t>
            </a:r>
            <a:r>
              <a:rPr lang="en-US" u="sng" dirty="0" smtClean="0">
                <a:solidFill>
                  <a:srgbClr val="0000FF"/>
                </a:solidFill>
                <a:latin typeface="+mj-lt"/>
              </a:rPr>
              <a:t>the Nutmeg </a:t>
            </a:r>
            <a:r>
              <a:rPr lang="en-US" u="sng" dirty="0">
                <a:solidFill>
                  <a:srgbClr val="0000FF"/>
                </a:solidFill>
                <a:latin typeface="+mj-lt"/>
              </a:rPr>
              <a:t>State</a:t>
            </a:r>
            <a:r>
              <a:rPr lang="en-US" dirty="0">
                <a:latin typeface="+mj-lt"/>
              </a:rPr>
              <a:t>.</a:t>
            </a:r>
          </a:p>
        </p:txBody>
      </p:sp>
      <p:sp>
        <p:nvSpPr>
          <p:cNvPr id="4" name="Slide Number Placeholder 3"/>
          <p:cNvSpPr>
            <a:spLocks noGrp="1"/>
          </p:cNvSpPr>
          <p:nvPr>
            <p:ph type="sldNum" sz="quarter" idx="11"/>
          </p:nvPr>
        </p:nvSpPr>
        <p:spPr/>
        <p:txBody>
          <a:bodyPr/>
          <a:lstStyle/>
          <a:p>
            <a:pPr>
              <a:defRPr/>
            </a:pPr>
            <a:r>
              <a:rPr lang="en-US" altLang="zh-TW" smtClean="0"/>
              <a:t>Page </a:t>
            </a:r>
            <a:fld id="{BC3EEDB6-3FB3-436A-B1A9-6088B5E4AF06}" type="slidenum">
              <a:rPr lang="en-US" altLang="zh-TW" smtClean="0"/>
              <a:pPr>
                <a:defRPr/>
              </a:pPr>
              <a:t>25</a:t>
            </a:fld>
            <a:endParaRPr lang="en-US" altLang="zh-TW"/>
          </a:p>
        </p:txBody>
      </p:sp>
      <p:sp>
        <p:nvSpPr>
          <p:cNvPr id="7" name="Rectangular Callout 6"/>
          <p:cNvSpPr>
            <a:spLocks noChangeArrowheads="1"/>
          </p:cNvSpPr>
          <p:nvPr/>
        </p:nvSpPr>
        <p:spPr bwMode="auto">
          <a:xfrm>
            <a:off x="1108841" y="5543371"/>
            <a:ext cx="7239000" cy="685800"/>
          </a:xfrm>
          <a:prstGeom prst="wedgeRectCallout">
            <a:avLst>
              <a:gd name="adj1" fmla="val 10418"/>
              <a:gd name="adj2" fmla="val -113125"/>
            </a:avLst>
          </a:prstGeom>
          <a:solidFill>
            <a:srgbClr val="FFFFCC"/>
          </a:solidFill>
          <a:ln w="28575" algn="ctr">
            <a:solidFill>
              <a:srgbClr val="FF9933"/>
            </a:solidFill>
            <a:round/>
            <a:headEnd/>
            <a:tailEnd/>
          </a:ln>
        </p:spPr>
        <p:txBody>
          <a:bodyPr/>
          <a:lstStyle/>
          <a:p>
            <a:r>
              <a:rPr lang="en-US" dirty="0" smtClean="0">
                <a:solidFill>
                  <a:srgbClr val="003366"/>
                </a:solidFill>
                <a:latin typeface="Calibri" panose="020F0502020204030204" pitchFamily="34" charset="0"/>
              </a:rPr>
              <a:t>“Standard” </a:t>
            </a:r>
            <a:r>
              <a:rPr lang="en-US" dirty="0" err="1" smtClean="0">
                <a:solidFill>
                  <a:srgbClr val="003366"/>
                </a:solidFill>
                <a:latin typeface="Calibri" panose="020F0502020204030204" pitchFamily="34" charset="0"/>
              </a:rPr>
              <a:t>Wikification</a:t>
            </a:r>
            <a:r>
              <a:rPr lang="en-US" dirty="0" smtClean="0">
                <a:solidFill>
                  <a:srgbClr val="003366"/>
                </a:solidFill>
                <a:latin typeface="Calibri" panose="020F0502020204030204" pitchFamily="34" charset="0"/>
              </a:rPr>
              <a:t> already makes use of incidental supervision to train the key model – ranking the candidate titles for a given mention.</a:t>
            </a:r>
            <a:endParaRPr lang="en-US" dirty="0">
              <a:solidFill>
                <a:srgbClr val="003366"/>
              </a:solidFill>
              <a:latin typeface="Calibri" panose="020F0502020204030204" pitchFamily="34" charset="0"/>
            </a:endParaRPr>
          </a:p>
        </p:txBody>
      </p:sp>
    </p:spTree>
    <p:extLst>
      <p:ext uri="{BB962C8B-B14F-4D97-AF65-F5344CB8AC3E}">
        <p14:creationId xmlns:p14="http://schemas.microsoft.com/office/powerpoint/2010/main" val="1018251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Grounding into Resources w/o a Hyperlink Structure</a:t>
            </a:r>
            <a:endParaRPr lang="en-US" dirty="0"/>
          </a:p>
        </p:txBody>
      </p:sp>
      <p:sp>
        <p:nvSpPr>
          <p:cNvPr id="3" name="Text Placeholder 2"/>
          <p:cNvSpPr>
            <a:spLocks noGrp="1"/>
          </p:cNvSpPr>
          <p:nvPr>
            <p:ph idx="1"/>
          </p:nvPr>
        </p:nvSpPr>
        <p:spPr/>
        <p:txBody>
          <a:bodyPr/>
          <a:lstStyle/>
          <a:p>
            <a:r>
              <a:rPr lang="en-US" dirty="0" smtClean="0"/>
              <a:t>Training </a:t>
            </a:r>
            <a:r>
              <a:rPr lang="en-US" dirty="0" err="1" smtClean="0"/>
              <a:t>Wikification</a:t>
            </a:r>
            <a:r>
              <a:rPr lang="en-US" dirty="0" smtClean="0"/>
              <a:t> and Entity Linking builds on the hyperlink structure in Wikipedia</a:t>
            </a:r>
          </a:p>
          <a:p>
            <a:pPr lvl="1"/>
            <a:r>
              <a:rPr lang="en-US" dirty="0" smtClean="0"/>
              <a:t>And the large amount of text describing each entry</a:t>
            </a:r>
          </a:p>
          <a:p>
            <a:pPr lvl="1"/>
            <a:endParaRPr lang="en-US" dirty="0" smtClean="0"/>
          </a:p>
          <a:p>
            <a:r>
              <a:rPr lang="en-US" dirty="0" smtClean="0"/>
              <a:t>In many cases, Knowledge Bases are available, and grounding into them could be useful, but</a:t>
            </a:r>
          </a:p>
          <a:p>
            <a:pPr lvl="1"/>
            <a:r>
              <a:rPr lang="en-US" dirty="0" smtClean="0"/>
              <a:t>No hyperlinks</a:t>
            </a:r>
          </a:p>
          <a:p>
            <a:pPr lvl="1"/>
            <a:r>
              <a:rPr lang="en-US" dirty="0" smtClean="0"/>
              <a:t>Small amount of text for each entry</a:t>
            </a:r>
          </a:p>
          <a:p>
            <a:pPr lvl="1"/>
            <a:endParaRPr lang="en-US" dirty="0" smtClean="0"/>
          </a:p>
          <a:p>
            <a:r>
              <a:rPr lang="en-US" dirty="0" smtClean="0"/>
              <a:t>The </a:t>
            </a:r>
            <a:r>
              <a:rPr lang="en-US" dirty="0" err="1" smtClean="0"/>
              <a:t>BioMedical</a:t>
            </a:r>
            <a:r>
              <a:rPr lang="en-US" dirty="0" smtClean="0"/>
              <a:t> domain is a key example</a:t>
            </a:r>
          </a:p>
          <a:p>
            <a:endParaRPr lang="en-US" dirty="0"/>
          </a:p>
        </p:txBody>
      </p:sp>
      <p:sp>
        <p:nvSpPr>
          <p:cNvPr id="4" name="Slide Number Placeholder 3"/>
          <p:cNvSpPr>
            <a:spLocks noGrp="1"/>
          </p:cNvSpPr>
          <p:nvPr>
            <p:ph type="sldNum" sz="quarter" idx="11"/>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3857258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CE2158A-1198-49B0-A2A2-00E3C3C7211D}" type="slidenum">
              <a:rPr lang="en-US" altLang="zh-TW" smtClean="0"/>
              <a:pPr/>
              <a:t>27</a:t>
            </a:fld>
            <a:endParaRPr lang="en-US" altLang="zh-TW" dirty="0"/>
          </a:p>
        </p:txBody>
      </p:sp>
      <p:sp>
        <p:nvSpPr>
          <p:cNvPr id="2" name="Title 1"/>
          <p:cNvSpPr>
            <a:spLocks noGrp="1"/>
          </p:cNvSpPr>
          <p:nvPr>
            <p:ph type="title"/>
          </p:nvPr>
        </p:nvSpPr>
        <p:spPr/>
        <p:txBody>
          <a:bodyPr/>
          <a:lstStyle/>
          <a:p>
            <a:r>
              <a:rPr lang="en-US" dirty="0" smtClean="0"/>
              <a:t>Biomedical </a:t>
            </a:r>
            <a:r>
              <a:rPr lang="en-US" dirty="0" err="1" smtClean="0"/>
              <a:t>Wikification</a:t>
            </a:r>
            <a:r>
              <a:rPr lang="en-US" dirty="0" smtClean="0"/>
              <a:t> </a:t>
            </a:r>
            <a:endParaRPr lang="en-US" dirty="0"/>
          </a:p>
        </p:txBody>
      </p:sp>
      <p:sp>
        <p:nvSpPr>
          <p:cNvPr id="24" name="Freeform 23"/>
          <p:cNvSpPr/>
          <p:nvPr/>
        </p:nvSpPr>
        <p:spPr>
          <a:xfrm>
            <a:off x="914400" y="1752600"/>
            <a:ext cx="6194794" cy="413469"/>
          </a:xfrm>
          <a:custGeom>
            <a:avLst/>
            <a:gdLst>
              <a:gd name="connsiteX0" fmla="*/ 0 w 8221563"/>
              <a:gd name="connsiteY0" fmla="*/ 452596 h 4525963"/>
              <a:gd name="connsiteX1" fmla="*/ 452596 w 8221563"/>
              <a:gd name="connsiteY1" fmla="*/ 0 h 4525963"/>
              <a:gd name="connsiteX2" fmla="*/ 7768967 w 8221563"/>
              <a:gd name="connsiteY2" fmla="*/ 0 h 4525963"/>
              <a:gd name="connsiteX3" fmla="*/ 8221563 w 8221563"/>
              <a:gd name="connsiteY3" fmla="*/ 452596 h 4525963"/>
              <a:gd name="connsiteX4" fmla="*/ 8221563 w 8221563"/>
              <a:gd name="connsiteY4" fmla="*/ 4073367 h 4525963"/>
              <a:gd name="connsiteX5" fmla="*/ 7768967 w 8221563"/>
              <a:gd name="connsiteY5" fmla="*/ 4525963 h 4525963"/>
              <a:gd name="connsiteX6" fmla="*/ 452596 w 8221563"/>
              <a:gd name="connsiteY6" fmla="*/ 4525963 h 4525963"/>
              <a:gd name="connsiteX7" fmla="*/ 0 w 8221563"/>
              <a:gd name="connsiteY7" fmla="*/ 4073367 h 4525963"/>
              <a:gd name="connsiteX8" fmla="*/ 0 w 8221563"/>
              <a:gd name="connsiteY8" fmla="*/ 452596 h 452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563" h="4525963">
                <a:moveTo>
                  <a:pt x="0" y="452596"/>
                </a:moveTo>
                <a:cubicBezTo>
                  <a:pt x="0" y="202634"/>
                  <a:pt x="202634" y="0"/>
                  <a:pt x="452596" y="0"/>
                </a:cubicBezTo>
                <a:lnTo>
                  <a:pt x="7768967" y="0"/>
                </a:lnTo>
                <a:cubicBezTo>
                  <a:pt x="8018929" y="0"/>
                  <a:pt x="8221563" y="202634"/>
                  <a:pt x="8221563" y="452596"/>
                </a:cubicBezTo>
                <a:lnTo>
                  <a:pt x="8221563" y="4073367"/>
                </a:lnTo>
                <a:cubicBezTo>
                  <a:pt x="8221563" y="4323329"/>
                  <a:pt x="8018929" y="4525963"/>
                  <a:pt x="7768967" y="4525963"/>
                </a:cubicBezTo>
                <a:lnTo>
                  <a:pt x="452596" y="4525963"/>
                </a:lnTo>
                <a:cubicBezTo>
                  <a:pt x="202634" y="4525963"/>
                  <a:pt x="0" y="4323329"/>
                  <a:pt x="0" y="4073367"/>
                </a:cubicBezTo>
                <a:lnTo>
                  <a:pt x="0" y="452596"/>
                </a:lnTo>
                <a:close/>
              </a:path>
            </a:pathLst>
          </a:custGeom>
          <a:solidFill>
            <a:srgbClr val="FFFFCC"/>
          </a:solidFill>
          <a:ln>
            <a:solidFill>
              <a:schemeClr val="bg2"/>
            </a:solidFill>
          </a:ln>
          <a:effectLst/>
          <a:scene3d>
            <a:camera prst="orthographicFront"/>
            <a:lightRig rig="flat" dir="t"/>
          </a:scene3d>
          <a:sp3d prstMaterial="dkEdge">
            <a:bevelT w="8200" h="38100"/>
          </a:sp3d>
        </p:spPr>
        <p:txBody>
          <a:bodyPr spcFirstLastPara="0" vert="horz" wrap="square" lIns="0" tIns="224001" rIns="0"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400" b="0" i="0" strike="noStrike" kern="1200" cap="none" spc="0" normalizeH="0" baseline="0" noProof="0" dirty="0" smtClean="0">
                <a:ln>
                  <a:noFill/>
                </a:ln>
                <a:effectLst/>
                <a:uLnTx/>
                <a:uFill>
                  <a:solidFill>
                    <a:srgbClr val="008000"/>
                  </a:solidFill>
                </a:uFill>
                <a:latin typeface="Times New Roman"/>
                <a:ea typeface="+mn-ea"/>
                <a:cs typeface="Times New Roman"/>
              </a:rPr>
              <a:t>BRCA2</a:t>
            </a:r>
            <a:r>
              <a:rPr kumimoji="0" lang="en-US" sz="2400" b="0" i="0" strike="noStrike" kern="1200" cap="none" spc="0" normalizeH="0" baseline="0" noProof="0" dirty="0" smtClean="0">
                <a:ln>
                  <a:noFill/>
                </a:ln>
                <a:effectLst/>
                <a:uLnTx/>
                <a:uFillTx/>
                <a:latin typeface="Times New Roman"/>
                <a:ea typeface="+mn-ea"/>
                <a:cs typeface="Times New Roman"/>
              </a:rPr>
              <a:t> and homologous </a:t>
            </a:r>
            <a:r>
              <a:rPr kumimoji="0" lang="en-US" sz="2400" b="0" i="0" strike="noStrike" kern="1200" cap="none" spc="0" normalizeH="0" baseline="0" noProof="0" dirty="0" smtClean="0">
                <a:ln>
                  <a:noFill/>
                </a:ln>
                <a:effectLst/>
                <a:uLnTx/>
                <a:uFill>
                  <a:solidFill>
                    <a:srgbClr val="008000"/>
                  </a:solidFill>
                </a:uFill>
                <a:latin typeface="Times New Roman"/>
                <a:ea typeface="+mn-ea"/>
                <a:cs typeface="Times New Roman"/>
              </a:rPr>
              <a:t>recombination</a:t>
            </a:r>
            <a:r>
              <a:rPr kumimoji="0" lang="en-US" sz="2400" b="0" i="0" strike="noStrike" kern="1200" cap="none" spc="0" normalizeH="0" baseline="0" noProof="0" dirty="0" smtClean="0">
                <a:ln>
                  <a:noFill/>
                </a:ln>
                <a:effectLst/>
                <a:uLnTx/>
                <a:uFillTx/>
                <a:latin typeface="Times New Roman"/>
                <a:ea typeface="+mn-ea"/>
                <a:cs typeface="Times New Roman"/>
              </a:rPr>
              <a:t>.</a:t>
            </a:r>
            <a:endParaRPr kumimoji="0" lang="en-US" sz="2400" b="0" i="0" strike="noStrike" kern="1200" cap="none" spc="0" normalizeH="0" baseline="0" noProof="0" dirty="0">
              <a:ln>
                <a:noFill/>
              </a:ln>
              <a:effectLst/>
              <a:uLnTx/>
              <a:uFillTx/>
              <a:latin typeface="Times New Roman"/>
              <a:ea typeface="+mn-ea"/>
              <a:cs typeface="Times New Roman"/>
            </a:endParaRPr>
          </a:p>
        </p:txBody>
      </p:sp>
      <p:sp>
        <p:nvSpPr>
          <p:cNvPr id="25" name="Line Callout 1 24"/>
          <p:cNvSpPr/>
          <p:nvPr/>
        </p:nvSpPr>
        <p:spPr>
          <a:xfrm>
            <a:off x="1010202" y="2315209"/>
            <a:ext cx="3807794" cy="490007"/>
          </a:xfrm>
          <a:prstGeom prst="borderCallout1">
            <a:avLst>
              <a:gd name="adj1" fmla="val -55525"/>
              <a:gd name="adj2" fmla="val 25083"/>
              <a:gd name="adj3" fmla="val -666"/>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PR</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000004804</a:t>
            </a:r>
            <a:r>
              <a:rPr kumimoji="0" lang="en-US" sz="2000" b="0" i="0" strike="noStrike" kern="0" cap="none" spc="0" normalizeH="0" baseline="0" noProof="0" dirty="0" smtClean="0">
                <a:ln>
                  <a:noFill/>
                </a:ln>
                <a:solidFill>
                  <a:sysClr val="windowText" lastClr="000000"/>
                </a:solidFill>
                <a:effectLst/>
                <a:uLnTx/>
                <a:uFillTx/>
                <a:latin typeface="Times New Roman"/>
                <a:ea typeface="+mn-ea"/>
                <a:cs typeface="Times New Roman"/>
              </a:rPr>
              <a:t>, </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EG</a:t>
            </a:r>
            <a:r>
              <a:rPr kumimoji="0" lang="en-US" sz="2000" b="0" i="0" strike="noStrike" kern="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rPr>
              <a:t>:</a:t>
            </a:r>
            <a:r>
              <a:rPr kumimoji="0" lang="en-US" sz="2000" b="0" i="0" strike="noStrike" kern="0" cap="none" spc="0" normalizeH="0" baseline="0" noProof="0" dirty="0" smtClean="0">
                <a:ln>
                  <a:noFill/>
                </a:ln>
                <a:solidFill>
                  <a:sysClr val="windowText" lastClr="000000"/>
                </a:solidFill>
                <a:effectLst/>
                <a:uLnTx/>
                <a:uFill>
                  <a:solidFill>
                    <a:srgbClr val="4BACC6">
                      <a:lumMod val="75000"/>
                    </a:srgbClr>
                  </a:solidFill>
                </a:uFill>
                <a:latin typeface="Times New Roman"/>
                <a:ea typeface="+mn-ea"/>
                <a:cs typeface="Times New Roman"/>
              </a:rPr>
              <a:t>675</a:t>
            </a:r>
            <a:endParaRPr kumimoji="0" lang="en-US" sz="2000" b="0" i="0" strike="noStrike" kern="1200" cap="none" spc="0" normalizeH="0" baseline="0" noProof="0" dirty="0">
              <a:ln>
                <a:noFill/>
              </a:ln>
              <a:solidFill>
                <a:sysClr val="windowText" lastClr="000000"/>
              </a:solidFill>
              <a:effectLst/>
              <a:uLnTx/>
              <a:uFill>
                <a:solidFill>
                  <a:srgbClr val="4BACC6">
                    <a:lumMod val="75000"/>
                  </a:srgbClr>
                </a:solidFill>
              </a:uFill>
              <a:latin typeface="Times New Roman"/>
              <a:ea typeface="+mn-ea"/>
              <a:cs typeface="Times New Roman"/>
            </a:endParaRPr>
          </a:p>
        </p:txBody>
      </p:sp>
      <p:sp>
        <p:nvSpPr>
          <p:cNvPr id="26" name="Line Callout 1 25"/>
          <p:cNvSpPr/>
          <p:nvPr/>
        </p:nvSpPr>
        <p:spPr>
          <a:xfrm>
            <a:off x="5031590" y="3067716"/>
            <a:ext cx="2708042" cy="2734251"/>
          </a:xfrm>
          <a:prstGeom prst="borderCallout1">
            <a:avLst>
              <a:gd name="adj1" fmla="val -474"/>
              <a:gd name="adj2" fmla="val 14985"/>
              <a:gd name="adj3" fmla="val -14503"/>
              <a:gd name="adj4" fmla="val -49314"/>
            </a:avLst>
          </a:prstGeom>
          <a:noFill/>
          <a:ln w="25400" cmpd="sng">
            <a:solidFill>
              <a:srgbClr val="31859C"/>
            </a:solidFill>
            <a:prstDash val="solid"/>
          </a:ln>
          <a:effectLst/>
          <a:scene3d>
            <a:camera prst="orthographicFront"/>
            <a:lightRig rig="flat" dir="t"/>
          </a:scene3d>
          <a:sp3d prstMaterial="dkEdge">
            <a:bevelT w="8200" h="38100"/>
          </a:sp3d>
        </p:spPr>
        <p:txBody>
          <a:bodyPr spcFirstLastPara="0" vert="horz" wrap="square" lIns="224001" tIns="265176"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i</a:t>
            </a: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EG:675</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s</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ymbol</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d</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escription</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protein-coding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Times New Roman"/>
                <a:ea typeface="+mn-ea"/>
                <a:cs typeface="Times New Roman"/>
              </a:rPr>
              <a:t>b</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reast cancer 2, early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onset</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BRCC2,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BROVCA2, …</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7" name="Line Callout 1 26"/>
          <p:cNvSpPr/>
          <p:nvPr/>
        </p:nvSpPr>
        <p:spPr>
          <a:xfrm>
            <a:off x="1010202" y="3067716"/>
            <a:ext cx="3807794" cy="2734251"/>
          </a:xfrm>
          <a:prstGeom prst="borderCallout1">
            <a:avLst>
              <a:gd name="adj1" fmla="val -142"/>
              <a:gd name="adj2" fmla="val 51153"/>
              <a:gd name="adj3" fmla="val -15270"/>
              <a:gd name="adj4" fmla="val 33685"/>
            </a:avLst>
          </a:prstGeom>
          <a:noFill/>
          <a:ln w="25400" cmpd="sng">
            <a:solidFill>
              <a:srgbClr val="4BACC6">
                <a:lumMod val="75000"/>
              </a:srgbClr>
            </a:solidFill>
            <a:prstDash val="solid"/>
          </a:ln>
          <a:effectLst/>
          <a:scene3d>
            <a:camera prst="orthographicFront"/>
            <a:lightRig rig="flat" dir="t"/>
          </a:scene3d>
          <a:sp3d prstMaterial="dkEdge">
            <a:bevelT w="8200" h="38100"/>
          </a:sp3d>
        </p:spPr>
        <p:txBody>
          <a:bodyPr spcFirstLastPara="0" vert="horz" wrap="square" lIns="224001" tIns="224001" rIns="0" bIns="224001"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a:t>
            </a:r>
            <a:endParaRPr kumimoji="0" lang="en-US" sz="1600" b="0" i="0" u="none" strike="noStrike" kern="0" cap="none" spc="0" normalizeH="0" baseline="0" noProof="0" dirty="0">
              <a:ln>
                <a:noFill/>
              </a:ln>
              <a:solidFill>
                <a:sysClr val="windowText" lastClr="000000"/>
              </a:solidFill>
              <a:effectLst/>
              <a:uLnTx/>
              <a:uFillTx/>
              <a:latin typeface="Times New Roman"/>
              <a:ea typeface="+mn-ea"/>
              <a:cs typeface="Times New Roman"/>
            </a:endParaRP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1200" cap="none" spc="0" normalizeH="0" baseline="0" noProof="0" dirty="0" smtClean="0">
                <a:ln>
                  <a:noFill/>
                </a:ln>
                <a:solidFill>
                  <a:sysClr val="windowText" lastClr="000000"/>
                </a:solidFill>
                <a:effectLst/>
                <a:uLnTx/>
                <a:uFillTx/>
                <a:latin typeface="Times New Roman"/>
                <a:ea typeface="+mn-ea"/>
                <a:cs typeface="Times New Roman"/>
              </a:rPr>
              <a:t>id</a:t>
            </a:r>
            <a:r>
              <a:rPr kumimoji="0" lang="en-US" b="0" i="0" u="none" strike="noStrike" kern="1200" cap="none" spc="0" normalizeH="0" baseline="0" noProof="0" dirty="0" smtClean="0">
                <a:ln>
                  <a:noFill/>
                </a:ln>
                <a:solidFill>
                  <a:sysClr val="windowText" lastClr="000000"/>
                </a:solidFill>
                <a:effectLst/>
                <a:uLnTx/>
                <a:uFillTx/>
                <a:latin typeface="Times New Roman"/>
                <a:ea typeface="+mn-ea"/>
                <a:cs typeface="Times New Roman"/>
              </a:rPr>
              <a:t>: PR:000004804</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Times New Roman"/>
                <a:ea typeface="+mn-ea"/>
                <a:cs typeface="Times New Roman"/>
              </a:rPr>
              <a:t>n</a:t>
            </a: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ame</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breast cancer type 2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susceptibility protein</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def</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A protein that is a translation </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product of the human BRCA2</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gene or a 1:1 </a:t>
            </a:r>
            <a:r>
              <a:rPr kumimoji="0" lang="en-US" b="0"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ortholog</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thereof</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Times New Roman"/>
                <a:ea typeface="+mn-ea"/>
                <a:cs typeface="Times New Roman"/>
              </a:rPr>
              <a:t>synonyms</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BRCA2, FACD,…</a:t>
            </a:r>
          </a:p>
          <a:p>
            <a:pPr marL="0" marR="0" lvl="0" indent="0" defTabSz="1066800" eaLnBrk="1" fontAlgn="auto" latinLnBrk="0" hangingPunct="1">
              <a:lnSpc>
                <a:spcPct val="60000"/>
              </a:lnSpc>
              <a:spcBef>
                <a:spcPct val="0"/>
              </a:spcBef>
              <a:spcAft>
                <a:spcPct val="35000"/>
              </a:spcAft>
              <a:buClrTx/>
              <a:buSzTx/>
              <a:buFontTx/>
              <a:buNone/>
              <a:tabLst/>
              <a:defRPr/>
            </a:pPr>
            <a:r>
              <a:rPr kumimoji="0" lang="en-US" b="1" i="0" u="none" strike="noStrike" kern="0" cap="none" spc="0" normalizeH="0" baseline="0" noProof="0" dirty="0" err="1" smtClean="0">
                <a:ln>
                  <a:noFill/>
                </a:ln>
                <a:solidFill>
                  <a:sysClr val="windowText" lastClr="000000"/>
                </a:solidFill>
                <a:effectLst/>
                <a:uLnTx/>
                <a:uFillTx/>
                <a:latin typeface="Times New Roman"/>
                <a:ea typeface="+mn-ea"/>
                <a:cs typeface="Times New Roman"/>
              </a:rPr>
              <a:t>is_a</a:t>
            </a:r>
            <a:r>
              <a:rPr kumimoji="0" lang="en-US" b="0" i="0" u="none" strike="noStrike" kern="0" cap="none" spc="0" normalizeH="0" baseline="0" noProof="0" dirty="0" smtClean="0">
                <a:ln>
                  <a:noFill/>
                </a:ln>
                <a:solidFill>
                  <a:sysClr val="windowText" lastClr="000000"/>
                </a:solidFill>
                <a:effectLst/>
                <a:uLnTx/>
                <a:uFillTx/>
                <a:latin typeface="Times New Roman"/>
                <a:ea typeface="+mn-ea"/>
                <a:cs typeface="Times New Roman"/>
              </a:rPr>
              <a:t>: PR:000000001</a:t>
            </a:r>
          </a:p>
          <a:p>
            <a:pPr marL="0" marR="0" lvl="0" indent="0"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8" name="Line Callout 1 27"/>
          <p:cNvSpPr/>
          <p:nvPr/>
        </p:nvSpPr>
        <p:spPr>
          <a:xfrm>
            <a:off x="5031590" y="2315209"/>
            <a:ext cx="2708042" cy="490007"/>
          </a:xfrm>
          <a:prstGeom prst="borderCallout1">
            <a:avLst>
              <a:gd name="adj1" fmla="val -59862"/>
              <a:gd name="adj2" fmla="val 11411"/>
              <a:gd name="adj3" fmla="val 502"/>
              <a:gd name="adj4" fmla="val 50172"/>
            </a:avLst>
          </a:prstGeom>
          <a:solidFill>
            <a:sysClr val="window" lastClr="FFFFFF"/>
          </a:solidFill>
          <a:ln w="25400" cap="flat" cmpd="sng" algn="ctr">
            <a:solidFill>
              <a:schemeClr val="bg2"/>
            </a:solidFill>
            <a:prstDash val="solid"/>
          </a:ln>
          <a:effectLst/>
        </p:spPr>
        <p:txBody>
          <a:bodyPr spcFirstLastPara="0" vert="horz" wrap="square" lIns="224001" tIns="224001" rIns="224001" bIns="224001" numCol="1" spcCol="1270" anchor="ctr" anchorCtr="0">
            <a:noAutofit/>
          </a:bodyPr>
          <a:lstStyle/>
          <a:p>
            <a:pPr marL="0" marR="0" lvl="0" indent="0" algn="ctr" defTabSz="1066800" eaLnBrk="1" fontAlgn="auto" latinLnBrk="0" hangingPunct="1">
              <a:lnSpc>
                <a:spcPct val="60000"/>
              </a:lnSpc>
              <a:spcBef>
                <a:spcPct val="0"/>
              </a:spcBef>
              <a:spcAft>
                <a:spcPct val="350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a:ea typeface="+mn-ea"/>
                <a:cs typeface="Times New Roman"/>
              </a:rPr>
              <a:t>GO:0006310 </a:t>
            </a:r>
          </a:p>
        </p:txBody>
      </p:sp>
      <p:sp>
        <p:nvSpPr>
          <p:cNvPr id="29" name="TextBox 28"/>
          <p:cNvSpPr txBox="1"/>
          <p:nvPr/>
        </p:nvSpPr>
        <p:spPr>
          <a:xfrm>
            <a:off x="3137120" y="3055746"/>
            <a:ext cx="1693897"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 lastClr="FFFFFF"/>
                </a:solidFill>
                <a:effectLst/>
                <a:uLnTx/>
                <a:uFillTx/>
              </a:rPr>
              <a:t>Protein Ontology</a:t>
            </a:r>
            <a:endParaRPr kumimoji="0" lang="en-US" sz="1600" b="0" i="0" u="none" strike="noStrike" kern="0" cap="none" spc="0" normalizeH="0" baseline="0" noProof="0" dirty="0">
              <a:ln>
                <a:noFill/>
              </a:ln>
              <a:solidFill>
                <a:sysClr val="window" lastClr="FFFFFF"/>
              </a:solidFill>
              <a:effectLst/>
              <a:uLnTx/>
              <a:uFillTx/>
            </a:endParaRPr>
          </a:p>
        </p:txBody>
      </p:sp>
      <p:sp>
        <p:nvSpPr>
          <p:cNvPr id="30" name="TextBox 29"/>
          <p:cNvSpPr txBox="1"/>
          <p:nvPr/>
        </p:nvSpPr>
        <p:spPr>
          <a:xfrm>
            <a:off x="3636889" y="2073917"/>
            <a:ext cx="1192729"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31" name="TextBox 30"/>
          <p:cNvSpPr txBox="1"/>
          <p:nvPr/>
        </p:nvSpPr>
        <p:spPr>
          <a:xfrm>
            <a:off x="6403046" y="3060712"/>
            <a:ext cx="1334688" cy="246221"/>
          </a:xfrm>
          <a:prstGeom prst="rect">
            <a:avLst/>
          </a:prstGeom>
          <a:solidFill>
            <a:srgbClr val="4BACC6">
              <a:lumMod val="75000"/>
            </a:srgbClr>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ysClr val="window" lastClr="FFFFFF"/>
                </a:solidFill>
                <a:effectLst/>
                <a:uLnTx/>
                <a:uFillTx/>
              </a:rPr>
              <a:t>Entrez</a:t>
            </a:r>
            <a:r>
              <a:rPr kumimoji="0" lang="en-US" sz="1600" b="0" i="0" u="none" strike="noStrike" kern="0" cap="none" spc="0" normalizeH="0" baseline="0" noProof="0" dirty="0" smtClean="0">
                <a:ln>
                  <a:noFill/>
                </a:ln>
                <a:solidFill>
                  <a:sysClr val="window" lastClr="FFFFFF"/>
                </a:solidFill>
                <a:effectLst/>
                <a:uLnTx/>
                <a:uFillTx/>
              </a:rPr>
              <a:t> Gene</a:t>
            </a:r>
            <a:endParaRPr kumimoji="0" lang="en-US" sz="1600" b="0" i="0" u="none" strike="noStrike" kern="0" cap="none" spc="0" normalizeH="0" baseline="0" noProof="0" dirty="0">
              <a:ln>
                <a:noFill/>
              </a:ln>
              <a:solidFill>
                <a:sysClr val="window" lastClr="FFFFFF"/>
              </a:solidFill>
              <a:effectLst/>
              <a:uLnTx/>
              <a:uFillTx/>
            </a:endParaRPr>
          </a:p>
        </p:txBody>
      </p:sp>
      <p:sp>
        <p:nvSpPr>
          <p:cNvPr id="32" name="TextBox 31"/>
          <p:cNvSpPr txBox="1"/>
          <p:nvPr/>
        </p:nvSpPr>
        <p:spPr>
          <a:xfrm>
            <a:off x="6577382" y="2073917"/>
            <a:ext cx="1175674" cy="246221"/>
          </a:xfrm>
          <a:prstGeom prst="rect">
            <a:avLst/>
          </a:prstGeom>
          <a:solidFill>
            <a:srgbClr val="008000"/>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rPr>
              <a:t>Concept ID</a:t>
            </a:r>
            <a:endParaRPr kumimoji="0" lang="en-US" sz="1600" b="0" i="0" u="none" strike="noStrike" kern="0" cap="none" spc="0" normalizeH="0" baseline="0" noProof="0" dirty="0">
              <a:ln>
                <a:noFill/>
              </a:ln>
              <a:solidFill>
                <a:srgbClr val="FFFFFF"/>
              </a:solidFill>
              <a:effectLst/>
              <a:uLnTx/>
              <a:uFillTx/>
            </a:endParaRPr>
          </a:p>
        </p:txBody>
      </p:sp>
      <p:sp>
        <p:nvSpPr>
          <p:cNvPr id="5" name="Rectangular Callout 4"/>
          <p:cNvSpPr/>
          <p:nvPr/>
        </p:nvSpPr>
        <p:spPr>
          <a:xfrm>
            <a:off x="7924800" y="152400"/>
            <a:ext cx="1066800" cy="381000"/>
          </a:xfrm>
          <a:prstGeom prst="wedgeRectCallout">
            <a:avLst>
              <a:gd name="adj1" fmla="val -239596"/>
              <a:gd name="adj2" fmla="val 320411"/>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Text</a:t>
            </a:r>
            <a:endParaRPr lang="en-US" dirty="0">
              <a:solidFill>
                <a:schemeClr val="tx1"/>
              </a:solidFill>
            </a:endParaRPr>
          </a:p>
        </p:txBody>
      </p:sp>
      <p:sp>
        <p:nvSpPr>
          <p:cNvPr id="15" name="Rectangular Callout 14"/>
          <p:cNvSpPr/>
          <p:nvPr/>
        </p:nvSpPr>
        <p:spPr>
          <a:xfrm>
            <a:off x="7696200" y="1053152"/>
            <a:ext cx="1295400" cy="381000"/>
          </a:xfrm>
          <a:prstGeom prst="wedgeRectCallout">
            <a:avLst>
              <a:gd name="adj1" fmla="val -134918"/>
              <a:gd name="adj2" fmla="val 187874"/>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Mentions</a:t>
            </a:r>
            <a:endParaRPr lang="en-US" dirty="0">
              <a:solidFill>
                <a:schemeClr val="tx1"/>
              </a:solidFill>
            </a:endParaRPr>
          </a:p>
        </p:txBody>
      </p:sp>
      <p:cxnSp>
        <p:nvCxnSpPr>
          <p:cNvPr id="7" name="Straight Connector 6"/>
          <p:cNvCxnSpPr/>
          <p:nvPr/>
        </p:nvCxnSpPr>
        <p:spPr>
          <a:xfrm flipH="1">
            <a:off x="4662114" y="2092656"/>
            <a:ext cx="171119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84547" y="2092656"/>
            <a:ext cx="85559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7785540" y="1828800"/>
            <a:ext cx="1295400" cy="1488744"/>
          </a:xfrm>
          <a:prstGeom prst="wedgeRectCallout">
            <a:avLst>
              <a:gd name="adj1" fmla="val -114228"/>
              <a:gd name="adj2" fmla="val 25850"/>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Multiple reference KBs &amp; Medical taxonomies</a:t>
            </a:r>
            <a:endParaRPr lang="en-US" dirty="0">
              <a:solidFill>
                <a:schemeClr val="tx1"/>
              </a:solidFill>
            </a:endParaRPr>
          </a:p>
        </p:txBody>
      </p:sp>
    </p:spTree>
    <p:custDataLst>
      <p:tags r:id="rId1"/>
    </p:custDataLst>
    <p:extLst>
      <p:ext uri="{BB962C8B-B14F-4D97-AF65-F5344CB8AC3E}">
        <p14:creationId xmlns:p14="http://schemas.microsoft.com/office/powerpoint/2010/main" val="1911363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15"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KB </a:t>
            </a:r>
            <a:r>
              <a:rPr lang="en-US" dirty="0" err="1" smtClean="0"/>
              <a:t>Wikification</a:t>
            </a:r>
            <a:r>
              <a:rPr lang="en-US" dirty="0" smtClean="0"/>
              <a:t> Challenges</a:t>
            </a:r>
            <a:endParaRPr lang="en-US" dirty="0"/>
          </a:p>
        </p:txBody>
      </p:sp>
      <p:sp>
        <p:nvSpPr>
          <p:cNvPr id="3" name="Content Placeholder 2"/>
          <p:cNvSpPr>
            <a:spLocks noGrp="1"/>
          </p:cNvSpPr>
          <p:nvPr>
            <p:ph idx="1"/>
          </p:nvPr>
        </p:nvSpPr>
        <p:spPr/>
        <p:txBody>
          <a:bodyPr/>
          <a:lstStyle/>
          <a:p>
            <a:r>
              <a:rPr lang="en-US" dirty="0" smtClean="0"/>
              <a:t>Ambiguity </a:t>
            </a:r>
          </a:p>
          <a:p>
            <a:pPr lvl="1"/>
            <a:r>
              <a:rPr lang="en-US" dirty="0" smtClean="0"/>
              <a:t>A term in text can be used to express many different concepts</a:t>
            </a:r>
          </a:p>
          <a:p>
            <a:pPr lvl="1"/>
            <a:r>
              <a:rPr lang="en-US" dirty="0" smtClean="0"/>
              <a:t>E.g., BRCA2 is used by 177 concepts</a:t>
            </a:r>
          </a:p>
          <a:p>
            <a:r>
              <a:rPr lang="en-US" dirty="0" smtClean="0"/>
              <a:t>Variability</a:t>
            </a:r>
          </a:p>
          <a:p>
            <a:pPr lvl="1"/>
            <a:r>
              <a:rPr lang="en-US" dirty="0" smtClean="0"/>
              <a:t>A concept may be expressed in text using many surface forms </a:t>
            </a:r>
          </a:p>
          <a:p>
            <a:pPr lvl="1"/>
            <a:r>
              <a:rPr lang="en-US" dirty="0" smtClean="0"/>
              <a:t>E.g., EG:675 has synonyms BRCC2, FACD, FAD, FANCD, …</a:t>
            </a:r>
          </a:p>
          <a:p>
            <a:r>
              <a:rPr lang="en-US" b="1" dirty="0" smtClean="0"/>
              <a:t>No Supervision </a:t>
            </a:r>
          </a:p>
          <a:p>
            <a:pPr lvl="1"/>
            <a:r>
              <a:rPr lang="en-US" dirty="0" smtClean="0"/>
              <a:t>Wikipedia has nice hyperlink structure which does not exist here</a:t>
            </a:r>
          </a:p>
          <a:p>
            <a:pPr lvl="1"/>
            <a:r>
              <a:rPr lang="en-US" dirty="0" smtClean="0"/>
              <a:t>It is difficult to obtain human annotations</a:t>
            </a:r>
          </a:p>
          <a:p>
            <a:pPr lvl="1"/>
            <a:r>
              <a:rPr lang="en-US" dirty="0" smtClean="0">
                <a:solidFill>
                  <a:srgbClr val="003366"/>
                </a:solidFill>
              </a:rPr>
              <a:t>Minimal descriptive text </a:t>
            </a:r>
            <a:r>
              <a:rPr lang="en-US" dirty="0" smtClean="0"/>
              <a:t>in the KBs/Ontologies</a:t>
            </a:r>
          </a:p>
          <a:p>
            <a:r>
              <a:rPr lang="en-US" dirty="0" smtClean="0"/>
              <a:t>Exploiting indirect supervision we develop: </a:t>
            </a:r>
            <a:r>
              <a:rPr lang="en-US" sz="1800" dirty="0" smtClean="0"/>
              <a:t>[Tsai &amp; Roth ‘16]</a:t>
            </a:r>
          </a:p>
          <a:p>
            <a:pPr lvl="1"/>
            <a:r>
              <a:rPr lang="en-US" dirty="0" smtClean="0"/>
              <a:t>An algorithmic approach that trains a ranking model by building on </a:t>
            </a:r>
            <a:r>
              <a:rPr lang="en-US" dirty="0" smtClean="0">
                <a:solidFill>
                  <a:srgbClr val="002060"/>
                </a:solidFill>
              </a:rPr>
              <a:t>[a small percentage of]</a:t>
            </a:r>
            <a:r>
              <a:rPr lang="en-US" dirty="0" smtClean="0"/>
              <a:t> concepts that are mentioned in multiple KBs. </a:t>
            </a:r>
          </a:p>
          <a:p>
            <a:pPr lvl="1"/>
            <a:r>
              <a:rPr lang="en-US" dirty="0" smtClean="0">
                <a:solidFill>
                  <a:srgbClr val="003366"/>
                </a:solidFill>
              </a:rPr>
              <a:t>Outperforming existing unsupervised methods.</a:t>
            </a:r>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28</a:t>
            </a:fld>
            <a:endParaRPr lang="en-US" altLang="zh-TW" dirty="0"/>
          </a:p>
        </p:txBody>
      </p:sp>
    </p:spTree>
    <p:extLst>
      <p:ext uri="{BB962C8B-B14F-4D97-AF65-F5344CB8AC3E}">
        <p14:creationId xmlns:p14="http://schemas.microsoft.com/office/powerpoint/2010/main" val="3816622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Idea: Indirect Supervision</a:t>
            </a:r>
            <a:endParaRPr lang="en-US" dirty="0"/>
          </a:p>
        </p:txBody>
      </p:sp>
      <p:sp>
        <p:nvSpPr>
          <p:cNvPr id="3" name="Content Placeholder 2"/>
          <p:cNvSpPr>
            <a:spLocks noGrp="1"/>
          </p:cNvSpPr>
          <p:nvPr>
            <p:ph idx="1"/>
          </p:nvPr>
        </p:nvSpPr>
        <p:spPr>
          <a:xfrm>
            <a:off x="457200" y="1295400"/>
            <a:ext cx="8458200" cy="4953000"/>
          </a:xfrm>
        </p:spPr>
        <p:txBody>
          <a:bodyPr/>
          <a:lstStyle/>
          <a:p>
            <a:r>
              <a:rPr lang="en-US" dirty="0" smtClean="0"/>
              <a:t>We explore the redundancy and relationship between KBs to construct training examples for ranking</a:t>
            </a:r>
          </a:p>
          <a:p>
            <a:r>
              <a:rPr lang="en-US" dirty="0" smtClean="0"/>
              <a:t>1. Discovering positive examples</a:t>
            </a:r>
          </a:p>
          <a:p>
            <a:pPr lvl="1"/>
            <a:r>
              <a:rPr lang="en-US" dirty="0" smtClean="0"/>
              <a:t>Cross reference</a:t>
            </a:r>
          </a:p>
          <a:p>
            <a:pPr lvl="2"/>
            <a:r>
              <a:rPr lang="en-US" dirty="0" smtClean="0"/>
              <a:t>Make one as “mention” which is annotated by another</a:t>
            </a:r>
          </a:p>
          <a:p>
            <a:pPr lvl="1"/>
            <a:r>
              <a:rPr lang="en-US" dirty="0" smtClean="0"/>
              <a:t>Has participant relationship</a:t>
            </a:r>
          </a:p>
          <a:p>
            <a:pPr lvl="1"/>
            <a:endParaRPr lang="en-US" dirty="0"/>
          </a:p>
          <a:p>
            <a:pPr lvl="1"/>
            <a:endParaRPr lang="en-US" dirty="0" smtClean="0"/>
          </a:p>
          <a:p>
            <a:pPr lvl="1"/>
            <a:endParaRPr lang="en-US" dirty="0"/>
          </a:p>
          <a:p>
            <a:r>
              <a:rPr lang="en-US" dirty="0" smtClean="0"/>
              <a:t>2. Use “incidental” context from the KB and neighbors </a:t>
            </a:r>
          </a:p>
          <a:p>
            <a:pPr lvl="1"/>
            <a:r>
              <a:rPr lang="en-US" dirty="0" smtClean="0"/>
              <a:t>Adaptation issue, since at evaluation, the context is from the given text</a:t>
            </a:r>
          </a:p>
          <a:p>
            <a:r>
              <a:rPr lang="en-US" sz="2000" dirty="0">
                <a:cs typeface="Times New Roman"/>
              </a:rPr>
              <a:t>Evaluation is done on </a:t>
            </a:r>
            <a:r>
              <a:rPr lang="en-US" sz="2000" dirty="0" smtClean="0">
                <a:cs typeface="Times New Roman"/>
              </a:rPr>
              <a:t>the Colorado </a:t>
            </a:r>
            <a:r>
              <a:rPr lang="en-US" sz="2000" dirty="0">
                <a:cs typeface="Times New Roman"/>
              </a:rPr>
              <a:t>Richly Annotated Full-Text corpus</a:t>
            </a:r>
            <a:r>
              <a:rPr lang="en-US" dirty="0">
                <a:cs typeface="Times New Roman"/>
              </a:rPr>
              <a:t> </a:t>
            </a:r>
            <a:r>
              <a:rPr lang="en-US" sz="1600" dirty="0">
                <a:cs typeface="Times New Roman"/>
              </a:rPr>
              <a:t>[</a:t>
            </a:r>
            <a:r>
              <a:rPr lang="en-US" sz="1600" dirty="0" err="1">
                <a:cs typeface="Times New Roman"/>
              </a:rPr>
              <a:t>Bada</a:t>
            </a:r>
            <a:r>
              <a:rPr lang="en-US" sz="1600" dirty="0">
                <a:cs typeface="Times New Roman"/>
              </a:rPr>
              <a:t> et al., 2012</a:t>
            </a:r>
            <a:r>
              <a:rPr lang="en-US" sz="1600" dirty="0" smtClean="0">
                <a:cs typeface="Times New Roman"/>
              </a:rPr>
              <a:t>]: </a:t>
            </a:r>
            <a:r>
              <a:rPr lang="en-US" sz="1800" dirty="0" smtClean="0">
                <a:cs typeface="Times New Roman"/>
              </a:rPr>
              <a:t>67 </a:t>
            </a:r>
            <a:r>
              <a:rPr lang="en-US" sz="1800" dirty="0">
                <a:cs typeface="Times New Roman"/>
              </a:rPr>
              <a:t>full text of biomedical journal </a:t>
            </a:r>
            <a:r>
              <a:rPr lang="en-US" sz="1800" dirty="0" smtClean="0">
                <a:cs typeface="Times New Roman"/>
              </a:rPr>
              <a:t>articles, 7 </a:t>
            </a:r>
            <a:r>
              <a:rPr lang="en-US" sz="1800" dirty="0">
                <a:cs typeface="Times New Roman"/>
              </a:rPr>
              <a:t>ontologies</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29</a:t>
            </a:fld>
            <a:endParaRPr lang="en-US" altLang="zh-TW" dirty="0"/>
          </a:p>
        </p:txBody>
      </p:sp>
      <p:grpSp>
        <p:nvGrpSpPr>
          <p:cNvPr id="6" name="Group 5"/>
          <p:cNvGrpSpPr/>
          <p:nvPr/>
        </p:nvGrpSpPr>
        <p:grpSpPr>
          <a:xfrm>
            <a:off x="4516377" y="3316069"/>
            <a:ext cx="2904818" cy="369332"/>
            <a:chOff x="3093977" y="4381500"/>
            <a:chExt cx="2904818" cy="369332"/>
          </a:xfrm>
        </p:grpSpPr>
        <p:sp>
          <p:nvSpPr>
            <p:cNvPr id="23" name="TextBox 22"/>
            <p:cNvSpPr txBox="1"/>
            <p:nvPr/>
          </p:nvSpPr>
          <p:spPr>
            <a:xfrm>
              <a:off x="3093977" y="4381500"/>
              <a:ext cx="1122423" cy="307777"/>
            </a:xfrm>
            <a:prstGeom prst="rect">
              <a:avLst/>
            </a:prstGeom>
            <a:noFill/>
          </p:spPr>
          <p:txBody>
            <a:bodyPr wrap="none" rtlCol="0">
              <a:spAutoFit/>
            </a:bodyPr>
            <a:lstStyle/>
            <a:p>
              <a:r>
                <a:rPr lang="en-US" sz="1400" u="heavy" dirty="0" smtClean="0">
                  <a:uFill>
                    <a:solidFill>
                      <a:srgbClr val="008000"/>
                    </a:solidFill>
                  </a:uFill>
                  <a:latin typeface="Times New Roman"/>
                  <a:cs typeface="Times New Roman"/>
                </a:rPr>
                <a:t>GO:0005649</a:t>
              </a:r>
              <a:endParaRPr lang="en-US" sz="1400" u="heavy" dirty="0">
                <a:uFill>
                  <a:solidFill>
                    <a:srgbClr val="008000"/>
                  </a:solidFill>
                </a:uFill>
                <a:latin typeface="Times New Roman"/>
                <a:cs typeface="Times New Roman"/>
              </a:endParaRPr>
            </a:p>
          </p:txBody>
        </p:sp>
        <p:sp>
          <p:nvSpPr>
            <p:cNvPr id="24" name="Line Callout 1 23"/>
            <p:cNvSpPr/>
            <p:nvPr/>
          </p:nvSpPr>
          <p:spPr>
            <a:xfrm>
              <a:off x="4650265" y="4381500"/>
              <a:ext cx="1348530" cy="369332"/>
            </a:xfrm>
            <a:prstGeom prst="borderCallout1">
              <a:avLst>
                <a:gd name="adj1" fmla="val 50293"/>
                <a:gd name="adj2" fmla="val 910"/>
                <a:gd name="adj3" fmla="val 51571"/>
                <a:gd name="adj4" fmla="val -32536"/>
              </a:avLst>
            </a:prstGeom>
            <a:ln>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1400" dirty="0">
                  <a:latin typeface="Times New Roman"/>
                  <a:cs typeface="Times New Roman"/>
                </a:rPr>
                <a:t>SO:0000340</a:t>
              </a:r>
            </a:p>
          </p:txBody>
        </p:sp>
      </p:grpSp>
      <p:grpSp>
        <p:nvGrpSpPr>
          <p:cNvPr id="25" name="Group 24"/>
          <p:cNvGrpSpPr/>
          <p:nvPr/>
        </p:nvGrpSpPr>
        <p:grpSpPr>
          <a:xfrm>
            <a:off x="3276600" y="4078070"/>
            <a:ext cx="5715000" cy="584775"/>
            <a:chOff x="838200" y="4343400"/>
            <a:chExt cx="5638800" cy="523103"/>
          </a:xfrm>
        </p:grpSpPr>
        <p:sp>
          <p:nvSpPr>
            <p:cNvPr id="26" name="TextBox 25"/>
            <p:cNvSpPr txBox="1"/>
            <p:nvPr/>
          </p:nvSpPr>
          <p:spPr>
            <a:xfrm>
              <a:off x="838200" y="4343400"/>
              <a:ext cx="2667000" cy="523103"/>
            </a:xfrm>
            <a:prstGeom prst="rect">
              <a:avLst/>
            </a:prstGeom>
            <a:noFill/>
            <a:ln w="19050" cmpd="sng">
              <a:solidFill>
                <a:srgbClr val="008000"/>
              </a:solidFill>
            </a:ln>
          </p:spPr>
          <p:txBody>
            <a:bodyPr wrap="square" rtlCol="0">
              <a:spAutoFit/>
            </a:bodyPr>
            <a:lstStyle/>
            <a:p>
              <a:r>
                <a:rPr lang="en-US" sz="1600" i="1" dirty="0">
                  <a:latin typeface="Times New Roman"/>
                  <a:cs typeface="Times New Roman"/>
                </a:rPr>
                <a:t>f</a:t>
              </a:r>
              <a:r>
                <a:rPr lang="en-US" sz="1600" i="1" dirty="0" smtClean="0">
                  <a:latin typeface="Times New Roman"/>
                  <a:cs typeface="Times New Roman"/>
                </a:rPr>
                <a:t>ructose metabolic process</a:t>
              </a:r>
            </a:p>
            <a:p>
              <a:r>
                <a:rPr lang="en-US" sz="1600" dirty="0" smtClean="0">
                  <a:latin typeface="Times New Roman"/>
                  <a:cs typeface="Times New Roman"/>
                </a:rPr>
                <a:t>GO:0006000</a:t>
              </a:r>
              <a:endParaRPr lang="en-US" sz="1600" dirty="0">
                <a:latin typeface="Times New Roman"/>
                <a:cs typeface="Times New Roman"/>
              </a:endParaRPr>
            </a:p>
          </p:txBody>
        </p:sp>
        <p:sp>
          <p:nvSpPr>
            <p:cNvPr id="27" name="TextBox 26"/>
            <p:cNvSpPr txBox="1"/>
            <p:nvPr/>
          </p:nvSpPr>
          <p:spPr>
            <a:xfrm>
              <a:off x="5105400" y="4343400"/>
              <a:ext cx="1371600" cy="523103"/>
            </a:xfrm>
            <a:prstGeom prst="rect">
              <a:avLst/>
            </a:prstGeom>
            <a:noFill/>
            <a:ln w="19050" cmpd="sng">
              <a:solidFill>
                <a:srgbClr val="008000"/>
              </a:solidFill>
            </a:ln>
          </p:spPr>
          <p:txBody>
            <a:bodyPr wrap="square" rtlCol="0">
              <a:spAutoFit/>
            </a:bodyPr>
            <a:lstStyle/>
            <a:p>
              <a:r>
                <a:rPr lang="en-US" sz="1600" i="1" dirty="0" smtClean="0">
                  <a:latin typeface="Times New Roman"/>
                  <a:cs typeface="Times New Roman"/>
                </a:rPr>
                <a:t>fructose</a:t>
              </a:r>
            </a:p>
            <a:p>
              <a:r>
                <a:rPr lang="en-US" sz="1600" dirty="0" smtClean="0">
                  <a:latin typeface="Times New Roman"/>
                  <a:cs typeface="Times New Roman"/>
                </a:rPr>
                <a:t>GO:0006000</a:t>
              </a:r>
              <a:endParaRPr lang="en-US" sz="1600" dirty="0">
                <a:latin typeface="Times New Roman"/>
                <a:cs typeface="Times New Roman"/>
              </a:endParaRPr>
            </a:p>
          </p:txBody>
        </p:sp>
        <p:cxnSp>
          <p:nvCxnSpPr>
            <p:cNvPr id="28" name="Straight Arrow Connector 27"/>
            <p:cNvCxnSpPr>
              <a:stCxn id="26" idx="3"/>
              <a:endCxn id="27" idx="1"/>
            </p:cNvCxnSpPr>
            <p:nvPr/>
          </p:nvCxnSpPr>
          <p:spPr>
            <a:xfrm>
              <a:off x="3505200" y="4604952"/>
              <a:ext cx="1600200"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81400" y="4343400"/>
              <a:ext cx="1265620" cy="275318"/>
            </a:xfrm>
            <a:prstGeom prst="rect">
              <a:avLst/>
            </a:prstGeom>
            <a:noFill/>
          </p:spPr>
          <p:txBody>
            <a:bodyPr wrap="none" rtlCol="0">
              <a:spAutoFit/>
            </a:bodyPr>
            <a:lstStyle/>
            <a:p>
              <a:r>
                <a:rPr lang="en-US" sz="1400" dirty="0" err="1">
                  <a:latin typeface="Times New Roman"/>
                  <a:cs typeface="Times New Roman"/>
                </a:rPr>
                <a:t>h</a:t>
              </a:r>
              <a:r>
                <a:rPr lang="en-US" sz="1400" dirty="0" err="1" smtClean="0">
                  <a:latin typeface="Times New Roman"/>
                  <a:cs typeface="Times New Roman"/>
                </a:rPr>
                <a:t>as_participant</a:t>
              </a:r>
              <a:endParaRPr lang="en-US" sz="1400" dirty="0">
                <a:latin typeface="Times New Roman"/>
                <a:cs typeface="Times New Roman"/>
              </a:endParaRPr>
            </a:p>
          </p:txBody>
        </p:sp>
      </p:grpSp>
      <p:grpSp>
        <p:nvGrpSpPr>
          <p:cNvPr id="22" name="Group 21"/>
          <p:cNvGrpSpPr/>
          <p:nvPr/>
        </p:nvGrpSpPr>
        <p:grpSpPr>
          <a:xfrm>
            <a:off x="6249490" y="1896784"/>
            <a:ext cx="2818310" cy="1075016"/>
            <a:chOff x="1752600" y="3048000"/>
            <a:chExt cx="2985572" cy="1174443"/>
          </a:xfrm>
        </p:grpSpPr>
        <p:sp>
          <p:nvSpPr>
            <p:cNvPr id="12" name="TextBox 11"/>
            <p:cNvSpPr txBox="1"/>
            <p:nvPr/>
          </p:nvSpPr>
          <p:spPr>
            <a:xfrm>
              <a:off x="1752600" y="3048000"/>
              <a:ext cx="1189037" cy="336243"/>
            </a:xfrm>
            <a:prstGeom prst="rect">
              <a:avLst/>
            </a:prstGeom>
            <a:noFill/>
            <a:ln w="19050" cmpd="sng">
              <a:solidFill>
                <a:srgbClr val="008000"/>
              </a:solidFill>
            </a:ln>
          </p:spPr>
          <p:txBody>
            <a:bodyPr wrap="none" rtlCol="0">
              <a:spAutoFit/>
            </a:bodyPr>
            <a:lstStyle/>
            <a:p>
              <a:r>
                <a:rPr lang="en-US" sz="1400" dirty="0" smtClean="0">
                  <a:latin typeface="Times New Roman"/>
                  <a:cs typeface="Times New Roman"/>
                </a:rPr>
                <a:t>GO:0005649</a:t>
              </a:r>
              <a:endParaRPr lang="en-US" sz="1400" dirty="0">
                <a:latin typeface="Times New Roman"/>
                <a:cs typeface="Times New Roman"/>
              </a:endParaRPr>
            </a:p>
          </p:txBody>
        </p:sp>
        <p:sp>
          <p:nvSpPr>
            <p:cNvPr id="13" name="TextBox 12"/>
            <p:cNvSpPr txBox="1"/>
            <p:nvPr/>
          </p:nvSpPr>
          <p:spPr>
            <a:xfrm>
              <a:off x="3581400" y="3048000"/>
              <a:ext cx="1156772" cy="336243"/>
            </a:xfrm>
            <a:prstGeom prst="rect">
              <a:avLst/>
            </a:prstGeom>
            <a:noFill/>
            <a:ln w="19050" cmpd="sng">
              <a:solidFill>
                <a:srgbClr val="008000"/>
              </a:solidFill>
            </a:ln>
          </p:spPr>
          <p:txBody>
            <a:bodyPr wrap="none" rtlCol="0">
              <a:spAutoFit/>
            </a:bodyPr>
            <a:lstStyle/>
            <a:p>
              <a:r>
                <a:rPr lang="en-US" sz="1400" dirty="0">
                  <a:latin typeface="Times New Roman"/>
                  <a:cs typeface="Times New Roman"/>
                </a:rPr>
                <a:t>SO:0000340</a:t>
              </a:r>
            </a:p>
          </p:txBody>
        </p:sp>
        <p:sp>
          <p:nvSpPr>
            <p:cNvPr id="14" name="TextBox 13"/>
            <p:cNvSpPr txBox="1"/>
            <p:nvPr/>
          </p:nvSpPr>
          <p:spPr>
            <a:xfrm>
              <a:off x="2133600" y="3886200"/>
              <a:ext cx="2059367" cy="336243"/>
            </a:xfrm>
            <a:prstGeom prst="rect">
              <a:avLst/>
            </a:prstGeom>
            <a:noFill/>
            <a:ln w="19050" cmpd="sng">
              <a:solidFill>
                <a:srgbClr val="008000"/>
              </a:solidFill>
            </a:ln>
          </p:spPr>
          <p:txBody>
            <a:bodyPr wrap="none" rtlCol="0">
              <a:spAutoFit/>
            </a:bodyPr>
            <a:lstStyle/>
            <a:p>
              <a:r>
                <a:rPr lang="en-US" sz="1400" dirty="0" err="1" smtClean="0">
                  <a:latin typeface="Times New Roman"/>
                  <a:cs typeface="Times New Roman"/>
                </a:rPr>
                <a:t>Wikipdeia:Chromosome</a:t>
              </a:r>
              <a:endParaRPr lang="en-US" sz="1400" dirty="0">
                <a:latin typeface="Times New Roman"/>
                <a:cs typeface="Times New Roman"/>
              </a:endParaRPr>
            </a:p>
          </p:txBody>
        </p:sp>
        <p:cxnSp>
          <p:nvCxnSpPr>
            <p:cNvPr id="15" name="Straight Arrow Connector 14"/>
            <p:cNvCxnSpPr>
              <a:endCxn id="14" idx="0"/>
            </p:cNvCxnSpPr>
            <p:nvPr/>
          </p:nvCxnSpPr>
          <p:spPr>
            <a:xfrm>
              <a:off x="2514600" y="3429000"/>
              <a:ext cx="648683" cy="457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3" idx="2"/>
              <a:endCxn id="14" idx="0"/>
            </p:cNvCxnSpPr>
            <p:nvPr/>
          </p:nvCxnSpPr>
          <p:spPr>
            <a:xfrm flipH="1">
              <a:off x="3163283" y="3384243"/>
              <a:ext cx="996502" cy="50195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286000" y="3429000"/>
              <a:ext cx="458838" cy="302618"/>
            </a:xfrm>
            <a:prstGeom prst="rect">
              <a:avLst/>
            </a:prstGeom>
            <a:noFill/>
          </p:spPr>
          <p:txBody>
            <a:bodyPr wrap="none" rtlCol="0">
              <a:spAutoFit/>
            </a:bodyPr>
            <a:lstStyle/>
            <a:p>
              <a:r>
                <a:rPr lang="en-US" sz="1200" dirty="0" err="1" smtClean="0">
                  <a:latin typeface="Times New Roman"/>
                  <a:cs typeface="Times New Roman"/>
                </a:rPr>
                <a:t>xref</a:t>
              </a:r>
              <a:endParaRPr lang="en-US" sz="1200" dirty="0">
                <a:latin typeface="Times New Roman"/>
                <a:cs typeface="Times New Roman"/>
              </a:endParaRPr>
            </a:p>
          </p:txBody>
        </p:sp>
        <p:sp>
          <p:nvSpPr>
            <p:cNvPr id="18" name="TextBox 17"/>
            <p:cNvSpPr txBox="1"/>
            <p:nvPr/>
          </p:nvSpPr>
          <p:spPr>
            <a:xfrm>
              <a:off x="3913589" y="3429000"/>
              <a:ext cx="458838" cy="302618"/>
            </a:xfrm>
            <a:prstGeom prst="rect">
              <a:avLst/>
            </a:prstGeom>
            <a:noFill/>
          </p:spPr>
          <p:txBody>
            <a:bodyPr wrap="none" rtlCol="0">
              <a:spAutoFit/>
            </a:bodyPr>
            <a:lstStyle/>
            <a:p>
              <a:r>
                <a:rPr lang="en-US" sz="1200" dirty="0" err="1" smtClean="0">
                  <a:latin typeface="Times New Roman"/>
                  <a:cs typeface="Times New Roman"/>
                </a:rPr>
                <a:t>xref</a:t>
              </a:r>
              <a:endParaRPr lang="en-US" sz="1200" dirty="0">
                <a:latin typeface="Times New Roman"/>
                <a:cs typeface="Times New Roman"/>
              </a:endParaRPr>
            </a:p>
          </p:txBody>
        </p:sp>
      </p:grpSp>
      <p:grpSp>
        <p:nvGrpSpPr>
          <p:cNvPr id="21" name="Group 20"/>
          <p:cNvGrpSpPr/>
          <p:nvPr/>
        </p:nvGrpSpPr>
        <p:grpSpPr>
          <a:xfrm>
            <a:off x="4690473" y="-42041"/>
            <a:ext cx="4377327" cy="1219200"/>
            <a:chOff x="3604466" y="1051275"/>
            <a:chExt cx="6628265" cy="2005517"/>
          </a:xfrm>
        </p:grpSpPr>
        <p:grpSp>
          <p:nvGrpSpPr>
            <p:cNvPr id="30" name="Group 29"/>
            <p:cNvGrpSpPr/>
            <p:nvPr/>
          </p:nvGrpSpPr>
          <p:grpSpPr>
            <a:xfrm>
              <a:off x="4401295" y="1051275"/>
              <a:ext cx="2309083" cy="866637"/>
              <a:chOff x="1529357" y="2948582"/>
              <a:chExt cx="3144431" cy="960834"/>
            </a:xfrm>
          </p:grpSpPr>
          <p:sp>
            <p:nvSpPr>
              <p:cNvPr id="44" name="Freeform 43"/>
              <p:cNvSpPr/>
              <p:nvPr/>
            </p:nvSpPr>
            <p:spPr>
              <a:xfrm>
                <a:off x="1529357" y="2948582"/>
                <a:ext cx="1601390" cy="960834"/>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noFill/>
              <a:ln>
                <a:noFill/>
              </a:ln>
              <a:effectLst>
                <a:outerShdw blurRad="40000" dist="23000" dir="5400000" rotWithShape="0">
                  <a:srgbClr val="000000">
                    <a:alpha val="35000"/>
                  </a:srgb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4352" tIns="184352" rIns="184352" bIns="184352" numCol="1" spcCol="1270" anchor="ctr" anchorCtr="0">
                <a:noAutofit/>
              </a:bodyPr>
              <a:lstStyle/>
              <a:p>
                <a:pPr lvl="0" algn="ctr" defTabSz="1822450">
                  <a:lnSpc>
                    <a:spcPct val="90000"/>
                  </a:lnSpc>
                  <a:spcBef>
                    <a:spcPct val="0"/>
                  </a:spcBef>
                  <a:spcAft>
                    <a:spcPct val="35000"/>
                  </a:spcAft>
                </a:pPr>
                <a:endParaRPr lang="en-US" sz="3600" kern="1200"/>
              </a:p>
            </p:txBody>
          </p:sp>
          <p:sp>
            <p:nvSpPr>
              <p:cNvPr id="45" name="Freeform 44"/>
              <p:cNvSpPr/>
              <p:nvPr/>
            </p:nvSpPr>
            <p:spPr>
              <a:xfrm>
                <a:off x="2818442" y="3062347"/>
                <a:ext cx="1855346" cy="715082"/>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0" tIns="184352" rIns="0" bIns="184352" numCol="1" spcCol="1270" anchor="ctr" anchorCtr="0">
                <a:noAutofit/>
              </a:bodyPr>
              <a:lstStyle/>
              <a:p>
                <a:pPr lvl="0" algn="ctr" defTabSz="1822450">
                  <a:lnSpc>
                    <a:spcPct val="90000"/>
                  </a:lnSpc>
                  <a:spcBef>
                    <a:spcPct val="0"/>
                  </a:spcBef>
                  <a:spcAft>
                    <a:spcPct val="35000"/>
                  </a:spcAft>
                </a:pPr>
                <a:r>
                  <a:rPr lang="en-US" sz="1400" dirty="0" smtClean="0">
                    <a:solidFill>
                      <a:srgbClr val="A6A6A6"/>
                    </a:solidFill>
                    <a:latin typeface="Times New Roman"/>
                    <a:cs typeface="Times New Roman"/>
                  </a:rPr>
                  <a:t>Candidate Generation</a:t>
                </a:r>
                <a:endParaRPr lang="en-US" sz="1400" kern="1200" dirty="0">
                  <a:solidFill>
                    <a:srgbClr val="A6A6A6"/>
                  </a:solidFill>
                  <a:latin typeface="Times New Roman"/>
                  <a:cs typeface="Times New Roman"/>
                </a:endParaRPr>
              </a:p>
            </p:txBody>
          </p:sp>
        </p:grpSp>
        <p:sp>
          <p:nvSpPr>
            <p:cNvPr id="31" name="Freeform 30"/>
            <p:cNvSpPr/>
            <p:nvPr/>
          </p:nvSpPr>
          <p:spPr>
            <a:xfrm>
              <a:off x="7091698" y="1179946"/>
              <a:ext cx="1355757" cy="644979"/>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ln w="12700">
              <a:solidFill>
                <a:schemeClr val="tx1"/>
              </a:solidFill>
            </a:ln>
          </p:spPr>
          <p:style>
            <a:lnRef idx="2">
              <a:schemeClr val="accent6"/>
            </a:lnRef>
            <a:fillRef idx="1">
              <a:schemeClr val="lt1"/>
            </a:fillRef>
            <a:effectRef idx="0">
              <a:schemeClr val="accent6"/>
            </a:effectRef>
            <a:fontRef idx="minor">
              <a:schemeClr val="dk1"/>
            </a:fontRef>
          </p:style>
          <p:txBody>
            <a:bodyPr spcFirstLastPara="0" vert="horz" wrap="square" lIns="0" tIns="184352" rIns="0" bIns="184352" numCol="1" spcCol="1270" anchor="ctr" anchorCtr="0">
              <a:noAutofit/>
            </a:bodyPr>
            <a:lstStyle/>
            <a:p>
              <a:pPr lvl="0" algn="ctr" defTabSz="1822450">
                <a:lnSpc>
                  <a:spcPct val="90000"/>
                </a:lnSpc>
                <a:spcBef>
                  <a:spcPct val="0"/>
                </a:spcBef>
                <a:spcAft>
                  <a:spcPct val="35000"/>
                </a:spcAft>
              </a:pPr>
              <a:r>
                <a:rPr lang="en-US" sz="1400" dirty="0" smtClean="0">
                  <a:solidFill>
                    <a:schemeClr val="tx1"/>
                  </a:solidFill>
                  <a:latin typeface="Times New Roman"/>
                  <a:cs typeface="Times New Roman"/>
                </a:rPr>
                <a:t>Candidate  Ranking</a:t>
              </a:r>
              <a:endParaRPr lang="en-US" sz="1400" kern="1200" dirty="0">
                <a:solidFill>
                  <a:schemeClr val="tx1"/>
                </a:solidFill>
                <a:latin typeface="Times New Roman"/>
                <a:cs typeface="Times New Roman"/>
              </a:endParaRPr>
            </a:p>
          </p:txBody>
        </p:sp>
        <p:cxnSp>
          <p:nvCxnSpPr>
            <p:cNvPr id="32" name="Straight Arrow Connector 31"/>
            <p:cNvCxnSpPr/>
            <p:nvPr/>
          </p:nvCxnSpPr>
          <p:spPr>
            <a:xfrm flipV="1">
              <a:off x="6029220" y="1854413"/>
              <a:ext cx="0" cy="305807"/>
            </a:xfrm>
            <a:prstGeom prst="straightConnector1">
              <a:avLst/>
            </a:prstGeom>
            <a:ln w="1270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4990828" y="1485241"/>
              <a:ext cx="342455" cy="0"/>
            </a:xfrm>
            <a:prstGeom prst="straightConnector1">
              <a:avLst/>
            </a:prstGeom>
            <a:ln w="1270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cxnSp>
        <p:sp>
          <p:nvSpPr>
            <p:cNvPr id="34" name="Freeform 33"/>
            <p:cNvSpPr/>
            <p:nvPr/>
          </p:nvSpPr>
          <p:spPr>
            <a:xfrm>
              <a:off x="3604466" y="1153887"/>
              <a:ext cx="1362456" cy="644978"/>
            </a:xfrm>
            <a:custGeom>
              <a:avLst/>
              <a:gdLst>
                <a:gd name="connsiteX0" fmla="*/ 0 w 1601390"/>
                <a:gd name="connsiteY0" fmla="*/ 96083 h 960834"/>
                <a:gd name="connsiteX1" fmla="*/ 96083 w 1601390"/>
                <a:gd name="connsiteY1" fmla="*/ 0 h 960834"/>
                <a:gd name="connsiteX2" fmla="*/ 1505307 w 1601390"/>
                <a:gd name="connsiteY2" fmla="*/ 0 h 960834"/>
                <a:gd name="connsiteX3" fmla="*/ 1601390 w 1601390"/>
                <a:gd name="connsiteY3" fmla="*/ 96083 h 960834"/>
                <a:gd name="connsiteX4" fmla="*/ 1601390 w 1601390"/>
                <a:gd name="connsiteY4" fmla="*/ 864751 h 960834"/>
                <a:gd name="connsiteX5" fmla="*/ 1505307 w 1601390"/>
                <a:gd name="connsiteY5" fmla="*/ 960834 h 960834"/>
                <a:gd name="connsiteX6" fmla="*/ 96083 w 1601390"/>
                <a:gd name="connsiteY6" fmla="*/ 960834 h 960834"/>
                <a:gd name="connsiteX7" fmla="*/ 0 w 1601390"/>
                <a:gd name="connsiteY7" fmla="*/ 864751 h 960834"/>
                <a:gd name="connsiteX8" fmla="*/ 0 w 1601390"/>
                <a:gd name="connsiteY8" fmla="*/ 96083 h 96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1390" h="960834">
                  <a:moveTo>
                    <a:pt x="0" y="96083"/>
                  </a:moveTo>
                  <a:cubicBezTo>
                    <a:pt x="0" y="43018"/>
                    <a:pt x="43018" y="0"/>
                    <a:pt x="96083" y="0"/>
                  </a:cubicBezTo>
                  <a:lnTo>
                    <a:pt x="1505307" y="0"/>
                  </a:lnTo>
                  <a:cubicBezTo>
                    <a:pt x="1558372" y="0"/>
                    <a:pt x="1601390" y="43018"/>
                    <a:pt x="1601390" y="96083"/>
                  </a:cubicBezTo>
                  <a:lnTo>
                    <a:pt x="1601390" y="864751"/>
                  </a:lnTo>
                  <a:cubicBezTo>
                    <a:pt x="1601390" y="917816"/>
                    <a:pt x="1558372" y="960834"/>
                    <a:pt x="1505307" y="960834"/>
                  </a:cubicBezTo>
                  <a:lnTo>
                    <a:pt x="96083" y="960834"/>
                  </a:lnTo>
                  <a:cubicBezTo>
                    <a:pt x="43018" y="960834"/>
                    <a:pt x="0" y="917816"/>
                    <a:pt x="0" y="864751"/>
                  </a:cubicBezTo>
                  <a:lnTo>
                    <a:pt x="0" y="96083"/>
                  </a:lnTo>
                  <a:close/>
                </a:path>
              </a:pathLst>
            </a:custGeom>
            <a:ln w="1270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0" tIns="184352" rIns="0" bIns="184352" numCol="1" spcCol="1270" anchor="ctr" anchorCtr="0">
              <a:noAutofit/>
            </a:bodyPr>
            <a:lstStyle/>
            <a:p>
              <a:pPr lvl="0" algn="ctr" defTabSz="1822450">
                <a:lnSpc>
                  <a:spcPct val="90000"/>
                </a:lnSpc>
                <a:spcBef>
                  <a:spcPct val="0"/>
                </a:spcBef>
                <a:spcAft>
                  <a:spcPct val="35000"/>
                </a:spcAft>
              </a:pPr>
              <a:r>
                <a:rPr lang="en-US" sz="1400" dirty="0" smtClean="0">
                  <a:solidFill>
                    <a:schemeClr val="bg1">
                      <a:lumMod val="65000"/>
                    </a:schemeClr>
                  </a:solidFill>
                  <a:latin typeface="Times New Roman"/>
                  <a:cs typeface="Times New Roman"/>
                </a:rPr>
                <a:t>Mentions   in Text</a:t>
              </a:r>
              <a:endParaRPr lang="en-US" sz="1400" kern="1200" dirty="0">
                <a:solidFill>
                  <a:schemeClr val="bg1">
                    <a:lumMod val="65000"/>
                  </a:schemeClr>
                </a:solidFill>
                <a:latin typeface="Times New Roman"/>
                <a:cs typeface="Times New Roman"/>
              </a:endParaRPr>
            </a:p>
          </p:txBody>
        </p:sp>
        <p:cxnSp>
          <p:nvCxnSpPr>
            <p:cNvPr id="35" name="Straight Arrow Connector 34"/>
            <p:cNvCxnSpPr/>
            <p:nvPr/>
          </p:nvCxnSpPr>
          <p:spPr>
            <a:xfrm>
              <a:off x="6738915" y="1485241"/>
              <a:ext cx="342455" cy="0"/>
            </a:xfrm>
            <a:prstGeom prst="straightConnector1">
              <a:avLst/>
            </a:prstGeom>
            <a:ln w="1270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cxnSp>
        <p:cxnSp>
          <p:nvCxnSpPr>
            <p:cNvPr id="36" name="Elbow Connector 35"/>
            <p:cNvCxnSpPr/>
            <p:nvPr/>
          </p:nvCxnSpPr>
          <p:spPr>
            <a:xfrm flipV="1">
              <a:off x="6710378" y="1854413"/>
              <a:ext cx="1029020" cy="837093"/>
            </a:xfrm>
            <a:prstGeom prst="bentConnector3">
              <a:avLst>
                <a:gd name="adj1" fmla="val 9813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4195404" y="2200530"/>
              <a:ext cx="2518111" cy="856262"/>
              <a:chOff x="2984501" y="4080475"/>
              <a:chExt cx="2518111" cy="856262"/>
            </a:xfrm>
          </p:grpSpPr>
          <p:grpSp>
            <p:nvGrpSpPr>
              <p:cNvPr id="39" name="Group 38"/>
              <p:cNvGrpSpPr/>
              <p:nvPr/>
            </p:nvGrpSpPr>
            <p:grpSpPr>
              <a:xfrm>
                <a:off x="2984501" y="4080475"/>
                <a:ext cx="2518111" cy="856262"/>
                <a:chOff x="2268661" y="5153516"/>
                <a:chExt cx="3429082" cy="949331"/>
              </a:xfrm>
            </p:grpSpPr>
            <p:sp>
              <p:nvSpPr>
                <p:cNvPr id="41" name="Freeform 40"/>
                <p:cNvSpPr/>
                <p:nvPr/>
              </p:nvSpPr>
              <p:spPr>
                <a:xfrm>
                  <a:off x="2268661" y="5153516"/>
                  <a:ext cx="904648" cy="949331"/>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solidFill>
                <a:ln w="19050" cmpd="sng">
                  <a:solidFill>
                    <a:schemeClr val="tx1"/>
                  </a:solidFill>
                </a:ln>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0" tIns="599473" rIns="0" bIns="358791" numCol="1" spcCol="1270" anchor="ctr" anchorCtr="0">
                  <a:noAutofit/>
                </a:bodyPr>
                <a:lstStyle/>
                <a:p>
                  <a:pPr lvl="0" algn="ctr" defTabSz="1377950">
                    <a:lnSpc>
                      <a:spcPct val="90000"/>
                    </a:lnSpc>
                    <a:spcBef>
                      <a:spcPct val="0"/>
                    </a:spcBef>
                    <a:spcAft>
                      <a:spcPct val="35000"/>
                    </a:spcAft>
                  </a:pPr>
                  <a:r>
                    <a:rPr lang="en-US" sz="1400" kern="1200" dirty="0" smtClean="0">
                      <a:solidFill>
                        <a:schemeClr val="tx1"/>
                      </a:solidFill>
                      <a:latin typeface="Times New Roman"/>
                      <a:cs typeface="Times New Roman"/>
                    </a:rPr>
                    <a:t>KB</a:t>
                  </a:r>
                  <a:r>
                    <a:rPr lang="en-US" sz="1400" kern="1200" baseline="-25000" dirty="0" smtClean="0">
                      <a:solidFill>
                        <a:schemeClr val="tx1"/>
                      </a:solidFill>
                      <a:latin typeface="Times New Roman"/>
                      <a:cs typeface="Times New Roman"/>
                    </a:rPr>
                    <a:t>1</a:t>
                  </a:r>
                  <a:endParaRPr lang="en-US" sz="1400" kern="1200" dirty="0">
                    <a:solidFill>
                      <a:schemeClr val="tx1"/>
                    </a:solidFill>
                    <a:latin typeface="Times New Roman"/>
                    <a:cs typeface="Times New Roman"/>
                  </a:endParaRPr>
                </a:p>
              </p:txBody>
            </p:sp>
            <p:sp>
              <p:nvSpPr>
                <p:cNvPr id="42" name="Freeform 41"/>
                <p:cNvSpPr/>
                <p:nvPr/>
              </p:nvSpPr>
              <p:spPr>
                <a:xfrm>
                  <a:off x="3318980" y="5153516"/>
                  <a:ext cx="904648" cy="949331"/>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solidFill>
                <a:ln w="19050" cmpd="sng">
                  <a:solidFill>
                    <a:schemeClr val="tx1"/>
                  </a:solidFill>
                </a:ln>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0" tIns="599473" rIns="0" bIns="358791" numCol="1" spcCol="1270" anchor="ctr" anchorCtr="0">
                  <a:noAutofit/>
                </a:bodyPr>
                <a:lstStyle/>
                <a:p>
                  <a:pPr lvl="0" algn="ctr" defTabSz="1377950">
                    <a:lnSpc>
                      <a:spcPct val="90000"/>
                    </a:lnSpc>
                    <a:spcBef>
                      <a:spcPct val="0"/>
                    </a:spcBef>
                    <a:spcAft>
                      <a:spcPct val="35000"/>
                    </a:spcAft>
                  </a:pPr>
                  <a:r>
                    <a:rPr lang="en-US" sz="1400" kern="1200" dirty="0" smtClean="0">
                      <a:solidFill>
                        <a:schemeClr val="tx1"/>
                      </a:solidFill>
                      <a:latin typeface="Times New Roman"/>
                      <a:cs typeface="Times New Roman"/>
                    </a:rPr>
                    <a:t>KB</a:t>
                  </a:r>
                  <a:r>
                    <a:rPr lang="en-US" sz="1400" baseline="-25000" dirty="0">
                      <a:solidFill>
                        <a:schemeClr val="tx1"/>
                      </a:solidFill>
                      <a:latin typeface="Times New Roman"/>
                      <a:cs typeface="Times New Roman"/>
                    </a:rPr>
                    <a:t>2</a:t>
                  </a:r>
                  <a:endParaRPr lang="en-US" sz="1600" kern="1200" dirty="0">
                    <a:solidFill>
                      <a:schemeClr val="tx1"/>
                    </a:solidFill>
                    <a:latin typeface="Times New Roman"/>
                    <a:cs typeface="Times New Roman"/>
                  </a:endParaRPr>
                </a:p>
              </p:txBody>
            </p:sp>
            <p:sp>
              <p:nvSpPr>
                <p:cNvPr id="43" name="Freeform 42"/>
                <p:cNvSpPr/>
                <p:nvPr/>
              </p:nvSpPr>
              <p:spPr>
                <a:xfrm>
                  <a:off x="4793095" y="5153516"/>
                  <a:ext cx="904648" cy="949331"/>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3334"/>
                        <a:pt x="5000" y="3334"/>
                      </a:cubicBezTo>
                      <a:cubicBezTo>
                        <a:pt x="2239" y="3334"/>
                        <a:pt x="0" y="2588"/>
                        <a:pt x="0" y="1667"/>
                      </a:cubicBezTo>
                    </a:path>
                    <a:path w="10000" h="10000" fill="none">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bg1"/>
                </a:solidFill>
                <a:ln w="19050" cmpd="sng">
                  <a:solidFill>
                    <a:schemeClr val="tx1"/>
                  </a:solidFill>
                </a:ln>
                <a:effectLst/>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txBody>
                <a:bodyPr spcFirstLastPara="0" vert="horz" wrap="square" lIns="0" tIns="599473" rIns="0" bIns="358791" numCol="1" spcCol="1270" anchor="ctr" anchorCtr="0">
                  <a:noAutofit/>
                </a:bodyPr>
                <a:lstStyle/>
                <a:p>
                  <a:pPr lvl="0" algn="ctr" defTabSz="1377950">
                    <a:lnSpc>
                      <a:spcPct val="90000"/>
                    </a:lnSpc>
                    <a:spcBef>
                      <a:spcPct val="0"/>
                    </a:spcBef>
                    <a:spcAft>
                      <a:spcPct val="35000"/>
                    </a:spcAft>
                  </a:pPr>
                  <a:r>
                    <a:rPr lang="en-US" sz="1400" kern="1200" dirty="0" err="1" smtClean="0">
                      <a:solidFill>
                        <a:schemeClr val="tx1"/>
                      </a:solidFill>
                      <a:latin typeface="Times New Roman"/>
                      <a:cs typeface="Times New Roman"/>
                    </a:rPr>
                    <a:t>KB</a:t>
                  </a:r>
                  <a:r>
                    <a:rPr lang="en-US" sz="1400" baseline="-25000" dirty="0" err="1">
                      <a:solidFill>
                        <a:schemeClr val="tx1"/>
                      </a:solidFill>
                      <a:latin typeface="Times New Roman"/>
                      <a:cs typeface="Times New Roman"/>
                    </a:rPr>
                    <a:t>l</a:t>
                  </a:r>
                  <a:endParaRPr lang="en-US" sz="2000" kern="1200" dirty="0">
                    <a:solidFill>
                      <a:schemeClr val="tx1"/>
                    </a:solidFill>
                    <a:latin typeface="Times New Roman"/>
                    <a:cs typeface="Times New Roman"/>
                  </a:endParaRPr>
                </a:p>
              </p:txBody>
            </p:sp>
          </p:grpSp>
          <p:sp>
            <p:nvSpPr>
              <p:cNvPr id="40" name="Rectangle 39"/>
              <p:cNvSpPr/>
              <p:nvPr/>
            </p:nvSpPr>
            <p:spPr>
              <a:xfrm>
                <a:off x="4152327" y="4215559"/>
                <a:ext cx="631639" cy="6449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spcFirstLastPara="0" vert="horz" wrap="square" lIns="184352" tIns="184352" rIns="184352" bIns="184352" numCol="1" spcCol="1270" anchor="ctr" anchorCtr="0">
                <a:noAutofit/>
              </a:bodyPr>
              <a:lstStyle/>
              <a:p>
                <a:pPr lvl="0" algn="ctr" defTabSz="1822450">
                  <a:lnSpc>
                    <a:spcPct val="90000"/>
                  </a:lnSpc>
                  <a:spcBef>
                    <a:spcPct val="0"/>
                  </a:spcBef>
                  <a:spcAft>
                    <a:spcPct val="35000"/>
                  </a:spcAft>
                </a:pPr>
                <a:r>
                  <a:rPr lang="en-US" sz="2000" dirty="0" smtClean="0">
                    <a:solidFill>
                      <a:schemeClr val="tx1"/>
                    </a:solidFill>
                  </a:rPr>
                  <a:t>…</a:t>
                </a:r>
                <a:endParaRPr lang="en-US" sz="2000" kern="1200" dirty="0">
                  <a:solidFill>
                    <a:schemeClr val="tx1"/>
                  </a:solidFill>
                </a:endParaRPr>
              </a:p>
            </p:txBody>
          </p:sp>
        </p:grpSp>
        <p:sp>
          <p:nvSpPr>
            <p:cNvPr id="38" name="TextBox 37"/>
            <p:cNvSpPr txBox="1"/>
            <p:nvPr/>
          </p:nvSpPr>
          <p:spPr>
            <a:xfrm>
              <a:off x="7739398" y="2171410"/>
              <a:ext cx="2493333" cy="466044"/>
            </a:xfrm>
            <a:prstGeom prst="rect">
              <a:avLst/>
            </a:prstGeom>
            <a:noFill/>
          </p:spPr>
          <p:txBody>
            <a:bodyPr wrap="none" rtlCol="0">
              <a:spAutoFit/>
            </a:bodyPr>
            <a:lstStyle/>
            <a:p>
              <a:r>
                <a:rPr lang="en-US" sz="1400" dirty="0" smtClean="0">
                  <a:solidFill>
                    <a:srgbClr val="FF0000"/>
                  </a:solidFill>
                  <a:latin typeface="Times New Roman"/>
                  <a:cs typeface="Times New Roman"/>
                </a:rPr>
                <a:t>Indirect Supervision</a:t>
              </a:r>
              <a:endParaRPr lang="en-US" sz="1400" dirty="0">
                <a:solidFill>
                  <a:srgbClr val="FF0000"/>
                </a:solidFill>
                <a:latin typeface="Times New Roman"/>
                <a:cs typeface="Times New Roman"/>
              </a:endParaRPr>
            </a:p>
          </p:txBody>
        </p:sp>
      </p:grpSp>
    </p:spTree>
    <p:custDataLst>
      <p:tags r:id="rId1"/>
    </p:custDataLst>
    <p:extLst>
      <p:ext uri="{BB962C8B-B14F-4D97-AF65-F5344CB8AC3E}">
        <p14:creationId xmlns:p14="http://schemas.microsoft.com/office/powerpoint/2010/main" val="3434174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Why is it Difficult?</a:t>
            </a:r>
            <a:endParaRPr lang="en-US" dirty="0" smtClean="0"/>
          </a:p>
        </p:txBody>
      </p:sp>
      <p:sp>
        <p:nvSpPr>
          <p:cNvPr id="7171" name="Line 3"/>
          <p:cNvSpPr>
            <a:spLocks noChangeShapeType="1"/>
          </p:cNvSpPr>
          <p:nvPr/>
        </p:nvSpPr>
        <p:spPr bwMode="auto">
          <a:xfrm>
            <a:off x="2362200" y="3810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2" name="Text Box 4"/>
          <p:cNvSpPr txBox="1">
            <a:spLocks noChangeArrowheads="1"/>
          </p:cNvSpPr>
          <p:nvPr/>
        </p:nvSpPr>
        <p:spPr bwMode="auto">
          <a:xfrm>
            <a:off x="990600" y="2514600"/>
            <a:ext cx="1447800" cy="430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Meaning</a:t>
            </a:r>
          </a:p>
        </p:txBody>
      </p:sp>
      <p:sp>
        <p:nvSpPr>
          <p:cNvPr id="7173" name="Text Box 5"/>
          <p:cNvSpPr txBox="1">
            <a:spLocks noChangeArrowheads="1"/>
          </p:cNvSpPr>
          <p:nvPr/>
        </p:nvSpPr>
        <p:spPr bwMode="auto">
          <a:xfrm>
            <a:off x="914400" y="4456113"/>
            <a:ext cx="1752600" cy="430212"/>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400" b="1">
                <a:solidFill>
                  <a:srgbClr val="000000"/>
                </a:solidFill>
              </a:rPr>
              <a:t>Language</a:t>
            </a:r>
          </a:p>
        </p:txBody>
      </p:sp>
      <p:sp>
        <p:nvSpPr>
          <p:cNvPr id="7174" name="Oval 6"/>
          <p:cNvSpPr>
            <a:spLocks noChangeArrowheads="1"/>
          </p:cNvSpPr>
          <p:nvPr/>
        </p:nvSpPr>
        <p:spPr bwMode="auto">
          <a:xfrm>
            <a:off x="3444766"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5" name="Oval 7"/>
          <p:cNvSpPr>
            <a:spLocks noChangeArrowheads="1"/>
          </p:cNvSpPr>
          <p:nvPr/>
        </p:nvSpPr>
        <p:spPr bwMode="auto">
          <a:xfrm>
            <a:off x="67056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6" name="Oval 8"/>
          <p:cNvSpPr>
            <a:spLocks noChangeArrowheads="1"/>
          </p:cNvSpPr>
          <p:nvPr/>
        </p:nvSpPr>
        <p:spPr bwMode="auto">
          <a:xfrm>
            <a:off x="5029200" y="2667000"/>
            <a:ext cx="304800" cy="2286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Oval 9"/>
          <p:cNvSpPr>
            <a:spLocks noChangeArrowheads="1"/>
          </p:cNvSpPr>
          <p:nvPr/>
        </p:nvSpPr>
        <p:spPr bwMode="auto">
          <a:xfrm>
            <a:off x="41148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Oval 10"/>
          <p:cNvSpPr>
            <a:spLocks noChangeArrowheads="1"/>
          </p:cNvSpPr>
          <p:nvPr/>
        </p:nvSpPr>
        <p:spPr bwMode="auto">
          <a:xfrm>
            <a:off x="5562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9" name="Oval 11"/>
          <p:cNvSpPr>
            <a:spLocks noChangeArrowheads="1"/>
          </p:cNvSpPr>
          <p:nvPr/>
        </p:nvSpPr>
        <p:spPr bwMode="auto">
          <a:xfrm>
            <a:off x="70866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0" name="Oval 12"/>
          <p:cNvSpPr>
            <a:spLocks noChangeArrowheads="1"/>
          </p:cNvSpPr>
          <p:nvPr/>
        </p:nvSpPr>
        <p:spPr bwMode="auto">
          <a:xfrm>
            <a:off x="3048000" y="4495800"/>
            <a:ext cx="304800" cy="228600"/>
          </a:xfrm>
          <a:prstGeom prst="ellipse">
            <a:avLst/>
          </a:prstGeom>
          <a:noFill/>
          <a:ln w="9525">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3"/>
          <p:cNvGrpSpPr>
            <a:grpSpLocks/>
          </p:cNvGrpSpPr>
          <p:nvPr/>
        </p:nvGrpSpPr>
        <p:grpSpPr bwMode="auto">
          <a:xfrm>
            <a:off x="5365750" y="2862263"/>
            <a:ext cx="2236788" cy="1666875"/>
            <a:chOff x="3044" y="1803"/>
            <a:chExt cx="1409" cy="1050"/>
          </a:xfrm>
        </p:grpSpPr>
        <p:cxnSp>
          <p:nvCxnSpPr>
            <p:cNvPr id="7188" name="AutoShape 14"/>
            <p:cNvCxnSpPr>
              <a:cxnSpLocks noChangeShapeType="1"/>
              <a:stCxn id="7179" idx="1"/>
              <a:endCxn id="7176" idx="5"/>
            </p:cNvCxnSpPr>
            <p:nvPr/>
          </p:nvCxnSpPr>
          <p:spPr bwMode="auto">
            <a:xfrm rot="16200000" flipV="1">
              <a:off x="3099" y="1748"/>
              <a:ext cx="1050" cy="1160"/>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cxnSp>
          <p:nvCxnSpPr>
            <p:cNvPr id="7189" name="AutoShape 15"/>
            <p:cNvCxnSpPr>
              <a:cxnSpLocks noChangeShapeType="1"/>
              <a:stCxn id="7179" idx="1"/>
              <a:endCxn id="7175" idx="4"/>
            </p:cNvCxnSpPr>
            <p:nvPr/>
          </p:nvCxnSpPr>
          <p:spPr bwMode="auto">
            <a:xfrm rot="16200000" flipV="1">
              <a:off x="3604" y="2252"/>
              <a:ext cx="1029" cy="172"/>
            </a:xfrm>
            <a:prstGeom prst="straightConnector1">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cxnSp>
        <p:sp>
          <p:nvSpPr>
            <p:cNvPr id="7190" name="Text Box 16"/>
            <p:cNvSpPr txBox="1">
              <a:spLocks noChangeArrowheads="1"/>
            </p:cNvSpPr>
            <p:nvPr/>
          </p:nvSpPr>
          <p:spPr bwMode="auto">
            <a:xfrm>
              <a:off x="3467" y="2448"/>
              <a:ext cx="986"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a:solidFill>
                    <a:schemeClr val="hlink"/>
                  </a:solidFill>
                </a:rPr>
                <a:t>Ambiguity</a:t>
              </a:r>
            </a:p>
          </p:txBody>
        </p:sp>
      </p:grpSp>
      <p:grpSp>
        <p:nvGrpSpPr>
          <p:cNvPr id="3" name="Group 17"/>
          <p:cNvGrpSpPr>
            <a:grpSpLocks/>
          </p:cNvGrpSpPr>
          <p:nvPr/>
        </p:nvGrpSpPr>
        <p:grpSpPr bwMode="auto">
          <a:xfrm>
            <a:off x="2743200" y="2895600"/>
            <a:ext cx="2863850" cy="1633537"/>
            <a:chOff x="1392" y="1824"/>
            <a:chExt cx="1804" cy="1029"/>
          </a:xfrm>
        </p:grpSpPr>
        <p:cxnSp>
          <p:nvCxnSpPr>
            <p:cNvPr id="7184" name="AutoShape 18"/>
            <p:cNvCxnSpPr>
              <a:cxnSpLocks noChangeShapeType="1"/>
              <a:stCxn id="7174" idx="4"/>
              <a:endCxn id="7177" idx="0"/>
            </p:cNvCxnSpPr>
            <p:nvPr/>
          </p:nvCxnSpPr>
          <p:spPr bwMode="auto">
            <a:xfrm>
              <a:off x="1930" y="1824"/>
              <a:ext cx="422"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5" name="AutoShape 19"/>
            <p:cNvCxnSpPr>
              <a:cxnSpLocks noChangeShapeType="1"/>
              <a:stCxn id="7174" idx="4"/>
              <a:endCxn id="7180" idx="0"/>
            </p:cNvCxnSpPr>
            <p:nvPr/>
          </p:nvCxnSpPr>
          <p:spPr bwMode="auto">
            <a:xfrm flipH="1">
              <a:off x="1680" y="1824"/>
              <a:ext cx="250" cy="1008"/>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7186" name="AutoShape 20"/>
            <p:cNvCxnSpPr>
              <a:cxnSpLocks noChangeShapeType="1"/>
              <a:stCxn id="7174" idx="4"/>
              <a:endCxn id="7178" idx="1"/>
            </p:cNvCxnSpPr>
            <p:nvPr/>
          </p:nvCxnSpPr>
          <p:spPr bwMode="auto">
            <a:xfrm>
              <a:off x="1930" y="1824"/>
              <a:ext cx="1266" cy="1029"/>
            </a:xfrm>
            <a:prstGeom prst="straightConnector1">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7187" name="Text Box 21"/>
            <p:cNvSpPr txBox="1">
              <a:spLocks noChangeArrowheads="1"/>
            </p:cNvSpPr>
            <p:nvPr/>
          </p:nvSpPr>
          <p:spPr bwMode="auto">
            <a:xfrm>
              <a:off x="1392" y="2016"/>
              <a:ext cx="1584"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50000"/>
                </a:spcBef>
              </a:pPr>
              <a:r>
                <a:rPr lang="en-US" sz="2800" b="1" dirty="0">
                  <a:solidFill>
                    <a:srgbClr val="3366CC"/>
                  </a:solidFill>
                </a:rPr>
                <a:t>Variability</a:t>
              </a:r>
            </a:p>
          </p:txBody>
        </p:sp>
      </p:gr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3</a:t>
            </a:fld>
            <a:endParaRPr lang="en-US" altLang="zh-TW" dirty="0"/>
          </a:p>
        </p:txBody>
      </p:sp>
    </p:spTree>
    <p:extLst>
      <p:ext uri="{BB962C8B-B14F-4D97-AF65-F5344CB8AC3E}">
        <p14:creationId xmlns:p14="http://schemas.microsoft.com/office/powerpoint/2010/main" val="23438772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CE2158A-1198-49B0-A2A2-00E3C3C7211D}" type="slidenum">
              <a:rPr lang="en-US" altLang="zh-TW" smtClean="0"/>
              <a:pPr>
                <a:defRPr/>
              </a:pPr>
              <a:t>30</a:t>
            </a:fld>
            <a:endParaRPr lang="en-US" altLang="zh-TW" dirty="0"/>
          </a:p>
        </p:txBody>
      </p:sp>
      <p:sp>
        <p:nvSpPr>
          <p:cNvPr id="2" name="Title 1"/>
          <p:cNvSpPr>
            <a:spLocks noGrp="1"/>
          </p:cNvSpPr>
          <p:nvPr>
            <p:ph type="title"/>
          </p:nvPr>
        </p:nvSpPr>
        <p:spPr/>
        <p:txBody>
          <a:bodyPr/>
          <a:lstStyle/>
          <a:p>
            <a:r>
              <a:rPr lang="en-US" dirty="0" smtClean="0"/>
              <a:t>Cross-Lingual </a:t>
            </a:r>
            <a:r>
              <a:rPr lang="en-US" dirty="0" err="1" smtClean="0"/>
              <a:t>Wikification</a:t>
            </a:r>
            <a:r>
              <a:rPr lang="en-US" dirty="0" smtClean="0"/>
              <a:t> (II) </a:t>
            </a:r>
            <a:endParaRPr lang="en-US" sz="1600" dirty="0"/>
          </a:p>
        </p:txBody>
      </p:sp>
      <p:sp>
        <p:nvSpPr>
          <p:cNvPr id="3" name="Content Placeholder 2"/>
          <p:cNvSpPr>
            <a:spLocks noGrp="1"/>
          </p:cNvSpPr>
          <p:nvPr>
            <p:ph idx="4294967295"/>
          </p:nvPr>
        </p:nvSpPr>
        <p:spPr>
          <a:xfrm>
            <a:off x="304800" y="762000"/>
            <a:ext cx="8229600" cy="4953000"/>
          </a:xfrm>
        </p:spPr>
        <p:txBody>
          <a:bodyPr/>
          <a:lstStyle/>
          <a:p>
            <a:r>
              <a:rPr lang="en-US" dirty="0" smtClean="0"/>
              <a:t>Given </a:t>
            </a:r>
            <a:r>
              <a:rPr lang="en-US" dirty="0"/>
              <a:t>mentions in a non-English document, find the corresponding titles in the English </a:t>
            </a:r>
            <a:r>
              <a:rPr lang="en-US" dirty="0" smtClean="0"/>
              <a:t>Wikipedia</a:t>
            </a:r>
          </a:p>
          <a:p>
            <a:pPr marL="0" indent="0">
              <a:buNone/>
            </a:pPr>
            <a:r>
              <a:rPr lang="en-US" sz="2000" dirty="0" err="1" smtClean="0">
                <a:solidFill>
                  <a:srgbClr val="3366CC"/>
                </a:solidFill>
              </a:rPr>
              <a:t>cuarto</a:t>
            </a:r>
            <a:r>
              <a:rPr lang="en-US" sz="2000" dirty="0" smtClean="0">
                <a:solidFill>
                  <a:srgbClr val="3366CC"/>
                </a:solidFill>
              </a:rPr>
              <a:t> </a:t>
            </a:r>
            <a:r>
              <a:rPr lang="en-US" sz="2000" dirty="0">
                <a:solidFill>
                  <a:srgbClr val="3366CC"/>
                </a:solidFill>
              </a:rPr>
              <a:t>y actual </a:t>
            </a:r>
            <a:r>
              <a:rPr lang="en-US" sz="2000" dirty="0" err="1">
                <a:solidFill>
                  <a:srgbClr val="3366CC"/>
                </a:solidFill>
              </a:rPr>
              <a:t>presidente</a:t>
            </a:r>
            <a:r>
              <a:rPr lang="en-US" sz="2000" dirty="0">
                <a:solidFill>
                  <a:srgbClr val="3366CC"/>
                </a:solidFill>
              </a:rPr>
              <a:t> de los </a:t>
            </a:r>
            <a:r>
              <a:rPr lang="en-US" sz="2000" dirty="0" err="1">
                <a:solidFill>
                  <a:schemeClr val="accent1">
                    <a:lumMod val="50000"/>
                  </a:schemeClr>
                </a:solidFill>
              </a:rPr>
              <a:t>Estados</a:t>
            </a:r>
            <a:r>
              <a:rPr lang="en-US" sz="2000" dirty="0">
                <a:solidFill>
                  <a:schemeClr val="accent1">
                    <a:lumMod val="50000"/>
                  </a:schemeClr>
                </a:solidFill>
              </a:rPr>
              <a:t> </a:t>
            </a:r>
            <a:r>
              <a:rPr lang="en-US" sz="2000" dirty="0" err="1">
                <a:solidFill>
                  <a:schemeClr val="accent1">
                    <a:lumMod val="50000"/>
                  </a:schemeClr>
                </a:solidFill>
              </a:rPr>
              <a:t>Unidos</a:t>
            </a:r>
            <a:r>
              <a:rPr lang="en-US" sz="2000" dirty="0">
                <a:solidFill>
                  <a:schemeClr val="accent1">
                    <a:lumMod val="50000"/>
                  </a:schemeClr>
                </a:solidFill>
              </a:rPr>
              <a:t> de </a:t>
            </a:r>
            <a:r>
              <a:rPr lang="en-US" sz="2000" dirty="0" err="1">
                <a:solidFill>
                  <a:schemeClr val="accent1">
                    <a:lumMod val="50000"/>
                  </a:schemeClr>
                </a:solidFill>
              </a:rPr>
              <a:t>América</a:t>
            </a:r>
            <a:endParaRPr lang="en-US" sz="2000" dirty="0">
              <a:solidFill>
                <a:schemeClr val="accent1">
                  <a:lumMod val="50000"/>
                </a:schemeClr>
              </a:solidFill>
            </a:endParaRPr>
          </a:p>
          <a:p>
            <a:pPr marL="0" indent="0">
              <a:buNone/>
            </a:pPr>
            <a:r>
              <a:rPr lang="en-US" sz="2000" dirty="0" err="1" smtClean="0">
                <a:solidFill>
                  <a:srgbClr val="CC6600"/>
                </a:solidFill>
              </a:rPr>
              <a:t>Amerika</a:t>
            </a:r>
            <a:r>
              <a:rPr lang="en-US" sz="2000" dirty="0" smtClean="0">
                <a:solidFill>
                  <a:srgbClr val="CC6600"/>
                </a:solidFill>
              </a:rPr>
              <a:t> </a:t>
            </a:r>
            <a:r>
              <a:rPr lang="en-US" sz="2000" dirty="0" err="1">
                <a:solidFill>
                  <a:srgbClr val="CC6600"/>
                </a:solidFill>
              </a:rPr>
              <a:t>Birleşik</a:t>
            </a:r>
            <a:r>
              <a:rPr lang="en-US" sz="2000" dirty="0">
                <a:solidFill>
                  <a:srgbClr val="CC6600"/>
                </a:solidFill>
              </a:rPr>
              <a:t> </a:t>
            </a:r>
            <a:r>
              <a:rPr lang="en-US" sz="2000" dirty="0" err="1">
                <a:solidFill>
                  <a:srgbClr val="CC6600"/>
                </a:solidFill>
              </a:rPr>
              <a:t>Devletleri</a:t>
            </a:r>
            <a:r>
              <a:rPr lang="en-US" sz="2000" dirty="0" err="1">
                <a:solidFill>
                  <a:srgbClr val="3366CC"/>
                </a:solidFill>
              </a:rPr>
              <a:t>'nin</a:t>
            </a:r>
            <a:r>
              <a:rPr lang="en-US" sz="2000" dirty="0">
                <a:solidFill>
                  <a:srgbClr val="3366CC"/>
                </a:solidFill>
              </a:rPr>
              <a:t> </a:t>
            </a:r>
            <a:r>
              <a:rPr lang="en-US" sz="2000" dirty="0" err="1">
                <a:solidFill>
                  <a:srgbClr val="3366CC"/>
                </a:solidFill>
              </a:rPr>
              <a:t>devlet</a:t>
            </a:r>
            <a:r>
              <a:rPr lang="en-US" sz="2000" dirty="0">
                <a:solidFill>
                  <a:srgbClr val="3366CC"/>
                </a:solidFill>
              </a:rPr>
              <a:t> </a:t>
            </a:r>
            <a:r>
              <a:rPr lang="en-US" sz="2000" dirty="0" err="1">
                <a:solidFill>
                  <a:srgbClr val="3366CC"/>
                </a:solidFill>
              </a:rPr>
              <a:t>başkanıdır</a:t>
            </a:r>
            <a:r>
              <a:rPr lang="en-US" sz="2000" dirty="0">
                <a:solidFill>
                  <a:srgbClr val="3366CC"/>
                </a:solidFill>
              </a:rPr>
              <a:t>.</a:t>
            </a:r>
          </a:p>
          <a:p>
            <a:pPr marL="0" indent="0">
              <a:buNone/>
            </a:pPr>
            <a:r>
              <a:rPr lang="en-US" sz="2000" dirty="0" err="1" smtClean="0">
                <a:solidFill>
                  <a:srgbClr val="CC6600"/>
                </a:solidFill>
              </a:rPr>
              <a:t>ஐக்கிய</a:t>
            </a:r>
            <a:r>
              <a:rPr lang="en-US" sz="2000" dirty="0" smtClean="0">
                <a:solidFill>
                  <a:srgbClr val="CC6600"/>
                </a:solidFill>
              </a:rPr>
              <a:t> </a:t>
            </a:r>
            <a:r>
              <a:rPr lang="en-US" sz="2000" dirty="0" err="1" smtClean="0">
                <a:solidFill>
                  <a:srgbClr val="CC6600"/>
                </a:solidFill>
              </a:rPr>
              <a:t>அமெரிக்காவின்</a:t>
            </a:r>
            <a:r>
              <a:rPr lang="en-US" sz="2000" dirty="0" smtClean="0">
                <a:solidFill>
                  <a:srgbClr val="3366CC"/>
                </a:solidFill>
              </a:rPr>
              <a:t> </a:t>
            </a:r>
            <a:r>
              <a:rPr lang="en-US" sz="2000" dirty="0" err="1" smtClean="0">
                <a:solidFill>
                  <a:srgbClr val="3366CC"/>
                </a:solidFill>
              </a:rPr>
              <a:t>தற்போதைய</a:t>
            </a:r>
            <a:r>
              <a:rPr lang="en-US" sz="2000" dirty="0" smtClean="0">
                <a:solidFill>
                  <a:srgbClr val="3366CC"/>
                </a:solidFill>
              </a:rPr>
              <a:t> </a:t>
            </a:r>
            <a:r>
              <a:rPr lang="en-US" sz="2000" dirty="0" err="1">
                <a:solidFill>
                  <a:srgbClr val="3366CC"/>
                </a:solidFill>
              </a:rPr>
              <a:t>குடியரசுத்</a:t>
            </a:r>
            <a:r>
              <a:rPr lang="en-US" sz="2000" dirty="0">
                <a:solidFill>
                  <a:srgbClr val="3366CC"/>
                </a:solidFill>
              </a:rPr>
              <a:t> </a:t>
            </a:r>
            <a:r>
              <a:rPr lang="en-US" sz="2000" dirty="0" err="1" smtClean="0">
                <a:solidFill>
                  <a:srgbClr val="3366CC"/>
                </a:solidFill>
              </a:rPr>
              <a:t>தலைவர்</a:t>
            </a:r>
            <a:endParaRPr lang="en-US" sz="2000" dirty="0" smtClean="0">
              <a:solidFill>
                <a:srgbClr val="3366CC"/>
              </a:solidFill>
            </a:endParaRPr>
          </a:p>
          <a:p>
            <a:pPr marL="0" indent="0">
              <a:buNone/>
            </a:pPr>
            <a:r>
              <a:rPr lang="th-TH" sz="2000" dirty="0">
                <a:solidFill>
                  <a:srgbClr val="3366CC"/>
                </a:solidFill>
              </a:rPr>
              <a:t>นประธานาธิบดีคนที่ 44 คนปัจจุบันของ</a:t>
            </a:r>
            <a:r>
              <a:rPr lang="th-TH" sz="2000" dirty="0">
                <a:solidFill>
                  <a:srgbClr val="CC6600"/>
                </a:solidFill>
              </a:rPr>
              <a:t>สหรัฐอเมริกา</a:t>
            </a:r>
            <a:endParaRPr lang="en-US" sz="2000" dirty="0">
              <a:solidFill>
                <a:srgbClr val="CC6600"/>
              </a:solidFill>
            </a:endParaRPr>
          </a:p>
          <a:p>
            <a:pPr marL="0" indent="0">
              <a:buNone/>
            </a:pPr>
            <a:r>
              <a:rPr lang="zh-CHT" altLang="en-US" sz="2000" dirty="0">
                <a:solidFill>
                  <a:srgbClr val="3366CC"/>
                </a:solidFill>
              </a:rPr>
              <a:t>也是第</a:t>
            </a:r>
            <a:r>
              <a:rPr lang="en-US" altLang="zh-CHT" sz="2000" dirty="0">
                <a:solidFill>
                  <a:srgbClr val="3366CC"/>
                </a:solidFill>
              </a:rPr>
              <a:t>44</a:t>
            </a:r>
            <a:r>
              <a:rPr lang="zh-CHT" altLang="en-US" sz="2000" dirty="0">
                <a:solidFill>
                  <a:srgbClr val="3366CC"/>
                </a:solidFill>
              </a:rPr>
              <a:t>任</a:t>
            </a:r>
            <a:r>
              <a:rPr lang="zh-CHT" altLang="en-US" sz="2000" dirty="0">
                <a:solidFill>
                  <a:srgbClr val="CC6600"/>
                </a:solidFill>
              </a:rPr>
              <a:t>美國</a:t>
            </a:r>
            <a:r>
              <a:rPr lang="zh-CHT" altLang="en-US" sz="2000" dirty="0">
                <a:solidFill>
                  <a:srgbClr val="3366CC"/>
                </a:solidFill>
              </a:rPr>
              <a:t>總統</a:t>
            </a:r>
            <a:endParaRPr lang="en-US" altLang="zh-CHT" sz="2000" dirty="0">
              <a:solidFill>
                <a:srgbClr val="3366CC"/>
              </a:solidFill>
            </a:endParaRPr>
          </a:p>
          <a:p>
            <a:pPr marL="0" indent="0">
              <a:buNone/>
            </a:pPr>
            <a:r>
              <a:rPr lang="en-US" sz="2000" dirty="0" err="1">
                <a:solidFill>
                  <a:srgbClr val="3366CC"/>
                </a:solidFill>
              </a:rPr>
              <a:t>dake</a:t>
            </a:r>
            <a:r>
              <a:rPr lang="en-US" sz="2000" dirty="0">
                <a:solidFill>
                  <a:srgbClr val="3366CC"/>
                </a:solidFill>
              </a:rPr>
              <a:t> </a:t>
            </a:r>
            <a:r>
              <a:rPr lang="en-US" sz="2000" dirty="0" err="1">
                <a:solidFill>
                  <a:srgbClr val="3366CC"/>
                </a:solidFill>
              </a:rPr>
              <a:t>yankin</a:t>
            </a:r>
            <a:r>
              <a:rPr lang="en-US" sz="2000" dirty="0">
                <a:solidFill>
                  <a:srgbClr val="3366CC"/>
                </a:solidFill>
              </a:rPr>
              <a:t> </a:t>
            </a:r>
            <a:r>
              <a:rPr lang="en-US" sz="2000" dirty="0" err="1">
                <a:solidFill>
                  <a:srgbClr val="3366CC"/>
                </a:solidFill>
              </a:rPr>
              <a:t>Hawai</a:t>
            </a:r>
            <a:r>
              <a:rPr lang="en-US" sz="2000" dirty="0">
                <a:solidFill>
                  <a:srgbClr val="3366CC"/>
                </a:solidFill>
              </a:rPr>
              <a:t> a </a:t>
            </a:r>
            <a:r>
              <a:rPr lang="en-US" sz="2000" dirty="0" err="1">
                <a:solidFill>
                  <a:srgbClr val="3366CC"/>
                </a:solidFill>
              </a:rPr>
              <a:t>ƙasar</a:t>
            </a:r>
            <a:r>
              <a:rPr lang="en-US" sz="2000" dirty="0">
                <a:solidFill>
                  <a:srgbClr val="3366CC"/>
                </a:solidFill>
              </a:rPr>
              <a:t> </a:t>
            </a:r>
            <a:r>
              <a:rPr lang="en-US" sz="2000" dirty="0" err="1" smtClean="0">
                <a:solidFill>
                  <a:srgbClr val="CC6600"/>
                </a:solidFill>
              </a:rPr>
              <a:t>Amurika</a:t>
            </a:r>
            <a:endParaRPr lang="en-US" sz="2000" dirty="0" smtClean="0">
              <a:solidFill>
                <a:srgbClr val="CC6600"/>
              </a:solidFill>
            </a:endParaRPr>
          </a:p>
          <a:p>
            <a:endParaRPr lang="en-US" dirty="0" smtClean="0"/>
          </a:p>
          <a:p>
            <a:r>
              <a:rPr lang="en-US" dirty="0" smtClean="0"/>
              <a:t>Key </a:t>
            </a:r>
            <a:r>
              <a:rPr lang="en-US" dirty="0"/>
              <a:t>Challenge</a:t>
            </a:r>
          </a:p>
          <a:p>
            <a:pPr lvl="1"/>
            <a:r>
              <a:rPr lang="en-US" dirty="0"/>
              <a:t>Matching words in a foreign language to </a:t>
            </a:r>
            <a:endParaRPr lang="en-US" dirty="0" smtClean="0"/>
          </a:p>
          <a:p>
            <a:pPr marL="457200" lvl="1" indent="0">
              <a:buNone/>
            </a:pPr>
            <a:r>
              <a:rPr lang="en-US" dirty="0" smtClean="0"/>
              <a:t>     English </a:t>
            </a:r>
            <a:r>
              <a:rPr lang="en-US" dirty="0"/>
              <a:t>Wikipedia </a:t>
            </a:r>
            <a:r>
              <a:rPr lang="en-US" dirty="0" smtClean="0"/>
              <a:t>titles</a:t>
            </a:r>
          </a:p>
          <a:p>
            <a:endParaRPr lang="en-US" dirty="0" smtClean="0"/>
          </a:p>
          <a:p>
            <a:pPr marL="0" indent="0">
              <a:buNone/>
            </a:pPr>
            <a:endParaRPr lang="en-US" sz="2000" dirty="0" smtClean="0">
              <a:solidFill>
                <a:srgbClr val="CC6600"/>
              </a:solidFill>
            </a:endParaRPr>
          </a:p>
          <a:p>
            <a:pPr lvl="1"/>
            <a:endParaRPr lang="en-US" altLang="zh-CHT" dirty="0" smtClean="0"/>
          </a:p>
          <a:p>
            <a:pPr marL="457200" lvl="1" indent="0">
              <a:buNone/>
            </a:pPr>
            <a:endParaRPr lang="en-US" altLang="zh-CHT" dirty="0" smtClean="0"/>
          </a:p>
          <a:p>
            <a:endParaRPr lang="en-US" dirty="0"/>
          </a:p>
        </p:txBody>
      </p:sp>
      <p:pic>
        <p:nvPicPr>
          <p:cNvPr id="5" name="Picture 4" descr="Screen Shot 2016-04-25 at 8.07.2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0476" y="2760134"/>
            <a:ext cx="2985050" cy="2421466"/>
          </a:xfrm>
          <a:prstGeom prst="rect">
            <a:avLst/>
          </a:prstGeom>
        </p:spPr>
      </p:pic>
    </p:spTree>
    <p:extLst>
      <p:ext uri="{BB962C8B-B14F-4D97-AF65-F5344CB8AC3E}">
        <p14:creationId xmlns:p14="http://schemas.microsoft.com/office/powerpoint/2010/main" val="27600819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p:txBody>
          <a:bodyPr/>
          <a:lstStyle/>
          <a:p>
            <a:r>
              <a:rPr lang="en-US" dirty="0" smtClean="0"/>
              <a:t>Cross lingual </a:t>
            </a:r>
            <a:r>
              <a:rPr lang="en-US" dirty="0" err="1" smtClean="0"/>
              <a:t>Wikification</a:t>
            </a:r>
            <a:r>
              <a:rPr lang="en-US" dirty="0" smtClean="0"/>
              <a:t> </a:t>
            </a:r>
            <a:r>
              <a:rPr lang="en-US" sz="1800" dirty="0" smtClean="0"/>
              <a:t>[Tsai et. </a:t>
            </a:r>
            <a:r>
              <a:rPr lang="en-US" sz="1800" dirty="0"/>
              <a:t>a</a:t>
            </a:r>
            <a:r>
              <a:rPr lang="en-US" sz="1800" dirty="0" smtClean="0"/>
              <a:t>l. NAACL’16] </a:t>
            </a:r>
            <a:endParaRPr lang="en" dirty="0"/>
          </a:p>
        </p:txBody>
      </p:sp>
      <p:sp>
        <p:nvSpPr>
          <p:cNvPr id="71" name="Shape 71"/>
          <p:cNvSpPr txBox="1">
            <a:spLocks noGrp="1"/>
          </p:cNvSpPr>
          <p:nvPr>
            <p:ph idx="1"/>
          </p:nvPr>
        </p:nvSpPr>
        <p:spPr>
          <a:xfrm>
            <a:off x="457200" y="859807"/>
            <a:ext cx="8229600" cy="5540991"/>
          </a:xfrm>
        </p:spPr>
        <p:txBody>
          <a:bodyPr/>
          <a:lstStyle/>
          <a:p>
            <a:r>
              <a:rPr lang="en-US" b="1" dirty="0" smtClean="0"/>
              <a:t>Incidental Supervision: </a:t>
            </a:r>
            <a:r>
              <a:rPr lang="en-US" dirty="0" smtClean="0"/>
              <a:t>Existing links between Wikipedia titles across languages</a:t>
            </a:r>
          </a:p>
          <a:p>
            <a:pPr lvl="1"/>
            <a:r>
              <a:rPr lang="en-US" dirty="0" smtClean="0"/>
              <a:t>Used to develop a technique </a:t>
            </a:r>
            <a:r>
              <a:rPr lang="en-US" dirty="0"/>
              <a:t>that applies to </a:t>
            </a:r>
            <a:r>
              <a:rPr lang="en-US" dirty="0">
                <a:solidFill>
                  <a:srgbClr val="0070C0"/>
                </a:solidFill>
              </a:rPr>
              <a:t>all </a:t>
            </a:r>
            <a:r>
              <a:rPr lang="en-US" dirty="0" smtClean="0">
                <a:solidFill>
                  <a:srgbClr val="0070C0"/>
                </a:solidFill>
              </a:rPr>
              <a:t>Wikipedia languages </a:t>
            </a:r>
            <a:r>
              <a:rPr lang="en-US" dirty="0" smtClean="0"/>
              <a:t> </a:t>
            </a:r>
            <a:endParaRPr lang="en-US" dirty="0"/>
          </a:p>
          <a:p>
            <a:pPr lvl="1"/>
            <a:r>
              <a:rPr lang="en-US" dirty="0">
                <a:solidFill>
                  <a:srgbClr val="0070C0"/>
                </a:solidFill>
              </a:rPr>
              <a:t>The only requirement </a:t>
            </a:r>
            <a:r>
              <a:rPr lang="en-US" dirty="0"/>
              <a:t>is </a:t>
            </a:r>
            <a:r>
              <a:rPr lang="en-US" dirty="0" smtClean="0"/>
              <a:t>a Wikipedia </a:t>
            </a:r>
            <a:r>
              <a:rPr lang="en-US" dirty="0"/>
              <a:t>dump. </a:t>
            </a:r>
          </a:p>
          <a:p>
            <a:endParaRPr lang="en-US" dirty="0" smtClean="0"/>
          </a:p>
          <a:p>
            <a:r>
              <a:rPr lang="en-US" dirty="0" smtClean="0"/>
              <a:t>Specifically, the incidental supervision is used to develop </a:t>
            </a:r>
            <a:r>
              <a:rPr lang="en-US" dirty="0"/>
              <a:t>a </a:t>
            </a:r>
            <a:r>
              <a:rPr lang="en-US" dirty="0" smtClean="0"/>
              <a:t>cross lingual similarity </a:t>
            </a:r>
            <a:r>
              <a:rPr lang="en-US" dirty="0"/>
              <a:t>metric between text in </a:t>
            </a:r>
            <a:r>
              <a:rPr lang="en-US" b="1" dirty="0" smtClean="0"/>
              <a:t>L</a:t>
            </a:r>
            <a:r>
              <a:rPr lang="en-US" dirty="0" smtClean="0"/>
              <a:t> </a:t>
            </a:r>
            <a:r>
              <a:rPr lang="en-US" dirty="0"/>
              <a:t>and text (titles) in </a:t>
            </a:r>
            <a:r>
              <a:rPr lang="en-US" dirty="0" smtClean="0"/>
              <a:t>English. </a:t>
            </a:r>
            <a:endParaRPr lang="en-US" dirty="0"/>
          </a:p>
          <a:p>
            <a:pPr lvl="1"/>
            <a:r>
              <a:rPr lang="en-US" dirty="0" smtClean="0"/>
              <a:t>Via a </a:t>
            </a:r>
            <a:r>
              <a:rPr lang="en-US" dirty="0" smtClean="0">
                <a:solidFill>
                  <a:srgbClr val="003366"/>
                </a:solidFill>
              </a:rPr>
              <a:t>joint </a:t>
            </a:r>
            <a:r>
              <a:rPr lang="en-US" dirty="0">
                <a:solidFill>
                  <a:srgbClr val="003366"/>
                </a:solidFill>
              </a:rPr>
              <a:t>embedding of  words and titles </a:t>
            </a:r>
            <a:r>
              <a:rPr lang="en-US" dirty="0"/>
              <a:t>in different languages </a:t>
            </a:r>
            <a:r>
              <a:rPr lang="en-US" dirty="0" smtClean="0"/>
              <a:t>into </a:t>
            </a:r>
            <a:r>
              <a:rPr lang="en-US" dirty="0"/>
              <a:t>the same continuous vector space</a:t>
            </a:r>
          </a:p>
          <a:p>
            <a:pPr lvl="2"/>
            <a:endParaRPr lang="en" dirty="0" smtClean="0"/>
          </a:p>
        </p:txBody>
      </p:sp>
      <p:sp>
        <p:nvSpPr>
          <p:cNvPr id="4" name="Slide Number Placeholder 3"/>
          <p:cNvSpPr>
            <a:spLocks noGrp="1"/>
          </p:cNvSpPr>
          <p:nvPr>
            <p:ph type="sldNum" sz="quarter" idx="11"/>
          </p:nvPr>
        </p:nvSpPr>
        <p:spPr/>
        <p:txBody>
          <a:bodyPr/>
          <a:lstStyle/>
          <a:p>
            <a:pPr>
              <a:spcBef>
                <a:spcPts val="0"/>
              </a:spcBef>
              <a:buNone/>
            </a:pPr>
            <a:fld id="{00000000-1234-1234-1234-123412341234}" type="slidenum">
              <a:rPr lang="en" smtClean="0"/>
              <a:t>31</a:t>
            </a:fld>
            <a:endParaRPr lang="en"/>
          </a:p>
        </p:txBody>
      </p:sp>
    </p:spTree>
    <p:extLst>
      <p:ext uri="{BB962C8B-B14F-4D97-AF65-F5344CB8AC3E}">
        <p14:creationId xmlns:p14="http://schemas.microsoft.com/office/powerpoint/2010/main" val="37253477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Multilingual Word and Title </a:t>
            </a:r>
            <a:r>
              <a:rPr lang="en-US" dirty="0" err="1" smtClean="0"/>
              <a:t>Embeddings</a:t>
            </a:r>
            <a:r>
              <a:rPr lang="en-US" dirty="0" smtClean="0"/>
              <a:t> (I)</a:t>
            </a:r>
            <a:endParaRPr lang="en-US" dirty="0"/>
          </a:p>
        </p:txBody>
      </p:sp>
      <p:sp>
        <p:nvSpPr>
          <p:cNvPr id="3" name="Content Placeholder 2"/>
          <p:cNvSpPr>
            <a:spLocks noGrp="1"/>
          </p:cNvSpPr>
          <p:nvPr>
            <p:ph idx="1"/>
          </p:nvPr>
        </p:nvSpPr>
        <p:spPr>
          <a:xfrm>
            <a:off x="457200" y="1219200"/>
            <a:ext cx="8382000" cy="4953000"/>
          </a:xfrm>
        </p:spPr>
        <p:txBody>
          <a:bodyPr/>
          <a:lstStyle/>
          <a:p>
            <a:r>
              <a:rPr lang="en-US" dirty="0" smtClean="0"/>
              <a:t>Learn joint </a:t>
            </a:r>
            <a:r>
              <a:rPr lang="en-US" dirty="0" smtClean="0">
                <a:solidFill>
                  <a:srgbClr val="3366CC"/>
                </a:solidFill>
              </a:rPr>
              <a:t>mono-lingual</a:t>
            </a:r>
            <a:r>
              <a:rPr lang="en-US" dirty="0" smtClean="0"/>
              <a:t> word and title embeddings </a:t>
            </a:r>
            <a:r>
              <a:rPr lang="en-US" sz="1400" dirty="0" smtClean="0"/>
              <a:t>[Wang et. al. 14]</a:t>
            </a:r>
          </a:p>
          <a:p>
            <a:pPr lvl="1"/>
            <a:r>
              <a:rPr lang="en-US" dirty="0" smtClean="0"/>
              <a:t>"It is led by and mainly composed of </a:t>
            </a:r>
            <a:r>
              <a:rPr lang="en-US" dirty="0" smtClean="0">
                <a:solidFill>
                  <a:srgbClr val="0033CC"/>
                </a:solidFill>
              </a:rPr>
              <a:t>Sunni Arabs </a:t>
            </a:r>
            <a:r>
              <a:rPr lang="en-US" dirty="0" smtClean="0"/>
              <a:t>from </a:t>
            </a:r>
            <a:r>
              <a:rPr lang="en-US" dirty="0" smtClean="0">
                <a:solidFill>
                  <a:srgbClr val="FF0000"/>
                </a:solidFill>
              </a:rPr>
              <a:t>Iraq</a:t>
            </a:r>
            <a:r>
              <a:rPr lang="en-US" dirty="0" smtClean="0"/>
              <a:t>..."</a:t>
            </a:r>
          </a:p>
          <a:p>
            <a:pPr marL="457200" lvl="1" indent="0">
              <a:buNone/>
            </a:pPr>
            <a:endParaRPr lang="en-US" dirty="0" smtClean="0"/>
          </a:p>
          <a:p>
            <a:pPr lvl="1"/>
            <a:r>
              <a:rPr lang="en-US" dirty="0" smtClean="0"/>
              <a:t>"It is led by and mainly composed of </a:t>
            </a:r>
            <a:r>
              <a:rPr lang="en-US" dirty="0" smtClean="0">
                <a:solidFill>
                  <a:srgbClr val="0033CC"/>
                </a:solidFill>
              </a:rPr>
              <a:t>en.wikipedia.org/wiki/</a:t>
            </a:r>
            <a:r>
              <a:rPr lang="en-US" dirty="0" err="1" smtClean="0">
                <a:solidFill>
                  <a:srgbClr val="0033CC"/>
                </a:solidFill>
              </a:rPr>
              <a:t>Sunni_Islam</a:t>
            </a:r>
            <a:r>
              <a:rPr lang="en-US" dirty="0" smtClean="0"/>
              <a:t> Arabs from </a:t>
            </a:r>
            <a:r>
              <a:rPr lang="en-US" dirty="0" smtClean="0">
                <a:solidFill>
                  <a:srgbClr val="FF0000"/>
                </a:solidFill>
              </a:rPr>
              <a:t>en.wikipedia.org/wiki/Iraq</a:t>
            </a:r>
            <a:r>
              <a:rPr lang="en-US" dirty="0" smtClean="0"/>
              <a:t>..." </a:t>
            </a:r>
          </a:p>
          <a:p>
            <a:pPr lvl="1"/>
            <a:r>
              <a:rPr lang="en-US" dirty="0" smtClean="0"/>
              <a:t>Skip-gram with negative sampling </a:t>
            </a:r>
            <a:r>
              <a:rPr lang="en-US" sz="1800" dirty="0" smtClean="0"/>
              <a:t>[</a:t>
            </a:r>
            <a:r>
              <a:rPr lang="en-US" sz="1800" dirty="0" err="1" smtClean="0"/>
              <a:t>Mikolov</a:t>
            </a:r>
            <a:r>
              <a:rPr lang="en-US" sz="1800" dirty="0" smtClean="0"/>
              <a:t> et al., 2013]</a:t>
            </a:r>
            <a:endParaRPr lang="en-US" dirty="0" smtClean="0"/>
          </a:p>
          <a:p>
            <a:endParaRPr lang="en-US" dirty="0" smtClean="0"/>
          </a:p>
          <a:p>
            <a:r>
              <a:rPr lang="en-US" dirty="0" smtClean="0"/>
              <a:t>Done for English and target Language L.</a:t>
            </a:r>
          </a:p>
          <a:p>
            <a:r>
              <a:rPr lang="en-US" dirty="0"/>
              <a:t>Since titles appear as a token in the transformed text, we will obtain an embedding for each word and title from the model.</a:t>
            </a:r>
          </a:p>
          <a:p>
            <a:endParaRPr lang="en-US" dirty="0" smtClean="0"/>
          </a:p>
        </p:txBody>
      </p:sp>
      <p:sp>
        <p:nvSpPr>
          <p:cNvPr id="4" name="Slide Number Placeholder 3"/>
          <p:cNvSpPr>
            <a:spLocks noGrp="1"/>
          </p:cNvSpPr>
          <p:nvPr>
            <p:ph type="sldNum" sz="quarter" idx="11"/>
          </p:nvPr>
        </p:nvSpPr>
        <p:spPr/>
        <p:txBody>
          <a:bodyPr/>
          <a:lstStyle/>
          <a:p>
            <a:fld id="{8CE2158A-1198-49B0-A2A2-00E3C3C7211D}" type="slidenum">
              <a:rPr lang="en-US" altLang="zh-TW" smtClean="0"/>
              <a:pPr/>
              <a:t>32</a:t>
            </a:fld>
            <a:endParaRPr lang="en-US" altLang="zh-TW" dirty="0"/>
          </a:p>
        </p:txBody>
      </p:sp>
      <p:cxnSp>
        <p:nvCxnSpPr>
          <p:cNvPr id="6" name="Straight Arrow Connector 5"/>
          <p:cNvCxnSpPr/>
          <p:nvPr/>
        </p:nvCxnSpPr>
        <p:spPr>
          <a:xfrm flipH="1">
            <a:off x="3934227" y="1981200"/>
            <a:ext cx="3228574" cy="838200"/>
          </a:xfrm>
          <a:prstGeom prst="straightConnector1">
            <a:avLst/>
          </a:prstGeom>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Arrow Connector 10"/>
          <p:cNvCxnSpPr/>
          <p:nvPr/>
        </p:nvCxnSpPr>
        <p:spPr>
          <a:xfrm>
            <a:off x="5548515" y="1981200"/>
            <a:ext cx="1995285" cy="495300"/>
          </a:xfrm>
          <a:prstGeom prst="straightConnector1">
            <a:avLst/>
          </a:prstGeom>
          <a:ln>
            <a:solidFill>
              <a:srgbClr val="0033CC"/>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1172556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Multilingual Word and Title </a:t>
            </a:r>
            <a:r>
              <a:rPr lang="en-US" dirty="0" err="1"/>
              <a:t>Embeddings</a:t>
            </a:r>
            <a:r>
              <a:rPr lang="en-US" dirty="0"/>
              <a:t> </a:t>
            </a:r>
            <a:r>
              <a:rPr lang="en-US" dirty="0" smtClean="0"/>
              <a:t>(II)</a:t>
            </a:r>
            <a:endParaRPr lang="en-US" dirty="0"/>
          </a:p>
        </p:txBody>
      </p:sp>
      <p:sp>
        <p:nvSpPr>
          <p:cNvPr id="3" name="Content Placeholder 2"/>
          <p:cNvSpPr>
            <a:spLocks noGrp="1"/>
          </p:cNvSpPr>
          <p:nvPr>
            <p:ph idx="1"/>
          </p:nvPr>
        </p:nvSpPr>
        <p:spPr/>
        <p:txBody>
          <a:bodyPr/>
          <a:lstStyle/>
          <a:p>
            <a:r>
              <a:rPr lang="en-US" dirty="0"/>
              <a:t>Aligning embeddings of two languages </a:t>
            </a:r>
            <a:r>
              <a:rPr lang="en-US" dirty="0" smtClean="0"/>
              <a:t>using </a:t>
            </a:r>
            <a:r>
              <a:rPr lang="en-US" dirty="0"/>
              <a:t>the CCA-based model </a:t>
            </a:r>
            <a:r>
              <a:rPr lang="en-US" sz="1800" dirty="0"/>
              <a:t>[</a:t>
            </a:r>
            <a:r>
              <a:rPr lang="en-US" sz="1800" dirty="0" err="1"/>
              <a:t>Hotelling</a:t>
            </a:r>
            <a:r>
              <a:rPr lang="en-US" sz="1800" dirty="0"/>
              <a:t>, 1936; </a:t>
            </a:r>
            <a:r>
              <a:rPr lang="en-US" sz="1800" dirty="0" err="1"/>
              <a:t>Faruqui</a:t>
            </a:r>
            <a:r>
              <a:rPr lang="en-US" sz="1800" dirty="0"/>
              <a:t> and Dyer, 2014]</a:t>
            </a:r>
            <a:endParaRPr lang="en-US" dirty="0" smtClean="0"/>
          </a:p>
          <a:p>
            <a:pPr lvl="1"/>
            <a:r>
              <a:rPr lang="en-US" dirty="0"/>
              <a:t>Rather than using a dictionary which maps the words between two languages, we </a:t>
            </a:r>
            <a:r>
              <a:rPr lang="en-US" dirty="0">
                <a:solidFill>
                  <a:srgbClr val="0033CC"/>
                </a:solidFill>
              </a:rPr>
              <a:t>use the </a:t>
            </a:r>
            <a:r>
              <a:rPr lang="en-US" dirty="0">
                <a:solidFill>
                  <a:srgbClr val="003366"/>
                </a:solidFill>
              </a:rPr>
              <a:t>title mappings in Wikipedia</a:t>
            </a:r>
            <a:r>
              <a:rPr lang="en-US" dirty="0"/>
              <a:t>.</a:t>
            </a:r>
          </a:p>
          <a:p>
            <a:pPr lvl="1"/>
            <a:endParaRPr lang="en-US" dirty="0"/>
          </a:p>
          <a:p>
            <a:pPr marL="0" indent="0">
              <a:buNone/>
            </a:pPr>
            <a:r>
              <a:rPr lang="en-US" dirty="0" smtClean="0"/>
              <a:t>         P</a:t>
            </a:r>
            <a:r>
              <a:rPr lang="en-US" baseline="-25000" dirty="0" smtClean="0"/>
              <a:t>en</a:t>
            </a:r>
            <a:r>
              <a:rPr lang="en-US" dirty="0" smtClean="0"/>
              <a:t>, </a:t>
            </a:r>
            <a:r>
              <a:rPr lang="en-US" dirty="0" err="1" smtClean="0"/>
              <a:t>P</a:t>
            </a:r>
            <a:r>
              <a:rPr lang="en-US" baseline="-25000" dirty="0" err="1" smtClean="0"/>
              <a:t>tr</a:t>
            </a:r>
            <a:r>
              <a:rPr lang="en-US" dirty="0" smtClean="0"/>
              <a:t> = CCA</a:t>
            </a:r>
            <a:r>
              <a:rPr lang="en-US" dirty="0"/>
              <a:t>(                          ,                                                 </a:t>
            </a:r>
            <a:r>
              <a:rPr lang="en-US" dirty="0" smtClean="0"/>
              <a:t>)</a:t>
            </a:r>
          </a:p>
          <a:p>
            <a:pPr marL="0" indent="0">
              <a:buNone/>
            </a:pPr>
            <a:endParaRPr lang="en-US" dirty="0"/>
          </a:p>
          <a:p>
            <a:pPr marL="0" indent="0">
              <a:buNone/>
            </a:pPr>
            <a:endParaRPr lang="en-US" dirty="0" smtClean="0"/>
          </a:p>
          <a:p>
            <a:pPr marL="0" indent="0">
              <a:buNone/>
            </a:pPr>
            <a:r>
              <a:rPr lang="en-US" dirty="0" smtClean="0"/>
              <a:t>         M</a:t>
            </a:r>
            <a:r>
              <a:rPr lang="en-US" baseline="-25000" dirty="0" smtClean="0"/>
              <a:t>en</a:t>
            </a:r>
            <a:r>
              <a:rPr lang="en-US" dirty="0" smtClean="0"/>
              <a:t> =  </a:t>
            </a:r>
            <a:r>
              <a:rPr lang="en-US" dirty="0" err="1" smtClean="0"/>
              <a:t>E</a:t>
            </a:r>
            <a:r>
              <a:rPr lang="en-US" baseline="-25000" dirty="0" err="1" smtClean="0"/>
              <a:t>en</a:t>
            </a:r>
            <a:r>
              <a:rPr lang="en-US" dirty="0" smtClean="0"/>
              <a:t> P</a:t>
            </a:r>
            <a:r>
              <a:rPr lang="en-US" baseline="-25000" dirty="0" smtClean="0"/>
              <a:t>en</a:t>
            </a:r>
            <a:r>
              <a:rPr lang="en-US" dirty="0" smtClean="0"/>
              <a:t> ,     </a:t>
            </a:r>
            <a:r>
              <a:rPr lang="en-US" dirty="0" err="1" smtClean="0"/>
              <a:t>M</a:t>
            </a:r>
            <a:r>
              <a:rPr lang="en-US" baseline="-25000" dirty="0" err="1" smtClean="0"/>
              <a:t>tr</a:t>
            </a:r>
            <a:r>
              <a:rPr lang="en-US" dirty="0" smtClean="0"/>
              <a:t> = </a:t>
            </a:r>
            <a:r>
              <a:rPr lang="en-US" dirty="0" err="1" smtClean="0"/>
              <a:t>E</a:t>
            </a:r>
            <a:r>
              <a:rPr lang="en-US" baseline="-25000" dirty="0" err="1" smtClean="0"/>
              <a:t>tr</a:t>
            </a:r>
            <a:r>
              <a:rPr lang="en-US" dirty="0" smtClean="0"/>
              <a:t> </a:t>
            </a:r>
            <a:r>
              <a:rPr lang="en-US" dirty="0" err="1" smtClean="0"/>
              <a:t>P</a:t>
            </a:r>
            <a:r>
              <a:rPr lang="en-US" baseline="-25000" dirty="0" err="1" smtClean="0"/>
              <a:t>tr</a:t>
            </a:r>
            <a:endParaRPr lang="en-US" baseline="-25000" dirty="0" smtClean="0"/>
          </a:p>
          <a:p>
            <a:pPr lvl="1"/>
            <a:r>
              <a:rPr lang="en-US" dirty="0" smtClean="0"/>
              <a:t>E:  Monolingual </a:t>
            </a:r>
            <a:r>
              <a:rPr lang="en-US" dirty="0" err="1" smtClean="0"/>
              <a:t>embeddings</a:t>
            </a:r>
            <a:r>
              <a:rPr lang="en-US" dirty="0" smtClean="0"/>
              <a:t> ;     M: Multilingual </a:t>
            </a:r>
            <a:r>
              <a:rPr lang="en-US" dirty="0" err="1" smtClean="0"/>
              <a:t>embeddings</a:t>
            </a:r>
            <a:endParaRPr lang="en-US" dirty="0" smtClean="0"/>
          </a:p>
          <a:p>
            <a:r>
              <a:rPr lang="en-US" dirty="0" smtClean="0"/>
              <a:t>These representations are used for both algorithmic steps:</a:t>
            </a:r>
          </a:p>
          <a:p>
            <a:pPr lvl="1"/>
            <a:r>
              <a:rPr lang="en-US" dirty="0" smtClean="0"/>
              <a:t>Title Candidate Generation</a:t>
            </a:r>
          </a:p>
          <a:p>
            <a:pPr lvl="1"/>
            <a:r>
              <a:rPr lang="en-US" dirty="0" smtClean="0"/>
              <a:t>Title Candidate Ranking</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8CE2158A-1198-49B0-A2A2-00E3C3C7211D}" type="slidenum">
              <a:rPr lang="en-US" altLang="zh-TW" smtClean="0"/>
              <a:pPr>
                <a:defRPr/>
              </a:pPr>
              <a:t>33</a:t>
            </a:fld>
            <a:endParaRPr lang="en-US" altLang="zh-TW" dirty="0"/>
          </a:p>
        </p:txBody>
      </p:sp>
      <p:sp>
        <p:nvSpPr>
          <p:cNvPr id="5" name="TextBox 4"/>
          <p:cNvSpPr txBox="1"/>
          <p:nvPr/>
        </p:nvSpPr>
        <p:spPr>
          <a:xfrm>
            <a:off x="2963309" y="2483181"/>
            <a:ext cx="1634695" cy="1477328"/>
          </a:xfrm>
          <a:prstGeom prst="rect">
            <a:avLst/>
          </a:prstGeom>
          <a:noFill/>
          <a:ln>
            <a:solidFill>
              <a:schemeClr val="tx1"/>
            </a:solidFill>
          </a:ln>
        </p:spPr>
        <p:txBody>
          <a:bodyPr wrap="none" rtlCol="0">
            <a:spAutoFit/>
          </a:bodyPr>
          <a:lstStyle/>
          <a:p>
            <a:r>
              <a:rPr lang="en-US" dirty="0" err="1" smtClean="0"/>
              <a:t>United_States</a:t>
            </a:r>
            <a:endParaRPr lang="en-US" dirty="0" smtClean="0"/>
          </a:p>
          <a:p>
            <a:r>
              <a:rPr lang="en-US" dirty="0" smtClean="0"/>
              <a:t>Texas</a:t>
            </a:r>
          </a:p>
          <a:p>
            <a:r>
              <a:rPr lang="en-US" dirty="0" smtClean="0"/>
              <a:t>Turkey</a:t>
            </a:r>
          </a:p>
          <a:p>
            <a:r>
              <a:rPr lang="en-US" dirty="0" smtClean="0"/>
              <a:t>Istanbul</a:t>
            </a:r>
          </a:p>
          <a:p>
            <a:r>
              <a:rPr lang="en-US" dirty="0" smtClean="0"/>
              <a:t>…</a:t>
            </a:r>
            <a:endParaRPr lang="en-US" dirty="0"/>
          </a:p>
        </p:txBody>
      </p:sp>
      <p:sp>
        <p:nvSpPr>
          <p:cNvPr id="6" name="TextBox 5"/>
          <p:cNvSpPr txBox="1"/>
          <p:nvPr/>
        </p:nvSpPr>
        <p:spPr>
          <a:xfrm>
            <a:off x="4876780" y="2483181"/>
            <a:ext cx="3006815" cy="1477328"/>
          </a:xfrm>
          <a:prstGeom prst="rect">
            <a:avLst/>
          </a:prstGeom>
          <a:noFill/>
          <a:ln>
            <a:solidFill>
              <a:schemeClr val="tx1"/>
            </a:solidFill>
          </a:ln>
        </p:spPr>
        <p:txBody>
          <a:bodyPr wrap="none" rtlCol="0">
            <a:spAutoFit/>
          </a:bodyPr>
          <a:lstStyle/>
          <a:p>
            <a:r>
              <a:rPr lang="en-US" dirty="0" err="1" smtClean="0"/>
              <a:t>Amerika_Birleşik_Devletleri</a:t>
            </a:r>
            <a:endParaRPr lang="en-US" dirty="0" smtClean="0"/>
          </a:p>
          <a:p>
            <a:r>
              <a:rPr lang="en-US" dirty="0" err="1" smtClean="0"/>
              <a:t>Teksas</a:t>
            </a:r>
            <a:endParaRPr lang="en-US" dirty="0" smtClean="0"/>
          </a:p>
          <a:p>
            <a:r>
              <a:rPr lang="en-US" dirty="0" err="1" smtClean="0"/>
              <a:t>Türkiye</a:t>
            </a:r>
            <a:endParaRPr lang="en-US" dirty="0" smtClean="0"/>
          </a:p>
          <a:p>
            <a:r>
              <a:rPr lang="en-US" dirty="0" smtClean="0"/>
              <a:t>İstanbul</a:t>
            </a:r>
          </a:p>
          <a:p>
            <a:r>
              <a:rPr lang="en-US" dirty="0" smtClean="0"/>
              <a:t>…</a:t>
            </a:r>
            <a:endParaRPr lang="en-US" dirty="0"/>
          </a:p>
        </p:txBody>
      </p:sp>
    </p:spTree>
    <p:extLst>
      <p:ext uri="{BB962C8B-B14F-4D97-AF65-F5344CB8AC3E}">
        <p14:creationId xmlns:p14="http://schemas.microsoft.com/office/powerpoint/2010/main" val="3026409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p:cNvGraphicFramePr>
            <a:graphicFrameLocks/>
          </p:cNvGraphicFramePr>
          <p:nvPr>
            <p:extLst>
              <p:ext uri="{D42A27DB-BD31-4B8C-83A1-F6EECF244321}">
                <p14:modId xmlns:p14="http://schemas.microsoft.com/office/powerpoint/2010/main" val="3678585028"/>
              </p:ext>
            </p:extLst>
          </p:nvPr>
        </p:nvGraphicFramePr>
        <p:xfrm>
          <a:off x="838196" y="914307"/>
          <a:ext cx="7620004" cy="4782951"/>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524001">
                  <a:extLst>
                    <a:ext uri="{9D8B030D-6E8A-4147-A177-3AD203B41FA5}">
                      <a16:colId xmlns:a16="http://schemas.microsoft.com/office/drawing/2014/main" val="20001"/>
                    </a:ext>
                  </a:extLst>
                </a:gridCol>
                <a:gridCol w="1524001">
                  <a:extLst>
                    <a:ext uri="{9D8B030D-6E8A-4147-A177-3AD203B41FA5}">
                      <a16:colId xmlns:a16="http://schemas.microsoft.com/office/drawing/2014/main" val="20002"/>
                    </a:ext>
                  </a:extLst>
                </a:gridCol>
                <a:gridCol w="1524001">
                  <a:extLst>
                    <a:ext uri="{9D8B030D-6E8A-4147-A177-3AD203B41FA5}">
                      <a16:colId xmlns:a16="http://schemas.microsoft.com/office/drawing/2014/main" val="20003"/>
                    </a:ext>
                  </a:extLst>
                </a:gridCol>
                <a:gridCol w="1524001">
                  <a:extLst>
                    <a:ext uri="{9D8B030D-6E8A-4147-A177-3AD203B41FA5}">
                      <a16:colId xmlns:a16="http://schemas.microsoft.com/office/drawing/2014/main" val="20004"/>
                    </a:ext>
                  </a:extLst>
                </a:gridCol>
              </a:tblGrid>
              <a:tr h="393831">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a:r>
                        <a:rPr lang="en-US" sz="1800" b="0" i="0" dirty="0" smtClean="0">
                          <a:solidFill>
                            <a:sysClr val="windowText" lastClr="000000"/>
                          </a:solidFill>
                          <a:latin typeface="+mn-lt"/>
                          <a:cs typeface="Times New Roman"/>
                        </a:rPr>
                        <a:t>Language</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a:r>
                        <a:rPr lang="en-US" sz="1800" b="0" i="0" dirty="0" smtClean="0">
                          <a:solidFill>
                            <a:sysClr val="windowText" lastClr="000000"/>
                          </a:solidFill>
                          <a:latin typeface="+mn-lt"/>
                          <a:cs typeface="Times New Roman"/>
                        </a:rPr>
                        <a:t>Method</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0" i="0" dirty="0" smtClean="0">
                          <a:solidFill>
                            <a:sysClr val="windowText" lastClr="000000"/>
                          </a:solidFill>
                          <a:latin typeface="+mn-lt"/>
                          <a:cs typeface="Times New Roman"/>
                        </a:rPr>
                        <a:t>Hard </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800" b="0" i="0" dirty="0" smtClean="0">
                          <a:solidFill>
                            <a:sysClr val="windowText" lastClr="000000"/>
                          </a:solidFill>
                          <a:latin typeface="+mn-lt"/>
                          <a:cs typeface="Times New Roman"/>
                        </a:rPr>
                        <a:t>Easy</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800" b="0" i="0" dirty="0" smtClean="0">
                          <a:solidFill>
                            <a:sysClr val="windowText" lastClr="000000"/>
                          </a:solidFill>
                          <a:latin typeface="+mn-lt"/>
                          <a:cs typeface="Times New Roman"/>
                        </a:rPr>
                        <a:t>Total</a:t>
                      </a:r>
                      <a:endParaRPr lang="en-US" sz="1800" b="0" i="0" dirty="0">
                        <a:solidFill>
                          <a:sysClr val="windowText" lastClr="000000"/>
                        </a:solidFill>
                        <a:latin typeface="+mn-lt"/>
                        <a:cs typeface="Times New Roman"/>
                      </a:endParaRPr>
                    </a:p>
                  </a:txBody>
                  <a:tcPr anchor="ct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267979">
                <a:tc rowSpan="4">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800" b="0" i="0" dirty="0" smtClean="0">
                          <a:latin typeface="+mn-lt"/>
                          <a:cs typeface="Times New Roman"/>
                        </a:rPr>
                        <a:t>Spanish</a:t>
                      </a:r>
                      <a:endParaRPr lang="en-US" sz="1800" b="0" i="0" dirty="0">
                        <a:latin typeface="+mn-lt"/>
                        <a:cs typeface="Times New Roman"/>
                      </a:endParaRPr>
                    </a:p>
                  </a:txBody>
                  <a:tcPr anchor="ctr">
                    <a:lnL>
                      <a:noFill/>
                    </a:lnL>
                    <a:lnR>
                      <a:noFill/>
                    </a:lnR>
                    <a:lnT w="254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800" b="0" i="0" dirty="0" err="1" smtClean="0">
                          <a:latin typeface="+mn-lt"/>
                          <a:cs typeface="Times New Roman"/>
                        </a:rPr>
                        <a:t>EsWikifier</a:t>
                      </a:r>
                      <a:endParaRPr lang="en-US" sz="1800" b="0" i="0" dirty="0">
                        <a:latin typeface="+mn-lt"/>
                        <a:cs typeface="Times New Roman"/>
                      </a:endParaRP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40.11</a:t>
                      </a:r>
                      <a:endParaRPr lang="en-US" sz="1800" b="0" i="0" dirty="0">
                        <a:latin typeface="+mn-lt"/>
                        <a:cs typeface="Times New Roman"/>
                      </a:endParaRPr>
                    </a:p>
                  </a:txBody>
                  <a:tcPr>
                    <a:lnL>
                      <a:noFill/>
                    </a:lnL>
                    <a:lnR>
                      <a:noFill/>
                    </a:lnR>
                    <a:lnT w="254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99.28</a:t>
                      </a:r>
                      <a:endParaRPr lang="en-US" sz="1800" b="0" i="0" dirty="0">
                        <a:latin typeface="+mn-lt"/>
                        <a:cs typeface="Times New Roman"/>
                      </a:endParaRPr>
                    </a:p>
                  </a:txBody>
                  <a:tcPr>
                    <a:lnL>
                      <a:noFill/>
                    </a:lnL>
                    <a:lnR>
                      <a:noFill/>
                    </a:lnR>
                    <a:lnT w="254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800" b="0" i="0" u="none" strike="noStrike" kern="1200" baseline="0" dirty="0" smtClean="0">
                          <a:solidFill>
                            <a:schemeClr val="dk1"/>
                          </a:solidFill>
                          <a:latin typeface="Calibri"/>
                          <a:ea typeface=""/>
                          <a:cs typeface=""/>
                        </a:rPr>
                        <a:t>79.56</a:t>
                      </a:r>
                      <a:endParaRPr lang="en-US" sz="1800" b="0" i="0" dirty="0">
                        <a:latin typeface="+mn-lt"/>
                        <a:cs typeface="Times New Roman"/>
                      </a:endParaRP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1725">
                <a:tc vMerge="1">
                  <a:txBody>
                    <a:bodyPr/>
                    <a:lstStyle/>
                    <a:p>
                      <a:endParaRPr lang="en-US"/>
                    </a:p>
                  </a:txBody>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38.46</a:t>
                      </a:r>
                      <a:endParaRPr lang="en-US" sz="1800" b="0" i="0" dirty="0">
                        <a:latin typeface="+mn-lt"/>
                        <a:cs typeface="Times New Roman"/>
                      </a:endParaRP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96.12</a:t>
                      </a:r>
                      <a:endParaRPr lang="en-US" sz="1800" b="0" i="0" dirty="0">
                        <a:latin typeface="+mn-lt"/>
                        <a:cs typeface="Times New Roman"/>
                      </a:endParaRPr>
                    </a:p>
                  </a:txBody>
                  <a:tcPr>
                    <a:lnL>
                      <a:noFill/>
                    </a:lnL>
                    <a:lnR>
                      <a:noFill/>
                    </a:lnR>
                    <a:lnT w="254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800" b="0" i="0" u="none" strike="noStrike" kern="1200" baseline="0" dirty="0" smtClean="0">
                          <a:solidFill>
                            <a:schemeClr val="tx1"/>
                          </a:solidFill>
                          <a:latin typeface="+mn-lt"/>
                          <a:ea typeface="+mn-ea"/>
                          <a:cs typeface="+mn-cs"/>
                        </a:rPr>
                        <a:t>76.90</a:t>
                      </a:r>
                      <a:endParaRPr lang="en-US" sz="1800" b="0" i="0" dirty="0">
                        <a:latin typeface="+mn-lt"/>
                        <a:cs typeface="Times New Roman"/>
                      </a:endParaRPr>
                    </a:p>
                  </a:txBody>
                  <a:tcPr>
                    <a:lnL>
                      <a:noFill/>
                    </a:lnL>
                    <a:lnR>
                      <a:noFill/>
                    </a:lnR>
                    <a:lnT w="254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vMerge="1">
                  <a:txBody>
                    <a:bodyPr/>
                    <a:lstStyle/>
                    <a:p>
                      <a:pPr algn="ctr"/>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a:r>
                        <a:rPr lang="en-US" sz="1800" b="0" i="0" dirty="0" err="1" smtClean="0">
                          <a:latin typeface="+mn-lt"/>
                          <a:cs typeface="Times New Roman"/>
                        </a:rPr>
                        <a:t>WordAlign</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48.75</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95.78</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a:r>
                        <a:rPr lang="en-US" sz="1800" b="0" i="0" u="none" strike="noStrike" kern="1200" baseline="0" dirty="0" smtClean="0">
                          <a:solidFill>
                            <a:schemeClr val="tx1"/>
                          </a:solidFill>
                          <a:latin typeface="+mn-lt"/>
                          <a:ea typeface="+mn-ea"/>
                          <a:cs typeface="+mn-cs"/>
                        </a:rPr>
                        <a:t>80.10</a:t>
                      </a:r>
                      <a:endParaRPr lang="en-US" sz="1800" b="0" i="0" dirty="0">
                        <a:latin typeface="+mn-lt"/>
                        <a:cs typeface="Times New Roman"/>
                      </a:endParaRP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52071">
                <a:tc vMerge="1">
                  <a:txBody>
                    <a:bodyPr/>
                    <a:lstStyle/>
                    <a:p>
                      <a:pPr algn="ctr"/>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54.46</a:t>
                      </a:r>
                      <a:endParaRPr lang="en-US" sz="1800" b="1"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94.83</a:t>
                      </a:r>
                      <a:endParaRPr lang="en-US" sz="1800" b="0"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81.37</a:t>
                      </a:r>
                      <a:endParaRPr lang="en-US" sz="1800" b="1" i="0" dirty="0">
                        <a:latin typeface="+mn-lt"/>
                        <a:cs typeface="Times New Roman"/>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51725">
                <a:tc rowSpan="2">
                  <a:txBody>
                    <a:bodyPr/>
                    <a:lstStyle/>
                    <a:p>
                      <a:pPr algn="l"/>
                      <a:r>
                        <a:rPr lang="en-US" sz="1800" b="0" i="0" dirty="0" smtClean="0">
                          <a:latin typeface="+mn-lt"/>
                          <a:cs typeface="Times New Roman"/>
                        </a:rPr>
                        <a:t>Chinese</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43.73</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97.85</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79.81</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351725">
                <a:tc vMerge="1">
                  <a:txBody>
                    <a:bodyPr/>
                    <a:lstStyle/>
                    <a:p>
                      <a:pPr algn="l"/>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57.61</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98.03</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84.55</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1725">
                <a:tc rowSpan="2">
                  <a:txBody>
                    <a:bodyPr/>
                    <a:lstStyle/>
                    <a:p>
                      <a:pPr algn="l"/>
                      <a:r>
                        <a:rPr lang="en-US" sz="1800" b="0" i="0" dirty="0" smtClean="0">
                          <a:latin typeface="+mn-lt"/>
                          <a:cs typeface="Times New Roman"/>
                        </a:rPr>
                        <a:t>Turkish</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40.47</a:t>
                      </a:r>
                      <a:endParaRPr lang="en-US" sz="1800" b="1"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98.15</a:t>
                      </a:r>
                      <a:endParaRPr lang="en-US" sz="1800" b="0"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78.93</a:t>
                      </a:r>
                      <a:endParaRPr lang="en-US" sz="1800" b="1" i="0" dirty="0">
                        <a:latin typeface="+mn-lt"/>
                        <a:cs typeface="Times New Roman"/>
                      </a:endParaRPr>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351725">
                <a:tc vMerge="1">
                  <a:txBody>
                    <a:bodyPr/>
                    <a:lstStyle/>
                    <a:p>
                      <a:pPr algn="l"/>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60.18</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97.55</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85.10</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351725">
                <a:tc rowSpan="2">
                  <a:txBody>
                    <a:bodyPr/>
                    <a:lstStyle/>
                    <a:p>
                      <a:pPr algn="l"/>
                      <a:r>
                        <a:rPr lang="en-US" sz="1800" b="0" i="0" dirty="0" smtClean="0">
                          <a:latin typeface="+mn-lt"/>
                          <a:cs typeface="Times New Roman"/>
                        </a:rPr>
                        <a:t>Tamil</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34.51</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98.65</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77.30</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351725">
                <a:tc vMerge="1">
                  <a:txBody>
                    <a:bodyPr/>
                    <a:lstStyle/>
                    <a:p>
                      <a:pPr algn="l"/>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54.13</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99.13</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84.15</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r h="351725">
                <a:tc rowSpan="2">
                  <a:txBody>
                    <a:bodyPr/>
                    <a:lstStyle/>
                    <a:p>
                      <a:pPr algn="l"/>
                      <a:r>
                        <a:rPr lang="en-US" sz="1800" b="0" i="0" dirty="0" smtClean="0">
                          <a:latin typeface="+mn-lt"/>
                          <a:cs typeface="Times New Roman"/>
                        </a:rPr>
                        <a:t>Tagalog</a:t>
                      </a:r>
                      <a:endParaRPr lang="en-US" sz="1800" b="0" i="0" dirty="0">
                        <a:latin typeface="+mn-lt"/>
                        <a:cs typeface="Times New Roman"/>
                      </a:endParaRPr>
                    </a:p>
                  </a:txBody>
                  <a:tcPr anchor="ct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MonoEmb</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35.47</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99.44</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78.12</a:t>
                      </a:r>
                      <a:endParaRPr lang="en-US" sz="1800" b="0" i="0" dirty="0">
                        <a:latin typeface="+mn-lt"/>
                        <a:cs typeface="Times New Roman"/>
                      </a:endParaRPr>
                    </a:p>
                  </a:txBody>
                  <a:tcPr>
                    <a:lnL>
                      <a:noFill/>
                    </a:lnL>
                    <a:lnR>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1"/>
                  </a:ext>
                </a:extLst>
              </a:tr>
              <a:tr h="351725">
                <a:tc vMerge="1">
                  <a:txBody>
                    <a:bodyPr/>
                    <a:lstStyle/>
                    <a:p>
                      <a:pPr algn="l"/>
                      <a:endParaRPr lang="en-US"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l"/>
                      <a:r>
                        <a:rPr lang="en-US" sz="1800" b="0" i="0" dirty="0" err="1" smtClean="0">
                          <a:latin typeface="+mn-lt"/>
                          <a:cs typeface="Times New Roman"/>
                        </a:rPr>
                        <a:t>WikiME</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56.70</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0" i="0" u="none" strike="noStrike" kern="1200" baseline="0" dirty="0" smtClean="0">
                          <a:solidFill>
                            <a:schemeClr val="tx1"/>
                          </a:solidFill>
                          <a:latin typeface="+mn-lt"/>
                          <a:ea typeface="+mn-ea"/>
                          <a:cs typeface="+mn-cs"/>
                        </a:rPr>
                        <a:t>98.46</a:t>
                      </a:r>
                      <a:endParaRPr lang="en-US" sz="1800" b="0"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tc>
                  <a:txBody>
                    <a:bodyPr/>
                    <a:lstStyle/>
                    <a:p>
                      <a:pPr algn="ctr"/>
                      <a:r>
                        <a:rPr lang="en-US" sz="1800" b="1" i="0" u="none" strike="noStrike" kern="1200" baseline="0" dirty="0" smtClean="0">
                          <a:solidFill>
                            <a:schemeClr val="tx1"/>
                          </a:solidFill>
                          <a:latin typeface="+mn-lt"/>
                          <a:ea typeface="+mn-ea"/>
                          <a:cs typeface="+mn-cs"/>
                        </a:rPr>
                        <a:t>84.54</a:t>
                      </a:r>
                      <a:endParaRPr lang="en-US" sz="1800" b="1" i="0" dirty="0">
                        <a:latin typeface="+mn-lt"/>
                        <a:cs typeface="Times New Roman"/>
                      </a:endParaRPr>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2"/>
                  </a:ext>
                </a:extLst>
              </a:tr>
            </a:tbl>
          </a:graphicData>
        </a:graphic>
      </p:graphicFrame>
      <p:sp>
        <p:nvSpPr>
          <p:cNvPr id="6" name="Rectangular Callout 5"/>
          <p:cNvSpPr/>
          <p:nvPr/>
        </p:nvSpPr>
        <p:spPr>
          <a:xfrm>
            <a:off x="2928584" y="31532"/>
            <a:ext cx="6172200" cy="654268"/>
          </a:xfrm>
          <a:prstGeom prst="wedgeRectCallout">
            <a:avLst>
              <a:gd name="adj1" fmla="val 6534"/>
              <a:gd name="adj2" fmla="val 8362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 many mentions in Wikipedia, the baseline of simply </a:t>
            </a:r>
            <a:r>
              <a:rPr lang="en-US" dirty="0" smtClean="0">
                <a:solidFill>
                  <a:schemeClr val="tx1"/>
                </a:solidFill>
              </a:rPr>
              <a:t>choosing the </a:t>
            </a:r>
            <a:r>
              <a:rPr lang="en-US" dirty="0">
                <a:solidFill>
                  <a:schemeClr val="tx1"/>
                </a:solidFill>
              </a:rPr>
              <a:t>title that </a:t>
            </a:r>
            <a:r>
              <a:rPr lang="en-US" dirty="0">
                <a:solidFill>
                  <a:srgbClr val="0033CC"/>
                </a:solidFill>
              </a:rPr>
              <a:t>maximizes </a:t>
            </a:r>
            <a:r>
              <a:rPr lang="en-US" dirty="0" err="1" smtClean="0">
                <a:solidFill>
                  <a:srgbClr val="0033CC"/>
                </a:solidFill>
              </a:rPr>
              <a:t>Pr</a:t>
            </a:r>
            <a:r>
              <a:rPr lang="en-US" dirty="0" smtClean="0">
                <a:solidFill>
                  <a:srgbClr val="0033CC"/>
                </a:solidFill>
              </a:rPr>
              <a:t>(</a:t>
            </a:r>
            <a:r>
              <a:rPr lang="en-US" dirty="0" err="1" smtClean="0">
                <a:solidFill>
                  <a:srgbClr val="0033CC"/>
                </a:solidFill>
              </a:rPr>
              <a:t>title|mention</a:t>
            </a:r>
            <a:r>
              <a:rPr lang="en-US" dirty="0" smtClean="0">
                <a:solidFill>
                  <a:srgbClr val="0033CC"/>
                </a:solidFill>
              </a:rPr>
              <a:t>) </a:t>
            </a:r>
            <a:r>
              <a:rPr lang="en-US" dirty="0" smtClean="0">
                <a:solidFill>
                  <a:schemeClr val="tx1"/>
                </a:solidFill>
              </a:rPr>
              <a:t>is very good</a:t>
            </a:r>
            <a:endParaRPr lang="en-US" dirty="0">
              <a:solidFill>
                <a:schemeClr val="tx1"/>
              </a:solidFill>
            </a:endParaRPr>
          </a:p>
        </p:txBody>
      </p:sp>
      <p:sp>
        <p:nvSpPr>
          <p:cNvPr id="2" name="Title 1"/>
          <p:cNvSpPr>
            <a:spLocks noGrp="1"/>
          </p:cNvSpPr>
          <p:nvPr>
            <p:ph type="title"/>
          </p:nvPr>
        </p:nvSpPr>
        <p:spPr/>
        <p:txBody>
          <a:bodyPr/>
          <a:lstStyle/>
          <a:p>
            <a:r>
              <a:rPr lang="en-US" dirty="0" smtClean="0"/>
              <a:t>Wikipedia Dataset	</a:t>
            </a:r>
            <a:endParaRPr lang="en-US" dirty="0"/>
          </a:p>
        </p:txBody>
      </p:sp>
      <p:sp>
        <p:nvSpPr>
          <p:cNvPr id="3" name="Content Placeholder 2"/>
          <p:cNvSpPr>
            <a:spLocks noGrp="1"/>
          </p:cNvSpPr>
          <p:nvPr>
            <p:ph idx="1"/>
          </p:nvPr>
        </p:nvSpPr>
        <p:spPr>
          <a:xfrm>
            <a:off x="457200" y="762000"/>
            <a:ext cx="8229600" cy="5062847"/>
          </a:xfrm>
        </p:spPr>
        <p:txBody>
          <a:bodyPr/>
          <a:lstStyle/>
          <a:p>
            <a:endParaRPr lang="en-US" sz="2000" dirty="0"/>
          </a:p>
        </p:txBody>
      </p:sp>
      <p:sp>
        <p:nvSpPr>
          <p:cNvPr id="4" name="Slide Number Placeholder 3"/>
          <p:cNvSpPr>
            <a:spLocks noGrp="1"/>
          </p:cNvSpPr>
          <p:nvPr>
            <p:ph type="sldNum" sz="quarter" idx="11"/>
          </p:nvPr>
        </p:nvSpPr>
        <p:spPr/>
        <p:txBody>
          <a:bodyPr/>
          <a:lstStyle/>
          <a:p>
            <a:pPr>
              <a:defRPr/>
            </a:pPr>
            <a:fld id="{8CE2158A-1198-49B0-A2A2-00E3C3C7211D}" type="slidenum">
              <a:rPr lang="en-US" altLang="zh-TW" smtClean="0"/>
              <a:pPr>
                <a:defRPr/>
              </a:pPr>
              <a:t>34</a:t>
            </a:fld>
            <a:endParaRPr lang="en-US" altLang="zh-TW" dirty="0"/>
          </a:p>
        </p:txBody>
      </p:sp>
      <p:sp>
        <p:nvSpPr>
          <p:cNvPr id="7" name="Rectangle 6"/>
          <p:cNvSpPr/>
          <p:nvPr/>
        </p:nvSpPr>
        <p:spPr>
          <a:xfrm>
            <a:off x="2225040" y="4644307"/>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25040" y="2420120"/>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5040" y="3166354"/>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5040" y="3896822"/>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25040" y="5351292"/>
            <a:ext cx="5852160" cy="3048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5825917"/>
            <a:ext cx="8382000" cy="707886"/>
          </a:xfrm>
          <a:prstGeom prst="rect">
            <a:avLst/>
          </a:prstGeom>
          <a:solidFill>
            <a:srgbClr val="FFFFCC"/>
          </a:solidFill>
          <a:ln>
            <a:solidFill>
              <a:schemeClr val="bg2"/>
            </a:solidFill>
          </a:ln>
        </p:spPr>
        <p:txBody>
          <a:bodyPr wrap="square">
            <a:spAutoFit/>
          </a:bodyPr>
          <a:lstStyle/>
          <a:p>
            <a:pPr algn="ctr"/>
            <a:r>
              <a:rPr lang="en-US" sz="2000" dirty="0" smtClean="0">
                <a:latin typeface="+mn-lt"/>
                <a:cs typeface="Times New Roman"/>
              </a:rPr>
              <a:t>Top TAC’15 Entity Linking System; used to produce a state-of-the-art multilingual NER. </a:t>
            </a:r>
            <a:endParaRPr lang="en-US" dirty="0">
              <a:latin typeface="+mn-lt"/>
              <a:cs typeface="Times New Roman"/>
            </a:endParaRPr>
          </a:p>
        </p:txBody>
      </p:sp>
    </p:spTree>
    <p:extLst>
      <p:ext uri="{BB962C8B-B14F-4D97-AF65-F5344CB8AC3E}">
        <p14:creationId xmlns:p14="http://schemas.microsoft.com/office/powerpoint/2010/main" val="410311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a:xfrm>
            <a:off x="457200" y="791568"/>
            <a:ext cx="8229600" cy="4953000"/>
          </a:xfrm>
        </p:spPr>
        <p:txBody>
          <a:bodyPr/>
          <a:lstStyle/>
          <a:p>
            <a:r>
              <a:rPr lang="en-US" dirty="0" smtClean="0"/>
              <a:t>Wikipedia signals were used in multiple ways to generate various representations</a:t>
            </a:r>
          </a:p>
          <a:p>
            <a:pPr lvl="1"/>
            <a:r>
              <a:rPr lang="en-US" dirty="0" smtClean="0"/>
              <a:t>Relations between title and text in the </a:t>
            </a:r>
          </a:p>
          <a:p>
            <a:pPr lvl="1"/>
            <a:r>
              <a:rPr lang="en-US" dirty="0" smtClean="0"/>
              <a:t>Cross lingual links between related titles</a:t>
            </a:r>
          </a:p>
          <a:p>
            <a:r>
              <a:rPr lang="en-US" dirty="0" smtClean="0"/>
              <a:t>In other work, e.g., </a:t>
            </a:r>
            <a:r>
              <a:rPr lang="en-US" dirty="0" err="1" smtClean="0"/>
              <a:t>dataless</a:t>
            </a:r>
            <a:r>
              <a:rPr lang="en-US" dirty="0" smtClean="0"/>
              <a:t> classification of </a:t>
            </a:r>
            <a:r>
              <a:rPr lang="en-US" dirty="0" smtClean="0">
                <a:solidFill>
                  <a:srgbClr val="3366CC"/>
                </a:solidFill>
              </a:rPr>
              <a:t>events</a:t>
            </a:r>
            <a:r>
              <a:rPr lang="en-US" dirty="0" smtClean="0"/>
              <a:t> and </a:t>
            </a:r>
            <a:r>
              <a:rPr lang="en-US" dirty="0" smtClean="0">
                <a:solidFill>
                  <a:srgbClr val="3366CC"/>
                </a:solidFill>
              </a:rPr>
              <a:t>relations</a:t>
            </a:r>
            <a:r>
              <a:rPr lang="en-US" dirty="0" smtClean="0"/>
              <a:t> we founds the these signals along are not sufficient.</a:t>
            </a:r>
          </a:p>
          <a:p>
            <a:endParaRPr lang="en-US" dirty="0"/>
          </a:p>
          <a:p>
            <a:r>
              <a:rPr lang="en-US" dirty="0" smtClean="0"/>
              <a:t>Inducing better representations requires that we account for structural issues.</a:t>
            </a:r>
          </a:p>
        </p:txBody>
      </p:sp>
      <p:sp>
        <p:nvSpPr>
          <p:cNvPr id="4" name="Slide Number Placeholder 3"/>
          <p:cNvSpPr>
            <a:spLocks noGrp="1"/>
          </p:cNvSpPr>
          <p:nvPr>
            <p:ph type="sldNum" sz="quarter" idx="11"/>
          </p:nvPr>
        </p:nvSpPr>
        <p:spPr/>
        <p:txBody>
          <a:bodyPr/>
          <a:lstStyle/>
          <a:p>
            <a:pPr>
              <a:defRPr/>
            </a:pPr>
            <a:fld id="{8CE2158A-1198-49B0-A2A2-00E3C3C7211D}" type="slidenum">
              <a:rPr lang="en-US" altLang="zh-TW" smtClean="0"/>
              <a:pPr>
                <a:defRPr/>
              </a:pPr>
              <a:t>35</a:t>
            </a:fld>
            <a:endParaRPr lang="en-US" altLang="zh-TW" dirty="0"/>
          </a:p>
        </p:txBody>
      </p:sp>
    </p:spTree>
    <p:extLst>
      <p:ext uri="{BB962C8B-B14F-4D97-AF65-F5344CB8AC3E}">
        <p14:creationId xmlns:p14="http://schemas.microsoft.com/office/powerpoint/2010/main" val="260604351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err="1" smtClean="0"/>
              <a:t>Wikification</a:t>
            </a:r>
            <a:r>
              <a:rPr lang="en-US" dirty="0" smtClean="0"/>
              <a:t> (KBs, Multilingual)</a:t>
            </a:r>
          </a:p>
          <a:p>
            <a:pPr lvl="2"/>
            <a:r>
              <a:rPr lang="en-US" dirty="0" smtClean="0"/>
              <a:t>Events</a:t>
            </a:r>
          </a:p>
          <a:p>
            <a:r>
              <a:rPr lang="en-US" dirty="0" smtClean="0"/>
              <a:t>Learning only simple models</a:t>
            </a:r>
          </a:p>
          <a:p>
            <a:pPr lvl="1"/>
            <a:r>
              <a:rPr lang="en-US" dirty="0" smtClean="0"/>
              <a:t>Put it together via knowledge</a:t>
            </a:r>
          </a:p>
          <a:p>
            <a:pPr lvl="1"/>
            <a:endParaRPr lang="en-US" dirty="0"/>
          </a:p>
          <a:p>
            <a:r>
              <a:rPr lang="en-US" dirty="0"/>
              <a:t>Response Driven Learning</a:t>
            </a:r>
          </a:p>
          <a:p>
            <a:pPr lvl="1"/>
            <a:r>
              <a:rPr lang="en-US" dirty="0"/>
              <a:t>Learning from the world’s feedback</a:t>
            </a:r>
          </a:p>
          <a:p>
            <a:pPr lvl="1"/>
            <a:endParaRPr lang="en-US" dirty="0" smtClean="0"/>
          </a:p>
          <a:p>
            <a:r>
              <a:rPr lang="en-US" dirty="0" smtClean="0"/>
              <a:t>Conclusion</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36</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271535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6670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altLang="zh-TW" smtClean="0"/>
              <a:t>Page </a:t>
            </a:r>
            <a:fld id="{3A32D4DB-8E62-45AB-87C3-838CCCA204A4}" type="slidenum">
              <a:rPr lang="en-US" altLang="zh-TW" smtClean="0"/>
              <a:pPr/>
              <a:t>37</a:t>
            </a:fld>
            <a:endParaRPr lang="en-US" altLang="zh-TW" dirty="0"/>
          </a:p>
        </p:txBody>
      </p:sp>
      <p:sp>
        <p:nvSpPr>
          <p:cNvPr id="45058" name="Rectangle 2"/>
          <p:cNvSpPr>
            <a:spLocks noGrp="1" noChangeArrowheads="1"/>
          </p:cNvSpPr>
          <p:nvPr>
            <p:ph type="title"/>
          </p:nvPr>
        </p:nvSpPr>
        <p:spPr/>
        <p:txBody>
          <a:bodyPr/>
          <a:lstStyle/>
          <a:p>
            <a:r>
              <a:rPr lang="en-US" smtClean="0"/>
              <a:t>Semantic Role Labeling (SRL) </a:t>
            </a:r>
            <a:endParaRPr lang="en-US" dirty="0" smtClean="0"/>
          </a:p>
        </p:txBody>
      </p:sp>
      <p:sp>
        <p:nvSpPr>
          <p:cNvPr id="45059" name="Rectangle 3"/>
          <p:cNvSpPr>
            <a:spLocks noGrp="1" noChangeArrowheads="1"/>
          </p:cNvSpPr>
          <p:nvPr>
            <p:ph idx="4294967295"/>
          </p:nvPr>
        </p:nvSpPr>
        <p:spPr>
          <a:xfrm>
            <a:off x="457200" y="1066800"/>
            <a:ext cx="8229600" cy="4953000"/>
          </a:xfrm>
        </p:spPr>
        <p:txBody>
          <a:bodyPr/>
          <a:lstStyle/>
          <a:p>
            <a:pP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a:p>
            <a:pPr>
              <a:buFont typeface="Wingdings" pitchFamily="2" charset="2"/>
              <a:buNone/>
              <a:tabLst>
                <a:tab pos="1770063" algn="l"/>
              </a:tabLst>
            </a:pPr>
            <a:r>
              <a:rPr lang="en-US" sz="1800" b="1" dirty="0" smtClean="0">
                <a:solidFill>
                  <a:schemeClr val="bg2"/>
                </a:solidFill>
              </a:rPr>
              <a:t>[</a:t>
            </a:r>
            <a:r>
              <a:rPr lang="en-US" sz="1800" b="1" dirty="0" smtClean="0">
                <a:latin typeface="Courier New" pitchFamily="49" charset="0"/>
              </a:rPr>
              <a:t>I</a:t>
            </a:r>
            <a:r>
              <a:rPr lang="en-US" sz="1800" b="1" dirty="0" smtClean="0">
                <a:solidFill>
                  <a:schemeClr val="bg2"/>
                </a:solidFill>
              </a:rPr>
              <a:t>]</a:t>
            </a:r>
            <a:r>
              <a:rPr lang="en-US" sz="1800" b="1" i="1" baseline="-25000" dirty="0" smtClean="0">
                <a:solidFill>
                  <a:schemeClr val="bg2"/>
                </a:solidFill>
                <a:latin typeface="Courier New" pitchFamily="49" charset="0"/>
              </a:rPr>
              <a:t>A0</a:t>
            </a:r>
            <a:r>
              <a:rPr lang="en-US" sz="1800" b="1" dirty="0" smtClean="0">
                <a:latin typeface="Courier New" pitchFamily="49" charset="0"/>
              </a:rPr>
              <a:t> </a:t>
            </a:r>
            <a:r>
              <a:rPr lang="en-US" sz="1800" b="1" i="1" dirty="0" smtClean="0">
                <a:latin typeface="Courier New" pitchFamily="49" charset="0"/>
              </a:rPr>
              <a:t>left</a:t>
            </a:r>
            <a:r>
              <a:rPr lang="en-US" sz="1800" b="1" dirty="0" smtClean="0">
                <a:latin typeface="Courier New" pitchFamily="49" charset="0"/>
              </a:rPr>
              <a:t> </a:t>
            </a:r>
            <a:r>
              <a:rPr lang="en-US" sz="1800" b="1" dirty="0" smtClean="0">
                <a:solidFill>
                  <a:srgbClr val="008000"/>
                </a:solidFill>
              </a:rPr>
              <a:t>[</a:t>
            </a:r>
            <a:r>
              <a:rPr lang="en-US" sz="1800" b="1" dirty="0" smtClean="0">
                <a:latin typeface="Courier New" pitchFamily="49" charset="0"/>
              </a:rPr>
              <a:t>my pearls</a:t>
            </a:r>
            <a:r>
              <a:rPr lang="en-US" sz="1800" b="1" dirty="0" smtClean="0">
                <a:solidFill>
                  <a:srgbClr val="008000"/>
                </a:solidFill>
              </a:rPr>
              <a:t>]</a:t>
            </a:r>
            <a:r>
              <a:rPr lang="en-US" sz="1800" b="1" i="1" baseline="-25000" dirty="0" smtClean="0">
                <a:solidFill>
                  <a:srgbClr val="008000"/>
                </a:solidFill>
                <a:latin typeface="Courier New" pitchFamily="49" charset="0"/>
              </a:rPr>
              <a:t>A1</a:t>
            </a:r>
            <a:r>
              <a:rPr lang="en-US" sz="1800" b="1" dirty="0" smtClean="0">
                <a:latin typeface="Courier New" pitchFamily="49" charset="0"/>
              </a:rPr>
              <a:t> </a:t>
            </a:r>
            <a:r>
              <a:rPr lang="en-US" sz="1800" b="1" dirty="0" smtClean="0">
                <a:solidFill>
                  <a:schemeClr val="folHlink"/>
                </a:solidFill>
              </a:rPr>
              <a:t>[</a:t>
            </a:r>
            <a:r>
              <a:rPr lang="en-US" sz="1800" b="1" dirty="0" smtClean="0">
                <a:latin typeface="Courier New" pitchFamily="49" charset="0"/>
              </a:rPr>
              <a:t>to my daughter</a:t>
            </a:r>
            <a:r>
              <a:rPr lang="en-US" sz="1800" b="1" dirty="0" smtClean="0">
                <a:solidFill>
                  <a:schemeClr val="folHlink"/>
                </a:solidFill>
              </a:rPr>
              <a:t>]</a:t>
            </a:r>
            <a:r>
              <a:rPr lang="en-US" sz="1800" b="1" i="1" baseline="-25000" dirty="0" smtClean="0">
                <a:solidFill>
                  <a:schemeClr val="folHlink"/>
                </a:solidFill>
                <a:latin typeface="Courier New" pitchFamily="49" charset="0"/>
              </a:rPr>
              <a:t>A2</a:t>
            </a:r>
            <a:r>
              <a:rPr lang="en-US" sz="1800" b="1" dirty="0" smtClean="0">
                <a:latin typeface="Courier New" pitchFamily="49" charset="0"/>
              </a:rPr>
              <a:t> </a:t>
            </a:r>
            <a:r>
              <a:rPr lang="en-US" sz="1800" b="1" dirty="0" smtClean="0">
                <a:solidFill>
                  <a:srgbClr val="CC0000"/>
                </a:solidFill>
              </a:rPr>
              <a:t>[</a:t>
            </a:r>
            <a:r>
              <a:rPr lang="en-US" sz="1800" b="1" dirty="0" smtClean="0">
                <a:latin typeface="Courier New" pitchFamily="49" charset="0"/>
              </a:rPr>
              <a:t>in my will</a:t>
            </a:r>
            <a:r>
              <a:rPr lang="en-US" sz="1800" b="1" dirty="0" smtClean="0">
                <a:solidFill>
                  <a:srgbClr val="CC0000"/>
                </a:solidFill>
              </a:rPr>
              <a:t>]</a:t>
            </a:r>
            <a:r>
              <a:rPr lang="en-US" sz="1800" b="1" i="1" baseline="-25000" dirty="0" smtClean="0">
                <a:solidFill>
                  <a:srgbClr val="CC0000"/>
                </a:solidFill>
                <a:latin typeface="Courier New" pitchFamily="49" charset="0"/>
              </a:rPr>
              <a:t>AM-LOC</a:t>
            </a:r>
            <a:r>
              <a:rPr lang="en-US" sz="1800" b="1" dirty="0" smtClean="0">
                <a:latin typeface="Courier New" pitchFamily="49" charset="0"/>
              </a:rPr>
              <a:t> .</a:t>
            </a:r>
          </a:p>
          <a:p>
            <a:pPr>
              <a:buFont typeface="Wingdings" pitchFamily="2" charset="2"/>
              <a:buNone/>
              <a:tabLst>
                <a:tab pos="1770063" algn="l"/>
              </a:tabLst>
            </a:pPr>
            <a:endParaRPr lang="en-US" sz="1800" dirty="0" smtClean="0"/>
          </a:p>
          <a:p>
            <a:pPr>
              <a:tabLst>
                <a:tab pos="1770063" algn="l"/>
              </a:tabLst>
            </a:pPr>
            <a:r>
              <a:rPr lang="en-US" b="1" i="1" dirty="0" smtClean="0">
                <a:solidFill>
                  <a:schemeClr val="bg2"/>
                </a:solidFill>
                <a:latin typeface="Courier New" pitchFamily="49" charset="0"/>
              </a:rPr>
              <a:t>A0</a:t>
            </a:r>
            <a:r>
              <a:rPr lang="en-US" dirty="0" smtClean="0">
                <a:latin typeface="Courier New" pitchFamily="49" charset="0"/>
              </a:rPr>
              <a:t>	Leaver</a:t>
            </a:r>
          </a:p>
          <a:p>
            <a:pPr>
              <a:tabLst>
                <a:tab pos="1770063" algn="l"/>
              </a:tabLst>
            </a:pPr>
            <a:r>
              <a:rPr lang="en-US" b="1" i="1" dirty="0" smtClean="0">
                <a:solidFill>
                  <a:srgbClr val="008000"/>
                </a:solidFill>
                <a:latin typeface="Courier New" pitchFamily="49" charset="0"/>
              </a:rPr>
              <a:t>A1</a:t>
            </a:r>
            <a:r>
              <a:rPr lang="en-US" dirty="0" smtClean="0">
                <a:latin typeface="Courier New" pitchFamily="49" charset="0"/>
              </a:rPr>
              <a:t>	Things left</a:t>
            </a:r>
          </a:p>
          <a:p>
            <a:pPr>
              <a:tabLst>
                <a:tab pos="1770063" algn="l"/>
              </a:tabLst>
            </a:pPr>
            <a:r>
              <a:rPr lang="en-US" b="1" i="1" dirty="0" smtClean="0">
                <a:solidFill>
                  <a:schemeClr val="folHlink"/>
                </a:solidFill>
                <a:latin typeface="Courier New" pitchFamily="49" charset="0"/>
              </a:rPr>
              <a:t>A2</a:t>
            </a:r>
            <a:r>
              <a:rPr lang="en-US" dirty="0" smtClean="0">
                <a:latin typeface="Courier New" pitchFamily="49" charset="0"/>
              </a:rPr>
              <a:t>	Benefactor</a:t>
            </a:r>
          </a:p>
          <a:p>
            <a:pPr>
              <a:tabLst>
                <a:tab pos="1770063" algn="l"/>
              </a:tabLst>
            </a:pPr>
            <a:r>
              <a:rPr lang="en-US" b="1" i="1" dirty="0" smtClean="0">
                <a:solidFill>
                  <a:srgbClr val="CC0000"/>
                </a:solidFill>
                <a:latin typeface="Courier New" pitchFamily="49" charset="0"/>
              </a:rPr>
              <a:t>AM-LOC</a:t>
            </a:r>
            <a:r>
              <a:rPr lang="en-US" dirty="0" smtClean="0">
                <a:latin typeface="Courier New" pitchFamily="49" charset="0"/>
              </a:rPr>
              <a:t>	Location</a:t>
            </a:r>
          </a:p>
          <a:p>
            <a:pPr>
              <a:tabLst>
                <a:tab pos="1770063" algn="l"/>
              </a:tabLst>
            </a:pPr>
            <a:endParaRPr lang="en-US" dirty="0" smtClean="0">
              <a:latin typeface="Courier New" pitchFamily="49" charset="0"/>
            </a:endParaRPr>
          </a:p>
          <a:p>
            <a:pPr algn="ctr">
              <a:buFont typeface="Wingdings" pitchFamily="2" charset="2"/>
              <a:buNone/>
              <a:tabLst>
                <a:tab pos="1770063" algn="l"/>
              </a:tabLst>
            </a:pPr>
            <a:r>
              <a:rPr lang="en-US" sz="1800" b="1" dirty="0" smtClean="0">
                <a:latin typeface="Courier New" pitchFamily="49" charset="0"/>
              </a:rPr>
              <a:t>I </a:t>
            </a:r>
            <a:r>
              <a:rPr lang="en-US" sz="1800" b="1" i="1" dirty="0" smtClean="0">
                <a:latin typeface="Courier New" pitchFamily="49" charset="0"/>
              </a:rPr>
              <a:t>left</a:t>
            </a:r>
            <a:r>
              <a:rPr lang="en-US" sz="1800" b="1" dirty="0"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9" name="TextBox 3"/>
          <p:cNvSpPr txBox="1">
            <a:spLocks noChangeArrowheads="1"/>
          </p:cNvSpPr>
          <p:nvPr/>
        </p:nvSpPr>
        <p:spPr bwMode="auto">
          <a:xfrm>
            <a:off x="4949825" y="31532"/>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3366"/>
                </a:solidFill>
                <a:latin typeface="Calibri" pitchFamily="34" charset="0"/>
              </a:rPr>
              <a:t>Archetypical Information Extraction Problem</a:t>
            </a:r>
            <a:r>
              <a:rPr lang="en-US" sz="2000" dirty="0" smtClean="0">
                <a:solidFill>
                  <a:srgbClr val="003366"/>
                </a:solidFill>
                <a:latin typeface="Calibri" pitchFamily="34" charset="0"/>
              </a:rPr>
              <a:t>: E.g., Concept Identification and Typing, Event Identification, etc</a:t>
            </a:r>
            <a:r>
              <a:rPr lang="en-US" sz="2000" dirty="0" smtClean="0">
                <a:solidFill>
                  <a:srgbClr val="000000"/>
                </a:solidFill>
                <a:latin typeface="Calibri" pitchFamily="34" charset="0"/>
              </a:rPr>
              <a:t>.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66037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Algorithmic Approach  </a:t>
            </a:r>
            <a:r>
              <a:rPr lang="en-US" sz="1800" dirty="0" smtClean="0"/>
              <a:t>[Here: Fully Supervised]</a:t>
            </a:r>
          </a:p>
        </p:txBody>
      </p:sp>
      <p:sp>
        <p:nvSpPr>
          <p:cNvPr id="46083" name="Rectangle 3"/>
          <p:cNvSpPr>
            <a:spLocks noGrp="1" noChangeArrowheads="1"/>
          </p:cNvSpPr>
          <p:nvPr>
            <p:ph idx="1"/>
          </p:nvPr>
        </p:nvSpPr>
        <p:spPr/>
        <p:txBody>
          <a:bodyPr/>
          <a:lstStyle/>
          <a:p>
            <a:r>
              <a:rPr lang="en-US" dirty="0" smtClean="0"/>
              <a:t>Identify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t>Classify argument candidates</a:t>
            </a:r>
          </a:p>
          <a:p>
            <a:pPr lvl="1"/>
            <a:r>
              <a:rPr lang="en-US" dirty="0" smtClean="0"/>
              <a:t>Argument Classifier </a:t>
            </a:r>
          </a:p>
          <a:p>
            <a:pPr lvl="2"/>
            <a:r>
              <a:rPr lang="en-US" dirty="0" smtClean="0"/>
              <a:t>Multi-class classification</a:t>
            </a:r>
          </a:p>
          <a:p>
            <a:r>
              <a:rPr lang="en-US" dirty="0" smtClean="0"/>
              <a:t>Inference</a:t>
            </a:r>
          </a:p>
          <a:p>
            <a:pPr lvl="1"/>
            <a:r>
              <a:rPr lang="en-US" dirty="0" smtClean="0"/>
              <a:t>Use the estimated probability distributions given</a:t>
            </a:r>
          </a:p>
          <a:p>
            <a:pPr marL="457200" lvl="1" indent="0">
              <a:buNone/>
            </a:pPr>
            <a:r>
              <a:rPr lang="en-US" dirty="0"/>
              <a:t> </a:t>
            </a:r>
            <a:r>
              <a:rPr lang="en-US" dirty="0" smtClean="0"/>
              <a:t>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sp>
        <p:nvSpPr>
          <p:cNvPr id="11" name="Slide Number Placeholder 10"/>
          <p:cNvSpPr>
            <a:spLocks noGrp="1"/>
          </p:cNvSpPr>
          <p:nvPr>
            <p:ph type="sldNum" sz="quarter" idx="11"/>
          </p:nvPr>
        </p:nvSpPr>
        <p:spPr/>
        <p:txBody>
          <a:bodyPr/>
          <a:lstStyle/>
          <a:p>
            <a:r>
              <a:rPr lang="en-US" altLang="zh-TW" smtClean="0"/>
              <a:t>Page </a:t>
            </a:r>
            <a:fld id="{D09CE63E-8DC8-459D-9F1E-51B2C39CB6A5}" type="slidenum">
              <a:rPr lang="en-US" altLang="zh-TW" smtClean="0"/>
              <a:pPr/>
              <a:t>38</a:t>
            </a:fld>
            <a:endParaRPr lang="en-US" altLang="zh-TW" dirty="0"/>
          </a:p>
        </p:txBody>
      </p:sp>
      <p:sp>
        <p:nvSpPr>
          <p:cNvPr id="92" name="Text Box 5"/>
          <p:cNvSpPr txBox="1">
            <a:spLocks noChangeArrowheads="1"/>
          </p:cNvSpPr>
          <p:nvPr/>
        </p:nvSpPr>
        <p:spPr bwMode="auto">
          <a:xfrm>
            <a:off x="1905000" y="4946650"/>
            <a:ext cx="2057400" cy="844550"/>
          </a:xfrm>
          <a:prstGeom prst="rect">
            <a:avLst/>
          </a:prstGeom>
          <a:solidFill>
            <a:srgbClr val="FFFFCC"/>
          </a:solidFill>
          <a:ln w="38100">
            <a:solidFill>
              <a:srgbClr val="FF9933"/>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20000"/>
              </a:spcBef>
              <a:buClr>
                <a:srgbClr val="FF9900"/>
              </a:buClr>
              <a:buSzPct val="75000"/>
              <a:buFont typeface="Wingdings" pitchFamily="2" charset="2"/>
              <a:buNone/>
            </a:pPr>
            <a:r>
              <a:rPr lang="en-US" altLang="zh-TW" dirty="0">
                <a:latin typeface="Calibri" pitchFamily="34" charset="0"/>
                <a:ea typeface="Arial Unicode MS" pitchFamily="34" charset="-128"/>
                <a:cs typeface="Arial Unicode MS" pitchFamily="34" charset="-128"/>
              </a:rPr>
              <a:t>One inference problem for each verb predicate. </a:t>
            </a:r>
          </a:p>
        </p:txBody>
      </p:sp>
      <p:sp>
        <p:nvSpPr>
          <p:cNvPr id="6" name="TextBox 5"/>
          <p:cNvSpPr txBox="1"/>
          <p:nvPr/>
        </p:nvSpPr>
        <p:spPr>
          <a:xfrm>
            <a:off x="685800" y="4343400"/>
            <a:ext cx="4876800" cy="1692771"/>
          </a:xfrm>
          <a:prstGeom prst="rect">
            <a:avLst/>
          </a:prstGeom>
          <a:solidFill>
            <a:srgbClr val="FFFFCC"/>
          </a:solidFill>
          <a:ln>
            <a:solidFill>
              <a:schemeClr val="bg2"/>
            </a:solidFill>
          </a:ln>
        </p:spPr>
        <p:txBody>
          <a:bodyPr wrap="square" rtlCol="0">
            <a:spAutoFit/>
          </a:bodyPr>
          <a:lstStyle/>
          <a:p>
            <a:r>
              <a:rPr lang="en-US" sz="2400" dirty="0" err="1" smtClean="0">
                <a:solidFill>
                  <a:srgbClr val="003366"/>
                </a:solidFill>
                <a:latin typeface="Calibri" pitchFamily="34" charset="0"/>
              </a:rPr>
              <a:t>argmax</a:t>
            </a:r>
            <a:r>
              <a:rPr lang="en-US" sz="2400" dirty="0" smtClean="0">
                <a:solidFill>
                  <a:srgbClr val="003366"/>
                </a:solidFill>
              </a:rPr>
              <a:t> </a:t>
            </a:r>
            <a:r>
              <a:rPr lang="en-US" sz="2400" dirty="0" smtClean="0">
                <a:solidFill>
                  <a:srgbClr val="003366"/>
                </a:solidFill>
                <a:latin typeface="Symbol"/>
                <a:sym typeface="Symbol"/>
              </a:rPr>
              <a:t></a:t>
            </a:r>
            <a:r>
              <a:rPr lang="en-US" sz="2400" baseline="-25000" dirty="0" err="1" smtClean="0">
                <a:solidFill>
                  <a:srgbClr val="3366CC"/>
                </a:solidFill>
                <a:latin typeface="Arial"/>
                <a:sym typeface="Symbol"/>
              </a:rPr>
              <a:t>a</a:t>
            </a:r>
            <a:r>
              <a:rPr lang="en-US" sz="2400" baseline="-25000" dirty="0" err="1" smtClean="0">
                <a:solidFill>
                  <a:srgbClr val="003366"/>
                </a:solidFill>
                <a:latin typeface="Arial"/>
                <a:sym typeface="Symbol"/>
              </a:rPr>
              <a:t>,t</a:t>
            </a:r>
            <a:r>
              <a:rPr lang="en-US" sz="2400" dirty="0" smtClean="0">
                <a:solidFill>
                  <a:srgbClr val="003366"/>
                </a:solidFill>
              </a:rPr>
              <a:t> </a:t>
            </a:r>
            <a:r>
              <a:rPr lang="en-US" sz="2400" dirty="0" err="1" smtClean="0">
                <a:solidFill>
                  <a:srgbClr val="003366"/>
                </a:solidFill>
                <a:latin typeface="Calibri"/>
              </a:rPr>
              <a:t>y</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dirty="0" smtClean="0">
                <a:solidFill>
                  <a:srgbClr val="003366"/>
                </a:solidFill>
              </a:rPr>
              <a:t> </a:t>
            </a:r>
            <a:r>
              <a:rPr lang="en-US" sz="2400" dirty="0" err="1" smtClean="0">
                <a:solidFill>
                  <a:srgbClr val="003366"/>
                </a:solidFill>
                <a:latin typeface="Calibri"/>
              </a:rPr>
              <a:t>c</a:t>
            </a:r>
            <a:r>
              <a:rPr lang="en-US" sz="2400" baseline="30000" dirty="0" err="1" smtClean="0">
                <a:solidFill>
                  <a:srgbClr val="3366CC"/>
                </a:solidFill>
                <a:latin typeface="Arial"/>
              </a:rPr>
              <a:t>a</a:t>
            </a:r>
            <a:r>
              <a:rPr lang="en-US" sz="2400" baseline="30000" dirty="0" err="1" smtClean="0">
                <a:solidFill>
                  <a:srgbClr val="003366"/>
                </a:solidFill>
                <a:latin typeface="Arial"/>
              </a:rPr>
              <a:t>,t</a:t>
            </a:r>
            <a:r>
              <a:rPr lang="en-US" sz="2400" baseline="30000" dirty="0" smtClean="0">
                <a:solidFill>
                  <a:srgbClr val="003366"/>
                </a:solidFill>
                <a:latin typeface="Arial"/>
              </a:rPr>
              <a:t> </a:t>
            </a:r>
            <a:r>
              <a:rPr lang="en-US" sz="2000" dirty="0" smtClean="0">
                <a:solidFill>
                  <a:srgbClr val="003366"/>
                </a:solidFill>
                <a:latin typeface="Symbol"/>
                <a:sym typeface="Symbol"/>
              </a:rPr>
              <a:t>= </a:t>
            </a:r>
            <a:r>
              <a:rPr lang="en-US" sz="2000" baseline="-25000" dirty="0" err="1">
                <a:solidFill>
                  <a:srgbClr val="3366CC"/>
                </a:solidFill>
                <a:latin typeface="Arial"/>
                <a:sym typeface="Symbol"/>
              </a:rPr>
              <a:t>a</a:t>
            </a:r>
            <a:r>
              <a:rPr lang="en-US" sz="2000" baseline="-25000" dirty="0" err="1">
                <a:solidFill>
                  <a:srgbClr val="003366"/>
                </a:solidFill>
                <a:latin typeface="Arial"/>
                <a:sym typeface="Symbol"/>
              </a:rPr>
              <a:t>,t</a:t>
            </a:r>
            <a:r>
              <a:rPr lang="en-US" sz="2000" dirty="0">
                <a:solidFill>
                  <a:srgbClr val="003366"/>
                </a:solidFill>
              </a:rPr>
              <a:t> </a:t>
            </a:r>
            <a:r>
              <a:rPr lang="en-US" sz="2000" dirty="0" smtClean="0">
                <a:solidFill>
                  <a:srgbClr val="003366"/>
                </a:solidFill>
                <a:latin typeface="Calibri"/>
              </a:rPr>
              <a:t>1</a:t>
            </a:r>
            <a:r>
              <a:rPr lang="en-US" sz="2000" baseline="-25000" dirty="0" smtClean="0">
                <a:solidFill>
                  <a:srgbClr val="3366CC"/>
                </a:solidFill>
                <a:latin typeface="Calibri"/>
              </a:rPr>
              <a:t>a</a:t>
            </a:r>
            <a:r>
              <a:rPr lang="en-US" sz="2000" baseline="-25000" dirty="0" smtClean="0">
                <a:solidFill>
                  <a:srgbClr val="003366"/>
                </a:solidFill>
                <a:latin typeface="Calibri"/>
              </a:rPr>
              <a:t>=t</a:t>
            </a:r>
            <a:r>
              <a:rPr lang="en-US" sz="2000" dirty="0" smtClean="0">
                <a:solidFill>
                  <a:srgbClr val="003366"/>
                </a:solidFill>
              </a:rPr>
              <a:t> </a:t>
            </a:r>
            <a:r>
              <a:rPr lang="en-US" sz="2000" dirty="0" err="1" smtClean="0">
                <a:solidFill>
                  <a:srgbClr val="003366"/>
                </a:solidFill>
                <a:latin typeface="Calibri"/>
              </a:rPr>
              <a:t>c</a:t>
            </a:r>
            <a:r>
              <a:rPr lang="en-US" sz="2000" baseline="-25000" dirty="0" err="1" smtClean="0">
                <a:solidFill>
                  <a:srgbClr val="3366CC"/>
                </a:solidFill>
                <a:latin typeface="Calibri"/>
              </a:rPr>
              <a:t>a</a:t>
            </a:r>
            <a:r>
              <a:rPr lang="en-US" sz="2000" baseline="-25000" dirty="0" smtClean="0">
                <a:solidFill>
                  <a:srgbClr val="003366"/>
                </a:solidFill>
                <a:latin typeface="Calibri"/>
              </a:rPr>
              <a:t>=t</a:t>
            </a:r>
            <a:endParaRPr lang="en-US" sz="2000" baseline="-25000" dirty="0">
              <a:solidFill>
                <a:srgbClr val="003366"/>
              </a:solidFill>
              <a:latin typeface="Calibri"/>
            </a:endParaRPr>
          </a:p>
          <a:p>
            <a:r>
              <a:rPr lang="en-US" sz="2000" dirty="0" smtClean="0">
                <a:solidFill>
                  <a:srgbClr val="003366"/>
                </a:solidFill>
                <a:latin typeface="Calibri" pitchFamily="34" charset="0"/>
              </a:rPr>
              <a:t>Subject to</a:t>
            </a:r>
            <a:r>
              <a:rPr lang="en-US" sz="2400" dirty="0" smtClean="0">
                <a:solidFill>
                  <a:srgbClr val="003366"/>
                </a:solidFill>
                <a:latin typeface="Calibri" pitchFamily="34" charset="0"/>
              </a:rPr>
              <a:t>:</a:t>
            </a:r>
          </a:p>
          <a:p>
            <a:pPr marL="342900" indent="-342900">
              <a:buFont typeface="Arial" pitchFamily="34" charset="0"/>
              <a:buChar char="•"/>
            </a:pPr>
            <a:r>
              <a:rPr lang="en-US" sz="2000" dirty="0" smtClean="0">
                <a:solidFill>
                  <a:srgbClr val="003366"/>
                </a:solidFill>
                <a:latin typeface="Calibri" pitchFamily="34" charset="0"/>
              </a:rPr>
              <a:t>One label per argument: </a:t>
            </a:r>
            <a:r>
              <a:rPr lang="en-US" sz="2000" dirty="0" smtClean="0">
                <a:solidFill>
                  <a:srgbClr val="003366"/>
                </a:solidFill>
                <a:latin typeface="Symbol"/>
                <a:sym typeface="Symbol"/>
              </a:rPr>
              <a:t></a:t>
            </a:r>
            <a:r>
              <a:rPr lang="en-US" sz="2000" baseline="-25000" dirty="0" smtClean="0">
                <a:solidFill>
                  <a:srgbClr val="003366"/>
                </a:solidFill>
                <a:latin typeface="Arial"/>
                <a:sym typeface="Symbol"/>
              </a:rPr>
              <a:t>t</a:t>
            </a:r>
            <a:r>
              <a:rPr lang="en-US" sz="2000" dirty="0" smtClean="0">
                <a:solidFill>
                  <a:srgbClr val="003366"/>
                </a:solidFill>
              </a:rPr>
              <a:t> </a:t>
            </a:r>
            <a:r>
              <a:rPr lang="en-US" sz="2000" dirty="0" err="1">
                <a:solidFill>
                  <a:srgbClr val="003366"/>
                </a:solidFill>
                <a:latin typeface="Calibri"/>
              </a:rPr>
              <a:t>y</a:t>
            </a:r>
            <a:r>
              <a:rPr lang="en-US" sz="2000" baseline="30000" dirty="0" err="1">
                <a:solidFill>
                  <a:srgbClr val="3366CC"/>
                </a:solidFill>
                <a:latin typeface="Arial"/>
              </a:rPr>
              <a:t>a</a:t>
            </a:r>
            <a:r>
              <a:rPr lang="en-US" sz="2000" baseline="30000" dirty="0" err="1">
                <a:solidFill>
                  <a:srgbClr val="003366"/>
                </a:solidFill>
                <a:latin typeface="Arial"/>
              </a:rPr>
              <a:t>,t</a:t>
            </a:r>
            <a:r>
              <a:rPr lang="en-US" sz="2000" dirty="0">
                <a:solidFill>
                  <a:srgbClr val="003366"/>
                </a:solidFill>
              </a:rPr>
              <a:t> </a:t>
            </a:r>
            <a:r>
              <a:rPr lang="en-US" sz="2000" baseline="30000" dirty="0" smtClean="0">
                <a:solidFill>
                  <a:srgbClr val="003366"/>
                </a:solidFill>
                <a:latin typeface="Arial"/>
              </a:rPr>
              <a:t> </a:t>
            </a:r>
            <a:r>
              <a:rPr lang="en-US" sz="2000" dirty="0" smtClean="0">
                <a:solidFill>
                  <a:srgbClr val="003366"/>
                </a:solidFill>
              </a:rPr>
              <a:t>= </a:t>
            </a:r>
            <a:r>
              <a:rPr lang="en-US" sz="2000" dirty="0" smtClean="0">
                <a:solidFill>
                  <a:srgbClr val="003366"/>
                </a:solidFill>
                <a:latin typeface="Calibri" pitchFamily="34" charset="0"/>
              </a:rPr>
              <a:t>1</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No </a:t>
            </a:r>
            <a:r>
              <a:rPr lang="en-US" altLang="zh-TW" dirty="0">
                <a:solidFill>
                  <a:srgbClr val="003366"/>
                </a:solidFill>
                <a:latin typeface="Calibri" pitchFamily="34" charset="0"/>
                <a:ea typeface="Arial Unicode MS" pitchFamily="34" charset="-128"/>
                <a:cs typeface="Arial Unicode MS" pitchFamily="34" charset="-128"/>
              </a:rPr>
              <a:t>overlapping or </a:t>
            </a:r>
            <a:r>
              <a:rPr lang="en-US" altLang="zh-TW" dirty="0" smtClean="0">
                <a:solidFill>
                  <a:srgbClr val="003366"/>
                </a:solidFill>
                <a:latin typeface="Calibri" pitchFamily="34" charset="0"/>
                <a:ea typeface="Arial Unicode MS" pitchFamily="34" charset="-128"/>
                <a:cs typeface="Arial Unicode MS" pitchFamily="34" charset="-128"/>
              </a:rPr>
              <a:t>embedding  </a:t>
            </a:r>
          </a:p>
          <a:p>
            <a:pPr marL="285750" indent="-285750">
              <a:buFont typeface="Arial" pitchFamily="34" charset="0"/>
              <a:buChar char="•"/>
            </a:pPr>
            <a:r>
              <a:rPr lang="en-US" altLang="zh-TW" dirty="0" smtClean="0">
                <a:solidFill>
                  <a:srgbClr val="003366"/>
                </a:solidFill>
                <a:latin typeface="Calibri" pitchFamily="34" charset="0"/>
                <a:ea typeface="Arial Unicode MS" pitchFamily="34" charset="-128"/>
                <a:cs typeface="Arial Unicode MS" pitchFamily="34" charset="-128"/>
              </a:rPr>
              <a:t> Relations </a:t>
            </a:r>
            <a:r>
              <a:rPr lang="en-US" altLang="zh-TW" dirty="0">
                <a:solidFill>
                  <a:srgbClr val="003366"/>
                </a:solidFill>
                <a:latin typeface="Calibri" pitchFamily="34" charset="0"/>
                <a:ea typeface="Arial Unicode MS" pitchFamily="34" charset="-128"/>
                <a:cs typeface="Arial Unicode MS" pitchFamily="34" charset="-128"/>
              </a:rPr>
              <a:t>between </a:t>
            </a:r>
            <a:r>
              <a:rPr lang="en-US" altLang="zh-TW" dirty="0" smtClean="0">
                <a:solidFill>
                  <a:srgbClr val="003366"/>
                </a:solidFill>
                <a:latin typeface="Calibri" pitchFamily="34" charset="0"/>
                <a:ea typeface="Arial Unicode MS" pitchFamily="34" charset="-128"/>
                <a:cs typeface="Arial Unicode MS" pitchFamily="34" charset="-128"/>
              </a:rPr>
              <a:t>verbs and arguments,….</a:t>
            </a:r>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990600"/>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480438"/>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641834"/>
            <a:ext cx="533400" cy="304800"/>
          </a:xfrm>
          <a:prstGeom prst="rightArrow">
            <a:avLst>
              <a:gd name="adj1" fmla="val 50000"/>
              <a:gd name="adj2" fmla="val 43750"/>
            </a:avLst>
          </a:prstGeom>
          <a:solidFill>
            <a:srgbClr val="3366CC"/>
          </a:solidFill>
          <a:ln w="9525">
            <a:solidFill>
              <a:srgbClr val="3366CC"/>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6096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91" name="Rectangular Callout 90"/>
          <p:cNvSpPr/>
          <p:nvPr/>
        </p:nvSpPr>
        <p:spPr>
          <a:xfrm>
            <a:off x="4573759" y="2362200"/>
            <a:ext cx="4190829" cy="914400"/>
          </a:xfrm>
          <a:prstGeom prst="wedgeRectCallout">
            <a:avLst>
              <a:gd name="adj1" fmla="val -82540"/>
              <a:gd name="adj2" fmla="val 159962"/>
            </a:avLst>
          </a:prstGeom>
          <a:solidFill>
            <a:srgbClr val="FFFFCC"/>
          </a:solidFill>
          <a:ln w="25400" cap="flat" cmpd="sng" algn="ctr">
            <a:solidFill>
              <a:srgbClr val="FF9933"/>
            </a:solidFill>
            <a:prstDash val="solid"/>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Calibri"/>
                <a:ea typeface="+mn-ea"/>
                <a:cs typeface="Arial"/>
              </a:rPr>
              <a:t>Variable </a:t>
            </a: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y</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indicates whether  candidate argument</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CC"/>
                </a:solidFill>
                <a:effectLst/>
                <a:uLnTx/>
                <a:uFillTx/>
                <a:latin typeface="Calibri"/>
                <a:ea typeface="+mn-ea"/>
                <a:cs typeface="Arial"/>
              </a:rPr>
              <a:t>a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assigned a label </a:t>
            </a:r>
            <a:r>
              <a:rPr kumimoji="0" lang="en-US" sz="1800" b="0" i="0" u="none" strike="noStrike" kern="0" cap="none" spc="0" normalizeH="0" baseline="0" noProof="0" dirty="0" smtClean="0">
                <a:ln>
                  <a:noFill/>
                </a:ln>
                <a:solidFill>
                  <a:srgbClr val="3366CC"/>
                </a:solidFill>
                <a:effectLst/>
                <a:uLnTx/>
                <a:uFillTx/>
                <a:latin typeface="Calibri"/>
                <a:ea typeface="+mn-ea"/>
                <a:cs typeface="Arial"/>
              </a:rPr>
              <a:t>t. </a:t>
            </a:r>
          </a:p>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3366CC"/>
                </a:solidFill>
                <a:effectLst/>
                <a:uLnTx/>
                <a:uFillTx/>
                <a:latin typeface="Calibri"/>
                <a:ea typeface="+mn-ea"/>
                <a:cs typeface="Arial"/>
              </a:rPr>
              <a:t>c</a:t>
            </a:r>
            <a:r>
              <a:rPr kumimoji="0" lang="en-US" sz="1800" b="0" i="0" u="none" strike="noStrike" kern="0" cap="none" spc="0" normalizeH="0" baseline="30000" noProof="0" dirty="0" err="1" smtClean="0">
                <a:ln>
                  <a:noFill/>
                </a:ln>
                <a:solidFill>
                  <a:srgbClr val="3366CC"/>
                </a:solidFill>
                <a:effectLst/>
                <a:uLnTx/>
                <a:uFillTx/>
                <a:latin typeface="Calibri"/>
                <a:ea typeface="+mn-ea"/>
                <a:cs typeface="Arial"/>
              </a:rPr>
              <a:t>a,t</a:t>
            </a:r>
            <a:r>
              <a:rPr kumimoji="0" lang="en-US" sz="1800" b="0" i="0" u="none" strike="noStrike" kern="0" cap="none" spc="0" normalizeH="0" baseline="30000" noProof="0" dirty="0" smtClean="0">
                <a:ln>
                  <a:noFill/>
                </a:ln>
                <a:solidFill>
                  <a:srgbClr val="0033CC"/>
                </a:solidFill>
                <a:effectLst/>
                <a:uLnTx/>
                <a:uFillTx/>
                <a:latin typeface="Calibri"/>
                <a:ea typeface="+mn-ea"/>
                <a:cs typeface="Arial"/>
              </a:rPr>
              <a:t> </a:t>
            </a:r>
            <a:r>
              <a:rPr kumimoji="0" lang="en-US" sz="1800" b="0" i="0" u="none" strike="noStrike" kern="0" cap="none" spc="0" normalizeH="0" baseline="3000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0000"/>
                </a:solidFill>
                <a:effectLst/>
                <a:uLnTx/>
                <a:uFillTx/>
                <a:latin typeface="Calibri"/>
                <a:ea typeface="+mn-ea"/>
                <a:cs typeface="Arial"/>
              </a:rPr>
              <a:t> </a:t>
            </a:r>
            <a:r>
              <a:rPr kumimoji="0" lang="en-US" sz="1800" b="0" i="0" u="none" strike="noStrike" kern="0" cap="none" spc="0" normalizeH="0" baseline="0" noProof="0" dirty="0" smtClean="0">
                <a:ln>
                  <a:noFill/>
                </a:ln>
                <a:solidFill>
                  <a:srgbClr val="003366"/>
                </a:solidFill>
                <a:effectLst/>
                <a:uLnTx/>
                <a:uFillTx/>
                <a:latin typeface="Calibri"/>
                <a:ea typeface="+mn-ea"/>
                <a:cs typeface="Arial"/>
              </a:rPr>
              <a:t>is the corresponding model score </a:t>
            </a:r>
          </a:p>
        </p:txBody>
      </p:sp>
      <p:pic>
        <p:nvPicPr>
          <p:cNvPr id="89" name="Picture 88"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62832" y="381000"/>
            <a:ext cx="4852568" cy="3074895"/>
          </a:xfrm>
          <a:prstGeom prst="rect">
            <a:avLst/>
          </a:prstGeom>
          <a:solidFill>
            <a:srgbClr val="FFFFCC"/>
          </a:solidFill>
          <a:ln w="38100" cap="flat" cmpd="sng" algn="ctr">
            <a:solidFill>
              <a:srgbClr val="FF9933"/>
            </a:solidFill>
            <a:prstDash val="solid"/>
            <a:round/>
            <a:headEnd type="none" w="med" len="med"/>
            <a:tailEnd type="none" w="med" len="med"/>
          </a:ln>
          <a:effectLst/>
          <a:extLst>
            <a:ext uri="{53640926-AAD7-44D8-BBD7-CCE9431645EC}">
              <a14:shadowObscured xmlns:a14="http://schemas.microsoft.com/office/drawing/2010/main"/>
            </a:ext>
          </a:extLst>
        </p:spPr>
      </p:pic>
      <p:sp>
        <p:nvSpPr>
          <p:cNvPr id="90" name="TextBox 3"/>
          <p:cNvSpPr txBox="1">
            <a:spLocks noChangeArrowheads="1"/>
          </p:cNvSpPr>
          <p:nvPr/>
        </p:nvSpPr>
        <p:spPr bwMode="auto">
          <a:xfrm>
            <a:off x="266700" y="60739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3366"/>
                </a:solidFill>
                <a:latin typeface="Calibri" pitchFamily="34" charset="0"/>
              </a:rPr>
              <a:t>Use the </a:t>
            </a:r>
            <a:r>
              <a:rPr lang="en-US" sz="2000" b="1" dirty="0" smtClean="0">
                <a:solidFill>
                  <a:srgbClr val="003366"/>
                </a:solidFill>
                <a:latin typeface="Calibri" pitchFamily="34" charset="0"/>
              </a:rPr>
              <a:t>pipeline architecture’s simplicity </a:t>
            </a:r>
            <a:r>
              <a:rPr lang="en-US" sz="2000" dirty="0" smtClean="0">
                <a:solidFill>
                  <a:srgbClr val="003366"/>
                </a:solidFill>
                <a:latin typeface="Calibri" pitchFamily="34" charset="0"/>
              </a:rPr>
              <a:t>while </a:t>
            </a:r>
            <a:r>
              <a:rPr lang="en-US" sz="2000" b="1" dirty="0" smtClean="0">
                <a:solidFill>
                  <a:srgbClr val="003366"/>
                </a:solidFill>
                <a:latin typeface="Calibri" pitchFamily="34" charset="0"/>
              </a:rPr>
              <a:t>maintaining uncertainty</a:t>
            </a:r>
            <a:r>
              <a:rPr lang="en-US" sz="2000" dirty="0" smtClean="0">
                <a:solidFill>
                  <a:srgbClr val="003366"/>
                </a:solidFill>
                <a:latin typeface="Calibri" pitchFamily="34" charset="0"/>
              </a:rPr>
              <a:t>:  keep probability distributions over decisions &amp; use global inference at decision time.</a:t>
            </a:r>
            <a:endParaRPr lang="en-US" sz="2000" dirty="0">
              <a:solidFill>
                <a:srgbClr val="003366"/>
              </a:solidFill>
              <a:latin typeface="Calibri" pitchFamily="34" charset="0"/>
            </a:endParaRPr>
          </a:p>
        </p:txBody>
      </p:sp>
      <p:sp>
        <p:nvSpPr>
          <p:cNvPr id="7" name="Rectangle 6"/>
          <p:cNvSpPr/>
          <p:nvPr/>
        </p:nvSpPr>
        <p:spPr>
          <a:xfrm>
            <a:off x="4128176" y="412532"/>
            <a:ext cx="1739224" cy="584775"/>
          </a:xfrm>
          <a:prstGeom prst="rect">
            <a:avLst/>
          </a:prstGeom>
        </p:spPr>
        <p:txBody>
          <a:bodyPr wrap="square">
            <a:spAutoFit/>
          </a:bodyPr>
          <a:lstStyle/>
          <a:p>
            <a:pPr eaLnBrk="1" hangingPunct="1"/>
            <a:r>
              <a:rPr lang="en-US" altLang="zh-TW" sz="1600" dirty="0">
                <a:latin typeface="Calibri" pitchFamily="34" charset="0"/>
                <a:ea typeface="Arial Unicode MS" pitchFamily="34" charset="-128"/>
                <a:cs typeface="Arial Unicode MS" pitchFamily="34" charset="-128"/>
              </a:rPr>
              <a:t>No duplicate argument classes</a:t>
            </a:r>
          </a:p>
        </p:txBody>
      </p:sp>
      <p:sp>
        <p:nvSpPr>
          <p:cNvPr id="93" name="Rectangle 92"/>
          <p:cNvSpPr/>
          <p:nvPr/>
        </p:nvSpPr>
        <p:spPr>
          <a:xfrm>
            <a:off x="7099976" y="956846"/>
            <a:ext cx="1739224" cy="338554"/>
          </a:xfrm>
          <a:prstGeom prst="rect">
            <a:avLst/>
          </a:prstGeom>
        </p:spPr>
        <p:txBody>
          <a:bodyPr wrap="square">
            <a:spAutoFit/>
          </a:bodyPr>
          <a:lstStyle/>
          <a:p>
            <a:pPr eaLnBrk="1" hangingPunct="1"/>
            <a:r>
              <a:rPr lang="en-US" altLang="zh-TW" sz="1600" dirty="0" smtClean="0">
                <a:latin typeface="Calibri" pitchFamily="34" charset="0"/>
                <a:ea typeface="Arial Unicode MS" pitchFamily="34" charset="-128"/>
                <a:cs typeface="Arial Unicode MS" pitchFamily="34" charset="-128"/>
              </a:rPr>
              <a:t>Unique labels</a:t>
            </a:r>
            <a:endParaRPr lang="en-US" altLang="zh-TW" sz="1600" dirty="0">
              <a:latin typeface="Calibri" pitchFamily="34" charset="0"/>
              <a:ea typeface="Arial Unicode MS" pitchFamily="34" charset="-128"/>
              <a:cs typeface="Arial Unicode MS" pitchFamily="34" charset="-128"/>
            </a:endParaRPr>
          </a:p>
        </p:txBody>
      </p:sp>
      <p:sp>
        <p:nvSpPr>
          <p:cNvPr id="94" name="Text Box 9"/>
          <p:cNvSpPr txBox="1">
            <a:spLocks noChangeArrowheads="1"/>
          </p:cNvSpPr>
          <p:nvPr/>
        </p:nvSpPr>
        <p:spPr bwMode="auto">
          <a:xfrm>
            <a:off x="4953000" y="353654"/>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3366CC"/>
                </a:solidFill>
                <a:latin typeface="Calibri" pitchFamily="34" charset="0"/>
                <a:ea typeface="Arial Unicode MS" pitchFamily="34" charset="-128"/>
                <a:cs typeface="Calibri" pitchFamily="34" charset="0"/>
              </a:rPr>
              <a:t>Learning Based Java: </a:t>
            </a:r>
            <a:r>
              <a:rPr lang="en-US" altLang="zh-TW" dirty="0">
                <a:solidFill>
                  <a:srgbClr val="003366"/>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3366"/>
                </a:solidFill>
                <a:latin typeface="Calibri" pitchFamily="34" charset="0"/>
                <a:ea typeface="Arial Unicode MS" pitchFamily="34" charset="-128"/>
                <a:cs typeface="Calibri" pitchFamily="34" charset="0"/>
              </a:rPr>
              <a:t>First Order Logic; </a:t>
            </a:r>
            <a:r>
              <a:rPr lang="en-US" altLang="zh-TW" dirty="0">
                <a:solidFill>
                  <a:srgbClr val="003366"/>
                </a:solidFill>
                <a:latin typeface="Calibri" pitchFamily="34" charset="0"/>
                <a:ea typeface="Arial Unicode MS" pitchFamily="34" charset="-128"/>
                <a:cs typeface="Calibri" pitchFamily="34" charset="0"/>
              </a:rPr>
              <a:t>these are compiled into linear inequalities automatically. </a:t>
            </a:r>
          </a:p>
        </p:txBody>
      </p:sp>
    </p:spTree>
    <p:extLst>
      <p:ext uri="{BB962C8B-B14F-4D97-AF65-F5344CB8AC3E}">
        <p14:creationId xmlns:p14="http://schemas.microsoft.com/office/powerpoint/2010/main" val="20375973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 calcmode="lin" valueType="num">
                                      <p:cBhvr additive="base">
                                        <p:cTn id="62" dur="500" fill="hold"/>
                                        <p:tgtEl>
                                          <p:spTgt spid="91"/>
                                        </p:tgtEl>
                                        <p:attrNameLst>
                                          <p:attrName>ppt_x</p:attrName>
                                        </p:attrNameLst>
                                      </p:cBhvr>
                                      <p:tavLst>
                                        <p:tav tm="0">
                                          <p:val>
                                            <p:strVal val="1+#ppt_w/2"/>
                                          </p:val>
                                        </p:tav>
                                        <p:tav tm="100000">
                                          <p:val>
                                            <p:strVal val="#ppt_x"/>
                                          </p:val>
                                        </p:tav>
                                      </p:tavLst>
                                    </p:anim>
                                    <p:anim calcmode="lin" valueType="num">
                                      <p:cBhvr additive="base">
                                        <p:cTn id="63"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9"/>
                                        </p:tgtEl>
                                        <p:attrNameLst>
                                          <p:attrName>style.visibility</p:attrName>
                                        </p:attrNameLst>
                                      </p:cBhvr>
                                      <p:to>
                                        <p:strVal val="visible"/>
                                      </p:to>
                                    </p:set>
                                    <p:animEffect transition="in" filter="fade">
                                      <p:cBhvr>
                                        <p:cTn id="68"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subTnLst>
                                    <p:set>
                                      <p:cBhvr override="childStyle">
                                        <p:cTn dur="1" fill="hold" display="0" masterRel="nextClick" afterEffect="1"/>
                                        <p:tgtEl>
                                          <p:spTgt spid="93"/>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blinds(horizontal)">
                                      <p:cBhvr>
                                        <p:cTn id="77" dur="500"/>
                                        <p:tgtEl>
                                          <p:spTgt spid="94"/>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animBg="1"/>
      <p:bldP spid="317534" grpId="0" animBg="1"/>
      <p:bldP spid="317534" grpId="1" animBg="1"/>
      <p:bldP spid="317541" grpId="0" animBg="1"/>
      <p:bldP spid="317543" grpId="0" animBg="1"/>
      <p:bldP spid="317548" grpId="0" build="allAtOnce" animBg="1"/>
      <p:bldP spid="91" grpId="0" animBg="1"/>
      <p:bldP spid="90" grpId="0" animBg="1"/>
      <p:bldP spid="7" grpId="0"/>
      <p:bldP spid="93" grpId="0"/>
      <p:bldP spid="9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38200" y="51054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5052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1828800"/>
            <a:ext cx="4419600" cy="838200"/>
          </a:xfrm>
          <a:prstGeom prst="rect">
            <a:avLst/>
          </a:prstGeom>
          <a:solidFill>
            <a:srgbClr val="FFFFCC"/>
          </a:solidFill>
          <a:ln w="127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90600"/>
            <a:ext cx="8229600" cy="4953000"/>
          </a:xfrm>
        </p:spPr>
        <p:txBody>
          <a:bodyPr/>
          <a:lstStyle/>
          <a:p>
            <a:r>
              <a:rPr lang="en-US" i="1" dirty="0"/>
              <a:t>John, a fast-rising politician</a:t>
            </a:r>
            <a:r>
              <a:rPr lang="en-US" i="1" dirty="0">
                <a:solidFill>
                  <a:srgbClr val="0033CC"/>
                </a:solidFill>
              </a:rPr>
              <a:t>, </a:t>
            </a:r>
            <a:r>
              <a:rPr lang="en-US" i="1" dirty="0">
                <a:solidFill>
                  <a:srgbClr val="3366CC"/>
                </a:solidFill>
              </a:rPr>
              <a:t>slept</a:t>
            </a:r>
            <a:r>
              <a:rPr lang="en-US" i="1" dirty="0">
                <a:solidFill>
                  <a:srgbClr val="0033CC"/>
                </a:solidFill>
              </a:rPr>
              <a:t> </a:t>
            </a:r>
            <a:r>
              <a:rPr lang="en-US" i="1" dirty="0"/>
              <a:t>on the train to Chicago</a:t>
            </a:r>
            <a:r>
              <a:rPr lang="en-US" dirty="0"/>
              <a:t>.</a:t>
            </a:r>
          </a:p>
          <a:p>
            <a:r>
              <a:rPr lang="en-US" b="1" dirty="0" smtClean="0"/>
              <a:t>Verb Predicate: sleep</a:t>
            </a:r>
          </a:p>
          <a:p>
            <a:pPr lvl="1"/>
            <a:r>
              <a:rPr lang="en-US" dirty="0" smtClean="0">
                <a:solidFill>
                  <a:srgbClr val="003366"/>
                </a:solidFill>
              </a:rPr>
              <a:t>Sleeper: John, a fast-rising politician</a:t>
            </a:r>
          </a:p>
          <a:p>
            <a:pPr lvl="1"/>
            <a:r>
              <a:rPr lang="en-US" dirty="0" smtClean="0">
                <a:solidFill>
                  <a:srgbClr val="003366"/>
                </a:solidFill>
              </a:rPr>
              <a:t>Location: on the train to Chicago</a:t>
            </a:r>
          </a:p>
          <a:p>
            <a:endParaRPr lang="en-US" b="1" dirty="0" smtClean="0"/>
          </a:p>
          <a:p>
            <a:r>
              <a:rPr lang="en-US" b="1" dirty="0" smtClean="0"/>
              <a:t>Who </a:t>
            </a:r>
            <a:r>
              <a:rPr lang="en-US" b="1" dirty="0"/>
              <a:t>was John?</a:t>
            </a:r>
          </a:p>
          <a:p>
            <a:pPr lvl="1"/>
            <a:r>
              <a:rPr lang="en-US" dirty="0" smtClean="0"/>
              <a:t>Relation: Apposition (comma) </a:t>
            </a:r>
          </a:p>
          <a:p>
            <a:pPr lvl="1"/>
            <a:r>
              <a:rPr lang="en-US" dirty="0" smtClean="0">
                <a:solidFill>
                  <a:srgbClr val="003366"/>
                </a:solidFill>
              </a:rPr>
              <a:t>John</a:t>
            </a:r>
            <a:r>
              <a:rPr lang="en-US" dirty="0">
                <a:solidFill>
                  <a:srgbClr val="003366"/>
                </a:solidFill>
              </a:rPr>
              <a:t>, a fast-rising politician </a:t>
            </a:r>
            <a:endParaRPr lang="en-US" dirty="0" smtClean="0">
              <a:solidFill>
                <a:srgbClr val="003366"/>
              </a:solidFill>
            </a:endParaRPr>
          </a:p>
          <a:p>
            <a:endParaRPr lang="en-US" b="1" dirty="0" smtClean="0"/>
          </a:p>
          <a:p>
            <a:r>
              <a:rPr lang="en-US" b="1" dirty="0" smtClean="0"/>
              <a:t>What </a:t>
            </a:r>
            <a:r>
              <a:rPr lang="en-US" b="1" dirty="0"/>
              <a:t>was John’s destination?</a:t>
            </a:r>
          </a:p>
          <a:p>
            <a:pPr lvl="1"/>
            <a:r>
              <a:rPr lang="en-US" dirty="0" smtClean="0"/>
              <a:t>Relation: Destination (preposition) </a:t>
            </a:r>
          </a:p>
          <a:p>
            <a:pPr lvl="1"/>
            <a:r>
              <a:rPr lang="en-US" dirty="0" smtClean="0">
                <a:solidFill>
                  <a:srgbClr val="003366"/>
                </a:solidFill>
              </a:rPr>
              <a:t>train </a:t>
            </a:r>
            <a:r>
              <a:rPr lang="en-US" dirty="0">
                <a:solidFill>
                  <a:srgbClr val="003366"/>
                </a:solidFill>
              </a:rPr>
              <a:t>to </a:t>
            </a:r>
            <a:r>
              <a:rPr lang="en-US" dirty="0" smtClean="0">
                <a:solidFill>
                  <a:srgbClr val="003366"/>
                </a:solidFill>
              </a:rPr>
              <a:t>Chicago</a:t>
            </a:r>
            <a:endParaRPr lang="en-US" dirty="0">
              <a:solidFill>
                <a:srgbClr val="003366"/>
              </a:solidFill>
            </a:endParaRPr>
          </a:p>
        </p:txBody>
      </p:sp>
      <p:sp>
        <p:nvSpPr>
          <p:cNvPr id="2" name="Title 1"/>
          <p:cNvSpPr>
            <a:spLocks noGrp="1"/>
          </p:cNvSpPr>
          <p:nvPr>
            <p:ph type="title"/>
          </p:nvPr>
        </p:nvSpPr>
        <p:spPr/>
        <p:txBody>
          <a:bodyPr/>
          <a:lstStyle/>
          <a:p>
            <a:r>
              <a:rPr lang="en-US" dirty="0" smtClean="0"/>
              <a:t>Verb SRL is not Sufficient </a:t>
            </a:r>
            <a:endParaRPr lang="en-US" dirty="0"/>
          </a:p>
        </p:txBody>
      </p:sp>
      <p:cxnSp>
        <p:nvCxnSpPr>
          <p:cNvPr id="15" name="Straight Arrow Connector 14"/>
          <p:cNvCxnSpPr/>
          <p:nvPr/>
        </p:nvCxnSpPr>
        <p:spPr>
          <a:xfrm>
            <a:off x="4724400" y="14478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4222856" y="2292244"/>
            <a:ext cx="3467100" cy="2159212"/>
          </a:xfrm>
          <a:prstGeom prst="bentConnector3">
            <a:avLst>
              <a:gd name="adj1" fmla="val 86832"/>
            </a:avLst>
          </a:prstGeom>
          <a:ln>
            <a:tailEnd type="arrow"/>
          </a:ln>
        </p:spPr>
        <p:style>
          <a:lnRef idx="2">
            <a:schemeClr val="dk1"/>
          </a:lnRef>
          <a:fillRef idx="0">
            <a:schemeClr val="dk1"/>
          </a:fillRef>
          <a:effectRef idx="1">
            <a:schemeClr val="dk1"/>
          </a:effectRef>
          <a:fontRef idx="minor">
            <a:schemeClr val="tx1"/>
          </a:fontRef>
        </p:style>
      </p:cxnSp>
      <p:cxnSp>
        <p:nvCxnSpPr>
          <p:cNvPr id="110" name="Elbow Connector 109"/>
          <p:cNvCxnSpPr/>
          <p:nvPr/>
        </p:nvCxnSpPr>
        <p:spPr>
          <a:xfrm rot="5400000">
            <a:off x="-128592" y="2246096"/>
            <a:ext cx="2467306" cy="889107"/>
          </a:xfrm>
          <a:prstGeom prst="bentConnector3">
            <a:avLst>
              <a:gd name="adj1" fmla="val 160"/>
            </a:avLst>
          </a:prstGeom>
          <a:ln>
            <a:tailEnd type="arrow"/>
          </a:ln>
        </p:spPr>
        <p:style>
          <a:lnRef idx="2">
            <a:schemeClr val="dk1"/>
          </a:lnRef>
          <a:fillRef idx="0">
            <a:schemeClr val="dk1"/>
          </a:fillRef>
          <a:effectRef idx="1">
            <a:schemeClr val="dk1"/>
          </a:effectRef>
          <a:fontRef idx="minor">
            <a:schemeClr val="tx1"/>
          </a:fontRef>
        </p:style>
      </p:cxnSp>
      <p:sp>
        <p:nvSpPr>
          <p:cNvPr id="5" name="Oval 4"/>
          <p:cNvSpPr/>
          <p:nvPr/>
        </p:nvSpPr>
        <p:spPr>
          <a:xfrm>
            <a:off x="6445468" y="1006366"/>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90958" y="1066800"/>
            <a:ext cx="559012" cy="466396"/>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39</a:t>
            </a:fld>
            <a:endParaRPr lang="en-US" altLang="zh-TW"/>
          </a:p>
        </p:txBody>
      </p:sp>
      <p:sp>
        <p:nvSpPr>
          <p:cNvPr id="6" name="TextBox 5"/>
          <p:cNvSpPr txBox="1"/>
          <p:nvPr/>
        </p:nvSpPr>
        <p:spPr>
          <a:xfrm>
            <a:off x="8418184" y="56336"/>
            <a:ext cx="553357" cy="369332"/>
          </a:xfrm>
          <a:prstGeom prst="rect">
            <a:avLst/>
          </a:prstGeom>
          <a:solidFill>
            <a:srgbClr val="FFFFCC"/>
          </a:solidFill>
          <a:ln>
            <a:solidFill>
              <a:schemeClr val="bg2"/>
            </a:solidFill>
          </a:ln>
        </p:spPr>
        <p:txBody>
          <a:bodyPr wrap="none" rtlCol="0">
            <a:spAutoFit/>
          </a:bodyPr>
          <a:lstStyle/>
          <a:p>
            <a:r>
              <a:rPr lang="en-US" dirty="0" smtClean="0">
                <a:latin typeface="+mj-lt"/>
                <a:hlinkClick r:id="rId2" action="ppaction://hlinksldjump"/>
              </a:rPr>
              <a:t>skip</a:t>
            </a:r>
            <a:endParaRPr lang="en-US" dirty="0">
              <a:latin typeface="+mj-lt"/>
            </a:endParaRPr>
          </a:p>
        </p:txBody>
      </p:sp>
    </p:spTree>
    <p:extLst>
      <p:ext uri="{BB962C8B-B14F-4D97-AF65-F5344CB8AC3E}">
        <p14:creationId xmlns:p14="http://schemas.microsoft.com/office/powerpoint/2010/main" val="1400780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22" presetClass="entr" presetSubtype="1"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wipe(up)">
                                      <p:cBhvr>
                                        <p:cTn id="26" dur="500"/>
                                        <p:tgtEl>
                                          <p:spTgt spid="110"/>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2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Ambiguity </a:t>
            </a:r>
          </a:p>
        </p:txBody>
      </p:sp>
      <p:sp>
        <p:nvSpPr>
          <p:cNvPr id="44035" name="Slide Number Placeholder 3"/>
          <p:cNvSpPr>
            <a:spLocks noGrp="1"/>
          </p:cNvSpPr>
          <p:nvPr>
            <p:ph type="sldNum" sz="quarter" idx="11"/>
          </p:nvPr>
        </p:nvSpPr>
        <p:spPr>
          <a:xfrm>
            <a:off x="7543800" y="6096000"/>
            <a:ext cx="9144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18ED59-66C4-4EE7-928C-95E46281329A}" type="slidenum">
              <a:rPr lang="en-US" altLang="zh-TW" smtClean="0">
                <a:solidFill>
                  <a:srgbClr val="000000"/>
                </a:solidFill>
                <a:cs typeface="Arial Unicode MS" pitchFamily="34" charset="-128"/>
              </a:rPr>
              <a:pPr eaLnBrk="1" hangingPunct="1"/>
              <a:t>4</a:t>
            </a:fld>
            <a:endParaRPr lang="en-US" altLang="zh-TW" smtClean="0">
              <a:solidFill>
                <a:srgbClr val="000000"/>
              </a:solidFill>
              <a:cs typeface="Arial Unicode MS" pitchFamily="34" charset="-128"/>
            </a:endParaRPr>
          </a:p>
        </p:txBody>
      </p:sp>
      <p:sp>
        <p:nvSpPr>
          <p:cNvPr id="10" name="Rectangle 9"/>
          <p:cNvSpPr/>
          <p:nvPr/>
        </p:nvSpPr>
        <p:spPr>
          <a:xfrm>
            <a:off x="152400" y="685800"/>
            <a:ext cx="31242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0000"/>
                </a:solidFill>
              </a:rPr>
              <a:t>It’s a version of </a:t>
            </a:r>
            <a:r>
              <a:rPr lang="en-US" b="1" i="1" u="sng" dirty="0">
                <a:solidFill>
                  <a:srgbClr val="FF0000"/>
                </a:solidFill>
              </a:rPr>
              <a:t>Chicago</a:t>
            </a:r>
            <a:r>
              <a:rPr lang="en-US" dirty="0">
                <a:solidFill>
                  <a:srgbClr val="000000"/>
                </a:solidFill>
              </a:rPr>
              <a:t> – the standard classic </a:t>
            </a:r>
            <a:r>
              <a:rPr lang="en-US" b="1" i="1" u="sng" dirty="0">
                <a:solidFill>
                  <a:srgbClr val="008000"/>
                </a:solidFill>
              </a:rPr>
              <a:t>Macintosh</a:t>
            </a:r>
            <a:r>
              <a:rPr lang="en-US" dirty="0">
                <a:solidFill>
                  <a:srgbClr val="000000"/>
                </a:solidFill>
              </a:rPr>
              <a:t> menu font, with that distinctive thick diagonal in the ”N”.</a:t>
            </a:r>
          </a:p>
        </p:txBody>
      </p:sp>
      <p:sp>
        <p:nvSpPr>
          <p:cNvPr id="12" name="Rectangle 11"/>
          <p:cNvSpPr/>
          <p:nvPr/>
        </p:nvSpPr>
        <p:spPr>
          <a:xfrm>
            <a:off x="3276600" y="685800"/>
            <a:ext cx="28956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dirty="0">
                <a:solidFill>
                  <a:srgbClr val="000000"/>
                </a:solidFill>
              </a:rPr>
              <a:t> was used by default for </a:t>
            </a:r>
            <a:r>
              <a:rPr lang="en-US" b="1" i="1" u="sng" dirty="0">
                <a:solidFill>
                  <a:srgbClr val="008000"/>
                </a:solidFill>
              </a:rPr>
              <a:t>Mac</a:t>
            </a:r>
            <a:r>
              <a:rPr lang="en-US" dirty="0">
                <a:solidFill>
                  <a:srgbClr val="000000"/>
                </a:solidFill>
              </a:rPr>
              <a:t> menus through </a:t>
            </a:r>
            <a:r>
              <a:rPr lang="en-US" b="1" i="1" u="sng" dirty="0" err="1">
                <a:solidFill>
                  <a:srgbClr val="008000"/>
                </a:solidFill>
              </a:rPr>
              <a:t>MacOS</a:t>
            </a:r>
            <a:r>
              <a:rPr lang="en-US" b="1" i="1" u="sng" dirty="0">
                <a:solidFill>
                  <a:srgbClr val="008000"/>
                </a:solidFill>
              </a:rPr>
              <a:t> 7.6</a:t>
            </a:r>
            <a:r>
              <a:rPr lang="en-US" dirty="0">
                <a:solidFill>
                  <a:srgbClr val="000000"/>
                </a:solidFill>
              </a:rPr>
              <a:t>, and </a:t>
            </a:r>
            <a:r>
              <a:rPr lang="en-US" b="1" i="1" u="sng" dirty="0">
                <a:solidFill>
                  <a:srgbClr val="008000"/>
                </a:solidFill>
              </a:rPr>
              <a:t>OS 8 </a:t>
            </a:r>
            <a:r>
              <a:rPr lang="en-US" dirty="0">
                <a:solidFill>
                  <a:srgbClr val="000000"/>
                </a:solidFill>
              </a:rPr>
              <a:t>was released mid-1997..</a:t>
            </a:r>
          </a:p>
        </p:txBody>
      </p:sp>
      <p:sp>
        <p:nvSpPr>
          <p:cNvPr id="13" name="Rectangle 12"/>
          <p:cNvSpPr/>
          <p:nvPr/>
        </p:nvSpPr>
        <p:spPr>
          <a:xfrm>
            <a:off x="6172200" y="685800"/>
            <a:ext cx="2819400" cy="12001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i="1" u="sng" dirty="0">
                <a:solidFill>
                  <a:srgbClr val="FF0000"/>
                </a:solidFill>
              </a:rPr>
              <a:t>Chicago</a:t>
            </a:r>
            <a:r>
              <a:rPr lang="en-US" b="1" i="1" u="sng" dirty="0">
                <a:solidFill>
                  <a:srgbClr val="000000"/>
                </a:solidFill>
              </a:rPr>
              <a:t> </a:t>
            </a:r>
            <a:r>
              <a:rPr lang="en-US" b="1" i="1" u="sng" dirty="0">
                <a:solidFill>
                  <a:srgbClr val="FF0000"/>
                </a:solidFill>
              </a:rPr>
              <a:t>VIII</a:t>
            </a:r>
            <a:r>
              <a:rPr lang="en-US" b="1" i="1" u="sng" dirty="0">
                <a:solidFill>
                  <a:srgbClr val="000000"/>
                </a:solidFill>
              </a:rPr>
              <a:t> </a:t>
            </a:r>
            <a:r>
              <a:rPr lang="en-US" dirty="0">
                <a:solidFill>
                  <a:srgbClr val="000000"/>
                </a:solidFill>
              </a:rPr>
              <a:t>was one of the early 70s-era </a:t>
            </a:r>
            <a:r>
              <a:rPr lang="en-US" b="1" i="1" u="sng" dirty="0">
                <a:solidFill>
                  <a:srgbClr val="FF0000"/>
                </a:solidFill>
              </a:rPr>
              <a:t>Chicago</a:t>
            </a:r>
            <a:r>
              <a:rPr lang="en-US" dirty="0">
                <a:solidFill>
                  <a:srgbClr val="000000"/>
                </a:solidFill>
              </a:rPr>
              <a:t> albums to catch my</a:t>
            </a:r>
          </a:p>
          <a:p>
            <a:pPr>
              <a:defRPr/>
            </a:pPr>
            <a:r>
              <a:rPr lang="en-US" dirty="0">
                <a:solidFill>
                  <a:srgbClr val="000000"/>
                </a:solidFill>
              </a:rPr>
              <a:t>ear, along with </a:t>
            </a:r>
            <a:r>
              <a:rPr lang="en-US" b="1" i="1" u="sng" dirty="0">
                <a:solidFill>
                  <a:srgbClr val="FF0000"/>
                </a:solidFill>
              </a:rPr>
              <a:t>Chicago II</a:t>
            </a:r>
            <a:r>
              <a:rPr lang="en-US" dirty="0">
                <a:solidFill>
                  <a:srgbClr val="FF0000"/>
                </a:solidFill>
              </a:rPr>
              <a:t>.</a:t>
            </a:r>
          </a:p>
        </p:txBody>
      </p:sp>
      <p:cxnSp>
        <p:nvCxnSpPr>
          <p:cNvPr id="21" name="Straight Arrow Connector 20"/>
          <p:cNvCxnSpPr/>
          <p:nvPr/>
        </p:nvCxnSpPr>
        <p:spPr>
          <a:xfrm rot="5400000">
            <a:off x="914400" y="1524000"/>
            <a:ext cx="1600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10800000" flipV="1">
            <a:off x="1600200" y="838200"/>
            <a:ext cx="1828800" cy="17526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5400000">
            <a:off x="1562100" y="2705100"/>
            <a:ext cx="3200400" cy="838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rot="16200000" flipH="1">
            <a:off x="3962400" y="2667000"/>
            <a:ext cx="23622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6200000" flipH="1">
            <a:off x="5734050" y="1809750"/>
            <a:ext cx="2133600" cy="4953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16200000" flipH="1">
            <a:off x="7658100" y="2247900"/>
            <a:ext cx="1219200" cy="3810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5" name="Picture 53" descr="apple-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 name="Straight Arrow Connector 56"/>
          <p:cNvCxnSpPr/>
          <p:nvPr/>
        </p:nvCxnSpPr>
        <p:spPr>
          <a:xfrm rot="16200000" flipH="1">
            <a:off x="3276600" y="1905000"/>
            <a:ext cx="1447800" cy="762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44047" name="Picture 67" descr="mac system 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800600"/>
            <a:ext cx="1238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69" descr="220px-Chicago_typeface_spe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1117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75" descr="mac os 8.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96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77" descr="800px-Chicagothebandmillbrook_la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5257800"/>
            <a:ext cx="342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79" descr="Chicago_-_Chicago_VII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91500" y="2971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81" descr="ChicagoIII.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124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a:off x="2286000" y="1219200"/>
            <a:ext cx="1752600" cy="1447800"/>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7621589" y="1220788"/>
            <a:ext cx="0" cy="3808414"/>
          </a:xfrm>
          <a:prstGeom prst="straightConnector1">
            <a:avLst/>
          </a:prstGeom>
          <a:ln>
            <a:solidFill>
              <a:srgbClr val="00B0F0"/>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8662" y="2057399"/>
            <a:ext cx="1895475" cy="1524000"/>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3469" y="2057400"/>
            <a:ext cx="1919873" cy="1524000"/>
          </a:xfrm>
          <a:prstGeom prst="rect">
            <a:avLst/>
          </a:prstGeom>
        </p:spPr>
      </p:pic>
    </p:spTree>
    <p:extLst>
      <p:ext uri="{BB962C8B-B14F-4D97-AF65-F5344CB8AC3E}">
        <p14:creationId xmlns:p14="http://schemas.microsoft.com/office/powerpoint/2010/main" val="2852516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Semantic Role Labeling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4371" y="1443754"/>
            <a:ext cx="6197029" cy="4880846"/>
          </a:xfrm>
        </p:spPr>
      </p:pic>
      <p:sp>
        <p:nvSpPr>
          <p:cNvPr id="3" name="Slide Number Placeholder 2"/>
          <p:cNvSpPr>
            <a:spLocks noGrp="1"/>
          </p:cNvSpPr>
          <p:nvPr>
            <p:ph type="sldNum" sz="quarter" idx="11"/>
          </p:nvPr>
        </p:nvSpPr>
        <p:spPr>
          <a:xfrm>
            <a:off x="7543800" y="6008132"/>
            <a:ext cx="914400" cy="228600"/>
          </a:xfrm>
        </p:spPr>
        <p:txBody>
          <a:bodyPr/>
          <a:lstStyle/>
          <a:p>
            <a:pPr>
              <a:defRPr/>
            </a:pPr>
            <a:r>
              <a:rPr lang="en-US" altLang="zh-TW" smtClean="0">
                <a:solidFill>
                  <a:srgbClr val="000000"/>
                </a:solidFill>
              </a:rPr>
              <a:t>Page </a:t>
            </a:r>
            <a:fld id="{CBA50A1E-0B58-486D-A6CF-CFA1EEA2D070}" type="slidenum">
              <a:rPr lang="en-US" altLang="zh-TW" smtClean="0">
                <a:solidFill>
                  <a:srgbClr val="000000"/>
                </a:solidFill>
              </a:rPr>
              <a:pPr>
                <a:defRPr/>
              </a:pPr>
              <a:t>40</a:t>
            </a:fld>
            <a:endParaRPr lang="en-US" altLang="zh-TW">
              <a:solidFill>
                <a:srgbClr val="000000"/>
              </a:solidFill>
            </a:endParaRPr>
          </a:p>
        </p:txBody>
      </p:sp>
      <p:sp>
        <p:nvSpPr>
          <p:cNvPr id="8" name="Rectangle 7"/>
          <p:cNvSpPr/>
          <p:nvPr/>
        </p:nvSpPr>
        <p:spPr>
          <a:xfrm>
            <a:off x="381000" y="685800"/>
            <a:ext cx="8458200" cy="769441"/>
          </a:xfrm>
          <a:prstGeom prst="rect">
            <a:avLst/>
          </a:prstGeom>
          <a:solidFill>
            <a:srgbClr val="FFFFCC"/>
          </a:solidFill>
          <a:ln>
            <a:solidFill>
              <a:schemeClr val="bg2"/>
            </a:solidFill>
          </a:ln>
        </p:spPr>
        <p:txBody>
          <a:bodyPr wrap="square">
            <a:spAutoFit/>
          </a:bodyPr>
          <a:lstStyle/>
          <a:p>
            <a:pPr marL="342900" indent="-342900" eaLnBrk="0" hangingPunct="0">
              <a:spcBef>
                <a:spcPct val="20000"/>
              </a:spcBef>
              <a:buClr>
                <a:srgbClr val="FF9900"/>
              </a:buClr>
              <a:buSzPct val="75000"/>
              <a:buFont typeface="Wingdings" pitchFamily="2" charset="2"/>
              <a:buChar char="n"/>
            </a:pPr>
            <a:r>
              <a:rPr lang="en-US" sz="2000" dirty="0" smtClean="0">
                <a:solidFill>
                  <a:srgbClr val="003366"/>
                </a:solidFill>
                <a:latin typeface="Calibri" pitchFamily="34" charset="0"/>
                <a:cs typeface="Calibri" pitchFamily="34" charset="0"/>
              </a:rPr>
              <a:t>Many predicates; many roles; how to induce interdependent phenomena? </a:t>
            </a:r>
          </a:p>
          <a:p>
            <a:pPr marL="342900" lvl="0" indent="-342900" eaLnBrk="0" hangingPunct="0">
              <a:spcBef>
                <a:spcPct val="20000"/>
              </a:spcBef>
              <a:buClr>
                <a:srgbClr val="FF9900"/>
              </a:buClr>
              <a:buSzPct val="75000"/>
              <a:buFont typeface="Wingdings" pitchFamily="2" charset="2"/>
              <a:buChar char="n"/>
            </a:pPr>
            <a:r>
              <a:rPr lang="en-US" sz="2000" dirty="0" smtClean="0">
                <a:solidFill>
                  <a:srgbClr val="3366CC"/>
                </a:solidFill>
                <a:latin typeface="Calibri" pitchFamily="34" charset="0"/>
                <a:cs typeface="Calibri" pitchFamily="34" charset="0"/>
              </a:rPr>
              <a:t>How to do it without </a:t>
            </a:r>
            <a:r>
              <a:rPr lang="en-US" sz="2000" dirty="0">
                <a:solidFill>
                  <a:srgbClr val="3366CC"/>
                </a:solidFill>
                <a:latin typeface="Calibri" pitchFamily="34" charset="0"/>
                <a:cs typeface="Calibri" pitchFamily="34" charset="0"/>
              </a:rPr>
              <a:t>the need to have jointly annotated </a:t>
            </a:r>
            <a:r>
              <a:rPr lang="en-US" sz="2000" dirty="0" smtClean="0">
                <a:solidFill>
                  <a:srgbClr val="3366CC"/>
                </a:solidFill>
                <a:latin typeface="Calibri" pitchFamily="34" charset="0"/>
                <a:cs typeface="Calibri" pitchFamily="34" charset="0"/>
              </a:rPr>
              <a:t>data?</a:t>
            </a:r>
            <a:endParaRPr lang="en-US" sz="2000" dirty="0">
              <a:solidFill>
                <a:srgbClr val="3366CC"/>
              </a:solidFill>
            </a:endParaRPr>
          </a:p>
        </p:txBody>
      </p:sp>
    </p:spTree>
    <p:extLst>
      <p:ext uri="{BB962C8B-B14F-4D97-AF65-F5344CB8AC3E}">
        <p14:creationId xmlns:p14="http://schemas.microsoft.com/office/powerpoint/2010/main" val="3926010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 Motivation</a:t>
            </a:r>
          </a:p>
        </p:txBody>
      </p:sp>
      <p:sp>
        <p:nvSpPr>
          <p:cNvPr id="133" name="Shape 133"/>
          <p:cNvSpPr txBox="1">
            <a:spLocks noGrp="1"/>
          </p:cNvSpPr>
          <p:nvPr>
            <p:ph idx="1"/>
          </p:nvPr>
        </p:nvSpPr>
        <p:spPr>
          <a:xfrm>
            <a:off x="457200" y="914400"/>
            <a:ext cx="8458200" cy="4953000"/>
          </a:xfrm>
          <a:prstGeom prst="rect">
            <a:avLst/>
          </a:prstGeom>
        </p:spPr>
        <p:txBody>
          <a:bodyPr lIns="91425" tIns="91425" rIns="91425" bIns="91425" anchor="t" anchorCtr="0">
            <a:noAutofit/>
          </a:bodyPr>
          <a:lstStyle/>
          <a:p>
            <a:pPr marL="457200" indent="-228600">
              <a:lnSpc>
                <a:spcPct val="150000"/>
              </a:lnSpc>
              <a:spcBef>
                <a:spcPts val="0"/>
              </a:spcBef>
            </a:pPr>
            <a:r>
              <a:rPr lang="en-GB" dirty="0" smtClean="0"/>
              <a:t>The goal is a comprehensive </a:t>
            </a:r>
            <a:r>
              <a:rPr lang="en-GB" dirty="0"/>
              <a:t>semantic representations (SRL++)</a:t>
            </a:r>
          </a:p>
          <a:p>
            <a:pPr marL="857250" lvl="1" indent="-228600">
              <a:lnSpc>
                <a:spcPct val="150000"/>
              </a:lnSpc>
              <a:spcBef>
                <a:spcPts val="0"/>
              </a:spcBef>
            </a:pPr>
            <a:r>
              <a:rPr lang="en-GB" dirty="0" smtClean="0"/>
              <a:t>Covering a large number of predicate types </a:t>
            </a:r>
          </a:p>
          <a:p>
            <a:pPr marL="457200" lvl="0" indent="-228600" rtl="0">
              <a:lnSpc>
                <a:spcPct val="150000"/>
              </a:lnSpc>
              <a:spcBef>
                <a:spcPts val="0"/>
              </a:spcBef>
            </a:pPr>
            <a:r>
              <a:rPr lang="en-GB" dirty="0" smtClean="0"/>
              <a:t>Abstract </a:t>
            </a:r>
            <a:r>
              <a:rPr lang="en-GB" dirty="0"/>
              <a:t>Meaning Representation (AMR) </a:t>
            </a:r>
            <a:r>
              <a:rPr lang="en-GB" sz="1400" dirty="0"/>
              <a:t>[</a:t>
            </a:r>
            <a:r>
              <a:rPr lang="en-GB" sz="1400" dirty="0" err="1"/>
              <a:t>Banarescu</a:t>
            </a:r>
            <a:r>
              <a:rPr lang="en-GB" sz="1400" dirty="0"/>
              <a:t> et al. 2013]</a:t>
            </a:r>
          </a:p>
          <a:p>
            <a:pPr marL="914400" lvl="1" indent="-228600" rtl="0">
              <a:lnSpc>
                <a:spcPct val="150000"/>
              </a:lnSpc>
              <a:spcBef>
                <a:spcPts val="0"/>
              </a:spcBef>
            </a:pPr>
            <a:r>
              <a:rPr lang="en-GB" b="1" dirty="0" smtClean="0"/>
              <a:t>Builds on joint annotation</a:t>
            </a:r>
          </a:p>
          <a:p>
            <a:pPr marL="914400" lvl="1" indent="-228600" rtl="0">
              <a:lnSpc>
                <a:spcPct val="150000"/>
              </a:lnSpc>
              <a:spcBef>
                <a:spcPts val="0"/>
              </a:spcBef>
            </a:pPr>
            <a:r>
              <a:rPr lang="en-GB" dirty="0" smtClean="0"/>
              <a:t>Expensive </a:t>
            </a:r>
            <a:r>
              <a:rPr lang="en-GB" dirty="0"/>
              <a:t>to produce large amounts of hand-annotated AMRs</a:t>
            </a:r>
          </a:p>
          <a:p>
            <a:pPr marL="914400" lvl="1" indent="-228600" rtl="0">
              <a:lnSpc>
                <a:spcPct val="150000"/>
              </a:lnSpc>
              <a:spcBef>
                <a:spcPts val="0"/>
              </a:spcBef>
            </a:pPr>
            <a:r>
              <a:rPr lang="en-GB" dirty="0" smtClean="0"/>
              <a:t>Limitations </a:t>
            </a:r>
            <a:r>
              <a:rPr lang="en-GB" dirty="0"/>
              <a:t>in terms of phenomena covered (hard to add more)</a:t>
            </a:r>
          </a:p>
          <a:p>
            <a:pPr marL="457200" lvl="0" indent="-228600" rtl="0">
              <a:lnSpc>
                <a:spcPct val="150000"/>
              </a:lnSpc>
              <a:spcBef>
                <a:spcPts val="0"/>
              </a:spcBef>
            </a:pPr>
            <a:r>
              <a:rPr lang="en-GB" b="1" dirty="0" smtClean="0"/>
              <a:t>Extended SRL: </a:t>
            </a:r>
          </a:p>
          <a:p>
            <a:pPr marL="857250" lvl="1" indent="-228600">
              <a:lnSpc>
                <a:spcPct val="150000"/>
              </a:lnSpc>
              <a:spcBef>
                <a:spcPts val="0"/>
              </a:spcBef>
            </a:pPr>
            <a:r>
              <a:rPr lang="en-GB" b="1" dirty="0" smtClean="0"/>
              <a:t>Builds on lots</a:t>
            </a:r>
            <a:r>
              <a:rPr lang="en-GB" dirty="0" smtClean="0"/>
              <a:t> </a:t>
            </a:r>
            <a:r>
              <a:rPr lang="en-GB" dirty="0"/>
              <a:t>of independently annotated data for semantic tasks</a:t>
            </a:r>
          </a:p>
          <a:p>
            <a:pPr marL="914400" lvl="1" indent="-228600" rtl="0">
              <a:lnSpc>
                <a:spcPct val="150000"/>
              </a:lnSpc>
              <a:spcBef>
                <a:spcPts val="0"/>
              </a:spcBef>
            </a:pPr>
            <a:r>
              <a:rPr lang="en-GB" dirty="0" err="1"/>
              <a:t>Ontonotes</a:t>
            </a:r>
            <a:r>
              <a:rPr lang="en-GB" dirty="0"/>
              <a:t>, PDTB, </a:t>
            </a:r>
            <a:r>
              <a:rPr lang="en-GB" dirty="0" err="1"/>
              <a:t>Semeval</a:t>
            </a:r>
            <a:r>
              <a:rPr lang="en-GB" dirty="0"/>
              <a:t>/</a:t>
            </a:r>
            <a:r>
              <a:rPr lang="en-GB" dirty="0" err="1"/>
              <a:t>CoNLL</a:t>
            </a:r>
            <a:r>
              <a:rPr lang="en-GB" dirty="0"/>
              <a:t>/*SEM shared </a:t>
            </a:r>
            <a:r>
              <a:rPr lang="en-GB" dirty="0" smtClean="0"/>
              <a:t>tasks</a:t>
            </a:r>
          </a:p>
          <a:p>
            <a:pPr marL="1314450" lvl="2">
              <a:lnSpc>
                <a:spcPct val="150000"/>
              </a:lnSpc>
              <a:spcBef>
                <a:spcPts val="0"/>
              </a:spcBef>
            </a:pPr>
            <a:r>
              <a:rPr lang="en-GB" dirty="0" smtClean="0"/>
              <a:t>For each one, it is easy to build an independent module</a:t>
            </a:r>
          </a:p>
          <a:p>
            <a:pPr marL="914400" lvl="1" indent="-228600" rtl="0">
              <a:lnSpc>
                <a:spcPct val="150000"/>
              </a:lnSpc>
              <a:spcBef>
                <a:spcPts val="0"/>
              </a:spcBef>
            </a:pPr>
            <a:r>
              <a:rPr lang="en-GB" dirty="0" smtClean="0"/>
              <a:t>Propose a learning approach that </a:t>
            </a:r>
            <a:r>
              <a:rPr lang="en-GB" dirty="0" smtClean="0">
                <a:solidFill>
                  <a:srgbClr val="003366"/>
                </a:solidFill>
              </a:rPr>
              <a:t>does not require joint annotation</a:t>
            </a:r>
            <a:endParaRPr lang="en-GB" dirty="0">
              <a:solidFill>
                <a:srgbClr val="003366"/>
              </a:solidFill>
            </a:endParaRPr>
          </a:p>
        </p:txBody>
      </p:sp>
      <p:sp>
        <p:nvSpPr>
          <p:cNvPr id="134" name="Shape 134"/>
          <p:cNvSpPr txBox="1">
            <a:spLocks noGrp="1"/>
          </p:cNvSpPr>
          <p:nvPr>
            <p:ph type="sldNum" sz="quarter" idx="11"/>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GB"/>
              <a:t>41</a:t>
            </a:fld>
            <a:endParaRPr lang="en-GB"/>
          </a:p>
        </p:txBody>
      </p:sp>
      <p:sp>
        <p:nvSpPr>
          <p:cNvPr id="5" name="Rectangle 4"/>
          <p:cNvSpPr/>
          <p:nvPr/>
        </p:nvSpPr>
        <p:spPr>
          <a:xfrm>
            <a:off x="5943600" y="1524000"/>
            <a:ext cx="2971800" cy="5184228"/>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n-US" dirty="0" smtClean="0">
                <a:cs typeface="Courier"/>
              </a:rPr>
              <a:t>Verbs</a:t>
            </a:r>
          </a:p>
          <a:p>
            <a:pPr marL="285750" indent="-285750">
              <a:buFont typeface="Arial" pitchFamily="34" charset="0"/>
              <a:buChar char="•"/>
            </a:pPr>
            <a:r>
              <a:rPr lang="en-US" dirty="0" smtClean="0">
                <a:cs typeface="Courier"/>
              </a:rPr>
              <a:t>Nouns</a:t>
            </a:r>
          </a:p>
          <a:p>
            <a:pPr marL="285750" indent="-285750">
              <a:buFont typeface="Arial" pitchFamily="34" charset="0"/>
              <a:buChar char="•"/>
            </a:pPr>
            <a:r>
              <a:rPr lang="en-US" dirty="0" smtClean="0">
                <a:cs typeface="Courier"/>
              </a:rPr>
              <a:t>Commas</a:t>
            </a:r>
          </a:p>
          <a:p>
            <a:pPr marL="285750" indent="-285750">
              <a:buFont typeface="Arial" pitchFamily="34" charset="0"/>
              <a:buChar char="•"/>
            </a:pPr>
            <a:r>
              <a:rPr lang="en-US" dirty="0" smtClean="0">
                <a:cs typeface="Courier"/>
              </a:rPr>
              <a:t>Prepositions</a:t>
            </a:r>
          </a:p>
          <a:p>
            <a:pPr marL="285750" indent="-285750">
              <a:buFont typeface="Arial" pitchFamily="34" charset="0"/>
              <a:buChar char="•"/>
            </a:pPr>
            <a:r>
              <a:rPr lang="en-US" dirty="0" smtClean="0">
                <a:cs typeface="Courier"/>
              </a:rPr>
              <a:t>Compounds</a:t>
            </a:r>
          </a:p>
          <a:p>
            <a:pPr marL="285750" indent="-285750">
              <a:buFont typeface="Arial" pitchFamily="34" charset="0"/>
              <a:buChar char="•"/>
            </a:pPr>
            <a:r>
              <a:rPr lang="en-US" dirty="0" smtClean="0">
                <a:cs typeface="Courier"/>
              </a:rPr>
              <a:t>Possessives</a:t>
            </a:r>
          </a:p>
          <a:p>
            <a:pPr marL="285750" indent="-285750">
              <a:buFont typeface="Arial" pitchFamily="34" charset="0"/>
              <a:buChar char="•"/>
            </a:pPr>
            <a:r>
              <a:rPr lang="en-US" dirty="0" smtClean="0">
                <a:cs typeface="Courier"/>
              </a:rPr>
              <a:t>Adjective-Noun</a:t>
            </a:r>
          </a:p>
          <a:p>
            <a:pPr marL="285750" indent="-285750">
              <a:buFont typeface="Arial" pitchFamily="34" charset="0"/>
              <a:buChar char="•"/>
            </a:pPr>
            <a:r>
              <a:rPr lang="en-US" dirty="0" smtClean="0">
                <a:cs typeface="Courier"/>
              </a:rPr>
              <a:t>Light verbs</a:t>
            </a:r>
          </a:p>
          <a:p>
            <a:pPr marL="285750" indent="-285750">
              <a:buFont typeface="Arial" pitchFamily="34" charset="0"/>
              <a:buChar char="•"/>
            </a:pPr>
            <a:r>
              <a:rPr lang="en-US" dirty="0" smtClean="0">
                <a:cs typeface="Courier"/>
              </a:rPr>
              <a:t>Phrasal verbs</a:t>
            </a:r>
          </a:p>
          <a:p>
            <a:pPr marL="285750" indent="-285750">
              <a:buFont typeface="Arial" pitchFamily="34" charset="0"/>
              <a:buChar char="•"/>
            </a:pPr>
            <a:r>
              <a:rPr lang="en-US" dirty="0" smtClean="0">
                <a:cs typeface="Courier"/>
              </a:rPr>
              <a:t>NER</a:t>
            </a:r>
          </a:p>
          <a:p>
            <a:pPr marL="285750" indent="-285750">
              <a:buFont typeface="Arial" pitchFamily="34" charset="0"/>
              <a:buChar char="•"/>
            </a:pPr>
            <a:r>
              <a:rPr lang="en-US" dirty="0" err="1" smtClean="0">
                <a:cs typeface="Courier"/>
              </a:rPr>
              <a:t>Wikification</a:t>
            </a:r>
            <a:endParaRPr lang="en-US" dirty="0" smtClean="0">
              <a:cs typeface="Courier"/>
            </a:endParaRPr>
          </a:p>
          <a:p>
            <a:pPr marL="285750" indent="-285750">
              <a:buFont typeface="Arial" pitchFamily="34" charset="0"/>
              <a:buChar char="•"/>
            </a:pPr>
            <a:r>
              <a:rPr lang="en-US" dirty="0" smtClean="0">
                <a:cs typeface="Courier"/>
              </a:rPr>
              <a:t>Events</a:t>
            </a:r>
          </a:p>
          <a:p>
            <a:pPr marL="285750" indent="-285750">
              <a:buFont typeface="Arial" pitchFamily="34" charset="0"/>
              <a:buChar char="•"/>
            </a:pPr>
            <a:r>
              <a:rPr lang="en-US" dirty="0" smtClean="0">
                <a:cs typeface="Courier"/>
              </a:rPr>
              <a:t>Implicit relations</a:t>
            </a:r>
          </a:p>
          <a:p>
            <a:pPr marL="742950" lvl="1" indent="-285750">
              <a:buFont typeface="Arial" pitchFamily="34" charset="0"/>
              <a:buChar char="•"/>
            </a:pPr>
            <a:r>
              <a:rPr lang="en-US" dirty="0" smtClean="0">
                <a:cs typeface="Courier"/>
              </a:rPr>
              <a:t>Missing Arguments</a:t>
            </a:r>
          </a:p>
          <a:p>
            <a:pPr marL="742950" lvl="1" indent="-285750">
              <a:buFont typeface="Arial" pitchFamily="34" charset="0"/>
              <a:buChar char="•"/>
            </a:pPr>
            <a:r>
              <a:rPr lang="en-US" dirty="0" smtClean="0">
                <a:cs typeface="Courier"/>
              </a:rPr>
              <a:t>Missing Predicates</a:t>
            </a:r>
          </a:p>
          <a:p>
            <a:pPr marL="285750" indent="-285750">
              <a:buFont typeface="Arial" pitchFamily="34" charset="0"/>
              <a:buChar char="•"/>
            </a:pPr>
            <a:r>
              <a:rPr lang="en-US" dirty="0" smtClean="0">
                <a:cs typeface="Courier"/>
              </a:rPr>
              <a:t>Conjunctions</a:t>
            </a:r>
          </a:p>
          <a:p>
            <a:pPr marL="285750" indent="-285750">
              <a:buFont typeface="Arial" pitchFamily="34" charset="0"/>
              <a:buChar char="•"/>
            </a:pPr>
            <a:r>
              <a:rPr lang="en-US" dirty="0" smtClean="0">
                <a:cs typeface="Courier"/>
              </a:rPr>
              <a:t>Quantifiers</a:t>
            </a:r>
          </a:p>
          <a:p>
            <a:pPr marL="285750" indent="-285750">
              <a:buFont typeface="Arial" pitchFamily="34" charset="0"/>
              <a:buChar char="•"/>
            </a:pPr>
            <a:r>
              <a:rPr lang="en-US" dirty="0" smtClean="0">
                <a:cs typeface="Courier"/>
              </a:rPr>
              <a:t>Negations</a:t>
            </a:r>
          </a:p>
          <a:p>
            <a:pPr marL="285750" indent="-285750">
              <a:buFont typeface="Arial" pitchFamily="34" charset="0"/>
              <a:buChar char="•"/>
            </a:pPr>
            <a:r>
              <a:rPr lang="en-US" dirty="0" smtClean="0">
                <a:cs typeface="Courier"/>
              </a:rPr>
              <a:t>Quantities (comparators)</a:t>
            </a:r>
          </a:p>
        </p:txBody>
      </p:sp>
    </p:spTree>
    <p:extLst>
      <p:ext uri="{BB962C8B-B14F-4D97-AF65-F5344CB8AC3E}">
        <p14:creationId xmlns:p14="http://schemas.microsoft.com/office/powerpoint/2010/main" val="8525282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3">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3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42</a:t>
            </a:fld>
            <a:endParaRPr lang="en-GB"/>
          </a:p>
        </p:txBody>
      </p:sp>
      <p:sp>
        <p:nvSpPr>
          <p:cNvPr id="140" name="Shape 140"/>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142" name="Shape 142"/>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000000"/>
                </a:solidFill>
                <a:latin typeface="Arial"/>
                <a:cs typeface="Arial"/>
                <a:sym typeface="Arial"/>
              </a:rPr>
              <a:t>Inference with independent models</a:t>
            </a:r>
          </a:p>
        </p:txBody>
      </p:sp>
      <p:sp>
        <p:nvSpPr>
          <p:cNvPr id="143" name="Shape 143"/>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dirty="0">
                <a:solidFill>
                  <a:srgbClr val="000000"/>
                </a:solidFill>
                <a:latin typeface="Arial"/>
                <a:cs typeface="Arial"/>
                <a:sym typeface="Arial"/>
              </a:rPr>
              <a:t>Modular semantic representation</a:t>
            </a:r>
          </a:p>
        </p:txBody>
      </p:sp>
    </p:spTree>
    <p:extLst>
      <p:ext uri="{BB962C8B-B14F-4D97-AF65-F5344CB8AC3E}">
        <p14:creationId xmlns:p14="http://schemas.microsoft.com/office/powerpoint/2010/main" val="3281930436"/>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Shape 149"/>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43</a:t>
            </a:fld>
            <a:endParaRPr lang="en-GB"/>
          </a:p>
        </p:txBody>
      </p:sp>
      <p:sp>
        <p:nvSpPr>
          <p:cNvPr id="148" name="Shape 148"/>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150" name="Shape 150"/>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B7B7B7"/>
                </a:solidFill>
                <a:latin typeface="Arial"/>
                <a:cs typeface="Arial"/>
                <a:sym typeface="Arial"/>
              </a:rPr>
              <a:t>Inference with independent models</a:t>
            </a:r>
          </a:p>
        </p:txBody>
      </p:sp>
      <p:sp>
        <p:nvSpPr>
          <p:cNvPr id="151" name="Shape 151"/>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152" name="Shape 152"/>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dirty="0">
                <a:solidFill>
                  <a:srgbClr val="000000"/>
                </a:solidFill>
                <a:latin typeface="Arial"/>
                <a:cs typeface="Arial"/>
                <a:sym typeface="Arial"/>
              </a:rPr>
              <a:t>Tokens</a:t>
            </a:r>
          </a:p>
        </p:txBody>
      </p:sp>
      <p:sp>
        <p:nvSpPr>
          <p:cNvPr id="153" name="Shape 153"/>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dirty="0">
                <a:solidFill>
                  <a:srgbClr val="000000"/>
                </a:solidFill>
                <a:latin typeface="Arial"/>
                <a:cs typeface="Arial"/>
                <a:sym typeface="Arial"/>
              </a:rPr>
              <a:t>prisoners</a:t>
            </a:r>
          </a:p>
        </p:txBody>
      </p:sp>
      <p:sp>
        <p:nvSpPr>
          <p:cNvPr id="154" name="Shape 154"/>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155" name="Shape 155"/>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156" name="Shape 156"/>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157" name="Shape 157"/>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158" name="Shape 158"/>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159" name="Shape 159"/>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dirty="0">
                <a:solidFill>
                  <a:srgbClr val="000000"/>
                </a:solidFill>
                <a:latin typeface="Arial"/>
                <a:cs typeface="Arial"/>
                <a:sym typeface="Arial"/>
              </a:rPr>
              <a:t>Five</a:t>
            </a:r>
          </a:p>
        </p:txBody>
      </p:sp>
    </p:spTree>
    <p:extLst>
      <p:ext uri="{BB962C8B-B14F-4D97-AF65-F5344CB8AC3E}">
        <p14:creationId xmlns:p14="http://schemas.microsoft.com/office/powerpoint/2010/main" val="651714681"/>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Shape 165"/>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44</a:t>
            </a:fld>
            <a:endParaRPr lang="en-GB"/>
          </a:p>
        </p:txBody>
      </p:sp>
      <p:sp>
        <p:nvSpPr>
          <p:cNvPr id="164" name="Shape 164"/>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166" name="Shape 166"/>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B7B7B7"/>
                </a:solidFill>
                <a:latin typeface="Arial"/>
                <a:cs typeface="Arial"/>
                <a:sym typeface="Arial"/>
              </a:rPr>
              <a:t>Inference with independent models</a:t>
            </a:r>
          </a:p>
        </p:txBody>
      </p:sp>
      <p:sp>
        <p:nvSpPr>
          <p:cNvPr id="167" name="Shape 167"/>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168" name="Shape 168"/>
          <p:cNvSpPr/>
          <p:nvPr/>
        </p:nvSpPr>
        <p:spPr>
          <a:xfrm>
            <a:off x="1496450" y="24659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Quantities</a:t>
            </a:r>
          </a:p>
        </p:txBody>
      </p:sp>
      <p:sp>
        <p:nvSpPr>
          <p:cNvPr id="169" name="Shape 169"/>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Tokens</a:t>
            </a:r>
          </a:p>
        </p:txBody>
      </p:sp>
      <p:sp>
        <p:nvSpPr>
          <p:cNvPr id="170" name="Shape 170"/>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prisoners</a:t>
            </a:r>
          </a:p>
        </p:txBody>
      </p:sp>
      <p:sp>
        <p:nvSpPr>
          <p:cNvPr id="171" name="Shape 171"/>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172" name="Shape 172"/>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173" name="Shape 173"/>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174" name="Shape 174"/>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175" name="Shape 175"/>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176" name="Shape 176"/>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Five</a:t>
            </a:r>
          </a:p>
        </p:txBody>
      </p:sp>
      <p:sp>
        <p:nvSpPr>
          <p:cNvPr id="177" name="Shape 177"/>
          <p:cNvSpPr/>
          <p:nvPr/>
        </p:nvSpPr>
        <p:spPr>
          <a:xfrm>
            <a:off x="2592306" y="2522908"/>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200" kern="0">
                <a:solidFill>
                  <a:srgbClr val="000000"/>
                </a:solidFill>
                <a:latin typeface="Arial"/>
                <a:cs typeface="Arial"/>
                <a:sym typeface="Arial"/>
              </a:rPr>
              <a:t>[#5] [unit: prisoner]</a:t>
            </a:r>
          </a:p>
        </p:txBody>
      </p:sp>
    </p:spTree>
    <p:extLst>
      <p:ext uri="{BB962C8B-B14F-4D97-AF65-F5344CB8AC3E}">
        <p14:creationId xmlns:p14="http://schemas.microsoft.com/office/powerpoint/2010/main" val="490471303"/>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45</a:t>
            </a:fld>
            <a:endParaRPr lang="en-GB"/>
          </a:p>
        </p:txBody>
      </p:sp>
      <p:sp>
        <p:nvSpPr>
          <p:cNvPr id="182" name="Shape 182"/>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184" name="Shape 184"/>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B7B7B7"/>
                </a:solidFill>
                <a:latin typeface="Arial"/>
                <a:cs typeface="Arial"/>
                <a:sym typeface="Arial"/>
              </a:rPr>
              <a:t>Inference with independent models</a:t>
            </a:r>
          </a:p>
        </p:txBody>
      </p:sp>
      <p:sp>
        <p:nvSpPr>
          <p:cNvPr id="185" name="Shape 185"/>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186" name="Shape 186"/>
          <p:cNvSpPr/>
          <p:nvPr/>
        </p:nvSpPr>
        <p:spPr>
          <a:xfrm>
            <a:off x="1496450" y="24659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buClr>
                <a:srgbClr val="000000"/>
              </a:buClr>
              <a:buFont typeface="Arial"/>
              <a:buNone/>
            </a:pPr>
            <a:r>
              <a:rPr lang="en-GB" sz="1400" kern="0">
                <a:solidFill>
                  <a:srgbClr val="000000"/>
                </a:solidFill>
                <a:latin typeface="Arial"/>
                <a:cs typeface="Arial"/>
                <a:sym typeface="Arial"/>
              </a:rPr>
              <a:t>Quantities</a:t>
            </a:r>
          </a:p>
        </p:txBody>
      </p:sp>
      <p:sp>
        <p:nvSpPr>
          <p:cNvPr id="187" name="Shape 187"/>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Tokens</a:t>
            </a:r>
          </a:p>
        </p:txBody>
      </p:sp>
      <p:sp>
        <p:nvSpPr>
          <p:cNvPr id="188" name="Shape 188"/>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prisoners</a:t>
            </a:r>
          </a:p>
        </p:txBody>
      </p:sp>
      <p:sp>
        <p:nvSpPr>
          <p:cNvPr id="189" name="Shape 189"/>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190" name="Shape 190"/>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191" name="Shape 191"/>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192" name="Shape 192"/>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193" name="Shape 193"/>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194" name="Shape 194"/>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Five</a:t>
            </a:r>
          </a:p>
        </p:txBody>
      </p:sp>
      <p:sp>
        <p:nvSpPr>
          <p:cNvPr id="195" name="Shape 195"/>
          <p:cNvSpPr/>
          <p:nvPr/>
        </p:nvSpPr>
        <p:spPr>
          <a:xfrm>
            <a:off x="2592306" y="2522908"/>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200" kern="0">
                <a:solidFill>
                  <a:srgbClr val="000000"/>
                </a:solidFill>
                <a:latin typeface="Arial"/>
                <a:cs typeface="Arial"/>
                <a:sym typeface="Arial"/>
              </a:rPr>
              <a:t>[#5] [unit: prisoner]</a:t>
            </a:r>
          </a:p>
        </p:txBody>
      </p:sp>
      <p:sp>
        <p:nvSpPr>
          <p:cNvPr id="196" name="Shape 196"/>
          <p:cNvSpPr/>
          <p:nvPr/>
        </p:nvSpPr>
        <p:spPr>
          <a:xfrm>
            <a:off x="1496450" y="2922624"/>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NER</a:t>
            </a:r>
          </a:p>
        </p:txBody>
      </p:sp>
      <p:sp>
        <p:nvSpPr>
          <p:cNvPr id="197" name="Shape 197"/>
          <p:cNvSpPr/>
          <p:nvPr/>
        </p:nvSpPr>
        <p:spPr>
          <a:xfrm>
            <a:off x="2592316" y="2979642"/>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Card.</a:t>
            </a:r>
          </a:p>
        </p:txBody>
      </p:sp>
      <p:sp>
        <p:nvSpPr>
          <p:cNvPr id="198" name="Shape 198"/>
          <p:cNvSpPr/>
          <p:nvPr/>
        </p:nvSpPr>
        <p:spPr>
          <a:xfrm>
            <a:off x="6745316" y="2977064"/>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Location</a:t>
            </a:r>
          </a:p>
        </p:txBody>
      </p:sp>
    </p:spTree>
    <p:extLst>
      <p:ext uri="{BB962C8B-B14F-4D97-AF65-F5344CB8AC3E}">
        <p14:creationId xmlns:p14="http://schemas.microsoft.com/office/powerpoint/2010/main" val="3456638183"/>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Shape 204"/>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46</a:t>
            </a:fld>
            <a:endParaRPr lang="en-GB"/>
          </a:p>
        </p:txBody>
      </p:sp>
      <p:sp>
        <p:nvSpPr>
          <p:cNvPr id="203" name="Shape 203"/>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205" name="Shape 205"/>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B7B7B7"/>
                </a:solidFill>
                <a:latin typeface="Arial"/>
                <a:cs typeface="Arial"/>
                <a:sym typeface="Arial"/>
              </a:rPr>
              <a:t>Inference with independent models</a:t>
            </a:r>
          </a:p>
        </p:txBody>
      </p:sp>
      <p:sp>
        <p:nvSpPr>
          <p:cNvPr id="206" name="Shape 206"/>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207" name="Shape 207"/>
          <p:cNvSpPr/>
          <p:nvPr/>
        </p:nvSpPr>
        <p:spPr>
          <a:xfrm>
            <a:off x="1496450" y="3379328"/>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VerbSRL</a:t>
            </a:r>
          </a:p>
        </p:txBody>
      </p:sp>
      <p:sp>
        <p:nvSpPr>
          <p:cNvPr id="208" name="Shape 208"/>
          <p:cNvSpPr/>
          <p:nvPr/>
        </p:nvSpPr>
        <p:spPr>
          <a:xfrm>
            <a:off x="1496450" y="24659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buClr>
                <a:srgbClr val="000000"/>
              </a:buClr>
              <a:buFont typeface="Arial"/>
              <a:buNone/>
            </a:pPr>
            <a:r>
              <a:rPr lang="en-GB" sz="1400" kern="0">
                <a:solidFill>
                  <a:srgbClr val="000000"/>
                </a:solidFill>
                <a:latin typeface="Arial"/>
                <a:cs typeface="Arial"/>
                <a:sym typeface="Arial"/>
              </a:rPr>
              <a:t>Quantities</a:t>
            </a:r>
          </a:p>
        </p:txBody>
      </p:sp>
      <p:sp>
        <p:nvSpPr>
          <p:cNvPr id="209" name="Shape 209"/>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Tokens</a:t>
            </a:r>
          </a:p>
        </p:txBody>
      </p:sp>
      <p:sp>
        <p:nvSpPr>
          <p:cNvPr id="210" name="Shape 210"/>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prisoners</a:t>
            </a:r>
          </a:p>
        </p:txBody>
      </p:sp>
      <p:sp>
        <p:nvSpPr>
          <p:cNvPr id="211" name="Shape 211"/>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212" name="Shape 212"/>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213" name="Shape 213"/>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214" name="Shape 214"/>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215" name="Shape 215"/>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216" name="Shape 216"/>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Five</a:t>
            </a:r>
          </a:p>
        </p:txBody>
      </p:sp>
      <p:sp>
        <p:nvSpPr>
          <p:cNvPr id="217" name="Shape 217"/>
          <p:cNvSpPr/>
          <p:nvPr/>
        </p:nvSpPr>
        <p:spPr>
          <a:xfrm>
            <a:off x="2592306" y="2522908"/>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200" kern="0">
                <a:solidFill>
                  <a:srgbClr val="000000"/>
                </a:solidFill>
                <a:latin typeface="Arial"/>
                <a:cs typeface="Arial"/>
                <a:sym typeface="Arial"/>
              </a:rPr>
              <a:t>[#5] [unit: prisoner]</a:t>
            </a:r>
          </a:p>
        </p:txBody>
      </p:sp>
      <p:sp>
        <p:nvSpPr>
          <p:cNvPr id="218" name="Shape 218"/>
          <p:cNvSpPr/>
          <p:nvPr/>
        </p:nvSpPr>
        <p:spPr>
          <a:xfrm>
            <a:off x="4736711" y="3435796"/>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hold</a:t>
            </a:r>
          </a:p>
        </p:txBody>
      </p:sp>
      <p:sp>
        <p:nvSpPr>
          <p:cNvPr id="219" name="Shape 219"/>
          <p:cNvSpPr/>
          <p:nvPr/>
        </p:nvSpPr>
        <p:spPr>
          <a:xfrm>
            <a:off x="2592306" y="3435796"/>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220" name="Shape 220"/>
          <p:cNvSpPr/>
          <p:nvPr/>
        </p:nvSpPr>
        <p:spPr>
          <a:xfrm>
            <a:off x="5359947" y="3435796"/>
            <a:ext cx="2634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Arg2</a:t>
            </a:r>
          </a:p>
        </p:txBody>
      </p:sp>
      <p:sp>
        <p:nvSpPr>
          <p:cNvPr id="221" name="Shape 221"/>
          <p:cNvSpPr/>
          <p:nvPr/>
        </p:nvSpPr>
        <p:spPr>
          <a:xfrm>
            <a:off x="1496450" y="43348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PrepSRL</a:t>
            </a:r>
          </a:p>
        </p:txBody>
      </p:sp>
      <p:sp>
        <p:nvSpPr>
          <p:cNvPr id="222" name="Shape 222"/>
          <p:cNvSpPr/>
          <p:nvPr/>
        </p:nvSpPr>
        <p:spPr>
          <a:xfrm>
            <a:off x="4736711" y="4390740"/>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Gov</a:t>
            </a:r>
          </a:p>
        </p:txBody>
      </p:sp>
      <p:sp>
        <p:nvSpPr>
          <p:cNvPr id="223" name="Shape 223"/>
          <p:cNvSpPr/>
          <p:nvPr/>
        </p:nvSpPr>
        <p:spPr>
          <a:xfrm>
            <a:off x="6745317" y="4389537"/>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Obj</a:t>
            </a:r>
          </a:p>
        </p:txBody>
      </p:sp>
      <p:sp>
        <p:nvSpPr>
          <p:cNvPr id="224" name="Shape 224"/>
          <p:cNvSpPr/>
          <p:nvPr/>
        </p:nvSpPr>
        <p:spPr>
          <a:xfrm>
            <a:off x="1496450" y="3857079"/>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NomSRL</a:t>
            </a:r>
          </a:p>
        </p:txBody>
      </p:sp>
      <p:sp>
        <p:nvSpPr>
          <p:cNvPr id="225" name="Shape 225"/>
          <p:cNvSpPr/>
          <p:nvPr/>
        </p:nvSpPr>
        <p:spPr>
          <a:xfrm>
            <a:off x="5359951" y="3913547"/>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226" name="Shape 226"/>
          <p:cNvSpPr/>
          <p:nvPr/>
        </p:nvSpPr>
        <p:spPr>
          <a:xfrm>
            <a:off x="2592306" y="3913547"/>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227" name="Shape 227"/>
          <p:cNvSpPr/>
          <p:nvPr/>
        </p:nvSpPr>
        <p:spPr>
          <a:xfrm>
            <a:off x="6244928" y="3913547"/>
            <a:ext cx="1749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ArgM-LOC</a:t>
            </a:r>
          </a:p>
        </p:txBody>
      </p:sp>
      <p:sp>
        <p:nvSpPr>
          <p:cNvPr id="228" name="Shape 228"/>
          <p:cNvSpPr/>
          <p:nvPr/>
        </p:nvSpPr>
        <p:spPr>
          <a:xfrm>
            <a:off x="6244925" y="4389532"/>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Loc</a:t>
            </a:r>
          </a:p>
        </p:txBody>
      </p:sp>
      <p:sp>
        <p:nvSpPr>
          <p:cNvPr id="229" name="Shape 229"/>
          <p:cNvSpPr/>
          <p:nvPr/>
        </p:nvSpPr>
        <p:spPr>
          <a:xfrm>
            <a:off x="1496450" y="2922624"/>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NER</a:t>
            </a:r>
          </a:p>
        </p:txBody>
      </p:sp>
      <p:sp>
        <p:nvSpPr>
          <p:cNvPr id="230" name="Shape 230"/>
          <p:cNvSpPr/>
          <p:nvPr/>
        </p:nvSpPr>
        <p:spPr>
          <a:xfrm>
            <a:off x="2592316" y="2979642"/>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Card.</a:t>
            </a:r>
          </a:p>
        </p:txBody>
      </p:sp>
      <p:sp>
        <p:nvSpPr>
          <p:cNvPr id="231" name="Shape 231"/>
          <p:cNvSpPr/>
          <p:nvPr/>
        </p:nvSpPr>
        <p:spPr>
          <a:xfrm>
            <a:off x="6745316" y="2977064"/>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Location</a:t>
            </a:r>
          </a:p>
        </p:txBody>
      </p:sp>
    </p:spTree>
    <p:extLst>
      <p:ext uri="{BB962C8B-B14F-4D97-AF65-F5344CB8AC3E}">
        <p14:creationId xmlns:p14="http://schemas.microsoft.com/office/powerpoint/2010/main" val="28752178"/>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Shape 237"/>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47</a:t>
            </a:fld>
            <a:endParaRPr lang="en-GB"/>
          </a:p>
        </p:txBody>
      </p:sp>
      <p:sp>
        <p:nvSpPr>
          <p:cNvPr id="236" name="Shape 236"/>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238" name="Shape 238"/>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B7B7B7"/>
                </a:solidFill>
                <a:latin typeface="Arial"/>
                <a:cs typeface="Arial"/>
                <a:sym typeface="Arial"/>
              </a:rPr>
              <a:t>Inference with independent models</a:t>
            </a:r>
          </a:p>
        </p:txBody>
      </p:sp>
      <p:sp>
        <p:nvSpPr>
          <p:cNvPr id="239" name="Shape 239"/>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240" name="Shape 240"/>
          <p:cNvSpPr/>
          <p:nvPr/>
        </p:nvSpPr>
        <p:spPr>
          <a:xfrm>
            <a:off x="1496450" y="5769706"/>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Wiki</a:t>
            </a:r>
          </a:p>
        </p:txBody>
      </p:sp>
      <p:sp>
        <p:nvSpPr>
          <p:cNvPr id="241" name="Shape 241"/>
          <p:cNvSpPr/>
          <p:nvPr/>
        </p:nvSpPr>
        <p:spPr>
          <a:xfrm>
            <a:off x="1496450" y="5291406"/>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FrameNet</a:t>
            </a:r>
          </a:p>
        </p:txBody>
      </p:sp>
      <p:sp>
        <p:nvSpPr>
          <p:cNvPr id="242" name="Shape 242"/>
          <p:cNvSpPr/>
          <p:nvPr/>
        </p:nvSpPr>
        <p:spPr>
          <a:xfrm>
            <a:off x="1496450" y="48131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LVC</a:t>
            </a:r>
          </a:p>
        </p:txBody>
      </p:sp>
      <p:sp>
        <p:nvSpPr>
          <p:cNvPr id="243" name="Shape 243"/>
          <p:cNvSpPr/>
          <p:nvPr/>
        </p:nvSpPr>
        <p:spPr>
          <a:xfrm>
            <a:off x="1496450" y="3379328"/>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VerbSRL</a:t>
            </a:r>
          </a:p>
        </p:txBody>
      </p:sp>
      <p:sp>
        <p:nvSpPr>
          <p:cNvPr id="244" name="Shape 244"/>
          <p:cNvSpPr/>
          <p:nvPr/>
        </p:nvSpPr>
        <p:spPr>
          <a:xfrm>
            <a:off x="1496450" y="24659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buClr>
                <a:srgbClr val="000000"/>
              </a:buClr>
              <a:buFont typeface="Arial"/>
              <a:buNone/>
            </a:pPr>
            <a:r>
              <a:rPr lang="en-GB" sz="1400" kern="0">
                <a:solidFill>
                  <a:srgbClr val="000000"/>
                </a:solidFill>
                <a:latin typeface="Arial"/>
                <a:cs typeface="Arial"/>
                <a:sym typeface="Arial"/>
              </a:rPr>
              <a:t>Quantities</a:t>
            </a:r>
          </a:p>
        </p:txBody>
      </p:sp>
      <p:sp>
        <p:nvSpPr>
          <p:cNvPr id="245" name="Shape 245"/>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Tokens</a:t>
            </a:r>
          </a:p>
        </p:txBody>
      </p:sp>
      <p:sp>
        <p:nvSpPr>
          <p:cNvPr id="246" name="Shape 246"/>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prisoners</a:t>
            </a:r>
          </a:p>
        </p:txBody>
      </p:sp>
      <p:sp>
        <p:nvSpPr>
          <p:cNvPr id="247" name="Shape 247"/>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248" name="Shape 248"/>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249" name="Shape 249"/>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250" name="Shape 250"/>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251" name="Shape 251"/>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252" name="Shape 252"/>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Five</a:t>
            </a:r>
          </a:p>
        </p:txBody>
      </p:sp>
      <p:sp>
        <p:nvSpPr>
          <p:cNvPr id="253" name="Shape 253"/>
          <p:cNvSpPr/>
          <p:nvPr/>
        </p:nvSpPr>
        <p:spPr>
          <a:xfrm>
            <a:off x="2592306" y="2522908"/>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200" kern="0">
                <a:solidFill>
                  <a:srgbClr val="000000"/>
                </a:solidFill>
                <a:latin typeface="Arial"/>
                <a:cs typeface="Arial"/>
                <a:sym typeface="Arial"/>
              </a:rPr>
              <a:t>[#5] [unit: prisoner]</a:t>
            </a:r>
          </a:p>
        </p:txBody>
      </p:sp>
      <p:sp>
        <p:nvSpPr>
          <p:cNvPr id="254" name="Shape 254"/>
          <p:cNvSpPr/>
          <p:nvPr/>
        </p:nvSpPr>
        <p:spPr>
          <a:xfrm>
            <a:off x="4736711" y="3435796"/>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hold</a:t>
            </a:r>
          </a:p>
        </p:txBody>
      </p:sp>
      <p:sp>
        <p:nvSpPr>
          <p:cNvPr id="255" name="Shape 255"/>
          <p:cNvSpPr/>
          <p:nvPr/>
        </p:nvSpPr>
        <p:spPr>
          <a:xfrm>
            <a:off x="2592306" y="3435796"/>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256" name="Shape 256"/>
          <p:cNvSpPr/>
          <p:nvPr/>
        </p:nvSpPr>
        <p:spPr>
          <a:xfrm>
            <a:off x="5359947" y="3435796"/>
            <a:ext cx="2634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Arg2</a:t>
            </a:r>
          </a:p>
        </p:txBody>
      </p:sp>
      <p:sp>
        <p:nvSpPr>
          <p:cNvPr id="257" name="Shape 257"/>
          <p:cNvSpPr/>
          <p:nvPr/>
        </p:nvSpPr>
        <p:spPr>
          <a:xfrm>
            <a:off x="4736711" y="4868500"/>
            <a:ext cx="1423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Light Verb</a:t>
            </a:r>
          </a:p>
        </p:txBody>
      </p:sp>
      <p:sp>
        <p:nvSpPr>
          <p:cNvPr id="258" name="Shape 258"/>
          <p:cNvSpPr/>
          <p:nvPr/>
        </p:nvSpPr>
        <p:spPr>
          <a:xfrm>
            <a:off x="5359947" y="5346260"/>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800" kern="0">
                <a:solidFill>
                  <a:srgbClr val="000000"/>
                </a:solidFill>
                <a:latin typeface="Arial"/>
                <a:cs typeface="Arial"/>
                <a:sym typeface="Arial"/>
              </a:rPr>
              <a:t>Being_in_</a:t>
            </a:r>
          </a:p>
          <a:p>
            <a:pPr algn="ctr" fontAlgn="auto">
              <a:spcBef>
                <a:spcPts val="0"/>
              </a:spcBef>
              <a:spcAft>
                <a:spcPts val="0"/>
              </a:spcAft>
            </a:pPr>
            <a:r>
              <a:rPr lang="en-GB" sz="800" kern="0">
                <a:solidFill>
                  <a:srgbClr val="000000"/>
                </a:solidFill>
                <a:latin typeface="Arial"/>
                <a:cs typeface="Arial"/>
                <a:sym typeface="Arial"/>
              </a:rPr>
              <a:t>captivity</a:t>
            </a:r>
          </a:p>
        </p:txBody>
      </p:sp>
      <p:sp>
        <p:nvSpPr>
          <p:cNvPr id="259" name="Shape 259"/>
          <p:cNvSpPr/>
          <p:nvPr/>
        </p:nvSpPr>
        <p:spPr>
          <a:xfrm>
            <a:off x="6745316" y="5824145"/>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800" kern="0">
                <a:solidFill>
                  <a:srgbClr val="000000"/>
                </a:solidFill>
                <a:latin typeface="Arial"/>
                <a:cs typeface="Arial"/>
                <a:sym typeface="Arial"/>
              </a:rPr>
              <a:t>Guantanamo_Bay_</a:t>
            </a:r>
          </a:p>
          <a:p>
            <a:pPr algn="ctr" fontAlgn="auto">
              <a:spcBef>
                <a:spcPts val="0"/>
              </a:spcBef>
              <a:spcAft>
                <a:spcPts val="0"/>
              </a:spcAft>
            </a:pPr>
            <a:r>
              <a:rPr lang="en-GB" sz="800" kern="0">
                <a:solidFill>
                  <a:srgbClr val="000000"/>
                </a:solidFill>
                <a:latin typeface="Arial"/>
                <a:cs typeface="Arial"/>
                <a:sym typeface="Arial"/>
              </a:rPr>
              <a:t>detention_camp</a:t>
            </a:r>
          </a:p>
        </p:txBody>
      </p:sp>
      <p:sp>
        <p:nvSpPr>
          <p:cNvPr id="260" name="Shape 260"/>
          <p:cNvSpPr/>
          <p:nvPr/>
        </p:nvSpPr>
        <p:spPr>
          <a:xfrm>
            <a:off x="1496450" y="43348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PrepSRL</a:t>
            </a:r>
          </a:p>
        </p:txBody>
      </p:sp>
      <p:sp>
        <p:nvSpPr>
          <p:cNvPr id="261" name="Shape 261"/>
          <p:cNvSpPr/>
          <p:nvPr/>
        </p:nvSpPr>
        <p:spPr>
          <a:xfrm>
            <a:off x="4736711" y="4390740"/>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Gov</a:t>
            </a:r>
          </a:p>
        </p:txBody>
      </p:sp>
      <p:sp>
        <p:nvSpPr>
          <p:cNvPr id="262" name="Shape 262"/>
          <p:cNvSpPr/>
          <p:nvPr/>
        </p:nvSpPr>
        <p:spPr>
          <a:xfrm>
            <a:off x="6745317" y="4389537"/>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Obj</a:t>
            </a:r>
          </a:p>
        </p:txBody>
      </p:sp>
      <p:sp>
        <p:nvSpPr>
          <p:cNvPr id="263" name="Shape 263"/>
          <p:cNvSpPr/>
          <p:nvPr/>
        </p:nvSpPr>
        <p:spPr>
          <a:xfrm>
            <a:off x="1496450" y="3857079"/>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NomSRL</a:t>
            </a:r>
          </a:p>
        </p:txBody>
      </p:sp>
      <p:sp>
        <p:nvSpPr>
          <p:cNvPr id="264" name="Shape 264"/>
          <p:cNvSpPr/>
          <p:nvPr/>
        </p:nvSpPr>
        <p:spPr>
          <a:xfrm>
            <a:off x="5359951" y="3913547"/>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265" name="Shape 265"/>
          <p:cNvSpPr/>
          <p:nvPr/>
        </p:nvSpPr>
        <p:spPr>
          <a:xfrm>
            <a:off x="2592306" y="3913547"/>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266" name="Shape 266"/>
          <p:cNvSpPr/>
          <p:nvPr/>
        </p:nvSpPr>
        <p:spPr>
          <a:xfrm>
            <a:off x="6244928" y="3913547"/>
            <a:ext cx="1749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ArgM-LOC</a:t>
            </a:r>
          </a:p>
        </p:txBody>
      </p:sp>
      <p:sp>
        <p:nvSpPr>
          <p:cNvPr id="267" name="Shape 267"/>
          <p:cNvSpPr/>
          <p:nvPr/>
        </p:nvSpPr>
        <p:spPr>
          <a:xfrm>
            <a:off x="6244925" y="4389532"/>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Loc</a:t>
            </a:r>
          </a:p>
        </p:txBody>
      </p:sp>
      <p:sp>
        <p:nvSpPr>
          <p:cNvPr id="268" name="Shape 268"/>
          <p:cNvSpPr/>
          <p:nvPr/>
        </p:nvSpPr>
        <p:spPr>
          <a:xfrm>
            <a:off x="1496450" y="2922624"/>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NER</a:t>
            </a:r>
          </a:p>
        </p:txBody>
      </p:sp>
      <p:sp>
        <p:nvSpPr>
          <p:cNvPr id="269" name="Shape 269"/>
          <p:cNvSpPr/>
          <p:nvPr/>
        </p:nvSpPr>
        <p:spPr>
          <a:xfrm>
            <a:off x="2592316" y="2979642"/>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Card.</a:t>
            </a:r>
          </a:p>
        </p:txBody>
      </p:sp>
      <p:sp>
        <p:nvSpPr>
          <p:cNvPr id="270" name="Shape 270"/>
          <p:cNvSpPr/>
          <p:nvPr/>
        </p:nvSpPr>
        <p:spPr>
          <a:xfrm>
            <a:off x="6745316" y="2977064"/>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Location</a:t>
            </a:r>
          </a:p>
        </p:txBody>
      </p:sp>
    </p:spTree>
    <p:extLst>
      <p:ext uri="{BB962C8B-B14F-4D97-AF65-F5344CB8AC3E}">
        <p14:creationId xmlns:p14="http://schemas.microsoft.com/office/powerpoint/2010/main" val="1943124273"/>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Shape 276"/>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48</a:t>
            </a:fld>
            <a:endParaRPr lang="en-GB"/>
          </a:p>
        </p:txBody>
      </p:sp>
      <p:sp>
        <p:nvSpPr>
          <p:cNvPr id="275" name="Shape 275"/>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277" name="Shape 277"/>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B7B7B7"/>
                </a:solidFill>
                <a:latin typeface="Arial"/>
                <a:cs typeface="Arial"/>
                <a:sym typeface="Arial"/>
              </a:rPr>
              <a:t>Inference with independent models</a:t>
            </a:r>
          </a:p>
        </p:txBody>
      </p:sp>
      <p:sp>
        <p:nvSpPr>
          <p:cNvPr id="278" name="Shape 278"/>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279" name="Shape 279"/>
          <p:cNvSpPr/>
          <p:nvPr/>
        </p:nvSpPr>
        <p:spPr>
          <a:xfrm>
            <a:off x="1496450" y="5769706"/>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Wiki</a:t>
            </a:r>
          </a:p>
        </p:txBody>
      </p:sp>
      <p:sp>
        <p:nvSpPr>
          <p:cNvPr id="280" name="Shape 280"/>
          <p:cNvSpPr/>
          <p:nvPr/>
        </p:nvSpPr>
        <p:spPr>
          <a:xfrm>
            <a:off x="1496450" y="5291406"/>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FrameNet</a:t>
            </a:r>
          </a:p>
        </p:txBody>
      </p:sp>
      <p:sp>
        <p:nvSpPr>
          <p:cNvPr id="281" name="Shape 281"/>
          <p:cNvSpPr/>
          <p:nvPr/>
        </p:nvSpPr>
        <p:spPr>
          <a:xfrm>
            <a:off x="1496450" y="48131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LVC</a:t>
            </a:r>
          </a:p>
        </p:txBody>
      </p:sp>
      <p:sp>
        <p:nvSpPr>
          <p:cNvPr id="282" name="Shape 282"/>
          <p:cNvSpPr/>
          <p:nvPr/>
        </p:nvSpPr>
        <p:spPr>
          <a:xfrm>
            <a:off x="1496450" y="3379328"/>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VerbSRL</a:t>
            </a:r>
          </a:p>
        </p:txBody>
      </p:sp>
      <p:sp>
        <p:nvSpPr>
          <p:cNvPr id="283" name="Shape 283"/>
          <p:cNvSpPr/>
          <p:nvPr/>
        </p:nvSpPr>
        <p:spPr>
          <a:xfrm>
            <a:off x="1496450" y="24659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buClr>
                <a:srgbClr val="000000"/>
              </a:buClr>
              <a:buFont typeface="Arial"/>
              <a:buNone/>
            </a:pPr>
            <a:r>
              <a:rPr lang="en-GB" sz="1400" kern="0">
                <a:solidFill>
                  <a:srgbClr val="000000"/>
                </a:solidFill>
                <a:latin typeface="Arial"/>
                <a:cs typeface="Arial"/>
                <a:sym typeface="Arial"/>
              </a:rPr>
              <a:t>Quantities</a:t>
            </a:r>
          </a:p>
        </p:txBody>
      </p:sp>
      <p:sp>
        <p:nvSpPr>
          <p:cNvPr id="284" name="Shape 284"/>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Tokens</a:t>
            </a:r>
          </a:p>
        </p:txBody>
      </p:sp>
      <p:sp>
        <p:nvSpPr>
          <p:cNvPr id="285" name="Shape 285"/>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prisoners</a:t>
            </a:r>
          </a:p>
        </p:txBody>
      </p:sp>
      <p:sp>
        <p:nvSpPr>
          <p:cNvPr id="286" name="Shape 286"/>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287" name="Shape 287"/>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288" name="Shape 288"/>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289" name="Shape 289"/>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290" name="Shape 290"/>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291" name="Shape 291"/>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Five</a:t>
            </a:r>
          </a:p>
        </p:txBody>
      </p:sp>
      <p:sp>
        <p:nvSpPr>
          <p:cNvPr id="292" name="Shape 292"/>
          <p:cNvSpPr/>
          <p:nvPr/>
        </p:nvSpPr>
        <p:spPr>
          <a:xfrm>
            <a:off x="2592306" y="2522908"/>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200" kern="0">
                <a:solidFill>
                  <a:srgbClr val="000000"/>
                </a:solidFill>
                <a:latin typeface="Arial"/>
                <a:cs typeface="Arial"/>
                <a:sym typeface="Arial"/>
              </a:rPr>
              <a:t>[#5] [unit: prisoner]</a:t>
            </a:r>
          </a:p>
        </p:txBody>
      </p:sp>
      <p:sp>
        <p:nvSpPr>
          <p:cNvPr id="293" name="Shape 293"/>
          <p:cNvSpPr/>
          <p:nvPr/>
        </p:nvSpPr>
        <p:spPr>
          <a:xfrm>
            <a:off x="4736711" y="3435796"/>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hold</a:t>
            </a:r>
          </a:p>
        </p:txBody>
      </p:sp>
      <p:sp>
        <p:nvSpPr>
          <p:cNvPr id="294" name="Shape 294"/>
          <p:cNvSpPr/>
          <p:nvPr/>
        </p:nvSpPr>
        <p:spPr>
          <a:xfrm>
            <a:off x="2592306" y="3435796"/>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295" name="Shape 295"/>
          <p:cNvSpPr/>
          <p:nvPr/>
        </p:nvSpPr>
        <p:spPr>
          <a:xfrm>
            <a:off x="5359947" y="3435796"/>
            <a:ext cx="2634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Arg2</a:t>
            </a:r>
          </a:p>
        </p:txBody>
      </p:sp>
      <p:sp>
        <p:nvSpPr>
          <p:cNvPr id="296" name="Shape 296"/>
          <p:cNvSpPr/>
          <p:nvPr/>
        </p:nvSpPr>
        <p:spPr>
          <a:xfrm>
            <a:off x="4736711" y="4868500"/>
            <a:ext cx="1423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Light Verb</a:t>
            </a:r>
          </a:p>
        </p:txBody>
      </p:sp>
      <p:sp>
        <p:nvSpPr>
          <p:cNvPr id="297" name="Shape 297"/>
          <p:cNvSpPr/>
          <p:nvPr/>
        </p:nvSpPr>
        <p:spPr>
          <a:xfrm>
            <a:off x="5359947" y="5346260"/>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800" kern="0">
                <a:solidFill>
                  <a:srgbClr val="000000"/>
                </a:solidFill>
                <a:latin typeface="Arial"/>
                <a:cs typeface="Arial"/>
                <a:sym typeface="Arial"/>
              </a:rPr>
              <a:t>Being_in_</a:t>
            </a:r>
          </a:p>
          <a:p>
            <a:pPr algn="ctr" fontAlgn="auto">
              <a:spcBef>
                <a:spcPts val="0"/>
              </a:spcBef>
              <a:spcAft>
                <a:spcPts val="0"/>
              </a:spcAft>
            </a:pPr>
            <a:r>
              <a:rPr lang="en-GB" sz="800" kern="0">
                <a:solidFill>
                  <a:srgbClr val="000000"/>
                </a:solidFill>
                <a:latin typeface="Arial"/>
                <a:cs typeface="Arial"/>
                <a:sym typeface="Arial"/>
              </a:rPr>
              <a:t>captivity</a:t>
            </a:r>
          </a:p>
        </p:txBody>
      </p:sp>
      <p:sp>
        <p:nvSpPr>
          <p:cNvPr id="298" name="Shape 298"/>
          <p:cNvSpPr/>
          <p:nvPr/>
        </p:nvSpPr>
        <p:spPr>
          <a:xfrm>
            <a:off x="6745316" y="5824145"/>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800" kern="0">
                <a:solidFill>
                  <a:srgbClr val="000000"/>
                </a:solidFill>
                <a:latin typeface="Arial"/>
                <a:cs typeface="Arial"/>
                <a:sym typeface="Arial"/>
              </a:rPr>
              <a:t>Guantanamo_Bay_</a:t>
            </a:r>
          </a:p>
          <a:p>
            <a:pPr algn="ctr" fontAlgn="auto">
              <a:spcBef>
                <a:spcPts val="0"/>
              </a:spcBef>
              <a:spcAft>
                <a:spcPts val="0"/>
              </a:spcAft>
            </a:pPr>
            <a:r>
              <a:rPr lang="en-GB" sz="800" kern="0">
                <a:solidFill>
                  <a:srgbClr val="000000"/>
                </a:solidFill>
                <a:latin typeface="Arial"/>
                <a:cs typeface="Arial"/>
                <a:sym typeface="Arial"/>
              </a:rPr>
              <a:t>detention_camp</a:t>
            </a:r>
          </a:p>
        </p:txBody>
      </p:sp>
      <p:sp>
        <p:nvSpPr>
          <p:cNvPr id="299" name="Shape 299"/>
          <p:cNvSpPr/>
          <p:nvPr/>
        </p:nvSpPr>
        <p:spPr>
          <a:xfrm>
            <a:off x="1496450" y="43348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PrepSRL</a:t>
            </a:r>
          </a:p>
        </p:txBody>
      </p:sp>
      <p:sp>
        <p:nvSpPr>
          <p:cNvPr id="300" name="Shape 300"/>
          <p:cNvSpPr/>
          <p:nvPr/>
        </p:nvSpPr>
        <p:spPr>
          <a:xfrm>
            <a:off x="4736711" y="4390740"/>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Gov</a:t>
            </a:r>
          </a:p>
        </p:txBody>
      </p:sp>
      <p:sp>
        <p:nvSpPr>
          <p:cNvPr id="301" name="Shape 301"/>
          <p:cNvSpPr/>
          <p:nvPr/>
        </p:nvSpPr>
        <p:spPr>
          <a:xfrm>
            <a:off x="6745317" y="4389537"/>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Obj</a:t>
            </a:r>
          </a:p>
        </p:txBody>
      </p:sp>
      <p:sp>
        <p:nvSpPr>
          <p:cNvPr id="302" name="Shape 302"/>
          <p:cNvSpPr/>
          <p:nvPr/>
        </p:nvSpPr>
        <p:spPr>
          <a:xfrm>
            <a:off x="1496450" y="3857079"/>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NomSRL</a:t>
            </a:r>
          </a:p>
        </p:txBody>
      </p:sp>
      <p:sp>
        <p:nvSpPr>
          <p:cNvPr id="303" name="Shape 303"/>
          <p:cNvSpPr/>
          <p:nvPr/>
        </p:nvSpPr>
        <p:spPr>
          <a:xfrm>
            <a:off x="5359951" y="3913547"/>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304" name="Shape 304"/>
          <p:cNvSpPr/>
          <p:nvPr/>
        </p:nvSpPr>
        <p:spPr>
          <a:xfrm>
            <a:off x="2592306" y="3913547"/>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305" name="Shape 305"/>
          <p:cNvSpPr/>
          <p:nvPr/>
        </p:nvSpPr>
        <p:spPr>
          <a:xfrm>
            <a:off x="6244928" y="3913547"/>
            <a:ext cx="1749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ArgM-LOC</a:t>
            </a:r>
          </a:p>
        </p:txBody>
      </p:sp>
      <p:sp>
        <p:nvSpPr>
          <p:cNvPr id="306" name="Shape 306"/>
          <p:cNvSpPr/>
          <p:nvPr/>
        </p:nvSpPr>
        <p:spPr>
          <a:xfrm>
            <a:off x="6244925" y="4389532"/>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Loc</a:t>
            </a:r>
          </a:p>
        </p:txBody>
      </p:sp>
      <p:sp>
        <p:nvSpPr>
          <p:cNvPr id="307" name="Shape 307"/>
          <p:cNvSpPr/>
          <p:nvPr/>
        </p:nvSpPr>
        <p:spPr>
          <a:xfrm>
            <a:off x="1496450" y="2922624"/>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NER</a:t>
            </a:r>
          </a:p>
        </p:txBody>
      </p:sp>
      <p:sp>
        <p:nvSpPr>
          <p:cNvPr id="308" name="Shape 308"/>
          <p:cNvSpPr/>
          <p:nvPr/>
        </p:nvSpPr>
        <p:spPr>
          <a:xfrm>
            <a:off x="2592316" y="2979642"/>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Card.</a:t>
            </a:r>
          </a:p>
        </p:txBody>
      </p:sp>
      <p:sp>
        <p:nvSpPr>
          <p:cNvPr id="309" name="Shape 309"/>
          <p:cNvSpPr/>
          <p:nvPr/>
        </p:nvSpPr>
        <p:spPr>
          <a:xfrm>
            <a:off x="6745316" y="2977064"/>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Location</a:t>
            </a:r>
          </a:p>
        </p:txBody>
      </p:sp>
      <p:sp>
        <p:nvSpPr>
          <p:cNvPr id="310" name="Shape 310"/>
          <p:cNvSpPr txBox="1"/>
          <p:nvPr/>
        </p:nvSpPr>
        <p:spPr>
          <a:xfrm>
            <a:off x="3247200" y="3303934"/>
            <a:ext cx="3517200" cy="763560"/>
          </a:xfrm>
          <a:prstGeom prst="rect">
            <a:avLst/>
          </a:prstGeom>
          <a:solidFill>
            <a:srgbClr val="FFFFCC"/>
          </a:solidFill>
          <a:ln w="28575" cap="flat" cmpd="sng">
            <a:solidFill>
              <a:schemeClr val="bg2"/>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600" kern="0" dirty="0">
                <a:solidFill>
                  <a:srgbClr val="000000"/>
                </a:solidFill>
                <a:latin typeface="+mn-lt"/>
                <a:cs typeface="Arial"/>
                <a:sym typeface="Arial"/>
              </a:rPr>
              <a:t>How can we </a:t>
            </a:r>
            <a:r>
              <a:rPr lang="en-GB" sz="1600" kern="0" dirty="0" smtClean="0">
                <a:solidFill>
                  <a:srgbClr val="000000"/>
                </a:solidFill>
                <a:latin typeface="+mn-lt"/>
                <a:cs typeface="Arial"/>
                <a:sym typeface="Arial"/>
              </a:rPr>
              <a:t>coherently join </a:t>
            </a:r>
            <a:r>
              <a:rPr lang="en-GB" sz="1600" kern="0" dirty="0">
                <a:solidFill>
                  <a:srgbClr val="000000"/>
                </a:solidFill>
                <a:latin typeface="+mn-lt"/>
                <a:cs typeface="Arial"/>
                <a:sym typeface="Arial"/>
              </a:rPr>
              <a:t>predictions </a:t>
            </a:r>
          </a:p>
          <a:p>
            <a:pPr algn="ctr" fontAlgn="auto">
              <a:spcBef>
                <a:spcPts val="0"/>
              </a:spcBef>
              <a:spcAft>
                <a:spcPts val="0"/>
              </a:spcAft>
            </a:pPr>
            <a:r>
              <a:rPr lang="en-GB" sz="1600" kern="0" dirty="0">
                <a:solidFill>
                  <a:srgbClr val="000000"/>
                </a:solidFill>
                <a:latin typeface="+mn-lt"/>
                <a:cs typeface="Arial"/>
                <a:sym typeface="Arial"/>
              </a:rPr>
              <a:t>across these phenomena?</a:t>
            </a:r>
          </a:p>
        </p:txBody>
      </p:sp>
    </p:spTree>
    <p:extLst>
      <p:ext uri="{BB962C8B-B14F-4D97-AF65-F5344CB8AC3E}">
        <p14:creationId xmlns:p14="http://schemas.microsoft.com/office/powerpoint/2010/main" val="1457118281"/>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Shape 316"/>
          <p:cNvSpPr txBox="1">
            <a:spLocks noGrp="1"/>
          </p:cNvSpPr>
          <p:nvPr>
            <p:ph type="sldNum" sz="quarter" idx="11"/>
          </p:nvPr>
        </p:nvSpPr>
        <p:spPr>
          <a:prstGeom prst="rect">
            <a:avLst/>
          </a:prstGeom>
        </p:spPr>
        <p:txBody>
          <a:bodyPr lIns="91425" tIns="91425" rIns="91425" bIns="91425" anchor="ctr" anchorCtr="0">
            <a:noAutofit/>
          </a:bodyPr>
          <a:lstStyle/>
          <a:p>
            <a:fld id="{00000000-1234-1234-1234-123412341234}" type="slidenum">
              <a:rPr lang="en-GB"/>
              <a:pPr/>
              <a:t>49</a:t>
            </a:fld>
            <a:endParaRPr lang="en-GB"/>
          </a:p>
        </p:txBody>
      </p:sp>
      <p:sp>
        <p:nvSpPr>
          <p:cNvPr id="315" name="Shape 315"/>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a:t>
            </a:r>
          </a:p>
        </p:txBody>
      </p:sp>
      <p:sp>
        <p:nvSpPr>
          <p:cNvPr id="317" name="Shape 317"/>
          <p:cNvSpPr txBox="1"/>
          <p:nvPr/>
        </p:nvSpPr>
        <p:spPr>
          <a:xfrm>
            <a:off x="4815900" y="1371600"/>
            <a:ext cx="4016400" cy="653760"/>
          </a:xfrm>
          <a:prstGeom prst="rect">
            <a:avLst/>
          </a:prstGeom>
          <a:noFill/>
          <a:ln>
            <a:noFill/>
          </a:ln>
        </p:spPr>
        <p:txBody>
          <a:bodyPr lIns="91425" tIns="91425" rIns="91425" bIns="91425" anchor="t" anchorCtr="0">
            <a:noAutofit/>
          </a:bodyPr>
          <a:lstStyle/>
          <a:p>
            <a:pPr algn="r" fontAlgn="auto">
              <a:spcBef>
                <a:spcPts val="0"/>
              </a:spcBef>
              <a:spcAft>
                <a:spcPts val="0"/>
              </a:spcAft>
            </a:pPr>
            <a:r>
              <a:rPr lang="en-GB" kern="0">
                <a:solidFill>
                  <a:srgbClr val="000000"/>
                </a:solidFill>
                <a:latin typeface="Arial"/>
                <a:cs typeface="Arial"/>
                <a:sym typeface="Arial"/>
              </a:rPr>
              <a:t>Inference with independent models</a:t>
            </a:r>
          </a:p>
        </p:txBody>
      </p:sp>
      <p:sp>
        <p:nvSpPr>
          <p:cNvPr id="318" name="Shape 318"/>
          <p:cNvSpPr txBox="1"/>
          <p:nvPr/>
        </p:nvSpPr>
        <p:spPr>
          <a:xfrm>
            <a:off x="311700" y="1371600"/>
            <a:ext cx="4016400" cy="653760"/>
          </a:xfrm>
          <a:prstGeom prst="rect">
            <a:avLst/>
          </a:prstGeom>
          <a:noFill/>
          <a:ln>
            <a:noFill/>
          </a:ln>
        </p:spPr>
        <p:txBody>
          <a:bodyPr lIns="91425" tIns="91425" rIns="91425" bIns="91425" anchor="t" anchorCtr="0">
            <a:noAutofit/>
          </a:bodyPr>
          <a:lstStyle/>
          <a:p>
            <a:pPr fontAlgn="auto">
              <a:spcBef>
                <a:spcPts val="0"/>
              </a:spcBef>
              <a:spcAft>
                <a:spcPts val="0"/>
              </a:spcAft>
            </a:pPr>
            <a:r>
              <a:rPr lang="en-GB" kern="0">
                <a:solidFill>
                  <a:srgbClr val="000000"/>
                </a:solidFill>
                <a:latin typeface="Arial"/>
                <a:cs typeface="Arial"/>
                <a:sym typeface="Arial"/>
              </a:rPr>
              <a:t>Modular semantic representation</a:t>
            </a:r>
          </a:p>
        </p:txBody>
      </p:sp>
      <p:sp>
        <p:nvSpPr>
          <p:cNvPr id="319" name="Shape 319"/>
          <p:cNvSpPr/>
          <p:nvPr/>
        </p:nvSpPr>
        <p:spPr>
          <a:xfrm>
            <a:off x="1496450" y="5769706"/>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Wiki</a:t>
            </a:r>
          </a:p>
        </p:txBody>
      </p:sp>
      <p:sp>
        <p:nvSpPr>
          <p:cNvPr id="320" name="Shape 320"/>
          <p:cNvSpPr/>
          <p:nvPr/>
        </p:nvSpPr>
        <p:spPr>
          <a:xfrm>
            <a:off x="1496450" y="5291406"/>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FrameNet</a:t>
            </a:r>
          </a:p>
        </p:txBody>
      </p:sp>
      <p:sp>
        <p:nvSpPr>
          <p:cNvPr id="321" name="Shape 321"/>
          <p:cNvSpPr/>
          <p:nvPr/>
        </p:nvSpPr>
        <p:spPr>
          <a:xfrm>
            <a:off x="1496450" y="48131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LVC</a:t>
            </a:r>
          </a:p>
        </p:txBody>
      </p:sp>
      <p:sp>
        <p:nvSpPr>
          <p:cNvPr id="322" name="Shape 322"/>
          <p:cNvSpPr/>
          <p:nvPr/>
        </p:nvSpPr>
        <p:spPr>
          <a:xfrm>
            <a:off x="4737325" y="4853535"/>
            <a:ext cx="1459200" cy="828000"/>
          </a:xfrm>
          <a:prstGeom prst="rect">
            <a:avLst/>
          </a:prstGeom>
          <a:noFill/>
          <a:ln w="28575" cap="flat" cmpd="sng">
            <a:solidFill>
              <a:srgbClr val="FF0000"/>
            </a:solidFill>
            <a:prstDash val="dash"/>
            <a:round/>
            <a:headEnd type="none" w="med" len="med"/>
            <a:tailEnd type="none" w="med" len="med"/>
          </a:ln>
        </p:spPr>
        <p:txBody>
          <a:bodyPr lIns="91425" tIns="91425" rIns="91425" bIns="91425" anchor="ctr" anchorCtr="0">
            <a:noAutofit/>
          </a:bodyPr>
          <a:lstStyle/>
          <a:p>
            <a:pPr fontAlgn="auto">
              <a:spcBef>
                <a:spcPts val="0"/>
              </a:spcBef>
              <a:spcAft>
                <a:spcPts val="0"/>
              </a:spcAft>
            </a:pPr>
            <a:endParaRPr sz="1400" kern="0">
              <a:solidFill>
                <a:srgbClr val="000000"/>
              </a:solidFill>
              <a:latin typeface="Arial"/>
              <a:cs typeface="Arial"/>
              <a:sym typeface="Arial"/>
            </a:endParaRPr>
          </a:p>
        </p:txBody>
      </p:sp>
      <p:sp>
        <p:nvSpPr>
          <p:cNvPr id="323" name="Shape 323"/>
          <p:cNvSpPr/>
          <p:nvPr/>
        </p:nvSpPr>
        <p:spPr>
          <a:xfrm>
            <a:off x="1496450" y="3379328"/>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VerbSRL</a:t>
            </a:r>
          </a:p>
        </p:txBody>
      </p:sp>
      <p:sp>
        <p:nvSpPr>
          <p:cNvPr id="324" name="Shape 324"/>
          <p:cNvSpPr/>
          <p:nvPr/>
        </p:nvSpPr>
        <p:spPr>
          <a:xfrm>
            <a:off x="1496450" y="24659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buClr>
                <a:srgbClr val="000000"/>
              </a:buClr>
              <a:buFont typeface="Arial"/>
              <a:buNone/>
            </a:pPr>
            <a:r>
              <a:rPr lang="en-GB" sz="1400" kern="0">
                <a:solidFill>
                  <a:srgbClr val="000000"/>
                </a:solidFill>
                <a:latin typeface="Arial"/>
                <a:cs typeface="Arial"/>
                <a:sym typeface="Arial"/>
              </a:rPr>
              <a:t>Quantities</a:t>
            </a:r>
          </a:p>
        </p:txBody>
      </p:sp>
      <p:sp>
        <p:nvSpPr>
          <p:cNvPr id="325" name="Shape 325"/>
          <p:cNvSpPr/>
          <p:nvPr/>
        </p:nvSpPr>
        <p:spPr>
          <a:xfrm>
            <a:off x="1496450" y="1987600"/>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Tokens</a:t>
            </a:r>
          </a:p>
        </p:txBody>
      </p:sp>
      <p:sp>
        <p:nvSpPr>
          <p:cNvPr id="326" name="Shape 326"/>
          <p:cNvSpPr/>
          <p:nvPr/>
        </p:nvSpPr>
        <p:spPr>
          <a:xfrm>
            <a:off x="3215542" y="2045148"/>
            <a:ext cx="881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prisoners</a:t>
            </a:r>
          </a:p>
        </p:txBody>
      </p:sp>
      <p:sp>
        <p:nvSpPr>
          <p:cNvPr id="327" name="Shape 327"/>
          <p:cNvSpPr/>
          <p:nvPr/>
        </p:nvSpPr>
        <p:spPr>
          <a:xfrm>
            <a:off x="4181657" y="2045148"/>
            <a:ext cx="4704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are</a:t>
            </a:r>
          </a:p>
        </p:txBody>
      </p:sp>
      <p:sp>
        <p:nvSpPr>
          <p:cNvPr id="328" name="Shape 328"/>
          <p:cNvSpPr/>
          <p:nvPr/>
        </p:nvSpPr>
        <p:spPr>
          <a:xfrm>
            <a:off x="4736711"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held</a:t>
            </a:r>
          </a:p>
        </p:txBody>
      </p:sp>
      <p:sp>
        <p:nvSpPr>
          <p:cNvPr id="329" name="Shape 329"/>
          <p:cNvSpPr/>
          <p:nvPr/>
        </p:nvSpPr>
        <p:spPr>
          <a:xfrm>
            <a:off x="5359947" y="2045148"/>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330" name="Shape 330"/>
          <p:cNvSpPr/>
          <p:nvPr/>
        </p:nvSpPr>
        <p:spPr>
          <a:xfrm>
            <a:off x="6244925" y="2045148"/>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in</a:t>
            </a:r>
          </a:p>
        </p:txBody>
      </p:sp>
      <p:sp>
        <p:nvSpPr>
          <p:cNvPr id="331" name="Shape 331"/>
          <p:cNvSpPr/>
          <p:nvPr/>
        </p:nvSpPr>
        <p:spPr>
          <a:xfrm>
            <a:off x="6745316" y="2045148"/>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Guantanamo</a:t>
            </a:r>
          </a:p>
        </p:txBody>
      </p:sp>
      <p:sp>
        <p:nvSpPr>
          <p:cNvPr id="332" name="Shape 332"/>
          <p:cNvSpPr/>
          <p:nvPr/>
        </p:nvSpPr>
        <p:spPr>
          <a:xfrm>
            <a:off x="2592306" y="2045148"/>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Five</a:t>
            </a:r>
          </a:p>
        </p:txBody>
      </p:sp>
      <p:sp>
        <p:nvSpPr>
          <p:cNvPr id="333" name="Shape 333"/>
          <p:cNvSpPr/>
          <p:nvPr/>
        </p:nvSpPr>
        <p:spPr>
          <a:xfrm>
            <a:off x="2592306" y="2522908"/>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200" kern="0">
                <a:solidFill>
                  <a:srgbClr val="000000"/>
                </a:solidFill>
                <a:latin typeface="Arial"/>
                <a:cs typeface="Arial"/>
                <a:sym typeface="Arial"/>
              </a:rPr>
              <a:t>[#5] [unit: prisoner]</a:t>
            </a:r>
          </a:p>
        </p:txBody>
      </p:sp>
      <p:sp>
        <p:nvSpPr>
          <p:cNvPr id="334" name="Shape 334"/>
          <p:cNvSpPr/>
          <p:nvPr/>
        </p:nvSpPr>
        <p:spPr>
          <a:xfrm>
            <a:off x="4736711" y="3435796"/>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hold</a:t>
            </a:r>
          </a:p>
        </p:txBody>
      </p:sp>
      <p:sp>
        <p:nvSpPr>
          <p:cNvPr id="335" name="Shape 335"/>
          <p:cNvSpPr/>
          <p:nvPr/>
        </p:nvSpPr>
        <p:spPr>
          <a:xfrm>
            <a:off x="2592306" y="3435796"/>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336" name="Shape 336"/>
          <p:cNvSpPr/>
          <p:nvPr/>
        </p:nvSpPr>
        <p:spPr>
          <a:xfrm>
            <a:off x="5359947" y="3435796"/>
            <a:ext cx="2634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Arg2</a:t>
            </a:r>
          </a:p>
        </p:txBody>
      </p:sp>
      <p:sp>
        <p:nvSpPr>
          <p:cNvPr id="337" name="Shape 337"/>
          <p:cNvSpPr/>
          <p:nvPr/>
        </p:nvSpPr>
        <p:spPr>
          <a:xfrm>
            <a:off x="4736711" y="4868500"/>
            <a:ext cx="1423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Light Verb</a:t>
            </a:r>
          </a:p>
        </p:txBody>
      </p:sp>
      <p:sp>
        <p:nvSpPr>
          <p:cNvPr id="338" name="Shape 338"/>
          <p:cNvSpPr/>
          <p:nvPr/>
        </p:nvSpPr>
        <p:spPr>
          <a:xfrm>
            <a:off x="5359947" y="5346260"/>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800" kern="0">
                <a:solidFill>
                  <a:srgbClr val="000000"/>
                </a:solidFill>
                <a:latin typeface="Arial"/>
                <a:cs typeface="Arial"/>
                <a:sym typeface="Arial"/>
              </a:rPr>
              <a:t>Being_in_</a:t>
            </a:r>
          </a:p>
          <a:p>
            <a:pPr algn="ctr" fontAlgn="auto">
              <a:spcBef>
                <a:spcPts val="0"/>
              </a:spcBef>
              <a:spcAft>
                <a:spcPts val="0"/>
              </a:spcAft>
            </a:pPr>
            <a:r>
              <a:rPr lang="en-GB" sz="800" kern="0">
                <a:solidFill>
                  <a:srgbClr val="000000"/>
                </a:solidFill>
                <a:latin typeface="Arial"/>
                <a:cs typeface="Arial"/>
                <a:sym typeface="Arial"/>
              </a:rPr>
              <a:t>captivity</a:t>
            </a:r>
          </a:p>
        </p:txBody>
      </p:sp>
      <p:sp>
        <p:nvSpPr>
          <p:cNvPr id="339" name="Shape 339"/>
          <p:cNvSpPr/>
          <p:nvPr/>
        </p:nvSpPr>
        <p:spPr>
          <a:xfrm>
            <a:off x="6745316" y="5824145"/>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800" kern="0">
                <a:solidFill>
                  <a:srgbClr val="000000"/>
                </a:solidFill>
                <a:latin typeface="Arial"/>
                <a:cs typeface="Arial"/>
                <a:sym typeface="Arial"/>
              </a:rPr>
              <a:t>Guantanamo_Bay_</a:t>
            </a:r>
          </a:p>
          <a:p>
            <a:pPr algn="ctr" fontAlgn="auto">
              <a:spcBef>
                <a:spcPts val="0"/>
              </a:spcBef>
              <a:spcAft>
                <a:spcPts val="0"/>
              </a:spcAft>
            </a:pPr>
            <a:r>
              <a:rPr lang="en-GB" sz="800" kern="0">
                <a:solidFill>
                  <a:srgbClr val="000000"/>
                </a:solidFill>
                <a:latin typeface="Arial"/>
                <a:cs typeface="Arial"/>
                <a:sym typeface="Arial"/>
              </a:rPr>
              <a:t>detention_camp</a:t>
            </a:r>
          </a:p>
        </p:txBody>
      </p:sp>
      <p:sp>
        <p:nvSpPr>
          <p:cNvPr id="340" name="Shape 340"/>
          <p:cNvSpPr/>
          <p:nvPr/>
        </p:nvSpPr>
        <p:spPr>
          <a:xfrm>
            <a:off x="1496450" y="4334807"/>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PrepSRL</a:t>
            </a:r>
          </a:p>
        </p:txBody>
      </p:sp>
      <p:sp>
        <p:nvSpPr>
          <p:cNvPr id="341" name="Shape 341"/>
          <p:cNvSpPr/>
          <p:nvPr/>
        </p:nvSpPr>
        <p:spPr>
          <a:xfrm>
            <a:off x="4736711" y="4390740"/>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Gov</a:t>
            </a:r>
          </a:p>
        </p:txBody>
      </p:sp>
      <p:sp>
        <p:nvSpPr>
          <p:cNvPr id="342" name="Shape 342"/>
          <p:cNvSpPr/>
          <p:nvPr/>
        </p:nvSpPr>
        <p:spPr>
          <a:xfrm>
            <a:off x="6745317" y="4389537"/>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Obj</a:t>
            </a:r>
          </a:p>
        </p:txBody>
      </p:sp>
      <p:sp>
        <p:nvSpPr>
          <p:cNvPr id="343" name="Shape 343"/>
          <p:cNvSpPr/>
          <p:nvPr/>
        </p:nvSpPr>
        <p:spPr>
          <a:xfrm>
            <a:off x="1496450" y="3857079"/>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NomSRL</a:t>
            </a:r>
          </a:p>
        </p:txBody>
      </p:sp>
      <p:sp>
        <p:nvSpPr>
          <p:cNvPr id="344" name="Shape 344"/>
          <p:cNvSpPr/>
          <p:nvPr/>
        </p:nvSpPr>
        <p:spPr>
          <a:xfrm>
            <a:off x="5359951" y="3913547"/>
            <a:ext cx="8001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captive</a:t>
            </a:r>
          </a:p>
        </p:txBody>
      </p:sp>
      <p:sp>
        <p:nvSpPr>
          <p:cNvPr id="345" name="Shape 345"/>
          <p:cNvSpPr/>
          <p:nvPr/>
        </p:nvSpPr>
        <p:spPr>
          <a:xfrm>
            <a:off x="2592306" y="3913547"/>
            <a:ext cx="1504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Arg1</a:t>
            </a:r>
          </a:p>
        </p:txBody>
      </p:sp>
      <p:sp>
        <p:nvSpPr>
          <p:cNvPr id="346" name="Shape 346"/>
          <p:cNvSpPr/>
          <p:nvPr/>
        </p:nvSpPr>
        <p:spPr>
          <a:xfrm>
            <a:off x="6244928" y="3913547"/>
            <a:ext cx="17496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300" kern="0">
                <a:solidFill>
                  <a:srgbClr val="000000"/>
                </a:solidFill>
                <a:latin typeface="Arial"/>
                <a:cs typeface="Arial"/>
                <a:sym typeface="Arial"/>
              </a:rPr>
              <a:t>ArgM-LOC</a:t>
            </a:r>
          </a:p>
        </p:txBody>
      </p:sp>
      <p:sp>
        <p:nvSpPr>
          <p:cNvPr id="347" name="Shape 347"/>
          <p:cNvSpPr/>
          <p:nvPr/>
        </p:nvSpPr>
        <p:spPr>
          <a:xfrm>
            <a:off x="6244925" y="4389532"/>
            <a:ext cx="415499"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Loc</a:t>
            </a:r>
          </a:p>
        </p:txBody>
      </p:sp>
      <p:sp>
        <p:nvSpPr>
          <p:cNvPr id="348" name="Shape 348"/>
          <p:cNvSpPr/>
          <p:nvPr/>
        </p:nvSpPr>
        <p:spPr>
          <a:xfrm>
            <a:off x="1496450" y="2922624"/>
            <a:ext cx="6569100" cy="406440"/>
          </a:xfrm>
          <a:prstGeom prst="rect">
            <a:avLst/>
          </a:prstGeom>
          <a:solidFill>
            <a:srgbClr val="D9EAD3"/>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fontAlgn="auto">
              <a:spcBef>
                <a:spcPts val="0"/>
              </a:spcBef>
              <a:spcAft>
                <a:spcPts val="0"/>
              </a:spcAft>
            </a:pPr>
            <a:r>
              <a:rPr lang="en-GB" sz="1400" kern="0">
                <a:solidFill>
                  <a:srgbClr val="000000"/>
                </a:solidFill>
                <a:latin typeface="Arial"/>
                <a:cs typeface="Arial"/>
                <a:sym typeface="Arial"/>
              </a:rPr>
              <a:t>NER</a:t>
            </a:r>
          </a:p>
        </p:txBody>
      </p:sp>
      <p:sp>
        <p:nvSpPr>
          <p:cNvPr id="349" name="Shape 349"/>
          <p:cNvSpPr/>
          <p:nvPr/>
        </p:nvSpPr>
        <p:spPr>
          <a:xfrm>
            <a:off x="2592316" y="2979642"/>
            <a:ext cx="5382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100" kern="0">
                <a:solidFill>
                  <a:srgbClr val="000000"/>
                </a:solidFill>
                <a:latin typeface="Arial"/>
                <a:cs typeface="Arial"/>
                <a:sym typeface="Arial"/>
              </a:rPr>
              <a:t>Card.</a:t>
            </a:r>
          </a:p>
        </p:txBody>
      </p:sp>
      <p:sp>
        <p:nvSpPr>
          <p:cNvPr id="350" name="Shape 350"/>
          <p:cNvSpPr/>
          <p:nvPr/>
        </p:nvSpPr>
        <p:spPr>
          <a:xfrm>
            <a:off x="6745316" y="2977064"/>
            <a:ext cx="1249500" cy="29736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algn="ctr" fontAlgn="auto">
              <a:spcBef>
                <a:spcPts val="0"/>
              </a:spcBef>
              <a:spcAft>
                <a:spcPts val="0"/>
              </a:spcAft>
            </a:pPr>
            <a:r>
              <a:rPr lang="en-GB" sz="1400" kern="0">
                <a:solidFill>
                  <a:srgbClr val="000000"/>
                </a:solidFill>
                <a:latin typeface="Arial"/>
                <a:cs typeface="Arial"/>
                <a:sym typeface="Arial"/>
              </a:rPr>
              <a:t>Location</a:t>
            </a:r>
          </a:p>
        </p:txBody>
      </p:sp>
      <p:sp>
        <p:nvSpPr>
          <p:cNvPr id="351" name="Shape 351"/>
          <p:cNvSpPr/>
          <p:nvPr/>
        </p:nvSpPr>
        <p:spPr>
          <a:xfrm>
            <a:off x="6218375" y="3883034"/>
            <a:ext cx="1807200" cy="828000"/>
          </a:xfrm>
          <a:prstGeom prst="rect">
            <a:avLst/>
          </a:prstGeom>
          <a:noFill/>
          <a:ln w="28575" cap="flat" cmpd="sng">
            <a:solidFill>
              <a:srgbClr val="0097A7"/>
            </a:solidFill>
            <a:prstDash val="dashDot"/>
            <a:round/>
            <a:headEnd type="none" w="med" len="med"/>
            <a:tailEnd type="none" w="med" len="med"/>
          </a:ln>
        </p:spPr>
        <p:txBody>
          <a:bodyPr lIns="91425" tIns="91425" rIns="91425" bIns="91425" anchor="ctr" anchorCtr="0">
            <a:noAutofit/>
          </a:bodyPr>
          <a:lstStyle/>
          <a:p>
            <a:pPr fontAlgn="auto">
              <a:spcBef>
                <a:spcPts val="0"/>
              </a:spcBef>
              <a:spcAft>
                <a:spcPts val="0"/>
              </a:spcAft>
            </a:pPr>
            <a:endParaRPr sz="1400" kern="0">
              <a:solidFill>
                <a:srgbClr val="000000"/>
              </a:solidFill>
              <a:latin typeface="Arial"/>
              <a:cs typeface="Arial"/>
              <a:sym typeface="Arial"/>
            </a:endParaRPr>
          </a:p>
        </p:txBody>
      </p:sp>
      <p:sp>
        <p:nvSpPr>
          <p:cNvPr id="352" name="Shape 352"/>
          <p:cNvSpPr/>
          <p:nvPr/>
        </p:nvSpPr>
        <p:spPr>
          <a:xfrm>
            <a:off x="4719512" y="3373133"/>
            <a:ext cx="1459272" cy="1833065"/>
          </a:xfrm>
          <a:custGeom>
            <a:avLst/>
            <a:gdLst/>
            <a:ahLst/>
            <a:cxnLst/>
            <a:rect l="0" t="0" r="0" b="0"/>
            <a:pathLst>
              <a:path w="63571" h="69855" extrusionOk="0">
                <a:moveTo>
                  <a:pt x="24408" y="0"/>
                </a:moveTo>
                <a:lnTo>
                  <a:pt x="24408" y="19581"/>
                </a:lnTo>
                <a:lnTo>
                  <a:pt x="63571" y="19581"/>
                </a:lnTo>
                <a:lnTo>
                  <a:pt x="63571" y="69855"/>
                </a:lnTo>
                <a:lnTo>
                  <a:pt x="0" y="69855"/>
                </a:lnTo>
                <a:lnTo>
                  <a:pt x="0" y="91"/>
                </a:lnTo>
                <a:close/>
              </a:path>
            </a:pathLst>
          </a:custGeom>
          <a:noFill/>
          <a:ln w="28575" cap="flat" cmpd="sng">
            <a:solidFill>
              <a:srgbClr val="0000FF"/>
            </a:solidFill>
            <a:prstDash val="dot"/>
            <a:round/>
            <a:headEnd type="none" w="lg" len="lg"/>
            <a:tailEnd type="none" w="lg" len="lg"/>
          </a:ln>
        </p:spPr>
      </p:sp>
      <p:sp>
        <p:nvSpPr>
          <p:cNvPr id="353" name="Shape 353"/>
          <p:cNvSpPr/>
          <p:nvPr/>
        </p:nvSpPr>
        <p:spPr>
          <a:xfrm>
            <a:off x="2572525" y="2496767"/>
            <a:ext cx="1547100" cy="805320"/>
          </a:xfrm>
          <a:prstGeom prst="rect">
            <a:avLst/>
          </a:prstGeom>
          <a:noFill/>
          <a:ln w="28575" cap="flat" cmpd="sng">
            <a:solidFill>
              <a:srgbClr val="A64D79"/>
            </a:solidFill>
            <a:prstDash val="dash"/>
            <a:round/>
            <a:headEnd type="none" w="med" len="med"/>
            <a:tailEnd type="none" w="med" len="med"/>
          </a:ln>
        </p:spPr>
        <p:txBody>
          <a:bodyPr lIns="91425" tIns="91425" rIns="91425" bIns="91425" anchor="ctr" anchorCtr="0">
            <a:noAutofit/>
          </a:bodyPr>
          <a:lstStyle/>
          <a:p>
            <a:pPr fontAlgn="auto">
              <a:spcBef>
                <a:spcPts val="0"/>
              </a:spcBef>
              <a:spcAft>
                <a:spcPts val="0"/>
              </a:spcAft>
            </a:pPr>
            <a:endParaRPr sz="1400" kern="0">
              <a:solidFill>
                <a:srgbClr val="000000"/>
              </a:solidFill>
              <a:latin typeface="Arial"/>
              <a:cs typeface="Arial"/>
              <a:sym typeface="Arial"/>
            </a:endParaRPr>
          </a:p>
        </p:txBody>
      </p:sp>
      <p:sp>
        <p:nvSpPr>
          <p:cNvPr id="354" name="Shape 354"/>
          <p:cNvSpPr txBox="1"/>
          <p:nvPr/>
        </p:nvSpPr>
        <p:spPr>
          <a:xfrm>
            <a:off x="388850" y="4191000"/>
            <a:ext cx="2741700" cy="956599"/>
          </a:xfrm>
          <a:prstGeom prst="rect">
            <a:avLst/>
          </a:prstGeom>
          <a:solidFill>
            <a:srgbClr val="FFFFCC"/>
          </a:solidFill>
          <a:ln w="28575" cap="flat" cmpd="sng">
            <a:solidFill>
              <a:schemeClr val="bg2"/>
            </a:solidFill>
            <a:prstDash val="solid"/>
            <a:round/>
            <a:headEnd type="none" w="med" len="med"/>
            <a:tailEnd type="none" w="med" len="med"/>
          </a:ln>
        </p:spPr>
        <p:txBody>
          <a:bodyPr lIns="91425" tIns="91425" rIns="91425" bIns="91425" anchor="t" anchorCtr="0">
            <a:noAutofit/>
          </a:bodyPr>
          <a:lstStyle/>
          <a:p>
            <a:pPr fontAlgn="auto">
              <a:lnSpc>
                <a:spcPct val="150000"/>
              </a:lnSpc>
              <a:spcBef>
                <a:spcPts val="0"/>
              </a:spcBef>
              <a:spcAft>
                <a:spcPts val="0"/>
              </a:spcAft>
            </a:pPr>
            <a:r>
              <a:rPr lang="en-GB" sz="1600" kern="0" dirty="0">
                <a:solidFill>
                  <a:srgbClr val="000000"/>
                </a:solidFill>
                <a:latin typeface="+mn-lt"/>
                <a:cs typeface="Arial"/>
                <a:sym typeface="Arial"/>
              </a:rPr>
              <a:t>NER(phrase)::Cardinal → </a:t>
            </a:r>
          </a:p>
          <a:p>
            <a:pPr fontAlgn="auto">
              <a:lnSpc>
                <a:spcPct val="150000"/>
              </a:lnSpc>
              <a:spcBef>
                <a:spcPts val="0"/>
              </a:spcBef>
              <a:spcAft>
                <a:spcPts val="0"/>
              </a:spcAft>
            </a:pPr>
            <a:r>
              <a:rPr lang="en-GB" sz="1600" kern="0" dirty="0">
                <a:solidFill>
                  <a:srgbClr val="000000"/>
                </a:solidFill>
                <a:latin typeface="+mn-lt"/>
                <a:cs typeface="Arial"/>
                <a:sym typeface="Arial"/>
              </a:rPr>
              <a:t>    Quant(phrase)::Number</a:t>
            </a:r>
          </a:p>
        </p:txBody>
      </p:sp>
      <p:cxnSp>
        <p:nvCxnSpPr>
          <p:cNvPr id="355" name="Shape 355"/>
          <p:cNvCxnSpPr>
            <a:stCxn id="354" idx="0"/>
            <a:endCxn id="353" idx="2"/>
          </p:cNvCxnSpPr>
          <p:nvPr/>
        </p:nvCxnSpPr>
        <p:spPr>
          <a:xfrm rot="10800000" flipH="1">
            <a:off x="1759700" y="3302046"/>
            <a:ext cx="1586400" cy="897120"/>
          </a:xfrm>
          <a:prstGeom prst="straightConnector1">
            <a:avLst/>
          </a:prstGeom>
          <a:noFill/>
          <a:ln w="28575" cap="flat" cmpd="sng">
            <a:solidFill>
              <a:schemeClr val="dk2"/>
            </a:solidFill>
            <a:prstDash val="solid"/>
            <a:round/>
            <a:headEnd type="none" w="lg" len="lg"/>
            <a:tailEnd type="triangle" w="lg" len="lg"/>
          </a:ln>
        </p:spPr>
      </p:cxnSp>
      <p:sp>
        <p:nvSpPr>
          <p:cNvPr id="356" name="Shape 356"/>
          <p:cNvSpPr txBox="1"/>
          <p:nvPr/>
        </p:nvSpPr>
        <p:spPr>
          <a:xfrm>
            <a:off x="6159900" y="2133599"/>
            <a:ext cx="2924700" cy="936941"/>
          </a:xfrm>
          <a:prstGeom prst="rect">
            <a:avLst/>
          </a:prstGeom>
          <a:solidFill>
            <a:srgbClr val="FFFFCC"/>
          </a:solidFill>
          <a:ln w="28575" cap="flat" cmpd="sng">
            <a:solidFill>
              <a:schemeClr val="bg2"/>
            </a:solidFill>
            <a:prstDash val="solid"/>
            <a:round/>
            <a:headEnd type="none" w="med" len="med"/>
            <a:tailEnd type="none" w="med" len="med"/>
          </a:ln>
        </p:spPr>
        <p:txBody>
          <a:bodyPr lIns="91425" tIns="91425" rIns="91425" bIns="91425" anchor="t" anchorCtr="0">
            <a:noAutofit/>
          </a:bodyPr>
          <a:lstStyle/>
          <a:p>
            <a:pPr fontAlgn="auto">
              <a:lnSpc>
                <a:spcPct val="150000"/>
              </a:lnSpc>
              <a:spcBef>
                <a:spcPts val="0"/>
              </a:spcBef>
              <a:spcAft>
                <a:spcPts val="0"/>
              </a:spcAft>
            </a:pPr>
            <a:r>
              <a:rPr lang="en-GB" sz="1600" kern="0" dirty="0" err="1">
                <a:solidFill>
                  <a:srgbClr val="000000"/>
                </a:solidFill>
                <a:latin typeface="+mn-lt"/>
                <a:cs typeface="Arial"/>
                <a:sym typeface="Arial"/>
              </a:rPr>
              <a:t>NomSRL</a:t>
            </a:r>
            <a:r>
              <a:rPr lang="en-GB" sz="1600" kern="0" dirty="0">
                <a:solidFill>
                  <a:srgbClr val="000000"/>
                </a:solidFill>
                <a:latin typeface="+mn-lt"/>
                <a:cs typeface="Arial"/>
                <a:sym typeface="Arial"/>
              </a:rPr>
              <a:t>(</a:t>
            </a:r>
            <a:r>
              <a:rPr lang="en-GB" sz="1600" kern="0" dirty="0" err="1">
                <a:solidFill>
                  <a:srgbClr val="000000"/>
                </a:solidFill>
                <a:latin typeface="+mn-lt"/>
                <a:cs typeface="Arial"/>
                <a:sym typeface="Arial"/>
              </a:rPr>
              <a:t>arg</a:t>
            </a:r>
            <a:r>
              <a:rPr lang="en-GB" sz="1600" kern="0" dirty="0">
                <a:solidFill>
                  <a:srgbClr val="000000"/>
                </a:solidFill>
                <a:latin typeface="+mn-lt"/>
                <a:cs typeface="Arial"/>
                <a:sym typeface="Arial"/>
              </a:rPr>
              <a:t>)::</a:t>
            </a:r>
            <a:r>
              <a:rPr lang="en-GB" sz="1600" kern="0" dirty="0" err="1">
                <a:solidFill>
                  <a:srgbClr val="000000"/>
                </a:solidFill>
                <a:latin typeface="+mn-lt"/>
                <a:cs typeface="Arial"/>
                <a:sym typeface="Arial"/>
              </a:rPr>
              <a:t>ArgM</a:t>
            </a:r>
            <a:r>
              <a:rPr lang="en-GB" sz="1600" kern="0" dirty="0">
                <a:solidFill>
                  <a:srgbClr val="000000"/>
                </a:solidFill>
                <a:latin typeface="+mn-lt"/>
                <a:cs typeface="Arial"/>
                <a:sym typeface="Arial"/>
              </a:rPr>
              <a:t>-LOC → </a:t>
            </a:r>
          </a:p>
          <a:p>
            <a:pPr fontAlgn="auto">
              <a:lnSpc>
                <a:spcPct val="150000"/>
              </a:lnSpc>
              <a:spcBef>
                <a:spcPts val="0"/>
              </a:spcBef>
              <a:spcAft>
                <a:spcPts val="0"/>
              </a:spcAft>
            </a:pPr>
            <a:r>
              <a:rPr lang="en-GB" sz="1600" kern="0" dirty="0">
                <a:solidFill>
                  <a:srgbClr val="000000"/>
                </a:solidFill>
                <a:latin typeface="+mn-lt"/>
                <a:cs typeface="Arial"/>
                <a:sym typeface="Arial"/>
              </a:rPr>
              <a:t>   ¬</a:t>
            </a:r>
            <a:r>
              <a:rPr lang="en-GB" sz="1600" kern="0" dirty="0" err="1">
                <a:solidFill>
                  <a:srgbClr val="000000"/>
                </a:solidFill>
                <a:latin typeface="+mn-lt"/>
                <a:cs typeface="Arial"/>
                <a:sym typeface="Arial"/>
              </a:rPr>
              <a:t>PrepSRL</a:t>
            </a:r>
            <a:r>
              <a:rPr lang="en-GB" sz="1600" kern="0" dirty="0">
                <a:solidFill>
                  <a:srgbClr val="000000"/>
                </a:solidFill>
                <a:latin typeface="+mn-lt"/>
                <a:cs typeface="Arial"/>
                <a:sym typeface="Arial"/>
              </a:rPr>
              <a:t>(prep)::Instrument</a:t>
            </a:r>
          </a:p>
        </p:txBody>
      </p:sp>
      <p:cxnSp>
        <p:nvCxnSpPr>
          <p:cNvPr id="357" name="Shape 357"/>
          <p:cNvCxnSpPr>
            <a:stCxn id="356" idx="2"/>
            <a:endCxn id="351" idx="0"/>
          </p:cNvCxnSpPr>
          <p:nvPr/>
        </p:nvCxnSpPr>
        <p:spPr>
          <a:xfrm flipH="1">
            <a:off x="7121850" y="3070544"/>
            <a:ext cx="500400" cy="812519"/>
          </a:xfrm>
          <a:prstGeom prst="straightConnector1">
            <a:avLst/>
          </a:prstGeom>
          <a:noFill/>
          <a:ln w="2857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63007023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2"/>
          <p:cNvSpPr>
            <a:spLocks noGrp="1" noChangeArrowheads="1"/>
          </p:cNvSpPr>
          <p:nvPr>
            <p:ph type="title"/>
          </p:nvPr>
        </p:nvSpPr>
        <p:spPr/>
        <p:txBody>
          <a:bodyPr/>
          <a:lstStyle/>
          <a:p>
            <a:pPr eaLnBrk="1" hangingPunct="1"/>
            <a:r>
              <a:rPr lang="en-US" smtClean="0"/>
              <a:t>Variability in Natural Language Expressions</a:t>
            </a:r>
            <a:endParaRPr lang="en-US" dirty="0" smtClean="0"/>
          </a:p>
        </p:txBody>
      </p:sp>
      <p:sp>
        <p:nvSpPr>
          <p:cNvPr id="915459" name="Rectangle 3"/>
          <p:cNvSpPr>
            <a:spLocks noGrp="1" noChangeArrowheads="1"/>
          </p:cNvSpPr>
          <p:nvPr>
            <p:ph idx="4294967295"/>
          </p:nvPr>
        </p:nvSpPr>
        <p:spPr>
          <a:xfrm>
            <a:off x="228600" y="914400"/>
            <a:ext cx="5867400" cy="4114800"/>
          </a:xfrm>
        </p:spPr>
        <p:txBody>
          <a:bodyPr/>
          <a:lstStyle/>
          <a:p>
            <a:pPr eaLnBrk="1" hangingPunct="1">
              <a:buFont typeface="Wingdings" pitchFamily="2" charset="2"/>
              <a:buNone/>
            </a:pPr>
            <a:r>
              <a:rPr lang="en-US" sz="2000" dirty="0" smtClean="0"/>
              <a:t>Determine if Jim Carpenter works for the government</a:t>
            </a:r>
          </a:p>
          <a:p>
            <a:pPr eaLnBrk="1" hangingPunct="1">
              <a:buFont typeface="Wingdings" pitchFamily="2" charset="2"/>
              <a:buNone/>
            </a:pPr>
            <a:endParaRPr lang="en-US" sz="1600" dirty="0" smtClean="0">
              <a:solidFill>
                <a:srgbClr val="FF0000"/>
              </a:solidFill>
            </a:endParaRPr>
          </a:p>
          <a:p>
            <a:pPr eaLnBrk="1" hangingPunct="1">
              <a:buFont typeface="Wingdings" pitchFamily="2" charset="2"/>
              <a:buNone/>
            </a:pPr>
            <a:r>
              <a:rPr lang="en-US" sz="1800" dirty="0" smtClean="0">
                <a:solidFill>
                  <a:srgbClr val="3366CC"/>
                </a:solidFill>
              </a:rPr>
              <a:t>Jim Carpenter works for the U.S. Government.</a:t>
            </a:r>
          </a:p>
          <a:p>
            <a:pPr eaLnBrk="1" hangingPunct="1">
              <a:buFont typeface="Wingdings" pitchFamily="2" charset="2"/>
              <a:buNone/>
            </a:pPr>
            <a:r>
              <a:rPr lang="en-US" sz="1800" dirty="0" smtClean="0"/>
              <a:t>The American government employed Jim Carpenter.</a:t>
            </a:r>
          </a:p>
          <a:p>
            <a:pPr eaLnBrk="1" hangingPunct="1">
              <a:buFont typeface="Wingdings" pitchFamily="2" charset="2"/>
              <a:buNone/>
            </a:pPr>
            <a:r>
              <a:rPr lang="en-US" sz="1800" dirty="0" smtClean="0">
                <a:solidFill>
                  <a:srgbClr val="3366CC"/>
                </a:solidFill>
              </a:rPr>
              <a:t>Jim Carpenter was fired by the US Government.</a:t>
            </a:r>
          </a:p>
          <a:p>
            <a:pPr eaLnBrk="1" hangingPunct="1">
              <a:buFont typeface="Wingdings" pitchFamily="2" charset="2"/>
              <a:buNone/>
            </a:pPr>
            <a:r>
              <a:rPr lang="en-US" sz="1800" dirty="0" smtClean="0"/>
              <a:t>Jim Carpenter worked in a number of important positions.  ….  As a press liaison for the IRS, he made contacts in the white house. </a:t>
            </a:r>
          </a:p>
          <a:p>
            <a:pPr eaLnBrk="1" hangingPunct="1">
              <a:buFont typeface="Wingdings" pitchFamily="2" charset="2"/>
              <a:buNone/>
            </a:pPr>
            <a:r>
              <a:rPr lang="en-US" sz="1800" dirty="0" smtClean="0">
                <a:solidFill>
                  <a:srgbClr val="3366CC"/>
                </a:solidFill>
              </a:rPr>
              <a:t>Russian interior minister </a:t>
            </a:r>
            <a:r>
              <a:rPr lang="en-US" sz="1800" dirty="0" err="1" smtClean="0">
                <a:solidFill>
                  <a:srgbClr val="3366CC"/>
                </a:solidFill>
              </a:rPr>
              <a:t>Yevgeny</a:t>
            </a:r>
            <a:r>
              <a:rPr lang="en-US" sz="1800" dirty="0" smtClean="0">
                <a:solidFill>
                  <a:srgbClr val="3366CC"/>
                </a:solidFill>
              </a:rPr>
              <a:t> </a:t>
            </a:r>
            <a:r>
              <a:rPr lang="en-US" sz="1800" dirty="0" err="1" smtClean="0">
                <a:solidFill>
                  <a:srgbClr val="3366CC"/>
                </a:solidFill>
              </a:rPr>
              <a:t>Topolov</a:t>
            </a:r>
            <a:r>
              <a:rPr lang="en-US" sz="1800" dirty="0" smtClean="0">
                <a:solidFill>
                  <a:srgbClr val="3366CC"/>
                </a:solidFill>
              </a:rPr>
              <a:t> met yesterday with his US counterpart, Jim Carpenter.</a:t>
            </a:r>
          </a:p>
          <a:p>
            <a:pPr eaLnBrk="1" hangingPunct="1">
              <a:buFont typeface="Wingdings" pitchFamily="2" charset="2"/>
              <a:buNone/>
            </a:pPr>
            <a:r>
              <a:rPr lang="en-US" sz="1800" dirty="0" smtClean="0"/>
              <a:t>Former US Secretary of Defense Jim Carpenter spoke today…</a:t>
            </a:r>
          </a:p>
        </p:txBody>
      </p:sp>
      <p:pic>
        <p:nvPicPr>
          <p:cNvPr id="17411" name="Picture 17" descr="ist2_5808627-glossy-detective-robot-with-magnifying-gla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29671"/>
            <a:ext cx="1828799" cy="218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MCBS002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063" y="1266825"/>
            <a:ext cx="1201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1339" name="Rectangle 11"/>
          <p:cNvSpPr>
            <a:spLocks noChangeArrowheads="1"/>
          </p:cNvSpPr>
          <p:nvPr/>
        </p:nvSpPr>
        <p:spPr bwMode="auto">
          <a:xfrm>
            <a:off x="914400" y="4724400"/>
            <a:ext cx="7696200" cy="147732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a:r>
              <a:rPr lang="en-US" dirty="0">
                <a:solidFill>
                  <a:srgbClr val="003366"/>
                </a:solidFill>
                <a:latin typeface="+mn-lt"/>
              </a:rPr>
              <a:t>Needs: </a:t>
            </a:r>
          </a:p>
          <a:p>
            <a:pPr lvl="1">
              <a:buClr>
                <a:schemeClr val="bg2"/>
              </a:buClr>
              <a:buSzPct val="80000"/>
              <a:buFont typeface="Wingdings" pitchFamily="2" charset="2"/>
              <a:buChar char="q"/>
            </a:pPr>
            <a:r>
              <a:rPr lang="en-US" dirty="0">
                <a:solidFill>
                  <a:srgbClr val="FF0000"/>
                </a:solidFill>
                <a:latin typeface="+mn-lt"/>
              </a:rPr>
              <a:t> </a:t>
            </a:r>
            <a:r>
              <a:rPr lang="en-US" dirty="0" smtClean="0">
                <a:solidFill>
                  <a:srgbClr val="3366CC"/>
                </a:solidFill>
                <a:latin typeface="+mn-lt"/>
              </a:rPr>
              <a:t>Understanding Relations, Entities </a:t>
            </a:r>
            <a:r>
              <a:rPr lang="en-US" dirty="0">
                <a:solidFill>
                  <a:srgbClr val="3366CC"/>
                </a:solidFill>
                <a:latin typeface="+mn-lt"/>
              </a:rPr>
              <a:t>and Semantic </a:t>
            </a:r>
            <a:r>
              <a:rPr lang="en-US" dirty="0" smtClean="0">
                <a:solidFill>
                  <a:srgbClr val="3366CC"/>
                </a:solidFill>
                <a:latin typeface="+mn-lt"/>
              </a:rPr>
              <a:t>Classes</a:t>
            </a:r>
            <a:endParaRPr lang="en-US" dirty="0">
              <a:solidFill>
                <a:srgbClr val="3366CC"/>
              </a:solidFill>
              <a:latin typeface="+mn-lt"/>
            </a:endParaRPr>
          </a:p>
          <a:p>
            <a:pPr lvl="1">
              <a:buClr>
                <a:schemeClr val="bg2"/>
              </a:buClr>
              <a:buSzPct val="80000"/>
              <a:buFont typeface="Wingdings" pitchFamily="2" charset="2"/>
              <a:buChar char="q"/>
            </a:pPr>
            <a:r>
              <a:rPr lang="en-US" dirty="0" smtClean="0">
                <a:latin typeface="+mn-lt"/>
              </a:rPr>
              <a:t> </a:t>
            </a:r>
            <a:r>
              <a:rPr lang="en-US" dirty="0" smtClean="0">
                <a:solidFill>
                  <a:srgbClr val="003366"/>
                </a:solidFill>
                <a:latin typeface="+mn-lt"/>
              </a:rPr>
              <a:t>Acquiring </a:t>
            </a:r>
            <a:r>
              <a:rPr lang="en-US" dirty="0" smtClean="0">
                <a:solidFill>
                  <a:srgbClr val="3366CC"/>
                </a:solidFill>
                <a:latin typeface="+mn-lt"/>
              </a:rPr>
              <a:t>knowledge</a:t>
            </a:r>
            <a:r>
              <a:rPr lang="en-US" dirty="0" smtClean="0">
                <a:solidFill>
                  <a:srgbClr val="003366"/>
                </a:solidFill>
                <a:latin typeface="+mn-lt"/>
              </a:rPr>
              <a:t> from external resources; representing knowledge</a:t>
            </a:r>
            <a:endParaRPr lang="en-US" dirty="0">
              <a:solidFill>
                <a:srgbClr val="003366"/>
              </a:solidFill>
              <a:latin typeface="+mn-lt"/>
            </a:endParaRPr>
          </a:p>
          <a:p>
            <a:pPr lvl="1">
              <a:buClr>
                <a:schemeClr val="bg2"/>
              </a:buClr>
              <a:buSzPct val="80000"/>
              <a:buFont typeface="Wingdings" pitchFamily="2" charset="2"/>
              <a:buChar char="q"/>
            </a:pPr>
            <a:r>
              <a:rPr lang="en-US" dirty="0" smtClean="0">
                <a:solidFill>
                  <a:srgbClr val="FF0000"/>
                </a:solidFill>
                <a:latin typeface="+mn-lt"/>
              </a:rPr>
              <a:t> </a:t>
            </a:r>
            <a:r>
              <a:rPr lang="en-US" dirty="0" smtClean="0">
                <a:solidFill>
                  <a:srgbClr val="3366CC"/>
                </a:solidFill>
                <a:latin typeface="+mn-lt"/>
              </a:rPr>
              <a:t>Identifying, disambiguating  &amp; tracking  </a:t>
            </a:r>
            <a:r>
              <a:rPr lang="en-US" dirty="0" smtClean="0">
                <a:solidFill>
                  <a:srgbClr val="003366"/>
                </a:solidFill>
                <a:latin typeface="+mn-lt"/>
              </a:rPr>
              <a:t>entities</a:t>
            </a:r>
            <a:r>
              <a:rPr lang="en-US" dirty="0">
                <a:solidFill>
                  <a:srgbClr val="003366"/>
                </a:solidFill>
                <a:latin typeface="+mn-lt"/>
              </a:rPr>
              <a:t>, events, etc.</a:t>
            </a:r>
            <a:r>
              <a:rPr lang="en-US" b="1" dirty="0">
                <a:solidFill>
                  <a:srgbClr val="003366"/>
                </a:solidFill>
                <a:latin typeface="+mn-lt"/>
              </a:rPr>
              <a:t> </a:t>
            </a:r>
            <a:endParaRPr lang="en-US" b="1" dirty="0" smtClean="0">
              <a:solidFill>
                <a:srgbClr val="003366"/>
              </a:solidFill>
              <a:latin typeface="+mn-lt"/>
            </a:endParaRPr>
          </a:p>
          <a:p>
            <a:pPr lvl="1">
              <a:buClr>
                <a:schemeClr val="bg2"/>
              </a:buClr>
              <a:buSzPct val="80000"/>
              <a:buFont typeface="Wingdings" pitchFamily="2" charset="2"/>
              <a:buChar char="q"/>
            </a:pPr>
            <a:r>
              <a:rPr lang="en-US" b="1" dirty="0" smtClean="0">
                <a:latin typeface="+mn-lt"/>
              </a:rPr>
              <a:t> </a:t>
            </a:r>
            <a:r>
              <a:rPr lang="en-US" dirty="0" smtClean="0">
                <a:solidFill>
                  <a:srgbClr val="003366"/>
                </a:solidFill>
                <a:latin typeface="+mn-lt"/>
              </a:rPr>
              <a:t>Time, quantities, processes…</a:t>
            </a:r>
            <a:endParaRPr lang="en-US" dirty="0">
              <a:solidFill>
                <a:srgbClr val="003366"/>
              </a:solidFill>
              <a:latin typeface="+mn-lt"/>
            </a:endParaRPr>
          </a:p>
        </p:txBody>
      </p:sp>
      <p:sp>
        <p:nvSpPr>
          <p:cNvPr id="28698" name="Rectangle 26"/>
          <p:cNvSpPr>
            <a:spLocks noChangeArrowheads="1"/>
          </p:cNvSpPr>
          <p:nvPr/>
        </p:nvSpPr>
        <p:spPr bwMode="auto">
          <a:xfrm>
            <a:off x="5978856" y="2891880"/>
            <a:ext cx="3124200" cy="1631216"/>
          </a:xfrm>
          <a:prstGeom prst="rect">
            <a:avLst/>
          </a:prstGeom>
          <a:solidFill>
            <a:schemeClr val="bg1"/>
          </a:solidFill>
          <a:ln w="12700" algn="ctr">
            <a:solidFill>
              <a:srgbClr val="FF9900"/>
            </a:solidFill>
            <a:miter lim="800000"/>
            <a:headEnd/>
            <a:tailEnd/>
          </a:ln>
        </p:spPr>
        <p:txBody>
          <a:bodyPr>
            <a:spAutoFit/>
          </a:bodyPr>
          <a:lstStyle/>
          <a:p>
            <a:r>
              <a:rPr lang="en-US" sz="2000" dirty="0">
                <a:solidFill>
                  <a:srgbClr val="003366"/>
                </a:solidFill>
                <a:latin typeface="+mn-lt"/>
              </a:rPr>
              <a:t>Standard techniques cannot deal with the </a:t>
            </a:r>
            <a:r>
              <a:rPr lang="en-US" sz="2000" dirty="0">
                <a:solidFill>
                  <a:srgbClr val="3366CC"/>
                </a:solidFill>
                <a:latin typeface="+mn-lt"/>
              </a:rPr>
              <a:t>variability of expressing meaning </a:t>
            </a:r>
          </a:p>
          <a:p>
            <a:r>
              <a:rPr lang="en-US" sz="2000" dirty="0">
                <a:solidFill>
                  <a:srgbClr val="003366"/>
                </a:solidFill>
                <a:latin typeface="+mn-lt"/>
              </a:rPr>
              <a:t>nor with the </a:t>
            </a:r>
          </a:p>
          <a:p>
            <a:r>
              <a:rPr lang="en-US" sz="2000" dirty="0">
                <a:solidFill>
                  <a:srgbClr val="3366CC"/>
                </a:solidFill>
                <a:latin typeface="+mn-lt"/>
              </a:rPr>
              <a:t>ambiguity of interpretation</a:t>
            </a:r>
          </a:p>
        </p:txBody>
      </p:sp>
      <p:sp>
        <p:nvSpPr>
          <p:cNvPr id="2" name="Right Arrow 1"/>
          <p:cNvSpPr/>
          <p:nvPr/>
        </p:nvSpPr>
        <p:spPr>
          <a:xfrm>
            <a:off x="0" y="16287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a:off x="-12700" y="3495675"/>
            <a:ext cx="228600" cy="276225"/>
          </a:xfrm>
          <a:prstGeom prst="right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5</a:t>
            </a:fld>
            <a:endParaRPr lang="en-US" altLang="zh-TW" dirty="0"/>
          </a:p>
        </p:txBody>
      </p:sp>
    </p:spTree>
    <p:extLst>
      <p:ext uri="{BB962C8B-B14F-4D97-AF65-F5344CB8AC3E}">
        <p14:creationId xmlns:p14="http://schemas.microsoft.com/office/powerpoint/2010/main" val="41552778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5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5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5459">
                                            <p:txEl>
                                              <p:pRg st="3" end="3"/>
                                            </p:txEl>
                                          </p:spTgt>
                                        </p:tgtEl>
                                        <p:attrNameLst>
                                          <p:attrName>style.visibility</p:attrName>
                                        </p:attrNameLst>
                                      </p:cBhvr>
                                      <p:to>
                                        <p:strVal val="visible"/>
                                      </p:to>
                                    </p:set>
                                  </p:childTnLst>
                                </p:cTn>
                              </p:par>
                            </p:childTnLst>
                          </p:cTn>
                        </p:par>
                        <p:par>
                          <p:cTn id="15" fill="hold" nodeType="withGroup">
                            <p:stCondLst>
                              <p:cond delay="0"/>
                            </p:stCondLst>
                            <p:childTnLst>
                              <p:par>
                                <p:cTn id="16" presetID="1" presetClass="entr" presetSubtype="0" fill="hold" nodeType="afterEffect">
                                  <p:stCondLst>
                                    <p:cond delay="250"/>
                                  </p:stCondLst>
                                  <p:childTnLst>
                                    <p:set>
                                      <p:cBhvr>
                                        <p:cTn id="17" dur="1" fill="hold">
                                          <p:stCondLst>
                                            <p:cond delay="0"/>
                                          </p:stCondLst>
                                        </p:cTn>
                                        <p:tgtEl>
                                          <p:spTgt spid="915459">
                                            <p:txEl>
                                              <p:pRg st="4" end="4"/>
                                            </p:txEl>
                                          </p:spTgt>
                                        </p:tgtEl>
                                        <p:attrNameLst>
                                          <p:attrName>style.visibility</p:attrName>
                                        </p:attrNameLst>
                                      </p:cBhvr>
                                      <p:to>
                                        <p:strVal val="visible"/>
                                      </p:to>
                                    </p:set>
                                  </p:childTnLst>
                                </p:cTn>
                              </p:par>
                            </p:childTnLst>
                          </p:cTn>
                        </p:par>
                        <p:par>
                          <p:cTn id="18" fill="hold" nodeType="withGroup">
                            <p:stCondLst>
                              <p:cond delay="250"/>
                            </p:stCondLst>
                            <p:childTnLst>
                              <p:par>
                                <p:cTn id="19" presetID="1" presetClass="entr" presetSubtype="0" fill="hold" nodeType="afterEffect">
                                  <p:stCondLst>
                                    <p:cond delay="250"/>
                                  </p:stCondLst>
                                  <p:childTnLst>
                                    <p:set>
                                      <p:cBhvr>
                                        <p:cTn id="20" dur="1" fill="hold">
                                          <p:stCondLst>
                                            <p:cond delay="0"/>
                                          </p:stCondLst>
                                        </p:cTn>
                                        <p:tgtEl>
                                          <p:spTgt spid="915459">
                                            <p:txEl>
                                              <p:pRg st="5" end="5"/>
                                            </p:txEl>
                                          </p:spTgt>
                                        </p:tgtEl>
                                        <p:attrNameLst>
                                          <p:attrName>style.visibility</p:attrName>
                                        </p:attrNameLst>
                                      </p:cBhvr>
                                      <p:to>
                                        <p:strVal val="visible"/>
                                      </p:to>
                                    </p:set>
                                  </p:childTnLst>
                                </p:cTn>
                              </p:par>
                            </p:childTnLst>
                          </p:cTn>
                        </p:par>
                        <p:par>
                          <p:cTn id="21" fill="hold" nodeType="withGroup">
                            <p:stCondLst>
                              <p:cond delay="500"/>
                            </p:stCondLst>
                            <p:childTnLst>
                              <p:par>
                                <p:cTn id="22" presetID="1" presetClass="entr" presetSubtype="0" fill="hold" nodeType="afterEffect">
                                  <p:stCondLst>
                                    <p:cond delay="250"/>
                                  </p:stCondLst>
                                  <p:childTnLst>
                                    <p:set>
                                      <p:cBhvr>
                                        <p:cTn id="23" dur="1" fill="hold">
                                          <p:stCondLst>
                                            <p:cond delay="0"/>
                                          </p:stCondLst>
                                        </p:cTn>
                                        <p:tgtEl>
                                          <p:spTgt spid="915459">
                                            <p:txEl>
                                              <p:pRg st="6" end="6"/>
                                            </p:txEl>
                                          </p:spTgt>
                                        </p:tgtEl>
                                        <p:attrNameLst>
                                          <p:attrName>style.visibility</p:attrName>
                                        </p:attrNameLst>
                                      </p:cBhvr>
                                      <p:to>
                                        <p:strVal val="visible"/>
                                      </p:to>
                                    </p:set>
                                  </p:childTnLst>
                                </p:cTn>
                              </p:par>
                            </p:childTnLst>
                          </p:cTn>
                        </p:par>
                        <p:par>
                          <p:cTn id="24" fill="hold" nodeType="withGroup">
                            <p:stCondLst>
                              <p:cond delay="750"/>
                            </p:stCondLst>
                            <p:childTnLst>
                              <p:par>
                                <p:cTn id="25" presetID="1" presetClass="entr" presetSubtype="0" fill="hold" nodeType="afterEffect">
                                  <p:stCondLst>
                                    <p:cond delay="250"/>
                                  </p:stCondLst>
                                  <p:childTnLst>
                                    <p:set>
                                      <p:cBhvr>
                                        <p:cTn id="26" dur="1" fill="hold">
                                          <p:stCondLst>
                                            <p:cond delay="0"/>
                                          </p:stCondLst>
                                        </p:cTn>
                                        <p:tgtEl>
                                          <p:spTgt spid="915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9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51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animBg="1"/>
      <p:bldP spid="28698" grpId="0" animBg="1"/>
      <p:bldP spid="2"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Coherency in Semantic Role Labeling</a:t>
            </a:r>
            <a:endParaRPr lang="en-US" dirty="0"/>
          </a:p>
        </p:txBody>
      </p:sp>
      <p:sp>
        <p:nvSpPr>
          <p:cNvPr id="10244" name="Rectangle 26"/>
          <p:cNvSpPr>
            <a:spLocks noChangeArrowheads="1"/>
          </p:cNvSpPr>
          <p:nvPr/>
        </p:nvSpPr>
        <p:spPr bwMode="auto">
          <a:xfrm>
            <a:off x="457200" y="1143000"/>
            <a:ext cx="8458200" cy="4095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000" b="1">
                <a:latin typeface="Calibri" pitchFamily="34" charset="0"/>
              </a:rPr>
              <a:t>Predicate-arguments generated should be consistent across phenomena</a:t>
            </a:r>
            <a:endParaRPr lang="en-US" altLang="en-US" sz="2000" b="1">
              <a:solidFill>
                <a:srgbClr val="FF3300"/>
              </a:solidFill>
              <a:latin typeface="Calibri" pitchFamily="34" charset="0"/>
            </a:endParaRPr>
          </a:p>
        </p:txBody>
      </p:sp>
      <p:sp>
        <p:nvSpPr>
          <p:cNvPr id="10245" name="Text Box 6"/>
          <p:cNvSpPr txBox="1">
            <a:spLocks noChangeArrowheads="1"/>
          </p:cNvSpPr>
          <p:nvPr/>
        </p:nvSpPr>
        <p:spPr bwMode="auto">
          <a:xfrm>
            <a:off x="762000" y="17526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en-US" sz="2000" dirty="0">
                <a:latin typeface="Calibri" pitchFamily="34" charset="0"/>
                <a:ea typeface="Arial Unicode MS" pitchFamily="34" charset="-128"/>
                <a:cs typeface="Arial Unicode MS" pitchFamily="34" charset="-128"/>
              </a:rPr>
              <a:t>The touchdown </a:t>
            </a:r>
            <a:r>
              <a:rPr lang="en-US" altLang="en-US" sz="2000" dirty="0">
                <a:solidFill>
                  <a:schemeClr val="hlink"/>
                </a:solidFill>
                <a:latin typeface="Calibri" pitchFamily="34" charset="0"/>
                <a:ea typeface="Arial Unicode MS" pitchFamily="34" charset="-128"/>
                <a:cs typeface="Arial Unicode MS" pitchFamily="34" charset="-128"/>
              </a:rPr>
              <a:t>scored</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by</a:t>
            </a:r>
            <a:r>
              <a:rPr lang="en-US" altLang="en-US" sz="2000" dirty="0">
                <a:latin typeface="Calibri" pitchFamily="34" charset="0"/>
                <a:ea typeface="Arial Unicode MS" pitchFamily="34" charset="-128"/>
                <a:cs typeface="Arial Unicode MS" pitchFamily="34" charset="-128"/>
              </a:rPr>
              <a:t> </a:t>
            </a:r>
            <a:r>
              <a:rPr lang="en-US" altLang="en-US" sz="2000" dirty="0" smtClean="0">
                <a:solidFill>
                  <a:srgbClr val="000000"/>
                </a:solidFill>
                <a:latin typeface="Calibri" pitchFamily="34" charset="0"/>
                <a:ea typeface="Arial Unicode MS" pitchFamily="34" charset="-128"/>
                <a:cs typeface="Arial Unicode MS" pitchFamily="34" charset="-128"/>
              </a:rPr>
              <a:t>Bradford</a:t>
            </a:r>
            <a:r>
              <a:rPr lang="en-US" altLang="en-US" sz="2000" dirty="0" smtClean="0">
                <a:latin typeface="Calibri" pitchFamily="34" charset="0"/>
                <a:ea typeface="Arial Unicode MS" pitchFamily="34" charset="-128"/>
                <a:cs typeface="Arial Unicode MS" pitchFamily="34" charset="-128"/>
              </a:rPr>
              <a:t> </a:t>
            </a:r>
            <a:r>
              <a:rPr lang="en-US" altLang="en-US" sz="2000" dirty="0">
                <a:solidFill>
                  <a:schemeClr val="hlink"/>
                </a:solidFill>
                <a:latin typeface="Calibri" pitchFamily="34" charset="0"/>
                <a:ea typeface="Arial Unicode MS" pitchFamily="34" charset="-128"/>
                <a:cs typeface="Arial Unicode MS" pitchFamily="34" charset="-128"/>
              </a:rPr>
              <a:t>cemented</a:t>
            </a:r>
            <a:r>
              <a:rPr lang="en-US" altLang="en-US" sz="2000" dirty="0">
                <a:latin typeface="Calibri" pitchFamily="34" charset="0"/>
                <a:ea typeface="Arial Unicode MS" pitchFamily="34" charset="-128"/>
                <a:cs typeface="Arial Unicode MS" pitchFamily="34" charset="-128"/>
              </a:rPr>
              <a:t>  the </a:t>
            </a:r>
            <a:r>
              <a:rPr lang="en-US" altLang="en-US" sz="2000" dirty="0">
                <a:solidFill>
                  <a:srgbClr val="FF0F00"/>
                </a:solidFill>
                <a:latin typeface="Calibri" pitchFamily="34" charset="0"/>
                <a:ea typeface="Arial Unicode MS" pitchFamily="34" charset="-128"/>
                <a:cs typeface="Arial Unicode MS" pitchFamily="34" charset="-128"/>
              </a:rPr>
              <a:t>victory</a:t>
            </a:r>
            <a:r>
              <a:rPr lang="en-US" altLang="en-US" sz="2000" dirty="0">
                <a:latin typeface="Calibri" pitchFamily="34" charset="0"/>
                <a:ea typeface="Arial Unicode MS" pitchFamily="34" charset="-128"/>
                <a:cs typeface="Arial Unicode MS" pitchFamily="34" charset="-128"/>
              </a:rPr>
              <a:t> </a:t>
            </a:r>
            <a:r>
              <a:rPr lang="en-US" altLang="en-US" sz="2000" dirty="0">
                <a:solidFill>
                  <a:schemeClr val="accent2"/>
                </a:solidFill>
                <a:latin typeface="Calibri" pitchFamily="34" charset="0"/>
                <a:ea typeface="Arial Unicode MS" pitchFamily="34" charset="-128"/>
                <a:cs typeface="Arial Unicode MS" pitchFamily="34" charset="-128"/>
              </a:rPr>
              <a:t>of</a:t>
            </a:r>
            <a:r>
              <a:rPr lang="en-US" altLang="en-US" sz="2000" dirty="0">
                <a:latin typeface="Calibri" pitchFamily="34" charset="0"/>
                <a:ea typeface="Arial Unicode MS" pitchFamily="34" charset="-128"/>
                <a:cs typeface="Arial Unicode MS" pitchFamily="34" charset="-128"/>
              </a:rPr>
              <a:t> the Eagles.</a:t>
            </a:r>
          </a:p>
        </p:txBody>
      </p:sp>
      <p:graphicFrame>
        <p:nvGraphicFramePr>
          <p:cNvPr id="1278981" name="Group 5"/>
          <p:cNvGraphicFramePr>
            <a:graphicFrameLocks noGrp="1"/>
          </p:cNvGraphicFramePr>
          <p:nvPr>
            <p:extLst>
              <p:ext uri="{D42A27DB-BD31-4B8C-83A1-F6EECF244321}">
                <p14:modId xmlns:p14="http://schemas.microsoft.com/office/powerpoint/2010/main" val="2662443238"/>
              </p:ext>
            </p:extLst>
          </p:nvPr>
        </p:nvGraphicFramePr>
        <p:xfrm>
          <a:off x="990600" y="2706688"/>
          <a:ext cx="7391400" cy="2246312"/>
        </p:xfrm>
        <a:graphic>
          <a:graphicData uri="http://schemas.openxmlformats.org/drawingml/2006/table">
            <a:tbl>
              <a:tblPr/>
              <a:tblGrid>
                <a:gridCol w="2201863">
                  <a:extLst>
                    <a:ext uri="{9D8B030D-6E8A-4147-A177-3AD203B41FA5}">
                      <a16:colId xmlns:a16="http://schemas.microsoft.com/office/drawing/2014/main" val="20000"/>
                    </a:ext>
                  </a:extLst>
                </a:gridCol>
                <a:gridCol w="2516187">
                  <a:extLst>
                    <a:ext uri="{9D8B030D-6E8A-4147-A177-3AD203B41FA5}">
                      <a16:colId xmlns:a16="http://schemas.microsoft.com/office/drawing/2014/main" val="20001"/>
                    </a:ext>
                  </a:extLst>
                </a:gridCol>
                <a:gridCol w="2673350">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hlink"/>
                          </a:solidFill>
                          <a:effectLst/>
                          <a:latin typeface="Calibri" pitchFamily="34" charset="0"/>
                          <a:cs typeface="Arial" pitchFamily="34" charset="0"/>
                        </a:rPr>
                        <a:t>Verb</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rgbClr val="FF0F00"/>
                          </a:solidFill>
                          <a:effectLst/>
                          <a:latin typeface="Calibri" pitchFamily="34" charset="0"/>
                          <a:cs typeface="Arial" pitchFamily="34" charset="0"/>
                        </a:rPr>
                        <a:t>Nominalization</a:t>
                      </a:r>
                      <a:endParaRPr kumimoji="0" lang="en-US" sz="1800" b="1" i="0" u="none" strike="noStrike" cap="none" normalizeH="0" baseline="0" smtClean="0">
                        <a:ln>
                          <a:noFill/>
                        </a:ln>
                        <a:solidFill>
                          <a:schemeClr val="tx1"/>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accent2"/>
                          </a:solidFill>
                          <a:effectLst/>
                          <a:latin typeface="Calibri" pitchFamily="34" charset="0"/>
                          <a:cs typeface="Arial" pitchFamily="34" charset="0"/>
                        </a:rPr>
                        <a:t>Preposition</a:t>
                      </a:r>
                      <a:endParaRPr kumimoji="0" lang="en-US" sz="1800" b="1" i="0" u="none" strike="noStrike" cap="none" normalizeH="0" baseline="0" smtClean="0">
                        <a:ln>
                          <a:noFill/>
                        </a:ln>
                        <a:solidFill>
                          <a:schemeClr val="hlink"/>
                        </a:solidFill>
                        <a:effectLst/>
                        <a:latin typeface="Calibri"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653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dirty="0" smtClean="0">
                          <a:ln>
                            <a:noFill/>
                          </a:ln>
                          <a:solidFill>
                            <a:schemeClr val="tx1"/>
                          </a:solidFill>
                          <a:effectLst/>
                          <a:latin typeface="Calibri" pitchFamily="34" charset="0"/>
                          <a:cs typeface="Arial" pitchFamily="34" charset="0"/>
                        </a:rPr>
                        <a:t>score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A0: </a:t>
                      </a:r>
                      <a:r>
                        <a:rPr kumimoji="0" lang="en-US" sz="1800" b="0" i="0" u="none" strike="noStrike" cap="none" normalizeH="0" baseline="0" dirty="0" smtClean="0">
                          <a:ln>
                            <a:noFill/>
                          </a:ln>
                          <a:solidFill>
                            <a:schemeClr val="tx1"/>
                          </a:solidFill>
                          <a:effectLst/>
                          <a:latin typeface="Calibri" pitchFamily="34" charset="0"/>
                          <a:cs typeface="Arial" pitchFamily="34" charset="0"/>
                        </a:rPr>
                        <a:t>Bradford (scorer)</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A1: </a:t>
                      </a:r>
                      <a:r>
                        <a:rPr kumimoji="0" lang="en-US" sz="1800" b="0" i="0" u="none" strike="noStrike" cap="none" normalizeH="0" baseline="0" dirty="0" smtClean="0">
                          <a:ln>
                            <a:noFill/>
                          </a:ln>
                          <a:solidFill>
                            <a:schemeClr val="tx1"/>
                          </a:solidFill>
                          <a:effectLst/>
                          <a:latin typeface="Calibri" pitchFamily="34" charset="0"/>
                          <a:cs typeface="Arial" pitchFamily="34" charset="0"/>
                        </a:rPr>
                        <a:t>The touchdown (points scored)</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Predicate: </a:t>
                      </a:r>
                      <a:r>
                        <a:rPr kumimoji="0" lang="en-US" sz="1800" b="0" i="0" u="none" strike="noStrike" cap="none" normalizeH="0" baseline="0" smtClean="0">
                          <a:ln>
                            <a:noFill/>
                          </a:ln>
                          <a:solidFill>
                            <a:schemeClr val="tx1"/>
                          </a:solidFill>
                          <a:effectLst/>
                          <a:latin typeface="Calibri" pitchFamily="34" charset="0"/>
                          <a:cs typeface="Arial" pitchFamily="34" charset="0"/>
                        </a:rPr>
                        <a:t>win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smtClean="0">
                          <a:ln>
                            <a:noFill/>
                          </a:ln>
                          <a:solidFill>
                            <a:schemeClr val="tx1"/>
                          </a:solidFill>
                          <a:effectLst/>
                          <a:latin typeface="Calibri" pitchFamily="34" charset="0"/>
                          <a:cs typeface="Arial" pitchFamily="34" charset="0"/>
                        </a:rPr>
                        <a:t>A0: </a:t>
                      </a:r>
                      <a:r>
                        <a:rPr kumimoji="0" lang="en-US" sz="1800" b="0" i="0" u="none" strike="noStrike" cap="none" normalizeH="0" baseline="0" smtClean="0">
                          <a:ln>
                            <a:noFill/>
                          </a:ln>
                          <a:solidFill>
                            <a:schemeClr val="tx1"/>
                          </a:solidFill>
                          <a:effectLst/>
                          <a:latin typeface="Calibri" pitchFamily="34" charset="0"/>
                          <a:cs typeface="Arial" pitchFamily="34" charset="0"/>
                        </a:rPr>
                        <a:t>the Eagles (winner)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Sense: </a:t>
                      </a:r>
                      <a:r>
                        <a:rPr kumimoji="0" lang="en-US" sz="1800" b="0" i="0" u="none" strike="noStrike" cap="none" normalizeH="0" baseline="0" dirty="0" smtClean="0">
                          <a:ln>
                            <a:noFill/>
                          </a:ln>
                          <a:solidFill>
                            <a:schemeClr val="tx1"/>
                          </a:solidFill>
                          <a:effectLst/>
                          <a:latin typeface="Calibri" pitchFamily="34" charset="0"/>
                          <a:cs typeface="Arial" pitchFamily="34" charset="0"/>
                        </a:rPr>
                        <a:t>11(6)</a:t>
                      </a: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endParaRPr kumimoji="0" lang="en-US" sz="1600" b="0" i="0" u="none" strike="noStrike" cap="none" normalizeH="0" baseline="0" dirty="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
                          <a:schemeClr val="bg1"/>
                        </a:buClr>
                        <a:buSzPct val="75000"/>
                        <a:buFont typeface="Wingdings" pitchFamily="2" charset="2"/>
                        <a:buNone/>
                        <a:tabLst/>
                      </a:pPr>
                      <a:r>
                        <a:rPr kumimoji="0" lang="en-US" sz="1600" b="0" i="0" u="none" strike="noStrike" cap="none" normalizeH="0" baseline="0" dirty="0" smtClean="0">
                          <a:ln>
                            <a:noFill/>
                          </a:ln>
                          <a:solidFill>
                            <a:schemeClr val="accent2"/>
                          </a:solidFill>
                          <a:effectLst/>
                          <a:latin typeface="Calibri" pitchFamily="34" charset="0"/>
                          <a:cs typeface="Arial" pitchFamily="34" charset="0"/>
                        </a:rPr>
                        <a:t>“the object of the preposition is the object of the underlying verb of the nominalization”</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56" name="Line 98"/>
          <p:cNvSpPr>
            <a:spLocks noChangeShapeType="1"/>
          </p:cNvSpPr>
          <p:nvPr/>
        </p:nvSpPr>
        <p:spPr bwMode="auto">
          <a:xfrm flipH="1">
            <a:off x="2209800" y="2057400"/>
            <a:ext cx="685800" cy="685800"/>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99"/>
          <p:cNvSpPr>
            <a:spLocks noChangeShapeType="1"/>
          </p:cNvSpPr>
          <p:nvPr/>
        </p:nvSpPr>
        <p:spPr bwMode="auto">
          <a:xfrm flipH="1">
            <a:off x="4419600" y="2057400"/>
            <a:ext cx="1752600" cy="685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01"/>
          <p:cNvSpPr>
            <a:spLocks noChangeShapeType="1"/>
          </p:cNvSpPr>
          <p:nvPr/>
        </p:nvSpPr>
        <p:spPr bwMode="auto">
          <a:xfrm>
            <a:off x="6934200" y="2149474"/>
            <a:ext cx="0" cy="593725"/>
          </a:xfrm>
          <a:prstGeom prst="line">
            <a:avLst/>
          </a:prstGeom>
          <a:noFill/>
          <a:ln w="127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Rectangle 26"/>
          <p:cNvSpPr>
            <a:spLocks noChangeArrowheads="1"/>
          </p:cNvSpPr>
          <p:nvPr/>
        </p:nvSpPr>
        <p:spPr bwMode="auto">
          <a:xfrm>
            <a:off x="1219200" y="5105400"/>
            <a:ext cx="6705600" cy="1019175"/>
          </a:xfrm>
          <a:prstGeom prst="rect">
            <a:avLst/>
          </a:prstGeom>
          <a:solidFill>
            <a:schemeClr val="bg1"/>
          </a:solidFill>
          <a:ln w="12700" algn="ctr">
            <a:solidFill>
              <a:srgbClr val="FF990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000" dirty="0">
                <a:latin typeface="Calibri" pitchFamily="34" charset="0"/>
                <a:ea typeface="Arial Unicode MS" pitchFamily="34" charset="-128"/>
                <a:cs typeface="Arial Unicode MS" pitchFamily="34" charset="-128"/>
              </a:rPr>
              <a:t>Linguistic Constraints: </a:t>
            </a:r>
          </a:p>
          <a:p>
            <a:pPr algn="ctr"/>
            <a:r>
              <a:rPr lang="en-US" altLang="en-US" sz="2000" dirty="0">
                <a:solidFill>
                  <a:srgbClr val="FF0F00"/>
                </a:solidFill>
                <a:latin typeface="Calibri" pitchFamily="34" charset="0"/>
                <a:ea typeface="Arial Unicode MS" pitchFamily="34" charset="-128"/>
                <a:cs typeface="Arial Unicode MS" pitchFamily="34" charset="-128"/>
              </a:rPr>
              <a:t>A0: the Eagles</a:t>
            </a:r>
            <a:r>
              <a:rPr lang="en-US" altLang="en-US" sz="2000" dirty="0">
                <a:latin typeface="Calibri" pitchFamily="34" charset="0"/>
                <a:ea typeface="Arial Unicode MS" pitchFamily="34" charset="-128"/>
                <a:cs typeface="Arial Unicode MS" pitchFamily="34" charset="-128"/>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Sense(of): 11(6)</a:t>
            </a:r>
          </a:p>
          <a:p>
            <a:pPr algn="ctr"/>
            <a:r>
              <a:rPr lang="en-US" altLang="en-US" sz="2000" dirty="0">
                <a:solidFill>
                  <a:schemeClr val="hlink"/>
                </a:solidFill>
                <a:latin typeface="Calibri" pitchFamily="34" charset="0"/>
                <a:ea typeface="Arial Unicode MS" pitchFamily="34" charset="-128"/>
                <a:cs typeface="Arial Unicode MS" pitchFamily="34" charset="-128"/>
                <a:sym typeface="Symbol" pitchFamily="18" charset="2"/>
              </a:rPr>
              <a:t>A0</a:t>
            </a:r>
            <a:r>
              <a:rPr lang="en-US" altLang="en-US" sz="2000" dirty="0" smtClean="0">
                <a:solidFill>
                  <a:schemeClr val="hlink"/>
                </a:solidFill>
                <a:latin typeface="Calibri" pitchFamily="34" charset="0"/>
                <a:ea typeface="Arial Unicode MS" pitchFamily="34" charset="-128"/>
                <a:cs typeface="Arial Unicode MS" pitchFamily="34" charset="-128"/>
                <a:sym typeface="Symbol" pitchFamily="18" charset="2"/>
              </a:rPr>
              <a:t>: Bradford</a:t>
            </a:r>
            <a:r>
              <a:rPr lang="en-US" altLang="en-US" sz="2000" dirty="0" smtClean="0">
                <a:solidFill>
                  <a:schemeClr val="accent2"/>
                </a:solidFill>
                <a:latin typeface="Calibri" pitchFamily="34" charset="0"/>
                <a:ea typeface="Arial Unicode MS" pitchFamily="34" charset="-128"/>
                <a:cs typeface="Arial Unicode MS" pitchFamily="34" charset="-128"/>
                <a:sym typeface="Symbol" pitchFamily="18" charset="2"/>
              </a:rPr>
              <a:t> </a:t>
            </a:r>
            <a:r>
              <a:rPr lang="en-US" altLang="en-US" sz="2000" dirty="0">
                <a:latin typeface="Calibri" pitchFamily="34" charset="0"/>
                <a:ea typeface="Arial Unicode MS" pitchFamily="34" charset="-128"/>
                <a:cs typeface="Arial Unicode MS" pitchFamily="34" charset="-128"/>
                <a:sym typeface="Symbol" pitchFamily="18" charset="2"/>
              </a:rPr>
              <a:t> </a:t>
            </a:r>
            <a:r>
              <a:rPr lang="en-US" altLang="en-US" sz="2000" dirty="0">
                <a:solidFill>
                  <a:schemeClr val="accent2"/>
                </a:solidFill>
                <a:latin typeface="Calibri" pitchFamily="34" charset="0"/>
                <a:ea typeface="Arial Unicode MS" pitchFamily="34" charset="-128"/>
                <a:cs typeface="Arial Unicode MS" pitchFamily="34" charset="-128"/>
                <a:sym typeface="Symbol" pitchFamily="18" charset="2"/>
              </a:rPr>
              <a:t>Sense(by): 1(1)</a:t>
            </a:r>
          </a:p>
        </p:txBody>
      </p:sp>
      <p:sp>
        <p:nvSpPr>
          <p:cNvPr id="1278995" name="AutoShape 19"/>
          <p:cNvSpPr>
            <a:spLocks noChangeArrowheads="1"/>
          </p:cNvSpPr>
          <p:nvPr/>
        </p:nvSpPr>
        <p:spPr bwMode="auto">
          <a:xfrm>
            <a:off x="2133600" y="55499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1278996" name="AutoShape 20"/>
          <p:cNvSpPr>
            <a:spLocks noChangeArrowheads="1"/>
          </p:cNvSpPr>
          <p:nvPr/>
        </p:nvSpPr>
        <p:spPr bwMode="auto">
          <a:xfrm>
            <a:off x="2108200" y="586740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 name="Slide Number Placeholder 4"/>
          <p:cNvSpPr>
            <a:spLocks noGrp="1"/>
          </p:cNvSpPr>
          <p:nvPr>
            <p:ph type="sldNum" sz="quarter" idx="11"/>
          </p:nvPr>
        </p:nvSpPr>
        <p:spPr/>
        <p:txBody>
          <a:bodyPr/>
          <a:lstStyle/>
          <a:p>
            <a:pPr>
              <a:defRPr/>
            </a:pPr>
            <a:r>
              <a:rPr lang="en-US" altLang="zh-TW" smtClean="0"/>
              <a:t>Page </a:t>
            </a:r>
            <a:fld id="{ED7074CE-C30A-4906-A13E-F3E63223B4E1}" type="slidenum">
              <a:rPr lang="en-US" altLang="zh-TW" smtClean="0"/>
              <a:pPr>
                <a:defRPr/>
              </a:pPr>
              <a:t>50</a:t>
            </a:fld>
            <a:endParaRPr lang="en-US" altLang="zh-TW" dirty="0"/>
          </a:p>
        </p:txBody>
      </p:sp>
    </p:spTree>
    <p:extLst>
      <p:ext uri="{BB962C8B-B14F-4D97-AF65-F5344CB8AC3E}">
        <p14:creationId xmlns:p14="http://schemas.microsoft.com/office/powerpoint/2010/main" val="6241210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78995"/>
                                        </p:tgtEl>
                                        <p:attrNameLst>
                                          <p:attrName>style.visibility</p:attrName>
                                        </p:attrNameLst>
                                      </p:cBhvr>
                                      <p:to>
                                        <p:strVal val="visible"/>
                                      </p:to>
                                    </p:set>
                                    <p:anim calcmode="lin" valueType="num">
                                      <p:cBhvr additive="base">
                                        <p:cTn id="7" dur="500" fill="hold"/>
                                        <p:tgtEl>
                                          <p:spTgt spid="1278995"/>
                                        </p:tgtEl>
                                        <p:attrNameLst>
                                          <p:attrName>ppt_x</p:attrName>
                                        </p:attrNameLst>
                                      </p:cBhvr>
                                      <p:tavLst>
                                        <p:tav tm="0">
                                          <p:val>
                                            <p:strVal val="0-#ppt_w/2"/>
                                          </p:val>
                                        </p:tav>
                                        <p:tav tm="100000">
                                          <p:val>
                                            <p:strVal val="#ppt_x"/>
                                          </p:val>
                                        </p:tav>
                                      </p:tavLst>
                                    </p:anim>
                                    <p:anim calcmode="lin" valueType="num">
                                      <p:cBhvr additive="base">
                                        <p:cTn id="8" dur="500" fill="hold"/>
                                        <p:tgtEl>
                                          <p:spTgt spid="127899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78996"/>
                                        </p:tgtEl>
                                        <p:attrNameLst>
                                          <p:attrName>style.visibility</p:attrName>
                                        </p:attrNameLst>
                                      </p:cBhvr>
                                      <p:to>
                                        <p:strVal val="visible"/>
                                      </p:to>
                                    </p:set>
                                    <p:anim calcmode="lin" valueType="num">
                                      <p:cBhvr additive="base">
                                        <p:cTn id="11" dur="500" fill="hold"/>
                                        <p:tgtEl>
                                          <p:spTgt spid="1278996"/>
                                        </p:tgtEl>
                                        <p:attrNameLst>
                                          <p:attrName>ppt_x</p:attrName>
                                        </p:attrNameLst>
                                      </p:cBhvr>
                                      <p:tavLst>
                                        <p:tav tm="0">
                                          <p:val>
                                            <p:strVal val="0-#ppt_w/2"/>
                                          </p:val>
                                        </p:tav>
                                        <p:tav tm="100000">
                                          <p:val>
                                            <p:strVal val="#ppt_x"/>
                                          </p:val>
                                        </p:tav>
                                      </p:tavLst>
                                    </p:anim>
                                    <p:anim calcmode="lin" valueType="num">
                                      <p:cBhvr additive="base">
                                        <p:cTn id="12" dur="500" fill="hold"/>
                                        <p:tgtEl>
                                          <p:spTgt spid="1278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95" grpId="0" animBg="1"/>
      <p:bldP spid="12789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 Coherence via Joint inference (CCMs)</a:t>
            </a:r>
            <a:endParaRPr lang="en-US" dirty="0"/>
          </a:p>
        </p:txBody>
      </p:sp>
      <p:pic>
        <p:nvPicPr>
          <p:cNvPr id="9" name="Picture 8"/>
          <p:cNvPicPr>
            <a:picLocks noChangeAspect="1"/>
          </p:cNvPicPr>
          <p:nvPr/>
        </p:nvPicPr>
        <p:blipFill>
          <a:blip r:embed="rId2"/>
          <a:stretch>
            <a:fillRect/>
          </a:stretch>
        </p:blipFill>
        <p:spPr>
          <a:xfrm>
            <a:off x="603250" y="1952624"/>
            <a:ext cx="2960745" cy="956151"/>
          </a:xfrm>
          <a:prstGeom prst="rect">
            <a:avLst/>
          </a:prstGeom>
        </p:spPr>
      </p:pic>
      <p:pic>
        <p:nvPicPr>
          <p:cNvPr id="10" name="Picture 9"/>
          <p:cNvPicPr>
            <a:picLocks noChangeAspect="1"/>
          </p:cNvPicPr>
          <p:nvPr/>
        </p:nvPicPr>
        <p:blipFill>
          <a:blip r:embed="rId3"/>
          <a:stretch>
            <a:fillRect/>
          </a:stretch>
        </p:blipFill>
        <p:spPr>
          <a:xfrm>
            <a:off x="5726056" y="1952624"/>
            <a:ext cx="2960744" cy="851214"/>
          </a:xfrm>
          <a:prstGeom prst="rect">
            <a:avLst/>
          </a:prstGeom>
        </p:spPr>
      </p:pic>
      <p:grpSp>
        <p:nvGrpSpPr>
          <p:cNvPr id="40" name="Group 39"/>
          <p:cNvGrpSpPr/>
          <p:nvPr/>
        </p:nvGrpSpPr>
        <p:grpSpPr>
          <a:xfrm>
            <a:off x="469712" y="2635250"/>
            <a:ext cx="4604202" cy="1626692"/>
            <a:chOff x="469712" y="2635250"/>
            <a:chExt cx="4604202" cy="1626692"/>
          </a:xfrm>
        </p:grpSpPr>
        <p:sp>
          <p:nvSpPr>
            <p:cNvPr id="17" name="Rectangle 16"/>
            <p:cNvSpPr/>
            <p:nvPr/>
          </p:nvSpPr>
          <p:spPr>
            <a:xfrm>
              <a:off x="1468854"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2068130"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469712" y="3861832"/>
              <a:ext cx="2315783" cy="400110"/>
            </a:xfrm>
            <a:prstGeom prst="rect">
              <a:avLst/>
            </a:prstGeom>
            <a:noFill/>
          </p:spPr>
          <p:txBody>
            <a:bodyPr wrap="none" rtlCol="0">
              <a:spAutoFit/>
            </a:bodyPr>
            <a:lstStyle/>
            <a:p>
              <a:r>
                <a:rPr lang="en-US" sz="2000" dirty="0" smtClean="0">
                  <a:latin typeface="+mn-lt"/>
                </a:rPr>
                <a:t>Each argument label</a:t>
              </a:r>
              <a:endParaRPr lang="en-US" sz="2000" dirty="0">
                <a:latin typeface="+mn-lt"/>
              </a:endParaRPr>
            </a:p>
          </p:txBody>
        </p:sp>
        <p:sp>
          <p:nvSpPr>
            <p:cNvPr id="14" name="TextBox 13"/>
            <p:cNvSpPr txBox="1"/>
            <p:nvPr/>
          </p:nvSpPr>
          <p:spPr>
            <a:xfrm>
              <a:off x="2653685" y="3021832"/>
              <a:ext cx="2420229" cy="400110"/>
            </a:xfrm>
            <a:prstGeom prst="rect">
              <a:avLst/>
            </a:prstGeom>
            <a:noFill/>
          </p:spPr>
          <p:txBody>
            <a:bodyPr wrap="none" rtlCol="0">
              <a:spAutoFit/>
            </a:bodyPr>
            <a:lstStyle/>
            <a:p>
              <a:r>
                <a:rPr lang="en-US" sz="2000" dirty="0" smtClean="0">
                  <a:latin typeface="+mn-lt"/>
                </a:rPr>
                <a:t>Argument candidates</a:t>
              </a:r>
              <a:endParaRPr lang="en-US" sz="2000" dirty="0">
                <a:latin typeface="+mn-lt"/>
              </a:endParaRPr>
            </a:p>
          </p:txBody>
        </p:sp>
        <p:cxnSp>
          <p:nvCxnSpPr>
            <p:cNvPr id="24" name="Elbow Connector 23"/>
            <p:cNvCxnSpPr>
              <a:stCxn id="18" idx="2"/>
              <a:endCxn id="14" idx="1"/>
            </p:cNvCxnSpPr>
            <p:nvPr/>
          </p:nvCxnSpPr>
          <p:spPr>
            <a:xfrm rot="16200000" flipH="1">
              <a:off x="2283726" y="2851928"/>
              <a:ext cx="313112" cy="42680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7" idx="2"/>
              <a:endCxn id="13" idx="0"/>
            </p:cNvCxnSpPr>
            <p:nvPr/>
          </p:nvCxnSpPr>
          <p:spPr>
            <a:xfrm>
              <a:off x="1627604" y="2908775"/>
              <a:ext cx="0" cy="953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4321693" y="2530313"/>
            <a:ext cx="3660415" cy="1697470"/>
            <a:chOff x="4321693" y="2530313"/>
            <a:chExt cx="3660415" cy="1697470"/>
          </a:xfrm>
        </p:grpSpPr>
        <p:sp>
          <p:nvSpPr>
            <p:cNvPr id="21" name="Rectangle 20"/>
            <p:cNvSpPr/>
            <p:nvPr/>
          </p:nvSpPr>
          <p:spPr>
            <a:xfrm>
              <a:off x="6553200"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135222"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6605835" y="3806577"/>
              <a:ext cx="1376273" cy="400110"/>
            </a:xfrm>
            <a:prstGeom prst="rect">
              <a:avLst/>
            </a:prstGeom>
            <a:noFill/>
          </p:spPr>
          <p:txBody>
            <a:bodyPr wrap="none" rtlCol="0">
              <a:spAutoFit/>
            </a:bodyPr>
            <a:lstStyle/>
            <a:p>
              <a:r>
                <a:rPr lang="en-US" sz="2000" dirty="0">
                  <a:latin typeface="+mn-lt"/>
                </a:rPr>
                <a:t>P</a:t>
              </a:r>
              <a:r>
                <a:rPr lang="en-US" sz="2000" dirty="0" smtClean="0">
                  <a:latin typeface="+mn-lt"/>
                </a:rPr>
                <a:t>reposition</a:t>
              </a:r>
              <a:endParaRPr lang="en-US" sz="2000" dirty="0">
                <a:latin typeface="+mn-lt"/>
              </a:endParaRPr>
            </a:p>
          </p:txBody>
        </p:sp>
        <p:sp>
          <p:nvSpPr>
            <p:cNvPr id="29" name="TextBox 28"/>
            <p:cNvSpPr txBox="1"/>
            <p:nvPr/>
          </p:nvSpPr>
          <p:spPr>
            <a:xfrm>
              <a:off x="4321693" y="3519897"/>
              <a:ext cx="2245902" cy="707886"/>
            </a:xfrm>
            <a:prstGeom prst="rect">
              <a:avLst/>
            </a:prstGeom>
            <a:noFill/>
          </p:spPr>
          <p:txBody>
            <a:bodyPr wrap="none" rtlCol="0">
              <a:spAutoFit/>
            </a:bodyPr>
            <a:lstStyle/>
            <a:p>
              <a:r>
                <a:rPr lang="en-US" sz="2000" dirty="0" smtClean="0"/>
                <a:t>Preposition relation</a:t>
              </a:r>
            </a:p>
            <a:p>
              <a:r>
                <a:rPr lang="en-US" sz="2000" dirty="0" smtClean="0"/>
                <a:t>label</a:t>
              </a:r>
              <a:endParaRPr lang="en-US" sz="2000" dirty="0"/>
            </a:p>
          </p:txBody>
        </p:sp>
        <p:cxnSp>
          <p:nvCxnSpPr>
            <p:cNvPr id="30" name="Elbow Connector 29"/>
            <p:cNvCxnSpPr>
              <a:stCxn id="21" idx="2"/>
              <a:endCxn id="29" idx="0"/>
            </p:cNvCxnSpPr>
            <p:nvPr/>
          </p:nvCxnSpPr>
          <p:spPr>
            <a:xfrm rot="5400000">
              <a:off x="5720268" y="2528214"/>
              <a:ext cx="716059" cy="126730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2" idx="2"/>
              <a:endCxn id="28" idx="0"/>
            </p:cNvCxnSpPr>
            <p:nvPr/>
          </p:nvCxnSpPr>
          <p:spPr>
            <a:xfrm>
              <a:off x="7293972" y="2803838"/>
              <a:ext cx="0" cy="100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067801" y="4418835"/>
            <a:ext cx="2328295" cy="400110"/>
          </a:xfrm>
          <a:prstGeom prst="rect">
            <a:avLst/>
          </a:prstGeom>
          <a:noFill/>
        </p:spPr>
        <p:txBody>
          <a:bodyPr wrap="square" rtlCol="0">
            <a:spAutoFit/>
          </a:bodyPr>
          <a:lstStyle/>
          <a:p>
            <a:r>
              <a:rPr lang="en-US" sz="2000" dirty="0" smtClean="0">
                <a:latin typeface="+mn-lt"/>
              </a:rPr>
              <a:t>Verb SRL constraints</a:t>
            </a:r>
          </a:p>
        </p:txBody>
      </p:sp>
      <p:sp>
        <p:nvSpPr>
          <p:cNvPr id="44" name="TextBox 43"/>
          <p:cNvSpPr txBox="1"/>
          <p:nvPr/>
        </p:nvSpPr>
        <p:spPr>
          <a:xfrm>
            <a:off x="5024277" y="4418835"/>
            <a:ext cx="3347938" cy="400110"/>
          </a:xfrm>
          <a:prstGeom prst="rect">
            <a:avLst/>
          </a:prstGeom>
          <a:noFill/>
        </p:spPr>
        <p:txBody>
          <a:bodyPr wrap="square" rtlCol="0">
            <a:spAutoFit/>
          </a:bodyPr>
          <a:lstStyle/>
          <a:p>
            <a:r>
              <a:rPr lang="en-US" sz="2000" dirty="0" smtClean="0">
                <a:latin typeface="+mn-lt"/>
              </a:rPr>
              <a:t>Preposition SRL Constraints </a:t>
            </a:r>
          </a:p>
        </p:txBody>
      </p:sp>
      <p:pic>
        <p:nvPicPr>
          <p:cNvPr id="47" name="Picture 46"/>
          <p:cNvPicPr>
            <a:picLocks noChangeAspect="1"/>
          </p:cNvPicPr>
          <p:nvPr/>
        </p:nvPicPr>
        <p:blipFill>
          <a:blip r:embed="rId4"/>
          <a:stretch>
            <a:fillRect/>
          </a:stretch>
        </p:blipFill>
        <p:spPr>
          <a:xfrm>
            <a:off x="1067801" y="1802604"/>
            <a:ext cx="7086935" cy="1109852"/>
          </a:xfrm>
          <a:prstGeom prst="rect">
            <a:avLst/>
          </a:prstGeom>
        </p:spPr>
      </p:pic>
      <p:sp>
        <p:nvSpPr>
          <p:cNvPr id="11" name="TextBox 10"/>
          <p:cNvSpPr txBox="1"/>
          <p:nvPr/>
        </p:nvSpPr>
        <p:spPr>
          <a:xfrm>
            <a:off x="969887" y="1418223"/>
            <a:ext cx="219648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Verb arguments</a:t>
            </a:r>
            <a:endParaRPr lang="en-US" sz="2400" dirty="0"/>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Preposition relations</a:t>
            </a:r>
            <a:endParaRPr lang="en-US" sz="2400" dirty="0"/>
          </a:p>
        </p:txBody>
      </p:sp>
      <p:grpSp>
        <p:nvGrpSpPr>
          <p:cNvPr id="64" name="Group 63"/>
          <p:cNvGrpSpPr/>
          <p:nvPr/>
        </p:nvGrpSpPr>
        <p:grpSpPr>
          <a:xfrm>
            <a:off x="2486526" y="1952624"/>
            <a:ext cx="3963684" cy="1936605"/>
            <a:chOff x="2486526" y="1952624"/>
            <a:chExt cx="3963684" cy="1936605"/>
          </a:xfrm>
        </p:grpSpPr>
        <p:sp>
          <p:nvSpPr>
            <p:cNvPr id="50" name="TextBox 49"/>
            <p:cNvSpPr txBox="1"/>
            <p:nvPr/>
          </p:nvSpPr>
          <p:spPr>
            <a:xfrm>
              <a:off x="2713790" y="3519897"/>
              <a:ext cx="3736420" cy="369332"/>
            </a:xfrm>
            <a:prstGeom prst="rect">
              <a:avLst/>
            </a:prstGeom>
            <a:noFill/>
          </p:spPr>
          <p:txBody>
            <a:bodyPr wrap="square" rtlCol="0">
              <a:spAutoFit/>
            </a:bodyPr>
            <a:lstStyle/>
            <a:p>
              <a:r>
                <a:rPr lang="en-US" dirty="0" smtClean="0">
                  <a:latin typeface="+mn-lt"/>
                </a:rPr>
                <a:t>Re-scaling parameters (one per label)</a:t>
              </a:r>
              <a:endParaRPr lang="en-US" dirty="0">
                <a:latin typeface="+mn-lt"/>
              </a:endParaRPr>
            </a:p>
          </p:txBody>
        </p:sp>
        <p:sp>
          <p:nvSpPr>
            <p:cNvPr id="51" name="Rectangle 50"/>
            <p:cNvSpPr/>
            <p:nvPr/>
          </p:nvSpPr>
          <p:spPr>
            <a:xfrm>
              <a:off x="2486526"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5752792"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4" name="Straight Arrow Connector 53"/>
            <p:cNvCxnSpPr>
              <a:stCxn id="52" idx="2"/>
            </p:cNvCxnSpPr>
            <p:nvPr/>
          </p:nvCxnSpPr>
          <p:spPr>
            <a:xfrm flipH="1">
              <a:off x="5024277" y="2530313"/>
              <a:ext cx="955779"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1" idx="2"/>
            </p:cNvCxnSpPr>
            <p:nvPr/>
          </p:nvCxnSpPr>
          <p:spPr>
            <a:xfrm>
              <a:off x="2713790" y="2530313"/>
              <a:ext cx="1096210"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TextBox 66"/>
          <p:cNvSpPr txBox="1"/>
          <p:nvPr/>
        </p:nvSpPr>
        <p:spPr>
          <a:xfrm>
            <a:off x="411292" y="3704563"/>
            <a:ext cx="1339279" cy="369332"/>
          </a:xfrm>
          <a:prstGeom prst="rect">
            <a:avLst/>
          </a:prstGeom>
          <a:noFill/>
        </p:spPr>
        <p:txBody>
          <a:bodyPr wrap="none" rtlCol="0">
            <a:spAutoFit/>
          </a:bodyPr>
          <a:lstStyle/>
          <a:p>
            <a:r>
              <a:rPr lang="en-US" b="1" dirty="0" smtClean="0"/>
              <a:t>Constraints:</a:t>
            </a:r>
            <a:endParaRPr lang="en-US" b="1" dirty="0"/>
          </a:p>
        </p:txBody>
      </p:sp>
      <p:sp>
        <p:nvSpPr>
          <p:cNvPr id="3" name="Rectangular Callout 2"/>
          <p:cNvSpPr/>
          <p:nvPr/>
        </p:nvSpPr>
        <p:spPr>
          <a:xfrm>
            <a:off x="3015600" y="570186"/>
            <a:ext cx="3696352" cy="738662"/>
          </a:xfrm>
          <a:prstGeom prst="wedgeRectCallout">
            <a:avLst>
              <a:gd name="adj1" fmla="val -59393"/>
              <a:gd name="adj2" fmla="val 5238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dirty="0">
                <a:solidFill>
                  <a:schemeClr val="tx1"/>
                </a:solidFill>
              </a:rPr>
              <a:t>V</a:t>
            </a:r>
            <a:r>
              <a:rPr lang="en-US" sz="1600" dirty="0" smtClean="0">
                <a:solidFill>
                  <a:schemeClr val="tx1"/>
                </a:solidFill>
              </a:rPr>
              <a:t>ariable </a:t>
            </a:r>
            <a:r>
              <a:rPr lang="en-US" sz="1600" dirty="0" err="1" smtClean="0">
                <a:solidFill>
                  <a:srgbClr val="0033CC"/>
                </a:solidFill>
              </a:rPr>
              <a:t>y</a:t>
            </a:r>
            <a:r>
              <a:rPr lang="en-US" sz="1600" baseline="30000" dirty="0" err="1" smtClean="0">
                <a:solidFill>
                  <a:srgbClr val="0033CC"/>
                </a:solidFill>
              </a:rPr>
              <a:t>a,t</a:t>
            </a:r>
            <a:r>
              <a:rPr lang="en-US" sz="1600" dirty="0" smtClean="0">
                <a:solidFill>
                  <a:srgbClr val="0033CC"/>
                </a:solidFill>
              </a:rPr>
              <a:t> </a:t>
            </a:r>
            <a:r>
              <a:rPr lang="en-US" sz="1600" dirty="0" smtClean="0">
                <a:solidFill>
                  <a:schemeClr val="tx1"/>
                </a:solidFill>
              </a:rPr>
              <a:t> indicates whether  </a:t>
            </a:r>
            <a:r>
              <a:rPr lang="en-US" sz="1600" dirty="0">
                <a:solidFill>
                  <a:schemeClr val="tx1"/>
                </a:solidFill>
              </a:rPr>
              <a:t>candidate </a:t>
            </a:r>
            <a:r>
              <a:rPr lang="en-US" sz="1600" dirty="0" smtClean="0">
                <a:solidFill>
                  <a:schemeClr val="tx1"/>
                </a:solidFill>
              </a:rPr>
              <a:t>argument </a:t>
            </a:r>
            <a:r>
              <a:rPr lang="en-US" sz="1600" dirty="0" smtClean="0">
                <a:solidFill>
                  <a:srgbClr val="0033CC"/>
                </a:solidFill>
              </a:rPr>
              <a:t>a </a:t>
            </a:r>
            <a:r>
              <a:rPr lang="en-US" sz="1600" dirty="0" smtClean="0">
                <a:solidFill>
                  <a:schemeClr val="tx1"/>
                </a:solidFill>
              </a:rPr>
              <a:t>is assigned </a:t>
            </a:r>
            <a:r>
              <a:rPr lang="en-US" sz="1600" dirty="0">
                <a:solidFill>
                  <a:schemeClr val="tx1"/>
                </a:solidFill>
              </a:rPr>
              <a:t>a label </a:t>
            </a:r>
            <a:r>
              <a:rPr lang="en-US" sz="1600" dirty="0">
                <a:solidFill>
                  <a:srgbClr val="0033CC"/>
                </a:solidFill>
              </a:rPr>
              <a:t>t.</a:t>
            </a:r>
            <a:r>
              <a:rPr lang="en-US" sz="1600" dirty="0">
                <a:solidFill>
                  <a:schemeClr val="tx1"/>
                </a:solidFill>
              </a:rPr>
              <a:t> </a:t>
            </a:r>
            <a:endParaRPr lang="en-US" sz="1600" dirty="0" smtClean="0">
              <a:solidFill>
                <a:schemeClr val="tx1"/>
              </a:solidFill>
            </a:endParaRPr>
          </a:p>
          <a:p>
            <a:pPr marL="0" lvl="1"/>
            <a:r>
              <a:rPr lang="en-US" sz="1600" dirty="0" err="1" smtClean="0">
                <a:solidFill>
                  <a:srgbClr val="0033CC"/>
                </a:solidFill>
              </a:rPr>
              <a:t>c</a:t>
            </a:r>
            <a:r>
              <a:rPr lang="en-US" sz="1600" baseline="30000" dirty="0" err="1" smtClean="0">
                <a:solidFill>
                  <a:srgbClr val="0033CC"/>
                </a:solidFill>
              </a:rPr>
              <a:t>a,t</a:t>
            </a:r>
            <a:r>
              <a:rPr lang="en-US" sz="1600" baseline="30000" dirty="0" smtClean="0">
                <a:solidFill>
                  <a:srgbClr val="0033CC"/>
                </a:solidFill>
              </a:rPr>
              <a:t> </a:t>
            </a:r>
            <a:r>
              <a:rPr lang="en-US" sz="1600" baseline="30000" dirty="0" smtClean="0">
                <a:solidFill>
                  <a:schemeClr val="tx1"/>
                </a:solidFill>
              </a:rPr>
              <a:t> </a:t>
            </a:r>
            <a:r>
              <a:rPr lang="en-US" sz="1600" dirty="0" smtClean="0">
                <a:solidFill>
                  <a:schemeClr val="tx1"/>
                </a:solidFill>
              </a:rPr>
              <a:t> is the corresponding model score </a:t>
            </a:r>
            <a:endParaRPr lang="en-US" sz="1600" dirty="0">
              <a:solidFill>
                <a:schemeClr val="tx1"/>
              </a:solidFill>
            </a:endParaRPr>
          </a:p>
        </p:txBody>
      </p:sp>
      <p:sp>
        <p:nvSpPr>
          <p:cNvPr id="5" name="Rectangle 4"/>
          <p:cNvSpPr/>
          <p:nvPr/>
        </p:nvSpPr>
        <p:spPr>
          <a:xfrm>
            <a:off x="4733227" y="1363716"/>
            <a:ext cx="4258373" cy="1769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02030" y="2052935"/>
            <a:ext cx="941970" cy="584775"/>
          </a:xfrm>
          <a:prstGeom prst="rect">
            <a:avLst/>
          </a:prstGeom>
          <a:solidFill>
            <a:srgbClr val="FFFFCC"/>
          </a:solidFill>
          <a:ln>
            <a:solidFill>
              <a:srgbClr val="FF9933"/>
            </a:solidFill>
          </a:ln>
        </p:spPr>
        <p:txBody>
          <a:bodyPr wrap="square" rtlCol="0">
            <a:spAutoFit/>
          </a:bodyPr>
          <a:lstStyle/>
          <a:p>
            <a:r>
              <a:rPr lang="en-US" sz="3200" b="1" dirty="0" smtClean="0">
                <a:latin typeface="+mn-lt"/>
              </a:rPr>
              <a:t>+ ….</a:t>
            </a:r>
            <a:endParaRPr lang="en-US" sz="3200" b="1" dirty="0">
              <a:latin typeface="+mn-lt"/>
            </a:endParaRPr>
          </a:p>
        </p:txBody>
      </p:sp>
      <p:sp>
        <p:nvSpPr>
          <p:cNvPr id="36" name="TextBox 35"/>
          <p:cNvSpPr txBox="1"/>
          <p:nvPr/>
        </p:nvSpPr>
        <p:spPr>
          <a:xfrm>
            <a:off x="2731625" y="5010090"/>
            <a:ext cx="3680751"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2800" b="1" dirty="0" smtClean="0"/>
              <a:t>+</a:t>
            </a:r>
            <a:r>
              <a:rPr lang="en-US" sz="2000" dirty="0" smtClean="0"/>
              <a:t> Joint constraints between tasks</a:t>
            </a:r>
            <a:endParaRPr lang="en-US" sz="2000" dirty="0"/>
          </a:p>
        </p:txBody>
      </p:sp>
      <p:sp>
        <p:nvSpPr>
          <p:cNvPr id="39" name="TextBox 38"/>
          <p:cNvSpPr txBox="1"/>
          <p:nvPr/>
        </p:nvSpPr>
        <p:spPr>
          <a:xfrm>
            <a:off x="1525269" y="5619690"/>
            <a:ext cx="6093463" cy="400110"/>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en-US" sz="2000" dirty="0" smtClean="0"/>
              <a:t>How to learn the coefficients of different components? </a:t>
            </a:r>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51</a:t>
            </a:fld>
            <a:endParaRPr lang="en-US" altLang="zh-TW" dirty="0"/>
          </a:p>
        </p:txBody>
      </p:sp>
    </p:spTree>
    <p:extLst>
      <p:ext uri="{BB962C8B-B14F-4D97-AF65-F5344CB8AC3E}">
        <p14:creationId xmlns:p14="http://schemas.microsoft.com/office/powerpoint/2010/main" val="243176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0"/>
                                        </p:tgtEl>
                                      </p:cBhvr>
                                    </p:animEffect>
                                    <p:set>
                                      <p:cBhvr>
                                        <p:cTn id="17" dur="1" fill="hold">
                                          <p:stCondLst>
                                            <p:cond delay="499"/>
                                          </p:stCondLst>
                                        </p:cTn>
                                        <p:tgtEl>
                                          <p:spTgt spid="4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500"/>
                                        <p:tgtEl>
                                          <p:spTgt spid="41"/>
                                        </p:tgtEl>
                                      </p:cBhvr>
                                    </p:animEffect>
                                    <p:set>
                                      <p:cBhvr>
                                        <p:cTn id="34" dur="1" fill="hold">
                                          <p:stCondLst>
                                            <p:cond delay="499"/>
                                          </p:stCondLst>
                                        </p:cTn>
                                        <p:tgtEl>
                                          <p:spTgt spid="4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xit" presetSubtype="0" fill="hold" nodeType="withEffect">
                                  <p:stCondLst>
                                    <p:cond delay="0"/>
                                  </p:stCondLst>
                                  <p:childTnLst>
                                    <p:animEffect transition="out" filter="dissolv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7" grpId="0"/>
      <p:bldP spid="3" grpId="0" animBg="1"/>
      <p:bldP spid="5" grpId="0" animBg="1"/>
      <p:bldP spid="6" grpId="0" animBg="1"/>
      <p:bldP spid="36" grpId="0" animBg="1"/>
      <p:bldP spid="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0" name="Shape 370"/>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GB" b="1" dirty="0" smtClean="0"/>
              <a:t>Inference:</a:t>
            </a:r>
            <a:r>
              <a:rPr lang="en-GB" dirty="0" smtClean="0"/>
              <a:t> Constrained </a:t>
            </a:r>
            <a:r>
              <a:rPr lang="en-GB" dirty="0"/>
              <a:t>Conditional Models </a:t>
            </a:r>
            <a:r>
              <a:rPr lang="en-GB" sz="1400" dirty="0"/>
              <a:t>[Chang et al., 2012] </a:t>
            </a:r>
          </a:p>
          <a:p>
            <a:pPr marL="914400" lvl="1" indent="-228600" rtl="0">
              <a:spcBef>
                <a:spcPts val="0"/>
              </a:spcBef>
            </a:pPr>
            <a:r>
              <a:rPr lang="en-GB" dirty="0" smtClean="0"/>
              <a:t>First-order-like  constraints across tasks </a:t>
            </a:r>
            <a:endParaRPr lang="en-GB" dirty="0"/>
          </a:p>
          <a:p>
            <a:pPr marL="914400" lvl="1" indent="-228600" rtl="0">
              <a:spcBef>
                <a:spcPts val="0"/>
              </a:spcBef>
            </a:pPr>
            <a:r>
              <a:rPr lang="en-GB" dirty="0"/>
              <a:t>ILP inference</a:t>
            </a:r>
          </a:p>
          <a:p>
            <a:pPr marL="457200" lvl="0" indent="-228600" rtl="0">
              <a:spcBef>
                <a:spcPts val="0"/>
              </a:spcBef>
            </a:pPr>
            <a:r>
              <a:rPr lang="en-GB" b="1" dirty="0" smtClean="0"/>
              <a:t>Learning</a:t>
            </a:r>
            <a:r>
              <a:rPr lang="en-GB" dirty="0" smtClean="0"/>
              <a:t> Scaling Coefficients: Multi-view </a:t>
            </a:r>
            <a:r>
              <a:rPr lang="en-GB" dirty="0"/>
              <a:t>model combination </a:t>
            </a:r>
            <a:r>
              <a:rPr lang="en-GB" sz="1400" dirty="0"/>
              <a:t>[Burkett et al., 2010]</a:t>
            </a:r>
          </a:p>
        </p:txBody>
      </p:sp>
      <p:sp>
        <p:nvSpPr>
          <p:cNvPr id="369" name="Shape 369"/>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Constraint-driven inference</a:t>
            </a:r>
          </a:p>
        </p:txBody>
      </p:sp>
      <p:sp>
        <p:nvSpPr>
          <p:cNvPr id="371" name="Shape 371"/>
          <p:cNvSpPr txBox="1">
            <a:spLocks noGrp="1"/>
          </p:cNvSpPr>
          <p:nvPr>
            <p:ph type="sldNum" sz="quarter" idx="11"/>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GB"/>
              <a:t>52</a:t>
            </a:fld>
            <a:endParaRPr lang="en-GB"/>
          </a:p>
        </p:txBody>
      </p:sp>
      <p:pic>
        <p:nvPicPr>
          <p:cNvPr id="372" name="Shape 372"/>
          <p:cNvPicPr preferRelativeResize="0"/>
          <p:nvPr/>
        </p:nvPicPr>
        <p:blipFill>
          <a:blip r:embed="rId3">
            <a:alphaModFix/>
          </a:blip>
          <a:stretch>
            <a:fillRect/>
          </a:stretch>
        </p:blipFill>
        <p:spPr>
          <a:xfrm>
            <a:off x="847725" y="2961099"/>
            <a:ext cx="7448550" cy="1348740"/>
          </a:xfrm>
          <a:prstGeom prst="rect">
            <a:avLst/>
          </a:prstGeom>
          <a:noFill/>
          <a:ln>
            <a:noFill/>
          </a:ln>
        </p:spPr>
      </p:pic>
      <p:sp>
        <p:nvSpPr>
          <p:cNvPr id="373" name="Shape 373"/>
          <p:cNvSpPr/>
          <p:nvPr/>
        </p:nvSpPr>
        <p:spPr>
          <a:xfrm>
            <a:off x="1033513" y="3357634"/>
            <a:ext cx="1089300" cy="641159"/>
          </a:xfrm>
          <a:prstGeom prst="rect">
            <a:avLst/>
          </a:prstGeom>
          <a:noFill/>
          <a:ln w="28575" cap="flat" cmpd="sng">
            <a:solidFill>
              <a:schemeClr val="accent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4" name="Shape 374"/>
          <p:cNvSpPr/>
          <p:nvPr/>
        </p:nvSpPr>
        <p:spPr>
          <a:xfrm>
            <a:off x="2779985" y="3810000"/>
            <a:ext cx="720900" cy="460800"/>
          </a:xfrm>
          <a:prstGeom prst="rect">
            <a:avLst/>
          </a:prstGeom>
          <a:noFill/>
          <a:ln w="28575" cap="flat" cmpd="sng">
            <a:solidFill>
              <a:schemeClr val="accent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5" name="Shape 375"/>
          <p:cNvSpPr/>
          <p:nvPr/>
        </p:nvSpPr>
        <p:spPr>
          <a:xfrm>
            <a:off x="3759725" y="3316276"/>
            <a:ext cx="352500" cy="60912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6" name="Shape 376"/>
          <p:cNvSpPr/>
          <p:nvPr/>
        </p:nvSpPr>
        <p:spPr>
          <a:xfrm>
            <a:off x="4833215" y="3316276"/>
            <a:ext cx="352500" cy="609120"/>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90750" y="3316276"/>
            <a:ext cx="1397100" cy="609120"/>
          </a:xfrm>
          <a:prstGeom prst="rect">
            <a:avLst/>
          </a:prstGeom>
          <a:noFill/>
          <a:ln w="28575" cap="flat" cmpd="sng">
            <a:solidFill>
              <a:schemeClr val="accen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422227" y="3316276"/>
            <a:ext cx="352499" cy="609120"/>
          </a:xfrm>
          <a:prstGeom prst="rect">
            <a:avLst/>
          </a:prstGeom>
          <a:noFill/>
          <a:ln w="28575" cap="flat"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txBox="1"/>
          <p:nvPr/>
        </p:nvSpPr>
        <p:spPr>
          <a:xfrm>
            <a:off x="311700" y="5076366"/>
            <a:ext cx="1674526" cy="524880"/>
          </a:xfrm>
          <a:prstGeom prst="rect">
            <a:avLst/>
          </a:prstGeom>
          <a:solidFill>
            <a:srgbClr val="FFFFCC"/>
          </a:solidFill>
          <a:ln>
            <a:solidFill>
              <a:schemeClr val="bg2"/>
            </a:solidFill>
          </a:ln>
        </p:spPr>
        <p:txBody>
          <a:bodyPr lIns="91425" tIns="91425" rIns="91425" bIns="91425" anchor="t" anchorCtr="0">
            <a:noAutofit/>
          </a:bodyPr>
          <a:lstStyle/>
          <a:p>
            <a:pPr lvl="0" rtl="0">
              <a:spcBef>
                <a:spcPts val="0"/>
              </a:spcBef>
              <a:buNone/>
            </a:pPr>
            <a:r>
              <a:rPr lang="en-GB" dirty="0">
                <a:latin typeface="+mn-lt"/>
              </a:rPr>
              <a:t>joint prediction</a:t>
            </a:r>
          </a:p>
        </p:txBody>
      </p:sp>
      <p:sp>
        <p:nvSpPr>
          <p:cNvPr id="380" name="Shape 380"/>
          <p:cNvSpPr txBox="1"/>
          <p:nvPr/>
        </p:nvSpPr>
        <p:spPr>
          <a:xfrm>
            <a:off x="2163074" y="5076366"/>
            <a:ext cx="1502925" cy="763560"/>
          </a:xfrm>
          <a:prstGeom prst="rect">
            <a:avLst/>
          </a:prstGeom>
          <a:solidFill>
            <a:srgbClr val="FFFFCC"/>
          </a:solidFill>
          <a:ln>
            <a:solidFill>
              <a:schemeClr val="bg2"/>
            </a:solidFill>
          </a:ln>
        </p:spPr>
        <p:txBody>
          <a:bodyPr lIns="91425" tIns="91425" rIns="91425" bIns="91425" anchor="t" anchorCtr="0">
            <a:noAutofit/>
          </a:bodyPr>
          <a:lstStyle/>
          <a:p>
            <a:pPr lvl="0" rtl="0">
              <a:spcBef>
                <a:spcPts val="0"/>
              </a:spcBef>
              <a:buNone/>
            </a:pPr>
            <a:r>
              <a:rPr lang="en-GB" dirty="0">
                <a:latin typeface="+mn-lt"/>
              </a:rPr>
              <a:t>independent predictions</a:t>
            </a:r>
          </a:p>
        </p:txBody>
      </p:sp>
      <p:sp>
        <p:nvSpPr>
          <p:cNvPr id="381" name="Shape 381"/>
          <p:cNvSpPr txBox="1"/>
          <p:nvPr/>
        </p:nvSpPr>
        <p:spPr>
          <a:xfrm>
            <a:off x="4014448" y="5076366"/>
            <a:ext cx="1620901" cy="524880"/>
          </a:xfrm>
          <a:prstGeom prst="rect">
            <a:avLst/>
          </a:prstGeom>
          <a:solidFill>
            <a:srgbClr val="FFFFCC"/>
          </a:solidFill>
          <a:ln>
            <a:solidFill>
              <a:schemeClr val="bg2"/>
            </a:solidFill>
          </a:ln>
        </p:spPr>
        <p:txBody>
          <a:bodyPr lIns="91425" tIns="91425" rIns="91425" bIns="91425" anchor="t" anchorCtr="0">
            <a:noAutofit/>
          </a:bodyPr>
          <a:lstStyle/>
          <a:p>
            <a:pPr lvl="0" rtl="0">
              <a:spcBef>
                <a:spcPts val="0"/>
              </a:spcBef>
              <a:buNone/>
            </a:pPr>
            <a:r>
              <a:rPr lang="en-GB" dirty="0">
                <a:latin typeface="+mn-lt"/>
              </a:rPr>
              <a:t>model </a:t>
            </a:r>
            <a:r>
              <a:rPr lang="en-GB" dirty="0" smtClean="0">
                <a:latin typeface="+mn-lt"/>
              </a:rPr>
              <a:t>weights</a:t>
            </a:r>
            <a:endParaRPr lang="en-GB" dirty="0">
              <a:latin typeface="+mn-lt"/>
            </a:endParaRPr>
          </a:p>
        </p:txBody>
      </p:sp>
      <p:sp>
        <p:nvSpPr>
          <p:cNvPr id="382" name="Shape 382"/>
          <p:cNvSpPr txBox="1"/>
          <p:nvPr/>
        </p:nvSpPr>
        <p:spPr>
          <a:xfrm>
            <a:off x="5776424" y="5076366"/>
            <a:ext cx="1767376" cy="763560"/>
          </a:xfrm>
          <a:prstGeom prst="rect">
            <a:avLst/>
          </a:prstGeom>
          <a:solidFill>
            <a:srgbClr val="FFFFCC"/>
          </a:solidFill>
          <a:ln>
            <a:solidFill>
              <a:schemeClr val="bg2"/>
            </a:solidFill>
          </a:ln>
        </p:spPr>
        <p:txBody>
          <a:bodyPr lIns="91425" tIns="91425" rIns="91425" bIns="91425" anchor="t" anchorCtr="0">
            <a:noAutofit/>
          </a:bodyPr>
          <a:lstStyle/>
          <a:p>
            <a:pPr lvl="0" rtl="0">
              <a:spcBef>
                <a:spcPts val="0"/>
              </a:spcBef>
              <a:buNone/>
            </a:pPr>
            <a:r>
              <a:rPr lang="en-GB" dirty="0">
                <a:latin typeface="+mn-lt"/>
              </a:rPr>
              <a:t>violation penalty (here: ∞)</a:t>
            </a:r>
          </a:p>
        </p:txBody>
      </p:sp>
      <p:sp>
        <p:nvSpPr>
          <p:cNvPr id="383" name="Shape 383"/>
          <p:cNvSpPr txBox="1"/>
          <p:nvPr/>
        </p:nvSpPr>
        <p:spPr>
          <a:xfrm>
            <a:off x="7593151" y="5076366"/>
            <a:ext cx="1398449" cy="524880"/>
          </a:xfrm>
          <a:prstGeom prst="rect">
            <a:avLst/>
          </a:prstGeom>
          <a:solidFill>
            <a:srgbClr val="FFFFCC"/>
          </a:solidFill>
          <a:ln>
            <a:solidFill>
              <a:schemeClr val="bg2"/>
            </a:solidFill>
          </a:ln>
        </p:spPr>
        <p:txBody>
          <a:bodyPr lIns="91425" tIns="91425" rIns="91425" bIns="91425" anchor="t" anchorCtr="0">
            <a:noAutofit/>
          </a:bodyPr>
          <a:lstStyle/>
          <a:p>
            <a:pPr lvl="0" rtl="0">
              <a:spcBef>
                <a:spcPts val="0"/>
              </a:spcBef>
              <a:buNone/>
            </a:pPr>
            <a:r>
              <a:rPr lang="en-GB" dirty="0">
                <a:latin typeface="+mn-lt"/>
              </a:rPr>
              <a:t>constraints</a:t>
            </a:r>
          </a:p>
        </p:txBody>
      </p:sp>
      <p:cxnSp>
        <p:nvCxnSpPr>
          <p:cNvPr id="384" name="Shape 384"/>
          <p:cNvCxnSpPr>
            <a:stCxn id="379" idx="0"/>
            <a:endCxn id="373" idx="2"/>
          </p:cNvCxnSpPr>
          <p:nvPr/>
        </p:nvCxnSpPr>
        <p:spPr>
          <a:xfrm rot="10800000" flipH="1">
            <a:off x="988650" y="3998886"/>
            <a:ext cx="589500" cy="1077480"/>
          </a:xfrm>
          <a:prstGeom prst="straightConnector1">
            <a:avLst/>
          </a:prstGeom>
          <a:noFill/>
          <a:ln w="19050" cap="flat" cmpd="sng">
            <a:solidFill>
              <a:schemeClr val="dk2"/>
            </a:solidFill>
            <a:prstDash val="solid"/>
            <a:round/>
            <a:headEnd type="none" w="lg" len="lg"/>
            <a:tailEnd type="triangle" w="lg" len="lg"/>
          </a:ln>
        </p:spPr>
      </p:cxnSp>
      <p:cxnSp>
        <p:nvCxnSpPr>
          <p:cNvPr id="385" name="Shape 385"/>
          <p:cNvCxnSpPr>
            <a:stCxn id="380" idx="0"/>
            <a:endCxn id="374" idx="2"/>
          </p:cNvCxnSpPr>
          <p:nvPr/>
        </p:nvCxnSpPr>
        <p:spPr>
          <a:xfrm rot="10800000" flipH="1">
            <a:off x="2840025" y="4395246"/>
            <a:ext cx="316500" cy="681120"/>
          </a:xfrm>
          <a:prstGeom prst="straightConnector1">
            <a:avLst/>
          </a:prstGeom>
          <a:noFill/>
          <a:ln w="19050" cap="flat" cmpd="sng">
            <a:solidFill>
              <a:schemeClr val="dk2"/>
            </a:solidFill>
            <a:prstDash val="solid"/>
            <a:round/>
            <a:headEnd type="none" w="lg" len="lg"/>
            <a:tailEnd type="triangle" w="lg" len="lg"/>
          </a:ln>
        </p:spPr>
      </p:cxnSp>
      <p:cxnSp>
        <p:nvCxnSpPr>
          <p:cNvPr id="386" name="Shape 386"/>
          <p:cNvCxnSpPr>
            <a:endCxn id="375" idx="2"/>
          </p:cNvCxnSpPr>
          <p:nvPr/>
        </p:nvCxnSpPr>
        <p:spPr>
          <a:xfrm rot="10800000">
            <a:off x="3936125" y="3925316"/>
            <a:ext cx="729000" cy="1077480"/>
          </a:xfrm>
          <a:prstGeom prst="straightConnector1">
            <a:avLst/>
          </a:prstGeom>
          <a:noFill/>
          <a:ln w="19050" cap="flat" cmpd="sng">
            <a:solidFill>
              <a:schemeClr val="dk2"/>
            </a:solidFill>
            <a:prstDash val="solid"/>
            <a:round/>
            <a:headEnd type="none" w="lg" len="lg"/>
            <a:tailEnd type="triangle" w="lg" len="lg"/>
          </a:ln>
        </p:spPr>
      </p:cxnSp>
      <p:cxnSp>
        <p:nvCxnSpPr>
          <p:cNvPr id="387" name="Shape 387"/>
          <p:cNvCxnSpPr>
            <a:endCxn id="376" idx="2"/>
          </p:cNvCxnSpPr>
          <p:nvPr/>
        </p:nvCxnSpPr>
        <p:spPr>
          <a:xfrm rot="10800000" flipH="1">
            <a:off x="4665125" y="3925316"/>
            <a:ext cx="328500" cy="1077480"/>
          </a:xfrm>
          <a:prstGeom prst="straightConnector1">
            <a:avLst/>
          </a:prstGeom>
          <a:noFill/>
          <a:ln w="19050" cap="flat" cmpd="sng">
            <a:solidFill>
              <a:schemeClr val="dk2"/>
            </a:solidFill>
            <a:prstDash val="solid"/>
            <a:round/>
            <a:headEnd type="none" w="lg" len="lg"/>
            <a:tailEnd type="triangle" w="lg" len="lg"/>
          </a:ln>
        </p:spPr>
      </p:cxnSp>
      <p:cxnSp>
        <p:nvCxnSpPr>
          <p:cNvPr id="388" name="Shape 388"/>
          <p:cNvCxnSpPr>
            <a:stCxn id="382" idx="0"/>
            <a:endCxn id="378" idx="2"/>
          </p:cNvCxnSpPr>
          <p:nvPr/>
        </p:nvCxnSpPr>
        <p:spPr>
          <a:xfrm rot="10800000" flipH="1">
            <a:off x="6525975" y="3998886"/>
            <a:ext cx="72600" cy="1077480"/>
          </a:xfrm>
          <a:prstGeom prst="straightConnector1">
            <a:avLst/>
          </a:prstGeom>
          <a:noFill/>
          <a:ln w="19050" cap="flat" cmpd="sng">
            <a:solidFill>
              <a:schemeClr val="dk2"/>
            </a:solidFill>
            <a:prstDash val="solid"/>
            <a:round/>
            <a:headEnd type="none" w="lg" len="lg"/>
            <a:tailEnd type="triangle" w="lg" len="lg"/>
          </a:ln>
        </p:spPr>
      </p:cxnSp>
      <p:cxnSp>
        <p:nvCxnSpPr>
          <p:cNvPr id="389" name="Shape 389"/>
          <p:cNvCxnSpPr/>
          <p:nvPr/>
        </p:nvCxnSpPr>
        <p:spPr>
          <a:xfrm rot="10800000">
            <a:off x="7798601" y="3998886"/>
            <a:ext cx="438600" cy="1077480"/>
          </a:xfrm>
          <a:prstGeom prst="straightConnector1">
            <a:avLst/>
          </a:prstGeom>
          <a:noFill/>
          <a:ln w="19050" cap="flat" cmpd="sng">
            <a:solidFill>
              <a:schemeClr val="dk2"/>
            </a:solidFill>
            <a:prstDash val="solid"/>
            <a:round/>
            <a:headEnd type="none" w="lg" len="lg"/>
            <a:tailEnd type="triangle" w="lg" len="lg"/>
          </a:ln>
        </p:spPr>
      </p:cxnSp>
      <p:pic>
        <p:nvPicPr>
          <p:cNvPr id="23" name="Shape 415"/>
          <p:cNvPicPr preferRelativeResize="0"/>
          <p:nvPr/>
        </p:nvPicPr>
        <p:blipFill>
          <a:blip r:embed="rId4">
            <a:alphaModFix/>
          </a:blip>
          <a:stretch>
            <a:fillRect/>
          </a:stretch>
        </p:blipFill>
        <p:spPr>
          <a:xfrm>
            <a:off x="2438400" y="622920"/>
            <a:ext cx="4095499" cy="4253880"/>
          </a:xfrm>
          <a:prstGeom prst="rect">
            <a:avLst/>
          </a:prstGeom>
          <a:noFill/>
          <a:ln w="38100" cap="flat" cmpd="sng">
            <a:solidFill>
              <a:schemeClr val="dk2"/>
            </a:solidFill>
            <a:prstDash val="solid"/>
            <a:round/>
            <a:headEnd type="none" w="med" len="med"/>
            <a:tailEnd type="none" w="med" len="med"/>
          </a:ln>
        </p:spPr>
      </p:pic>
      <p:sp>
        <p:nvSpPr>
          <p:cNvPr id="2" name="Rectangular Callout 1"/>
          <p:cNvSpPr/>
          <p:nvPr/>
        </p:nvSpPr>
        <p:spPr>
          <a:xfrm>
            <a:off x="6096000" y="609599"/>
            <a:ext cx="2736300" cy="1360899"/>
          </a:xfrm>
          <a:prstGeom prst="wedgeRectCallout">
            <a:avLst>
              <a:gd name="adj1" fmla="val -85171"/>
              <a:gd name="adj2" fmla="val 48985"/>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3366"/>
                </a:solidFill>
              </a:rPr>
              <a:t>Consider independent data sets. Update weight </a:t>
            </a:r>
            <a:r>
              <a:rPr lang="en-US" dirty="0" smtClean="0">
                <a:solidFill>
                  <a:srgbClr val="3366CC"/>
                </a:solidFill>
                <a:latin typeface="Symbol" panose="05050102010706020507" pitchFamily="18" charset="2"/>
              </a:rPr>
              <a:t>l</a:t>
            </a:r>
            <a:r>
              <a:rPr lang="en-US" baseline="-25000" dirty="0" smtClean="0">
                <a:solidFill>
                  <a:srgbClr val="3366CC"/>
                </a:solidFill>
              </a:rPr>
              <a:t>i</a:t>
            </a:r>
            <a:r>
              <a:rPr lang="en-US" dirty="0">
                <a:solidFill>
                  <a:srgbClr val="3366CC"/>
                </a:solidFill>
              </a:rPr>
              <a:t> </a:t>
            </a:r>
            <a:r>
              <a:rPr lang="en-US" dirty="0" smtClean="0">
                <a:solidFill>
                  <a:srgbClr val="003366"/>
                </a:solidFill>
              </a:rPr>
              <a:t>given the performance of the joint model on </a:t>
            </a:r>
            <a:r>
              <a:rPr lang="en-US" dirty="0" smtClean="0">
                <a:solidFill>
                  <a:srgbClr val="3366CC"/>
                </a:solidFill>
              </a:rPr>
              <a:t>D</a:t>
            </a:r>
            <a:r>
              <a:rPr lang="en-US" baseline="-25000" dirty="0" smtClean="0">
                <a:solidFill>
                  <a:srgbClr val="3366CC"/>
                </a:solidFill>
              </a:rPr>
              <a:t>i</a:t>
            </a:r>
            <a:endParaRPr lang="en-US" baseline="-25000" dirty="0">
              <a:solidFill>
                <a:srgbClr val="3366CC"/>
              </a:solidFill>
            </a:endParaRPr>
          </a:p>
        </p:txBody>
      </p:sp>
    </p:spTree>
    <p:extLst>
      <p:ext uri="{BB962C8B-B14F-4D97-AF65-F5344CB8AC3E}">
        <p14:creationId xmlns:p14="http://schemas.microsoft.com/office/powerpoint/2010/main" val="12657960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p:txBody>
          <a:bodyPr/>
          <a:lstStyle/>
          <a:p>
            <a:pPr lvl="0"/>
            <a:r>
              <a:rPr lang="en-GB" smtClean="0"/>
              <a:t>Examples: Constraints</a:t>
            </a:r>
            <a:endParaRPr lang="en-GB" dirty="0"/>
          </a:p>
        </p:txBody>
      </p:sp>
      <p:sp>
        <p:nvSpPr>
          <p:cNvPr id="428" name="Shape 428"/>
          <p:cNvSpPr txBox="1">
            <a:spLocks noGrp="1"/>
          </p:cNvSpPr>
          <p:nvPr>
            <p:ph idx="1"/>
          </p:nvPr>
        </p:nvSpPr>
        <p:spPr>
          <a:prstGeom prst="rect">
            <a:avLst/>
          </a:prstGeom>
        </p:spPr>
        <p:txBody>
          <a:bodyPr lIns="91425" tIns="91425" rIns="91425" bIns="91425" anchor="t" anchorCtr="0">
            <a:noAutofit/>
          </a:bodyPr>
          <a:lstStyle/>
          <a:p>
            <a:pPr marL="457200" lvl="0" indent="-228600" rtl="0">
              <a:lnSpc>
                <a:spcPct val="115000"/>
              </a:lnSpc>
              <a:spcBef>
                <a:spcPts val="0"/>
              </a:spcBef>
              <a:spcAft>
                <a:spcPts val="0"/>
              </a:spcAft>
            </a:pPr>
            <a:r>
              <a:rPr lang="en-GB" sz="2200" dirty="0"/>
              <a:t>[</a:t>
            </a:r>
            <a:r>
              <a:rPr lang="en-GB" dirty="0"/>
              <a:t>LVC(phrase)::true → ¬PVC(phrase)::true</a:t>
            </a:r>
            <a:r>
              <a:rPr lang="en-GB" sz="2200" dirty="0"/>
              <a:t>]</a:t>
            </a:r>
            <a:r>
              <a:rPr lang="en-GB" dirty="0"/>
              <a:t> ∧ </a:t>
            </a:r>
          </a:p>
          <a:p>
            <a:pPr marL="2743200" lvl="0" indent="0" rtl="0">
              <a:lnSpc>
                <a:spcPct val="150000"/>
              </a:lnSpc>
              <a:spcBef>
                <a:spcPts val="0"/>
              </a:spcBef>
              <a:spcAft>
                <a:spcPts val="0"/>
              </a:spcAft>
              <a:buNone/>
            </a:pPr>
            <a:r>
              <a:rPr lang="en-GB" sz="2200" dirty="0"/>
              <a:t>[</a:t>
            </a:r>
            <a:r>
              <a:rPr lang="en-GB" dirty="0"/>
              <a:t>PVC(phrase)::true → phrase contains {IN|PRT|RB}</a:t>
            </a:r>
            <a:r>
              <a:rPr lang="en-GB" sz="2200" dirty="0"/>
              <a:t>]</a:t>
            </a:r>
          </a:p>
          <a:p>
            <a:pPr marL="914400" lvl="1" indent="-228600" rtl="0">
              <a:spcBef>
                <a:spcPts val="0"/>
              </a:spcBef>
              <a:spcAft>
                <a:spcPts val="0"/>
              </a:spcAft>
            </a:pPr>
            <a:r>
              <a:rPr lang="en-GB" dirty="0"/>
              <a:t>LVC accuracy: 81.2 → 82.2 </a:t>
            </a:r>
          </a:p>
          <a:p>
            <a:pPr marL="914400" lvl="1" indent="-228600" rtl="0">
              <a:spcBef>
                <a:spcPts val="0"/>
              </a:spcBef>
              <a:spcAft>
                <a:spcPts val="0"/>
              </a:spcAft>
            </a:pPr>
            <a:r>
              <a:rPr lang="en-GB" dirty="0"/>
              <a:t>Same PVC accuracy (89.9)</a:t>
            </a:r>
          </a:p>
          <a:p>
            <a:pPr marL="914400" lvl="1" indent="-228600" rtl="0">
              <a:lnSpc>
                <a:spcPct val="150000"/>
              </a:lnSpc>
              <a:spcBef>
                <a:spcPts val="0"/>
              </a:spcBef>
              <a:spcAft>
                <a:spcPts val="1000"/>
              </a:spcAft>
            </a:pPr>
            <a:r>
              <a:rPr lang="en-GB" dirty="0"/>
              <a:t>Candidate selection prevented constraint violation</a:t>
            </a:r>
          </a:p>
          <a:p>
            <a:pPr marL="457200" lvl="0" indent="-228600" rtl="0">
              <a:lnSpc>
                <a:spcPct val="150000"/>
              </a:lnSpc>
              <a:spcBef>
                <a:spcPts val="0"/>
              </a:spcBef>
            </a:pPr>
            <a:r>
              <a:rPr lang="en-GB" dirty="0"/>
              <a:t>Quantities(phrase)::Date → Temporal(phrase)::Date</a:t>
            </a:r>
          </a:p>
          <a:p>
            <a:pPr marL="914400" lvl="1" indent="-228600" rtl="0">
              <a:lnSpc>
                <a:spcPct val="115000"/>
              </a:lnSpc>
              <a:spcBef>
                <a:spcPts val="0"/>
              </a:spcBef>
            </a:pPr>
            <a:r>
              <a:rPr lang="en-GB" dirty="0"/>
              <a:t>Quantities overall F1: 78.7 → 78.9 (Date </a:t>
            </a:r>
            <a:r>
              <a:rPr lang="en-GB" dirty="0" err="1"/>
              <a:t>acc</a:t>
            </a:r>
            <a:r>
              <a:rPr lang="en-GB" dirty="0"/>
              <a:t>: 79.2 → 85.5)</a:t>
            </a:r>
          </a:p>
          <a:p>
            <a:pPr marL="914400" lvl="1" indent="-228600" rtl="0">
              <a:lnSpc>
                <a:spcPct val="115000"/>
              </a:lnSpc>
              <a:spcBef>
                <a:spcPts val="0"/>
              </a:spcBef>
            </a:pPr>
            <a:r>
              <a:rPr lang="en-GB" dirty="0"/>
              <a:t>Temp overall F1: 75.7 → 75.9</a:t>
            </a:r>
          </a:p>
          <a:p>
            <a:pPr marL="914400" lvl="1" indent="-228600" rtl="0">
              <a:lnSpc>
                <a:spcPct val="115000"/>
              </a:lnSpc>
              <a:spcBef>
                <a:spcPts val="0"/>
              </a:spcBef>
            </a:pPr>
            <a:r>
              <a:rPr lang="en-GB" dirty="0"/>
              <a:t>Double implication doesn’t work</a:t>
            </a:r>
          </a:p>
        </p:txBody>
      </p:sp>
      <p:sp>
        <p:nvSpPr>
          <p:cNvPr id="429" name="Shape 429"/>
          <p:cNvSpPr txBox="1">
            <a:spLocks noGrp="1"/>
          </p:cNvSpPr>
          <p:nvPr>
            <p:ph type="sldNum" sz="quarter" idx="11"/>
          </p:nvPr>
        </p:nvSpPr>
        <p:spPr/>
        <p:txBody>
          <a:bodyPr/>
          <a:lstStyle/>
          <a:p>
            <a:pPr lvl="0"/>
            <a:fld id="{00000000-1234-1234-1234-123412341234}" type="slidenum">
              <a:rPr lang="en-GB" smtClean="0"/>
              <a:pPr lvl="0"/>
              <a:t>53</a:t>
            </a:fld>
            <a:endParaRPr lang="en-GB"/>
          </a:p>
        </p:txBody>
      </p:sp>
    </p:spTree>
    <p:extLst>
      <p:ext uri="{BB962C8B-B14F-4D97-AF65-F5344CB8AC3E}">
        <p14:creationId xmlns:p14="http://schemas.microsoft.com/office/powerpoint/2010/main" val="2067737582"/>
      </p:ext>
    </p:extLst>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GB"/>
              <a:t>Extended SRL: Summary &amp; future work</a:t>
            </a:r>
          </a:p>
        </p:txBody>
      </p:sp>
      <p:sp>
        <p:nvSpPr>
          <p:cNvPr id="442" name="Shape 442"/>
          <p:cNvSpPr txBox="1">
            <a:spLocks noGrp="1"/>
          </p:cNvSpPr>
          <p:nvPr>
            <p:ph idx="1"/>
          </p:nvPr>
        </p:nvSpPr>
        <p:spPr>
          <a:prstGeom prst="rect">
            <a:avLst/>
          </a:prstGeom>
        </p:spPr>
        <p:txBody>
          <a:bodyPr lIns="91425" tIns="91425" rIns="91425" bIns="91425" anchor="t" anchorCtr="0">
            <a:noAutofit/>
          </a:bodyPr>
          <a:lstStyle/>
          <a:p>
            <a:pPr marL="457200" lvl="0" indent="-228600" rtl="0">
              <a:lnSpc>
                <a:spcPct val="115000"/>
              </a:lnSpc>
              <a:spcBef>
                <a:spcPts val="0"/>
              </a:spcBef>
            </a:pPr>
            <a:r>
              <a:rPr lang="en-GB" dirty="0"/>
              <a:t>Combination of multiple phenomena</a:t>
            </a:r>
          </a:p>
          <a:p>
            <a:pPr marL="914400" lvl="1" indent="-228600" rtl="0">
              <a:lnSpc>
                <a:spcPct val="150000"/>
              </a:lnSpc>
              <a:spcBef>
                <a:spcPts val="0"/>
              </a:spcBef>
            </a:pPr>
            <a:r>
              <a:rPr lang="en-GB" dirty="0"/>
              <a:t>No need for joint annotations</a:t>
            </a:r>
          </a:p>
          <a:p>
            <a:pPr marL="457200" lvl="0" indent="-228600" rtl="0">
              <a:spcBef>
                <a:spcPts val="0"/>
              </a:spcBef>
            </a:pPr>
            <a:r>
              <a:rPr lang="en-GB" dirty="0"/>
              <a:t>Joint inference via first-order constraints</a:t>
            </a:r>
          </a:p>
          <a:p>
            <a:pPr marL="914400" lvl="1" indent="-228600" rtl="0">
              <a:lnSpc>
                <a:spcPct val="150000"/>
              </a:lnSpc>
              <a:spcBef>
                <a:spcPts val="0"/>
              </a:spcBef>
            </a:pPr>
            <a:r>
              <a:rPr lang="en-GB" dirty="0"/>
              <a:t>Offer linguistic insights</a:t>
            </a:r>
          </a:p>
          <a:p>
            <a:pPr marL="457200" lvl="0" indent="-228600" rtl="0">
              <a:lnSpc>
                <a:spcPct val="115000"/>
              </a:lnSpc>
              <a:spcBef>
                <a:spcPts val="0"/>
              </a:spcBef>
            </a:pPr>
            <a:r>
              <a:rPr lang="en-GB" dirty="0" smtClean="0"/>
              <a:t>Highly Modular, with a Flexible </a:t>
            </a:r>
            <a:r>
              <a:rPr lang="en-GB" dirty="0"/>
              <a:t>interface</a:t>
            </a:r>
          </a:p>
          <a:p>
            <a:pPr marL="914400" lvl="1" indent="-228600" rtl="0">
              <a:lnSpc>
                <a:spcPct val="150000"/>
              </a:lnSpc>
              <a:spcBef>
                <a:spcPts val="0"/>
              </a:spcBef>
              <a:spcAft>
                <a:spcPts val="1000"/>
              </a:spcAft>
            </a:pPr>
            <a:r>
              <a:rPr lang="en-GB" dirty="0"/>
              <a:t>Only requirement is list of </a:t>
            </a:r>
            <a:r>
              <a:rPr lang="en-GB" i="1" dirty="0"/>
              <a:t>k</a:t>
            </a:r>
            <a:r>
              <a:rPr lang="en-GB" dirty="0"/>
              <a:t>-best predictions </a:t>
            </a:r>
          </a:p>
          <a:p>
            <a:pPr marL="457200" lvl="0" indent="-228600" rtl="0">
              <a:lnSpc>
                <a:spcPct val="150000"/>
              </a:lnSpc>
              <a:spcBef>
                <a:spcPts val="0"/>
              </a:spcBef>
            </a:pPr>
            <a:r>
              <a:rPr lang="en-GB" b="1" dirty="0"/>
              <a:t>Future work</a:t>
            </a:r>
          </a:p>
          <a:p>
            <a:pPr marL="914400" lvl="1" indent="-228600" rtl="0">
              <a:lnSpc>
                <a:spcPct val="150000"/>
              </a:lnSpc>
              <a:spcBef>
                <a:spcPts val="0"/>
              </a:spcBef>
            </a:pPr>
            <a:r>
              <a:rPr lang="en-GB" dirty="0"/>
              <a:t>Mine for </a:t>
            </a:r>
            <a:r>
              <a:rPr lang="en-GB" dirty="0" smtClean="0"/>
              <a:t>constraints</a:t>
            </a:r>
            <a:endParaRPr lang="en-GB" sz="1000" dirty="0"/>
          </a:p>
        </p:txBody>
      </p:sp>
      <p:sp>
        <p:nvSpPr>
          <p:cNvPr id="443" name="Shape 443"/>
          <p:cNvSpPr txBox="1">
            <a:spLocks noGrp="1"/>
          </p:cNvSpPr>
          <p:nvPr>
            <p:ph type="sldNum" sz="quarter" idx="11"/>
          </p:nvPr>
        </p:nvSpPr>
        <p:spPr>
          <a:prstGeom prst="rect">
            <a:avLst/>
          </a:prstGeom>
        </p:spPr>
        <p:txBody>
          <a:bodyPr lIns="91425" tIns="91425" rIns="91425" bIns="91425" anchor="ctr" anchorCtr="0">
            <a:noAutofit/>
          </a:bodyPr>
          <a:lstStyle/>
          <a:p>
            <a:pPr lvl="0" rtl="0">
              <a:spcBef>
                <a:spcPts val="0"/>
              </a:spcBef>
              <a:buNone/>
            </a:pPr>
            <a:fld id="{00000000-1234-1234-1234-123412341234}" type="slidenum">
              <a:rPr lang="en-GB"/>
              <a:t>54</a:t>
            </a:fld>
            <a:endParaRPr lang="en-GB"/>
          </a:p>
        </p:txBody>
      </p:sp>
    </p:spTree>
    <p:extLst>
      <p:ext uri="{BB962C8B-B14F-4D97-AF65-F5344CB8AC3E}">
        <p14:creationId xmlns:p14="http://schemas.microsoft.com/office/powerpoint/2010/main" val="462748805"/>
      </p:ext>
    </p:extLst>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6705" y="2900671"/>
            <a:ext cx="270389" cy="18025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p:txBody>
          <a:bodyPr/>
          <a:lstStyle/>
          <a:p>
            <a:r>
              <a:rPr lang="en-US" smtClean="0"/>
              <a:t>Outline</a:t>
            </a:r>
            <a:endParaRPr lang="en-US" dirty="0" smtClean="0"/>
          </a:p>
        </p:txBody>
      </p:sp>
      <p:sp>
        <p:nvSpPr>
          <p:cNvPr id="1123331" name="Rectangle 3"/>
          <p:cNvSpPr>
            <a:spLocks noGrp="1" noChangeArrowheads="1"/>
          </p:cNvSpPr>
          <p:nvPr>
            <p:ph type="body" idx="1"/>
          </p:nvPr>
        </p:nvSpPr>
        <p:spPr>
          <a:xfrm>
            <a:off x="457200" y="762000"/>
            <a:ext cx="8229600" cy="4953000"/>
          </a:xfrm>
        </p:spPr>
        <p:txBody>
          <a:bodyPr/>
          <a:lstStyle/>
          <a:p>
            <a:r>
              <a:rPr lang="en-US" dirty="0" smtClean="0"/>
              <a:t>Incidental Supervision</a:t>
            </a:r>
          </a:p>
          <a:p>
            <a:pPr lvl="1"/>
            <a:r>
              <a:rPr lang="en-US" dirty="0" smtClean="0"/>
              <a:t>Exploiting existing information as supervision </a:t>
            </a:r>
          </a:p>
          <a:p>
            <a:pPr lvl="2"/>
            <a:r>
              <a:rPr lang="en-US" dirty="0" err="1" smtClean="0"/>
              <a:t>Dataless</a:t>
            </a:r>
            <a:r>
              <a:rPr lang="en-US" dirty="0" smtClean="0"/>
              <a:t> Classification</a:t>
            </a:r>
          </a:p>
          <a:p>
            <a:pPr lvl="2"/>
            <a:r>
              <a:rPr lang="en-US" dirty="0" err="1" smtClean="0"/>
              <a:t>Wikification</a:t>
            </a:r>
            <a:r>
              <a:rPr lang="en-US" dirty="0" smtClean="0"/>
              <a:t> (KBs, Multilingual)</a:t>
            </a:r>
          </a:p>
          <a:p>
            <a:pPr lvl="2"/>
            <a:r>
              <a:rPr lang="en-US" dirty="0" smtClean="0"/>
              <a:t>Events</a:t>
            </a:r>
          </a:p>
          <a:p>
            <a:r>
              <a:rPr lang="en-US" dirty="0" smtClean="0"/>
              <a:t>Learning only simple models</a:t>
            </a:r>
          </a:p>
          <a:p>
            <a:pPr lvl="1"/>
            <a:r>
              <a:rPr lang="en-US" dirty="0" smtClean="0"/>
              <a:t>Put it together via knowledge</a:t>
            </a:r>
          </a:p>
          <a:p>
            <a:pPr lvl="1"/>
            <a:endParaRPr lang="en-US" dirty="0"/>
          </a:p>
          <a:p>
            <a:r>
              <a:rPr lang="en-US" dirty="0"/>
              <a:t>Response Driven Learning</a:t>
            </a:r>
          </a:p>
          <a:p>
            <a:pPr lvl="1"/>
            <a:r>
              <a:rPr lang="en-US" dirty="0"/>
              <a:t>Learning from the world’s feedback</a:t>
            </a:r>
          </a:p>
          <a:p>
            <a:pPr lvl="1"/>
            <a:endParaRPr lang="en-US" dirty="0" smtClean="0"/>
          </a:p>
          <a:p>
            <a:r>
              <a:rPr lang="en-US" dirty="0" smtClean="0"/>
              <a:t>Conclusion</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55</a:t>
            </a:fld>
            <a:endParaRPr lang="en-US" altLang="zh-TW"/>
          </a:p>
        </p:txBody>
      </p:sp>
      <p:pic>
        <p:nvPicPr>
          <p:cNvPr id="6" name="Picture 2" descr="C:\MYSTUFF\Work\MyTalks\Pictures\reason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590" y="2221620"/>
            <a:ext cx="1828800" cy="151934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0" y="3858350"/>
            <a:ext cx="533400" cy="180250"/>
          </a:xfrm>
          <a:prstGeom prst="right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autismclassroomresources.com/wp-content/uploads/2015/10/Creating-Incidental-Learning-Opportunities-Across-the-Classroom-F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590" y="838200"/>
            <a:ext cx="1828800" cy="10530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MYSTUFF\Work\MyTalks\Pictures\training-on-the-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3590" y="393192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7210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ltLang="zh-TW" smtClean="0"/>
              <a:t>Page </a:t>
            </a:r>
            <a:fld id="{E20FC37C-9894-45C1-B193-B6D8403BFE07}" type="slidenum">
              <a:rPr lang="en-US" altLang="zh-TW" smtClean="0"/>
              <a:pPr>
                <a:defRPr/>
              </a:pPr>
              <a:t>56</a:t>
            </a:fld>
            <a:endParaRPr lang="en-US" altLang="zh-TW"/>
          </a:p>
        </p:txBody>
      </p:sp>
      <p:sp>
        <p:nvSpPr>
          <p:cNvPr id="2" name="Title 1"/>
          <p:cNvSpPr>
            <a:spLocks noGrp="1"/>
          </p:cNvSpPr>
          <p:nvPr>
            <p:ph type="title"/>
          </p:nvPr>
        </p:nvSpPr>
        <p:spPr/>
        <p:txBody>
          <a:bodyPr/>
          <a:lstStyle/>
          <a:p>
            <a:r>
              <a:rPr lang="en-US" dirty="0" smtClean="0"/>
              <a:t>Understanding </a:t>
            </a:r>
            <a:r>
              <a:rPr lang="en-US" dirty="0"/>
              <a:t>Language </a:t>
            </a:r>
            <a:r>
              <a:rPr lang="en-US" dirty="0" smtClean="0"/>
              <a:t>Requires (some) Supervision</a:t>
            </a:r>
            <a:endParaRPr lang="en-US" dirty="0"/>
          </a:p>
        </p:txBody>
      </p:sp>
      <p:sp>
        <p:nvSpPr>
          <p:cNvPr id="3" name="Content Placeholder 2"/>
          <p:cNvSpPr>
            <a:spLocks noGrp="1"/>
          </p:cNvSpPr>
          <p:nvPr>
            <p:ph idx="4294967295"/>
          </p:nvPr>
        </p:nvSpPr>
        <p:spPr>
          <a:xfrm>
            <a:off x="533400" y="4191000"/>
            <a:ext cx="8610600" cy="2362200"/>
          </a:xfrm>
        </p:spPr>
        <p:txBody>
          <a:bodyPr/>
          <a:lstStyle/>
          <a:p>
            <a:r>
              <a:rPr lang="en-US" sz="2000" dirty="0"/>
              <a:t>How to recover meaning from text?</a:t>
            </a:r>
          </a:p>
          <a:p>
            <a:r>
              <a:rPr lang="en-US" sz="2000" dirty="0" smtClean="0">
                <a:solidFill>
                  <a:srgbClr val="0033CC"/>
                </a:solidFill>
              </a:rPr>
              <a:t>Standard “example based” ML: </a:t>
            </a:r>
            <a:r>
              <a:rPr lang="en-US" sz="2000" dirty="0" smtClean="0"/>
              <a:t>annotate text with </a:t>
            </a:r>
            <a:r>
              <a:rPr lang="en-US" sz="2000" dirty="0"/>
              <a:t>meaning </a:t>
            </a:r>
            <a:r>
              <a:rPr lang="en-US" sz="2000" dirty="0" smtClean="0"/>
              <a:t>representation</a:t>
            </a:r>
          </a:p>
          <a:p>
            <a:pPr lvl="1"/>
            <a:r>
              <a:rPr lang="en-US" sz="1800" dirty="0" smtClean="0"/>
              <a:t>Teacher </a:t>
            </a:r>
            <a:r>
              <a:rPr lang="en-US" sz="1800" dirty="0"/>
              <a:t>needs deep understanding of the learning agent </a:t>
            </a:r>
            <a:r>
              <a:rPr lang="en-US" sz="1800" dirty="0" smtClean="0"/>
              <a:t>; not </a:t>
            </a:r>
            <a:r>
              <a:rPr lang="en-US" sz="1800" dirty="0"/>
              <a:t>scalable.</a:t>
            </a:r>
          </a:p>
          <a:p>
            <a:r>
              <a:rPr lang="en-US" sz="2000" dirty="0" smtClean="0">
                <a:solidFill>
                  <a:srgbClr val="0033CC"/>
                </a:solidFill>
              </a:rPr>
              <a:t>Response Driven Learning: </a:t>
            </a:r>
            <a:r>
              <a:rPr lang="en-US" sz="1800" dirty="0" smtClean="0"/>
              <a:t>Exploit </a:t>
            </a:r>
            <a:r>
              <a:rPr lang="en-US" sz="1800" dirty="0" smtClean="0">
                <a:solidFill>
                  <a:srgbClr val="3366CC"/>
                </a:solidFill>
              </a:rPr>
              <a:t>indirect signals </a:t>
            </a:r>
            <a:r>
              <a:rPr lang="en-US" sz="1800" dirty="0" smtClean="0"/>
              <a:t>in the interaction between the learner and the teacher/environment  </a:t>
            </a:r>
            <a:endParaRPr lang="en-US" sz="1800" dirty="0"/>
          </a:p>
          <a:p>
            <a:endParaRPr lang="en-US" sz="2000" dirty="0"/>
          </a:p>
        </p:txBody>
      </p:sp>
      <p:pic>
        <p:nvPicPr>
          <p:cNvPr id="6" name="Picture 2" descr="kitchen-robot1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447800"/>
            <a:ext cx="26781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mediabistro.com/fishbowlLA/original/hamm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08250"/>
            <a:ext cx="16033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a:spLocks noChangeArrowheads="1"/>
          </p:cNvSpPr>
          <p:nvPr/>
        </p:nvSpPr>
        <p:spPr bwMode="auto">
          <a:xfrm>
            <a:off x="228600" y="1143000"/>
            <a:ext cx="3352800" cy="762000"/>
          </a:xfrm>
          <a:prstGeom prst="wedgeRoundRectCallout">
            <a:avLst>
              <a:gd name="adj1" fmla="val -15292"/>
              <a:gd name="adj2" fmla="val 147083"/>
              <a:gd name="adj3" fmla="val 16667"/>
            </a:avLst>
          </a:prstGeom>
          <a:solidFill>
            <a:srgbClr val="FFFFCC"/>
          </a:solidFill>
          <a:ln w="25400" algn="ctr">
            <a:solidFill>
              <a:srgbClr val="FF9933"/>
            </a:solidFill>
            <a:miter lim="800000"/>
            <a:headEnd/>
            <a:tailEnd/>
          </a:ln>
        </p:spPr>
        <p:txBody>
          <a:bodyPr anchor="ctr"/>
          <a:lstStyle/>
          <a:p>
            <a:r>
              <a:rPr lang="en-US" sz="2000" dirty="0">
                <a:latin typeface="Calibri" pitchFamily="34" charset="0"/>
              </a:rPr>
              <a:t>Can I get a coffee with </a:t>
            </a:r>
            <a:r>
              <a:rPr lang="en-US" sz="2000" dirty="0" smtClean="0">
                <a:latin typeface="Calibri" pitchFamily="34" charset="0"/>
              </a:rPr>
              <a:t>lots of sugar </a:t>
            </a:r>
            <a:r>
              <a:rPr lang="en-US" sz="2000" dirty="0">
                <a:latin typeface="Calibri" pitchFamily="34" charset="0"/>
              </a:rPr>
              <a:t>and no milk</a:t>
            </a:r>
          </a:p>
        </p:txBody>
      </p:sp>
      <p:sp>
        <p:nvSpPr>
          <p:cNvPr id="9" name="TextBox 8"/>
          <p:cNvSpPr txBox="1"/>
          <p:nvPr/>
        </p:nvSpPr>
        <p:spPr>
          <a:xfrm>
            <a:off x="2352675" y="3733800"/>
            <a:ext cx="3373438" cy="307975"/>
          </a:xfrm>
          <a:prstGeom prst="rect">
            <a:avLst/>
          </a:prstGeom>
          <a:noFill/>
          <a:ln>
            <a:solidFill>
              <a:schemeClr val="bg1">
                <a:lumMod val="50000"/>
              </a:schemeClr>
            </a:solidFill>
          </a:ln>
        </p:spPr>
        <p:txBody>
          <a:bodyPr wrap="none">
            <a:spAutoFit/>
          </a:bodyPr>
          <a:lstStyle/>
          <a:p>
            <a:pPr fontAlgn="auto">
              <a:spcBef>
                <a:spcPts val="0"/>
              </a:spcBef>
              <a:spcAft>
                <a:spcPts val="0"/>
              </a:spcAft>
              <a:defRPr/>
            </a:pPr>
            <a:r>
              <a:rPr lang="en-US" sz="1400" dirty="0">
                <a:latin typeface="Tahoma" pitchFamily="34" charset="0"/>
                <a:ea typeface="Tahoma" pitchFamily="34" charset="0"/>
                <a:cs typeface="Tahoma" pitchFamily="34" charset="0"/>
              </a:rPr>
              <a:t>MAKE(COFFEE,SUGAR=YES,MILK=NO)</a:t>
            </a:r>
          </a:p>
        </p:txBody>
      </p:sp>
      <p:cxnSp>
        <p:nvCxnSpPr>
          <p:cNvPr id="10" name="Curved Connector 9"/>
          <p:cNvCxnSpPr>
            <a:stCxn id="9" idx="2"/>
          </p:cNvCxnSpPr>
          <p:nvPr/>
        </p:nvCxnSpPr>
        <p:spPr>
          <a:xfrm rot="5400000" flipH="1" flipV="1">
            <a:off x="5454650" y="1943100"/>
            <a:ext cx="682625" cy="3514725"/>
          </a:xfrm>
          <a:prstGeom prst="curvedConnector4">
            <a:avLst>
              <a:gd name="adj1" fmla="val -33498"/>
              <a:gd name="adj2" fmla="val 73996"/>
            </a:avLst>
          </a:prstGeom>
          <a:ln w="381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cxnSpLocks noChangeShapeType="1"/>
            <a:stCxn id="8" idx="2"/>
            <a:endCxn id="9" idx="0"/>
          </p:cNvCxnSpPr>
          <p:nvPr/>
        </p:nvCxnSpPr>
        <p:spPr bwMode="auto">
          <a:xfrm rot="16200000" flipH="1">
            <a:off x="2057400" y="1752600"/>
            <a:ext cx="1828800" cy="2133600"/>
          </a:xfrm>
          <a:prstGeom prst="curvedConnector3">
            <a:avLst>
              <a:gd name="adj1" fmla="val 50000"/>
            </a:avLst>
          </a:prstGeom>
          <a:noFill/>
          <a:ln w="38100" algn="ctr">
            <a:solidFill>
              <a:srgbClr val="254061"/>
            </a:solidFill>
            <a:round/>
            <a:headEnd/>
            <a:tailEnd type="triangle" w="med" len="med"/>
          </a:ln>
          <a:extLst>
            <a:ext uri="{909E8E84-426E-40DD-AFC4-6F175D3DCCD1}">
              <a14:hiddenFill xmlns:a14="http://schemas.microsoft.com/office/drawing/2010/main">
                <a:noFill/>
              </a14:hiddenFill>
            </a:ext>
          </a:extLst>
        </p:spPr>
      </p:cxnSp>
      <p:pic>
        <p:nvPicPr>
          <p:cNvPr id="12" name="Picture 12" descr="http://www.6smarketing.com/wp-content/uploads/2009/08/coffee-c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0763" y="1447800"/>
            <a:ext cx="11001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http://www.admc.hct.ac.ae/hd1/english/graphs/mil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38400"/>
            <a:ext cx="754063"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5791200" y="2209800"/>
            <a:ext cx="352425" cy="1905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1200" y="2400300"/>
            <a:ext cx="352425" cy="2667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998913" y="2743200"/>
            <a:ext cx="895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FF0000"/>
                </a:solidFill>
                <a:latin typeface="Calibri" pitchFamily="34" charset="0"/>
              </a:rPr>
              <a:t>Arggg</a:t>
            </a:r>
          </a:p>
        </p:txBody>
      </p:sp>
      <p:sp>
        <p:nvSpPr>
          <p:cNvPr id="17" name="TextBox 16"/>
          <p:cNvSpPr txBox="1">
            <a:spLocks noChangeArrowheads="1"/>
          </p:cNvSpPr>
          <p:nvPr/>
        </p:nvSpPr>
        <p:spPr bwMode="auto">
          <a:xfrm>
            <a:off x="3962400" y="1855788"/>
            <a:ext cx="931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200" b="1" i="1">
                <a:solidFill>
                  <a:srgbClr val="00B050"/>
                </a:solidFill>
                <a:latin typeface="Calibri" pitchFamily="34" charset="0"/>
              </a:rPr>
              <a:t>Great</a:t>
            </a:r>
            <a:r>
              <a:rPr lang="en-US" sz="2200" b="1">
                <a:solidFill>
                  <a:srgbClr val="00B050"/>
                </a:solidFill>
                <a:latin typeface="Calibri" pitchFamily="34" charset="0"/>
              </a:rPr>
              <a:t>!</a:t>
            </a:r>
          </a:p>
        </p:txBody>
      </p:sp>
      <p:sp>
        <p:nvSpPr>
          <p:cNvPr id="18" name="TextBox 17"/>
          <p:cNvSpPr txBox="1">
            <a:spLocks noChangeArrowheads="1"/>
          </p:cNvSpPr>
          <p:nvPr/>
        </p:nvSpPr>
        <p:spPr bwMode="auto">
          <a:xfrm>
            <a:off x="2033588" y="3352800"/>
            <a:ext cx="1543050" cy="314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Aharoni" pitchFamily="2" charset="-79"/>
              </a:rPr>
              <a:t>Semantic Parser</a:t>
            </a:r>
          </a:p>
        </p:txBody>
      </p:sp>
      <p:sp>
        <p:nvSpPr>
          <p:cNvPr id="5" name="Rectangular Callout 4"/>
          <p:cNvSpPr/>
          <p:nvPr/>
        </p:nvSpPr>
        <p:spPr>
          <a:xfrm>
            <a:off x="4229566" y="591838"/>
            <a:ext cx="4668372" cy="766626"/>
          </a:xfrm>
          <a:prstGeom prst="wedgeRectCallout">
            <a:avLst>
              <a:gd name="adj1" fmla="val -10196"/>
              <a:gd name="adj2" fmla="val 44456"/>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66"/>
                </a:solidFill>
                <a:latin typeface="Calibri" pitchFamily="34" charset="0"/>
                <a:cs typeface="Calibri" pitchFamily="34" charset="0"/>
              </a:rPr>
              <a:t>Can we rely on this interaction </a:t>
            </a:r>
            <a:r>
              <a:rPr lang="en-US" dirty="0" smtClean="0">
                <a:solidFill>
                  <a:srgbClr val="003366"/>
                </a:solidFill>
                <a:latin typeface="Calibri" pitchFamily="34" charset="0"/>
                <a:cs typeface="Calibri" pitchFamily="34" charset="0"/>
              </a:rPr>
              <a:t>to provide </a:t>
            </a:r>
            <a:r>
              <a:rPr lang="en-US" dirty="0">
                <a:solidFill>
                  <a:srgbClr val="003366"/>
                </a:solidFill>
                <a:latin typeface="Calibri" pitchFamily="34" charset="0"/>
                <a:cs typeface="Calibri" pitchFamily="34" charset="0"/>
              </a:rPr>
              <a:t>supervision </a:t>
            </a:r>
            <a:r>
              <a:rPr lang="en-US" dirty="0" smtClean="0">
                <a:solidFill>
                  <a:srgbClr val="003366"/>
                </a:solidFill>
                <a:latin typeface="Calibri" pitchFamily="34" charset="0"/>
                <a:cs typeface="Calibri" pitchFamily="34" charset="0"/>
              </a:rPr>
              <a:t>(and eventually</a:t>
            </a:r>
            <a:r>
              <a:rPr lang="en-US" dirty="0">
                <a:solidFill>
                  <a:srgbClr val="003366"/>
                </a:solidFill>
                <a:latin typeface="Calibri" pitchFamily="34" charset="0"/>
                <a:cs typeface="Calibri" pitchFamily="34" charset="0"/>
              </a:rPr>
              <a:t>, recover meaning) ?</a:t>
            </a:r>
          </a:p>
        </p:txBody>
      </p:sp>
    </p:spTree>
    <p:extLst>
      <p:ext uri="{BB962C8B-B14F-4D97-AF65-F5344CB8AC3E}">
        <p14:creationId xmlns:p14="http://schemas.microsoft.com/office/powerpoint/2010/main" val="574954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8"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r>
              <a:rPr lang="en-US" dirty="0">
                <a:solidFill>
                  <a:srgbClr val="0033CC"/>
                </a:solidFill>
                <a:cs typeface="Candara"/>
              </a:rPr>
              <a:t>Instead </a:t>
            </a:r>
            <a:r>
              <a:rPr lang="en-US" dirty="0" smtClean="0">
                <a:solidFill>
                  <a:srgbClr val="0033CC"/>
                </a:solidFill>
                <a:cs typeface="Candara"/>
              </a:rPr>
              <a:t>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endParaRPr lang="en-US" dirty="0" smtClean="0">
              <a:solidFill>
                <a:srgbClr val="0033CC"/>
              </a:solidFill>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cs typeface="Candara"/>
              </a:rPr>
              <a:t> </a:t>
            </a:r>
            <a:r>
              <a:rPr lang="en-US" dirty="0" smtClean="0">
                <a:solidFill>
                  <a:srgbClr val="0033CC"/>
                </a:solidFill>
                <a:cs typeface="Candara"/>
              </a:rPr>
              <a:t>transformation model</a:t>
            </a:r>
            <a:endParaRPr lang="en-US" sz="20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57</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289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 </a:t>
            </a:r>
            <a:r>
              <a:rPr lang="en-US" dirty="0" err="1" smtClean="0"/>
              <a:t>Freecell</a:t>
            </a:r>
            <a:r>
              <a:rPr lang="en-US" dirty="0" smtClean="0"/>
              <a:t> with Response Based Learning</a:t>
            </a:r>
            <a:endParaRPr lang="en-US" dirty="0"/>
          </a:p>
        </p:txBody>
      </p:sp>
      <p:sp>
        <p:nvSpPr>
          <p:cNvPr id="9" name="Content Placeholder 8"/>
          <p:cNvSpPr>
            <a:spLocks noGrp="1"/>
          </p:cNvSpPr>
          <p:nvPr>
            <p:ph idx="1"/>
          </p:nvPr>
        </p:nvSpPr>
        <p:spPr>
          <a:xfrm>
            <a:off x="373423" y="6858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129129"/>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599446"/>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568668"/>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1568668"/>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1684315"/>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1706182"/>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247556"/>
            <a:ext cx="4183988" cy="1200329"/>
          </a:xfrm>
          <a:prstGeom prst="rect">
            <a:avLst/>
          </a:prstGeom>
          <a:solidFill>
            <a:srgbClr val="FFFFCC"/>
          </a:solidFill>
          <a:ln w="57150">
            <a:solidFill>
              <a:schemeClr val="bg2"/>
            </a:solidFill>
          </a:ln>
        </p:spPr>
        <p:txBody>
          <a:bodyPr wrap="square">
            <a:spAutoFit/>
          </a:bodyPr>
          <a:lstStyle/>
          <a:p>
            <a:pPr algn="ctr">
              <a:defRPr/>
            </a:pPr>
            <a:r>
              <a:rPr lang="en-US" dirty="0">
                <a:solidFill>
                  <a:srgbClr val="003366"/>
                </a:solidFill>
                <a:latin typeface="Calibri" pitchFamily="34" charset="0"/>
                <a:cs typeface="Calibri" pitchFamily="34" charset="0"/>
              </a:rPr>
              <a:t>A top card can be moved to the tableau if it has a different color than the color of the top tableau card, and the cards have successive values.  </a:t>
            </a:r>
          </a:p>
        </p:txBody>
      </p:sp>
      <p:sp>
        <p:nvSpPr>
          <p:cNvPr id="24" name="Rectangle 23"/>
          <p:cNvSpPr/>
          <p:nvPr/>
        </p:nvSpPr>
        <p:spPr>
          <a:xfrm>
            <a:off x="4724660" y="2247556"/>
            <a:ext cx="4183706" cy="1200329"/>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Move (a1,a2) top(a1,x1) card(a1) tableau(a2) top(x2,a2) color(a1,x3) color(x2,x4) not-equal(x3,x4) value(a1,x5) value(x2,x6) successor(x5,x6)</a:t>
            </a:r>
            <a:endParaRPr lang="en-US" dirty="0">
              <a:solidFill>
                <a:srgbClr val="003366"/>
              </a:solidFill>
              <a:latin typeface="Calibri" pitchFamily="34" charset="0"/>
              <a:cs typeface="Calibri" pitchFamily="34"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76638"/>
            <a:ext cx="4183988" cy="26717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Content Placeholder 8"/>
          <p:cNvSpPr txBox="1">
            <a:spLocks/>
          </p:cNvSpPr>
          <p:nvPr/>
        </p:nvSpPr>
        <p:spPr bwMode="auto">
          <a:xfrm>
            <a:off x="4724400" y="4425045"/>
            <a:ext cx="4190740" cy="1823355"/>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solidFill>
                  <a:srgbClr val="3366CC"/>
                </a:solidFill>
                <a:cs typeface="Candara"/>
              </a:rPr>
              <a:t>D</a:t>
            </a:r>
            <a:r>
              <a:rPr lang="en-US" sz="2000" kern="0" dirty="0" smtClean="0">
                <a:solidFill>
                  <a:srgbClr val="3366CC"/>
                </a:solidFill>
                <a:cs typeface="Candara"/>
              </a:rPr>
              <a:t>erivatives </a:t>
            </a:r>
            <a:r>
              <a:rPr lang="en-US" sz="2000" kern="0" dirty="0" smtClean="0">
                <a:solidFill>
                  <a:srgbClr val="003366"/>
                </a:solidFill>
                <a:cs typeface="Candara"/>
              </a:rPr>
              <a:t>of the models outputs: </a:t>
            </a:r>
            <a:r>
              <a:rPr lang="en-US" sz="2000" kern="0" dirty="0" smtClean="0">
                <a:solidFill>
                  <a:srgbClr val="3366CC"/>
                </a:solidFill>
                <a:cs typeface="Candara"/>
              </a:rPr>
              <a:t>execute moves on a game API</a:t>
            </a:r>
          </a:p>
          <a:p>
            <a:pPr lvl="1"/>
            <a:r>
              <a:rPr lang="en-US" sz="1800" kern="0" dirty="0" smtClean="0">
                <a:solidFill>
                  <a:srgbClr val="003366"/>
                </a:solidFill>
                <a:cs typeface="Candara"/>
              </a:rPr>
              <a:t>Supervise the derivative and Propagate it to learn the transformation model</a:t>
            </a:r>
            <a:endParaRPr lang="en-US" sz="1800" kern="0" dirty="0" smtClean="0">
              <a:solidFill>
                <a:srgbClr val="003366"/>
              </a:solidFill>
            </a:endParaRPr>
          </a:p>
          <a:p>
            <a:pPr marL="0" indent="0">
              <a:buFont typeface="Wingdings" pitchFamily="2" charset="2"/>
              <a:buNone/>
            </a:pPr>
            <a:endParaRPr lang="en-US" sz="1800" kern="0" dirty="0">
              <a:solidFill>
                <a:srgbClr val="003366"/>
              </a:solidFill>
            </a:endParaRPr>
          </a:p>
        </p:txBody>
      </p:sp>
      <p:sp>
        <p:nvSpPr>
          <p:cNvPr id="27" name="Rectangle 26"/>
          <p:cNvSpPr/>
          <p:nvPr/>
        </p:nvSpPr>
        <p:spPr>
          <a:xfrm>
            <a:off x="5257800" y="3645178"/>
            <a:ext cx="3129801" cy="461665"/>
          </a:xfrm>
          <a:prstGeom prst="rect">
            <a:avLst/>
          </a:prstGeom>
          <a:solidFill>
            <a:srgbClr val="FFFFCC"/>
          </a:solidFill>
          <a:ln w="9525">
            <a:solidFill>
              <a:schemeClr val="bg2"/>
            </a:solidFill>
          </a:ln>
        </p:spPr>
        <p:txBody>
          <a:bodyPr wrap="square">
            <a:spAutoFit/>
          </a:bodyPr>
          <a:lstStyle/>
          <a:p>
            <a:pPr marL="0" indent="0" algn="ctr">
              <a:buNone/>
            </a:pPr>
            <a:r>
              <a:rPr lang="en-US" sz="2400" dirty="0" smtClean="0">
                <a:solidFill>
                  <a:srgbClr val="3366CC"/>
                </a:solidFill>
                <a:latin typeface="+mn-lt"/>
              </a:rPr>
              <a:t>Play </a:t>
            </a:r>
            <a:r>
              <a:rPr lang="en-US" sz="2400" dirty="0" err="1" smtClean="0">
                <a:solidFill>
                  <a:srgbClr val="3366CC"/>
                </a:solidFill>
                <a:latin typeface="+mn-lt"/>
              </a:rPr>
              <a:t>Freecell</a:t>
            </a:r>
            <a:r>
              <a:rPr lang="en-US" sz="2400" dirty="0" smtClean="0">
                <a:solidFill>
                  <a:srgbClr val="3366CC"/>
                </a:solidFill>
                <a:latin typeface="+mn-lt"/>
              </a:rPr>
              <a:t> (solitaire) </a:t>
            </a:r>
            <a:endParaRPr lang="en-US" sz="2400" dirty="0">
              <a:solidFill>
                <a:srgbClr val="3366CC"/>
              </a:solidFill>
              <a:latin typeface="+mn-lt"/>
            </a:endParaRPr>
          </a:p>
        </p:txBody>
      </p:sp>
      <p:sp>
        <p:nvSpPr>
          <p:cNvPr id="28" name="Right Arrow 27"/>
          <p:cNvSpPr/>
          <p:nvPr/>
        </p:nvSpPr>
        <p:spPr>
          <a:xfrm rot="10800000">
            <a:off x="4557411" y="3792126"/>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58</a:t>
            </a:fld>
            <a:endParaRPr lang="en-US" altLang="zh-TW" dirty="0"/>
          </a:p>
        </p:txBody>
      </p:sp>
    </p:spTree>
    <p:extLst>
      <p:ext uri="{BB962C8B-B14F-4D97-AF65-F5344CB8AC3E}">
        <p14:creationId xmlns:p14="http://schemas.microsoft.com/office/powerpoint/2010/main" val="353433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par>
                          <p:cTn id="11" fill="hold">
                            <p:stCondLst>
                              <p:cond delay="0"/>
                            </p:stCondLst>
                            <p:childTnLst>
                              <p:par>
                                <p:cTn id="12" presetID="22" presetClass="entr" presetSubtype="2"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500"/>
                                        <p:tgtEl>
                                          <p:spTgt spid="2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Effect transition="in" filter="fade">
                                      <p:cBhvr>
                                        <p:cTn id="2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II: </a:t>
            </a:r>
            <a:r>
              <a:rPr lang="en-US" dirty="0" err="1" smtClean="0"/>
              <a:t>Geoquery</a:t>
            </a:r>
            <a:r>
              <a:rPr lang="en-US" dirty="0" smtClean="0"/>
              <a:t> with Response based Learning</a:t>
            </a:r>
            <a:endParaRPr lang="en-US" dirty="0"/>
          </a:p>
        </p:txBody>
      </p:sp>
      <p:sp>
        <p:nvSpPr>
          <p:cNvPr id="9" name="Content Placeholder 8"/>
          <p:cNvSpPr>
            <a:spLocks noGrp="1"/>
          </p:cNvSpPr>
          <p:nvPr>
            <p:ph idx="1"/>
          </p:nvPr>
        </p:nvSpPr>
        <p:spPr>
          <a:xfrm>
            <a:off x="373423" y="990600"/>
            <a:ext cx="8541977" cy="5334000"/>
          </a:xfrm>
        </p:spPr>
        <p:txBody>
          <a:bodyPr/>
          <a:lstStyle/>
          <a:p>
            <a:r>
              <a:rPr lang="en-US" dirty="0" smtClean="0"/>
              <a:t>We want to learn a model to transform a </a:t>
            </a:r>
            <a:r>
              <a:rPr lang="en-US" dirty="0" smtClean="0">
                <a:solidFill>
                  <a:srgbClr val="0033CC"/>
                </a:solidFill>
              </a:rPr>
              <a:t>natural language sentence</a:t>
            </a:r>
            <a:r>
              <a:rPr lang="en-US" dirty="0" smtClean="0"/>
              <a:t> to some </a:t>
            </a:r>
            <a:r>
              <a:rPr lang="en-US" dirty="0" smtClean="0">
                <a:solidFill>
                  <a:srgbClr val="0033CC"/>
                </a:solidFill>
              </a:rPr>
              <a:t>formal representation.</a:t>
            </a:r>
          </a:p>
          <a:p>
            <a:endParaRPr lang="en-US" dirty="0">
              <a:solidFill>
                <a:srgbClr val="0033CC"/>
              </a:solidFill>
            </a:endParaRPr>
          </a:p>
          <a:p>
            <a:endParaRPr lang="en-US" dirty="0" smtClean="0">
              <a:solidFill>
                <a:srgbClr val="0033CC"/>
              </a:solidFill>
            </a:endParaRPr>
          </a:p>
          <a:p>
            <a:endParaRPr lang="en-US" dirty="0">
              <a:solidFill>
                <a:srgbClr val="0033CC"/>
              </a:solidFill>
            </a:endParaRPr>
          </a:p>
          <a:p>
            <a:endParaRPr lang="en-US" dirty="0" smtClean="0">
              <a:solidFill>
                <a:srgbClr val="0033CC"/>
              </a:solidFill>
            </a:endParaRPr>
          </a:p>
          <a:p>
            <a:endParaRPr lang="en-US" dirty="0" smtClean="0">
              <a:solidFill>
                <a:srgbClr val="0033CC"/>
              </a:solidFill>
            </a:endParaRPr>
          </a:p>
          <a:p>
            <a:endParaRPr lang="en-US" dirty="0">
              <a:solidFill>
                <a:srgbClr val="0033CC"/>
              </a:solidFill>
            </a:endParaRPr>
          </a:p>
          <a:p>
            <a:r>
              <a:rPr lang="en-US" sz="2000" dirty="0" smtClean="0"/>
              <a:t>“Guess” a semantic parse.  </a:t>
            </a:r>
            <a:r>
              <a:rPr lang="en-US" sz="2000" b="1" dirty="0" smtClean="0">
                <a:solidFill>
                  <a:srgbClr val="3366CC"/>
                </a:solidFill>
              </a:rPr>
              <a:t>Is </a:t>
            </a:r>
            <a:r>
              <a:rPr lang="en-US" sz="2000" b="1" dirty="0" smtClean="0">
                <a:solidFill>
                  <a:srgbClr val="3366CC"/>
                </a:solidFill>
                <a:sym typeface="Wingdings" pitchFamily="2" charset="2"/>
              </a:rPr>
              <a:t>[</a:t>
            </a:r>
            <a:r>
              <a:rPr lang="en-US" sz="2000" b="1" dirty="0" smtClean="0">
                <a:solidFill>
                  <a:srgbClr val="3366CC"/>
                </a:solidFill>
              </a:rPr>
              <a:t>DB </a:t>
            </a:r>
            <a:r>
              <a:rPr lang="en-US" sz="2000" b="1" dirty="0">
                <a:solidFill>
                  <a:srgbClr val="3366CC"/>
                </a:solidFill>
              </a:rPr>
              <a:t>response == Expected response] </a:t>
            </a:r>
            <a:r>
              <a:rPr lang="en-US" sz="2000" b="1" dirty="0" smtClean="0">
                <a:solidFill>
                  <a:srgbClr val="3366CC"/>
                </a:solidFill>
              </a:rPr>
              <a:t>? </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Pennsylvania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Pennsylvania</a:t>
            </a:r>
            <a:r>
              <a:rPr lang="en-US" dirty="0" smtClean="0">
                <a:latin typeface="Calibri" pitchFamily="34" charset="0"/>
                <a:sym typeface="Wingdings" panose="05000000000000000000" pitchFamily="2" charset="2"/>
              </a:rPr>
              <a:t> </a:t>
            </a:r>
            <a:r>
              <a:rPr lang="en-US" b="1" dirty="0" smtClean="0">
                <a:latin typeface="Calibri" pitchFamily="34" charset="0"/>
              </a:rPr>
              <a:t>Positive Response</a:t>
            </a:r>
          </a:p>
          <a:p>
            <a:pPr lvl="1"/>
            <a:r>
              <a:rPr lang="en-US" b="1" dirty="0" smtClean="0">
                <a:solidFill>
                  <a:srgbClr val="003366"/>
                </a:solidFill>
                <a:latin typeface="Calibri" pitchFamily="34" charset="0"/>
              </a:rPr>
              <a:t>Expected</a:t>
            </a:r>
            <a:r>
              <a:rPr lang="en-US" dirty="0" smtClean="0">
                <a:solidFill>
                  <a:srgbClr val="003366"/>
                </a:solidFill>
                <a:latin typeface="Calibri" pitchFamily="34" charset="0"/>
              </a:rPr>
              <a:t>: </a:t>
            </a:r>
            <a:r>
              <a:rPr lang="en-US" dirty="0">
                <a:solidFill>
                  <a:srgbClr val="003366"/>
                </a:solidFill>
                <a:latin typeface="Calibri" pitchFamily="34" charset="0"/>
              </a:rPr>
              <a:t>Pennsylvania </a:t>
            </a:r>
            <a:r>
              <a:rPr lang="en-US" dirty="0" smtClean="0">
                <a:solidFill>
                  <a:srgbClr val="003366"/>
                </a:solidFill>
                <a:latin typeface="Calibri" pitchFamily="34" charset="0"/>
              </a:rPr>
              <a:t>  </a:t>
            </a:r>
            <a:r>
              <a:rPr lang="en-US" b="1" dirty="0" smtClean="0">
                <a:solidFill>
                  <a:srgbClr val="003366"/>
                </a:solidFill>
                <a:latin typeface="Calibri" pitchFamily="34" charset="0"/>
              </a:rPr>
              <a:t>DB Returns</a:t>
            </a:r>
            <a:r>
              <a:rPr lang="en-US" dirty="0" smtClean="0">
                <a:solidFill>
                  <a:srgbClr val="003366"/>
                </a:solidFill>
                <a:latin typeface="Calibri" pitchFamily="34" charset="0"/>
              </a:rPr>
              <a:t>: </a:t>
            </a:r>
            <a:r>
              <a:rPr lang="en-US" dirty="0" smtClean="0">
                <a:latin typeface="Calibri" pitchFamily="34" charset="0"/>
              </a:rPr>
              <a:t>NYC, or ???? </a:t>
            </a:r>
            <a:r>
              <a:rPr lang="en-US" dirty="0" smtClean="0">
                <a:latin typeface="Calibri" pitchFamily="34" charset="0"/>
                <a:sym typeface="Wingdings" panose="05000000000000000000" pitchFamily="2" charset="2"/>
              </a:rPr>
              <a:t> </a:t>
            </a:r>
            <a:r>
              <a:rPr lang="en-US" b="1" dirty="0" smtClean="0">
                <a:latin typeface="Calibri" pitchFamily="34" charset="0"/>
              </a:rPr>
              <a:t>Negative Response</a:t>
            </a:r>
          </a:p>
          <a:p>
            <a:pPr lvl="1"/>
            <a:endParaRPr lang="en-US" b="1" dirty="0">
              <a:solidFill>
                <a:srgbClr val="FF0000"/>
              </a:solidFill>
              <a:latin typeface="Calibri" pitchFamily="34" charset="0"/>
            </a:endParaRPr>
          </a:p>
          <a:p>
            <a:pPr lvl="1"/>
            <a:endParaRPr lang="en-US" b="1" dirty="0">
              <a:solidFill>
                <a:srgbClr val="FF0000"/>
              </a:solidFill>
              <a:latin typeface="Calibri" pitchFamily="34" charset="0"/>
            </a:endParaRPr>
          </a:p>
          <a:p>
            <a:pPr lvl="1"/>
            <a:endParaRPr lang="en-US" dirty="0" smtClean="0">
              <a:solidFill>
                <a:srgbClr val="0033CC"/>
              </a:solidFill>
            </a:endParaRPr>
          </a:p>
          <a:p>
            <a:pPr marL="0" indent="0">
              <a:buNone/>
            </a:pPr>
            <a:endParaRPr lang="en-US" dirty="0"/>
          </a:p>
          <a:p>
            <a:pPr marL="0" indent="0">
              <a:buNone/>
            </a:pPr>
            <a:r>
              <a:rPr lang="en-US" sz="2000" dirty="0" smtClean="0"/>
              <a:t>	</a:t>
            </a:r>
          </a:p>
          <a:p>
            <a:pPr marL="0" indent="0">
              <a:buNone/>
            </a:pPr>
            <a:endParaRPr lang="en-US" sz="2000" dirty="0"/>
          </a:p>
          <a:p>
            <a:endParaRPr lang="en-US" dirty="0" smtClean="0">
              <a:solidFill>
                <a:srgbClr val="0033CC"/>
              </a:solidFill>
              <a:cs typeface="Candara"/>
            </a:endParaRPr>
          </a:p>
          <a:p>
            <a:endParaRPr lang="en-US" dirty="0">
              <a:solidFill>
                <a:srgbClr val="0033CC"/>
              </a:solidFill>
              <a:cs typeface="Candara"/>
            </a:endParaRPr>
          </a:p>
          <a:p>
            <a:endParaRPr lang="en-US" dirty="0" smtClean="0">
              <a:solidFill>
                <a:srgbClr val="0033CC"/>
              </a:solidFill>
              <a:cs typeface="Candara"/>
            </a:endParaRPr>
          </a:p>
          <a:p>
            <a:pPr marL="0" indent="0">
              <a:buNone/>
            </a:pPr>
            <a:endParaRPr lang="en-US" sz="2000" dirty="0"/>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214526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2114490"/>
            <a:ext cx="2438400" cy="400110"/>
          </a:xfrm>
          <a:prstGeom prst="rect">
            <a:avLst/>
          </a:prstGeom>
          <a:solidFill>
            <a:srgbClr val="FFFFCC"/>
          </a:solidFill>
          <a:ln>
            <a:solidFill>
              <a:schemeClr val="bg2"/>
            </a:solidFill>
          </a:ln>
        </p:spPr>
        <p:txBody>
          <a:bodyPr wrap="square">
            <a:spAutoFit/>
          </a:bodyPr>
          <a:lstStyle/>
          <a:p>
            <a:pPr marL="0" indent="0" algn="ctr">
              <a:buNone/>
            </a:pPr>
            <a:r>
              <a:rPr lang="en-US" sz="2000" dirty="0" smtClean="0">
                <a:solidFill>
                  <a:srgbClr val="003366"/>
                </a:solidFill>
                <a:latin typeface="+mn-lt"/>
              </a:rPr>
              <a:t>English Sentence</a:t>
            </a:r>
            <a:endParaRPr lang="en-US" sz="2000" dirty="0">
              <a:solidFill>
                <a:srgbClr val="003366"/>
              </a:solidFill>
              <a:latin typeface="+mn-lt"/>
            </a:endParaRPr>
          </a:p>
        </p:txBody>
      </p:sp>
      <p:sp>
        <p:nvSpPr>
          <p:cNvPr id="43" name="Rectangle 42"/>
          <p:cNvSpPr/>
          <p:nvPr/>
        </p:nvSpPr>
        <p:spPr>
          <a:xfrm>
            <a:off x="5238131" y="2114490"/>
            <a:ext cx="3129801" cy="400110"/>
          </a:xfrm>
          <a:prstGeom prst="rect">
            <a:avLst/>
          </a:prstGeom>
          <a:solidFill>
            <a:srgbClr val="FFFFCC"/>
          </a:solidFill>
          <a:ln w="9525">
            <a:solidFill>
              <a:schemeClr val="bg2"/>
            </a:solidFill>
          </a:ln>
        </p:spPr>
        <p:txBody>
          <a:bodyPr wrap="square">
            <a:spAutoFit/>
          </a:bodyPr>
          <a:lstStyle/>
          <a:p>
            <a:pPr marL="0" indent="0" algn="ctr">
              <a:buNone/>
            </a:pPr>
            <a:r>
              <a:rPr lang="en-US" sz="2000" dirty="0" smtClean="0">
                <a:solidFill>
                  <a:srgbClr val="003366"/>
                </a:solidFill>
                <a:latin typeface="+mn-lt"/>
              </a:rPr>
              <a:t>Meaning Representation</a:t>
            </a:r>
            <a:endParaRPr lang="en-US" sz="2000" dirty="0">
              <a:solidFill>
                <a:srgbClr val="003366"/>
              </a:solidFill>
              <a:latin typeface="+mn-lt"/>
            </a:endParaRPr>
          </a:p>
        </p:txBody>
      </p:sp>
      <p:sp>
        <p:nvSpPr>
          <p:cNvPr id="16" name="Right Arrow 15"/>
          <p:cNvSpPr/>
          <p:nvPr/>
        </p:nvSpPr>
        <p:spPr>
          <a:xfrm>
            <a:off x="3014004" y="223013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4622412" y="225200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2793378"/>
            <a:ext cx="4183988"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What is the largest state that borders NY?</a:t>
            </a:r>
            <a:endParaRPr lang="en-US" dirty="0">
              <a:solidFill>
                <a:srgbClr val="003366"/>
              </a:solidFill>
              <a:latin typeface="Calibri" pitchFamily="34" charset="0"/>
              <a:cs typeface="Calibri" pitchFamily="34" charset="0"/>
            </a:endParaRPr>
          </a:p>
        </p:txBody>
      </p:sp>
      <p:sp>
        <p:nvSpPr>
          <p:cNvPr id="24" name="Rectangle 23"/>
          <p:cNvSpPr/>
          <p:nvPr/>
        </p:nvSpPr>
        <p:spPr>
          <a:xfrm>
            <a:off x="4724660" y="2793378"/>
            <a:ext cx="4183706" cy="369332"/>
          </a:xfrm>
          <a:prstGeom prst="rect">
            <a:avLst/>
          </a:prstGeom>
          <a:solidFill>
            <a:srgbClr val="FFFFCC"/>
          </a:solidFill>
          <a:ln w="57150">
            <a:solidFill>
              <a:schemeClr val="bg2"/>
            </a:solidFill>
          </a:ln>
        </p:spPr>
        <p:txBody>
          <a:bodyPr wrap="square">
            <a:spAutoFit/>
          </a:bodyPr>
          <a:lstStyle/>
          <a:p>
            <a:pPr algn="ctr">
              <a:defRPr/>
            </a:pPr>
            <a:r>
              <a:rPr lang="en-US" dirty="0" smtClean="0">
                <a:solidFill>
                  <a:srgbClr val="003366"/>
                </a:solidFill>
                <a:latin typeface="Calibri" pitchFamily="34" charset="0"/>
                <a:cs typeface="Calibri" pitchFamily="34" charset="0"/>
              </a:rPr>
              <a:t>largest( state( </a:t>
            </a:r>
            <a:r>
              <a:rPr lang="en-US" dirty="0" err="1" smtClean="0">
                <a:solidFill>
                  <a:srgbClr val="003366"/>
                </a:solidFill>
                <a:latin typeface="Calibri" pitchFamily="34" charset="0"/>
                <a:cs typeface="Calibri" pitchFamily="34" charset="0"/>
              </a:rPr>
              <a:t>next_to</a:t>
            </a:r>
            <a:r>
              <a:rPr lang="en-US" dirty="0" smtClean="0">
                <a:solidFill>
                  <a:srgbClr val="003366"/>
                </a:solidFill>
                <a:latin typeface="Calibri" pitchFamily="34" charset="0"/>
                <a:cs typeface="Calibri" pitchFamily="34" charset="0"/>
              </a:rPr>
              <a:t>( </a:t>
            </a:r>
            <a:r>
              <a:rPr lang="en-US" dirty="0" err="1" smtClean="0">
                <a:solidFill>
                  <a:srgbClr val="003366"/>
                </a:solidFill>
                <a:latin typeface="Calibri" pitchFamily="34" charset="0"/>
                <a:cs typeface="Calibri" pitchFamily="34" charset="0"/>
              </a:rPr>
              <a:t>const</a:t>
            </a:r>
            <a:r>
              <a:rPr lang="en-US" dirty="0" smtClean="0">
                <a:solidFill>
                  <a:srgbClr val="003366"/>
                </a:solidFill>
                <a:latin typeface="Calibri" pitchFamily="34" charset="0"/>
                <a:cs typeface="Calibri" pitchFamily="34" charset="0"/>
              </a:rPr>
              <a:t>(NY))))</a:t>
            </a:r>
            <a:endParaRPr lang="en-US" dirty="0">
              <a:solidFill>
                <a:srgbClr val="003366"/>
              </a:solidFill>
              <a:latin typeface="Calibri" pitchFamily="34" charset="0"/>
              <a:cs typeface="Calibri" pitchFamily="34" charset="0"/>
            </a:endParaRPr>
          </a:p>
        </p:txBody>
      </p:sp>
      <p:sp>
        <p:nvSpPr>
          <p:cNvPr id="26" name="Content Placeholder 8"/>
          <p:cNvSpPr txBox="1">
            <a:spLocks/>
          </p:cNvSpPr>
          <p:nvPr/>
        </p:nvSpPr>
        <p:spPr bwMode="auto">
          <a:xfrm>
            <a:off x="4876800" y="3352800"/>
            <a:ext cx="3775744" cy="902037"/>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Simple derivatives </a:t>
            </a:r>
            <a:r>
              <a:rPr lang="en-US" kern="0" dirty="0" smtClean="0">
                <a:cs typeface="Candara"/>
              </a:rPr>
              <a:t>of the models outputs</a:t>
            </a:r>
            <a:endParaRPr lang="en-US" sz="2000" kern="0" dirty="0"/>
          </a:p>
        </p:txBody>
      </p:sp>
      <p:sp>
        <p:nvSpPr>
          <p:cNvPr id="28" name="Right Arrow 27"/>
          <p:cNvSpPr/>
          <p:nvPr/>
        </p:nvSpPr>
        <p:spPr>
          <a:xfrm rot="10800000">
            <a:off x="4343400" y="3733800"/>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p:cNvSpPr txBox="1">
            <a:spLocks/>
          </p:cNvSpPr>
          <p:nvPr/>
        </p:nvSpPr>
        <p:spPr bwMode="auto">
          <a:xfrm>
            <a:off x="152400" y="3552635"/>
            <a:ext cx="4190740" cy="534869"/>
          </a:xfrm>
          <a:prstGeom prst="rect">
            <a:avLst/>
          </a:prstGeom>
          <a:solidFill>
            <a:srgbClr val="FFFFCC"/>
          </a:solidFill>
          <a:ln>
            <a:solidFill>
              <a:schemeClr val="bg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smtClean="0">
                <a:solidFill>
                  <a:srgbClr val="0033CC"/>
                </a:solidFill>
                <a:cs typeface="Candara"/>
              </a:rPr>
              <a:t>Query a </a:t>
            </a:r>
            <a:r>
              <a:rPr lang="en-US" kern="0" dirty="0" err="1" smtClean="0">
                <a:solidFill>
                  <a:srgbClr val="0033CC"/>
                </a:solidFill>
                <a:cs typeface="Candara"/>
              </a:rPr>
              <a:t>GeoQuery</a:t>
            </a:r>
            <a:r>
              <a:rPr lang="en-US" kern="0" dirty="0" smtClean="0">
                <a:solidFill>
                  <a:srgbClr val="0033CC"/>
                </a:solidFill>
                <a:cs typeface="Candara"/>
              </a:rPr>
              <a:t> Database. </a:t>
            </a:r>
            <a:endParaRPr lang="en-US" sz="2000" kern="0"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59</a:t>
            </a:fld>
            <a:endParaRPr lang="en-US" altLang="zh-TW"/>
          </a:p>
        </p:txBody>
      </p:sp>
    </p:spTree>
    <p:extLst>
      <p:ext uri="{BB962C8B-B14F-4D97-AF65-F5344CB8AC3E}">
        <p14:creationId xmlns:p14="http://schemas.microsoft.com/office/powerpoint/2010/main" val="394388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Inducing Semantics </a:t>
            </a:r>
            <a:endParaRPr lang="en-US" dirty="0"/>
          </a:p>
        </p:txBody>
      </p:sp>
      <p:sp>
        <p:nvSpPr>
          <p:cNvPr id="3" name="Content Placeholder 2"/>
          <p:cNvSpPr>
            <a:spLocks noGrp="1"/>
          </p:cNvSpPr>
          <p:nvPr>
            <p:ph idx="1"/>
          </p:nvPr>
        </p:nvSpPr>
        <p:spPr>
          <a:xfrm>
            <a:off x="228600" y="914400"/>
            <a:ext cx="8686800" cy="4953000"/>
          </a:xfrm>
        </p:spPr>
        <p:txBody>
          <a:bodyPr/>
          <a:lstStyle/>
          <a:p>
            <a:r>
              <a:rPr lang="en-US" dirty="0"/>
              <a:t>Inducing </a:t>
            </a:r>
            <a:r>
              <a:rPr lang="en-US" dirty="0" smtClean="0"/>
              <a:t>semantic representations and making decisions that depend on it require </a:t>
            </a:r>
            <a:r>
              <a:rPr lang="en-US" dirty="0">
                <a:solidFill>
                  <a:srgbClr val="3366CC"/>
                </a:solidFill>
              </a:rPr>
              <a:t>learning</a:t>
            </a:r>
            <a:r>
              <a:rPr lang="en-US" dirty="0"/>
              <a:t> </a:t>
            </a:r>
            <a:r>
              <a:rPr lang="en-US" dirty="0" smtClean="0"/>
              <a:t>and, in turn, </a:t>
            </a:r>
            <a:r>
              <a:rPr lang="en-US" dirty="0" smtClean="0">
                <a:solidFill>
                  <a:srgbClr val="3366CC"/>
                </a:solidFill>
              </a:rPr>
              <a:t>supervision</a:t>
            </a:r>
            <a:r>
              <a:rPr lang="en-US" dirty="0">
                <a:solidFill>
                  <a:srgbClr val="3366CC"/>
                </a:solidFill>
              </a:rPr>
              <a:t>.</a:t>
            </a:r>
          </a:p>
          <a:p>
            <a:endParaRPr lang="en-US" dirty="0" smtClean="0"/>
          </a:p>
          <a:p>
            <a:r>
              <a:rPr lang="en-US" dirty="0" smtClean="0"/>
              <a:t>Standard </a:t>
            </a:r>
            <a:r>
              <a:rPr lang="en-US" dirty="0"/>
              <a:t>machine learning methodology:</a:t>
            </a:r>
          </a:p>
          <a:p>
            <a:pPr lvl="1"/>
            <a:r>
              <a:rPr lang="en-US" dirty="0"/>
              <a:t>Given a task</a:t>
            </a:r>
          </a:p>
          <a:p>
            <a:pPr lvl="1"/>
            <a:r>
              <a:rPr lang="en-US" dirty="0"/>
              <a:t>Collect data and annotate it</a:t>
            </a:r>
          </a:p>
          <a:p>
            <a:pPr lvl="1"/>
            <a:r>
              <a:rPr lang="en-US" dirty="0"/>
              <a:t>Learn a model</a:t>
            </a:r>
          </a:p>
          <a:p>
            <a:r>
              <a:rPr lang="en-US" dirty="0"/>
              <a:t>We will never have </a:t>
            </a:r>
            <a:r>
              <a:rPr lang="en-US" dirty="0">
                <a:solidFill>
                  <a:srgbClr val="3366CC"/>
                </a:solidFill>
              </a:rPr>
              <a:t>enough annotated data </a:t>
            </a:r>
            <a:r>
              <a:rPr lang="en-US" dirty="0"/>
              <a:t>to train </a:t>
            </a:r>
            <a:r>
              <a:rPr lang="en-US" dirty="0" smtClean="0">
                <a:solidFill>
                  <a:srgbClr val="3366CC"/>
                </a:solidFill>
              </a:rPr>
              <a:t>all the models we need</a:t>
            </a:r>
            <a:r>
              <a:rPr lang="en-US" dirty="0" smtClean="0"/>
              <a:t> this way.</a:t>
            </a:r>
            <a:endParaRPr lang="en-US" dirty="0"/>
          </a:p>
          <a:p>
            <a:endParaRPr lang="en-US" dirty="0" smtClean="0"/>
          </a:p>
          <a:p>
            <a:r>
              <a:rPr lang="en-US" dirty="0" smtClean="0"/>
              <a:t>This methodology is not scalable and, often, makes no sense</a:t>
            </a:r>
          </a:p>
          <a:p>
            <a:pPr lvl="1"/>
            <a:r>
              <a:rPr lang="en-US" dirty="0" smtClean="0"/>
              <a:t>Annotating for complex tasks is </a:t>
            </a:r>
            <a:r>
              <a:rPr lang="en-US" dirty="0" smtClean="0">
                <a:solidFill>
                  <a:srgbClr val="003366"/>
                </a:solidFill>
              </a:rPr>
              <a:t>difficult</a:t>
            </a:r>
            <a:r>
              <a:rPr lang="en-US" dirty="0" smtClean="0"/>
              <a:t>, </a:t>
            </a:r>
            <a:r>
              <a:rPr lang="en-US" dirty="0" smtClean="0">
                <a:solidFill>
                  <a:srgbClr val="003366"/>
                </a:solidFill>
              </a:rPr>
              <a:t>costly</a:t>
            </a:r>
            <a:r>
              <a:rPr lang="en-US" dirty="0" smtClean="0"/>
              <a:t>, and sometimes </a:t>
            </a:r>
            <a:r>
              <a:rPr lang="en-US" dirty="0" smtClean="0">
                <a:solidFill>
                  <a:srgbClr val="003366"/>
                </a:solidFill>
              </a:rPr>
              <a:t>impossible</a:t>
            </a:r>
            <a:r>
              <a:rPr lang="en-US" dirty="0" smtClean="0"/>
              <a:t>. </a:t>
            </a:r>
          </a:p>
          <a:p>
            <a:pPr lvl="2"/>
            <a:r>
              <a:rPr lang="en-US" dirty="0" smtClean="0"/>
              <a:t>When an intermediate representation is ill-defined, but the outcome is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a:t>
            </a:fld>
            <a:endParaRPr lang="en-US" altLang="zh-TW"/>
          </a:p>
        </p:txBody>
      </p:sp>
    </p:spTree>
    <p:extLst>
      <p:ext uri="{BB962C8B-B14F-4D97-AF65-F5344CB8AC3E}">
        <p14:creationId xmlns:p14="http://schemas.microsoft.com/office/powerpoint/2010/main" val="1313727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Based Learning</a:t>
            </a:r>
            <a:endParaRPr lang="en-US" dirty="0"/>
          </a:p>
        </p:txBody>
      </p:sp>
      <p:sp>
        <p:nvSpPr>
          <p:cNvPr id="9" name="Content Placeholder 8"/>
          <p:cNvSpPr>
            <a:spLocks noGrp="1"/>
          </p:cNvSpPr>
          <p:nvPr>
            <p:ph idx="1"/>
          </p:nvPr>
        </p:nvSpPr>
        <p:spPr>
          <a:xfrm>
            <a:off x="304800" y="914400"/>
            <a:ext cx="8839200" cy="4953000"/>
          </a:xfrm>
        </p:spPr>
        <p:txBody>
          <a:bodyPr/>
          <a:lstStyle/>
          <a:p>
            <a:r>
              <a:rPr lang="en-US" dirty="0" smtClean="0"/>
              <a:t>We want to learn a model that transforms a </a:t>
            </a:r>
            <a:r>
              <a:rPr lang="en-US" dirty="0" smtClean="0">
                <a:solidFill>
                  <a:srgbClr val="0033CC"/>
                </a:solidFill>
              </a:rPr>
              <a:t>natural language sentence</a:t>
            </a:r>
            <a:r>
              <a:rPr lang="en-US" dirty="0" smtClean="0"/>
              <a:t> to some </a:t>
            </a:r>
            <a:r>
              <a:rPr lang="en-US" dirty="0" smtClean="0">
                <a:solidFill>
                  <a:srgbClr val="0033CC"/>
                </a:solidFill>
              </a:rPr>
              <a:t>meaning representation.</a:t>
            </a:r>
          </a:p>
          <a:p>
            <a:pPr marL="0" indent="0">
              <a:buNone/>
            </a:pPr>
            <a:endParaRPr lang="en-US" dirty="0"/>
          </a:p>
          <a:p>
            <a:pPr marL="0" indent="0">
              <a:buNone/>
            </a:pPr>
            <a:r>
              <a:rPr lang="en-US" sz="2000" dirty="0" smtClean="0"/>
              <a:t>	</a:t>
            </a:r>
          </a:p>
          <a:p>
            <a:r>
              <a:rPr lang="en-US" dirty="0" smtClean="0">
                <a:solidFill>
                  <a:srgbClr val="0033CC"/>
                </a:solidFill>
                <a:cs typeface="Candara"/>
              </a:rPr>
              <a:t>Instead of </a:t>
            </a:r>
            <a:r>
              <a:rPr lang="en-US" dirty="0" smtClean="0">
                <a:cs typeface="Candara"/>
              </a:rPr>
              <a:t>training with </a:t>
            </a:r>
            <a:r>
              <a:rPr lang="en-US" dirty="0" smtClean="0">
                <a:solidFill>
                  <a:srgbClr val="3366CC"/>
                </a:solidFill>
                <a:cs typeface="Candara"/>
              </a:rPr>
              <a:t>(</a:t>
            </a:r>
            <a:r>
              <a:rPr lang="en-US" dirty="0">
                <a:cs typeface="Candara"/>
              </a:rPr>
              <a:t>Sentence, </a:t>
            </a:r>
            <a:r>
              <a:rPr lang="en-US" dirty="0" smtClean="0">
                <a:cs typeface="Candara"/>
              </a:rPr>
              <a:t>Meaning </a:t>
            </a:r>
            <a:r>
              <a:rPr lang="en-US" dirty="0">
                <a:cs typeface="Candara"/>
              </a:rPr>
              <a:t>Representation</a:t>
            </a:r>
            <a:r>
              <a:rPr lang="en-US" dirty="0">
                <a:solidFill>
                  <a:srgbClr val="3366CC"/>
                </a:solidFill>
                <a:cs typeface="Candara"/>
              </a:rPr>
              <a:t>)</a:t>
            </a:r>
            <a:r>
              <a:rPr lang="en-US" dirty="0">
                <a:cs typeface="Candara"/>
              </a:rPr>
              <a:t> pairs </a:t>
            </a:r>
            <a:endParaRPr lang="en-US" dirty="0" smtClean="0">
              <a:cs typeface="Candara"/>
            </a:endParaRPr>
          </a:p>
          <a:p>
            <a:r>
              <a:rPr lang="en-US" dirty="0" smtClean="0">
                <a:solidFill>
                  <a:srgbClr val="0033CC"/>
                </a:solidFill>
                <a:cs typeface="Candara"/>
              </a:rPr>
              <a:t>Think </a:t>
            </a:r>
            <a:r>
              <a:rPr lang="en-US" dirty="0">
                <a:solidFill>
                  <a:srgbClr val="0033CC"/>
                </a:solidFill>
                <a:cs typeface="Candara"/>
              </a:rPr>
              <a:t>about </a:t>
            </a:r>
            <a:r>
              <a:rPr lang="en-US" dirty="0">
                <a:cs typeface="Candara"/>
              </a:rPr>
              <a:t>some </a:t>
            </a:r>
            <a:r>
              <a:rPr lang="en-US" dirty="0">
                <a:solidFill>
                  <a:srgbClr val="0033CC"/>
                </a:solidFill>
                <a:cs typeface="Candara"/>
              </a:rPr>
              <a:t>simple derivatives </a:t>
            </a:r>
            <a:r>
              <a:rPr lang="en-US" dirty="0">
                <a:cs typeface="Candara"/>
              </a:rPr>
              <a:t>of the models outputs, </a:t>
            </a:r>
            <a:endParaRPr lang="en-US" dirty="0" smtClean="0">
              <a:cs typeface="Candara"/>
            </a:endParaRPr>
          </a:p>
          <a:p>
            <a:pPr lvl="1"/>
            <a:r>
              <a:rPr lang="en-US" dirty="0" smtClean="0">
                <a:solidFill>
                  <a:srgbClr val="0033CC"/>
                </a:solidFill>
                <a:cs typeface="Candara"/>
              </a:rPr>
              <a:t>Supervise the derivative [verifier] </a:t>
            </a:r>
            <a:r>
              <a:rPr lang="en-US" dirty="0" smtClean="0">
                <a:solidFill>
                  <a:srgbClr val="003366"/>
                </a:solidFill>
                <a:cs typeface="Candara"/>
              </a:rPr>
              <a:t>(easy!) </a:t>
            </a:r>
            <a:r>
              <a:rPr lang="en-US" dirty="0" smtClean="0">
                <a:cs typeface="Candara"/>
              </a:rPr>
              <a:t>and </a:t>
            </a:r>
          </a:p>
          <a:p>
            <a:pPr lvl="1"/>
            <a:r>
              <a:rPr lang="en-US" dirty="0" smtClean="0">
                <a:solidFill>
                  <a:srgbClr val="0033CC"/>
                </a:solidFill>
                <a:cs typeface="Candara"/>
              </a:rPr>
              <a:t>Propagate</a:t>
            </a:r>
            <a:r>
              <a:rPr lang="en-US" dirty="0" smtClean="0">
                <a:cs typeface="Candara"/>
              </a:rPr>
              <a:t> it to learn the </a:t>
            </a:r>
            <a:r>
              <a:rPr lang="en-US" dirty="0" smtClean="0">
                <a:solidFill>
                  <a:srgbClr val="003366"/>
                </a:solidFill>
                <a:cs typeface="Candara"/>
              </a:rPr>
              <a:t>complex, structured</a:t>
            </a:r>
            <a:r>
              <a:rPr lang="en-US" dirty="0" smtClean="0">
                <a:solidFill>
                  <a:srgbClr val="FF0000"/>
                </a:solidFill>
                <a:cs typeface="Candara"/>
              </a:rPr>
              <a:t>,</a:t>
            </a:r>
            <a:r>
              <a:rPr lang="en-US" dirty="0" smtClean="0">
                <a:cs typeface="Candara"/>
              </a:rPr>
              <a:t> </a:t>
            </a:r>
            <a:r>
              <a:rPr lang="en-US" dirty="0" smtClean="0">
                <a:solidFill>
                  <a:srgbClr val="0033CC"/>
                </a:solidFill>
                <a:cs typeface="Candara"/>
              </a:rPr>
              <a:t>transformation model</a:t>
            </a:r>
          </a:p>
          <a:p>
            <a:pPr marL="0" indent="0">
              <a:buNone/>
            </a:pPr>
            <a:r>
              <a:rPr lang="en-US" dirty="0"/>
              <a:t>LEARNING: </a:t>
            </a:r>
          </a:p>
          <a:p>
            <a:r>
              <a:rPr lang="en-US" sz="2000" dirty="0">
                <a:solidFill>
                  <a:srgbClr val="0033CC"/>
                </a:solidFill>
                <a:latin typeface="Calibri" pitchFamily="34" charset="0"/>
              </a:rPr>
              <a:t>Train a </a:t>
            </a:r>
            <a:r>
              <a:rPr lang="en-US" sz="2000" dirty="0">
                <a:latin typeface="Calibri" pitchFamily="34" charset="0"/>
              </a:rPr>
              <a:t>structured predictor </a:t>
            </a:r>
            <a:r>
              <a:rPr lang="en-US" sz="2000" dirty="0">
                <a:solidFill>
                  <a:srgbClr val="0033CC"/>
                </a:solidFill>
                <a:latin typeface="Calibri" pitchFamily="34" charset="0"/>
              </a:rPr>
              <a:t>(semantic parse) with this </a:t>
            </a:r>
            <a:r>
              <a:rPr lang="en-US" sz="2000" dirty="0">
                <a:latin typeface="Calibri" pitchFamily="34" charset="0"/>
              </a:rPr>
              <a:t>binary supervision </a:t>
            </a:r>
          </a:p>
          <a:p>
            <a:pPr lvl="1"/>
            <a:r>
              <a:rPr lang="en-US" sz="1800" dirty="0">
                <a:latin typeface="Calibri" pitchFamily="34" charset="0"/>
              </a:rPr>
              <a:t>Many challenges: e.g., how to make a better use of a </a:t>
            </a:r>
            <a:r>
              <a:rPr lang="en-US" sz="1800" dirty="0">
                <a:solidFill>
                  <a:srgbClr val="003366"/>
                </a:solidFill>
                <a:latin typeface="Calibri" pitchFamily="34" charset="0"/>
              </a:rPr>
              <a:t>negative </a:t>
            </a:r>
            <a:r>
              <a:rPr lang="en-US" sz="1800" dirty="0">
                <a:latin typeface="Calibri" pitchFamily="34" charset="0"/>
              </a:rPr>
              <a:t>response? </a:t>
            </a:r>
          </a:p>
          <a:p>
            <a:r>
              <a:rPr lang="en-US" sz="2000" dirty="0">
                <a:solidFill>
                  <a:srgbClr val="0033CC"/>
                </a:solidFill>
                <a:latin typeface="Calibri" pitchFamily="34" charset="0"/>
              </a:rPr>
              <a:t>Learning with a </a:t>
            </a:r>
            <a:r>
              <a:rPr lang="en-US" sz="2000" dirty="0">
                <a:latin typeface="Calibri" pitchFamily="34" charset="0"/>
              </a:rPr>
              <a:t>constrained latent representation</a:t>
            </a:r>
            <a:r>
              <a:rPr lang="en-US" sz="2000" dirty="0">
                <a:solidFill>
                  <a:srgbClr val="0033CC"/>
                </a:solidFill>
                <a:latin typeface="Calibri" pitchFamily="34" charset="0"/>
              </a:rPr>
              <a:t>, making </a:t>
            </a:r>
            <a:r>
              <a:rPr lang="en-US" sz="2000" dirty="0" smtClean="0">
                <a:solidFill>
                  <a:srgbClr val="0033CC"/>
                </a:solidFill>
                <a:latin typeface="Calibri" pitchFamily="34" charset="0"/>
              </a:rPr>
              <a:t>use </a:t>
            </a:r>
            <a:r>
              <a:rPr lang="en-US" sz="2000" dirty="0">
                <a:solidFill>
                  <a:srgbClr val="0033CC"/>
                </a:solidFill>
                <a:latin typeface="Calibri" pitchFamily="34" charset="0"/>
              </a:rPr>
              <a:t>of </a:t>
            </a:r>
            <a:r>
              <a:rPr lang="en-US" sz="2000" dirty="0" smtClean="0">
                <a:solidFill>
                  <a:srgbClr val="0033CC"/>
                </a:solidFill>
                <a:latin typeface="Calibri" pitchFamily="34" charset="0"/>
              </a:rPr>
              <a:t>a </a:t>
            </a:r>
            <a:r>
              <a:rPr lang="en-US" sz="2000" dirty="0" smtClean="0">
                <a:latin typeface="Calibri" pitchFamily="34" charset="0"/>
              </a:rPr>
              <a:t>CCM, </a:t>
            </a:r>
            <a:r>
              <a:rPr lang="en-US" sz="2000" dirty="0" smtClean="0">
                <a:solidFill>
                  <a:srgbClr val="0033CC"/>
                </a:solidFill>
                <a:latin typeface="Calibri" pitchFamily="34" charset="0"/>
              </a:rPr>
              <a:t>exploiting </a:t>
            </a:r>
            <a:r>
              <a:rPr lang="en-US" sz="2000" dirty="0">
                <a:solidFill>
                  <a:srgbClr val="0033CC"/>
                </a:solidFill>
                <a:latin typeface="Calibri" pitchFamily="34" charset="0"/>
              </a:rPr>
              <a:t>knowledge on the </a:t>
            </a:r>
            <a:r>
              <a:rPr lang="en-US" sz="2000" dirty="0">
                <a:latin typeface="Calibri" pitchFamily="34" charset="0"/>
              </a:rPr>
              <a:t>structure of the meaning representation</a:t>
            </a:r>
            <a:r>
              <a:rPr lang="en-US" sz="2000" dirty="0" smtClean="0">
                <a:latin typeface="Calibri" pitchFamily="34" charset="0"/>
              </a:rPr>
              <a:t>.</a:t>
            </a:r>
          </a:p>
          <a:p>
            <a:r>
              <a:rPr lang="en-US" sz="1600" dirty="0" smtClean="0">
                <a:cs typeface="Candara"/>
              </a:rPr>
              <a:t>[Clarke</a:t>
            </a:r>
            <a:r>
              <a:rPr lang="en-US" sz="1600" dirty="0">
                <a:cs typeface="Candara"/>
              </a:rPr>
              <a:t>, Goldwasser, Chang, Roth CoNLL’10; Goldwasser, Roth IJCAI’11, </a:t>
            </a:r>
            <a:r>
              <a:rPr lang="en-US" sz="1600" dirty="0" smtClean="0">
                <a:cs typeface="Candara"/>
              </a:rPr>
              <a:t>MLJ’14]</a:t>
            </a:r>
            <a:endParaRPr lang="en-US" sz="1600" dirty="0"/>
          </a:p>
          <a:p>
            <a:endParaRPr lang="en-US" sz="2000" dirty="0">
              <a:latin typeface="Calibri" pitchFamily="34" charset="0"/>
            </a:endParaRPr>
          </a:p>
          <a:p>
            <a:endParaRPr lang="en-US" sz="2400" dirty="0" smtClean="0">
              <a:solidFill>
                <a:srgbClr val="0033CC"/>
              </a:solidFill>
            </a:endParaRPr>
          </a:p>
          <a:p>
            <a:pPr marL="0" indent="0">
              <a:buNone/>
            </a:pPr>
            <a:endParaRPr lang="en-US" sz="2000" dirty="0"/>
          </a:p>
        </p:txBody>
      </p:sp>
      <p:sp>
        <p:nvSpPr>
          <p:cNvPr id="3" name="Slide Number Placeholder 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60</a:t>
            </a:fld>
            <a:endParaRPr lang="en-US" altLang="zh-TW"/>
          </a:p>
        </p:txBody>
      </p:sp>
      <p:sp>
        <p:nvSpPr>
          <p:cNvPr id="41" name="Rectangle 40"/>
          <p:cNvSpPr/>
          <p:nvPr/>
        </p:nvSpPr>
        <p:spPr>
          <a:xfrm>
            <a:off x="3726788" y="4674951"/>
            <a:ext cx="1535709" cy="7816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EECE1"/>
              </a:solidFill>
            </a:endParaRPr>
          </a:p>
        </p:txBody>
      </p:sp>
      <p:sp>
        <p:nvSpPr>
          <p:cNvPr id="55" name="Rectangle 54"/>
          <p:cNvSpPr/>
          <p:nvPr/>
        </p:nvSpPr>
        <p:spPr>
          <a:xfrm>
            <a:off x="3575540" y="1859578"/>
            <a:ext cx="990805" cy="400110"/>
          </a:xfrm>
          <a:prstGeom prst="rect">
            <a:avLst/>
          </a:prstGeom>
          <a:solidFill>
            <a:srgbClr val="FFFFCC"/>
          </a:solidFill>
          <a:ln>
            <a:solidFill>
              <a:schemeClr val="bg2"/>
            </a:solidFill>
          </a:ln>
        </p:spPr>
        <p:txBody>
          <a:bodyPr wrap="square">
            <a:spAutoFit/>
          </a:bodyPr>
          <a:lstStyle/>
          <a:p>
            <a:pPr algn="ctr"/>
            <a:r>
              <a:rPr lang="en-US" sz="2000" b="1" dirty="0" smtClean="0">
                <a:solidFill>
                  <a:srgbClr val="3366CC"/>
                </a:solidFill>
                <a:latin typeface="Calibri" charset="0"/>
                <a:sym typeface="Wingdings"/>
              </a:rPr>
              <a:t>Model</a:t>
            </a:r>
            <a:endParaRPr lang="en-US" sz="2000" dirty="0">
              <a:solidFill>
                <a:srgbClr val="3366CC"/>
              </a:solidFill>
            </a:endParaRPr>
          </a:p>
        </p:txBody>
      </p:sp>
      <p:sp>
        <p:nvSpPr>
          <p:cNvPr id="15" name="Rectangle 14"/>
          <p:cNvSpPr/>
          <p:nvPr/>
        </p:nvSpPr>
        <p:spPr>
          <a:xfrm>
            <a:off x="533400" y="1828800"/>
            <a:ext cx="2438400" cy="400110"/>
          </a:xfrm>
          <a:prstGeom prst="rect">
            <a:avLst/>
          </a:prstGeom>
          <a:solidFill>
            <a:srgbClr val="FFFFCC"/>
          </a:solidFill>
          <a:ln>
            <a:solidFill>
              <a:schemeClr val="bg2"/>
            </a:solidFill>
          </a:ln>
        </p:spPr>
        <p:txBody>
          <a:bodyPr wrap="square">
            <a:spAutoFit/>
          </a:bodyPr>
          <a:lstStyle/>
          <a:p>
            <a:pPr algn="ctr"/>
            <a:r>
              <a:rPr lang="en-US" sz="2000" dirty="0" smtClean="0">
                <a:solidFill>
                  <a:srgbClr val="003366"/>
                </a:solidFill>
                <a:latin typeface="Calibri"/>
              </a:rPr>
              <a:t>English Sentence</a:t>
            </a:r>
            <a:endParaRPr lang="en-US" sz="2000" dirty="0">
              <a:solidFill>
                <a:srgbClr val="003366"/>
              </a:solidFill>
              <a:latin typeface="Calibri"/>
            </a:endParaRPr>
          </a:p>
        </p:txBody>
      </p:sp>
      <p:sp>
        <p:nvSpPr>
          <p:cNvPr id="43" name="Rectangle 42"/>
          <p:cNvSpPr/>
          <p:nvPr/>
        </p:nvSpPr>
        <p:spPr>
          <a:xfrm>
            <a:off x="5238131" y="1828800"/>
            <a:ext cx="3129801" cy="400110"/>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Meaning Representation</a:t>
            </a:r>
            <a:endParaRPr lang="en-US" sz="2000" dirty="0">
              <a:solidFill>
                <a:srgbClr val="003366"/>
              </a:solidFill>
              <a:latin typeface="Calibri"/>
            </a:endParaRPr>
          </a:p>
        </p:txBody>
      </p:sp>
      <p:sp>
        <p:nvSpPr>
          <p:cNvPr id="16" name="Right Arrow 15"/>
          <p:cNvSpPr/>
          <p:nvPr/>
        </p:nvSpPr>
        <p:spPr>
          <a:xfrm>
            <a:off x="3014004" y="1944447"/>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ight Arrow 46"/>
          <p:cNvSpPr/>
          <p:nvPr/>
        </p:nvSpPr>
        <p:spPr>
          <a:xfrm>
            <a:off x="4622412" y="1966314"/>
            <a:ext cx="533400" cy="200055"/>
          </a:xfrm>
          <a:prstGeom prst="rightArrow">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 name="Straight Connector 4"/>
          <p:cNvCxnSpPr/>
          <p:nvPr/>
        </p:nvCxnSpPr>
        <p:spPr>
          <a:xfrm>
            <a:off x="3763600" y="3352800"/>
            <a:ext cx="119341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51120" y="3352800"/>
            <a:ext cx="2926080"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63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61</a:t>
            </a:fld>
            <a:endParaRPr lang="en-US" altLang="zh-TW"/>
          </a:p>
        </p:txBody>
      </p:sp>
      <p:sp>
        <p:nvSpPr>
          <p:cNvPr id="40962" name="Title 1"/>
          <p:cNvSpPr>
            <a:spLocks noGrp="1"/>
          </p:cNvSpPr>
          <p:nvPr>
            <p:ph type="title"/>
          </p:nvPr>
        </p:nvSpPr>
        <p:spPr>
          <a:xfrm>
            <a:off x="152399" y="-13648"/>
            <a:ext cx="8811725" cy="533400"/>
          </a:xfrm>
        </p:spPr>
        <p:txBody>
          <a:bodyPr/>
          <a:lstStyle/>
          <a:p>
            <a:pPr eaLnBrk="1" hangingPunct="1"/>
            <a:r>
              <a:rPr lang="en-US" dirty="0" err="1" smtClean="0">
                <a:cs typeface="Tahoma"/>
              </a:rPr>
              <a:t>Geoquery</a:t>
            </a:r>
            <a:r>
              <a:rPr lang="en-US" dirty="0" smtClean="0">
                <a:cs typeface="Tahoma"/>
              </a:rPr>
              <a:t>: Response based Competitive with Supervised</a:t>
            </a:r>
            <a:endParaRPr lang="en-US" dirty="0">
              <a:cs typeface="Tahoma"/>
            </a:endParaRPr>
          </a:p>
        </p:txBody>
      </p:sp>
      <p:sp>
        <p:nvSpPr>
          <p:cNvPr id="40967" name="TextBox 8"/>
          <p:cNvSpPr txBox="1">
            <a:spLocks noChangeArrowheads="1"/>
          </p:cNvSpPr>
          <p:nvPr/>
        </p:nvSpPr>
        <p:spPr bwMode="auto">
          <a:xfrm>
            <a:off x="546100" y="4344151"/>
            <a:ext cx="5391150" cy="461963"/>
          </a:xfrm>
          <a:prstGeom prst="rect">
            <a:avLst/>
          </a:prstGeom>
          <a:noFill/>
          <a:ln w="9525">
            <a:noFill/>
            <a:miter lim="800000"/>
            <a:headEnd/>
            <a:tailEnd/>
          </a:ln>
        </p:spPr>
        <p:txBody>
          <a:bodyPr>
            <a:prstTxWarp prst="textNoShape">
              <a:avLst/>
            </a:prstTxWarp>
            <a:spAutoFit/>
          </a:bodyPr>
          <a:lstStyle/>
          <a:p>
            <a:r>
              <a:rPr lang="en-US" sz="2400" dirty="0">
                <a:latin typeface="Calibri" charset="0"/>
              </a:rPr>
              <a:t>N</a:t>
            </a:r>
            <a:r>
              <a:rPr lang="en-US" dirty="0">
                <a:latin typeface="Calibri" charset="0"/>
              </a:rPr>
              <a:t>O</a:t>
            </a:r>
            <a:r>
              <a:rPr lang="en-US" sz="2400" dirty="0">
                <a:latin typeface="Calibri" charset="0"/>
              </a:rPr>
              <a:t>L</a:t>
            </a:r>
            <a:r>
              <a:rPr lang="en-US" dirty="0">
                <a:latin typeface="Calibri" charset="0"/>
              </a:rPr>
              <a:t>EARN</a:t>
            </a:r>
            <a:r>
              <a:rPr lang="en-US" sz="2000" dirty="0">
                <a:latin typeface="Calibri" charset="0"/>
              </a:rPr>
              <a:t> </a:t>
            </a:r>
            <a:r>
              <a:rPr lang="en-US" sz="2000" dirty="0" smtClean="0">
                <a:latin typeface="Calibri" charset="0"/>
              </a:rPr>
              <a:t>:Initialization point</a:t>
            </a:r>
            <a:endParaRPr lang="en-US" sz="2000" dirty="0">
              <a:latin typeface="Calibri" charset="0"/>
            </a:endParaRPr>
          </a:p>
        </p:txBody>
      </p:sp>
      <p:sp>
        <p:nvSpPr>
          <p:cNvPr id="40968" name="TextBox 9"/>
          <p:cNvSpPr txBox="1">
            <a:spLocks noChangeArrowheads="1"/>
          </p:cNvSpPr>
          <p:nvPr/>
        </p:nvSpPr>
        <p:spPr bwMode="auto">
          <a:xfrm>
            <a:off x="4103455" y="4343400"/>
            <a:ext cx="4860670" cy="461665"/>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000000"/>
                </a:solidFill>
                <a:latin typeface="Calibri" charset="0"/>
              </a:rPr>
              <a:t>S</a:t>
            </a:r>
            <a:r>
              <a:rPr lang="en-US" dirty="0" smtClean="0">
                <a:solidFill>
                  <a:srgbClr val="000000"/>
                </a:solidFill>
                <a:latin typeface="Calibri" charset="0"/>
              </a:rPr>
              <a:t>UPERVISED</a:t>
            </a:r>
            <a:r>
              <a:rPr lang="en-US" sz="1600" dirty="0" smtClean="0">
                <a:solidFill>
                  <a:srgbClr val="000000"/>
                </a:solidFill>
                <a:latin typeface="Calibri" charset="0"/>
              </a:rPr>
              <a:t> :  </a:t>
            </a:r>
            <a:r>
              <a:rPr lang="en-US" sz="2000" dirty="0" smtClean="0">
                <a:latin typeface="Calibri" charset="0"/>
              </a:rPr>
              <a:t>Trained with annotated data </a:t>
            </a:r>
            <a:endParaRPr lang="en-US" sz="2000" dirty="0">
              <a:latin typeface="Calibri" charset="0"/>
            </a:endParaRPr>
          </a:p>
        </p:txBody>
      </p:sp>
      <p:sp>
        <p:nvSpPr>
          <p:cNvPr id="11" name="Rectangle 10"/>
          <p:cNvSpPr/>
          <p:nvPr/>
        </p:nvSpPr>
        <p:spPr>
          <a:xfrm>
            <a:off x="425668" y="5715000"/>
            <a:ext cx="8229600" cy="615553"/>
          </a:xfrm>
          <a:prstGeom prst="rect">
            <a:avLst/>
          </a:prstGeom>
        </p:spPr>
        <p:txBody>
          <a:bodyPr wrap="square">
            <a:spAutoFit/>
          </a:bodyPr>
          <a:lstStyle/>
          <a:p>
            <a:pPr lvl="0"/>
            <a:r>
              <a:rPr lang="en-US" sz="1600" dirty="0" smtClean="0">
                <a:solidFill>
                  <a:prstClr val="black"/>
                </a:solidFill>
                <a:latin typeface="Calibri" charset="0"/>
              </a:rPr>
              <a:t> </a:t>
            </a:r>
            <a:r>
              <a:rPr lang="en-US" b="1" dirty="0" smtClean="0">
                <a:solidFill>
                  <a:srgbClr val="003366"/>
                </a:solidFill>
                <a:latin typeface="Calibri" charset="0"/>
              </a:rPr>
              <a:t>Supervised: </a:t>
            </a:r>
            <a:r>
              <a:rPr lang="en-US" sz="1600" dirty="0" smtClean="0">
                <a:solidFill>
                  <a:srgbClr val="003366"/>
                </a:solidFill>
                <a:latin typeface="Calibri" charset="0"/>
              </a:rPr>
              <a:t>Y.-W. Wong and R. Mooney. Learning synchronous grammars for semantic parsing with lambda calculus. ACL’07</a:t>
            </a:r>
            <a:endParaRPr lang="en-US" sz="1600" dirty="0">
              <a:solidFill>
                <a:srgbClr val="003366"/>
              </a:solidFill>
              <a:latin typeface="Calibri" charset="0"/>
            </a:endParaRPr>
          </a:p>
        </p:txBody>
      </p:sp>
      <p:sp>
        <p:nvSpPr>
          <p:cNvPr id="8" name="Rectangle 7"/>
          <p:cNvSpPr/>
          <p:nvPr/>
        </p:nvSpPr>
        <p:spPr>
          <a:xfrm>
            <a:off x="457200" y="4876800"/>
            <a:ext cx="8458200" cy="861774"/>
          </a:xfrm>
          <a:prstGeom prst="rect">
            <a:avLst/>
          </a:prstGeom>
        </p:spPr>
        <p:txBody>
          <a:bodyPr wrap="square">
            <a:spAutoFit/>
          </a:bodyPr>
          <a:lstStyle/>
          <a:p>
            <a:pPr lvl="0"/>
            <a:r>
              <a:rPr lang="en-US" b="1" dirty="0" smtClean="0">
                <a:solidFill>
                  <a:srgbClr val="3366CC"/>
                </a:solidFill>
                <a:latin typeface="+mn-lt"/>
              </a:rPr>
              <a:t>Response based Learning is gathering momentum: </a:t>
            </a:r>
          </a:p>
          <a:p>
            <a:pPr marL="285750" lvl="0" indent="-285750">
              <a:buFont typeface="Wingdings" panose="05000000000000000000" pitchFamily="2" charset="2"/>
              <a:buChar char="§"/>
            </a:pPr>
            <a:r>
              <a:rPr lang="en-US" sz="1600" dirty="0" smtClean="0">
                <a:solidFill>
                  <a:srgbClr val="003366"/>
                </a:solidFill>
                <a:latin typeface="+mn-lt"/>
              </a:rPr>
              <a:t>Liang, M.I. Jordan, D. Klein,  Learning Dependency-Based Compositional Semantics, ACL’11.</a:t>
            </a:r>
            <a:endParaRPr lang="en-US" sz="1600" dirty="0">
              <a:solidFill>
                <a:srgbClr val="003366"/>
              </a:solidFill>
              <a:latin typeface="+mn-lt"/>
            </a:endParaRPr>
          </a:p>
          <a:p>
            <a:pPr marL="285750" indent="-285750">
              <a:buFont typeface="Wingdings" panose="05000000000000000000" pitchFamily="2" charset="2"/>
              <a:buChar char="§"/>
            </a:pPr>
            <a:r>
              <a:rPr lang="en-US" sz="1600" dirty="0">
                <a:solidFill>
                  <a:srgbClr val="003366"/>
                </a:solidFill>
                <a:latin typeface="+mn-lt"/>
                <a:cs typeface="Candara"/>
              </a:rPr>
              <a:t>Berant et-al </a:t>
            </a:r>
            <a:r>
              <a:rPr lang="fr-FR" sz="1600" dirty="0" smtClean="0">
                <a:solidFill>
                  <a:srgbClr val="003366"/>
                </a:solidFill>
                <a:latin typeface="+mn-lt"/>
                <a:cs typeface="Candara"/>
              </a:rPr>
              <a:t>’</a:t>
            </a:r>
            <a:r>
              <a:rPr lang="en-US" sz="1600" dirty="0">
                <a:solidFill>
                  <a:srgbClr val="003366"/>
                </a:solidFill>
                <a:latin typeface="+mn-lt"/>
                <a:cs typeface="Candara"/>
              </a:rPr>
              <a:t> Semantic Parsing on Freebase from Question-Answer </a:t>
            </a:r>
            <a:r>
              <a:rPr lang="en-US" sz="1600" dirty="0" smtClean="0">
                <a:solidFill>
                  <a:srgbClr val="003366"/>
                </a:solidFill>
                <a:latin typeface="+mn-lt"/>
                <a:cs typeface="Candara"/>
              </a:rPr>
              <a:t>Pairs, EMNLP’13, ‘15</a:t>
            </a:r>
            <a:endParaRPr lang="en-US" sz="1600" dirty="0" smtClean="0">
              <a:solidFill>
                <a:srgbClr val="003366"/>
              </a:solidFill>
              <a:latin typeface="+mn-lt"/>
            </a:endParaRPr>
          </a:p>
        </p:txBody>
      </p:sp>
      <p:sp>
        <p:nvSpPr>
          <p:cNvPr id="12" name="Rectangle 11"/>
          <p:cNvSpPr/>
          <p:nvPr/>
        </p:nvSpPr>
        <p:spPr>
          <a:xfrm>
            <a:off x="391844" y="606970"/>
            <a:ext cx="8294956" cy="338554"/>
          </a:xfrm>
          <a:prstGeom prst="rect">
            <a:avLst/>
          </a:prstGeom>
        </p:spPr>
        <p:txBody>
          <a:bodyPr wrap="square">
            <a:spAutoFit/>
          </a:bodyPr>
          <a:lstStyle/>
          <a:p>
            <a:r>
              <a:rPr lang="en-US" sz="1600" dirty="0" smtClean="0">
                <a:solidFill>
                  <a:srgbClr val="003366"/>
                </a:solidFill>
                <a:latin typeface="+mj-lt"/>
                <a:cs typeface="Candara"/>
              </a:rPr>
              <a:t>Clarke, Goldwasser, Chang, Roth CoNLL’10; Goldwasser, Roth IJCAI’11, MLJ’14</a:t>
            </a:r>
            <a:endParaRPr lang="en-US" sz="1600" dirty="0">
              <a:solidFill>
                <a:srgbClr val="003366"/>
              </a:solidFill>
              <a:latin typeface="+mj-lt"/>
            </a:endParaRPr>
          </a:p>
        </p:txBody>
      </p:sp>
      <p:graphicFrame>
        <p:nvGraphicFramePr>
          <p:cNvPr id="16" name="Content Placeholder 6"/>
          <p:cNvGraphicFramePr>
            <a:graphicFrameLocks/>
          </p:cNvGraphicFramePr>
          <p:nvPr>
            <p:extLst/>
          </p:nvPr>
        </p:nvGraphicFramePr>
        <p:xfrm>
          <a:off x="1188574" y="1606797"/>
          <a:ext cx="7086601" cy="2468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7682">
                  <a:extLst>
                    <a:ext uri="{9D8B030D-6E8A-4147-A177-3AD203B41FA5}">
                      <a16:colId xmlns:a16="http://schemas.microsoft.com/office/drawing/2014/main" val="20000"/>
                    </a:ext>
                  </a:extLst>
                </a:gridCol>
                <a:gridCol w="1419412">
                  <a:extLst>
                    <a:ext uri="{9D8B030D-6E8A-4147-A177-3AD203B41FA5}">
                      <a16:colId xmlns:a16="http://schemas.microsoft.com/office/drawing/2014/main" val="20001"/>
                    </a:ext>
                  </a:extLst>
                </a:gridCol>
                <a:gridCol w="1538941">
                  <a:extLst>
                    <a:ext uri="{9D8B030D-6E8A-4147-A177-3AD203B41FA5}">
                      <a16:colId xmlns:a16="http://schemas.microsoft.com/office/drawing/2014/main" val="20002"/>
                    </a:ext>
                  </a:extLst>
                </a:gridCol>
                <a:gridCol w="1380566">
                  <a:extLst>
                    <a:ext uri="{9D8B030D-6E8A-4147-A177-3AD203B41FA5}">
                      <a16:colId xmlns:a16="http://schemas.microsoft.com/office/drawing/2014/main" val="20003"/>
                    </a:ext>
                  </a:extLst>
                </a:gridCol>
              </a:tblGrid>
              <a:tr h="323845">
                <a:tc>
                  <a:txBody>
                    <a:bodyPr/>
                    <a:lstStyle/>
                    <a:p>
                      <a:r>
                        <a:rPr lang="en-US" dirty="0" smtClean="0"/>
                        <a:t>Algorithm</a:t>
                      </a:r>
                      <a:endParaRPr lang="en-US" dirty="0"/>
                    </a:p>
                  </a:txBody>
                  <a:tcPr/>
                </a:tc>
                <a:tc>
                  <a:txBody>
                    <a:bodyPr/>
                    <a:lstStyle/>
                    <a:p>
                      <a:r>
                        <a:rPr lang="en-US" dirty="0" smtClean="0"/>
                        <a:t>Training</a:t>
                      </a:r>
                      <a:r>
                        <a:rPr lang="en-US" baseline="0" dirty="0" smtClean="0"/>
                        <a:t> Accuracy</a:t>
                      </a:r>
                      <a:endParaRPr lang="en-US" dirty="0"/>
                    </a:p>
                  </a:txBody>
                  <a:tcPr/>
                </a:tc>
                <a:tc>
                  <a:txBody>
                    <a:bodyPr/>
                    <a:lstStyle/>
                    <a:p>
                      <a:r>
                        <a:rPr lang="en-US" dirty="0" smtClean="0"/>
                        <a:t>Testing Accuracy</a:t>
                      </a:r>
                      <a:endParaRPr lang="en-US" dirty="0"/>
                    </a:p>
                  </a:txBody>
                  <a:tcPr/>
                </a:tc>
                <a:tc>
                  <a:txBody>
                    <a:bodyPr/>
                    <a:lstStyle/>
                    <a:p>
                      <a:r>
                        <a:rPr lang="en-US" dirty="0" smtClean="0"/>
                        <a:t># Training Examples</a:t>
                      </a:r>
                      <a:endParaRPr lang="en-US" dirty="0"/>
                    </a:p>
                  </a:txBody>
                  <a:tcPr/>
                </a:tc>
                <a:extLst>
                  <a:ext uri="{0D108BD9-81ED-4DB2-BD59-A6C34878D82A}">
                    <a16:rowId xmlns:a16="http://schemas.microsoft.com/office/drawing/2014/main" val="10000"/>
                  </a:ext>
                </a:extLst>
              </a:tr>
              <a:tr h="323845">
                <a:tc>
                  <a:txBody>
                    <a:bodyPr/>
                    <a:lstStyle/>
                    <a:p>
                      <a:r>
                        <a:rPr lang="en-US" dirty="0" smtClean="0"/>
                        <a:t>N</a:t>
                      </a:r>
                      <a:r>
                        <a:rPr lang="en-US" sz="1400" dirty="0" smtClean="0"/>
                        <a:t>O</a:t>
                      </a:r>
                      <a:r>
                        <a:rPr lang="en-US" sz="1800" dirty="0" smtClean="0"/>
                        <a:t>L</a:t>
                      </a:r>
                      <a:r>
                        <a:rPr lang="en-US" sz="1400" dirty="0" smtClean="0"/>
                        <a:t>EARN</a:t>
                      </a:r>
                      <a:endParaRPr lang="en-US" dirty="0"/>
                    </a:p>
                  </a:txBody>
                  <a:tcPr/>
                </a:tc>
                <a:tc>
                  <a:txBody>
                    <a:bodyPr/>
                    <a:lstStyle/>
                    <a:p>
                      <a:r>
                        <a:rPr lang="en-US" dirty="0" smtClean="0"/>
                        <a:t>22</a:t>
                      </a:r>
                      <a:endParaRPr lang="en-US" dirty="0"/>
                    </a:p>
                  </a:txBody>
                  <a:tcPr/>
                </a:tc>
                <a:tc>
                  <a:txBody>
                    <a:bodyPr/>
                    <a:lstStyle/>
                    <a:p>
                      <a:r>
                        <a:rPr lang="en-US" dirty="0" smtClean="0"/>
                        <a:t>--</a:t>
                      </a:r>
                      <a:endParaRPr lang="en-US" dirty="0"/>
                    </a:p>
                  </a:txBody>
                  <a:tcPr/>
                </a:tc>
                <a:tc>
                  <a:txBody>
                    <a:bodyPr/>
                    <a:lstStyle/>
                    <a:p>
                      <a:r>
                        <a:rPr lang="en-US" dirty="0" smtClean="0"/>
                        <a:t>        -</a:t>
                      </a:r>
                      <a:endParaRPr lang="en-US" dirty="0"/>
                    </a:p>
                  </a:txBody>
                  <a:tcPr/>
                </a:tc>
                <a:extLst>
                  <a:ext uri="{0D108BD9-81ED-4DB2-BD59-A6C34878D82A}">
                    <a16:rowId xmlns:a16="http://schemas.microsoft.com/office/drawing/2014/main" val="10001"/>
                  </a:ext>
                </a:extLst>
              </a:tr>
              <a:tr h="323845">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(2010)</a:t>
                      </a:r>
                      <a:endParaRPr lang="en-US"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82.4</a:t>
                      </a:r>
                      <a:endParaRPr lang="en-US" b="0" dirty="0">
                        <a:solidFill>
                          <a:schemeClr val="tx1">
                            <a:lumMod val="65000"/>
                            <a:lumOff val="35000"/>
                          </a:schemeClr>
                        </a:solidFill>
                      </a:endParaRPr>
                    </a:p>
                  </a:txBody>
                  <a:tcPr/>
                </a:tc>
                <a:tc>
                  <a:txBody>
                    <a:bodyPr/>
                    <a:lstStyle/>
                    <a:p>
                      <a:r>
                        <a:rPr lang="en-US" b="0" dirty="0" smtClean="0">
                          <a:solidFill>
                            <a:schemeClr val="tx1">
                              <a:lumMod val="65000"/>
                              <a:lumOff val="35000"/>
                            </a:schemeClr>
                          </a:solidFill>
                        </a:rPr>
                        <a:t>73.2</a:t>
                      </a:r>
                      <a:endParaRPr lang="en-US" b="0"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250 answers</a:t>
                      </a:r>
                      <a:endParaRPr lang="en-US" dirty="0">
                        <a:solidFill>
                          <a:schemeClr val="tx1">
                            <a:lumMod val="65000"/>
                            <a:lumOff val="35000"/>
                          </a:schemeClr>
                        </a:solidFill>
                      </a:endParaRPr>
                    </a:p>
                  </a:txBody>
                  <a:tcPr/>
                </a:tc>
                <a:extLst>
                  <a:ext uri="{0D108BD9-81ED-4DB2-BD59-A6C34878D82A}">
                    <a16:rowId xmlns:a16="http://schemas.microsoft.com/office/drawing/2014/main" val="10002"/>
                  </a:ext>
                </a:extLst>
              </a:tr>
              <a:tr h="342274">
                <a:tc>
                  <a:txBody>
                    <a:bodyPr/>
                    <a:lstStyle/>
                    <a:p>
                      <a:r>
                        <a:rPr lang="en-US" b="0" dirty="0" smtClean="0"/>
                        <a:t>Liang</a:t>
                      </a:r>
                      <a:r>
                        <a:rPr lang="en-US" b="0" baseline="0" dirty="0" smtClean="0"/>
                        <a:t> et-al 2011</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78.9</a:t>
                      </a:r>
                    </a:p>
                  </a:txBody>
                  <a:tcPr/>
                </a:tc>
                <a:tc>
                  <a:txBody>
                    <a:bodyPr/>
                    <a:lstStyle/>
                    <a:p>
                      <a:r>
                        <a:rPr lang="en-US" dirty="0" smtClean="0"/>
                        <a:t>250 answers</a:t>
                      </a:r>
                      <a:endParaRPr lang="en-US" dirty="0"/>
                    </a:p>
                  </a:txBody>
                  <a:tcPr/>
                </a:tc>
                <a:extLst>
                  <a:ext uri="{0D108BD9-81ED-4DB2-BD59-A6C34878D82A}">
                    <a16:rowId xmlns:a16="http://schemas.microsoft.com/office/drawing/2014/main" val="10003"/>
                  </a:ext>
                </a:extLst>
              </a:tr>
              <a:tr h="342274">
                <a:tc>
                  <a:txBody>
                    <a:bodyPr/>
                    <a:lstStyle/>
                    <a:p>
                      <a:r>
                        <a:rPr lang="en-US" dirty="0" smtClean="0">
                          <a:solidFill>
                            <a:schemeClr val="tx1">
                              <a:lumMod val="65000"/>
                              <a:lumOff val="35000"/>
                            </a:schemeClr>
                          </a:solidFill>
                        </a:rPr>
                        <a:t>Response-based</a:t>
                      </a:r>
                      <a:r>
                        <a:rPr lang="en-US" baseline="0" dirty="0" smtClean="0">
                          <a:solidFill>
                            <a:schemeClr val="tx1">
                              <a:lumMod val="65000"/>
                              <a:lumOff val="35000"/>
                            </a:schemeClr>
                          </a:solidFill>
                        </a:rPr>
                        <a:t> (2012,14)</a:t>
                      </a:r>
                      <a:endParaRPr lang="en-US" dirty="0">
                        <a:solidFill>
                          <a:schemeClr val="tx1">
                            <a:lumMod val="65000"/>
                            <a:lumOff val="35000"/>
                          </a:schemeClr>
                        </a:solidFill>
                      </a:endParaRPr>
                    </a:p>
                  </a:txBody>
                  <a:tcPr/>
                </a:tc>
                <a:tc>
                  <a:txBody>
                    <a:bodyPr/>
                    <a:lstStyle/>
                    <a:p>
                      <a:r>
                        <a:rPr lang="en-US" b="1" dirty="0" smtClean="0"/>
                        <a:t>86.8</a:t>
                      </a:r>
                      <a:endParaRPr lang="en-US" b="1" dirty="0"/>
                    </a:p>
                  </a:txBody>
                  <a:tcPr/>
                </a:tc>
                <a:tc>
                  <a:txBody>
                    <a:bodyPr/>
                    <a:lstStyle/>
                    <a:p>
                      <a:r>
                        <a:rPr lang="en-US" b="1" dirty="0" smtClean="0"/>
                        <a:t>81.6</a:t>
                      </a:r>
                      <a:endParaRPr lang="en-US" b="1" dirty="0"/>
                    </a:p>
                  </a:txBody>
                  <a:tcPr/>
                </a:tc>
                <a:tc>
                  <a:txBody>
                    <a:bodyPr/>
                    <a:lstStyle/>
                    <a:p>
                      <a:r>
                        <a:rPr lang="en-US" dirty="0" smtClean="0"/>
                        <a:t>250 answers</a:t>
                      </a:r>
                      <a:endParaRPr lang="en-US" dirty="0"/>
                    </a:p>
                  </a:txBody>
                  <a:tcPr/>
                </a:tc>
                <a:extLst>
                  <a:ext uri="{0D108BD9-81ED-4DB2-BD59-A6C34878D82A}">
                    <a16:rowId xmlns:a16="http://schemas.microsoft.com/office/drawing/2014/main" val="10004"/>
                  </a:ext>
                </a:extLst>
              </a:tr>
              <a:tr h="342274">
                <a:tc>
                  <a:txBody>
                    <a:bodyPr/>
                    <a:lstStyle/>
                    <a:p>
                      <a:r>
                        <a:rPr lang="en-US" b="0" dirty="0" smtClean="0"/>
                        <a:t>Supervised</a:t>
                      </a:r>
                      <a:endParaRPr lang="en-US" b="0" dirty="0"/>
                    </a:p>
                  </a:txBody>
                  <a:tcPr/>
                </a:tc>
                <a:tc>
                  <a:txBody>
                    <a:bodyPr/>
                    <a:lstStyle/>
                    <a:p>
                      <a:r>
                        <a:rPr lang="en-US" b="1" dirty="0" smtClean="0"/>
                        <a:t>--</a:t>
                      </a:r>
                      <a:endParaRPr lang="en-US"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0000"/>
                          </a:solidFill>
                          <a:effectLst/>
                          <a:latin typeface="Calibri" charset="0"/>
                          <a:ea typeface="Arial" charset="0"/>
                          <a:cs typeface="Arial" charset="0"/>
                        </a:rPr>
                        <a:t>86.07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rgbClr val="FF0000"/>
                          </a:solidFill>
                          <a:effectLst/>
                          <a:latin typeface="Calibri" charset="0"/>
                          <a:ea typeface="Arial" charset="0"/>
                          <a:cs typeface="Arial" charset="0"/>
                        </a:rPr>
                        <a:t>600 </a:t>
                      </a:r>
                      <a:r>
                        <a:rPr kumimoji="0" lang="en-US" sz="1800" b="1" i="0" u="none" strike="noStrike" cap="none" normalizeH="0" baseline="0" dirty="0" err="1" smtClean="0">
                          <a:ln>
                            <a:noFill/>
                          </a:ln>
                          <a:solidFill>
                            <a:srgbClr val="FF0000"/>
                          </a:solidFill>
                          <a:effectLst/>
                          <a:latin typeface="Calibri" charset="0"/>
                          <a:ea typeface="Arial" charset="0"/>
                          <a:cs typeface="Arial" charset="0"/>
                        </a:rPr>
                        <a:t>structs</a:t>
                      </a:r>
                      <a:r>
                        <a:rPr kumimoji="0" lang="en-US" sz="1800" b="0" i="0" u="none" strike="noStrike" cap="none" normalizeH="0" baseline="0" dirty="0" smtClean="0">
                          <a:ln>
                            <a:noFill/>
                          </a:ln>
                          <a:solidFill>
                            <a:srgbClr val="000000"/>
                          </a:solidFill>
                          <a:effectLst/>
                          <a:latin typeface="Calibri" charset="0"/>
                          <a:ea typeface="Arial" charset="0"/>
                          <a:cs typeface="Arial" charset="0"/>
                        </a:rPr>
                        <a:t>.</a:t>
                      </a:r>
                    </a:p>
                  </a:txBody>
                  <a:tcPr/>
                </a:tc>
                <a:extLst>
                  <a:ext uri="{0D108BD9-81ED-4DB2-BD59-A6C34878D82A}">
                    <a16:rowId xmlns:a16="http://schemas.microsoft.com/office/drawing/2014/main" val="10005"/>
                  </a:ext>
                </a:extLst>
              </a:tr>
            </a:tbl>
          </a:graphicData>
        </a:graphic>
      </p:graphicFrame>
      <p:sp>
        <p:nvSpPr>
          <p:cNvPr id="17" name="Rectangle 16"/>
          <p:cNvSpPr/>
          <p:nvPr/>
        </p:nvSpPr>
        <p:spPr>
          <a:xfrm>
            <a:off x="533400" y="2614378"/>
            <a:ext cx="8202391" cy="1076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Down Arrow 17"/>
          <p:cNvSpPr/>
          <p:nvPr/>
        </p:nvSpPr>
        <p:spPr>
          <a:xfrm>
            <a:off x="4320249" y="2614378"/>
            <a:ext cx="484632" cy="1177522"/>
          </a:xfrm>
          <a:prstGeom prst="upDownArrow">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6644" y="929758"/>
            <a:ext cx="7913956" cy="707886"/>
          </a:xfrm>
          <a:prstGeom prst="rect">
            <a:avLst/>
          </a:prstGeom>
          <a:solidFill>
            <a:srgbClr val="FFFFCC"/>
          </a:solidFill>
          <a:ln w="9525">
            <a:solidFill>
              <a:schemeClr val="bg2"/>
            </a:solidFill>
          </a:ln>
        </p:spPr>
        <p:txBody>
          <a:bodyPr wrap="square">
            <a:spAutoFit/>
          </a:bodyPr>
          <a:lstStyle/>
          <a:p>
            <a:pPr algn="ctr"/>
            <a:r>
              <a:rPr lang="en-US" sz="2000" dirty="0" smtClean="0">
                <a:solidFill>
                  <a:srgbClr val="003366"/>
                </a:solidFill>
                <a:latin typeface="Calibri"/>
              </a:rPr>
              <a:t>Current work addresses challenges due to the complexity of the natural language, types of interaction, and generalization across domains.</a:t>
            </a:r>
            <a:endParaRPr lang="en-US" sz="2000" dirty="0">
              <a:solidFill>
                <a:srgbClr val="003366"/>
              </a:solidFill>
              <a:latin typeface="Calibri"/>
            </a:endParaRPr>
          </a:p>
        </p:txBody>
      </p:sp>
    </p:spTree>
    <p:extLst>
      <p:ext uri="{BB962C8B-B14F-4D97-AF65-F5344CB8AC3E}">
        <p14:creationId xmlns:p14="http://schemas.microsoft.com/office/powerpoint/2010/main" val="35105771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412362" y="932796"/>
            <a:ext cx="276552" cy="457200"/>
          </a:xfrm>
          <a:prstGeom prst="rect">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191"/>
          <p:cNvSpPr>
            <a:spLocks noChangeArrowheads="1"/>
          </p:cNvSpPr>
          <p:nvPr/>
        </p:nvSpPr>
        <p:spPr bwMode="auto">
          <a:xfrm>
            <a:off x="6019800" y="152400"/>
            <a:ext cx="2971800" cy="685800"/>
          </a:xfrm>
          <a:prstGeom prst="wedgeRectCallout">
            <a:avLst>
              <a:gd name="adj1" fmla="val 14492"/>
              <a:gd name="adj2" fmla="val 372383"/>
            </a:avLst>
          </a:prstGeom>
          <a:solidFill>
            <a:srgbClr val="FFFFCC"/>
          </a:solidFill>
          <a:ln w="9525">
            <a:solidFill>
              <a:srgbClr val="FF9933"/>
            </a:solidFill>
            <a:miter lim="800000"/>
            <a:headEnd/>
            <a:tailEnd/>
          </a:ln>
        </p:spPr>
        <p:txBody>
          <a:bodyPr/>
          <a:lstStyle/>
          <a:p>
            <a:pPr algn="ctr"/>
            <a:r>
              <a:rPr lang="en-US" dirty="0" smtClean="0">
                <a:solidFill>
                  <a:srgbClr val="003366"/>
                </a:solidFill>
                <a:latin typeface="Calibri"/>
                <a:cs typeface="Arial" charset="0"/>
              </a:rPr>
              <a:t>Knowledge representation  called “</a:t>
            </a:r>
            <a:r>
              <a:rPr lang="en-US" b="1" dirty="0" smtClean="0">
                <a:solidFill>
                  <a:srgbClr val="003366"/>
                </a:solidFill>
                <a:latin typeface="Calibri"/>
                <a:cs typeface="Arial" charset="0"/>
              </a:rPr>
              <a:t>predicate schemas</a:t>
            </a:r>
            <a:r>
              <a:rPr lang="en-US" dirty="0" smtClean="0">
                <a:solidFill>
                  <a:srgbClr val="003366"/>
                </a:solidFill>
                <a:latin typeface="Calibri"/>
                <a:cs typeface="Arial" charset="0"/>
              </a:rPr>
              <a:t>”</a:t>
            </a:r>
            <a:endParaRPr lang="en-US" b="1" dirty="0">
              <a:solidFill>
                <a:srgbClr val="003366"/>
              </a:solidFill>
              <a:latin typeface="Calibri"/>
              <a:cs typeface="Arial" charset="0"/>
            </a:endParaRPr>
          </a:p>
        </p:txBody>
      </p:sp>
      <p:sp>
        <p:nvSpPr>
          <p:cNvPr id="2" name="Title 1"/>
          <p:cNvSpPr>
            <a:spLocks noGrp="1"/>
          </p:cNvSpPr>
          <p:nvPr>
            <p:ph type="title"/>
          </p:nvPr>
        </p:nvSpPr>
        <p:spPr/>
        <p:txBody>
          <a:bodyPr/>
          <a:lstStyle/>
          <a:p>
            <a:r>
              <a:rPr lang="en-US" dirty="0" smtClean="0"/>
              <a:t>Before Conclusion</a:t>
            </a:r>
            <a:endParaRPr lang="en-US" dirty="0"/>
          </a:p>
        </p:txBody>
      </p:sp>
      <p:sp>
        <p:nvSpPr>
          <p:cNvPr id="3" name="Content Placeholder 2"/>
          <p:cNvSpPr>
            <a:spLocks noGrp="1"/>
          </p:cNvSpPr>
          <p:nvPr>
            <p:ph idx="1"/>
          </p:nvPr>
        </p:nvSpPr>
        <p:spPr>
          <a:xfrm>
            <a:off x="228600" y="914400"/>
            <a:ext cx="8763000" cy="4953000"/>
          </a:xfrm>
        </p:spPr>
        <p:txBody>
          <a:bodyPr/>
          <a:lstStyle/>
          <a:p>
            <a:r>
              <a:rPr lang="en-US" dirty="0" smtClean="0"/>
              <a:t>The bee landed on the flower because it had/wanted pollen. </a:t>
            </a:r>
          </a:p>
          <a:p>
            <a:pPr lvl="1"/>
            <a:r>
              <a:rPr lang="en-US" dirty="0" smtClean="0"/>
              <a:t>Lexical knowledge</a:t>
            </a:r>
          </a:p>
          <a:p>
            <a:r>
              <a:rPr lang="en-US" dirty="0" smtClean="0"/>
              <a:t>John Doe robbed Jim Roy. He was arrested by the police.</a:t>
            </a:r>
          </a:p>
          <a:p>
            <a:pPr lvl="1"/>
            <a:r>
              <a:rPr lang="en-US" dirty="0" smtClean="0">
                <a:solidFill>
                  <a:srgbClr val="003366"/>
                </a:solidFill>
              </a:rPr>
              <a:t>Subj of “rob” </a:t>
            </a:r>
            <a:r>
              <a:rPr lang="en-US" dirty="0" smtClean="0"/>
              <a:t>is more likely than </a:t>
            </a:r>
            <a:r>
              <a:rPr lang="en-US" dirty="0" smtClean="0">
                <a:solidFill>
                  <a:srgbClr val="003366"/>
                </a:solidFill>
              </a:rPr>
              <a:t>the </a:t>
            </a:r>
            <a:r>
              <a:rPr lang="en-US" dirty="0" err="1" smtClean="0">
                <a:solidFill>
                  <a:srgbClr val="003366"/>
                </a:solidFill>
              </a:rPr>
              <a:t>Obj</a:t>
            </a:r>
            <a:r>
              <a:rPr lang="en-US" dirty="0" smtClean="0">
                <a:solidFill>
                  <a:srgbClr val="003366"/>
                </a:solidFill>
              </a:rPr>
              <a:t> of “rob” </a:t>
            </a:r>
            <a:r>
              <a:rPr lang="en-US" dirty="0" smtClean="0"/>
              <a:t>to be the </a:t>
            </a:r>
            <a:r>
              <a:rPr lang="en-US" dirty="0" err="1" smtClean="0">
                <a:solidFill>
                  <a:srgbClr val="003366"/>
                </a:solidFill>
              </a:rPr>
              <a:t>Obj</a:t>
            </a:r>
            <a:r>
              <a:rPr lang="en-US" dirty="0" smtClean="0">
                <a:solidFill>
                  <a:srgbClr val="003366"/>
                </a:solidFill>
              </a:rPr>
              <a:t> of “arrest”</a:t>
            </a:r>
          </a:p>
          <a:p>
            <a:pPr lvl="1"/>
            <a:r>
              <a:rPr lang="en-US" b="1" dirty="0" smtClean="0"/>
              <a:t>Need: </a:t>
            </a:r>
            <a:r>
              <a:rPr lang="en-US" dirty="0" smtClean="0"/>
              <a:t>Learning &amp; Inference approach that acquire the knowledge and use it appropriately. </a:t>
            </a:r>
          </a:p>
          <a:p>
            <a:pPr lvl="1"/>
            <a:r>
              <a:rPr lang="en-US" dirty="0" smtClean="0"/>
              <a:t>(See our work in NAACL’15, ACL’16 for interesting progress on this)</a:t>
            </a:r>
          </a:p>
          <a:p>
            <a:endParaRPr lang="en-US" dirty="0" smtClean="0"/>
          </a:p>
          <a:p>
            <a:r>
              <a:rPr lang="en-US" dirty="0" smtClean="0"/>
              <a:t>John had 6 books; he wanted to give it to two of his friends. How many will each one get?</a:t>
            </a:r>
          </a:p>
          <a:p>
            <a:pPr lvl="1"/>
            <a:r>
              <a:rPr lang="en-US" dirty="0" smtClean="0"/>
              <a:t>(See our EMNLP’15 &amp; TACL’15 work for progress on Math word problems)</a:t>
            </a:r>
          </a:p>
          <a:p>
            <a:endParaRPr lang="en-US" dirty="0"/>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1"/>
          </p:nvPr>
        </p:nvSpPr>
        <p:spPr/>
        <p:txBody>
          <a:bodyPr/>
          <a:lstStyle/>
          <a:p>
            <a:r>
              <a:rPr lang="en-US" altLang="zh-TW" smtClean="0"/>
              <a:t>Page </a:t>
            </a:r>
            <a:fld id="{C83F18D4-0D70-44DE-A8FF-A8D5002D1168}" type="slidenum">
              <a:rPr lang="en-US" altLang="zh-TW" smtClean="0"/>
              <a:pPr/>
              <a:t>62</a:t>
            </a:fld>
            <a:endParaRPr lang="en-US" altLang="zh-TW"/>
          </a:p>
        </p:txBody>
      </p:sp>
      <p:cxnSp>
        <p:nvCxnSpPr>
          <p:cNvPr id="5" name="Straight Arrow Connector 4"/>
          <p:cNvCxnSpPr/>
          <p:nvPr/>
        </p:nvCxnSpPr>
        <p:spPr>
          <a:xfrm flipH="1">
            <a:off x="1123950" y="2133600"/>
            <a:ext cx="2914650" cy="0"/>
          </a:xfrm>
          <a:prstGeom prst="straightConnector1">
            <a:avLst/>
          </a:prstGeom>
          <a:ln w="38100">
            <a:solidFill>
              <a:srgbClr val="3366CC"/>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4818" y="3647300"/>
            <a:ext cx="1741182" cy="461665"/>
          </a:xfrm>
          <a:prstGeom prst="rect">
            <a:avLst/>
          </a:prstGeom>
        </p:spPr>
        <p:txBody>
          <a:bodyPr wrap="none">
            <a:spAutoFit/>
          </a:bodyPr>
          <a:lstStyle/>
          <a:p>
            <a:r>
              <a:rPr lang="en-US" sz="2400" kern="0" dirty="0">
                <a:solidFill>
                  <a:srgbClr val="3366CC"/>
                </a:solidFill>
                <a:latin typeface="Calibri"/>
                <a:cs typeface="Arial"/>
              </a:rPr>
              <a:t>s</a:t>
            </a:r>
            <a:r>
              <a:rPr lang="en-US" sz="2400" kern="0" dirty="0" smtClean="0">
                <a:solidFill>
                  <a:srgbClr val="3366CC"/>
                </a:solidFill>
                <a:latin typeface="Calibri"/>
                <a:cs typeface="Arial"/>
              </a:rPr>
              <a:t>hare it with</a:t>
            </a:r>
            <a:endParaRPr lang="en-US" dirty="0">
              <a:solidFill>
                <a:srgbClr val="3366CC"/>
              </a:solidFill>
            </a:endParaRPr>
          </a:p>
        </p:txBody>
      </p:sp>
      <p:cxnSp>
        <p:nvCxnSpPr>
          <p:cNvPr id="13" name="Straight Connector 12"/>
          <p:cNvCxnSpPr/>
          <p:nvPr/>
        </p:nvCxnSpPr>
        <p:spPr>
          <a:xfrm flipH="1">
            <a:off x="4572000" y="4256900"/>
            <a:ext cx="1267152" cy="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1371600"/>
            <a:ext cx="9525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686752" y="1371600"/>
            <a:ext cx="47625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200150" y="1371600"/>
            <a:ext cx="47625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419802" y="1371600"/>
            <a:ext cx="9525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36834" y="4077433"/>
            <a:ext cx="381000" cy="300335"/>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2700" y="5334000"/>
            <a:ext cx="4038600" cy="830997"/>
          </a:xfrm>
          <a:prstGeom prst="rect">
            <a:avLst/>
          </a:prstGeom>
          <a:solidFill>
            <a:srgbClr val="FFFFCC"/>
          </a:solidFill>
          <a:ln>
            <a:solidFill>
              <a:schemeClr val="bg2"/>
            </a:solidFill>
          </a:ln>
        </p:spPr>
        <p:txBody>
          <a:bodyPr wrap="square">
            <a:spAutoFit/>
          </a:bodyPr>
          <a:lstStyle/>
          <a:p>
            <a:pPr lvl="0" algn="ctr" eaLnBrk="0" hangingPunct="0">
              <a:spcBef>
                <a:spcPct val="20000"/>
              </a:spcBef>
              <a:buClr>
                <a:srgbClr val="FF9900"/>
              </a:buClr>
              <a:buSzPct val="75000"/>
            </a:pPr>
            <a:r>
              <a:rPr lang="en-US" sz="2400" kern="0" dirty="0">
                <a:solidFill>
                  <a:srgbClr val="003366"/>
                </a:solidFill>
                <a:latin typeface="Calibri"/>
                <a:cs typeface="+mn-cs"/>
              </a:rPr>
              <a:t>How do we supervise for these </a:t>
            </a:r>
            <a:r>
              <a:rPr lang="en-US" sz="2400" kern="0" dirty="0" smtClean="0">
                <a:solidFill>
                  <a:srgbClr val="003366"/>
                </a:solidFill>
                <a:latin typeface="Calibri"/>
                <a:cs typeface="+mn-cs"/>
              </a:rPr>
              <a:t>problems</a:t>
            </a:r>
            <a:r>
              <a:rPr lang="en-US" sz="2400" kern="0" dirty="0">
                <a:solidFill>
                  <a:srgbClr val="003366"/>
                </a:solidFill>
                <a:latin typeface="Calibri"/>
                <a:cs typeface="+mn-cs"/>
              </a:rPr>
              <a:t>? </a:t>
            </a:r>
          </a:p>
        </p:txBody>
      </p:sp>
    </p:spTree>
    <p:extLst>
      <p:ext uri="{BB962C8B-B14F-4D97-AF65-F5344CB8AC3E}">
        <p14:creationId xmlns:p14="http://schemas.microsoft.com/office/powerpoint/2010/main" val="11062117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1+#ppt_w/2"/>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par>
                          <p:cTn id="29" fill="hold">
                            <p:stCondLst>
                              <p:cond delay="0"/>
                            </p:stCondLst>
                            <p:childTnLst>
                              <p:par>
                                <p:cTn id="30" presetID="22" presetClass="entr" presetSubtype="2"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1+#ppt_w/2"/>
                                          </p:val>
                                        </p:tav>
                                        <p:tav tm="100000">
                                          <p:val>
                                            <p:strVal val="#ppt_x"/>
                                          </p:val>
                                        </p:tav>
                                      </p:tavLst>
                                    </p:anim>
                                    <p:anim calcmode="lin" valueType="num">
                                      <p:cBhvr additive="base">
                                        <p:cTn id="6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1+#ppt_w/2"/>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1"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p:nvPr>
        </p:nvSpPr>
        <p:spPr/>
        <p:txBody>
          <a:bodyPr/>
          <a:lstStyle/>
          <a:p>
            <a:r>
              <a:rPr lang="en-US" dirty="0" smtClean="0"/>
              <a:t>Summary</a:t>
            </a:r>
          </a:p>
        </p:txBody>
      </p:sp>
      <p:sp>
        <p:nvSpPr>
          <p:cNvPr id="3" name="Content Placeholder 2"/>
          <p:cNvSpPr>
            <a:spLocks noGrp="1"/>
          </p:cNvSpPr>
          <p:nvPr>
            <p:ph idx="1"/>
          </p:nvPr>
        </p:nvSpPr>
        <p:spPr>
          <a:xfrm>
            <a:off x="304800" y="914400"/>
            <a:ext cx="8763000" cy="4953000"/>
          </a:xfrm>
        </p:spPr>
        <p:txBody>
          <a:bodyPr/>
          <a:lstStyle/>
          <a:p>
            <a:r>
              <a:rPr lang="en-US" dirty="0" smtClean="0"/>
              <a:t>We need to re-think how we train models in NLP</a:t>
            </a:r>
          </a:p>
          <a:p>
            <a:r>
              <a:rPr lang="en-US" dirty="0" smtClean="0"/>
              <a:t>Proposed some evidence that a range of </a:t>
            </a:r>
            <a:r>
              <a:rPr lang="en-US" dirty="0" smtClean="0">
                <a:solidFill>
                  <a:srgbClr val="3366CC"/>
                </a:solidFill>
              </a:rPr>
              <a:t>indirect supervision </a:t>
            </a:r>
            <a:r>
              <a:rPr lang="en-US" dirty="0" smtClean="0"/>
              <a:t>frameworks are possible and can often rival standard techniques. </a:t>
            </a:r>
          </a:p>
          <a:p>
            <a:endParaRPr lang="en-US" dirty="0"/>
          </a:p>
          <a:p>
            <a:r>
              <a:rPr lang="en-US" dirty="0" smtClean="0"/>
              <a:t>The process of re-thinking learning methodologies is important also as we try to </a:t>
            </a:r>
            <a:r>
              <a:rPr lang="en-US" dirty="0" smtClean="0">
                <a:solidFill>
                  <a:srgbClr val="3366CC"/>
                </a:solidFill>
              </a:rPr>
              <a:t>move up the semantics hierarchy</a:t>
            </a:r>
            <a:r>
              <a:rPr lang="en-US" dirty="0" smtClean="0"/>
              <a:t>, and attempt to define “events” and other highly involved structures.</a:t>
            </a:r>
          </a:p>
          <a:p>
            <a:endParaRPr lang="en-US" dirty="0" smtClean="0"/>
          </a:p>
          <a:p>
            <a:r>
              <a:rPr lang="en-US" dirty="0" smtClean="0"/>
              <a:t>It will also force us to </a:t>
            </a:r>
            <a:r>
              <a:rPr lang="en-US" dirty="0" smtClean="0">
                <a:solidFill>
                  <a:srgbClr val="3366CC"/>
                </a:solidFill>
              </a:rPr>
              <a:t>re-think evaluation </a:t>
            </a:r>
            <a:r>
              <a:rPr lang="en-US" dirty="0" smtClean="0"/>
              <a:t>– should it always be at the specific task level, or should we, more systematically, move to extrinsic evaluations? </a:t>
            </a:r>
          </a:p>
          <a:p>
            <a:endParaRPr lang="en-US" dirty="0"/>
          </a:p>
          <a:p>
            <a:endParaRPr lang="en-US" dirty="0"/>
          </a:p>
        </p:txBody>
      </p:sp>
      <p:sp>
        <p:nvSpPr>
          <p:cNvPr id="5" name="Slide Number Placeholder 4"/>
          <p:cNvSpPr>
            <a:spLocks noGrp="1"/>
          </p:cNvSpPr>
          <p:nvPr>
            <p:ph type="sldNum" sz="quarter" idx="11"/>
          </p:nvPr>
        </p:nvSpPr>
        <p:spPr/>
        <p:txBody>
          <a:bodyPr/>
          <a:lstStyle/>
          <a:p>
            <a:r>
              <a:rPr lang="en-US" altLang="zh-TW" smtClean="0"/>
              <a:t>Page </a:t>
            </a:r>
            <a:fld id="{34956E49-9B35-407E-B5F2-C84A7F7C3F93}" type="slidenum">
              <a:rPr lang="en-US" altLang="zh-TW" smtClean="0"/>
              <a:pPr/>
              <a:t>63</a:t>
            </a:fld>
            <a:endParaRPr lang="en-US" altLang="zh-TW"/>
          </a:p>
        </p:txBody>
      </p:sp>
      <p:sp>
        <p:nvSpPr>
          <p:cNvPr id="6" name="Rectangle 5"/>
          <p:cNvSpPr/>
          <p:nvPr/>
        </p:nvSpPr>
        <p:spPr>
          <a:xfrm>
            <a:off x="6896100" y="152400"/>
            <a:ext cx="17145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Thank you!</a:t>
            </a:r>
            <a:endParaRPr lang="en-US" sz="2400" dirty="0">
              <a:solidFill>
                <a:srgbClr val="0033CC"/>
              </a:solidFill>
            </a:endParaRPr>
          </a:p>
        </p:txBody>
      </p:sp>
    </p:spTree>
    <p:extLst>
      <p:ext uri="{BB962C8B-B14F-4D97-AF65-F5344CB8AC3E}">
        <p14:creationId xmlns:p14="http://schemas.microsoft.com/office/powerpoint/2010/main" val="1763685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with Indirect Supervision </a:t>
            </a:r>
            <a:endParaRPr lang="en-US" dirty="0"/>
          </a:p>
        </p:txBody>
      </p:sp>
      <p:sp>
        <p:nvSpPr>
          <p:cNvPr id="3" name="Content Placeholder 2"/>
          <p:cNvSpPr>
            <a:spLocks noGrp="1"/>
          </p:cNvSpPr>
          <p:nvPr>
            <p:ph idx="1"/>
          </p:nvPr>
        </p:nvSpPr>
        <p:spPr/>
        <p:txBody>
          <a:bodyPr/>
          <a:lstStyle/>
          <a:p>
            <a:r>
              <a:rPr lang="en-US" dirty="0" smtClean="0"/>
              <a:t>In most interesting cases, learning should be </a:t>
            </a:r>
            <a:r>
              <a:rPr lang="en-US" dirty="0"/>
              <a:t>(</a:t>
            </a:r>
            <a:r>
              <a:rPr lang="en-US" dirty="0" smtClean="0"/>
              <a:t>and is) driven </a:t>
            </a:r>
            <a:r>
              <a:rPr lang="en-US" dirty="0"/>
              <a:t>by incidental </a:t>
            </a:r>
            <a:r>
              <a:rPr lang="en-US" dirty="0" smtClean="0"/>
              <a:t>supervision</a:t>
            </a:r>
          </a:p>
          <a:p>
            <a:endParaRPr lang="en-US" dirty="0"/>
          </a:p>
          <a:p>
            <a:pPr lvl="1"/>
            <a:r>
              <a:rPr lang="en-US" dirty="0" smtClean="0"/>
              <a:t>Re-thinking the </a:t>
            </a:r>
            <a:r>
              <a:rPr lang="en-US" dirty="0"/>
              <a:t>current annotation-heavy approaches to NLP. </a:t>
            </a:r>
          </a:p>
          <a:p>
            <a:pPr lvl="1"/>
            <a:endParaRPr lang="en-US" dirty="0" smtClean="0"/>
          </a:p>
          <a:p>
            <a:pPr lvl="1"/>
            <a:r>
              <a:rPr lang="en-US" dirty="0" smtClean="0">
                <a:solidFill>
                  <a:srgbClr val="003366"/>
                </a:solidFill>
              </a:rPr>
              <a:t>Dimension I: </a:t>
            </a:r>
            <a:r>
              <a:rPr lang="en-US" dirty="0" smtClean="0"/>
              <a:t>Types of task: “Lexical” and “Structural”</a:t>
            </a:r>
          </a:p>
          <a:p>
            <a:pPr lvl="1"/>
            <a:endParaRPr lang="en-US" dirty="0" smtClean="0"/>
          </a:p>
          <a:p>
            <a:pPr lvl="1"/>
            <a:r>
              <a:rPr lang="en-US" dirty="0" smtClean="0">
                <a:solidFill>
                  <a:srgbClr val="003366"/>
                </a:solidFill>
              </a:rPr>
              <a:t>Dimension II: </a:t>
            </a:r>
            <a:r>
              <a:rPr lang="en-US" dirty="0" smtClean="0"/>
              <a:t>Types of indirect supervision:</a:t>
            </a:r>
          </a:p>
          <a:p>
            <a:pPr lvl="2"/>
            <a:r>
              <a:rPr lang="en-US" dirty="0" smtClean="0"/>
              <a:t>Exploiting </a:t>
            </a:r>
            <a:r>
              <a:rPr lang="en-US" dirty="0"/>
              <a:t>incidental cues in the data, unrelated to the task, as sources of supervision</a:t>
            </a:r>
          </a:p>
          <a:p>
            <a:pPr lvl="2"/>
            <a:r>
              <a:rPr lang="en-US" dirty="0" smtClean="0"/>
              <a:t>Learning </a:t>
            </a:r>
            <a:r>
              <a:rPr lang="en-US" dirty="0"/>
              <a:t>complex </a:t>
            </a:r>
            <a:r>
              <a:rPr lang="en-US" dirty="0" smtClean="0"/>
              <a:t>models </a:t>
            </a:r>
            <a:r>
              <a:rPr lang="en-US" dirty="0"/>
              <a:t>by putting together simpler </a:t>
            </a:r>
            <a:r>
              <a:rPr lang="en-US" dirty="0" smtClean="0"/>
              <a:t>models + some (declarative) knowledge </a:t>
            </a:r>
            <a:endParaRPr lang="en-US" dirty="0"/>
          </a:p>
          <a:p>
            <a:pPr lvl="2"/>
            <a:r>
              <a:rPr lang="en-US" dirty="0" smtClean="0"/>
              <a:t>Supervising indirectly, via the supervision of the model outcomes</a:t>
            </a:r>
            <a:r>
              <a:rPr lang="en-US" dirty="0" smtClean="0">
                <a:solidFill>
                  <a:srgbClr val="003366"/>
                </a:solidFill>
              </a:rPr>
              <a:t> </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a:t>
            </a:fld>
            <a:endParaRPr lang="en-US" altLang="zh-TW"/>
          </a:p>
        </p:txBody>
      </p:sp>
      <p:sp>
        <p:nvSpPr>
          <p:cNvPr id="6" name="Rectangle 5"/>
          <p:cNvSpPr/>
          <p:nvPr/>
        </p:nvSpPr>
        <p:spPr>
          <a:xfrm>
            <a:off x="609600" y="5600700"/>
            <a:ext cx="7924800" cy="609600"/>
          </a:xfrm>
          <a:prstGeom prst="rect">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smtClean="0">
                <a:solidFill>
                  <a:srgbClr val="0033CC"/>
                </a:solidFill>
              </a:rPr>
              <a:t>Not a lot of experimental results; not a lot of formulas. </a:t>
            </a:r>
            <a:endParaRPr lang="en-US" sz="2400" dirty="0">
              <a:solidFill>
                <a:srgbClr val="0033CC"/>
              </a:solidFill>
            </a:endParaRPr>
          </a:p>
        </p:txBody>
      </p:sp>
    </p:spTree>
    <p:extLst>
      <p:ext uri="{BB962C8B-B14F-4D97-AF65-F5344CB8AC3E}">
        <p14:creationId xmlns:p14="http://schemas.microsoft.com/office/powerpoint/2010/main" val="1426089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1"/>
          </p:nvPr>
        </p:nvSpPr>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zh-TW" smtClean="0"/>
              <a:t>Page </a:t>
            </a:r>
            <a:fld id="{2EED8F14-8B35-4699-A420-20191FABEFCF}" type="slidenum">
              <a:rPr lang="en-US" altLang="zh-TW" smtClean="0"/>
              <a:pPr/>
              <a:t>8</a:t>
            </a:fld>
            <a:endParaRPr lang="en-US" altLang="zh-TW"/>
          </a:p>
        </p:txBody>
      </p:sp>
      <p:sp>
        <p:nvSpPr>
          <p:cNvPr id="59401" name="Rectangle 8"/>
          <p:cNvSpPr>
            <a:spLocks noGrp="1" noChangeArrowheads="1"/>
          </p:cNvSpPr>
          <p:nvPr>
            <p:ph type="title"/>
          </p:nvPr>
        </p:nvSpPr>
        <p:spPr/>
        <p:txBody>
          <a:bodyPr/>
          <a:lstStyle/>
          <a:p>
            <a:r>
              <a:rPr lang="en-US" altLang="en-US" smtClean="0"/>
              <a:t>The language-world mapping problem</a:t>
            </a:r>
            <a:endParaRPr lang="en-US" altLang="en-US" dirty="0" smtClean="0"/>
          </a:p>
        </p:txBody>
      </p:sp>
      <p:sp>
        <p:nvSpPr>
          <p:cNvPr id="2" name="Content Placeholder 1"/>
          <p:cNvSpPr>
            <a:spLocks noGrp="1"/>
          </p:cNvSpPr>
          <p:nvPr>
            <p:ph idx="4294967295"/>
          </p:nvPr>
        </p:nvSpPr>
        <p:spPr>
          <a:xfrm>
            <a:off x="549275" y="685800"/>
            <a:ext cx="8594725" cy="4953000"/>
          </a:xfrm>
        </p:spPr>
        <p:txBody>
          <a:bodyPr/>
          <a:lstStyle/>
          <a:p>
            <a:r>
              <a:rPr lang="en-US" altLang="en-US" dirty="0">
                <a:latin typeface="Calibri" pitchFamily="34" charset="0"/>
              </a:rPr>
              <a:t>How do we acquire language? </a:t>
            </a:r>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endParaRPr lang="en-US" altLang="en-US" dirty="0">
              <a:latin typeface="Calibri" pitchFamily="34" charset="0"/>
            </a:endParaRPr>
          </a:p>
          <a:p>
            <a:endParaRPr lang="en-US" altLang="en-US" dirty="0" smtClean="0">
              <a:latin typeface="Calibri" pitchFamily="34" charset="0"/>
            </a:endParaRPr>
          </a:p>
          <a:p>
            <a:pPr marL="457200"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b="1" dirty="0" smtClean="0">
                <a:latin typeface="Calibri" pitchFamily="34" charset="0"/>
                <a:cs typeface="Calibri" pitchFamily="34" charset="0"/>
              </a:rPr>
              <a:t>Psycholinguistics:</a:t>
            </a:r>
            <a:r>
              <a:rPr lang="en-US" dirty="0" smtClean="0">
                <a:latin typeface="Calibri" pitchFamily="34" charset="0"/>
                <a:cs typeface="Calibri" pitchFamily="34" charset="0"/>
              </a:rPr>
              <a:t> How to </a:t>
            </a:r>
            <a:r>
              <a:rPr lang="en-US" dirty="0">
                <a:latin typeface="Calibri" pitchFamily="34" charset="0"/>
                <a:cs typeface="Calibri" pitchFamily="34" charset="0"/>
              </a:rPr>
              <a:t>learn the meaning of </a:t>
            </a:r>
            <a:r>
              <a:rPr lang="en-US" dirty="0">
                <a:solidFill>
                  <a:srgbClr val="3366CC"/>
                </a:solidFill>
                <a:latin typeface="Calibri" pitchFamily="34" charset="0"/>
                <a:cs typeface="Calibri" pitchFamily="34" charset="0"/>
              </a:rPr>
              <a:t>verbs </a:t>
            </a:r>
            <a:r>
              <a:rPr lang="en-US" dirty="0" smtClean="0">
                <a:solidFill>
                  <a:srgbClr val="3366CC"/>
                </a:solidFill>
                <a:latin typeface="Calibri" pitchFamily="34" charset="0"/>
                <a:cs typeface="Calibri" pitchFamily="34" charset="0"/>
              </a:rPr>
              <a:t>(and other predicates)</a:t>
            </a:r>
            <a:r>
              <a:rPr lang="en-US" dirty="0" smtClean="0">
                <a:latin typeface="Calibri" pitchFamily="34" charset="0"/>
                <a:cs typeface="Calibri" pitchFamily="34" charset="0"/>
              </a:rPr>
              <a:t> from </a:t>
            </a:r>
            <a:r>
              <a:rPr lang="en-US" dirty="0">
                <a:latin typeface="Calibri" pitchFamily="34" charset="0"/>
                <a:cs typeface="Calibri" pitchFamily="34" charset="0"/>
              </a:rPr>
              <a:t>natural, </a:t>
            </a:r>
            <a:r>
              <a:rPr lang="en-US" dirty="0">
                <a:solidFill>
                  <a:srgbClr val="3366CC"/>
                </a:solidFill>
                <a:latin typeface="Calibri" pitchFamily="34" charset="0"/>
                <a:cs typeface="Calibri" pitchFamily="34" charset="0"/>
              </a:rPr>
              <a:t>behavior level, feedback?</a:t>
            </a:r>
            <a:r>
              <a:rPr lang="en-US" dirty="0">
                <a:solidFill>
                  <a:srgbClr val="FF0000"/>
                </a:solidFill>
                <a:latin typeface="Calibri" pitchFamily="34" charset="0"/>
                <a:cs typeface="Calibri" pitchFamily="34" charset="0"/>
              </a:rPr>
              <a:t> </a:t>
            </a:r>
            <a:r>
              <a:rPr lang="en-US" dirty="0">
                <a:latin typeface="Calibri" pitchFamily="34" charset="0"/>
                <a:cs typeface="Calibri" pitchFamily="34" charset="0"/>
              </a:rPr>
              <a:t> (no “intermediate representation” level feedback</a:t>
            </a:r>
            <a:r>
              <a:rPr lang="en-US" dirty="0" smtClean="0">
                <a:latin typeface="Calibri" pitchFamily="34" charset="0"/>
                <a:cs typeface="Calibri" pitchFamily="34" charset="0"/>
              </a:rPr>
              <a:t>). </a:t>
            </a:r>
          </a:p>
          <a:p>
            <a:pPr marL="1257300" lvl="2"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dirty="0" smtClean="0">
                <a:latin typeface="Calibri" pitchFamily="34" charset="0"/>
                <a:cs typeface="Calibri" pitchFamily="34" charset="0"/>
              </a:rPr>
              <a:t>Need to acquire </a:t>
            </a:r>
            <a:r>
              <a:rPr lang="en-US" dirty="0" smtClean="0">
                <a:solidFill>
                  <a:srgbClr val="3366CC"/>
                </a:solidFill>
                <a:latin typeface="Calibri" pitchFamily="34" charset="0"/>
                <a:cs typeface="Calibri" pitchFamily="34" charset="0"/>
              </a:rPr>
              <a:t>“lexical” information</a:t>
            </a:r>
            <a:r>
              <a:rPr lang="en-US" dirty="0" smtClean="0">
                <a:latin typeface="Calibri" pitchFamily="34" charset="0"/>
                <a:cs typeface="Calibri" pitchFamily="34" charset="0"/>
              </a:rPr>
              <a:t>, conditioned on “expectation signals”</a:t>
            </a:r>
          </a:p>
          <a:p>
            <a:pPr marL="1257300" lvl="2" indent="-457200" defTabSz="457200">
              <a:spcBef>
                <a:spcPts val="700"/>
              </a:spcBef>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dirty="0" smtClean="0">
                <a:latin typeface="Calibri" pitchFamily="34" charset="0"/>
                <a:cs typeface="Calibri" pitchFamily="34" charset="0"/>
              </a:rPr>
              <a:t>Need to learn </a:t>
            </a:r>
            <a:r>
              <a:rPr lang="en-US" dirty="0" smtClean="0">
                <a:solidFill>
                  <a:srgbClr val="3366CC"/>
                </a:solidFill>
                <a:latin typeface="Calibri" pitchFamily="34" charset="0"/>
                <a:cs typeface="Calibri" pitchFamily="34" charset="0"/>
              </a:rPr>
              <a:t>intermediate representations </a:t>
            </a:r>
            <a:r>
              <a:rPr lang="en-US" dirty="0" smtClean="0">
                <a:latin typeface="Calibri" pitchFamily="34" charset="0"/>
                <a:cs typeface="Calibri" pitchFamily="34" charset="0"/>
              </a:rPr>
              <a:t>by propagating signals from </a:t>
            </a:r>
            <a:r>
              <a:rPr lang="en-US" dirty="0" smtClean="0">
                <a:solidFill>
                  <a:srgbClr val="3366CC"/>
                </a:solidFill>
                <a:latin typeface="Calibri" pitchFamily="34" charset="0"/>
                <a:cs typeface="Calibri" pitchFamily="34" charset="0"/>
              </a:rPr>
              <a:t>behavior level feedback</a:t>
            </a:r>
          </a:p>
          <a:p>
            <a:pPr marL="0" indent="0">
              <a:buNone/>
            </a:pPr>
            <a:endParaRPr lang="en-US" altLang="en-US" dirty="0">
              <a:latin typeface="Calibri" pitchFamily="34" charset="0"/>
            </a:endParaRPr>
          </a:p>
          <a:p>
            <a:endParaRPr lang="en-US" dirty="0"/>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9835"/>
          <a:stretch>
            <a:fillRect/>
          </a:stretch>
        </p:blipFill>
        <p:spPr bwMode="auto">
          <a:xfrm>
            <a:off x="531813" y="2057400"/>
            <a:ext cx="4154487" cy="1417637"/>
          </a:xfrm>
          <a:prstGeom prst="rect">
            <a:avLst/>
          </a:prstGeom>
          <a:noFill/>
          <a:ln>
            <a:noFill/>
          </a:ln>
          <a:effectLst/>
          <a:extLst>
            <a:ext uri="{909E8E84-426E-40DD-AFC4-6F175D3DCCD1}">
              <a14:hiddenFill xmlns:a14="http://schemas.microsoft.com/office/drawing/2010/main">
                <a:blipFill dpi="0" rotWithShape="0">
                  <a:blip/>
                  <a:srcRect l="1983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Text Box 3"/>
          <p:cNvSpPr txBox="1">
            <a:spLocks noChangeArrowheads="1"/>
          </p:cNvSpPr>
          <p:nvPr/>
        </p:nvSpPr>
        <p:spPr bwMode="auto">
          <a:xfrm>
            <a:off x="1588559" y="1752600"/>
            <a:ext cx="2037821" cy="45506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language”</a:t>
            </a:r>
          </a:p>
        </p:txBody>
      </p:sp>
      <p:sp>
        <p:nvSpPr>
          <p:cNvPr id="59397" name="Text Box 4"/>
          <p:cNvSpPr txBox="1">
            <a:spLocks noChangeArrowheads="1"/>
          </p:cNvSpPr>
          <p:nvPr/>
        </p:nvSpPr>
        <p:spPr bwMode="auto">
          <a:xfrm>
            <a:off x="6570772" y="972204"/>
            <a:ext cx="1612900" cy="460375"/>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“the world”</a:t>
            </a:r>
          </a:p>
        </p:txBody>
      </p:sp>
      <p:pic>
        <p:nvPicPr>
          <p:cNvPr id="5939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47800"/>
            <a:ext cx="1795462"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9" name="AutoShape 6"/>
          <p:cNvSpPr>
            <a:spLocks noChangeArrowheads="1"/>
          </p:cNvSpPr>
          <p:nvPr/>
        </p:nvSpPr>
        <p:spPr bwMode="auto">
          <a:xfrm>
            <a:off x="5181600" y="2324100"/>
            <a:ext cx="609600" cy="684213"/>
          </a:xfrm>
          <a:prstGeom prst="leftRightArrow">
            <a:avLst>
              <a:gd name="adj1" fmla="val 50000"/>
              <a:gd name="adj2" fmla="val 19907"/>
            </a:avLst>
          </a:prstGeom>
          <a:solidFill>
            <a:srgbClr val="0066FF"/>
          </a:solidFill>
          <a:ln w="9360">
            <a:solidFill>
              <a:srgbClr val="0066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59400" name="Text Box 7"/>
          <p:cNvSpPr txBox="1">
            <a:spLocks noChangeArrowheads="1"/>
          </p:cNvSpPr>
          <p:nvPr/>
        </p:nvSpPr>
        <p:spPr bwMode="auto">
          <a:xfrm>
            <a:off x="976313" y="3200400"/>
            <a:ext cx="3519487" cy="458787"/>
          </a:xfrm>
          <a:prstGeom prst="rect">
            <a:avLst/>
          </a:prstGeom>
          <a:solidFill>
            <a:srgbClr val="FFFFCC"/>
          </a:solidFill>
          <a:ln>
            <a:solidFill>
              <a:srgbClr val="FF9933"/>
            </a:solidFill>
          </a:ln>
          <a:effectLst/>
        </p:spPr>
        <p:txBody>
          <a:bodyPr wrap="none" lIns="81639" tIns="42452" rIns="81639" bIns="42452">
            <a:spAutoFit/>
          </a:bodyPr>
          <a:lstStyle>
            <a:lvl1pPr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pitchFamily="34" charset="0"/>
                <a:cs typeface="Arial" pitchFamily="34"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pitchFamily="34" charset="0"/>
                <a:cs typeface="Arial" pitchFamily="34" charset="0"/>
              </a:defRPr>
            </a:lvl9pPr>
          </a:lstStyle>
          <a:p>
            <a:pPr algn="ctr" eaLnBrk="1">
              <a:buClr>
                <a:srgbClr val="000000"/>
              </a:buClr>
              <a:buSzPct val="100000"/>
              <a:buFont typeface="Times New Roman" pitchFamily="18" charset="0"/>
              <a:buNone/>
            </a:pPr>
            <a:r>
              <a:rPr lang="en-US" altLang="en-US" sz="2400" dirty="0">
                <a:solidFill>
                  <a:srgbClr val="000000"/>
                </a:solidFill>
                <a:latin typeface="+mn-lt"/>
              </a:rPr>
              <a:t>[</a:t>
            </a:r>
            <a:r>
              <a:rPr lang="en-US" altLang="en-US" sz="2400" dirty="0" err="1">
                <a:solidFill>
                  <a:srgbClr val="000000"/>
                </a:solidFill>
                <a:latin typeface="+mn-lt"/>
              </a:rPr>
              <a:t>Topid</a:t>
            </a:r>
            <a:r>
              <a:rPr lang="en-US" altLang="en-US" sz="2400" dirty="0">
                <a:solidFill>
                  <a:srgbClr val="000000"/>
                </a:solidFill>
                <a:latin typeface="+mn-lt"/>
              </a:rPr>
              <a:t> </a:t>
            </a:r>
            <a:r>
              <a:rPr lang="en-US" altLang="en-US" sz="2400" dirty="0" err="1">
                <a:solidFill>
                  <a:srgbClr val="000000"/>
                </a:solidFill>
                <a:latin typeface="+mn-lt"/>
              </a:rPr>
              <a:t>rivvo</a:t>
            </a:r>
            <a:r>
              <a:rPr lang="en-US" altLang="en-US" sz="2400" dirty="0">
                <a:solidFill>
                  <a:srgbClr val="000000"/>
                </a:solidFill>
                <a:latin typeface="+mn-lt"/>
              </a:rPr>
              <a:t> den </a:t>
            </a:r>
            <a:r>
              <a:rPr lang="en-US" altLang="en-US" sz="2400" dirty="0" err="1">
                <a:solidFill>
                  <a:srgbClr val="000000"/>
                </a:solidFill>
                <a:latin typeface="+mn-lt"/>
              </a:rPr>
              <a:t>marplox</a:t>
            </a:r>
            <a:r>
              <a:rPr lang="en-US" altLang="en-US" sz="2400" dirty="0">
                <a:solidFill>
                  <a:srgbClr val="000000"/>
                </a:solidFill>
                <a:latin typeface="+mn-lt"/>
              </a:rPr>
              <a:t>.]</a:t>
            </a:r>
          </a:p>
        </p:txBody>
      </p:sp>
      <p:sp>
        <p:nvSpPr>
          <p:cNvPr id="59402" name="Rectangle 10"/>
          <p:cNvSpPr>
            <a:spLocks noChangeArrowheads="1"/>
          </p:cNvSpPr>
          <p:nvPr/>
        </p:nvSpPr>
        <p:spPr bwMode="auto">
          <a:xfrm>
            <a:off x="152400" y="685800"/>
            <a:ext cx="7773988"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9" tIns="42452" rIns="81639" bIns="42452"/>
          <a:lstStyle>
            <a:lvl1pPr marL="457200" indent="-4572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1pPr>
            <a:lvl2pPr marL="742950" indent="-28575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2pPr>
            <a:lvl3pPr marL="11430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3pPr>
            <a:lvl4pPr marL="16002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4pPr>
            <a:lvl5pPr marL="2057400" indent="-228600" defTabSz="4572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cs typeface="Arial" pitchFamily="34" charset="0"/>
              </a:defRPr>
            </a:lvl9pPr>
          </a:lstStyle>
          <a:p>
            <a:pPr eaLnBrk="1" hangingPunct="1">
              <a:spcBef>
                <a:spcPts val="700"/>
              </a:spcBef>
              <a:buClr>
                <a:schemeClr val="bg2"/>
              </a:buClr>
              <a:buSzPct val="75000"/>
              <a:buFont typeface="Wingdings" pitchFamily="2" charset="2"/>
              <a:buChar char="n"/>
            </a:pPr>
            <a:endParaRPr lang="en-US" altLang="en-US" sz="2400" dirty="0">
              <a:latin typeface="Calibri" pitchFamily="34" charset="0"/>
            </a:endParaRPr>
          </a:p>
        </p:txBody>
      </p:sp>
      <p:pic>
        <p:nvPicPr>
          <p:cNvPr id="13" name="Picture 10" descr="clfish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835" y="44668"/>
            <a:ext cx="8381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9936" y="762000"/>
            <a:ext cx="1246188"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30291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6"/>
          <p:cNvSpPr>
            <a:spLocks noGrp="1" noChangeArrowheads="1"/>
          </p:cNvSpPr>
          <p:nvPr>
            <p:ph type="title"/>
          </p:nvPr>
        </p:nvSpPr>
        <p:spPr/>
        <p:txBody>
          <a:bodyPr/>
          <a:lstStyle/>
          <a:p>
            <a:r>
              <a:rPr lang="en-US" dirty="0" smtClean="0"/>
              <a:t>Incidental Supervision Signals  </a:t>
            </a:r>
            <a:r>
              <a:rPr lang="en-US" sz="1800" dirty="0" smtClean="0"/>
              <a:t>[</a:t>
            </a:r>
            <a:r>
              <a:rPr lang="en-US" sz="1800" dirty="0" err="1" smtClean="0"/>
              <a:t>Klementiev</a:t>
            </a:r>
            <a:r>
              <a:rPr lang="en-US" sz="1800" dirty="0" smtClean="0"/>
              <a:t> &amp; Roth’06]</a:t>
            </a:r>
          </a:p>
        </p:txBody>
      </p:sp>
      <p:sp>
        <p:nvSpPr>
          <p:cNvPr id="1319941" name="Rectangle 5"/>
          <p:cNvSpPr>
            <a:spLocks noGrp="1" noChangeArrowheads="1"/>
          </p:cNvSpPr>
          <p:nvPr>
            <p:ph type="body" idx="1"/>
          </p:nvPr>
        </p:nvSpPr>
        <p:spPr>
          <a:ln>
            <a:noFill/>
          </a:ln>
        </p:spPr>
        <p:txBody>
          <a:bodyPr/>
          <a:lstStyle/>
          <a:p>
            <a:r>
              <a:rPr lang="en-US" dirty="0" smtClean="0"/>
              <a:t>Supervision need not be only in the form of </a:t>
            </a:r>
            <a:r>
              <a:rPr lang="en-US" dirty="0" smtClean="0">
                <a:solidFill>
                  <a:srgbClr val="FF0000"/>
                </a:solidFill>
              </a:rPr>
              <a:t>labeled data </a:t>
            </a:r>
          </a:p>
          <a:p>
            <a:r>
              <a:rPr lang="en-US" dirty="0" smtClean="0"/>
              <a:t>It could be </a:t>
            </a:r>
            <a:r>
              <a:rPr lang="en-US" dirty="0" smtClean="0">
                <a:solidFill>
                  <a:srgbClr val="FF0000"/>
                </a:solidFill>
              </a:rPr>
              <a:t>incidental</a:t>
            </a:r>
            <a:r>
              <a:rPr lang="en-US" dirty="0" smtClean="0"/>
              <a:t>, in the sense that it provides some signals that might be co-related to the target task. </a:t>
            </a:r>
          </a:p>
        </p:txBody>
      </p:sp>
      <p:sp>
        <p:nvSpPr>
          <p:cNvPr id="4" name="Slide Number Placeholder 3"/>
          <p:cNvSpPr>
            <a:spLocks noGrp="1"/>
          </p:cNvSpPr>
          <p:nvPr>
            <p:ph type="sldNum" sz="quarter" idx="11"/>
          </p:nvPr>
        </p:nvSpPr>
        <p:spPr/>
        <p:txBody>
          <a:bodyPr/>
          <a:lstStyle/>
          <a:p>
            <a:r>
              <a:rPr lang="en-US" altLang="zh-TW" smtClean="0"/>
              <a:t>Page </a:t>
            </a:r>
            <a:fld id="{C83F18D4-0D70-44DE-A8FF-A8D5002D1168}" type="slidenum">
              <a:rPr lang="en-US" altLang="zh-TW" smtClean="0"/>
              <a:pPr/>
              <a:t>9</a:t>
            </a:fld>
            <a:endParaRPr lang="en-US" altLang="zh-TW"/>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80360" y="2545715"/>
            <a:ext cx="6035040" cy="4159885"/>
          </a:xfrm>
          <a:prstGeom prst="rect">
            <a:avLst/>
          </a:prstGeom>
        </p:spPr>
      </p:pic>
      <p:sp>
        <p:nvSpPr>
          <p:cNvPr id="2" name="Rectangle 1"/>
          <p:cNvSpPr/>
          <p:nvPr/>
        </p:nvSpPr>
        <p:spPr>
          <a:xfrm>
            <a:off x="152400" y="2927570"/>
            <a:ext cx="2895600" cy="1015663"/>
          </a:xfrm>
          <a:prstGeom prst="rect">
            <a:avLst/>
          </a:prstGeom>
          <a:solidFill>
            <a:srgbClr val="FFFF99"/>
          </a:solidFill>
          <a:ln>
            <a:solidFill>
              <a:srgbClr val="FF0000"/>
            </a:solidFill>
          </a:ln>
        </p:spPr>
        <p:txBody>
          <a:bodyPr wrap="square">
            <a:spAutoFit/>
          </a:bodyPr>
          <a:lstStyle/>
          <a:p>
            <a:r>
              <a:rPr lang="en-US" sz="2000" dirty="0">
                <a:latin typeface="+mj-lt"/>
              </a:rPr>
              <a:t>Assume </a:t>
            </a:r>
            <a:r>
              <a:rPr lang="en-US" sz="2000" dirty="0" smtClean="0">
                <a:latin typeface="+mj-lt"/>
              </a:rPr>
              <a:t>a </a:t>
            </a:r>
            <a:r>
              <a:rPr lang="en-US" sz="2000" dirty="0">
                <a:latin typeface="+mj-lt"/>
              </a:rPr>
              <a:t>comparable, weakly temporally aligned </a:t>
            </a:r>
            <a:r>
              <a:rPr lang="en-US" sz="2000" dirty="0" smtClean="0">
                <a:latin typeface="+mj-lt"/>
              </a:rPr>
              <a:t>news feeds</a:t>
            </a:r>
            <a:r>
              <a:rPr lang="en-US" sz="2000" dirty="0">
                <a:latin typeface="+mj-lt"/>
              </a:rPr>
              <a:t>.</a:t>
            </a:r>
          </a:p>
        </p:txBody>
      </p:sp>
      <p:sp>
        <p:nvSpPr>
          <p:cNvPr id="7" name="Rectangle 6"/>
          <p:cNvSpPr/>
          <p:nvPr/>
        </p:nvSpPr>
        <p:spPr>
          <a:xfrm>
            <a:off x="3657600" y="2797235"/>
            <a:ext cx="1905000"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(English</a:t>
            </a:r>
            <a:endParaRPr lang="en-US" sz="2000" dirty="0">
              <a:latin typeface="+mj-lt"/>
            </a:endParaRPr>
          </a:p>
        </p:txBody>
      </p:sp>
      <p:sp>
        <p:nvSpPr>
          <p:cNvPr id="8" name="Rectangle 7"/>
          <p:cNvSpPr/>
          <p:nvPr/>
        </p:nvSpPr>
        <p:spPr>
          <a:xfrm>
            <a:off x="3657600" y="40194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Hussein (Russian)</a:t>
            </a:r>
            <a:endParaRPr lang="en-US" sz="2000" dirty="0">
              <a:latin typeface="+mj-lt"/>
            </a:endParaRPr>
          </a:p>
        </p:txBody>
      </p:sp>
      <p:sp>
        <p:nvSpPr>
          <p:cNvPr id="9" name="Rectangle 8"/>
          <p:cNvSpPr/>
          <p:nvPr/>
        </p:nvSpPr>
        <p:spPr>
          <a:xfrm>
            <a:off x="3657600" y="5391090"/>
            <a:ext cx="2088932" cy="400110"/>
          </a:xfrm>
          <a:prstGeom prst="rect">
            <a:avLst/>
          </a:prstGeom>
          <a:solidFill>
            <a:srgbClr val="FFFF99"/>
          </a:solidFill>
          <a:ln>
            <a:solidFill>
              <a:srgbClr val="FF0000"/>
            </a:solidFill>
          </a:ln>
        </p:spPr>
        <p:txBody>
          <a:bodyPr wrap="square">
            <a:spAutoFit/>
          </a:bodyPr>
          <a:lstStyle/>
          <a:p>
            <a:r>
              <a:rPr lang="en-US" sz="2000" dirty="0" smtClean="0">
                <a:latin typeface="+mj-lt"/>
              </a:rPr>
              <a:t>Russia (English) </a:t>
            </a:r>
            <a:endParaRPr lang="en-US" sz="2000" dirty="0">
              <a:latin typeface="+mj-lt"/>
            </a:endParaRPr>
          </a:p>
        </p:txBody>
      </p:sp>
      <p:sp>
        <p:nvSpPr>
          <p:cNvPr id="3" name="Rectangle 2"/>
          <p:cNvSpPr/>
          <p:nvPr/>
        </p:nvSpPr>
        <p:spPr>
          <a:xfrm>
            <a:off x="152400" y="4157008"/>
            <a:ext cx="2895600" cy="2215991"/>
          </a:xfrm>
          <a:prstGeom prst="rect">
            <a:avLst/>
          </a:prstGeom>
          <a:solidFill>
            <a:srgbClr val="FFFF99"/>
          </a:solidFill>
          <a:ln>
            <a:solidFill>
              <a:srgbClr val="FF0000"/>
            </a:solidFill>
          </a:ln>
        </p:spPr>
        <p:txBody>
          <a:bodyPr wrap="square">
            <a:spAutoFit/>
          </a:bodyPr>
          <a:lstStyle/>
          <a:p>
            <a:r>
              <a:rPr lang="en-US" sz="2000" dirty="0" smtClean="0">
                <a:latin typeface="+mn-lt"/>
              </a:rPr>
              <a:t>Weak </a:t>
            </a:r>
            <a:r>
              <a:rPr lang="en-US" sz="2000" dirty="0">
                <a:latin typeface="+mn-lt"/>
              </a:rPr>
              <a:t>synchronicity provides a cue about the relatedness </a:t>
            </a:r>
            <a:r>
              <a:rPr lang="en-US" sz="2000" dirty="0" smtClean="0">
                <a:latin typeface="+mn-lt"/>
              </a:rPr>
              <a:t>of (some)  </a:t>
            </a:r>
            <a:r>
              <a:rPr lang="en-US" sz="2000" dirty="0">
                <a:latin typeface="+mn-lt"/>
              </a:rPr>
              <a:t>NEs across the </a:t>
            </a:r>
            <a:r>
              <a:rPr lang="en-US" sz="2000" dirty="0" smtClean="0">
                <a:latin typeface="+mn-lt"/>
              </a:rPr>
              <a:t>languages</a:t>
            </a:r>
            <a:r>
              <a:rPr lang="en-US" sz="2000" dirty="0">
                <a:latin typeface="+mn-lt"/>
              </a:rPr>
              <a:t>, and can be exploited to associate </a:t>
            </a:r>
            <a:r>
              <a:rPr lang="en-US" sz="2000" dirty="0" smtClean="0">
                <a:latin typeface="+mn-lt"/>
              </a:rPr>
              <a:t>them</a:t>
            </a:r>
          </a:p>
          <a:p>
            <a:r>
              <a:rPr lang="en-US" dirty="0" smtClean="0">
                <a:latin typeface="+mn-lt"/>
              </a:rPr>
              <a:t>[</a:t>
            </a:r>
            <a:r>
              <a:rPr lang="en-US" dirty="0" err="1" smtClean="0">
                <a:latin typeface="+mn-lt"/>
              </a:rPr>
              <a:t>Klementiev</a:t>
            </a:r>
            <a:r>
              <a:rPr lang="en-US" dirty="0" smtClean="0">
                <a:latin typeface="+mn-lt"/>
              </a:rPr>
              <a:t> &amp; Roth, 06,08]</a:t>
            </a:r>
            <a:endParaRPr lang="en-US" dirty="0">
              <a:latin typeface="+mn-lt"/>
            </a:endParaRPr>
          </a:p>
        </p:txBody>
      </p:sp>
      <p:sp>
        <p:nvSpPr>
          <p:cNvPr id="10" name="Rectangle 9"/>
          <p:cNvSpPr/>
          <p:nvPr/>
        </p:nvSpPr>
        <p:spPr>
          <a:xfrm>
            <a:off x="5064940" y="2451189"/>
            <a:ext cx="1722120" cy="307777"/>
          </a:xfrm>
          <a:prstGeom prst="rect">
            <a:avLst/>
          </a:prstGeom>
          <a:solidFill>
            <a:srgbClr val="FFFFCC"/>
          </a:solidFill>
          <a:ln>
            <a:solidFill>
              <a:srgbClr val="FF0000"/>
            </a:solidFill>
          </a:ln>
        </p:spPr>
        <p:txBody>
          <a:bodyPr wrap="square">
            <a:spAutoFit/>
          </a:bodyPr>
          <a:lstStyle/>
          <a:p>
            <a:pPr marL="0" marR="0">
              <a:spcBef>
                <a:spcPts val="0"/>
              </a:spcBef>
              <a:spcAft>
                <a:spcPts val="0"/>
              </a:spcAft>
            </a:pPr>
            <a:r>
              <a:rPr lang="en-US" sz="1400" dirty="0" smtClean="0">
                <a:latin typeface="Calibri"/>
                <a:ea typeface="Calibri"/>
                <a:cs typeface="Times New Roman"/>
              </a:rPr>
              <a:t>Temporal histograms</a:t>
            </a:r>
            <a:endParaRPr lang="en-US" dirty="0">
              <a:latin typeface="Calibri"/>
              <a:ea typeface="Calibri"/>
              <a:cs typeface="Times New Roman"/>
            </a:endParaRPr>
          </a:p>
        </p:txBody>
      </p:sp>
    </p:spTree>
    <p:extLst>
      <p:ext uri="{BB962C8B-B14F-4D97-AF65-F5344CB8AC3E}">
        <p14:creationId xmlns:p14="http://schemas.microsoft.com/office/powerpoint/2010/main" val="26045943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P spid="8" grpId="0" animBg="1"/>
      <p:bldP spid="9" grpId="0" animBg="1"/>
      <p:bldP spid="3"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 name="FIRSTDANR@CYDCTBQRUVW1Y552" val="5274"/>
</p:tagLst>
</file>

<file path=ppt/tags/tag2.xml><?xml version="1.0" encoding="utf-8"?>
<p:tagLst xmlns:a="http://schemas.openxmlformats.org/drawingml/2006/main" xmlns:r="http://schemas.openxmlformats.org/officeDocument/2006/relationships" xmlns:p="http://schemas.openxmlformats.org/presentationml/2006/main">
  <p:tag name="TIMING" val="|3.3|4.6|10.4|8.3"/>
</p:tagLst>
</file>

<file path=ppt/tags/tag3.xml><?xml version="1.0" encoding="utf-8"?>
<p:tagLst xmlns:a="http://schemas.openxmlformats.org/drawingml/2006/main" xmlns:r="http://schemas.openxmlformats.org/officeDocument/2006/relationships" xmlns:p="http://schemas.openxmlformats.org/presentationml/2006/main">
  <p:tag name="TIMING" val="|44.1"/>
</p:tagLst>
</file>

<file path=ppt/tags/tag4.xml><?xml version="1.0" encoding="utf-8"?>
<p:tagLst xmlns:a="http://schemas.openxmlformats.org/drawingml/2006/main" xmlns:r="http://schemas.openxmlformats.org/officeDocument/2006/relationships" xmlns:p="http://schemas.openxmlformats.org/presentationml/2006/main">
  <p:tag name="TIMING" val="|1.5|7.5"/>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heme/theme1.xml><?xml version="1.0" encoding="utf-8"?>
<a:theme xmlns:a="http://schemas.openxmlformats.org/drawingml/2006/main" name="DANR-CCG-16">
  <a:themeElements>
    <a:clrScheme name="Custom 1">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79401</TotalTime>
  <Words>6149</Words>
  <Application>Microsoft Office PowerPoint</Application>
  <PresentationFormat>On-screen Show (4:3)</PresentationFormat>
  <Paragraphs>1134</Paragraphs>
  <Slides>63</Slides>
  <Notes>41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63</vt:i4>
      </vt:variant>
    </vt:vector>
  </HeadingPairs>
  <TitlesOfParts>
    <vt:vector size="81" baseType="lpstr">
      <vt:lpstr>SimSun</vt:lpstr>
      <vt:lpstr>Courier</vt:lpstr>
      <vt:lpstr>Tempus Sans ITC</vt:lpstr>
      <vt:lpstr>Aharoni</vt:lpstr>
      <vt:lpstr>新細明體</vt:lpstr>
      <vt:lpstr>Candara</vt:lpstr>
      <vt:lpstr>Arial Unicode MS</vt:lpstr>
      <vt:lpstr>Courier New</vt:lpstr>
      <vt:lpstr>Times New Roman</vt:lpstr>
      <vt:lpstr>Mangal</vt:lpstr>
      <vt:lpstr>Wingdings</vt:lpstr>
      <vt:lpstr>Tahoma</vt:lpstr>
      <vt:lpstr>Symbol</vt:lpstr>
      <vt:lpstr>Cordia New</vt:lpstr>
      <vt:lpstr>Calibri</vt:lpstr>
      <vt:lpstr>cmmi10</vt:lpstr>
      <vt:lpstr>Arial</vt:lpstr>
      <vt:lpstr>DANR-CCG-16</vt:lpstr>
      <vt:lpstr>Inducing Semantics   with Minimal (or No) Supervision  </vt:lpstr>
      <vt:lpstr>A view on Extracting Meaning from Unstructured Text</vt:lpstr>
      <vt:lpstr>Why is it Difficult?</vt:lpstr>
      <vt:lpstr>Ambiguity </vt:lpstr>
      <vt:lpstr>Variability in Natural Language Expressions</vt:lpstr>
      <vt:lpstr>Inducing Semantics </vt:lpstr>
      <vt:lpstr>Learning with Indirect Supervision </vt:lpstr>
      <vt:lpstr>The language-world mapping problem</vt:lpstr>
      <vt:lpstr>Incidental Supervision Signals  [Klementiev &amp; Roth’06]</vt:lpstr>
      <vt:lpstr>Incidental Supervision Signals [Klementiev &amp; Roth’06]</vt:lpstr>
      <vt:lpstr>Outline</vt:lpstr>
      <vt:lpstr>Topical Categorization </vt:lpstr>
      <vt:lpstr>Text Categorization</vt:lpstr>
      <vt:lpstr>Text Categorization  </vt:lpstr>
      <vt:lpstr>Categorization without Labeled Data [AAAI’08, AAAI’14;IJCAI’16]</vt:lpstr>
      <vt:lpstr>General Framework</vt:lpstr>
      <vt:lpstr>Text Representation</vt:lpstr>
      <vt:lpstr>Wikipedia Pages Across Languages</vt:lpstr>
      <vt:lpstr>Experimenting with Cross-lingual Topic Classification</vt:lpstr>
      <vt:lpstr>88 Languages: 20-Newsgroups Topic Classification</vt:lpstr>
      <vt:lpstr>PowerPoint Presentation</vt:lpstr>
      <vt:lpstr>Dataless Cross-lingual Topical Classification</vt:lpstr>
      <vt:lpstr>Outline</vt:lpstr>
      <vt:lpstr>Wikification: The Reference Problem </vt:lpstr>
      <vt:lpstr>Wikification Challenges</vt:lpstr>
      <vt:lpstr>(I) Grounding into Resources w/o a Hyperlink Structure</vt:lpstr>
      <vt:lpstr>Biomedical Wikification </vt:lpstr>
      <vt:lpstr>KB Wikification Challenges</vt:lpstr>
      <vt:lpstr>Key Idea: Indirect Supervision</vt:lpstr>
      <vt:lpstr>Cross-Lingual Wikification (II) </vt:lpstr>
      <vt:lpstr>Cross lingual Wikification [Tsai et. al. NAACL’16] </vt:lpstr>
      <vt:lpstr>Multilingual Word and Title Embeddings (I)</vt:lpstr>
      <vt:lpstr>Multilingual Word and Title Embeddings (II)</vt:lpstr>
      <vt:lpstr>Wikipedia Dataset </vt:lpstr>
      <vt:lpstr>Comments</vt:lpstr>
      <vt:lpstr>Outline</vt:lpstr>
      <vt:lpstr>Semantic Role Labeling (SRL) </vt:lpstr>
      <vt:lpstr>Algorithmic Approach  [Here: Fully Supervised]</vt:lpstr>
      <vt:lpstr>Verb SRL is not Sufficient </vt:lpstr>
      <vt:lpstr>Extended Semantic Role Labeling</vt:lpstr>
      <vt:lpstr>Extended SRL Motivation</vt:lpstr>
      <vt:lpstr>Extended SRL</vt:lpstr>
      <vt:lpstr>Extended SRL</vt:lpstr>
      <vt:lpstr>Extended SRL</vt:lpstr>
      <vt:lpstr>Extended SRL</vt:lpstr>
      <vt:lpstr>Extended SRL</vt:lpstr>
      <vt:lpstr>Extended SRL</vt:lpstr>
      <vt:lpstr>Extended SRL</vt:lpstr>
      <vt:lpstr>Extended SRL</vt:lpstr>
      <vt:lpstr>Coherency in Semantic Role Labeling</vt:lpstr>
      <vt:lpstr>Enforce Coherence via Joint inference (CCMs)</vt:lpstr>
      <vt:lpstr>Constraint-driven inference</vt:lpstr>
      <vt:lpstr>Examples: Constraints</vt:lpstr>
      <vt:lpstr>Extended SRL: Summary &amp; future work</vt:lpstr>
      <vt:lpstr>Outline</vt:lpstr>
      <vt:lpstr>Understanding Language Requires (some) Supervision</vt:lpstr>
      <vt:lpstr>Response Based Learning</vt:lpstr>
      <vt:lpstr>Scenario I: Freecell with Response Based Learning</vt:lpstr>
      <vt:lpstr>Scenario II: Geoquery with Response based Learning</vt:lpstr>
      <vt:lpstr>Response Based Learning</vt:lpstr>
      <vt:lpstr>Geoquery: Response based Competitive with Supervised</vt:lpstr>
      <vt:lpstr>Before Conclusion</vt:lpstr>
      <vt:lpstr>Summary</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Semantics with Indirect Supervision</dc:title>
  <dc:subject>Amsterdam, June 2016</dc:subject>
  <dc:creator>Dan Roth</dc:creator>
  <cp:lastModifiedBy>Roth, Dan</cp:lastModifiedBy>
  <cp:revision>1232</cp:revision>
  <dcterms:created xsi:type="dcterms:W3CDTF">2004-04-28T22:21:11Z</dcterms:created>
  <dcterms:modified xsi:type="dcterms:W3CDTF">2016-06-09T00:38:48Z</dcterms:modified>
</cp:coreProperties>
</file>