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41"/>
  </p:notesMasterIdLst>
  <p:sldIdLst>
    <p:sldId id="319" r:id="rId2"/>
    <p:sldId id="332" r:id="rId3"/>
    <p:sldId id="322" r:id="rId4"/>
    <p:sldId id="329" r:id="rId5"/>
    <p:sldId id="328" r:id="rId6"/>
    <p:sldId id="321" r:id="rId7"/>
    <p:sldId id="330" r:id="rId8"/>
    <p:sldId id="331" r:id="rId9"/>
    <p:sldId id="334" r:id="rId10"/>
    <p:sldId id="340" r:id="rId11"/>
    <p:sldId id="341" r:id="rId12"/>
    <p:sldId id="337" r:id="rId13"/>
    <p:sldId id="338" r:id="rId14"/>
    <p:sldId id="343" r:id="rId15"/>
    <p:sldId id="344" r:id="rId16"/>
    <p:sldId id="258" r:id="rId17"/>
    <p:sldId id="260" r:id="rId18"/>
    <p:sldId id="308" r:id="rId19"/>
    <p:sldId id="298" r:id="rId20"/>
    <p:sldId id="267" r:id="rId21"/>
    <p:sldId id="300" r:id="rId22"/>
    <p:sldId id="268" r:id="rId23"/>
    <p:sldId id="315" r:id="rId24"/>
    <p:sldId id="345" r:id="rId25"/>
    <p:sldId id="282" r:id="rId26"/>
    <p:sldId id="291" r:id="rId27"/>
    <p:sldId id="314" r:id="rId28"/>
    <p:sldId id="293" r:id="rId29"/>
    <p:sldId id="379" r:id="rId30"/>
    <p:sldId id="346" r:id="rId31"/>
    <p:sldId id="347" r:id="rId32"/>
    <p:sldId id="349" r:id="rId33"/>
    <p:sldId id="373" r:id="rId34"/>
    <p:sldId id="374" r:id="rId35"/>
    <p:sldId id="364" r:id="rId36"/>
    <p:sldId id="365" r:id="rId37"/>
    <p:sldId id="375" r:id="rId38"/>
    <p:sldId id="376" r:id="rId39"/>
    <p:sldId id="380" r:id="rId40"/>
  </p:sldIdLst>
  <p:sldSz cx="9144000" cy="6858000" type="screen4x3"/>
  <p:notesSz cx="6858000" cy="9144000"/>
  <p:embeddedFontLst>
    <p:embeddedFont>
      <p:font typeface="Cambria Math" pitchFamily="18" charset="0"/>
      <p:regular r:id="rId42"/>
    </p:embeddedFont>
    <p:embeddedFont>
      <p:font typeface="Arial Unicode MS" pitchFamily="34" charset="-128"/>
      <p:regular r:id="rId43"/>
    </p:embeddedFont>
    <p:embeddedFont>
      <p:font typeface="Tempus Sans ITC" pitchFamily="82" charset="0"/>
      <p:regular r:id="rId44"/>
    </p:embeddedFont>
    <p:embeddedFont>
      <p:font typeface="Tahoma" pitchFamily="34" charset="0"/>
      <p:regular r:id="rId45"/>
      <p:bold r:id="rId46"/>
    </p:embeddedFont>
    <p:embeddedFont>
      <p:font typeface="msbm10" pitchFamily="34" charset="0"/>
      <p:regular r:id="rId47"/>
    </p:embeddedFont>
    <p:embeddedFont>
      <p:font typeface="Calibri" pitchFamily="34" charset="0"/>
      <p:regular r:id="rId48"/>
      <p:bold r:id="rId49"/>
      <p:italic r:id="rId50"/>
      <p:boldItalic r:id="rId51"/>
    </p:embeddedFont>
    <p:embeddedFont>
      <p:font typeface="Andalus" pitchFamily="18" charset="-78"/>
      <p:regular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CC"/>
    <a:srgbClr val="99FF99"/>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44" y="-108"/>
      </p:cViewPr>
      <p:guideLst>
        <p:guide orient="horz" pos="2160"/>
        <p:guide pos="2872"/>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3.jpe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invertIfNegative val="0"/>
          <c:cat>
            <c:strRef>
              <c:f>Sheet1!$A$2:$A$3</c:f>
              <c:strCache>
                <c:ptCount val="2"/>
                <c:pt idx="0">
                  <c:v>Charniak Parse  based SRL</c:v>
                </c:pt>
                <c:pt idx="1">
                  <c:v>Stanford Parse based SRL</c:v>
                </c:pt>
              </c:strCache>
            </c:strRef>
          </c:cat>
          <c:val>
            <c:numRef>
              <c:f>Sheet1!$B$2:$B$3</c:f>
              <c:numCache>
                <c:formatCode>General</c:formatCode>
                <c:ptCount val="2"/>
                <c:pt idx="0">
                  <c:v>65.5</c:v>
                </c:pt>
                <c:pt idx="1">
                  <c:v>62.9</c:v>
                </c:pt>
              </c:numCache>
            </c:numRef>
          </c:val>
        </c:ser>
        <c:ser>
          <c:idx val="1"/>
          <c:order val="1"/>
          <c:tx>
            <c:strRef>
              <c:f>Sheet1!$C$1</c:f>
              <c:strCache>
                <c:ptCount val="1"/>
                <c:pt idx="0">
                  <c:v>ADUT</c:v>
                </c:pt>
              </c:strCache>
            </c:strRef>
          </c:tx>
          <c:invertIfNegative val="0"/>
          <c:dLbls>
            <c:dLbl>
              <c:idx val="0"/>
              <c:tx>
                <c:rich>
                  <a:bodyPr/>
                  <a:lstStyle/>
                  <a:p>
                    <a:r>
                      <a:rPr lang="en-US" dirty="0" smtClean="0"/>
                      <a:t>69.3(+3.8)</a:t>
                    </a:r>
                    <a:endParaRPr lang="en-US" dirty="0"/>
                  </a:p>
                </c:rich>
              </c:tx>
              <c:showLegendKey val="0"/>
              <c:showVal val="1"/>
              <c:showCatName val="0"/>
              <c:showSerName val="0"/>
              <c:showPercent val="0"/>
              <c:showBubbleSize val="0"/>
            </c:dLbl>
            <c:dLbl>
              <c:idx val="1"/>
              <c:tx>
                <c:rich>
                  <a:bodyPr/>
                  <a:lstStyle/>
                  <a:p>
                    <a:r>
                      <a:rPr lang="en-US" dirty="0" smtClean="0"/>
                      <a:t>65.7(+2.8)</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Charniak Parse  based SRL</c:v>
                </c:pt>
                <c:pt idx="1">
                  <c:v>Stanford Parse based SRL</c:v>
                </c:pt>
              </c:strCache>
            </c:strRef>
          </c:cat>
          <c:val>
            <c:numRef>
              <c:f>Sheet1!$C$2:$C$3</c:f>
              <c:numCache>
                <c:formatCode>General</c:formatCode>
                <c:ptCount val="2"/>
                <c:pt idx="0">
                  <c:v>69.3</c:v>
                </c:pt>
                <c:pt idx="1">
                  <c:v>65.7</c:v>
                </c:pt>
              </c:numCache>
            </c:numRef>
          </c:val>
        </c:ser>
        <c:dLbls>
          <c:showLegendKey val="0"/>
          <c:showVal val="1"/>
          <c:showCatName val="0"/>
          <c:showSerName val="0"/>
          <c:showPercent val="0"/>
          <c:showBubbleSize val="0"/>
        </c:dLbls>
        <c:gapWidth val="150"/>
        <c:overlap val="-25"/>
        <c:axId val="36546816"/>
        <c:axId val="36550912"/>
      </c:barChart>
      <c:catAx>
        <c:axId val="36546816"/>
        <c:scaling>
          <c:orientation val="minMax"/>
        </c:scaling>
        <c:delete val="0"/>
        <c:axPos val="b"/>
        <c:majorTickMark val="none"/>
        <c:minorTickMark val="none"/>
        <c:tickLblPos val="nextTo"/>
        <c:crossAx val="36550912"/>
        <c:crosses val="autoZero"/>
        <c:auto val="1"/>
        <c:lblAlgn val="ctr"/>
        <c:lblOffset val="100"/>
        <c:noMultiLvlLbl val="0"/>
      </c:catAx>
      <c:valAx>
        <c:axId val="36550912"/>
        <c:scaling>
          <c:orientation val="minMax"/>
        </c:scaling>
        <c:delete val="1"/>
        <c:axPos val="l"/>
        <c:numFmt formatCode="General" sourceLinked="1"/>
        <c:majorTickMark val="out"/>
        <c:minorTickMark val="none"/>
        <c:tickLblPos val="nextTo"/>
        <c:crossAx val="36546816"/>
        <c:crosses val="autoZero"/>
        <c:crossBetween val="between"/>
      </c:valAx>
    </c:plotArea>
    <c:legend>
      <c:legendPos val="t"/>
      <c:overlay val="0"/>
    </c:legend>
    <c:plotVisOnly val="1"/>
    <c:dispBlanksAs val="gap"/>
    <c:showDLblsOverMax val="0"/>
  </c:chart>
  <c:txPr>
    <a:bodyPr/>
    <a:lstStyle/>
    <a:p>
      <a:pPr>
        <a:defRPr sz="1800">
          <a:latin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Punyakanok08</c:v>
                </c:pt>
              </c:strCache>
            </c:strRef>
          </c:tx>
          <c:invertIfNegative val="0"/>
          <c:dLbls>
            <c:dLbl>
              <c:idx val="0"/>
              <c:tx>
                <c:rich>
                  <a:bodyPr/>
                  <a:lstStyle/>
                  <a:p>
                    <a:r>
                      <a:rPr lang="en-US" dirty="0" smtClean="0"/>
                      <a:t>67.8(</a:t>
                    </a:r>
                    <a:r>
                      <a:rPr lang="en-US" b="1" dirty="0" smtClean="0"/>
                      <a:t>-2.7</a:t>
                    </a:r>
                    <a:r>
                      <a:rPr lang="en-US" dirty="0" smtClean="0"/>
                      <a:t>)</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F1</c:v>
                </c:pt>
              </c:strCache>
            </c:strRef>
          </c:cat>
          <c:val>
            <c:numRef>
              <c:f>Sheet1!$B$2</c:f>
              <c:numCache>
                <c:formatCode>General</c:formatCode>
                <c:ptCount val="1"/>
                <c:pt idx="0">
                  <c:v>67.8</c:v>
                </c:pt>
              </c:numCache>
            </c:numRef>
          </c:val>
        </c:ser>
        <c:ser>
          <c:idx val="3"/>
          <c:order val="1"/>
          <c:tx>
            <c:strRef>
              <c:f>Sheet1!$E$1</c:f>
              <c:strCache>
                <c:ptCount val="1"/>
                <c:pt idx="0">
                  <c:v>ADUT-Combined</c:v>
                </c:pt>
              </c:strCache>
            </c:strRef>
          </c:tx>
          <c:invertIfNegative val="0"/>
          <c:cat>
            <c:strRef>
              <c:f>Sheet1!$A$2</c:f>
              <c:strCache>
                <c:ptCount val="1"/>
                <c:pt idx="0">
                  <c:v>F1</c:v>
                </c:pt>
              </c:strCache>
            </c:strRef>
          </c:cat>
          <c:val>
            <c:numRef>
              <c:f>Sheet1!$E$2</c:f>
              <c:numCache>
                <c:formatCode>General</c:formatCode>
                <c:ptCount val="1"/>
                <c:pt idx="0">
                  <c:v>70.5</c:v>
                </c:pt>
              </c:numCache>
            </c:numRef>
          </c:val>
        </c:ser>
        <c:ser>
          <c:idx val="4"/>
          <c:order val="2"/>
          <c:tx>
            <c:strRef>
              <c:f>Sheet1!$F$1</c:f>
              <c:strCache>
                <c:ptCount val="1"/>
                <c:pt idx="0">
                  <c:v>Huang10</c:v>
                </c:pt>
              </c:strCache>
            </c:strRef>
          </c:tx>
          <c:spPr>
            <a:blipFill>
              <a:blip xmlns:r="http://schemas.openxmlformats.org/officeDocument/2006/relationships" r:embed="rId1"/>
              <a:tile tx="0" ty="0" sx="100000" sy="100000" flip="none" algn="tl"/>
            </a:blipFill>
            <a:ln>
              <a:solidFill>
                <a:schemeClr val="accent1"/>
              </a:solidFill>
            </a:ln>
          </c:spPr>
          <c:invertIfNegative val="0"/>
          <c:dLbls>
            <c:dLbl>
              <c:idx val="0"/>
              <c:tx>
                <c:rich>
                  <a:bodyPr/>
                  <a:lstStyle/>
                  <a:p>
                    <a:r>
                      <a:rPr lang="en-US" dirty="0" smtClean="0"/>
                      <a:t>73.8(+</a:t>
                    </a:r>
                    <a:r>
                      <a:rPr lang="en-US" b="1" dirty="0" smtClean="0"/>
                      <a:t>3.3</a:t>
                    </a:r>
                    <a:r>
                      <a:rPr lang="en-US" dirty="0" smtClean="0"/>
                      <a:t>)  (Retrain)</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F1</c:v>
                </c:pt>
              </c:strCache>
            </c:strRef>
          </c:cat>
          <c:val>
            <c:numRef>
              <c:f>Sheet1!$F$2</c:f>
              <c:numCache>
                <c:formatCode>General</c:formatCode>
                <c:ptCount val="1"/>
                <c:pt idx="0">
                  <c:v>73.8</c:v>
                </c:pt>
              </c:numCache>
            </c:numRef>
          </c:val>
        </c:ser>
        <c:dLbls>
          <c:showLegendKey val="0"/>
          <c:showVal val="1"/>
          <c:showCatName val="0"/>
          <c:showSerName val="0"/>
          <c:showPercent val="0"/>
          <c:showBubbleSize val="0"/>
        </c:dLbls>
        <c:gapWidth val="150"/>
        <c:overlap val="-95"/>
        <c:axId val="36287616"/>
        <c:axId val="36560896"/>
      </c:barChart>
      <c:catAx>
        <c:axId val="36287616"/>
        <c:scaling>
          <c:orientation val="minMax"/>
        </c:scaling>
        <c:delete val="0"/>
        <c:axPos val="b"/>
        <c:majorTickMark val="none"/>
        <c:minorTickMark val="none"/>
        <c:tickLblPos val="nextTo"/>
        <c:crossAx val="36560896"/>
        <c:crosses val="autoZero"/>
        <c:auto val="1"/>
        <c:lblAlgn val="ctr"/>
        <c:lblOffset val="100"/>
        <c:noMultiLvlLbl val="0"/>
      </c:catAx>
      <c:valAx>
        <c:axId val="36560896"/>
        <c:scaling>
          <c:orientation val="minMax"/>
        </c:scaling>
        <c:delete val="1"/>
        <c:axPos val="l"/>
        <c:numFmt formatCode="General" sourceLinked="1"/>
        <c:majorTickMark val="out"/>
        <c:minorTickMark val="none"/>
        <c:tickLblPos val="nextTo"/>
        <c:crossAx val="36287616"/>
        <c:crosses val="autoZero"/>
        <c:crossBetween val="between"/>
      </c:valAx>
    </c:plotArea>
    <c:legend>
      <c:legendPos val="t"/>
      <c:overlay val="0"/>
    </c:legend>
    <c:plotVisOnly val="1"/>
    <c:dispBlanksAs val="gap"/>
    <c:showDLblsOverMax val="0"/>
  </c:chart>
  <c:txPr>
    <a:bodyPr/>
    <a:lstStyle/>
    <a:p>
      <a:pPr>
        <a:defRPr sz="1800">
          <a:latin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invertIfNegative val="0"/>
          <c:cat>
            <c:strRef>
              <c:f>Sheet1!$A$2</c:f>
              <c:strCache>
                <c:ptCount val="1"/>
                <c:pt idx="0">
                  <c:v>F1</c:v>
                </c:pt>
              </c:strCache>
            </c:strRef>
          </c:cat>
          <c:val>
            <c:numRef>
              <c:f>Sheet1!$B$2</c:f>
              <c:numCache>
                <c:formatCode>General</c:formatCode>
                <c:ptCount val="1"/>
                <c:pt idx="0">
                  <c:v>65.5</c:v>
                </c:pt>
              </c:numCache>
            </c:numRef>
          </c:val>
        </c:ser>
        <c:ser>
          <c:idx val="1"/>
          <c:order val="1"/>
          <c:tx>
            <c:strRef>
              <c:f>Sheet1!$C$1</c:f>
              <c:strCache>
                <c:ptCount val="1"/>
                <c:pt idx="0">
                  <c:v>Replacement of Unknown words</c:v>
                </c:pt>
              </c:strCache>
            </c:strRef>
          </c:tx>
          <c:invertIfNegative val="0"/>
          <c:cat>
            <c:strRef>
              <c:f>Sheet1!$A$2</c:f>
              <c:strCache>
                <c:ptCount val="1"/>
                <c:pt idx="0">
                  <c:v>F1</c:v>
                </c:pt>
              </c:strCache>
            </c:strRef>
          </c:cat>
          <c:val>
            <c:numRef>
              <c:f>Sheet1!$C$2</c:f>
              <c:numCache>
                <c:formatCode>General</c:formatCode>
                <c:ptCount val="1"/>
                <c:pt idx="0">
                  <c:v>66.099999999999994</c:v>
                </c:pt>
              </c:numCache>
            </c:numRef>
          </c:val>
        </c:ser>
        <c:ser>
          <c:idx val="2"/>
          <c:order val="2"/>
          <c:tx>
            <c:strRef>
              <c:f>Sheet1!$D$1</c:f>
              <c:strCache>
                <c:ptCount val="1"/>
                <c:pt idx="0">
                  <c:v>Replacement of Predicate</c:v>
                </c:pt>
              </c:strCache>
            </c:strRef>
          </c:tx>
          <c:invertIfNegative val="0"/>
          <c:cat>
            <c:strRef>
              <c:f>Sheet1!$A$2</c:f>
              <c:strCache>
                <c:ptCount val="1"/>
                <c:pt idx="0">
                  <c:v>F1</c:v>
                </c:pt>
              </c:strCache>
            </c:strRef>
          </c:cat>
          <c:val>
            <c:numRef>
              <c:f>Sheet1!$D$2</c:f>
              <c:numCache>
                <c:formatCode>General</c:formatCode>
                <c:ptCount val="1"/>
                <c:pt idx="0">
                  <c:v>66.8</c:v>
                </c:pt>
              </c:numCache>
            </c:numRef>
          </c:val>
        </c:ser>
        <c:ser>
          <c:idx val="3"/>
          <c:order val="3"/>
          <c:tx>
            <c:strRef>
              <c:f>Sheet1!$E$1</c:f>
              <c:strCache>
                <c:ptCount val="1"/>
                <c:pt idx="0">
                  <c:v>Replacement of Quotes</c:v>
                </c:pt>
              </c:strCache>
            </c:strRef>
          </c:tx>
          <c:invertIfNegative val="0"/>
          <c:cat>
            <c:strRef>
              <c:f>Sheet1!$A$2</c:f>
              <c:strCache>
                <c:ptCount val="1"/>
                <c:pt idx="0">
                  <c:v>F1</c:v>
                </c:pt>
              </c:strCache>
            </c:strRef>
          </c:cat>
          <c:val>
            <c:numRef>
              <c:f>Sheet1!$E$2</c:f>
              <c:numCache>
                <c:formatCode>General</c:formatCode>
                <c:ptCount val="1"/>
                <c:pt idx="0">
                  <c:v>67</c:v>
                </c:pt>
              </c:numCache>
            </c:numRef>
          </c:val>
        </c:ser>
        <c:ser>
          <c:idx val="4"/>
          <c:order val="4"/>
          <c:tx>
            <c:strRef>
              <c:f>Sheet1!$F$1</c:f>
              <c:strCache>
                <c:ptCount val="1"/>
                <c:pt idx="0">
                  <c:v>Sentence Simplification</c:v>
                </c:pt>
              </c:strCache>
            </c:strRef>
          </c:tx>
          <c:invertIfNegative val="0"/>
          <c:cat>
            <c:strRef>
              <c:f>Sheet1!$A$2</c:f>
              <c:strCache>
                <c:ptCount val="1"/>
                <c:pt idx="0">
                  <c:v>F1</c:v>
                </c:pt>
              </c:strCache>
            </c:strRef>
          </c:cat>
          <c:val>
            <c:numRef>
              <c:f>Sheet1!$F$2</c:f>
              <c:numCache>
                <c:formatCode>General</c:formatCode>
                <c:ptCount val="1"/>
                <c:pt idx="0">
                  <c:v>66.400000000000006</c:v>
                </c:pt>
              </c:numCache>
            </c:numRef>
          </c:val>
        </c:ser>
        <c:ser>
          <c:idx val="5"/>
          <c:order val="5"/>
          <c:tx>
            <c:strRef>
              <c:f>Sheet1!$G$1</c:f>
              <c:strCache>
                <c:ptCount val="1"/>
                <c:pt idx="0">
                  <c:v>Transformation By Rules</c:v>
                </c:pt>
              </c:strCache>
            </c:strRef>
          </c:tx>
          <c:invertIfNegative val="0"/>
          <c:cat>
            <c:strRef>
              <c:f>Sheet1!$A$2</c:f>
              <c:strCache>
                <c:ptCount val="1"/>
                <c:pt idx="0">
                  <c:v>F1</c:v>
                </c:pt>
              </c:strCache>
            </c:strRef>
          </c:cat>
          <c:val>
            <c:numRef>
              <c:f>Sheet1!$G$2</c:f>
              <c:numCache>
                <c:formatCode>General</c:formatCode>
                <c:ptCount val="1"/>
                <c:pt idx="0">
                  <c:v>66.2</c:v>
                </c:pt>
              </c:numCache>
            </c:numRef>
          </c:val>
        </c:ser>
        <c:ser>
          <c:idx val="6"/>
          <c:order val="6"/>
          <c:tx>
            <c:strRef>
              <c:f>Sheet1!$H$1</c:f>
              <c:strCache>
                <c:ptCount val="1"/>
                <c:pt idx="0">
                  <c:v>Together</c:v>
                </c:pt>
              </c:strCache>
            </c:strRef>
          </c:tx>
          <c:invertIfNegative val="0"/>
          <c:cat>
            <c:strRef>
              <c:f>Sheet1!$A$2</c:f>
              <c:strCache>
                <c:ptCount val="1"/>
                <c:pt idx="0">
                  <c:v>F1</c:v>
                </c:pt>
              </c:strCache>
            </c:strRef>
          </c:cat>
          <c:val>
            <c:numRef>
              <c:f>Sheet1!$H$2</c:f>
              <c:numCache>
                <c:formatCode>General</c:formatCode>
                <c:ptCount val="1"/>
                <c:pt idx="0">
                  <c:v>69.3</c:v>
                </c:pt>
              </c:numCache>
            </c:numRef>
          </c:val>
        </c:ser>
        <c:dLbls>
          <c:showLegendKey val="0"/>
          <c:showVal val="1"/>
          <c:showCatName val="0"/>
          <c:showSerName val="0"/>
          <c:showPercent val="0"/>
          <c:showBubbleSize val="0"/>
        </c:dLbls>
        <c:gapWidth val="150"/>
        <c:overlap val="-25"/>
        <c:axId val="36472320"/>
        <c:axId val="36473856"/>
      </c:barChart>
      <c:catAx>
        <c:axId val="36472320"/>
        <c:scaling>
          <c:orientation val="minMax"/>
        </c:scaling>
        <c:delete val="0"/>
        <c:axPos val="b"/>
        <c:majorTickMark val="none"/>
        <c:minorTickMark val="none"/>
        <c:tickLblPos val="nextTo"/>
        <c:crossAx val="36473856"/>
        <c:crosses val="autoZero"/>
        <c:auto val="1"/>
        <c:lblAlgn val="ctr"/>
        <c:lblOffset val="100"/>
        <c:noMultiLvlLbl val="0"/>
      </c:catAx>
      <c:valAx>
        <c:axId val="36473856"/>
        <c:scaling>
          <c:orientation val="minMax"/>
        </c:scaling>
        <c:delete val="1"/>
        <c:axPos val="l"/>
        <c:numFmt formatCode="General" sourceLinked="1"/>
        <c:majorTickMark val="out"/>
        <c:minorTickMark val="none"/>
        <c:tickLblPos val="nextTo"/>
        <c:crossAx val="36472320"/>
        <c:crosses val="autoZero"/>
        <c:crossBetween val="between"/>
      </c:valAx>
    </c:plotArea>
    <c:legend>
      <c:legendPos val="t"/>
      <c:overlay val="0"/>
    </c:legend>
    <c:plotVisOnly val="1"/>
    <c:dispBlanksAs val="gap"/>
    <c:showDLblsOverMax val="0"/>
  </c:chart>
  <c:txPr>
    <a:bodyPr/>
    <a:lstStyle/>
    <a:p>
      <a:pPr>
        <a:defRPr sz="1800">
          <a:latin typeface="Calibri"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C3AC6-CA97-49A6-8387-B34E05D5475D}" type="datetimeFigureOut">
              <a:rPr lang="en-US" smtClean="0"/>
              <a:t>12/18/2011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5D073-0B75-4447-8500-B3D2A6AD0B6E}" type="slidenum">
              <a:rPr lang="en-US" smtClean="0"/>
              <a:t>‹#›</a:t>
            </a:fld>
            <a:endParaRPr lang="en-US" dirty="0"/>
          </a:p>
        </p:txBody>
      </p:sp>
    </p:spTree>
    <p:extLst>
      <p:ext uri="{BB962C8B-B14F-4D97-AF65-F5344CB8AC3E}">
        <p14:creationId xmlns:p14="http://schemas.microsoft.com/office/powerpoint/2010/main" val="418772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16F694E9-63A1-45A8-A4DB-7204A5789427}" type="slidenum">
              <a:rPr lang="en-US" sz="1200">
                <a:latin typeface="Times New Roman" pitchFamily="18" charset="0"/>
              </a:rPr>
              <a:pPr eaLnBrk="1" hangingPunct="1"/>
              <a:t>31</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fld id="{2A0A704B-0EC1-4B71-8A55-1063F09593EC}" type="slidenum">
              <a:rPr lang="en-US" sz="1200">
                <a:latin typeface="Times New Roman" pitchFamily="18" charset="0"/>
              </a:rPr>
              <a:pPr algn="r" eaLnBrk="1" hangingPunct="1"/>
              <a:t>35</a:t>
            </a:fld>
            <a:endParaRPr lang="en-US" sz="12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latin typeface="Times New Roman"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F3488-154E-4ECE-B4F5-671FCFEBD863}" type="slidenum">
              <a:rPr lang="en-US"/>
              <a:pPr/>
              <a:t>4</a:t>
            </a:fld>
            <a:endParaRPr lang="en-US"/>
          </a:p>
        </p:txBody>
      </p:sp>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a:xfrm>
            <a:off x="685800" y="4343400"/>
            <a:ext cx="5486400" cy="4114800"/>
          </a:xfrm>
        </p:spPr>
        <p:txBody>
          <a:bodyPr/>
          <a:lstStyle/>
          <a:p>
            <a:r>
              <a:rPr lang="en-US" dirty="0"/>
              <a:t>Here is the problem of learning the representation –</a:t>
            </a:r>
          </a:p>
          <a:p>
            <a:endParaRPr lang="en-US" dirty="0"/>
          </a:p>
          <a:p>
            <a:r>
              <a:rPr lang="en-US" dirty="0"/>
              <a:t>Notice that these constraints are represented in terms of the arguments – so I need to generate the vocabulary, which I will do using learning, to be able to talk about it and say that I don’t like A2, unless I have an AI.</a:t>
            </a:r>
          </a:p>
          <a:p>
            <a:endParaRPr lang="en-US" dirty="0"/>
          </a:p>
          <a:p>
            <a:endParaRPr lang="en-US" dirty="0"/>
          </a:p>
          <a:p>
            <a:r>
              <a:rPr lang="en-US" dirty="0"/>
              <a:t>The other problem is semantic role labeling problem.  This is the problem that we will focus on in this talk.</a:t>
            </a:r>
          </a:p>
          <a:p>
            <a:endParaRPr lang="en-US" dirty="0"/>
          </a:p>
          <a:p>
            <a:r>
              <a:rPr lang="en-US" dirty="0"/>
              <a:t>In this problem, given a sentence, we want to identify for each verb, all the participants or arguments of that verb.</a:t>
            </a:r>
          </a:p>
          <a:p>
            <a:endParaRPr lang="en-US" dirty="0"/>
          </a:p>
          <a:p>
            <a:r>
              <a:rPr lang="en-US" dirty="0"/>
              <a:t>We can view the process also as trying to identifying different arguments represented by different lines and colors here.  What makes the problem hard is that not only there are quadratic number of possible arguments but if we look at all possible assignments for the whole structure there will be exponential number of them.  And making prediction for each of these arguments independently is not possible because some of the assignments are illegal due to the constraint that the output arguments may not overlap.</a:t>
            </a:r>
          </a:p>
          <a:p>
            <a:endParaRPr lang="en-US" dirty="0"/>
          </a:p>
          <a:p>
            <a:r>
              <a:rPr lang="en-US" dirty="0"/>
              <a:t>The rest of the talk will focus on how we tackle this problem, and also discuss some of the related issues by using this problem in experiment.  We have a demo of the system that we have developed which is currently the state-of-the-art system.  The URL is http://l2r.cs.uiuc.edu/~cogcomp/srl-demo.php.  At any point in this talk if you get tired, you can start playing with this demo. There are also demos of the other systems developed in our group.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FD3261-8A40-4D64-B970-12D61511A5F6}" type="slidenum">
              <a:rPr lang="en-US">
                <a:latin typeface="Times New Roman" pitchFamily="18" charset="0"/>
              </a:rPr>
              <a:pPr eaLnBrk="1" hangingPunct="1"/>
              <a:t>5</a:t>
            </a:fld>
            <a:endParaRPr 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C51332-E275-4157-99CC-7EB259B1B6C8}" type="slidenum">
              <a:rPr lang="en-US"/>
              <a:pPr/>
              <a:t>9</a:t>
            </a:fld>
            <a:endParaRPr lang="en-US"/>
          </a:p>
        </p:txBody>
      </p:sp>
      <p:sp>
        <p:nvSpPr>
          <p:cNvPr id="133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C51332-E275-4157-99CC-7EB259B1B6C8}" type="slidenum">
              <a:rPr lang="en-US"/>
              <a:pPr/>
              <a:t>11</a:t>
            </a:fld>
            <a:endParaRPr lang="en-US"/>
          </a:p>
        </p:txBody>
      </p:sp>
      <p:sp>
        <p:nvSpPr>
          <p:cNvPr id="133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3ACAE5-0916-4857-8E0C-77101092092A}" type="slidenum">
              <a:rPr lang="en-US"/>
              <a:pPr/>
              <a:t>12</a:t>
            </a:fld>
            <a:endParaRPr lang="en-US"/>
          </a:p>
        </p:txBody>
      </p:sp>
      <p:sp>
        <p:nvSpPr>
          <p:cNvPr id="163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4D2778-29F6-49D4-8295-079E38D20D0F}" type="slidenum">
              <a:rPr lang="en-US"/>
              <a:pPr/>
              <a:t>13</a:t>
            </a:fld>
            <a:endParaRPr lang="en-US"/>
          </a:p>
        </p:txBody>
      </p:sp>
      <p:sp>
        <p:nvSpPr>
          <p:cNvPr id="174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focus on improving the performance of the tool in a different domain to help the domain adaptation problem.</a:t>
            </a:r>
            <a:endParaRPr lang="en-US" dirty="0"/>
          </a:p>
        </p:txBody>
      </p:sp>
      <p:sp>
        <p:nvSpPr>
          <p:cNvPr id="4" name="Slide Number Placeholder 3"/>
          <p:cNvSpPr>
            <a:spLocks noGrp="1"/>
          </p:cNvSpPr>
          <p:nvPr>
            <p:ph type="sldNum" sz="quarter" idx="10"/>
          </p:nvPr>
        </p:nvSpPr>
        <p:spPr/>
        <p:txBody>
          <a:bodyPr/>
          <a:lstStyle/>
          <a:p>
            <a:fld id="{2245D073-0B75-4447-8500-B3D2A6AD0B6E}" type="slidenum">
              <a:rPr lang="en-US" smtClean="0"/>
              <a:t>18</a:t>
            </a:fld>
            <a:endParaRPr lang="en-US" dirty="0"/>
          </a:p>
        </p:txBody>
      </p:sp>
    </p:spTree>
    <p:extLst>
      <p:ext uri="{BB962C8B-B14F-4D97-AF65-F5344CB8AC3E}">
        <p14:creationId xmlns:p14="http://schemas.microsoft.com/office/powerpoint/2010/main" val="382097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a:t>
            </a:r>
            <a:r>
              <a:rPr lang="en-US" baseline="0" dirty="0" smtClean="0"/>
              <a:t> the perturbations to bias</a:t>
            </a:r>
            <a:endParaRPr lang="en-US" dirty="0"/>
          </a:p>
        </p:txBody>
      </p:sp>
      <p:sp>
        <p:nvSpPr>
          <p:cNvPr id="4" name="Slide Number Placeholder 3"/>
          <p:cNvSpPr>
            <a:spLocks noGrp="1"/>
          </p:cNvSpPr>
          <p:nvPr>
            <p:ph type="sldNum" sz="quarter" idx="10"/>
          </p:nvPr>
        </p:nvSpPr>
        <p:spPr/>
        <p:txBody>
          <a:bodyPr/>
          <a:lstStyle/>
          <a:p>
            <a:fld id="{2245D073-0B75-4447-8500-B3D2A6AD0B6E}" type="slidenum">
              <a:rPr lang="en-US" smtClean="0"/>
              <a:t>19</a:t>
            </a:fld>
            <a:endParaRPr lang="en-US" dirty="0"/>
          </a:p>
        </p:txBody>
      </p:sp>
    </p:spTree>
    <p:extLst>
      <p:ext uri="{BB962C8B-B14F-4D97-AF65-F5344CB8AC3E}">
        <p14:creationId xmlns:p14="http://schemas.microsoft.com/office/powerpoint/2010/main" val="423478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fld id="{F585939F-B7E5-481C-937B-FF9E0E2A67AB}" type="datetime1">
              <a:rPr lang="en-US" smtClean="0"/>
              <a:t>12/18/2011</a:t>
            </a:fld>
            <a:endParaRPr lang="en-US" dirty="0"/>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dirty="0"/>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fld id="{0454E2C8-7336-4661-B8CD-ECC70F1401B3}" type="slidenum">
              <a:rPr lang="en-US" smtClean="0"/>
              <a:t>‹#›</a:t>
            </a:fld>
            <a:endParaRPr lang="en-US" dirty="0"/>
          </a:p>
        </p:txBody>
      </p:sp>
      <p:sp>
        <p:nvSpPr>
          <p:cNvPr id="37894" name="Rectangle 6"/>
          <p:cNvSpPr>
            <a:spLocks noGrp="1" noChangeArrowheads="1"/>
          </p:cNvSpPr>
          <p:nvPr>
            <p:ph type="ctrTitle"/>
          </p:nvPr>
        </p:nvSpPr>
        <p:spPr>
          <a:xfrm>
            <a:off x="838200" y="1828800"/>
            <a:ext cx="8153400" cy="2209800"/>
          </a:xfrm>
        </p:spPr>
        <p:txBody>
          <a:bodyPr/>
          <a:lstStyle>
            <a:lvl1pPr>
              <a:defRPr sz="3400">
                <a:latin typeface="Calibri" pitchFamily="34" charset="0"/>
              </a:defRPr>
            </a:lvl1pPr>
          </a:lstStyle>
          <a:p>
            <a:r>
              <a:rPr lang="en-US" altLang="zh-TW" dirty="0" smtClean="0"/>
              <a:t>Click to edit Master title style</a:t>
            </a:r>
            <a:endParaRPr lang="en-US" altLang="zh-TW" dirty="0"/>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atin typeface="Calibri" pitchFamily="34" charset="0"/>
              </a:defRPr>
            </a:lvl1pPr>
          </a:lstStyle>
          <a:p>
            <a:r>
              <a:rPr lang="en-US" altLang="zh-TW" dirty="0" smtClean="0"/>
              <a:t>Click to edit Master subtitle style</a:t>
            </a:r>
            <a:endParaRPr lang="en-US" altLang="zh-TW" dirty="0"/>
          </a:p>
        </p:txBody>
      </p:sp>
      <p:pic>
        <p:nvPicPr>
          <p:cNvPr id="37899" name="Picture 11" descr="UILogoCL1c"/>
          <p:cNvPicPr>
            <a:picLocks noChangeAspect="1" noChangeArrowheads="1"/>
          </p:cNvPicPr>
          <p:nvPr/>
        </p:nvPicPr>
        <p:blipFill>
          <a:blip r:embed="rId2"/>
          <a:srcRect/>
          <a:stretch>
            <a:fillRect/>
          </a:stretch>
        </p:blipFill>
        <p:spPr bwMode="auto">
          <a:xfrm>
            <a:off x="8077200" y="152400"/>
            <a:ext cx="1033463" cy="1143000"/>
          </a:xfrm>
          <a:prstGeom prst="rect">
            <a:avLst/>
          </a:prstGeom>
          <a:noFill/>
        </p:spPr>
      </p:pic>
      <p:pic>
        <p:nvPicPr>
          <p:cNvPr id="37898" name="Picture 10" descr="ccg_02"/>
          <p:cNvPicPr>
            <a:picLocks noChangeAspect="1" noChangeArrowheads="1"/>
          </p:cNvPicPr>
          <p:nvPr/>
        </p:nvPicPr>
        <p:blipFill>
          <a:blip r:embed="rId3"/>
          <a:srcRect/>
          <a:stretch>
            <a:fillRect/>
          </a:stretch>
        </p:blipFill>
        <p:spPr bwMode="auto">
          <a:xfrm>
            <a:off x="0" y="-38100"/>
            <a:ext cx="7924800" cy="1384300"/>
          </a:xfrm>
          <a:prstGeom prst="rect">
            <a:avLst/>
          </a:prstGeom>
          <a:noFill/>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CCCF1B6-E7D6-4CA6-9706-E9BDFAE82E8A}" type="datetime1">
              <a:rPr lang="en-US" smtClean="0"/>
              <a:t>12/18/2011</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2C9A6CB2-34D1-412C-87F1-043489EA2825}" type="datetime1">
              <a:rPr lang="en-US" smtClean="0"/>
              <a:t>12/18/2011</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9AE7A92F-7A92-4555-83FC-307D44A675CE}" type="datetime1">
              <a:rPr lang="en-US" smtClean="0"/>
              <a:t>12/18/2011</a:t>
            </a:fld>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9BC31D8-50BA-4968-93D2-DC541E69D2D9}" type="datetime1">
              <a:rPr lang="en-US" smtClean="0"/>
              <a:t>12/18/2011</a:t>
            </a:fld>
            <a:endParaRPr lang="en-US"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53B8B56B-6F3D-4B15-9DCE-B019050A8123}" type="datetime1">
              <a:rPr lang="en-US" smtClean="0"/>
              <a:t>12/18/2011</a:t>
            </a:fld>
            <a:endParaRPr lang="en-US" dirty="0"/>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9" name="Date Placeholder 8"/>
          <p:cNvSpPr>
            <a:spLocks noGrp="1"/>
          </p:cNvSpPr>
          <p:nvPr>
            <p:ph type="dt" sz="half" idx="12"/>
          </p:nvPr>
        </p:nvSpPr>
        <p:spPr/>
        <p:txBody>
          <a:bodyPr/>
          <a:lstStyle>
            <a:lvl1pPr>
              <a:defRPr/>
            </a:lvl1pPr>
          </a:lstStyle>
          <a:p>
            <a:fld id="{E3B64F12-BE5F-4436-8AE0-666AF18913B5}" type="datetime1">
              <a:rPr lang="en-US" smtClean="0"/>
              <a:t>12/18/2011</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5" name="Date Placeholder 4"/>
          <p:cNvSpPr>
            <a:spLocks noGrp="1"/>
          </p:cNvSpPr>
          <p:nvPr>
            <p:ph type="dt" sz="half" idx="12"/>
          </p:nvPr>
        </p:nvSpPr>
        <p:spPr/>
        <p:txBody>
          <a:bodyPr/>
          <a:lstStyle>
            <a:lvl1pPr>
              <a:defRPr/>
            </a:lvl1pPr>
          </a:lstStyle>
          <a:p>
            <a:fld id="{5C48ED5D-F36A-44DA-99DB-FD7A1CC04B89}" type="datetime1">
              <a:rPr lang="en-US" smtClean="0"/>
              <a:t>12/18/2011</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4" name="Date Placeholder 3"/>
          <p:cNvSpPr>
            <a:spLocks noGrp="1"/>
          </p:cNvSpPr>
          <p:nvPr>
            <p:ph type="dt" sz="half" idx="12"/>
          </p:nvPr>
        </p:nvSpPr>
        <p:spPr/>
        <p:txBody>
          <a:bodyPr/>
          <a:lstStyle>
            <a:lvl1pPr>
              <a:defRPr/>
            </a:lvl1pPr>
          </a:lstStyle>
          <a:p>
            <a:fld id="{3BF1730B-5542-4FA2-A4D5-1DAEC9B8AAA3}" type="datetime1">
              <a:rPr lang="en-US" smtClean="0"/>
              <a:t>12/18/2011</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85C28145-AAF2-49AB-8525-CC1FA7AB6966}" type="datetime1">
              <a:rPr lang="en-US" smtClean="0"/>
              <a:t>12/18/2011</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0454E2C8-7336-4661-B8CD-ECC70F1401B3}"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112E237A-E4D2-40FF-8655-40CD3C5E0EE2}" type="datetime1">
              <a:rPr lang="en-US" smtClean="0"/>
              <a:t>12/18/2011</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fld id="{0454E2C8-7336-4661-B8CD-ECC70F1401B3}" type="slidenum">
              <a:rPr lang="en-US" smtClean="0"/>
              <a:t>‹#›</a:t>
            </a:fld>
            <a:endParaRPr lang="en-US" dirty="0"/>
          </a:p>
        </p:txBody>
      </p:sp>
      <p:sp>
        <p:nvSpPr>
          <p:cNvPr id="36868" name="Rectangle 4"/>
          <p:cNvSpPr>
            <a:spLocks noGrp="1" noChangeArrowheads="1"/>
          </p:cNvSpPr>
          <p:nvPr>
            <p:ph type="title"/>
          </p:nvPr>
        </p:nvSpPr>
        <p:spPr bwMode="auto">
          <a:xfrm>
            <a:off x="152400" y="45720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pic>
        <p:nvPicPr>
          <p:cNvPr id="36870" name="Picture 6" descr="ccg_02"/>
          <p:cNvPicPr>
            <a:picLocks noChangeAspect="1" noChangeArrowheads="1"/>
          </p:cNvPicPr>
          <p:nvPr/>
        </p:nvPicPr>
        <p:blipFill>
          <a:blip r:embed="rId13"/>
          <a:srcRect/>
          <a:stretch>
            <a:fillRect/>
          </a:stretch>
        </p:blipFill>
        <p:spPr bwMode="auto">
          <a:xfrm>
            <a:off x="0" y="6099175"/>
            <a:ext cx="4343400" cy="758825"/>
          </a:xfrm>
          <a:prstGeom prst="rect">
            <a:avLst/>
          </a:prstGeom>
          <a:noFill/>
        </p:spPr>
      </p:pic>
      <p:pic>
        <p:nvPicPr>
          <p:cNvPr id="36871" name="Picture 7" descr="UILogoCL1c"/>
          <p:cNvPicPr>
            <a:picLocks noChangeAspect="1" noChangeArrowheads="1"/>
          </p:cNvPicPr>
          <p:nvPr/>
        </p:nvPicPr>
        <p:blipFill>
          <a:blip r:embed="rId14"/>
          <a:srcRect/>
          <a:stretch>
            <a:fillRect/>
          </a:stretch>
        </p:blipFill>
        <p:spPr bwMode="auto">
          <a:xfrm>
            <a:off x="8534400" y="6248400"/>
            <a:ext cx="482600" cy="533400"/>
          </a:xfrm>
          <a:prstGeom prst="rect">
            <a:avLst/>
          </a:prstGeom>
          <a:noFill/>
        </p:spPr>
      </p:pic>
      <p:sp>
        <p:nvSpPr>
          <p:cNvPr id="36872" name="Rectangle 8"/>
          <p:cNvSpPr>
            <a:spLocks noGrp="1" noChangeArrowheads="1"/>
          </p:cNvSpPr>
          <p:nvPr>
            <p:ph type="dt" sz="half" idx="2"/>
          </p:nvPr>
        </p:nvSpPr>
        <p:spPr bwMode="auto">
          <a:xfrm>
            <a:off x="4419600" y="6553200"/>
            <a:ext cx="3048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fld id="{733D970A-57EC-450E-9A4D-9AA6E8D34B44}" type="datetime1">
              <a:rPr lang="en-US" smtClean="0"/>
              <a:t>12/18/2011</a:t>
            </a:fld>
            <a:endParaRPr lang="en-US" dirty="0"/>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6.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2r.cs.uiuc.edu/~cogcomp"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gcomp.cs.illinois.edu/page/demos"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866900" y="5410200"/>
            <a:ext cx="5410200" cy="708025"/>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December 2011</a:t>
            </a:r>
            <a:endParaRPr lang="en-US" sz="1600" b="1" dirty="0"/>
          </a:p>
          <a:p>
            <a:pPr algn="ctr" eaLnBrk="1" hangingPunct="1">
              <a:spcBef>
                <a:spcPct val="50000"/>
              </a:spcBef>
            </a:pPr>
            <a:r>
              <a:rPr lang="en-US" sz="1600" b="1" dirty="0" smtClean="0"/>
              <a:t>NIPS Adaptation Workshop</a:t>
            </a:r>
            <a:endParaRPr lang="en-US" dirty="0"/>
          </a:p>
        </p:txBody>
      </p:sp>
      <p:sp>
        <p:nvSpPr>
          <p:cNvPr id="2054" name="Text Box 6"/>
          <p:cNvSpPr txBox="1">
            <a:spLocks noChangeArrowheads="1"/>
          </p:cNvSpPr>
          <p:nvPr/>
        </p:nvSpPr>
        <p:spPr bwMode="auto">
          <a:xfrm>
            <a:off x="457200" y="5402263"/>
            <a:ext cx="8229600" cy="855619"/>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a:t>
            </a:r>
            <a:r>
              <a:rPr lang="en-US" altLang="zh-TW" sz="1600" b="1" dirty="0" smtClean="0">
                <a:solidFill>
                  <a:srgbClr val="0000FF"/>
                </a:solidFill>
                <a:ea typeface="Arial Unicode MS" pitchFamily="34" charset="-128"/>
                <a:cs typeface="Arial Unicode MS" pitchFamily="34" charset="-128"/>
              </a:rPr>
              <a:t>Chang, </a:t>
            </a:r>
            <a:r>
              <a:rPr lang="en-US" sz="1600" b="1" dirty="0" smtClean="0">
                <a:solidFill>
                  <a:srgbClr val="0000FF"/>
                </a:solidFill>
              </a:rPr>
              <a:t>Michael Connor, Gourab Kundu, Alla Rozovskaya</a:t>
            </a:r>
            <a:endParaRPr lang="en-US" sz="1600" b="1" dirty="0">
              <a:solidFill>
                <a:srgbClr val="0000FF"/>
              </a:solidFill>
            </a:endParaRPr>
          </a:p>
          <a:p>
            <a:pPr eaLnBrk="1" hangingPunct="1"/>
            <a:r>
              <a:rPr lang="en-US" sz="1600" dirty="0" smtClean="0"/>
              <a:t>Funding</a:t>
            </a:r>
            <a:r>
              <a:rPr lang="en-US" sz="1600" dirty="0"/>
              <a:t>:   </a:t>
            </a:r>
            <a:r>
              <a:rPr lang="en-US" sz="1400" dirty="0" smtClean="0">
                <a:solidFill>
                  <a:srgbClr val="0000FF"/>
                </a:solidFill>
              </a:rPr>
              <a:t>NSF, MIAS-DHS, NIH, DARPA, ARL, DoE</a:t>
            </a:r>
            <a:endParaRPr lang="en-US" sz="1400" dirty="0">
              <a:solidFill>
                <a:srgbClr val="0000FF"/>
              </a:solidFill>
            </a:endParaRP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b="1" dirty="0" smtClean="0">
                <a:solidFill>
                  <a:srgbClr val="0033CC"/>
                </a:solidFill>
              </a:rPr>
              <a:t>Adaptation</a:t>
            </a:r>
            <a:r>
              <a:rPr lang="en-US" sz="3200" b="1" dirty="0" smtClean="0"/>
              <a:t/>
            </a:r>
            <a:br>
              <a:rPr lang="en-US" sz="3200" b="1" dirty="0" smtClean="0"/>
            </a:br>
            <a:r>
              <a:rPr lang="en-US" sz="3200" dirty="0" smtClean="0">
                <a:solidFill>
                  <a:srgbClr val="FF9933"/>
                </a:solidFill>
              </a:rPr>
              <a:t>without</a:t>
            </a:r>
            <a:r>
              <a:rPr lang="en-US" sz="3200" dirty="0" smtClean="0"/>
              <a:t> </a:t>
            </a: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Retraining</a:t>
            </a:r>
            <a:r>
              <a:rPr lang="en-US" sz="3200" dirty="0" smtClean="0"/>
              <a:t/>
            </a:r>
            <a:br>
              <a:rPr lang="en-US" sz="3200" dirty="0" smtClean="0"/>
            </a:br>
            <a:endParaRPr lang="en-US" sz="3200" b="1" dirty="0" smtClean="0">
              <a:solidFill>
                <a:srgbClr val="0033CC"/>
              </a:solidFill>
            </a:endParaRP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smtClean="0">
                <a:solidFill>
                  <a:srgbClr val="0000FF"/>
                </a:solidFill>
              </a:rPr>
              <a:t>Dan Roth</a:t>
            </a:r>
          </a:p>
          <a:p>
            <a:pPr algn="l" eaLnBrk="1" hangingPunct="1"/>
            <a:r>
              <a:rPr lang="en-US" altLang="zh-TW" sz="2400" smtClean="0">
                <a:ea typeface="Arial Unicode MS" pitchFamily="34" charset="-128"/>
                <a:cs typeface="Arial Unicode MS" pitchFamily="34" charset="-128"/>
              </a:rPr>
              <a:t>Department of Computer Science</a:t>
            </a:r>
          </a:p>
          <a:p>
            <a:pPr algn="l" eaLnBrk="1" hangingPunct="1"/>
            <a:r>
              <a:rPr lang="en-US" altLang="zh-TW" sz="2400" smtClean="0">
                <a:ea typeface="Arial Unicode MS" pitchFamily="34" charset="-128"/>
                <a:cs typeface="Arial Unicode MS" pitchFamily="34" charset="-128"/>
              </a:rPr>
              <a:t>University of Illinois at Urbana-Champaign</a:t>
            </a:r>
            <a:endParaRPr lang="en-US" sz="2000" smtClean="0"/>
          </a:p>
        </p:txBody>
      </p:sp>
    </p:spTree>
    <p:extLst>
      <p:ext uri="{BB962C8B-B14F-4D97-AF65-F5344CB8AC3E}">
        <p14:creationId xmlns:p14="http://schemas.microsoft.com/office/powerpoint/2010/main" val="20141165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P(Y|X) vs. P(X)</a:t>
            </a:r>
            <a:endParaRPr lang="en-US" dirty="0"/>
          </a:p>
        </p:txBody>
      </p:sp>
      <p:sp>
        <p:nvSpPr>
          <p:cNvPr id="3" name="Content Placeholder 2"/>
          <p:cNvSpPr>
            <a:spLocks noGrp="1"/>
          </p:cNvSpPr>
          <p:nvPr>
            <p:ph idx="1"/>
          </p:nvPr>
        </p:nvSpPr>
        <p:spPr>
          <a:xfrm>
            <a:off x="330200" y="990600"/>
            <a:ext cx="8610600" cy="5359400"/>
          </a:xfrm>
        </p:spPr>
        <p:txBody>
          <a:bodyPr/>
          <a:lstStyle/>
          <a:p>
            <a:pPr lvl="0"/>
            <a:r>
              <a:rPr lang="en-US" dirty="0" smtClean="0"/>
              <a:t>P(Y|X)</a:t>
            </a:r>
          </a:p>
          <a:p>
            <a:pPr lvl="1"/>
            <a:r>
              <a:rPr lang="en-US" dirty="0" smtClean="0"/>
              <a:t>Assumes a </a:t>
            </a:r>
            <a:r>
              <a:rPr lang="en-US" dirty="0"/>
              <a:t>small amount of labeled data for the target domain. </a:t>
            </a:r>
            <a:endParaRPr lang="en-US" dirty="0" smtClean="0"/>
          </a:p>
          <a:p>
            <a:pPr lvl="1"/>
            <a:r>
              <a:rPr lang="en-US" dirty="0" smtClean="0">
                <a:solidFill>
                  <a:srgbClr val="FF0000"/>
                </a:solidFill>
              </a:rPr>
              <a:t>Relates source </a:t>
            </a:r>
            <a:r>
              <a:rPr lang="en-US" dirty="0">
                <a:solidFill>
                  <a:srgbClr val="FF0000"/>
                </a:solidFill>
              </a:rPr>
              <a:t>and target weight </a:t>
            </a:r>
            <a:r>
              <a:rPr lang="en-US" dirty="0" smtClean="0">
                <a:solidFill>
                  <a:srgbClr val="FF0000"/>
                </a:solidFill>
              </a:rPr>
              <a:t>vectors</a:t>
            </a:r>
            <a:r>
              <a:rPr lang="en-US" dirty="0" smtClean="0"/>
              <a:t>, rather than training </a:t>
            </a:r>
            <a:r>
              <a:rPr lang="en-US" dirty="0"/>
              <a:t>two weight vectors independently </a:t>
            </a:r>
            <a:r>
              <a:rPr lang="en-US" dirty="0" smtClean="0"/>
              <a:t>(for </a:t>
            </a:r>
            <a:r>
              <a:rPr lang="en-US" dirty="0"/>
              <a:t>source and </a:t>
            </a:r>
            <a:r>
              <a:rPr lang="en-US" dirty="0" smtClean="0"/>
              <a:t>target domains).</a:t>
            </a:r>
          </a:p>
          <a:p>
            <a:pPr lvl="1"/>
            <a:r>
              <a:rPr lang="en-US" dirty="0" smtClean="0"/>
              <a:t>Often </a:t>
            </a:r>
            <a:r>
              <a:rPr lang="en-US" dirty="0"/>
              <a:t>achieved by using a </a:t>
            </a:r>
            <a:r>
              <a:rPr lang="en-US" dirty="0" smtClean="0"/>
              <a:t>specially </a:t>
            </a:r>
            <a:r>
              <a:rPr lang="en-US" dirty="0"/>
              <a:t>designed regularization term. </a:t>
            </a:r>
            <a:endParaRPr lang="en-US" dirty="0" smtClean="0"/>
          </a:p>
          <a:p>
            <a:pPr lvl="1"/>
            <a:r>
              <a:rPr lang="en-US" b="1" dirty="0" smtClean="0">
                <a:solidFill>
                  <a:srgbClr val="FF0000"/>
                </a:solidFill>
              </a:rPr>
              <a:t>[</a:t>
            </a:r>
            <a:r>
              <a:rPr lang="en-US" b="1" dirty="0">
                <a:solidFill>
                  <a:srgbClr val="FF0000"/>
                </a:solidFill>
              </a:rPr>
              <a:t>ChelbaAc04,Daume07,FinkelMa09] </a:t>
            </a:r>
            <a:endParaRPr lang="en-US" b="1" dirty="0" smtClean="0">
              <a:solidFill>
                <a:srgbClr val="FF0000"/>
              </a:solidFill>
            </a:endParaRPr>
          </a:p>
          <a:p>
            <a:r>
              <a:rPr lang="en-US" dirty="0" smtClean="0"/>
              <a:t>P(X) </a:t>
            </a:r>
          </a:p>
          <a:p>
            <a:pPr lvl="1"/>
            <a:r>
              <a:rPr lang="en-US" dirty="0">
                <a:solidFill>
                  <a:srgbClr val="000000"/>
                </a:solidFill>
              </a:rPr>
              <a:t>Typically, do not use labeled examples in the target domain. </a:t>
            </a:r>
          </a:p>
          <a:p>
            <a:pPr lvl="1"/>
            <a:r>
              <a:rPr lang="en-US" dirty="0" smtClean="0">
                <a:solidFill>
                  <a:srgbClr val="000000"/>
                </a:solidFill>
              </a:rPr>
              <a:t>Attempts </a:t>
            </a:r>
            <a:r>
              <a:rPr lang="en-US" dirty="0">
                <a:solidFill>
                  <a:srgbClr val="000000"/>
                </a:solidFill>
              </a:rPr>
              <a:t>to resolve </a:t>
            </a:r>
            <a:r>
              <a:rPr lang="en-US" dirty="0" smtClean="0">
                <a:solidFill>
                  <a:srgbClr val="000000"/>
                </a:solidFill>
              </a:rPr>
              <a:t>differences in feature </a:t>
            </a:r>
            <a:r>
              <a:rPr lang="en-US" dirty="0">
                <a:solidFill>
                  <a:srgbClr val="000000"/>
                </a:solidFill>
              </a:rPr>
              <a:t>space statistics of two domains. </a:t>
            </a:r>
            <a:endParaRPr lang="en-US" dirty="0" smtClean="0">
              <a:solidFill>
                <a:srgbClr val="000000"/>
              </a:solidFill>
            </a:endParaRPr>
          </a:p>
          <a:p>
            <a:pPr lvl="1"/>
            <a:r>
              <a:rPr lang="en-US" dirty="0" smtClean="0">
                <a:solidFill>
                  <a:srgbClr val="000000"/>
                </a:solidFill>
              </a:rPr>
              <a:t>Find </a:t>
            </a:r>
            <a:r>
              <a:rPr lang="en-US" dirty="0">
                <a:solidFill>
                  <a:srgbClr val="000000"/>
                </a:solidFill>
              </a:rPr>
              <a:t>(or append) a </a:t>
            </a:r>
            <a:r>
              <a:rPr lang="en-US" dirty="0">
                <a:solidFill>
                  <a:srgbClr val="FF0000"/>
                </a:solidFill>
              </a:rPr>
              <a:t>better shared representation </a:t>
            </a:r>
            <a:r>
              <a:rPr lang="en-US" dirty="0">
                <a:solidFill>
                  <a:srgbClr val="000000"/>
                </a:solidFill>
              </a:rPr>
              <a:t>that brings the source domain and the target domain closer.  </a:t>
            </a:r>
            <a:endParaRPr lang="en-US" dirty="0" smtClean="0">
              <a:solidFill>
                <a:srgbClr val="000000"/>
              </a:solidFill>
            </a:endParaRPr>
          </a:p>
          <a:p>
            <a:pPr lvl="1"/>
            <a:r>
              <a:rPr lang="en-US" b="1" dirty="0" smtClean="0">
                <a:solidFill>
                  <a:srgbClr val="FF0000"/>
                </a:solidFill>
              </a:rPr>
              <a:t>[</a:t>
            </a:r>
            <a:r>
              <a:rPr lang="en-US" b="1" dirty="0">
                <a:solidFill>
                  <a:srgbClr val="FF0000"/>
                </a:solidFill>
              </a:rPr>
              <a:t>BlitzerMcPe06,HuangYa09</a:t>
            </a:r>
            <a:r>
              <a:rPr lang="en-US" b="1"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0454E2C8-7336-4661-B8CD-ECC70F1401B3}" type="slidenum">
              <a:rPr lang="en-US" smtClean="0"/>
              <a:t>10</a:t>
            </a:fld>
            <a:endParaRPr lang="en-US" dirty="0"/>
          </a:p>
        </p:txBody>
      </p:sp>
    </p:spTree>
    <p:extLst>
      <p:ext uri="{BB962C8B-B14F-4D97-AF65-F5344CB8AC3E}">
        <p14:creationId xmlns:p14="http://schemas.microsoft.com/office/powerpoint/2010/main" val="117481863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
          <p:cNvSpPr>
            <a:spLocks noChangeArrowheads="1"/>
          </p:cNvSpPr>
          <p:nvPr/>
        </p:nvSpPr>
        <p:spPr bwMode="auto">
          <a:xfrm>
            <a:off x="3796240" y="3288372"/>
            <a:ext cx="2280960" cy="2281199"/>
          </a:xfrm>
          <a:custGeom>
            <a:avLst/>
            <a:gdLst>
              <a:gd name="T0" fmla="*/ 0 w 6986"/>
              <a:gd name="T1" fmla="*/ 6985 h 6986"/>
              <a:gd name="T2" fmla="*/ 6985 w 6986"/>
              <a:gd name="T3" fmla="*/ 0 h 6986"/>
              <a:gd name="T4" fmla="*/ 6985 w 6986"/>
              <a:gd name="T5" fmla="*/ 6985 h 6986"/>
              <a:gd name="T6" fmla="*/ 0 w 6986"/>
              <a:gd name="T7" fmla="*/ 6985 h 6986"/>
            </a:gdLst>
            <a:ahLst/>
            <a:cxnLst>
              <a:cxn ang="0">
                <a:pos x="T0" y="T1"/>
              </a:cxn>
              <a:cxn ang="0">
                <a:pos x="T2" y="T3"/>
              </a:cxn>
              <a:cxn ang="0">
                <a:pos x="T4" y="T5"/>
              </a:cxn>
              <a:cxn ang="0">
                <a:pos x="T6" y="T7"/>
              </a:cxn>
            </a:cxnLst>
            <a:rect l="0" t="0" r="r" b="b"/>
            <a:pathLst>
              <a:path w="6986" h="6986">
                <a:moveTo>
                  <a:pt x="0" y="6985"/>
                </a:moveTo>
                <a:cubicBezTo>
                  <a:pt x="0" y="1270"/>
                  <a:pt x="6985" y="0"/>
                  <a:pt x="6985" y="0"/>
                </a:cubicBezTo>
                <a:lnTo>
                  <a:pt x="6985" y="6985"/>
                </a:lnTo>
                <a:lnTo>
                  <a:pt x="0" y="6985"/>
                </a:lnTo>
              </a:path>
            </a:pathLst>
          </a:custGeom>
          <a:solidFill>
            <a:srgbClr val="99CCFF"/>
          </a:solidFill>
          <a:ln w="9525">
            <a:solidFill>
              <a:srgbClr val="000000"/>
            </a:solidFill>
            <a:round/>
            <a:headEnd/>
            <a:tailEnd/>
          </a:ln>
          <a:effectLst/>
          <a:extLst/>
        </p:spPr>
        <p:txBody>
          <a:bodyPr wrap="none" lIns="82945" tIns="41473" rIns="82945" bIns="41473" anchor="ctr"/>
          <a:lstStyle/>
          <a:p>
            <a:endParaRPr lang="en-US"/>
          </a:p>
        </p:txBody>
      </p:sp>
      <p:sp>
        <p:nvSpPr>
          <p:cNvPr id="28" name="Freeform 2"/>
          <p:cNvSpPr>
            <a:spLocks noChangeArrowheads="1"/>
          </p:cNvSpPr>
          <p:nvPr/>
        </p:nvSpPr>
        <p:spPr bwMode="auto">
          <a:xfrm>
            <a:off x="4936720" y="4428971"/>
            <a:ext cx="1130840" cy="1115201"/>
          </a:xfrm>
          <a:custGeom>
            <a:avLst/>
            <a:gdLst>
              <a:gd name="T0" fmla="*/ 0 w 1271"/>
              <a:gd name="T1" fmla="*/ 1905 h 1906"/>
              <a:gd name="T2" fmla="*/ 1270 w 1271"/>
              <a:gd name="T3" fmla="*/ 0 h 1906"/>
              <a:gd name="T4" fmla="*/ 1270 w 1271"/>
              <a:gd name="T5" fmla="*/ 1905 h 1906"/>
              <a:gd name="T6" fmla="*/ 0 w 1271"/>
              <a:gd name="T7" fmla="*/ 1905 h 1906"/>
            </a:gdLst>
            <a:ahLst/>
            <a:cxnLst>
              <a:cxn ang="0">
                <a:pos x="T0" y="T1"/>
              </a:cxn>
              <a:cxn ang="0">
                <a:pos x="T2" y="T3"/>
              </a:cxn>
              <a:cxn ang="0">
                <a:pos x="T4" y="T5"/>
              </a:cxn>
              <a:cxn ang="0">
                <a:pos x="T6" y="T7"/>
              </a:cxn>
            </a:cxnLst>
            <a:rect l="0" t="0" r="r" b="b"/>
            <a:pathLst>
              <a:path w="1271" h="1906">
                <a:moveTo>
                  <a:pt x="0" y="1905"/>
                </a:moveTo>
                <a:cubicBezTo>
                  <a:pt x="0" y="635"/>
                  <a:pt x="1270" y="0"/>
                  <a:pt x="1270" y="0"/>
                </a:cubicBezTo>
                <a:lnTo>
                  <a:pt x="1270" y="1905"/>
                </a:lnTo>
                <a:lnTo>
                  <a:pt x="0" y="1905"/>
                </a:lnTo>
              </a:path>
            </a:pathLst>
          </a:cu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2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Domain Adaptation </a:t>
            </a:r>
            <a:r>
              <a:rPr lang="en-US" dirty="0" smtClean="0"/>
              <a:t>Problems: Analysis</a:t>
            </a:r>
            <a:endParaRPr lang="en-US" dirty="0"/>
          </a:p>
        </p:txBody>
      </p:sp>
      <p:sp>
        <p:nvSpPr>
          <p:cNvPr id="5122" name="Rectangle 2"/>
          <p:cNvSpPr>
            <a:spLocks noChangeArrowheads="1"/>
          </p:cNvSpPr>
          <p:nvPr/>
        </p:nvSpPr>
        <p:spPr bwMode="auto">
          <a:xfrm>
            <a:off x="1516460" y="1214554"/>
            <a:ext cx="4561920" cy="4355017"/>
          </a:xfrm>
          <a:prstGeom prst="rect">
            <a:avLst/>
          </a:prstGeom>
          <a:noFill/>
          <a:ln w="36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23" name="Line 3"/>
          <p:cNvSpPr>
            <a:spLocks noChangeShapeType="1"/>
          </p:cNvSpPr>
          <p:nvPr/>
        </p:nvSpPr>
        <p:spPr bwMode="auto">
          <a:xfrm>
            <a:off x="2881580" y="5776953"/>
            <a:ext cx="2073600" cy="144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24" name="Line 4"/>
          <p:cNvSpPr>
            <a:spLocks noChangeShapeType="1"/>
          </p:cNvSpPr>
          <p:nvPr/>
        </p:nvSpPr>
        <p:spPr bwMode="auto">
          <a:xfrm>
            <a:off x="6406700" y="1836700"/>
            <a:ext cx="1440" cy="26959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25" name="Text Box 5"/>
          <p:cNvSpPr txBox="1">
            <a:spLocks noChangeArrowheads="1"/>
          </p:cNvSpPr>
          <p:nvPr/>
        </p:nvSpPr>
        <p:spPr bwMode="auto">
          <a:xfrm>
            <a:off x="3296300" y="5877764"/>
            <a:ext cx="1268640" cy="313953"/>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a:t>
            </a:r>
            <a:r>
              <a:rPr lang="en-US" dirty="0"/>
              <a:t> P(X)</a:t>
            </a:r>
          </a:p>
        </p:txBody>
      </p:sp>
      <p:sp>
        <p:nvSpPr>
          <p:cNvPr id="5126" name="Text Box 6"/>
          <p:cNvSpPr txBox="1">
            <a:spLocks noChangeArrowheads="1"/>
          </p:cNvSpPr>
          <p:nvPr/>
        </p:nvSpPr>
        <p:spPr bwMode="auto">
          <a:xfrm>
            <a:off x="6507500" y="3678045"/>
            <a:ext cx="1455400" cy="362918"/>
          </a:xfrm>
          <a:prstGeom prst="rect">
            <a:avLst/>
          </a:prstGeom>
          <a:solidFill>
            <a:srgbClr val="FFFF99"/>
          </a:solidFill>
          <a:ln w="38100">
            <a:solidFill>
              <a:srgbClr val="FF0000"/>
            </a:solidFill>
          </a:ln>
          <a:effectLst/>
        </p:spPr>
        <p:txBody>
          <a:bodyPr lIns="81639" tIns="55221" rIns="81639" bIns="40820"/>
          <a:lstStyle>
            <a:lvl1pPr>
              <a:tabLst>
                <a:tab pos="723900" algn="l"/>
                <a:tab pos="1447800" algn="l"/>
              </a:tabLst>
              <a:defRPr>
                <a:solidFill>
                  <a:srgbClr val="000000"/>
                </a:solidFill>
                <a:latin typeface="Arial" pitchFamily="34" charset="0"/>
                <a:ea typeface="AR PL UMing HK" charset="0"/>
                <a:cs typeface="AR PL UMing HK" charset="0"/>
              </a:defRPr>
            </a:lvl1pPr>
            <a:lvl2pPr>
              <a:tabLst>
                <a:tab pos="723900" algn="l"/>
                <a:tab pos="1447800" algn="l"/>
              </a:tabLst>
              <a:defRPr>
                <a:solidFill>
                  <a:srgbClr val="000000"/>
                </a:solidFill>
                <a:latin typeface="Arial" pitchFamily="34" charset="0"/>
                <a:ea typeface="AR PL UMing HK" charset="0"/>
                <a:cs typeface="AR PL UMing HK" charset="0"/>
              </a:defRPr>
            </a:lvl2pPr>
            <a:lvl3pPr>
              <a:tabLst>
                <a:tab pos="723900" algn="l"/>
                <a:tab pos="1447800" algn="l"/>
              </a:tabLst>
              <a:defRPr>
                <a:solidFill>
                  <a:srgbClr val="000000"/>
                </a:solidFill>
                <a:latin typeface="Arial" pitchFamily="34" charset="0"/>
                <a:ea typeface="AR PL UMing HK" charset="0"/>
                <a:cs typeface="AR PL UMing HK" charset="0"/>
              </a:defRPr>
            </a:lvl3pPr>
            <a:lvl4pPr>
              <a:tabLst>
                <a:tab pos="723900" algn="l"/>
                <a:tab pos="1447800" algn="l"/>
              </a:tabLst>
              <a:defRPr>
                <a:solidFill>
                  <a:srgbClr val="000000"/>
                </a:solidFill>
                <a:latin typeface="Arial" pitchFamily="34" charset="0"/>
                <a:ea typeface="AR PL UMing HK" charset="0"/>
                <a:cs typeface="AR PL UMing HK" charset="0"/>
              </a:defRPr>
            </a:lvl4pPr>
            <a:lvl5pPr>
              <a:tabLst>
                <a:tab pos="723900" algn="l"/>
                <a:tab pos="14478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 P(Y|X)</a:t>
            </a:r>
          </a:p>
        </p:txBody>
      </p:sp>
      <p:sp>
        <p:nvSpPr>
          <p:cNvPr id="5127" name="Oval 7"/>
          <p:cNvSpPr>
            <a:spLocks noChangeArrowheads="1"/>
          </p:cNvSpPr>
          <p:nvPr/>
        </p:nvSpPr>
        <p:spPr bwMode="auto">
          <a:xfrm>
            <a:off x="5882540" y="5362190"/>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29" name="Oval 9"/>
          <p:cNvSpPr>
            <a:spLocks noChangeArrowheads="1"/>
          </p:cNvSpPr>
          <p:nvPr/>
        </p:nvSpPr>
        <p:spPr bwMode="auto">
          <a:xfrm>
            <a:off x="5336800" y="4970468"/>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31" name="Oval 11"/>
          <p:cNvSpPr>
            <a:spLocks noChangeArrowheads="1"/>
          </p:cNvSpPr>
          <p:nvPr/>
        </p:nvSpPr>
        <p:spPr bwMode="auto">
          <a:xfrm>
            <a:off x="4217900" y="4709801"/>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p>
            <a:pPr algn="ctr"/>
            <a:r>
              <a:rPr lang="en-US">
                <a:solidFill>
                  <a:srgbClr val="000000"/>
                </a:solidFill>
                <a:ea typeface="AR PL UMing HK" charset="0"/>
                <a:cs typeface="AR PL UMing HK" charset="0"/>
              </a:rPr>
              <a:t>c</a:t>
            </a:r>
          </a:p>
        </p:txBody>
      </p:sp>
      <p:sp>
        <p:nvSpPr>
          <p:cNvPr id="5134" name="Oval 14"/>
          <p:cNvSpPr>
            <a:spLocks noChangeArrowheads="1"/>
          </p:cNvSpPr>
          <p:nvPr/>
        </p:nvSpPr>
        <p:spPr bwMode="auto">
          <a:xfrm>
            <a:off x="1572620" y="5036715"/>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35" name="Oval 15"/>
          <p:cNvSpPr>
            <a:spLocks noChangeArrowheads="1"/>
          </p:cNvSpPr>
          <p:nvPr/>
        </p:nvSpPr>
        <p:spPr bwMode="auto">
          <a:xfrm>
            <a:off x="4217900" y="4709801"/>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36" name="Oval 16"/>
          <p:cNvSpPr>
            <a:spLocks noChangeArrowheads="1"/>
          </p:cNvSpPr>
          <p:nvPr/>
        </p:nvSpPr>
        <p:spPr bwMode="auto">
          <a:xfrm>
            <a:off x="4323020" y="2458845"/>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2" name="Rectangular Callout 1"/>
          <p:cNvSpPr/>
          <p:nvPr/>
        </p:nvSpPr>
        <p:spPr>
          <a:xfrm>
            <a:off x="38100" y="3852869"/>
            <a:ext cx="1943100" cy="668838"/>
          </a:xfrm>
          <a:prstGeom prst="wedgeRectCallout">
            <a:avLst>
              <a:gd name="adj1" fmla="val 34518"/>
              <a:gd name="adj2" fmla="val 144149"/>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English </a:t>
            </a:r>
            <a:r>
              <a:rPr lang="en-US" dirty="0" smtClean="0">
                <a:solidFill>
                  <a:schemeClr val="tx1"/>
                </a:solidFill>
                <a:latin typeface="Calibri" pitchFamily="34" charset="0"/>
                <a:cs typeface="Calibri" pitchFamily="34" charset="0"/>
              </a:rPr>
              <a:t>Movies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Chinese Movies</a:t>
            </a:r>
            <a:endParaRPr lang="en-US" dirty="0">
              <a:solidFill>
                <a:schemeClr val="tx1"/>
              </a:solidFill>
              <a:latin typeface="Calibri" pitchFamily="34" charset="0"/>
              <a:cs typeface="Calibri" pitchFamily="34" charset="0"/>
            </a:endParaRPr>
          </a:p>
        </p:txBody>
      </p:sp>
      <p:sp>
        <p:nvSpPr>
          <p:cNvPr id="20" name="Rectangular Callout 19"/>
          <p:cNvSpPr/>
          <p:nvPr/>
        </p:nvSpPr>
        <p:spPr>
          <a:xfrm>
            <a:off x="2152620" y="3852869"/>
            <a:ext cx="1778000" cy="668838"/>
          </a:xfrm>
          <a:prstGeom prst="wedgeRectCallout">
            <a:avLst>
              <a:gd name="adj1" fmla="val 72739"/>
              <a:gd name="adj2" fmla="val 92881"/>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Books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21" name="Rectangular Callout 20"/>
          <p:cNvSpPr/>
          <p:nvPr/>
        </p:nvSpPr>
        <p:spPr>
          <a:xfrm>
            <a:off x="4066180" y="3852869"/>
            <a:ext cx="1778000" cy="668838"/>
          </a:xfrm>
          <a:prstGeom prst="wedgeRectCallout">
            <a:avLst>
              <a:gd name="adj1" fmla="val 27025"/>
              <a:gd name="adj2" fmla="val 128958"/>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Movies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22" name="Rectangular Callout 21"/>
          <p:cNvSpPr/>
          <p:nvPr/>
        </p:nvSpPr>
        <p:spPr>
          <a:xfrm>
            <a:off x="2307000" y="1502281"/>
            <a:ext cx="1623620" cy="668838"/>
          </a:xfrm>
          <a:prstGeom prst="wedgeRectCallout">
            <a:avLst>
              <a:gd name="adj1" fmla="val 75418"/>
              <a:gd name="adj2" fmla="val 102375"/>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WSJ NER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Bio NER</a:t>
            </a:r>
            <a:endParaRPr lang="en-US" dirty="0">
              <a:solidFill>
                <a:schemeClr val="tx1"/>
              </a:solidFill>
              <a:latin typeface="Calibri" pitchFamily="34" charset="0"/>
              <a:cs typeface="Calibri" pitchFamily="34" charset="0"/>
            </a:endParaRPr>
          </a:p>
        </p:txBody>
      </p:sp>
      <p:sp>
        <p:nvSpPr>
          <p:cNvPr id="23" name="Text Box 6"/>
          <p:cNvSpPr txBox="1">
            <a:spLocks noChangeArrowheads="1"/>
          </p:cNvSpPr>
          <p:nvPr/>
        </p:nvSpPr>
        <p:spPr bwMode="auto">
          <a:xfrm>
            <a:off x="206120" y="2880308"/>
            <a:ext cx="1114680" cy="675692"/>
          </a:xfrm>
          <a:prstGeom prst="rect">
            <a:avLst/>
          </a:prstGeom>
          <a:solidFill>
            <a:srgbClr val="FFFF99"/>
          </a:solidFill>
          <a:ln w="38100">
            <a:solidFill>
              <a:srgbClr val="FF0000"/>
            </a:solidFill>
          </a:ln>
          <a:effectLst/>
        </p:spPr>
        <p:txBody>
          <a:bodyPr lIns="81639" tIns="55221" rIns="81639" bIns="40820"/>
          <a:lstStyle>
            <a:lvl1pPr>
              <a:tabLst>
                <a:tab pos="723900" algn="l"/>
                <a:tab pos="1447800" algn="l"/>
              </a:tabLst>
              <a:defRPr>
                <a:solidFill>
                  <a:srgbClr val="000000"/>
                </a:solidFill>
                <a:latin typeface="Arial" pitchFamily="34" charset="0"/>
                <a:ea typeface="AR PL UMing HK" charset="0"/>
                <a:cs typeface="AR PL UMing HK" charset="0"/>
              </a:defRPr>
            </a:lvl1pPr>
            <a:lvl2pPr>
              <a:tabLst>
                <a:tab pos="723900" algn="l"/>
                <a:tab pos="1447800" algn="l"/>
              </a:tabLst>
              <a:defRPr>
                <a:solidFill>
                  <a:srgbClr val="000000"/>
                </a:solidFill>
                <a:latin typeface="Arial" pitchFamily="34" charset="0"/>
                <a:ea typeface="AR PL UMing HK" charset="0"/>
                <a:cs typeface="AR PL UMing HK" charset="0"/>
              </a:defRPr>
            </a:lvl2pPr>
            <a:lvl3pPr>
              <a:tabLst>
                <a:tab pos="723900" algn="l"/>
                <a:tab pos="1447800" algn="l"/>
              </a:tabLst>
              <a:defRPr>
                <a:solidFill>
                  <a:srgbClr val="000000"/>
                </a:solidFill>
                <a:latin typeface="Arial" pitchFamily="34" charset="0"/>
                <a:ea typeface="AR PL UMing HK" charset="0"/>
                <a:cs typeface="AR PL UMing HK" charset="0"/>
              </a:defRPr>
            </a:lvl3pPr>
            <a:lvl4pPr>
              <a:tabLst>
                <a:tab pos="723900" algn="l"/>
                <a:tab pos="1447800" algn="l"/>
              </a:tabLst>
              <a:defRPr>
                <a:solidFill>
                  <a:srgbClr val="000000"/>
                </a:solidFill>
                <a:latin typeface="Arial" pitchFamily="34" charset="0"/>
                <a:ea typeface="AR PL UMing HK" charset="0"/>
                <a:cs typeface="AR PL UMing HK" charset="0"/>
              </a:defRPr>
            </a:lvl4pPr>
            <a:lvl5pPr>
              <a:tabLst>
                <a:tab pos="723900" algn="l"/>
                <a:tab pos="14478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9pPr>
          </a:lstStyle>
          <a:p>
            <a:r>
              <a:rPr lang="en-US" dirty="0" smtClean="0">
                <a:latin typeface="Calibri" pitchFamily="34" charset="0"/>
                <a:cs typeface="Calibri" pitchFamily="34" charset="0"/>
              </a:rPr>
              <a:t>Examples: Reviews</a:t>
            </a:r>
            <a:endParaRPr lang="en-US" dirty="0">
              <a:latin typeface="Calibri" pitchFamily="34" charset="0"/>
              <a:cs typeface="Calibri" pitchFamily="34" charset="0"/>
            </a:endParaRPr>
          </a:p>
        </p:txBody>
      </p:sp>
      <p:sp>
        <p:nvSpPr>
          <p:cNvPr id="26" name="Rectangular Callout 25"/>
          <p:cNvSpPr/>
          <p:nvPr/>
        </p:nvSpPr>
        <p:spPr>
          <a:xfrm>
            <a:off x="6507500" y="1002224"/>
            <a:ext cx="2395200" cy="834476"/>
          </a:xfrm>
          <a:prstGeom prst="wedgeRectCallout">
            <a:avLst>
              <a:gd name="adj1" fmla="val -81682"/>
              <a:gd name="adj2" fmla="val 273893"/>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Domain Adaptation Works (</a:t>
            </a:r>
            <a:r>
              <a:rPr lang="en-US" dirty="0" err="1" smtClean="0">
                <a:solidFill>
                  <a:schemeClr val="tx1"/>
                </a:solidFill>
                <a:latin typeface="Calibri" pitchFamily="34" charset="0"/>
                <a:cs typeface="Calibri" pitchFamily="34" charset="0"/>
              </a:rPr>
              <a:t>Daume’s</a:t>
            </a:r>
            <a:r>
              <a:rPr lang="en-US" dirty="0" smtClean="0">
                <a:solidFill>
                  <a:schemeClr val="tx1"/>
                </a:solidFill>
                <a:latin typeface="Calibri" pitchFamily="34" charset="0"/>
                <a:cs typeface="Calibri" pitchFamily="34" charset="0"/>
              </a:rPr>
              <a:t> Frustratingly Easy)</a:t>
            </a:r>
            <a:endParaRPr lang="en-US" dirty="0">
              <a:solidFill>
                <a:schemeClr val="tx1"/>
              </a:solidFill>
              <a:latin typeface="Calibri" pitchFamily="34" charset="0"/>
              <a:cs typeface="Calibri" pitchFamily="34" charset="0"/>
            </a:endParaRPr>
          </a:p>
        </p:txBody>
      </p:sp>
      <p:sp>
        <p:nvSpPr>
          <p:cNvPr id="27" name="Rectangular Callout 26"/>
          <p:cNvSpPr/>
          <p:nvPr/>
        </p:nvSpPr>
        <p:spPr>
          <a:xfrm>
            <a:off x="6186520" y="5677092"/>
            <a:ext cx="1217580" cy="486819"/>
          </a:xfrm>
          <a:prstGeom prst="wedgeRectCallout">
            <a:avLst>
              <a:gd name="adj1" fmla="val -64613"/>
              <a:gd name="adj2" fmla="val -9349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Same Task</a:t>
            </a:r>
            <a:endParaRPr lang="en-US" dirty="0">
              <a:solidFill>
                <a:schemeClr val="tx1"/>
              </a:solidFill>
              <a:latin typeface="Calibri" pitchFamily="34" charset="0"/>
              <a:cs typeface="Calibri" pitchFamily="34" charset="0"/>
            </a:endParaRPr>
          </a:p>
        </p:txBody>
      </p:sp>
      <p:sp>
        <p:nvSpPr>
          <p:cNvPr id="29" name="Rectangular Callout 28"/>
          <p:cNvSpPr/>
          <p:nvPr/>
        </p:nvSpPr>
        <p:spPr>
          <a:xfrm>
            <a:off x="6507500" y="4225388"/>
            <a:ext cx="2395200" cy="655983"/>
          </a:xfrm>
          <a:prstGeom prst="wedgeRectCallout">
            <a:avLst>
              <a:gd name="adj1" fmla="val -84863"/>
              <a:gd name="adj2" fmla="val 112581"/>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Just pool all data together</a:t>
            </a:r>
            <a:endParaRPr lang="en-US" dirty="0">
              <a:solidFill>
                <a:schemeClr val="tx1"/>
              </a:solidFill>
              <a:latin typeface="Calibri" pitchFamily="34" charset="0"/>
              <a:cs typeface="Calibri" pitchFamily="34" charset="0"/>
            </a:endParaRPr>
          </a:p>
        </p:txBody>
      </p:sp>
      <p:sp>
        <p:nvSpPr>
          <p:cNvPr id="30" name="Rectangular Callout 29"/>
          <p:cNvSpPr/>
          <p:nvPr/>
        </p:nvSpPr>
        <p:spPr>
          <a:xfrm>
            <a:off x="247650" y="1654681"/>
            <a:ext cx="1497410" cy="751656"/>
          </a:xfrm>
          <a:prstGeom prst="wedgeRectCallout">
            <a:avLst>
              <a:gd name="adj1" fmla="val 145454"/>
              <a:gd name="adj2" fmla="val 139978"/>
            </a:avLst>
          </a:prstGeom>
          <a:solidFill>
            <a:srgbClr val="FFFF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Need to train on target</a:t>
            </a:r>
            <a:endParaRPr lang="en-US" dirty="0">
              <a:solidFill>
                <a:schemeClr val="tx1"/>
              </a:solidFill>
              <a:latin typeface="Calibri" pitchFamily="34" charset="0"/>
              <a:cs typeface="Calibri" pitchFamily="34" charset="0"/>
            </a:endParaRPr>
          </a:p>
        </p:txBody>
      </p:sp>
      <p:cxnSp>
        <p:nvCxnSpPr>
          <p:cNvPr id="4" name="Straight Connector 3"/>
          <p:cNvCxnSpPr/>
          <p:nvPr/>
        </p:nvCxnSpPr>
        <p:spPr>
          <a:xfrm flipH="1">
            <a:off x="1516460" y="4648707"/>
            <a:ext cx="4561920" cy="109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ular Callout 30"/>
          <p:cNvSpPr/>
          <p:nvPr/>
        </p:nvSpPr>
        <p:spPr>
          <a:xfrm>
            <a:off x="126010" y="5235077"/>
            <a:ext cx="1390450" cy="928833"/>
          </a:xfrm>
          <a:prstGeom prst="wedgeRectCallout">
            <a:avLst>
              <a:gd name="adj1" fmla="val 182903"/>
              <a:gd name="adj2" fmla="val -64718"/>
            </a:avLst>
          </a:prstGeom>
          <a:solidFill>
            <a:srgbClr val="FFFF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Most work assumes we are here</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123520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2000"/>
                                        <p:tgtEl>
                                          <p:spTgt spid="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6"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79960" y="1214554"/>
            <a:ext cx="4561920" cy="4355017"/>
          </a:xfrm>
          <a:prstGeom prst="rect">
            <a:avLst/>
          </a:prstGeom>
          <a:solidFill>
            <a:srgbClr val="99CCFF"/>
          </a:solidFill>
          <a:ln w="3672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8194" name="Freeform 2"/>
          <p:cNvSpPr>
            <a:spLocks noChangeArrowheads="1"/>
          </p:cNvSpPr>
          <p:nvPr/>
        </p:nvSpPr>
        <p:spPr bwMode="auto">
          <a:xfrm>
            <a:off x="4176540" y="1214554"/>
            <a:ext cx="1975680" cy="4355017"/>
          </a:xfrm>
          <a:custGeom>
            <a:avLst/>
            <a:gdLst>
              <a:gd name="T0" fmla="*/ 0 w 6051"/>
              <a:gd name="T1" fmla="*/ 13335 h 13336"/>
              <a:gd name="T2" fmla="*/ 0 w 6051"/>
              <a:gd name="T3" fmla="*/ 0 h 13336"/>
              <a:gd name="T4" fmla="*/ 6050 w 6051"/>
              <a:gd name="T5" fmla="*/ 0 h 13336"/>
              <a:gd name="T6" fmla="*/ 6050 w 6051"/>
              <a:gd name="T7" fmla="*/ 13335 h 13336"/>
              <a:gd name="T8" fmla="*/ 0 w 6051"/>
              <a:gd name="T9" fmla="*/ 13335 h 13336"/>
            </a:gdLst>
            <a:ahLst/>
            <a:cxnLst>
              <a:cxn ang="0">
                <a:pos x="T0" y="T1"/>
              </a:cxn>
              <a:cxn ang="0">
                <a:pos x="T2" y="T3"/>
              </a:cxn>
              <a:cxn ang="0">
                <a:pos x="T4" y="T5"/>
              </a:cxn>
              <a:cxn ang="0">
                <a:pos x="T6" y="T7"/>
              </a:cxn>
              <a:cxn ang="0">
                <a:pos x="T8" y="T9"/>
              </a:cxn>
            </a:cxnLst>
            <a:rect l="0" t="0" r="r" b="b"/>
            <a:pathLst>
              <a:path w="6051" h="13336">
                <a:moveTo>
                  <a:pt x="0" y="13335"/>
                </a:moveTo>
                <a:lnTo>
                  <a:pt x="0" y="0"/>
                </a:lnTo>
                <a:lnTo>
                  <a:pt x="6050" y="0"/>
                </a:lnTo>
                <a:lnTo>
                  <a:pt x="6050" y="13335"/>
                </a:lnTo>
                <a:lnTo>
                  <a:pt x="0" y="13335"/>
                </a:lnTo>
              </a:path>
            </a:pathLst>
          </a:cu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8195" name="Rectangle 3"/>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Domain Adaptation </a:t>
            </a:r>
            <a:r>
              <a:rPr lang="en-US" dirty="0" smtClean="0"/>
              <a:t>Methods: Analysis</a:t>
            </a:r>
            <a:endParaRPr lang="en-US" dirty="0"/>
          </a:p>
        </p:txBody>
      </p:sp>
      <p:sp>
        <p:nvSpPr>
          <p:cNvPr id="8198" name="Text Box 6"/>
          <p:cNvSpPr txBox="1">
            <a:spLocks noChangeArrowheads="1"/>
          </p:cNvSpPr>
          <p:nvPr/>
        </p:nvSpPr>
        <p:spPr bwMode="auto">
          <a:xfrm>
            <a:off x="4147200" y="6322264"/>
            <a:ext cx="126864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a:t>Similar P(X)</a:t>
            </a:r>
          </a:p>
        </p:txBody>
      </p:sp>
      <p:sp>
        <p:nvSpPr>
          <p:cNvPr id="8207" name="Freeform 15"/>
          <p:cNvSpPr>
            <a:spLocks/>
          </p:cNvSpPr>
          <p:nvPr/>
        </p:nvSpPr>
        <p:spPr bwMode="auto">
          <a:xfrm>
            <a:off x="3392920" y="3190442"/>
            <a:ext cx="1244160" cy="207382"/>
          </a:xfrm>
          <a:custGeom>
            <a:avLst/>
            <a:gdLst>
              <a:gd name="T0" fmla="*/ 0 w 3811"/>
              <a:gd name="T1" fmla="*/ 0 h 636"/>
              <a:gd name="T2" fmla="*/ 3810 w 3811"/>
              <a:gd name="T3" fmla="*/ 635 h 636"/>
            </a:gdLst>
            <a:ahLst/>
            <a:cxnLst>
              <a:cxn ang="0">
                <a:pos x="T0" y="T1"/>
              </a:cxn>
              <a:cxn ang="0">
                <a:pos x="T2" y="T3"/>
              </a:cxn>
            </a:cxnLst>
            <a:rect l="0" t="0" r="r" b="b"/>
            <a:pathLst>
              <a:path w="3811" h="636">
                <a:moveTo>
                  <a:pt x="0" y="0"/>
                </a:moveTo>
                <a:lnTo>
                  <a:pt x="3810" y="635"/>
                </a:lnTo>
              </a:path>
            </a:pathLst>
          </a:custGeom>
          <a:noFill/>
          <a:ln w="3810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8208" name="Text Box 16"/>
          <p:cNvSpPr txBox="1">
            <a:spLocks noChangeArrowheads="1"/>
          </p:cNvSpPr>
          <p:nvPr/>
        </p:nvSpPr>
        <p:spPr bwMode="auto">
          <a:xfrm>
            <a:off x="6272620" y="1733010"/>
            <a:ext cx="2744380" cy="1009545"/>
          </a:xfrm>
          <a:prstGeom prst="rect">
            <a:avLst/>
          </a:prstGeom>
          <a:solidFill>
            <a:srgbClr val="FFFFCC"/>
          </a:solidFill>
          <a:ln w="28575">
            <a:solidFill>
              <a:schemeClr val="bg2"/>
            </a:solidFill>
            <a:round/>
            <a:headEnd/>
            <a:tailEnd/>
          </a:ln>
          <a:effectLst/>
          <a:extLst/>
        </p:spPr>
        <p:txBody>
          <a:bodyPr wrap="none" lIns="81639" tIns="55221" rIns="81639" bIns="40820"/>
          <a:lstStyle>
            <a:lvl1pPr>
              <a:tabLst>
                <a:tab pos="723900" algn="l"/>
                <a:tab pos="1447800" algn="l"/>
                <a:tab pos="2171700" algn="l"/>
              </a:tabLst>
              <a:defRPr>
                <a:solidFill>
                  <a:srgbClr val="000000"/>
                </a:solidFill>
                <a:latin typeface="Arial" pitchFamily="34" charset="0"/>
                <a:ea typeface="AR PL UMing HK" charset="0"/>
                <a:cs typeface="AR PL UMing HK" charset="0"/>
              </a:defRPr>
            </a:lvl1pPr>
            <a:lvl2pPr>
              <a:tabLst>
                <a:tab pos="723900" algn="l"/>
                <a:tab pos="1447800" algn="l"/>
                <a:tab pos="2171700" algn="l"/>
              </a:tabLst>
              <a:defRPr>
                <a:solidFill>
                  <a:srgbClr val="000000"/>
                </a:solidFill>
                <a:latin typeface="Arial" pitchFamily="34" charset="0"/>
                <a:ea typeface="AR PL UMing HK" charset="0"/>
                <a:cs typeface="AR PL UMing HK" charset="0"/>
              </a:defRPr>
            </a:lvl2pPr>
            <a:lvl3pPr>
              <a:tabLst>
                <a:tab pos="723900" algn="l"/>
                <a:tab pos="1447800" algn="l"/>
                <a:tab pos="2171700" algn="l"/>
              </a:tabLst>
              <a:defRPr>
                <a:solidFill>
                  <a:srgbClr val="000000"/>
                </a:solidFill>
                <a:latin typeface="Arial" pitchFamily="34" charset="0"/>
                <a:ea typeface="AR PL UMing HK" charset="0"/>
                <a:cs typeface="AR PL UMing HK" charset="0"/>
              </a:defRPr>
            </a:lvl3pPr>
            <a:lvl4pPr>
              <a:tabLst>
                <a:tab pos="723900" algn="l"/>
                <a:tab pos="1447800" algn="l"/>
                <a:tab pos="2171700" algn="l"/>
              </a:tabLst>
              <a:defRPr>
                <a:solidFill>
                  <a:srgbClr val="000000"/>
                </a:solidFill>
                <a:latin typeface="Arial" pitchFamily="34" charset="0"/>
                <a:ea typeface="AR PL UMing HK" charset="0"/>
                <a:cs typeface="AR PL UMing HK" charset="0"/>
              </a:defRPr>
            </a:lvl4pPr>
            <a:lvl5pPr>
              <a:tabLst>
                <a:tab pos="723900" algn="l"/>
                <a:tab pos="1447800" algn="l"/>
                <a:tab pos="21717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9pPr>
          </a:lstStyle>
          <a:p>
            <a:r>
              <a:rPr lang="en-US" dirty="0"/>
              <a:t>What happens when</a:t>
            </a:r>
          </a:p>
          <a:p>
            <a:r>
              <a:rPr lang="en-US" dirty="0"/>
              <a:t>we add P(X) </a:t>
            </a:r>
            <a:r>
              <a:rPr lang="en-US" dirty="0" smtClean="0"/>
              <a:t>Adaptation </a:t>
            </a:r>
            <a:endParaRPr lang="en-US" dirty="0"/>
          </a:p>
          <a:p>
            <a:r>
              <a:rPr lang="en-US" dirty="0" smtClean="0"/>
              <a:t>(Brown Clusters) ?</a:t>
            </a:r>
            <a:endParaRPr lang="en-US" dirty="0"/>
          </a:p>
        </p:txBody>
      </p:sp>
      <p:sp>
        <p:nvSpPr>
          <p:cNvPr id="19" name="Rectangular Callout 18"/>
          <p:cNvSpPr/>
          <p:nvPr/>
        </p:nvSpPr>
        <p:spPr>
          <a:xfrm>
            <a:off x="6272620" y="475820"/>
            <a:ext cx="2744380" cy="690067"/>
          </a:xfrm>
          <a:prstGeom prst="wedgeRectCallout">
            <a:avLst>
              <a:gd name="adj1" fmla="val -97405"/>
              <a:gd name="adj2" fmla="val 112553"/>
            </a:avLst>
          </a:prstGeom>
          <a:solidFill>
            <a:srgbClr val="FFFF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Zoomed in to the F(Y|X) similar region</a:t>
            </a:r>
            <a:endParaRPr lang="en-US" dirty="0">
              <a:solidFill>
                <a:schemeClr val="tx1"/>
              </a:solidFill>
              <a:latin typeface="Calibri" pitchFamily="34" charset="0"/>
              <a:cs typeface="Calibri" pitchFamily="34" charset="0"/>
            </a:endParaRPr>
          </a:p>
        </p:txBody>
      </p:sp>
      <p:sp>
        <p:nvSpPr>
          <p:cNvPr id="20" name="Line 4"/>
          <p:cNvSpPr>
            <a:spLocks noChangeShapeType="1"/>
          </p:cNvSpPr>
          <p:nvPr/>
        </p:nvSpPr>
        <p:spPr bwMode="auto">
          <a:xfrm>
            <a:off x="6406700" y="3309975"/>
            <a:ext cx="1440" cy="20608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1" name="Text Box 6"/>
          <p:cNvSpPr txBox="1">
            <a:spLocks noChangeArrowheads="1"/>
          </p:cNvSpPr>
          <p:nvPr/>
        </p:nvSpPr>
        <p:spPr bwMode="auto">
          <a:xfrm>
            <a:off x="6507500" y="4516245"/>
            <a:ext cx="1455400" cy="362918"/>
          </a:xfrm>
          <a:prstGeom prst="rect">
            <a:avLst/>
          </a:prstGeom>
          <a:solidFill>
            <a:srgbClr val="FFFF99"/>
          </a:solidFill>
          <a:ln w="38100">
            <a:solidFill>
              <a:srgbClr val="FF0000"/>
            </a:solidFill>
          </a:ln>
          <a:effectLst/>
        </p:spPr>
        <p:txBody>
          <a:bodyPr lIns="81639" tIns="55221" rIns="81639" bIns="40820"/>
          <a:lstStyle>
            <a:lvl1pPr>
              <a:tabLst>
                <a:tab pos="723900" algn="l"/>
                <a:tab pos="1447800" algn="l"/>
              </a:tabLst>
              <a:defRPr>
                <a:solidFill>
                  <a:srgbClr val="000000"/>
                </a:solidFill>
                <a:latin typeface="Arial" pitchFamily="34" charset="0"/>
                <a:ea typeface="AR PL UMing HK" charset="0"/>
                <a:cs typeface="AR PL UMing HK" charset="0"/>
              </a:defRPr>
            </a:lvl1pPr>
            <a:lvl2pPr>
              <a:tabLst>
                <a:tab pos="723900" algn="l"/>
                <a:tab pos="1447800" algn="l"/>
              </a:tabLst>
              <a:defRPr>
                <a:solidFill>
                  <a:srgbClr val="000000"/>
                </a:solidFill>
                <a:latin typeface="Arial" pitchFamily="34" charset="0"/>
                <a:ea typeface="AR PL UMing HK" charset="0"/>
                <a:cs typeface="AR PL UMing HK" charset="0"/>
              </a:defRPr>
            </a:lvl2pPr>
            <a:lvl3pPr>
              <a:tabLst>
                <a:tab pos="723900" algn="l"/>
                <a:tab pos="1447800" algn="l"/>
              </a:tabLst>
              <a:defRPr>
                <a:solidFill>
                  <a:srgbClr val="000000"/>
                </a:solidFill>
                <a:latin typeface="Arial" pitchFamily="34" charset="0"/>
                <a:ea typeface="AR PL UMing HK" charset="0"/>
                <a:cs typeface="AR PL UMing HK" charset="0"/>
              </a:defRPr>
            </a:lvl3pPr>
            <a:lvl4pPr>
              <a:tabLst>
                <a:tab pos="723900" algn="l"/>
                <a:tab pos="1447800" algn="l"/>
              </a:tabLst>
              <a:defRPr>
                <a:solidFill>
                  <a:srgbClr val="000000"/>
                </a:solidFill>
                <a:latin typeface="Arial" pitchFamily="34" charset="0"/>
                <a:ea typeface="AR PL UMing HK" charset="0"/>
                <a:cs typeface="AR PL UMing HK" charset="0"/>
              </a:defRPr>
            </a:lvl4pPr>
            <a:lvl5pPr>
              <a:tabLst>
                <a:tab pos="723900" algn="l"/>
                <a:tab pos="14478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 P(Y|X)</a:t>
            </a:r>
          </a:p>
        </p:txBody>
      </p:sp>
      <p:sp>
        <p:nvSpPr>
          <p:cNvPr id="22" name="Line 3"/>
          <p:cNvSpPr>
            <a:spLocks noChangeShapeType="1"/>
          </p:cNvSpPr>
          <p:nvPr/>
        </p:nvSpPr>
        <p:spPr bwMode="auto">
          <a:xfrm>
            <a:off x="2881580" y="5776953"/>
            <a:ext cx="2073600" cy="144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3" name="Text Box 5"/>
          <p:cNvSpPr txBox="1">
            <a:spLocks noChangeArrowheads="1"/>
          </p:cNvSpPr>
          <p:nvPr/>
        </p:nvSpPr>
        <p:spPr bwMode="auto">
          <a:xfrm>
            <a:off x="3296300" y="5877764"/>
            <a:ext cx="1268640" cy="313953"/>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a:t>
            </a:r>
            <a:r>
              <a:rPr lang="en-US" dirty="0"/>
              <a:t> P(X)</a:t>
            </a:r>
          </a:p>
        </p:txBody>
      </p:sp>
      <p:sp>
        <p:nvSpPr>
          <p:cNvPr id="24" name="Oval 15"/>
          <p:cNvSpPr>
            <a:spLocks noChangeArrowheads="1"/>
          </p:cNvSpPr>
          <p:nvPr/>
        </p:nvSpPr>
        <p:spPr bwMode="auto">
          <a:xfrm>
            <a:off x="3252700" y="3096901"/>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25" name="Rectangular Callout 24"/>
          <p:cNvSpPr/>
          <p:nvPr/>
        </p:nvSpPr>
        <p:spPr>
          <a:xfrm>
            <a:off x="1682060" y="1748292"/>
            <a:ext cx="1778000" cy="668838"/>
          </a:xfrm>
          <a:prstGeom prst="wedgeRectCallout">
            <a:avLst>
              <a:gd name="adj1" fmla="val 42025"/>
              <a:gd name="adj2" fmla="val 157441"/>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Books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26" name="Oval 9"/>
          <p:cNvSpPr>
            <a:spLocks noChangeArrowheads="1"/>
          </p:cNvSpPr>
          <p:nvPr/>
        </p:nvSpPr>
        <p:spPr bwMode="auto">
          <a:xfrm>
            <a:off x="4625600" y="3281368"/>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27" name="Rectangular Callout 26"/>
          <p:cNvSpPr/>
          <p:nvPr/>
        </p:nvSpPr>
        <p:spPr>
          <a:xfrm>
            <a:off x="4274980" y="2073717"/>
            <a:ext cx="1778000" cy="668838"/>
          </a:xfrm>
          <a:prstGeom prst="wedgeRectCallout">
            <a:avLst>
              <a:gd name="adj1" fmla="val -26546"/>
              <a:gd name="adj2" fmla="val 138452"/>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Movies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30" name="Rectangular Callout 29"/>
          <p:cNvSpPr/>
          <p:nvPr/>
        </p:nvSpPr>
        <p:spPr>
          <a:xfrm>
            <a:off x="6272620" y="5656091"/>
            <a:ext cx="2630080" cy="595805"/>
          </a:xfrm>
          <a:prstGeom prst="wedgeRectCallout">
            <a:avLst>
              <a:gd name="adj1" fmla="val -101101"/>
              <a:gd name="adj2" fmla="val -182927"/>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Just pool all data together</a:t>
            </a:r>
            <a:endParaRPr lang="en-US" dirty="0">
              <a:solidFill>
                <a:schemeClr val="tx1"/>
              </a:solidFill>
              <a:latin typeface="Calibri" pitchFamily="34" charset="0"/>
              <a:cs typeface="Calibri" pitchFamily="34" charset="0"/>
            </a:endParaRPr>
          </a:p>
        </p:txBody>
      </p:sp>
      <p:sp>
        <p:nvSpPr>
          <p:cNvPr id="31" name="Rectangular Callout 30"/>
          <p:cNvSpPr/>
          <p:nvPr/>
        </p:nvSpPr>
        <p:spPr>
          <a:xfrm>
            <a:off x="0" y="5773020"/>
            <a:ext cx="2730500" cy="478876"/>
          </a:xfrm>
          <a:prstGeom prst="wedgeRectCallout">
            <a:avLst>
              <a:gd name="adj1" fmla="val 62000"/>
              <a:gd name="adj2" fmla="val -258662"/>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Domain Adaptation Works</a:t>
            </a:r>
            <a:endParaRPr lang="en-US" dirty="0">
              <a:solidFill>
                <a:schemeClr val="tx1"/>
              </a:solidFill>
              <a:latin typeface="Calibri" pitchFamily="34" charset="0"/>
              <a:cs typeface="Calibri" pitchFamily="34" charset="0"/>
            </a:endParaRPr>
          </a:p>
        </p:txBody>
      </p:sp>
      <p:sp>
        <p:nvSpPr>
          <p:cNvPr id="32" name="Rectangular Callout 31"/>
          <p:cNvSpPr/>
          <p:nvPr/>
        </p:nvSpPr>
        <p:spPr>
          <a:xfrm>
            <a:off x="132030" y="3868763"/>
            <a:ext cx="2439030" cy="478876"/>
          </a:xfrm>
          <a:prstGeom prst="wedgeRectCallout">
            <a:avLst>
              <a:gd name="adj1" fmla="val 94871"/>
              <a:gd name="adj2" fmla="val -157884"/>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So, do we need F(Y|X) ?</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971627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207"/>
                                        </p:tgtEl>
                                        <p:attrNameLst>
                                          <p:attrName>style.visibility</p:attrName>
                                        </p:attrNameLst>
                                      </p:cBhvr>
                                      <p:to>
                                        <p:strVal val="visible"/>
                                      </p:to>
                                    </p:set>
                                    <p:animEffect transition="in" filter="wipe(left)">
                                      <p:cBhvr>
                                        <p:cTn id="19" dur="2000"/>
                                        <p:tgtEl>
                                          <p:spTgt spid="820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9"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248777" y="969205"/>
            <a:ext cx="6784864" cy="1837057"/>
          </a:xfrm>
          <a:ln>
            <a:solidFill>
              <a:schemeClr val="bg2"/>
            </a:solidFill>
          </a:ln>
        </p:spPr>
        <p:txBody>
          <a:bodyPr/>
          <a:lstStyle/>
          <a:p>
            <a:r>
              <a:rPr lang="en-US" sz="1800" dirty="0" smtClean="0"/>
              <a:t>Theorem: Mistake Bound Analysis: FE improves if </a:t>
            </a:r>
            <a:r>
              <a:rPr lang="en-US" sz="1800" dirty="0" smtClean="0">
                <a:latin typeface="Calibri"/>
              </a:rPr>
              <a:t>Cos(w</a:t>
            </a:r>
            <a:r>
              <a:rPr lang="en-US" sz="1800" baseline="-25000" dirty="0" smtClean="0">
                <a:latin typeface="Calibri"/>
              </a:rPr>
              <a:t>1</a:t>
            </a:r>
            <a:r>
              <a:rPr lang="en-US" sz="1800" dirty="0" smtClean="0">
                <a:latin typeface="Calibri"/>
              </a:rPr>
              <a:t> ,w</a:t>
            </a:r>
            <a:r>
              <a:rPr lang="en-US" sz="1800" baseline="-25000" dirty="0" smtClean="0">
                <a:latin typeface="Arial"/>
              </a:rPr>
              <a:t>2</a:t>
            </a:r>
            <a:r>
              <a:rPr lang="en-US" sz="1800" dirty="0" smtClean="0"/>
              <a:t>) &gt;1/2</a:t>
            </a:r>
          </a:p>
          <a:p>
            <a:r>
              <a:rPr lang="en-US" sz="2000" dirty="0" smtClean="0"/>
              <a:t>On a number of real tasks (NER, </a:t>
            </a:r>
            <a:r>
              <a:rPr lang="en-US" sz="2000" dirty="0" err="1" smtClean="0"/>
              <a:t>PropSense</a:t>
            </a:r>
            <a:r>
              <a:rPr lang="en-US" sz="2000" dirty="0" smtClean="0"/>
              <a:t>)</a:t>
            </a:r>
          </a:p>
          <a:p>
            <a:pPr lvl="1"/>
            <a:r>
              <a:rPr lang="en-US" dirty="0" smtClean="0"/>
              <a:t>Before adding clusters (P(X) adaptation): </a:t>
            </a:r>
            <a:r>
              <a:rPr lang="en-US" dirty="0" smtClean="0">
                <a:solidFill>
                  <a:srgbClr val="FF0000"/>
                </a:solidFill>
              </a:rPr>
              <a:t>FE</a:t>
            </a:r>
            <a:r>
              <a:rPr lang="en-US" dirty="0" smtClean="0"/>
              <a:t> is best</a:t>
            </a:r>
          </a:p>
          <a:p>
            <a:pPr lvl="1"/>
            <a:r>
              <a:rPr lang="en-US" dirty="0" smtClean="0"/>
              <a:t>With clusters: training on</a:t>
            </a:r>
            <a:r>
              <a:rPr lang="en-US" dirty="0" smtClean="0">
                <a:solidFill>
                  <a:srgbClr val="FF0000"/>
                </a:solidFill>
              </a:rPr>
              <a:t> source + target </a:t>
            </a:r>
            <a:r>
              <a:rPr lang="en-US" dirty="0" smtClean="0"/>
              <a:t>together is best (leads to state of the art results)</a:t>
            </a:r>
            <a:endParaRPr lang="en-US" sz="2400" dirty="0"/>
          </a:p>
        </p:txBody>
      </p:sp>
      <p:sp>
        <p:nvSpPr>
          <p:cNvPr id="9217" name="Rectangle 1"/>
          <p:cNvSpPr>
            <a:spLocks noGrp="1" noChangeArrowheads="1"/>
          </p:cNvSpPr>
          <p:nvPr>
            <p:ph type="title"/>
          </p:nvPr>
        </p:nvSpPr>
        <p:spPr/>
        <p:txBody>
          <a:bodyPr/>
          <a:lstStyle/>
          <a:p>
            <a:r>
              <a:rPr lang="en-US" dirty="0" smtClean="0"/>
              <a:t>The Necessity of Combining Adaptation Methods</a:t>
            </a:r>
            <a:endParaRPr lang="en-US" dirty="0"/>
          </a:p>
        </p:txBody>
      </p:sp>
      <p:sp>
        <p:nvSpPr>
          <p:cNvPr id="4" name="Rectangle 128"/>
          <p:cNvSpPr>
            <a:spLocks noChangeArrowheads="1"/>
          </p:cNvSpPr>
          <p:nvPr/>
        </p:nvSpPr>
        <p:spPr bwMode="auto">
          <a:xfrm>
            <a:off x="321995" y="3415495"/>
            <a:ext cx="3657600" cy="2743200"/>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 </a:t>
            </a:r>
          </a:p>
        </p:txBody>
      </p:sp>
      <p:sp>
        <p:nvSpPr>
          <p:cNvPr id="8" name="Rectangular Callout 7"/>
          <p:cNvSpPr/>
          <p:nvPr/>
        </p:nvSpPr>
        <p:spPr>
          <a:xfrm>
            <a:off x="89531" y="1319917"/>
            <a:ext cx="2045051" cy="478876"/>
          </a:xfrm>
          <a:prstGeom prst="wedgeRectCallout">
            <a:avLst>
              <a:gd name="adj1" fmla="val 54013"/>
              <a:gd name="adj2" fmla="val 599320"/>
            </a:avLst>
          </a:prstGeom>
          <a:solidFill>
            <a:srgbClr val="99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Source + Target</a:t>
            </a:r>
            <a:endParaRPr lang="en-US" dirty="0">
              <a:solidFill>
                <a:schemeClr val="tx1"/>
              </a:solidFill>
              <a:latin typeface="Calibri" pitchFamily="34" charset="0"/>
              <a:cs typeface="Calibri" pitchFamily="34" charset="0"/>
            </a:endParaRPr>
          </a:p>
        </p:txBody>
      </p:sp>
      <p:pic>
        <p:nvPicPr>
          <p:cNvPr id="5"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043" y="3409513"/>
            <a:ext cx="3916686"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ular Callout 6"/>
          <p:cNvSpPr/>
          <p:nvPr/>
        </p:nvSpPr>
        <p:spPr>
          <a:xfrm>
            <a:off x="89531" y="1892753"/>
            <a:ext cx="2018765" cy="478876"/>
          </a:xfrm>
          <a:prstGeom prst="wedgeRectCallout">
            <a:avLst>
              <a:gd name="adj1" fmla="val 25367"/>
              <a:gd name="adj2" fmla="val 510431"/>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Frustratingly Easy</a:t>
            </a:r>
            <a:endParaRPr lang="en-US" dirty="0">
              <a:solidFill>
                <a:schemeClr val="tx1"/>
              </a:solidFill>
              <a:latin typeface="Calibri" pitchFamily="34" charset="0"/>
              <a:cs typeface="Calibri" pitchFamily="34" charset="0"/>
            </a:endParaRPr>
          </a:p>
        </p:txBody>
      </p:sp>
      <p:sp>
        <p:nvSpPr>
          <p:cNvPr id="6" name="Rectangular Callout 5"/>
          <p:cNvSpPr/>
          <p:nvPr/>
        </p:nvSpPr>
        <p:spPr>
          <a:xfrm>
            <a:off x="89531" y="2449781"/>
            <a:ext cx="2018765" cy="478876"/>
          </a:xfrm>
          <a:prstGeom prst="wedgeRectCallout">
            <a:avLst>
              <a:gd name="adj1" fmla="val 376"/>
              <a:gd name="adj2" fmla="val 490678"/>
            </a:avLst>
          </a:prstGeom>
          <a:solidFill>
            <a:srgbClr val="FF00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Train on Target only</a:t>
            </a:r>
            <a:endParaRPr lang="en-US" dirty="0">
              <a:solidFill>
                <a:schemeClr val="tx1"/>
              </a:solidFill>
              <a:latin typeface="Calibri" pitchFamily="34" charset="0"/>
              <a:cs typeface="Calibri" pitchFamily="34" charset="0"/>
            </a:endParaRPr>
          </a:p>
        </p:txBody>
      </p:sp>
      <p:sp>
        <p:nvSpPr>
          <p:cNvPr id="14" name="Text Box 5"/>
          <p:cNvSpPr txBox="1">
            <a:spLocks noChangeArrowheads="1"/>
          </p:cNvSpPr>
          <p:nvPr/>
        </p:nvSpPr>
        <p:spPr bwMode="auto">
          <a:xfrm>
            <a:off x="756739" y="5972360"/>
            <a:ext cx="3033664" cy="428441"/>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smtClean="0"/>
              <a:t>P(Y|X) Similarity </a:t>
            </a:r>
            <a:r>
              <a:rPr lang="en-US" dirty="0" smtClean="0">
                <a:latin typeface="Calibri"/>
              </a:rPr>
              <a:t>Cos(w</a:t>
            </a:r>
            <a:r>
              <a:rPr lang="en-US" baseline="-25000" dirty="0" smtClean="0">
                <a:latin typeface="Calibri"/>
              </a:rPr>
              <a:t>1</a:t>
            </a:r>
            <a:r>
              <a:rPr lang="en-US" dirty="0" smtClean="0">
                <a:latin typeface="Calibri"/>
              </a:rPr>
              <a:t> ,w</a:t>
            </a:r>
            <a:r>
              <a:rPr lang="en-US" baseline="-25000" dirty="0" smtClean="0">
                <a:latin typeface="Arial"/>
              </a:rPr>
              <a:t>2</a:t>
            </a:r>
            <a:r>
              <a:rPr lang="en-US" dirty="0" smtClean="0"/>
              <a:t>)</a:t>
            </a:r>
            <a:endParaRPr lang="en-US" dirty="0"/>
          </a:p>
        </p:txBody>
      </p:sp>
      <p:sp>
        <p:nvSpPr>
          <p:cNvPr id="15" name="Text Box 5"/>
          <p:cNvSpPr txBox="1">
            <a:spLocks noChangeArrowheads="1"/>
          </p:cNvSpPr>
          <p:nvPr/>
        </p:nvSpPr>
        <p:spPr bwMode="auto">
          <a:xfrm>
            <a:off x="5659108" y="5972360"/>
            <a:ext cx="3033664" cy="428441"/>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smtClean="0"/>
              <a:t>P(Y|X) Similarity </a:t>
            </a:r>
            <a:r>
              <a:rPr lang="en-US" dirty="0" smtClean="0">
                <a:latin typeface="Calibri"/>
              </a:rPr>
              <a:t>Cos(w</a:t>
            </a:r>
            <a:r>
              <a:rPr lang="en-US" baseline="-25000" dirty="0" smtClean="0">
                <a:latin typeface="Calibri"/>
              </a:rPr>
              <a:t>1</a:t>
            </a:r>
            <a:r>
              <a:rPr lang="en-US" dirty="0" smtClean="0">
                <a:latin typeface="Calibri"/>
              </a:rPr>
              <a:t> ,w</a:t>
            </a:r>
            <a:r>
              <a:rPr lang="en-US" baseline="-25000" dirty="0" smtClean="0">
                <a:latin typeface="Arial"/>
              </a:rPr>
              <a:t>2</a:t>
            </a:r>
            <a:r>
              <a:rPr lang="en-US" dirty="0" smtClean="0"/>
              <a:t>)</a:t>
            </a:r>
            <a:endParaRPr lang="en-US" dirty="0"/>
          </a:p>
        </p:txBody>
      </p:sp>
      <p:sp>
        <p:nvSpPr>
          <p:cNvPr id="16" name="Text Box 5"/>
          <p:cNvSpPr txBox="1">
            <a:spLocks noChangeArrowheads="1"/>
          </p:cNvSpPr>
          <p:nvPr/>
        </p:nvSpPr>
        <p:spPr bwMode="auto">
          <a:xfrm rot="16200000">
            <a:off x="-490573" y="4566892"/>
            <a:ext cx="1739468" cy="428441"/>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smtClean="0"/>
              <a:t>Error on Target</a:t>
            </a:r>
            <a:endParaRPr lang="en-US" dirty="0"/>
          </a:p>
        </p:txBody>
      </p:sp>
      <p:sp>
        <p:nvSpPr>
          <p:cNvPr id="17" name="Text Box 5"/>
          <p:cNvSpPr txBox="1">
            <a:spLocks noChangeArrowheads="1"/>
          </p:cNvSpPr>
          <p:nvPr/>
        </p:nvSpPr>
        <p:spPr bwMode="auto">
          <a:xfrm rot="16200000">
            <a:off x="4314630" y="4566892"/>
            <a:ext cx="1739468" cy="428441"/>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smtClean="0"/>
              <a:t>Error on Target</a:t>
            </a:r>
            <a:endParaRPr lang="en-US" dirty="0"/>
          </a:p>
        </p:txBody>
      </p:sp>
      <p:sp>
        <p:nvSpPr>
          <p:cNvPr id="18" name="Line 4"/>
          <p:cNvSpPr>
            <a:spLocks noChangeShapeType="1"/>
          </p:cNvSpPr>
          <p:nvPr/>
        </p:nvSpPr>
        <p:spPr bwMode="auto">
          <a:xfrm>
            <a:off x="4971994" y="3718791"/>
            <a:ext cx="1440" cy="20608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19" name="Line 4"/>
          <p:cNvSpPr>
            <a:spLocks noChangeShapeType="1"/>
          </p:cNvSpPr>
          <p:nvPr/>
        </p:nvSpPr>
        <p:spPr bwMode="auto">
          <a:xfrm>
            <a:off x="164940" y="3718791"/>
            <a:ext cx="1440" cy="20608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 name="Line 3"/>
          <p:cNvSpPr>
            <a:spLocks noChangeShapeType="1"/>
          </p:cNvSpPr>
          <p:nvPr/>
        </p:nvSpPr>
        <p:spPr bwMode="auto">
          <a:xfrm>
            <a:off x="1905995" y="5972360"/>
            <a:ext cx="2073600" cy="144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1" name="Line 3"/>
          <p:cNvSpPr>
            <a:spLocks noChangeShapeType="1"/>
          </p:cNvSpPr>
          <p:nvPr/>
        </p:nvSpPr>
        <p:spPr bwMode="auto">
          <a:xfrm>
            <a:off x="6783581" y="5973801"/>
            <a:ext cx="2073600" cy="144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12" name="Text Box 16"/>
          <p:cNvSpPr txBox="1">
            <a:spLocks noChangeArrowheads="1"/>
          </p:cNvSpPr>
          <p:nvPr/>
        </p:nvSpPr>
        <p:spPr bwMode="auto">
          <a:xfrm>
            <a:off x="5611810" y="3075609"/>
            <a:ext cx="3005077" cy="379569"/>
          </a:xfrm>
          <a:prstGeom prst="rect">
            <a:avLst/>
          </a:prstGeom>
          <a:solidFill>
            <a:srgbClr val="FFFFCC"/>
          </a:solidFill>
          <a:ln w="28575">
            <a:solidFill>
              <a:schemeClr val="bg2"/>
            </a:solidFill>
            <a:round/>
            <a:headEnd/>
            <a:tailEnd/>
          </a:ln>
          <a:effectLst/>
          <a:extLst/>
        </p:spPr>
        <p:txBody>
          <a:bodyPr wrap="none" lIns="81639" tIns="55221" rIns="81639" bIns="40820"/>
          <a:lstStyle>
            <a:lvl1pPr>
              <a:tabLst>
                <a:tab pos="723900" algn="l"/>
                <a:tab pos="1447800" algn="l"/>
                <a:tab pos="2171700" algn="l"/>
              </a:tabLst>
              <a:defRPr>
                <a:solidFill>
                  <a:srgbClr val="000000"/>
                </a:solidFill>
                <a:latin typeface="Arial" pitchFamily="34" charset="0"/>
                <a:ea typeface="AR PL UMing HK" charset="0"/>
                <a:cs typeface="AR PL UMing HK" charset="0"/>
              </a:defRPr>
            </a:lvl1pPr>
            <a:lvl2pPr>
              <a:tabLst>
                <a:tab pos="723900" algn="l"/>
                <a:tab pos="1447800" algn="l"/>
                <a:tab pos="2171700" algn="l"/>
              </a:tabLst>
              <a:defRPr>
                <a:solidFill>
                  <a:srgbClr val="000000"/>
                </a:solidFill>
                <a:latin typeface="Arial" pitchFamily="34" charset="0"/>
                <a:ea typeface="AR PL UMing HK" charset="0"/>
                <a:cs typeface="AR PL UMing HK" charset="0"/>
              </a:defRPr>
            </a:lvl2pPr>
            <a:lvl3pPr>
              <a:tabLst>
                <a:tab pos="723900" algn="l"/>
                <a:tab pos="1447800" algn="l"/>
                <a:tab pos="2171700" algn="l"/>
              </a:tabLst>
              <a:defRPr>
                <a:solidFill>
                  <a:srgbClr val="000000"/>
                </a:solidFill>
                <a:latin typeface="Arial" pitchFamily="34" charset="0"/>
                <a:ea typeface="AR PL UMing HK" charset="0"/>
                <a:cs typeface="AR PL UMing HK" charset="0"/>
              </a:defRPr>
            </a:lvl3pPr>
            <a:lvl4pPr>
              <a:tabLst>
                <a:tab pos="723900" algn="l"/>
                <a:tab pos="1447800" algn="l"/>
                <a:tab pos="2171700" algn="l"/>
              </a:tabLst>
              <a:defRPr>
                <a:solidFill>
                  <a:srgbClr val="000000"/>
                </a:solidFill>
                <a:latin typeface="Arial" pitchFamily="34" charset="0"/>
                <a:ea typeface="AR PL UMing HK" charset="0"/>
                <a:cs typeface="AR PL UMing HK" charset="0"/>
              </a:defRPr>
            </a:lvl4pPr>
            <a:lvl5pPr>
              <a:tabLst>
                <a:tab pos="723900" algn="l"/>
                <a:tab pos="1447800" algn="l"/>
                <a:tab pos="21717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9pPr>
          </a:lstStyle>
          <a:p>
            <a:r>
              <a:rPr lang="en-US" dirty="0" smtClean="0"/>
              <a:t>Adaptation </a:t>
            </a:r>
            <a:r>
              <a:rPr lang="en-US" dirty="0" smtClean="0">
                <a:solidFill>
                  <a:srgbClr val="FF0000"/>
                </a:solidFill>
              </a:rPr>
              <a:t>with</a:t>
            </a:r>
            <a:r>
              <a:rPr lang="en-US" dirty="0" smtClean="0"/>
              <a:t> Clusters</a:t>
            </a:r>
            <a:endParaRPr lang="en-US" dirty="0"/>
          </a:p>
        </p:txBody>
      </p:sp>
      <p:sp>
        <p:nvSpPr>
          <p:cNvPr id="11" name="Text Box 16"/>
          <p:cNvSpPr txBox="1">
            <a:spLocks noChangeArrowheads="1"/>
          </p:cNvSpPr>
          <p:nvPr/>
        </p:nvSpPr>
        <p:spPr bwMode="auto">
          <a:xfrm>
            <a:off x="819807" y="3066260"/>
            <a:ext cx="3010337" cy="379569"/>
          </a:xfrm>
          <a:prstGeom prst="rect">
            <a:avLst/>
          </a:prstGeom>
          <a:solidFill>
            <a:srgbClr val="FFFFCC"/>
          </a:solidFill>
          <a:ln w="28575">
            <a:solidFill>
              <a:schemeClr val="bg2"/>
            </a:solidFill>
            <a:round/>
            <a:headEnd/>
            <a:tailEnd/>
          </a:ln>
          <a:effectLst/>
          <a:extLst/>
        </p:spPr>
        <p:txBody>
          <a:bodyPr wrap="none" lIns="81639" tIns="55221" rIns="81639" bIns="40820"/>
          <a:lstStyle>
            <a:lvl1pPr>
              <a:tabLst>
                <a:tab pos="723900" algn="l"/>
                <a:tab pos="1447800" algn="l"/>
                <a:tab pos="2171700" algn="l"/>
              </a:tabLst>
              <a:defRPr>
                <a:solidFill>
                  <a:srgbClr val="000000"/>
                </a:solidFill>
                <a:latin typeface="Arial" pitchFamily="34" charset="0"/>
                <a:ea typeface="AR PL UMing HK" charset="0"/>
                <a:cs typeface="AR PL UMing HK" charset="0"/>
              </a:defRPr>
            </a:lvl1pPr>
            <a:lvl2pPr>
              <a:tabLst>
                <a:tab pos="723900" algn="l"/>
                <a:tab pos="1447800" algn="l"/>
                <a:tab pos="2171700" algn="l"/>
              </a:tabLst>
              <a:defRPr>
                <a:solidFill>
                  <a:srgbClr val="000000"/>
                </a:solidFill>
                <a:latin typeface="Arial" pitchFamily="34" charset="0"/>
                <a:ea typeface="AR PL UMing HK" charset="0"/>
                <a:cs typeface="AR PL UMing HK" charset="0"/>
              </a:defRPr>
            </a:lvl2pPr>
            <a:lvl3pPr>
              <a:tabLst>
                <a:tab pos="723900" algn="l"/>
                <a:tab pos="1447800" algn="l"/>
                <a:tab pos="2171700" algn="l"/>
              </a:tabLst>
              <a:defRPr>
                <a:solidFill>
                  <a:srgbClr val="000000"/>
                </a:solidFill>
                <a:latin typeface="Arial" pitchFamily="34" charset="0"/>
                <a:ea typeface="AR PL UMing HK" charset="0"/>
                <a:cs typeface="AR PL UMing HK" charset="0"/>
              </a:defRPr>
            </a:lvl3pPr>
            <a:lvl4pPr>
              <a:tabLst>
                <a:tab pos="723900" algn="l"/>
                <a:tab pos="1447800" algn="l"/>
                <a:tab pos="2171700" algn="l"/>
              </a:tabLst>
              <a:defRPr>
                <a:solidFill>
                  <a:srgbClr val="000000"/>
                </a:solidFill>
                <a:latin typeface="Arial" pitchFamily="34" charset="0"/>
                <a:ea typeface="AR PL UMing HK" charset="0"/>
                <a:cs typeface="AR PL UMing HK" charset="0"/>
              </a:defRPr>
            </a:lvl4pPr>
            <a:lvl5pPr>
              <a:tabLst>
                <a:tab pos="723900" algn="l"/>
                <a:tab pos="1447800" algn="l"/>
                <a:tab pos="21717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pitchFamily="34" charset="0"/>
                <a:ea typeface="AR PL UMing HK" charset="0"/>
                <a:cs typeface="AR PL UMing HK" charset="0"/>
              </a:defRPr>
            </a:lvl9pPr>
          </a:lstStyle>
          <a:p>
            <a:r>
              <a:rPr lang="en-US" dirty="0" smtClean="0"/>
              <a:t>Adaptation </a:t>
            </a:r>
            <a:r>
              <a:rPr lang="en-US" dirty="0" smtClean="0">
                <a:solidFill>
                  <a:srgbClr val="FF0000"/>
                </a:solidFill>
              </a:rPr>
              <a:t>without</a:t>
            </a:r>
            <a:r>
              <a:rPr lang="en-US" dirty="0" smtClean="0"/>
              <a:t> Clusters</a:t>
            </a:r>
            <a:endParaRPr lang="en-US" dirty="0"/>
          </a:p>
        </p:txBody>
      </p:sp>
    </p:spTree>
    <p:extLst>
      <p:ext uri="{BB962C8B-B14F-4D97-AF65-F5344CB8AC3E}">
        <p14:creationId xmlns:p14="http://schemas.microsoft.com/office/powerpoint/2010/main" val="40289363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P spid="1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a:xfrm>
            <a:off x="457200" y="990600"/>
            <a:ext cx="8496300" cy="5359400"/>
          </a:xfrm>
        </p:spPr>
        <p:txBody>
          <a:bodyPr/>
          <a:lstStyle/>
          <a:p>
            <a:pPr lvl="0"/>
            <a:r>
              <a:rPr lang="en-US" dirty="0" smtClean="0"/>
              <a:t>Lessons from “Standard” domain adaptation </a:t>
            </a:r>
          </a:p>
          <a:p>
            <a:pPr lvl="1"/>
            <a:r>
              <a:rPr lang="en-US" sz="1600" dirty="0" smtClean="0">
                <a:solidFill>
                  <a:srgbClr val="FF0000"/>
                </a:solidFill>
              </a:rPr>
              <a:t>[Chang, Connor, Roth, EMNLP’10]</a:t>
            </a:r>
          </a:p>
          <a:p>
            <a:pPr lvl="1"/>
            <a:r>
              <a:rPr lang="en-US" dirty="0" smtClean="0"/>
              <a:t>Interaction between F(Y|X) and F(X) adaptation</a:t>
            </a:r>
          </a:p>
          <a:p>
            <a:pPr lvl="1"/>
            <a:r>
              <a:rPr lang="en-US" dirty="0" smtClean="0"/>
              <a:t>Adaptation of F(X) may change everything</a:t>
            </a:r>
          </a:p>
          <a:p>
            <a:pPr lvl="0"/>
            <a:endParaRPr lang="en-US" dirty="0" smtClean="0"/>
          </a:p>
          <a:p>
            <a:pPr lvl="0"/>
            <a:r>
              <a:rPr lang="en-US" dirty="0" smtClean="0"/>
              <a:t>Changing the text rather than the model</a:t>
            </a:r>
          </a:p>
          <a:p>
            <a:pPr lvl="1"/>
            <a:r>
              <a:rPr lang="en-US" sz="1800" dirty="0" smtClean="0">
                <a:solidFill>
                  <a:srgbClr val="FF0000"/>
                </a:solidFill>
              </a:rPr>
              <a:t>[Kundu, Roth, CoNLL’11]</a:t>
            </a:r>
          </a:p>
          <a:p>
            <a:pPr lvl="1"/>
            <a:r>
              <a:rPr lang="en-US" dirty="0" smtClean="0"/>
              <a:t>Label Preserving Transformation of Instances of Interest</a:t>
            </a:r>
          </a:p>
          <a:p>
            <a:pPr lvl="1"/>
            <a:r>
              <a:rPr lang="en-US" dirty="0" smtClean="0"/>
              <a:t>Adaptation without Retraining</a:t>
            </a:r>
          </a:p>
          <a:p>
            <a:pPr lvl="1"/>
            <a:endParaRPr lang="en-US" dirty="0" smtClean="0"/>
          </a:p>
          <a:p>
            <a:pPr lvl="0"/>
            <a:r>
              <a:rPr lang="en-US" dirty="0" smtClean="0"/>
              <a:t>Adaptation for Text Correction</a:t>
            </a:r>
          </a:p>
          <a:p>
            <a:pPr lvl="1"/>
            <a:r>
              <a:rPr lang="en-US" sz="1800" dirty="0" smtClean="0">
                <a:solidFill>
                  <a:srgbClr val="FF0000"/>
                </a:solidFill>
              </a:rPr>
              <a:t>[Rozovskaya, Roth, ACL’11]</a:t>
            </a:r>
          </a:p>
          <a:p>
            <a:pPr lvl="1"/>
            <a:r>
              <a:rPr lang="en-US" dirty="0" smtClean="0"/>
              <a:t>Goal: Improving English as a Second Language (ESL)</a:t>
            </a:r>
          </a:p>
          <a:p>
            <a:pPr lvl="1"/>
            <a:r>
              <a:rPr lang="en-US" dirty="0" smtClean="0"/>
              <a:t>Source language of writer matters – how to adapt to it</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14</a:t>
            </a:fld>
            <a:endParaRPr lang="en-US" dirty="0"/>
          </a:p>
        </p:txBody>
      </p:sp>
      <p:sp>
        <p:nvSpPr>
          <p:cNvPr id="5" name="Rectangle 2"/>
          <p:cNvSpPr txBox="1">
            <a:spLocks noChangeArrowheads="1"/>
          </p:cNvSpPr>
          <p:nvPr/>
        </p:nvSpPr>
        <p:spPr bwMode="auto">
          <a:xfrm>
            <a:off x="6448101" y="867167"/>
            <a:ext cx="2601307" cy="2207109"/>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1800" dirty="0" smtClean="0"/>
              <a:t>Lesson : Important to consider both adaptation methods </a:t>
            </a:r>
          </a:p>
          <a:p>
            <a:r>
              <a:rPr lang="en-US" sz="1800" dirty="0" smtClean="0">
                <a:solidFill>
                  <a:srgbClr val="FF0000"/>
                </a:solidFill>
              </a:rPr>
              <a:t>Can we get away w/o knowing a lot about the target?</a:t>
            </a:r>
          </a:p>
          <a:p>
            <a:r>
              <a:rPr lang="en-US" sz="1800" dirty="0" smtClean="0"/>
              <a:t>On the fly adaptation</a:t>
            </a:r>
            <a:endParaRPr lang="en-US" sz="1800" dirty="0"/>
          </a:p>
        </p:txBody>
      </p:sp>
    </p:spTree>
    <p:extLst>
      <p:ext uri="{BB962C8B-B14F-4D97-AF65-F5344CB8AC3E}">
        <p14:creationId xmlns:p14="http://schemas.microsoft.com/office/powerpoint/2010/main" val="358995597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454E2C8-7336-4661-B8CD-ECC70F1401B3}"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68" y="1779332"/>
            <a:ext cx="4178832" cy="3453068"/>
          </a:xfrm>
          <a:prstGeom prst="rect">
            <a:avLst/>
          </a:prstGeom>
          <a:solidFill>
            <a:srgbClr val="FFFFCC"/>
          </a:solidFill>
          <a:ln w="28575">
            <a:solidFill>
              <a:schemeClr val="bg2"/>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464" y="3060700"/>
            <a:ext cx="5222645" cy="3517900"/>
          </a:xfrm>
          <a:prstGeom prst="rect">
            <a:avLst/>
          </a:prstGeom>
          <a:ln w="28575">
            <a:solidFill>
              <a:schemeClr val="bg2"/>
            </a:solidFill>
          </a:ln>
        </p:spPr>
      </p:pic>
      <p:sp>
        <p:nvSpPr>
          <p:cNvPr id="9" name="Rectangle 16"/>
          <p:cNvSpPr>
            <a:spLocks noChangeArrowheads="1"/>
          </p:cNvSpPr>
          <p:nvPr/>
        </p:nvSpPr>
        <p:spPr bwMode="auto">
          <a:xfrm>
            <a:off x="6337301" y="863600"/>
            <a:ext cx="2745808" cy="1041400"/>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en-US" sz="2000" dirty="0" smtClean="0">
                <a:latin typeface="Calibri" pitchFamily="34" charset="0"/>
              </a:rPr>
              <a:t>Reason: “</a:t>
            </a:r>
            <a:r>
              <a:rPr lang="en-US" sz="2000" dirty="0" smtClean="0">
                <a:solidFill>
                  <a:srgbClr val="FF0000"/>
                </a:solidFill>
                <a:latin typeface="Calibri" pitchFamily="34" charset="0"/>
              </a:rPr>
              <a:t>abuse</a:t>
            </a:r>
            <a:r>
              <a:rPr lang="en-US" sz="2000" dirty="0" smtClean="0">
                <a:latin typeface="Calibri" pitchFamily="34" charset="0"/>
              </a:rPr>
              <a:t>” was never observed as a verb</a:t>
            </a:r>
            <a:endParaRPr lang="en-US" sz="2000" dirty="0">
              <a:latin typeface="Calibri" pitchFamily="34" charset="0"/>
            </a:endParaRPr>
          </a:p>
        </p:txBody>
      </p:sp>
      <p:sp>
        <p:nvSpPr>
          <p:cNvPr id="3" name="Content Placeholder 2"/>
          <p:cNvSpPr>
            <a:spLocks noGrp="1"/>
          </p:cNvSpPr>
          <p:nvPr>
            <p:ph idx="1"/>
          </p:nvPr>
        </p:nvSpPr>
        <p:spPr/>
        <p:txBody>
          <a:bodyPr/>
          <a:lstStyle/>
          <a:p>
            <a:pPr lvl="0"/>
            <a:r>
              <a:rPr lang="en-US" dirty="0" smtClean="0"/>
              <a:t>                   UN Peacekeepers abuse children </a:t>
            </a:r>
          </a:p>
          <a:p>
            <a:endParaRPr lang="en-US" dirty="0" smtClean="0"/>
          </a:p>
          <a:p>
            <a:endParaRPr lang="en-US" dirty="0"/>
          </a:p>
          <a:p>
            <a:pPr marL="0" indent="0">
              <a:buNone/>
            </a:pPr>
            <a:r>
              <a:rPr lang="en-US" dirty="0" smtClean="0"/>
              <a:t>                                                            UN </a:t>
            </a:r>
            <a:r>
              <a:rPr lang="en-US" dirty="0"/>
              <a:t>Peacekeepers </a:t>
            </a:r>
            <a:r>
              <a:rPr lang="en-US" dirty="0" smtClean="0"/>
              <a:t>hurt children</a:t>
            </a:r>
            <a:endParaRPr lang="en-US" dirty="0"/>
          </a:p>
        </p:txBody>
      </p:sp>
      <p:cxnSp>
        <p:nvCxnSpPr>
          <p:cNvPr id="11" name="Straight Arrow Connector 10"/>
          <p:cNvCxnSpPr/>
          <p:nvPr/>
        </p:nvCxnSpPr>
        <p:spPr>
          <a:xfrm>
            <a:off x="4953000" y="1663700"/>
            <a:ext cx="2311400" cy="952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6"/>
          <p:cNvSpPr>
            <a:spLocks noChangeArrowheads="1"/>
          </p:cNvSpPr>
          <p:nvPr/>
        </p:nvSpPr>
        <p:spPr bwMode="auto">
          <a:xfrm>
            <a:off x="6896099" y="3606991"/>
            <a:ext cx="1907609" cy="520700"/>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en-US" sz="2000" dirty="0" smtClean="0">
                <a:solidFill>
                  <a:srgbClr val="FF0000"/>
                </a:solidFill>
                <a:latin typeface="Calibri" pitchFamily="34" charset="0"/>
              </a:rPr>
              <a:t>Correct!</a:t>
            </a:r>
            <a:endParaRPr lang="en-US" sz="2000" dirty="0">
              <a:solidFill>
                <a:srgbClr val="FF0000"/>
              </a:solidFill>
              <a:latin typeface="Calibri" pitchFamily="34" charset="0"/>
            </a:endParaRPr>
          </a:p>
        </p:txBody>
      </p:sp>
      <p:cxnSp>
        <p:nvCxnSpPr>
          <p:cNvPr id="13" name="Straight Arrow Connector 12"/>
          <p:cNvCxnSpPr/>
          <p:nvPr/>
        </p:nvCxnSpPr>
        <p:spPr>
          <a:xfrm flipH="1" flipV="1">
            <a:off x="4889500" y="1778000"/>
            <a:ext cx="2146300" cy="863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04800" y="5359400"/>
            <a:ext cx="3136900" cy="612648"/>
          </a:xfrm>
          <a:prstGeom prst="wedgeRectCallout">
            <a:avLst>
              <a:gd name="adj1" fmla="val -13763"/>
              <a:gd name="adj2" fmla="val -19662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cs typeface="Calibri" pitchFamily="34" charset="0"/>
              </a:rPr>
              <a:t>Wrong!</a:t>
            </a:r>
          </a:p>
          <a:p>
            <a:pPr algn="ctr"/>
            <a:r>
              <a:rPr lang="en-US" dirty="0" smtClean="0">
                <a:solidFill>
                  <a:schemeClr val="tx1"/>
                </a:solidFill>
                <a:latin typeface="Calibri" pitchFamily="34" charset="0"/>
                <a:cs typeface="Calibri" pitchFamily="34" charset="0"/>
              </a:rPr>
              <a:t>“Peacekeepers” is </a:t>
            </a:r>
            <a:r>
              <a:rPr lang="en-US" dirty="0" smtClean="0">
                <a:solidFill>
                  <a:srgbClr val="FF0000"/>
                </a:solidFill>
                <a:latin typeface="Calibri" pitchFamily="34" charset="0"/>
                <a:cs typeface="Calibri" pitchFamily="34" charset="0"/>
              </a:rPr>
              <a:t>not</a:t>
            </a:r>
            <a:r>
              <a:rPr lang="en-US" dirty="0" smtClean="0">
                <a:solidFill>
                  <a:schemeClr val="tx1"/>
                </a:solidFill>
                <a:latin typeface="Calibri" pitchFamily="34" charset="0"/>
                <a:cs typeface="Calibri" pitchFamily="34" charset="0"/>
              </a:rPr>
              <a:t> the Verb </a:t>
            </a:r>
            <a:endParaRPr lang="en-US" dirty="0">
              <a:solidFill>
                <a:schemeClr val="tx1"/>
              </a:solidFill>
              <a:latin typeface="Calibri" pitchFamily="34" charset="0"/>
              <a:cs typeface="Calibri" pitchFamily="34" charset="0"/>
            </a:endParaRPr>
          </a:p>
        </p:txBody>
      </p:sp>
      <p:sp>
        <p:nvSpPr>
          <p:cNvPr id="10" name="Title 9"/>
          <p:cNvSpPr>
            <a:spLocks noGrp="1"/>
          </p:cNvSpPr>
          <p:nvPr>
            <p:ph type="title"/>
          </p:nvPr>
        </p:nvSpPr>
        <p:spPr/>
        <p:txBody>
          <a:bodyPr/>
          <a:lstStyle/>
          <a:p>
            <a:r>
              <a:rPr lang="en-US" dirty="0" smtClean="0"/>
              <a:t>On the fly Adaptation</a:t>
            </a:r>
            <a:endParaRPr lang="en-US" dirty="0"/>
          </a:p>
        </p:txBody>
      </p:sp>
    </p:spTree>
    <p:extLst>
      <p:ext uri="{BB962C8B-B14F-4D97-AF65-F5344CB8AC3E}">
        <p14:creationId xmlns:p14="http://schemas.microsoft.com/office/powerpoint/2010/main" val="2077270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72" y="2588260"/>
            <a:ext cx="6096000" cy="3810000"/>
          </a:xfrm>
          <a:prstGeom prst="rect">
            <a:avLst/>
          </a:prstGeom>
        </p:spPr>
      </p:pic>
      <p:sp>
        <p:nvSpPr>
          <p:cNvPr id="6" name="Rectangle 5"/>
          <p:cNvSpPr/>
          <p:nvPr/>
        </p:nvSpPr>
        <p:spPr>
          <a:xfrm>
            <a:off x="438150" y="1111468"/>
            <a:ext cx="8178800" cy="17907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itchFamily="34" charset="0"/>
                <a:cs typeface="Calibri" pitchFamily="34" charset="0"/>
              </a:rPr>
              <a:t>Original Sentence</a:t>
            </a:r>
          </a:p>
          <a:p>
            <a:r>
              <a:rPr lang="en-US" sz="2000" dirty="0">
                <a:solidFill>
                  <a:schemeClr val="tx1"/>
                </a:solidFill>
                <a:latin typeface="Calibri" pitchFamily="34" charset="0"/>
                <a:cs typeface="Calibri" pitchFamily="34" charset="0"/>
              </a:rPr>
              <a:t>He was discharged from the hospital after a two-day checkup  </a:t>
            </a:r>
          </a:p>
          <a:p>
            <a:r>
              <a:rPr lang="en-US" sz="2000" dirty="0">
                <a:solidFill>
                  <a:schemeClr val="tx1"/>
                </a:solidFill>
                <a:latin typeface="Calibri" pitchFamily="34" charset="0"/>
                <a:cs typeface="Calibri" pitchFamily="34" charset="0"/>
              </a:rPr>
              <a:t>and he and his parents had what Mr. </a:t>
            </a:r>
            <a:r>
              <a:rPr lang="en-US" sz="2000" dirty="0" err="1">
                <a:solidFill>
                  <a:schemeClr val="tx1"/>
                </a:solidFill>
                <a:latin typeface="Calibri" pitchFamily="34" charset="0"/>
                <a:cs typeface="Calibri" pitchFamily="34" charset="0"/>
              </a:rPr>
              <a:t>Mckinley</a:t>
            </a:r>
            <a:r>
              <a:rPr lang="en-US" sz="2000" dirty="0">
                <a:solidFill>
                  <a:schemeClr val="tx1"/>
                </a:solidFill>
                <a:latin typeface="Calibri" pitchFamily="34" charset="0"/>
                <a:cs typeface="Calibri" pitchFamily="34" charset="0"/>
              </a:rPr>
              <a:t> described as a “celebration lunch” in the campus.</a:t>
            </a:r>
          </a:p>
          <a:p>
            <a:endParaRPr lang="en-US" sz="2000" dirty="0">
              <a:solidFill>
                <a:schemeClr val="tx1"/>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t>2</a:t>
            </a:r>
            <a:r>
              <a:rPr lang="en-US" baseline="30000" dirty="0" smtClean="0"/>
              <a:t>nd</a:t>
            </a:r>
            <a:r>
              <a:rPr lang="en-US" dirty="0" smtClean="0"/>
              <a:t> Motivating </a:t>
            </a:r>
            <a:r>
              <a:rPr lang="en-US" dirty="0"/>
              <a:t>Example </a:t>
            </a:r>
            <a:r>
              <a:rPr lang="en-US" dirty="0" smtClean="0"/>
              <a:t> </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16</a:t>
            </a:fld>
            <a:endParaRPr lang="en-US" dirty="0"/>
          </a:p>
        </p:txBody>
      </p:sp>
      <p:sp>
        <p:nvSpPr>
          <p:cNvPr id="8" name="Left Arrow 7"/>
          <p:cNvSpPr/>
          <p:nvPr/>
        </p:nvSpPr>
        <p:spPr>
          <a:xfrm>
            <a:off x="4940300" y="5499100"/>
            <a:ext cx="1384300" cy="342900"/>
          </a:xfrm>
          <a:prstGeom prst="leftArrow">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2" name="TextBox 11"/>
          <p:cNvSpPr txBox="1"/>
          <p:nvPr/>
        </p:nvSpPr>
        <p:spPr>
          <a:xfrm>
            <a:off x="5048250" y="4901407"/>
            <a:ext cx="1219200" cy="400110"/>
          </a:xfrm>
          <a:prstGeom prst="rect">
            <a:avLst/>
          </a:prstGeom>
          <a:solidFill>
            <a:srgbClr val="FFFFCC"/>
          </a:solidFill>
          <a:ln>
            <a:solidFill>
              <a:schemeClr val="bg2"/>
            </a:solidFill>
          </a:ln>
        </p:spPr>
        <p:txBody>
          <a:bodyPr wrap="square" rtlCol="0">
            <a:spAutoFit/>
          </a:bodyPr>
          <a:lstStyle/>
          <a:p>
            <a:r>
              <a:rPr lang="en-US" sz="2000" dirty="0" smtClean="0">
                <a:latin typeface="Calibri" pitchFamily="34" charset="0"/>
                <a:cs typeface="Calibri" pitchFamily="34" charset="0"/>
              </a:rPr>
              <a:t>AM-TMP</a:t>
            </a:r>
            <a:endParaRPr lang="en-US" sz="2000" dirty="0">
              <a:latin typeface="Calibri" pitchFamily="34" charset="0"/>
              <a:cs typeface="Calibri" pitchFamily="34" charset="0"/>
            </a:endParaRPr>
          </a:p>
        </p:txBody>
      </p:sp>
      <p:sp>
        <p:nvSpPr>
          <p:cNvPr id="15" name="TextBox 14"/>
          <p:cNvSpPr txBox="1"/>
          <p:nvPr/>
        </p:nvSpPr>
        <p:spPr>
          <a:xfrm>
            <a:off x="533400" y="5596637"/>
            <a:ext cx="1219200" cy="400110"/>
          </a:xfrm>
          <a:prstGeom prst="rect">
            <a:avLst/>
          </a:prstGeom>
          <a:solidFill>
            <a:srgbClr val="FFFFCC"/>
          </a:solidFill>
          <a:ln>
            <a:solidFill>
              <a:schemeClr val="bg2"/>
            </a:solidFill>
          </a:ln>
        </p:spPr>
        <p:txBody>
          <a:bodyPr wrap="square" rtlCol="0">
            <a:spAutoFit/>
          </a:bodyPr>
          <a:lstStyle/>
          <a:p>
            <a:r>
              <a:rPr lang="en-US" sz="2000" dirty="0" smtClean="0">
                <a:latin typeface="Calibri" pitchFamily="34" charset="0"/>
                <a:cs typeface="Calibri" pitchFamily="34" charset="0"/>
              </a:rPr>
              <a:t>Predicate</a:t>
            </a:r>
            <a:endParaRPr lang="en-US" sz="2000" dirty="0">
              <a:latin typeface="Calibri" pitchFamily="34" charset="0"/>
              <a:cs typeface="Calibri" pitchFamily="34" charset="0"/>
            </a:endParaRPr>
          </a:p>
        </p:txBody>
      </p:sp>
      <p:sp>
        <p:nvSpPr>
          <p:cNvPr id="16" name="Explosion 2 15"/>
          <p:cNvSpPr/>
          <p:nvPr/>
        </p:nvSpPr>
        <p:spPr>
          <a:xfrm>
            <a:off x="6705600" y="4787900"/>
            <a:ext cx="1727200" cy="1473200"/>
          </a:xfrm>
          <a:prstGeom prst="irregularSeal2">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010400" y="5359400"/>
            <a:ext cx="990600" cy="400110"/>
          </a:xfrm>
          <a:prstGeom prst="rect">
            <a:avLst/>
          </a:prstGeom>
          <a:noFill/>
        </p:spPr>
        <p:txBody>
          <a:bodyPr wrap="square" rtlCol="0">
            <a:spAutoFit/>
          </a:bodyPr>
          <a:lstStyle/>
          <a:p>
            <a:r>
              <a:rPr lang="en-US" sz="2000" dirty="0" smtClean="0">
                <a:latin typeface="Calibri" pitchFamily="34" charset="0"/>
                <a:cs typeface="Calibri" pitchFamily="34" charset="0"/>
              </a:rPr>
              <a:t>Wrong</a:t>
            </a:r>
            <a:endParaRPr lang="en-US" sz="2000" dirty="0">
              <a:latin typeface="Calibri" pitchFamily="34" charset="0"/>
              <a:cs typeface="Calibri" pitchFamily="34" charset="0"/>
            </a:endParaRPr>
          </a:p>
        </p:txBody>
      </p:sp>
      <p:sp>
        <p:nvSpPr>
          <p:cNvPr id="9" name="Rectangle 8"/>
          <p:cNvSpPr/>
          <p:nvPr/>
        </p:nvSpPr>
        <p:spPr>
          <a:xfrm>
            <a:off x="5934402" y="1560786"/>
            <a:ext cx="1020572" cy="29954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9181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81700" y="1676400"/>
            <a:ext cx="1409700" cy="368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11480" y="1294892"/>
            <a:ext cx="8229600" cy="4953000"/>
          </a:xfrm>
        </p:spPr>
        <p:txBody>
          <a:bodyPr/>
          <a:lstStyle/>
          <a:p>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3734" r="27634" b="13599"/>
          <a:stretch/>
        </p:blipFill>
        <p:spPr>
          <a:xfrm>
            <a:off x="1735328" y="3108960"/>
            <a:ext cx="4411472" cy="3149600"/>
          </a:xfrm>
          <a:prstGeom prst="rect">
            <a:avLst/>
          </a:prstGeom>
        </p:spPr>
      </p:pic>
      <p:sp>
        <p:nvSpPr>
          <p:cNvPr id="2" name="Title 1"/>
          <p:cNvSpPr>
            <a:spLocks noGrp="1"/>
          </p:cNvSpPr>
          <p:nvPr>
            <p:ph type="title"/>
          </p:nvPr>
        </p:nvSpPr>
        <p:spPr/>
        <p:txBody>
          <a:bodyPr/>
          <a:lstStyle/>
          <a:p>
            <a:r>
              <a:rPr lang="en-US" dirty="0" smtClean="0"/>
              <a:t>2</a:t>
            </a:r>
            <a:r>
              <a:rPr lang="en-US" baseline="30000" dirty="0" smtClean="0"/>
              <a:t>nd</a:t>
            </a:r>
            <a:r>
              <a:rPr lang="en-US" dirty="0" smtClean="0"/>
              <a:t> Motivating Example </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17</a:t>
            </a:fld>
            <a:endParaRPr lang="en-US" dirty="0"/>
          </a:p>
        </p:txBody>
      </p:sp>
      <p:sp>
        <p:nvSpPr>
          <p:cNvPr id="18" name="Left Arrow 17"/>
          <p:cNvSpPr/>
          <p:nvPr/>
        </p:nvSpPr>
        <p:spPr>
          <a:xfrm>
            <a:off x="4937760" y="5489956"/>
            <a:ext cx="1384300" cy="342900"/>
          </a:xfrm>
          <a:prstGeom prst="leftArrow">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225550" y="5556329"/>
            <a:ext cx="1219200" cy="400110"/>
          </a:xfrm>
          <a:prstGeom prst="rect">
            <a:avLst/>
          </a:prstGeom>
          <a:solidFill>
            <a:srgbClr val="FFFFCC"/>
          </a:solidFill>
          <a:ln>
            <a:solidFill>
              <a:schemeClr val="bg2"/>
            </a:solidFill>
          </a:ln>
        </p:spPr>
        <p:txBody>
          <a:bodyPr wrap="square" rtlCol="0">
            <a:spAutoFit/>
          </a:bodyPr>
          <a:lstStyle/>
          <a:p>
            <a:r>
              <a:rPr lang="en-US" sz="2000" dirty="0" smtClean="0">
                <a:latin typeface="Calibri" pitchFamily="34" charset="0"/>
                <a:cs typeface="Calibri" pitchFamily="34" charset="0"/>
              </a:rPr>
              <a:t>Predicate</a:t>
            </a:r>
            <a:endParaRPr lang="en-US" sz="2000" dirty="0">
              <a:latin typeface="Calibri" pitchFamily="34" charset="0"/>
              <a:cs typeface="Calibri" pitchFamily="34" charset="0"/>
            </a:endParaRPr>
          </a:p>
        </p:txBody>
      </p:sp>
      <p:sp>
        <p:nvSpPr>
          <p:cNvPr id="24" name="TextBox 23"/>
          <p:cNvSpPr txBox="1"/>
          <p:nvPr/>
        </p:nvSpPr>
        <p:spPr>
          <a:xfrm>
            <a:off x="5048250" y="6061184"/>
            <a:ext cx="1219200" cy="400110"/>
          </a:xfrm>
          <a:prstGeom prst="rect">
            <a:avLst/>
          </a:prstGeom>
          <a:solidFill>
            <a:srgbClr val="FFFFCC"/>
          </a:solidFill>
          <a:ln>
            <a:solidFill>
              <a:schemeClr val="bg2"/>
            </a:solidFill>
          </a:ln>
        </p:spPr>
        <p:txBody>
          <a:bodyPr wrap="square" rtlCol="0">
            <a:spAutoFit/>
          </a:bodyPr>
          <a:lstStyle/>
          <a:p>
            <a:r>
              <a:rPr lang="en-US" sz="2000" dirty="0" smtClean="0">
                <a:latin typeface="Calibri" pitchFamily="34" charset="0"/>
                <a:cs typeface="Calibri" pitchFamily="34" charset="0"/>
              </a:rPr>
              <a:t>AM-TMP</a:t>
            </a:r>
            <a:endParaRPr lang="en-US" sz="2000" dirty="0">
              <a:latin typeface="Calibri" pitchFamily="34" charset="0"/>
              <a:cs typeface="Calibri" pitchFamily="34" charset="0"/>
            </a:endParaRPr>
          </a:p>
        </p:txBody>
      </p:sp>
      <p:sp>
        <p:nvSpPr>
          <p:cNvPr id="15" name="Explosion 2 14"/>
          <p:cNvSpPr/>
          <p:nvPr/>
        </p:nvSpPr>
        <p:spPr>
          <a:xfrm>
            <a:off x="6703060" y="4791456"/>
            <a:ext cx="1727200" cy="1473200"/>
          </a:xfrm>
          <a:prstGeom prst="irregularSeal2">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007860" y="5362956"/>
            <a:ext cx="1104900" cy="400110"/>
          </a:xfrm>
          <a:prstGeom prst="rect">
            <a:avLst/>
          </a:prstGeom>
          <a:noFill/>
        </p:spPr>
        <p:txBody>
          <a:bodyPr wrap="square" rtlCol="0">
            <a:spAutoFit/>
          </a:bodyPr>
          <a:lstStyle/>
          <a:p>
            <a:r>
              <a:rPr lang="en-US" sz="2000" dirty="0" smtClean="0">
                <a:latin typeface="Calibri" pitchFamily="34" charset="0"/>
                <a:cs typeface="Calibri" pitchFamily="34" charset="0"/>
              </a:rPr>
              <a:t>Correct!</a:t>
            </a:r>
            <a:endParaRPr lang="en-US" sz="2000" dirty="0">
              <a:latin typeface="Calibri" pitchFamily="34" charset="0"/>
              <a:cs typeface="Calibri" pitchFamily="34" charset="0"/>
            </a:endParaRPr>
          </a:p>
        </p:txBody>
      </p:sp>
      <p:sp>
        <p:nvSpPr>
          <p:cNvPr id="19" name="Rectangle 18"/>
          <p:cNvSpPr/>
          <p:nvPr/>
        </p:nvSpPr>
        <p:spPr>
          <a:xfrm>
            <a:off x="438150" y="1111468"/>
            <a:ext cx="8178800" cy="17907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latin typeface="Calibri" pitchFamily="34" charset="0"/>
                <a:cs typeface="Calibri" pitchFamily="34" charset="0"/>
              </a:rPr>
              <a:t>Modified </a:t>
            </a:r>
            <a:r>
              <a:rPr lang="en-US" sz="2000" dirty="0">
                <a:solidFill>
                  <a:srgbClr val="FF0000"/>
                </a:solidFill>
                <a:latin typeface="Calibri" pitchFamily="34" charset="0"/>
                <a:cs typeface="Calibri" pitchFamily="34" charset="0"/>
              </a:rPr>
              <a:t>Sentence</a:t>
            </a:r>
          </a:p>
          <a:p>
            <a:r>
              <a:rPr lang="en-US" sz="2000" dirty="0">
                <a:solidFill>
                  <a:schemeClr val="tx1"/>
                </a:solidFill>
                <a:latin typeface="Calibri" pitchFamily="34" charset="0"/>
                <a:cs typeface="Calibri" pitchFamily="34" charset="0"/>
              </a:rPr>
              <a:t>He was discharged from the hospital after a two-day </a:t>
            </a:r>
            <a:r>
              <a:rPr lang="en-US" sz="2000" dirty="0" smtClean="0">
                <a:solidFill>
                  <a:schemeClr val="tx1"/>
                </a:solidFill>
                <a:latin typeface="Calibri" pitchFamily="34" charset="0"/>
                <a:cs typeface="Calibri" pitchFamily="34" charset="0"/>
              </a:rPr>
              <a:t>examination  </a:t>
            </a:r>
            <a:endParaRPr lang="en-US" sz="2000" dirty="0">
              <a:solidFill>
                <a:schemeClr val="tx1"/>
              </a:solidFill>
              <a:latin typeface="Calibri" pitchFamily="34" charset="0"/>
              <a:cs typeface="Calibri" pitchFamily="34" charset="0"/>
            </a:endParaRPr>
          </a:p>
          <a:p>
            <a:r>
              <a:rPr lang="en-US" sz="2000" dirty="0">
                <a:solidFill>
                  <a:schemeClr val="tx1"/>
                </a:solidFill>
                <a:latin typeface="Calibri" pitchFamily="34" charset="0"/>
                <a:cs typeface="Calibri" pitchFamily="34" charset="0"/>
              </a:rPr>
              <a:t>and he and his parents had what Mr. </a:t>
            </a:r>
            <a:r>
              <a:rPr lang="en-US" sz="2000" dirty="0" err="1">
                <a:solidFill>
                  <a:schemeClr val="tx1"/>
                </a:solidFill>
                <a:latin typeface="Calibri" pitchFamily="34" charset="0"/>
                <a:cs typeface="Calibri" pitchFamily="34" charset="0"/>
              </a:rPr>
              <a:t>Mckinley</a:t>
            </a:r>
            <a:r>
              <a:rPr lang="en-US" sz="2000" dirty="0">
                <a:solidFill>
                  <a:schemeClr val="tx1"/>
                </a:solidFill>
                <a:latin typeface="Calibri" pitchFamily="34" charset="0"/>
                <a:cs typeface="Calibri" pitchFamily="34" charset="0"/>
              </a:rPr>
              <a:t> described as a “celebration lunch” in the campus.</a:t>
            </a:r>
          </a:p>
          <a:p>
            <a:endParaRPr lang="en-US" sz="2000" dirty="0">
              <a:solidFill>
                <a:schemeClr val="tx1"/>
              </a:solidFill>
              <a:latin typeface="Calibri" pitchFamily="34" charset="0"/>
              <a:cs typeface="Calibri" pitchFamily="34" charset="0"/>
            </a:endParaRPr>
          </a:p>
        </p:txBody>
      </p:sp>
      <p:sp>
        <p:nvSpPr>
          <p:cNvPr id="20" name="Rectangle 19"/>
          <p:cNvSpPr/>
          <p:nvPr/>
        </p:nvSpPr>
        <p:spPr>
          <a:xfrm>
            <a:off x="5934402" y="1576552"/>
            <a:ext cx="1425466" cy="29954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p:cNvSpPr>
            <a:spLocks noChangeArrowheads="1"/>
          </p:cNvSpPr>
          <p:nvPr/>
        </p:nvSpPr>
        <p:spPr bwMode="auto">
          <a:xfrm>
            <a:off x="5486400" y="3086606"/>
            <a:ext cx="3596709" cy="1657552"/>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bg2"/>
              </a:buClr>
              <a:buSzPct val="75000"/>
              <a:buFont typeface="Wingdings" pitchFamily="2" charset="2"/>
              <a:buNone/>
            </a:pPr>
            <a:r>
              <a:rPr lang="en-US" sz="2000" dirty="0" smtClean="0">
                <a:latin typeface="Calibri" pitchFamily="34" charset="0"/>
              </a:rPr>
              <a:t>Highlights another difficulty in re-training NLP systems for adaptation: Systems are typically large pipeline systems; </a:t>
            </a:r>
            <a:r>
              <a:rPr lang="en-US" sz="2000" dirty="0" smtClean="0">
                <a:solidFill>
                  <a:srgbClr val="FF0000"/>
                </a:solidFill>
                <a:latin typeface="Calibri" pitchFamily="34" charset="0"/>
              </a:rPr>
              <a:t>retraining should apply to all components. </a:t>
            </a:r>
            <a:endParaRPr lang="en-US" sz="2000" dirty="0">
              <a:solidFill>
                <a:srgbClr val="FF0000"/>
              </a:solidFill>
              <a:latin typeface="Calibri" pitchFamily="34" charset="0"/>
            </a:endParaRPr>
          </a:p>
        </p:txBody>
      </p:sp>
    </p:spTree>
    <p:extLst>
      <p:ext uri="{BB962C8B-B14F-4D97-AF65-F5344CB8AC3E}">
        <p14:creationId xmlns:p14="http://schemas.microsoft.com/office/powerpoint/2010/main" val="2215969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fly” Adaptation</a:t>
            </a:r>
            <a:endParaRPr lang="en-US" dirty="0"/>
          </a:p>
        </p:txBody>
      </p:sp>
      <p:sp>
        <p:nvSpPr>
          <p:cNvPr id="3" name="Content Placeholder 2"/>
          <p:cNvSpPr>
            <a:spLocks noGrp="1"/>
          </p:cNvSpPr>
          <p:nvPr>
            <p:ph idx="1"/>
          </p:nvPr>
        </p:nvSpPr>
        <p:spPr>
          <a:xfrm>
            <a:off x="457199" y="1219200"/>
            <a:ext cx="8403021" cy="4953000"/>
          </a:xfrm>
        </p:spPr>
        <p:txBody>
          <a:bodyPr/>
          <a:lstStyle/>
          <a:p>
            <a:r>
              <a:rPr lang="en-US" dirty="0" smtClean="0"/>
              <a:t>Can </a:t>
            </a:r>
            <a:r>
              <a:rPr lang="en-US" dirty="0" smtClean="0">
                <a:solidFill>
                  <a:srgbClr val="FF0000"/>
                </a:solidFill>
              </a:rPr>
              <a:t>text perturbation </a:t>
            </a:r>
            <a:r>
              <a:rPr lang="en-US" dirty="0" smtClean="0"/>
              <a:t>be done in an </a:t>
            </a:r>
            <a:r>
              <a:rPr lang="en-US" dirty="0" smtClean="0">
                <a:solidFill>
                  <a:srgbClr val="FF0000"/>
                </a:solidFill>
              </a:rPr>
              <a:t>automatic way </a:t>
            </a:r>
            <a:r>
              <a:rPr lang="en-US" dirty="0" smtClean="0"/>
              <a:t>to yield better NLP analysis?</a:t>
            </a:r>
          </a:p>
          <a:p>
            <a:r>
              <a:rPr lang="en-US" dirty="0" smtClean="0"/>
              <a:t>Can it be done </a:t>
            </a:r>
            <a:r>
              <a:rPr lang="en-US" dirty="0" smtClean="0">
                <a:solidFill>
                  <a:srgbClr val="FF0000"/>
                </a:solidFill>
              </a:rPr>
              <a:t>using training data </a:t>
            </a:r>
            <a:r>
              <a:rPr lang="en-US" dirty="0" smtClean="0"/>
              <a:t>information only?</a:t>
            </a:r>
          </a:p>
          <a:p>
            <a:pPr lvl="1"/>
            <a:r>
              <a:rPr lang="en-US" dirty="0" smtClean="0"/>
              <a:t>Given a target instance “perturb” it based on training data information</a:t>
            </a:r>
          </a:p>
          <a:p>
            <a:pPr lvl="1"/>
            <a:r>
              <a:rPr lang="en-US" dirty="0" smtClean="0">
                <a:solidFill>
                  <a:srgbClr val="FF0000"/>
                </a:solidFill>
              </a:rPr>
              <a:t>Idea: </a:t>
            </a:r>
            <a:r>
              <a:rPr lang="en-US" dirty="0" smtClean="0"/>
              <a:t>statistics on training should allow us to determine “what needs to be perturbed” and how</a:t>
            </a:r>
          </a:p>
          <a:p>
            <a:endParaRPr lang="en-US" dirty="0" smtClean="0"/>
          </a:p>
          <a:p>
            <a:r>
              <a:rPr lang="en-US" dirty="0" smtClean="0"/>
              <a:t>Experimental study:</a:t>
            </a:r>
          </a:p>
          <a:p>
            <a:pPr lvl="1"/>
            <a:r>
              <a:rPr lang="en-US" dirty="0" smtClean="0"/>
              <a:t>Semantic Role </a:t>
            </a:r>
            <a:r>
              <a:rPr lang="en-US" dirty="0"/>
              <a:t>L</a:t>
            </a:r>
            <a:r>
              <a:rPr lang="en-US" dirty="0" smtClean="0"/>
              <a:t>abeling. </a:t>
            </a:r>
          </a:p>
          <a:p>
            <a:pPr lvl="1"/>
            <a:r>
              <a:rPr lang="en-US" dirty="0" smtClean="0"/>
              <a:t>Model trained on WSJ and evaluated on Fiction data</a:t>
            </a: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18</a:t>
            </a:fld>
            <a:endParaRPr lang="en-US" dirty="0"/>
          </a:p>
        </p:txBody>
      </p:sp>
    </p:spTree>
    <p:extLst>
      <p:ext uri="{BB962C8B-B14F-4D97-AF65-F5344CB8AC3E}">
        <p14:creationId xmlns:p14="http://schemas.microsoft.com/office/powerpoint/2010/main" val="343961904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168153" y="4049969"/>
            <a:ext cx="1169147" cy="400110"/>
          </a:xfrm>
          <a:prstGeom prst="rect">
            <a:avLst/>
          </a:prstGeom>
          <a:noFill/>
        </p:spPr>
        <p:txBody>
          <a:bodyPr wrap="square" rtlCol="0" anchor="ctr" anchorCtr="1">
            <a:spAutoFit/>
          </a:bodyPr>
          <a:lstStyle/>
          <a:p>
            <a:r>
              <a:rPr lang="en-US" sz="2000" dirty="0" smtClean="0">
                <a:latin typeface="Calibri" pitchFamily="34" charset="0"/>
                <a:cs typeface="Andalus" pitchFamily="2" charset="-78"/>
              </a:rPr>
              <a:t>…</a:t>
            </a:r>
            <a:endParaRPr lang="en-US" sz="2000" baseline="-25000" dirty="0">
              <a:latin typeface="Calibri" pitchFamily="34" charset="0"/>
              <a:cs typeface="Andalus" pitchFamily="2" charset="-78"/>
            </a:endParaRPr>
          </a:p>
        </p:txBody>
      </p:sp>
      <p:sp>
        <p:nvSpPr>
          <p:cNvPr id="25" name="TextBox 24"/>
          <p:cNvSpPr txBox="1"/>
          <p:nvPr/>
        </p:nvSpPr>
        <p:spPr>
          <a:xfrm>
            <a:off x="5168153" y="3726481"/>
            <a:ext cx="1143000" cy="400110"/>
          </a:xfrm>
          <a:prstGeom prst="rect">
            <a:avLst/>
          </a:prstGeom>
          <a:noFill/>
        </p:spPr>
        <p:txBody>
          <a:bodyPr wrap="square" rtlCol="0" anchor="ctr" anchorCtr="1">
            <a:spAutoFit/>
          </a:bodyPr>
          <a:lstStyle/>
          <a:p>
            <a:r>
              <a:rPr lang="en-US" sz="2000" dirty="0" smtClean="0">
                <a:solidFill>
                  <a:srgbClr val="FF0066"/>
                </a:solidFill>
                <a:latin typeface="Calibri" pitchFamily="34" charset="0"/>
                <a:cs typeface="Andalus" pitchFamily="2" charset="-78"/>
              </a:rPr>
              <a:t>o</a:t>
            </a:r>
            <a:r>
              <a:rPr lang="en-US" sz="2000" baseline="-25000" dirty="0" smtClean="0">
                <a:solidFill>
                  <a:srgbClr val="FF0066"/>
                </a:solidFill>
                <a:latin typeface="Calibri" pitchFamily="34" charset="0"/>
                <a:cs typeface="Andalus" pitchFamily="2" charset="-78"/>
              </a:rPr>
              <a:t>2</a:t>
            </a:r>
            <a:endParaRPr lang="en-US" sz="2000" baseline="-25000" dirty="0">
              <a:solidFill>
                <a:srgbClr val="FF0066"/>
              </a:solidFill>
              <a:latin typeface="Calibri" pitchFamily="34" charset="0"/>
              <a:cs typeface="Andalus" pitchFamily="2" charset="-78"/>
            </a:endParaRPr>
          </a:p>
        </p:txBody>
      </p:sp>
      <p:sp>
        <p:nvSpPr>
          <p:cNvPr id="29" name="TextBox 28"/>
          <p:cNvSpPr txBox="1"/>
          <p:nvPr/>
        </p:nvSpPr>
        <p:spPr>
          <a:xfrm>
            <a:off x="2856753" y="4028304"/>
            <a:ext cx="1143000" cy="400110"/>
          </a:xfrm>
          <a:prstGeom prst="rect">
            <a:avLst/>
          </a:prstGeom>
          <a:noFill/>
        </p:spPr>
        <p:txBody>
          <a:bodyPr wrap="square" rtlCol="0" anchor="ctr" anchorCtr="1">
            <a:spAutoFit/>
          </a:bodyPr>
          <a:lstStyle/>
          <a:p>
            <a:r>
              <a:rPr lang="en-US" sz="2000" dirty="0" smtClean="0">
                <a:latin typeface="Calibri" pitchFamily="34" charset="0"/>
                <a:cs typeface="Andalus" pitchFamily="2" charset="-78"/>
              </a:rPr>
              <a:t>…</a:t>
            </a:r>
            <a:endParaRPr lang="en-US" sz="2000" baseline="-25000" dirty="0">
              <a:latin typeface="Calibri" pitchFamily="34" charset="0"/>
              <a:cs typeface="Andalus" pitchFamily="2" charset="-78"/>
            </a:endParaRPr>
          </a:p>
        </p:txBody>
      </p:sp>
      <p:sp>
        <p:nvSpPr>
          <p:cNvPr id="21" name="TextBox 20"/>
          <p:cNvSpPr txBox="1"/>
          <p:nvPr/>
        </p:nvSpPr>
        <p:spPr>
          <a:xfrm>
            <a:off x="2844053" y="3723504"/>
            <a:ext cx="1143000" cy="400110"/>
          </a:xfrm>
          <a:prstGeom prst="rect">
            <a:avLst/>
          </a:prstGeom>
          <a:noFill/>
        </p:spPr>
        <p:txBody>
          <a:bodyPr wrap="square" rtlCol="0" anchor="ctr" anchorCtr="1">
            <a:spAutoFit/>
          </a:bodyPr>
          <a:lstStyle/>
          <a:p>
            <a:r>
              <a:rPr lang="en-US" sz="2000" dirty="0" smtClean="0">
                <a:solidFill>
                  <a:srgbClr val="FF0066"/>
                </a:solidFill>
                <a:latin typeface="Calibri" pitchFamily="34" charset="0"/>
                <a:cs typeface="Andalus" pitchFamily="2" charset="-78"/>
              </a:rPr>
              <a:t>t</a:t>
            </a:r>
            <a:r>
              <a:rPr lang="en-US" sz="2000" baseline="-25000" dirty="0" smtClean="0">
                <a:solidFill>
                  <a:srgbClr val="FF0066"/>
                </a:solidFill>
                <a:latin typeface="Calibri" pitchFamily="34" charset="0"/>
                <a:cs typeface="Andalus" pitchFamily="2" charset="-78"/>
              </a:rPr>
              <a:t>2</a:t>
            </a:r>
            <a:endParaRPr lang="en-US" sz="2000" baseline="-25000" dirty="0">
              <a:solidFill>
                <a:srgbClr val="FF0066"/>
              </a:solidFill>
              <a:latin typeface="Calibri" pitchFamily="34" charset="0"/>
              <a:cs typeface="Andalus" pitchFamily="2" charset="-78"/>
            </a:endParaRPr>
          </a:p>
        </p:txBody>
      </p:sp>
      <p:sp>
        <p:nvSpPr>
          <p:cNvPr id="44" name="Rectangle 43"/>
          <p:cNvSpPr/>
          <p:nvPr/>
        </p:nvSpPr>
        <p:spPr>
          <a:xfrm>
            <a:off x="1281953" y="3620247"/>
            <a:ext cx="1828800" cy="1295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cs typeface="Calibri" pitchFamily="34" charset="0"/>
              </a:rPr>
              <a:t>Transformation Module</a:t>
            </a:r>
            <a:endParaRPr lang="en-US" dirty="0">
              <a:solidFill>
                <a:schemeClr val="tx1"/>
              </a:solidFill>
              <a:latin typeface="Calibri" pitchFamily="34" charset="0"/>
              <a:cs typeface="Calibri" pitchFamily="34" charset="0"/>
            </a:endParaRPr>
          </a:p>
        </p:txBody>
      </p:sp>
      <p:sp>
        <p:nvSpPr>
          <p:cNvPr id="45" name="Rectangle 44"/>
          <p:cNvSpPr/>
          <p:nvPr/>
        </p:nvSpPr>
        <p:spPr>
          <a:xfrm>
            <a:off x="6082553" y="3620247"/>
            <a:ext cx="1828800" cy="1295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cs typeface="Calibri" pitchFamily="34" charset="0"/>
              </a:rPr>
              <a:t>Combination Module</a:t>
            </a:r>
            <a:endParaRPr lang="en-US" dirty="0">
              <a:solidFill>
                <a:schemeClr val="tx1"/>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b="1" dirty="0" smtClean="0"/>
              <a:t>AD</a:t>
            </a:r>
            <a:r>
              <a:rPr lang="en-US" dirty="0" smtClean="0"/>
              <a:t>aptation </a:t>
            </a:r>
            <a:r>
              <a:rPr lang="en-US" b="1" dirty="0" smtClean="0"/>
              <a:t>U</a:t>
            </a:r>
            <a:r>
              <a:rPr lang="en-US" dirty="0" smtClean="0"/>
              <a:t>sing </a:t>
            </a:r>
            <a:r>
              <a:rPr lang="en-US" b="1" dirty="0" smtClean="0"/>
              <a:t>T</a:t>
            </a:r>
            <a:r>
              <a:rPr lang="en-US" dirty="0" smtClean="0"/>
              <a:t>ransformations (ADUT)</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19</a:t>
            </a:fld>
            <a:endParaRPr lang="en-US" dirty="0"/>
          </a:p>
        </p:txBody>
      </p:sp>
      <p:sp>
        <p:nvSpPr>
          <p:cNvPr id="5" name="Right Arrow 4"/>
          <p:cNvSpPr/>
          <p:nvPr/>
        </p:nvSpPr>
        <p:spPr>
          <a:xfrm>
            <a:off x="5396753" y="4009714"/>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6" name="TextBox 5"/>
          <p:cNvSpPr txBox="1"/>
          <p:nvPr/>
        </p:nvSpPr>
        <p:spPr>
          <a:xfrm>
            <a:off x="2844053" y="3367904"/>
            <a:ext cx="1143000" cy="400110"/>
          </a:xfrm>
          <a:prstGeom prst="rect">
            <a:avLst/>
          </a:prstGeom>
          <a:noFill/>
        </p:spPr>
        <p:txBody>
          <a:bodyPr wrap="square" rtlCol="0" anchor="ctr" anchorCtr="1">
            <a:spAutoFit/>
          </a:bodyPr>
          <a:lstStyle/>
          <a:p>
            <a:r>
              <a:rPr lang="en-US" sz="2000" dirty="0" smtClean="0">
                <a:solidFill>
                  <a:srgbClr val="FF0066"/>
                </a:solidFill>
                <a:latin typeface="Calibri" pitchFamily="34" charset="0"/>
                <a:cs typeface="Andalus" pitchFamily="2" charset="-78"/>
              </a:rPr>
              <a:t>t</a:t>
            </a:r>
            <a:r>
              <a:rPr lang="en-US" sz="2000" baseline="-25000" dirty="0" smtClean="0">
                <a:solidFill>
                  <a:srgbClr val="FF0066"/>
                </a:solidFill>
                <a:latin typeface="Calibri" pitchFamily="34" charset="0"/>
                <a:cs typeface="Andalus" pitchFamily="2" charset="-78"/>
              </a:rPr>
              <a:t>1</a:t>
            </a:r>
            <a:endParaRPr lang="en-US" sz="2000" baseline="-25000" dirty="0">
              <a:solidFill>
                <a:srgbClr val="FF0066"/>
              </a:solidFill>
              <a:latin typeface="Calibri" pitchFamily="34" charset="0"/>
              <a:cs typeface="Andalus" pitchFamily="2" charset="-78"/>
            </a:endParaRPr>
          </a:p>
        </p:txBody>
      </p:sp>
      <p:sp>
        <p:nvSpPr>
          <p:cNvPr id="8" name="Right Arrow 7"/>
          <p:cNvSpPr/>
          <p:nvPr/>
        </p:nvSpPr>
        <p:spPr>
          <a:xfrm>
            <a:off x="672353" y="4153647"/>
            <a:ext cx="6096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1" name="Right Arrow 10"/>
          <p:cNvSpPr/>
          <p:nvPr/>
        </p:nvSpPr>
        <p:spPr>
          <a:xfrm>
            <a:off x="3110753" y="3683747"/>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2" name="Right Arrow 11"/>
          <p:cNvSpPr/>
          <p:nvPr/>
        </p:nvSpPr>
        <p:spPr>
          <a:xfrm>
            <a:off x="3110753" y="4661647"/>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3" name="Right Arrow 12"/>
          <p:cNvSpPr/>
          <p:nvPr/>
        </p:nvSpPr>
        <p:spPr>
          <a:xfrm>
            <a:off x="3110753" y="4009714"/>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4" name="Right Arrow 13"/>
          <p:cNvSpPr/>
          <p:nvPr/>
        </p:nvSpPr>
        <p:spPr>
          <a:xfrm>
            <a:off x="5396753" y="3683747"/>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5" name="Right Arrow 14"/>
          <p:cNvSpPr/>
          <p:nvPr/>
        </p:nvSpPr>
        <p:spPr>
          <a:xfrm>
            <a:off x="5396753" y="4661647"/>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16" name="Right Arrow 15"/>
          <p:cNvSpPr/>
          <p:nvPr/>
        </p:nvSpPr>
        <p:spPr>
          <a:xfrm>
            <a:off x="7911353" y="4153647"/>
            <a:ext cx="6096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20" name="TextBox 19"/>
          <p:cNvSpPr txBox="1"/>
          <p:nvPr/>
        </p:nvSpPr>
        <p:spPr>
          <a:xfrm>
            <a:off x="2531034" y="2755152"/>
            <a:ext cx="1913965" cy="707886"/>
          </a:xfrm>
          <a:prstGeom prst="rect">
            <a:avLst/>
          </a:prstGeom>
          <a:noFill/>
        </p:spPr>
        <p:txBody>
          <a:bodyPr wrap="square" rtlCol="0">
            <a:spAutoFit/>
          </a:bodyPr>
          <a:lstStyle/>
          <a:p>
            <a:pPr algn="ctr"/>
            <a:r>
              <a:rPr lang="en-US" sz="2000" dirty="0" smtClean="0">
                <a:latin typeface="Calibri" pitchFamily="34" charset="0"/>
                <a:cs typeface="Andalus" pitchFamily="2" charset="-78"/>
              </a:rPr>
              <a:t>Transformed Sentences</a:t>
            </a:r>
            <a:endParaRPr lang="en-US" sz="2000" dirty="0">
              <a:latin typeface="Calibri" pitchFamily="34" charset="0"/>
              <a:cs typeface="Andalus" pitchFamily="2" charset="-78"/>
            </a:endParaRPr>
          </a:p>
        </p:txBody>
      </p:sp>
      <p:sp>
        <p:nvSpPr>
          <p:cNvPr id="22" name="TextBox 21"/>
          <p:cNvSpPr txBox="1"/>
          <p:nvPr/>
        </p:nvSpPr>
        <p:spPr>
          <a:xfrm>
            <a:off x="2844053" y="4374181"/>
            <a:ext cx="1143000" cy="400110"/>
          </a:xfrm>
          <a:prstGeom prst="rect">
            <a:avLst/>
          </a:prstGeom>
          <a:noFill/>
        </p:spPr>
        <p:txBody>
          <a:bodyPr wrap="square" rtlCol="0" anchor="ctr" anchorCtr="1">
            <a:spAutoFit/>
          </a:bodyPr>
          <a:lstStyle/>
          <a:p>
            <a:r>
              <a:rPr lang="en-US" sz="2000" dirty="0" smtClean="0">
                <a:solidFill>
                  <a:srgbClr val="FF0066"/>
                </a:solidFill>
                <a:latin typeface="Calibri" pitchFamily="34" charset="0"/>
                <a:cs typeface="Andalus" pitchFamily="2" charset="-78"/>
              </a:rPr>
              <a:t>t</a:t>
            </a:r>
            <a:r>
              <a:rPr lang="en-US" sz="2000" baseline="-25000" dirty="0" smtClean="0">
                <a:solidFill>
                  <a:srgbClr val="FF0066"/>
                </a:solidFill>
                <a:latin typeface="Calibri" pitchFamily="34" charset="0"/>
                <a:cs typeface="Andalus" pitchFamily="2" charset="-78"/>
              </a:rPr>
              <a:t>k</a:t>
            </a:r>
            <a:endParaRPr lang="en-US" sz="2000" baseline="-25000" dirty="0">
              <a:solidFill>
                <a:srgbClr val="FF0066"/>
              </a:solidFill>
              <a:latin typeface="Calibri" pitchFamily="34" charset="0"/>
              <a:cs typeface="Andalus" pitchFamily="2" charset="-78"/>
            </a:endParaRPr>
          </a:p>
        </p:txBody>
      </p:sp>
      <p:sp>
        <p:nvSpPr>
          <p:cNvPr id="23" name="TextBox 22"/>
          <p:cNvSpPr txBox="1"/>
          <p:nvPr/>
        </p:nvSpPr>
        <p:spPr>
          <a:xfrm>
            <a:off x="5133788" y="2755152"/>
            <a:ext cx="1143000" cy="707886"/>
          </a:xfrm>
          <a:prstGeom prst="rect">
            <a:avLst/>
          </a:prstGeom>
          <a:noFill/>
        </p:spPr>
        <p:txBody>
          <a:bodyPr wrap="square" rtlCol="0">
            <a:spAutoFit/>
          </a:bodyPr>
          <a:lstStyle/>
          <a:p>
            <a:pPr algn="ctr"/>
            <a:r>
              <a:rPr lang="en-US" sz="2000" dirty="0" smtClean="0">
                <a:latin typeface="Calibri" pitchFamily="34" charset="0"/>
                <a:cs typeface="Andalus" pitchFamily="2" charset="-78"/>
              </a:rPr>
              <a:t>Model Outputs</a:t>
            </a:r>
            <a:endParaRPr lang="en-US" sz="2000" dirty="0">
              <a:latin typeface="Calibri" pitchFamily="34" charset="0"/>
              <a:cs typeface="Andalus" pitchFamily="2" charset="-78"/>
            </a:endParaRPr>
          </a:p>
        </p:txBody>
      </p:sp>
      <p:sp>
        <p:nvSpPr>
          <p:cNvPr id="24" name="TextBox 23"/>
          <p:cNvSpPr txBox="1"/>
          <p:nvPr/>
        </p:nvSpPr>
        <p:spPr>
          <a:xfrm>
            <a:off x="5168153" y="3342504"/>
            <a:ext cx="1143000" cy="400110"/>
          </a:xfrm>
          <a:prstGeom prst="rect">
            <a:avLst/>
          </a:prstGeom>
          <a:noFill/>
        </p:spPr>
        <p:txBody>
          <a:bodyPr wrap="square" rtlCol="0" anchor="ctr" anchorCtr="1">
            <a:spAutoFit/>
          </a:bodyPr>
          <a:lstStyle/>
          <a:p>
            <a:r>
              <a:rPr lang="en-US" sz="2000" dirty="0" smtClean="0">
                <a:solidFill>
                  <a:srgbClr val="FF0066"/>
                </a:solidFill>
                <a:latin typeface="Calibri" pitchFamily="34" charset="0"/>
                <a:cs typeface="Andalus" pitchFamily="2" charset="-78"/>
              </a:rPr>
              <a:t>o</a:t>
            </a:r>
            <a:r>
              <a:rPr lang="en-US" sz="2000" baseline="-25000" dirty="0" smtClean="0">
                <a:solidFill>
                  <a:srgbClr val="FF0066"/>
                </a:solidFill>
                <a:latin typeface="Calibri" pitchFamily="34" charset="0"/>
                <a:cs typeface="Andalus" pitchFamily="2" charset="-78"/>
              </a:rPr>
              <a:t>1</a:t>
            </a:r>
            <a:endParaRPr lang="en-US" sz="2000" baseline="-25000" dirty="0">
              <a:solidFill>
                <a:srgbClr val="FF0066"/>
              </a:solidFill>
              <a:latin typeface="Calibri" pitchFamily="34" charset="0"/>
              <a:cs typeface="Andalus" pitchFamily="2" charset="-78"/>
            </a:endParaRPr>
          </a:p>
        </p:txBody>
      </p:sp>
      <p:sp>
        <p:nvSpPr>
          <p:cNvPr id="26" name="TextBox 25"/>
          <p:cNvSpPr txBox="1"/>
          <p:nvPr/>
        </p:nvSpPr>
        <p:spPr>
          <a:xfrm>
            <a:off x="5168153" y="4374181"/>
            <a:ext cx="1143000" cy="400110"/>
          </a:xfrm>
          <a:prstGeom prst="rect">
            <a:avLst/>
          </a:prstGeom>
          <a:noFill/>
        </p:spPr>
        <p:txBody>
          <a:bodyPr wrap="square" rtlCol="0" anchor="ctr" anchorCtr="1">
            <a:spAutoFit/>
          </a:bodyPr>
          <a:lstStyle/>
          <a:p>
            <a:pPr algn="ctr"/>
            <a:r>
              <a:rPr lang="en-US" sz="2000" dirty="0" smtClean="0">
                <a:solidFill>
                  <a:srgbClr val="FF0066"/>
                </a:solidFill>
                <a:latin typeface="Calibri" pitchFamily="34" charset="0"/>
                <a:cs typeface="Andalus" pitchFamily="2" charset="-78"/>
              </a:rPr>
              <a:t>o</a:t>
            </a:r>
            <a:r>
              <a:rPr lang="en-US" sz="2000" baseline="-25000" dirty="0" smtClean="0">
                <a:solidFill>
                  <a:srgbClr val="FF0066"/>
                </a:solidFill>
                <a:latin typeface="Calibri" pitchFamily="34" charset="0"/>
                <a:cs typeface="Andalus" pitchFamily="2" charset="-78"/>
              </a:rPr>
              <a:t>k</a:t>
            </a:r>
            <a:endParaRPr lang="en-US" sz="2000" baseline="-25000" dirty="0">
              <a:solidFill>
                <a:srgbClr val="FF0066"/>
              </a:solidFill>
              <a:latin typeface="Calibri" pitchFamily="34" charset="0"/>
              <a:cs typeface="Andalus" pitchFamily="2" charset="-78"/>
            </a:endParaRPr>
          </a:p>
        </p:txBody>
      </p:sp>
      <p:sp>
        <p:nvSpPr>
          <p:cNvPr id="27" name="TextBox 26"/>
          <p:cNvSpPr txBox="1"/>
          <p:nvPr/>
        </p:nvSpPr>
        <p:spPr>
          <a:xfrm>
            <a:off x="7841130" y="3820470"/>
            <a:ext cx="1143000"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Output </a:t>
            </a:r>
            <a:r>
              <a:rPr lang="en-US" sz="2000" dirty="0" smtClean="0">
                <a:solidFill>
                  <a:srgbClr val="FF0066"/>
                </a:solidFill>
                <a:latin typeface="Calibri" pitchFamily="34" charset="0"/>
                <a:cs typeface="Andalus" pitchFamily="2" charset="-78"/>
              </a:rPr>
              <a:t>o</a:t>
            </a:r>
            <a:endParaRPr lang="en-US" sz="2000" dirty="0">
              <a:solidFill>
                <a:srgbClr val="FF0066"/>
              </a:solidFill>
              <a:latin typeface="Calibri" pitchFamily="34" charset="0"/>
              <a:cs typeface="Andalus" pitchFamily="2" charset="-78"/>
            </a:endParaRPr>
          </a:p>
        </p:txBody>
      </p:sp>
      <p:sp>
        <p:nvSpPr>
          <p:cNvPr id="28" name="Right Arrow 27"/>
          <p:cNvSpPr/>
          <p:nvPr/>
        </p:nvSpPr>
        <p:spPr>
          <a:xfrm>
            <a:off x="3123453" y="4335681"/>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30" name="Right Arrow 29"/>
          <p:cNvSpPr/>
          <p:nvPr/>
        </p:nvSpPr>
        <p:spPr>
          <a:xfrm>
            <a:off x="5409453" y="4335681"/>
            <a:ext cx="685800" cy="228600"/>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Andalus" pitchFamily="2" charset="-78"/>
            </a:endParaRPr>
          </a:p>
        </p:txBody>
      </p:sp>
      <p:sp>
        <p:nvSpPr>
          <p:cNvPr id="32" name="Rectangle 31"/>
          <p:cNvSpPr/>
          <p:nvPr/>
        </p:nvSpPr>
        <p:spPr>
          <a:xfrm>
            <a:off x="3796553" y="3568700"/>
            <a:ext cx="1588247" cy="1298448"/>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Trained Models </a:t>
            </a:r>
          </a:p>
          <a:p>
            <a:pPr algn="ctr"/>
            <a:r>
              <a:rPr lang="en-US" dirty="0" smtClean="0">
                <a:solidFill>
                  <a:schemeClr val="tx1"/>
                </a:solidFill>
                <a:latin typeface="Calibri" pitchFamily="34" charset="0"/>
              </a:rPr>
              <a:t>(with Preprocessing)</a:t>
            </a:r>
            <a:endParaRPr lang="en-US" dirty="0">
              <a:solidFill>
                <a:schemeClr val="tx1"/>
              </a:solidFill>
              <a:latin typeface="Calibri" pitchFamily="34" charset="0"/>
            </a:endParaRPr>
          </a:p>
        </p:txBody>
      </p:sp>
      <p:sp>
        <p:nvSpPr>
          <p:cNvPr id="42" name="TextBox 41"/>
          <p:cNvSpPr txBox="1"/>
          <p:nvPr/>
        </p:nvSpPr>
        <p:spPr>
          <a:xfrm>
            <a:off x="-81430" y="3811494"/>
            <a:ext cx="1503829"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Sentence </a:t>
            </a:r>
            <a:r>
              <a:rPr lang="en-US" sz="2000" dirty="0" smtClean="0">
                <a:solidFill>
                  <a:srgbClr val="FF0066"/>
                </a:solidFill>
                <a:latin typeface="Calibri" pitchFamily="34" charset="0"/>
                <a:cs typeface="Andalus" pitchFamily="2" charset="-78"/>
              </a:rPr>
              <a:t>s</a:t>
            </a:r>
            <a:endParaRPr lang="en-US" sz="2000" dirty="0">
              <a:solidFill>
                <a:srgbClr val="FF0066"/>
              </a:solidFill>
              <a:latin typeface="Calibri" pitchFamily="34" charset="0"/>
              <a:cs typeface="Andalus" pitchFamily="2" charset="-78"/>
            </a:endParaRPr>
          </a:p>
        </p:txBody>
      </p:sp>
      <p:sp>
        <p:nvSpPr>
          <p:cNvPr id="43" name="TextBox 42"/>
          <p:cNvSpPr txBox="1"/>
          <p:nvPr/>
        </p:nvSpPr>
        <p:spPr>
          <a:xfrm>
            <a:off x="3639220" y="5033760"/>
            <a:ext cx="2049183" cy="400110"/>
          </a:xfrm>
          <a:prstGeom prst="rect">
            <a:avLst/>
          </a:prstGeom>
          <a:solidFill>
            <a:srgbClr val="FFFFCC"/>
          </a:solidFill>
          <a:ln>
            <a:solidFill>
              <a:srgbClr val="FFC000"/>
            </a:solidFill>
          </a:ln>
        </p:spPr>
        <p:txBody>
          <a:bodyPr wrap="square" rtlCol="0">
            <a:spAutoFit/>
          </a:bodyPr>
          <a:lstStyle/>
          <a:p>
            <a:pPr algn="ctr"/>
            <a:r>
              <a:rPr lang="en-US" sz="2000" dirty="0" smtClean="0">
                <a:latin typeface="Calibri" pitchFamily="34" charset="0"/>
                <a:cs typeface="Andalus" pitchFamily="2" charset="-78"/>
              </a:rPr>
              <a:t>Existing model</a:t>
            </a:r>
            <a:endParaRPr lang="en-US" sz="2000" dirty="0">
              <a:latin typeface="Calibri" pitchFamily="34" charset="0"/>
              <a:cs typeface="Andalus" pitchFamily="2" charset="-78"/>
            </a:endParaRPr>
          </a:p>
        </p:txBody>
      </p:sp>
      <p:sp>
        <p:nvSpPr>
          <p:cNvPr id="49" name="Content Placeholder 2"/>
          <p:cNvSpPr>
            <a:spLocks noGrp="1"/>
          </p:cNvSpPr>
          <p:nvPr>
            <p:ph idx="1"/>
          </p:nvPr>
        </p:nvSpPr>
        <p:spPr>
          <a:xfrm>
            <a:off x="457200" y="1219200"/>
            <a:ext cx="8229600" cy="972207"/>
          </a:xfrm>
        </p:spPr>
        <p:txBody>
          <a:bodyPr/>
          <a:lstStyle/>
          <a:p>
            <a:r>
              <a:rPr lang="en-US" dirty="0" smtClean="0"/>
              <a:t>Adapt text to be similar to data the existing model "likes”</a:t>
            </a:r>
            <a:endParaRPr lang="en-US" dirty="0"/>
          </a:p>
          <a:p>
            <a:endParaRPr lang="en-US" dirty="0"/>
          </a:p>
        </p:txBody>
      </p:sp>
    </p:spTree>
    <p:extLst>
      <p:ext uri="{BB962C8B-B14F-4D97-AF65-F5344CB8AC3E}">
        <p14:creationId xmlns:p14="http://schemas.microsoft.com/office/powerpoint/2010/main" val="946716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P spid="29" grpId="0"/>
      <p:bldP spid="21" grpId="0"/>
      <p:bldP spid="44" grpId="0" animBg="1"/>
      <p:bldP spid="45" grpId="0" animBg="1"/>
      <p:bldP spid="5" grpId="0" animBg="1"/>
      <p:bldP spid="6" grpId="0"/>
      <p:bldP spid="8" grpId="0" animBg="1"/>
      <p:bldP spid="11" grpId="0" animBg="1"/>
      <p:bldP spid="12" grpId="0" animBg="1"/>
      <p:bldP spid="13" grpId="0" animBg="1"/>
      <p:bldP spid="14" grpId="0" animBg="1"/>
      <p:bldP spid="15" grpId="0" animBg="1"/>
      <p:bldP spid="16" grpId="0" animBg="1"/>
      <p:bldP spid="20" grpId="0"/>
      <p:bldP spid="22" grpId="0"/>
      <p:bldP spid="23" grpId="0"/>
      <p:bldP spid="24" grpId="0"/>
      <p:bldP spid="26" grpId="0"/>
      <p:bldP spid="27" grpId="0"/>
      <p:bldP spid="28" grpId="0" animBg="1"/>
      <p:bldP spid="30" grpId="0" animBg="1"/>
      <p:bldP spid="32" grpId="0" animBg="1"/>
      <p:bldP spid="42" grpId="0"/>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 </a:t>
            </a:r>
            <a:endParaRPr lang="en-US" dirty="0"/>
          </a:p>
        </p:txBody>
      </p:sp>
      <p:sp>
        <p:nvSpPr>
          <p:cNvPr id="3" name="Content Placeholder 2"/>
          <p:cNvSpPr>
            <a:spLocks noGrp="1"/>
          </p:cNvSpPr>
          <p:nvPr>
            <p:ph idx="1"/>
          </p:nvPr>
        </p:nvSpPr>
        <p:spPr/>
        <p:txBody>
          <a:bodyPr/>
          <a:lstStyle/>
          <a:p>
            <a:pPr lvl="0"/>
            <a:r>
              <a:rPr lang="en-US" dirty="0" smtClean="0"/>
              <a:t>Adaptation is essential in NLP.</a:t>
            </a:r>
          </a:p>
          <a:p>
            <a:pPr marL="0" lvl="0" indent="0">
              <a:buNone/>
            </a:pPr>
            <a:endParaRPr lang="en-US" dirty="0" smtClean="0"/>
          </a:p>
          <a:p>
            <a:pPr lvl="0"/>
            <a:r>
              <a:rPr lang="en-US" dirty="0" smtClean="0"/>
              <a:t>Vocabulary </a:t>
            </a:r>
            <a:r>
              <a:rPr lang="en-US" dirty="0"/>
              <a:t>differs across </a:t>
            </a:r>
            <a:r>
              <a:rPr lang="en-US" dirty="0" smtClean="0"/>
              <a:t>domains </a:t>
            </a:r>
          </a:p>
          <a:p>
            <a:pPr lvl="1"/>
            <a:r>
              <a:rPr lang="en-US" dirty="0" smtClean="0"/>
              <a:t>Word </a:t>
            </a:r>
            <a:r>
              <a:rPr lang="en-US" dirty="0" smtClean="0">
                <a:solidFill>
                  <a:srgbClr val="FF0000"/>
                </a:solidFill>
              </a:rPr>
              <a:t>occurrence</a:t>
            </a:r>
            <a:r>
              <a:rPr lang="en-US" dirty="0" smtClean="0"/>
              <a:t> may differ, word </a:t>
            </a:r>
            <a:r>
              <a:rPr lang="en-US" dirty="0" smtClean="0">
                <a:solidFill>
                  <a:srgbClr val="FF0000"/>
                </a:solidFill>
              </a:rPr>
              <a:t>usage</a:t>
            </a:r>
            <a:r>
              <a:rPr lang="en-US" dirty="0" smtClean="0"/>
              <a:t> may differ; word </a:t>
            </a:r>
            <a:r>
              <a:rPr lang="en-US" dirty="0" smtClean="0">
                <a:solidFill>
                  <a:srgbClr val="FF0000"/>
                </a:solidFill>
              </a:rPr>
              <a:t>meaning</a:t>
            </a:r>
            <a:r>
              <a:rPr lang="en-US" dirty="0" smtClean="0"/>
              <a:t> may be different. </a:t>
            </a:r>
          </a:p>
          <a:p>
            <a:pPr lvl="1"/>
            <a:r>
              <a:rPr lang="en-US" dirty="0" smtClean="0"/>
              <a:t>“</a:t>
            </a:r>
            <a:r>
              <a:rPr lang="en-US" dirty="0" smtClean="0">
                <a:solidFill>
                  <a:srgbClr val="FF0000"/>
                </a:solidFill>
              </a:rPr>
              <a:t>can</a:t>
            </a:r>
            <a:r>
              <a:rPr lang="en-US" dirty="0" smtClean="0"/>
              <a:t>” is never used as a noun in a large collection of WSJ articles</a:t>
            </a:r>
          </a:p>
          <a:p>
            <a:r>
              <a:rPr lang="en-US" dirty="0" smtClean="0"/>
              <a:t>Structure of sentences may differ</a:t>
            </a:r>
          </a:p>
          <a:p>
            <a:pPr lvl="1"/>
            <a:r>
              <a:rPr lang="en-US" dirty="0" smtClean="0"/>
              <a:t>Use of </a:t>
            </a:r>
            <a:r>
              <a:rPr lang="en-US" dirty="0" smtClean="0">
                <a:solidFill>
                  <a:srgbClr val="FF0000"/>
                </a:solidFill>
              </a:rPr>
              <a:t>quotes</a:t>
            </a:r>
            <a:r>
              <a:rPr lang="en-US" dirty="0" smtClean="0"/>
              <a:t> could be different across writing styles</a:t>
            </a:r>
          </a:p>
          <a:p>
            <a:r>
              <a:rPr lang="en-US" dirty="0" smtClean="0"/>
              <a:t>Task definition may differ</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2</a:t>
            </a:fld>
            <a:endParaRPr lang="en-US" dirty="0"/>
          </a:p>
        </p:txBody>
      </p:sp>
    </p:spTree>
    <p:extLst>
      <p:ext uri="{BB962C8B-B14F-4D97-AF65-F5344CB8AC3E}">
        <p14:creationId xmlns:p14="http://schemas.microsoft.com/office/powerpoint/2010/main" val="243847260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Functions</a:t>
            </a:r>
            <a:endParaRPr lang="en-US" dirty="0"/>
          </a:p>
        </p:txBody>
      </p:sp>
      <p:sp>
        <p:nvSpPr>
          <p:cNvPr id="3" name="Content Placeholder 2"/>
          <p:cNvSpPr>
            <a:spLocks noGrp="1"/>
          </p:cNvSpPr>
          <p:nvPr>
            <p:ph idx="1"/>
          </p:nvPr>
        </p:nvSpPr>
        <p:spPr>
          <a:xfrm>
            <a:off x="457200" y="1219199"/>
            <a:ext cx="8229600" cy="4866291"/>
          </a:xfrm>
        </p:spPr>
        <p:txBody>
          <a:bodyPr/>
          <a:lstStyle/>
          <a:p>
            <a:r>
              <a:rPr lang="en-US" dirty="0" smtClean="0"/>
              <a:t>We develop a family of </a:t>
            </a:r>
            <a:r>
              <a:rPr lang="en-US" dirty="0" smtClean="0">
                <a:solidFill>
                  <a:srgbClr val="FF0066"/>
                </a:solidFill>
              </a:rPr>
              <a:t>Label Preserving Transformations</a:t>
            </a:r>
          </a:p>
          <a:p>
            <a:pPr lvl="1"/>
            <a:r>
              <a:rPr lang="en-US" dirty="0" smtClean="0"/>
              <a:t>A transformation that maps an instance to a set of instances</a:t>
            </a:r>
          </a:p>
          <a:p>
            <a:pPr lvl="1"/>
            <a:r>
              <a:rPr lang="en-US" dirty="0" smtClean="0"/>
              <a:t>An output instance has the property that is it more likely to </a:t>
            </a:r>
            <a:r>
              <a:rPr lang="en-US" dirty="0" smtClean="0">
                <a:solidFill>
                  <a:srgbClr val="FF0066"/>
                </a:solidFill>
              </a:rPr>
              <a:t>appear in the training corpus</a:t>
            </a:r>
            <a:r>
              <a:rPr lang="en-US" dirty="0" smtClean="0"/>
              <a:t> than the existing instance</a:t>
            </a:r>
          </a:p>
          <a:p>
            <a:pPr lvl="1"/>
            <a:r>
              <a:rPr lang="en-US" dirty="0" smtClean="0"/>
              <a:t>Is (likely to be) label preserving</a:t>
            </a:r>
            <a:endParaRPr lang="en-US" dirty="0"/>
          </a:p>
          <a:p>
            <a:endParaRPr lang="en-US" dirty="0" smtClean="0"/>
          </a:p>
          <a:p>
            <a:r>
              <a:rPr lang="en-US" dirty="0" smtClean="0"/>
              <a:t>E.g.</a:t>
            </a:r>
          </a:p>
          <a:p>
            <a:pPr lvl="1"/>
            <a:r>
              <a:rPr lang="en-US" dirty="0" smtClean="0"/>
              <a:t>Replacing a word with synonyms that are common in training data</a:t>
            </a:r>
          </a:p>
          <a:p>
            <a:pPr lvl="1"/>
            <a:r>
              <a:rPr lang="en-US" dirty="0" smtClean="0"/>
              <a:t>Replacing a structure with a structure that is more likely to appear in training</a:t>
            </a:r>
          </a:p>
          <a:p>
            <a:endParaRPr lang="en-US" dirty="0"/>
          </a:p>
          <a:p>
            <a:pPr marL="457200" lvl="1" indent="0">
              <a:buNone/>
            </a:pP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20</a:t>
            </a:fld>
            <a:endParaRPr lang="en-US" dirty="0"/>
          </a:p>
        </p:txBody>
      </p:sp>
    </p:spTree>
    <p:extLst>
      <p:ext uri="{BB962C8B-B14F-4D97-AF65-F5344CB8AC3E}">
        <p14:creationId xmlns:p14="http://schemas.microsoft.com/office/powerpoint/2010/main" val="3797629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Functions</a:t>
            </a:r>
            <a:endParaRPr lang="en-US" dirty="0"/>
          </a:p>
        </p:txBody>
      </p:sp>
      <p:sp>
        <p:nvSpPr>
          <p:cNvPr id="3" name="Content Placeholder 2"/>
          <p:cNvSpPr>
            <a:spLocks noGrp="1"/>
          </p:cNvSpPr>
          <p:nvPr>
            <p:ph idx="1"/>
          </p:nvPr>
        </p:nvSpPr>
        <p:spPr/>
        <p:txBody>
          <a:bodyPr/>
          <a:lstStyle/>
          <a:p>
            <a:r>
              <a:rPr lang="en-US" dirty="0" smtClean="0"/>
              <a:t>Resource Based Transformations</a:t>
            </a:r>
          </a:p>
          <a:p>
            <a:pPr lvl="1"/>
            <a:r>
              <a:rPr lang="en-US" dirty="0" smtClean="0"/>
              <a:t>Use resources and prior knowledge </a:t>
            </a:r>
          </a:p>
          <a:p>
            <a:pPr lvl="1"/>
            <a:endParaRPr lang="en-US" dirty="0" smtClean="0"/>
          </a:p>
          <a:p>
            <a:r>
              <a:rPr lang="en-US" dirty="0" smtClean="0"/>
              <a:t>Learned Transformations</a:t>
            </a:r>
          </a:p>
          <a:p>
            <a:pPr lvl="1"/>
            <a:r>
              <a:rPr lang="en-US" dirty="0" smtClean="0"/>
              <a:t>Learned from training data</a:t>
            </a:r>
          </a:p>
        </p:txBody>
      </p:sp>
      <p:sp>
        <p:nvSpPr>
          <p:cNvPr id="4" name="Slide Number Placeholder 3"/>
          <p:cNvSpPr>
            <a:spLocks noGrp="1"/>
          </p:cNvSpPr>
          <p:nvPr>
            <p:ph type="sldNum" sz="quarter" idx="11"/>
          </p:nvPr>
        </p:nvSpPr>
        <p:spPr/>
        <p:txBody>
          <a:bodyPr/>
          <a:lstStyle/>
          <a:p>
            <a:fld id="{0454E2C8-7336-4661-B8CD-ECC70F1401B3}" type="slidenum">
              <a:rPr lang="en-US" smtClean="0"/>
              <a:t>21</a:t>
            </a:fld>
            <a:endParaRPr lang="en-US" dirty="0"/>
          </a:p>
        </p:txBody>
      </p:sp>
    </p:spTree>
    <p:extLst>
      <p:ext uri="{BB962C8B-B14F-4D97-AF65-F5344CB8AC3E}">
        <p14:creationId xmlns:p14="http://schemas.microsoft.com/office/powerpoint/2010/main" val="14816712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Based Transformation</a:t>
            </a:r>
            <a:endParaRPr lang="en-US" dirty="0"/>
          </a:p>
        </p:txBody>
      </p:sp>
      <p:sp>
        <p:nvSpPr>
          <p:cNvPr id="3" name="Content Placeholder 2"/>
          <p:cNvSpPr>
            <a:spLocks noGrp="1"/>
          </p:cNvSpPr>
          <p:nvPr>
            <p:ph idx="1"/>
          </p:nvPr>
        </p:nvSpPr>
        <p:spPr/>
        <p:txBody>
          <a:bodyPr/>
          <a:lstStyle/>
          <a:p>
            <a:r>
              <a:rPr lang="en-US" dirty="0"/>
              <a:t>Replacement of Infrequent </a:t>
            </a:r>
            <a:r>
              <a:rPr lang="en-US" dirty="0" smtClean="0"/>
              <a:t>Predicates </a:t>
            </a:r>
          </a:p>
          <a:p>
            <a:pPr lvl="1"/>
            <a:r>
              <a:rPr lang="en-US" dirty="0" smtClean="0"/>
              <a:t>Observed Verbs that have not happen a lot in training</a:t>
            </a:r>
          </a:p>
          <a:p>
            <a:pPr lvl="1"/>
            <a:r>
              <a:rPr lang="en-US" dirty="0" smtClean="0"/>
              <a:t>(There is some noise) </a:t>
            </a:r>
          </a:p>
          <a:p>
            <a:r>
              <a:rPr lang="en-US" dirty="0" smtClean="0"/>
              <a:t>Replacement </a:t>
            </a:r>
            <a:r>
              <a:rPr lang="en-US" dirty="0"/>
              <a:t>of Unknown </a:t>
            </a:r>
            <a:r>
              <a:rPr lang="en-US" dirty="0" smtClean="0"/>
              <a:t>Words </a:t>
            </a:r>
          </a:p>
          <a:p>
            <a:pPr lvl="1"/>
            <a:r>
              <a:rPr lang="en-US" dirty="0" err="1" smtClean="0"/>
              <a:t>WordNet</a:t>
            </a:r>
            <a:r>
              <a:rPr lang="en-US" dirty="0"/>
              <a:t> </a:t>
            </a:r>
            <a:r>
              <a:rPr lang="en-US" dirty="0" smtClean="0"/>
              <a:t>and word clusters are used </a:t>
            </a:r>
            <a:endParaRPr lang="en-US" dirty="0"/>
          </a:p>
          <a:p>
            <a:r>
              <a:rPr lang="en-US" dirty="0" smtClean="0"/>
              <a:t>Sentence Simplification transformations</a:t>
            </a:r>
          </a:p>
          <a:p>
            <a:pPr lvl="1"/>
            <a:r>
              <a:rPr lang="en-US" dirty="0" smtClean="0"/>
              <a:t>Dealing with quotations</a:t>
            </a:r>
          </a:p>
          <a:p>
            <a:pPr lvl="1"/>
            <a:r>
              <a:rPr lang="en-US" dirty="0" smtClean="0"/>
              <a:t>Dealing with prepositions (splitting)</a:t>
            </a:r>
          </a:p>
          <a:p>
            <a:pPr lvl="1"/>
            <a:r>
              <a:rPr lang="en-US" dirty="0" smtClean="0"/>
              <a:t>Simplifying NPs (conjunctions)</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22</a:t>
            </a:fld>
            <a:endParaRPr lang="en-US" dirty="0"/>
          </a:p>
        </p:txBody>
      </p:sp>
      <p:grpSp>
        <p:nvGrpSpPr>
          <p:cNvPr id="6" name="Group 5"/>
          <p:cNvGrpSpPr/>
          <p:nvPr/>
        </p:nvGrpSpPr>
        <p:grpSpPr>
          <a:xfrm>
            <a:off x="893388" y="4203292"/>
            <a:ext cx="9271000" cy="2476500"/>
            <a:chOff x="609600" y="3225800"/>
            <a:chExt cx="9271000" cy="2476500"/>
          </a:xfrm>
        </p:grpSpPr>
        <p:grpSp>
          <p:nvGrpSpPr>
            <p:cNvPr id="7" name="Group 6"/>
            <p:cNvGrpSpPr/>
            <p:nvPr/>
          </p:nvGrpSpPr>
          <p:grpSpPr>
            <a:xfrm>
              <a:off x="609600" y="3802570"/>
              <a:ext cx="5105400" cy="1116106"/>
              <a:chOff x="609600" y="2342070"/>
              <a:chExt cx="5105400" cy="1116106"/>
            </a:xfrm>
          </p:grpSpPr>
          <p:sp>
            <p:nvSpPr>
              <p:cNvPr id="29" name="Rectangle 28"/>
              <p:cNvSpPr/>
              <p:nvPr/>
            </p:nvSpPr>
            <p:spPr>
              <a:xfrm>
                <a:off x="609600" y="2378676"/>
                <a:ext cx="3683000" cy="10795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30" name="TextBox 29"/>
              <p:cNvSpPr txBox="1"/>
              <p:nvPr/>
            </p:nvSpPr>
            <p:spPr>
              <a:xfrm>
                <a:off x="762000" y="2342070"/>
                <a:ext cx="2487706" cy="400110"/>
              </a:xfrm>
              <a:prstGeom prst="rect">
                <a:avLst/>
              </a:prstGeom>
              <a:noFill/>
            </p:spPr>
            <p:txBody>
              <a:bodyPr wrap="square" rtlCol="0">
                <a:spAutoFit/>
              </a:bodyPr>
              <a:lstStyle/>
              <a:p>
                <a:r>
                  <a:rPr lang="en-US" sz="2000" dirty="0" smtClean="0">
                    <a:solidFill>
                      <a:srgbClr val="FF0066"/>
                    </a:solidFill>
                    <a:latin typeface="Calibri" pitchFamily="34" charset="0"/>
                    <a:cs typeface="Andalus" pitchFamily="2" charset="-78"/>
                  </a:rPr>
                  <a:t>Input Sentence</a:t>
                </a:r>
                <a:endParaRPr lang="en-US" sz="2000" dirty="0">
                  <a:solidFill>
                    <a:srgbClr val="FF0066"/>
                  </a:solidFill>
                  <a:latin typeface="Calibri" pitchFamily="34" charset="0"/>
                  <a:cs typeface="Andalus" pitchFamily="2" charset="-78"/>
                </a:endParaRPr>
              </a:p>
            </p:txBody>
          </p:sp>
          <p:sp>
            <p:nvSpPr>
              <p:cNvPr id="31" name="TextBox 30"/>
              <p:cNvSpPr txBox="1"/>
              <p:nvPr/>
            </p:nvSpPr>
            <p:spPr>
              <a:xfrm>
                <a:off x="685800" y="2678247"/>
                <a:ext cx="5029200" cy="400110"/>
              </a:xfrm>
              <a:prstGeom prst="rect">
                <a:avLst/>
              </a:prstGeom>
              <a:noFill/>
            </p:spPr>
            <p:txBody>
              <a:bodyPr wrap="square" rtlCol="0">
                <a:spAutoFit/>
              </a:bodyPr>
              <a:lstStyle/>
              <a:p>
                <a:r>
                  <a:rPr lang="en-US" sz="2000" i="1" dirty="0" smtClean="0">
                    <a:latin typeface="Calibri" pitchFamily="34" charset="0"/>
                    <a:cs typeface="Andalus" pitchFamily="2" charset="-78"/>
                  </a:rPr>
                  <a:t>“We just sat quietly” , he said .</a:t>
                </a:r>
                <a:endParaRPr lang="en-US" sz="2000" i="1" dirty="0">
                  <a:latin typeface="Calibri" pitchFamily="34" charset="0"/>
                  <a:cs typeface="Andalus" pitchFamily="2" charset="-78"/>
                </a:endParaRPr>
              </a:p>
            </p:txBody>
          </p:sp>
          <p:cxnSp>
            <p:nvCxnSpPr>
              <p:cNvPr id="32" name="Straight Connector 31"/>
              <p:cNvCxnSpPr/>
              <p:nvPr/>
            </p:nvCxnSpPr>
            <p:spPr>
              <a:xfrm>
                <a:off x="1690135" y="3040183"/>
                <a:ext cx="36431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36880" y="3219477"/>
                <a:ext cx="33119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60488" y="3041317"/>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6233" y="3045800"/>
                <a:ext cx="25580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69330" y="3059247"/>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98566" y="3211647"/>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5310" y="3211647"/>
                <a:ext cx="156449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4813300" y="3225800"/>
              <a:ext cx="3708400" cy="24765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 name="TextBox 8"/>
            <p:cNvSpPr txBox="1"/>
            <p:nvPr/>
          </p:nvSpPr>
          <p:spPr>
            <a:xfrm>
              <a:off x="4851400" y="3263895"/>
              <a:ext cx="3886200" cy="400110"/>
            </a:xfrm>
            <a:prstGeom prst="rect">
              <a:avLst/>
            </a:prstGeom>
            <a:noFill/>
          </p:spPr>
          <p:txBody>
            <a:bodyPr wrap="square" rtlCol="0">
              <a:spAutoFit/>
            </a:bodyPr>
            <a:lstStyle/>
            <a:p>
              <a:r>
                <a:rPr lang="en-US" sz="2000" dirty="0" smtClean="0">
                  <a:solidFill>
                    <a:srgbClr val="FF0066"/>
                  </a:solidFill>
                  <a:latin typeface="Calibri" pitchFamily="34" charset="0"/>
                  <a:cs typeface="Andalus" pitchFamily="2" charset="-78"/>
                </a:rPr>
                <a:t>Transformed Sentences</a:t>
              </a:r>
              <a:endParaRPr lang="en-US" sz="2000" dirty="0">
                <a:solidFill>
                  <a:srgbClr val="FF0066"/>
                </a:solidFill>
                <a:latin typeface="Calibri" pitchFamily="34" charset="0"/>
                <a:cs typeface="Andalus" pitchFamily="2" charset="-78"/>
              </a:endParaRPr>
            </a:p>
          </p:txBody>
        </p:sp>
        <p:sp>
          <p:nvSpPr>
            <p:cNvPr id="10" name="TextBox 9"/>
            <p:cNvSpPr txBox="1"/>
            <p:nvPr/>
          </p:nvSpPr>
          <p:spPr>
            <a:xfrm>
              <a:off x="4851400" y="3739025"/>
              <a:ext cx="5029200" cy="400110"/>
            </a:xfrm>
            <a:prstGeom prst="rect">
              <a:avLst/>
            </a:prstGeom>
            <a:noFill/>
          </p:spPr>
          <p:txBody>
            <a:bodyPr wrap="square" rtlCol="0">
              <a:spAutoFit/>
            </a:bodyPr>
            <a:lstStyle/>
            <a:p>
              <a:r>
                <a:rPr lang="en-US" sz="2000" i="1" dirty="0" smtClean="0">
                  <a:latin typeface="Calibri" pitchFamily="34" charset="0"/>
                  <a:cs typeface="Andalus" pitchFamily="2" charset="-78"/>
                </a:rPr>
                <a:t>We just sat quietly.</a:t>
              </a:r>
              <a:endParaRPr lang="en-US" sz="2000" i="1" dirty="0">
                <a:latin typeface="Calibri" pitchFamily="34" charset="0"/>
                <a:cs typeface="Andalus" pitchFamily="2" charset="-78"/>
              </a:endParaRPr>
            </a:p>
          </p:txBody>
        </p:sp>
        <p:cxnSp>
          <p:nvCxnSpPr>
            <p:cNvPr id="11" name="Straight Connector 10"/>
            <p:cNvCxnSpPr/>
            <p:nvPr/>
          </p:nvCxnSpPr>
          <p:spPr>
            <a:xfrm>
              <a:off x="5774783" y="4096478"/>
              <a:ext cx="27371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4489" y="4097612"/>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9828" y="4088648"/>
              <a:ext cx="25580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29490" y="4102095"/>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51400" y="5177854"/>
              <a:ext cx="5029200" cy="400110"/>
              <a:chOff x="685800" y="5132285"/>
              <a:chExt cx="5029200" cy="400110"/>
            </a:xfrm>
          </p:grpSpPr>
          <p:sp>
            <p:nvSpPr>
              <p:cNvPr id="25" name="TextBox 24"/>
              <p:cNvSpPr txBox="1"/>
              <p:nvPr/>
            </p:nvSpPr>
            <p:spPr>
              <a:xfrm>
                <a:off x="685800" y="5132285"/>
                <a:ext cx="5029200" cy="400110"/>
              </a:xfrm>
              <a:prstGeom prst="rect">
                <a:avLst/>
              </a:prstGeom>
              <a:noFill/>
            </p:spPr>
            <p:txBody>
              <a:bodyPr wrap="square" rtlCol="0">
                <a:spAutoFit/>
              </a:bodyPr>
              <a:lstStyle/>
              <a:p>
                <a:r>
                  <a:rPr lang="en-US" sz="2000" i="1" dirty="0" smtClean="0">
                    <a:latin typeface="Calibri" pitchFamily="34" charset="0"/>
                    <a:cs typeface="Andalus" pitchFamily="2" charset="-78"/>
                  </a:rPr>
                  <a:t>He said, “This is good”.</a:t>
                </a:r>
                <a:endParaRPr lang="en-US" sz="2000" i="1" dirty="0">
                  <a:latin typeface="Calibri" pitchFamily="34" charset="0"/>
                  <a:cs typeface="Andalus" pitchFamily="2" charset="-78"/>
                </a:endParaRPr>
              </a:p>
            </p:txBody>
          </p:sp>
          <p:cxnSp>
            <p:nvCxnSpPr>
              <p:cNvPr id="26" name="Straight Connector 25"/>
              <p:cNvCxnSpPr/>
              <p:nvPr/>
            </p:nvCxnSpPr>
            <p:spPr>
              <a:xfrm>
                <a:off x="1163586" y="5503185"/>
                <a:ext cx="33119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1078" y="5481908"/>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27018" y="5513285"/>
                <a:ext cx="117542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851400" y="4433786"/>
              <a:ext cx="5029200" cy="519953"/>
              <a:chOff x="685800" y="4589922"/>
              <a:chExt cx="5029200" cy="519953"/>
            </a:xfrm>
          </p:grpSpPr>
          <p:sp>
            <p:nvSpPr>
              <p:cNvPr id="17" name="TextBox 16"/>
              <p:cNvSpPr txBox="1"/>
              <p:nvPr/>
            </p:nvSpPr>
            <p:spPr>
              <a:xfrm>
                <a:off x="685800" y="4589922"/>
                <a:ext cx="5029200" cy="400110"/>
              </a:xfrm>
              <a:prstGeom prst="rect">
                <a:avLst/>
              </a:prstGeom>
              <a:noFill/>
            </p:spPr>
            <p:txBody>
              <a:bodyPr wrap="square" rtlCol="0">
                <a:spAutoFit/>
              </a:bodyPr>
              <a:lstStyle/>
              <a:p>
                <a:r>
                  <a:rPr lang="en-US" sz="2000" i="1" dirty="0" smtClean="0">
                    <a:latin typeface="Calibri" pitchFamily="34" charset="0"/>
                    <a:cs typeface="Andalus" pitchFamily="2" charset="-78"/>
                  </a:rPr>
                  <a:t>He said, “We just sat quietly”.</a:t>
                </a:r>
                <a:endParaRPr lang="en-US" sz="2000" i="1" dirty="0">
                  <a:latin typeface="Calibri" pitchFamily="34" charset="0"/>
                  <a:cs typeface="Andalus" pitchFamily="2" charset="-78"/>
                </a:endParaRPr>
              </a:p>
            </p:txBody>
          </p:sp>
          <p:cxnSp>
            <p:nvCxnSpPr>
              <p:cNvPr id="18" name="Straight Connector 17"/>
              <p:cNvCxnSpPr/>
              <p:nvPr/>
            </p:nvCxnSpPr>
            <p:spPr>
              <a:xfrm>
                <a:off x="1231662" y="5086328"/>
                <a:ext cx="24883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73393" y="4951858"/>
                <a:ext cx="30109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34189" y="5109875"/>
                <a:ext cx="156449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61878" y="5078498"/>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65920" y="4939545"/>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01665" y="4944028"/>
                <a:ext cx="25580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67186" y="4944028"/>
                <a:ext cx="1921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5434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Transformation Rules</a:t>
            </a:r>
            <a:endParaRPr lang="en-US" dirty="0"/>
          </a:p>
        </p:txBody>
      </p:sp>
      <p:sp>
        <p:nvSpPr>
          <p:cNvPr id="3" name="Content Placeholder 2"/>
          <p:cNvSpPr>
            <a:spLocks noGrp="1"/>
          </p:cNvSpPr>
          <p:nvPr>
            <p:ph idx="1"/>
          </p:nvPr>
        </p:nvSpPr>
        <p:spPr>
          <a:xfrm>
            <a:off x="457200" y="1045774"/>
            <a:ext cx="8521700" cy="4953000"/>
          </a:xfrm>
        </p:spPr>
        <p:txBody>
          <a:bodyPr/>
          <a:lstStyle/>
          <a:p>
            <a:pPr lvl="0">
              <a:buClr>
                <a:srgbClr val="FF9900"/>
              </a:buClr>
            </a:pPr>
            <a:r>
              <a:rPr lang="en-US" sz="2000" dirty="0">
                <a:solidFill>
                  <a:srgbClr val="000000"/>
                </a:solidFill>
              </a:rPr>
              <a:t>Identify a </a:t>
            </a:r>
            <a:r>
              <a:rPr lang="en-US" sz="2000" dirty="0">
                <a:solidFill>
                  <a:srgbClr val="FF0000"/>
                </a:solidFill>
              </a:rPr>
              <a:t>context</a:t>
            </a:r>
            <a:r>
              <a:rPr lang="en-US" sz="2000" dirty="0">
                <a:solidFill>
                  <a:srgbClr val="000000"/>
                </a:solidFill>
              </a:rPr>
              <a:t> and role candidate in target sentence</a:t>
            </a:r>
          </a:p>
          <a:p>
            <a:pPr lvl="0">
              <a:buClr>
                <a:srgbClr val="FF9900"/>
              </a:buClr>
            </a:pPr>
            <a:r>
              <a:rPr lang="en-US" sz="2000" dirty="0">
                <a:solidFill>
                  <a:srgbClr val="000000"/>
                </a:solidFill>
              </a:rPr>
              <a:t>Transform the </a:t>
            </a:r>
            <a:r>
              <a:rPr lang="en-US" sz="2000" dirty="0">
                <a:solidFill>
                  <a:srgbClr val="FF0000"/>
                </a:solidFill>
              </a:rPr>
              <a:t>candidate argument </a:t>
            </a:r>
            <a:r>
              <a:rPr lang="en-US" sz="2000" dirty="0">
                <a:solidFill>
                  <a:srgbClr val="000000"/>
                </a:solidFill>
              </a:rPr>
              <a:t>to a simpler context in which the SRL is </a:t>
            </a:r>
            <a:r>
              <a:rPr lang="en-US" sz="2000" dirty="0" smtClean="0">
                <a:solidFill>
                  <a:srgbClr val="000000"/>
                </a:solidFill>
              </a:rPr>
              <a:t>expected to be more </a:t>
            </a:r>
            <a:r>
              <a:rPr lang="en-US" sz="2000" dirty="0">
                <a:solidFill>
                  <a:srgbClr val="000000"/>
                </a:solidFill>
              </a:rPr>
              <a:t>robust</a:t>
            </a:r>
          </a:p>
          <a:p>
            <a:pPr lvl="0">
              <a:buClr>
                <a:srgbClr val="FF9900"/>
              </a:buClr>
            </a:pPr>
            <a:r>
              <a:rPr lang="en-US" sz="2000" dirty="0">
                <a:solidFill>
                  <a:srgbClr val="000000"/>
                </a:solidFill>
              </a:rPr>
              <a:t>Map back the </a:t>
            </a:r>
            <a:r>
              <a:rPr lang="en-US" sz="2000" dirty="0">
                <a:solidFill>
                  <a:srgbClr val="FF0000"/>
                </a:solidFill>
              </a:rPr>
              <a:t>role assignment</a:t>
            </a:r>
          </a:p>
          <a:p>
            <a:endParaRPr lang="en-US" dirty="0"/>
          </a:p>
        </p:txBody>
      </p:sp>
      <p:sp>
        <p:nvSpPr>
          <p:cNvPr id="5" name="Slide Number Placeholder 3"/>
          <p:cNvSpPr txBox="1">
            <a:spLocks/>
          </p:cNvSpPr>
          <p:nvPr/>
        </p:nvSpPr>
        <p:spPr bwMode="auto">
          <a:xfrm>
            <a:off x="8064500" y="83058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4E2C8-7336-4661-B8CD-ECC70F1401B3}" type="slidenum">
              <a:rPr lang="en-US" smtClean="0"/>
              <a:pPr/>
              <a:t>23</a:t>
            </a:fld>
            <a:endParaRPr lang="en-US" dirty="0"/>
          </a:p>
        </p:txBody>
      </p:sp>
      <p:sp>
        <p:nvSpPr>
          <p:cNvPr id="10" name="Slide Number Placeholder 3"/>
          <p:cNvSpPr txBox="1">
            <a:spLocks/>
          </p:cNvSpPr>
          <p:nvPr/>
        </p:nvSpPr>
        <p:spPr bwMode="auto">
          <a:xfrm>
            <a:off x="8064500" y="83058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4E2C8-7336-4661-B8CD-ECC70F1401B3}" type="slidenum">
              <a:rPr lang="en-US" smtClean="0">
                <a:latin typeface="Calibri" pitchFamily="34" charset="0"/>
              </a:rPr>
              <a:pPr/>
              <a:t>23</a:t>
            </a:fld>
            <a:endParaRPr lang="en-US" dirty="0">
              <a:latin typeface="Calibri" pitchFamily="34" charset="0"/>
            </a:endParaRPr>
          </a:p>
        </p:txBody>
      </p:sp>
    </p:spTree>
    <p:extLst>
      <p:ext uri="{BB962C8B-B14F-4D97-AF65-F5344CB8AC3E}">
        <p14:creationId xmlns:p14="http://schemas.microsoft.com/office/powerpoint/2010/main" val="240044787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Transformation Rules</a:t>
            </a:r>
            <a:endParaRPr lang="en-US" dirty="0"/>
          </a:p>
        </p:txBody>
      </p:sp>
      <p:sp>
        <p:nvSpPr>
          <p:cNvPr id="3" name="Content Placeholder 2"/>
          <p:cNvSpPr>
            <a:spLocks noGrp="1"/>
          </p:cNvSpPr>
          <p:nvPr>
            <p:ph idx="1"/>
          </p:nvPr>
        </p:nvSpPr>
        <p:spPr>
          <a:xfrm>
            <a:off x="457200" y="1045774"/>
            <a:ext cx="8521700" cy="4953000"/>
          </a:xfrm>
        </p:spPr>
        <p:txBody>
          <a:bodyPr/>
          <a:lstStyle/>
          <a:p>
            <a:r>
              <a:rPr lang="en-US" sz="2000" dirty="0" smtClean="0"/>
              <a:t>Identify a </a:t>
            </a:r>
            <a:r>
              <a:rPr lang="en-US" sz="2000" dirty="0" smtClean="0">
                <a:solidFill>
                  <a:srgbClr val="FF0000"/>
                </a:solidFill>
              </a:rPr>
              <a:t>context</a:t>
            </a:r>
            <a:r>
              <a:rPr lang="en-US" sz="2000" dirty="0" smtClean="0"/>
              <a:t> and role candidate in target sentence</a:t>
            </a:r>
          </a:p>
          <a:p>
            <a:r>
              <a:rPr lang="en-US" sz="2000" dirty="0" smtClean="0"/>
              <a:t>Transform </a:t>
            </a:r>
            <a:r>
              <a:rPr lang="en-US" sz="2000" dirty="0"/>
              <a:t>the </a:t>
            </a:r>
            <a:r>
              <a:rPr lang="en-US" sz="2000" dirty="0">
                <a:solidFill>
                  <a:srgbClr val="FF0000"/>
                </a:solidFill>
              </a:rPr>
              <a:t>candidate argument </a:t>
            </a:r>
            <a:r>
              <a:rPr lang="en-US" sz="2000" dirty="0"/>
              <a:t>to a simpler context in which </a:t>
            </a:r>
            <a:r>
              <a:rPr lang="en-US" sz="2000" dirty="0" smtClean="0"/>
              <a:t>the SRL </a:t>
            </a:r>
            <a:r>
              <a:rPr lang="en-US" sz="2000" dirty="0"/>
              <a:t>is more </a:t>
            </a:r>
            <a:r>
              <a:rPr lang="en-US" sz="2000" dirty="0" smtClean="0"/>
              <a:t>robust</a:t>
            </a:r>
          </a:p>
          <a:p>
            <a:r>
              <a:rPr lang="en-US" sz="2000" dirty="0" smtClean="0"/>
              <a:t>Map back the </a:t>
            </a:r>
            <a:r>
              <a:rPr lang="en-US" sz="2000" dirty="0" smtClean="0">
                <a:solidFill>
                  <a:srgbClr val="FF0000"/>
                </a:solidFill>
              </a:rPr>
              <a:t>role assignment</a:t>
            </a:r>
          </a:p>
          <a:p>
            <a:r>
              <a:rPr lang="en-US" sz="2000" dirty="0" smtClean="0">
                <a:solidFill>
                  <a:srgbClr val="FF0000"/>
                </a:solidFill>
              </a:rPr>
              <a:t>Rule learning </a:t>
            </a:r>
            <a:r>
              <a:rPr lang="en-US" sz="2000" dirty="0" smtClean="0"/>
              <a:t>is done via beam search, triggered for infrequent words and roles. </a:t>
            </a:r>
            <a:endParaRPr lang="en-US" sz="2000" dirty="0"/>
          </a:p>
          <a:p>
            <a:endParaRPr lang="en-US" dirty="0"/>
          </a:p>
        </p:txBody>
      </p:sp>
      <p:sp>
        <p:nvSpPr>
          <p:cNvPr id="4" name="Slide Number Placeholder 3"/>
          <p:cNvSpPr>
            <a:spLocks noGrp="1"/>
          </p:cNvSpPr>
          <p:nvPr>
            <p:ph type="sldNum" sz="quarter" idx="11"/>
          </p:nvPr>
        </p:nvSpPr>
        <p:spPr>
          <a:xfrm>
            <a:off x="7543800" y="7696200"/>
            <a:ext cx="914400" cy="228600"/>
          </a:xfrm>
        </p:spPr>
        <p:txBody>
          <a:bodyPr/>
          <a:lstStyle/>
          <a:p>
            <a:fld id="{0454E2C8-7336-4661-B8CD-ECC70F1401B3}" type="slidenum">
              <a:rPr lang="en-US" smtClean="0"/>
              <a:t>24</a:t>
            </a:fld>
            <a:endParaRPr lang="en-US" dirty="0"/>
          </a:p>
        </p:txBody>
      </p:sp>
      <p:sp>
        <p:nvSpPr>
          <p:cNvPr id="5" name="Slide Number Placeholder 3"/>
          <p:cNvSpPr txBox="1">
            <a:spLocks/>
          </p:cNvSpPr>
          <p:nvPr/>
        </p:nvSpPr>
        <p:spPr bwMode="auto">
          <a:xfrm>
            <a:off x="8064500" y="83058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4E2C8-7336-4661-B8CD-ECC70F1401B3}" type="slidenum">
              <a:rPr lang="en-US" smtClean="0"/>
              <a:pPr/>
              <a:t>24</a:t>
            </a:fld>
            <a:endParaRPr lang="en-US" dirty="0"/>
          </a:p>
        </p:txBody>
      </p:sp>
      <p:sp>
        <p:nvSpPr>
          <p:cNvPr id="10" name="Slide Number Placeholder 3"/>
          <p:cNvSpPr txBox="1">
            <a:spLocks/>
          </p:cNvSpPr>
          <p:nvPr/>
        </p:nvSpPr>
        <p:spPr bwMode="auto">
          <a:xfrm>
            <a:off x="8064500" y="83058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4E2C8-7336-4661-B8CD-ECC70F1401B3}" type="slidenum">
              <a:rPr lang="en-US" smtClean="0">
                <a:latin typeface="Calibri" pitchFamily="34" charset="0"/>
              </a:rPr>
              <a:pPr/>
              <a:t>24</a:t>
            </a:fld>
            <a:endParaRPr lang="en-US" dirty="0">
              <a:latin typeface="Calibri" pitchFamily="34" charset="0"/>
            </a:endParaRPr>
          </a:p>
        </p:txBody>
      </p:sp>
      <p:sp>
        <p:nvSpPr>
          <p:cNvPr id="38" name="Rectangle 37"/>
          <p:cNvSpPr/>
          <p:nvPr/>
        </p:nvSpPr>
        <p:spPr>
          <a:xfrm>
            <a:off x="4881282" y="3341450"/>
            <a:ext cx="4074459"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41" name="Rectangle 40"/>
          <p:cNvSpPr/>
          <p:nvPr/>
        </p:nvSpPr>
        <p:spPr>
          <a:xfrm>
            <a:off x="5778500" y="3658950"/>
            <a:ext cx="533400" cy="342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42" name="Rectangle 41"/>
          <p:cNvSpPr/>
          <p:nvPr/>
        </p:nvSpPr>
        <p:spPr>
          <a:xfrm>
            <a:off x="147918" y="3303349"/>
            <a:ext cx="4424082" cy="115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43" name="TextBox 42"/>
          <p:cNvSpPr txBox="1"/>
          <p:nvPr/>
        </p:nvSpPr>
        <p:spPr>
          <a:xfrm>
            <a:off x="1541932" y="3660447"/>
            <a:ext cx="2928467" cy="369332"/>
          </a:xfrm>
          <a:prstGeom prst="rect">
            <a:avLst/>
          </a:prstGeom>
          <a:noFill/>
        </p:spPr>
        <p:txBody>
          <a:bodyPr wrap="square" rtlCol="0">
            <a:spAutoFit/>
          </a:bodyPr>
          <a:lstStyle/>
          <a:p>
            <a:r>
              <a:rPr lang="en-US" dirty="0" smtClean="0">
                <a:latin typeface="Calibri" pitchFamily="34" charset="0"/>
                <a:cs typeface="Andalus" pitchFamily="2" charset="-78"/>
              </a:rPr>
              <a:t>was  entitled  to a discount   .</a:t>
            </a:r>
            <a:endParaRPr lang="en-US" dirty="0">
              <a:latin typeface="Calibri" pitchFamily="34" charset="0"/>
              <a:cs typeface="Andalus" pitchFamily="2" charset="-78"/>
            </a:endParaRPr>
          </a:p>
        </p:txBody>
      </p:sp>
      <p:cxnSp>
        <p:nvCxnSpPr>
          <p:cNvPr id="44" name="Straight Connector 43"/>
          <p:cNvCxnSpPr/>
          <p:nvPr/>
        </p:nvCxnSpPr>
        <p:spPr>
          <a:xfrm>
            <a:off x="186123" y="4063103"/>
            <a:ext cx="106857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28279" y="4063103"/>
            <a:ext cx="41197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23440" y="4063103"/>
            <a:ext cx="106857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38942" y="4063103"/>
            <a:ext cx="45317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25859"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0332" y="4090003"/>
            <a:ext cx="1250574"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-2</a:t>
            </a:r>
            <a:endParaRPr lang="en-US" sz="2000" dirty="0">
              <a:latin typeface="Calibri" pitchFamily="34" charset="0"/>
              <a:cs typeface="Andalus" pitchFamily="2" charset="-78"/>
            </a:endParaRPr>
          </a:p>
        </p:txBody>
      </p:sp>
      <p:sp>
        <p:nvSpPr>
          <p:cNvPr id="50" name="TextBox 49"/>
          <p:cNvSpPr txBox="1"/>
          <p:nvPr/>
        </p:nvSpPr>
        <p:spPr>
          <a:xfrm>
            <a:off x="1089215" y="4090003"/>
            <a:ext cx="1116106"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-1</a:t>
            </a:r>
            <a:endParaRPr lang="en-US" sz="2000" dirty="0">
              <a:latin typeface="Calibri" pitchFamily="34" charset="0"/>
              <a:cs typeface="Andalus" pitchFamily="2" charset="-78"/>
            </a:endParaRPr>
          </a:p>
        </p:txBody>
      </p:sp>
      <p:sp>
        <p:nvSpPr>
          <p:cNvPr id="51" name="TextBox 50"/>
          <p:cNvSpPr txBox="1"/>
          <p:nvPr/>
        </p:nvSpPr>
        <p:spPr>
          <a:xfrm>
            <a:off x="1922932" y="4090003"/>
            <a:ext cx="1062318"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0</a:t>
            </a:r>
            <a:endParaRPr lang="en-US" sz="2000" dirty="0">
              <a:latin typeface="Calibri" pitchFamily="34" charset="0"/>
              <a:cs typeface="Andalus" pitchFamily="2" charset="-78"/>
            </a:endParaRPr>
          </a:p>
        </p:txBody>
      </p:sp>
      <p:sp>
        <p:nvSpPr>
          <p:cNvPr id="52" name="TextBox 51"/>
          <p:cNvSpPr txBox="1"/>
          <p:nvPr/>
        </p:nvSpPr>
        <p:spPr>
          <a:xfrm>
            <a:off x="2783543" y="4090003"/>
            <a:ext cx="1532965"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1</a:t>
            </a:r>
            <a:endParaRPr lang="en-US" sz="2000" dirty="0">
              <a:latin typeface="Calibri" pitchFamily="34" charset="0"/>
              <a:cs typeface="Andalus" pitchFamily="2" charset="-78"/>
            </a:endParaRPr>
          </a:p>
        </p:txBody>
      </p:sp>
      <p:sp>
        <p:nvSpPr>
          <p:cNvPr id="53" name="TextBox 52"/>
          <p:cNvSpPr txBox="1"/>
          <p:nvPr/>
        </p:nvSpPr>
        <p:spPr>
          <a:xfrm>
            <a:off x="4020672" y="4090003"/>
            <a:ext cx="596284"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2</a:t>
            </a:r>
            <a:endParaRPr lang="en-US" sz="1000" dirty="0">
              <a:latin typeface="Calibri" pitchFamily="34" charset="0"/>
              <a:cs typeface="Andalus" pitchFamily="2" charset="-78"/>
            </a:endParaRPr>
          </a:p>
        </p:txBody>
      </p:sp>
      <p:sp>
        <p:nvSpPr>
          <p:cNvPr id="54" name="TextBox 53"/>
          <p:cNvSpPr txBox="1"/>
          <p:nvPr/>
        </p:nvSpPr>
        <p:spPr>
          <a:xfrm>
            <a:off x="201706" y="3269733"/>
            <a:ext cx="1963270" cy="400110"/>
          </a:xfrm>
          <a:prstGeom prst="rect">
            <a:avLst/>
          </a:prstGeom>
          <a:noFill/>
        </p:spPr>
        <p:txBody>
          <a:bodyPr wrap="square" rtlCol="0">
            <a:spAutoFit/>
          </a:bodyPr>
          <a:lstStyle/>
          <a:p>
            <a:r>
              <a:rPr lang="en-US" sz="2000" dirty="0" smtClean="0">
                <a:latin typeface="Calibri" pitchFamily="34" charset="0"/>
                <a:cs typeface="Andalus" pitchFamily="2" charset="-78"/>
              </a:rPr>
              <a:t>Input Sentence</a:t>
            </a:r>
            <a:endParaRPr lang="en-US" sz="2000" dirty="0">
              <a:latin typeface="Calibri" pitchFamily="34" charset="0"/>
              <a:cs typeface="Andalus" pitchFamily="2" charset="-78"/>
            </a:endParaRPr>
          </a:p>
        </p:txBody>
      </p:sp>
      <p:sp>
        <p:nvSpPr>
          <p:cNvPr id="55" name="TextBox 54"/>
          <p:cNvSpPr txBox="1"/>
          <p:nvPr/>
        </p:nvSpPr>
        <p:spPr>
          <a:xfrm>
            <a:off x="4979874" y="3269733"/>
            <a:ext cx="2873188" cy="400110"/>
          </a:xfrm>
          <a:prstGeom prst="rect">
            <a:avLst/>
          </a:prstGeom>
          <a:noFill/>
        </p:spPr>
        <p:txBody>
          <a:bodyPr wrap="square" rtlCol="0">
            <a:spAutoFit/>
          </a:bodyPr>
          <a:lstStyle/>
          <a:p>
            <a:r>
              <a:rPr lang="en-US" sz="2000" dirty="0" smtClean="0">
                <a:latin typeface="Calibri" pitchFamily="34" charset="0"/>
                <a:cs typeface="Andalus" pitchFamily="2" charset="-78"/>
              </a:rPr>
              <a:t>Transformed Sentence</a:t>
            </a:r>
            <a:endParaRPr lang="en-US" sz="2000" dirty="0">
              <a:latin typeface="Calibri" pitchFamily="34" charset="0"/>
              <a:cs typeface="Andalus" pitchFamily="2" charset="-78"/>
            </a:endParaRPr>
          </a:p>
        </p:txBody>
      </p:sp>
      <p:sp>
        <p:nvSpPr>
          <p:cNvPr id="56" name="TextBox 55"/>
          <p:cNvSpPr txBox="1"/>
          <p:nvPr/>
        </p:nvSpPr>
        <p:spPr>
          <a:xfrm>
            <a:off x="6752647" y="3658950"/>
            <a:ext cx="2188154" cy="369332"/>
          </a:xfrm>
          <a:prstGeom prst="rect">
            <a:avLst/>
          </a:prstGeom>
          <a:noFill/>
        </p:spPr>
        <p:txBody>
          <a:bodyPr wrap="square" rtlCol="0">
            <a:spAutoFit/>
          </a:bodyPr>
          <a:lstStyle/>
          <a:p>
            <a:r>
              <a:rPr lang="en-US" dirty="0" smtClean="0">
                <a:latin typeface="Calibri" pitchFamily="34" charset="0"/>
                <a:cs typeface="Andalus" pitchFamily="2" charset="-78"/>
              </a:rPr>
              <a:t>did       not     sing    .</a:t>
            </a:r>
            <a:endParaRPr lang="en-US" dirty="0">
              <a:latin typeface="Calibri" pitchFamily="34" charset="0"/>
              <a:cs typeface="Andalus" pitchFamily="2" charset="-78"/>
            </a:endParaRPr>
          </a:p>
        </p:txBody>
      </p:sp>
      <p:cxnSp>
        <p:nvCxnSpPr>
          <p:cNvPr id="57" name="Straight Connector 56"/>
          <p:cNvCxnSpPr/>
          <p:nvPr/>
        </p:nvCxnSpPr>
        <p:spPr>
          <a:xfrm>
            <a:off x="8071635" y="4063103"/>
            <a:ext cx="41197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609583"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551753"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65956"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41644"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29147" y="4063103"/>
            <a:ext cx="2325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746066" y="4090003"/>
            <a:ext cx="857410"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-4</a:t>
            </a:r>
            <a:endParaRPr lang="en-US" sz="2000" dirty="0">
              <a:latin typeface="Calibri" pitchFamily="34" charset="0"/>
              <a:cs typeface="Andalus" pitchFamily="2" charset="-78"/>
            </a:endParaRPr>
          </a:p>
        </p:txBody>
      </p:sp>
      <p:sp>
        <p:nvSpPr>
          <p:cNvPr id="64" name="TextBox 63"/>
          <p:cNvSpPr txBox="1"/>
          <p:nvPr/>
        </p:nvSpPr>
        <p:spPr>
          <a:xfrm>
            <a:off x="5698086" y="4090003"/>
            <a:ext cx="737516"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-3</a:t>
            </a:r>
            <a:endParaRPr lang="en-US" sz="2000" dirty="0">
              <a:latin typeface="Calibri" pitchFamily="34" charset="0"/>
              <a:cs typeface="Andalus" pitchFamily="2" charset="-78"/>
            </a:endParaRPr>
          </a:p>
        </p:txBody>
      </p:sp>
      <p:sp>
        <p:nvSpPr>
          <p:cNvPr id="65" name="TextBox 64"/>
          <p:cNvSpPr txBox="1"/>
          <p:nvPr/>
        </p:nvSpPr>
        <p:spPr>
          <a:xfrm>
            <a:off x="6517319" y="4090003"/>
            <a:ext cx="981635"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-2</a:t>
            </a:r>
            <a:endParaRPr lang="en-US" sz="2000" dirty="0">
              <a:latin typeface="Calibri" pitchFamily="34" charset="0"/>
              <a:cs typeface="Andalus" pitchFamily="2" charset="-78"/>
            </a:endParaRPr>
          </a:p>
        </p:txBody>
      </p:sp>
      <p:sp>
        <p:nvSpPr>
          <p:cNvPr id="66" name="TextBox 65"/>
          <p:cNvSpPr txBox="1"/>
          <p:nvPr/>
        </p:nvSpPr>
        <p:spPr>
          <a:xfrm>
            <a:off x="7207599" y="4090003"/>
            <a:ext cx="981635"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-1</a:t>
            </a:r>
            <a:endParaRPr lang="en-US" sz="2000" dirty="0">
              <a:latin typeface="Calibri" pitchFamily="34" charset="0"/>
              <a:cs typeface="Andalus" pitchFamily="2" charset="-78"/>
            </a:endParaRPr>
          </a:p>
        </p:txBody>
      </p:sp>
      <p:sp>
        <p:nvSpPr>
          <p:cNvPr id="67" name="TextBox 66"/>
          <p:cNvSpPr txBox="1"/>
          <p:nvPr/>
        </p:nvSpPr>
        <p:spPr>
          <a:xfrm>
            <a:off x="7830644" y="4090003"/>
            <a:ext cx="981635"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0</a:t>
            </a:r>
            <a:endParaRPr lang="en-US" sz="2000" dirty="0">
              <a:latin typeface="Calibri" pitchFamily="34" charset="0"/>
              <a:cs typeface="Andalus" pitchFamily="2" charset="-78"/>
            </a:endParaRPr>
          </a:p>
        </p:txBody>
      </p:sp>
      <p:sp>
        <p:nvSpPr>
          <p:cNvPr id="68" name="TextBox 67"/>
          <p:cNvSpPr txBox="1"/>
          <p:nvPr/>
        </p:nvSpPr>
        <p:spPr>
          <a:xfrm>
            <a:off x="8506089" y="4090003"/>
            <a:ext cx="554106" cy="400110"/>
          </a:xfrm>
          <a:prstGeom prst="rect">
            <a:avLst/>
          </a:prstGeom>
          <a:noFill/>
        </p:spPr>
        <p:txBody>
          <a:bodyPr wrap="square" rtlCol="0">
            <a:spAutoFit/>
          </a:bodyPr>
          <a:lstStyle/>
          <a:p>
            <a:pPr algn="ctr"/>
            <a:r>
              <a:rPr lang="en-US" sz="2000" dirty="0" smtClean="0">
                <a:latin typeface="Calibri" pitchFamily="34" charset="0"/>
                <a:cs typeface="Andalus" pitchFamily="2" charset="-78"/>
              </a:rPr>
              <a:t>1</a:t>
            </a:r>
            <a:endParaRPr lang="en-US" sz="2000" dirty="0">
              <a:latin typeface="Calibri" pitchFamily="34" charset="0"/>
              <a:cs typeface="Andalus" pitchFamily="2" charset="-78"/>
            </a:endParaRPr>
          </a:p>
        </p:txBody>
      </p:sp>
      <p:sp>
        <p:nvSpPr>
          <p:cNvPr id="69" name="TextBox 68"/>
          <p:cNvSpPr txBox="1"/>
          <p:nvPr/>
        </p:nvSpPr>
        <p:spPr>
          <a:xfrm>
            <a:off x="4979874" y="3269733"/>
            <a:ext cx="3224326" cy="400110"/>
          </a:xfrm>
          <a:prstGeom prst="rect">
            <a:avLst/>
          </a:prstGeom>
          <a:noFill/>
        </p:spPr>
        <p:txBody>
          <a:bodyPr wrap="square" rtlCol="0">
            <a:spAutoFit/>
          </a:bodyPr>
          <a:lstStyle/>
          <a:p>
            <a:r>
              <a:rPr lang="en-US" sz="2000" dirty="0" smtClean="0">
                <a:latin typeface="Calibri" pitchFamily="34" charset="0"/>
                <a:cs typeface="Andalus" pitchFamily="2" charset="-78"/>
              </a:rPr>
              <a:t>Replacement Sentence</a:t>
            </a:r>
            <a:endParaRPr lang="en-US" sz="2000" dirty="0">
              <a:latin typeface="Calibri" pitchFamily="34" charset="0"/>
              <a:cs typeface="Andalus" pitchFamily="2" charset="-78"/>
            </a:endParaRPr>
          </a:p>
        </p:txBody>
      </p:sp>
      <p:sp>
        <p:nvSpPr>
          <p:cNvPr id="70" name="Rectangle 69"/>
          <p:cNvSpPr/>
          <p:nvPr/>
        </p:nvSpPr>
        <p:spPr>
          <a:xfrm>
            <a:off x="127000" y="3633550"/>
            <a:ext cx="1447800"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1" name="TextBox 70"/>
          <p:cNvSpPr txBox="1"/>
          <p:nvPr/>
        </p:nvSpPr>
        <p:spPr>
          <a:xfrm>
            <a:off x="165100" y="3660447"/>
            <a:ext cx="1485900" cy="369332"/>
          </a:xfrm>
          <a:prstGeom prst="rect">
            <a:avLst/>
          </a:prstGeom>
          <a:noFill/>
        </p:spPr>
        <p:txBody>
          <a:bodyPr wrap="square" rtlCol="0">
            <a:spAutoFit/>
          </a:bodyPr>
          <a:lstStyle/>
          <a:p>
            <a:r>
              <a:rPr lang="en-US" b="1" dirty="0">
                <a:latin typeface="Calibri" pitchFamily="34" charset="0"/>
                <a:cs typeface="Andalus" pitchFamily="2" charset="-78"/>
              </a:rPr>
              <a:t>Mr. Mckinley</a:t>
            </a:r>
            <a:endParaRPr lang="en-US" dirty="0">
              <a:latin typeface="Calibri" pitchFamily="34" charset="0"/>
              <a:cs typeface="Andalus" pitchFamily="2" charset="-78"/>
            </a:endParaRPr>
          </a:p>
        </p:txBody>
      </p:sp>
      <p:sp>
        <p:nvSpPr>
          <p:cNvPr id="72" name="TextBox 71"/>
          <p:cNvSpPr txBox="1"/>
          <p:nvPr/>
        </p:nvSpPr>
        <p:spPr>
          <a:xfrm>
            <a:off x="4864100" y="3658950"/>
            <a:ext cx="558800" cy="369332"/>
          </a:xfrm>
          <a:prstGeom prst="rect">
            <a:avLst/>
          </a:prstGeom>
          <a:noFill/>
        </p:spPr>
        <p:txBody>
          <a:bodyPr wrap="square" rtlCol="0">
            <a:spAutoFit/>
          </a:bodyPr>
          <a:lstStyle/>
          <a:p>
            <a:r>
              <a:rPr lang="en-US" dirty="0" smtClean="0">
                <a:latin typeface="Calibri" pitchFamily="34" charset="0"/>
                <a:cs typeface="Andalus" pitchFamily="2" charset="-78"/>
              </a:rPr>
              <a:t>But</a:t>
            </a:r>
            <a:endParaRPr lang="en-US" dirty="0">
              <a:latin typeface="Calibri" pitchFamily="34" charset="0"/>
              <a:cs typeface="Andalus" pitchFamily="2" charset="-78"/>
            </a:endParaRPr>
          </a:p>
        </p:txBody>
      </p:sp>
      <p:sp>
        <p:nvSpPr>
          <p:cNvPr id="73" name="TextBox 72"/>
          <p:cNvSpPr txBox="1"/>
          <p:nvPr/>
        </p:nvSpPr>
        <p:spPr>
          <a:xfrm>
            <a:off x="5803900" y="3658950"/>
            <a:ext cx="546100" cy="369332"/>
          </a:xfrm>
          <a:prstGeom prst="rect">
            <a:avLst/>
          </a:prstGeom>
          <a:noFill/>
        </p:spPr>
        <p:txBody>
          <a:bodyPr wrap="square" rtlCol="0">
            <a:spAutoFit/>
          </a:bodyPr>
          <a:lstStyle/>
          <a:p>
            <a:pPr algn="ctr"/>
            <a:r>
              <a:rPr lang="en-US" dirty="0" smtClean="0">
                <a:latin typeface="Calibri" pitchFamily="34" charset="0"/>
                <a:cs typeface="Andalus" pitchFamily="2" charset="-78"/>
              </a:rPr>
              <a:t>he</a:t>
            </a:r>
            <a:endParaRPr lang="en-US" dirty="0">
              <a:latin typeface="Calibri" pitchFamily="34" charset="0"/>
              <a:cs typeface="Andalus" pitchFamily="2" charset="-78"/>
            </a:endParaRPr>
          </a:p>
        </p:txBody>
      </p:sp>
      <p:sp>
        <p:nvSpPr>
          <p:cNvPr id="74" name="Curved Right Arrow 73"/>
          <p:cNvSpPr/>
          <p:nvPr/>
        </p:nvSpPr>
        <p:spPr>
          <a:xfrm>
            <a:off x="101600" y="4166950"/>
            <a:ext cx="5461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itchFamily="34" charset="0"/>
            </a:endParaRPr>
          </a:p>
        </p:txBody>
      </p:sp>
      <p:sp>
        <p:nvSpPr>
          <p:cNvPr id="75" name="TextBox 74"/>
          <p:cNvSpPr txBox="1"/>
          <p:nvPr/>
        </p:nvSpPr>
        <p:spPr>
          <a:xfrm>
            <a:off x="1397000" y="4560650"/>
            <a:ext cx="2133600" cy="400110"/>
          </a:xfrm>
          <a:prstGeom prst="rect">
            <a:avLst/>
          </a:prstGeom>
          <a:noFill/>
        </p:spPr>
        <p:txBody>
          <a:bodyPr wrap="square" rtlCol="0">
            <a:spAutoFit/>
          </a:bodyPr>
          <a:lstStyle/>
          <a:p>
            <a:r>
              <a:rPr lang="en-US" sz="2000" dirty="0" smtClean="0">
                <a:latin typeface="Calibri" pitchFamily="34" charset="0"/>
                <a:cs typeface="Andalus" pitchFamily="2" charset="-78"/>
              </a:rPr>
              <a:t>Gold Annotation</a:t>
            </a:r>
            <a:endParaRPr lang="en-US" sz="2000" dirty="0">
              <a:latin typeface="Calibri" pitchFamily="34" charset="0"/>
              <a:cs typeface="Andalus" pitchFamily="2" charset="-78"/>
            </a:endParaRPr>
          </a:p>
        </p:txBody>
      </p:sp>
      <p:sp>
        <p:nvSpPr>
          <p:cNvPr id="76" name="TextBox 75"/>
          <p:cNvSpPr txBox="1"/>
          <p:nvPr/>
        </p:nvSpPr>
        <p:spPr>
          <a:xfrm>
            <a:off x="647700" y="4547950"/>
            <a:ext cx="787400" cy="400110"/>
          </a:xfrm>
          <a:prstGeom prst="rect">
            <a:avLst/>
          </a:prstGeom>
          <a:noFill/>
        </p:spPr>
        <p:txBody>
          <a:bodyPr wrap="square" rtlCol="0">
            <a:spAutoFit/>
          </a:bodyPr>
          <a:lstStyle/>
          <a:p>
            <a:pPr algn="ctr"/>
            <a:r>
              <a:rPr lang="en-US" sz="2000" dirty="0" smtClean="0">
                <a:solidFill>
                  <a:srgbClr val="FF0000"/>
                </a:solidFill>
                <a:latin typeface="Calibri" pitchFamily="34" charset="0"/>
                <a:cs typeface="Andalus" pitchFamily="2" charset="-78"/>
              </a:rPr>
              <a:t>A2</a:t>
            </a:r>
            <a:endParaRPr lang="en-US" sz="2000" dirty="0">
              <a:solidFill>
                <a:srgbClr val="FF0000"/>
              </a:solidFill>
              <a:latin typeface="Calibri" pitchFamily="34" charset="0"/>
              <a:cs typeface="Andalus" pitchFamily="2" charset="-78"/>
            </a:endParaRPr>
          </a:p>
        </p:txBody>
      </p:sp>
      <p:sp>
        <p:nvSpPr>
          <p:cNvPr id="77" name="Curved Left Arrow 76"/>
          <p:cNvSpPr/>
          <p:nvPr/>
        </p:nvSpPr>
        <p:spPr>
          <a:xfrm>
            <a:off x="6197600" y="3989150"/>
            <a:ext cx="596900" cy="876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itchFamily="34" charset="0"/>
            </a:endParaRPr>
          </a:p>
        </p:txBody>
      </p:sp>
      <p:sp>
        <p:nvSpPr>
          <p:cNvPr id="78" name="TextBox 77"/>
          <p:cNvSpPr txBox="1"/>
          <p:nvPr/>
        </p:nvSpPr>
        <p:spPr>
          <a:xfrm>
            <a:off x="6832600" y="4547950"/>
            <a:ext cx="2133600" cy="400110"/>
          </a:xfrm>
          <a:prstGeom prst="rect">
            <a:avLst/>
          </a:prstGeom>
          <a:noFill/>
        </p:spPr>
        <p:txBody>
          <a:bodyPr wrap="square" rtlCol="0">
            <a:spAutoFit/>
          </a:bodyPr>
          <a:lstStyle/>
          <a:p>
            <a:r>
              <a:rPr lang="en-US" sz="2000" dirty="0" smtClean="0">
                <a:latin typeface="Calibri" pitchFamily="34" charset="0"/>
                <a:cs typeface="Andalus" pitchFamily="2" charset="-78"/>
              </a:rPr>
              <a:t>Apply SRL System</a:t>
            </a:r>
            <a:endParaRPr lang="en-US" sz="2000" dirty="0">
              <a:latin typeface="Calibri" pitchFamily="34" charset="0"/>
              <a:cs typeface="Andalus" pitchFamily="2" charset="-78"/>
            </a:endParaRPr>
          </a:p>
        </p:txBody>
      </p:sp>
      <p:sp>
        <p:nvSpPr>
          <p:cNvPr id="79" name="TextBox 78"/>
          <p:cNvSpPr txBox="1"/>
          <p:nvPr/>
        </p:nvSpPr>
        <p:spPr>
          <a:xfrm>
            <a:off x="5359400" y="4560650"/>
            <a:ext cx="787400" cy="400110"/>
          </a:xfrm>
          <a:prstGeom prst="rect">
            <a:avLst/>
          </a:prstGeom>
          <a:noFill/>
        </p:spPr>
        <p:txBody>
          <a:bodyPr wrap="square" rtlCol="0">
            <a:spAutoFit/>
          </a:bodyPr>
          <a:lstStyle/>
          <a:p>
            <a:pPr algn="ctr"/>
            <a:r>
              <a:rPr lang="en-US" sz="2000" dirty="0" smtClean="0">
                <a:solidFill>
                  <a:srgbClr val="FF0000"/>
                </a:solidFill>
                <a:latin typeface="Calibri" pitchFamily="34" charset="0"/>
                <a:cs typeface="Andalus" pitchFamily="2" charset="-78"/>
              </a:rPr>
              <a:t>A0</a:t>
            </a:r>
            <a:endParaRPr lang="en-US" sz="2000" dirty="0">
              <a:solidFill>
                <a:srgbClr val="FF0000"/>
              </a:solidFill>
              <a:latin typeface="Calibri" pitchFamily="34" charset="0"/>
              <a:cs typeface="Andalus" pitchFamily="2" charset="-78"/>
            </a:endParaRPr>
          </a:p>
        </p:txBody>
      </p:sp>
      <mc:AlternateContent xmlns:mc="http://schemas.openxmlformats.org/markup-compatibility/2006" xmlns:a14="http://schemas.microsoft.com/office/drawing/2010/main">
        <mc:Choice Requires="a14">
          <p:sp>
            <p:nvSpPr>
              <p:cNvPr id="23" name="Rectangle 22"/>
              <p:cNvSpPr/>
              <p:nvPr/>
            </p:nvSpPr>
            <p:spPr>
              <a:xfrm>
                <a:off x="1040485" y="4881660"/>
                <a:ext cx="5151451" cy="1846659"/>
              </a:xfrm>
              <a:prstGeom prst="rect">
                <a:avLst/>
              </a:prstGeom>
              <a:solidFill>
                <a:srgbClr val="FFFFCC"/>
              </a:solidFill>
              <a:ln>
                <a:solidFill>
                  <a:srgbClr val="FFC000"/>
                </a:solidFill>
              </a:ln>
            </p:spPr>
            <p:txBody>
              <a:bodyPr wrap="square">
                <a:spAutoFit/>
              </a:bodyPr>
              <a:lstStyle/>
              <a:p>
                <a:pPr lvl="1"/>
                <a:r>
                  <a:rPr lang="en-US" dirty="0" smtClean="0">
                    <a:solidFill>
                      <a:srgbClr val="FF0000"/>
                    </a:solidFill>
                    <a:latin typeface="Calibri" pitchFamily="34" charset="0"/>
                    <a:cs typeface="Calibri" pitchFamily="34" charset="0"/>
                  </a:rPr>
                  <a:t>Rule: </a:t>
                </a:r>
                <a:r>
                  <a:rPr lang="en-US" sz="1500" dirty="0" smtClean="0">
                    <a:latin typeface="Calibri" pitchFamily="34" charset="0"/>
                    <a:cs typeface="Calibri" pitchFamily="34" charset="0"/>
                  </a:rPr>
                  <a:t>predicate </a:t>
                </a:r>
                <a:r>
                  <a:rPr lang="en-US" sz="1500" dirty="0">
                    <a:latin typeface="Calibri" pitchFamily="34" charset="0"/>
                    <a:cs typeface="Calibri" pitchFamily="34" charset="0"/>
                  </a:rPr>
                  <a:t>p=entitle</a:t>
                </a:r>
              </a:p>
              <a:p>
                <a:pPr lvl="1"/>
                <a:r>
                  <a:rPr lang="en-US" sz="1500" dirty="0" smtClean="0">
                    <a:latin typeface="Calibri" pitchFamily="34" charset="0"/>
                    <a:cs typeface="Calibri" pitchFamily="34" charset="0"/>
                  </a:rPr>
                  <a:t>	pattern </a:t>
                </a:r>
                <a:r>
                  <a:rPr lang="en-US" sz="1500" dirty="0">
                    <a:latin typeface="Calibri" pitchFamily="34" charset="0"/>
                    <a:cs typeface="Calibri" pitchFamily="34" charset="0"/>
                  </a:rPr>
                  <a:t>p=[-2,NP,</a:t>
                </a:r>
                <a14:m>
                  <m:oMath xmlns:m="http://schemas.openxmlformats.org/officeDocument/2006/math">
                    <m:r>
                      <a:rPr lang="en-US" sz="1500" i="1">
                        <a:latin typeface="Cambria Math"/>
                        <a:ea typeface="Cambria Math"/>
                        <a:cs typeface="Andalus" pitchFamily="2" charset="-78"/>
                      </a:rPr>
                      <m:t>∅</m:t>
                    </m:r>
                  </m:oMath>
                </a14:m>
                <a:r>
                  <a:rPr lang="en-US" sz="1500" dirty="0">
                    <a:latin typeface="Calibri" pitchFamily="34" charset="0"/>
                    <a:cs typeface="Calibri" pitchFamily="34" charset="0"/>
                  </a:rPr>
                  <a:t>][-1,AUX,</a:t>
                </a:r>
                <a14:m>
                  <m:oMath xmlns:m="http://schemas.openxmlformats.org/officeDocument/2006/math">
                    <m:r>
                      <a:rPr lang="en-US" sz="1500" i="1">
                        <a:latin typeface="Cambria Math"/>
                        <a:ea typeface="Cambria Math"/>
                        <a:cs typeface="Andalus" pitchFamily="2" charset="-78"/>
                      </a:rPr>
                      <m:t>∅</m:t>
                    </m:r>
                  </m:oMath>
                </a14:m>
                <a:r>
                  <a:rPr lang="en-US" sz="1500" dirty="0">
                    <a:latin typeface="Calibri" pitchFamily="34" charset="0"/>
                    <a:cs typeface="Calibri" pitchFamily="34" charset="0"/>
                  </a:rPr>
                  <a:t>][1,</a:t>
                </a:r>
                <a14:m>
                  <m:oMath xmlns:m="http://schemas.openxmlformats.org/officeDocument/2006/math">
                    <m:r>
                      <a:rPr lang="en-US" sz="1500" i="1">
                        <a:latin typeface="Cambria Math"/>
                        <a:ea typeface="Cambria Math"/>
                        <a:cs typeface="Andalus" pitchFamily="2" charset="-78"/>
                      </a:rPr>
                      <m:t>∅</m:t>
                    </m:r>
                  </m:oMath>
                </a14:m>
                <a:r>
                  <a:rPr lang="en-US" sz="1500" dirty="0">
                    <a:latin typeface="Calibri" pitchFamily="34" charset="0"/>
                    <a:cs typeface="Calibri" pitchFamily="34" charset="0"/>
                  </a:rPr>
                  <a:t>,to]</a:t>
                </a:r>
              </a:p>
              <a:p>
                <a:pPr lvl="1"/>
                <a:r>
                  <a:rPr lang="en-US" sz="1500" dirty="0" smtClean="0">
                    <a:latin typeface="Calibri" pitchFamily="34" charset="0"/>
                    <a:cs typeface="Calibri" pitchFamily="34" charset="0"/>
                  </a:rPr>
                  <a:t>	Location </a:t>
                </a:r>
                <a:r>
                  <a:rPr lang="en-US" sz="1500" dirty="0">
                    <a:latin typeface="Calibri" pitchFamily="34" charset="0"/>
                    <a:cs typeface="Calibri" pitchFamily="34" charset="0"/>
                  </a:rPr>
                  <a:t>of Source Phrase n</a:t>
                </a:r>
                <a:r>
                  <a:rPr lang="en-US" sz="1500" baseline="-25000" dirty="0">
                    <a:latin typeface="Calibri" pitchFamily="34" charset="0"/>
                    <a:cs typeface="Calibri" pitchFamily="34" charset="0"/>
                  </a:rPr>
                  <a:t>s</a:t>
                </a:r>
                <a:r>
                  <a:rPr lang="en-US" sz="1500" dirty="0">
                    <a:latin typeface="Calibri" pitchFamily="34" charset="0"/>
                    <a:cs typeface="Calibri" pitchFamily="34" charset="0"/>
                  </a:rPr>
                  <a:t>=-2</a:t>
                </a:r>
                <a:endParaRPr lang="en-US" sz="1500" baseline="-25000" dirty="0">
                  <a:latin typeface="Calibri" pitchFamily="34" charset="0"/>
                  <a:cs typeface="Calibri" pitchFamily="34" charset="0"/>
                </a:endParaRPr>
              </a:p>
              <a:p>
                <a:pPr lvl="1"/>
                <a:r>
                  <a:rPr lang="en-US" sz="1500" dirty="0" smtClean="0">
                    <a:latin typeface="Calibri" pitchFamily="34" charset="0"/>
                    <a:cs typeface="Calibri" pitchFamily="34" charset="0"/>
                  </a:rPr>
                  <a:t>	Replacement </a:t>
                </a:r>
                <a:r>
                  <a:rPr lang="en-US" sz="1500" dirty="0">
                    <a:latin typeface="Calibri" pitchFamily="34" charset="0"/>
                    <a:cs typeface="Calibri" pitchFamily="34" charset="0"/>
                  </a:rPr>
                  <a:t>Sentence s</a:t>
                </a:r>
                <a:r>
                  <a:rPr lang="en-US" sz="1500" baseline="-25000" dirty="0">
                    <a:latin typeface="Calibri" pitchFamily="34" charset="0"/>
                    <a:cs typeface="Calibri" pitchFamily="34" charset="0"/>
                  </a:rPr>
                  <a:t>t</a:t>
                </a:r>
                <a:r>
                  <a:rPr lang="en-US" sz="1500" dirty="0">
                    <a:latin typeface="Calibri" pitchFamily="34" charset="0"/>
                    <a:cs typeface="Calibri" pitchFamily="34" charset="0"/>
                  </a:rPr>
                  <a:t>=“But he did not sing.”</a:t>
                </a:r>
                <a:endParaRPr lang="en-US" sz="1500" baseline="-25000" dirty="0">
                  <a:latin typeface="Calibri" pitchFamily="34" charset="0"/>
                  <a:cs typeface="Calibri" pitchFamily="34" charset="0"/>
                </a:endParaRPr>
              </a:p>
              <a:p>
                <a:pPr lvl="1"/>
                <a:r>
                  <a:rPr lang="en-US" sz="1500" dirty="0" smtClean="0">
                    <a:latin typeface="Calibri" pitchFamily="34" charset="0"/>
                    <a:cs typeface="Calibri" pitchFamily="34" charset="0"/>
                  </a:rPr>
                  <a:t>	Location </a:t>
                </a:r>
                <a:r>
                  <a:rPr lang="en-US" sz="1500" dirty="0">
                    <a:latin typeface="Calibri" pitchFamily="34" charset="0"/>
                    <a:cs typeface="Calibri" pitchFamily="34" charset="0"/>
                  </a:rPr>
                  <a:t>of Replacement Phrase n</a:t>
                </a:r>
                <a:r>
                  <a:rPr lang="en-US" sz="1500" baseline="-25000" dirty="0">
                    <a:latin typeface="Calibri" pitchFamily="34" charset="0"/>
                    <a:cs typeface="Calibri" pitchFamily="34" charset="0"/>
                  </a:rPr>
                  <a:t>t</a:t>
                </a:r>
                <a:r>
                  <a:rPr lang="en-US" sz="1500" dirty="0">
                    <a:latin typeface="Calibri" pitchFamily="34" charset="0"/>
                    <a:cs typeface="Calibri" pitchFamily="34" charset="0"/>
                  </a:rPr>
                  <a:t>=-3</a:t>
                </a:r>
                <a:endParaRPr lang="en-US" sz="1500" baseline="-25000" dirty="0">
                  <a:latin typeface="Calibri" pitchFamily="34" charset="0"/>
                  <a:cs typeface="Calibri" pitchFamily="34" charset="0"/>
                </a:endParaRPr>
              </a:p>
              <a:p>
                <a:pPr lvl="1"/>
                <a:r>
                  <a:rPr lang="en-US" b="1" dirty="0" smtClean="0">
                    <a:latin typeface="Calibri" pitchFamily="34" charset="0"/>
                    <a:cs typeface="Calibri" pitchFamily="34" charset="0"/>
                  </a:rPr>
                  <a:t>	Label </a:t>
                </a:r>
                <a:r>
                  <a:rPr lang="en-US" b="1" dirty="0">
                    <a:latin typeface="Calibri" pitchFamily="34" charset="0"/>
                    <a:cs typeface="Calibri" pitchFamily="34" charset="0"/>
                  </a:rPr>
                  <a:t>Correspondence function </a:t>
                </a:r>
                <a:r>
                  <a:rPr lang="en-US" b="1" dirty="0" smtClean="0">
                    <a:latin typeface="Calibri" pitchFamily="34" charset="0"/>
                    <a:cs typeface="Calibri" pitchFamily="34" charset="0"/>
                  </a:rPr>
                  <a:t>	f</a:t>
                </a:r>
                <a:r>
                  <a:rPr lang="en-US" b="1" dirty="0">
                    <a:latin typeface="Calibri" pitchFamily="34" charset="0"/>
                    <a:cs typeface="Calibri" pitchFamily="34" charset="0"/>
                  </a:rPr>
                  <a:t>={(A0,A2),(Ai,Ai, i</a:t>
                </a:r>
                <a14:m>
                  <m:oMath xmlns:m="http://schemas.openxmlformats.org/officeDocument/2006/math">
                    <m:r>
                      <a:rPr lang="en-US" b="1">
                        <a:latin typeface="Cambria Math"/>
                        <a:ea typeface="Cambria Math"/>
                        <a:cs typeface="Andalus" pitchFamily="2" charset="-78"/>
                      </a:rPr>
                      <m:t>≠</m:t>
                    </m:r>
                  </m:oMath>
                </a14:m>
                <a:r>
                  <a:rPr lang="en-US" b="1" dirty="0">
                    <a:latin typeface="Calibri" pitchFamily="34" charset="0"/>
                    <a:cs typeface="Calibri" pitchFamily="34" charset="0"/>
                  </a:rPr>
                  <a:t>0)}</a:t>
                </a:r>
              </a:p>
            </p:txBody>
          </p:sp>
        </mc:Choice>
        <mc:Fallback xmlns="">
          <p:sp>
            <p:nvSpPr>
              <p:cNvPr id="23" name="Rectangle 22"/>
              <p:cNvSpPr>
                <a:spLocks noRot="1" noChangeAspect="1" noMove="1" noResize="1" noEditPoints="1" noAdjustHandles="1" noChangeArrowheads="1" noChangeShapeType="1" noTextEdit="1"/>
              </p:cNvSpPr>
              <p:nvPr/>
            </p:nvSpPr>
            <p:spPr>
              <a:xfrm>
                <a:off x="1040485" y="4881660"/>
                <a:ext cx="5151451" cy="1846659"/>
              </a:xfrm>
              <a:prstGeom prst="rect">
                <a:avLst/>
              </a:prstGeom>
              <a:blipFill rotWithShape="1">
                <a:blip r:embed="rId2"/>
                <a:stretch>
                  <a:fillRect t="-1311" b="-3934"/>
                </a:stretch>
              </a:blipFill>
              <a:ln>
                <a:solidFill>
                  <a:srgbClr val="FFC000"/>
                </a:solidFill>
              </a:ln>
            </p:spPr>
            <p:txBody>
              <a:bodyPr/>
              <a:lstStyle/>
              <a:p>
                <a:r>
                  <a:rPr lang="en-US">
                    <a:noFill/>
                  </a:rPr>
                  <a:t> </a:t>
                </a:r>
              </a:p>
            </p:txBody>
          </p:sp>
        </mc:Fallback>
      </mc:AlternateContent>
      <p:sp>
        <p:nvSpPr>
          <p:cNvPr id="80" name="Rectangular Callout 79"/>
          <p:cNvSpPr/>
          <p:nvPr/>
        </p:nvSpPr>
        <p:spPr>
          <a:xfrm>
            <a:off x="7008135" y="5360315"/>
            <a:ext cx="1601447" cy="394138"/>
          </a:xfrm>
          <a:prstGeom prst="wedgeRectCallout">
            <a:avLst>
              <a:gd name="adj1" fmla="val -187206"/>
              <a:gd name="adj2" fmla="val 25850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cs typeface="Calibri" pitchFamily="34" charset="0"/>
              </a:rPr>
              <a:t>A2 = f(A0)</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063233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00122 0.03241 L 0.14549 -0.11944 C 0.17604 -0.15254 0.22188 -0.17245 0.27066 -0.175 C 0.32639 -0.17847 0.37153 -0.16389 0.40365 -0.13356 L 0.55799 0.00116 " pathEditMode="relative" rAng="-146823" ptsTypes="FffFF">
                                      <p:cBhvr>
                                        <p:cTn id="14" dur="2000" fill="hold"/>
                                        <p:tgtEl>
                                          <p:spTgt spid="71"/>
                                        </p:tgtEl>
                                        <p:attrNameLst>
                                          <p:attrName>ppt_x</p:attrName>
                                          <p:attrName>ppt_y</p:attrName>
                                        </p:attrNameLst>
                                      </p:cBhvr>
                                      <p:rCtr x="27517" y="-11157"/>
                                    </p:animMotion>
                                  </p:childTnLst>
                                </p:cTn>
                              </p:par>
                              <p:par>
                                <p:cTn id="15" presetID="1" presetClass="exit"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9" grpId="0"/>
      <p:bldP spid="71" grpId="0"/>
      <p:bldP spid="73" grpId="0"/>
      <p:bldP spid="74" grpId="0" animBg="1"/>
      <p:bldP spid="75" grpId="0"/>
      <p:bldP spid="76" grpId="0"/>
      <p:bldP spid="77" grpId="0" animBg="1"/>
      <p:bldP spid="78" grpId="0"/>
      <p:bldP spid="79" grpId="0"/>
      <p:bldP spid="23"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Final Decision </a:t>
            </a:r>
            <a:r>
              <a:rPr lang="en-US" dirty="0" smtClean="0"/>
              <a:t>via Integer Linear Programming</a:t>
            </a:r>
            <a:endParaRPr lang="en-US" dirty="0"/>
          </a:p>
        </p:txBody>
      </p:sp>
      <p:sp>
        <p:nvSpPr>
          <p:cNvPr id="3" name="Content Placeholder 2"/>
          <p:cNvSpPr>
            <a:spLocks noGrp="1"/>
          </p:cNvSpPr>
          <p:nvPr>
            <p:ph idx="1"/>
          </p:nvPr>
        </p:nvSpPr>
        <p:spPr>
          <a:xfrm>
            <a:off x="457200" y="1762636"/>
            <a:ext cx="8229600" cy="3739530"/>
          </a:xfrm>
        </p:spPr>
        <p:txBody>
          <a:bodyPr/>
          <a:lstStyle/>
          <a:p>
            <a:r>
              <a:rPr lang="en-US" dirty="0" smtClean="0"/>
              <a:t>We have to make several interdependent decisions – assign roles to all arguments of a given predicate</a:t>
            </a:r>
          </a:p>
          <a:p>
            <a:r>
              <a:rPr lang="en-US" dirty="0" smtClean="0"/>
              <a:t>For each predicate, we have multiple role candidates and a distribution over their possible labels , given by the model  </a:t>
            </a:r>
          </a:p>
          <a:p>
            <a:r>
              <a:rPr lang="en-US" dirty="0" smtClean="0">
                <a:solidFill>
                  <a:srgbClr val="FF0066"/>
                </a:solidFill>
              </a:rPr>
              <a:t>For </a:t>
            </a:r>
            <a:r>
              <a:rPr lang="en-US" dirty="0">
                <a:solidFill>
                  <a:srgbClr val="FF0066"/>
                </a:solidFill>
              </a:rPr>
              <a:t>same argument in different </a:t>
            </a:r>
            <a:r>
              <a:rPr lang="en-US" dirty="0" smtClean="0">
                <a:solidFill>
                  <a:srgbClr val="FF0066"/>
                </a:solidFill>
              </a:rPr>
              <a:t>proposed sentences</a:t>
            </a:r>
            <a:r>
              <a:rPr lang="en-US" dirty="0">
                <a:solidFill>
                  <a:srgbClr val="FF0066"/>
                </a:solidFill>
              </a:rPr>
              <a:t>, compute the </a:t>
            </a:r>
            <a:r>
              <a:rPr lang="en-US" dirty="0" smtClean="0">
                <a:solidFill>
                  <a:srgbClr val="FF0066"/>
                </a:solidFill>
              </a:rPr>
              <a:t>average score </a:t>
            </a:r>
          </a:p>
          <a:p>
            <a:r>
              <a:rPr lang="en-US" dirty="0" smtClean="0"/>
              <a:t>We apply standard SRL (hard) constraints:</a:t>
            </a:r>
          </a:p>
          <a:p>
            <a:pPr lvl="1"/>
            <a:r>
              <a:rPr lang="en-US" dirty="0" smtClean="0"/>
              <a:t>No overlapping phrases</a:t>
            </a:r>
          </a:p>
          <a:p>
            <a:pPr lvl="1"/>
            <a:r>
              <a:rPr lang="en-US" dirty="0" smtClean="0"/>
              <a:t>Verb centered sub-categorization constraints</a:t>
            </a:r>
          </a:p>
          <a:p>
            <a:pPr lvl="1"/>
            <a:r>
              <a:rPr lang="en-US" dirty="0" smtClean="0"/>
              <a:t>Frame files constraints</a:t>
            </a:r>
          </a:p>
          <a:p>
            <a:r>
              <a:rPr lang="en-US" dirty="0" smtClean="0"/>
              <a:t>ILP here is very efficient</a:t>
            </a:r>
            <a:endParaRPr lang="en-US" dirty="0"/>
          </a:p>
          <a:p>
            <a:endParaRPr lang="en-US" dirty="0"/>
          </a:p>
        </p:txBody>
      </p:sp>
      <p:sp>
        <p:nvSpPr>
          <p:cNvPr id="24" name="Rectangle 23"/>
          <p:cNvSpPr/>
          <p:nvPr/>
        </p:nvSpPr>
        <p:spPr>
          <a:xfrm>
            <a:off x="1534196" y="1068626"/>
            <a:ext cx="6727867" cy="523220"/>
          </a:xfrm>
          <a:prstGeom prst="rect">
            <a:avLst/>
          </a:prstGeom>
          <a:solidFill>
            <a:srgbClr val="FFFFCC"/>
          </a:solidFill>
          <a:ln>
            <a:solidFill>
              <a:srgbClr val="FFC000"/>
            </a:solidFill>
          </a:ln>
        </p:spPr>
        <p:txBody>
          <a:bodyPr wrap="none">
            <a:spAutoFit/>
          </a:bodyPr>
          <a:lstStyle/>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err="1" smtClean="0">
                <a:solidFill>
                  <a:srgbClr val="000000"/>
                </a:solidFill>
                <a:latin typeface="Calibri" pitchFamily="34" charset="0"/>
                <a:ea typeface="Arial Unicode MS" pitchFamily="34" charset="-128"/>
                <a:cs typeface="Calibri" pitchFamily="34" charset="0"/>
              </a:rPr>
              <a:t>argmax</a:t>
            </a:r>
            <a:r>
              <a:rPr lang="en-US" sz="2800" baseline="-25000" dirty="0" err="1" smtClean="0">
                <a:solidFill>
                  <a:srgbClr val="000000"/>
                </a:solidFill>
                <a:latin typeface="Calibri" pitchFamily="34" charset="0"/>
                <a:ea typeface="Arial Unicode MS" pitchFamily="34" charset="-128"/>
                <a:cs typeface="Calibri" pitchFamily="34" charset="0"/>
              </a:rPr>
              <a:t>y</a:t>
            </a:r>
            <a:r>
              <a:rPr lang="en-US" sz="2800" dirty="0" smtClean="0">
                <a:solidFill>
                  <a:srgbClr val="000000"/>
                </a:solidFill>
                <a:latin typeface="Calibri" pitchFamily="34" charset="0"/>
                <a:ea typeface="Arial Unicode MS" pitchFamily="34" charset="-128"/>
                <a:cs typeface="Calibri" pitchFamily="34" charset="0"/>
              </a:rPr>
              <a:t> </a:t>
            </a:r>
            <a:r>
              <a:rPr lang="en-US" sz="2800" dirty="0" err="1">
                <a:solidFill>
                  <a:srgbClr val="000000"/>
                </a:solidFill>
                <a:latin typeface="Calibri" pitchFamily="34" charset="0"/>
                <a:ea typeface="Arial Unicode MS" pitchFamily="34" charset="-128"/>
                <a:cs typeface="Calibri" pitchFamily="34" charset="0"/>
              </a:rPr>
              <a:t>w</a:t>
            </a:r>
            <a:r>
              <a:rPr lang="en-US" sz="2800" baseline="30000" dirty="0" err="1">
                <a:solidFill>
                  <a:srgbClr val="000000"/>
                </a:solidFill>
                <a:latin typeface="Calibri" pitchFamily="34" charset="0"/>
                <a:ea typeface="Arial Unicode MS" pitchFamily="34" charset="-128"/>
                <a:cs typeface="Calibri" pitchFamily="34" charset="0"/>
              </a:rPr>
              <a:t>T</a:t>
            </a:r>
            <a:r>
              <a:rPr lang="en-US" sz="2800" dirty="0">
                <a:solidFill>
                  <a:srgbClr val="000000"/>
                </a:solidFill>
                <a:latin typeface="Calibri" pitchFamily="34" charset="0"/>
                <a:ea typeface="Arial Unicode MS" pitchFamily="34" charset="-128"/>
                <a:cs typeface="Calibri" pitchFamily="34" charset="0"/>
              </a:rPr>
              <a:t> </a:t>
            </a:r>
            <a:r>
              <a:rPr lang="en-US" sz="2800" dirty="0" err="1" smtClean="0">
                <a:solidFill>
                  <a:srgbClr val="000000"/>
                </a:solidFill>
                <a:latin typeface="Calibri" pitchFamily="34" charset="0"/>
                <a:ea typeface="Arial Unicode MS" pitchFamily="34" charset="-128"/>
                <a:cs typeface="Calibri" pitchFamily="34" charset="0"/>
              </a:rPr>
              <a:t>I</a:t>
            </a:r>
            <a:r>
              <a:rPr lang="en-US" sz="2800" baseline="-25000" dirty="0" err="1" smtClean="0">
                <a:solidFill>
                  <a:srgbClr val="000000"/>
                </a:solidFill>
                <a:latin typeface="Calibri" pitchFamily="34" charset="0"/>
                <a:ea typeface="Arial Unicode MS" pitchFamily="34" charset="-128"/>
                <a:cs typeface="Calibri" pitchFamily="34" charset="0"/>
              </a:rPr>
              <a:t>y</a:t>
            </a:r>
            <a:r>
              <a:rPr lang="en-US" sz="2800" baseline="-25000" dirty="0" smtClean="0">
                <a:solidFill>
                  <a:srgbClr val="000000"/>
                </a:solidFill>
                <a:latin typeface="Calibri" pitchFamily="34" charset="0"/>
                <a:ea typeface="Arial Unicode MS" pitchFamily="34" charset="-128"/>
                <a:cs typeface="Calibri" pitchFamily="34" charset="0"/>
              </a:rPr>
              <a:t>(a)=r</a:t>
            </a:r>
            <a:r>
              <a:rPr lang="en-US" sz="2800" dirty="0" smtClean="0">
                <a:solidFill>
                  <a:srgbClr val="000000"/>
                </a:solidFill>
                <a:latin typeface="Calibri" pitchFamily="34" charset="0"/>
                <a:ea typeface="Arial Unicode MS" pitchFamily="34" charset="-128"/>
                <a:cs typeface="Calibri" pitchFamily="34" charset="0"/>
              </a:rPr>
              <a:t>        subject to constraints C</a:t>
            </a:r>
            <a:endParaRPr lang="en-US" sz="2800" dirty="0">
              <a:solidFill>
                <a:srgbClr val="000000"/>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val="3793426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for Single Parse </a:t>
            </a:r>
            <a:r>
              <a:rPr lang="en-US" dirty="0" smtClean="0"/>
              <a:t>System (F1)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9330536"/>
              </p:ext>
            </p:extLst>
          </p:nvPr>
        </p:nvGraphicFramePr>
        <p:xfrm>
          <a:off x="457200" y="1219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fld id="{0454E2C8-7336-4661-B8CD-ECC70F1401B3}" type="slidenum">
              <a:rPr lang="en-US" smtClean="0"/>
              <a:t>26</a:t>
            </a:fld>
            <a:endParaRPr lang="en-US" dirty="0"/>
          </a:p>
        </p:txBody>
      </p:sp>
    </p:spTree>
    <p:extLst>
      <p:ext uri="{BB962C8B-B14F-4D97-AF65-F5344CB8AC3E}">
        <p14:creationId xmlns:p14="http://schemas.microsoft.com/office/powerpoint/2010/main" val="16336857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for Multi Parse </a:t>
            </a:r>
            <a:r>
              <a:rPr lang="en-US" dirty="0" smtClean="0"/>
              <a:t>System (1)</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27</a:t>
            </a:fld>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3105834481"/>
              </p:ext>
            </p:extLst>
          </p:nvPr>
        </p:nvGraphicFramePr>
        <p:xfrm>
          <a:off x="444500" y="11430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7377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0"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2" categoryIdx="0"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El"/>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each Transformation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8374943"/>
              </p:ext>
            </p:extLst>
          </p:nvPr>
        </p:nvGraphicFramePr>
        <p:xfrm>
          <a:off x="457200" y="1219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fld id="{0454E2C8-7336-4661-B8CD-ECC70F1401B3}" type="slidenum">
              <a:rPr lang="en-US" smtClean="0"/>
              <a:t>28</a:t>
            </a:fld>
            <a:endParaRPr lang="en-US" dirty="0"/>
          </a:p>
        </p:txBody>
      </p:sp>
    </p:spTree>
    <p:extLst>
      <p:ext uri="{BB962C8B-B14F-4D97-AF65-F5344CB8AC3E}">
        <p14:creationId xmlns:p14="http://schemas.microsoft.com/office/powerpoint/2010/main" val="26839880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 Knowledge Driven Domain Adaptation</a:t>
            </a:r>
            <a:endParaRPr lang="en-US" dirty="0"/>
          </a:p>
        </p:txBody>
      </p:sp>
      <p:sp>
        <p:nvSpPr>
          <p:cNvPr id="3" name="Content Placeholder 2"/>
          <p:cNvSpPr>
            <a:spLocks noGrp="1"/>
          </p:cNvSpPr>
          <p:nvPr>
            <p:ph idx="1"/>
          </p:nvPr>
        </p:nvSpPr>
        <p:spPr>
          <a:xfrm>
            <a:off x="346838" y="1219200"/>
            <a:ext cx="8592210" cy="4953000"/>
          </a:xfrm>
        </p:spPr>
        <p:txBody>
          <a:bodyPr/>
          <a:lstStyle/>
          <a:p>
            <a:r>
              <a:rPr lang="en-US" dirty="0" smtClean="0"/>
              <a:t>More can be said about the use of </a:t>
            </a:r>
            <a:r>
              <a:rPr lang="en-US" dirty="0" smtClean="0">
                <a:solidFill>
                  <a:srgbClr val="FF0066"/>
                </a:solidFill>
              </a:rPr>
              <a:t>Prior Knowledge</a:t>
            </a:r>
            <a:r>
              <a:rPr lang="en-US" dirty="0" smtClean="0"/>
              <a:t> in Adaptation without Re-training </a:t>
            </a:r>
            <a:r>
              <a:rPr lang="en-US" sz="1600" dirty="0" smtClean="0">
                <a:solidFill>
                  <a:srgbClr val="FF0066"/>
                </a:solidFill>
              </a:rPr>
              <a:t>[Kundu, Chang &amp; Roth, ICML’11 workshop] </a:t>
            </a:r>
          </a:p>
          <a:p>
            <a:r>
              <a:rPr lang="en-US" dirty="0" smtClean="0"/>
              <a:t>Assume you </a:t>
            </a:r>
            <a:r>
              <a:rPr lang="en-US" dirty="0" smtClean="0">
                <a:solidFill>
                  <a:srgbClr val="FF0066"/>
                </a:solidFill>
              </a:rPr>
              <a:t>know something </a:t>
            </a:r>
            <a:r>
              <a:rPr lang="en-US" dirty="0" smtClean="0"/>
              <a:t>about the target domain</a:t>
            </a:r>
          </a:p>
          <a:p>
            <a:r>
              <a:rPr lang="en-US" dirty="0" smtClean="0"/>
              <a:t>Incorporate Target domain knowledge </a:t>
            </a:r>
            <a:r>
              <a:rPr lang="en-US" dirty="0" smtClean="0">
                <a:solidFill>
                  <a:srgbClr val="FF0066"/>
                </a:solidFill>
              </a:rPr>
              <a:t>as constraints</a:t>
            </a:r>
            <a:r>
              <a:rPr lang="en-US" dirty="0" smtClean="0"/>
              <a:t>. </a:t>
            </a:r>
          </a:p>
          <a:p>
            <a:r>
              <a:rPr lang="en-US" dirty="0" smtClean="0"/>
              <a:t>Impose constraints </a:t>
            </a:r>
            <a:r>
              <a:rPr lang="en-US" dirty="0" smtClean="0">
                <a:solidFill>
                  <a:srgbClr val="FF0066"/>
                </a:solidFill>
              </a:rPr>
              <a:t>c</a:t>
            </a:r>
            <a:r>
              <a:rPr lang="en-US" dirty="0" smtClean="0"/>
              <a:t> and </a:t>
            </a:r>
            <a:r>
              <a:rPr lang="en-US" dirty="0" smtClean="0">
                <a:solidFill>
                  <a:srgbClr val="FF0066"/>
                </a:solidFill>
              </a:rPr>
              <a:t>c’</a:t>
            </a:r>
            <a:r>
              <a:rPr lang="en-US" dirty="0" smtClean="0"/>
              <a:t> at inference time.</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pPr/>
              <a:t>29</a:t>
            </a:fld>
            <a:endParaRPr lang="en-US" dirty="0"/>
          </a:p>
        </p:txBody>
      </p:sp>
      <p:pic>
        <p:nvPicPr>
          <p:cNvPr id="9" name="Picture 8"/>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119348" y="3671490"/>
            <a:ext cx="4897102" cy="5318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Rectangle 2053"/>
          <p:cNvSpPr>
            <a:spLocks noChangeArrowheads="1"/>
          </p:cNvSpPr>
          <p:nvPr/>
        </p:nvSpPr>
        <p:spPr bwMode="auto">
          <a:xfrm>
            <a:off x="6076119" y="3480197"/>
            <a:ext cx="2438400" cy="914400"/>
          </a:xfrm>
          <a:prstGeom prst="rect">
            <a:avLst/>
          </a:prstGeom>
          <a:solidFill>
            <a:schemeClr val="bg1"/>
          </a:solidFill>
          <a:ln w="349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2839" tIns="71421" rIns="142839" bIns="71421" anchor="ctr"/>
          <a:lstStyle/>
          <a:p>
            <a:pPr defTabSz="4081463"/>
            <a:endParaRPr lang="en-US"/>
          </a:p>
        </p:txBody>
      </p:sp>
      <p:pic>
        <p:nvPicPr>
          <p:cNvPr id="11" name="Picture 8"/>
          <p:cNvPicPr>
            <a:picLocks/>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191576" y="367149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050300" y="5883974"/>
            <a:ext cx="2926080" cy="36840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 name="Rectangle 16"/>
          <p:cNvSpPr>
            <a:spLocks noChangeArrowheads="1"/>
          </p:cNvSpPr>
          <p:nvPr/>
        </p:nvSpPr>
        <p:spPr bwMode="auto">
          <a:xfrm>
            <a:off x="3539320" y="4779895"/>
            <a:ext cx="2417388" cy="92333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Calibri" pitchFamily="34" charset="0"/>
                <a:cs typeface="Calibri" pitchFamily="34" charset="0"/>
              </a:rPr>
              <a:t>“Standard” constraints for decision task (e.g., SRL) </a:t>
            </a:r>
            <a:endParaRPr lang="en-US" dirty="0">
              <a:latin typeface="Calibri" pitchFamily="34" charset="0"/>
              <a:cs typeface="Calibri" pitchFamily="34" charset="0"/>
            </a:endParaRPr>
          </a:p>
        </p:txBody>
      </p:sp>
      <p:sp>
        <p:nvSpPr>
          <p:cNvPr id="17" name="Rectangle 15"/>
          <p:cNvSpPr>
            <a:spLocks noChangeArrowheads="1"/>
          </p:cNvSpPr>
          <p:nvPr/>
        </p:nvSpPr>
        <p:spPr bwMode="auto">
          <a:xfrm>
            <a:off x="517592" y="4788299"/>
            <a:ext cx="2895600" cy="923926"/>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latin typeface="Calibri" pitchFamily="34" charset="0"/>
                <a:cs typeface="Calibri" pitchFamily="34" charset="0"/>
              </a:rPr>
              <a:t>Linear model trained on Source (could be a collection of classifiers)</a:t>
            </a:r>
            <a:endParaRPr lang="en-US" dirty="0">
              <a:latin typeface="Calibri" pitchFamily="34" charset="0"/>
              <a:cs typeface="Calibri" pitchFamily="34" charset="0"/>
            </a:endParaRPr>
          </a:p>
        </p:txBody>
      </p:sp>
      <p:sp>
        <p:nvSpPr>
          <p:cNvPr id="18" name="Line 21"/>
          <p:cNvSpPr>
            <a:spLocks noChangeShapeType="1"/>
          </p:cNvSpPr>
          <p:nvPr/>
        </p:nvSpPr>
        <p:spPr bwMode="auto">
          <a:xfrm flipV="1">
            <a:off x="1965392" y="4051249"/>
            <a:ext cx="1447800" cy="72864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6"/>
          <p:cNvSpPr>
            <a:spLocks noChangeArrowheads="1"/>
          </p:cNvSpPr>
          <p:nvPr/>
        </p:nvSpPr>
        <p:spPr bwMode="auto">
          <a:xfrm>
            <a:off x="6135450" y="4788895"/>
            <a:ext cx="2567112" cy="92333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Calibri" pitchFamily="34" charset="0"/>
                <a:cs typeface="Calibri" pitchFamily="34" charset="0"/>
              </a:rPr>
              <a:t>Additional Constraints encoding information about the Target domain</a:t>
            </a:r>
            <a:endParaRPr lang="en-US" dirty="0">
              <a:latin typeface="Calibri" pitchFamily="34" charset="0"/>
              <a:cs typeface="Calibri" pitchFamily="34" charset="0"/>
            </a:endParaRPr>
          </a:p>
        </p:txBody>
      </p:sp>
      <p:sp>
        <p:nvSpPr>
          <p:cNvPr id="20" name="Line 21"/>
          <p:cNvSpPr>
            <a:spLocks noChangeShapeType="1"/>
          </p:cNvSpPr>
          <p:nvPr/>
        </p:nvSpPr>
        <p:spPr bwMode="auto">
          <a:xfrm flipV="1">
            <a:off x="4398575" y="4204888"/>
            <a:ext cx="866345" cy="575005"/>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p:cNvSpPr>
            <a:spLocks noChangeShapeType="1"/>
          </p:cNvSpPr>
          <p:nvPr/>
        </p:nvSpPr>
        <p:spPr bwMode="auto">
          <a:xfrm flipH="1" flipV="1">
            <a:off x="7094477" y="4204887"/>
            <a:ext cx="1072057" cy="575007"/>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19353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1025"/>
            <a:ext cx="7926388"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5181600" y="76200"/>
            <a:ext cx="38862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gn="ctr">
              <a:defRPr/>
            </a:pPr>
            <a:r>
              <a:rPr lang="en-GB" dirty="0">
                <a:latin typeface="Calibri" pitchFamily="34" charset="0"/>
                <a:cs typeface="Calibri" pitchFamily="34" charset="0"/>
              </a:rPr>
              <a:t>Screen shot from a CCG demo </a:t>
            </a:r>
            <a:r>
              <a:rPr lang="en-US" dirty="0">
                <a:latin typeface="Calibri" pitchFamily="34" charset="0"/>
                <a:cs typeface="Calibri" pitchFamily="34" charset="0"/>
                <a:sym typeface="Symbol" pitchFamily="18" charset="2"/>
                <a:hlinkClick r:id="rId3"/>
              </a:rPr>
              <a:t>http://L2R.cs.uiuc.edu/~cogcomp</a:t>
            </a:r>
            <a:endParaRPr lang="en-US" dirty="0">
              <a:latin typeface="Calibri" pitchFamily="34" charset="0"/>
              <a:cs typeface="Calibri" pitchFamily="34" charset="0"/>
            </a:endParaRPr>
          </a:p>
        </p:txBody>
      </p:sp>
      <p:sp>
        <p:nvSpPr>
          <p:cNvPr id="2" name="Slide Number Placeholder 1"/>
          <p:cNvSpPr>
            <a:spLocks noGrp="1"/>
          </p:cNvSpPr>
          <p:nvPr>
            <p:ph type="sldNum" sz="quarter" idx="11"/>
          </p:nvPr>
        </p:nvSpPr>
        <p:spPr/>
        <p:txBody>
          <a:bodyPr/>
          <a:lstStyle/>
          <a:p>
            <a:pPr>
              <a:defRPr/>
            </a:pPr>
            <a:fld id="{DB9F7A8C-21F0-482C-9056-53F9E46C3372}" type="slidenum">
              <a:rPr lang="en-US" altLang="zh-TW" smtClean="0"/>
              <a:pPr>
                <a:defRPr/>
              </a:pPr>
              <a:t>3</a:t>
            </a:fld>
            <a:endParaRPr lang="en-US" altLang="zh-TW"/>
          </a:p>
        </p:txBody>
      </p:sp>
      <p:sp>
        <p:nvSpPr>
          <p:cNvPr id="7" name="AutoShape 8"/>
          <p:cNvSpPr>
            <a:spLocks noChangeArrowheads="1"/>
          </p:cNvSpPr>
          <p:nvPr/>
        </p:nvSpPr>
        <p:spPr bwMode="auto">
          <a:xfrm rot="2285617">
            <a:off x="1167020" y="2846171"/>
            <a:ext cx="1413440" cy="281228"/>
          </a:xfrm>
          <a:prstGeom prst="rightArrow">
            <a:avLst>
              <a:gd name="adj1" fmla="val 50000"/>
              <a:gd name="adj2" fmla="val 5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
          <p:cNvSpPr>
            <a:spLocks noChangeArrowheads="1"/>
          </p:cNvSpPr>
          <p:nvPr/>
        </p:nvSpPr>
        <p:spPr bwMode="auto">
          <a:xfrm rot="2285617">
            <a:off x="3922920" y="2610582"/>
            <a:ext cx="1413440" cy="281228"/>
          </a:xfrm>
          <a:prstGeom prst="rightArrow">
            <a:avLst>
              <a:gd name="adj1" fmla="val 50000"/>
              <a:gd name="adj2" fmla="val 5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rrowheads="1"/>
          </p:cNvSpPr>
          <p:nvPr/>
        </p:nvSpPr>
        <p:spPr bwMode="auto">
          <a:xfrm rot="2285617">
            <a:off x="3668920" y="3392844"/>
            <a:ext cx="1413440" cy="281228"/>
          </a:xfrm>
          <a:prstGeom prst="rightArrow">
            <a:avLst>
              <a:gd name="adj1" fmla="val 50000"/>
              <a:gd name="adj2" fmla="val 5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568" y="1858756"/>
            <a:ext cx="7030432" cy="2943636"/>
          </a:xfrm>
          <a:prstGeom prst="rect">
            <a:avLst/>
          </a:prstGeom>
        </p:spPr>
      </p:pic>
      <p:sp>
        <p:nvSpPr>
          <p:cNvPr id="10" name="Rectangle 3"/>
          <p:cNvSpPr txBox="1">
            <a:spLocks noChangeArrowheads="1"/>
          </p:cNvSpPr>
          <p:nvPr/>
        </p:nvSpPr>
        <p:spPr bwMode="auto">
          <a:xfrm>
            <a:off x="469900" y="4737100"/>
            <a:ext cx="8305800" cy="1993900"/>
          </a:xfrm>
          <a:prstGeom prst="rect">
            <a:avLst/>
          </a:prstGeom>
          <a:solidFill>
            <a:srgbClr val="FFFFCC"/>
          </a:solidFill>
          <a:ln w="28575">
            <a:solidFill>
              <a:srgbClr val="FFC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dirty="0" smtClean="0"/>
              <a:t>Entities are inherently ambiguous (e.g. </a:t>
            </a:r>
            <a:r>
              <a:rPr lang="en-US" sz="2000" dirty="0" smtClean="0">
                <a:solidFill>
                  <a:srgbClr val="FF0000"/>
                </a:solidFill>
              </a:rPr>
              <a:t>JFK</a:t>
            </a:r>
            <a:r>
              <a:rPr lang="en-US" sz="2000" dirty="0" smtClean="0"/>
              <a:t> can be both location and a person depending on the context)</a:t>
            </a:r>
          </a:p>
          <a:p>
            <a:pPr lvl="1"/>
            <a:r>
              <a:rPr lang="en-US" sz="1800" dirty="0" smtClean="0"/>
              <a:t>Using lists isn’t sufficient</a:t>
            </a:r>
          </a:p>
          <a:p>
            <a:r>
              <a:rPr lang="en-US" sz="2200" dirty="0" smtClean="0">
                <a:solidFill>
                  <a:srgbClr val="FF0000"/>
                </a:solidFill>
              </a:rPr>
              <a:t>After training we can be very good.</a:t>
            </a:r>
          </a:p>
          <a:p>
            <a:r>
              <a:rPr lang="en-US" sz="2200" dirty="0" smtClean="0"/>
              <a:t>But: moving to blogs could be a problem…</a:t>
            </a:r>
          </a:p>
        </p:txBody>
      </p:sp>
      <p:sp>
        <p:nvSpPr>
          <p:cNvPr id="12" name="AutoShape 8"/>
          <p:cNvSpPr>
            <a:spLocks noChangeArrowheads="1"/>
          </p:cNvSpPr>
          <p:nvPr/>
        </p:nvSpPr>
        <p:spPr bwMode="auto">
          <a:xfrm rot="19202632">
            <a:off x="3465720" y="4484471"/>
            <a:ext cx="1413440" cy="281228"/>
          </a:xfrm>
          <a:prstGeom prst="rightArrow">
            <a:avLst>
              <a:gd name="adj1" fmla="val 50000"/>
              <a:gd name="adj2" fmla="val 5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8"/>
          <p:cNvSpPr>
            <a:spLocks noChangeArrowheads="1"/>
          </p:cNvSpPr>
          <p:nvPr/>
        </p:nvSpPr>
        <p:spPr bwMode="auto">
          <a:xfrm rot="19202632">
            <a:off x="2073693" y="4075228"/>
            <a:ext cx="1413440" cy="281228"/>
          </a:xfrm>
          <a:prstGeom prst="rightArrow">
            <a:avLst>
              <a:gd name="adj1" fmla="val 50000"/>
              <a:gd name="adj2" fmla="val 5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7"/>
          <p:cNvSpPr>
            <a:spLocks noGrp="1" noChangeArrowheads="1"/>
          </p:cNvSpPr>
          <p:nvPr>
            <p:ph type="title"/>
          </p:nvPr>
        </p:nvSpPr>
        <p:spPr>
          <a:xfrm>
            <a:off x="152400" y="457200"/>
            <a:ext cx="8686800" cy="533400"/>
          </a:xfrm>
        </p:spPr>
        <p:txBody>
          <a:bodyPr/>
          <a:lstStyle/>
          <a:p>
            <a:r>
              <a:rPr lang="en-US" dirty="0" smtClean="0"/>
              <a:t>Example 1: Named Entity Recognition</a:t>
            </a:r>
          </a:p>
        </p:txBody>
      </p:sp>
    </p:spTree>
    <p:extLst>
      <p:ext uri="{BB962C8B-B14F-4D97-AF65-F5344CB8AC3E}">
        <p14:creationId xmlns:p14="http://schemas.microsoft.com/office/powerpoint/2010/main" val="310631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a:xfrm>
            <a:off x="457200" y="990600"/>
            <a:ext cx="8496300" cy="5359400"/>
          </a:xfrm>
        </p:spPr>
        <p:txBody>
          <a:bodyPr/>
          <a:lstStyle/>
          <a:p>
            <a:pPr lvl="0"/>
            <a:r>
              <a:rPr lang="en-US" dirty="0" smtClean="0"/>
              <a:t>Lessons from “Standard” domain adaptation </a:t>
            </a:r>
          </a:p>
          <a:p>
            <a:pPr lvl="1"/>
            <a:r>
              <a:rPr lang="en-US" sz="1600" dirty="0" smtClean="0">
                <a:solidFill>
                  <a:srgbClr val="FF0000"/>
                </a:solidFill>
              </a:rPr>
              <a:t>[Chang, Connor, Roth, EMNLP’10]</a:t>
            </a:r>
          </a:p>
          <a:p>
            <a:pPr lvl="1"/>
            <a:r>
              <a:rPr lang="en-US" dirty="0" smtClean="0"/>
              <a:t>Interaction between F(Y|X) and F(X) adaptation</a:t>
            </a:r>
          </a:p>
          <a:p>
            <a:pPr lvl="1"/>
            <a:r>
              <a:rPr lang="en-US" dirty="0" smtClean="0"/>
              <a:t>Adaptation of F(X) may change everything</a:t>
            </a:r>
          </a:p>
          <a:p>
            <a:pPr lvl="0"/>
            <a:endParaRPr lang="en-US" dirty="0" smtClean="0"/>
          </a:p>
          <a:p>
            <a:pPr lvl="0"/>
            <a:r>
              <a:rPr lang="en-US" dirty="0" smtClean="0"/>
              <a:t>Changing the text rather than the model</a:t>
            </a:r>
          </a:p>
          <a:p>
            <a:pPr lvl="1"/>
            <a:r>
              <a:rPr lang="en-US" sz="1800" dirty="0" smtClean="0">
                <a:solidFill>
                  <a:srgbClr val="FF0000"/>
                </a:solidFill>
              </a:rPr>
              <a:t>[Kundu, Roth, CoNLL’11]</a:t>
            </a:r>
          </a:p>
          <a:p>
            <a:pPr lvl="1"/>
            <a:r>
              <a:rPr lang="en-US" dirty="0" smtClean="0"/>
              <a:t>Label Preserving Transformation of Instances of Interest</a:t>
            </a:r>
          </a:p>
          <a:p>
            <a:pPr lvl="1"/>
            <a:r>
              <a:rPr lang="en-US" dirty="0" smtClean="0"/>
              <a:t>Adaptation without Retraining</a:t>
            </a:r>
          </a:p>
          <a:p>
            <a:pPr lvl="1"/>
            <a:endParaRPr lang="en-US" dirty="0" smtClean="0"/>
          </a:p>
          <a:p>
            <a:pPr lvl="0"/>
            <a:r>
              <a:rPr lang="en-US" dirty="0" smtClean="0"/>
              <a:t>Adaptation for Text Correction</a:t>
            </a:r>
          </a:p>
          <a:p>
            <a:pPr lvl="1"/>
            <a:r>
              <a:rPr lang="en-US" sz="1800" dirty="0" smtClean="0">
                <a:solidFill>
                  <a:srgbClr val="FF0000"/>
                </a:solidFill>
              </a:rPr>
              <a:t>[Rozovskaya, Roth, ACL’11]</a:t>
            </a:r>
          </a:p>
          <a:p>
            <a:pPr lvl="1"/>
            <a:r>
              <a:rPr lang="en-US" dirty="0" smtClean="0"/>
              <a:t>Goal: Improving English as a Second Language (ESL)</a:t>
            </a:r>
          </a:p>
          <a:p>
            <a:pPr lvl="1"/>
            <a:r>
              <a:rPr lang="en-US" dirty="0" smtClean="0"/>
              <a:t>Source language of authors matters – how to adapt to it</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30</a:t>
            </a:fld>
            <a:endParaRPr lang="en-US" dirty="0"/>
          </a:p>
        </p:txBody>
      </p:sp>
      <p:sp>
        <p:nvSpPr>
          <p:cNvPr id="5" name="Rectangle 2"/>
          <p:cNvSpPr txBox="1">
            <a:spLocks noChangeArrowheads="1"/>
          </p:cNvSpPr>
          <p:nvPr/>
        </p:nvSpPr>
        <p:spPr bwMode="auto">
          <a:xfrm>
            <a:off x="6448101" y="1324381"/>
            <a:ext cx="2601307" cy="2380526"/>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dirty="0" smtClean="0"/>
              <a:t>Adaptation </a:t>
            </a:r>
            <a:r>
              <a:rPr lang="en-US" sz="2000" dirty="0"/>
              <a:t>is possible without retraining and unlabeled </a:t>
            </a:r>
            <a:r>
              <a:rPr lang="en-US" sz="2000" dirty="0" smtClean="0"/>
              <a:t>data</a:t>
            </a:r>
          </a:p>
          <a:p>
            <a:r>
              <a:rPr lang="en-US" sz="2000" dirty="0" smtClean="0">
                <a:solidFill>
                  <a:srgbClr val="FF0066"/>
                </a:solidFill>
              </a:rPr>
              <a:t>13% error reduction</a:t>
            </a:r>
            <a:endParaRPr lang="en-US" sz="2000" dirty="0">
              <a:solidFill>
                <a:srgbClr val="FF0066"/>
              </a:solidFill>
            </a:endParaRPr>
          </a:p>
          <a:p>
            <a:r>
              <a:rPr lang="en-US" sz="2000" dirty="0" smtClean="0"/>
              <a:t>More work is needed</a:t>
            </a:r>
          </a:p>
        </p:txBody>
      </p:sp>
    </p:spTree>
    <p:extLst>
      <p:ext uri="{BB962C8B-B14F-4D97-AF65-F5344CB8AC3E}">
        <p14:creationId xmlns:p14="http://schemas.microsoft.com/office/powerpoint/2010/main" val="119480586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English as a Second Language (ESL) learners</a:t>
            </a:r>
          </a:p>
        </p:txBody>
      </p:sp>
      <p:sp>
        <p:nvSpPr>
          <p:cNvPr id="1246211" name="Rectangle 3"/>
          <p:cNvSpPr>
            <a:spLocks noGrp="1" noChangeArrowheads="1"/>
          </p:cNvSpPr>
          <p:nvPr>
            <p:ph idx="1"/>
          </p:nvPr>
        </p:nvSpPr>
        <p:spPr>
          <a:xfrm>
            <a:off x="457200" y="1219200"/>
            <a:ext cx="8229600" cy="5197366"/>
          </a:xfrm>
        </p:spPr>
        <p:txBody>
          <a:bodyPr/>
          <a:lstStyle/>
          <a:p>
            <a:pPr eaLnBrk="1" hangingPunct="1"/>
            <a:r>
              <a:rPr lang="en-US" dirty="0" smtClean="0"/>
              <a:t>Two common mistake types</a:t>
            </a:r>
          </a:p>
          <a:p>
            <a:pPr lvl="1" eaLnBrk="1" hangingPunct="1"/>
            <a:r>
              <a:rPr lang="en-US" dirty="0" smtClean="0"/>
              <a:t>Prepositions</a:t>
            </a:r>
          </a:p>
          <a:p>
            <a:pPr lvl="2"/>
            <a:r>
              <a:rPr lang="en-US" b="0" dirty="0" smtClean="0">
                <a:latin typeface="Courier New" pitchFamily="49" charset="0"/>
                <a:cs typeface="Courier New" pitchFamily="49" charset="0"/>
              </a:rPr>
              <a:t>He is an engineer with a passion </a:t>
            </a:r>
            <a:r>
              <a:rPr lang="en-US" b="0" dirty="0" smtClean="0">
                <a:solidFill>
                  <a:srgbClr val="FF3300"/>
                </a:solidFill>
                <a:latin typeface="Courier New" pitchFamily="49" charset="0"/>
                <a:cs typeface="Courier New" pitchFamily="49" charset="0"/>
              </a:rPr>
              <a:t>to*/for</a:t>
            </a:r>
            <a:r>
              <a:rPr lang="en-US" b="0" dirty="0" smtClean="0">
                <a:latin typeface="Courier New" pitchFamily="49" charset="0"/>
                <a:cs typeface="Courier New" pitchFamily="49" charset="0"/>
              </a:rPr>
              <a:t> what he does.</a:t>
            </a:r>
            <a:r>
              <a:rPr lang="en-US" sz="1400" b="0" dirty="0" smtClean="0">
                <a:latin typeface="Courier New" pitchFamily="49" charset="0"/>
                <a:cs typeface="Courier New" pitchFamily="49" charset="0"/>
              </a:rPr>
              <a:t/>
            </a:r>
            <a:br>
              <a:rPr lang="en-US" sz="1400" b="0" dirty="0" smtClean="0">
                <a:latin typeface="Courier New" pitchFamily="49" charset="0"/>
                <a:cs typeface="Courier New" pitchFamily="49" charset="0"/>
              </a:rPr>
            </a:br>
            <a:endParaRPr lang="en-US" b="0" dirty="0" smtClean="0">
              <a:latin typeface="Courier New" pitchFamily="49" charset="0"/>
              <a:cs typeface="Courier New" pitchFamily="49" charset="0"/>
            </a:endParaRPr>
          </a:p>
          <a:p>
            <a:pPr lvl="1" eaLnBrk="1" hangingPunct="1"/>
            <a:r>
              <a:rPr lang="en-US" dirty="0" smtClean="0"/>
              <a:t>Articles</a:t>
            </a:r>
          </a:p>
          <a:p>
            <a:pPr lvl="2" eaLnBrk="1" hangingPunct="1"/>
            <a:r>
              <a:rPr lang="en-US" b="0" dirty="0" smtClean="0">
                <a:latin typeface="Courier New" pitchFamily="49" charset="0"/>
                <a:cs typeface="Courier New" pitchFamily="49" charset="0"/>
              </a:rPr>
              <a:t>Laziness is the engine of </a:t>
            </a:r>
            <a:r>
              <a:rPr lang="en-US" dirty="0" smtClean="0">
                <a:solidFill>
                  <a:srgbClr val="FF3300"/>
                </a:solidFill>
                <a:latin typeface="Courier New" pitchFamily="49" charset="0"/>
                <a:cs typeface="Courier New" pitchFamily="49" charset="0"/>
              </a:rPr>
              <a:t>the*/</a:t>
            </a:r>
            <a:r>
              <a:rPr lang="en-US" dirty="0" smtClean="0">
                <a:solidFill>
                  <a:srgbClr val="FF3300"/>
                </a:solidFill>
                <a:latin typeface="msbm10" pitchFamily="34" charset="0"/>
                <a:cs typeface="Calibri" pitchFamily="34" charset="0"/>
              </a:rPr>
              <a:t>?</a:t>
            </a:r>
            <a:r>
              <a:rPr lang="en-US" dirty="0" smtClean="0">
                <a:latin typeface="msbm10" pitchFamily="34" charset="0"/>
                <a:cs typeface="Calibri" pitchFamily="34" charset="0"/>
              </a:rPr>
              <a:t> </a:t>
            </a:r>
            <a:r>
              <a:rPr lang="en-US" b="0" dirty="0" smtClean="0">
                <a:latin typeface="Courier New" pitchFamily="49" charset="0"/>
                <a:cs typeface="Courier New" pitchFamily="49" charset="0"/>
              </a:rPr>
              <a:t>progress.</a:t>
            </a:r>
          </a:p>
          <a:p>
            <a:r>
              <a:rPr lang="en-US" dirty="0" smtClean="0">
                <a:solidFill>
                  <a:srgbClr val="0000FF"/>
                </a:solidFill>
                <a:cs typeface="Calibri" pitchFamily="34" charset="0"/>
              </a:rPr>
              <a:t>A multi-class classification task</a:t>
            </a:r>
          </a:p>
          <a:p>
            <a:pPr>
              <a:lnSpc>
                <a:spcPct val="90000"/>
              </a:lnSpc>
              <a:buNone/>
            </a:pPr>
            <a:r>
              <a:rPr lang="en-US" sz="2000" b="1" dirty="0" smtClean="0">
                <a:cs typeface="Calibri" pitchFamily="34" charset="0"/>
              </a:rPr>
              <a:t>	</a:t>
            </a:r>
            <a:r>
              <a:rPr lang="en-US" sz="2000" dirty="0" smtClean="0">
                <a:cs typeface="Calibri" pitchFamily="34" charset="0"/>
              </a:rPr>
              <a:t>1.  Specify a </a:t>
            </a:r>
            <a:r>
              <a:rPr lang="en-US" sz="2000" b="1" dirty="0" smtClean="0">
                <a:cs typeface="Calibri" pitchFamily="34" charset="0"/>
              </a:rPr>
              <a:t>candidate set</a:t>
            </a:r>
            <a:r>
              <a:rPr lang="en-US" sz="2000" dirty="0" smtClean="0">
                <a:cs typeface="Calibri" pitchFamily="34" charset="0"/>
              </a:rPr>
              <a:t>: </a:t>
            </a:r>
          </a:p>
          <a:p>
            <a:pPr>
              <a:lnSpc>
                <a:spcPct val="90000"/>
              </a:lnSpc>
              <a:buNone/>
            </a:pPr>
            <a:r>
              <a:rPr lang="en-US" sz="2000" dirty="0" smtClean="0">
                <a:cs typeface="Calibri" pitchFamily="34" charset="0"/>
              </a:rPr>
              <a:t>		articles: {</a:t>
            </a:r>
            <a:r>
              <a:rPr lang="en-US" sz="2000" dirty="0" err="1" smtClean="0">
                <a:latin typeface="Courier New" pitchFamily="49" charset="0"/>
                <a:cs typeface="Courier New" pitchFamily="49" charset="0"/>
              </a:rPr>
              <a:t>a,the</a:t>
            </a:r>
            <a:r>
              <a:rPr lang="en-US" sz="2000" dirty="0" smtClean="0">
                <a:cs typeface="Calibri" pitchFamily="34" charset="0"/>
              </a:rPr>
              <a:t>, </a:t>
            </a:r>
            <a:r>
              <a:rPr lang="en-US" sz="2000" dirty="0" smtClean="0">
                <a:latin typeface="msbm10" pitchFamily="34" charset="0"/>
                <a:cs typeface="Calibri" pitchFamily="34" charset="0"/>
              </a:rPr>
              <a:t>?</a:t>
            </a:r>
            <a:r>
              <a:rPr lang="en-US" sz="2000" dirty="0" smtClean="0">
                <a:cs typeface="Calibri" pitchFamily="34" charset="0"/>
              </a:rPr>
              <a:t>}</a:t>
            </a:r>
          </a:p>
          <a:p>
            <a:pPr>
              <a:lnSpc>
                <a:spcPct val="90000"/>
              </a:lnSpc>
              <a:buNone/>
            </a:pPr>
            <a:r>
              <a:rPr lang="en-US" sz="2000" dirty="0" smtClean="0">
                <a:cs typeface="Calibri" pitchFamily="34" charset="0"/>
              </a:rPr>
              <a:t>		prepositions: {</a:t>
            </a:r>
            <a:r>
              <a:rPr lang="en-US" sz="2000" dirty="0" err="1" smtClean="0">
                <a:latin typeface="Courier New" pitchFamily="49" charset="0"/>
                <a:cs typeface="Courier New" pitchFamily="49" charset="0"/>
              </a:rPr>
              <a:t>to,for,on</a:t>
            </a:r>
            <a:r>
              <a:rPr lang="en-US" sz="2000" dirty="0" smtClean="0">
                <a:cs typeface="Calibri" pitchFamily="34" charset="0"/>
              </a:rPr>
              <a:t>,…}</a:t>
            </a:r>
          </a:p>
          <a:p>
            <a:pPr>
              <a:lnSpc>
                <a:spcPct val="90000"/>
              </a:lnSpc>
              <a:buNone/>
            </a:pPr>
            <a:r>
              <a:rPr lang="en-US" sz="2000" dirty="0" smtClean="0">
                <a:cs typeface="Calibri" pitchFamily="34" charset="0"/>
              </a:rPr>
              <a:t>	2. </a:t>
            </a:r>
            <a:r>
              <a:rPr lang="en-US" sz="2000" dirty="0">
                <a:cs typeface="Calibri" pitchFamily="34" charset="0"/>
              </a:rPr>
              <a:t>Define </a:t>
            </a:r>
            <a:r>
              <a:rPr lang="en-US" sz="2000" b="1" dirty="0">
                <a:cs typeface="Calibri" pitchFamily="34" charset="0"/>
              </a:rPr>
              <a:t>features</a:t>
            </a:r>
            <a:r>
              <a:rPr lang="en-US" sz="2000" dirty="0">
                <a:cs typeface="Calibri" pitchFamily="34" charset="0"/>
              </a:rPr>
              <a:t> based on </a:t>
            </a:r>
            <a:r>
              <a:rPr lang="en-US" sz="2000" dirty="0" smtClean="0">
                <a:cs typeface="Calibri" pitchFamily="34" charset="0"/>
              </a:rPr>
              <a:t>context </a:t>
            </a:r>
          </a:p>
          <a:p>
            <a:pPr>
              <a:lnSpc>
                <a:spcPct val="90000"/>
              </a:lnSpc>
              <a:buNone/>
            </a:pPr>
            <a:r>
              <a:rPr lang="en-US" sz="2000" dirty="0">
                <a:cs typeface="Calibri" pitchFamily="34" charset="0"/>
              </a:rPr>
              <a:t> </a:t>
            </a:r>
            <a:r>
              <a:rPr lang="en-US" sz="2000" dirty="0" smtClean="0">
                <a:cs typeface="Calibri" pitchFamily="34" charset="0"/>
              </a:rPr>
              <a:t>     3. Select a machine learning </a:t>
            </a:r>
            <a:r>
              <a:rPr lang="en-US" sz="2000" b="1" dirty="0" smtClean="0">
                <a:cs typeface="Calibri" pitchFamily="34" charset="0"/>
              </a:rPr>
              <a:t>algorithm</a:t>
            </a:r>
            <a:r>
              <a:rPr lang="en-US" sz="2000" dirty="0" smtClean="0">
                <a:cs typeface="Calibri" pitchFamily="34" charset="0"/>
              </a:rPr>
              <a:t> (usually a linear model)</a:t>
            </a:r>
          </a:p>
          <a:p>
            <a:pPr>
              <a:lnSpc>
                <a:spcPct val="90000"/>
              </a:lnSpc>
              <a:buNone/>
            </a:pPr>
            <a:r>
              <a:rPr lang="en-US" sz="2000" b="1" dirty="0">
                <a:cs typeface="Calibri" pitchFamily="34" charset="0"/>
              </a:rPr>
              <a:t> </a:t>
            </a:r>
            <a:r>
              <a:rPr lang="en-US" sz="2000" b="1" dirty="0" smtClean="0">
                <a:cs typeface="Calibri" pitchFamily="34" charset="0"/>
              </a:rPr>
              <a:t>     4. Train </a:t>
            </a:r>
            <a:r>
              <a:rPr lang="en-US" sz="2000" dirty="0">
                <a:cs typeface="Calibri" pitchFamily="34" charset="0"/>
              </a:rPr>
              <a:t>the model:  </a:t>
            </a:r>
            <a:r>
              <a:rPr lang="en-US" sz="2000" dirty="0" smtClean="0">
                <a:cs typeface="Calibri" pitchFamily="34" charset="0"/>
              </a:rPr>
              <a:t>what data? </a:t>
            </a:r>
          </a:p>
          <a:p>
            <a:pPr>
              <a:lnSpc>
                <a:spcPct val="90000"/>
              </a:lnSpc>
              <a:buNone/>
            </a:pPr>
            <a:r>
              <a:rPr lang="en-US" sz="2000" b="1" dirty="0">
                <a:cs typeface="Calibri" pitchFamily="34" charset="0"/>
              </a:rPr>
              <a:t> </a:t>
            </a:r>
            <a:r>
              <a:rPr lang="en-US" sz="2000" b="1" dirty="0" smtClean="0">
                <a:cs typeface="Calibri" pitchFamily="34" charset="0"/>
              </a:rPr>
              <a:t>     </a:t>
            </a:r>
            <a:r>
              <a:rPr lang="en-US" sz="2000" dirty="0" smtClean="0">
                <a:cs typeface="Calibri" pitchFamily="34" charset="0"/>
              </a:rPr>
              <a:t>5. One vs. All Decision</a:t>
            </a:r>
          </a:p>
          <a:p>
            <a:pPr eaLnBrk="1" hangingPunct="1">
              <a:buFont typeface="Wingdings" pitchFamily="2" charset="2"/>
              <a:buNone/>
            </a:pPr>
            <a:endParaRPr lang="en-US" dirty="0" smtClean="0"/>
          </a:p>
        </p:txBody>
      </p:sp>
      <p:sp>
        <p:nvSpPr>
          <p:cNvPr id="17410"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zh-TW" sz="1200" smtClean="0">
                <a:cs typeface="Arial Unicode MS" pitchFamily="34" charset="-128"/>
              </a:rPr>
              <a:t>Page </a:t>
            </a:r>
            <a:fld id="{F29AB433-FDA5-4E66-8994-3C12B3920874}" type="slidenum">
              <a:rPr lang="en-US" altLang="zh-TW" sz="1200" smtClean="0">
                <a:cs typeface="Arial Unicode MS" pitchFamily="34" charset="-128"/>
              </a:rPr>
              <a:pPr eaLnBrk="1" hangingPunct="1"/>
              <a:t>31</a:t>
            </a:fld>
            <a:endParaRPr lang="en-US" altLang="zh-TW" sz="1200">
              <a:cs typeface="Arial Unicode MS" pitchFamily="34" charset="-128"/>
            </a:endParaRPr>
          </a:p>
        </p:txBody>
      </p:sp>
      <p:sp>
        <p:nvSpPr>
          <p:cNvPr id="17411" name="Slide Number Placeholder 4"/>
          <p:cNvSpPr txBox="1">
            <a:spLocks noGrp="1"/>
          </p:cNvSpPr>
          <p:nvPr/>
        </p:nvSpPr>
        <p:spPr bwMode="auto">
          <a:xfrm>
            <a:off x="7543800" y="65532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r>
              <a:rPr lang="en-US" altLang="zh-TW" sz="1200">
                <a:ea typeface="Arial Unicode MS" pitchFamily="34" charset="-128"/>
                <a:cs typeface="Arial Unicode MS" pitchFamily="34" charset="-128"/>
              </a:rPr>
              <a:t>Page </a:t>
            </a:r>
            <a:fld id="{23AD3A6B-D9A2-466C-ABC4-5DC1BBF5D23C}" type="slidenum">
              <a:rPr lang="en-US" altLang="zh-TW" sz="1200">
                <a:ea typeface="Arial Unicode MS" pitchFamily="34" charset="-128"/>
                <a:cs typeface="Arial Unicode MS" pitchFamily="34" charset="-128"/>
              </a:rPr>
              <a:pPr algn="r" eaLnBrk="1" hangingPunct="1"/>
              <a:t>31</a:t>
            </a:fld>
            <a:endParaRPr lang="en-US" altLang="zh-TW" sz="1200">
              <a:ea typeface="Arial Unicode MS" pitchFamily="34" charset="-128"/>
              <a:cs typeface="Arial Unicode MS" pitchFamily="34" charset="-128"/>
            </a:endParaRPr>
          </a:p>
        </p:txBody>
      </p:sp>
      <p:sp>
        <p:nvSpPr>
          <p:cNvPr id="12" name="Rectangle 2"/>
          <p:cNvSpPr txBox="1">
            <a:spLocks noChangeArrowheads="1"/>
          </p:cNvSpPr>
          <p:nvPr/>
        </p:nvSpPr>
        <p:spPr bwMode="auto">
          <a:xfrm>
            <a:off x="5959355" y="3910005"/>
            <a:ext cx="2601307" cy="1466037"/>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dirty="0" smtClean="0"/>
              <a:t>Yes, we can do better than language models</a:t>
            </a:r>
          </a:p>
          <a:p>
            <a:r>
              <a:rPr lang="en-US" sz="2000" dirty="0" smtClean="0">
                <a:latin typeface="Calibri"/>
              </a:rPr>
              <a:t>10</a:t>
            </a:r>
            <a:r>
              <a:rPr lang="en-US" sz="2000" baseline="30000" dirty="0" smtClean="0">
                <a:latin typeface="Calibri"/>
              </a:rPr>
              <a:t>6</a:t>
            </a:r>
            <a:r>
              <a:rPr lang="en-US" sz="2000" dirty="0" smtClean="0"/>
              <a:t> better</a:t>
            </a:r>
          </a:p>
        </p:txBody>
      </p:sp>
    </p:spTree>
    <p:extLst>
      <p:ext uri="{BB962C8B-B14F-4D97-AF65-F5344CB8AC3E}">
        <p14:creationId xmlns:p14="http://schemas.microsoft.com/office/powerpoint/2010/main" val="37412868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62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62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62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62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62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6211">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4621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6211">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zh-TW" sz="1200">
                <a:cs typeface="Arial Unicode MS" pitchFamily="34" charset="-128"/>
              </a:rPr>
              <a:t>Page </a:t>
            </a:r>
            <a:fld id="{32D0C6C1-F2E7-4493-A826-59CFB9F002B4}" type="slidenum">
              <a:rPr lang="en-US" altLang="zh-TW" sz="1200">
                <a:cs typeface="Arial Unicode MS" pitchFamily="34" charset="-128"/>
              </a:rPr>
              <a:pPr eaLnBrk="1" hangingPunct="1"/>
              <a:t>32</a:t>
            </a:fld>
            <a:endParaRPr lang="en-US" altLang="zh-TW" sz="1200">
              <a:cs typeface="Arial Unicode MS" pitchFamily="34" charset="-128"/>
            </a:endParaRPr>
          </a:p>
        </p:txBody>
      </p:sp>
      <p:sp>
        <p:nvSpPr>
          <p:cNvPr id="19459" name="Rectangle 2"/>
          <p:cNvSpPr>
            <a:spLocks noGrp="1" noChangeArrowheads="1"/>
          </p:cNvSpPr>
          <p:nvPr>
            <p:ph type="title"/>
          </p:nvPr>
        </p:nvSpPr>
        <p:spPr/>
        <p:txBody>
          <a:bodyPr/>
          <a:lstStyle/>
          <a:p>
            <a:r>
              <a:rPr lang="en-US" dirty="0" smtClean="0"/>
              <a:t>Key issue for today </a:t>
            </a:r>
          </a:p>
        </p:txBody>
      </p:sp>
      <p:sp>
        <p:nvSpPr>
          <p:cNvPr id="95235" name="Rectangle 3"/>
          <p:cNvSpPr>
            <a:spLocks noGrp="1" noChangeArrowheads="1"/>
          </p:cNvSpPr>
          <p:nvPr>
            <p:ph type="body" idx="1"/>
          </p:nvPr>
        </p:nvSpPr>
        <p:spPr/>
        <p:txBody>
          <a:bodyPr/>
          <a:lstStyle/>
          <a:p>
            <a:pPr lvl="1">
              <a:lnSpc>
                <a:spcPct val="90000"/>
              </a:lnSpc>
            </a:pPr>
            <a:endParaRPr lang="en-US" dirty="0" smtClean="0"/>
          </a:p>
          <a:p>
            <a:pPr>
              <a:lnSpc>
                <a:spcPct val="90000"/>
              </a:lnSpc>
            </a:pPr>
            <a:r>
              <a:rPr lang="en-US" dirty="0" smtClean="0"/>
              <a:t>Adapting the model to the first language of the writer</a:t>
            </a:r>
            <a:r>
              <a:rPr lang="en-US" b="1" dirty="0" smtClean="0"/>
              <a:t> </a:t>
            </a:r>
          </a:p>
          <a:p>
            <a:pPr>
              <a:lnSpc>
                <a:spcPct val="90000"/>
              </a:lnSpc>
            </a:pPr>
            <a:endParaRPr lang="en-US" b="1" dirty="0" smtClean="0"/>
          </a:p>
          <a:p>
            <a:pPr lvl="1">
              <a:lnSpc>
                <a:spcPct val="90000"/>
              </a:lnSpc>
            </a:pPr>
            <a:r>
              <a:rPr lang="en-US" dirty="0" smtClean="0"/>
              <a:t>ESL error correction is in fact  the same problem as  </a:t>
            </a:r>
            <a:r>
              <a:rPr lang="en-US" b="1" dirty="0" smtClean="0"/>
              <a:t>Context Sensitive Spelling</a:t>
            </a:r>
            <a:r>
              <a:rPr lang="en-US" dirty="0" smtClean="0"/>
              <a:t> [Carlson et al. ’01, Golding and Roth ’99]</a:t>
            </a:r>
          </a:p>
          <a:p>
            <a:pPr marL="457200" lvl="1" indent="0">
              <a:lnSpc>
                <a:spcPct val="90000"/>
              </a:lnSpc>
              <a:buNone/>
            </a:pPr>
            <a:endParaRPr lang="en-US" dirty="0" smtClean="0"/>
          </a:p>
          <a:p>
            <a:pPr>
              <a:lnSpc>
                <a:spcPct val="90000"/>
              </a:lnSpc>
            </a:pPr>
            <a:r>
              <a:rPr lang="en-US" dirty="0" smtClean="0"/>
              <a:t>But there is a </a:t>
            </a:r>
            <a:r>
              <a:rPr lang="en-US" b="1" dirty="0" smtClean="0"/>
              <a:t>twist to ESL error correction</a:t>
            </a:r>
            <a:r>
              <a:rPr lang="en-US" dirty="0" smtClean="0"/>
              <a:t> that we want to exploit</a:t>
            </a:r>
          </a:p>
          <a:p>
            <a:pPr lvl="1">
              <a:lnSpc>
                <a:spcPct val="90000"/>
              </a:lnSpc>
            </a:pPr>
            <a:r>
              <a:rPr lang="en-US" dirty="0" smtClean="0"/>
              <a:t>Non-native speakers make mistakes in a systematic manner</a:t>
            </a:r>
          </a:p>
          <a:p>
            <a:pPr lvl="1">
              <a:lnSpc>
                <a:spcPct val="90000"/>
              </a:lnSpc>
            </a:pPr>
            <a:r>
              <a:rPr lang="en-US" b="0" dirty="0" smtClean="0"/>
              <a:t>Mistakes </a:t>
            </a:r>
            <a:r>
              <a:rPr lang="en-US" b="0" dirty="0" smtClean="0">
                <a:solidFill>
                  <a:srgbClr val="FF0000"/>
                </a:solidFill>
              </a:rPr>
              <a:t>often depend on the first language (L</a:t>
            </a:r>
            <a:r>
              <a:rPr lang="en-US" b="0" baseline="-25000" dirty="0" smtClean="0">
                <a:solidFill>
                  <a:srgbClr val="FF0000"/>
                </a:solidFill>
              </a:rPr>
              <a:t>1</a:t>
            </a:r>
            <a:r>
              <a:rPr lang="en-US" b="0" dirty="0" smtClean="0">
                <a:solidFill>
                  <a:srgbClr val="FF0000"/>
                </a:solidFill>
              </a:rPr>
              <a:t>) </a:t>
            </a:r>
            <a:r>
              <a:rPr lang="en-US" b="0" dirty="0" smtClean="0"/>
              <a:t>of the writer</a:t>
            </a:r>
          </a:p>
          <a:p>
            <a:pPr marL="457200" lvl="1" indent="0">
              <a:lnSpc>
                <a:spcPct val="90000"/>
              </a:lnSpc>
              <a:buNone/>
            </a:pPr>
            <a:endParaRPr lang="en-US" b="0" dirty="0" smtClean="0"/>
          </a:p>
          <a:p>
            <a:pPr lvl="1">
              <a:lnSpc>
                <a:spcPct val="90000"/>
              </a:lnSpc>
            </a:pPr>
            <a:r>
              <a:rPr lang="en-US" dirty="0" smtClean="0"/>
              <a:t>How can we</a:t>
            </a:r>
            <a:r>
              <a:rPr lang="en-US" b="1" dirty="0" smtClean="0"/>
              <a:t> adapt the model to the </a:t>
            </a:r>
            <a:r>
              <a:rPr lang="en-US" dirty="0" smtClean="0"/>
              <a:t>first language of the writer?</a:t>
            </a:r>
          </a:p>
        </p:txBody>
      </p:sp>
    </p:spTree>
    <p:extLst>
      <p:ext uri="{BB962C8B-B14F-4D97-AF65-F5344CB8AC3E}">
        <p14:creationId xmlns:p14="http://schemas.microsoft.com/office/powerpoint/2010/main" val="33691816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33</a:t>
            </a:fld>
            <a:endParaRPr lang="en-US" dirty="0"/>
          </a:p>
        </p:txBody>
      </p:sp>
      <p:sp>
        <p:nvSpPr>
          <p:cNvPr id="7" name="Rectangle 2"/>
          <p:cNvSpPr txBox="1">
            <a:spLocks noChangeArrowheads="1"/>
          </p:cNvSpPr>
          <p:nvPr/>
        </p:nvSpPr>
        <p:spPr bwMode="auto">
          <a:xfrm>
            <a:off x="2017998" y="3231983"/>
            <a:ext cx="5108024" cy="378293"/>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Preposition Error Statistics by Source Language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574"/>
            <a:ext cx="9144000" cy="1765756"/>
          </a:xfrm>
          <a:prstGeom prst="rect">
            <a:avLst/>
          </a:prstGeom>
        </p:spPr>
      </p:pic>
      <p:sp>
        <p:nvSpPr>
          <p:cNvPr id="14" name="Rectangle 2"/>
          <p:cNvSpPr txBox="1">
            <a:spLocks noChangeArrowheads="1"/>
          </p:cNvSpPr>
          <p:nvPr/>
        </p:nvSpPr>
        <p:spPr bwMode="auto">
          <a:xfrm>
            <a:off x="157656" y="5544325"/>
            <a:ext cx="8860220" cy="761893"/>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lgn="ctr">
              <a:buNone/>
            </a:pPr>
            <a:r>
              <a:rPr lang="en-US" sz="2000" dirty="0" smtClean="0"/>
              <a:t>Confusion matrix for preposition Errors (Chinese)</a:t>
            </a:r>
          </a:p>
          <a:p>
            <a:pPr marL="0" indent="0" algn="ctr">
              <a:buNone/>
            </a:pPr>
            <a:r>
              <a:rPr lang="en-US" sz="2000" dirty="0"/>
              <a:t>Each row shows the author’s </a:t>
            </a:r>
            <a:r>
              <a:rPr lang="en-US" sz="2000" dirty="0" smtClean="0"/>
              <a:t>preposition choices </a:t>
            </a:r>
            <a:r>
              <a:rPr lang="en-US" sz="2000" dirty="0"/>
              <a:t>for that label </a:t>
            </a:r>
            <a:r>
              <a:rPr lang="en-US" sz="2000" dirty="0" smtClean="0"/>
              <a:t>and </a:t>
            </a:r>
            <a:r>
              <a:rPr lang="en-US" sz="2000" dirty="0" err="1" smtClean="0"/>
              <a:t>Pr</a:t>
            </a:r>
            <a:r>
              <a:rPr lang="en-US" sz="2000" dirty="0" smtClean="0"/>
              <a:t>(</a:t>
            </a:r>
            <a:r>
              <a:rPr lang="en-US" sz="2000" dirty="0" err="1" smtClean="0"/>
              <a:t>source|label</a:t>
            </a:r>
            <a:r>
              <a:rPr lang="en-US" sz="2000" dirty="0" smtClean="0"/>
              <a:t>)</a:t>
            </a:r>
            <a:endParaRPr lang="en-US" sz="2000" dirty="0"/>
          </a:p>
          <a:p>
            <a:pPr marL="0" indent="0">
              <a:buNone/>
            </a:pPr>
            <a:endParaRPr lang="en-US" sz="2000" dirty="0" smtClean="0"/>
          </a:p>
        </p:txBody>
      </p:sp>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888" y="507448"/>
            <a:ext cx="3910246" cy="2645656"/>
          </a:xfrm>
        </p:spPr>
      </p:pic>
      <p:sp>
        <p:nvSpPr>
          <p:cNvPr id="8" name="Rectangle 7"/>
          <p:cNvSpPr/>
          <p:nvPr/>
        </p:nvSpPr>
        <p:spPr>
          <a:xfrm rot="16200000">
            <a:off x="4757181" y="492673"/>
            <a:ext cx="591214" cy="2002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170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8" y="914402"/>
            <a:ext cx="8935128" cy="2583764"/>
          </a:xfrm>
        </p:spPr>
      </p:pic>
      <p:sp>
        <p:nvSpPr>
          <p:cNvPr id="4" name="Slide Number Placeholder 3"/>
          <p:cNvSpPr>
            <a:spLocks noGrp="1"/>
          </p:cNvSpPr>
          <p:nvPr>
            <p:ph type="sldNum" sz="quarter" idx="11"/>
          </p:nvPr>
        </p:nvSpPr>
        <p:spPr/>
        <p:txBody>
          <a:bodyPr/>
          <a:lstStyle/>
          <a:p>
            <a:fld id="{0454E2C8-7336-4661-B8CD-ECC70F1401B3}" type="slidenum">
              <a:rPr lang="en-US" smtClean="0"/>
              <a:t>34</a:t>
            </a:fld>
            <a:endParaRPr lang="en-US" dirty="0"/>
          </a:p>
        </p:txBody>
      </p:sp>
      <p:sp>
        <p:nvSpPr>
          <p:cNvPr id="7" name="Rectangle 2"/>
          <p:cNvSpPr txBox="1">
            <a:spLocks noChangeArrowheads="1"/>
          </p:cNvSpPr>
          <p:nvPr/>
        </p:nvSpPr>
        <p:spPr bwMode="auto">
          <a:xfrm>
            <a:off x="1781507" y="3578835"/>
            <a:ext cx="5360275" cy="378293"/>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Error Statistics by Source Language and error type</a:t>
            </a:r>
          </a:p>
        </p:txBody>
      </p:sp>
      <p:sp>
        <p:nvSpPr>
          <p:cNvPr id="8" name="Rectangle 7"/>
          <p:cNvSpPr/>
          <p:nvPr/>
        </p:nvSpPr>
        <p:spPr>
          <a:xfrm>
            <a:off x="3878317" y="1087821"/>
            <a:ext cx="709449" cy="2491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20355" y="1639557"/>
            <a:ext cx="588587" cy="52031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40581" y="940667"/>
            <a:ext cx="709449" cy="2491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773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zh-TW" sz="1200">
                <a:cs typeface="Arial Unicode MS" pitchFamily="34" charset="-128"/>
              </a:rPr>
              <a:t>Page </a:t>
            </a:r>
            <a:fld id="{5D3FF4F7-5FD1-4171-8573-783C4F324042}" type="slidenum">
              <a:rPr lang="en-US" altLang="zh-TW" sz="1200">
                <a:cs typeface="Arial Unicode MS" pitchFamily="34" charset="-128"/>
              </a:rPr>
              <a:pPr eaLnBrk="1" hangingPunct="1"/>
              <a:t>35</a:t>
            </a:fld>
            <a:endParaRPr lang="en-US" altLang="zh-TW" sz="1200">
              <a:cs typeface="Arial Unicode MS" pitchFamily="34" charset="-128"/>
            </a:endParaRPr>
          </a:p>
        </p:txBody>
      </p:sp>
      <p:sp>
        <p:nvSpPr>
          <p:cNvPr id="34819" name="Slide Number Placeholder 4"/>
          <p:cNvSpPr txBox="1">
            <a:spLocks noGrp="1"/>
          </p:cNvSpPr>
          <p:nvPr/>
        </p:nvSpPr>
        <p:spPr bwMode="auto">
          <a:xfrm>
            <a:off x="7543800" y="65532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r>
              <a:rPr lang="en-US" altLang="zh-TW" sz="1200">
                <a:ea typeface="Arial Unicode MS" pitchFamily="34" charset="-128"/>
                <a:cs typeface="Arial Unicode MS" pitchFamily="34" charset="-128"/>
              </a:rPr>
              <a:t>Page </a:t>
            </a:r>
            <a:fld id="{5D520D8B-F339-4E4A-8FF8-7C3676E51EB6}" type="slidenum">
              <a:rPr lang="en-US" altLang="zh-TW" sz="1200">
                <a:ea typeface="Arial Unicode MS" pitchFamily="34" charset="-128"/>
                <a:cs typeface="Arial Unicode MS" pitchFamily="34" charset="-128"/>
              </a:rPr>
              <a:pPr algn="r" eaLnBrk="1" hangingPunct="1"/>
              <a:t>35</a:t>
            </a:fld>
            <a:endParaRPr lang="en-US" altLang="zh-TW" sz="1200">
              <a:ea typeface="Arial Unicode MS" pitchFamily="34" charset="-128"/>
              <a:cs typeface="Arial Unicode MS" pitchFamily="34" charset="-128"/>
            </a:endParaRPr>
          </a:p>
        </p:txBody>
      </p:sp>
      <p:sp>
        <p:nvSpPr>
          <p:cNvPr id="34820" name="Rectangle 2"/>
          <p:cNvSpPr>
            <a:spLocks noGrp="1" noChangeArrowheads="1"/>
          </p:cNvSpPr>
          <p:nvPr>
            <p:ph type="title" idx="4294967295"/>
          </p:nvPr>
        </p:nvSpPr>
        <p:spPr>
          <a:xfrm>
            <a:off x="152400" y="609600"/>
            <a:ext cx="8229600" cy="533400"/>
          </a:xfrm>
        </p:spPr>
        <p:txBody>
          <a:bodyPr/>
          <a:lstStyle/>
          <a:p>
            <a:pPr eaLnBrk="1" hangingPunct="1"/>
            <a:r>
              <a:rPr lang="en-US" smtClean="0"/>
              <a:t>Two training paradigms</a:t>
            </a:r>
            <a:r>
              <a:rPr lang="en-US" sz="2400" smtClean="0"/>
              <a:t/>
            </a:r>
            <a:br>
              <a:rPr lang="en-US" sz="2400" smtClean="0"/>
            </a:br>
            <a:endParaRPr lang="en-US" sz="2400" smtClean="0"/>
          </a:p>
        </p:txBody>
      </p:sp>
      <p:sp>
        <p:nvSpPr>
          <p:cNvPr id="1367043" name="Rectangle 3"/>
          <p:cNvSpPr>
            <a:spLocks noGrp="1" noChangeArrowheads="1"/>
          </p:cNvSpPr>
          <p:nvPr>
            <p:ph type="body" idx="4294967295"/>
          </p:nvPr>
        </p:nvSpPr>
        <p:spPr>
          <a:xfrm>
            <a:off x="457200" y="1371600"/>
            <a:ext cx="8229600" cy="4800600"/>
          </a:xfrm>
        </p:spPr>
        <p:txBody>
          <a:bodyPr/>
          <a:lstStyle/>
          <a:p>
            <a:pPr eaLnBrk="1" hangingPunct="1"/>
            <a:r>
              <a:rPr lang="en-US" dirty="0" smtClean="0">
                <a:solidFill>
                  <a:srgbClr val="0033CC"/>
                </a:solidFill>
              </a:rPr>
              <a:t>On correct native English data</a:t>
            </a:r>
            <a:endParaRPr lang="en-US" dirty="0" smtClean="0"/>
          </a:p>
          <a:p>
            <a:pPr eaLnBrk="1" hangingPunct="1">
              <a:buFont typeface="Wingdings" pitchFamily="2" charset="2"/>
              <a:buNone/>
            </a:pPr>
            <a:r>
              <a:rPr lang="en-US" sz="2000" dirty="0" smtClean="0">
                <a:latin typeface="Courier New" pitchFamily="49" charset="0"/>
                <a:cs typeface="Courier New" pitchFamily="49" charset="0"/>
              </a:rPr>
              <a:t>	</a:t>
            </a:r>
            <a:r>
              <a:rPr lang="en-US" b="1" dirty="0" smtClean="0">
                <a:latin typeface="Courier New" pitchFamily="49" charset="0"/>
                <a:cs typeface="Courier New" pitchFamily="49" charset="0"/>
              </a:rPr>
              <a:t>He is an engineer with a passion </a:t>
            </a:r>
            <a:r>
              <a:rPr lang="en-US" b="1" dirty="0" smtClean="0">
                <a:solidFill>
                  <a:srgbClr val="0000FF"/>
                </a:solidFill>
                <a:latin typeface="Courier New" pitchFamily="49" charset="0"/>
                <a:cs typeface="Courier New" pitchFamily="49" charset="0"/>
              </a:rPr>
              <a:t>___</a:t>
            </a:r>
            <a:r>
              <a:rPr lang="en-US" b="1" dirty="0" smtClean="0">
                <a:latin typeface="Courier New" pitchFamily="49" charset="0"/>
                <a:cs typeface="Courier New" pitchFamily="49" charset="0"/>
              </a:rPr>
              <a:t> what he does.</a:t>
            </a: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endParaRPr lang="en-US" sz="1800" b="1" dirty="0" smtClean="0">
              <a:latin typeface="Courier New" pitchFamily="49" charset="0"/>
              <a:cs typeface="Courier New" pitchFamily="49" charset="0"/>
            </a:endParaRPr>
          </a:p>
          <a:p>
            <a:pPr eaLnBrk="1" hangingPunct="1"/>
            <a:r>
              <a:rPr lang="en-US" dirty="0" smtClean="0">
                <a:solidFill>
                  <a:srgbClr val="0033CC"/>
                </a:solidFill>
              </a:rPr>
              <a:t>On data with prepositions errors</a:t>
            </a:r>
          </a:p>
          <a:p>
            <a:pPr eaLnBrk="1" hangingPunct="1">
              <a:buFont typeface="Wingdings" pitchFamily="2" charset="2"/>
              <a:buNone/>
            </a:pPr>
            <a:r>
              <a:rPr lang="en-US" sz="1800" b="1" dirty="0" smtClean="0">
                <a:latin typeface="Courier New" pitchFamily="49" charset="0"/>
                <a:cs typeface="Courier New" pitchFamily="49" charset="0"/>
              </a:rPr>
              <a:t> </a:t>
            </a:r>
            <a:r>
              <a:rPr lang="en-US" b="1" dirty="0" smtClean="0">
                <a:latin typeface="Courier New" pitchFamily="49" charset="0"/>
                <a:cs typeface="Courier New" pitchFamily="49" charset="0"/>
              </a:rPr>
              <a:t>He is an engineer with a passion </a:t>
            </a:r>
            <a:r>
              <a:rPr lang="en-US" b="1" u="sng" dirty="0" smtClean="0">
                <a:solidFill>
                  <a:srgbClr val="0000FF"/>
                </a:solidFill>
                <a:latin typeface="Courier New" pitchFamily="49" charset="0"/>
                <a:cs typeface="Courier New" pitchFamily="49" charset="0"/>
              </a:rPr>
              <a:t>to</a:t>
            </a:r>
            <a:r>
              <a:rPr lang="en-US" b="1" dirty="0" smtClean="0">
                <a:latin typeface="Courier New" pitchFamily="49" charset="0"/>
                <a:cs typeface="Courier New" pitchFamily="49" charset="0"/>
              </a:rPr>
              <a:t> what he does.</a:t>
            </a:r>
          </a:p>
          <a:p>
            <a:pPr eaLnBrk="1" hangingPunct="1">
              <a:buFont typeface="Wingdings" pitchFamily="2" charset="2"/>
              <a:buNone/>
            </a:pPr>
            <a:endParaRPr lang="en-US" sz="2000" dirty="0" smtClean="0"/>
          </a:p>
          <a:p>
            <a:pPr eaLnBrk="1" hangingPunct="1">
              <a:buFont typeface="Wingdings" pitchFamily="2" charset="2"/>
              <a:buNone/>
            </a:pPr>
            <a:endParaRPr lang="en-US" dirty="0" smtClean="0"/>
          </a:p>
        </p:txBody>
      </p:sp>
      <p:sp>
        <p:nvSpPr>
          <p:cNvPr id="1367046" name="AutoShape 6"/>
          <p:cNvSpPr>
            <a:spLocks noChangeArrowheads="1"/>
          </p:cNvSpPr>
          <p:nvPr/>
        </p:nvSpPr>
        <p:spPr bwMode="auto">
          <a:xfrm>
            <a:off x="7543800" y="4572000"/>
            <a:ext cx="1371600" cy="457200"/>
          </a:xfrm>
          <a:prstGeom prst="wedgeRoundRectCallout">
            <a:avLst>
              <a:gd name="adj1" fmla="val -102778"/>
              <a:gd name="adj2" fmla="val -58333"/>
              <a:gd name="adj3" fmla="val 16667"/>
            </a:avLst>
          </a:prstGeom>
          <a:solidFill>
            <a:srgbClr val="FFFFCC"/>
          </a:solidFill>
          <a:ln w="9525">
            <a:solidFill>
              <a:schemeClr val="bg2"/>
            </a:solidFill>
            <a:miter lim="800000"/>
            <a:headEnd/>
            <a:tailEnd/>
          </a:ln>
        </p:spPr>
        <p:txBody>
          <a:bodyPr/>
          <a:lstStyle/>
          <a:p>
            <a:pPr algn="ctr"/>
            <a:r>
              <a:rPr lang="en-US" sz="1800" dirty="0">
                <a:latin typeface="Calibri" pitchFamily="34" charset="0"/>
                <a:cs typeface="Calibri" pitchFamily="34" charset="0"/>
              </a:rPr>
              <a:t>source=to</a:t>
            </a:r>
            <a:endParaRPr lang="en-US" dirty="0">
              <a:latin typeface="Calibri" pitchFamily="34" charset="0"/>
              <a:cs typeface="Calibri" pitchFamily="34" charset="0"/>
            </a:endParaRPr>
          </a:p>
        </p:txBody>
      </p:sp>
      <p:sp>
        <p:nvSpPr>
          <p:cNvPr id="1366025" name="AutoShape 9"/>
          <p:cNvSpPr>
            <a:spLocks noChangeArrowheads="1"/>
          </p:cNvSpPr>
          <p:nvPr/>
        </p:nvSpPr>
        <p:spPr bwMode="auto">
          <a:xfrm flipH="1">
            <a:off x="5715000" y="2743200"/>
            <a:ext cx="3276600" cy="1219200"/>
          </a:xfrm>
          <a:prstGeom prst="wedgeRoundRectCallout">
            <a:avLst>
              <a:gd name="adj1" fmla="val 12981"/>
              <a:gd name="adj2" fmla="val -89583"/>
              <a:gd name="adj3" fmla="val 16667"/>
            </a:avLst>
          </a:prstGeom>
          <a:solidFill>
            <a:srgbClr val="FFCC99"/>
          </a:solidFill>
          <a:ln w="9525">
            <a:solidFill>
              <a:schemeClr val="tx1"/>
            </a:solidFill>
            <a:miter lim="800000"/>
            <a:headEnd/>
            <a:tailEnd/>
          </a:ln>
        </p:spPr>
        <p:txBody>
          <a:bodyPr/>
          <a:lstStyle/>
          <a:p>
            <a:pPr algn="ctr"/>
            <a:endParaRPr lang="en-US" sz="1800" b="1"/>
          </a:p>
          <a:p>
            <a:pPr algn="ctr"/>
            <a:r>
              <a:rPr lang="en-US" sz="1800" b="1">
                <a:solidFill>
                  <a:srgbClr val="5F5F5F"/>
                </a:solidFill>
              </a:rPr>
              <a:t>w</a:t>
            </a:r>
            <a:r>
              <a:rPr lang="en-US" sz="1800" b="1" baseline="-25000">
                <a:solidFill>
                  <a:srgbClr val="5F5F5F"/>
                </a:solidFill>
              </a:rPr>
              <a:t>1</a:t>
            </a:r>
            <a:r>
              <a:rPr lang="en-US" sz="1800" b="1">
                <a:solidFill>
                  <a:srgbClr val="5F5F5F"/>
                </a:solidFill>
              </a:rPr>
              <a:t>B=</a:t>
            </a:r>
            <a:r>
              <a:rPr lang="en-US" sz="1800" b="1">
                <a:solidFill>
                  <a:srgbClr val="0000FF"/>
                </a:solidFill>
              </a:rPr>
              <a:t>passion</a:t>
            </a:r>
            <a:r>
              <a:rPr lang="en-US" sz="1800" b="1"/>
              <a:t>, </a:t>
            </a:r>
            <a:r>
              <a:rPr lang="en-US" sz="1800" b="1">
                <a:solidFill>
                  <a:srgbClr val="5F5F5F"/>
                </a:solidFill>
              </a:rPr>
              <a:t>w</a:t>
            </a:r>
            <a:r>
              <a:rPr lang="en-US" sz="1800" b="1" baseline="-25000">
                <a:solidFill>
                  <a:srgbClr val="5F5F5F"/>
                </a:solidFill>
              </a:rPr>
              <a:t>1</a:t>
            </a:r>
            <a:r>
              <a:rPr lang="en-US" sz="1800" b="1">
                <a:solidFill>
                  <a:srgbClr val="5F5F5F"/>
                </a:solidFill>
              </a:rPr>
              <a:t>A=</a:t>
            </a:r>
            <a:r>
              <a:rPr lang="en-US" sz="1800" b="1">
                <a:solidFill>
                  <a:srgbClr val="0000FF"/>
                </a:solidFill>
              </a:rPr>
              <a:t>what</a:t>
            </a:r>
            <a:r>
              <a:rPr lang="en-US" sz="1800" b="1"/>
              <a:t>, </a:t>
            </a:r>
            <a:r>
              <a:rPr lang="en-US" sz="1800" b="1">
                <a:solidFill>
                  <a:srgbClr val="5F5F5F"/>
                </a:solidFill>
              </a:rPr>
              <a:t>w</a:t>
            </a:r>
            <a:r>
              <a:rPr lang="en-US" sz="1800" b="1" baseline="-25000">
                <a:solidFill>
                  <a:srgbClr val="5F5F5F"/>
                </a:solidFill>
              </a:rPr>
              <a:t>2</a:t>
            </a:r>
            <a:r>
              <a:rPr lang="en-US" sz="1800" b="1">
                <a:solidFill>
                  <a:srgbClr val="5F5F5F"/>
                </a:solidFill>
              </a:rPr>
              <a:t>Bw</a:t>
            </a:r>
            <a:r>
              <a:rPr lang="en-US" sz="1800" b="1" baseline="-25000">
                <a:solidFill>
                  <a:srgbClr val="5F5F5F"/>
                </a:solidFill>
              </a:rPr>
              <a:t>1</a:t>
            </a:r>
            <a:r>
              <a:rPr lang="en-US" sz="1800" b="1">
                <a:solidFill>
                  <a:srgbClr val="5F5F5F"/>
                </a:solidFill>
              </a:rPr>
              <a:t>B=</a:t>
            </a:r>
            <a:r>
              <a:rPr lang="en-US" sz="1800" b="1">
                <a:solidFill>
                  <a:srgbClr val="0000FF"/>
                </a:solidFill>
              </a:rPr>
              <a:t>a-passion</a:t>
            </a:r>
            <a:r>
              <a:rPr lang="en-US" sz="1800" b="1"/>
              <a:t>, …</a:t>
            </a:r>
          </a:p>
        </p:txBody>
      </p:sp>
      <p:sp>
        <p:nvSpPr>
          <p:cNvPr id="2" name="AutoShape 9"/>
          <p:cNvSpPr>
            <a:spLocks noChangeArrowheads="1"/>
          </p:cNvSpPr>
          <p:nvPr/>
        </p:nvSpPr>
        <p:spPr bwMode="auto">
          <a:xfrm flipH="1">
            <a:off x="2590800" y="5181600"/>
            <a:ext cx="3276600" cy="1219200"/>
          </a:xfrm>
          <a:prstGeom prst="wedgeRoundRectCallout">
            <a:avLst>
              <a:gd name="adj1" fmla="val -73838"/>
              <a:gd name="adj2" fmla="val -104167"/>
              <a:gd name="adj3" fmla="val 16667"/>
            </a:avLst>
          </a:prstGeom>
          <a:solidFill>
            <a:srgbClr val="FFCC99"/>
          </a:solidFill>
          <a:ln w="9525">
            <a:solidFill>
              <a:schemeClr val="tx1"/>
            </a:solidFill>
            <a:miter lim="800000"/>
            <a:headEnd/>
            <a:tailEnd/>
          </a:ln>
        </p:spPr>
        <p:txBody>
          <a:bodyPr/>
          <a:lstStyle/>
          <a:p>
            <a:pPr algn="ctr"/>
            <a:endParaRPr lang="en-US" sz="1800" b="1"/>
          </a:p>
          <a:p>
            <a:pPr algn="ctr"/>
            <a:r>
              <a:rPr lang="en-US" sz="1800" b="1">
                <a:solidFill>
                  <a:srgbClr val="5F5F5F"/>
                </a:solidFill>
              </a:rPr>
              <a:t>w</a:t>
            </a:r>
            <a:r>
              <a:rPr lang="en-US" sz="1800" b="1" baseline="-25000">
                <a:solidFill>
                  <a:srgbClr val="5F5F5F"/>
                </a:solidFill>
              </a:rPr>
              <a:t>1</a:t>
            </a:r>
            <a:r>
              <a:rPr lang="en-US" sz="1800" b="1">
                <a:solidFill>
                  <a:srgbClr val="5F5F5F"/>
                </a:solidFill>
              </a:rPr>
              <a:t>B=</a:t>
            </a:r>
            <a:r>
              <a:rPr lang="en-US" sz="1800" b="1">
                <a:solidFill>
                  <a:srgbClr val="0000FF"/>
                </a:solidFill>
              </a:rPr>
              <a:t>passion</a:t>
            </a:r>
            <a:r>
              <a:rPr lang="en-US" sz="1800" b="1"/>
              <a:t>, </a:t>
            </a:r>
            <a:r>
              <a:rPr lang="en-US" sz="1800" b="1">
                <a:solidFill>
                  <a:srgbClr val="5F5F5F"/>
                </a:solidFill>
              </a:rPr>
              <a:t>w</a:t>
            </a:r>
            <a:r>
              <a:rPr lang="en-US" sz="1800" b="1" baseline="-25000">
                <a:solidFill>
                  <a:srgbClr val="5F5F5F"/>
                </a:solidFill>
              </a:rPr>
              <a:t>1</a:t>
            </a:r>
            <a:r>
              <a:rPr lang="en-US" sz="1800" b="1">
                <a:solidFill>
                  <a:srgbClr val="5F5F5F"/>
                </a:solidFill>
              </a:rPr>
              <a:t>A=</a:t>
            </a:r>
            <a:r>
              <a:rPr lang="en-US" sz="1800" b="1">
                <a:solidFill>
                  <a:srgbClr val="0000FF"/>
                </a:solidFill>
              </a:rPr>
              <a:t>what</a:t>
            </a:r>
            <a:r>
              <a:rPr lang="en-US" sz="1800" b="1"/>
              <a:t>, </a:t>
            </a:r>
            <a:r>
              <a:rPr lang="en-US" sz="1800" b="1">
                <a:solidFill>
                  <a:srgbClr val="5F5F5F"/>
                </a:solidFill>
              </a:rPr>
              <a:t>w</a:t>
            </a:r>
            <a:r>
              <a:rPr lang="en-US" sz="1800" b="1" baseline="-25000">
                <a:solidFill>
                  <a:srgbClr val="5F5F5F"/>
                </a:solidFill>
              </a:rPr>
              <a:t>2</a:t>
            </a:r>
            <a:r>
              <a:rPr lang="en-US" sz="1800" b="1">
                <a:solidFill>
                  <a:srgbClr val="5F5F5F"/>
                </a:solidFill>
              </a:rPr>
              <a:t>Bw</a:t>
            </a:r>
            <a:r>
              <a:rPr lang="en-US" sz="1800" b="1" baseline="-25000">
                <a:solidFill>
                  <a:srgbClr val="5F5F5F"/>
                </a:solidFill>
              </a:rPr>
              <a:t>1</a:t>
            </a:r>
            <a:r>
              <a:rPr lang="en-US" sz="1800" b="1">
                <a:solidFill>
                  <a:srgbClr val="5F5F5F"/>
                </a:solidFill>
              </a:rPr>
              <a:t>B=</a:t>
            </a:r>
            <a:r>
              <a:rPr lang="en-US" sz="1800" b="1">
                <a:solidFill>
                  <a:srgbClr val="0000FF"/>
                </a:solidFill>
              </a:rPr>
              <a:t>a-passion</a:t>
            </a:r>
            <a:r>
              <a:rPr lang="en-US" sz="1800" b="1"/>
              <a:t>, …, source=</a:t>
            </a:r>
            <a:r>
              <a:rPr lang="en-US" sz="1800" b="1">
                <a:solidFill>
                  <a:srgbClr val="FF0000"/>
                </a:solidFill>
              </a:rPr>
              <a:t>to</a:t>
            </a:r>
          </a:p>
        </p:txBody>
      </p:sp>
      <p:sp>
        <p:nvSpPr>
          <p:cNvPr id="3" name="AutoShape 6"/>
          <p:cNvSpPr>
            <a:spLocks noChangeArrowheads="1"/>
          </p:cNvSpPr>
          <p:nvPr/>
        </p:nvSpPr>
        <p:spPr bwMode="auto">
          <a:xfrm>
            <a:off x="6172200" y="5181600"/>
            <a:ext cx="1219200" cy="457200"/>
          </a:xfrm>
          <a:prstGeom prst="wedgeRoundRectCallout">
            <a:avLst>
              <a:gd name="adj1" fmla="val 3125"/>
              <a:gd name="adj2" fmla="val -191667"/>
              <a:gd name="adj3" fmla="val 16667"/>
            </a:avLst>
          </a:prstGeom>
          <a:solidFill>
            <a:srgbClr val="FFFFCC"/>
          </a:solidFill>
          <a:ln w="9525">
            <a:solidFill>
              <a:schemeClr val="bg2"/>
            </a:solidFill>
            <a:miter lim="800000"/>
            <a:headEnd/>
            <a:tailEnd/>
          </a:ln>
        </p:spPr>
        <p:txBody>
          <a:bodyPr/>
          <a:lstStyle/>
          <a:p>
            <a:pPr algn="ctr"/>
            <a:r>
              <a:rPr lang="en-US" sz="1800" dirty="0">
                <a:latin typeface="Calibri" pitchFamily="34" charset="0"/>
                <a:cs typeface="Calibri" pitchFamily="34" charset="0"/>
              </a:rPr>
              <a:t>label=for</a:t>
            </a:r>
            <a:endParaRPr lang="en-US" dirty="0">
              <a:latin typeface="Calibri" pitchFamily="34" charset="0"/>
              <a:cs typeface="Calibri" pitchFamily="34" charset="0"/>
            </a:endParaRPr>
          </a:p>
        </p:txBody>
      </p:sp>
      <p:sp>
        <p:nvSpPr>
          <p:cNvPr id="5" name="Rectangular Callout 4"/>
          <p:cNvSpPr/>
          <p:nvPr/>
        </p:nvSpPr>
        <p:spPr>
          <a:xfrm>
            <a:off x="4953000" y="635193"/>
            <a:ext cx="4038600" cy="612648"/>
          </a:xfrm>
          <a:prstGeom prst="wedgeRectCallout">
            <a:avLst>
              <a:gd name="adj1" fmla="val 1028"/>
              <a:gd name="adj2" fmla="val 165434"/>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cs typeface="Calibri" pitchFamily="34" charset="0"/>
              </a:rPr>
              <a:t>The source preposition is not used in this model!</a:t>
            </a:r>
          </a:p>
        </p:txBody>
      </p:sp>
      <p:sp>
        <p:nvSpPr>
          <p:cNvPr id="6" name="Right Arrow 5"/>
          <p:cNvSpPr/>
          <p:nvPr/>
        </p:nvSpPr>
        <p:spPr>
          <a:xfrm>
            <a:off x="1781517" y="6177448"/>
            <a:ext cx="1813034" cy="1550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080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7043">
                                            <p:txEl>
                                              <p:pRg st="0" end="0"/>
                                            </p:txEl>
                                          </p:spTgt>
                                        </p:tgtEl>
                                        <p:attrNameLst>
                                          <p:attrName>style.visibility</p:attrName>
                                        </p:attrNameLst>
                                      </p:cBhvr>
                                      <p:to>
                                        <p:strVal val="visible"/>
                                      </p:to>
                                    </p:set>
                                    <p:animEffect transition="in" filter="blinds(horizontal)">
                                      <p:cBhvr>
                                        <p:cTn id="7" dur="500"/>
                                        <p:tgtEl>
                                          <p:spTgt spid="13670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67043">
                                            <p:txEl>
                                              <p:pRg st="1" end="1"/>
                                            </p:txEl>
                                          </p:spTgt>
                                        </p:tgtEl>
                                        <p:attrNameLst>
                                          <p:attrName>style.visibility</p:attrName>
                                        </p:attrNameLst>
                                      </p:cBhvr>
                                      <p:to>
                                        <p:strVal val="visible"/>
                                      </p:to>
                                    </p:set>
                                    <p:animEffect transition="in" filter="blinds(horizontal)">
                                      <p:cBhvr>
                                        <p:cTn id="10" dur="500"/>
                                        <p:tgtEl>
                                          <p:spTgt spid="1367043">
                                            <p:txEl>
                                              <p:pRg st="1" end="1"/>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660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67043">
                                            <p:txEl>
                                              <p:pRg st="2" end="2"/>
                                            </p:txEl>
                                          </p:spTgt>
                                        </p:tgtEl>
                                        <p:attrNameLst>
                                          <p:attrName>style.visibility</p:attrName>
                                        </p:attrNameLst>
                                      </p:cBhvr>
                                      <p:to>
                                        <p:strVal val="visible"/>
                                      </p:to>
                                    </p:set>
                                    <p:animEffect transition="in" filter="blinds(horizontal)">
                                      <p:cBhvr>
                                        <p:cTn id="17" dur="500"/>
                                        <p:tgtEl>
                                          <p:spTgt spid="136704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367043">
                                            <p:txEl>
                                              <p:pRg st="3" end="3"/>
                                            </p:txEl>
                                          </p:spTgt>
                                        </p:tgtEl>
                                        <p:attrNameLst>
                                          <p:attrName>style.visibility</p:attrName>
                                        </p:attrNameLst>
                                      </p:cBhvr>
                                      <p:to>
                                        <p:strVal val="visible"/>
                                      </p:to>
                                    </p:set>
                                    <p:animEffect transition="in" filter="blinds(horizontal)">
                                      <p:cBhvr>
                                        <p:cTn id="20" dur="500"/>
                                        <p:tgtEl>
                                          <p:spTgt spid="136704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6704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046" grpId="0" animBg="1"/>
      <p:bldP spid="1366025" grpId="0" animBg="1"/>
      <p:bldP spid="2" grpId="0" animBg="1"/>
      <p:bldP spid="3"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zh-TW" sz="1200">
                <a:cs typeface="Arial Unicode MS" pitchFamily="34" charset="-128"/>
              </a:rPr>
              <a:t>Page </a:t>
            </a:r>
            <a:fld id="{8419AB77-FFE3-4C81-9C5D-103FA12C413B}" type="slidenum">
              <a:rPr lang="en-US" altLang="zh-TW" sz="1200">
                <a:cs typeface="Arial Unicode MS" pitchFamily="34" charset="-128"/>
              </a:rPr>
              <a:pPr eaLnBrk="1" hangingPunct="1"/>
              <a:t>36</a:t>
            </a:fld>
            <a:endParaRPr lang="en-US" altLang="zh-TW" sz="1200">
              <a:cs typeface="Arial Unicode MS" pitchFamily="34" charset="-128"/>
            </a:endParaRPr>
          </a:p>
        </p:txBody>
      </p:sp>
      <p:sp>
        <p:nvSpPr>
          <p:cNvPr id="35843" name="Rectangle 2"/>
          <p:cNvSpPr>
            <a:spLocks noGrp="1" noChangeArrowheads="1"/>
          </p:cNvSpPr>
          <p:nvPr>
            <p:ph type="title"/>
          </p:nvPr>
        </p:nvSpPr>
        <p:spPr/>
        <p:txBody>
          <a:bodyPr/>
          <a:lstStyle/>
          <a:p>
            <a:r>
              <a:rPr lang="en-US" smtClean="0"/>
              <a:t>Two training paradigms for ESL error correction</a:t>
            </a:r>
          </a:p>
        </p:txBody>
      </p:sp>
      <p:sp>
        <p:nvSpPr>
          <p:cNvPr id="118787" name="Rectangle 3"/>
          <p:cNvSpPr>
            <a:spLocks noGrp="1" noChangeArrowheads="1"/>
          </p:cNvSpPr>
          <p:nvPr>
            <p:ph type="body" idx="1"/>
          </p:nvPr>
        </p:nvSpPr>
        <p:spPr/>
        <p:txBody>
          <a:bodyPr/>
          <a:lstStyle/>
          <a:p>
            <a:r>
              <a:rPr lang="en-US" dirty="0" smtClean="0"/>
              <a:t>Paradigm 1: Train on correct native data</a:t>
            </a:r>
          </a:p>
          <a:p>
            <a:pPr lvl="1"/>
            <a:r>
              <a:rPr lang="en-US" dirty="0" smtClean="0"/>
              <a:t>Plenty of cheap data available</a:t>
            </a:r>
          </a:p>
          <a:p>
            <a:pPr lvl="1"/>
            <a:r>
              <a:rPr lang="en-US" dirty="0" smtClean="0">
                <a:solidFill>
                  <a:srgbClr val="FF0000"/>
                </a:solidFill>
              </a:rPr>
              <a:t>No knowledge about typical errors</a:t>
            </a:r>
            <a:r>
              <a:rPr lang="en-US" dirty="0" smtClean="0"/>
              <a:t> </a:t>
            </a:r>
          </a:p>
          <a:p>
            <a:endParaRPr lang="en-US" dirty="0" smtClean="0"/>
          </a:p>
          <a:p>
            <a:endParaRPr lang="en-US" dirty="0"/>
          </a:p>
          <a:p>
            <a:r>
              <a:rPr lang="en-US" dirty="0" smtClean="0"/>
              <a:t>Paradigm 2: Using knowledge about typical errors in training</a:t>
            </a:r>
          </a:p>
          <a:p>
            <a:pPr lvl="1"/>
            <a:r>
              <a:rPr lang="en-US" dirty="0" smtClean="0"/>
              <a:t>Train on </a:t>
            </a:r>
            <a:r>
              <a:rPr lang="en-US" b="1" dirty="0" smtClean="0"/>
              <a:t>annotated ESL</a:t>
            </a:r>
            <a:r>
              <a:rPr lang="en-US" dirty="0" smtClean="0"/>
              <a:t> data </a:t>
            </a:r>
          </a:p>
          <a:p>
            <a:pPr lvl="1"/>
            <a:r>
              <a:rPr lang="en-US" b="0" dirty="0" smtClean="0"/>
              <a:t>Knowledge about typical errors used in training</a:t>
            </a:r>
          </a:p>
          <a:p>
            <a:pPr lvl="2"/>
            <a:r>
              <a:rPr lang="en-US" b="0" dirty="0" smtClean="0">
                <a:solidFill>
                  <a:srgbClr val="FF0000"/>
                </a:solidFill>
              </a:rPr>
              <a:t>Requires annotated data for training – very little data</a:t>
            </a:r>
          </a:p>
          <a:p>
            <a:pPr lvl="2"/>
            <a:endParaRPr lang="en-US" b="0" dirty="0">
              <a:solidFill>
                <a:srgbClr val="FF0000"/>
              </a:solidFill>
            </a:endParaRPr>
          </a:p>
          <a:p>
            <a:r>
              <a:rPr lang="en-US" dirty="0" smtClean="0"/>
              <a:t>Adaptation problem: Adapt (1) to gain from (2)</a:t>
            </a:r>
            <a:endParaRPr lang="en-US" b="0" dirty="0" smtClean="0"/>
          </a:p>
          <a:p>
            <a:pPr lvl="1"/>
            <a:endParaRPr lang="en-US" dirty="0" smtClean="0"/>
          </a:p>
          <a:p>
            <a:pPr lvl="3"/>
            <a:endParaRPr lang="en-US" dirty="0" smtClean="0">
              <a:solidFill>
                <a:srgbClr val="0000FF"/>
              </a:solidFill>
            </a:endParaRPr>
          </a:p>
          <a:p>
            <a:pPr lvl="3"/>
            <a:endParaRPr lang="en-US" dirty="0" smtClean="0"/>
          </a:p>
          <a:p>
            <a:pPr lvl="1">
              <a:buFont typeface="Wingdings" pitchFamily="2" charset="2"/>
              <a:buNone/>
            </a:pPr>
            <a:endParaRPr lang="en-US" dirty="0" smtClean="0"/>
          </a:p>
        </p:txBody>
      </p:sp>
    </p:spTree>
    <p:extLst>
      <p:ext uri="{BB962C8B-B14F-4D97-AF65-F5344CB8AC3E}">
        <p14:creationId xmlns:p14="http://schemas.microsoft.com/office/powerpoint/2010/main" val="290135151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zh-TW" sz="1200">
                <a:cs typeface="Arial Unicode MS" pitchFamily="34" charset="-128"/>
              </a:rPr>
              <a:t>Page </a:t>
            </a:r>
            <a:fld id="{8419AB77-FFE3-4C81-9C5D-103FA12C413B}" type="slidenum">
              <a:rPr lang="en-US" altLang="zh-TW" sz="1200">
                <a:cs typeface="Arial Unicode MS" pitchFamily="34" charset="-128"/>
              </a:rPr>
              <a:pPr eaLnBrk="1" hangingPunct="1"/>
              <a:t>37</a:t>
            </a:fld>
            <a:endParaRPr lang="en-US" altLang="zh-TW" sz="1200">
              <a:cs typeface="Arial Unicode MS" pitchFamily="34" charset="-128"/>
            </a:endParaRPr>
          </a:p>
        </p:txBody>
      </p:sp>
      <p:sp>
        <p:nvSpPr>
          <p:cNvPr id="35843" name="Rectangle 2"/>
          <p:cNvSpPr>
            <a:spLocks noGrp="1" noChangeArrowheads="1"/>
          </p:cNvSpPr>
          <p:nvPr>
            <p:ph type="title"/>
          </p:nvPr>
        </p:nvSpPr>
        <p:spPr/>
        <p:txBody>
          <a:bodyPr/>
          <a:lstStyle/>
          <a:p>
            <a:r>
              <a:rPr lang="en-US" dirty="0" smtClean="0"/>
              <a:t>Adaptation Schemes for ESL error correction</a:t>
            </a:r>
          </a:p>
        </p:txBody>
      </p:sp>
      <p:sp>
        <p:nvSpPr>
          <p:cNvPr id="118787" name="Rectangle 3"/>
          <p:cNvSpPr>
            <a:spLocks noGrp="1" noChangeArrowheads="1"/>
          </p:cNvSpPr>
          <p:nvPr>
            <p:ph type="body" idx="1"/>
          </p:nvPr>
        </p:nvSpPr>
        <p:spPr>
          <a:xfrm>
            <a:off x="457199" y="1061540"/>
            <a:ext cx="8560677" cy="5260432"/>
          </a:xfrm>
        </p:spPr>
        <p:txBody>
          <a:bodyPr/>
          <a:lstStyle/>
          <a:p>
            <a:r>
              <a:rPr lang="en-US" dirty="0" smtClean="0"/>
              <a:t>We use </a:t>
            </a:r>
            <a:r>
              <a:rPr lang="en-US" b="0" dirty="0" smtClean="0">
                <a:solidFill>
                  <a:srgbClr val="FF0000"/>
                </a:solidFill>
              </a:rPr>
              <a:t>error statistics</a:t>
            </a:r>
            <a:r>
              <a:rPr lang="en-US" dirty="0" smtClean="0">
                <a:solidFill>
                  <a:srgbClr val="FF0000"/>
                </a:solidFill>
              </a:rPr>
              <a:t> </a:t>
            </a:r>
            <a:r>
              <a:rPr lang="en-US" dirty="0" smtClean="0"/>
              <a:t>on the few annotated ESL sentences </a:t>
            </a:r>
          </a:p>
          <a:p>
            <a:pPr lvl="1"/>
            <a:r>
              <a:rPr lang="en-US" dirty="0" smtClean="0"/>
              <a:t>For each observed preposition – a distribution over possible corrections</a:t>
            </a:r>
          </a:p>
          <a:p>
            <a:r>
              <a:rPr lang="en-US" dirty="0" smtClean="0"/>
              <a:t>Two adaptation schemes:</a:t>
            </a:r>
          </a:p>
          <a:p>
            <a:r>
              <a:rPr lang="en-US" dirty="0" smtClean="0"/>
              <a:t>Generative (Naïve Bayes)</a:t>
            </a:r>
          </a:p>
          <a:p>
            <a:pPr lvl="1"/>
            <a:r>
              <a:rPr lang="en-US" dirty="0" smtClean="0"/>
              <a:t>Train a </a:t>
            </a:r>
            <a:r>
              <a:rPr lang="en-US" dirty="0" smtClean="0">
                <a:solidFill>
                  <a:srgbClr val="FF0000"/>
                </a:solidFill>
              </a:rPr>
              <a:t>single model for each proposition: </a:t>
            </a:r>
            <a:r>
              <a:rPr lang="en-US" dirty="0" smtClean="0"/>
              <a:t>native data; (no source feature)</a:t>
            </a:r>
          </a:p>
          <a:p>
            <a:pPr lvl="1"/>
            <a:r>
              <a:rPr lang="en-US" dirty="0" smtClean="0"/>
              <a:t>Given an observed preposition in a </a:t>
            </a:r>
            <a:r>
              <a:rPr lang="en-US" dirty="0" smtClean="0">
                <a:solidFill>
                  <a:srgbClr val="FF0000"/>
                </a:solidFill>
              </a:rPr>
              <a:t>test sentence </a:t>
            </a:r>
            <a:r>
              <a:rPr lang="en-US" dirty="0" smtClean="0"/>
              <a:t>– update the model priors based on the source preposition and the error statistics.</a:t>
            </a:r>
          </a:p>
          <a:p>
            <a:r>
              <a:rPr lang="en-US" dirty="0" smtClean="0"/>
              <a:t>Discriminative (Average Perceptron)</a:t>
            </a:r>
          </a:p>
          <a:p>
            <a:pPr lvl="1"/>
            <a:r>
              <a:rPr lang="en-US" dirty="0" smtClean="0"/>
              <a:t>Must train a different model for each preposition and each confusion set</a:t>
            </a:r>
          </a:p>
          <a:p>
            <a:pPr lvl="1"/>
            <a:r>
              <a:rPr lang="en-US" dirty="0" smtClean="0"/>
              <a:t>Confusion set matters in training</a:t>
            </a:r>
          </a:p>
          <a:p>
            <a:pPr lvl="1"/>
            <a:r>
              <a:rPr lang="en-US" dirty="0" smtClean="0"/>
              <a:t>Instead: </a:t>
            </a:r>
            <a:r>
              <a:rPr lang="en-US" dirty="0" err="1" smtClean="0">
                <a:solidFill>
                  <a:srgbClr val="FF0000"/>
                </a:solidFill>
              </a:rPr>
              <a:t>Noisify</a:t>
            </a:r>
            <a:r>
              <a:rPr lang="en-US" dirty="0" smtClean="0"/>
              <a:t> the training data according to the error statistics.</a:t>
            </a:r>
          </a:p>
          <a:p>
            <a:pPr lvl="2"/>
            <a:r>
              <a:rPr lang="en-US" dirty="0" smtClean="0"/>
              <a:t>Now we can train </a:t>
            </a:r>
            <a:r>
              <a:rPr lang="en-US" dirty="0" smtClean="0">
                <a:solidFill>
                  <a:srgbClr val="FF0000"/>
                </a:solidFill>
              </a:rPr>
              <a:t>with source feature </a:t>
            </a:r>
            <a:r>
              <a:rPr lang="en-US" dirty="0" smtClean="0"/>
              <a:t>included. </a:t>
            </a:r>
            <a:endParaRPr lang="en-US" dirty="0" smtClean="0">
              <a:solidFill>
                <a:srgbClr val="0000FF"/>
              </a:solidFill>
            </a:endParaRPr>
          </a:p>
          <a:p>
            <a:pPr lvl="3"/>
            <a:endParaRPr lang="en-US" dirty="0" smtClean="0"/>
          </a:p>
          <a:p>
            <a:pPr lvl="1">
              <a:buFont typeface="Wingdings" pitchFamily="2" charset="2"/>
              <a:buNone/>
            </a:pPr>
            <a:endParaRPr lang="en-US" dirty="0" smtClean="0"/>
          </a:p>
        </p:txBody>
      </p:sp>
      <p:sp>
        <p:nvSpPr>
          <p:cNvPr id="5" name="Rectangle 2"/>
          <p:cNvSpPr txBox="1">
            <a:spLocks noChangeArrowheads="1"/>
          </p:cNvSpPr>
          <p:nvPr/>
        </p:nvSpPr>
        <p:spPr bwMode="auto">
          <a:xfrm>
            <a:off x="299543" y="5644051"/>
            <a:ext cx="8576442" cy="819811"/>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Both schemes result in </a:t>
            </a:r>
            <a:r>
              <a:rPr lang="en-US" sz="2000" dirty="0" smtClean="0">
                <a:solidFill>
                  <a:srgbClr val="FF0000"/>
                </a:solidFill>
              </a:rPr>
              <a:t>dramatic improvements </a:t>
            </a:r>
            <a:r>
              <a:rPr lang="en-US" sz="2000" dirty="0" smtClean="0"/>
              <a:t>over training on native data</a:t>
            </a:r>
          </a:p>
          <a:p>
            <a:pPr marL="0" indent="0">
              <a:buNone/>
            </a:pPr>
            <a:r>
              <a:rPr lang="en-US" sz="2000" dirty="0" smtClean="0"/>
              <a:t>Discriminative method requires more work (little negative data) but does better</a:t>
            </a:r>
          </a:p>
        </p:txBody>
      </p:sp>
    </p:spTree>
    <p:extLst>
      <p:ext uri="{BB962C8B-B14F-4D97-AF65-F5344CB8AC3E}">
        <p14:creationId xmlns:p14="http://schemas.microsoft.com/office/powerpoint/2010/main" val="2661412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7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7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7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7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21686"/>
            <a:ext cx="8496300" cy="4322376"/>
          </a:xfrm>
        </p:spPr>
        <p:txBody>
          <a:bodyPr/>
          <a:lstStyle/>
          <a:p>
            <a:pPr lvl="0"/>
            <a:r>
              <a:rPr lang="en-US" dirty="0" smtClean="0"/>
              <a:t>There is more to adaptation than F(X) and F(Y|X)</a:t>
            </a:r>
          </a:p>
          <a:p>
            <a:pPr lvl="1"/>
            <a:r>
              <a:rPr lang="en-US" dirty="0" smtClean="0"/>
              <a:t>Lessons from “Standard” domain adaptation </a:t>
            </a:r>
            <a:r>
              <a:rPr lang="en-US" sz="1600" dirty="0" smtClean="0">
                <a:solidFill>
                  <a:srgbClr val="FF0000"/>
                </a:solidFill>
              </a:rPr>
              <a:t>[Chang, Connor, Roth, EMNLP’10]</a:t>
            </a:r>
          </a:p>
          <a:p>
            <a:pPr marL="0" lvl="0" indent="0">
              <a:buNone/>
            </a:pPr>
            <a:endParaRPr lang="en-US" dirty="0" smtClean="0"/>
          </a:p>
          <a:p>
            <a:pPr lvl="0"/>
            <a:r>
              <a:rPr lang="en-US" dirty="0" smtClean="0"/>
              <a:t>It’s possible to adapt without retraining</a:t>
            </a:r>
          </a:p>
          <a:p>
            <a:pPr lvl="1"/>
            <a:r>
              <a:rPr lang="en-US" dirty="0" smtClean="0"/>
              <a:t>Changing the text rather than the model </a:t>
            </a:r>
            <a:r>
              <a:rPr lang="en-US" sz="1800" dirty="0" smtClean="0">
                <a:solidFill>
                  <a:srgbClr val="FF0000"/>
                </a:solidFill>
              </a:rPr>
              <a:t>[Kundu, Roth, CoNLL’11]</a:t>
            </a:r>
          </a:p>
          <a:p>
            <a:pPr lvl="1"/>
            <a:r>
              <a:rPr lang="en-US" dirty="0" smtClean="0"/>
              <a:t>This is a preliminary work; a lot more is possible</a:t>
            </a:r>
          </a:p>
          <a:p>
            <a:pPr lvl="1"/>
            <a:endParaRPr lang="en-US" dirty="0" smtClean="0"/>
          </a:p>
          <a:p>
            <a:pPr lvl="0"/>
            <a:r>
              <a:rPr lang="en-US" dirty="0" smtClean="0"/>
              <a:t>Adaptation is needed in many other problems</a:t>
            </a:r>
          </a:p>
          <a:p>
            <a:pPr lvl="1"/>
            <a:r>
              <a:rPr lang="en-US" dirty="0" smtClean="0"/>
              <a:t>Adaptation for ESL Text Correction </a:t>
            </a:r>
            <a:r>
              <a:rPr lang="en-US" sz="1800" dirty="0" smtClean="0">
                <a:solidFill>
                  <a:srgbClr val="FF0000"/>
                </a:solidFill>
              </a:rPr>
              <a:t>[Rozovskaya, Roth, ACL’11]</a:t>
            </a:r>
          </a:p>
          <a:p>
            <a:pPr lvl="1"/>
            <a:r>
              <a:rPr lang="en-US" dirty="0" smtClean="0"/>
              <a:t>A range of very challenging problems in ESL </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38</a:t>
            </a:fld>
            <a:endParaRPr lang="en-US" dirty="0"/>
          </a:p>
        </p:txBody>
      </p:sp>
      <p:sp>
        <p:nvSpPr>
          <p:cNvPr id="5" name="Rectangle 2"/>
          <p:cNvSpPr txBox="1">
            <a:spLocks noChangeArrowheads="1"/>
          </p:cNvSpPr>
          <p:nvPr/>
        </p:nvSpPr>
        <p:spPr bwMode="auto">
          <a:xfrm>
            <a:off x="6219509" y="457252"/>
            <a:ext cx="1749964" cy="409826"/>
          </a:xfrm>
          <a:prstGeom prst="rect">
            <a:avLst/>
          </a:prstGeom>
          <a:solidFill>
            <a:srgbClr val="FFFFCC"/>
          </a:solid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lgn="ctr">
              <a:buNone/>
            </a:pPr>
            <a:r>
              <a:rPr lang="en-US" dirty="0" smtClean="0"/>
              <a:t>Thank You!</a:t>
            </a:r>
          </a:p>
        </p:txBody>
      </p:sp>
    </p:spTree>
    <p:extLst>
      <p:ext uri="{BB962C8B-B14F-4D97-AF65-F5344CB8AC3E}">
        <p14:creationId xmlns:p14="http://schemas.microsoft.com/office/powerpoint/2010/main" val="2226699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39</a:t>
            </a:fld>
            <a:endParaRPr lang="en-US" dirty="0"/>
          </a:p>
        </p:txBody>
      </p:sp>
    </p:spTree>
    <p:extLst>
      <p:ext uri="{BB962C8B-B14F-4D97-AF65-F5344CB8AC3E}">
        <p14:creationId xmlns:p14="http://schemas.microsoft.com/office/powerpoint/2010/main" val="108987034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1"/>
          </p:nvPr>
        </p:nvSpPr>
        <p:spPr/>
        <p:txBody>
          <a:bodyPr/>
          <a:lstStyle/>
          <a:p>
            <a:r>
              <a:rPr lang="en-US" altLang="zh-TW"/>
              <a:t>Page </a:t>
            </a:r>
            <a:fld id="{FC64EBFA-0264-4222-92DE-64A0FDC7B7A6}" type="slidenum">
              <a:rPr lang="en-US" altLang="zh-TW"/>
              <a:pPr/>
              <a:t>4</a:t>
            </a:fld>
            <a:endParaRPr lang="en-US" altLang="zh-TW"/>
          </a:p>
        </p:txBody>
      </p:sp>
      <p:sp>
        <p:nvSpPr>
          <p:cNvPr id="1211394" name="Rectangle 2"/>
          <p:cNvSpPr>
            <a:spLocks noGrp="1" noChangeArrowheads="1"/>
          </p:cNvSpPr>
          <p:nvPr>
            <p:ph type="title"/>
          </p:nvPr>
        </p:nvSpPr>
        <p:spPr/>
        <p:txBody>
          <a:bodyPr/>
          <a:lstStyle/>
          <a:p>
            <a:r>
              <a:rPr lang="en-US" dirty="0" smtClean="0"/>
              <a:t>Example 2: </a:t>
            </a:r>
            <a:r>
              <a:rPr lang="en-US" dirty="0"/>
              <a:t>Semantic Role Labeling </a:t>
            </a:r>
          </a:p>
        </p:txBody>
      </p:sp>
      <p:sp>
        <p:nvSpPr>
          <p:cNvPr id="1211395" name="Rectangle 3"/>
          <p:cNvSpPr>
            <a:spLocks noGrp="1" noChangeArrowheads="1"/>
          </p:cNvSpPr>
          <p:nvPr>
            <p:ph type="body" idx="1"/>
          </p:nvPr>
        </p:nvSpPr>
        <p:spPr/>
        <p:txBody>
          <a:bodyPr/>
          <a:lstStyle/>
          <a:p>
            <a:pPr>
              <a:buFont typeface="Wingdings" pitchFamily="2" charset="2"/>
              <a:buNone/>
              <a:tabLst>
                <a:tab pos="1770063" algn="l"/>
              </a:tabLst>
            </a:pPr>
            <a:r>
              <a:rPr lang="en-US" sz="1800" b="1">
                <a:latin typeface="Courier New" pitchFamily="49" charset="0"/>
              </a:rPr>
              <a:t>I </a:t>
            </a:r>
            <a:r>
              <a:rPr lang="en-US" sz="1800" b="1" i="1">
                <a:latin typeface="Courier New" pitchFamily="49" charset="0"/>
              </a:rPr>
              <a:t>left</a:t>
            </a:r>
            <a:r>
              <a:rPr lang="en-US" sz="1800" b="1">
                <a:latin typeface="Courier New" pitchFamily="49" charset="0"/>
              </a:rPr>
              <a:t> my pearls to my daughter in my will .</a:t>
            </a:r>
          </a:p>
          <a:p>
            <a:pPr>
              <a:buFont typeface="Wingdings" pitchFamily="2" charset="2"/>
              <a:buNone/>
              <a:tabLst>
                <a:tab pos="1770063" algn="l"/>
              </a:tabLst>
            </a:pPr>
            <a:r>
              <a:rPr lang="en-US" sz="1800" b="1">
                <a:solidFill>
                  <a:schemeClr val="bg2"/>
                </a:solidFill>
              </a:rPr>
              <a:t>[</a:t>
            </a:r>
            <a:r>
              <a:rPr lang="en-US" sz="1800" b="1">
                <a:latin typeface="Courier New" pitchFamily="49" charset="0"/>
              </a:rPr>
              <a:t>I</a:t>
            </a:r>
            <a:r>
              <a:rPr lang="en-US" sz="1800" b="1">
                <a:solidFill>
                  <a:schemeClr val="bg2"/>
                </a:solidFill>
              </a:rPr>
              <a:t>]</a:t>
            </a:r>
            <a:r>
              <a:rPr lang="en-US" sz="1800" b="1" i="1" baseline="-25000">
                <a:solidFill>
                  <a:schemeClr val="bg2"/>
                </a:solidFill>
                <a:latin typeface="Courier New" pitchFamily="49" charset="0"/>
              </a:rPr>
              <a:t>A0</a:t>
            </a:r>
            <a:r>
              <a:rPr lang="en-US" sz="1800" b="1">
                <a:latin typeface="Courier New" pitchFamily="49" charset="0"/>
              </a:rPr>
              <a:t> </a:t>
            </a:r>
            <a:r>
              <a:rPr lang="en-US" sz="1800" b="1" i="1">
                <a:latin typeface="Courier New" pitchFamily="49" charset="0"/>
              </a:rPr>
              <a:t>left</a:t>
            </a:r>
            <a:r>
              <a:rPr lang="en-US" sz="1800" b="1">
                <a:latin typeface="Courier New" pitchFamily="49" charset="0"/>
              </a:rPr>
              <a:t> </a:t>
            </a:r>
            <a:r>
              <a:rPr lang="en-US" sz="1800" b="1">
                <a:solidFill>
                  <a:srgbClr val="008000"/>
                </a:solidFill>
              </a:rPr>
              <a:t>[</a:t>
            </a:r>
            <a:r>
              <a:rPr lang="en-US" sz="1800" b="1">
                <a:latin typeface="Courier New" pitchFamily="49" charset="0"/>
              </a:rPr>
              <a:t>my pearls</a:t>
            </a:r>
            <a:r>
              <a:rPr lang="en-US" sz="1800" b="1">
                <a:solidFill>
                  <a:srgbClr val="008000"/>
                </a:solidFill>
              </a:rPr>
              <a:t>]</a:t>
            </a:r>
            <a:r>
              <a:rPr lang="en-US" sz="1800" b="1" i="1" baseline="-25000">
                <a:solidFill>
                  <a:srgbClr val="008000"/>
                </a:solidFill>
                <a:latin typeface="Courier New" pitchFamily="49" charset="0"/>
              </a:rPr>
              <a:t>A1</a:t>
            </a:r>
            <a:r>
              <a:rPr lang="en-US" sz="1800" b="1">
                <a:latin typeface="Courier New" pitchFamily="49" charset="0"/>
              </a:rPr>
              <a:t> </a:t>
            </a:r>
            <a:r>
              <a:rPr lang="en-US" sz="1800" b="1">
                <a:solidFill>
                  <a:schemeClr val="folHlink"/>
                </a:solidFill>
              </a:rPr>
              <a:t>[</a:t>
            </a:r>
            <a:r>
              <a:rPr lang="en-US" sz="1800" b="1">
                <a:latin typeface="Courier New" pitchFamily="49" charset="0"/>
              </a:rPr>
              <a:t>to my daughter</a:t>
            </a:r>
            <a:r>
              <a:rPr lang="en-US" sz="1800" b="1">
                <a:solidFill>
                  <a:schemeClr val="folHlink"/>
                </a:solidFill>
              </a:rPr>
              <a:t>]</a:t>
            </a:r>
            <a:r>
              <a:rPr lang="en-US" sz="1800" b="1" i="1" baseline="-25000">
                <a:solidFill>
                  <a:schemeClr val="folHlink"/>
                </a:solidFill>
                <a:latin typeface="Courier New" pitchFamily="49" charset="0"/>
              </a:rPr>
              <a:t>A2</a:t>
            </a:r>
            <a:r>
              <a:rPr lang="en-US" sz="1800" b="1">
                <a:latin typeface="Courier New" pitchFamily="49" charset="0"/>
              </a:rPr>
              <a:t> </a:t>
            </a:r>
            <a:r>
              <a:rPr lang="en-US" sz="1800" b="1">
                <a:solidFill>
                  <a:srgbClr val="CC0000"/>
                </a:solidFill>
              </a:rPr>
              <a:t>[</a:t>
            </a:r>
            <a:r>
              <a:rPr lang="en-US" sz="1800" b="1">
                <a:latin typeface="Courier New" pitchFamily="49" charset="0"/>
              </a:rPr>
              <a:t>in my will</a:t>
            </a:r>
            <a:r>
              <a:rPr lang="en-US" sz="1800" b="1">
                <a:solidFill>
                  <a:srgbClr val="CC0000"/>
                </a:solidFill>
              </a:rPr>
              <a:t>]</a:t>
            </a:r>
            <a:r>
              <a:rPr lang="en-US" sz="1800" b="1" i="1" baseline="-25000">
                <a:solidFill>
                  <a:srgbClr val="CC0000"/>
                </a:solidFill>
                <a:latin typeface="Courier New" pitchFamily="49" charset="0"/>
              </a:rPr>
              <a:t>AM-LOC</a:t>
            </a:r>
            <a:r>
              <a:rPr lang="en-US" sz="1800" b="1">
                <a:latin typeface="Courier New" pitchFamily="49" charset="0"/>
              </a:rPr>
              <a:t> .</a:t>
            </a:r>
          </a:p>
          <a:p>
            <a:pPr>
              <a:buFont typeface="Wingdings" pitchFamily="2" charset="2"/>
              <a:buNone/>
              <a:tabLst>
                <a:tab pos="1770063" algn="l"/>
              </a:tabLst>
            </a:pPr>
            <a:endParaRPr lang="en-US" sz="1800"/>
          </a:p>
          <a:p>
            <a:pPr>
              <a:tabLst>
                <a:tab pos="1770063" algn="l"/>
              </a:tabLst>
            </a:pPr>
            <a:r>
              <a:rPr lang="en-US" sz="2000" b="1" i="1">
                <a:solidFill>
                  <a:schemeClr val="bg2"/>
                </a:solidFill>
                <a:latin typeface="Arial" pitchFamily="34" charset="0"/>
              </a:rPr>
              <a:t>A0</a:t>
            </a:r>
            <a:r>
              <a:rPr lang="en-US" sz="2000">
                <a:latin typeface="Arial" pitchFamily="34" charset="0"/>
              </a:rPr>
              <a:t>	Leaver</a:t>
            </a:r>
          </a:p>
          <a:p>
            <a:pPr>
              <a:tabLst>
                <a:tab pos="1770063" algn="l"/>
              </a:tabLst>
            </a:pPr>
            <a:r>
              <a:rPr lang="en-US" sz="2000" b="1" i="1">
                <a:solidFill>
                  <a:srgbClr val="008000"/>
                </a:solidFill>
                <a:latin typeface="Arial" pitchFamily="34" charset="0"/>
              </a:rPr>
              <a:t>A1</a:t>
            </a:r>
            <a:r>
              <a:rPr lang="en-US" sz="2000">
                <a:latin typeface="Arial" pitchFamily="34" charset="0"/>
              </a:rPr>
              <a:t>	Things left</a:t>
            </a:r>
          </a:p>
          <a:p>
            <a:pPr>
              <a:tabLst>
                <a:tab pos="1770063" algn="l"/>
              </a:tabLst>
            </a:pPr>
            <a:r>
              <a:rPr lang="en-US" sz="2000" b="1" i="1">
                <a:solidFill>
                  <a:schemeClr val="folHlink"/>
                </a:solidFill>
                <a:latin typeface="Arial" pitchFamily="34" charset="0"/>
              </a:rPr>
              <a:t>A2</a:t>
            </a:r>
            <a:r>
              <a:rPr lang="en-US" sz="2000">
                <a:latin typeface="Arial" pitchFamily="34" charset="0"/>
              </a:rPr>
              <a:t>	Benefactor</a:t>
            </a:r>
          </a:p>
          <a:p>
            <a:pPr>
              <a:tabLst>
                <a:tab pos="1770063" algn="l"/>
              </a:tabLst>
            </a:pPr>
            <a:r>
              <a:rPr lang="en-US" sz="2000" b="1" i="1">
                <a:solidFill>
                  <a:srgbClr val="CC0000"/>
                </a:solidFill>
                <a:latin typeface="Arial" pitchFamily="34" charset="0"/>
              </a:rPr>
              <a:t>AM-LOC</a:t>
            </a:r>
            <a:r>
              <a:rPr lang="en-US" sz="2000">
                <a:latin typeface="Arial" pitchFamily="34" charset="0"/>
              </a:rPr>
              <a:t>	Location</a:t>
            </a:r>
          </a:p>
          <a:p>
            <a:pPr>
              <a:buFont typeface="Wingdings" pitchFamily="2" charset="2"/>
              <a:buNone/>
              <a:tabLst>
                <a:tab pos="1770063" algn="l"/>
              </a:tabLst>
            </a:pPr>
            <a:r>
              <a:rPr lang="en-US" sz="1800" b="1">
                <a:latin typeface="Courier New" pitchFamily="49" charset="0"/>
              </a:rPr>
              <a:t>       I </a:t>
            </a:r>
            <a:r>
              <a:rPr lang="en-US" sz="1800" b="1" i="1">
                <a:latin typeface="Courier New" pitchFamily="49" charset="0"/>
              </a:rPr>
              <a:t>left</a:t>
            </a:r>
            <a:r>
              <a:rPr lang="en-US" sz="1800" b="1">
                <a:latin typeface="Courier New" pitchFamily="49" charset="0"/>
              </a:rPr>
              <a:t> my pearls to my daughter in my will .</a:t>
            </a:r>
          </a:p>
        </p:txBody>
      </p:sp>
      <p:sp>
        <p:nvSpPr>
          <p:cNvPr id="1211396" name="Line 4"/>
          <p:cNvSpPr>
            <a:spLocks noChangeShapeType="1"/>
          </p:cNvSpPr>
          <p:nvPr/>
        </p:nvSpPr>
        <p:spPr bwMode="auto">
          <a:xfrm>
            <a:off x="1524000" y="43434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7" name="Line 5"/>
          <p:cNvSpPr>
            <a:spLocks noChangeShapeType="1"/>
          </p:cNvSpPr>
          <p:nvPr/>
        </p:nvSpPr>
        <p:spPr bwMode="auto">
          <a:xfrm>
            <a:off x="2514600" y="43434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8" name="Line 6"/>
          <p:cNvSpPr>
            <a:spLocks noChangeShapeType="1"/>
          </p:cNvSpPr>
          <p:nvPr/>
        </p:nvSpPr>
        <p:spPr bwMode="auto">
          <a:xfrm>
            <a:off x="3810000" y="4343400"/>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9" name="Line 7"/>
          <p:cNvSpPr>
            <a:spLocks noChangeShapeType="1"/>
          </p:cNvSpPr>
          <p:nvPr/>
        </p:nvSpPr>
        <p:spPr bwMode="auto">
          <a:xfrm>
            <a:off x="5943600" y="43434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0" name="Line 8"/>
          <p:cNvSpPr>
            <a:spLocks noChangeShapeType="1"/>
          </p:cNvSpPr>
          <p:nvPr/>
        </p:nvSpPr>
        <p:spPr bwMode="auto">
          <a:xfrm>
            <a:off x="1524000" y="46482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1" name="Line 9"/>
          <p:cNvSpPr>
            <a:spLocks noChangeShapeType="1"/>
          </p:cNvSpPr>
          <p:nvPr/>
        </p:nvSpPr>
        <p:spPr bwMode="auto">
          <a:xfrm>
            <a:off x="2514600" y="46482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2" name="Line 10"/>
          <p:cNvSpPr>
            <a:spLocks noChangeShapeType="1"/>
          </p:cNvSpPr>
          <p:nvPr/>
        </p:nvSpPr>
        <p:spPr bwMode="auto">
          <a:xfrm>
            <a:off x="4267200" y="4648200"/>
            <a:ext cx="30480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3" name="Line 11"/>
          <p:cNvSpPr>
            <a:spLocks noChangeShapeType="1"/>
          </p:cNvSpPr>
          <p:nvPr/>
        </p:nvSpPr>
        <p:spPr bwMode="auto">
          <a:xfrm>
            <a:off x="1524000" y="4953000"/>
            <a:ext cx="22098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4" name="Line 12"/>
          <p:cNvSpPr>
            <a:spLocks noChangeShapeType="1"/>
          </p:cNvSpPr>
          <p:nvPr/>
        </p:nvSpPr>
        <p:spPr bwMode="auto">
          <a:xfrm>
            <a:off x="3810000" y="4953000"/>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5" name="Line 13"/>
          <p:cNvSpPr>
            <a:spLocks noChangeShapeType="1"/>
          </p:cNvSpPr>
          <p:nvPr/>
        </p:nvSpPr>
        <p:spPr bwMode="auto">
          <a:xfrm>
            <a:off x="5943600" y="49530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6" name="Line 14"/>
          <p:cNvSpPr>
            <a:spLocks noChangeShapeType="1"/>
          </p:cNvSpPr>
          <p:nvPr/>
        </p:nvSpPr>
        <p:spPr bwMode="auto">
          <a:xfrm>
            <a:off x="1524000" y="53340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7" name="Line 15"/>
          <p:cNvSpPr>
            <a:spLocks noChangeShapeType="1"/>
          </p:cNvSpPr>
          <p:nvPr/>
        </p:nvSpPr>
        <p:spPr bwMode="auto">
          <a:xfrm>
            <a:off x="2514600" y="53340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8" name="Line 16"/>
          <p:cNvSpPr>
            <a:spLocks noChangeShapeType="1"/>
          </p:cNvSpPr>
          <p:nvPr/>
        </p:nvSpPr>
        <p:spPr bwMode="auto">
          <a:xfrm>
            <a:off x="4267200" y="5334000"/>
            <a:ext cx="30480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9" name="Line 17"/>
          <p:cNvSpPr>
            <a:spLocks noChangeShapeType="1"/>
          </p:cNvSpPr>
          <p:nvPr/>
        </p:nvSpPr>
        <p:spPr bwMode="auto">
          <a:xfrm>
            <a:off x="5943600" y="54102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0" name="Line 18"/>
          <p:cNvSpPr>
            <a:spLocks noChangeShapeType="1"/>
          </p:cNvSpPr>
          <p:nvPr/>
        </p:nvSpPr>
        <p:spPr bwMode="auto">
          <a:xfrm>
            <a:off x="1524000" y="5688013"/>
            <a:ext cx="9144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1" name="Line 19"/>
          <p:cNvSpPr>
            <a:spLocks noChangeShapeType="1"/>
          </p:cNvSpPr>
          <p:nvPr/>
        </p:nvSpPr>
        <p:spPr bwMode="auto">
          <a:xfrm>
            <a:off x="1828800" y="5764213"/>
            <a:ext cx="22860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2" name="Line 20"/>
          <p:cNvSpPr>
            <a:spLocks noChangeShapeType="1"/>
          </p:cNvSpPr>
          <p:nvPr/>
        </p:nvSpPr>
        <p:spPr bwMode="auto">
          <a:xfrm>
            <a:off x="3810000" y="5688013"/>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3" name="Line 21"/>
          <p:cNvSpPr>
            <a:spLocks noChangeShapeType="1"/>
          </p:cNvSpPr>
          <p:nvPr/>
        </p:nvSpPr>
        <p:spPr bwMode="auto">
          <a:xfrm>
            <a:off x="5943600" y="5688013"/>
            <a:ext cx="1371600" cy="0"/>
          </a:xfrm>
          <a:prstGeom prst="line">
            <a:avLst/>
          </a:prstGeom>
          <a:noFill/>
          <a:ln w="76200">
            <a:solidFill>
              <a:srgbClr val="6600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4" name="Line 22"/>
          <p:cNvSpPr>
            <a:spLocks noChangeShapeType="1"/>
          </p:cNvSpPr>
          <p:nvPr/>
        </p:nvSpPr>
        <p:spPr bwMode="auto">
          <a:xfrm>
            <a:off x="1828800" y="4648200"/>
            <a:ext cx="609600" cy="0"/>
          </a:xfrm>
          <a:prstGeom prst="line">
            <a:avLst/>
          </a:prstGeom>
          <a:noFill/>
          <a:ln w="76200">
            <a:solidFill>
              <a:srgbClr val="6600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5" name="AutoShape 23"/>
          <p:cNvSpPr>
            <a:spLocks noChangeArrowheads="1"/>
          </p:cNvSpPr>
          <p:nvPr/>
        </p:nvSpPr>
        <p:spPr bwMode="auto">
          <a:xfrm rot="2700000">
            <a:off x="1139825" y="5184775"/>
            <a:ext cx="331788" cy="325438"/>
          </a:xfrm>
          <a:prstGeom prst="plus">
            <a:avLst>
              <a:gd name="adj" fmla="val 32917"/>
            </a:avLst>
          </a:prstGeom>
          <a:solidFill>
            <a:srgbClr val="CC330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416" name="AutoShape 24"/>
          <p:cNvSpPr>
            <a:spLocks noChangeArrowheads="1"/>
          </p:cNvSpPr>
          <p:nvPr/>
        </p:nvSpPr>
        <p:spPr bwMode="auto">
          <a:xfrm rot="2700000">
            <a:off x="1139825" y="5538788"/>
            <a:ext cx="331787" cy="325438"/>
          </a:xfrm>
          <a:prstGeom prst="plus">
            <a:avLst>
              <a:gd name="adj" fmla="val 32917"/>
            </a:avLst>
          </a:prstGeom>
          <a:solidFill>
            <a:srgbClr val="CC330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418" name="AutoShape 26"/>
          <p:cNvSpPr>
            <a:spLocks noChangeArrowheads="1"/>
          </p:cNvSpPr>
          <p:nvPr/>
        </p:nvSpPr>
        <p:spPr bwMode="auto">
          <a:xfrm>
            <a:off x="5638800" y="4495800"/>
            <a:ext cx="3048000" cy="1371600"/>
          </a:xfrm>
          <a:prstGeom prst="wedgeRoundRectCallout">
            <a:avLst>
              <a:gd name="adj1" fmla="val -129065"/>
              <a:gd name="adj2" fmla="val 46759"/>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ahoma" pitchFamily="34" charset="0"/>
              </a:rPr>
              <a:t>Overlapping arguments</a:t>
            </a:r>
          </a:p>
          <a:p>
            <a:pPr algn="ctr"/>
            <a:endParaRPr lang="en-US" sz="2000">
              <a:latin typeface="Tahoma" pitchFamily="34" charset="0"/>
            </a:endParaRPr>
          </a:p>
          <a:p>
            <a:pPr algn="ctr"/>
            <a:r>
              <a:rPr lang="en-US" sz="2000">
                <a:latin typeface="Tahoma" pitchFamily="34" charset="0"/>
              </a:rPr>
              <a:t>If A2 is present, A1 must also be present.</a:t>
            </a:r>
          </a:p>
          <a:p>
            <a:pPr algn="ctr"/>
            <a:r>
              <a:rPr lang="en-US" sz="2000">
                <a:latin typeface="Tahoma" pitchFamily="34" charset="0"/>
              </a:rPr>
              <a:t> </a:t>
            </a:r>
          </a:p>
        </p:txBody>
      </p:sp>
      <p:sp>
        <p:nvSpPr>
          <p:cNvPr id="1211419" name="Rectangle 27"/>
          <p:cNvSpPr>
            <a:spLocks noChangeArrowheads="1"/>
          </p:cNvSpPr>
          <p:nvPr/>
        </p:nvSpPr>
        <p:spPr bwMode="auto">
          <a:xfrm>
            <a:off x="1676400" y="901700"/>
            <a:ext cx="6172200" cy="393700"/>
          </a:xfrm>
          <a:prstGeom prst="rect">
            <a:avLst/>
          </a:prstGeom>
          <a:solidFill>
            <a:srgbClr val="FFFFCC"/>
          </a:solidFill>
          <a:ln w="9525">
            <a:solidFill>
              <a:srgbClr val="FFC000"/>
            </a:solidFill>
            <a:miter lim="800000"/>
            <a:headEnd/>
            <a:tailEnd/>
          </a:ln>
          <a:effectLst/>
        </p:spPr>
        <p:txBody>
          <a:bodyPr/>
          <a:lstStyle/>
          <a:p>
            <a:pPr marL="609600" indent="-609600">
              <a:spcBef>
                <a:spcPct val="20000"/>
              </a:spcBef>
              <a:buClr>
                <a:schemeClr val="bg2"/>
              </a:buClr>
              <a:buSzPct val="75000"/>
              <a:buFont typeface="Wingdings" pitchFamily="2" charset="2"/>
              <a:buNone/>
            </a:pPr>
            <a:r>
              <a:rPr lang="en-US" sz="2000" dirty="0">
                <a:solidFill>
                  <a:srgbClr val="0033CC"/>
                </a:solidFill>
                <a:latin typeface="Calibri" pitchFamily="34" charset="0"/>
                <a:cs typeface="Calibri" pitchFamily="34" charset="0"/>
              </a:rPr>
              <a:t>Who did what to whom, when, where, why,…</a:t>
            </a:r>
          </a:p>
        </p:txBody>
      </p:sp>
      <p:sp>
        <p:nvSpPr>
          <p:cNvPr id="3" name="Rectangle 2"/>
          <p:cNvSpPr/>
          <p:nvPr/>
        </p:nvSpPr>
        <p:spPr>
          <a:xfrm>
            <a:off x="4203700" y="1975229"/>
            <a:ext cx="4572000" cy="1705082"/>
          </a:xfrm>
          <a:prstGeom prst="rect">
            <a:avLst/>
          </a:prstGeom>
          <a:solidFill>
            <a:srgbClr val="FFFFCC"/>
          </a:solidFill>
          <a:ln>
            <a:solidFill>
              <a:srgbClr val="FFC000"/>
            </a:solidFill>
          </a:ln>
        </p:spPr>
        <p:txBody>
          <a:bodyPr>
            <a:spAutoFit/>
          </a:bodyPr>
          <a:lstStyle/>
          <a:p>
            <a:pPr marL="342900" lvl="0" indent="-342900" fontAlgn="base">
              <a:spcBef>
                <a:spcPct val="20000"/>
              </a:spcBef>
              <a:spcAft>
                <a:spcPct val="0"/>
              </a:spcAft>
              <a:buClr>
                <a:srgbClr val="FF9900"/>
              </a:buClr>
              <a:buSzPct val="75000"/>
              <a:buFont typeface="Wingdings" pitchFamily="2" charset="2"/>
              <a:buChar char="n"/>
            </a:pPr>
            <a:r>
              <a:rPr lang="en-US" sz="1600" kern="0" dirty="0" err="1" smtClean="0">
                <a:solidFill>
                  <a:srgbClr val="000000"/>
                </a:solidFill>
                <a:latin typeface="Calibri" pitchFamily="34" charset="0"/>
                <a:cs typeface="Calibri" pitchFamily="34" charset="0"/>
              </a:rPr>
              <a:t>Propbank</a:t>
            </a:r>
            <a:r>
              <a:rPr lang="en-US" sz="1600" kern="0" dirty="0" smtClean="0">
                <a:solidFill>
                  <a:srgbClr val="000000"/>
                </a:solidFill>
                <a:latin typeface="Calibri" pitchFamily="34" charset="0"/>
                <a:cs typeface="Calibri" pitchFamily="34" charset="0"/>
              </a:rPr>
              <a:t> Based</a:t>
            </a:r>
          </a:p>
          <a:p>
            <a:pPr marL="342900" lvl="0" indent="-342900" fontAlgn="base">
              <a:spcBef>
                <a:spcPct val="20000"/>
              </a:spcBef>
              <a:spcAft>
                <a:spcPct val="0"/>
              </a:spcAft>
              <a:buClr>
                <a:srgbClr val="FF9900"/>
              </a:buClr>
              <a:buSzPct val="75000"/>
              <a:buFont typeface="Wingdings" pitchFamily="2" charset="2"/>
              <a:buChar char="n"/>
            </a:pPr>
            <a:r>
              <a:rPr lang="en-US" sz="1600" kern="0" dirty="0" smtClean="0">
                <a:solidFill>
                  <a:srgbClr val="000000"/>
                </a:solidFill>
                <a:latin typeface="Calibri" pitchFamily="34" charset="0"/>
                <a:cs typeface="Calibri" pitchFamily="34" charset="0"/>
              </a:rPr>
              <a:t>Core </a:t>
            </a:r>
            <a:r>
              <a:rPr lang="en-US" sz="1600" kern="0" dirty="0">
                <a:solidFill>
                  <a:srgbClr val="000000"/>
                </a:solidFill>
                <a:latin typeface="Calibri" pitchFamily="34" charset="0"/>
                <a:cs typeface="Calibri" pitchFamily="34" charset="0"/>
              </a:rPr>
              <a:t>arguments: A0-A5 and AA </a:t>
            </a:r>
          </a:p>
          <a:p>
            <a:pPr marL="742950" lvl="1" indent="-285750" fontAlgn="base">
              <a:spcBef>
                <a:spcPct val="20000"/>
              </a:spcBef>
              <a:spcAft>
                <a:spcPct val="0"/>
              </a:spcAft>
              <a:buClr>
                <a:srgbClr val="FBA313"/>
              </a:buClr>
              <a:buSzPct val="80000"/>
              <a:buFont typeface="Wingdings" pitchFamily="2" charset="2"/>
              <a:buChar char="¨"/>
            </a:pPr>
            <a:r>
              <a:rPr lang="en-US" sz="1400" kern="0" dirty="0">
                <a:solidFill>
                  <a:srgbClr val="000000"/>
                </a:solidFill>
                <a:latin typeface="Calibri" pitchFamily="34" charset="0"/>
                <a:cs typeface="Calibri" pitchFamily="34" charset="0"/>
              </a:rPr>
              <a:t>different semantics for each verb </a:t>
            </a:r>
          </a:p>
          <a:p>
            <a:pPr marL="742950" lvl="1" indent="-285750" fontAlgn="base">
              <a:spcBef>
                <a:spcPct val="20000"/>
              </a:spcBef>
              <a:spcAft>
                <a:spcPct val="0"/>
              </a:spcAft>
              <a:buClr>
                <a:srgbClr val="FBA313"/>
              </a:buClr>
              <a:buSzPct val="80000"/>
              <a:buFont typeface="Wingdings" pitchFamily="2" charset="2"/>
              <a:buChar char="¨"/>
            </a:pPr>
            <a:r>
              <a:rPr lang="en-US" sz="1400" kern="0" dirty="0">
                <a:solidFill>
                  <a:srgbClr val="000000"/>
                </a:solidFill>
                <a:latin typeface="Calibri" pitchFamily="34" charset="0"/>
                <a:cs typeface="Calibri" pitchFamily="34" charset="0"/>
              </a:rPr>
              <a:t>specified in the </a:t>
            </a:r>
            <a:r>
              <a:rPr lang="en-US" sz="1400" kern="0" dirty="0" err="1">
                <a:solidFill>
                  <a:srgbClr val="000000"/>
                </a:solidFill>
                <a:latin typeface="Calibri" pitchFamily="34" charset="0"/>
                <a:cs typeface="Calibri" pitchFamily="34" charset="0"/>
              </a:rPr>
              <a:t>PropBank</a:t>
            </a:r>
            <a:r>
              <a:rPr lang="en-US" sz="1400" kern="0" dirty="0">
                <a:solidFill>
                  <a:srgbClr val="000000"/>
                </a:solidFill>
                <a:latin typeface="Calibri" pitchFamily="34" charset="0"/>
                <a:cs typeface="Calibri" pitchFamily="34" charset="0"/>
              </a:rPr>
              <a:t> Frame </a:t>
            </a:r>
            <a:r>
              <a:rPr lang="en-US" sz="1400" kern="0" dirty="0" smtClean="0">
                <a:solidFill>
                  <a:srgbClr val="000000"/>
                </a:solidFill>
                <a:latin typeface="Calibri" pitchFamily="34" charset="0"/>
                <a:cs typeface="Calibri" pitchFamily="34" charset="0"/>
              </a:rPr>
              <a:t>files</a:t>
            </a:r>
            <a:endParaRPr lang="en-US" sz="1600" kern="0" dirty="0">
              <a:solidFill>
                <a:srgbClr val="000000"/>
              </a:solidFill>
              <a:latin typeface="Calibri" pitchFamily="34" charset="0"/>
              <a:cs typeface="Calibri" pitchFamily="34" charset="0"/>
            </a:endParaRPr>
          </a:p>
          <a:p>
            <a:pPr marL="342900" lvl="0" indent="-342900" fontAlgn="base">
              <a:spcBef>
                <a:spcPct val="20000"/>
              </a:spcBef>
              <a:spcAft>
                <a:spcPct val="0"/>
              </a:spcAft>
              <a:buClr>
                <a:srgbClr val="FF9900"/>
              </a:buClr>
              <a:buSzPct val="75000"/>
              <a:buFont typeface="Wingdings" pitchFamily="2" charset="2"/>
              <a:buChar char="n"/>
            </a:pPr>
            <a:r>
              <a:rPr lang="en-US" sz="1600" kern="0" dirty="0">
                <a:solidFill>
                  <a:srgbClr val="000000"/>
                </a:solidFill>
                <a:latin typeface="Calibri" pitchFamily="34" charset="0"/>
                <a:cs typeface="Calibri" pitchFamily="34" charset="0"/>
              </a:rPr>
              <a:t>13 types of adjuncts labeled as AM-</a:t>
            </a:r>
            <a:r>
              <a:rPr lang="en-US" sz="1600" i="1" kern="0" dirty="0" err="1">
                <a:solidFill>
                  <a:srgbClr val="000000"/>
                </a:solidFill>
                <a:latin typeface="Calibri" pitchFamily="34" charset="0"/>
                <a:cs typeface="Calibri" pitchFamily="34" charset="0"/>
              </a:rPr>
              <a:t>arg</a:t>
            </a:r>
            <a:r>
              <a:rPr lang="en-US" sz="1600" kern="0" dirty="0">
                <a:solidFill>
                  <a:srgbClr val="000000"/>
                </a:solidFill>
                <a:latin typeface="Calibri" pitchFamily="34" charset="0"/>
                <a:cs typeface="Calibri" pitchFamily="34" charset="0"/>
              </a:rPr>
              <a:t> </a:t>
            </a:r>
          </a:p>
          <a:p>
            <a:pPr marL="742950" lvl="1" indent="-285750" fontAlgn="base">
              <a:spcBef>
                <a:spcPct val="20000"/>
              </a:spcBef>
              <a:spcAft>
                <a:spcPct val="0"/>
              </a:spcAft>
              <a:buClr>
                <a:srgbClr val="FBA313"/>
              </a:buClr>
              <a:buSzPct val="80000"/>
              <a:buFont typeface="Wingdings" pitchFamily="2" charset="2"/>
              <a:buChar char="¨"/>
            </a:pPr>
            <a:r>
              <a:rPr lang="en-US" sz="1400" kern="0" dirty="0">
                <a:solidFill>
                  <a:srgbClr val="000000"/>
                </a:solidFill>
                <a:latin typeface="Calibri" pitchFamily="34" charset="0"/>
                <a:cs typeface="Calibri" pitchFamily="34" charset="0"/>
              </a:rPr>
              <a:t>where </a:t>
            </a:r>
            <a:r>
              <a:rPr lang="en-US" sz="1400" i="1" kern="0" dirty="0" err="1">
                <a:solidFill>
                  <a:srgbClr val="000000"/>
                </a:solidFill>
                <a:latin typeface="Calibri" pitchFamily="34" charset="0"/>
                <a:cs typeface="Calibri" pitchFamily="34" charset="0"/>
              </a:rPr>
              <a:t>arg</a:t>
            </a:r>
            <a:r>
              <a:rPr lang="en-US" sz="1400" kern="0" dirty="0">
                <a:solidFill>
                  <a:srgbClr val="000000"/>
                </a:solidFill>
                <a:latin typeface="Calibri" pitchFamily="34" charset="0"/>
                <a:cs typeface="Calibri" pitchFamily="34" charset="0"/>
              </a:rPr>
              <a:t> specifies the adjunct type</a:t>
            </a:r>
          </a:p>
        </p:txBody>
      </p:sp>
    </p:spTree>
    <p:extLst>
      <p:ext uri="{BB962C8B-B14F-4D97-AF65-F5344CB8AC3E}">
        <p14:creationId xmlns:p14="http://schemas.microsoft.com/office/powerpoint/2010/main" val="28865846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13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3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3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13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13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113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1396"/>
                                        </p:tgtEl>
                                        <p:attrNameLst>
                                          <p:attrName>style.visibility</p:attrName>
                                        </p:attrNameLst>
                                      </p:cBhvr>
                                      <p:to>
                                        <p:strVal val="visible"/>
                                      </p:to>
                                    </p:set>
                                    <p:animEffect transition="in" filter="dissolve">
                                      <p:cBhvr>
                                        <p:cTn id="27" dur="500"/>
                                        <p:tgtEl>
                                          <p:spTgt spid="121139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11397"/>
                                        </p:tgtEl>
                                        <p:attrNameLst>
                                          <p:attrName>style.visibility</p:attrName>
                                        </p:attrNameLst>
                                      </p:cBhvr>
                                      <p:to>
                                        <p:strVal val="visible"/>
                                      </p:to>
                                    </p:set>
                                    <p:animEffect transition="in" filter="dissolve">
                                      <p:cBhvr>
                                        <p:cTn id="30" dur="500"/>
                                        <p:tgtEl>
                                          <p:spTgt spid="121139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11398"/>
                                        </p:tgtEl>
                                        <p:attrNameLst>
                                          <p:attrName>style.visibility</p:attrName>
                                        </p:attrNameLst>
                                      </p:cBhvr>
                                      <p:to>
                                        <p:strVal val="visible"/>
                                      </p:to>
                                    </p:set>
                                    <p:animEffect transition="in" filter="dissolve">
                                      <p:cBhvr>
                                        <p:cTn id="33" dur="500"/>
                                        <p:tgtEl>
                                          <p:spTgt spid="121139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11399"/>
                                        </p:tgtEl>
                                        <p:attrNameLst>
                                          <p:attrName>style.visibility</p:attrName>
                                        </p:attrNameLst>
                                      </p:cBhvr>
                                      <p:to>
                                        <p:strVal val="visible"/>
                                      </p:to>
                                    </p:set>
                                    <p:animEffect transition="in" filter="dissolve">
                                      <p:cBhvr>
                                        <p:cTn id="36" dur="500"/>
                                        <p:tgtEl>
                                          <p:spTgt spid="12113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11400"/>
                                        </p:tgtEl>
                                        <p:attrNameLst>
                                          <p:attrName>style.visibility</p:attrName>
                                        </p:attrNameLst>
                                      </p:cBhvr>
                                      <p:to>
                                        <p:strVal val="visible"/>
                                      </p:to>
                                    </p:set>
                                    <p:animEffect transition="in" filter="dissolve">
                                      <p:cBhvr>
                                        <p:cTn id="41" dur="500"/>
                                        <p:tgtEl>
                                          <p:spTgt spid="121140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11401"/>
                                        </p:tgtEl>
                                        <p:attrNameLst>
                                          <p:attrName>style.visibility</p:attrName>
                                        </p:attrNameLst>
                                      </p:cBhvr>
                                      <p:to>
                                        <p:strVal val="visible"/>
                                      </p:to>
                                    </p:set>
                                    <p:animEffect transition="in" filter="dissolve">
                                      <p:cBhvr>
                                        <p:cTn id="44" dur="500"/>
                                        <p:tgtEl>
                                          <p:spTgt spid="121140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11402"/>
                                        </p:tgtEl>
                                        <p:attrNameLst>
                                          <p:attrName>style.visibility</p:attrName>
                                        </p:attrNameLst>
                                      </p:cBhvr>
                                      <p:to>
                                        <p:strVal val="visible"/>
                                      </p:to>
                                    </p:set>
                                    <p:animEffect transition="in" filter="dissolve">
                                      <p:cBhvr>
                                        <p:cTn id="47" dur="500"/>
                                        <p:tgtEl>
                                          <p:spTgt spid="121140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11403"/>
                                        </p:tgtEl>
                                        <p:attrNameLst>
                                          <p:attrName>style.visibility</p:attrName>
                                        </p:attrNameLst>
                                      </p:cBhvr>
                                      <p:to>
                                        <p:strVal val="visible"/>
                                      </p:to>
                                    </p:set>
                                    <p:animEffect transition="in" filter="dissolve">
                                      <p:cBhvr>
                                        <p:cTn id="50" dur="500"/>
                                        <p:tgtEl>
                                          <p:spTgt spid="121140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211404"/>
                                        </p:tgtEl>
                                        <p:attrNameLst>
                                          <p:attrName>style.visibility</p:attrName>
                                        </p:attrNameLst>
                                      </p:cBhvr>
                                      <p:to>
                                        <p:strVal val="visible"/>
                                      </p:to>
                                    </p:set>
                                    <p:animEffect transition="in" filter="dissolve">
                                      <p:cBhvr>
                                        <p:cTn id="53" dur="500"/>
                                        <p:tgtEl>
                                          <p:spTgt spid="121140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211405"/>
                                        </p:tgtEl>
                                        <p:attrNameLst>
                                          <p:attrName>style.visibility</p:attrName>
                                        </p:attrNameLst>
                                      </p:cBhvr>
                                      <p:to>
                                        <p:strVal val="visible"/>
                                      </p:to>
                                    </p:set>
                                    <p:animEffect transition="in" filter="dissolve">
                                      <p:cBhvr>
                                        <p:cTn id="56" dur="500"/>
                                        <p:tgtEl>
                                          <p:spTgt spid="121140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11414"/>
                                        </p:tgtEl>
                                        <p:attrNameLst>
                                          <p:attrName>style.visibility</p:attrName>
                                        </p:attrNameLst>
                                      </p:cBhvr>
                                      <p:to>
                                        <p:strVal val="visible"/>
                                      </p:to>
                                    </p:set>
                                    <p:animEffect transition="in" filter="dissolve">
                                      <p:cBhvr>
                                        <p:cTn id="59" dur="500"/>
                                        <p:tgtEl>
                                          <p:spTgt spid="12114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211406"/>
                                        </p:tgtEl>
                                        <p:attrNameLst>
                                          <p:attrName>style.visibility</p:attrName>
                                        </p:attrNameLst>
                                      </p:cBhvr>
                                      <p:to>
                                        <p:strVal val="visible"/>
                                      </p:to>
                                    </p:set>
                                    <p:animEffect transition="in" filter="dissolve">
                                      <p:cBhvr>
                                        <p:cTn id="64" dur="500"/>
                                        <p:tgtEl>
                                          <p:spTgt spid="121140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11407"/>
                                        </p:tgtEl>
                                        <p:attrNameLst>
                                          <p:attrName>style.visibility</p:attrName>
                                        </p:attrNameLst>
                                      </p:cBhvr>
                                      <p:to>
                                        <p:strVal val="visible"/>
                                      </p:to>
                                    </p:set>
                                    <p:animEffect transition="in" filter="dissolve">
                                      <p:cBhvr>
                                        <p:cTn id="67" dur="500"/>
                                        <p:tgtEl>
                                          <p:spTgt spid="121140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11408"/>
                                        </p:tgtEl>
                                        <p:attrNameLst>
                                          <p:attrName>style.visibility</p:attrName>
                                        </p:attrNameLst>
                                      </p:cBhvr>
                                      <p:to>
                                        <p:strVal val="visible"/>
                                      </p:to>
                                    </p:set>
                                    <p:animEffect transition="in" filter="dissolve">
                                      <p:cBhvr>
                                        <p:cTn id="70" dur="500"/>
                                        <p:tgtEl>
                                          <p:spTgt spid="121140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211409"/>
                                        </p:tgtEl>
                                        <p:attrNameLst>
                                          <p:attrName>style.visibility</p:attrName>
                                        </p:attrNameLst>
                                      </p:cBhvr>
                                      <p:to>
                                        <p:strVal val="visible"/>
                                      </p:to>
                                    </p:set>
                                    <p:animEffect transition="in" filter="dissolve">
                                      <p:cBhvr>
                                        <p:cTn id="73" dur="500"/>
                                        <p:tgtEl>
                                          <p:spTgt spid="121140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11410"/>
                                        </p:tgtEl>
                                        <p:attrNameLst>
                                          <p:attrName>style.visibility</p:attrName>
                                        </p:attrNameLst>
                                      </p:cBhvr>
                                      <p:to>
                                        <p:strVal val="visible"/>
                                      </p:to>
                                    </p:set>
                                    <p:animEffect transition="in" filter="dissolve">
                                      <p:cBhvr>
                                        <p:cTn id="76" dur="500"/>
                                        <p:tgtEl>
                                          <p:spTgt spid="121141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211411"/>
                                        </p:tgtEl>
                                        <p:attrNameLst>
                                          <p:attrName>style.visibility</p:attrName>
                                        </p:attrNameLst>
                                      </p:cBhvr>
                                      <p:to>
                                        <p:strVal val="visible"/>
                                      </p:to>
                                    </p:set>
                                    <p:animEffect transition="in" filter="dissolve">
                                      <p:cBhvr>
                                        <p:cTn id="79" dur="500"/>
                                        <p:tgtEl>
                                          <p:spTgt spid="121141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211412"/>
                                        </p:tgtEl>
                                        <p:attrNameLst>
                                          <p:attrName>style.visibility</p:attrName>
                                        </p:attrNameLst>
                                      </p:cBhvr>
                                      <p:to>
                                        <p:strVal val="visible"/>
                                      </p:to>
                                    </p:set>
                                    <p:animEffect transition="in" filter="dissolve">
                                      <p:cBhvr>
                                        <p:cTn id="82" dur="500"/>
                                        <p:tgtEl>
                                          <p:spTgt spid="121141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211413"/>
                                        </p:tgtEl>
                                        <p:attrNameLst>
                                          <p:attrName>style.visibility</p:attrName>
                                        </p:attrNameLst>
                                      </p:cBhvr>
                                      <p:to>
                                        <p:strVal val="visible"/>
                                      </p:to>
                                    </p:set>
                                    <p:animEffect transition="in" filter="dissolve">
                                      <p:cBhvr>
                                        <p:cTn id="85" dur="500"/>
                                        <p:tgtEl>
                                          <p:spTgt spid="121141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211415"/>
                                        </p:tgtEl>
                                        <p:attrNameLst>
                                          <p:attrName>style.visibility</p:attrName>
                                        </p:attrNameLst>
                                      </p:cBhvr>
                                      <p:to>
                                        <p:strVal val="visible"/>
                                      </p:to>
                                    </p:set>
                                    <p:animEffect transition="in" filter="dissolve">
                                      <p:cBhvr>
                                        <p:cTn id="88" dur="500"/>
                                        <p:tgtEl>
                                          <p:spTgt spid="121141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211416"/>
                                        </p:tgtEl>
                                        <p:attrNameLst>
                                          <p:attrName>style.visibility</p:attrName>
                                        </p:attrNameLst>
                                      </p:cBhvr>
                                      <p:to>
                                        <p:strVal val="visible"/>
                                      </p:to>
                                    </p:set>
                                    <p:animEffect transition="in" filter="dissolve">
                                      <p:cBhvr>
                                        <p:cTn id="91" dur="500"/>
                                        <p:tgtEl>
                                          <p:spTgt spid="121141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11418">
                                            <p:bg/>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211418">
                                            <p:txEl>
                                              <p:pRg st="0" end="0"/>
                                            </p:txEl>
                                          </p:spTgt>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211418">
                                            <p:txEl>
                                              <p:pRg st="2" end="2"/>
                                            </p:txEl>
                                          </p:spTgt>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211418">
                                            <p:txEl>
                                              <p:pRg st="3" end="3"/>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6" grpId="0" animBg="1"/>
      <p:bldP spid="1211397" grpId="0" animBg="1"/>
      <p:bldP spid="1211398" grpId="0" animBg="1"/>
      <p:bldP spid="1211399" grpId="0" animBg="1"/>
      <p:bldP spid="1211400" grpId="0" animBg="1"/>
      <p:bldP spid="1211401" grpId="0" animBg="1"/>
      <p:bldP spid="1211402" grpId="0" animBg="1"/>
      <p:bldP spid="1211403" grpId="0" animBg="1"/>
      <p:bldP spid="1211404" grpId="0" animBg="1"/>
      <p:bldP spid="1211405" grpId="0" animBg="1"/>
      <p:bldP spid="1211406" grpId="0" animBg="1"/>
      <p:bldP spid="1211407" grpId="0" animBg="1"/>
      <p:bldP spid="1211408" grpId="0" animBg="1"/>
      <p:bldP spid="1211409" grpId="0" animBg="1"/>
      <p:bldP spid="1211410" grpId="0" animBg="1"/>
      <p:bldP spid="1211411" grpId="0" animBg="1"/>
      <p:bldP spid="1211412" grpId="0" animBg="1"/>
      <p:bldP spid="1211413" grpId="0" animBg="1"/>
      <p:bldP spid="1211414" grpId="0" animBg="1"/>
      <p:bldP spid="1211415" grpId="0" animBg="1"/>
      <p:bldP spid="1211416" grpId="0" animBg="1"/>
      <p:bldP spid="1211418" grpId="0" build="allAtOnce"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a:xfrm>
            <a:off x="152400" y="236538"/>
            <a:ext cx="8069263" cy="677862"/>
          </a:xfrm>
        </p:spPr>
        <p:txBody>
          <a:bodyPr/>
          <a:lstStyle/>
          <a:p>
            <a:pPr eaLnBrk="1" hangingPunct="1"/>
            <a:r>
              <a:rPr lang="en-US" smtClean="0"/>
              <a:t>Extracting Relations via Semantic Analysis</a:t>
            </a:r>
          </a:p>
        </p:txBody>
      </p:sp>
      <p:pic>
        <p:nvPicPr>
          <p:cNvPr id="24580"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615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3622" name="Rectangle 6"/>
          <p:cNvSpPr>
            <a:spLocks noChangeArrowheads="1"/>
          </p:cNvSpPr>
          <p:nvPr/>
        </p:nvSpPr>
        <p:spPr bwMode="auto">
          <a:xfrm>
            <a:off x="4572000" y="914400"/>
            <a:ext cx="4495800" cy="646113"/>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r>
              <a:rPr lang="en-GB" dirty="0">
                <a:latin typeface="Calibri" pitchFamily="34" charset="0"/>
                <a:cs typeface="Calibri" pitchFamily="34" charset="0"/>
              </a:rPr>
              <a:t>Screen shot from a CCG demo</a:t>
            </a:r>
          </a:p>
          <a:p>
            <a:pPr marL="228600" indent="-228600"/>
            <a:r>
              <a:rPr lang="en-US" dirty="0">
                <a:latin typeface="Calibri" pitchFamily="34" charset="0"/>
                <a:cs typeface="Calibri" pitchFamily="34" charset="0"/>
                <a:sym typeface="Symbol" pitchFamily="18" charset="2"/>
                <a:hlinkClick r:id="rId5"/>
              </a:rPr>
              <a:t>http://cogcomp.cs.illinois.edu/page/demos</a:t>
            </a:r>
            <a:r>
              <a:rPr lang="en-US" dirty="0">
                <a:latin typeface="Calibri" pitchFamily="34" charset="0"/>
                <a:cs typeface="Calibri" pitchFamily="34" charset="0"/>
                <a:sym typeface="Symbol" pitchFamily="18" charset="2"/>
              </a:rPr>
              <a:t> </a:t>
            </a:r>
            <a:endParaRPr lang="en-US" dirty="0">
              <a:latin typeface="Calibri" pitchFamily="34" charset="0"/>
              <a:cs typeface="Calibri" pitchFamily="34" charset="0"/>
            </a:endParaRPr>
          </a:p>
        </p:txBody>
      </p:sp>
      <p:sp>
        <p:nvSpPr>
          <p:cNvPr id="1263623" name="Rectangle 7"/>
          <p:cNvSpPr>
            <a:spLocks noChangeArrowheads="1"/>
          </p:cNvSpPr>
          <p:nvPr/>
        </p:nvSpPr>
        <p:spPr bwMode="auto">
          <a:xfrm>
            <a:off x="4724400" y="2171700"/>
            <a:ext cx="4343400" cy="914400"/>
          </a:xfrm>
          <a:prstGeom prst="rect">
            <a:avLst/>
          </a:prstGeom>
          <a:solidFill>
            <a:srgbClr val="FFFF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lvl="1" indent="-233363">
              <a:spcBef>
                <a:spcPct val="20000"/>
              </a:spcBef>
              <a:buClr>
                <a:schemeClr val="accent2"/>
              </a:buClr>
              <a:buSzPct val="80000"/>
              <a:buFont typeface="Wingdings" pitchFamily="2" charset="2"/>
              <a:buChar char="¨"/>
            </a:pPr>
            <a:r>
              <a:rPr lang="en-US" dirty="0">
                <a:latin typeface="Calibri" pitchFamily="34" charset="0"/>
              </a:rPr>
              <a:t>Semantic parsing reveals  several </a:t>
            </a:r>
            <a:r>
              <a:rPr lang="en-US" dirty="0">
                <a:solidFill>
                  <a:srgbClr val="FF0000"/>
                </a:solidFill>
                <a:latin typeface="Calibri" pitchFamily="34" charset="0"/>
              </a:rPr>
              <a:t>relations</a:t>
            </a:r>
            <a:r>
              <a:rPr lang="en-US" dirty="0">
                <a:latin typeface="Calibri" pitchFamily="34" charset="0"/>
              </a:rPr>
              <a:t> in the sentence along with their </a:t>
            </a:r>
            <a:r>
              <a:rPr lang="en-US" dirty="0">
                <a:solidFill>
                  <a:srgbClr val="FF0000"/>
                </a:solidFill>
                <a:latin typeface="Calibri" pitchFamily="34" charset="0"/>
              </a:rPr>
              <a:t>arguments</a:t>
            </a:r>
            <a:r>
              <a:rPr lang="en-US" dirty="0">
                <a:latin typeface="Calibri" pitchFamily="34" charset="0"/>
              </a:rPr>
              <a:t>. </a:t>
            </a:r>
          </a:p>
        </p:txBody>
      </p:sp>
      <p:sp>
        <p:nvSpPr>
          <p:cNvPr id="1263624" name="AutoShape 8"/>
          <p:cNvSpPr>
            <a:spLocks noChangeArrowheads="1"/>
          </p:cNvSpPr>
          <p:nvPr/>
        </p:nvSpPr>
        <p:spPr bwMode="auto">
          <a:xfrm>
            <a:off x="4953000" y="3124200"/>
            <a:ext cx="609600" cy="685800"/>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1263625"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26"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27"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28" name="AutoShape 12"/>
          <p:cNvSpPr>
            <a:spLocks noChangeArrowheads="1"/>
          </p:cNvSpPr>
          <p:nvPr/>
        </p:nvSpPr>
        <p:spPr bwMode="auto">
          <a:xfrm>
            <a:off x="4953000" y="3810000"/>
            <a:ext cx="609600" cy="685800"/>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1263629"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30"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31"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3632" name="Rectangle 16"/>
          <p:cNvSpPr>
            <a:spLocks noChangeArrowheads="1"/>
          </p:cNvSpPr>
          <p:nvPr/>
        </p:nvSpPr>
        <p:spPr bwMode="auto">
          <a:xfrm>
            <a:off x="5867400" y="4572000"/>
            <a:ext cx="3200400" cy="457200"/>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en-US" sz="2000" dirty="0">
                <a:latin typeface="Calibri" pitchFamily="34" charset="0"/>
              </a:rPr>
              <a:t>Top </a:t>
            </a:r>
            <a:r>
              <a:rPr lang="en-US" sz="2000" dirty="0" smtClean="0">
                <a:latin typeface="Calibri" pitchFamily="34" charset="0"/>
              </a:rPr>
              <a:t>system available</a:t>
            </a:r>
            <a:endParaRPr lang="en-US" sz="2000" dirty="0">
              <a:latin typeface="Calibri" pitchFamily="34" charset="0"/>
            </a:endParaRPr>
          </a:p>
        </p:txBody>
      </p:sp>
      <p:sp>
        <p:nvSpPr>
          <p:cNvPr id="24593"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D66D9F-B730-4466-99D5-A31A607CC171}" type="slidenum">
              <a:rPr lang="en-US" altLang="zh-TW">
                <a:cs typeface="Arial Unicode MS" pitchFamily="34" charset="-128"/>
              </a:rPr>
              <a:pPr eaLnBrk="1" hangingPunct="1"/>
              <a:t>5</a:t>
            </a:fld>
            <a:endParaRPr lang="en-US" altLang="zh-TW">
              <a:cs typeface="Arial Unicode MS" pitchFamily="34" charset="-128"/>
            </a:endParaRPr>
          </a:p>
        </p:txBody>
      </p:sp>
    </p:spTree>
    <p:extLst>
      <p:ext uri="{BB962C8B-B14F-4D97-AF65-F5344CB8AC3E}">
        <p14:creationId xmlns:p14="http://schemas.microsoft.com/office/powerpoint/2010/main" val="986895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3622"/>
                                        </p:tgtEl>
                                        <p:attrNameLst>
                                          <p:attrName>style.visibility</p:attrName>
                                        </p:attrNameLst>
                                      </p:cBhvr>
                                      <p:to>
                                        <p:strVal val="visible"/>
                                      </p:to>
                                    </p:set>
                                    <p:anim calcmode="lin" valueType="num">
                                      <p:cBhvr additive="base">
                                        <p:cTn id="7" dur="1000" fill="hold"/>
                                        <p:tgtEl>
                                          <p:spTgt spid="1263622"/>
                                        </p:tgtEl>
                                        <p:attrNameLst>
                                          <p:attrName>ppt_x</p:attrName>
                                        </p:attrNameLst>
                                      </p:cBhvr>
                                      <p:tavLst>
                                        <p:tav tm="0">
                                          <p:val>
                                            <p:strVal val="#ppt_x"/>
                                          </p:val>
                                        </p:tav>
                                        <p:tav tm="100000">
                                          <p:val>
                                            <p:strVal val="#ppt_x"/>
                                          </p:val>
                                        </p:tav>
                                      </p:tavLst>
                                    </p:anim>
                                    <p:anim calcmode="lin" valueType="num">
                                      <p:cBhvr additive="base">
                                        <p:cTn id="8" dur="1000" fill="hold"/>
                                        <p:tgtEl>
                                          <p:spTgt spid="1263622"/>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636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36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3624"/>
                                        </p:tgtEl>
                                        <p:attrNameLst>
                                          <p:attrName>style.visibility</p:attrName>
                                        </p:attrNameLst>
                                      </p:cBhvr>
                                      <p:to>
                                        <p:strVal val="visible"/>
                                      </p:to>
                                    </p:set>
                                  </p:childTnLst>
                                </p:cTn>
                              </p:par>
                              <p:par>
                                <p:cTn id="19" presetID="22" presetClass="entr" presetSubtype="1" fill="hold" grpId="0" nodeType="withEffect">
                                  <p:stCondLst>
                                    <p:cond delay="0"/>
                                  </p:stCondLst>
                                  <p:childTnLst>
                                    <p:set>
                                      <p:cBhvr>
                                        <p:cTn id="20" dur="1" fill="hold">
                                          <p:stCondLst>
                                            <p:cond delay="0"/>
                                          </p:stCondLst>
                                        </p:cTn>
                                        <p:tgtEl>
                                          <p:spTgt spid="1263625"/>
                                        </p:tgtEl>
                                        <p:attrNameLst>
                                          <p:attrName>style.visibility</p:attrName>
                                        </p:attrNameLst>
                                      </p:cBhvr>
                                      <p:to>
                                        <p:strVal val="visible"/>
                                      </p:to>
                                    </p:set>
                                    <p:animEffect transition="in" filter="wipe(up)">
                                      <p:cBhvr>
                                        <p:cTn id="21" dur="1000"/>
                                        <p:tgtEl>
                                          <p:spTgt spid="12636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63626"/>
                                        </p:tgtEl>
                                        <p:attrNameLst>
                                          <p:attrName>style.visibility</p:attrName>
                                        </p:attrNameLst>
                                      </p:cBhvr>
                                      <p:to>
                                        <p:strVal val="visible"/>
                                      </p:to>
                                    </p:set>
                                    <p:animEffect transition="in" filter="wipe(down)">
                                      <p:cBhvr>
                                        <p:cTn id="24" dur="1000"/>
                                        <p:tgtEl>
                                          <p:spTgt spid="126362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63627"/>
                                        </p:tgtEl>
                                        <p:attrNameLst>
                                          <p:attrName>style.visibility</p:attrName>
                                        </p:attrNameLst>
                                      </p:cBhvr>
                                      <p:to>
                                        <p:strVal val="visible"/>
                                      </p:to>
                                    </p:set>
                                    <p:animEffect transition="in" filter="wipe(up)">
                                      <p:cBhvr>
                                        <p:cTn id="27" dur="1000"/>
                                        <p:tgtEl>
                                          <p:spTgt spid="12636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63628"/>
                                        </p:tgtEl>
                                        <p:attrNameLst>
                                          <p:attrName>style.visibility</p:attrName>
                                        </p:attrNameLst>
                                      </p:cBhvr>
                                      <p:to>
                                        <p:strVal val="visible"/>
                                      </p:to>
                                    </p:set>
                                  </p:childTnLst>
                                </p:cTn>
                              </p:par>
                              <p:par>
                                <p:cTn id="32" presetID="22" presetClass="entr" presetSubtype="1" fill="hold" grpId="0" nodeType="withEffect">
                                  <p:stCondLst>
                                    <p:cond delay="0"/>
                                  </p:stCondLst>
                                  <p:childTnLst>
                                    <p:set>
                                      <p:cBhvr>
                                        <p:cTn id="33" dur="1" fill="hold">
                                          <p:stCondLst>
                                            <p:cond delay="0"/>
                                          </p:stCondLst>
                                        </p:cTn>
                                        <p:tgtEl>
                                          <p:spTgt spid="1263629"/>
                                        </p:tgtEl>
                                        <p:attrNameLst>
                                          <p:attrName>style.visibility</p:attrName>
                                        </p:attrNameLst>
                                      </p:cBhvr>
                                      <p:to>
                                        <p:strVal val="visible"/>
                                      </p:to>
                                    </p:set>
                                    <p:animEffect transition="in" filter="wipe(up)">
                                      <p:cBhvr>
                                        <p:cTn id="34" dur="1000"/>
                                        <p:tgtEl>
                                          <p:spTgt spid="12636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63630"/>
                                        </p:tgtEl>
                                        <p:attrNameLst>
                                          <p:attrName>style.visibility</p:attrName>
                                        </p:attrNameLst>
                                      </p:cBhvr>
                                      <p:to>
                                        <p:strVal val="visible"/>
                                      </p:to>
                                    </p:set>
                                    <p:animEffect transition="in" filter="wipe(up)">
                                      <p:cBhvr>
                                        <p:cTn id="37" dur="1000"/>
                                        <p:tgtEl>
                                          <p:spTgt spid="126363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63631"/>
                                        </p:tgtEl>
                                        <p:attrNameLst>
                                          <p:attrName>style.visibility</p:attrName>
                                        </p:attrNameLst>
                                      </p:cBhvr>
                                      <p:to>
                                        <p:strVal val="visible"/>
                                      </p:to>
                                    </p:set>
                                    <p:animEffect transition="in" filter="wipe(down)">
                                      <p:cBhvr>
                                        <p:cTn id="40" dur="1000"/>
                                        <p:tgtEl>
                                          <p:spTgt spid="1263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2" grpId="0" animBg="1"/>
      <p:bldP spid="1263623" grpId="0" animBg="1"/>
      <p:bldP spid="1263624" grpId="0" animBg="1"/>
      <p:bldP spid="1263625" grpId="0" animBg="1"/>
      <p:bldP spid="1263626" grpId="0" animBg="1"/>
      <p:bldP spid="1263627" grpId="0" animBg="1"/>
      <p:bldP spid="1263628" grpId="0" animBg="1"/>
      <p:bldP spid="1263629" grpId="0" animBg="1"/>
      <p:bldP spid="1263630" grpId="0" animBg="1"/>
      <p:bldP spid="1263631" grpId="0" animBg="1"/>
      <p:bldP spid="12636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Domain</a:t>
            </a:r>
            <a:r>
              <a:rPr lang="en-US" dirty="0" smtClean="0"/>
              <a:t> Adaptation</a:t>
            </a:r>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68" y="1779332"/>
            <a:ext cx="4178832" cy="3453068"/>
          </a:xfrm>
          <a:prstGeom prst="rect">
            <a:avLst/>
          </a:prstGeom>
          <a:solidFill>
            <a:srgbClr val="FFFFCC"/>
          </a:solidFill>
          <a:ln w="28575">
            <a:solidFill>
              <a:schemeClr val="bg2"/>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464" y="3060700"/>
            <a:ext cx="5222645" cy="3517900"/>
          </a:xfrm>
          <a:prstGeom prst="rect">
            <a:avLst/>
          </a:prstGeom>
          <a:ln w="28575">
            <a:solidFill>
              <a:schemeClr val="bg2"/>
            </a:solidFill>
          </a:ln>
        </p:spPr>
      </p:pic>
      <p:sp>
        <p:nvSpPr>
          <p:cNvPr id="7" name="Title 1"/>
          <p:cNvSpPr txBox="1">
            <a:spLocks/>
          </p:cNvSpPr>
          <p:nvPr/>
        </p:nvSpPr>
        <p:spPr bwMode="auto">
          <a:xfrm>
            <a:off x="152400" y="45720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               </a:t>
            </a:r>
            <a:r>
              <a:rPr lang="en-US" dirty="0" smtClean="0"/>
              <a:t> Adaptation</a:t>
            </a:r>
            <a:endParaRPr lang="en-US" dirty="0"/>
          </a:p>
        </p:txBody>
      </p:sp>
      <p:sp>
        <p:nvSpPr>
          <p:cNvPr id="9" name="Rectangle 16"/>
          <p:cNvSpPr>
            <a:spLocks noChangeArrowheads="1"/>
          </p:cNvSpPr>
          <p:nvPr/>
        </p:nvSpPr>
        <p:spPr bwMode="auto">
          <a:xfrm>
            <a:off x="6337301" y="863600"/>
            <a:ext cx="2745808" cy="1041400"/>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en-US" sz="2000" dirty="0" smtClean="0">
                <a:latin typeface="Calibri" pitchFamily="34" charset="0"/>
              </a:rPr>
              <a:t>Reason: “</a:t>
            </a:r>
            <a:r>
              <a:rPr lang="en-US" sz="2000" dirty="0" smtClean="0">
                <a:solidFill>
                  <a:srgbClr val="FF0000"/>
                </a:solidFill>
                <a:latin typeface="Calibri" pitchFamily="34" charset="0"/>
              </a:rPr>
              <a:t>abuse</a:t>
            </a:r>
            <a:r>
              <a:rPr lang="en-US" sz="2000" dirty="0" smtClean="0">
                <a:latin typeface="Calibri" pitchFamily="34" charset="0"/>
              </a:rPr>
              <a:t>” was never observed as a verb</a:t>
            </a:r>
            <a:endParaRPr lang="en-US" sz="2000" dirty="0">
              <a:latin typeface="Calibri" pitchFamily="34" charset="0"/>
            </a:endParaRPr>
          </a:p>
        </p:txBody>
      </p:sp>
      <p:sp>
        <p:nvSpPr>
          <p:cNvPr id="3" name="Content Placeholder 2"/>
          <p:cNvSpPr>
            <a:spLocks noGrp="1"/>
          </p:cNvSpPr>
          <p:nvPr>
            <p:ph idx="1"/>
          </p:nvPr>
        </p:nvSpPr>
        <p:spPr/>
        <p:txBody>
          <a:bodyPr/>
          <a:lstStyle/>
          <a:p>
            <a:pPr lvl="0"/>
            <a:r>
              <a:rPr lang="en-US" dirty="0" smtClean="0"/>
              <a:t>                   UN Peacekeepers abuse children </a:t>
            </a:r>
          </a:p>
          <a:p>
            <a:endParaRPr lang="en-US" dirty="0" smtClean="0"/>
          </a:p>
          <a:p>
            <a:endParaRPr lang="en-US" dirty="0"/>
          </a:p>
          <a:p>
            <a:pPr marL="0" indent="0">
              <a:buNone/>
            </a:pPr>
            <a:r>
              <a:rPr lang="en-US" dirty="0" smtClean="0"/>
              <a:t>                                                            UN </a:t>
            </a:r>
            <a:r>
              <a:rPr lang="en-US" dirty="0"/>
              <a:t>Peacekeepers </a:t>
            </a:r>
            <a:r>
              <a:rPr lang="en-US" dirty="0" smtClean="0"/>
              <a:t>hurt children</a:t>
            </a:r>
            <a:endParaRPr lang="en-US" dirty="0"/>
          </a:p>
        </p:txBody>
      </p:sp>
      <p:cxnSp>
        <p:nvCxnSpPr>
          <p:cNvPr id="11" name="Straight Arrow Connector 10"/>
          <p:cNvCxnSpPr/>
          <p:nvPr/>
        </p:nvCxnSpPr>
        <p:spPr>
          <a:xfrm>
            <a:off x="4953000" y="1663700"/>
            <a:ext cx="2311400" cy="952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6"/>
          <p:cNvSpPr>
            <a:spLocks noChangeArrowheads="1"/>
          </p:cNvSpPr>
          <p:nvPr/>
        </p:nvSpPr>
        <p:spPr bwMode="auto">
          <a:xfrm>
            <a:off x="6896099" y="3606991"/>
            <a:ext cx="1907609" cy="520700"/>
          </a:xfrm>
          <a:prstGeom prst="rect">
            <a:avLst/>
          </a:prstGeom>
          <a:solidFill>
            <a:srgbClr val="FFFF99"/>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en-US" sz="2000" dirty="0" smtClean="0">
                <a:solidFill>
                  <a:srgbClr val="FF0000"/>
                </a:solidFill>
                <a:latin typeface="Calibri" pitchFamily="34" charset="0"/>
              </a:rPr>
              <a:t>Correct!</a:t>
            </a:r>
            <a:endParaRPr lang="en-US" sz="2000" dirty="0">
              <a:solidFill>
                <a:srgbClr val="FF0000"/>
              </a:solidFill>
              <a:latin typeface="Calibri" pitchFamily="34" charset="0"/>
            </a:endParaRPr>
          </a:p>
        </p:txBody>
      </p:sp>
      <p:cxnSp>
        <p:nvCxnSpPr>
          <p:cNvPr id="13" name="Straight Arrow Connector 12"/>
          <p:cNvCxnSpPr/>
          <p:nvPr/>
        </p:nvCxnSpPr>
        <p:spPr>
          <a:xfrm flipH="1" flipV="1">
            <a:off x="4889500" y="1778000"/>
            <a:ext cx="2146300" cy="863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04800" y="5359400"/>
            <a:ext cx="3136900" cy="612648"/>
          </a:xfrm>
          <a:prstGeom prst="wedgeRectCallout">
            <a:avLst>
              <a:gd name="adj1" fmla="val -13763"/>
              <a:gd name="adj2" fmla="val -19662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cs typeface="Calibri" pitchFamily="34" charset="0"/>
              </a:rPr>
              <a:t>Wrong!</a:t>
            </a:r>
          </a:p>
          <a:p>
            <a:pPr algn="ctr"/>
            <a:r>
              <a:rPr lang="en-US" dirty="0" smtClean="0">
                <a:solidFill>
                  <a:schemeClr val="tx1"/>
                </a:solidFill>
                <a:latin typeface="Calibri" pitchFamily="34" charset="0"/>
                <a:cs typeface="Calibri" pitchFamily="34" charset="0"/>
              </a:rPr>
              <a:t>“Peacekeepers” is </a:t>
            </a:r>
            <a:r>
              <a:rPr lang="en-US" dirty="0" smtClean="0">
                <a:solidFill>
                  <a:srgbClr val="FF0000"/>
                </a:solidFill>
                <a:latin typeface="Calibri" pitchFamily="34" charset="0"/>
                <a:cs typeface="Calibri" pitchFamily="34" charset="0"/>
              </a:rPr>
              <a:t>not</a:t>
            </a:r>
            <a:r>
              <a:rPr lang="en-US" dirty="0" smtClean="0">
                <a:solidFill>
                  <a:schemeClr val="tx1"/>
                </a:solidFill>
                <a:latin typeface="Calibri" pitchFamily="34" charset="0"/>
                <a:cs typeface="Calibri" pitchFamily="34" charset="0"/>
              </a:rPr>
              <a:t> the Verb </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671727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without Model Retraining</a:t>
            </a:r>
            <a:endParaRPr lang="en-US" dirty="0"/>
          </a:p>
        </p:txBody>
      </p:sp>
      <p:sp>
        <p:nvSpPr>
          <p:cNvPr id="3" name="Content Placeholder 2"/>
          <p:cNvSpPr>
            <a:spLocks noGrp="1"/>
          </p:cNvSpPr>
          <p:nvPr>
            <p:ph idx="1"/>
          </p:nvPr>
        </p:nvSpPr>
        <p:spPr>
          <a:xfrm>
            <a:off x="342900" y="1219200"/>
            <a:ext cx="8623300" cy="4953000"/>
          </a:xfrm>
        </p:spPr>
        <p:txBody>
          <a:bodyPr/>
          <a:lstStyle/>
          <a:p>
            <a:pPr lvl="0"/>
            <a:r>
              <a:rPr lang="en-US" dirty="0" smtClean="0"/>
              <a:t>Not clear what the </a:t>
            </a:r>
            <a:r>
              <a:rPr lang="en-US" dirty="0" smtClean="0">
                <a:solidFill>
                  <a:srgbClr val="FF0000"/>
                </a:solidFill>
              </a:rPr>
              <a:t>domain</a:t>
            </a:r>
            <a:r>
              <a:rPr lang="en-US" dirty="0" smtClean="0"/>
              <a:t> is</a:t>
            </a:r>
          </a:p>
          <a:p>
            <a:pPr lvl="0"/>
            <a:r>
              <a:rPr lang="en-US" dirty="0" smtClean="0"/>
              <a:t>We want to achieve “on the fly” adaptation</a:t>
            </a:r>
          </a:p>
          <a:p>
            <a:pPr lvl="0"/>
            <a:r>
              <a:rPr lang="en-US" dirty="0" smtClean="0"/>
              <a:t>No retraining</a:t>
            </a:r>
          </a:p>
          <a:p>
            <a:pPr lvl="0"/>
            <a:endParaRPr lang="en-US" dirty="0" smtClean="0"/>
          </a:p>
          <a:p>
            <a:pPr lvl="0"/>
            <a:r>
              <a:rPr lang="en-US" b="1" dirty="0" smtClean="0">
                <a:solidFill>
                  <a:srgbClr val="FF0000"/>
                </a:solidFill>
              </a:rPr>
              <a:t>Goal:</a:t>
            </a:r>
          </a:p>
          <a:p>
            <a:r>
              <a:rPr lang="en-US" dirty="0" smtClean="0"/>
              <a:t>Use a model that was trained on (a lot of) training data </a:t>
            </a:r>
          </a:p>
          <a:p>
            <a:r>
              <a:rPr lang="en-US" dirty="0" smtClean="0">
                <a:solidFill>
                  <a:srgbClr val="FF0000"/>
                </a:solidFill>
              </a:rPr>
              <a:t>Given a test instance– perturb it to be more like the training data</a:t>
            </a:r>
          </a:p>
          <a:p>
            <a:r>
              <a:rPr lang="en-US" dirty="0" smtClean="0"/>
              <a:t>Transform annotation back to the instance of interest</a:t>
            </a:r>
          </a:p>
        </p:txBody>
      </p:sp>
      <p:sp>
        <p:nvSpPr>
          <p:cNvPr id="4" name="Slide Number Placeholder 3"/>
          <p:cNvSpPr>
            <a:spLocks noGrp="1"/>
          </p:cNvSpPr>
          <p:nvPr>
            <p:ph type="sldNum" sz="quarter" idx="11"/>
          </p:nvPr>
        </p:nvSpPr>
        <p:spPr/>
        <p:txBody>
          <a:bodyPr/>
          <a:lstStyle/>
          <a:p>
            <a:fld id="{0454E2C8-7336-4661-B8CD-ECC70F1401B3}" type="slidenum">
              <a:rPr lang="en-US" smtClean="0"/>
              <a:t>7</a:t>
            </a:fld>
            <a:endParaRPr lang="en-US" dirty="0"/>
          </a:p>
        </p:txBody>
      </p:sp>
    </p:spTree>
    <p:extLst>
      <p:ext uri="{BB962C8B-B14F-4D97-AF65-F5344CB8AC3E}">
        <p14:creationId xmlns:p14="http://schemas.microsoft.com/office/powerpoint/2010/main" val="7553088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a:xfrm>
            <a:off x="457200" y="990600"/>
            <a:ext cx="8496300" cy="5359400"/>
          </a:xfrm>
        </p:spPr>
        <p:txBody>
          <a:bodyPr/>
          <a:lstStyle/>
          <a:p>
            <a:pPr lvl="0"/>
            <a:r>
              <a:rPr lang="en-US" dirty="0" smtClean="0"/>
              <a:t>Lessons from “Standard” domain adaptation </a:t>
            </a:r>
          </a:p>
          <a:p>
            <a:pPr lvl="1"/>
            <a:r>
              <a:rPr lang="en-US" sz="1600" dirty="0" smtClean="0">
                <a:solidFill>
                  <a:srgbClr val="FF0000"/>
                </a:solidFill>
              </a:rPr>
              <a:t>[Chang, Connor, Roth, EMNLP’10]</a:t>
            </a:r>
          </a:p>
          <a:p>
            <a:pPr lvl="1"/>
            <a:r>
              <a:rPr lang="en-US" dirty="0" smtClean="0"/>
              <a:t>Interaction between F(Y|X) and F(X) adaptation</a:t>
            </a:r>
          </a:p>
          <a:p>
            <a:pPr lvl="1"/>
            <a:r>
              <a:rPr lang="en-US" dirty="0" smtClean="0"/>
              <a:t>Adaptation of F(X) may change everything</a:t>
            </a:r>
          </a:p>
          <a:p>
            <a:pPr lvl="0"/>
            <a:endParaRPr lang="en-US" dirty="0" smtClean="0"/>
          </a:p>
          <a:p>
            <a:pPr lvl="0"/>
            <a:r>
              <a:rPr lang="en-US" dirty="0" smtClean="0"/>
              <a:t>Changing the text rather than the model</a:t>
            </a:r>
          </a:p>
          <a:p>
            <a:pPr lvl="1"/>
            <a:r>
              <a:rPr lang="en-US" sz="1800" dirty="0" smtClean="0">
                <a:solidFill>
                  <a:srgbClr val="FF0000"/>
                </a:solidFill>
              </a:rPr>
              <a:t>[Kundu, Roth, CoNLL’11]</a:t>
            </a:r>
          </a:p>
          <a:p>
            <a:pPr lvl="1"/>
            <a:r>
              <a:rPr lang="en-US" dirty="0" smtClean="0"/>
              <a:t>Label Preserving Transformation of Instances of Interest</a:t>
            </a:r>
          </a:p>
          <a:p>
            <a:pPr lvl="1"/>
            <a:r>
              <a:rPr lang="en-US" dirty="0" smtClean="0"/>
              <a:t>Adaptation without Retraining</a:t>
            </a:r>
          </a:p>
          <a:p>
            <a:pPr lvl="1"/>
            <a:endParaRPr lang="en-US" dirty="0" smtClean="0"/>
          </a:p>
          <a:p>
            <a:pPr lvl="0"/>
            <a:r>
              <a:rPr lang="en-US" dirty="0" smtClean="0"/>
              <a:t>Adaptation for Text Correction</a:t>
            </a:r>
          </a:p>
          <a:p>
            <a:pPr lvl="1"/>
            <a:r>
              <a:rPr lang="en-US" sz="1800" dirty="0" smtClean="0">
                <a:solidFill>
                  <a:srgbClr val="FF0000"/>
                </a:solidFill>
              </a:rPr>
              <a:t>[Rozovskaya, Roth, ACL’11]</a:t>
            </a:r>
          </a:p>
          <a:p>
            <a:pPr lvl="1"/>
            <a:r>
              <a:rPr lang="en-US" dirty="0" smtClean="0"/>
              <a:t>Goal: Improving English as a Second Language (ESL)</a:t>
            </a:r>
          </a:p>
          <a:p>
            <a:pPr lvl="1"/>
            <a:r>
              <a:rPr lang="en-US" dirty="0" smtClean="0"/>
              <a:t>Source language of the authors matters – how to adapt to it</a:t>
            </a:r>
          </a:p>
          <a:p>
            <a:endParaRPr lang="en-US" dirty="0"/>
          </a:p>
        </p:txBody>
      </p:sp>
      <p:sp>
        <p:nvSpPr>
          <p:cNvPr id="4" name="Slide Number Placeholder 3"/>
          <p:cNvSpPr>
            <a:spLocks noGrp="1"/>
          </p:cNvSpPr>
          <p:nvPr>
            <p:ph type="sldNum" sz="quarter" idx="11"/>
          </p:nvPr>
        </p:nvSpPr>
        <p:spPr/>
        <p:txBody>
          <a:bodyPr/>
          <a:lstStyle/>
          <a:p>
            <a:fld id="{0454E2C8-7336-4661-B8CD-ECC70F1401B3}" type="slidenum">
              <a:rPr lang="en-US" smtClean="0"/>
              <a:t>8</a:t>
            </a:fld>
            <a:endParaRPr lang="en-US" dirty="0"/>
          </a:p>
        </p:txBody>
      </p:sp>
    </p:spTree>
    <p:extLst>
      <p:ext uri="{BB962C8B-B14F-4D97-AF65-F5344CB8AC3E}">
        <p14:creationId xmlns:p14="http://schemas.microsoft.com/office/powerpoint/2010/main" val="312572144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Domain Adaptation Problems</a:t>
            </a:r>
          </a:p>
        </p:txBody>
      </p:sp>
      <p:sp>
        <p:nvSpPr>
          <p:cNvPr id="5122" name="Rectangle 2"/>
          <p:cNvSpPr>
            <a:spLocks noChangeArrowheads="1"/>
          </p:cNvSpPr>
          <p:nvPr/>
        </p:nvSpPr>
        <p:spPr bwMode="auto">
          <a:xfrm>
            <a:off x="1516460" y="1214554"/>
            <a:ext cx="4561920" cy="4355017"/>
          </a:xfrm>
          <a:prstGeom prst="rect">
            <a:avLst/>
          </a:prstGeom>
          <a:noFill/>
          <a:ln w="36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23" name="Line 3"/>
          <p:cNvSpPr>
            <a:spLocks noChangeShapeType="1"/>
          </p:cNvSpPr>
          <p:nvPr/>
        </p:nvSpPr>
        <p:spPr bwMode="auto">
          <a:xfrm>
            <a:off x="2881580" y="5776953"/>
            <a:ext cx="2073600" cy="144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24" name="Line 4"/>
          <p:cNvSpPr>
            <a:spLocks noChangeShapeType="1"/>
          </p:cNvSpPr>
          <p:nvPr/>
        </p:nvSpPr>
        <p:spPr bwMode="auto">
          <a:xfrm>
            <a:off x="6406700" y="1836700"/>
            <a:ext cx="1440" cy="26959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25" name="Text Box 5"/>
          <p:cNvSpPr txBox="1">
            <a:spLocks noChangeArrowheads="1"/>
          </p:cNvSpPr>
          <p:nvPr/>
        </p:nvSpPr>
        <p:spPr bwMode="auto">
          <a:xfrm>
            <a:off x="3296300" y="5877764"/>
            <a:ext cx="1268640" cy="313953"/>
          </a:xfrm>
          <a:prstGeom prst="rect">
            <a:avLst/>
          </a:prstGeom>
          <a:solidFill>
            <a:srgbClr val="FFFF99"/>
          </a:solidFill>
          <a:ln w="38100">
            <a:solidFill>
              <a:srgbClr val="FF0000"/>
            </a:solidFill>
          </a:ln>
          <a:effectLst/>
        </p:spPr>
        <p:txBody>
          <a:bodyPr wrap="none" lIns="81639" tIns="55221" rIns="81639" bIns="40820"/>
          <a:lstStyle>
            <a:lvl1pPr>
              <a:tabLst>
                <a:tab pos="723900" algn="l"/>
              </a:tabLst>
              <a:defRPr>
                <a:solidFill>
                  <a:srgbClr val="000000"/>
                </a:solidFill>
                <a:latin typeface="Arial" pitchFamily="34" charset="0"/>
                <a:ea typeface="AR PL UMing HK" charset="0"/>
                <a:cs typeface="AR PL UMing HK" charset="0"/>
              </a:defRPr>
            </a:lvl1pPr>
            <a:lvl2pPr>
              <a:tabLst>
                <a:tab pos="723900" algn="l"/>
              </a:tabLst>
              <a:defRPr>
                <a:solidFill>
                  <a:srgbClr val="000000"/>
                </a:solidFill>
                <a:latin typeface="Arial" pitchFamily="34" charset="0"/>
                <a:ea typeface="AR PL UMing HK" charset="0"/>
                <a:cs typeface="AR PL UMing HK" charset="0"/>
              </a:defRPr>
            </a:lvl2pPr>
            <a:lvl3pPr>
              <a:tabLst>
                <a:tab pos="723900" algn="l"/>
              </a:tabLst>
              <a:defRPr>
                <a:solidFill>
                  <a:srgbClr val="000000"/>
                </a:solidFill>
                <a:latin typeface="Arial" pitchFamily="34" charset="0"/>
                <a:ea typeface="AR PL UMing HK" charset="0"/>
                <a:cs typeface="AR PL UMing HK" charset="0"/>
              </a:defRPr>
            </a:lvl3pPr>
            <a:lvl4pPr>
              <a:tabLst>
                <a:tab pos="723900" algn="l"/>
              </a:tabLst>
              <a:defRPr>
                <a:solidFill>
                  <a:srgbClr val="000000"/>
                </a:solidFill>
                <a:latin typeface="Arial" pitchFamily="34" charset="0"/>
                <a:ea typeface="AR PL UMing HK" charset="0"/>
                <a:cs typeface="AR PL UMing HK" charset="0"/>
              </a:defRPr>
            </a:lvl4pPr>
            <a:lvl5pPr>
              <a:tabLst>
                <a:tab pos="7239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a:t>
            </a:r>
            <a:r>
              <a:rPr lang="en-US" dirty="0"/>
              <a:t> P(X)</a:t>
            </a:r>
          </a:p>
        </p:txBody>
      </p:sp>
      <p:sp>
        <p:nvSpPr>
          <p:cNvPr id="5126" name="Text Box 6"/>
          <p:cNvSpPr txBox="1">
            <a:spLocks noChangeArrowheads="1"/>
          </p:cNvSpPr>
          <p:nvPr/>
        </p:nvSpPr>
        <p:spPr bwMode="auto">
          <a:xfrm>
            <a:off x="6507500" y="3678045"/>
            <a:ext cx="1455400" cy="362918"/>
          </a:xfrm>
          <a:prstGeom prst="rect">
            <a:avLst/>
          </a:prstGeom>
          <a:solidFill>
            <a:srgbClr val="FFFF99"/>
          </a:solidFill>
          <a:ln w="38100">
            <a:solidFill>
              <a:srgbClr val="FF0000"/>
            </a:solidFill>
          </a:ln>
          <a:effectLst/>
        </p:spPr>
        <p:txBody>
          <a:bodyPr lIns="81639" tIns="55221" rIns="81639" bIns="40820"/>
          <a:lstStyle>
            <a:lvl1pPr>
              <a:tabLst>
                <a:tab pos="723900" algn="l"/>
                <a:tab pos="1447800" algn="l"/>
              </a:tabLst>
              <a:defRPr>
                <a:solidFill>
                  <a:srgbClr val="000000"/>
                </a:solidFill>
                <a:latin typeface="Arial" pitchFamily="34" charset="0"/>
                <a:ea typeface="AR PL UMing HK" charset="0"/>
                <a:cs typeface="AR PL UMing HK" charset="0"/>
              </a:defRPr>
            </a:lvl1pPr>
            <a:lvl2pPr>
              <a:tabLst>
                <a:tab pos="723900" algn="l"/>
                <a:tab pos="1447800" algn="l"/>
              </a:tabLst>
              <a:defRPr>
                <a:solidFill>
                  <a:srgbClr val="000000"/>
                </a:solidFill>
                <a:latin typeface="Arial" pitchFamily="34" charset="0"/>
                <a:ea typeface="AR PL UMing HK" charset="0"/>
                <a:cs typeface="AR PL UMing HK" charset="0"/>
              </a:defRPr>
            </a:lvl2pPr>
            <a:lvl3pPr>
              <a:tabLst>
                <a:tab pos="723900" algn="l"/>
                <a:tab pos="1447800" algn="l"/>
              </a:tabLst>
              <a:defRPr>
                <a:solidFill>
                  <a:srgbClr val="000000"/>
                </a:solidFill>
                <a:latin typeface="Arial" pitchFamily="34" charset="0"/>
                <a:ea typeface="AR PL UMing HK" charset="0"/>
                <a:cs typeface="AR PL UMing HK" charset="0"/>
              </a:defRPr>
            </a:lvl3pPr>
            <a:lvl4pPr>
              <a:tabLst>
                <a:tab pos="723900" algn="l"/>
                <a:tab pos="1447800" algn="l"/>
              </a:tabLst>
              <a:defRPr>
                <a:solidFill>
                  <a:srgbClr val="000000"/>
                </a:solidFill>
                <a:latin typeface="Arial" pitchFamily="34" charset="0"/>
                <a:ea typeface="AR PL UMing HK" charset="0"/>
                <a:cs typeface="AR PL UMing HK" charset="0"/>
              </a:defRPr>
            </a:lvl4pPr>
            <a:lvl5pPr>
              <a:tabLst>
                <a:tab pos="723900" algn="l"/>
                <a:tab pos="14478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9pPr>
          </a:lstStyle>
          <a:p>
            <a:r>
              <a:rPr lang="en-US" dirty="0">
                <a:latin typeface="Calibri" pitchFamily="34" charset="0"/>
                <a:cs typeface="Calibri" pitchFamily="34" charset="0"/>
              </a:rPr>
              <a:t>Similar P(Y|X)</a:t>
            </a:r>
          </a:p>
        </p:txBody>
      </p:sp>
      <p:sp>
        <p:nvSpPr>
          <p:cNvPr id="5127" name="Oval 7"/>
          <p:cNvSpPr>
            <a:spLocks noChangeArrowheads="1"/>
          </p:cNvSpPr>
          <p:nvPr/>
        </p:nvSpPr>
        <p:spPr bwMode="auto">
          <a:xfrm>
            <a:off x="5882540" y="5362190"/>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29" name="Oval 9"/>
          <p:cNvSpPr>
            <a:spLocks noChangeArrowheads="1"/>
          </p:cNvSpPr>
          <p:nvPr/>
        </p:nvSpPr>
        <p:spPr bwMode="auto">
          <a:xfrm>
            <a:off x="5197100" y="4970468"/>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31" name="Oval 11"/>
          <p:cNvSpPr>
            <a:spLocks noChangeArrowheads="1"/>
          </p:cNvSpPr>
          <p:nvPr/>
        </p:nvSpPr>
        <p:spPr bwMode="auto">
          <a:xfrm>
            <a:off x="4217900" y="4709801"/>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p>
            <a:pPr algn="ctr"/>
            <a:r>
              <a:rPr lang="en-US">
                <a:solidFill>
                  <a:srgbClr val="000000"/>
                </a:solidFill>
                <a:ea typeface="AR PL UMing HK" charset="0"/>
                <a:cs typeface="AR PL UMing HK" charset="0"/>
              </a:rPr>
              <a:t>c</a:t>
            </a:r>
          </a:p>
        </p:txBody>
      </p:sp>
      <p:sp>
        <p:nvSpPr>
          <p:cNvPr id="5134" name="Oval 14"/>
          <p:cNvSpPr>
            <a:spLocks noChangeArrowheads="1"/>
          </p:cNvSpPr>
          <p:nvPr/>
        </p:nvSpPr>
        <p:spPr bwMode="auto">
          <a:xfrm>
            <a:off x="1572620" y="5036715"/>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5136" name="Oval 16"/>
          <p:cNvSpPr>
            <a:spLocks noChangeArrowheads="1"/>
          </p:cNvSpPr>
          <p:nvPr/>
        </p:nvSpPr>
        <p:spPr bwMode="auto">
          <a:xfrm>
            <a:off x="4323020" y="2458845"/>
            <a:ext cx="207360" cy="207382"/>
          </a:xfrm>
          <a:prstGeom prst="ellipse">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2" name="Rectangular Callout 1"/>
          <p:cNvSpPr/>
          <p:nvPr/>
        </p:nvSpPr>
        <p:spPr>
          <a:xfrm>
            <a:off x="38100" y="3852869"/>
            <a:ext cx="1943100" cy="668838"/>
          </a:xfrm>
          <a:prstGeom prst="wedgeRectCallout">
            <a:avLst>
              <a:gd name="adj1" fmla="val 34518"/>
              <a:gd name="adj2" fmla="val 144149"/>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English </a:t>
            </a:r>
            <a:r>
              <a:rPr lang="en-US" dirty="0" smtClean="0">
                <a:solidFill>
                  <a:schemeClr val="tx1"/>
                </a:solidFill>
                <a:latin typeface="Calibri" pitchFamily="34" charset="0"/>
                <a:cs typeface="Calibri" pitchFamily="34" charset="0"/>
              </a:rPr>
              <a:t>Movies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Chinese Movies</a:t>
            </a:r>
            <a:endParaRPr lang="en-US" dirty="0">
              <a:solidFill>
                <a:schemeClr val="tx1"/>
              </a:solidFill>
              <a:latin typeface="Calibri" pitchFamily="34" charset="0"/>
              <a:cs typeface="Calibri" pitchFamily="34" charset="0"/>
            </a:endParaRPr>
          </a:p>
        </p:txBody>
      </p:sp>
      <p:sp>
        <p:nvSpPr>
          <p:cNvPr id="20" name="Rectangular Callout 19"/>
          <p:cNvSpPr/>
          <p:nvPr/>
        </p:nvSpPr>
        <p:spPr>
          <a:xfrm>
            <a:off x="2152620" y="3852869"/>
            <a:ext cx="1778000" cy="668838"/>
          </a:xfrm>
          <a:prstGeom prst="wedgeRectCallout">
            <a:avLst>
              <a:gd name="adj1" fmla="val 72739"/>
              <a:gd name="adj2" fmla="val 92881"/>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Books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21" name="Rectangular Callout 20"/>
          <p:cNvSpPr/>
          <p:nvPr/>
        </p:nvSpPr>
        <p:spPr>
          <a:xfrm>
            <a:off x="4066180" y="3852869"/>
            <a:ext cx="1778000" cy="668838"/>
          </a:xfrm>
          <a:prstGeom prst="wedgeRectCallout">
            <a:avLst>
              <a:gd name="adj1" fmla="val 19882"/>
              <a:gd name="adj2" fmla="val 13085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English Movies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Music</a:t>
            </a:r>
            <a:endParaRPr lang="en-US" dirty="0">
              <a:solidFill>
                <a:schemeClr val="tx1"/>
              </a:solidFill>
              <a:latin typeface="Calibri" pitchFamily="34" charset="0"/>
              <a:cs typeface="Calibri" pitchFamily="34" charset="0"/>
            </a:endParaRPr>
          </a:p>
        </p:txBody>
      </p:sp>
      <p:sp>
        <p:nvSpPr>
          <p:cNvPr id="22" name="Rectangular Callout 21"/>
          <p:cNvSpPr/>
          <p:nvPr/>
        </p:nvSpPr>
        <p:spPr>
          <a:xfrm>
            <a:off x="2307000" y="1502281"/>
            <a:ext cx="1623620" cy="668838"/>
          </a:xfrm>
          <a:prstGeom prst="wedgeRectCallout">
            <a:avLst>
              <a:gd name="adj1" fmla="val 75418"/>
              <a:gd name="adj2" fmla="val 102375"/>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WSJ NER </a:t>
            </a:r>
            <a:r>
              <a:rPr lang="en-US" dirty="0" smtClean="0">
                <a:solidFill>
                  <a:schemeClr val="tx1"/>
                </a:solidFill>
                <a:latin typeface="Calibri" pitchFamily="34" charset="0"/>
                <a:cs typeface="Calibri" pitchFamily="34" charset="0"/>
                <a:sym typeface="Wingdings" pitchFamily="2" charset="2"/>
              </a:rPr>
              <a:t> </a:t>
            </a:r>
            <a:r>
              <a:rPr lang="en-US" dirty="0" smtClean="0">
                <a:solidFill>
                  <a:schemeClr val="tx1"/>
                </a:solidFill>
                <a:latin typeface="Calibri" pitchFamily="34" charset="0"/>
                <a:cs typeface="Calibri" pitchFamily="34" charset="0"/>
              </a:rPr>
              <a:t>Bio NER</a:t>
            </a:r>
            <a:endParaRPr lang="en-US" dirty="0">
              <a:solidFill>
                <a:schemeClr val="tx1"/>
              </a:solidFill>
              <a:latin typeface="Calibri" pitchFamily="34" charset="0"/>
              <a:cs typeface="Calibri" pitchFamily="34" charset="0"/>
            </a:endParaRPr>
          </a:p>
        </p:txBody>
      </p:sp>
      <p:sp>
        <p:nvSpPr>
          <p:cNvPr id="23" name="Text Box 6"/>
          <p:cNvSpPr txBox="1">
            <a:spLocks noChangeArrowheads="1"/>
          </p:cNvSpPr>
          <p:nvPr/>
        </p:nvSpPr>
        <p:spPr bwMode="auto">
          <a:xfrm>
            <a:off x="206120" y="2880308"/>
            <a:ext cx="1114680" cy="675692"/>
          </a:xfrm>
          <a:prstGeom prst="rect">
            <a:avLst/>
          </a:prstGeom>
          <a:solidFill>
            <a:srgbClr val="FFFF99"/>
          </a:solidFill>
          <a:ln w="38100">
            <a:solidFill>
              <a:srgbClr val="FF0000"/>
            </a:solidFill>
          </a:ln>
          <a:effectLst/>
        </p:spPr>
        <p:txBody>
          <a:bodyPr lIns="81639" tIns="55221" rIns="81639" bIns="40820"/>
          <a:lstStyle>
            <a:lvl1pPr>
              <a:tabLst>
                <a:tab pos="723900" algn="l"/>
                <a:tab pos="1447800" algn="l"/>
              </a:tabLst>
              <a:defRPr>
                <a:solidFill>
                  <a:srgbClr val="000000"/>
                </a:solidFill>
                <a:latin typeface="Arial" pitchFamily="34" charset="0"/>
                <a:ea typeface="AR PL UMing HK" charset="0"/>
                <a:cs typeface="AR PL UMing HK" charset="0"/>
              </a:defRPr>
            </a:lvl1pPr>
            <a:lvl2pPr>
              <a:tabLst>
                <a:tab pos="723900" algn="l"/>
                <a:tab pos="1447800" algn="l"/>
              </a:tabLst>
              <a:defRPr>
                <a:solidFill>
                  <a:srgbClr val="000000"/>
                </a:solidFill>
                <a:latin typeface="Arial" pitchFamily="34" charset="0"/>
                <a:ea typeface="AR PL UMing HK" charset="0"/>
                <a:cs typeface="AR PL UMing HK" charset="0"/>
              </a:defRPr>
            </a:lvl2pPr>
            <a:lvl3pPr>
              <a:tabLst>
                <a:tab pos="723900" algn="l"/>
                <a:tab pos="1447800" algn="l"/>
              </a:tabLst>
              <a:defRPr>
                <a:solidFill>
                  <a:srgbClr val="000000"/>
                </a:solidFill>
                <a:latin typeface="Arial" pitchFamily="34" charset="0"/>
                <a:ea typeface="AR PL UMing HK" charset="0"/>
                <a:cs typeface="AR PL UMing HK" charset="0"/>
              </a:defRPr>
            </a:lvl3pPr>
            <a:lvl4pPr>
              <a:tabLst>
                <a:tab pos="723900" algn="l"/>
                <a:tab pos="1447800" algn="l"/>
              </a:tabLst>
              <a:defRPr>
                <a:solidFill>
                  <a:srgbClr val="000000"/>
                </a:solidFill>
                <a:latin typeface="Arial" pitchFamily="34" charset="0"/>
                <a:ea typeface="AR PL UMing HK" charset="0"/>
                <a:cs typeface="AR PL UMing HK" charset="0"/>
              </a:defRPr>
            </a:lvl4pPr>
            <a:lvl5pPr>
              <a:tabLst>
                <a:tab pos="723900" algn="l"/>
                <a:tab pos="1447800" algn="l"/>
              </a:tabLst>
              <a:defRPr>
                <a:solidFill>
                  <a:srgbClr val="000000"/>
                </a:solidFill>
                <a:latin typeface="Arial" pitchFamily="34"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rgbClr val="000000"/>
                </a:solidFill>
                <a:latin typeface="Arial" pitchFamily="34" charset="0"/>
                <a:ea typeface="AR PL UMing HK" charset="0"/>
                <a:cs typeface="AR PL UMing HK" charset="0"/>
              </a:defRPr>
            </a:lvl9pPr>
          </a:lstStyle>
          <a:p>
            <a:r>
              <a:rPr lang="en-US" dirty="0" smtClean="0">
                <a:latin typeface="Calibri" pitchFamily="34" charset="0"/>
                <a:cs typeface="Calibri" pitchFamily="34" charset="0"/>
              </a:rPr>
              <a:t>Examples: Reviews</a:t>
            </a:r>
            <a:endParaRPr lang="en-US" dirty="0">
              <a:latin typeface="Calibri" pitchFamily="34" charset="0"/>
              <a:cs typeface="Calibri" pitchFamily="34" charset="0"/>
            </a:endParaRPr>
          </a:p>
        </p:txBody>
      </p:sp>
      <p:sp>
        <p:nvSpPr>
          <p:cNvPr id="24" name="Rectangular Callout 23"/>
          <p:cNvSpPr/>
          <p:nvPr/>
        </p:nvSpPr>
        <p:spPr>
          <a:xfrm>
            <a:off x="6186520" y="5677092"/>
            <a:ext cx="1217580" cy="486819"/>
          </a:xfrm>
          <a:prstGeom prst="wedgeRectCallout">
            <a:avLst>
              <a:gd name="adj1" fmla="val -64613"/>
              <a:gd name="adj2" fmla="val -9349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Same Task</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506877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9" grpId="0" animBg="1"/>
      <p:bldP spid="5134" grpId="0" animBg="1"/>
      <p:bldP spid="5136" grpId="0" animBg="1"/>
      <p:bldP spid="2" grpId="0" animBg="1"/>
      <p:bldP spid="20" grpId="0" animBg="1"/>
      <p:bldP spid="21" grpId="0" animBg="1"/>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TREE@8KGLRJOP198AEQCH" val="4176"/>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f_{c,c'}^w (x,y) = \sum_i w_i \phi_i (x,y) - \sum_j \rho_j C_j (x,y)  template TPT1  env TPENV1  fore 0  back 16777215  eqnno 1"/>
  <p:tag name="FILENAME" val="TP_tmp"/>
  <p:tag name="ORIGWIDTH" val="186"/>
  <p:tag name="PICTUREFILESIZE" val="13928"/>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 \sum_k \rho'_k C'_k (x,y)  template TPT1  env TPENV1  fore 0  back 16777215  eqnno 1"/>
  <p:tag name="FILENAME" val="TP_tmp"/>
  <p:tag name="ORIGWIDTH" val="73"/>
  <p:tag name="PICTUREFILESIZE" val="6660"/>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hat y^* = arg\;max_y\;f_{c,c'}^w (x,y)  template TPT1  env TPENV1  fore 0  back 16777215  eqnno 4"/>
  <p:tag name="FILENAME" val="TP_tmp"/>
  <p:tag name="ORIGWIDTH" val="111"/>
  <p:tag name="PICTUREFILESIZE" val="7428"/>
</p:tagLst>
</file>

<file path=ppt/theme/theme1.xml><?xml version="1.0" encoding="utf-8"?>
<a:theme xmlns:a="http://schemas.openxmlformats.org/drawingml/2006/main" name="CCG_Theme">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Calibri" pitchFamily="34" charset="0"/>
            <a:cs typeface="Andalus" pitchFamily="2" charset="-78"/>
          </a:defRPr>
        </a:defPPr>
      </a:lstStyle>
    </a:tx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CCG_Theme</Template>
  <TotalTime>15624</TotalTime>
  <Words>2708</Words>
  <Application>Microsoft Office PowerPoint</Application>
  <PresentationFormat>On-screen Show (4:3)</PresentationFormat>
  <Paragraphs>481</Paragraphs>
  <Slides>39</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Arial</vt:lpstr>
      <vt:lpstr>Cambria Math</vt:lpstr>
      <vt:lpstr>Arial Unicode MS</vt:lpstr>
      <vt:lpstr>Tempus Sans ITC</vt:lpstr>
      <vt:lpstr>Times New Roman</vt:lpstr>
      <vt:lpstr>Tahoma</vt:lpstr>
      <vt:lpstr>msbm10</vt:lpstr>
      <vt:lpstr>Courier New</vt:lpstr>
      <vt:lpstr>AR PL UMing HK</vt:lpstr>
      <vt:lpstr>Symbol</vt:lpstr>
      <vt:lpstr>Calibri</vt:lpstr>
      <vt:lpstr>Wingdings</vt:lpstr>
      <vt:lpstr>Andalus</vt:lpstr>
      <vt:lpstr>CCG_Theme</vt:lpstr>
      <vt:lpstr>Adaptation without  Retraining </vt:lpstr>
      <vt:lpstr>Natural Language Processing </vt:lpstr>
      <vt:lpstr>Example 1: Named Entity Recognition</vt:lpstr>
      <vt:lpstr>Example 2: Semantic Role Labeling </vt:lpstr>
      <vt:lpstr>Extracting Relations via Semantic Analysis</vt:lpstr>
      <vt:lpstr> Domain Adaptation</vt:lpstr>
      <vt:lpstr>Adaptation without Model Retraining</vt:lpstr>
      <vt:lpstr>Todays talk</vt:lpstr>
      <vt:lpstr>Domain Adaptation Problems</vt:lpstr>
      <vt:lpstr>P(Y|X) vs. P(X)</vt:lpstr>
      <vt:lpstr>Domain Adaptation Problems: Analysis</vt:lpstr>
      <vt:lpstr>Domain Adaptation Methods: Analysis</vt:lpstr>
      <vt:lpstr>The Necessity of Combining Adaptation Methods</vt:lpstr>
      <vt:lpstr>Todays talk</vt:lpstr>
      <vt:lpstr>On the fly Adaptation</vt:lpstr>
      <vt:lpstr>2nd Motivating Example  </vt:lpstr>
      <vt:lpstr>2nd Motivating Example </vt:lpstr>
      <vt:lpstr>“On the fly” Adaptation</vt:lpstr>
      <vt:lpstr>ADaptation Using Transformations (ADUT)</vt:lpstr>
      <vt:lpstr>Transformation Functions</vt:lpstr>
      <vt:lpstr>Transformation Functions</vt:lpstr>
      <vt:lpstr>Resource Based Transformation</vt:lpstr>
      <vt:lpstr>Learned Transformation Rules</vt:lpstr>
      <vt:lpstr>Learned Transformation Rules</vt:lpstr>
      <vt:lpstr>Final Decision via Integer Linear Programming</vt:lpstr>
      <vt:lpstr>Results for Single Parse System (F1)</vt:lpstr>
      <vt:lpstr>Results for Multi Parse System (1)</vt:lpstr>
      <vt:lpstr>Effect of each Transformation</vt:lpstr>
      <vt:lpstr>Prior Knowledge Driven Domain Adaptation</vt:lpstr>
      <vt:lpstr>Today’s talk</vt:lpstr>
      <vt:lpstr>English as a Second Language (ESL) learners</vt:lpstr>
      <vt:lpstr>Key issue for today </vt:lpstr>
      <vt:lpstr>Errors</vt:lpstr>
      <vt:lpstr>Errors</vt:lpstr>
      <vt:lpstr>Two training paradigms </vt:lpstr>
      <vt:lpstr>Two training paradigms for ESL error correction</vt:lpstr>
      <vt:lpstr>Adaptation Schemes for ESL error correction</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Text instead of the Model: An Open Domain Approach</dc:title>
  <dc:creator>Tree</dc:creator>
  <cp:lastModifiedBy>Roth, Dan</cp:lastModifiedBy>
  <cp:revision>727</cp:revision>
  <dcterms:created xsi:type="dcterms:W3CDTF">2011-06-04T17:39:22Z</dcterms:created>
  <dcterms:modified xsi:type="dcterms:W3CDTF">2011-12-18T18:48:39Z</dcterms:modified>
</cp:coreProperties>
</file>