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63"/>
  </p:notesMasterIdLst>
  <p:handoutMasterIdLst>
    <p:handoutMasterId r:id="rId64"/>
  </p:handoutMasterIdLst>
  <p:sldIdLst>
    <p:sldId id="256" r:id="rId2"/>
    <p:sldId id="1535" r:id="rId3"/>
    <p:sldId id="1536" r:id="rId4"/>
    <p:sldId id="1537" r:id="rId5"/>
    <p:sldId id="1562" r:id="rId6"/>
    <p:sldId id="1538" r:id="rId7"/>
    <p:sldId id="1563" r:id="rId8"/>
    <p:sldId id="1564" r:id="rId9"/>
    <p:sldId id="1540" r:id="rId10"/>
    <p:sldId id="1541" r:id="rId11"/>
    <p:sldId id="1565" r:id="rId12"/>
    <p:sldId id="1566" r:id="rId13"/>
    <p:sldId id="1542" r:id="rId14"/>
    <p:sldId id="1569" r:id="rId15"/>
    <p:sldId id="1570" r:id="rId16"/>
    <p:sldId id="1543" r:id="rId17"/>
    <p:sldId id="1547" r:id="rId18"/>
    <p:sldId id="1548" r:id="rId19"/>
    <p:sldId id="1549" r:id="rId20"/>
    <p:sldId id="1550" r:id="rId21"/>
    <p:sldId id="1551" r:id="rId22"/>
    <p:sldId id="1552" r:id="rId23"/>
    <p:sldId id="1561" r:id="rId24"/>
    <p:sldId id="1567" r:id="rId25"/>
    <p:sldId id="1568" r:id="rId26"/>
    <p:sldId id="1571" r:id="rId27"/>
    <p:sldId id="1572" r:id="rId28"/>
    <p:sldId id="1573" r:id="rId29"/>
    <p:sldId id="1574" r:id="rId30"/>
    <p:sldId id="1525" r:id="rId31"/>
    <p:sldId id="1500" r:id="rId32"/>
    <p:sldId id="1526" r:id="rId33"/>
    <p:sldId id="1527" r:id="rId34"/>
    <p:sldId id="1528" r:id="rId35"/>
    <p:sldId id="1451" r:id="rId36"/>
    <p:sldId id="1583" r:id="rId37"/>
    <p:sldId id="1584" r:id="rId38"/>
    <p:sldId id="1585" r:id="rId39"/>
    <p:sldId id="1586" r:id="rId40"/>
    <p:sldId id="1587" r:id="rId41"/>
    <p:sldId id="1588" r:id="rId42"/>
    <p:sldId id="1433" r:id="rId43"/>
    <p:sldId id="1589" r:id="rId44"/>
    <p:sldId id="1529" r:id="rId45"/>
    <p:sldId id="1440" r:id="rId46"/>
    <p:sldId id="1443" r:id="rId47"/>
    <p:sldId id="1522" r:id="rId48"/>
    <p:sldId id="1523" r:id="rId49"/>
    <p:sldId id="1482" r:id="rId50"/>
    <p:sldId id="1481" r:id="rId51"/>
    <p:sldId id="1531" r:id="rId52"/>
    <p:sldId id="1453" r:id="rId53"/>
    <p:sldId id="1590" r:id="rId54"/>
    <p:sldId id="1591" r:id="rId55"/>
    <p:sldId id="1454" r:id="rId56"/>
    <p:sldId id="1455" r:id="rId57"/>
    <p:sldId id="1456" r:id="rId58"/>
    <p:sldId id="1457" r:id="rId59"/>
    <p:sldId id="1458" r:id="rId60"/>
    <p:sldId id="1495" r:id="rId61"/>
    <p:sldId id="1394" r:id="rId62"/>
  </p:sldIdLst>
  <p:sldSz cx="9144000" cy="6858000" type="screen4x3"/>
  <p:notesSz cx="6858000" cy="9144000"/>
  <p:embeddedFontLst>
    <p:embeddedFont>
      <p:font typeface="cmmi10" panose="020B0604020202020204"/>
      <p:regular r:id="rId65"/>
    </p:embeddedFont>
    <p:embeddedFont>
      <p:font typeface="Candara" panose="020E0502030303020204" pitchFamily="34" charset="0"/>
      <p:regular r:id="rId66"/>
      <p:bold r:id="rId67"/>
      <p:italic r:id="rId68"/>
      <p:boldItalic r:id="rId69"/>
    </p:embeddedFont>
    <p:embeddedFont>
      <p:font typeface="Tahoma" panose="020B0604030504040204" pitchFamily="34" charset="0"/>
      <p:regular r:id="rId70"/>
      <p:bold r:id="rId71"/>
    </p:embeddedFont>
    <p:embeddedFont>
      <p:font typeface="Arial Unicode MS" panose="020B0604020202020204" charset="-128"/>
      <p:regular r:id="rId72"/>
    </p:embeddedFont>
    <p:embeddedFont>
      <p:font typeface="新細明體" panose="020B0604020202020204" charset="-120"/>
      <p:regular r:id="rId73"/>
    </p:embeddedFont>
    <p:embeddedFont>
      <p:font typeface="Aharoni" panose="020B0604020202020204" charset="-79"/>
      <p:bold r:id="rId74"/>
    </p:embeddedFont>
    <p:embeddedFont>
      <p:font typeface="Calibri" panose="020F0502020204030204" pitchFamily="34" charset="0"/>
      <p:regular r:id="rId75"/>
      <p:bold r:id="rId76"/>
      <p:italic r:id="rId77"/>
      <p:boldItalic r:id="rId78"/>
    </p:embeddedFont>
    <p:embeddedFont>
      <p:font typeface="SimSun" panose="02010600030101010101" pitchFamily="2" charset="-122"/>
      <p:regular r:id="rId79"/>
    </p:embeddedFont>
  </p:embeddedFontLst>
  <p:custDataLst>
    <p:tags r:id="rId8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Introduction" id="{12D8F34F-992F-485E-8ED1-31BE1F766B13}">
          <p14:sldIdLst>
            <p14:sldId id="256"/>
          </p14:sldIdLst>
        </p14:section>
        <p14:section name="Intorduction" id="{E1AB1257-A1A2-4376-9A3A-A7A46C288B62}">
          <p14:sldIdLst>
            <p14:sldId id="1535"/>
            <p14:sldId id="1536"/>
            <p14:sldId id="1537"/>
            <p14:sldId id="1562"/>
            <p14:sldId id="1538"/>
            <p14:sldId id="1563"/>
            <p14:sldId id="1564"/>
            <p14:sldId id="1540"/>
            <p14:sldId id="1541"/>
            <p14:sldId id="1565"/>
            <p14:sldId id="1566"/>
            <p14:sldId id="1542"/>
            <p14:sldId id="1569"/>
            <p14:sldId id="1570"/>
            <p14:sldId id="1543"/>
            <p14:sldId id="1547"/>
            <p14:sldId id="1548"/>
            <p14:sldId id="1549"/>
            <p14:sldId id="1550"/>
            <p14:sldId id="1551"/>
            <p14:sldId id="1552"/>
            <p14:sldId id="1561"/>
            <p14:sldId id="1567"/>
            <p14:sldId id="1568"/>
            <p14:sldId id="1571"/>
            <p14:sldId id="1572"/>
            <p14:sldId id="1573"/>
          </p14:sldIdLst>
        </p14:section>
        <p14:section name="Incidental Supervision" id="{870D6E3C-9A8E-45E1-925B-8BEC611D0FD3}">
          <p14:sldIdLst>
            <p14:sldId id="1574"/>
            <p14:sldId id="1525"/>
            <p14:sldId id="1500"/>
            <p14:sldId id="1526"/>
            <p14:sldId id="1527"/>
            <p14:sldId id="1528"/>
            <p14:sldId id="1451"/>
          </p14:sldIdLst>
        </p14:section>
        <p14:section name="Indirect Supervision - Topics" id="{114F404D-FD61-4D1D-85C6-35B0127E5123}">
          <p14:sldIdLst>
            <p14:sldId id="1583"/>
            <p14:sldId id="1584"/>
            <p14:sldId id="1585"/>
            <p14:sldId id="1586"/>
            <p14:sldId id="1587"/>
            <p14:sldId id="1588"/>
            <p14:sldId id="1433"/>
            <p14:sldId id="1589"/>
          </p14:sldIdLst>
        </p14:section>
        <p14:section name="Indirect Supervision -- Wikification" id="{232F1C4D-03CC-4CEB-BB52-535C3DCE404A}">
          <p14:sldIdLst>
            <p14:sldId id="1529"/>
            <p14:sldId id="1440"/>
            <p14:sldId id="1443"/>
            <p14:sldId id="1522"/>
            <p14:sldId id="1523"/>
            <p14:sldId id="1482"/>
            <p14:sldId id="1481"/>
          </p14:sldIdLst>
        </p14:section>
        <p14:section name="Response Driven" id="{C663E4CB-7677-47D0-B63D-11E2E229DF3B}">
          <p14:sldIdLst>
            <p14:sldId id="1531"/>
            <p14:sldId id="1453"/>
            <p14:sldId id="1590"/>
            <p14:sldId id="1591"/>
            <p14:sldId id="1454"/>
            <p14:sldId id="1455"/>
            <p14:sldId id="1456"/>
            <p14:sldId id="1457"/>
            <p14:sldId id="1458"/>
          </p14:sldIdLst>
        </p14:section>
        <p14:section name="Summary" id="{E36919F2-CC2B-4DFB-98AC-76CBF4B98136}">
          <p14:sldIdLst>
            <p14:sldId id="1495"/>
            <p14:sldId id="13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3366CC"/>
    <a:srgbClr val="FFFFCC"/>
    <a:srgbClr val="9966FF"/>
    <a:srgbClr val="FF0000"/>
    <a:srgbClr val="FFFF99"/>
    <a:srgbClr val="0033CC"/>
    <a:srgbClr val="FF9933"/>
    <a:srgbClr val="FF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84828" autoAdjust="0"/>
  </p:normalViewPr>
  <p:slideViewPr>
    <p:cSldViewPr>
      <p:cViewPr varScale="1">
        <p:scale>
          <a:sx n="87" d="100"/>
          <a:sy n="87" d="100"/>
        </p:scale>
        <p:origin x="1221"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4.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6DD113-57D5-4B10-ADB0-FCF43CE59494}" type="slidenum">
              <a:rPr lang="en-US" altLang="en-US"/>
              <a:pPr/>
              <a:t>17</a:t>
            </a:fld>
            <a:endParaRPr lang="en-US" altLang="en-US"/>
          </a:p>
        </p:txBody>
      </p:sp>
      <p:sp>
        <p:nvSpPr>
          <p:cNvPr id="1364994" name="Rectangle 2"/>
          <p:cNvSpPr txBox="1">
            <a:spLocks noGrp="1" noRot="1" noChangeAspect="1" noChangeArrowheads="1" noTextEdit="1"/>
          </p:cNvSpPr>
          <p:nvPr>
            <p:ph type="sldImg"/>
          </p:nvPr>
        </p:nvSpPr>
        <p:spPr>
          <a:xfrm>
            <a:off x="1143000" y="693738"/>
            <a:ext cx="4572000" cy="3429000"/>
          </a:xfrm>
          <a:ln/>
        </p:spPr>
      </p:sp>
      <p:sp>
        <p:nvSpPr>
          <p:cNvPr id="1364995" name="Rectangle 3"/>
          <p:cNvSpPr txBox="1">
            <a:spLocks noGrp="1" noChangeArrowheads="1"/>
          </p:cNvSpPr>
          <p:nvPr>
            <p:ph type="body" idx="1"/>
          </p:nvPr>
        </p:nvSpPr>
        <p:spPr>
          <a:xfrm>
            <a:off x="685800" y="4341813"/>
            <a:ext cx="5487988" cy="40322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258113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1EB72-F0F2-4D32-BCFD-0CB6CB1539BB}" type="slidenum">
              <a:rPr lang="en-US" altLang="en-US"/>
              <a:pPr/>
              <a:t>18</a:t>
            </a:fld>
            <a:endParaRPr lang="en-US" altLang="en-US"/>
          </a:p>
        </p:txBody>
      </p:sp>
      <p:sp>
        <p:nvSpPr>
          <p:cNvPr id="1367042" name="Rectangle 2"/>
          <p:cNvSpPr txBox="1">
            <a:spLocks noGrp="1" noRot="1" noChangeAspect="1" noChangeArrowheads="1" noTextEdit="1"/>
          </p:cNvSpPr>
          <p:nvPr>
            <p:ph type="sldImg"/>
          </p:nvPr>
        </p:nvSpPr>
        <p:spPr>
          <a:xfrm>
            <a:off x="1143000" y="693738"/>
            <a:ext cx="4572000" cy="3429000"/>
          </a:xfrm>
          <a:ln/>
        </p:spPr>
      </p:sp>
      <p:sp>
        <p:nvSpPr>
          <p:cNvPr id="1367043" name="Rectangle 3"/>
          <p:cNvSpPr txBox="1">
            <a:spLocks noGrp="1" noChangeArrowheads="1"/>
          </p:cNvSpPr>
          <p:nvPr>
            <p:ph type="body" idx="1"/>
          </p:nvPr>
        </p:nvSpPr>
        <p:spPr>
          <a:xfrm>
            <a:off x="685800" y="4341813"/>
            <a:ext cx="5487988" cy="40322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17292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55C8A-FDC5-416A-A74B-E24CC1445EF7}" type="slidenum">
              <a:rPr lang="en-US" altLang="en-US"/>
              <a:pPr/>
              <a:t>19</a:t>
            </a:fld>
            <a:endParaRPr lang="en-US" altLang="en-US"/>
          </a:p>
        </p:txBody>
      </p:sp>
      <p:sp>
        <p:nvSpPr>
          <p:cNvPr id="1369090" name="Rectangle 2"/>
          <p:cNvSpPr txBox="1">
            <a:spLocks noGrp="1" noRot="1" noChangeAspect="1" noChangeArrowheads="1" noTextEdit="1"/>
          </p:cNvSpPr>
          <p:nvPr>
            <p:ph type="sldImg"/>
          </p:nvPr>
        </p:nvSpPr>
        <p:spPr>
          <a:xfrm>
            <a:off x="1143000" y="693738"/>
            <a:ext cx="4572000" cy="3429000"/>
          </a:xfrm>
          <a:ln/>
        </p:spPr>
      </p:sp>
      <p:sp>
        <p:nvSpPr>
          <p:cNvPr id="1369091" name="Rectangle 3"/>
          <p:cNvSpPr txBox="1">
            <a:spLocks noGrp="1" noChangeArrowheads="1"/>
          </p:cNvSpPr>
          <p:nvPr>
            <p:ph type="body" idx="1"/>
          </p:nvPr>
        </p:nvSpPr>
        <p:spPr>
          <a:xfrm>
            <a:off x="685800" y="4341813"/>
            <a:ext cx="5487988" cy="40322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494400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3C3DC-33ED-4842-9C53-4C2E72DA4C18}" type="slidenum">
              <a:rPr lang="en-US" altLang="en-US"/>
              <a:pPr/>
              <a:t>20</a:t>
            </a:fld>
            <a:endParaRPr lang="en-US" altLang="en-US"/>
          </a:p>
        </p:txBody>
      </p:sp>
      <p:sp>
        <p:nvSpPr>
          <p:cNvPr id="1371138" name="Rectangle 2"/>
          <p:cNvSpPr txBox="1">
            <a:spLocks noGrp="1" noRot="1" noChangeAspect="1" noChangeArrowheads="1" noTextEdit="1"/>
          </p:cNvSpPr>
          <p:nvPr>
            <p:ph type="sldImg"/>
          </p:nvPr>
        </p:nvSpPr>
        <p:spPr>
          <a:xfrm>
            <a:off x="1143000" y="693738"/>
            <a:ext cx="4572000" cy="3429000"/>
          </a:xfrm>
          <a:ln/>
        </p:spPr>
      </p:sp>
      <p:sp>
        <p:nvSpPr>
          <p:cNvPr id="1371139" name="Rectangle 3"/>
          <p:cNvSpPr txBox="1">
            <a:spLocks noGrp="1" noChangeArrowheads="1"/>
          </p:cNvSpPr>
          <p:nvPr>
            <p:ph type="body" idx="1"/>
          </p:nvPr>
        </p:nvSpPr>
        <p:spPr>
          <a:xfrm>
            <a:off x="685800" y="4341813"/>
            <a:ext cx="5487988" cy="40322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09009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96C8D-CFD3-4935-82F9-B2A58C503279}" type="slidenum">
              <a:rPr lang="en-US" altLang="en-US"/>
              <a:pPr/>
              <a:t>21</a:t>
            </a:fld>
            <a:endParaRPr lang="en-US" altLang="en-US"/>
          </a:p>
        </p:txBody>
      </p:sp>
      <p:sp>
        <p:nvSpPr>
          <p:cNvPr id="1424386" name="Rectangle 2"/>
          <p:cNvSpPr txBox="1">
            <a:spLocks noGrp="1" noRot="1" noChangeAspect="1" noChangeArrowheads="1" noTextEdit="1"/>
          </p:cNvSpPr>
          <p:nvPr>
            <p:ph type="sldImg"/>
          </p:nvPr>
        </p:nvSpPr>
        <p:spPr>
          <a:xfrm>
            <a:off x="1143000" y="693738"/>
            <a:ext cx="4572000" cy="3429000"/>
          </a:xfrm>
          <a:ln/>
        </p:spPr>
      </p:sp>
      <p:sp>
        <p:nvSpPr>
          <p:cNvPr id="1424387" name="Rectangle 3"/>
          <p:cNvSpPr txBox="1">
            <a:spLocks noGrp="1" noChangeArrowheads="1"/>
          </p:cNvSpPr>
          <p:nvPr>
            <p:ph type="body" idx="1"/>
          </p:nvPr>
        </p:nvSpPr>
        <p:spPr>
          <a:xfrm>
            <a:off x="685800" y="4341813"/>
            <a:ext cx="5487988" cy="40322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297571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CFDEB-0027-4D51-9800-729705975C4E}" type="slidenum">
              <a:rPr lang="en-US" altLang="en-US"/>
              <a:pPr/>
              <a:t>22</a:t>
            </a:fld>
            <a:endParaRPr lang="en-US" altLang="en-US"/>
          </a:p>
        </p:txBody>
      </p:sp>
      <p:sp>
        <p:nvSpPr>
          <p:cNvPr id="1377282" name="Rectangle 2"/>
          <p:cNvSpPr txBox="1">
            <a:spLocks noGrp="1" noRot="1" noChangeAspect="1" noChangeArrowheads="1" noTextEdit="1"/>
          </p:cNvSpPr>
          <p:nvPr>
            <p:ph type="sldImg"/>
          </p:nvPr>
        </p:nvSpPr>
        <p:spPr>
          <a:xfrm>
            <a:off x="1143000" y="693738"/>
            <a:ext cx="4572000" cy="3429000"/>
          </a:xfrm>
          <a:ln/>
        </p:spPr>
      </p:sp>
      <p:sp>
        <p:nvSpPr>
          <p:cNvPr id="1377283" name="Rectangle 3"/>
          <p:cNvSpPr txBox="1">
            <a:spLocks noGrp="1" noChangeArrowheads="1"/>
          </p:cNvSpPr>
          <p:nvPr>
            <p:ph type="body" idx="1"/>
          </p:nvPr>
        </p:nvSpPr>
        <p:spPr>
          <a:xfrm>
            <a:off x="685800" y="4341813"/>
            <a:ext cx="5487988" cy="40322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2556975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CFDEB-0027-4D51-9800-729705975C4E}" type="slidenum">
              <a:rPr lang="en-US" altLang="en-US"/>
              <a:pPr/>
              <a:t>23</a:t>
            </a:fld>
            <a:endParaRPr lang="en-US" altLang="en-US"/>
          </a:p>
        </p:txBody>
      </p:sp>
      <p:sp>
        <p:nvSpPr>
          <p:cNvPr id="1377282" name="Rectangle 2"/>
          <p:cNvSpPr txBox="1">
            <a:spLocks noGrp="1" noRot="1" noChangeAspect="1" noChangeArrowheads="1" noTextEdit="1"/>
          </p:cNvSpPr>
          <p:nvPr>
            <p:ph type="sldImg"/>
          </p:nvPr>
        </p:nvSpPr>
        <p:spPr>
          <a:xfrm>
            <a:off x="1143000" y="693738"/>
            <a:ext cx="4572000" cy="3429000"/>
          </a:xfrm>
          <a:ln/>
        </p:spPr>
      </p:sp>
      <p:sp>
        <p:nvSpPr>
          <p:cNvPr id="1377283" name="Rectangle 3"/>
          <p:cNvSpPr txBox="1">
            <a:spLocks noGrp="1" noChangeArrowheads="1"/>
          </p:cNvSpPr>
          <p:nvPr>
            <p:ph type="body" idx="1"/>
          </p:nvPr>
        </p:nvSpPr>
        <p:spPr>
          <a:xfrm>
            <a:off x="685800" y="4341813"/>
            <a:ext cx="5487988" cy="40322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110570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CFDEB-0027-4D51-9800-729705975C4E}" type="slidenum">
              <a:rPr lang="en-US" altLang="en-US"/>
              <a:pPr/>
              <a:t>24</a:t>
            </a:fld>
            <a:endParaRPr lang="en-US" altLang="en-US"/>
          </a:p>
        </p:txBody>
      </p:sp>
      <p:sp>
        <p:nvSpPr>
          <p:cNvPr id="1377282" name="Rectangle 2"/>
          <p:cNvSpPr txBox="1">
            <a:spLocks noGrp="1" noRot="1" noChangeAspect="1" noChangeArrowheads="1" noTextEdit="1"/>
          </p:cNvSpPr>
          <p:nvPr>
            <p:ph type="sldImg"/>
          </p:nvPr>
        </p:nvSpPr>
        <p:spPr>
          <a:xfrm>
            <a:off x="1143000" y="693738"/>
            <a:ext cx="4572000" cy="3429000"/>
          </a:xfrm>
          <a:ln/>
        </p:spPr>
      </p:sp>
      <p:sp>
        <p:nvSpPr>
          <p:cNvPr id="1377283" name="Rectangle 3"/>
          <p:cNvSpPr txBox="1">
            <a:spLocks noGrp="1" noChangeArrowheads="1"/>
          </p:cNvSpPr>
          <p:nvPr>
            <p:ph type="body" idx="1"/>
          </p:nvPr>
        </p:nvSpPr>
        <p:spPr>
          <a:xfrm>
            <a:off x="685800" y="4341813"/>
            <a:ext cx="5487988" cy="40322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408050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25</a:t>
            </a:fld>
            <a:endParaRPr lang="en-US" dirty="0"/>
          </a:p>
        </p:txBody>
      </p:sp>
    </p:spTree>
    <p:extLst>
      <p:ext uri="{BB962C8B-B14F-4D97-AF65-F5344CB8AC3E}">
        <p14:creationId xmlns:p14="http://schemas.microsoft.com/office/powerpoint/2010/main" val="3829668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0" name="Shape 8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683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FF912-D92C-478A-9A5B-0F6838DF97E6}" type="slidenum">
              <a:rPr lang="en-US" altLang="en-US"/>
              <a:pPr/>
              <a:t>2</a:t>
            </a:fld>
            <a:endParaRPr lang="en-US" altLang="en-US"/>
          </a:p>
        </p:txBody>
      </p:sp>
      <p:sp>
        <p:nvSpPr>
          <p:cNvPr id="1276930" name="Rectangle 2"/>
          <p:cNvSpPr txBox="1">
            <a:spLocks noGrp="1" noRot="1" noChangeAspect="1" noChangeArrowheads="1" noTextEdit="1"/>
          </p:cNvSpPr>
          <p:nvPr>
            <p:ph type="sldImg"/>
          </p:nvPr>
        </p:nvSpPr>
        <p:spPr>
          <a:ln/>
        </p:spPr>
      </p:sp>
      <p:sp>
        <p:nvSpPr>
          <p:cNvPr id="1276931" name="Text Box 3"/>
          <p:cNvSpPr txBox="1">
            <a:spLocks noGrp="1"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a:spcBef>
                <a:spcPts val="450"/>
              </a:spcBef>
              <a:tabLst>
                <a:tab pos="723900" algn="l"/>
                <a:tab pos="1447800" algn="l"/>
                <a:tab pos="2171700" algn="l"/>
                <a:tab pos="2895600" algn="l"/>
                <a:tab pos="3619500" algn="l"/>
                <a:tab pos="4343400" algn="l"/>
                <a:tab pos="5067300" algn="l"/>
              </a:tabLst>
            </a:pPr>
            <a:r>
              <a:rPr lang="en-US" altLang="en-US" sz="1300">
                <a:latin typeface="Arial" pitchFamily="34" charset="0"/>
              </a:rPr>
              <a:t>Hearing this sentence, with unknown words in a language with unknown grammar, where do you start?  </a:t>
            </a:r>
          </a:p>
        </p:txBody>
      </p:sp>
    </p:spTree>
    <p:extLst>
      <p:ext uri="{BB962C8B-B14F-4D97-AF65-F5344CB8AC3E}">
        <p14:creationId xmlns:p14="http://schemas.microsoft.com/office/powerpoint/2010/main" val="2024480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8" name="Shape 8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0795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807920-B121-4AE3-8446-64AAD746B0A2}" type="slidenum">
              <a:rPr lang="en-US" altLang="en-US">
                <a:latin typeface="Times New Roman" pitchFamily="18" charset="0"/>
              </a:rPr>
              <a:pPr eaLnBrk="1" hangingPunct="1"/>
              <a:t>32</a:t>
            </a:fld>
            <a:endParaRPr lang="en-US" altLang="en-US">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Text Box 3"/>
          <p:cNvSpPr>
            <a:spLocks noGrp="1"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eaLnBrk="1" hangingPunct="1">
              <a:spcBef>
                <a:spcPts val="450"/>
              </a:spcBef>
              <a:tabLst>
                <a:tab pos="723900" algn="l"/>
                <a:tab pos="1447800" algn="l"/>
                <a:tab pos="2171700" algn="l"/>
                <a:tab pos="2895600" algn="l"/>
                <a:tab pos="3619500" algn="l"/>
                <a:tab pos="4343400" algn="l"/>
                <a:tab pos="5067300" algn="l"/>
              </a:tabLst>
            </a:pPr>
            <a:r>
              <a:rPr lang="en-US" altLang="en-US" sz="1300" smtClean="0">
                <a:latin typeface="Arial" pitchFamily="34" charset="0"/>
              </a:rPr>
              <a:t>So let’s look at the problem facing the child.  In learning a language, a child must figure out how to map words and syntactic devices onto the meanings they are meant to convey in the native language.  </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altLang="en-US" sz="1300" smtClean="0">
              <a:latin typeface="Arial" pitchFamily="34" charset="0"/>
            </a:endParaRPr>
          </a:p>
          <a:p>
            <a:pPr defTabSz="457200" eaLnBrk="1" hangingPunct="1">
              <a:spcBef>
                <a:spcPts val="450"/>
              </a:spcBef>
              <a:tabLst>
                <a:tab pos="723900" algn="l"/>
                <a:tab pos="1447800" algn="l"/>
                <a:tab pos="2171700" algn="l"/>
                <a:tab pos="2895600" algn="l"/>
                <a:tab pos="3619500" algn="l"/>
                <a:tab pos="4343400" algn="l"/>
                <a:tab pos="5067300" algn="l"/>
              </a:tabLst>
            </a:pPr>
            <a:r>
              <a:rPr lang="en-US" altLang="en-US" sz="1300" smtClean="0">
                <a:latin typeface="Arial" pitchFamily="34" charset="0"/>
              </a:rPr>
              <a:t>Viewed in this way, this is a highly unconstrained mapping problem.  In principle, anything in the language could be relevant to anything in the world.</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altLang="en-US" sz="1300" smtClean="0">
              <a:latin typeface="Arial" pitchFamily="34" charset="0"/>
            </a:endParaRPr>
          </a:p>
        </p:txBody>
      </p:sp>
    </p:spTree>
    <p:extLst>
      <p:ext uri="{BB962C8B-B14F-4D97-AF65-F5344CB8AC3E}">
        <p14:creationId xmlns:p14="http://schemas.microsoft.com/office/powerpoint/2010/main" val="752481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33</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smtClean="0"/>
          </a:p>
        </p:txBody>
      </p:sp>
    </p:spTree>
    <p:extLst>
      <p:ext uri="{BB962C8B-B14F-4D97-AF65-F5344CB8AC3E}">
        <p14:creationId xmlns:p14="http://schemas.microsoft.com/office/powerpoint/2010/main" val="1717663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34</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smtClean="0"/>
          </a:p>
        </p:txBody>
      </p:sp>
    </p:spTree>
    <p:extLst>
      <p:ext uri="{BB962C8B-B14F-4D97-AF65-F5344CB8AC3E}">
        <p14:creationId xmlns:p14="http://schemas.microsoft.com/office/powerpoint/2010/main" val="310696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6F5A1-8B67-43F8-9FCE-F1DA2294D157}" type="slidenum">
              <a:rPr lang="en-US" altLang="en-US"/>
              <a:pPr/>
              <a:t>36</a:t>
            </a:fld>
            <a:endParaRPr lang="en-US" alt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0281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37</a:t>
            </a:fld>
            <a:endParaRPr lang="en-US" dirty="0"/>
          </a:p>
        </p:txBody>
      </p:sp>
    </p:spTree>
    <p:extLst>
      <p:ext uri="{BB962C8B-B14F-4D97-AF65-F5344CB8AC3E}">
        <p14:creationId xmlns:p14="http://schemas.microsoft.com/office/powerpoint/2010/main" val="1210018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38</a:t>
            </a:fld>
            <a:endParaRPr lang="en-US" dirty="0"/>
          </a:p>
        </p:txBody>
      </p:sp>
    </p:spTree>
    <p:extLst>
      <p:ext uri="{BB962C8B-B14F-4D97-AF65-F5344CB8AC3E}">
        <p14:creationId xmlns:p14="http://schemas.microsoft.com/office/powerpoint/2010/main" val="4272141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7F507-01D1-4510-A526-913965E94603}" type="slidenum">
              <a:rPr lang="en-US" smtClean="0"/>
              <a:pPr/>
              <a:t>40</a:t>
            </a:fld>
            <a:endParaRPr lang="en-US"/>
          </a:p>
        </p:txBody>
      </p:sp>
    </p:spTree>
    <p:extLst>
      <p:ext uri="{BB962C8B-B14F-4D97-AF65-F5344CB8AC3E}">
        <p14:creationId xmlns:p14="http://schemas.microsoft.com/office/powerpoint/2010/main" val="645717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44</a:t>
            </a:fld>
            <a:endParaRPr lang="en-US" dirty="0"/>
          </a:p>
        </p:txBody>
      </p:sp>
    </p:spTree>
    <p:extLst>
      <p:ext uri="{BB962C8B-B14F-4D97-AF65-F5344CB8AC3E}">
        <p14:creationId xmlns:p14="http://schemas.microsoft.com/office/powerpoint/2010/main" val="3736731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 is </a:t>
            </a:r>
            <a:r>
              <a:rPr lang="en-US" dirty="0" err="1" smtClean="0"/>
              <a:t>wikification</a:t>
            </a:r>
            <a:endParaRPr lang="en-US" dirty="0" smtClean="0"/>
          </a:p>
          <a:p>
            <a:r>
              <a:rPr lang="en-US" baseline="0" dirty="0" smtClean="0"/>
              <a:t>Read wiki titles slower</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45</a:t>
            </a:fld>
            <a:endParaRPr lang="en-US"/>
          </a:p>
        </p:txBody>
      </p:sp>
    </p:spTree>
    <p:extLst>
      <p:ext uri="{BB962C8B-B14F-4D97-AF65-F5344CB8AC3E}">
        <p14:creationId xmlns:p14="http://schemas.microsoft.com/office/powerpoint/2010/main" val="211816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E9AAC-62CA-4BFA-BCA9-DED0242C0C3C}" type="slidenum">
              <a:rPr lang="en-US" altLang="en-US"/>
              <a:pPr/>
              <a:t>3</a:t>
            </a:fld>
            <a:endParaRPr lang="en-US" altLang="en-US"/>
          </a:p>
        </p:txBody>
      </p:sp>
      <p:sp>
        <p:nvSpPr>
          <p:cNvPr id="1278978" name="Rectangle 2"/>
          <p:cNvSpPr txBox="1">
            <a:spLocks noGrp="1" noRot="1" noChangeAspect="1" noChangeArrowheads="1" noTextEdit="1"/>
          </p:cNvSpPr>
          <p:nvPr>
            <p:ph type="sldImg"/>
          </p:nvPr>
        </p:nvSpPr>
        <p:spPr>
          <a:ln/>
        </p:spPr>
      </p:sp>
      <p:sp>
        <p:nvSpPr>
          <p:cNvPr id="1278979" name="Text Box 3"/>
          <p:cNvSpPr txBox="1">
            <a:spLocks noGrp="1"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a:spcBef>
                <a:spcPts val="450"/>
              </a:spcBef>
              <a:tabLst>
                <a:tab pos="723900" algn="l"/>
                <a:tab pos="1447800" algn="l"/>
                <a:tab pos="2171700" algn="l"/>
                <a:tab pos="2895600" algn="l"/>
                <a:tab pos="3619500" algn="l"/>
                <a:tab pos="4343400" algn="l"/>
                <a:tab pos="5067300" algn="l"/>
              </a:tabLst>
            </a:pPr>
            <a:r>
              <a:rPr lang="en-US" altLang="en-US" sz="1300">
                <a:latin typeface="Arial" pitchFamily="34" charset="0"/>
              </a:rPr>
              <a:t>So let’s look at the problem facing the child.  In learning a language, a child must figure out how to map words and syntactic devices onto the meanings they are meant to convey in the native language.  </a:t>
            </a:r>
          </a:p>
          <a:p>
            <a:pPr defTabSz="457200">
              <a:spcBef>
                <a:spcPts val="450"/>
              </a:spcBef>
              <a:tabLst>
                <a:tab pos="723900" algn="l"/>
                <a:tab pos="1447800" algn="l"/>
                <a:tab pos="2171700" algn="l"/>
                <a:tab pos="2895600" algn="l"/>
                <a:tab pos="3619500" algn="l"/>
                <a:tab pos="4343400" algn="l"/>
                <a:tab pos="5067300" algn="l"/>
              </a:tabLst>
            </a:pPr>
            <a:endParaRPr lang="en-US" altLang="en-US" sz="130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r>
              <a:rPr lang="en-US" altLang="en-US" sz="1300">
                <a:latin typeface="Arial" pitchFamily="34" charset="0"/>
              </a:rPr>
              <a:t>Viewed in this way, this is a highly unconstrained mapping problem.  In principle, anything in the language could be relevant to anything in the world.</a:t>
            </a:r>
          </a:p>
          <a:p>
            <a:pPr defTabSz="457200">
              <a:spcBef>
                <a:spcPts val="450"/>
              </a:spcBef>
              <a:tabLst>
                <a:tab pos="723900" algn="l"/>
                <a:tab pos="1447800" algn="l"/>
                <a:tab pos="2171700" algn="l"/>
                <a:tab pos="2895600" algn="l"/>
                <a:tab pos="3619500" algn="l"/>
                <a:tab pos="4343400" algn="l"/>
                <a:tab pos="5067300" algn="l"/>
              </a:tabLst>
            </a:pPr>
            <a:endParaRPr lang="en-US" altLang="en-US" sz="1300">
              <a:latin typeface="Arial" pitchFamily="34" charset="0"/>
            </a:endParaRPr>
          </a:p>
        </p:txBody>
      </p:sp>
    </p:spTree>
    <p:extLst>
      <p:ext uri="{BB962C8B-B14F-4D97-AF65-F5344CB8AC3E}">
        <p14:creationId xmlns:p14="http://schemas.microsoft.com/office/powerpoint/2010/main" val="2159178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Quite impressive, bottleneck: adding more sophisticated contextual features does not</a:t>
            </a:r>
            <a:r>
              <a:rPr lang="en-US" baseline="0" dirty="0" smtClean="0"/>
              <a:t> help much</a:t>
            </a:r>
          </a:p>
          <a:p>
            <a:r>
              <a:rPr lang="en-US" baseline="0" dirty="0" smtClean="0"/>
              <a:t>We do not want to level off here</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46</a:t>
            </a:fld>
            <a:endParaRPr lang="en-US"/>
          </a:p>
        </p:txBody>
      </p:sp>
    </p:spTree>
    <p:extLst>
      <p:ext uri="{BB962C8B-B14F-4D97-AF65-F5344CB8AC3E}">
        <p14:creationId xmlns:p14="http://schemas.microsoft.com/office/powerpoint/2010/main" val="2261572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 describe the task by an example. Given a piece of text, it can be a sentence, a paragraph, or a document. Here it is a title of a journal paper. </a:t>
            </a:r>
          </a:p>
          <a:p>
            <a:r>
              <a:rPr lang="en-US" baseline="0" dirty="0" smtClean="0"/>
              <a:t>There are actually two sub tasks. The first one is mention detection. We want to extract substrings which are concepts. In this example, mentions are the two underlined words.</a:t>
            </a:r>
          </a:p>
          <a:p>
            <a:r>
              <a:rPr lang="en-US" baseline="0" dirty="0" smtClean="0"/>
              <a:t>This task is already very challenging and I’m currently working on it. </a:t>
            </a:r>
          </a:p>
          <a:p>
            <a:endParaRPr lang="en-US" baseline="0" dirty="0" smtClean="0"/>
          </a:p>
          <a:p>
            <a:r>
              <a:rPr lang="en-US" baseline="0" dirty="0" smtClean="0"/>
              <a:t>In this work, we take the mentions as given and focus on the second step, grounding the mentions to multiple KBs.</a:t>
            </a:r>
          </a:p>
          <a:p>
            <a:r>
              <a:rPr lang="en-US" baseline="0" dirty="0" smtClean="0"/>
              <a:t>Here, BRCA2 is grounded to two concepts in two different ontologies. We can see that the concepts in KBs can overlap and we want to find all concepts the mention refers to.</a:t>
            </a:r>
          </a:p>
          <a:p>
            <a:endParaRPr lang="en-US" baseline="0" dirty="0" smtClean="0"/>
          </a:p>
          <a:p>
            <a:r>
              <a:rPr lang="en-US" baseline="0" dirty="0" smtClean="0"/>
              <a:t>And here are examples of an entry in the ontology. A concept usually contains an id, name, a short definition, some synonyms, and few relations with other concepts.</a:t>
            </a:r>
          </a:p>
          <a:p>
            <a:r>
              <a:rPr lang="en-US" baseline="0" dirty="0" smtClean="0"/>
              <a:t>This succinct information is quite different from what </a:t>
            </a:r>
            <a:r>
              <a:rPr lang="en-US" baseline="0" dirty="0" err="1" smtClean="0"/>
              <a:t>wikipedia</a:t>
            </a:r>
            <a:r>
              <a:rPr lang="en-US" baseline="0" dirty="0" smtClean="0"/>
              <a:t> has, which makes this task harder.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47</a:t>
            </a:fld>
            <a:endParaRPr lang="en-US" dirty="0"/>
          </a:p>
        </p:txBody>
      </p:sp>
    </p:spTree>
    <p:extLst>
      <p:ext uri="{BB962C8B-B14F-4D97-AF65-F5344CB8AC3E}">
        <p14:creationId xmlns:p14="http://schemas.microsoft.com/office/powerpoint/2010/main" val="229720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task is very challenging, the main challenges are coming from the general WSD problem, the ambiguity and variability. </a:t>
            </a:r>
          </a:p>
          <a:p>
            <a:r>
              <a:rPr lang="en-US" baseline="0" dirty="0" smtClean="0"/>
              <a:t>Ambiguity means a term can be ….</a:t>
            </a:r>
          </a:p>
          <a:p>
            <a:r>
              <a:rPr lang="en-US" baseline="0" dirty="0" smtClean="0"/>
              <a:t>Variability means. …</a:t>
            </a:r>
          </a:p>
          <a:p>
            <a:endParaRPr lang="en-US" baseline="0" dirty="0" smtClean="0"/>
          </a:p>
          <a:p>
            <a:r>
              <a:rPr lang="en-US" baseline="0" dirty="0" smtClean="0"/>
              <a:t>Another challenge of not using </a:t>
            </a:r>
            <a:r>
              <a:rPr lang="en-US" baseline="0" dirty="0" err="1" smtClean="0"/>
              <a:t>wikipedia</a:t>
            </a:r>
            <a:r>
              <a:rPr lang="en-US" baseline="0" dirty="0" smtClean="0"/>
              <a:t> is the supervision.</a:t>
            </a:r>
          </a:p>
          <a:p>
            <a:r>
              <a:rPr lang="en-US" baseline="0" dirty="0" smtClean="0"/>
              <a:t>A good </a:t>
            </a:r>
            <a:r>
              <a:rPr lang="en-US" baseline="0" dirty="0" err="1" smtClean="0"/>
              <a:t>wikification</a:t>
            </a:r>
            <a:r>
              <a:rPr lang="en-US" baseline="0" dirty="0" smtClean="0"/>
              <a:t> system usually trains a ranking model to score concepts using supervised learning. And </a:t>
            </a:r>
            <a:r>
              <a:rPr lang="en-US" baseline="0" dirty="0" err="1" smtClean="0"/>
              <a:t>wikipedia’s</a:t>
            </a:r>
            <a:r>
              <a:rPr lang="en-US" baseline="0" dirty="0" smtClean="0"/>
              <a:t> hyperlink structure kind of provides free supervision</a:t>
            </a:r>
          </a:p>
          <a:p>
            <a:r>
              <a:rPr lang="en-US" baseline="0" dirty="0" smtClean="0"/>
              <a:t>Which the ontologies we use don’t have. Also, it is </a:t>
            </a:r>
            <a:r>
              <a:rPr lang="en-US" baseline="0" dirty="0" err="1" smtClean="0"/>
              <a:t>reletively</a:t>
            </a:r>
            <a:r>
              <a:rPr lang="en-US" baseline="0" dirty="0" smtClean="0"/>
              <a:t> difficult to </a:t>
            </a:r>
          </a:p>
          <a:p>
            <a:endParaRPr lang="en-US" baseline="0" dirty="0" smtClean="0"/>
          </a:p>
          <a:p>
            <a:r>
              <a:rPr lang="en-US" baseline="0" dirty="0" smtClean="0"/>
              <a:t>One of the key contributions in this work is we </a:t>
            </a:r>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48</a:t>
            </a:fld>
            <a:endParaRPr lang="en-US" dirty="0"/>
          </a:p>
        </p:txBody>
      </p:sp>
    </p:spTree>
    <p:extLst>
      <p:ext uri="{BB962C8B-B14F-4D97-AF65-F5344CB8AC3E}">
        <p14:creationId xmlns:p14="http://schemas.microsoft.com/office/powerpoint/2010/main" val="2412260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We perform very</a:t>
            </a:r>
            <a:r>
              <a:rPr lang="en-US" baseline="0" dirty="0" smtClean="0"/>
              <a:t> well on the Spanish Mention Discovery step, describe in the next slide</a:t>
            </a:r>
            <a:endParaRPr dirty="0"/>
          </a:p>
        </p:txBody>
      </p:sp>
    </p:spTree>
    <p:extLst>
      <p:ext uri="{BB962C8B-B14F-4D97-AF65-F5344CB8AC3E}">
        <p14:creationId xmlns:p14="http://schemas.microsoft.com/office/powerpoint/2010/main" val="1540911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NLU: about recovering meaning from text – a lot of work aims directly at that or at some subtasks that</a:t>
            </a:r>
            <a:r>
              <a:rPr lang="en-US" baseline="0" dirty="0" smtClean="0"/>
              <a:t> might look like this:….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52</a:t>
            </a:fld>
            <a:endParaRPr lang="en-US" dirty="0"/>
          </a:p>
        </p:txBody>
      </p:sp>
    </p:spTree>
    <p:extLst>
      <p:ext uri="{BB962C8B-B14F-4D97-AF65-F5344CB8AC3E}">
        <p14:creationId xmlns:p14="http://schemas.microsoft.com/office/powerpoint/2010/main" val="4074760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54</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54</a:t>
            </a:fld>
            <a:endParaRPr lang="en-US" sz="1200">
              <a:latin typeface="Calibri" pitchFamily="34" charset="0"/>
            </a:endParaRPr>
          </a:p>
        </p:txBody>
      </p:sp>
    </p:spTree>
    <p:extLst>
      <p:ext uri="{BB962C8B-B14F-4D97-AF65-F5344CB8AC3E}">
        <p14:creationId xmlns:p14="http://schemas.microsoft.com/office/powerpoint/2010/main" val="3086171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55</a:t>
            </a:fld>
            <a:endParaRPr lang="en-US"/>
          </a:p>
        </p:txBody>
      </p:sp>
    </p:spTree>
    <p:extLst>
      <p:ext uri="{BB962C8B-B14F-4D97-AF65-F5344CB8AC3E}">
        <p14:creationId xmlns:p14="http://schemas.microsoft.com/office/powerpoint/2010/main" val="1689435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56</a:t>
            </a:fld>
            <a:endParaRPr lang="en-US"/>
          </a:p>
        </p:txBody>
      </p:sp>
    </p:spTree>
    <p:extLst>
      <p:ext uri="{BB962C8B-B14F-4D97-AF65-F5344CB8AC3E}">
        <p14:creationId xmlns:p14="http://schemas.microsoft.com/office/powerpoint/2010/main" val="2952355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57</a:t>
            </a:fld>
            <a:endParaRPr lang="en-US"/>
          </a:p>
        </p:txBody>
      </p:sp>
    </p:spTree>
    <p:extLst>
      <p:ext uri="{BB962C8B-B14F-4D97-AF65-F5344CB8AC3E}">
        <p14:creationId xmlns:p14="http://schemas.microsoft.com/office/powerpoint/2010/main" val="2338032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81416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1CAAB-FE10-4A2B-9650-41B6083F6D11}" type="slidenum">
              <a:rPr lang="en-US" altLang="en-US"/>
              <a:pPr/>
              <a:t>4</a:t>
            </a:fld>
            <a:endParaRPr lang="en-US" altLang="en-US"/>
          </a:p>
        </p:txBody>
      </p:sp>
      <p:sp>
        <p:nvSpPr>
          <p:cNvPr id="1281026" name="Rectangle 2"/>
          <p:cNvSpPr txBox="1">
            <a:spLocks noGrp="1" noRot="1" noChangeAspect="1" noChangeArrowheads="1" noTextEdit="1"/>
          </p:cNvSpPr>
          <p:nvPr>
            <p:ph type="sldImg"/>
          </p:nvPr>
        </p:nvSpPr>
        <p:spPr>
          <a:ln/>
        </p:spPr>
      </p:sp>
      <p:sp>
        <p:nvSpPr>
          <p:cNvPr id="1281027" name="Text Box 3"/>
          <p:cNvSpPr txBox="1">
            <a:spLocks noGrp="1"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a:spcBef>
                <a:spcPts val="450"/>
              </a:spcBef>
              <a:tabLst>
                <a:tab pos="723900" algn="l"/>
                <a:tab pos="1447800" algn="l"/>
                <a:tab pos="2171700" algn="l"/>
                <a:tab pos="2895600" algn="l"/>
                <a:tab pos="3619500" algn="l"/>
                <a:tab pos="4343400" algn="l"/>
                <a:tab pos="5067300" algn="l"/>
              </a:tabLst>
            </a:pPr>
            <a:r>
              <a:rPr lang="en-US" altLang="en-US" sz="1300">
                <a:latin typeface="Arial" pitchFamily="34" charset="0"/>
              </a:rPr>
              <a:t>Ultimately, the story goes, you can figure out AHA, this word co-occurs with these animals, it means ‘sheep’.  And this word co-occurs with this action, it means ‘GIVE’. or maybe ‘give food’ (feed)</a:t>
            </a:r>
          </a:p>
        </p:txBody>
      </p:sp>
    </p:spTree>
    <p:extLst>
      <p:ext uri="{BB962C8B-B14F-4D97-AF65-F5344CB8AC3E}">
        <p14:creationId xmlns:p14="http://schemas.microsoft.com/office/powerpoint/2010/main" val="5608429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Still</a:t>
            </a:r>
            <a:r>
              <a:rPr lang="en-US" baseline="0" dirty="0" smtClean="0"/>
              <a:t> a lot of problems. Still, if you think that we can do supervision, let’s think about these problems…</a:t>
            </a:r>
            <a:endParaRPr lang="en-US" dirty="0"/>
          </a:p>
        </p:txBody>
      </p:sp>
      <p:sp>
        <p:nvSpPr>
          <p:cNvPr id="41988" name="Slide Number Placeholder 3"/>
          <p:cNvSpPr>
            <a:spLocks noGrp="1"/>
          </p:cNvSpPr>
          <p:nvPr>
            <p:ph type="sldNum" sz="quarter" idx="5"/>
          </p:nvPr>
        </p:nvSpPr>
        <p:spPr bwMode="auto">
          <a:noFill/>
          <a:ln>
            <a:miter lim="800000"/>
            <a:headEnd/>
            <a:tailEnd/>
          </a:ln>
        </p:spPr>
        <p:txBody>
          <a:bodyPr/>
          <a:lstStyle/>
          <a:p>
            <a:fld id="{3BAA841C-3B14-D946-9A79-A7BE6A98FA64}" type="slidenum">
              <a:rPr lang="en-US"/>
              <a:pPr/>
              <a:t>59</a:t>
            </a:fld>
            <a:endParaRPr lang="en-US"/>
          </a:p>
        </p:txBody>
      </p:sp>
    </p:spTree>
    <p:extLst>
      <p:ext uri="{BB962C8B-B14F-4D97-AF65-F5344CB8AC3E}">
        <p14:creationId xmlns:p14="http://schemas.microsoft.com/office/powerpoint/2010/main" val="3191062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61</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61</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7D158-7AF1-46D2-B25F-9FF99CC62AB8}" type="slidenum">
              <a:rPr lang="en-US" altLang="en-US"/>
              <a:pPr/>
              <a:t>5</a:t>
            </a:fld>
            <a:endParaRPr lang="en-US" altLang="en-US"/>
          </a:p>
        </p:txBody>
      </p:sp>
      <p:sp>
        <p:nvSpPr>
          <p:cNvPr id="1283074" name="Rectangle 2"/>
          <p:cNvSpPr txBox="1">
            <a:spLocks noGrp="1" noRot="1" noChangeAspect="1" noChangeArrowheads="1" noTextEdit="1"/>
          </p:cNvSpPr>
          <p:nvPr>
            <p:ph type="sldImg"/>
          </p:nvPr>
        </p:nvSpPr>
        <p:spPr>
          <a:ln/>
        </p:spPr>
      </p:sp>
      <p:sp>
        <p:nvSpPr>
          <p:cNvPr id="1283075" name="Text Box 3"/>
          <p:cNvSpPr txBox="1">
            <a:spLocks noGrp="1"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a:spcBef>
                <a:spcPts val="450"/>
              </a:spcBef>
              <a:tabLst>
                <a:tab pos="723900" algn="l"/>
                <a:tab pos="1447800" algn="l"/>
                <a:tab pos="2171700" algn="l"/>
                <a:tab pos="2895600" algn="l"/>
                <a:tab pos="3619500" algn="l"/>
                <a:tab pos="4343400" algn="l"/>
                <a:tab pos="5067300" algn="l"/>
              </a:tabLst>
            </a:pPr>
            <a:r>
              <a:rPr lang="en-US" altLang="en-US" sz="1300" dirty="0">
                <a:latin typeface="Arial" pitchFamily="34" charset="0"/>
              </a:rPr>
              <a:t>To explore this possibility, my colleagues and I have been thinking about how very simple aspects of sentence structures might be intrinsically meaningful to children -- even before they’ve learned much about the syntax of the native language. </a:t>
            </a:r>
            <a:endParaRPr lang="en-US" altLang="en-US" sz="1300" dirty="0" smtClean="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endParaRPr lang="en-US" altLang="en-US" sz="1300" dirty="0" smtClean="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r>
              <a:rPr lang="en-US" sz="1200" kern="1200" dirty="0" smtClean="0">
                <a:solidFill>
                  <a:schemeClr val="tx1"/>
                </a:solidFill>
                <a:effectLst/>
                <a:latin typeface="Times New Roman" pitchFamily="18" charset="0"/>
                <a:ea typeface="+mn-ea"/>
                <a:cs typeface="+mn-cs"/>
              </a:rPr>
              <a:t>Verbs do not simply label events; instead they denote abstract </a:t>
            </a:r>
            <a:r>
              <a:rPr lang="en-US" sz="1200" kern="1200" dirty="0" err="1" smtClean="0">
                <a:solidFill>
                  <a:schemeClr val="tx1"/>
                </a:solidFill>
                <a:effectLst/>
                <a:latin typeface="Times New Roman" pitchFamily="18" charset="0"/>
                <a:ea typeface="+mn-ea"/>
                <a:cs typeface="+mn-cs"/>
              </a:rPr>
              <a:t>construals</a:t>
            </a:r>
            <a:r>
              <a:rPr lang="en-US" sz="1200" kern="1200" dirty="0" smtClean="0">
                <a:solidFill>
                  <a:schemeClr val="tx1"/>
                </a:solidFill>
                <a:effectLst/>
                <a:latin typeface="Times New Roman" pitchFamily="18" charset="0"/>
                <a:ea typeface="+mn-ea"/>
                <a:cs typeface="+mn-cs"/>
              </a:rPr>
              <a:t> of them. Pairs of verbs like </a:t>
            </a:r>
            <a:r>
              <a:rPr lang="en-US" sz="1200" i="1" kern="1200" dirty="0" smtClean="0">
                <a:solidFill>
                  <a:schemeClr val="tx1"/>
                </a:solidFill>
                <a:effectLst/>
                <a:latin typeface="Times New Roman" pitchFamily="18" charset="0"/>
                <a:ea typeface="+mn-ea"/>
                <a:cs typeface="+mn-cs"/>
              </a:rPr>
              <a:t>feed</a:t>
            </a:r>
            <a:r>
              <a:rPr lang="en-US" sz="1200" kern="1200" dirty="0" smtClean="0">
                <a:solidFill>
                  <a:schemeClr val="tx1"/>
                </a:solidFill>
                <a:effectLst/>
                <a:latin typeface="Times New Roman" pitchFamily="18" charset="0"/>
                <a:ea typeface="+mn-ea"/>
                <a:cs typeface="+mn-cs"/>
              </a:rPr>
              <a:t> and </a:t>
            </a:r>
            <a:r>
              <a:rPr lang="en-US" sz="1200" i="1" kern="1200" dirty="0" smtClean="0">
                <a:solidFill>
                  <a:schemeClr val="tx1"/>
                </a:solidFill>
                <a:effectLst/>
                <a:latin typeface="Times New Roman" pitchFamily="18" charset="0"/>
                <a:ea typeface="+mn-ea"/>
                <a:cs typeface="+mn-cs"/>
              </a:rPr>
              <a:t>eat</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give</a:t>
            </a:r>
            <a:r>
              <a:rPr lang="en-US" sz="1200" kern="1200" dirty="0" smtClean="0">
                <a:solidFill>
                  <a:schemeClr val="tx1"/>
                </a:solidFill>
                <a:effectLst/>
                <a:latin typeface="Times New Roman" pitchFamily="18" charset="0"/>
                <a:ea typeface="+mn-ea"/>
                <a:cs typeface="+mn-cs"/>
              </a:rPr>
              <a:t> and </a:t>
            </a:r>
            <a:r>
              <a:rPr lang="en-US" sz="1200" i="1" kern="1200" dirty="0" smtClean="0">
                <a:solidFill>
                  <a:schemeClr val="tx1"/>
                </a:solidFill>
                <a:effectLst/>
                <a:latin typeface="Times New Roman" pitchFamily="18" charset="0"/>
                <a:ea typeface="+mn-ea"/>
                <a:cs typeface="+mn-cs"/>
              </a:rPr>
              <a:t>receive,</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chase </a:t>
            </a:r>
            <a:r>
              <a:rPr lang="en-US" sz="1200" kern="1200" dirty="0" smtClean="0">
                <a:solidFill>
                  <a:schemeClr val="tx1"/>
                </a:solidFill>
                <a:effectLst/>
                <a:latin typeface="Times New Roman" pitchFamily="18" charset="0"/>
                <a:ea typeface="+mn-ea"/>
                <a:cs typeface="+mn-cs"/>
              </a:rPr>
              <a:t>and </a:t>
            </a:r>
            <a:r>
              <a:rPr lang="en-US" sz="1200" i="1" kern="1200" dirty="0" smtClean="0">
                <a:solidFill>
                  <a:schemeClr val="tx1"/>
                </a:solidFill>
                <a:effectLst/>
                <a:latin typeface="Times New Roman" pitchFamily="18" charset="0"/>
                <a:ea typeface="+mn-ea"/>
                <a:cs typeface="+mn-cs"/>
              </a:rPr>
              <a:t>flee</a:t>
            </a:r>
            <a:r>
              <a:rPr lang="en-US" sz="1200" b="1" kern="1200" dirty="0" smtClean="0">
                <a:solidFill>
                  <a:schemeClr val="tx1"/>
                </a:solidFill>
                <a:effectLst/>
                <a:latin typeface="Times New Roman" pitchFamily="18" charset="0"/>
                <a:ea typeface="+mn-ea"/>
                <a:cs typeface="+mn-cs"/>
              </a:rPr>
              <a:t>, describe not different world events, but different perspectives on the same events. </a:t>
            </a:r>
            <a:r>
              <a:rPr lang="en-US" sz="1200" kern="1200" dirty="0" smtClean="0">
                <a:solidFill>
                  <a:schemeClr val="tx1"/>
                </a:solidFill>
                <a:effectLst/>
                <a:latin typeface="Times New Roman" pitchFamily="18" charset="0"/>
                <a:ea typeface="+mn-ea"/>
                <a:cs typeface="+mn-cs"/>
              </a:rPr>
              <a:t>Top-down 'feedback' thus provides highly ambiguous evidence for verb and sentence meaning </a:t>
            </a:r>
          </a:p>
          <a:p>
            <a:pPr defTabSz="457200">
              <a:spcBef>
                <a:spcPts val="450"/>
              </a:spcBef>
              <a:tabLst>
                <a:tab pos="723900" algn="l"/>
                <a:tab pos="1447800" algn="l"/>
                <a:tab pos="2171700" algn="l"/>
                <a:tab pos="2895600" algn="l"/>
                <a:tab pos="3619500" algn="l"/>
                <a:tab pos="4343400" algn="l"/>
                <a:tab pos="5067300" algn="l"/>
              </a:tabLst>
            </a:pPr>
            <a:endParaRPr lang="en-US" altLang="en-US" sz="1200" kern="1200" dirty="0" smtClean="0">
              <a:solidFill>
                <a:schemeClr val="tx1"/>
              </a:solidFill>
              <a:effectLst/>
              <a:latin typeface="Times New Roman" pitchFamily="18" charset="0"/>
              <a:ea typeface="+mn-ea"/>
              <a:cs typeface="+mn-cs"/>
            </a:endParaRPr>
          </a:p>
          <a:p>
            <a:pPr defTabSz="457200">
              <a:spcBef>
                <a:spcPts val="450"/>
              </a:spcBef>
              <a:tabLst>
                <a:tab pos="723900" algn="l"/>
                <a:tab pos="1447800" algn="l"/>
                <a:tab pos="2171700" algn="l"/>
                <a:tab pos="2895600" algn="l"/>
                <a:tab pos="3619500" algn="l"/>
                <a:tab pos="4343400" algn="l"/>
                <a:tab pos="5067300" algn="l"/>
              </a:tabLst>
            </a:pPr>
            <a:endParaRPr lang="en-US" altLang="en-US" sz="1300" dirty="0" smtClean="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r>
              <a:rPr lang="en-US" sz="1200" b="0" i="0" u="none" strike="noStrike" kern="1200" baseline="0" dirty="0" smtClean="0">
                <a:solidFill>
                  <a:schemeClr val="tx1"/>
                </a:solidFill>
                <a:latin typeface="Times New Roman" pitchFamily="18" charset="0"/>
                <a:ea typeface="+mn-ea"/>
                <a:cs typeface="+mn-cs"/>
              </a:rPr>
              <a:t>On this account, children begin with an unlearned bias toward one-to-one mapping between nouns in sentences and participant-roles in events. Given this bias, children find the number of nouns in a sentence inherently meaningful. </a:t>
            </a:r>
            <a:endParaRPr lang="en-US" altLang="en-US" sz="1300" dirty="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endParaRPr lang="en-US" altLang="en-US" sz="1300" dirty="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r>
              <a:rPr lang="en-US" altLang="en-US" sz="1300" dirty="0">
                <a:latin typeface="Arial" pitchFamily="34" charset="0"/>
              </a:rPr>
              <a:t>One possibility is that the </a:t>
            </a:r>
            <a:r>
              <a:rPr lang="en-US" altLang="en-US" sz="1300" u="sng" dirty="0">
                <a:latin typeface="Arial" pitchFamily="34" charset="0"/>
              </a:rPr>
              <a:t>set of nouns</a:t>
            </a:r>
            <a:r>
              <a:rPr lang="en-US" altLang="en-US" sz="1300" dirty="0">
                <a:latin typeface="Arial" pitchFamily="34" charset="0"/>
              </a:rPr>
              <a:t> in the sentence might provide an initial cue to the structure of the semantic predicate conveyed by the verb. </a:t>
            </a:r>
          </a:p>
          <a:p>
            <a:pPr defTabSz="457200">
              <a:spcBef>
                <a:spcPts val="450"/>
              </a:spcBef>
              <a:tabLst>
                <a:tab pos="723900" algn="l"/>
                <a:tab pos="1447800" algn="l"/>
                <a:tab pos="2171700" algn="l"/>
                <a:tab pos="2895600" algn="l"/>
                <a:tab pos="3619500" algn="l"/>
                <a:tab pos="4343400" algn="l"/>
                <a:tab pos="5067300" algn="l"/>
              </a:tabLst>
            </a:pPr>
            <a:endParaRPr lang="en-US" altLang="en-US" sz="1300" dirty="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r>
              <a:rPr lang="en-US" altLang="en-US" sz="1300" dirty="0">
                <a:latin typeface="Arial" pitchFamily="34" charset="0"/>
              </a:rPr>
              <a:t>The set of nouns is useful because it provides a probabilistic estimate of the verb’s number of semantic arguments.</a:t>
            </a:r>
          </a:p>
        </p:txBody>
      </p:sp>
    </p:spTree>
    <p:extLst>
      <p:ext uri="{BB962C8B-B14F-4D97-AF65-F5344CB8AC3E}">
        <p14:creationId xmlns:p14="http://schemas.microsoft.com/office/powerpoint/2010/main" val="53083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7D158-7AF1-46D2-B25F-9FF99CC62AB8}" type="slidenum">
              <a:rPr lang="en-US" altLang="en-US"/>
              <a:pPr/>
              <a:t>6</a:t>
            </a:fld>
            <a:endParaRPr lang="en-US" altLang="en-US"/>
          </a:p>
        </p:txBody>
      </p:sp>
      <p:sp>
        <p:nvSpPr>
          <p:cNvPr id="1283074" name="Rectangle 2"/>
          <p:cNvSpPr txBox="1">
            <a:spLocks noGrp="1" noRot="1" noChangeAspect="1" noChangeArrowheads="1" noTextEdit="1"/>
          </p:cNvSpPr>
          <p:nvPr>
            <p:ph type="sldImg"/>
          </p:nvPr>
        </p:nvSpPr>
        <p:spPr>
          <a:ln/>
        </p:spPr>
      </p:sp>
      <p:sp>
        <p:nvSpPr>
          <p:cNvPr id="1283075" name="Text Box 3"/>
          <p:cNvSpPr txBox="1">
            <a:spLocks noGrp="1"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a:spcBef>
                <a:spcPts val="450"/>
              </a:spcBef>
              <a:tabLst>
                <a:tab pos="723900" algn="l"/>
                <a:tab pos="1447800" algn="l"/>
                <a:tab pos="2171700" algn="l"/>
                <a:tab pos="2895600" algn="l"/>
                <a:tab pos="3619500" algn="l"/>
                <a:tab pos="4343400" algn="l"/>
                <a:tab pos="5067300" algn="l"/>
              </a:tabLst>
            </a:pPr>
            <a:r>
              <a:rPr lang="en-US" altLang="en-US" sz="1300" dirty="0">
                <a:latin typeface="Arial" pitchFamily="34" charset="0"/>
              </a:rPr>
              <a:t>To explore this possibility, my colleagues and I have been thinking about how very simple aspects of sentence structures might be intrinsically meaningful to children -- even before they’ve learned much about the syntax of the native language. </a:t>
            </a:r>
          </a:p>
          <a:p>
            <a:pPr defTabSz="457200">
              <a:spcBef>
                <a:spcPts val="450"/>
              </a:spcBef>
              <a:tabLst>
                <a:tab pos="723900" algn="l"/>
                <a:tab pos="1447800" algn="l"/>
                <a:tab pos="2171700" algn="l"/>
                <a:tab pos="2895600" algn="l"/>
                <a:tab pos="3619500" algn="l"/>
                <a:tab pos="4343400" algn="l"/>
                <a:tab pos="5067300" algn="l"/>
              </a:tabLst>
            </a:pPr>
            <a:endParaRPr lang="en-US" altLang="en-US" sz="1300" dirty="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r>
              <a:rPr lang="en-US" altLang="en-US" sz="1300" dirty="0">
                <a:latin typeface="Arial" pitchFamily="34" charset="0"/>
              </a:rPr>
              <a:t>One possibility is that the </a:t>
            </a:r>
            <a:r>
              <a:rPr lang="en-US" altLang="en-US" sz="1300" u="sng" dirty="0">
                <a:latin typeface="Arial" pitchFamily="34" charset="0"/>
              </a:rPr>
              <a:t>set of nouns</a:t>
            </a:r>
            <a:r>
              <a:rPr lang="en-US" altLang="en-US" sz="1300" dirty="0">
                <a:latin typeface="Arial" pitchFamily="34" charset="0"/>
              </a:rPr>
              <a:t> in the sentence might provide an initial cue to the structure of the semantic predicate conveyed by the verb. </a:t>
            </a:r>
          </a:p>
          <a:p>
            <a:pPr defTabSz="457200">
              <a:spcBef>
                <a:spcPts val="450"/>
              </a:spcBef>
              <a:tabLst>
                <a:tab pos="723900" algn="l"/>
                <a:tab pos="1447800" algn="l"/>
                <a:tab pos="2171700" algn="l"/>
                <a:tab pos="2895600" algn="l"/>
                <a:tab pos="3619500" algn="l"/>
                <a:tab pos="4343400" algn="l"/>
                <a:tab pos="5067300" algn="l"/>
              </a:tabLst>
            </a:pPr>
            <a:endParaRPr lang="en-US" altLang="en-US" sz="1300" dirty="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r>
              <a:rPr lang="en-US" altLang="en-US" sz="1300" dirty="0">
                <a:latin typeface="Arial" pitchFamily="34" charset="0"/>
              </a:rPr>
              <a:t>The set of nouns is useful because it provides a probabilistic estimate of the verb’s number of semantic arguments.</a:t>
            </a:r>
          </a:p>
        </p:txBody>
      </p:sp>
    </p:spTree>
    <p:extLst>
      <p:ext uri="{BB962C8B-B14F-4D97-AF65-F5344CB8AC3E}">
        <p14:creationId xmlns:p14="http://schemas.microsoft.com/office/powerpoint/2010/main" val="85882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29C76-17FA-418D-B8A4-356122C405C1}" type="slidenum">
              <a:rPr lang="en-US" altLang="en-US"/>
              <a:pPr/>
              <a:t>7</a:t>
            </a:fld>
            <a:endParaRPr lang="en-US" altLang="en-US"/>
          </a:p>
        </p:txBody>
      </p:sp>
      <p:sp>
        <p:nvSpPr>
          <p:cNvPr id="1416194" name="Rectangle 2"/>
          <p:cNvSpPr txBox="1">
            <a:spLocks noGrp="1" noRot="1" noChangeAspect="1" noChangeArrowheads="1" noTextEdit="1"/>
          </p:cNvSpPr>
          <p:nvPr>
            <p:ph type="sldImg"/>
          </p:nvPr>
        </p:nvSpPr>
        <p:spPr>
          <a:ln/>
        </p:spPr>
      </p:sp>
      <p:sp>
        <p:nvSpPr>
          <p:cNvPr id="1416195" name="Rectangle 3"/>
          <p:cNvSpPr txBox="1">
            <a:spLocks noGrp="1" noChangeArrowheads="1"/>
          </p:cNvSpPr>
          <p:nvPr>
            <p:ph type="body" idx="1"/>
          </p:nvPr>
        </p:nvSpPr>
        <p:spPr>
          <a:xfrm>
            <a:off x="684213" y="4341813"/>
            <a:ext cx="5487987" cy="4116387"/>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348179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7" name="Shape 7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1184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9" name="Shape 7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7566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4840" y="76200"/>
            <a:ext cx="74409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55566"/>
            <a:ext cx="523776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24721CE0-63AF-4C02-95A8-871705C5378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AD56B315-336F-4E70-AE53-D2121C3C0DA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solidFill>
                  <a:srgbClr val="0033CC"/>
                </a:solidFill>
              </a:defRPr>
            </a:lvl1pPr>
          </a:lstStyle>
          <a:p>
            <a:pPr>
              <a:defRPr/>
            </a:pPr>
            <a:r>
              <a:rPr lang="en-US" altLang="zh-TW" dirty="0" smtClean="0"/>
              <a:t>Page </a:t>
            </a:r>
            <a:fld id="{D09CE63E-8DC8-459D-9F1E-51B2C39CB6A5}" type="slidenum">
              <a:rPr lang="en-US" altLang="zh-TW" smtClean="0"/>
              <a:pPr>
                <a:defRPr/>
              </a:pPr>
              <a:t>‹#›</a:t>
            </a:fld>
            <a:endParaRPr lang="en-US" altLang="zh-TW" dirty="0"/>
          </a:p>
        </p:txBody>
      </p:sp>
      <p:sp>
        <p:nvSpPr>
          <p:cNvPr id="6"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1683999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593366"/>
            <a:ext cx="8520600" cy="76356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a:off x="311700" y="1536632"/>
            <a:ext cx="8520600" cy="4555080"/>
          </a:xfrm>
          <a:prstGeom prst="rect">
            <a:avLst/>
          </a:prstGeom>
        </p:spPr>
        <p:txBody>
          <a:bodyPr lIns="91425" tIns="91425" rIns="91425" bIns="91425" anchor="t" anchorCtr="0"/>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a:endParaRPr/>
          </a:p>
        </p:txBody>
      </p:sp>
      <p:pic>
        <p:nvPicPr>
          <p:cNvPr id="75" name="Shape 75" descr="CCG_footer-left.png"/>
          <p:cNvPicPr preferRelativeResize="0"/>
          <p:nvPr/>
        </p:nvPicPr>
        <p:blipFill rotWithShape="1">
          <a:blip r:embed="rId2">
            <a:alphaModFix/>
          </a:blip>
          <a:srcRect/>
          <a:stretch/>
        </p:blipFill>
        <p:spPr>
          <a:xfrm>
            <a:off x="0" y="5346445"/>
            <a:ext cx="9144002" cy="1521618"/>
          </a:xfrm>
          <a:prstGeom prst="rect">
            <a:avLst/>
          </a:prstGeom>
          <a:noFill/>
          <a:ln>
            <a:noFill/>
          </a:ln>
        </p:spPr>
      </p:pic>
      <p:sp>
        <p:nvSpPr>
          <p:cNvPr id="76" name="Shape 76"/>
          <p:cNvSpPr txBox="1">
            <a:spLocks noGrp="1"/>
          </p:cNvSpPr>
          <p:nvPr>
            <p:ph type="sldNum" idx="12"/>
          </p:nvPr>
        </p:nvSpPr>
        <p:spPr>
          <a:xfrm>
            <a:off x="8472457" y="6217621"/>
            <a:ext cx="548700" cy="524880"/>
          </a:xfrm>
          <a:prstGeom prst="rect">
            <a:avLst/>
          </a:prstGeom>
        </p:spPr>
        <p:txBody>
          <a:bodyPr lIns="91425" tIns="91425" rIns="91425" bIns="91425" anchor="ctr" anchorCtr="0">
            <a:noAutofit/>
          </a:bodyPr>
          <a:lstStyle/>
          <a:p>
            <a:pPr>
              <a:spcBef>
                <a:spcPts val="0"/>
              </a:spcBef>
            </a:pPr>
            <a:fld id="{00000000-1234-1234-1234-123412341234}" type="slidenum">
              <a:rPr lang="en-GB" smtClean="0"/>
              <a:pPr>
                <a:spcBef>
                  <a:spcPts val="0"/>
                </a:spcBef>
              </a:pPr>
              <a:t>‹#›</a:t>
            </a:fld>
            <a:endParaRPr lang="en-GB"/>
          </a:p>
        </p:txBody>
      </p:sp>
    </p:spTree>
    <p:extLst>
      <p:ext uri="{BB962C8B-B14F-4D97-AF65-F5344CB8AC3E}">
        <p14:creationId xmlns:p14="http://schemas.microsoft.com/office/powerpoint/2010/main" val="130510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lvl1pPr>
              <a:defRPr>
                <a:solidFill>
                  <a:srgbClr val="0033C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C83F18D4-0D70-44DE-A8FF-A8D5002D1168}"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904D9E78-2E4E-4360-A24D-3ECC739393C9}"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BC3EEDB6-3FB3-436A-B1A9-6088B5E4AF06}"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EEF7C7A5-273A-4652-B55A-2B23586427B3}" type="slidenum">
              <a:rPr lang="en-US" altLang="zh-TW" smtClean="0"/>
              <a:pPr>
                <a:defRPr/>
              </a:pPr>
              <a:t>‹#›</a:t>
            </a:fld>
            <a:endParaRPr lang="en-US" altLang="zh-TW" dirty="0"/>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
        <p:nvSpPr>
          <p:cNvPr id="10" name="Rectangle 4"/>
          <p:cNvSpPr txBox="1">
            <a:spLocks noChangeArrowheads="1"/>
          </p:cNvSpPr>
          <p:nvPr userDrawn="1"/>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a:lstStyle>
          <a:p>
            <a:r>
              <a:rPr lang="en-US" altLang="zh-TW" kern="0" smtClean="0"/>
              <a:t>Click to edit Master title style</a:t>
            </a:r>
            <a:endParaRPr lang="en-US" altLang="zh-TW" kern="0" dirty="0" smtClean="0"/>
          </a:p>
        </p:txBody>
      </p:sp>
    </p:spTree>
    <p:extLst>
      <p:ext uri="{BB962C8B-B14F-4D97-AF65-F5344CB8AC3E}">
        <p14:creationId xmlns:p14="http://schemas.microsoft.com/office/powerpoint/2010/main" val="1869696680"/>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ED7074CE-C30A-4906-A13E-F3E63223B4E1}" type="slidenum">
              <a:rPr lang="en-US" altLang="zh-TW" smtClean="0"/>
              <a:pPr>
                <a:defRPr/>
              </a:pPr>
              <a:t>‹#›</a:t>
            </a:fld>
            <a:endParaRPr lang="en-US" altLang="zh-TW" dirty="0"/>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
        <p:nvSpPr>
          <p:cNvPr id="7"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3025993167"/>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dirty="0" smtClean="0">
                <a:solidFill>
                  <a:srgbClr val="3366CC"/>
                </a:solidFill>
              </a:rPr>
              <a:t>Page</a:t>
            </a:r>
            <a:r>
              <a:rPr lang="en-US" altLang="zh-TW" dirty="0" smtClean="0"/>
              <a:t> </a:t>
            </a:r>
            <a:fld id="{34956E49-9B35-407E-B5F2-C84A7F7C3F93}" type="slidenum">
              <a:rPr lang="en-US" altLang="zh-TW" smtClean="0">
                <a:solidFill>
                  <a:srgbClr val="3366CC"/>
                </a:solidFill>
              </a:rPr>
              <a:pPr>
                <a:defRPr/>
              </a:pPr>
              <a:t>‹#›</a:t>
            </a:fld>
            <a:endParaRPr lang="en-US" altLang="zh-TW" dirty="0">
              <a:solidFill>
                <a:srgbClr val="3366CC"/>
              </a:solidFill>
            </a:endParaRPr>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8FD62D02-0666-40DA-9CF6-C4933C18B9A9}"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88825FA4-98C3-401D-9345-FB40A3C16C3D}"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6309360"/>
            <a:ext cx="9144000" cy="73152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 name="Rectangle 9"/>
          <p:cNvSpPr>
            <a:spLocks noChangeArrowheads="1"/>
          </p:cNvSpPr>
          <p:nvPr userDrawn="1"/>
        </p:nvSpPr>
        <p:spPr bwMode="auto">
          <a:xfrm>
            <a:off x="0" y="0"/>
            <a:ext cx="9144000" cy="54864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dirty="0"/>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9" name="Rectangle 5"/>
          <p:cNvSpPr>
            <a:spLocks noGrp="1" noChangeArrowheads="1"/>
          </p:cNvSpPr>
          <p:nvPr>
            <p:ph type="body" idx="1"/>
          </p:nvPr>
        </p:nvSpPr>
        <p:spPr bwMode="auto">
          <a:xfrm>
            <a:off x="457200" y="9144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5688"/>
            <a:ext cx="9144000" cy="45720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28"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2" name="Rectangle 9"/>
          <p:cNvSpPr>
            <a:spLocks noChangeArrowheads="1"/>
          </p:cNvSpPr>
          <p:nvPr userDrawn="1"/>
        </p:nvSpPr>
        <p:spPr bwMode="auto">
          <a:xfrm>
            <a:off x="0" y="6383968"/>
            <a:ext cx="9144000" cy="64008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pic>
        <p:nvPicPr>
          <p:cNvPr id="1030" name="Picture 6" descr="ccg_0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172200"/>
            <a:ext cx="418711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34400" y="6412176"/>
            <a:ext cx="372292"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ordbank.stanford.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http://cogcomp.cs.illinois.edu/papers/ConnorFiRo12.pdf"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cogcomp.cs.illinois.edu/papers/ConnorFiRo1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5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cogcomp.cs.illinois.edu/papers/ConnorFiRo1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771650" y="5370493"/>
            <a:ext cx="5600700" cy="1323439"/>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solidFill>
                  <a:srgbClr val="003366"/>
                </a:solidFill>
                <a:latin typeface="+mj-lt"/>
              </a:rPr>
              <a:t>August 2016</a:t>
            </a:r>
            <a:endParaRPr lang="en-US" sz="1600" b="1" dirty="0">
              <a:solidFill>
                <a:srgbClr val="003366"/>
              </a:solidFill>
              <a:latin typeface="+mj-lt"/>
            </a:endParaRPr>
          </a:p>
          <a:p>
            <a:pPr algn="ctr" eaLnBrk="1" hangingPunct="1">
              <a:spcBef>
                <a:spcPct val="50000"/>
              </a:spcBef>
            </a:pPr>
            <a:r>
              <a:rPr lang="en-US" sz="1600" b="1" dirty="0">
                <a:solidFill>
                  <a:srgbClr val="0033CC"/>
                </a:solidFill>
                <a:latin typeface="+mj-lt"/>
              </a:rPr>
              <a:t>ACL Workshop on Cognitive Aspects of Computational Language </a:t>
            </a:r>
            <a:r>
              <a:rPr lang="en-US" sz="1600" b="1" dirty="0" smtClean="0">
                <a:solidFill>
                  <a:srgbClr val="0033CC"/>
                </a:solidFill>
                <a:latin typeface="+mj-lt"/>
              </a:rPr>
              <a:t>Learning</a:t>
            </a:r>
          </a:p>
          <a:p>
            <a:pPr algn="ctr" eaLnBrk="1" hangingPunct="1">
              <a:spcBef>
                <a:spcPct val="50000"/>
              </a:spcBef>
            </a:pPr>
            <a:r>
              <a:rPr lang="en-US" sz="1600" b="1" dirty="0" smtClean="0">
                <a:solidFill>
                  <a:srgbClr val="003366"/>
                </a:solidFill>
                <a:latin typeface="+mj-lt"/>
              </a:rPr>
              <a:t>Berlin</a:t>
            </a:r>
            <a:endParaRPr lang="en-US" sz="1600" b="1" dirty="0">
              <a:solidFill>
                <a:srgbClr val="003366"/>
              </a:solidFill>
              <a:latin typeface="+mj-lt"/>
            </a:endParaRPr>
          </a:p>
        </p:txBody>
      </p:sp>
      <p:sp>
        <p:nvSpPr>
          <p:cNvPr id="50180" name="Rectangle 2"/>
          <p:cNvSpPr>
            <a:spLocks noGrp="1" noChangeArrowheads="1"/>
          </p:cNvSpPr>
          <p:nvPr>
            <p:ph type="ctrTitle"/>
          </p:nvPr>
        </p:nvSpPr>
        <p:spPr>
          <a:xfrm>
            <a:off x="342900" y="1600200"/>
            <a:ext cx="8458200" cy="2209800"/>
          </a:xfrm>
        </p:spPr>
        <p:txBody>
          <a:bodyPr/>
          <a:lstStyle/>
          <a:p>
            <a:r>
              <a:rPr lang="en-US" altLang="en-US" dirty="0">
                <a:solidFill>
                  <a:srgbClr val="0000FF"/>
                </a:solidFill>
              </a:rPr>
              <a:t>Starting from Scratch</a:t>
            </a:r>
            <a:br>
              <a:rPr lang="en-US" altLang="en-US" dirty="0">
                <a:solidFill>
                  <a:srgbClr val="0000FF"/>
                </a:solidFill>
              </a:rPr>
            </a:br>
            <a:r>
              <a:rPr lang="en-US" altLang="en-US" dirty="0">
                <a:solidFill>
                  <a:srgbClr val="0000FF"/>
                </a:solidFill>
              </a:rPr>
              <a:t>in </a:t>
            </a:r>
            <a:br>
              <a:rPr lang="en-US" altLang="en-US" dirty="0">
                <a:solidFill>
                  <a:srgbClr val="0000FF"/>
                </a:solidFill>
              </a:rPr>
            </a:br>
            <a:r>
              <a:rPr lang="en-US" altLang="en-US" dirty="0">
                <a:solidFill>
                  <a:srgbClr val="0000FF"/>
                </a:solidFill>
              </a:rPr>
              <a:t>Semantic Role </a:t>
            </a:r>
            <a:r>
              <a:rPr lang="en-US" altLang="en-US" dirty="0" smtClean="0">
                <a:solidFill>
                  <a:srgbClr val="0000FF"/>
                </a:solidFill>
              </a:rPr>
              <a:t>Labeling</a:t>
            </a:r>
            <a:br>
              <a:rPr lang="en-US" altLang="en-US" dirty="0" smtClean="0">
                <a:solidFill>
                  <a:srgbClr val="0000FF"/>
                </a:solidFill>
              </a:rPr>
            </a:br>
            <a:r>
              <a:rPr lang="en-US" altLang="en-US" sz="2000" dirty="0" smtClean="0">
                <a:solidFill>
                  <a:srgbClr val="003366"/>
                </a:solidFill>
              </a:rPr>
              <a:t>(with some lessons to NLP)</a:t>
            </a:r>
            <a:r>
              <a:rPr lang="en-US" dirty="0" smtClean="0"/>
              <a:t/>
            </a:r>
            <a:br>
              <a:rPr lang="en-US" dirty="0" smtClean="0"/>
            </a:br>
            <a:endParaRPr lang="en-US" dirty="0"/>
          </a:p>
        </p:txBody>
      </p:sp>
      <p:sp>
        <p:nvSpPr>
          <p:cNvPr id="50181" name="Rectangle 3"/>
          <p:cNvSpPr>
            <a:spLocks noGrp="1" noChangeArrowheads="1"/>
          </p:cNvSpPr>
          <p:nvPr>
            <p:ph type="subTitle" idx="1"/>
          </p:nvPr>
        </p:nvSpPr>
        <p:spPr>
          <a:xfrm>
            <a:off x="228600" y="3733800"/>
            <a:ext cx="8077200" cy="15240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400" dirty="0" smtClean="0">
                <a:solidFill>
                  <a:srgbClr val="0033CC"/>
                </a:solidFill>
              </a:rPr>
              <a:t>Dan Roth</a:t>
            </a:r>
          </a:p>
          <a:p>
            <a:pPr algn="l" eaLnBrk="1" hangingPunct="1"/>
            <a:r>
              <a:rPr lang="en-US" altLang="zh-TW" sz="2000" dirty="0" smtClean="0">
                <a:ea typeface="Arial Unicode MS" pitchFamily="34" charset="-128"/>
                <a:cs typeface="Arial Unicode MS" pitchFamily="34" charset="-128"/>
              </a:rPr>
              <a:t>Department of Computer Science</a:t>
            </a:r>
          </a:p>
          <a:p>
            <a:pPr algn="l" eaLnBrk="1" hangingPunct="1"/>
            <a:r>
              <a:rPr lang="en-US" altLang="zh-TW" sz="2000" dirty="0" smtClean="0">
                <a:ea typeface="Arial Unicode MS" pitchFamily="34" charset="-128"/>
                <a:cs typeface="Arial Unicode MS" pitchFamily="34" charset="-128"/>
              </a:rPr>
              <a:t>University of Illinois at Urbana-Champaign</a:t>
            </a:r>
            <a:endParaRPr lang="en-US" sz="1800" dirty="0" smtClean="0"/>
          </a:p>
        </p:txBody>
      </p:sp>
      <p:pic>
        <p:nvPicPr>
          <p:cNvPr id="6" name="Picture 10" descr="clfish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200400"/>
            <a:ext cx="1189038"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cogcomp.cs.illinois.edu/images/people/165-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6" y="3200400"/>
            <a:ext cx="1285874" cy="1554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1981200" y="49530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chemeClr val="bg2"/>
              </a:buClr>
              <a:buSzPct val="75000"/>
              <a:buFont typeface="Wingdings" pitchFamily="2" charset="2"/>
              <a:buNone/>
              <a:defRPr sz="26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algn="l"/>
            <a:r>
              <a:rPr lang="en-US" altLang="en-US" sz="2000" kern="0" dirty="0" smtClean="0">
                <a:solidFill>
                  <a:srgbClr val="3366CC"/>
                </a:solidFill>
              </a:rPr>
              <a:t>With</a:t>
            </a:r>
            <a:r>
              <a:rPr lang="en-US" altLang="en-US" sz="2000" kern="0" dirty="0" smtClean="0">
                <a:solidFill>
                  <a:srgbClr val="000000"/>
                </a:solidFill>
              </a:rPr>
              <a:t> Michael Connor, </a:t>
            </a:r>
            <a:r>
              <a:rPr lang="en-US" sz="2000" dirty="0"/>
              <a:t>Christos </a:t>
            </a:r>
            <a:r>
              <a:rPr lang="en-US" sz="2000" dirty="0" smtClean="0"/>
              <a:t>Christodoulopoulos, </a:t>
            </a:r>
            <a:r>
              <a:rPr lang="en-US" altLang="en-US" sz="2000" kern="0" dirty="0" smtClean="0">
                <a:solidFill>
                  <a:srgbClr val="000000"/>
                </a:solidFill>
              </a:rPr>
              <a:t> Cynthia Fisher</a:t>
            </a:r>
            <a:endParaRPr lang="en-US" altLang="zh-TW" sz="1800" kern="0" dirty="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r>
              <a:rPr lang="en-US" altLang="zh-TW"/>
              <a:t>Page </a:t>
            </a:r>
            <a:fld id="{716A8DF4-5705-4F42-8A84-5809A5DC7110}" type="slidenum">
              <a:rPr lang="en-US" altLang="zh-TW"/>
              <a:pPr/>
              <a:t>10</a:t>
            </a:fld>
            <a:endParaRPr lang="en-US" altLang="zh-TW"/>
          </a:p>
        </p:txBody>
      </p:sp>
      <p:sp>
        <p:nvSpPr>
          <p:cNvPr id="1408002" name="Rectangle 2"/>
          <p:cNvSpPr>
            <a:spLocks noGrp="1" noChangeArrowheads="1"/>
          </p:cNvSpPr>
          <p:nvPr>
            <p:ph type="title"/>
          </p:nvPr>
        </p:nvSpPr>
        <p:spPr/>
        <p:txBody>
          <a:bodyPr/>
          <a:lstStyle/>
          <a:p>
            <a:r>
              <a:rPr lang="en-US" altLang="en-US" dirty="0" err="1"/>
              <a:t>BabySRL</a:t>
            </a:r>
            <a:r>
              <a:rPr lang="en-US" altLang="en-US" dirty="0"/>
              <a:t>: Key Components</a:t>
            </a:r>
          </a:p>
        </p:txBody>
      </p:sp>
      <p:sp>
        <p:nvSpPr>
          <p:cNvPr id="1408003" name="Rectangle 3"/>
          <p:cNvSpPr>
            <a:spLocks noGrp="1" noChangeArrowheads="1"/>
          </p:cNvSpPr>
          <p:nvPr>
            <p:ph type="body" idx="1"/>
          </p:nvPr>
        </p:nvSpPr>
        <p:spPr/>
        <p:txBody>
          <a:bodyPr/>
          <a:lstStyle/>
          <a:p>
            <a:r>
              <a:rPr lang="en-US" altLang="en-US" dirty="0"/>
              <a:t>Representation:</a:t>
            </a:r>
          </a:p>
          <a:p>
            <a:pPr lvl="1"/>
            <a:r>
              <a:rPr lang="en-US" altLang="en-US" dirty="0">
                <a:solidFill>
                  <a:srgbClr val="0000FF"/>
                </a:solidFill>
              </a:rPr>
              <a:t>Theoretically motivated representation of the input</a:t>
            </a:r>
          </a:p>
          <a:p>
            <a:pPr lvl="1"/>
            <a:r>
              <a:rPr lang="en-US" altLang="en-US" dirty="0"/>
              <a:t>Shallow, </a:t>
            </a:r>
            <a:r>
              <a:rPr lang="en-US" altLang="en-US" dirty="0">
                <a:solidFill>
                  <a:srgbClr val="0000FF"/>
                </a:solidFill>
              </a:rPr>
              <a:t>abstract</a:t>
            </a:r>
            <a:r>
              <a:rPr lang="en-US" altLang="en-US" dirty="0"/>
              <a:t>, sentence representation consisting of</a:t>
            </a:r>
          </a:p>
          <a:p>
            <a:pPr lvl="2"/>
            <a:r>
              <a:rPr lang="en-US" altLang="en-US" dirty="0"/>
              <a:t># of nouns in the sentence</a:t>
            </a:r>
          </a:p>
          <a:p>
            <a:pPr lvl="2"/>
            <a:r>
              <a:rPr lang="en-US" altLang="en-US" dirty="0"/>
              <a:t>Noun Patterns (1</a:t>
            </a:r>
            <a:r>
              <a:rPr lang="en-US" altLang="en-US" baseline="30000" dirty="0"/>
              <a:t>st</a:t>
            </a:r>
            <a:r>
              <a:rPr lang="en-US" altLang="en-US" dirty="0"/>
              <a:t> of two nouns)</a:t>
            </a:r>
          </a:p>
          <a:p>
            <a:pPr lvl="2"/>
            <a:r>
              <a:rPr lang="en-US" altLang="en-US" dirty="0"/>
              <a:t>Relative position of nouns and predicates</a:t>
            </a:r>
          </a:p>
          <a:p>
            <a:r>
              <a:rPr lang="en-US" altLang="en-US" dirty="0"/>
              <a:t>Learning:</a:t>
            </a:r>
          </a:p>
          <a:p>
            <a:pPr lvl="1"/>
            <a:r>
              <a:rPr lang="en-US" altLang="en-US" dirty="0"/>
              <a:t>Guided by knowledge kids have</a:t>
            </a:r>
          </a:p>
          <a:p>
            <a:pPr lvl="2"/>
            <a:r>
              <a:rPr lang="en-US" altLang="en-US" dirty="0"/>
              <a:t>Classify words by </a:t>
            </a:r>
            <a:r>
              <a:rPr lang="en-US" altLang="en-US" dirty="0" smtClean="0"/>
              <a:t>“</a:t>
            </a:r>
            <a:r>
              <a:rPr lang="en-US" altLang="en-US" dirty="0" smtClean="0">
                <a:solidFill>
                  <a:srgbClr val="0000FF"/>
                </a:solidFill>
              </a:rPr>
              <a:t>part-of-speech”</a:t>
            </a:r>
            <a:endParaRPr lang="en-US" altLang="en-US" dirty="0">
              <a:solidFill>
                <a:srgbClr val="0000FF"/>
              </a:solidFill>
            </a:endParaRPr>
          </a:p>
          <a:p>
            <a:pPr lvl="2"/>
            <a:r>
              <a:rPr lang="en-US" altLang="en-US" dirty="0"/>
              <a:t>Identify </a:t>
            </a:r>
            <a:r>
              <a:rPr lang="en-US" altLang="en-US" dirty="0">
                <a:solidFill>
                  <a:srgbClr val="0000FF"/>
                </a:solidFill>
              </a:rPr>
              <a:t>arguments and predicates</a:t>
            </a:r>
          </a:p>
          <a:p>
            <a:pPr lvl="2"/>
            <a:r>
              <a:rPr lang="en-US" altLang="en-US" dirty="0">
                <a:solidFill>
                  <a:srgbClr val="0000FF"/>
                </a:solidFill>
              </a:rPr>
              <a:t>Determine the role</a:t>
            </a:r>
            <a:r>
              <a:rPr lang="en-US" altLang="en-US" dirty="0"/>
              <a:t> arguments </a:t>
            </a:r>
            <a:r>
              <a:rPr lang="en-US" altLang="en-US" dirty="0" smtClean="0"/>
              <a:t>take</a:t>
            </a:r>
          </a:p>
          <a:p>
            <a:r>
              <a:rPr lang="en-US" altLang="en-US" dirty="0" smtClean="0"/>
              <a:t>Some Assumptions</a:t>
            </a:r>
            <a:endParaRPr lang="en-US" altLang="en-US" dirty="0"/>
          </a:p>
          <a:p>
            <a:endParaRPr lang="en-US" altLang="en-US" dirty="0"/>
          </a:p>
        </p:txBody>
      </p:sp>
      <p:sp>
        <p:nvSpPr>
          <p:cNvPr id="1408005" name="AutoShape 5"/>
          <p:cNvSpPr>
            <a:spLocks noChangeArrowheads="1"/>
          </p:cNvSpPr>
          <p:nvPr/>
        </p:nvSpPr>
        <p:spPr bwMode="auto">
          <a:xfrm>
            <a:off x="152400" y="1043150"/>
            <a:ext cx="533400" cy="228600"/>
          </a:xfrm>
          <a:prstGeom prst="rightArrow">
            <a:avLst>
              <a:gd name="adj1" fmla="val 50000"/>
              <a:gd name="adj2" fmla="val 5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6"/>
          <p:cNvSpPr/>
          <p:nvPr/>
        </p:nvSpPr>
        <p:spPr>
          <a:xfrm>
            <a:off x="4191000" y="152400"/>
            <a:ext cx="4876800" cy="121920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67200" y="685800"/>
            <a:ext cx="914400" cy="609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Words</a:t>
            </a:r>
            <a:endParaRPr lang="en-US" dirty="0">
              <a:solidFill>
                <a:schemeClr val="tx1"/>
              </a:solidFill>
            </a:endParaRPr>
          </a:p>
        </p:txBody>
      </p:sp>
      <p:sp>
        <p:nvSpPr>
          <p:cNvPr id="9" name="Rectangle 8"/>
          <p:cNvSpPr/>
          <p:nvPr/>
        </p:nvSpPr>
        <p:spPr>
          <a:xfrm>
            <a:off x="5486400" y="685800"/>
            <a:ext cx="914400" cy="609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Syntax</a:t>
            </a:r>
            <a:endParaRPr lang="en-US" dirty="0">
              <a:solidFill>
                <a:schemeClr val="tx1"/>
              </a:solidFill>
            </a:endParaRPr>
          </a:p>
        </p:txBody>
      </p:sp>
      <p:sp>
        <p:nvSpPr>
          <p:cNvPr id="10" name="Rectangle 9"/>
          <p:cNvSpPr/>
          <p:nvPr/>
        </p:nvSpPr>
        <p:spPr>
          <a:xfrm>
            <a:off x="7543800" y="685800"/>
            <a:ext cx="1447800" cy="609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Semantics</a:t>
            </a:r>
            <a:endParaRPr lang="en-US" dirty="0">
              <a:solidFill>
                <a:schemeClr val="tx1"/>
              </a:solidFill>
            </a:endParaRPr>
          </a:p>
        </p:txBody>
      </p:sp>
      <p:cxnSp>
        <p:nvCxnSpPr>
          <p:cNvPr id="11" name="Straight Arrow Connector 10"/>
          <p:cNvCxnSpPr/>
          <p:nvPr/>
        </p:nvCxnSpPr>
        <p:spPr>
          <a:xfrm>
            <a:off x="5181600" y="990600"/>
            <a:ext cx="3156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400800" y="990600"/>
            <a:ext cx="11312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76200"/>
            <a:ext cx="2362200" cy="553998"/>
          </a:xfrm>
          <a:prstGeom prst="rect">
            <a:avLst/>
          </a:prstGeom>
          <a:noFill/>
        </p:spPr>
        <p:txBody>
          <a:bodyPr wrap="square" rtlCol="0">
            <a:spAutoFit/>
          </a:bodyPr>
          <a:lstStyle/>
          <a:p>
            <a:pPr algn="ctr"/>
            <a:r>
              <a:rPr lang="en-US" sz="1600" dirty="0" smtClean="0">
                <a:solidFill>
                  <a:srgbClr val="003366"/>
                </a:solidFill>
                <a:latin typeface="+mj-lt"/>
              </a:rPr>
              <a:t>Syntactic Bootstrapping </a:t>
            </a:r>
            <a:r>
              <a:rPr lang="en-US" sz="1400" dirty="0" smtClean="0">
                <a:solidFill>
                  <a:srgbClr val="003366"/>
                </a:solidFill>
                <a:latin typeface="+mj-lt"/>
              </a:rPr>
              <a:t>(</a:t>
            </a:r>
            <a:r>
              <a:rPr lang="en-US" sz="1400" dirty="0" err="1" smtClean="0">
                <a:solidFill>
                  <a:srgbClr val="003366"/>
                </a:solidFill>
                <a:latin typeface="+mj-lt"/>
              </a:rPr>
              <a:t>BabySRL</a:t>
            </a:r>
            <a:r>
              <a:rPr lang="en-US" sz="1400" dirty="0" smtClean="0">
                <a:solidFill>
                  <a:srgbClr val="003366"/>
                </a:solidFill>
                <a:latin typeface="+mj-lt"/>
              </a:rPr>
              <a:t> features)</a:t>
            </a:r>
            <a:endParaRPr lang="en-US" sz="1400" dirty="0">
              <a:solidFill>
                <a:srgbClr val="003366"/>
              </a:solidFill>
              <a:latin typeface="+mj-lt"/>
            </a:endParaRPr>
          </a:p>
        </p:txBody>
      </p:sp>
    </p:spTree>
    <p:extLst>
      <p:ext uri="{BB962C8B-B14F-4D97-AF65-F5344CB8AC3E}">
        <p14:creationId xmlns:p14="http://schemas.microsoft.com/office/powerpoint/2010/main" val="53144689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80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8005" grpId="0" animBg="1"/>
      <p:bldP spid="7" grpId="0" animBg="1"/>
      <p:bldP spid="8" grpId="0" animBg="1"/>
      <p:bldP spid="9" grpId="0" animBg="1"/>
      <p:bldP spid="10"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BabySRL</a:t>
            </a:r>
            <a:r>
              <a:rPr lang="en-US" dirty="0" smtClean="0"/>
              <a:t> vs. SRL</a:t>
            </a:r>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11</a:t>
            </a:fld>
            <a:endParaRPr lang="en-US" altLang="zh-TW" dirty="0"/>
          </a:p>
        </p:txBody>
      </p:sp>
      <p:sp>
        <p:nvSpPr>
          <p:cNvPr id="11" name="Oval 10"/>
          <p:cNvSpPr/>
          <p:nvPr/>
        </p:nvSpPr>
        <p:spPr>
          <a:xfrm>
            <a:off x="7340600" y="1981200"/>
            <a:ext cx="13716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Semantic Feedback</a:t>
            </a:r>
            <a:endParaRPr lang="en-US" sz="1600" dirty="0">
              <a:solidFill>
                <a:schemeClr val="tx1"/>
              </a:solidFill>
            </a:endParaRPr>
          </a:p>
        </p:txBody>
      </p:sp>
      <p:sp>
        <p:nvSpPr>
          <p:cNvPr id="13" name="Rectangle 12"/>
          <p:cNvSpPr/>
          <p:nvPr/>
        </p:nvSpPr>
        <p:spPr>
          <a:xfrm>
            <a:off x="533400" y="1981200"/>
            <a:ext cx="1219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 Words</a:t>
            </a:r>
          </a:p>
        </p:txBody>
      </p:sp>
      <p:sp>
        <p:nvSpPr>
          <p:cNvPr id="14" name="Rectangle 13"/>
          <p:cNvSpPr/>
          <p:nvPr/>
        </p:nvSpPr>
        <p:spPr>
          <a:xfrm>
            <a:off x="2235200" y="1981200"/>
            <a:ext cx="1219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a:t>
            </a:r>
            <a:endParaRPr lang="en-US" dirty="0">
              <a:solidFill>
                <a:schemeClr val="tx1"/>
              </a:solidFill>
            </a:endParaRPr>
          </a:p>
        </p:txBody>
      </p:sp>
      <p:sp>
        <p:nvSpPr>
          <p:cNvPr id="15" name="Rectangle 14"/>
          <p:cNvSpPr/>
          <p:nvPr/>
        </p:nvSpPr>
        <p:spPr>
          <a:xfrm>
            <a:off x="3937000" y="1981200"/>
            <a:ext cx="1219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Argument Identifications</a:t>
            </a:r>
            <a:endParaRPr lang="en-US" sz="1400" dirty="0">
              <a:solidFill>
                <a:schemeClr val="tx1"/>
              </a:solidFill>
            </a:endParaRPr>
          </a:p>
        </p:txBody>
      </p:sp>
      <p:sp>
        <p:nvSpPr>
          <p:cNvPr id="16" name="Rectangle 15"/>
          <p:cNvSpPr/>
          <p:nvPr/>
        </p:nvSpPr>
        <p:spPr>
          <a:xfrm>
            <a:off x="5638800" y="1981200"/>
            <a:ext cx="1219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 </a:t>
            </a:r>
            <a:r>
              <a:rPr lang="en-US" sz="1400" dirty="0" smtClean="0">
                <a:solidFill>
                  <a:schemeClr val="tx1"/>
                </a:solidFill>
              </a:rPr>
              <a:t>Role Identification</a:t>
            </a:r>
            <a:endParaRPr lang="en-US" sz="1400" dirty="0">
              <a:solidFill>
                <a:schemeClr val="tx1"/>
              </a:solidFill>
            </a:endParaRPr>
          </a:p>
        </p:txBody>
      </p:sp>
      <p:grpSp>
        <p:nvGrpSpPr>
          <p:cNvPr id="23" name="Group 22"/>
          <p:cNvGrpSpPr/>
          <p:nvPr/>
        </p:nvGrpSpPr>
        <p:grpSpPr>
          <a:xfrm>
            <a:off x="2844800" y="1143000"/>
            <a:ext cx="1320800" cy="762000"/>
            <a:chOff x="2844800" y="609600"/>
            <a:chExt cx="1320800" cy="762000"/>
          </a:xfrm>
        </p:grpSpPr>
        <p:sp>
          <p:nvSpPr>
            <p:cNvPr id="12" name="Oval 11"/>
            <p:cNvSpPr/>
            <p:nvPr/>
          </p:nvSpPr>
          <p:spPr>
            <a:xfrm>
              <a:off x="2895600" y="609600"/>
              <a:ext cx="1270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Feedback</a:t>
              </a:r>
              <a:endParaRPr lang="en-US" sz="1400" dirty="0">
                <a:solidFill>
                  <a:schemeClr val="tx1"/>
                </a:solidFill>
              </a:endParaRPr>
            </a:p>
          </p:txBody>
        </p:sp>
        <p:cxnSp>
          <p:nvCxnSpPr>
            <p:cNvPr id="18" name="Straight Arrow Connector 17"/>
            <p:cNvCxnSpPr>
              <a:stCxn id="12" idx="3"/>
              <a:endCxn id="14" idx="0"/>
            </p:cNvCxnSpPr>
            <p:nvPr/>
          </p:nvCxnSpPr>
          <p:spPr>
            <a:xfrm flipH="1">
              <a:off x="2844800" y="1260008"/>
              <a:ext cx="236787" cy="111592"/>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470400" y="1143000"/>
            <a:ext cx="1320800" cy="838200"/>
            <a:chOff x="4470400" y="609600"/>
            <a:chExt cx="1320800" cy="838200"/>
          </a:xfrm>
        </p:grpSpPr>
        <p:sp>
          <p:nvSpPr>
            <p:cNvPr id="20" name="Oval 19"/>
            <p:cNvSpPr/>
            <p:nvPr/>
          </p:nvSpPr>
          <p:spPr>
            <a:xfrm>
              <a:off x="4521200" y="609600"/>
              <a:ext cx="1270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Feedback</a:t>
              </a:r>
              <a:endParaRPr lang="en-US" sz="1400" dirty="0">
                <a:solidFill>
                  <a:schemeClr val="tx1"/>
                </a:solidFill>
              </a:endParaRPr>
            </a:p>
          </p:txBody>
        </p:sp>
        <p:cxnSp>
          <p:nvCxnSpPr>
            <p:cNvPr id="21" name="Straight Arrow Connector 20"/>
            <p:cNvCxnSpPr>
              <a:stCxn id="20" idx="3"/>
            </p:cNvCxnSpPr>
            <p:nvPr/>
          </p:nvCxnSpPr>
          <p:spPr>
            <a:xfrm flipH="1">
              <a:off x="4470400" y="1260008"/>
              <a:ext cx="236787" cy="187792"/>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a:stCxn id="11" idx="2"/>
            <a:endCxn id="16" idx="3"/>
          </p:cNvCxnSpPr>
          <p:nvPr/>
        </p:nvCxnSpPr>
        <p:spPr>
          <a:xfrm flipH="1">
            <a:off x="6858000" y="2438400"/>
            <a:ext cx="482600" cy="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752600" y="2438400"/>
            <a:ext cx="482600" cy="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467100" y="2438400"/>
            <a:ext cx="482600" cy="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81600" y="2438400"/>
            <a:ext cx="482600" cy="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342240" y="3962400"/>
            <a:ext cx="13716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Weak</a:t>
            </a:r>
          </a:p>
          <a:p>
            <a:r>
              <a:rPr lang="en-US" sz="1600" dirty="0" smtClean="0">
                <a:solidFill>
                  <a:schemeClr val="tx1"/>
                </a:solidFill>
              </a:rPr>
              <a:t>Semantic Feedback</a:t>
            </a:r>
            <a:endParaRPr lang="en-US" sz="1600" dirty="0">
              <a:solidFill>
                <a:schemeClr val="tx1"/>
              </a:solidFill>
            </a:endParaRPr>
          </a:p>
        </p:txBody>
      </p:sp>
      <p:sp>
        <p:nvSpPr>
          <p:cNvPr id="35" name="Rectangle 34"/>
          <p:cNvSpPr/>
          <p:nvPr/>
        </p:nvSpPr>
        <p:spPr>
          <a:xfrm>
            <a:off x="535040" y="3962400"/>
            <a:ext cx="1219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 Words</a:t>
            </a:r>
          </a:p>
        </p:txBody>
      </p:sp>
      <p:sp>
        <p:nvSpPr>
          <p:cNvPr id="36" name="Rectangle 35"/>
          <p:cNvSpPr/>
          <p:nvPr/>
        </p:nvSpPr>
        <p:spPr>
          <a:xfrm>
            <a:off x="2236840" y="3962400"/>
            <a:ext cx="1219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HMM</a:t>
            </a:r>
            <a:endParaRPr lang="en-US" dirty="0">
              <a:solidFill>
                <a:schemeClr val="tx1"/>
              </a:solidFill>
            </a:endParaRPr>
          </a:p>
        </p:txBody>
      </p:sp>
      <p:sp>
        <p:nvSpPr>
          <p:cNvPr id="37" name="Rectangle 36"/>
          <p:cNvSpPr/>
          <p:nvPr/>
        </p:nvSpPr>
        <p:spPr>
          <a:xfrm>
            <a:off x="3938640" y="3962400"/>
            <a:ext cx="1219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Latent syntax and argument identification</a:t>
            </a:r>
            <a:endParaRPr lang="en-US" sz="1400" dirty="0">
              <a:solidFill>
                <a:schemeClr val="tx1"/>
              </a:solidFill>
            </a:endParaRPr>
          </a:p>
        </p:txBody>
      </p:sp>
      <p:sp>
        <p:nvSpPr>
          <p:cNvPr id="38" name="Rectangle 37"/>
          <p:cNvSpPr/>
          <p:nvPr/>
        </p:nvSpPr>
        <p:spPr>
          <a:xfrm>
            <a:off x="5640440" y="3962400"/>
            <a:ext cx="1219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 </a:t>
            </a:r>
            <a:r>
              <a:rPr lang="en-US" sz="1400" dirty="0" smtClean="0">
                <a:solidFill>
                  <a:schemeClr val="tx1"/>
                </a:solidFill>
              </a:rPr>
              <a:t>Role Identification</a:t>
            </a:r>
            <a:endParaRPr lang="en-US" sz="1400" dirty="0">
              <a:solidFill>
                <a:schemeClr val="tx1"/>
              </a:solidFill>
            </a:endParaRPr>
          </a:p>
        </p:txBody>
      </p:sp>
      <p:cxnSp>
        <p:nvCxnSpPr>
          <p:cNvPr id="39" name="Straight Arrow Connector 38"/>
          <p:cNvCxnSpPr>
            <a:stCxn id="34" idx="2"/>
            <a:endCxn id="38" idx="3"/>
          </p:cNvCxnSpPr>
          <p:nvPr/>
        </p:nvCxnSpPr>
        <p:spPr>
          <a:xfrm flipH="1">
            <a:off x="6859640" y="4419600"/>
            <a:ext cx="482600" cy="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754240" y="4419600"/>
            <a:ext cx="482600" cy="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468740" y="4419600"/>
            <a:ext cx="482600" cy="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183240" y="4267200"/>
            <a:ext cx="482600" cy="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173408" y="4572000"/>
            <a:ext cx="482600" cy="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44" name="Content Placeholder 43"/>
          <p:cNvSpPr>
            <a:spLocks noGrp="1"/>
          </p:cNvSpPr>
          <p:nvPr>
            <p:ph idx="1"/>
          </p:nvPr>
        </p:nvSpPr>
        <p:spPr/>
        <p:txBody>
          <a:bodyPr/>
          <a:lstStyle/>
          <a:p>
            <a:r>
              <a:rPr lang="en-US" dirty="0" smtClean="0"/>
              <a:t>SRL</a:t>
            </a:r>
          </a:p>
          <a:p>
            <a:endParaRPr lang="en-US" dirty="0"/>
          </a:p>
          <a:p>
            <a:endParaRPr lang="en-US" dirty="0" smtClean="0"/>
          </a:p>
          <a:p>
            <a:endParaRPr lang="en-US" dirty="0"/>
          </a:p>
          <a:p>
            <a:endParaRPr lang="en-US" dirty="0" smtClean="0"/>
          </a:p>
          <a:p>
            <a:r>
              <a:rPr lang="en-US" dirty="0" err="1" smtClean="0"/>
              <a:t>BabySRL</a:t>
            </a:r>
            <a:endParaRPr lang="en-US" dirty="0"/>
          </a:p>
        </p:txBody>
      </p:sp>
    </p:spTree>
    <p:extLst>
      <p:ext uri="{BB962C8B-B14F-4D97-AF65-F5344CB8AC3E}">
        <p14:creationId xmlns:p14="http://schemas.microsoft.com/office/powerpoint/2010/main" val="13839224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750" fill="hold"/>
                                        <p:tgtEl>
                                          <p:spTgt spid="23"/>
                                        </p:tgtEl>
                                        <p:attrNameLst>
                                          <p:attrName>ppt_x</p:attrName>
                                        </p:attrNameLst>
                                      </p:cBhvr>
                                      <p:tavLst>
                                        <p:tav tm="0">
                                          <p:val>
                                            <p:strVal val="1+#ppt_w/2"/>
                                          </p:val>
                                        </p:tav>
                                        <p:tav tm="100000">
                                          <p:val>
                                            <p:strVal val="#ppt_x"/>
                                          </p:val>
                                        </p:tav>
                                      </p:tavLst>
                                    </p:anim>
                                    <p:anim calcmode="lin" valueType="num">
                                      <p:cBhvr additive="base">
                                        <p:cTn id="37" dur="750" fill="hold"/>
                                        <p:tgtEl>
                                          <p:spTgt spid="23"/>
                                        </p:tgtEl>
                                        <p:attrNameLst>
                                          <p:attrName>ppt_y</p:attrName>
                                        </p:attrNameLst>
                                      </p:cBhvr>
                                      <p:tavLst>
                                        <p:tav tm="0">
                                          <p:val>
                                            <p:strVal val="0-#ppt_h/2"/>
                                          </p:val>
                                        </p:tav>
                                        <p:tav tm="100000">
                                          <p:val>
                                            <p:strVal val="#ppt_y"/>
                                          </p:val>
                                        </p:tav>
                                      </p:tavLst>
                                    </p:anim>
                                  </p:childTnLst>
                                </p:cTn>
                              </p:par>
                            </p:childTnLst>
                          </p:cTn>
                        </p:par>
                        <p:par>
                          <p:cTn id="38" fill="hold">
                            <p:stCondLst>
                              <p:cond delay="750"/>
                            </p:stCondLst>
                            <p:childTnLst>
                              <p:par>
                                <p:cTn id="39" presetID="2" presetClass="entr" presetSubtype="3"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750" fill="hold"/>
                                        <p:tgtEl>
                                          <p:spTgt spid="22"/>
                                        </p:tgtEl>
                                        <p:attrNameLst>
                                          <p:attrName>ppt_x</p:attrName>
                                        </p:attrNameLst>
                                      </p:cBhvr>
                                      <p:tavLst>
                                        <p:tav tm="0">
                                          <p:val>
                                            <p:strVal val="1+#ppt_w/2"/>
                                          </p:val>
                                        </p:tav>
                                        <p:tav tm="100000">
                                          <p:val>
                                            <p:strVal val="#ppt_x"/>
                                          </p:val>
                                        </p:tav>
                                      </p:tavLst>
                                    </p:anim>
                                    <p:anim calcmode="lin" valueType="num">
                                      <p:cBhvr additive="base">
                                        <p:cTn id="42" dur="750" fill="hold"/>
                                        <p:tgtEl>
                                          <p:spTgt spid="22"/>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 presetClass="entr" presetSubtype="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1+#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15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2500"/>
                            </p:stCondLst>
                            <p:childTnLst>
                              <p:par>
                                <p:cTn id="74" presetID="22" presetClass="entr" presetSubtype="8"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left)">
                                      <p:cBhvr>
                                        <p:cTn id="76" dur="500"/>
                                        <p:tgtEl>
                                          <p:spTgt spid="42"/>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fill="hold"/>
                                        <p:tgtEl>
                                          <p:spTgt spid="39"/>
                                        </p:tgtEl>
                                        <p:attrNameLst>
                                          <p:attrName>ppt_x</p:attrName>
                                        </p:attrNameLst>
                                      </p:cBhvr>
                                      <p:tavLst>
                                        <p:tav tm="0">
                                          <p:val>
                                            <p:strVal val="1+#ppt_w/2"/>
                                          </p:val>
                                        </p:tav>
                                        <p:tav tm="100000">
                                          <p:val>
                                            <p:strVal val="#ppt_x"/>
                                          </p:val>
                                        </p:tav>
                                      </p:tavLst>
                                    </p:anim>
                                    <p:anim calcmode="lin" valueType="num">
                                      <p:cBhvr additive="base">
                                        <p:cTn id="90" dur="500" fill="hold"/>
                                        <p:tgtEl>
                                          <p:spTgt spid="39"/>
                                        </p:tgtEl>
                                        <p:attrNameLst>
                                          <p:attrName>ppt_y</p:attrName>
                                        </p:attrNameLst>
                                      </p:cBhvr>
                                      <p:tavLst>
                                        <p:tav tm="0">
                                          <p:val>
                                            <p:strVal val="#ppt_y"/>
                                          </p:val>
                                        </p:tav>
                                        <p:tav tm="100000">
                                          <p:val>
                                            <p:strVal val="#ppt_y"/>
                                          </p:val>
                                        </p:tav>
                                      </p:tavLst>
                                    </p:anim>
                                  </p:childTnLst>
                                </p:cTn>
                              </p:par>
                              <p:par>
                                <p:cTn id="91" presetID="2" presetClass="entr" presetSubtype="2"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1+#ppt_w/2"/>
                                          </p:val>
                                        </p:tav>
                                        <p:tav tm="100000">
                                          <p:val>
                                            <p:strVal val="#ppt_x"/>
                                          </p:val>
                                        </p:tav>
                                      </p:tavLst>
                                    </p:anim>
                                    <p:anim calcmode="lin" valueType="num">
                                      <p:cBhvr additive="base">
                                        <p:cTn id="9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34" grpId="0" animBg="1"/>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851"/>
          <p:cNvPicPr preferRelativeResize="0"/>
          <p:nvPr/>
        </p:nvPicPr>
        <p:blipFill>
          <a:blip r:embed="rId2">
            <a:alphaModFix/>
          </a:blip>
          <a:stretch>
            <a:fillRect/>
          </a:stretch>
        </p:blipFill>
        <p:spPr>
          <a:xfrm>
            <a:off x="2330799" y="1202304"/>
            <a:ext cx="4937760" cy="4297680"/>
          </a:xfrm>
          <a:prstGeom prst="rect">
            <a:avLst/>
          </a:prstGeom>
          <a:noFill/>
          <a:ln>
            <a:noFill/>
          </a:ln>
        </p:spPr>
      </p:pic>
      <p:sp>
        <p:nvSpPr>
          <p:cNvPr id="2" name="Title 1"/>
          <p:cNvSpPr>
            <a:spLocks noGrp="1"/>
          </p:cNvSpPr>
          <p:nvPr>
            <p:ph type="title"/>
          </p:nvPr>
        </p:nvSpPr>
        <p:spPr/>
        <p:txBody>
          <a:bodyPr/>
          <a:lstStyle/>
          <a:p>
            <a:r>
              <a:rPr lang="en-US" dirty="0" err="1" smtClean="0"/>
              <a:t>BabySRL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12</a:t>
            </a:fld>
            <a:endParaRPr lang="en-US" altLang="zh-TW" dirty="0"/>
          </a:p>
        </p:txBody>
      </p:sp>
      <p:pic>
        <p:nvPicPr>
          <p:cNvPr id="5" name="Shape 860"/>
          <p:cNvPicPr preferRelativeResize="0"/>
          <p:nvPr/>
        </p:nvPicPr>
        <p:blipFill>
          <a:blip r:embed="rId3">
            <a:alphaModFix/>
          </a:blip>
          <a:stretch>
            <a:fillRect/>
          </a:stretch>
        </p:blipFill>
        <p:spPr>
          <a:xfrm>
            <a:off x="2330799" y="1202304"/>
            <a:ext cx="4937760" cy="4297680"/>
          </a:xfrm>
          <a:prstGeom prst="rect">
            <a:avLst/>
          </a:prstGeom>
          <a:noFill/>
          <a:ln>
            <a:noFill/>
          </a:ln>
        </p:spPr>
      </p:pic>
    </p:spTree>
    <p:extLst>
      <p:ext uri="{BB962C8B-B14F-4D97-AF65-F5344CB8AC3E}">
        <p14:creationId xmlns:p14="http://schemas.microsoft.com/office/powerpoint/2010/main" val="21428762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Rectangle 2"/>
          <p:cNvSpPr>
            <a:spLocks noGrp="1" noChangeArrowheads="1"/>
          </p:cNvSpPr>
          <p:nvPr>
            <p:ph type="title"/>
          </p:nvPr>
        </p:nvSpPr>
        <p:spPr/>
        <p:txBody>
          <a:bodyPr/>
          <a:lstStyle/>
          <a:p>
            <a:r>
              <a:rPr lang="en-US" altLang="en-US" dirty="0" err="1"/>
              <a:t>BabySRL</a:t>
            </a:r>
            <a:r>
              <a:rPr lang="en-US" altLang="en-US" dirty="0"/>
              <a:t>: Early Results     </a:t>
            </a:r>
            <a:r>
              <a:rPr lang="en-US" altLang="en-US" sz="2400" dirty="0">
                <a:solidFill>
                  <a:schemeClr val="tx1"/>
                </a:solidFill>
              </a:rPr>
              <a:t>[Connor et. al  </a:t>
            </a:r>
            <a:r>
              <a:rPr lang="en-US" altLang="en-US" sz="2400" dirty="0" smtClean="0">
                <a:solidFill>
                  <a:schemeClr val="tx1"/>
                </a:solidFill>
              </a:rPr>
              <a:t>08—13]</a:t>
            </a:r>
            <a:endParaRPr lang="en-US" altLang="en-US" sz="2400" dirty="0">
              <a:solidFill>
                <a:schemeClr val="tx1"/>
              </a:solidFill>
            </a:endParaRPr>
          </a:p>
        </p:txBody>
      </p:sp>
      <p:sp>
        <p:nvSpPr>
          <p:cNvPr id="1409027" name="Rectangle 3"/>
          <p:cNvSpPr>
            <a:spLocks noGrp="1" noChangeArrowheads="1"/>
          </p:cNvSpPr>
          <p:nvPr>
            <p:ph idx="1"/>
          </p:nvPr>
        </p:nvSpPr>
        <p:spPr/>
        <p:txBody>
          <a:bodyPr/>
          <a:lstStyle/>
          <a:p>
            <a:r>
              <a:rPr lang="en-US" altLang="en-US" dirty="0"/>
              <a:t>Fine grained experiments with how language is represented</a:t>
            </a:r>
          </a:p>
          <a:p>
            <a:r>
              <a:rPr lang="en-US" altLang="en-US" dirty="0"/>
              <a:t>Test different </a:t>
            </a:r>
            <a:r>
              <a:rPr lang="en-US" altLang="en-US" dirty="0">
                <a:solidFill>
                  <a:srgbClr val="0000FF"/>
                </a:solidFill>
              </a:rPr>
              <a:t>levels of </a:t>
            </a:r>
            <a:r>
              <a:rPr lang="en-US" altLang="en-US" dirty="0" smtClean="0">
                <a:solidFill>
                  <a:srgbClr val="0000FF"/>
                </a:solidFill>
              </a:rPr>
              <a:t>representation </a:t>
            </a:r>
            <a:r>
              <a:rPr lang="en-US" altLang="en-US" dirty="0" smtClean="0">
                <a:solidFill>
                  <a:schemeClr val="tx1"/>
                </a:solidFill>
              </a:rPr>
              <a:t>fixing the rest to gold </a:t>
            </a:r>
            <a:endParaRPr lang="en-US" altLang="en-US" dirty="0">
              <a:solidFill>
                <a:schemeClr val="tx1"/>
              </a:solidFill>
            </a:endParaRPr>
          </a:p>
          <a:p>
            <a:endParaRPr lang="en-US" altLang="en-US" dirty="0"/>
          </a:p>
          <a:p>
            <a:r>
              <a:rPr lang="en-US" altLang="en-US" dirty="0"/>
              <a:t>Primary focus on </a:t>
            </a:r>
            <a:r>
              <a:rPr lang="en-US" altLang="en-US" dirty="0">
                <a:solidFill>
                  <a:srgbClr val="0000FF"/>
                </a:solidFill>
              </a:rPr>
              <a:t>noun pattern (</a:t>
            </a:r>
            <a:r>
              <a:rPr lang="en-US" altLang="en-US" dirty="0" err="1">
                <a:solidFill>
                  <a:srgbClr val="0000FF"/>
                </a:solidFill>
              </a:rPr>
              <a:t>NPattern</a:t>
            </a:r>
            <a:r>
              <a:rPr lang="en-US" altLang="en-US" dirty="0">
                <a:solidFill>
                  <a:srgbClr val="0000FF"/>
                </a:solidFill>
              </a:rPr>
              <a:t>) feature</a:t>
            </a:r>
            <a:r>
              <a:rPr lang="en-US" altLang="en-US" dirty="0"/>
              <a:t>  </a:t>
            </a:r>
          </a:p>
          <a:p>
            <a:pPr lvl="1"/>
            <a:r>
              <a:rPr lang="en-US" altLang="en-US" dirty="0"/>
              <a:t>Hypothesis: number and order of nouns </a:t>
            </a:r>
            <a:r>
              <a:rPr lang="en-US" altLang="en-US" dirty="0" smtClean="0"/>
              <a:t>are important</a:t>
            </a:r>
            <a:endParaRPr lang="en-US" altLang="en-US" dirty="0"/>
          </a:p>
          <a:p>
            <a:pPr lvl="2"/>
            <a:r>
              <a:rPr lang="en-US" altLang="en-US" sz="2000" dirty="0"/>
              <a:t>Once we know some nouns, can use them to represent structure </a:t>
            </a:r>
          </a:p>
          <a:p>
            <a:pPr lvl="1"/>
            <a:r>
              <a:rPr lang="en-US" altLang="en-US" dirty="0" err="1"/>
              <a:t>NPattern</a:t>
            </a:r>
            <a:r>
              <a:rPr lang="en-US" altLang="en-US" dirty="0"/>
              <a:t> gives count and placement: </a:t>
            </a:r>
          </a:p>
          <a:p>
            <a:pPr lvl="2"/>
            <a:r>
              <a:rPr lang="en-US" altLang="en-US" dirty="0"/>
              <a:t>First of two, second of three, etc.  </a:t>
            </a:r>
          </a:p>
          <a:p>
            <a:endParaRPr lang="en-US" altLang="en-US" dirty="0"/>
          </a:p>
          <a:p>
            <a:r>
              <a:rPr lang="en-US" altLang="en-US" dirty="0"/>
              <a:t>Alternative: </a:t>
            </a:r>
            <a:r>
              <a:rPr lang="en-US" altLang="en-US" dirty="0">
                <a:solidFill>
                  <a:srgbClr val="0000FF"/>
                </a:solidFill>
              </a:rPr>
              <a:t>Verb Position</a:t>
            </a:r>
          </a:p>
          <a:p>
            <a:pPr lvl="1"/>
            <a:r>
              <a:rPr lang="en-US" altLang="en-US" dirty="0"/>
              <a:t>Target argument is before or after </a:t>
            </a:r>
            <a:r>
              <a:rPr lang="en-US" altLang="en-US" dirty="0" smtClean="0"/>
              <a:t>verb</a:t>
            </a:r>
          </a:p>
          <a:p>
            <a:pPr lvl="1"/>
            <a:r>
              <a:rPr lang="en-US" altLang="en-US" dirty="0" smtClean="0"/>
              <a:t>Depends on </a:t>
            </a:r>
            <a:r>
              <a:rPr lang="en-US" altLang="en-US" dirty="0" smtClean="0">
                <a:solidFill>
                  <a:srgbClr val="003366"/>
                </a:solidFill>
              </a:rPr>
              <a:t>identifying verbs</a:t>
            </a:r>
            <a:endParaRPr lang="en-US" altLang="en-US" dirty="0">
              <a:solidFill>
                <a:srgbClr val="003366"/>
              </a:solidFill>
            </a:endParaRPr>
          </a:p>
        </p:txBody>
      </p:sp>
      <p:sp>
        <p:nvSpPr>
          <p:cNvPr id="7" name="Slide Number Placeholder 4"/>
          <p:cNvSpPr>
            <a:spLocks noGrp="1"/>
          </p:cNvSpPr>
          <p:nvPr>
            <p:ph type="sldNum" sz="quarter" idx="11"/>
          </p:nvPr>
        </p:nvSpPr>
        <p:spPr/>
        <p:txBody>
          <a:bodyPr/>
          <a:lstStyle/>
          <a:p>
            <a:r>
              <a:rPr lang="en-US" altLang="zh-TW"/>
              <a:t>Page </a:t>
            </a:r>
            <a:fld id="{F4DABC66-834D-45ED-81D4-8DB59AA23DD2}" type="slidenum">
              <a:rPr lang="en-US" altLang="zh-TW"/>
              <a:pPr/>
              <a:t>13</a:t>
            </a:fld>
            <a:endParaRPr lang="en-US" altLang="zh-TW"/>
          </a:p>
        </p:txBody>
      </p:sp>
      <p:sp>
        <p:nvSpPr>
          <p:cNvPr id="1409029" name="Rectangle 5"/>
          <p:cNvSpPr>
            <a:spLocks noChangeArrowheads="1"/>
          </p:cNvSpPr>
          <p:nvPr/>
        </p:nvSpPr>
        <p:spPr bwMode="auto">
          <a:xfrm>
            <a:off x="1752600" y="2209800"/>
            <a:ext cx="5334000" cy="2438400"/>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n"/>
              <a:defRPr sz="2400">
                <a:solidFill>
                  <a:schemeClr val="tx1"/>
                </a:solidFill>
                <a:latin typeface="Calibri" pitchFamily="34" charset="0"/>
                <a:cs typeface="Arial" pitchFamily="34" charset="0"/>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cs typeface="Arial" pitchFamily="34" charset="0"/>
              </a:defRPr>
            </a:lvl2pPr>
            <a:lvl3pPr marL="1143000" indent="-228600">
              <a:spcBef>
                <a:spcPct val="20000"/>
              </a:spcBef>
              <a:buClr>
                <a:schemeClr val="bg2"/>
              </a:buClr>
              <a:buSzPct val="65000"/>
              <a:buFont typeface="Wingdings" pitchFamily="2" charset="2"/>
              <a:buChar char="n"/>
              <a:defRPr b="1">
                <a:solidFill>
                  <a:schemeClr val="tx1"/>
                </a:solidFill>
                <a:latin typeface="Calibri" pitchFamily="34" charset="0"/>
                <a:cs typeface="Arial" pitchFamily="34" charset="0"/>
              </a:defRPr>
            </a:lvl3pPr>
            <a:lvl4pPr marL="1600200" indent="-228600">
              <a:spcBef>
                <a:spcPct val="20000"/>
              </a:spcBef>
              <a:buClr>
                <a:schemeClr val="accent2"/>
              </a:buClr>
              <a:buSzPct val="70000"/>
              <a:buFont typeface="Wingdings" pitchFamily="2" charset="2"/>
              <a:buChar char="¨"/>
              <a:defRPr sz="1600">
                <a:solidFill>
                  <a:schemeClr val="tx1"/>
                </a:solidFill>
                <a:latin typeface="Calibri" pitchFamily="34" charset="0"/>
                <a:cs typeface="Arial" pitchFamily="34" charset="0"/>
              </a:defRPr>
            </a:lvl4pPr>
            <a:lvl5pPr marL="2057400" indent="-228600">
              <a:spcBef>
                <a:spcPct val="20000"/>
              </a:spcBef>
              <a:buClr>
                <a:schemeClr val="bg2"/>
              </a:buClr>
              <a:buFont typeface="Wingdings" pitchFamily="2" charset="2"/>
              <a:buChar char="§"/>
              <a:defRPr sz="1600">
                <a:solidFill>
                  <a:schemeClr val="tx1"/>
                </a:solidFill>
                <a:latin typeface="Calibri" pitchFamily="34" charset="0"/>
                <a:cs typeface="Arial" pitchFamily="34" charset="0"/>
              </a:defRPr>
            </a:lvl5pPr>
            <a:lvl6pPr marL="2514600" indent="-228600" fontAlgn="base">
              <a:spcBef>
                <a:spcPct val="20000"/>
              </a:spcBef>
              <a:spcAft>
                <a:spcPct val="0"/>
              </a:spcAft>
              <a:buClr>
                <a:schemeClr val="bg2"/>
              </a:buClr>
              <a:buFont typeface="Wingdings" pitchFamily="2" charset="2"/>
              <a:buChar char="§"/>
              <a:defRPr sz="1600">
                <a:solidFill>
                  <a:schemeClr val="tx1"/>
                </a:solidFill>
                <a:latin typeface="Calibri" pitchFamily="34" charset="0"/>
                <a:cs typeface="Arial" pitchFamily="34" charset="0"/>
              </a:defRPr>
            </a:lvl6pPr>
            <a:lvl7pPr marL="2971800" indent="-228600" fontAlgn="base">
              <a:spcBef>
                <a:spcPct val="20000"/>
              </a:spcBef>
              <a:spcAft>
                <a:spcPct val="0"/>
              </a:spcAft>
              <a:buClr>
                <a:schemeClr val="bg2"/>
              </a:buClr>
              <a:buFont typeface="Wingdings" pitchFamily="2" charset="2"/>
              <a:buChar char="§"/>
              <a:defRPr sz="1600">
                <a:solidFill>
                  <a:schemeClr val="tx1"/>
                </a:solidFill>
                <a:latin typeface="Calibri" pitchFamily="34" charset="0"/>
                <a:cs typeface="Arial" pitchFamily="34" charset="0"/>
              </a:defRPr>
            </a:lvl7pPr>
            <a:lvl8pPr marL="3429000" indent="-228600" fontAlgn="base">
              <a:spcBef>
                <a:spcPct val="20000"/>
              </a:spcBef>
              <a:spcAft>
                <a:spcPct val="0"/>
              </a:spcAft>
              <a:buClr>
                <a:schemeClr val="bg2"/>
              </a:buClr>
              <a:buFont typeface="Wingdings" pitchFamily="2" charset="2"/>
              <a:buChar char="§"/>
              <a:defRPr sz="1600">
                <a:solidFill>
                  <a:schemeClr val="tx1"/>
                </a:solidFill>
                <a:latin typeface="Calibri" pitchFamily="34" charset="0"/>
                <a:cs typeface="Arial" pitchFamily="34" charset="0"/>
              </a:defRPr>
            </a:lvl8pPr>
            <a:lvl9pPr marL="3886200" indent="-228600" fontAlgn="base">
              <a:spcBef>
                <a:spcPct val="20000"/>
              </a:spcBef>
              <a:spcAft>
                <a:spcPct val="0"/>
              </a:spcAft>
              <a:buClr>
                <a:schemeClr val="bg2"/>
              </a:buClr>
              <a:buFont typeface="Wingdings" pitchFamily="2" charset="2"/>
              <a:buChar char="§"/>
              <a:defRPr sz="1600">
                <a:solidFill>
                  <a:schemeClr val="tx1"/>
                </a:solidFill>
                <a:latin typeface="Calibri" pitchFamily="34" charset="0"/>
                <a:cs typeface="Arial" pitchFamily="34" charset="0"/>
              </a:defRPr>
            </a:lvl9pPr>
          </a:lstStyle>
          <a:p>
            <a:pPr eaLnBrk="1" hangingPunct="1"/>
            <a:r>
              <a:rPr lang="en-US" altLang="en-US" b="1" dirty="0"/>
              <a:t>Key Finding:</a:t>
            </a:r>
            <a:r>
              <a:rPr lang="en-US" altLang="en-US" dirty="0"/>
              <a:t> </a:t>
            </a:r>
          </a:p>
          <a:p>
            <a:pPr lvl="1" eaLnBrk="1" hangingPunct="1"/>
            <a:r>
              <a:rPr lang="en-US" altLang="en-US" dirty="0" err="1"/>
              <a:t>NPattern</a:t>
            </a:r>
            <a:r>
              <a:rPr lang="en-US" altLang="en-US" dirty="0"/>
              <a:t> </a:t>
            </a:r>
            <a:r>
              <a:rPr lang="en-US" altLang="en-US" dirty="0">
                <a:solidFill>
                  <a:srgbClr val="0000FF"/>
                </a:solidFill>
              </a:rPr>
              <a:t>reproduces errors in children</a:t>
            </a:r>
          </a:p>
          <a:p>
            <a:pPr lvl="2" eaLnBrk="1" hangingPunct="1"/>
            <a:r>
              <a:rPr lang="en-US" altLang="en-US" dirty="0"/>
              <a:t>Promotes A0-A1 interpretation in transitive, but also intransitive sentences </a:t>
            </a:r>
          </a:p>
          <a:p>
            <a:pPr lvl="1" eaLnBrk="1" hangingPunct="1"/>
            <a:r>
              <a:rPr lang="en-US" altLang="en-US" dirty="0"/>
              <a:t>Verb position </a:t>
            </a:r>
            <a:r>
              <a:rPr lang="en-US" altLang="en-US" dirty="0">
                <a:solidFill>
                  <a:srgbClr val="0000FF"/>
                </a:solidFill>
              </a:rPr>
              <a:t>does not make this error</a:t>
            </a:r>
          </a:p>
          <a:p>
            <a:pPr lvl="2" eaLnBrk="1" hangingPunct="1"/>
            <a:r>
              <a:rPr lang="en-US" altLang="en-US" dirty="0"/>
              <a:t>Incorporating it recovers correct interpretation</a:t>
            </a:r>
          </a:p>
        </p:txBody>
      </p:sp>
    </p:spTree>
    <p:extLst>
      <p:ext uri="{BB962C8B-B14F-4D97-AF65-F5344CB8AC3E}">
        <p14:creationId xmlns:p14="http://schemas.microsoft.com/office/powerpoint/2010/main" val="42663477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9027">
                                            <p:txEl>
                                              <p:pRg st="3" end="3"/>
                                            </p:txEl>
                                          </p:spTgt>
                                        </p:tgtEl>
                                        <p:attrNameLst>
                                          <p:attrName>style.visibility</p:attrName>
                                        </p:attrNameLst>
                                      </p:cBhvr>
                                      <p:to>
                                        <p:strVal val="visible"/>
                                      </p:to>
                                    </p:set>
                                  </p:childTnLst>
                                  <p:subTnLst>
                                    <p:set>
                                      <p:cBhvr override="childStyle">
                                        <p:cTn dur="1" fill="hold" display="0" masterRel="nextClick" afterEffect="1"/>
                                        <p:tgtEl>
                                          <p:spTgt spid="1409027">
                                            <p:txEl>
                                              <p:pRg st="3" end="3"/>
                                            </p:txEl>
                                          </p:spTgt>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409027">
                                            <p:txEl>
                                              <p:pRg st="4" end="4"/>
                                            </p:txEl>
                                          </p:spTgt>
                                        </p:tgtEl>
                                        <p:attrNameLst>
                                          <p:attrName>style.visibility</p:attrName>
                                        </p:attrNameLst>
                                      </p:cBhvr>
                                      <p:to>
                                        <p:strVal val="visible"/>
                                      </p:to>
                                    </p:set>
                                  </p:childTnLst>
                                  <p:subTnLst>
                                    <p:set>
                                      <p:cBhvr override="childStyle">
                                        <p:cTn dur="1" fill="hold" display="0" masterRel="nextClick" afterEffect="1"/>
                                        <p:tgtEl>
                                          <p:spTgt spid="1409027">
                                            <p:txEl>
                                              <p:pRg st="4" end="4"/>
                                            </p:txEl>
                                          </p:spTgt>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409027">
                                            <p:txEl>
                                              <p:pRg st="5" end="5"/>
                                            </p:txEl>
                                          </p:spTgt>
                                        </p:tgtEl>
                                        <p:attrNameLst>
                                          <p:attrName>style.visibility</p:attrName>
                                        </p:attrNameLst>
                                      </p:cBhvr>
                                      <p:to>
                                        <p:strVal val="visible"/>
                                      </p:to>
                                    </p:set>
                                  </p:childTnLst>
                                  <p:subTnLst>
                                    <p:set>
                                      <p:cBhvr override="childStyle">
                                        <p:cTn dur="1" fill="hold" display="0" masterRel="nextClick" afterEffect="1"/>
                                        <p:tgtEl>
                                          <p:spTgt spid="1409027">
                                            <p:txEl>
                                              <p:pRg st="5" end="5"/>
                                            </p:txEl>
                                          </p:spTgt>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409027">
                                            <p:txEl>
                                              <p:pRg st="6" end="6"/>
                                            </p:txEl>
                                          </p:spTgt>
                                        </p:tgtEl>
                                        <p:attrNameLst>
                                          <p:attrName>style.visibility</p:attrName>
                                        </p:attrNameLst>
                                      </p:cBhvr>
                                      <p:to>
                                        <p:strVal val="visible"/>
                                      </p:to>
                                    </p:set>
                                  </p:childTnLst>
                                  <p:subTnLst>
                                    <p:set>
                                      <p:cBhvr override="childStyle">
                                        <p:cTn dur="1" fill="hold" display="0" masterRel="nextClick" afterEffect="1"/>
                                        <p:tgtEl>
                                          <p:spTgt spid="1409027">
                                            <p:txEl>
                                              <p:pRg st="6" end="6"/>
                                            </p:txEl>
                                          </p:spTgt>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409027">
                                            <p:txEl>
                                              <p:pRg st="7" end="7"/>
                                            </p:txEl>
                                          </p:spTgt>
                                        </p:tgtEl>
                                        <p:attrNameLst>
                                          <p:attrName>style.visibility</p:attrName>
                                        </p:attrNameLst>
                                      </p:cBhvr>
                                      <p:to>
                                        <p:strVal val="visible"/>
                                      </p:to>
                                    </p:set>
                                  </p:childTnLst>
                                  <p:subTnLst>
                                    <p:set>
                                      <p:cBhvr override="childStyle">
                                        <p:cTn dur="1" fill="hold" display="0" masterRel="nextClick" afterEffect="1"/>
                                        <p:tgtEl>
                                          <p:spTgt spid="1409027">
                                            <p:txEl>
                                              <p:pRg st="7" end="7"/>
                                            </p:txEl>
                                          </p:spTgt>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409027">
                                            <p:txEl>
                                              <p:pRg st="9" end="9"/>
                                            </p:txEl>
                                          </p:spTgt>
                                        </p:tgtEl>
                                        <p:attrNameLst>
                                          <p:attrName>style.visibility</p:attrName>
                                        </p:attrNameLst>
                                      </p:cBhvr>
                                      <p:to>
                                        <p:strVal val="visible"/>
                                      </p:to>
                                    </p:set>
                                  </p:childTnLst>
                                  <p:subTnLst>
                                    <p:set>
                                      <p:cBhvr override="childStyle">
                                        <p:cTn dur="1" fill="hold" display="0" masterRel="nextClick" afterEffect="1"/>
                                        <p:tgtEl>
                                          <p:spTgt spid="1409027">
                                            <p:txEl>
                                              <p:pRg st="9" end="9"/>
                                            </p:txEl>
                                          </p:spTgt>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409027">
                                            <p:txEl>
                                              <p:pRg st="10" end="10"/>
                                            </p:txEl>
                                          </p:spTgt>
                                        </p:tgtEl>
                                        <p:attrNameLst>
                                          <p:attrName>style.visibility</p:attrName>
                                        </p:attrNameLst>
                                      </p:cBhvr>
                                      <p:to>
                                        <p:strVal val="visible"/>
                                      </p:to>
                                    </p:set>
                                  </p:childTnLst>
                                  <p:subTnLst>
                                    <p:set>
                                      <p:cBhvr override="childStyle">
                                        <p:cTn dur="1" fill="hold" display="0" masterRel="nextClick" afterEffect="1"/>
                                        <p:tgtEl>
                                          <p:spTgt spid="1409027">
                                            <p:txEl>
                                              <p:pRg st="10" end="10"/>
                                            </p:txEl>
                                          </p:spTgt>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1409027">
                                            <p:txEl>
                                              <p:pRg st="11" end="11"/>
                                            </p:txEl>
                                          </p:spTgt>
                                        </p:tgtEl>
                                        <p:attrNameLst>
                                          <p:attrName>style.visibility</p:attrName>
                                        </p:attrNameLst>
                                      </p:cBhvr>
                                      <p:to>
                                        <p:strVal val="visible"/>
                                      </p:to>
                                    </p:set>
                                  </p:childTnLst>
                                  <p:subTnLst>
                                    <p:set>
                                      <p:cBhvr override="childStyle">
                                        <p:cTn dur="1" fill="hold" display="0" masterRel="nextClick" afterEffect="1"/>
                                        <p:tgtEl>
                                          <p:spTgt spid="1409027">
                                            <p:txEl>
                                              <p:pRg st="11" end="11"/>
                                            </p:txEl>
                                          </p:spTgt>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09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0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r>
              <a:rPr lang="en-GB"/>
              <a:t>Results on novel-verb sentences</a:t>
            </a:r>
          </a:p>
        </p:txBody>
      </p:sp>
      <p:sp>
        <p:nvSpPr>
          <p:cNvPr id="2" name="Content Placeholder 1"/>
          <p:cNvSpPr>
            <a:spLocks noGrp="1"/>
          </p:cNvSpPr>
          <p:nvPr>
            <p:ph idx="1"/>
          </p:nvPr>
        </p:nvSpPr>
        <p:spPr/>
        <p:txBody>
          <a:bodyPr/>
          <a:lstStyle/>
          <a:p>
            <a:endParaRPr lang="en-US"/>
          </a:p>
        </p:txBody>
      </p:sp>
      <p:sp>
        <p:nvSpPr>
          <p:cNvPr id="770" name="Shape 770"/>
          <p:cNvSpPr txBox="1">
            <a:spLocks noGrp="1"/>
          </p:cNvSpPr>
          <p:nvPr>
            <p:ph type="sldNum" sz="quarter" idx="11"/>
          </p:nvPr>
        </p:nvSpPr>
        <p:spPr>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fld id="{00000000-1234-1234-1234-123412341234}" type="slidenum">
              <a:rPr lang="en-GB"/>
              <a:pPr>
                <a:spcBef>
                  <a:spcPts val="0"/>
                </a:spcBef>
              </a:pPr>
              <a:t>14</a:t>
            </a:fld>
            <a:endParaRPr lang="en-GB"/>
          </a:p>
        </p:txBody>
      </p:sp>
      <p:pic>
        <p:nvPicPr>
          <p:cNvPr id="771" name="Shape 771" descr="output.png"/>
          <p:cNvPicPr preferRelativeResize="0"/>
          <p:nvPr/>
        </p:nvPicPr>
        <p:blipFill rotWithShape="1">
          <a:blip r:embed="rId3">
            <a:alphaModFix/>
          </a:blip>
          <a:srcRect/>
          <a:stretch/>
        </p:blipFill>
        <p:spPr>
          <a:xfrm>
            <a:off x="5186950" y="1911250"/>
            <a:ext cx="3285500" cy="3285500"/>
          </a:xfrm>
          <a:prstGeom prst="rect">
            <a:avLst/>
          </a:prstGeom>
          <a:noFill/>
          <a:ln>
            <a:noFill/>
          </a:ln>
        </p:spPr>
      </p:pic>
      <p:pic>
        <p:nvPicPr>
          <p:cNvPr id="772" name="Shape 772" descr="output (1).png"/>
          <p:cNvPicPr preferRelativeResize="0"/>
          <p:nvPr/>
        </p:nvPicPr>
        <p:blipFill rotWithShape="1">
          <a:blip r:embed="rId4">
            <a:alphaModFix/>
          </a:blip>
          <a:srcRect/>
          <a:stretch/>
        </p:blipFill>
        <p:spPr>
          <a:xfrm>
            <a:off x="956950" y="1911250"/>
            <a:ext cx="3285500" cy="3285500"/>
          </a:xfrm>
          <a:prstGeom prst="rect">
            <a:avLst/>
          </a:prstGeom>
          <a:noFill/>
          <a:ln>
            <a:noFill/>
          </a:ln>
        </p:spPr>
      </p:pic>
      <p:sp>
        <p:nvSpPr>
          <p:cNvPr id="773" name="Shape 773"/>
          <p:cNvSpPr txBox="1"/>
          <p:nvPr/>
        </p:nvSpPr>
        <p:spPr>
          <a:xfrm>
            <a:off x="1981200" y="1634955"/>
            <a:ext cx="1315775" cy="365100"/>
          </a:xfrm>
          <a:prstGeom prst="rect">
            <a:avLst/>
          </a:prstGeom>
          <a:noFill/>
          <a:ln>
            <a:noFill/>
          </a:ln>
        </p:spPr>
        <p:txBody>
          <a:bodyPr lIns="91425" tIns="91425" rIns="91425" bIns="91425" anchor="t" anchorCtr="0">
            <a:noAutofit/>
          </a:bodyPr>
          <a:lstStyle/>
          <a:p>
            <a:pPr>
              <a:spcBef>
                <a:spcPts val="0"/>
              </a:spcBef>
            </a:pPr>
            <a:r>
              <a:rPr lang="en-GB" dirty="0" smtClean="0">
                <a:latin typeface="+mj-lt"/>
              </a:rPr>
              <a:t>A </a:t>
            </a:r>
            <a:r>
              <a:rPr lang="en-GB" b="1" i="1" dirty="0" err="1" smtClean="0">
                <a:latin typeface="+mj-lt"/>
              </a:rPr>
              <a:t>krads</a:t>
            </a:r>
            <a:r>
              <a:rPr lang="en-GB" dirty="0" smtClean="0">
                <a:latin typeface="+mj-lt"/>
              </a:rPr>
              <a:t> B</a:t>
            </a:r>
            <a:endParaRPr lang="en-GB" dirty="0">
              <a:latin typeface="+mj-lt"/>
            </a:endParaRPr>
          </a:p>
        </p:txBody>
      </p:sp>
      <p:sp>
        <p:nvSpPr>
          <p:cNvPr id="774" name="Shape 774"/>
          <p:cNvSpPr txBox="1"/>
          <p:nvPr/>
        </p:nvSpPr>
        <p:spPr>
          <a:xfrm>
            <a:off x="6172200" y="1634955"/>
            <a:ext cx="1542810" cy="365100"/>
          </a:xfrm>
          <a:prstGeom prst="rect">
            <a:avLst/>
          </a:prstGeom>
          <a:noFill/>
          <a:ln>
            <a:noFill/>
          </a:ln>
        </p:spPr>
        <p:txBody>
          <a:bodyPr lIns="91425" tIns="91425" rIns="91425" bIns="91425" anchor="t" anchorCtr="0">
            <a:noAutofit/>
          </a:bodyPr>
          <a:lstStyle/>
          <a:p>
            <a:pPr>
              <a:spcBef>
                <a:spcPts val="0"/>
              </a:spcBef>
            </a:pPr>
            <a:r>
              <a:rPr lang="en-GB" dirty="0">
                <a:latin typeface="+mj-lt"/>
              </a:rPr>
              <a:t>A and B </a:t>
            </a:r>
            <a:r>
              <a:rPr lang="en-GB" b="1" i="1" dirty="0" err="1">
                <a:latin typeface="+mj-lt"/>
              </a:rPr>
              <a:t>krad</a:t>
            </a:r>
            <a:endParaRPr lang="en-GB" b="1" i="1" dirty="0">
              <a:latin typeface="+mj-lt"/>
            </a:endParaRPr>
          </a:p>
        </p:txBody>
      </p:sp>
      <p:cxnSp>
        <p:nvCxnSpPr>
          <p:cNvPr id="775" name="Shape 775"/>
          <p:cNvCxnSpPr/>
          <p:nvPr/>
        </p:nvCxnSpPr>
        <p:spPr>
          <a:xfrm rot="10800000">
            <a:off x="7202525" y="3197461"/>
            <a:ext cx="648900" cy="881400"/>
          </a:xfrm>
          <a:prstGeom prst="straightConnector1">
            <a:avLst/>
          </a:prstGeom>
          <a:noFill/>
          <a:ln w="9525" cap="flat" cmpd="sng">
            <a:solidFill>
              <a:schemeClr val="dk2"/>
            </a:solidFill>
            <a:prstDash val="solid"/>
            <a:round/>
            <a:headEnd type="none" w="lg" len="lg"/>
            <a:tailEnd type="triangle" w="lg" len="lg"/>
          </a:ln>
        </p:spPr>
      </p:cxnSp>
      <p:sp>
        <p:nvSpPr>
          <p:cNvPr id="776" name="Shape 776"/>
          <p:cNvSpPr txBox="1"/>
          <p:nvPr/>
        </p:nvSpPr>
        <p:spPr>
          <a:xfrm>
            <a:off x="7282625" y="4043250"/>
            <a:ext cx="1818600" cy="560700"/>
          </a:xfrm>
          <a:prstGeom prst="rect">
            <a:avLst/>
          </a:prstGeom>
          <a:solidFill>
            <a:srgbClr val="FFFFFF"/>
          </a:solidFill>
          <a:ln w="19050" cap="flat" cmpd="sng">
            <a:solidFill>
              <a:srgbClr val="595959"/>
            </a:solidFill>
            <a:prstDash val="solid"/>
            <a:round/>
            <a:headEnd type="none" w="med" len="med"/>
            <a:tailEnd type="none" w="med" len="med"/>
          </a:ln>
        </p:spPr>
        <p:txBody>
          <a:bodyPr lIns="91425" tIns="91425" rIns="91425" bIns="91425" anchor="t" anchorCtr="0">
            <a:noAutofit/>
          </a:bodyPr>
          <a:lstStyle/>
          <a:p>
            <a:pPr>
              <a:spcBef>
                <a:spcPts val="0"/>
              </a:spcBef>
            </a:pPr>
            <a:r>
              <a:rPr lang="en-GB" sz="1200"/>
              <a:t>Predicted error in 21mo</a:t>
            </a:r>
          </a:p>
          <a:p>
            <a:pPr>
              <a:spcBef>
                <a:spcPts val="0"/>
              </a:spcBef>
            </a:pPr>
            <a:r>
              <a:rPr lang="en-GB" sz="1100"/>
              <a:t>[Gertner &amp; Fisher, 2006]</a:t>
            </a:r>
          </a:p>
        </p:txBody>
      </p:sp>
    </p:spTree>
    <p:extLst>
      <p:ext uri="{BB962C8B-B14F-4D97-AF65-F5344CB8AC3E}">
        <p14:creationId xmlns:p14="http://schemas.microsoft.com/office/powerpoint/2010/main" val="144454456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Shape 781"/>
          <p:cNvSpPr txBox="1">
            <a:spLocks noGrp="1"/>
          </p:cNvSpPr>
          <p:nvPr>
            <p:ph type="title"/>
          </p:nvPr>
        </p:nvSpPr>
        <p:spPr/>
        <p:txBody>
          <a:bodyPr/>
          <a:lstStyle/>
          <a:p>
            <a:r>
              <a:rPr lang="en-GB" dirty="0" smtClean="0"/>
              <a:t>Summary: Representation (with supervision)</a:t>
            </a:r>
            <a:endParaRPr lang="en-GB" dirty="0"/>
          </a:p>
        </p:txBody>
      </p:sp>
      <p:sp>
        <p:nvSpPr>
          <p:cNvPr id="782" name="Shape 782"/>
          <p:cNvSpPr txBox="1">
            <a:spLocks noGrp="1"/>
          </p:cNvSpPr>
          <p:nvPr>
            <p:ph idx="1"/>
          </p:nvPr>
        </p:nvSpPr>
        <p:spPr/>
        <p:txBody>
          <a:bodyPr/>
          <a:lstStyle/>
          <a:p>
            <a:endParaRPr lang="en-US" dirty="0" smtClean="0"/>
          </a:p>
          <a:p>
            <a:r>
              <a:rPr lang="en-US" dirty="0" smtClean="0"/>
              <a:t>Given veridical feedback (“mind reading”), do low-level syntactic features capture anything useful about semantic roles/verb preferences?</a:t>
            </a:r>
          </a:p>
          <a:p>
            <a:endParaRPr lang="en-US" dirty="0"/>
          </a:p>
          <a:p>
            <a:r>
              <a:rPr lang="en-US" dirty="0" smtClean="0"/>
              <a:t>Yes, but verb knowledge is crucial</a:t>
            </a:r>
            <a:endParaRPr lang="en-US" dirty="0"/>
          </a:p>
        </p:txBody>
      </p:sp>
      <p:sp>
        <p:nvSpPr>
          <p:cNvPr id="783" name="Shape 783"/>
          <p:cNvSpPr txBox="1">
            <a:spLocks noGrp="1"/>
          </p:cNvSpPr>
          <p:nvPr>
            <p:ph type="sldNum" sz="quarter" idx="11"/>
          </p:nvPr>
        </p:nvSpPr>
        <p:spPr/>
        <p:txBody>
          <a:bodyPr/>
          <a:lstStyle/>
          <a:p>
            <a:fld id="{00000000-1234-1234-1234-123412341234}" type="slidenum">
              <a:rPr lang="en-GB" smtClean="0"/>
              <a:pPr/>
              <a:t>15</a:t>
            </a:fld>
            <a:endParaRPr lang="en-GB"/>
          </a:p>
        </p:txBody>
      </p:sp>
    </p:spTree>
    <p:extLst>
      <p:ext uri="{BB962C8B-B14F-4D97-AF65-F5344CB8AC3E}">
        <p14:creationId xmlns:p14="http://schemas.microsoft.com/office/powerpoint/2010/main" val="333875577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r>
              <a:rPr lang="en-US" altLang="zh-TW"/>
              <a:t>Page </a:t>
            </a:r>
            <a:fld id="{2E6D3DC8-0F80-47F2-8BFA-1B7EEDB5A82B}" type="slidenum">
              <a:rPr lang="en-US" altLang="zh-TW"/>
              <a:pPr/>
              <a:t>16</a:t>
            </a:fld>
            <a:endParaRPr lang="en-US" altLang="zh-TW"/>
          </a:p>
        </p:txBody>
      </p:sp>
      <p:sp>
        <p:nvSpPr>
          <p:cNvPr id="1420290" name="Rectangle 2"/>
          <p:cNvSpPr>
            <a:spLocks noGrp="1" noChangeArrowheads="1"/>
          </p:cNvSpPr>
          <p:nvPr>
            <p:ph type="title"/>
          </p:nvPr>
        </p:nvSpPr>
        <p:spPr/>
        <p:txBody>
          <a:bodyPr/>
          <a:lstStyle/>
          <a:p>
            <a:r>
              <a:rPr lang="en-US" altLang="en-US"/>
              <a:t>BabySRL: Key Components</a:t>
            </a:r>
          </a:p>
        </p:txBody>
      </p:sp>
      <p:sp>
        <p:nvSpPr>
          <p:cNvPr id="1420291" name="Rectangle 3"/>
          <p:cNvSpPr>
            <a:spLocks noGrp="1" noChangeArrowheads="1"/>
          </p:cNvSpPr>
          <p:nvPr>
            <p:ph type="body" idx="1"/>
          </p:nvPr>
        </p:nvSpPr>
        <p:spPr/>
        <p:txBody>
          <a:bodyPr/>
          <a:lstStyle/>
          <a:p>
            <a:r>
              <a:rPr lang="en-US" altLang="en-US" dirty="0"/>
              <a:t>Representation:</a:t>
            </a:r>
          </a:p>
          <a:p>
            <a:pPr lvl="1"/>
            <a:r>
              <a:rPr lang="en-US" altLang="en-US" dirty="0">
                <a:solidFill>
                  <a:srgbClr val="0000FF"/>
                </a:solidFill>
              </a:rPr>
              <a:t>Theoretically motivated representation of the input</a:t>
            </a:r>
          </a:p>
          <a:p>
            <a:pPr lvl="1"/>
            <a:r>
              <a:rPr lang="en-US" altLang="en-US" dirty="0"/>
              <a:t>Shallow, </a:t>
            </a:r>
            <a:r>
              <a:rPr lang="en-US" altLang="en-US" dirty="0">
                <a:solidFill>
                  <a:srgbClr val="0000FF"/>
                </a:solidFill>
              </a:rPr>
              <a:t>abstract</a:t>
            </a:r>
            <a:r>
              <a:rPr lang="en-US" altLang="en-US" dirty="0"/>
              <a:t>, sentence representation consisting of</a:t>
            </a:r>
          </a:p>
          <a:p>
            <a:pPr lvl="2"/>
            <a:r>
              <a:rPr lang="en-US" altLang="en-US" dirty="0"/>
              <a:t># of nouns in the sentence</a:t>
            </a:r>
          </a:p>
          <a:p>
            <a:pPr lvl="2"/>
            <a:r>
              <a:rPr lang="en-US" altLang="en-US" dirty="0"/>
              <a:t>Noun Patterns (1</a:t>
            </a:r>
            <a:r>
              <a:rPr lang="en-US" altLang="en-US" baseline="30000" dirty="0"/>
              <a:t>st</a:t>
            </a:r>
            <a:r>
              <a:rPr lang="en-US" altLang="en-US" dirty="0"/>
              <a:t> of two nouns)</a:t>
            </a:r>
          </a:p>
          <a:p>
            <a:pPr lvl="2"/>
            <a:r>
              <a:rPr lang="en-US" altLang="en-US" dirty="0"/>
              <a:t>Relative position of nouns and predicates</a:t>
            </a:r>
          </a:p>
          <a:p>
            <a:r>
              <a:rPr lang="en-US" altLang="en-US" dirty="0"/>
              <a:t>Learning:</a:t>
            </a:r>
          </a:p>
          <a:p>
            <a:pPr lvl="1"/>
            <a:r>
              <a:rPr lang="en-US" altLang="en-US" dirty="0"/>
              <a:t>Guided only by knowledge kids have</a:t>
            </a:r>
          </a:p>
          <a:p>
            <a:pPr lvl="2"/>
            <a:r>
              <a:rPr lang="en-US" altLang="en-US" dirty="0"/>
              <a:t>Classify words by </a:t>
            </a:r>
            <a:r>
              <a:rPr lang="en-US" altLang="en-US" dirty="0" smtClean="0"/>
              <a:t>“</a:t>
            </a:r>
            <a:r>
              <a:rPr lang="en-US" altLang="en-US" dirty="0" smtClean="0">
                <a:solidFill>
                  <a:srgbClr val="0000FF"/>
                </a:solidFill>
              </a:rPr>
              <a:t>part-of-speech”</a:t>
            </a:r>
            <a:endParaRPr lang="en-US" altLang="en-US" dirty="0">
              <a:solidFill>
                <a:srgbClr val="0000FF"/>
              </a:solidFill>
            </a:endParaRPr>
          </a:p>
          <a:p>
            <a:pPr lvl="2"/>
            <a:r>
              <a:rPr lang="en-US" altLang="en-US" dirty="0"/>
              <a:t>Identify </a:t>
            </a:r>
            <a:r>
              <a:rPr lang="en-US" altLang="en-US" dirty="0">
                <a:solidFill>
                  <a:srgbClr val="0000FF"/>
                </a:solidFill>
              </a:rPr>
              <a:t>arguments and predicates</a:t>
            </a:r>
          </a:p>
          <a:p>
            <a:pPr lvl="2"/>
            <a:r>
              <a:rPr lang="en-US" altLang="en-US" dirty="0">
                <a:solidFill>
                  <a:srgbClr val="0000FF"/>
                </a:solidFill>
              </a:rPr>
              <a:t>Determine the role</a:t>
            </a:r>
            <a:r>
              <a:rPr lang="en-US" altLang="en-US" dirty="0"/>
              <a:t> arguments take</a:t>
            </a:r>
          </a:p>
          <a:p>
            <a:endParaRPr lang="en-US" altLang="en-US" dirty="0"/>
          </a:p>
        </p:txBody>
      </p:sp>
      <p:sp>
        <p:nvSpPr>
          <p:cNvPr id="1420292" name="AutoShape 4"/>
          <p:cNvSpPr>
            <a:spLocks noChangeArrowheads="1"/>
          </p:cNvSpPr>
          <p:nvPr/>
        </p:nvSpPr>
        <p:spPr bwMode="auto">
          <a:xfrm>
            <a:off x="0" y="1030015"/>
            <a:ext cx="533400" cy="228600"/>
          </a:xfrm>
          <a:prstGeom prst="rightArrow">
            <a:avLst>
              <a:gd name="adj1" fmla="val 50000"/>
              <a:gd name="adj2" fmla="val 5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4"/>
          <p:cNvSpPr>
            <a:spLocks noChangeArrowheads="1"/>
          </p:cNvSpPr>
          <p:nvPr/>
        </p:nvSpPr>
        <p:spPr bwMode="auto">
          <a:xfrm rot="10800000">
            <a:off x="5105401" y="4288220"/>
            <a:ext cx="533400" cy="228600"/>
          </a:xfrm>
          <a:prstGeom prst="rightArrow">
            <a:avLst>
              <a:gd name="adj1" fmla="val 50000"/>
              <a:gd name="adj2" fmla="val 5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207247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00416 -0.01482 L 0.00416 0.31852 " pathEditMode="relative" rAng="0" ptsTypes="AA">
                                      <p:cBhvr>
                                        <p:cTn id="6" dur="2000" fill="hold"/>
                                        <p:tgtEl>
                                          <p:spTgt spid="1420292"/>
                                        </p:tgtEl>
                                        <p:attrNameLst>
                                          <p:attrName>ppt_x</p:attrName>
                                          <p:attrName>ppt_y</p:attrName>
                                        </p:attrNameLst>
                                      </p:cBhvr>
                                      <p:rCtr x="0" y="16667"/>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29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ln/>
          <a:extLst>
            <a:ext uri="{91240B29-F687-4F45-9708-019B960494DF}">
              <a14:hiddenLine xmlns:a14="http://schemas.microsoft.com/office/drawing/2010/main" w="9525">
                <a:solidFill>
                  <a:srgbClr val="000000"/>
                </a:solidFill>
                <a:round/>
                <a:headEnd/>
                <a:tailEnd/>
              </a14:hiddenLine>
            </a:ext>
          </a:extLst>
        </p:spPr>
        <p:txBody>
          <a:bodyPr lIns="0" tIns="35203"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Unsupervised </a:t>
            </a:r>
            <a:r>
              <a:rPr lang="en-US" altLang="en-US" dirty="0" smtClean="0"/>
              <a:t>“Parsing”</a:t>
            </a:r>
            <a:endParaRPr lang="en-US" altLang="en-US" dirty="0"/>
          </a:p>
        </p:txBody>
      </p:sp>
      <p:sp>
        <p:nvSpPr>
          <p:cNvPr id="1363971" name="Rectangle 3"/>
          <p:cNvSpPr>
            <a:spLocks noGrp="1" noChangeArrowheads="1"/>
          </p:cNvSpPr>
          <p:nvPr>
            <p:ph idx="1"/>
          </p:nvPr>
        </p:nvSpPr>
        <p:spPr>
          <a:ln/>
          <a:extLst>
            <a:ext uri="{91240B29-F687-4F45-9708-019B960494DF}">
              <a14:hiddenLine xmlns:a14="http://schemas.microsoft.com/office/drawing/2010/main" w="9525">
                <a:solidFill>
                  <a:srgbClr val="000000"/>
                </a:solidFill>
                <a:round/>
                <a:headEnd/>
                <a:tailEnd/>
              </a14:hiddenLine>
            </a:ext>
          </a:extLst>
        </p:spPr>
        <p:txBody>
          <a:bodyPr lIns="0" tIns="25602" rIns="0" bIns="0"/>
          <a:lstStyle/>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We want to generate a representation that permits </a:t>
            </a:r>
            <a:r>
              <a:rPr lang="en-US" altLang="en-US" dirty="0">
                <a:solidFill>
                  <a:srgbClr val="0000CC"/>
                </a:solidFill>
              </a:rPr>
              <a:t>generalization over word forms</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Incorporate Distributional Similarity </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Context Sensitive</a:t>
            </a:r>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Hidden Markov Model (HMM)</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Simple </a:t>
            </a:r>
            <a:r>
              <a:rPr lang="en-US" altLang="en-US" dirty="0" smtClean="0"/>
              <a:t>model, 80 states</a:t>
            </a:r>
            <a:endParaRPr lang="en-US" altLang="en-US" dirty="0"/>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Essentially provides Part of Speech information</a:t>
            </a:r>
          </a:p>
          <a:p>
            <a:pPr marL="1295400" lvl="2" indent="-287338"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solidFill>
                  <a:srgbClr val="0000CC"/>
                </a:solidFill>
              </a:rPr>
              <a:t>Without names for states</a:t>
            </a:r>
            <a:r>
              <a:rPr lang="en-US" altLang="en-US" dirty="0"/>
              <a:t>; we need to figure this out</a:t>
            </a:r>
          </a:p>
          <a:p>
            <a:pPr marL="1295400" lvl="2" indent="-287338"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Train on child directed speech</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CHILDES repository</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Around </a:t>
            </a:r>
            <a:r>
              <a:rPr lang="en-US" altLang="en-US" dirty="0" smtClean="0"/>
              <a:t>2.2 </a:t>
            </a:r>
            <a:r>
              <a:rPr lang="en-US" altLang="en-US" dirty="0"/>
              <a:t>million words, across multiple children</a:t>
            </a:r>
          </a:p>
        </p:txBody>
      </p:sp>
      <p:sp>
        <p:nvSpPr>
          <p:cNvPr id="5" name="Slide Number Placeholder 4"/>
          <p:cNvSpPr>
            <a:spLocks noGrp="1"/>
          </p:cNvSpPr>
          <p:nvPr>
            <p:ph type="sldNum" sz="quarter" idx="11"/>
          </p:nvPr>
        </p:nvSpPr>
        <p:spPr/>
        <p:txBody>
          <a:bodyPr/>
          <a:lstStyle/>
          <a:p>
            <a:r>
              <a:rPr lang="en-US" altLang="zh-TW"/>
              <a:t>Page </a:t>
            </a:r>
            <a:fld id="{403ADA11-DA07-4671-B4E9-3C17D440C8B3}" type="slidenum">
              <a:rPr lang="en-US" altLang="zh-TW"/>
              <a:pPr/>
              <a:t>17</a:t>
            </a:fld>
            <a:endParaRPr lang="en-US" altLang="zh-TW"/>
          </a:p>
        </p:txBody>
      </p:sp>
    </p:spTree>
    <p:extLst>
      <p:ext uri="{BB962C8B-B14F-4D97-AF65-F5344CB8AC3E}">
        <p14:creationId xmlns:p14="http://schemas.microsoft.com/office/powerpoint/2010/main" val="33185805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title"/>
          </p:nvPr>
        </p:nvSpPr>
        <p:spPr>
          <a:ln/>
          <a:extLst>
            <a:ext uri="{91240B29-F687-4F45-9708-019B960494DF}">
              <a14:hiddenLine xmlns:a14="http://schemas.microsoft.com/office/drawing/2010/main" w="9525">
                <a:solidFill>
                  <a:srgbClr val="000000"/>
                </a:solidFill>
                <a:round/>
                <a:headEnd/>
                <a:tailEnd/>
              </a14:hiddenLine>
            </a:ext>
          </a:extLst>
        </p:spPr>
        <p:txBody>
          <a:bodyPr lIns="0" tIns="35203"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Unsupervised Parsing (II)</a:t>
            </a:r>
          </a:p>
        </p:txBody>
      </p:sp>
      <p:sp>
        <p:nvSpPr>
          <p:cNvPr id="1366019" name="Rectangle 3"/>
          <p:cNvSpPr>
            <a:spLocks noGrp="1" noChangeArrowheads="1"/>
          </p:cNvSpPr>
          <p:nvPr>
            <p:ph idx="1"/>
          </p:nvPr>
        </p:nvSpPr>
        <p:spPr>
          <a:ln/>
          <a:extLst>
            <a:ext uri="{91240B29-F687-4F45-9708-019B960494DF}">
              <a14:hiddenLine xmlns:a14="http://schemas.microsoft.com/office/drawing/2010/main" w="9525">
                <a:solidFill>
                  <a:srgbClr val="000000"/>
                </a:solidFill>
                <a:round/>
                <a:headEnd/>
                <a:tailEnd/>
              </a14:hiddenLine>
            </a:ext>
          </a:extLst>
        </p:spPr>
        <p:txBody>
          <a:bodyPr lIns="0" tIns="25602" rIns="0" bIns="0"/>
          <a:lstStyle/>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Standard way to train unsupervised HMM</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Simple </a:t>
            </a:r>
            <a:r>
              <a:rPr lang="en-US" altLang="en-US">
                <a:solidFill>
                  <a:srgbClr val="0000CC"/>
                </a:solidFill>
              </a:rPr>
              <a:t>EM</a:t>
            </a:r>
            <a:r>
              <a:rPr lang="en-US" altLang="en-US"/>
              <a:t> produces uniform size clusters</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Solution: Include priors for sparsity </a:t>
            </a:r>
          </a:p>
          <a:p>
            <a:pPr marL="1295400" lvl="2" indent="-287338"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Dirichlet prior  (Variational Bayes, </a:t>
            </a:r>
            <a:r>
              <a:rPr lang="en-US" altLang="en-US">
                <a:solidFill>
                  <a:srgbClr val="0000CC"/>
                </a:solidFill>
              </a:rPr>
              <a:t>VB</a:t>
            </a:r>
            <a:r>
              <a:rPr lang="en-US" altLang="en-US"/>
              <a:t>)</a:t>
            </a:r>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Replace this by psycholinguistically plausible knowledge</a:t>
            </a:r>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solidFill>
                  <a:srgbClr val="0000CC"/>
                </a:solidFill>
              </a:rPr>
              <a:t>Knowledge of function words</a:t>
            </a:r>
            <a:r>
              <a:rPr lang="en-US" altLang="en-US"/>
              <a:t> </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Function and content words have different statistics</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Evidence that even newborns can make this distinction</a:t>
            </a:r>
          </a:p>
          <a:p>
            <a:pPr marL="1295400" lvl="2" indent="-287338"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We don't use prosody, but it may provide this.</a:t>
            </a:r>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Technically: allocate a number of states to function words</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Leave the rest to the rest of the words</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Done before parameter estimation, can be combined with EM or VB learning: </a:t>
            </a:r>
            <a:r>
              <a:rPr lang="en-US" altLang="en-US">
                <a:solidFill>
                  <a:srgbClr val="0000CC"/>
                </a:solidFill>
              </a:rPr>
              <a:t>EM+Func, VB+Func</a:t>
            </a:r>
          </a:p>
        </p:txBody>
      </p:sp>
      <p:sp>
        <p:nvSpPr>
          <p:cNvPr id="5" name="Slide Number Placeholder 4"/>
          <p:cNvSpPr>
            <a:spLocks noGrp="1"/>
          </p:cNvSpPr>
          <p:nvPr>
            <p:ph type="sldNum" sz="quarter" idx="11"/>
          </p:nvPr>
        </p:nvSpPr>
        <p:spPr/>
        <p:txBody>
          <a:bodyPr/>
          <a:lstStyle/>
          <a:p>
            <a:r>
              <a:rPr lang="en-US" altLang="zh-TW"/>
              <a:t>Page </a:t>
            </a:r>
            <a:fld id="{D3728402-BE1C-4B09-9943-27DDA7DDC7CA}" type="slidenum">
              <a:rPr lang="en-US" altLang="zh-TW"/>
              <a:pPr/>
              <a:t>18</a:t>
            </a:fld>
            <a:endParaRPr lang="en-US" altLang="zh-TW"/>
          </a:p>
        </p:txBody>
      </p:sp>
    </p:spTree>
    <p:extLst>
      <p:ext uri="{BB962C8B-B14F-4D97-AF65-F5344CB8AC3E}">
        <p14:creationId xmlns:p14="http://schemas.microsoft.com/office/powerpoint/2010/main" val="87692486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601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660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660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6601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601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6601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6601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660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1"/>
          </p:nvPr>
        </p:nvSpPr>
        <p:spPr/>
        <p:txBody>
          <a:bodyPr/>
          <a:lstStyle/>
          <a:p>
            <a:r>
              <a:rPr lang="en-US" altLang="zh-TW"/>
              <a:t>Page </a:t>
            </a:r>
            <a:fld id="{C78F7578-2EA9-436B-90AD-0E93185BFEA4}" type="slidenum">
              <a:rPr lang="en-US" altLang="zh-TW"/>
              <a:pPr/>
              <a:t>19</a:t>
            </a:fld>
            <a:endParaRPr lang="en-US" altLang="zh-TW"/>
          </a:p>
        </p:txBody>
      </p:sp>
      <p:sp>
        <p:nvSpPr>
          <p:cNvPr id="1368066" name="Rectangle 2"/>
          <p:cNvSpPr>
            <a:spLocks noGrp="1" noChangeArrowheads="1"/>
          </p:cNvSpPr>
          <p:nvPr>
            <p:ph type="title"/>
          </p:nvPr>
        </p:nvSpPr>
        <p:spPr>
          <a:ln/>
          <a:extLst>
            <a:ext uri="{91240B29-F687-4F45-9708-019B960494DF}">
              <a14:hiddenLine xmlns:a14="http://schemas.microsoft.com/office/drawing/2010/main" w="9525">
                <a:solidFill>
                  <a:srgbClr val="000000"/>
                </a:solidFill>
                <a:round/>
                <a:headEnd/>
                <a:tailEnd/>
              </a14:hiddenLine>
            </a:ext>
          </a:extLst>
        </p:spPr>
        <p:txBody>
          <a:bodyPr lIns="0" tIns="35203"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Unsupervised Parsing Evaluation</a:t>
            </a:r>
          </a:p>
        </p:txBody>
      </p:sp>
      <p:sp>
        <p:nvSpPr>
          <p:cNvPr id="1368067" name="Rectangle 3"/>
          <p:cNvSpPr>
            <a:spLocks noGrp="1" noChangeArrowheads="1"/>
          </p:cNvSpPr>
          <p:nvPr>
            <p:ph type="body" idx="4294967295"/>
          </p:nvPr>
        </p:nvSpPr>
        <p:spPr>
          <a:xfrm>
            <a:off x="762000" y="1219200"/>
            <a:ext cx="8382000" cy="4954588"/>
          </a:xfrm>
          <a:ln/>
          <a:extLst>
            <a:ext uri="{91240B29-F687-4F45-9708-019B960494DF}">
              <a14:hiddenLine xmlns:a14="http://schemas.microsoft.com/office/drawing/2010/main" w="9525">
                <a:solidFill>
                  <a:srgbClr val="000000"/>
                </a:solidFill>
                <a:round/>
                <a:headEnd/>
                <a:tailEnd/>
              </a14:hiddenLine>
            </a:ext>
          </a:extLst>
        </p:spPr>
        <p:txBody>
          <a:bodyPr lIns="0" tIns="25602" rIns="0" bIns="0"/>
          <a:lstStyle/>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Test as unsupervised POS on subset of hand corrected CHILDES data.</a:t>
            </a:r>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a:p>
            <a:pPr lvl="2"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Incorporating function word pre-clustering allows both EM &amp; VB to achieve the same performance with </a:t>
            </a:r>
            <a:r>
              <a:rPr lang="en-US" altLang="en-US" dirty="0">
                <a:solidFill>
                  <a:srgbClr val="0000CC"/>
                </a:solidFill>
              </a:rPr>
              <a:t>an order of magnitude fewer sentences</a:t>
            </a:r>
            <a:r>
              <a:rPr lang="en-US" altLang="en-US" dirty="0"/>
              <a:t> </a:t>
            </a:r>
          </a:p>
        </p:txBody>
      </p:sp>
      <p:pic>
        <p:nvPicPr>
          <p:cNvPr id="13680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4581525" cy="3208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68070" name="Text Box 6"/>
          <p:cNvSpPr txBox="1">
            <a:spLocks noChangeArrowheads="1"/>
          </p:cNvSpPr>
          <p:nvPr/>
        </p:nvSpPr>
        <p:spPr bwMode="auto">
          <a:xfrm>
            <a:off x="6172200" y="2057400"/>
            <a:ext cx="2819400" cy="2667000"/>
          </a:xfrm>
          <a:prstGeom prst="rect">
            <a:avLst/>
          </a:prstGeom>
          <a:solidFill>
            <a:srgbClr val="FFFFCC"/>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221" rIns="81639" bIns="40820"/>
          <a:lstStyle>
            <a:lvl1pPr defTabSz="414338">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chemeClr val="tx1"/>
                </a:solidFill>
                <a:latin typeface="Times New Roman" pitchFamily="18" charset="0"/>
              </a:defRPr>
            </a:lvl9pPr>
          </a:lstStyle>
          <a:p>
            <a:pPr eaLnBrk="1">
              <a:lnSpc>
                <a:spcPct val="93000"/>
              </a:lnSpc>
              <a:buClr>
                <a:srgbClr val="000000"/>
              </a:buClr>
              <a:buSzPct val="100000"/>
              <a:buFont typeface="Times New Roman" pitchFamily="18" charset="0"/>
              <a:buNone/>
            </a:pPr>
            <a:r>
              <a:rPr lang="en-US" altLang="en-US" sz="1800">
                <a:solidFill>
                  <a:srgbClr val="0000CC"/>
                </a:solidFill>
                <a:latin typeface="Calibri" pitchFamily="34" charset="0"/>
              </a:rPr>
              <a:t>EM:</a:t>
            </a:r>
            <a:r>
              <a:rPr lang="en-US" altLang="en-US" sz="1800">
                <a:solidFill>
                  <a:srgbClr val="000000"/>
                </a:solidFill>
                <a:latin typeface="Calibri" pitchFamily="34" charset="0"/>
              </a:rPr>
              <a:t> HMM trained with EM  </a:t>
            </a:r>
          </a:p>
          <a:p>
            <a:pPr eaLnBrk="1">
              <a:lnSpc>
                <a:spcPct val="93000"/>
              </a:lnSpc>
              <a:buClr>
                <a:srgbClr val="000000"/>
              </a:buClr>
              <a:buSzPct val="100000"/>
              <a:buFont typeface="Times New Roman" pitchFamily="18" charset="0"/>
              <a:buNone/>
            </a:pPr>
            <a:endParaRPr lang="en-US" altLang="en-US" sz="1800">
              <a:solidFill>
                <a:srgbClr val="000000"/>
              </a:solidFill>
              <a:latin typeface="Calibri" pitchFamily="34" charset="0"/>
            </a:endParaRPr>
          </a:p>
          <a:p>
            <a:pPr eaLnBrk="1">
              <a:lnSpc>
                <a:spcPct val="93000"/>
              </a:lnSpc>
              <a:buClr>
                <a:srgbClr val="000000"/>
              </a:buClr>
              <a:buSzPct val="100000"/>
              <a:buFont typeface="Times New Roman" pitchFamily="18" charset="0"/>
              <a:buNone/>
            </a:pPr>
            <a:r>
              <a:rPr lang="en-US" altLang="en-US" sz="1800">
                <a:solidFill>
                  <a:srgbClr val="FF0000"/>
                </a:solidFill>
                <a:latin typeface="Calibri" pitchFamily="34" charset="0"/>
              </a:rPr>
              <a:t>VB:</a:t>
            </a:r>
            <a:r>
              <a:rPr lang="en-US" altLang="en-US" sz="1800">
                <a:solidFill>
                  <a:srgbClr val="000000"/>
                </a:solidFill>
                <a:latin typeface="Calibri" pitchFamily="34" charset="0"/>
              </a:rPr>
              <a:t> HMM trained with Variational Bayes &amp; Dirichlet Prior</a:t>
            </a:r>
          </a:p>
          <a:p>
            <a:pPr eaLnBrk="1">
              <a:lnSpc>
                <a:spcPct val="93000"/>
              </a:lnSpc>
              <a:buClr>
                <a:srgbClr val="000000"/>
              </a:buClr>
              <a:buSzPct val="100000"/>
              <a:buFont typeface="Times New Roman" pitchFamily="18" charset="0"/>
              <a:buNone/>
            </a:pPr>
            <a:endParaRPr lang="en-US" altLang="en-US" sz="1800">
              <a:solidFill>
                <a:srgbClr val="000000"/>
              </a:solidFill>
              <a:latin typeface="Calibri" pitchFamily="34" charset="0"/>
            </a:endParaRPr>
          </a:p>
          <a:p>
            <a:pPr eaLnBrk="1">
              <a:lnSpc>
                <a:spcPct val="93000"/>
              </a:lnSpc>
              <a:buClr>
                <a:srgbClr val="000000"/>
              </a:buClr>
              <a:buSzPct val="100000"/>
              <a:buFont typeface="Times New Roman" pitchFamily="18" charset="0"/>
              <a:buNone/>
            </a:pPr>
            <a:r>
              <a:rPr lang="en-US" altLang="en-US" sz="1800">
                <a:solidFill>
                  <a:srgbClr val="0000CC"/>
                </a:solidFill>
                <a:latin typeface="Calibri" pitchFamily="34" charset="0"/>
              </a:rPr>
              <a:t>EM+Funct</a:t>
            </a:r>
          </a:p>
          <a:p>
            <a:pPr eaLnBrk="1">
              <a:lnSpc>
                <a:spcPct val="93000"/>
              </a:lnSpc>
              <a:buClr>
                <a:srgbClr val="000000"/>
              </a:buClr>
              <a:buSzPct val="100000"/>
              <a:buFont typeface="Times New Roman" pitchFamily="18" charset="0"/>
              <a:buNone/>
            </a:pPr>
            <a:r>
              <a:rPr lang="en-US" altLang="en-US" sz="1800">
                <a:solidFill>
                  <a:srgbClr val="FF0000"/>
                </a:solidFill>
                <a:latin typeface="Calibri" pitchFamily="34" charset="0"/>
              </a:rPr>
              <a:t>VB+Funct:</a:t>
            </a:r>
            <a:r>
              <a:rPr lang="en-US" altLang="en-US" sz="1800">
                <a:solidFill>
                  <a:srgbClr val="000000"/>
                </a:solidFill>
                <a:latin typeface="Calibri" pitchFamily="34" charset="0"/>
              </a:rPr>
              <a:t> Different training methods with function word pre-clustering</a:t>
            </a:r>
          </a:p>
        </p:txBody>
      </p:sp>
      <p:sp>
        <p:nvSpPr>
          <p:cNvPr id="1368071" name="Rectangle 7"/>
          <p:cNvSpPr>
            <a:spLocks noChangeArrowheads="1"/>
          </p:cNvSpPr>
          <p:nvPr/>
        </p:nvSpPr>
        <p:spPr bwMode="auto">
          <a:xfrm rot="16200000">
            <a:off x="510381" y="3247232"/>
            <a:ext cx="2555875" cy="376238"/>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Variance of Information</a:t>
            </a:r>
          </a:p>
        </p:txBody>
      </p:sp>
      <p:sp>
        <p:nvSpPr>
          <p:cNvPr id="1368072" name="Rectangle 8"/>
          <p:cNvSpPr>
            <a:spLocks noChangeArrowheads="1"/>
          </p:cNvSpPr>
          <p:nvPr/>
        </p:nvSpPr>
        <p:spPr bwMode="auto">
          <a:xfrm>
            <a:off x="2987675" y="4932363"/>
            <a:ext cx="2162175" cy="376237"/>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Training Sentences</a:t>
            </a:r>
          </a:p>
        </p:txBody>
      </p:sp>
      <p:sp>
        <p:nvSpPr>
          <p:cNvPr id="1368073" name="Line 9"/>
          <p:cNvSpPr>
            <a:spLocks noChangeShapeType="1"/>
          </p:cNvSpPr>
          <p:nvPr/>
        </p:nvSpPr>
        <p:spPr bwMode="auto">
          <a:xfrm>
            <a:off x="1066800" y="2667000"/>
            <a:ext cx="0" cy="1752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4" name="Rectangle 10"/>
          <p:cNvSpPr>
            <a:spLocks noChangeArrowheads="1"/>
          </p:cNvSpPr>
          <p:nvPr/>
        </p:nvSpPr>
        <p:spPr bwMode="auto">
          <a:xfrm>
            <a:off x="644525" y="4500563"/>
            <a:ext cx="803275" cy="376237"/>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Better</a:t>
            </a:r>
          </a:p>
        </p:txBody>
      </p:sp>
      <p:sp>
        <p:nvSpPr>
          <p:cNvPr id="1368075" name="Line 11"/>
          <p:cNvSpPr>
            <a:spLocks noChangeShapeType="1"/>
          </p:cNvSpPr>
          <p:nvPr/>
        </p:nvSpPr>
        <p:spPr bwMode="auto">
          <a:xfrm flipH="1">
            <a:off x="4737100" y="2286000"/>
            <a:ext cx="1511300" cy="99060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6" name="Line 12"/>
          <p:cNvSpPr>
            <a:spLocks noChangeShapeType="1"/>
          </p:cNvSpPr>
          <p:nvPr/>
        </p:nvSpPr>
        <p:spPr bwMode="auto">
          <a:xfrm flipH="1">
            <a:off x="4572000" y="2743200"/>
            <a:ext cx="1676400" cy="914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7" name="Line 13"/>
          <p:cNvSpPr>
            <a:spLocks noChangeShapeType="1"/>
          </p:cNvSpPr>
          <p:nvPr/>
        </p:nvSpPr>
        <p:spPr bwMode="auto">
          <a:xfrm flipH="1">
            <a:off x="5181600" y="3733800"/>
            <a:ext cx="1066800" cy="45720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8" name="Line 14"/>
          <p:cNvSpPr>
            <a:spLocks noChangeShapeType="1"/>
          </p:cNvSpPr>
          <p:nvPr/>
        </p:nvSpPr>
        <p:spPr bwMode="auto">
          <a:xfrm flipH="1">
            <a:off x="5600700" y="4038600"/>
            <a:ext cx="60960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9" name="Line 15"/>
          <p:cNvSpPr>
            <a:spLocks noChangeShapeType="1"/>
          </p:cNvSpPr>
          <p:nvPr/>
        </p:nvSpPr>
        <p:spPr bwMode="auto">
          <a:xfrm>
            <a:off x="2438400" y="3581400"/>
            <a:ext cx="3505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400431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8079"/>
                                        </p:tgtEl>
                                        <p:attrNameLst>
                                          <p:attrName>style.visibility</p:attrName>
                                        </p:attrNameLst>
                                      </p:cBhvr>
                                      <p:to>
                                        <p:strVal val="visible"/>
                                      </p:to>
                                    </p:set>
                                    <p:animEffect transition="in" filter="wipe(left)">
                                      <p:cBhvr>
                                        <p:cTn id="7" dur="500"/>
                                        <p:tgtEl>
                                          <p:spTgt spid="1368079"/>
                                        </p:tgtEl>
                                      </p:cBhvr>
                                    </p:animEffect>
                                  </p:childTnLst>
                                </p:cTn>
                              </p:par>
                              <p:par>
                                <p:cTn id="8" presetID="1" presetClass="entr" presetSubtype="0" fill="hold" nodeType="withEffect">
                                  <p:stCondLst>
                                    <p:cond delay="0"/>
                                  </p:stCondLst>
                                  <p:childTnLst>
                                    <p:set>
                                      <p:cBhvr>
                                        <p:cTn id="9" dur="1" fill="hold">
                                          <p:stCondLst>
                                            <p:cond delay="0"/>
                                          </p:stCondLst>
                                        </p:cTn>
                                        <p:tgtEl>
                                          <p:spTgt spid="13680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11" name="Rectangle 7"/>
          <p:cNvSpPr>
            <a:spLocks noGrp="1" noChangeArrowheads="1"/>
          </p:cNvSpPr>
          <p:nvPr>
            <p:ph type="title"/>
          </p:nvPr>
        </p:nvSpPr>
        <p:spPr/>
        <p:txBody>
          <a:bodyPr/>
          <a:lstStyle/>
          <a:p>
            <a:r>
              <a:rPr lang="en-US" altLang="en-US" smtClean="0"/>
              <a:t>How do we acquire language?</a:t>
            </a:r>
            <a:endParaRPr lang="en-US" altLang="en-US"/>
          </a:p>
        </p:txBody>
      </p:sp>
      <p:sp>
        <p:nvSpPr>
          <p:cNvPr id="1275907" name="Rectangle 3"/>
          <p:cNvSpPr>
            <a:spLocks noGrp="1" noChangeArrowheads="1"/>
          </p:cNvSpPr>
          <p:nvPr>
            <p:ph type="body" idx="1"/>
          </p:nvPr>
        </p:nvSpPr>
        <p:spPr/>
        <p:txBody>
          <a:bodyPr/>
          <a:lstStyle/>
          <a:p>
            <a:endParaRPr lang="en-US" altLang="en-US" smtClean="0"/>
          </a:p>
          <a:p>
            <a:r>
              <a:rPr lang="en-US" altLang="en-US" smtClean="0"/>
              <a:t>Topid rivvo den marplox.</a:t>
            </a:r>
          </a:p>
          <a:p>
            <a:endParaRPr lang="en-US" altLang="en-US" smtClean="0"/>
          </a:p>
          <a:p>
            <a:endParaRPr lang="en-US" altLang="en-US" smtClean="0"/>
          </a:p>
          <a:p>
            <a:endParaRPr lang="en-US" altLang="en-US"/>
          </a:p>
        </p:txBody>
      </p:sp>
      <p:sp>
        <p:nvSpPr>
          <p:cNvPr id="6" name="Slide Number Placeholder 4"/>
          <p:cNvSpPr>
            <a:spLocks noGrp="1"/>
          </p:cNvSpPr>
          <p:nvPr>
            <p:ph type="sldNum" sz="quarter" idx="11"/>
          </p:nvPr>
        </p:nvSpPr>
        <p:spPr/>
        <p:txBody>
          <a:bodyPr/>
          <a:lstStyle/>
          <a:p>
            <a:r>
              <a:rPr lang="en-US" altLang="zh-TW" smtClean="0"/>
              <a:t>Page </a:t>
            </a:r>
            <a:fld id="{7F72C76D-D454-401E-8D56-24BFCC3A4111}" type="slidenum">
              <a:rPr lang="en-US" altLang="zh-TW" smtClean="0"/>
              <a:pPr/>
              <a:t>2</a:t>
            </a:fld>
            <a:endParaRPr lang="en-US" altLang="zh-TW"/>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438400"/>
            <a:ext cx="2286000" cy="266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6639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Grp="1" noChangeArrowheads="1"/>
          </p:cNvSpPr>
          <p:nvPr>
            <p:ph type="title"/>
          </p:nvPr>
        </p:nvSpPr>
        <p:spPr/>
        <p:txBody>
          <a:bodyPr/>
          <a:lstStyle/>
          <a:p>
            <a:r>
              <a:rPr lang="en-US" altLang="en-US" smtClean="0"/>
              <a:t>Argument Identification</a:t>
            </a:r>
            <a:endParaRPr lang="en-US" altLang="en-US"/>
          </a:p>
        </p:txBody>
      </p:sp>
      <p:sp>
        <p:nvSpPr>
          <p:cNvPr id="1370115" name="Rectangle 3"/>
          <p:cNvSpPr>
            <a:spLocks noGrp="1" noChangeArrowheads="1"/>
          </p:cNvSpPr>
          <p:nvPr>
            <p:ph idx="1"/>
          </p:nvPr>
        </p:nvSpPr>
        <p:spPr>
          <a:ln/>
          <a:extLst>
            <a:ext uri="{91240B29-F687-4F45-9708-019B960494DF}">
              <a14:hiddenLine xmlns:a14="http://schemas.microsoft.com/office/drawing/2010/main" w="9525">
                <a:solidFill>
                  <a:srgbClr val="000000"/>
                </a:solidFill>
                <a:round/>
                <a:headEnd/>
                <a:tailEnd/>
              </a14:hiddenLine>
            </a:ext>
          </a:extLst>
        </p:spPr>
        <p:txBody>
          <a:bodyPr lIns="0" tIns="25602" rIns="0" bIns="0"/>
          <a:lstStyle/>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Now we have a </a:t>
            </a:r>
            <a:r>
              <a:rPr lang="en-US" altLang="en-US" dirty="0" smtClean="0"/>
              <a:t>“parser” </a:t>
            </a:r>
            <a:r>
              <a:rPr lang="en-US" altLang="en-US" dirty="0"/>
              <a:t>that gives us </a:t>
            </a:r>
            <a:r>
              <a:rPr lang="en-US" altLang="en-US" dirty="0" smtClean="0">
                <a:solidFill>
                  <a:srgbClr val="0000CC"/>
                </a:solidFill>
              </a:rPr>
              <a:t>states (clusters) </a:t>
            </a:r>
            <a:r>
              <a:rPr lang="en-US" altLang="en-US" dirty="0">
                <a:solidFill>
                  <a:srgbClr val="0000CC"/>
                </a:solidFill>
              </a:rPr>
              <a:t>each word belongs to </a:t>
            </a:r>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Next: identify states that correspond to </a:t>
            </a:r>
            <a:r>
              <a:rPr lang="en-US" altLang="en-US" dirty="0">
                <a:solidFill>
                  <a:srgbClr val="0000CC"/>
                </a:solidFill>
              </a:rPr>
              <a:t>arguments &amp; predicates</a:t>
            </a:r>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solidFill>
                <a:srgbClr val="0000CC"/>
              </a:solidFill>
            </a:endParaRPr>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solidFill>
                  <a:srgbClr val="0000CC"/>
                </a:solidFill>
              </a:rPr>
              <a:t>Noun Relevant assumptions: </a:t>
            </a:r>
            <a:r>
              <a:rPr lang="en-US" altLang="en-US" dirty="0" smtClean="0"/>
              <a:t>A list </a:t>
            </a:r>
            <a:r>
              <a:rPr lang="en-US" altLang="en-US" dirty="0"/>
              <a:t>of frequent </a:t>
            </a:r>
            <a:r>
              <a:rPr lang="en-US" altLang="en-US" dirty="0" smtClean="0"/>
              <a:t>seed nouns</a:t>
            </a:r>
            <a:endParaRPr lang="en-US" altLang="en-US" dirty="0"/>
          </a:p>
          <a:p>
            <a:pPr lvl="1"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A </a:t>
            </a:r>
            <a:r>
              <a:rPr lang="en-US" altLang="en-US" dirty="0"/>
              <a:t>lot of evidence that children know and recognize nouns early </a:t>
            </a:r>
            <a:r>
              <a:rPr lang="en-US" altLang="en-US" dirty="0" smtClean="0"/>
              <a:t>on</a:t>
            </a:r>
          </a:p>
          <a:p>
            <a:pPr lvl="1"/>
            <a:r>
              <a:rPr lang="en-GB" dirty="0" smtClean="0"/>
              <a:t>MacArthur-Bates </a:t>
            </a:r>
            <a:r>
              <a:rPr lang="en-GB" dirty="0">
                <a:hlinkClick r:id="rId3"/>
              </a:rPr>
              <a:t>CDI production norms</a:t>
            </a:r>
            <a:r>
              <a:rPr lang="en-GB" dirty="0"/>
              <a:t> [Dale &amp; </a:t>
            </a:r>
            <a:r>
              <a:rPr lang="en-GB" dirty="0" err="1"/>
              <a:t>Fenson</a:t>
            </a:r>
            <a:r>
              <a:rPr lang="en-GB" dirty="0"/>
              <a:t>, 1996]</a:t>
            </a:r>
          </a:p>
          <a:p>
            <a:pPr lvl="1"/>
            <a:r>
              <a:rPr lang="en-GB" dirty="0" smtClean="0"/>
              <a:t>&lt; 75 nouns + pronouns</a:t>
            </a:r>
            <a:endParaRPr lang="en-US" altLang="en-US" dirty="0"/>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solidFill>
                  <a:srgbClr val="0000CC"/>
                </a:solidFill>
              </a:rPr>
              <a:t>Noun Identification Algorithm:</a:t>
            </a:r>
            <a:r>
              <a:rPr lang="en-US" altLang="en-US" dirty="0"/>
              <a:t> </a:t>
            </a:r>
            <a:r>
              <a:rPr lang="en-US" altLang="en-US" dirty="0" smtClean="0"/>
              <a:t>Those </a:t>
            </a:r>
            <a:r>
              <a:rPr lang="en-US" altLang="en-US" dirty="0"/>
              <a:t>states that </a:t>
            </a:r>
            <a:r>
              <a:rPr lang="en-US" altLang="en-US" dirty="0" smtClean="0"/>
              <a:t>contain &gt; k seed nouns (k=4)</a:t>
            </a:r>
          </a:p>
          <a:p>
            <a:pPr lvl="1"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Assume </a:t>
            </a:r>
            <a:r>
              <a:rPr lang="en-US" altLang="en-US" dirty="0"/>
              <a:t>that nouns = arguments</a:t>
            </a:r>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solidFill>
                <a:srgbClr val="0000CC"/>
              </a:solidFill>
            </a:endParaRPr>
          </a:p>
        </p:txBody>
      </p:sp>
      <p:sp>
        <p:nvSpPr>
          <p:cNvPr id="5" name="Slide Number Placeholder 4"/>
          <p:cNvSpPr>
            <a:spLocks noGrp="1"/>
          </p:cNvSpPr>
          <p:nvPr>
            <p:ph type="sldNum" sz="quarter" idx="11"/>
          </p:nvPr>
        </p:nvSpPr>
        <p:spPr/>
        <p:txBody>
          <a:bodyPr/>
          <a:lstStyle/>
          <a:p>
            <a:r>
              <a:rPr lang="en-US" altLang="zh-TW" smtClean="0"/>
              <a:t>Page </a:t>
            </a:r>
            <a:fld id="{BA0AE3DE-155D-4A44-98BD-4F533B9921D7}" type="slidenum">
              <a:rPr lang="en-US" altLang="zh-TW" smtClean="0"/>
              <a:pPr/>
              <a:t>20</a:t>
            </a:fld>
            <a:endParaRPr lang="en-US" altLang="zh-TW"/>
          </a:p>
        </p:txBody>
      </p:sp>
    </p:spTree>
    <p:extLst>
      <p:ext uri="{BB962C8B-B14F-4D97-AF65-F5344CB8AC3E}">
        <p14:creationId xmlns:p14="http://schemas.microsoft.com/office/powerpoint/2010/main" val="5013858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01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01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01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011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701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0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
          <p:cNvSpPr>
            <a:spLocks noGrp="1"/>
          </p:cNvSpPr>
          <p:nvPr>
            <p:ph type="sldNum" sz="quarter" idx="11"/>
          </p:nvPr>
        </p:nvSpPr>
        <p:spPr/>
        <p:txBody>
          <a:bodyPr/>
          <a:lstStyle/>
          <a:p>
            <a:r>
              <a:rPr lang="en-US" altLang="zh-TW"/>
              <a:t>Page </a:t>
            </a:r>
            <a:fld id="{27FBFF3B-564F-4DC1-A680-F6662135BB59}" type="slidenum">
              <a:rPr lang="en-US" altLang="zh-TW"/>
              <a:pPr/>
              <a:t>21</a:t>
            </a:fld>
            <a:endParaRPr lang="en-US" altLang="zh-TW"/>
          </a:p>
        </p:txBody>
      </p:sp>
      <p:sp>
        <p:nvSpPr>
          <p:cNvPr id="1423397" name="Rectangle 37"/>
          <p:cNvSpPr>
            <a:spLocks noGrp="1" noChangeArrowheads="1"/>
          </p:cNvSpPr>
          <p:nvPr>
            <p:ph type="title"/>
          </p:nvPr>
        </p:nvSpPr>
        <p:spPr>
          <a:ln/>
          <a:extLst>
            <a:ext uri="{91240B29-F687-4F45-9708-019B960494DF}">
              <a14:hiddenLine xmlns:a14="http://schemas.microsoft.com/office/drawing/2010/main" w="9525">
                <a:solidFill>
                  <a:srgbClr val="000000"/>
                </a:solidFill>
                <a:round/>
                <a:headEnd/>
                <a:tailEnd/>
              </a14:hiddenLine>
            </a:ext>
          </a:extLst>
        </p:spPr>
        <p:txBody>
          <a:bodyPr lIns="0" tIns="35203"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Argument Identification</a:t>
            </a:r>
          </a:p>
        </p:txBody>
      </p:sp>
      <p:sp>
        <p:nvSpPr>
          <p:cNvPr id="1423362" name="Rectangle 2"/>
          <p:cNvSpPr>
            <a:spLocks noChangeArrowheads="1"/>
          </p:cNvSpPr>
          <p:nvPr/>
        </p:nvSpPr>
        <p:spPr bwMode="auto">
          <a:xfrm>
            <a:off x="565150" y="4130675"/>
            <a:ext cx="1851025" cy="352425"/>
          </a:xfrm>
          <a:prstGeom prst="rect">
            <a:avLst/>
          </a:prstGeom>
          <a:solidFill>
            <a:srgbClr val="FF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23363" name="Rectangle 3"/>
          <p:cNvSpPr>
            <a:spLocks noChangeArrowheads="1"/>
          </p:cNvSpPr>
          <p:nvPr/>
        </p:nvSpPr>
        <p:spPr bwMode="auto">
          <a:xfrm>
            <a:off x="565150" y="2649538"/>
            <a:ext cx="1851025" cy="350837"/>
          </a:xfrm>
          <a:prstGeom prst="rect">
            <a:avLst/>
          </a:prstGeom>
          <a:solidFill>
            <a:srgbClr val="FF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423364" name="Group 4"/>
          <p:cNvGraphicFramePr>
            <a:graphicFrameLocks noGrp="1"/>
          </p:cNvGraphicFramePr>
          <p:nvPr/>
        </p:nvGraphicFramePr>
        <p:xfrm>
          <a:off x="565150" y="2636838"/>
          <a:ext cx="8150225" cy="2382838"/>
        </p:xfrm>
        <a:graphic>
          <a:graphicData uri="http://schemas.openxmlformats.org/drawingml/2006/table">
            <a:tbl>
              <a:tblPr/>
              <a:tblGrid>
                <a:gridCol w="1373188">
                  <a:extLst>
                    <a:ext uri="{9D8B030D-6E8A-4147-A177-3AD203B41FA5}">
                      <a16:colId xmlns:a16="http://schemas.microsoft.com/office/drawing/2014/main" val="20000"/>
                    </a:ext>
                  </a:extLst>
                </a:gridCol>
                <a:gridCol w="682625">
                  <a:extLst>
                    <a:ext uri="{9D8B030D-6E8A-4147-A177-3AD203B41FA5}">
                      <a16:colId xmlns:a16="http://schemas.microsoft.com/office/drawing/2014/main" val="20001"/>
                    </a:ext>
                  </a:extLst>
                </a:gridCol>
                <a:gridCol w="6094412">
                  <a:extLst>
                    <a:ext uri="{9D8B030D-6E8A-4147-A177-3AD203B41FA5}">
                      <a16:colId xmlns:a16="http://schemas.microsoft.com/office/drawing/2014/main" val="20002"/>
                    </a:ext>
                  </a:extLst>
                </a:gridCol>
              </a:tblGrid>
              <a:tr h="457200">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She</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46</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1800" b="0" i="0" u="none" strike="noStrike" cap="none" normalizeH="0" baseline="0" smtClean="0">
                          <a:ln>
                            <a:noFill/>
                          </a:ln>
                          <a:solidFill>
                            <a:schemeClr val="tx1"/>
                          </a:solidFill>
                          <a:effectLst/>
                          <a:latin typeface="Calibri" pitchFamily="34" charset="0"/>
                          <a:cs typeface="Arial" pitchFamily="34" charset="0"/>
                        </a:rPr>
                        <a:t>{it he she who Fraser Sarah Daddy Eve...}</a:t>
                      </a:r>
                    </a:p>
                  </a:txBody>
                  <a:tcPr marL="81639" marR="81639" marT="61654" marB="42452"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500063">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always</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48</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1800" b="0" i="0" u="none" strike="noStrike" cap="none" normalizeH="0" baseline="0" smtClean="0">
                          <a:ln>
                            <a:noFill/>
                          </a:ln>
                          <a:solidFill>
                            <a:schemeClr val="tx1"/>
                          </a:solidFill>
                          <a:effectLst/>
                          <a:latin typeface="Calibri" pitchFamily="34" charset="0"/>
                          <a:cs typeface="Arial" pitchFamily="34" charset="0"/>
                        </a:rPr>
                        <a:t>{just go never better always only even ...}</a:t>
                      </a:r>
                    </a:p>
                  </a:txBody>
                  <a:tcPr marL="81639" marR="81639" marT="616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has</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26</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1800" b="0" i="0" u="none" strike="noStrike" cap="none" normalizeH="0" baseline="0" smtClean="0">
                          <a:ln>
                            <a:noFill/>
                          </a:ln>
                          <a:solidFill>
                            <a:schemeClr val="tx1"/>
                          </a:solidFill>
                          <a:effectLst/>
                          <a:latin typeface="Calibri" pitchFamily="34" charset="0"/>
                          <a:cs typeface="Arial" pitchFamily="34" charset="0"/>
                        </a:rPr>
                        <a:t>{have like did has...}</a:t>
                      </a:r>
                    </a:p>
                  </a:txBody>
                  <a:tcPr marL="81639" marR="81639" marT="616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salad</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74</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1800" b="0" i="0" u="none" strike="noStrike" cap="none" normalizeH="0" baseline="0" smtClean="0">
                          <a:ln>
                            <a:noFill/>
                          </a:ln>
                          <a:solidFill>
                            <a:schemeClr val="tx1"/>
                          </a:solidFill>
                          <a:effectLst/>
                          <a:latin typeface="Calibri" pitchFamily="34" charset="0"/>
                          <a:cs typeface="Arial" pitchFamily="34" charset="0"/>
                        </a:rPr>
                        <a:t>{it you what them him me her something...}</a:t>
                      </a:r>
                    </a:p>
                  </a:txBody>
                  <a:tcPr marL="81639" marR="81639" marT="616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11175">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2</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en-US" sz="1800" b="0" i="0" u="none" strike="noStrike" cap="none" normalizeH="0" baseline="0" smtClean="0">
                          <a:ln>
                            <a:noFill/>
                          </a:ln>
                          <a:solidFill>
                            <a:schemeClr val="tx1"/>
                          </a:solidFill>
                          <a:effectLst/>
                          <a:latin typeface="Calibri" pitchFamily="34" charset="0"/>
                          <a:cs typeface="Arial" pitchFamily="34" charset="0"/>
                        </a:rPr>
                        <a:t>{. ? !}</a:t>
                      </a:r>
                    </a:p>
                  </a:txBody>
                  <a:tcPr marL="81639" marR="81639" marT="616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423380" name="Group 20"/>
          <p:cNvGraphicFramePr>
            <a:graphicFrameLocks noGrp="1"/>
          </p:cNvGraphicFramePr>
          <p:nvPr/>
        </p:nvGraphicFramePr>
        <p:xfrm>
          <a:off x="565150" y="2649538"/>
          <a:ext cx="2116138" cy="2382840"/>
        </p:xfrm>
        <a:graphic>
          <a:graphicData uri="http://schemas.openxmlformats.org/drawingml/2006/table">
            <a:tbl>
              <a:tblPr/>
              <a:tblGrid>
                <a:gridCol w="1374775">
                  <a:extLst>
                    <a:ext uri="{9D8B030D-6E8A-4147-A177-3AD203B41FA5}">
                      <a16:colId xmlns:a16="http://schemas.microsoft.com/office/drawing/2014/main" val="20000"/>
                    </a:ext>
                  </a:extLst>
                </a:gridCol>
                <a:gridCol w="741363">
                  <a:extLst>
                    <a:ext uri="{9D8B030D-6E8A-4147-A177-3AD203B41FA5}">
                      <a16:colId xmlns:a16="http://schemas.microsoft.com/office/drawing/2014/main" val="20001"/>
                    </a:ext>
                  </a:extLst>
                </a:gridCol>
              </a:tblGrid>
              <a:tr h="465138">
                <a:tc>
                  <a:txBody>
                    <a:bodyPr/>
                    <a:lstStyle>
                      <a:lvl1pPr defTabSz="457200">
                        <a:spcBef>
                          <a:spcPct val="20000"/>
                        </a:spcBef>
                        <a:buClr>
                          <a:schemeClr val="bg2"/>
                        </a:buClr>
                        <a:buSzPct val="75000"/>
                        <a:buFont typeface="Wingdings" pitchFamily="2" charset="2"/>
                        <a:tabLst>
                          <a:tab pos="723900" algn="l"/>
                          <a:tab pos="1447800" algn="l"/>
                          <a:tab pos="21717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She</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46</a:t>
                      </a:r>
                    </a:p>
                  </a:txBody>
                  <a:tcPr marL="81639" marR="81639" marT="632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65138">
                <a:tc>
                  <a:txBody>
                    <a:bodyPr/>
                    <a:lstStyle>
                      <a:lvl1pPr defTabSz="457200">
                        <a:spcBef>
                          <a:spcPct val="20000"/>
                        </a:spcBef>
                        <a:buClr>
                          <a:schemeClr val="bg2"/>
                        </a:buClr>
                        <a:buSzPct val="75000"/>
                        <a:buFont typeface="Wingdings" pitchFamily="2" charset="2"/>
                        <a:tabLst>
                          <a:tab pos="723900" algn="l"/>
                          <a:tab pos="1447800" algn="l"/>
                          <a:tab pos="21717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always</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48</a:t>
                      </a:r>
                    </a:p>
                  </a:txBody>
                  <a:tcPr marL="81639" marR="81639" marT="632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65138">
                <a:tc>
                  <a:txBody>
                    <a:bodyPr/>
                    <a:lstStyle>
                      <a:lvl1pPr defTabSz="457200">
                        <a:spcBef>
                          <a:spcPct val="20000"/>
                        </a:spcBef>
                        <a:buClr>
                          <a:schemeClr val="bg2"/>
                        </a:buClr>
                        <a:buSzPct val="75000"/>
                        <a:buFont typeface="Wingdings" pitchFamily="2" charset="2"/>
                        <a:tabLst>
                          <a:tab pos="723900" algn="l"/>
                          <a:tab pos="1447800" algn="l"/>
                          <a:tab pos="21717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has</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26</a:t>
                      </a:r>
                    </a:p>
                  </a:txBody>
                  <a:tcPr marL="81639" marR="81639" marT="632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65138">
                <a:tc>
                  <a:txBody>
                    <a:bodyPr/>
                    <a:lstStyle>
                      <a:lvl1pPr defTabSz="457200">
                        <a:spcBef>
                          <a:spcPct val="20000"/>
                        </a:spcBef>
                        <a:buClr>
                          <a:schemeClr val="bg2"/>
                        </a:buClr>
                        <a:buSzPct val="75000"/>
                        <a:buFont typeface="Wingdings" pitchFamily="2" charset="2"/>
                        <a:tabLst>
                          <a:tab pos="723900" algn="l"/>
                          <a:tab pos="1447800" algn="l"/>
                          <a:tab pos="21717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salad</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74</a:t>
                      </a:r>
                    </a:p>
                  </a:txBody>
                  <a:tcPr marL="81639" marR="81639" marT="632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22288">
                <a:tc>
                  <a:txBody>
                    <a:bodyPr/>
                    <a:lstStyle>
                      <a:lvl1pPr defTabSz="457200">
                        <a:spcBef>
                          <a:spcPct val="20000"/>
                        </a:spcBef>
                        <a:buClr>
                          <a:schemeClr val="bg2"/>
                        </a:buClr>
                        <a:buSzPct val="75000"/>
                        <a:buFont typeface="Wingdings" pitchFamily="2" charset="2"/>
                        <a:tabLst>
                          <a:tab pos="723900" algn="l"/>
                          <a:tab pos="1447800" algn="l"/>
                          <a:tab pos="21717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a:t>
                      </a:r>
                    </a:p>
                  </a:txBody>
                  <a:tcPr marL="81639" marR="81639" marT="63254" marB="42452" horzOverflow="overflow">
                    <a:lnL>
                      <a:noFill/>
                    </a:lnL>
                    <a:lnR>
                      <a:noFill/>
                    </a:lnR>
                    <a:lnT>
                      <a:noFill/>
                    </a:lnT>
                    <a:lnB>
                      <a:noFill/>
                    </a:lnB>
                    <a:lnTlToBr>
                      <a:noFill/>
                    </a:lnTlToBr>
                    <a:lnBlToTr>
                      <a:noFill/>
                    </a:lnBlToTr>
                    <a:noFill/>
                  </a:tcPr>
                </a:tc>
                <a:tc>
                  <a:txBody>
                    <a:bodyPr/>
                    <a:lstStyle>
                      <a:lvl1pPr defTabSz="457200">
                        <a:spcBef>
                          <a:spcPct val="20000"/>
                        </a:spcBef>
                        <a:buClr>
                          <a:schemeClr val="bg2"/>
                        </a:buClr>
                        <a:buSzPct val="75000"/>
                        <a:buFont typeface="Wingdings" pitchFamily="2" charset="2"/>
                        <a:tabLst>
                          <a:tab pos="723900" algn="l"/>
                          <a:tab pos="1447800" algn="l"/>
                          <a:tab pos="21717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 pos="21717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 pos="21717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 pos="21717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 pos="21717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2</a:t>
                      </a:r>
                    </a:p>
                  </a:txBody>
                  <a:tcPr marL="81639" marR="81639" marT="632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423391" name="Group 31"/>
          <p:cNvGraphicFramePr>
            <a:graphicFrameLocks noGrp="1"/>
          </p:cNvGraphicFramePr>
          <p:nvPr/>
        </p:nvGraphicFramePr>
        <p:xfrm>
          <a:off x="565150" y="2649538"/>
          <a:ext cx="1374775" cy="2382840"/>
        </p:xfrm>
        <a:graphic>
          <a:graphicData uri="http://schemas.openxmlformats.org/drawingml/2006/table">
            <a:tbl>
              <a:tblPr/>
              <a:tblGrid>
                <a:gridCol w="1374775">
                  <a:extLst>
                    <a:ext uri="{9D8B030D-6E8A-4147-A177-3AD203B41FA5}">
                      <a16:colId xmlns:a16="http://schemas.microsoft.com/office/drawing/2014/main" val="20000"/>
                    </a:ext>
                  </a:extLst>
                </a:gridCol>
              </a:tblGrid>
              <a:tr h="465138">
                <a:tc>
                  <a:txBody>
                    <a:bodyPr/>
                    <a:lstStyle>
                      <a:lvl1pPr defTabSz="457200">
                        <a:spcBef>
                          <a:spcPct val="20000"/>
                        </a:spcBef>
                        <a:buClr>
                          <a:schemeClr val="bg2"/>
                        </a:buClr>
                        <a:buSzPct val="75000"/>
                        <a:buFont typeface="Wingdings" pitchFamily="2" charset="2"/>
                        <a:tabLst>
                          <a:tab pos="723900" algn="l"/>
                          <a:tab pos="1447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She</a:t>
                      </a:r>
                    </a:p>
                  </a:txBody>
                  <a:tcPr marL="81639" marR="81639" marT="632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65138">
                <a:tc>
                  <a:txBody>
                    <a:bodyPr/>
                    <a:lstStyle>
                      <a:lvl1pPr defTabSz="457200">
                        <a:spcBef>
                          <a:spcPct val="20000"/>
                        </a:spcBef>
                        <a:buClr>
                          <a:schemeClr val="bg2"/>
                        </a:buClr>
                        <a:buSzPct val="75000"/>
                        <a:buFont typeface="Wingdings" pitchFamily="2" charset="2"/>
                        <a:tabLst>
                          <a:tab pos="723900" algn="l"/>
                          <a:tab pos="1447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always</a:t>
                      </a:r>
                    </a:p>
                  </a:txBody>
                  <a:tcPr marL="81639" marR="81639" marT="632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65138">
                <a:tc>
                  <a:txBody>
                    <a:bodyPr/>
                    <a:lstStyle>
                      <a:lvl1pPr defTabSz="457200">
                        <a:spcBef>
                          <a:spcPct val="20000"/>
                        </a:spcBef>
                        <a:buClr>
                          <a:schemeClr val="bg2"/>
                        </a:buClr>
                        <a:buSzPct val="75000"/>
                        <a:buFont typeface="Wingdings" pitchFamily="2" charset="2"/>
                        <a:tabLst>
                          <a:tab pos="723900" algn="l"/>
                          <a:tab pos="1447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has</a:t>
                      </a:r>
                    </a:p>
                  </a:txBody>
                  <a:tcPr marL="81639" marR="81639" marT="632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65138">
                <a:tc>
                  <a:txBody>
                    <a:bodyPr/>
                    <a:lstStyle>
                      <a:lvl1pPr defTabSz="457200">
                        <a:spcBef>
                          <a:spcPct val="20000"/>
                        </a:spcBef>
                        <a:buClr>
                          <a:schemeClr val="bg2"/>
                        </a:buClr>
                        <a:buSzPct val="75000"/>
                        <a:buFont typeface="Wingdings" pitchFamily="2" charset="2"/>
                        <a:tabLst>
                          <a:tab pos="723900" algn="l"/>
                          <a:tab pos="1447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salad</a:t>
                      </a:r>
                    </a:p>
                  </a:txBody>
                  <a:tcPr marL="81639" marR="81639" marT="632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22288">
                <a:tc>
                  <a:txBody>
                    <a:bodyPr/>
                    <a:lstStyle>
                      <a:lvl1pPr defTabSz="457200">
                        <a:spcBef>
                          <a:spcPct val="20000"/>
                        </a:spcBef>
                        <a:buClr>
                          <a:schemeClr val="bg2"/>
                        </a:buClr>
                        <a:buSzPct val="75000"/>
                        <a:buFont typeface="Wingdings" pitchFamily="2" charset="2"/>
                        <a:tabLst>
                          <a:tab pos="723900" algn="l"/>
                          <a:tab pos="1447800" algn="l"/>
                        </a:tabLst>
                        <a:defRPr sz="2000">
                          <a:solidFill>
                            <a:schemeClr val="tx1"/>
                          </a:solidFill>
                          <a:latin typeface="Calibri" pitchFamily="34" charset="0"/>
                          <a:cs typeface="Arial" pitchFamily="34" charset="0"/>
                        </a:defRPr>
                      </a:lvl1pPr>
                      <a:lvl2pPr marL="742950" indent="-285750" defTabSz="457200">
                        <a:spcBef>
                          <a:spcPct val="20000"/>
                        </a:spcBef>
                        <a:buClr>
                          <a:schemeClr val="accent2"/>
                        </a:buClr>
                        <a:buSzPct val="80000"/>
                        <a:buFont typeface="Wingdings" pitchFamily="2" charset="2"/>
                        <a:tabLst>
                          <a:tab pos="723900" algn="l"/>
                          <a:tab pos="1447800" algn="l"/>
                        </a:tabLst>
                        <a:defRPr>
                          <a:solidFill>
                            <a:schemeClr val="tx1"/>
                          </a:solidFill>
                          <a:latin typeface="Calibri" pitchFamily="34" charset="0"/>
                          <a:cs typeface="Arial" pitchFamily="34" charset="0"/>
                        </a:defRPr>
                      </a:lvl2pPr>
                      <a:lvl3pPr marL="1143000" indent="-228600" defTabSz="457200">
                        <a:spcBef>
                          <a:spcPct val="20000"/>
                        </a:spcBef>
                        <a:buClr>
                          <a:schemeClr val="bg2"/>
                        </a:buClr>
                        <a:buSzPct val="65000"/>
                        <a:buFont typeface="Wingdings" pitchFamily="2" charset="2"/>
                        <a:tabLst>
                          <a:tab pos="723900" algn="l"/>
                          <a:tab pos="1447800" algn="l"/>
                        </a:tabLst>
                        <a:defRPr sz="1600" b="1">
                          <a:solidFill>
                            <a:schemeClr val="tx1"/>
                          </a:solidFill>
                          <a:latin typeface="Calibri" pitchFamily="34" charset="0"/>
                          <a:cs typeface="Arial" pitchFamily="34" charset="0"/>
                        </a:defRPr>
                      </a:lvl3pPr>
                      <a:lvl4pPr marL="1600200" indent="-228600" defTabSz="457200">
                        <a:spcBef>
                          <a:spcPct val="20000"/>
                        </a:spcBef>
                        <a:buClr>
                          <a:schemeClr val="accent2"/>
                        </a:buClr>
                        <a:buSzPct val="70000"/>
                        <a:buFont typeface="Wingdings" pitchFamily="2" charset="2"/>
                        <a:tabLst>
                          <a:tab pos="723900" algn="l"/>
                          <a:tab pos="1447800" algn="l"/>
                        </a:tabLst>
                        <a:defRPr sz="1400">
                          <a:solidFill>
                            <a:schemeClr val="tx1"/>
                          </a:solidFill>
                          <a:latin typeface="Calibri" pitchFamily="34" charset="0"/>
                          <a:cs typeface="Arial" pitchFamily="34" charset="0"/>
                        </a:defRPr>
                      </a:lvl4pPr>
                      <a:lvl5pPr marL="2057400" indent="-228600" defTabSz="457200">
                        <a:spcBef>
                          <a:spcPct val="20000"/>
                        </a:spcBef>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5pPr>
                      <a:lvl6pPr marL="25146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6pPr>
                      <a:lvl7pPr marL="29718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7pPr>
                      <a:lvl8pPr marL="34290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8pPr>
                      <a:lvl9pPr marL="3886200" indent="-228600" defTabSz="457200" fontAlgn="base">
                        <a:spcBef>
                          <a:spcPct val="20000"/>
                        </a:spcBef>
                        <a:spcAft>
                          <a:spcPct val="0"/>
                        </a:spcAft>
                        <a:buClr>
                          <a:schemeClr val="bg2"/>
                        </a:buClr>
                        <a:buFont typeface="Wingdings" pitchFamily="2" charset="2"/>
                        <a:tabLst>
                          <a:tab pos="723900" algn="l"/>
                          <a:tab pos="1447800" algn="l"/>
                        </a:tabLst>
                        <a:defRPr sz="1400">
                          <a:solidFill>
                            <a:schemeClr val="tx1"/>
                          </a:solidFill>
                          <a:latin typeface="Calibri" pitchFamily="34" charset="0"/>
                          <a:cs typeface="Arial" pitchFamily="34" charset="0"/>
                        </a:defRPr>
                      </a:lvl9pPr>
                    </a:lstStyle>
                    <a:p>
                      <a:pPr marL="0" marR="0" lvl="0" indent="0" algn="l" defTabSz="457200" rtl="0" eaLnBrk="1" fontAlgn="base" latinLnBrk="0" hangingPunct="1">
                        <a:lnSpc>
                          <a:spcPct val="100000"/>
                        </a:lnSpc>
                        <a:spcBef>
                          <a:spcPct val="20000"/>
                        </a:spcBef>
                        <a:spcAft>
                          <a:spcPct val="0"/>
                        </a:spcAft>
                        <a:buClr>
                          <a:schemeClr val="bg2"/>
                        </a:buClr>
                        <a:buSzPct val="75000"/>
                        <a:buFont typeface="Wingdings" pitchFamily="2" charset="2"/>
                        <a:buNone/>
                        <a:tabLst>
                          <a:tab pos="723900" algn="l"/>
                          <a:tab pos="1447800" algn="l"/>
                        </a:tabLst>
                      </a:pPr>
                      <a:r>
                        <a:rPr kumimoji="0" lang="en-US" altLang="en-US" sz="2000" b="0" i="0" u="none" strike="noStrike" cap="none" normalizeH="0" baseline="0" smtClean="0">
                          <a:ln>
                            <a:noFill/>
                          </a:ln>
                          <a:solidFill>
                            <a:schemeClr val="tx1"/>
                          </a:solidFill>
                          <a:effectLst/>
                          <a:latin typeface="Calibri" pitchFamily="34" charset="0"/>
                          <a:cs typeface="Arial" pitchFamily="34" charset="0"/>
                        </a:rPr>
                        <a:t>.</a:t>
                      </a:r>
                    </a:p>
                  </a:txBody>
                  <a:tcPr marL="81639" marR="81639" marT="63254" marB="4245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23399" name="Oval 39"/>
          <p:cNvSpPr>
            <a:spLocks noChangeArrowheads="1"/>
          </p:cNvSpPr>
          <p:nvPr/>
        </p:nvSpPr>
        <p:spPr bwMode="auto">
          <a:xfrm>
            <a:off x="2562225" y="2649538"/>
            <a:ext cx="2840038" cy="455612"/>
          </a:xfrm>
          <a:prstGeom prst="ellipse">
            <a:avLst/>
          </a:prstGeom>
          <a:solidFill>
            <a:srgbClr val="000000">
              <a:alpha val="0"/>
            </a:srgbClr>
          </a:solidFill>
          <a:ln w="36720">
            <a:solidFill>
              <a:srgbClr val="0000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23400" name="Oval 40"/>
          <p:cNvSpPr>
            <a:spLocks noChangeArrowheads="1"/>
          </p:cNvSpPr>
          <p:nvPr/>
        </p:nvSpPr>
        <p:spPr bwMode="auto">
          <a:xfrm>
            <a:off x="2563813" y="4056063"/>
            <a:ext cx="1595437" cy="457200"/>
          </a:xfrm>
          <a:prstGeom prst="ellipse">
            <a:avLst/>
          </a:prstGeom>
          <a:solidFill>
            <a:srgbClr val="000000">
              <a:alpha val="0"/>
            </a:srgbClr>
          </a:solidFill>
          <a:ln w="36720">
            <a:solidFill>
              <a:srgbClr val="0000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23401" name="Oval 41"/>
          <p:cNvSpPr>
            <a:spLocks noChangeArrowheads="1"/>
          </p:cNvSpPr>
          <p:nvPr/>
        </p:nvSpPr>
        <p:spPr bwMode="auto">
          <a:xfrm>
            <a:off x="4759325" y="4041775"/>
            <a:ext cx="2987675" cy="542925"/>
          </a:xfrm>
          <a:prstGeom prst="ellipse">
            <a:avLst/>
          </a:prstGeom>
          <a:solidFill>
            <a:srgbClr val="000000">
              <a:alpha val="0"/>
            </a:srgbClr>
          </a:solidFill>
          <a:ln w="36720">
            <a:solidFill>
              <a:srgbClr val="0000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23403" name="Rectangle 43"/>
          <p:cNvSpPr>
            <a:spLocks noChangeArrowheads="1"/>
          </p:cNvSpPr>
          <p:nvPr/>
        </p:nvSpPr>
        <p:spPr bwMode="auto">
          <a:xfrm>
            <a:off x="1600200" y="1143000"/>
            <a:ext cx="5791200" cy="1143000"/>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solidFill>
                  <a:srgbClr val="0000CC"/>
                </a:solidFill>
                <a:latin typeface="Calibri" pitchFamily="34" charset="0"/>
              </a:rPr>
              <a:t>Knowledge:</a:t>
            </a:r>
            <a:r>
              <a:rPr lang="en-US" altLang="en-US">
                <a:solidFill>
                  <a:srgbClr val="000000"/>
                </a:solidFill>
                <a:latin typeface="Calibri" pitchFamily="34" charset="0"/>
              </a:rPr>
              <a:t>  Frequent Nouns:</a:t>
            </a:r>
          </a:p>
          <a:p>
            <a:r>
              <a:rPr lang="en-US" altLang="en-US">
                <a:solidFill>
                  <a:srgbClr val="000000"/>
                </a:solidFill>
                <a:latin typeface="Calibri" pitchFamily="34" charset="0"/>
              </a:rPr>
              <a:t>You, it, I, what, he, me, ya, she, we, her, him, who, Ursula, </a:t>
            </a:r>
          </a:p>
          <a:p>
            <a:r>
              <a:rPr lang="en-US" altLang="en-US">
                <a:solidFill>
                  <a:srgbClr val="000000"/>
                </a:solidFill>
                <a:latin typeface="Calibri" pitchFamily="34" charset="0"/>
              </a:rPr>
              <a:t>Daddy, Fraser, baby, something, head, chair, lunch,…</a:t>
            </a:r>
          </a:p>
          <a:p>
            <a:endParaRPr lang="en-US" altLang="en-US">
              <a:latin typeface="Calibri" pitchFamily="34" charset="0"/>
            </a:endParaRPr>
          </a:p>
        </p:txBody>
      </p:sp>
      <p:sp>
        <p:nvSpPr>
          <p:cNvPr id="1423404" name="AutoShape 44"/>
          <p:cNvSpPr>
            <a:spLocks noChangeArrowheads="1"/>
          </p:cNvSpPr>
          <p:nvPr/>
        </p:nvSpPr>
        <p:spPr bwMode="auto">
          <a:xfrm>
            <a:off x="6934200" y="2667000"/>
            <a:ext cx="2057400" cy="838200"/>
          </a:xfrm>
          <a:prstGeom prst="wedgeRectCallout">
            <a:avLst>
              <a:gd name="adj1" fmla="val -79398"/>
              <a:gd name="adj2" fmla="val -7954"/>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600">
                <a:latin typeface="Calibri" pitchFamily="34" charset="0"/>
              </a:rPr>
              <a:t>List of words that occurred with state 46 in CHILDES</a:t>
            </a:r>
          </a:p>
        </p:txBody>
      </p:sp>
    </p:spTree>
    <p:extLst>
      <p:ext uri="{BB962C8B-B14F-4D97-AF65-F5344CB8AC3E}">
        <p14:creationId xmlns:p14="http://schemas.microsoft.com/office/powerpoint/2010/main" val="31763945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fill="hold" nodeType="clickEffect">
                                  <p:stCondLst>
                                    <p:cond delay="0"/>
                                  </p:stCondLst>
                                  <p:childTnLst>
                                    <p:set>
                                      <p:cBhvr additive="repl">
                                        <p:cTn id="6" dur="1" fill="hold">
                                          <p:stCondLst>
                                            <p:cond delay="0"/>
                                          </p:stCondLst>
                                        </p:cTn>
                                        <p:tgtEl>
                                          <p:spTgt spid="1423391"/>
                                        </p:tgtEl>
                                        <p:attrNameLst>
                                          <p:attrName>style.visibility</p:attrName>
                                        </p:attrNameLst>
                                      </p:cBhvr>
                                      <p:to>
                                        <p:strVal val="hidden"/>
                                      </p:to>
                                    </p:set>
                                  </p:childTnLst>
                                </p:cTn>
                              </p:par>
                              <p:par>
                                <p:cTn id="7" presetID="1" presetClass="entr" fill="hold" nodeType="withEffect">
                                  <p:stCondLst>
                                    <p:cond delay="0"/>
                                  </p:stCondLst>
                                  <p:childTnLst>
                                    <p:set>
                                      <p:cBhvr additive="repl">
                                        <p:cTn id="8" dur="1" fill="hold">
                                          <p:stCondLst>
                                            <p:cond delay="0"/>
                                          </p:stCondLst>
                                        </p:cTn>
                                        <p:tgtEl>
                                          <p:spTgt spid="142338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fill="hold" nodeType="clickEffect">
                                  <p:stCondLst>
                                    <p:cond delay="0"/>
                                  </p:stCondLst>
                                  <p:childTnLst>
                                    <p:set>
                                      <p:cBhvr additive="repl">
                                        <p:cTn id="12" dur="1" fill="hold">
                                          <p:stCondLst>
                                            <p:cond delay="0"/>
                                          </p:stCondLst>
                                        </p:cTn>
                                        <p:tgtEl>
                                          <p:spTgt spid="1423380"/>
                                        </p:tgtEl>
                                        <p:attrNameLst>
                                          <p:attrName>style.visibility</p:attrName>
                                        </p:attrNameLst>
                                      </p:cBhvr>
                                      <p:to>
                                        <p:strVal val="hidden"/>
                                      </p:to>
                                    </p:set>
                                  </p:childTnLst>
                                </p:cTn>
                              </p:par>
                              <p:par>
                                <p:cTn id="13" presetID="1" presetClass="entr" fill="hold" nodeType="withEffect">
                                  <p:stCondLst>
                                    <p:cond delay="0"/>
                                  </p:stCondLst>
                                  <p:childTnLst>
                                    <p:set>
                                      <p:cBhvr additive="repl">
                                        <p:cTn id="14" dur="1" fill="hold">
                                          <p:stCondLst>
                                            <p:cond delay="0"/>
                                          </p:stCondLst>
                                        </p:cTn>
                                        <p:tgtEl>
                                          <p:spTgt spid="14233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2340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grpId="0" nodeType="clickEffect">
                                  <p:stCondLst>
                                    <p:cond delay="0"/>
                                  </p:stCondLst>
                                  <p:childTnLst>
                                    <p:set>
                                      <p:cBhvr additive="repl">
                                        <p:cTn id="20" dur="1" fill="hold">
                                          <p:stCondLst>
                                            <p:cond delay="0"/>
                                          </p:stCondLst>
                                        </p:cTn>
                                        <p:tgtEl>
                                          <p:spTgt spid="1423399"/>
                                        </p:tgtEl>
                                        <p:attrNameLst>
                                          <p:attrName>style.visibility</p:attrName>
                                        </p:attrNameLst>
                                      </p:cBhvr>
                                      <p:to>
                                        <p:strVal val="visible"/>
                                      </p:to>
                                    </p:set>
                                  </p:childTnLst>
                                </p:cTn>
                              </p:par>
                              <p:par>
                                <p:cTn id="21" presetID="1" presetClass="entr" fill="hold" grpId="0" nodeType="withEffect">
                                  <p:stCondLst>
                                    <p:cond delay="0"/>
                                  </p:stCondLst>
                                  <p:childTnLst>
                                    <p:set>
                                      <p:cBhvr additive="repl">
                                        <p:cTn id="22" dur="1" fill="hold">
                                          <p:stCondLst>
                                            <p:cond delay="0"/>
                                          </p:stCondLst>
                                        </p:cTn>
                                        <p:tgtEl>
                                          <p:spTgt spid="1423400"/>
                                        </p:tgtEl>
                                        <p:attrNameLst>
                                          <p:attrName>style.visibility</p:attrName>
                                        </p:attrNameLst>
                                      </p:cBhvr>
                                      <p:to>
                                        <p:strVal val="visible"/>
                                      </p:to>
                                    </p:set>
                                  </p:childTnLst>
                                </p:cTn>
                              </p:par>
                              <p:par>
                                <p:cTn id="23" presetID="1" presetClass="entr" fill="hold" grpId="0" nodeType="withEffect">
                                  <p:stCondLst>
                                    <p:cond delay="0"/>
                                  </p:stCondLst>
                                  <p:childTnLst>
                                    <p:set>
                                      <p:cBhvr additive="repl">
                                        <p:cTn id="24" dur="1" fill="hold">
                                          <p:stCondLst>
                                            <p:cond delay="0"/>
                                          </p:stCondLst>
                                        </p:cTn>
                                        <p:tgtEl>
                                          <p:spTgt spid="142340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grpId="0" nodeType="clickEffect">
                                  <p:stCondLst>
                                    <p:cond delay="0"/>
                                  </p:stCondLst>
                                  <p:childTnLst>
                                    <p:set>
                                      <p:cBhvr additive="repl">
                                        <p:cTn id="28" dur="1" fill="hold">
                                          <p:stCondLst>
                                            <p:cond delay="0"/>
                                          </p:stCondLst>
                                        </p:cTn>
                                        <p:tgtEl>
                                          <p:spTgt spid="1423363"/>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1423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2" grpId="0" animBg="1"/>
      <p:bldP spid="1423363" grpId="0" animBg="1"/>
      <p:bldP spid="1423399" grpId="0" animBg="1"/>
      <p:bldP spid="1423400" grpId="0" animBg="1"/>
      <p:bldP spid="1423401" grpId="0" animBg="1"/>
      <p:bldP spid="14234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ltLang="zh-TW"/>
              <a:t>Page </a:t>
            </a:r>
            <a:fld id="{7D0346D9-B043-4CE5-82F4-2A30698D1875}" type="slidenum">
              <a:rPr lang="en-US" altLang="zh-TW"/>
              <a:pPr/>
              <a:t>22</a:t>
            </a:fld>
            <a:endParaRPr lang="en-US" altLang="zh-TW"/>
          </a:p>
        </p:txBody>
      </p:sp>
      <p:sp>
        <p:nvSpPr>
          <p:cNvPr id="1376258" name="Rectangle 2"/>
          <p:cNvSpPr>
            <a:spLocks noGrp="1" noChangeArrowheads="1"/>
          </p:cNvSpPr>
          <p:nvPr>
            <p:ph type="title"/>
          </p:nvPr>
        </p:nvSpPr>
        <p:spPr>
          <a:ln/>
          <a:extLst>
            <a:ext uri="{91240B29-F687-4F45-9708-019B960494DF}">
              <a14:hiddenLine xmlns:a14="http://schemas.microsoft.com/office/drawing/2010/main" w="9525">
                <a:solidFill>
                  <a:srgbClr val="000000"/>
                </a:solidFill>
                <a:round/>
                <a:headEnd/>
                <a:tailEnd/>
              </a14:hiddenLine>
            </a:ext>
          </a:extLst>
        </p:spPr>
        <p:txBody>
          <a:bodyPr lIns="0" tIns="35203"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a:t>Predicate Identification</a:t>
            </a:r>
          </a:p>
        </p:txBody>
      </p:sp>
      <p:sp>
        <p:nvSpPr>
          <p:cNvPr id="1376259" name="Rectangle 3"/>
          <p:cNvSpPr>
            <a:spLocks noGrp="1" noChangeArrowheads="1"/>
          </p:cNvSpPr>
          <p:nvPr>
            <p:ph type="body" idx="4294967295"/>
          </p:nvPr>
        </p:nvSpPr>
        <p:spPr>
          <a:xfrm>
            <a:off x="912813" y="1219200"/>
            <a:ext cx="8231187" cy="4954588"/>
          </a:xfrm>
          <a:ln/>
          <a:extLst>
            <a:ext uri="{91240B29-F687-4F45-9708-019B960494DF}">
              <a14:hiddenLine xmlns:a14="http://schemas.microsoft.com/office/drawing/2010/main" w="9525">
                <a:solidFill>
                  <a:srgbClr val="000000"/>
                </a:solidFill>
                <a:round/>
                <a:headEnd/>
                <a:tailEnd/>
              </a14:hiddenLine>
            </a:ext>
          </a:extLst>
        </p:spPr>
        <p:txBody>
          <a:bodyPr lIns="0" tIns="25602" rIns="0" bIns="0"/>
          <a:lstStyle/>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t>Nouns are concrete, can be identified</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solidFill>
                  <a:srgbClr val="0000CC"/>
                </a:solidFill>
              </a:rPr>
              <a:t>Predicates</a:t>
            </a:r>
            <a:r>
              <a:rPr lang="en-US" altLang="en-US" dirty="0"/>
              <a:t> </a:t>
            </a:r>
            <a:r>
              <a:rPr lang="en-US" altLang="en-US" dirty="0" smtClean="0"/>
              <a:t>are more </a:t>
            </a:r>
            <a:r>
              <a:rPr lang="en-US" altLang="en-US" dirty="0"/>
              <a:t>difficult</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solidFill>
                  <a:srgbClr val="0000CC"/>
                </a:solidFill>
              </a:rPr>
              <a:t>Not learned easily</a:t>
            </a:r>
            <a:r>
              <a:rPr lang="en-US" altLang="en-US" dirty="0"/>
              <a:t> via cross-situational observation</a:t>
            </a:r>
          </a:p>
          <a:p>
            <a:pPr marL="863600" lvl="1"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a:solidFill>
                  <a:srgbClr val="0000CC"/>
                </a:solidFill>
              </a:rPr>
              <a:t>Structure-mapping account: </a:t>
            </a:r>
            <a:r>
              <a:rPr lang="en-US" altLang="en-US" dirty="0"/>
              <a:t>sentence comprehension is grounded in the learning of an initial set of nouns</a:t>
            </a:r>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smtClean="0"/>
          </a:p>
          <a:p>
            <a: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solidFill>
                  <a:srgbClr val="3366CC"/>
                </a:solidFill>
              </a:rPr>
              <a:t>Key question: </a:t>
            </a:r>
            <a:r>
              <a:rPr lang="en-US" altLang="en-US" dirty="0" smtClean="0"/>
              <a:t>How can one identify verbs without any seeds?</a:t>
            </a:r>
            <a:endParaRPr lang="en-US" altLang="en-US" dirty="0"/>
          </a:p>
          <a:p>
            <a:pPr marL="431800" indent="-323850" defTabSz="45720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p:txBody>
      </p:sp>
    </p:spTree>
    <p:extLst>
      <p:ext uri="{BB962C8B-B14F-4D97-AF65-F5344CB8AC3E}">
        <p14:creationId xmlns:p14="http://schemas.microsoft.com/office/powerpoint/2010/main" val="2913261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6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title"/>
          </p:nvPr>
        </p:nvSpPr>
        <p:spPr>
          <a:ln/>
          <a:extLst>
            <a:ext uri="{91240B29-F687-4F45-9708-019B960494DF}">
              <a14:hiddenLine xmlns:a14="http://schemas.microsoft.com/office/drawing/2010/main" w="9525">
                <a:solidFill>
                  <a:srgbClr val="000000"/>
                </a:solidFill>
                <a:round/>
                <a:headEnd/>
                <a:tailEnd/>
              </a14:hiddenLine>
            </a:ext>
          </a:extLst>
        </p:spPr>
        <p:txBody>
          <a:bodyPr lIns="0" tIns="35203"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Verb Identification: Assumptions</a:t>
            </a:r>
            <a:endParaRPr lang="en-US" altLang="en-US" dirty="0"/>
          </a:p>
        </p:txBody>
      </p:sp>
      <p:sp>
        <p:nvSpPr>
          <p:cNvPr id="1376259" name="Rectangle 3"/>
          <p:cNvSpPr>
            <a:spLocks noGrp="1" noChangeArrowheads="1"/>
          </p:cNvSpPr>
          <p:nvPr>
            <p:ph idx="1"/>
          </p:nvPr>
        </p:nvSpPr>
        <p:spPr>
          <a:ln/>
          <a:extLst>
            <a:ext uri="{91240B29-F687-4F45-9708-019B960494DF}">
              <a14:hiddenLine xmlns:a14="http://schemas.microsoft.com/office/drawing/2010/main" w="9525">
                <a:solidFill>
                  <a:srgbClr val="000000"/>
                </a:solidFill>
                <a:round/>
                <a:headEnd/>
                <a:tailEnd/>
              </a14:hiddenLine>
            </a:ext>
          </a:extLst>
        </p:spPr>
        <p:txBody>
          <a:bodyPr lIns="0" tIns="25602" rIns="0" bIns="0"/>
          <a:lstStyle/>
          <a:p>
            <a:r>
              <a:rPr lang="en-US" dirty="0" smtClean="0"/>
              <a:t>Statistical </a:t>
            </a:r>
            <a:r>
              <a:rPr lang="en-US" dirty="0"/>
              <a:t>information accumulated in an unsupervised way over large amounts of data can provide “state” information; states weakly correspond to part-of-speech tags. </a:t>
            </a:r>
          </a:p>
          <a:p>
            <a:pPr lvl="0"/>
            <a:endParaRPr lang="en-US" dirty="0" smtClean="0"/>
          </a:p>
          <a:p>
            <a:pPr lvl="0"/>
            <a:r>
              <a:rPr lang="en-US" dirty="0" smtClean="0"/>
              <a:t>Sentences </a:t>
            </a:r>
            <a:r>
              <a:rPr lang="en-US" dirty="0"/>
              <a:t>have Verbs. </a:t>
            </a:r>
          </a:p>
          <a:p>
            <a:pPr lvl="0"/>
            <a:endParaRPr lang="en-US" dirty="0" smtClean="0"/>
          </a:p>
          <a:p>
            <a:pPr lvl="0"/>
            <a:r>
              <a:rPr lang="en-US" dirty="0" smtClean="0"/>
              <a:t>Verbs </a:t>
            </a:r>
            <a:r>
              <a:rPr lang="en-US" dirty="0"/>
              <a:t>are different from Nouns and from Function words.</a:t>
            </a:r>
          </a:p>
          <a:p>
            <a:pPr lvl="0"/>
            <a:endParaRPr lang="en-US" dirty="0" smtClean="0"/>
          </a:p>
          <a:p>
            <a:pPr lvl="0"/>
            <a:r>
              <a:rPr lang="en-US" dirty="0" smtClean="0"/>
              <a:t>Once </a:t>
            </a:r>
            <a:r>
              <a:rPr lang="en-US" dirty="0"/>
              <a:t>a verb always a verb</a:t>
            </a:r>
          </a:p>
          <a:p>
            <a:pPr lvl="1"/>
            <a:r>
              <a:rPr lang="en-US" dirty="0" smtClean="0"/>
              <a:t>This assumption can be utilized at the token level or at the state level</a:t>
            </a:r>
          </a:p>
          <a:p>
            <a:pPr lvl="1"/>
            <a:r>
              <a:rPr lang="en-US" dirty="0" smtClean="0"/>
              <a:t>When used at the state level it supports additional abstraction:</a:t>
            </a:r>
          </a:p>
          <a:p>
            <a:pPr lvl="2"/>
            <a:r>
              <a:rPr lang="en-US" dirty="0"/>
              <a:t>Infrequent verbs can also be identified</a:t>
            </a:r>
          </a:p>
          <a:p>
            <a:pPr lvl="2"/>
            <a:r>
              <a:rPr lang="en-US" dirty="0" smtClean="0"/>
              <a:t>A token can be both a verb and a noun</a:t>
            </a:r>
          </a:p>
          <a:p>
            <a:pPr marL="431800" indent="-323850" defTabSz="45720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a:p>
        </p:txBody>
      </p:sp>
      <p:sp>
        <p:nvSpPr>
          <p:cNvPr id="5" name="Slide Number Placeholder 4"/>
          <p:cNvSpPr>
            <a:spLocks noGrp="1"/>
          </p:cNvSpPr>
          <p:nvPr>
            <p:ph type="sldNum" sz="quarter" idx="11"/>
          </p:nvPr>
        </p:nvSpPr>
        <p:spPr/>
        <p:txBody>
          <a:bodyPr/>
          <a:lstStyle/>
          <a:p>
            <a:r>
              <a:rPr lang="en-US" altLang="zh-TW"/>
              <a:t>Page </a:t>
            </a:r>
            <a:fld id="{7D0346D9-B043-4CE5-82F4-2A30698D1875}" type="slidenum">
              <a:rPr lang="en-US" altLang="zh-TW"/>
              <a:pPr/>
              <a:t>23</a:t>
            </a:fld>
            <a:endParaRPr lang="en-US" altLang="zh-TW"/>
          </a:p>
        </p:txBody>
      </p:sp>
    </p:spTree>
    <p:extLst>
      <p:ext uri="{BB962C8B-B14F-4D97-AF65-F5344CB8AC3E}">
        <p14:creationId xmlns:p14="http://schemas.microsoft.com/office/powerpoint/2010/main" val="2087849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title"/>
          </p:nvPr>
        </p:nvSpPr>
        <p:spPr/>
        <p:txBody>
          <a:bodyPr/>
          <a:lstStyle/>
          <a:p>
            <a:r>
              <a:rPr lang="en-US" altLang="en-US" dirty="0" smtClean="0"/>
              <a:t>Verb Identification Algorithms</a:t>
            </a:r>
            <a:endParaRPr lang="en-US" altLang="en-US" dirty="0"/>
          </a:p>
        </p:txBody>
      </p:sp>
      <p:sp>
        <p:nvSpPr>
          <p:cNvPr id="1376259" name="Rectangle 3"/>
          <p:cNvSpPr>
            <a:spLocks noGrp="1" noChangeArrowheads="1"/>
          </p:cNvSpPr>
          <p:nvPr>
            <p:ph idx="1"/>
          </p:nvPr>
        </p:nvSpPr>
        <p:spPr>
          <a:ln/>
          <a:extLst>
            <a:ext uri="{91240B29-F687-4F45-9708-019B960494DF}">
              <a14:hiddenLine xmlns:a14="http://schemas.microsoft.com/office/drawing/2010/main" w="9525">
                <a:solidFill>
                  <a:srgbClr val="000000"/>
                </a:solidFill>
                <a:round/>
                <a:headEnd/>
                <a:tailEnd/>
              </a14:hiddenLine>
            </a:ext>
          </a:extLst>
        </p:spPr>
        <p:txBody>
          <a:bodyPr lIns="0" tIns="25602" rIns="0" bIns="0"/>
          <a:lstStyle/>
          <a:p>
            <a:r>
              <a:rPr lang="en-US" dirty="0" smtClean="0">
                <a:solidFill>
                  <a:srgbClr val="3366CC"/>
                </a:solidFill>
              </a:rPr>
              <a:t>True Random: </a:t>
            </a:r>
            <a:r>
              <a:rPr lang="en-US" dirty="0" smtClean="0"/>
              <a:t>each token in the sentence can be a verb</a:t>
            </a:r>
          </a:p>
          <a:p>
            <a:endParaRPr lang="en-US" dirty="0"/>
          </a:p>
          <a:p>
            <a:r>
              <a:rPr lang="en-US" dirty="0" smtClean="0">
                <a:solidFill>
                  <a:srgbClr val="3366CC"/>
                </a:solidFill>
              </a:rPr>
              <a:t>N/F-Random: </a:t>
            </a:r>
            <a:r>
              <a:rPr lang="en-US" dirty="0" smtClean="0"/>
              <a:t>Only non-nouns and non-function-words can be verbs</a:t>
            </a:r>
          </a:p>
          <a:p>
            <a:endParaRPr lang="en-US" dirty="0"/>
          </a:p>
          <a:p>
            <a:r>
              <a:rPr lang="en-US" dirty="0" smtClean="0">
                <a:solidFill>
                  <a:srgbClr val="3366CC"/>
                </a:solidFill>
              </a:rPr>
              <a:t>+ Aggregate </a:t>
            </a:r>
            <a:r>
              <a:rPr lang="en-US" dirty="0" smtClean="0"/>
              <a:t>with “once a verb always a verb” assumption</a:t>
            </a:r>
          </a:p>
          <a:p>
            <a:pPr lvl="1"/>
            <a:r>
              <a:rPr lang="en-US" dirty="0" smtClean="0"/>
              <a:t>Token level</a:t>
            </a:r>
          </a:p>
          <a:p>
            <a:pPr lvl="1"/>
            <a:r>
              <a:rPr lang="en-US" dirty="0" smtClean="0"/>
              <a:t>State level</a:t>
            </a:r>
          </a:p>
          <a:p>
            <a:pPr lvl="1"/>
            <a:r>
              <a:rPr lang="en-US" dirty="0" smtClean="0"/>
              <a:t>(Note that aggregation diminished differences between algorithms)</a:t>
            </a:r>
          </a:p>
          <a:p>
            <a:pPr marL="0" lvl="0" indent="0">
              <a:buNone/>
            </a:pPr>
            <a:endParaRPr lang="en-US" dirty="0" smtClean="0"/>
          </a:p>
          <a:p>
            <a:pPr lvl="0"/>
            <a:r>
              <a:rPr lang="en-US" dirty="0" smtClean="0">
                <a:solidFill>
                  <a:srgbClr val="3366CC"/>
                </a:solidFill>
              </a:rPr>
              <a:t>Consistency:</a:t>
            </a:r>
            <a:r>
              <a:rPr lang="en-US" dirty="0" smtClean="0"/>
              <a:t> Verbs are identified by taking a consistent number of arguments</a:t>
            </a:r>
          </a:p>
          <a:p>
            <a:pPr lvl="1"/>
            <a:r>
              <a:rPr lang="en-US" dirty="0" smtClean="0"/>
              <a:t>Not as important as we originally thought </a:t>
            </a:r>
          </a:p>
        </p:txBody>
      </p:sp>
      <p:sp>
        <p:nvSpPr>
          <p:cNvPr id="5" name="Slide Number Placeholder 4"/>
          <p:cNvSpPr>
            <a:spLocks noGrp="1"/>
          </p:cNvSpPr>
          <p:nvPr>
            <p:ph type="sldNum" sz="quarter" idx="11"/>
          </p:nvPr>
        </p:nvSpPr>
        <p:spPr/>
        <p:txBody>
          <a:bodyPr/>
          <a:lstStyle/>
          <a:p>
            <a:r>
              <a:rPr lang="en-US" altLang="zh-TW" smtClean="0"/>
              <a:t>Page </a:t>
            </a:r>
            <a:fld id="{7D0346D9-B043-4CE5-82F4-2A30698D1875}" type="slidenum">
              <a:rPr lang="en-US" altLang="zh-TW" smtClean="0"/>
              <a:pPr/>
              <a:t>24</a:t>
            </a:fld>
            <a:endParaRPr lang="en-US" altLang="zh-TW"/>
          </a:p>
        </p:txBody>
      </p:sp>
    </p:spTree>
    <p:extLst>
      <p:ext uri="{BB962C8B-B14F-4D97-AF65-F5344CB8AC3E}">
        <p14:creationId xmlns:p14="http://schemas.microsoft.com/office/powerpoint/2010/main" val="18599983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276600" y="1371600"/>
            <a:ext cx="5410200" cy="154971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Identifying Arguments and Predicates</a:t>
            </a:r>
            <a:endParaRPr lang="en-US" dirty="0"/>
          </a:p>
        </p:txBody>
      </p:sp>
      <p:sp>
        <p:nvSpPr>
          <p:cNvPr id="3" name="Content Placeholder 2"/>
          <p:cNvSpPr>
            <a:spLocks noGrp="1"/>
          </p:cNvSpPr>
          <p:nvPr>
            <p:ph idx="1"/>
          </p:nvPr>
        </p:nvSpPr>
        <p:spPr>
          <a:xfrm>
            <a:off x="457200" y="838200"/>
            <a:ext cx="8229600" cy="4953000"/>
          </a:xfrm>
        </p:spPr>
        <p:txBody>
          <a:bodyPr/>
          <a:lstStyle/>
          <a:p>
            <a:r>
              <a:rPr lang="en-US" dirty="0" smtClean="0"/>
              <a:t>Simple, unsupervised cues provide accurate identification!</a:t>
            </a:r>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25</a:t>
            </a:fld>
            <a:endParaRPr lang="en-US" altLang="zh-TW"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620" y="2971800"/>
            <a:ext cx="3017520" cy="30175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3240" y="2971800"/>
            <a:ext cx="3017520" cy="30175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 y="2971800"/>
            <a:ext cx="3017520" cy="3017520"/>
          </a:xfrm>
          <a:prstGeom prst="rect">
            <a:avLst/>
          </a:prstGeom>
        </p:spPr>
      </p:pic>
      <p:sp>
        <p:nvSpPr>
          <p:cNvPr id="9" name="Rectangle 8"/>
          <p:cNvSpPr/>
          <p:nvPr/>
        </p:nvSpPr>
        <p:spPr>
          <a:xfrm>
            <a:off x="838200" y="5105400"/>
            <a:ext cx="1524000" cy="304800"/>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9966FF"/>
                </a:solidFill>
              </a:rPr>
              <a:t>True Random</a:t>
            </a:r>
            <a:endParaRPr lang="en-US" dirty="0">
              <a:solidFill>
                <a:srgbClr val="9966FF"/>
              </a:solidFill>
            </a:endParaRPr>
          </a:p>
        </p:txBody>
      </p:sp>
      <p:sp>
        <p:nvSpPr>
          <p:cNvPr id="10" name="Rectangle 9"/>
          <p:cNvSpPr/>
          <p:nvPr/>
        </p:nvSpPr>
        <p:spPr>
          <a:xfrm>
            <a:off x="6629400" y="5105400"/>
            <a:ext cx="2209800" cy="304800"/>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9966FF"/>
                </a:solidFill>
              </a:rPr>
              <a:t>NF—Random + </a:t>
            </a:r>
            <a:r>
              <a:rPr lang="en-US" dirty="0" err="1" smtClean="0">
                <a:solidFill>
                  <a:srgbClr val="9966FF"/>
                </a:solidFill>
              </a:rPr>
              <a:t>Aggr</a:t>
            </a:r>
            <a:endParaRPr lang="en-US" dirty="0">
              <a:solidFill>
                <a:srgbClr val="9966FF"/>
              </a:solidFill>
            </a:endParaRPr>
          </a:p>
        </p:txBody>
      </p:sp>
      <p:sp>
        <p:nvSpPr>
          <p:cNvPr id="11" name="Rectangle 10"/>
          <p:cNvSpPr/>
          <p:nvPr/>
        </p:nvSpPr>
        <p:spPr>
          <a:xfrm>
            <a:off x="3886200" y="5105400"/>
            <a:ext cx="1524000" cy="304800"/>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9966FF"/>
                </a:solidFill>
              </a:rPr>
              <a:t>N/F—Random</a:t>
            </a:r>
            <a:endParaRPr lang="en-US" dirty="0">
              <a:solidFill>
                <a:srgbClr val="9966FF"/>
              </a:solidFill>
            </a:endParaRPr>
          </a:p>
        </p:txBody>
      </p:sp>
      <p:sp>
        <p:nvSpPr>
          <p:cNvPr id="12" name="Rectangle 11"/>
          <p:cNvSpPr/>
          <p:nvPr/>
        </p:nvSpPr>
        <p:spPr>
          <a:xfrm>
            <a:off x="304800" y="1752600"/>
            <a:ext cx="1524000" cy="304800"/>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Noun-F1</a:t>
            </a:r>
            <a:endParaRPr lang="en-US" dirty="0">
              <a:solidFill>
                <a:srgbClr val="00B050"/>
              </a:solidFill>
            </a:endParaRPr>
          </a:p>
        </p:txBody>
      </p:sp>
      <p:sp>
        <p:nvSpPr>
          <p:cNvPr id="13" name="Rectangle 12"/>
          <p:cNvSpPr/>
          <p:nvPr/>
        </p:nvSpPr>
        <p:spPr>
          <a:xfrm>
            <a:off x="756390" y="2187360"/>
            <a:ext cx="1676400" cy="304800"/>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Noun Precision</a:t>
            </a:r>
            <a:endParaRPr lang="en-US" dirty="0">
              <a:solidFill>
                <a:srgbClr val="FF0000"/>
              </a:solidFill>
            </a:endParaRPr>
          </a:p>
        </p:txBody>
      </p:sp>
      <p:sp>
        <p:nvSpPr>
          <p:cNvPr id="14" name="Rectangle 13"/>
          <p:cNvSpPr/>
          <p:nvPr/>
        </p:nvSpPr>
        <p:spPr>
          <a:xfrm>
            <a:off x="1066800" y="2590800"/>
            <a:ext cx="1905000" cy="304800"/>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66CC"/>
                </a:solidFill>
              </a:rPr>
              <a:t>Verb--Consistent</a:t>
            </a:r>
            <a:endParaRPr lang="en-US" dirty="0">
              <a:solidFill>
                <a:srgbClr val="3366CC"/>
              </a:solidFill>
            </a:endParaRPr>
          </a:p>
        </p:txBody>
      </p:sp>
      <p:cxnSp>
        <p:nvCxnSpPr>
          <p:cNvPr id="16" name="Straight Arrow Connector 15"/>
          <p:cNvCxnSpPr/>
          <p:nvPr/>
        </p:nvCxnSpPr>
        <p:spPr>
          <a:xfrm>
            <a:off x="914400" y="2514600"/>
            <a:ext cx="0" cy="838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219200" y="2971800"/>
            <a:ext cx="0" cy="1066800"/>
          </a:xfrm>
          <a:prstGeom prst="straightConnector1">
            <a:avLst/>
          </a:prstGeom>
          <a:ln w="28575">
            <a:solidFill>
              <a:srgbClr val="3366C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3400" y="2133600"/>
            <a:ext cx="0" cy="19050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209800" y="4800600"/>
            <a:ext cx="0" cy="248700"/>
          </a:xfrm>
          <a:prstGeom prst="straightConnector1">
            <a:avLst/>
          </a:prstGeom>
          <a:ln w="28575">
            <a:solidFill>
              <a:srgbClr val="9966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181600" y="4114800"/>
            <a:ext cx="0" cy="990600"/>
          </a:xfrm>
          <a:prstGeom prst="straightConnector1">
            <a:avLst/>
          </a:prstGeom>
          <a:ln w="28575">
            <a:solidFill>
              <a:srgbClr val="9966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686800" y="3505200"/>
            <a:ext cx="0" cy="1600200"/>
          </a:xfrm>
          <a:prstGeom prst="straightConnector1">
            <a:avLst/>
          </a:prstGeom>
          <a:ln w="28575">
            <a:solidFill>
              <a:srgbClr val="9966FF"/>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019950" y="5943600"/>
            <a:ext cx="3276600" cy="304800"/>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Number of seed nouns (5 – 75) </a:t>
            </a:r>
            <a:endParaRPr lang="en-US" dirty="0">
              <a:solidFill>
                <a:schemeClr val="tx1"/>
              </a:solidFill>
            </a:endParaRPr>
          </a:p>
        </p:txBody>
      </p:sp>
      <p:sp>
        <p:nvSpPr>
          <p:cNvPr id="31" name="Rectangle 30"/>
          <p:cNvSpPr/>
          <p:nvPr/>
        </p:nvSpPr>
        <p:spPr>
          <a:xfrm>
            <a:off x="3352800" y="1704450"/>
            <a:ext cx="914400" cy="609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Words</a:t>
            </a:r>
            <a:endParaRPr lang="en-US" dirty="0">
              <a:solidFill>
                <a:schemeClr val="tx1"/>
              </a:solidFill>
            </a:endParaRPr>
          </a:p>
        </p:txBody>
      </p:sp>
      <p:sp>
        <p:nvSpPr>
          <p:cNvPr id="32" name="Rectangle 31"/>
          <p:cNvSpPr/>
          <p:nvPr/>
        </p:nvSpPr>
        <p:spPr>
          <a:xfrm>
            <a:off x="4572000" y="1704450"/>
            <a:ext cx="914400" cy="609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Syntax</a:t>
            </a:r>
            <a:endParaRPr lang="en-US" dirty="0">
              <a:solidFill>
                <a:schemeClr val="tx1"/>
              </a:solidFill>
            </a:endParaRPr>
          </a:p>
        </p:txBody>
      </p:sp>
      <p:sp>
        <p:nvSpPr>
          <p:cNvPr id="33" name="Rectangle 32"/>
          <p:cNvSpPr/>
          <p:nvPr/>
        </p:nvSpPr>
        <p:spPr>
          <a:xfrm>
            <a:off x="7162800" y="1704450"/>
            <a:ext cx="1447800" cy="609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Semantics</a:t>
            </a:r>
            <a:endParaRPr lang="en-US" dirty="0">
              <a:solidFill>
                <a:schemeClr val="tx1"/>
              </a:solidFill>
            </a:endParaRPr>
          </a:p>
        </p:txBody>
      </p:sp>
      <p:cxnSp>
        <p:nvCxnSpPr>
          <p:cNvPr id="35" name="Straight Arrow Connector 34"/>
          <p:cNvCxnSpPr/>
          <p:nvPr/>
        </p:nvCxnSpPr>
        <p:spPr>
          <a:xfrm>
            <a:off x="4267200" y="2009250"/>
            <a:ext cx="3156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3" idx="1"/>
          </p:cNvCxnSpPr>
          <p:nvPr/>
        </p:nvCxnSpPr>
        <p:spPr>
          <a:xfrm>
            <a:off x="5506500" y="2009250"/>
            <a:ext cx="1656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170380" y="1369260"/>
            <a:ext cx="2362200" cy="584775"/>
          </a:xfrm>
          <a:prstGeom prst="rect">
            <a:avLst/>
          </a:prstGeom>
          <a:noFill/>
        </p:spPr>
        <p:txBody>
          <a:bodyPr wrap="square" rtlCol="0">
            <a:spAutoFit/>
          </a:bodyPr>
          <a:lstStyle/>
          <a:p>
            <a:pPr algn="ctr"/>
            <a:r>
              <a:rPr lang="en-US" sz="1600" dirty="0" smtClean="0">
                <a:solidFill>
                  <a:srgbClr val="003366"/>
                </a:solidFill>
                <a:latin typeface="+mj-lt"/>
              </a:rPr>
              <a:t>Syntactic Bootstrapping (</a:t>
            </a:r>
            <a:r>
              <a:rPr lang="en-US" sz="1600" dirty="0" err="1" smtClean="0">
                <a:solidFill>
                  <a:srgbClr val="003366"/>
                </a:solidFill>
                <a:latin typeface="+mj-lt"/>
              </a:rPr>
              <a:t>BabySRL</a:t>
            </a:r>
            <a:r>
              <a:rPr lang="en-US" sz="1600" dirty="0" smtClean="0">
                <a:solidFill>
                  <a:srgbClr val="003366"/>
                </a:solidFill>
                <a:latin typeface="+mj-lt"/>
              </a:rPr>
              <a:t> features)</a:t>
            </a:r>
            <a:endParaRPr lang="en-US" sz="1600" dirty="0">
              <a:solidFill>
                <a:srgbClr val="003366"/>
              </a:solidFill>
              <a:latin typeface="+mj-lt"/>
            </a:endParaRPr>
          </a:p>
        </p:txBody>
      </p:sp>
      <p:sp>
        <p:nvSpPr>
          <p:cNvPr id="40" name="Curved Up Arrow 39"/>
          <p:cNvSpPr/>
          <p:nvPr/>
        </p:nvSpPr>
        <p:spPr>
          <a:xfrm>
            <a:off x="4665030" y="2362200"/>
            <a:ext cx="685800" cy="381000"/>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 name="Straight Arrow Connector 40"/>
          <p:cNvCxnSpPr/>
          <p:nvPr/>
        </p:nvCxnSpPr>
        <p:spPr>
          <a:xfrm flipH="1">
            <a:off x="5410200" y="2209800"/>
            <a:ext cx="167640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86400" y="2387025"/>
            <a:ext cx="2362200" cy="584775"/>
          </a:xfrm>
          <a:prstGeom prst="rect">
            <a:avLst/>
          </a:prstGeom>
          <a:noFill/>
        </p:spPr>
        <p:txBody>
          <a:bodyPr wrap="square" rtlCol="0">
            <a:spAutoFit/>
          </a:bodyPr>
          <a:lstStyle/>
          <a:p>
            <a:pPr algn="ctr"/>
            <a:r>
              <a:rPr lang="en-US" sz="1600" dirty="0" smtClean="0">
                <a:solidFill>
                  <a:srgbClr val="003366"/>
                </a:solidFill>
                <a:latin typeface="+mj-lt"/>
              </a:rPr>
              <a:t>Seed nouns and verb aggregation</a:t>
            </a:r>
            <a:endParaRPr lang="en-US" sz="1600" dirty="0">
              <a:solidFill>
                <a:srgbClr val="003366"/>
              </a:solidFill>
              <a:latin typeface="+mj-lt"/>
            </a:endParaRPr>
          </a:p>
        </p:txBody>
      </p:sp>
    </p:spTree>
    <p:extLst>
      <p:ext uri="{BB962C8B-B14F-4D97-AF65-F5344CB8AC3E}">
        <p14:creationId xmlns:p14="http://schemas.microsoft.com/office/powerpoint/2010/main" val="23356324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500"/>
                                        <p:tgtEl>
                                          <p:spTgt spid="31"/>
                                        </p:tgtEl>
                                      </p:cBhvr>
                                    </p:animEffect>
                                  </p:childTnLst>
                                </p:cTn>
                              </p:par>
                              <p:par>
                                <p:cTn id="61" presetID="22" presetClass="entr" presetSubtype="8"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par>
                                <p:cTn id="67" presetID="22" presetClass="entr" presetSubtype="8"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right)">
                                      <p:cBhvr>
                                        <p:cTn id="85" dur="500"/>
                                        <p:tgtEl>
                                          <p:spTgt spid="41"/>
                                        </p:tgtEl>
                                      </p:cBhvr>
                                    </p:animEffect>
                                  </p:childTnLst>
                                </p:cTn>
                              </p:par>
                              <p:par>
                                <p:cTn id="86" presetID="1"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9" grpId="0" animBg="1"/>
      <p:bldP spid="10" grpId="0" animBg="1"/>
      <p:bldP spid="11" grpId="0" animBg="1"/>
      <p:bldP spid="12" grpId="0" animBg="1"/>
      <p:bldP spid="13" grpId="0" animBg="1"/>
      <p:bldP spid="14" grpId="0" animBg="1"/>
      <p:bldP spid="30" grpId="0" animBg="1"/>
      <p:bldP spid="31" grpId="0" animBg="1"/>
      <p:bldP spid="32" grpId="0" animBg="1"/>
      <p:bldP spid="33" grpId="0" animBg="1"/>
      <p:bldP spid="37" grpId="0"/>
      <p:bldP spid="40" grpId="0" animBg="1"/>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Shape 842"/>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r>
              <a:rPr lang="en-GB" dirty="0" smtClean="0"/>
              <a:t>SRL Results </a:t>
            </a:r>
            <a:r>
              <a:rPr lang="en-GB" dirty="0"/>
              <a:t>on </a:t>
            </a:r>
            <a:r>
              <a:rPr lang="en-GB" dirty="0" smtClean="0"/>
              <a:t>Novel-Verb </a:t>
            </a:r>
            <a:r>
              <a:rPr lang="en-GB" dirty="0"/>
              <a:t>sentences (transitive)</a:t>
            </a:r>
          </a:p>
        </p:txBody>
      </p:sp>
      <p:sp>
        <p:nvSpPr>
          <p:cNvPr id="2" name="Content Placeholder 1"/>
          <p:cNvSpPr>
            <a:spLocks noGrp="1"/>
          </p:cNvSpPr>
          <p:nvPr>
            <p:ph idx="1"/>
          </p:nvPr>
        </p:nvSpPr>
        <p:spPr/>
        <p:txBody>
          <a:bodyPr/>
          <a:lstStyle/>
          <a:p>
            <a:r>
              <a:rPr lang="en-US" dirty="0" smtClean="0"/>
              <a:t>Verb and Argument identification accuracy directly translate to SRL performance</a:t>
            </a:r>
            <a:endParaRPr lang="en-US" dirty="0"/>
          </a:p>
        </p:txBody>
      </p:sp>
      <p:sp>
        <p:nvSpPr>
          <p:cNvPr id="843" name="Shape 843"/>
          <p:cNvSpPr txBox="1">
            <a:spLocks noGrp="1"/>
          </p:cNvSpPr>
          <p:nvPr>
            <p:ph type="sldNum" sz="quarter" idx="11"/>
          </p:nvPr>
        </p:nvSpPr>
        <p:spPr>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fld id="{00000000-1234-1234-1234-123412341234}" type="slidenum">
              <a:rPr lang="en-GB"/>
              <a:pPr>
                <a:spcBef>
                  <a:spcPts val="0"/>
                </a:spcBef>
              </a:pPr>
              <a:t>26</a:t>
            </a:fld>
            <a:endParaRPr lang="en-GB"/>
          </a:p>
        </p:txBody>
      </p:sp>
      <p:pic>
        <p:nvPicPr>
          <p:cNvPr id="844" name="Shape 844"/>
          <p:cNvPicPr preferRelativeResize="0"/>
          <p:nvPr/>
        </p:nvPicPr>
        <p:blipFill>
          <a:blip r:embed="rId3">
            <a:alphaModFix/>
          </a:blip>
          <a:stretch>
            <a:fillRect/>
          </a:stretch>
        </p:blipFill>
        <p:spPr>
          <a:xfrm>
            <a:off x="2056500" y="1833277"/>
            <a:ext cx="3623774" cy="3623774"/>
          </a:xfrm>
          <a:prstGeom prst="rect">
            <a:avLst/>
          </a:prstGeom>
          <a:noFill/>
          <a:ln>
            <a:noFill/>
          </a:ln>
        </p:spPr>
      </p:pic>
      <p:pic>
        <p:nvPicPr>
          <p:cNvPr id="845" name="Shape 845" descr="output (2).png"/>
          <p:cNvPicPr preferRelativeResize="0"/>
          <p:nvPr/>
        </p:nvPicPr>
        <p:blipFill>
          <a:blip r:embed="rId4">
            <a:alphaModFix/>
          </a:blip>
          <a:stretch>
            <a:fillRect/>
          </a:stretch>
        </p:blipFill>
        <p:spPr>
          <a:xfrm>
            <a:off x="5680276" y="4530277"/>
            <a:ext cx="1698475" cy="923650"/>
          </a:xfrm>
          <a:prstGeom prst="rect">
            <a:avLst/>
          </a:prstGeom>
          <a:noFill/>
          <a:ln>
            <a:noFill/>
          </a:ln>
        </p:spPr>
      </p:pic>
      <p:sp>
        <p:nvSpPr>
          <p:cNvPr id="8" name="Rectangle 7"/>
          <p:cNvSpPr/>
          <p:nvPr/>
        </p:nvSpPr>
        <p:spPr>
          <a:xfrm>
            <a:off x="6705600" y="2362200"/>
            <a:ext cx="1905000" cy="5334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366CC"/>
                </a:solidFill>
              </a:rPr>
              <a:t>Verb-Position feature</a:t>
            </a:r>
            <a:endParaRPr lang="en-US" dirty="0">
              <a:solidFill>
                <a:srgbClr val="3366CC"/>
              </a:solidFill>
            </a:endParaRPr>
          </a:p>
        </p:txBody>
      </p:sp>
      <p:cxnSp>
        <p:nvCxnSpPr>
          <p:cNvPr id="9" name="Straight Arrow Connector 8"/>
          <p:cNvCxnSpPr>
            <a:stCxn id="8" idx="1"/>
          </p:cNvCxnSpPr>
          <p:nvPr/>
        </p:nvCxnSpPr>
        <p:spPr>
          <a:xfrm flipH="1" flipV="1">
            <a:off x="5638800" y="2514600"/>
            <a:ext cx="1066800" cy="114300"/>
          </a:xfrm>
          <a:prstGeom prst="straightConnector1">
            <a:avLst/>
          </a:prstGeom>
          <a:ln w="28575">
            <a:solidFill>
              <a:srgbClr val="3366CC"/>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720090" y="3124200"/>
            <a:ext cx="1905000" cy="5334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Noun Pattern feature</a:t>
            </a:r>
            <a:endParaRPr lang="en-US" dirty="0">
              <a:solidFill>
                <a:srgbClr val="00B050"/>
              </a:solidFill>
            </a:endParaRPr>
          </a:p>
        </p:txBody>
      </p:sp>
      <p:cxnSp>
        <p:nvCxnSpPr>
          <p:cNvPr id="14" name="Straight Arrow Connector 13"/>
          <p:cNvCxnSpPr>
            <a:stCxn id="8" idx="1"/>
          </p:cNvCxnSpPr>
          <p:nvPr/>
        </p:nvCxnSpPr>
        <p:spPr>
          <a:xfrm flipH="1">
            <a:off x="5638800" y="2628900"/>
            <a:ext cx="1066800" cy="342900"/>
          </a:xfrm>
          <a:prstGeom prst="straightConnector1">
            <a:avLst/>
          </a:prstGeom>
          <a:ln w="28575">
            <a:solidFill>
              <a:srgbClr val="3366C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699573" y="3057350"/>
            <a:ext cx="1006027" cy="3335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1"/>
          </p:cNvCxnSpPr>
          <p:nvPr/>
        </p:nvCxnSpPr>
        <p:spPr>
          <a:xfrm flipH="1">
            <a:off x="5638800" y="3390900"/>
            <a:ext cx="1081290" cy="2286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67400" y="2209800"/>
            <a:ext cx="588623" cy="369332"/>
          </a:xfrm>
          <a:prstGeom prst="rect">
            <a:avLst/>
          </a:prstGeom>
          <a:noFill/>
        </p:spPr>
        <p:txBody>
          <a:bodyPr wrap="none" rtlCol="0">
            <a:spAutoFit/>
          </a:bodyPr>
          <a:lstStyle/>
          <a:p>
            <a:r>
              <a:rPr lang="en-US" dirty="0" smtClean="0">
                <a:latin typeface="+mj-lt"/>
              </a:rPr>
              <a:t>gold</a:t>
            </a:r>
            <a:endParaRPr lang="en-US" dirty="0">
              <a:latin typeface="+mj-lt"/>
            </a:endParaRPr>
          </a:p>
        </p:txBody>
      </p:sp>
      <p:sp>
        <p:nvSpPr>
          <p:cNvPr id="15" name="TextBox 14"/>
          <p:cNvSpPr txBox="1"/>
          <p:nvPr/>
        </p:nvSpPr>
        <p:spPr>
          <a:xfrm>
            <a:off x="5867400" y="2641600"/>
            <a:ext cx="620876" cy="369332"/>
          </a:xfrm>
          <a:prstGeom prst="rect">
            <a:avLst/>
          </a:prstGeom>
          <a:noFill/>
        </p:spPr>
        <p:txBody>
          <a:bodyPr wrap="none" rtlCol="0">
            <a:spAutoFit/>
          </a:bodyPr>
          <a:lstStyle/>
          <a:p>
            <a:r>
              <a:rPr lang="en-US" dirty="0" err="1" smtClean="0">
                <a:latin typeface="+mj-lt"/>
              </a:rPr>
              <a:t>pred</a:t>
            </a:r>
            <a:endParaRPr lang="en-US" dirty="0">
              <a:latin typeface="+mj-lt"/>
            </a:endParaRPr>
          </a:p>
        </p:txBody>
      </p:sp>
      <p:sp>
        <p:nvSpPr>
          <p:cNvPr id="16" name="TextBox 15"/>
          <p:cNvSpPr txBox="1"/>
          <p:nvPr/>
        </p:nvSpPr>
        <p:spPr>
          <a:xfrm>
            <a:off x="5867400" y="3073400"/>
            <a:ext cx="588623" cy="369332"/>
          </a:xfrm>
          <a:prstGeom prst="rect">
            <a:avLst/>
          </a:prstGeom>
          <a:noFill/>
        </p:spPr>
        <p:txBody>
          <a:bodyPr wrap="none" rtlCol="0">
            <a:spAutoFit/>
          </a:bodyPr>
          <a:lstStyle/>
          <a:p>
            <a:r>
              <a:rPr lang="en-US" dirty="0" smtClean="0">
                <a:latin typeface="+mj-lt"/>
              </a:rPr>
              <a:t>gold</a:t>
            </a:r>
            <a:endParaRPr lang="en-US" dirty="0">
              <a:latin typeface="+mj-lt"/>
            </a:endParaRPr>
          </a:p>
        </p:txBody>
      </p:sp>
      <p:sp>
        <p:nvSpPr>
          <p:cNvPr id="17" name="TextBox 16"/>
          <p:cNvSpPr txBox="1"/>
          <p:nvPr/>
        </p:nvSpPr>
        <p:spPr>
          <a:xfrm>
            <a:off x="5867400" y="3505200"/>
            <a:ext cx="620876" cy="369332"/>
          </a:xfrm>
          <a:prstGeom prst="rect">
            <a:avLst/>
          </a:prstGeom>
          <a:noFill/>
        </p:spPr>
        <p:txBody>
          <a:bodyPr wrap="none" rtlCol="0">
            <a:spAutoFit/>
          </a:bodyPr>
          <a:lstStyle/>
          <a:p>
            <a:r>
              <a:rPr lang="en-US" dirty="0" err="1" smtClean="0">
                <a:latin typeface="+mj-lt"/>
              </a:rPr>
              <a:t>pred</a:t>
            </a:r>
            <a:endParaRPr lang="en-US" dirty="0">
              <a:latin typeface="+mj-lt"/>
            </a:endParaRPr>
          </a:p>
        </p:txBody>
      </p:sp>
    </p:spTree>
    <p:extLst>
      <p:ext uri="{BB962C8B-B14F-4D97-AF65-F5344CB8AC3E}">
        <p14:creationId xmlns:p14="http://schemas.microsoft.com/office/powerpoint/2010/main" val="38938566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par>
                                <p:cTn id="23" presetID="22" presetClass="entr" presetSubtype="2"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right)">
                                      <p:cBhvr>
                                        <p:cTn id="28" dur="500"/>
                                        <p:tgtEl>
                                          <p:spTgt spid="2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3"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851"/>
          <p:cNvPicPr preferRelativeResize="0"/>
          <p:nvPr/>
        </p:nvPicPr>
        <p:blipFill>
          <a:blip r:embed="rId2">
            <a:alphaModFix/>
          </a:blip>
          <a:stretch>
            <a:fillRect/>
          </a:stretch>
        </p:blipFill>
        <p:spPr>
          <a:xfrm>
            <a:off x="2330799" y="609600"/>
            <a:ext cx="4937760" cy="4297680"/>
          </a:xfrm>
          <a:prstGeom prst="rect">
            <a:avLst/>
          </a:prstGeom>
          <a:noFill/>
          <a:ln>
            <a:noFill/>
          </a:ln>
        </p:spPr>
      </p:pic>
      <p:sp>
        <p:nvSpPr>
          <p:cNvPr id="2" name="Title 1"/>
          <p:cNvSpPr>
            <a:spLocks noGrp="1"/>
          </p:cNvSpPr>
          <p:nvPr>
            <p:ph type="title"/>
          </p:nvPr>
        </p:nvSpPr>
        <p:spPr/>
        <p:txBody>
          <a:bodyPr/>
          <a:lstStyle/>
          <a:p>
            <a:r>
              <a:rPr lang="en-US" dirty="0" err="1" smtClean="0"/>
              <a:t>BabySRL</a:t>
            </a:r>
            <a:r>
              <a:rPr lang="en-US" dirty="0" smtClean="0"/>
              <a:t>: Weak Supervision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2000" dirty="0" smtClean="0"/>
              <a:t>Check the types of weak supervision and latent learning algorithms @ </a:t>
            </a:r>
          </a:p>
          <a:p>
            <a:pPr marL="0" indent="0">
              <a:buNone/>
            </a:pPr>
            <a:r>
              <a:rPr lang="en-US" sz="2000" dirty="0" smtClean="0"/>
              <a:t>M</a:t>
            </a:r>
            <a:r>
              <a:rPr lang="en-US" sz="2000" dirty="0"/>
              <a:t>. Connor and C. Fisher and D. Roth, </a:t>
            </a:r>
            <a:r>
              <a:rPr lang="en-US" sz="2000" u="sng" dirty="0">
                <a:hlinkClick r:id="rId3"/>
              </a:rPr>
              <a:t>Starting from Scratch in Semantic Role Labeling: Early Indirect Supervision</a:t>
            </a:r>
            <a:r>
              <a:rPr lang="en-US" sz="2000" dirty="0"/>
              <a:t> </a:t>
            </a:r>
            <a:r>
              <a:rPr lang="en-US" sz="2000" i="1" dirty="0"/>
              <a:t>Cognitive Aspects of Computational Language Acquisition </a:t>
            </a:r>
            <a:r>
              <a:rPr lang="en-US" sz="2000" dirty="0"/>
              <a:t>(2012)</a:t>
            </a:r>
          </a:p>
          <a:p>
            <a:endParaRPr lang="en-US" sz="2000"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27</a:t>
            </a:fld>
            <a:endParaRPr lang="en-US" altLang="zh-TW" dirty="0"/>
          </a:p>
        </p:txBody>
      </p:sp>
      <p:pic>
        <p:nvPicPr>
          <p:cNvPr id="5" name="Shape 860"/>
          <p:cNvPicPr preferRelativeResize="0"/>
          <p:nvPr/>
        </p:nvPicPr>
        <p:blipFill>
          <a:blip r:embed="rId4">
            <a:alphaModFix/>
          </a:blip>
          <a:stretch>
            <a:fillRect/>
          </a:stretch>
        </p:blipFill>
        <p:spPr>
          <a:xfrm>
            <a:off x="2330799" y="609600"/>
            <a:ext cx="4937760" cy="4297680"/>
          </a:xfrm>
          <a:prstGeom prst="rect">
            <a:avLst/>
          </a:prstGeom>
          <a:noFill/>
          <a:ln>
            <a:noFill/>
          </a:ln>
        </p:spPr>
      </p:pic>
    </p:spTree>
    <p:extLst>
      <p:ext uri="{BB962C8B-B14F-4D97-AF65-F5344CB8AC3E}">
        <p14:creationId xmlns:p14="http://schemas.microsoft.com/office/powerpoint/2010/main" val="28174110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Shape 890"/>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r>
              <a:rPr lang="en-GB" dirty="0"/>
              <a:t>Baby SRL </a:t>
            </a:r>
            <a:r>
              <a:rPr lang="en-GB" dirty="0" smtClean="0"/>
              <a:t>Summary</a:t>
            </a:r>
            <a:endParaRPr lang="en-GB" dirty="0"/>
          </a:p>
        </p:txBody>
      </p:sp>
      <p:sp>
        <p:nvSpPr>
          <p:cNvPr id="891" name="Shape 891"/>
          <p:cNvSpPr txBox="1">
            <a:spLocks noGrp="1"/>
          </p:cNvSpPr>
          <p:nvPr>
            <p:ph idx="1"/>
          </p:nvPr>
        </p:nvSpPr>
        <p:spPr>
          <a:prstGeom prst="rect">
            <a:avLst/>
          </a:prstGeom>
        </p:spPr>
        <p:txBody>
          <a:bodyPr vert="horz" wrap="square" lIns="91425" tIns="91425" rIns="91425" bIns="91425" numCol="1" anchor="t" anchorCtr="0" compatLnSpc="1">
            <a:prstTxWarp prst="textNoShape">
              <a:avLst/>
            </a:prstTxWarp>
            <a:noAutofit/>
          </a:bodyPr>
          <a:lstStyle/>
          <a:p>
            <a:pPr marL="457200" indent="-228600"/>
            <a:r>
              <a:rPr lang="en-GB" dirty="0" smtClean="0"/>
              <a:t>Modelling </a:t>
            </a:r>
            <a:r>
              <a:rPr lang="en-GB" dirty="0"/>
              <a:t>early language acquisition</a:t>
            </a:r>
          </a:p>
          <a:p>
            <a:pPr marL="914400" lvl="1" indent="-228600"/>
            <a:r>
              <a:rPr lang="en-GB" dirty="0"/>
              <a:t>Testbed for psycholinguistic theories</a:t>
            </a:r>
          </a:p>
          <a:p>
            <a:pPr marL="914400" lvl="1" indent="-228600">
              <a:spcAft>
                <a:spcPts val="1000"/>
              </a:spcAft>
            </a:pPr>
            <a:r>
              <a:rPr lang="en-GB" dirty="0"/>
              <a:t>Replication of experimental </a:t>
            </a:r>
            <a:r>
              <a:rPr lang="en-GB" dirty="0" smtClean="0"/>
              <a:t>results with children</a:t>
            </a:r>
            <a:endParaRPr lang="en-GB" dirty="0"/>
          </a:p>
          <a:p>
            <a:pPr marL="457200" indent="-228600"/>
            <a:r>
              <a:rPr lang="en-GB" dirty="0"/>
              <a:t>Structure-mapping for syntactic bootstrapping</a:t>
            </a:r>
          </a:p>
          <a:p>
            <a:pPr marL="914400" lvl="1" indent="-228600"/>
            <a:r>
              <a:rPr lang="en-GB" dirty="0" smtClean="0"/>
              <a:t>Minimal assumptions</a:t>
            </a:r>
          </a:p>
          <a:p>
            <a:pPr marL="914400" lvl="1" indent="-228600"/>
            <a:r>
              <a:rPr lang="en-GB" dirty="0" smtClean="0"/>
              <a:t>Identifying </a:t>
            </a:r>
            <a:r>
              <a:rPr lang="en-GB" dirty="0"/>
              <a:t>verbs from noun structure</a:t>
            </a:r>
          </a:p>
          <a:p>
            <a:pPr marL="914400" lvl="1" indent="-228600"/>
            <a:r>
              <a:rPr lang="en-GB" dirty="0"/>
              <a:t>Predicting semantic roles using low-level syntactic </a:t>
            </a:r>
            <a:r>
              <a:rPr lang="en-GB" dirty="0" smtClean="0"/>
              <a:t>features</a:t>
            </a:r>
          </a:p>
          <a:p>
            <a:pPr marL="914400" lvl="1" indent="-228600"/>
            <a:r>
              <a:rPr lang="en-GB" dirty="0" smtClean="0"/>
              <a:t>Novel insights</a:t>
            </a:r>
            <a:endParaRPr lang="en-GB" dirty="0"/>
          </a:p>
        </p:txBody>
      </p:sp>
      <p:sp>
        <p:nvSpPr>
          <p:cNvPr id="892" name="Shape 892"/>
          <p:cNvSpPr txBox="1">
            <a:spLocks noGrp="1"/>
          </p:cNvSpPr>
          <p:nvPr>
            <p:ph type="sldNum" sz="quarter" idx="11"/>
          </p:nvPr>
        </p:nvSpPr>
        <p:spPr>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fld id="{00000000-1234-1234-1234-123412341234}" type="slidenum">
              <a:rPr lang="en-GB"/>
              <a:pPr>
                <a:spcBef>
                  <a:spcPts val="0"/>
                </a:spcBef>
              </a:pPr>
              <a:t>28</a:t>
            </a:fld>
            <a:endParaRPr lang="en-GB"/>
          </a:p>
        </p:txBody>
      </p:sp>
      <p:sp>
        <p:nvSpPr>
          <p:cNvPr id="5" name="Rectangle 4"/>
          <p:cNvSpPr/>
          <p:nvPr/>
        </p:nvSpPr>
        <p:spPr>
          <a:xfrm>
            <a:off x="1905000" y="4419600"/>
            <a:ext cx="5410200" cy="154971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81200" y="4752450"/>
            <a:ext cx="914400" cy="609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Words</a:t>
            </a:r>
            <a:endParaRPr lang="en-US" dirty="0">
              <a:solidFill>
                <a:schemeClr val="tx1"/>
              </a:solidFill>
            </a:endParaRPr>
          </a:p>
        </p:txBody>
      </p:sp>
      <p:sp>
        <p:nvSpPr>
          <p:cNvPr id="7" name="Rectangle 6"/>
          <p:cNvSpPr/>
          <p:nvPr/>
        </p:nvSpPr>
        <p:spPr>
          <a:xfrm>
            <a:off x="3200400" y="4752450"/>
            <a:ext cx="914400" cy="609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Syntax</a:t>
            </a:r>
            <a:endParaRPr lang="en-US" dirty="0">
              <a:solidFill>
                <a:schemeClr val="tx1"/>
              </a:solidFill>
            </a:endParaRPr>
          </a:p>
        </p:txBody>
      </p:sp>
      <p:sp>
        <p:nvSpPr>
          <p:cNvPr id="8" name="Rectangle 7"/>
          <p:cNvSpPr/>
          <p:nvPr/>
        </p:nvSpPr>
        <p:spPr>
          <a:xfrm>
            <a:off x="5791200" y="4752450"/>
            <a:ext cx="1447800" cy="609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Semantics</a:t>
            </a:r>
            <a:endParaRPr lang="en-US" dirty="0">
              <a:solidFill>
                <a:schemeClr val="tx1"/>
              </a:solidFill>
            </a:endParaRPr>
          </a:p>
        </p:txBody>
      </p:sp>
      <p:cxnSp>
        <p:nvCxnSpPr>
          <p:cNvPr id="9" name="Straight Arrow Connector 8"/>
          <p:cNvCxnSpPr/>
          <p:nvPr/>
        </p:nvCxnSpPr>
        <p:spPr>
          <a:xfrm>
            <a:off x="2895600" y="5057250"/>
            <a:ext cx="3156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8" idx="1"/>
          </p:cNvCxnSpPr>
          <p:nvPr/>
        </p:nvCxnSpPr>
        <p:spPr>
          <a:xfrm>
            <a:off x="4134900" y="5057250"/>
            <a:ext cx="1656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98780" y="4417260"/>
            <a:ext cx="2362200" cy="584775"/>
          </a:xfrm>
          <a:prstGeom prst="rect">
            <a:avLst/>
          </a:prstGeom>
          <a:noFill/>
        </p:spPr>
        <p:txBody>
          <a:bodyPr wrap="square" rtlCol="0">
            <a:spAutoFit/>
          </a:bodyPr>
          <a:lstStyle/>
          <a:p>
            <a:pPr algn="ctr"/>
            <a:r>
              <a:rPr lang="en-US" sz="1600" dirty="0" smtClean="0">
                <a:solidFill>
                  <a:srgbClr val="003366"/>
                </a:solidFill>
                <a:latin typeface="+mj-lt"/>
              </a:rPr>
              <a:t>Syntactic Bootstrapping (</a:t>
            </a:r>
            <a:r>
              <a:rPr lang="en-US" sz="1600" dirty="0" err="1" smtClean="0">
                <a:solidFill>
                  <a:srgbClr val="003366"/>
                </a:solidFill>
                <a:latin typeface="+mj-lt"/>
              </a:rPr>
              <a:t>BabySRL</a:t>
            </a:r>
            <a:r>
              <a:rPr lang="en-US" sz="1600" dirty="0" smtClean="0">
                <a:solidFill>
                  <a:srgbClr val="003366"/>
                </a:solidFill>
                <a:latin typeface="+mj-lt"/>
              </a:rPr>
              <a:t> features)</a:t>
            </a:r>
            <a:endParaRPr lang="en-US" sz="1600" dirty="0">
              <a:solidFill>
                <a:srgbClr val="003366"/>
              </a:solidFill>
              <a:latin typeface="+mj-lt"/>
            </a:endParaRPr>
          </a:p>
        </p:txBody>
      </p:sp>
      <p:sp>
        <p:nvSpPr>
          <p:cNvPr id="12" name="Curved Up Arrow 11"/>
          <p:cNvSpPr/>
          <p:nvPr/>
        </p:nvSpPr>
        <p:spPr>
          <a:xfrm>
            <a:off x="3293430" y="5410200"/>
            <a:ext cx="685800" cy="381000"/>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Arrow Connector 12"/>
          <p:cNvCxnSpPr/>
          <p:nvPr/>
        </p:nvCxnSpPr>
        <p:spPr>
          <a:xfrm flipH="1">
            <a:off x="4038600" y="5257800"/>
            <a:ext cx="167640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14800" y="5435025"/>
            <a:ext cx="2362200" cy="584775"/>
          </a:xfrm>
          <a:prstGeom prst="rect">
            <a:avLst/>
          </a:prstGeom>
          <a:noFill/>
        </p:spPr>
        <p:txBody>
          <a:bodyPr wrap="square" rtlCol="0">
            <a:spAutoFit/>
          </a:bodyPr>
          <a:lstStyle/>
          <a:p>
            <a:pPr algn="ctr"/>
            <a:r>
              <a:rPr lang="en-US" sz="1600" dirty="0" smtClean="0">
                <a:solidFill>
                  <a:srgbClr val="003366"/>
                </a:solidFill>
                <a:latin typeface="+mj-lt"/>
              </a:rPr>
              <a:t>Seed nouns and verb aggregation</a:t>
            </a:r>
            <a:endParaRPr lang="en-US" sz="1600" dirty="0">
              <a:solidFill>
                <a:srgbClr val="003366"/>
              </a:solidFill>
              <a:latin typeface="+mj-lt"/>
            </a:endParaRPr>
          </a:p>
        </p:txBody>
      </p:sp>
    </p:spTree>
    <p:extLst>
      <p:ext uri="{BB962C8B-B14F-4D97-AF65-F5344CB8AC3E}">
        <p14:creationId xmlns:p14="http://schemas.microsoft.com/office/powerpoint/2010/main" val="33824608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p:bldP spid="12"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err="1" smtClean="0"/>
              <a:t>BabySRL</a:t>
            </a:r>
            <a:endParaRPr lang="en-US" dirty="0" smtClean="0"/>
          </a:p>
          <a:p>
            <a:pPr lvl="1"/>
            <a:r>
              <a:rPr lang="en-US" altLang="en-US" dirty="0">
                <a:solidFill>
                  <a:srgbClr val="0000FF"/>
                </a:solidFill>
              </a:rPr>
              <a:t>Realistic Computational model</a:t>
            </a:r>
            <a:r>
              <a:rPr lang="en-US" altLang="en-US" dirty="0"/>
              <a:t> for Syntactic Bootstrapping via Structure Mapping:</a:t>
            </a:r>
          </a:p>
          <a:p>
            <a:pPr lvl="2"/>
            <a:r>
              <a:rPr lang="en-US" dirty="0" smtClean="0"/>
              <a:t>Assumptions</a:t>
            </a:r>
          </a:p>
          <a:p>
            <a:pPr lvl="2"/>
            <a:r>
              <a:rPr lang="en-US" dirty="0" smtClean="0"/>
              <a:t>Computational Model</a:t>
            </a:r>
          </a:p>
          <a:p>
            <a:pPr lvl="2"/>
            <a:r>
              <a:rPr lang="en-US" dirty="0" smtClean="0"/>
              <a:t>Experiments</a:t>
            </a:r>
          </a:p>
          <a:p>
            <a:pPr lvl="2"/>
            <a:r>
              <a:rPr lang="en-US" b="0" dirty="0" smtClean="0"/>
              <a:t>[M</a:t>
            </a:r>
            <a:r>
              <a:rPr lang="en-US" b="0" dirty="0"/>
              <a:t>. Connor and C. Fisher and D. Roth, </a:t>
            </a:r>
            <a:r>
              <a:rPr lang="en-US" b="0" u="sng" dirty="0">
                <a:hlinkClick r:id="rId2"/>
              </a:rPr>
              <a:t>Starting from Scratch in Semantic Role Labeling: Early Indirect Supervision</a:t>
            </a:r>
            <a:r>
              <a:rPr lang="en-US" b="0" dirty="0"/>
              <a:t> </a:t>
            </a:r>
            <a:r>
              <a:rPr lang="en-US" b="0" i="1" dirty="0"/>
              <a:t>Cognitive Aspects of Computational Language Acquisition </a:t>
            </a:r>
            <a:r>
              <a:rPr lang="en-US" b="0" dirty="0"/>
              <a:t>(2012</a:t>
            </a:r>
            <a:r>
              <a:rPr lang="en-US" b="0" dirty="0" smtClean="0"/>
              <a:t>)]</a:t>
            </a:r>
            <a:endParaRPr lang="en-US" dirty="0" smtClean="0"/>
          </a:p>
          <a:p>
            <a:endParaRPr lang="en-US" dirty="0" smtClean="0"/>
          </a:p>
          <a:p>
            <a:r>
              <a:rPr lang="en-US" dirty="0" smtClean="0"/>
              <a:t>Implications to NLP</a:t>
            </a:r>
          </a:p>
          <a:p>
            <a:pPr lvl="1"/>
            <a:r>
              <a:rPr lang="en-US" dirty="0" smtClean="0"/>
              <a:t>Incidental Supervision</a:t>
            </a:r>
          </a:p>
          <a:p>
            <a:pPr lvl="1"/>
            <a:r>
              <a:rPr lang="en-US" dirty="0" smtClean="0"/>
              <a:t>Some examples</a:t>
            </a:r>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29</a:t>
            </a:fld>
            <a:endParaRPr lang="en-US" altLang="zh-TW" dirty="0"/>
          </a:p>
        </p:txBody>
      </p:sp>
      <p:sp>
        <p:nvSpPr>
          <p:cNvPr id="5" name="Right Arrow 4"/>
          <p:cNvSpPr/>
          <p:nvPr/>
        </p:nvSpPr>
        <p:spPr>
          <a:xfrm>
            <a:off x="291664" y="4414125"/>
            <a:ext cx="533400" cy="3329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562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1"/>
          </p:nvPr>
        </p:nvSpPr>
        <p:spPr/>
        <p:txBody>
          <a:bodyPr/>
          <a:lstStyle/>
          <a:p>
            <a:r>
              <a:rPr lang="en-US" altLang="zh-TW"/>
              <a:t>Page </a:t>
            </a:r>
            <a:fld id="{827672E3-811F-4E36-936F-E5C2743997C1}" type="slidenum">
              <a:rPr lang="en-US" altLang="zh-TW"/>
              <a:pPr/>
              <a:t>3</a:t>
            </a:fld>
            <a:endParaRPr lang="en-US" altLang="zh-TW"/>
          </a:p>
        </p:txBody>
      </p:sp>
      <p:pic>
        <p:nvPicPr>
          <p:cNvPr id="1277954" name="Picture 2"/>
          <p:cNvPicPr>
            <a:picLocks noChangeAspect="1" noChangeArrowheads="1"/>
          </p:cNvPicPr>
          <p:nvPr/>
        </p:nvPicPr>
        <p:blipFill>
          <a:blip r:embed="rId3">
            <a:extLst>
              <a:ext uri="{28A0092B-C50C-407E-A947-70E740481C1C}">
                <a14:useLocalDpi xmlns:a14="http://schemas.microsoft.com/office/drawing/2010/main" val="0"/>
              </a:ext>
            </a:extLst>
          </a:blip>
          <a:srcRect l="19835"/>
          <a:stretch>
            <a:fillRect/>
          </a:stretch>
        </p:blipFill>
        <p:spPr bwMode="auto">
          <a:xfrm>
            <a:off x="417513" y="3405188"/>
            <a:ext cx="4154487" cy="1417637"/>
          </a:xfrm>
          <a:prstGeom prst="rect">
            <a:avLst/>
          </a:prstGeom>
          <a:noFill/>
          <a:ln>
            <a:noFill/>
          </a:ln>
          <a:effectLst/>
          <a:extLst>
            <a:ext uri="{909E8E84-426E-40DD-AFC4-6F175D3DCCD1}">
              <a14:hiddenFill xmlns:a14="http://schemas.microsoft.com/office/drawing/2010/main">
                <a:blipFill dpi="0" rotWithShape="0">
                  <a:blip/>
                  <a:srcRect l="1983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77955" name="Text Box 3"/>
          <p:cNvSpPr txBox="1">
            <a:spLocks noChangeArrowheads="1"/>
          </p:cNvSpPr>
          <p:nvPr/>
        </p:nvSpPr>
        <p:spPr bwMode="auto">
          <a:xfrm>
            <a:off x="1492250" y="2971800"/>
            <a:ext cx="20018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a:tabLst>
                <a:tab pos="657225" algn="l"/>
                <a:tab pos="1312863" algn="l"/>
                <a:tab pos="1970088" algn="l"/>
              </a:tabLst>
              <a:defRPr sz="2400">
                <a:solidFill>
                  <a:schemeClr val="tx1"/>
                </a:solidFill>
                <a:latin typeface="Times New Roman" pitchFamily="18" charset="0"/>
              </a:defRPr>
            </a:lvl1pPr>
            <a:lvl2pPr marL="674688" indent="-260350" defTabSz="414338">
              <a:tabLst>
                <a:tab pos="657225" algn="l"/>
                <a:tab pos="1312863" algn="l"/>
                <a:tab pos="1970088" algn="l"/>
              </a:tabLst>
              <a:defRPr sz="2400">
                <a:solidFill>
                  <a:schemeClr val="tx1"/>
                </a:solidFill>
                <a:latin typeface="Times New Roman" pitchFamily="18" charset="0"/>
              </a:defRPr>
            </a:lvl2pPr>
            <a:lvl3pPr marL="1036638" indent="-207963" defTabSz="414338">
              <a:tabLst>
                <a:tab pos="657225" algn="l"/>
                <a:tab pos="1312863" algn="l"/>
                <a:tab pos="1970088" algn="l"/>
              </a:tabLst>
              <a:defRPr sz="2400">
                <a:solidFill>
                  <a:schemeClr val="tx1"/>
                </a:solidFill>
                <a:latin typeface="Times New Roman" pitchFamily="18" charset="0"/>
              </a:defRPr>
            </a:lvl3pPr>
            <a:lvl4pPr marL="1450975" indent="-206375" defTabSz="414338">
              <a:tabLst>
                <a:tab pos="657225" algn="l"/>
                <a:tab pos="1312863" algn="l"/>
                <a:tab pos="1970088" algn="l"/>
              </a:tabLst>
              <a:defRPr sz="2400">
                <a:solidFill>
                  <a:schemeClr val="tx1"/>
                </a:solidFill>
                <a:latin typeface="Times New Roman" pitchFamily="18" charset="0"/>
              </a:defRPr>
            </a:lvl4pPr>
            <a:lvl5pPr marL="1866900" indent="-207963" defTabSz="414338">
              <a:tabLst>
                <a:tab pos="657225" algn="l"/>
                <a:tab pos="1312863" algn="l"/>
                <a:tab pos="1970088"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a:solidFill>
                  <a:srgbClr val="000000"/>
                </a:solidFill>
              </a:rPr>
              <a:t>“the language”</a:t>
            </a:r>
          </a:p>
        </p:txBody>
      </p:sp>
      <p:sp>
        <p:nvSpPr>
          <p:cNvPr id="1277956" name="Text Box 4"/>
          <p:cNvSpPr txBox="1">
            <a:spLocks noChangeArrowheads="1"/>
          </p:cNvSpPr>
          <p:nvPr/>
        </p:nvSpPr>
        <p:spPr bwMode="auto">
          <a:xfrm>
            <a:off x="6738938" y="1828800"/>
            <a:ext cx="1612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a:tabLst>
                <a:tab pos="657225" algn="l"/>
                <a:tab pos="1312863" algn="l"/>
              </a:tabLst>
              <a:defRPr sz="2400">
                <a:solidFill>
                  <a:schemeClr val="tx1"/>
                </a:solidFill>
                <a:latin typeface="Times New Roman" pitchFamily="18" charset="0"/>
              </a:defRPr>
            </a:lvl1pPr>
            <a:lvl2pPr marL="674688" indent="-260350" defTabSz="414338">
              <a:tabLst>
                <a:tab pos="657225" algn="l"/>
                <a:tab pos="1312863" algn="l"/>
              </a:tabLst>
              <a:defRPr sz="2400">
                <a:solidFill>
                  <a:schemeClr val="tx1"/>
                </a:solidFill>
                <a:latin typeface="Times New Roman" pitchFamily="18" charset="0"/>
              </a:defRPr>
            </a:lvl2pPr>
            <a:lvl3pPr marL="1036638" indent="-207963" defTabSz="414338">
              <a:tabLst>
                <a:tab pos="657225" algn="l"/>
                <a:tab pos="1312863" algn="l"/>
              </a:tabLst>
              <a:defRPr sz="2400">
                <a:solidFill>
                  <a:schemeClr val="tx1"/>
                </a:solidFill>
                <a:latin typeface="Times New Roman" pitchFamily="18" charset="0"/>
              </a:defRPr>
            </a:lvl3pPr>
            <a:lvl4pPr marL="1450975" indent="-206375" defTabSz="414338">
              <a:tabLst>
                <a:tab pos="657225" algn="l"/>
                <a:tab pos="1312863" algn="l"/>
              </a:tabLst>
              <a:defRPr sz="2400">
                <a:solidFill>
                  <a:schemeClr val="tx1"/>
                </a:solidFill>
                <a:latin typeface="Times New Roman" pitchFamily="18" charset="0"/>
              </a:defRPr>
            </a:lvl4pPr>
            <a:lvl5pPr marL="1866900" indent="-207963" defTabSz="414338">
              <a:tabLst>
                <a:tab pos="657225" algn="l"/>
                <a:tab pos="1312863"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a:solidFill>
                  <a:srgbClr val="000000"/>
                </a:solidFill>
              </a:rPr>
              <a:t>“the world”</a:t>
            </a:r>
          </a:p>
        </p:txBody>
      </p:sp>
      <p:pic>
        <p:nvPicPr>
          <p:cNvPr id="12779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286000"/>
            <a:ext cx="2439988"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77959" name="AutoShape 7"/>
          <p:cNvSpPr>
            <a:spLocks noChangeArrowheads="1"/>
          </p:cNvSpPr>
          <p:nvPr/>
        </p:nvSpPr>
        <p:spPr bwMode="auto">
          <a:xfrm>
            <a:off x="5143500" y="3543300"/>
            <a:ext cx="609600" cy="684213"/>
          </a:xfrm>
          <a:prstGeom prst="leftRightArrow">
            <a:avLst>
              <a:gd name="adj1" fmla="val 50000"/>
              <a:gd name="adj2" fmla="val 19907"/>
            </a:avLst>
          </a:prstGeom>
          <a:solidFill>
            <a:srgbClr val="0066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7960" name="Text Box 8"/>
          <p:cNvSpPr txBox="1">
            <a:spLocks noChangeArrowheads="1"/>
          </p:cNvSpPr>
          <p:nvPr/>
        </p:nvSpPr>
        <p:spPr bwMode="auto">
          <a:xfrm>
            <a:off x="735013" y="4735513"/>
            <a:ext cx="35194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a:tabLst>
                <a:tab pos="657225" algn="l"/>
                <a:tab pos="1312863" algn="l"/>
                <a:tab pos="1970088" algn="l"/>
                <a:tab pos="2627313" algn="l"/>
                <a:tab pos="3282950"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a:solidFill>
                  <a:srgbClr val="000000"/>
                </a:solidFill>
              </a:rPr>
              <a:t>[Topid rivvo den marplox.]</a:t>
            </a:r>
          </a:p>
        </p:txBody>
      </p:sp>
      <p:sp>
        <p:nvSpPr>
          <p:cNvPr id="1277962" name="Rectangle 10"/>
          <p:cNvSpPr>
            <a:spLocks noGrp="1" noChangeArrowheads="1"/>
          </p:cNvSpPr>
          <p:nvPr>
            <p:ph type="title"/>
          </p:nvPr>
        </p:nvSpPr>
        <p:spPr/>
        <p:txBody>
          <a:bodyPr/>
          <a:lstStyle/>
          <a:p>
            <a:r>
              <a:rPr lang="en-US" altLang="en-US"/>
              <a:t>The language-world mapping problem</a:t>
            </a:r>
          </a:p>
        </p:txBody>
      </p:sp>
    </p:spTree>
    <p:extLst>
      <p:ext uri="{BB962C8B-B14F-4D97-AF65-F5344CB8AC3E}">
        <p14:creationId xmlns:p14="http://schemas.microsoft.com/office/powerpoint/2010/main" val="31770438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Inducing Semantics </a:t>
            </a:r>
            <a:endParaRPr lang="en-US" dirty="0"/>
          </a:p>
        </p:txBody>
      </p:sp>
      <p:sp>
        <p:nvSpPr>
          <p:cNvPr id="3" name="Content Placeholder 2"/>
          <p:cNvSpPr>
            <a:spLocks noGrp="1"/>
          </p:cNvSpPr>
          <p:nvPr>
            <p:ph idx="1"/>
          </p:nvPr>
        </p:nvSpPr>
        <p:spPr>
          <a:xfrm>
            <a:off x="228600" y="914400"/>
            <a:ext cx="8686800" cy="4953000"/>
          </a:xfrm>
        </p:spPr>
        <p:txBody>
          <a:bodyPr/>
          <a:lstStyle/>
          <a:p>
            <a:r>
              <a:rPr lang="en-US" dirty="0"/>
              <a:t>Inducing </a:t>
            </a:r>
            <a:r>
              <a:rPr lang="en-US" dirty="0" smtClean="0"/>
              <a:t>semantic representations and making decisions that depend on it require </a:t>
            </a:r>
            <a:r>
              <a:rPr lang="en-US" dirty="0">
                <a:solidFill>
                  <a:srgbClr val="3366CC"/>
                </a:solidFill>
              </a:rPr>
              <a:t>learning</a:t>
            </a:r>
            <a:r>
              <a:rPr lang="en-US" dirty="0"/>
              <a:t> </a:t>
            </a:r>
            <a:r>
              <a:rPr lang="en-US" dirty="0" smtClean="0"/>
              <a:t>and, in turn, </a:t>
            </a:r>
            <a:r>
              <a:rPr lang="en-US" dirty="0" smtClean="0">
                <a:solidFill>
                  <a:srgbClr val="3366CC"/>
                </a:solidFill>
              </a:rPr>
              <a:t>supervision</a:t>
            </a:r>
            <a:r>
              <a:rPr lang="en-US" dirty="0">
                <a:solidFill>
                  <a:srgbClr val="3366CC"/>
                </a:solidFill>
              </a:rPr>
              <a:t>.</a:t>
            </a:r>
          </a:p>
          <a:p>
            <a:endParaRPr lang="en-US" dirty="0" smtClean="0"/>
          </a:p>
          <a:p>
            <a:r>
              <a:rPr lang="en-US" dirty="0" smtClean="0"/>
              <a:t>Standard </a:t>
            </a:r>
            <a:r>
              <a:rPr lang="en-US" dirty="0"/>
              <a:t>machine learning methodology:</a:t>
            </a:r>
          </a:p>
          <a:p>
            <a:pPr lvl="1"/>
            <a:r>
              <a:rPr lang="en-US" dirty="0"/>
              <a:t>Given a task</a:t>
            </a:r>
          </a:p>
          <a:p>
            <a:pPr lvl="1"/>
            <a:r>
              <a:rPr lang="en-US" dirty="0"/>
              <a:t>Collect data and annotate it</a:t>
            </a:r>
          </a:p>
          <a:p>
            <a:pPr lvl="1"/>
            <a:r>
              <a:rPr lang="en-US" dirty="0"/>
              <a:t>Learn a model</a:t>
            </a:r>
          </a:p>
          <a:p>
            <a:r>
              <a:rPr lang="en-US" dirty="0"/>
              <a:t>We will never have </a:t>
            </a:r>
            <a:r>
              <a:rPr lang="en-US" dirty="0">
                <a:solidFill>
                  <a:srgbClr val="3366CC"/>
                </a:solidFill>
              </a:rPr>
              <a:t>enough annotated data </a:t>
            </a:r>
            <a:r>
              <a:rPr lang="en-US" dirty="0"/>
              <a:t>to train </a:t>
            </a:r>
            <a:r>
              <a:rPr lang="en-US" dirty="0" smtClean="0">
                <a:solidFill>
                  <a:srgbClr val="3366CC"/>
                </a:solidFill>
              </a:rPr>
              <a:t>all the models we need</a:t>
            </a:r>
            <a:r>
              <a:rPr lang="en-US" dirty="0" smtClean="0"/>
              <a:t> this way.</a:t>
            </a:r>
            <a:endParaRPr lang="en-US" dirty="0"/>
          </a:p>
          <a:p>
            <a:endParaRPr lang="en-US" dirty="0" smtClean="0"/>
          </a:p>
          <a:p>
            <a:r>
              <a:rPr lang="en-US" dirty="0" smtClean="0"/>
              <a:t>This methodology is not scalable and, often, makes no sense</a:t>
            </a:r>
          </a:p>
          <a:p>
            <a:pPr lvl="1"/>
            <a:r>
              <a:rPr lang="en-US" dirty="0" smtClean="0"/>
              <a:t>Annotating for complex tasks is </a:t>
            </a:r>
            <a:r>
              <a:rPr lang="en-US" dirty="0" smtClean="0">
                <a:solidFill>
                  <a:srgbClr val="003366"/>
                </a:solidFill>
              </a:rPr>
              <a:t>difficult</a:t>
            </a:r>
            <a:r>
              <a:rPr lang="en-US" dirty="0" smtClean="0"/>
              <a:t>, </a:t>
            </a:r>
            <a:r>
              <a:rPr lang="en-US" dirty="0" smtClean="0">
                <a:solidFill>
                  <a:srgbClr val="003366"/>
                </a:solidFill>
              </a:rPr>
              <a:t>costly</a:t>
            </a:r>
            <a:r>
              <a:rPr lang="en-US" dirty="0" smtClean="0"/>
              <a:t>, and sometimes </a:t>
            </a:r>
            <a:r>
              <a:rPr lang="en-US" dirty="0" smtClean="0">
                <a:solidFill>
                  <a:srgbClr val="003366"/>
                </a:solidFill>
              </a:rPr>
              <a:t>impossible</a:t>
            </a:r>
            <a:r>
              <a:rPr lang="en-US" dirty="0" smtClean="0"/>
              <a:t>. </a:t>
            </a:r>
          </a:p>
          <a:p>
            <a:pPr lvl="2"/>
            <a:r>
              <a:rPr lang="en-US" dirty="0" smtClean="0"/>
              <a:t>When an intermediate representation is ill-defined, but the outcome is</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30</a:t>
            </a:fld>
            <a:endParaRPr lang="en-US" altLang="zh-TW"/>
          </a:p>
        </p:txBody>
      </p:sp>
    </p:spTree>
    <p:extLst>
      <p:ext uri="{BB962C8B-B14F-4D97-AF65-F5344CB8AC3E}">
        <p14:creationId xmlns:p14="http://schemas.microsoft.com/office/powerpoint/2010/main" val="1313727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with Indirect Supervision </a:t>
            </a:r>
            <a:endParaRPr lang="en-US" dirty="0"/>
          </a:p>
        </p:txBody>
      </p:sp>
      <p:sp>
        <p:nvSpPr>
          <p:cNvPr id="3" name="Content Placeholder 2"/>
          <p:cNvSpPr>
            <a:spLocks noGrp="1"/>
          </p:cNvSpPr>
          <p:nvPr>
            <p:ph idx="1"/>
          </p:nvPr>
        </p:nvSpPr>
        <p:spPr/>
        <p:txBody>
          <a:bodyPr/>
          <a:lstStyle/>
          <a:p>
            <a:r>
              <a:rPr lang="en-US" dirty="0" smtClean="0"/>
              <a:t>In most interesting cases, learning should be </a:t>
            </a:r>
            <a:r>
              <a:rPr lang="en-US" dirty="0"/>
              <a:t>(</a:t>
            </a:r>
            <a:r>
              <a:rPr lang="en-US" dirty="0" smtClean="0"/>
              <a:t>and is) driven </a:t>
            </a:r>
            <a:r>
              <a:rPr lang="en-US" dirty="0"/>
              <a:t>by incidental </a:t>
            </a:r>
            <a:r>
              <a:rPr lang="en-US" dirty="0" smtClean="0"/>
              <a:t>supervision</a:t>
            </a:r>
          </a:p>
          <a:p>
            <a:endParaRPr lang="en-US" dirty="0"/>
          </a:p>
          <a:p>
            <a:pPr lvl="1"/>
            <a:r>
              <a:rPr lang="en-US" dirty="0" smtClean="0"/>
              <a:t>Re-thinking the </a:t>
            </a:r>
            <a:r>
              <a:rPr lang="en-US" dirty="0"/>
              <a:t>current annotation-heavy approaches to NLP. </a:t>
            </a:r>
          </a:p>
          <a:p>
            <a:pPr lvl="1"/>
            <a:endParaRPr lang="en-US" dirty="0" smtClean="0"/>
          </a:p>
          <a:p>
            <a:pPr lvl="1"/>
            <a:r>
              <a:rPr lang="en-US" dirty="0" smtClean="0">
                <a:solidFill>
                  <a:srgbClr val="003366"/>
                </a:solidFill>
              </a:rPr>
              <a:t>Dimension I: </a:t>
            </a:r>
            <a:r>
              <a:rPr lang="en-US" dirty="0" smtClean="0"/>
              <a:t>Types of task: “Lexical” and “Structural”</a:t>
            </a:r>
          </a:p>
          <a:p>
            <a:pPr lvl="1"/>
            <a:endParaRPr lang="en-US" dirty="0" smtClean="0"/>
          </a:p>
          <a:p>
            <a:pPr lvl="1"/>
            <a:r>
              <a:rPr lang="en-US" dirty="0" smtClean="0">
                <a:solidFill>
                  <a:srgbClr val="003366"/>
                </a:solidFill>
              </a:rPr>
              <a:t>Dimension II: </a:t>
            </a:r>
            <a:r>
              <a:rPr lang="en-US" dirty="0" smtClean="0"/>
              <a:t>Types of indirect supervision:</a:t>
            </a:r>
          </a:p>
          <a:p>
            <a:pPr lvl="2"/>
            <a:r>
              <a:rPr lang="en-US" dirty="0" smtClean="0"/>
              <a:t>Exploiting </a:t>
            </a:r>
            <a:r>
              <a:rPr lang="en-US" dirty="0"/>
              <a:t>incidental cues in the data, unrelated to the task, as sources of supervision</a:t>
            </a:r>
          </a:p>
          <a:p>
            <a:pPr lvl="2"/>
            <a:r>
              <a:rPr lang="en-US" dirty="0" smtClean="0"/>
              <a:t>Learning </a:t>
            </a:r>
            <a:r>
              <a:rPr lang="en-US" dirty="0"/>
              <a:t>complex </a:t>
            </a:r>
            <a:r>
              <a:rPr lang="en-US" dirty="0" smtClean="0"/>
              <a:t>models </a:t>
            </a:r>
            <a:r>
              <a:rPr lang="en-US" dirty="0"/>
              <a:t>by putting together simpler </a:t>
            </a:r>
            <a:r>
              <a:rPr lang="en-US" dirty="0" smtClean="0"/>
              <a:t>models + some (declarative) knowledge </a:t>
            </a:r>
            <a:endParaRPr lang="en-US" dirty="0"/>
          </a:p>
          <a:p>
            <a:pPr lvl="2"/>
            <a:r>
              <a:rPr lang="en-US" dirty="0" smtClean="0"/>
              <a:t>Supervising indirectly, via the supervision of the model outcomes</a:t>
            </a:r>
            <a:r>
              <a:rPr lang="en-US" dirty="0" smtClean="0">
                <a:solidFill>
                  <a:srgbClr val="003366"/>
                </a:solidFill>
              </a:rPr>
              <a:t> </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31</a:t>
            </a:fld>
            <a:endParaRPr lang="en-US" altLang="zh-TW"/>
          </a:p>
        </p:txBody>
      </p:sp>
    </p:spTree>
    <p:extLst>
      <p:ext uri="{BB962C8B-B14F-4D97-AF65-F5344CB8AC3E}">
        <p14:creationId xmlns:p14="http://schemas.microsoft.com/office/powerpoint/2010/main" val="14260895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1"/>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mtClean="0"/>
              <a:t>Page </a:t>
            </a:r>
            <a:fld id="{2EED8F14-8B35-4699-A420-20191FABEFCF}" type="slidenum">
              <a:rPr lang="en-US" altLang="zh-TW" smtClean="0"/>
              <a:pPr/>
              <a:t>32</a:t>
            </a:fld>
            <a:endParaRPr lang="en-US" altLang="zh-TW"/>
          </a:p>
        </p:txBody>
      </p:sp>
      <p:sp>
        <p:nvSpPr>
          <p:cNvPr id="59401" name="Rectangle 8"/>
          <p:cNvSpPr>
            <a:spLocks noGrp="1" noChangeArrowheads="1"/>
          </p:cNvSpPr>
          <p:nvPr>
            <p:ph type="title"/>
          </p:nvPr>
        </p:nvSpPr>
        <p:spPr>
          <a:xfrm>
            <a:off x="152400" y="-13648"/>
            <a:ext cx="8839200" cy="533400"/>
          </a:xfrm>
        </p:spPr>
        <p:txBody>
          <a:bodyPr/>
          <a:lstStyle/>
          <a:p>
            <a:r>
              <a:rPr lang="en-US" altLang="en-US" dirty="0" smtClean="0"/>
              <a:t>(</a:t>
            </a:r>
            <a:r>
              <a:rPr lang="en-US" altLang="en-US" dirty="0"/>
              <a:t>I</a:t>
            </a:r>
            <a:r>
              <a:rPr lang="en-US" altLang="en-US" dirty="0" smtClean="0"/>
              <a:t>nspiration from) The language-world mapping problem</a:t>
            </a:r>
          </a:p>
        </p:txBody>
      </p:sp>
      <p:sp>
        <p:nvSpPr>
          <p:cNvPr id="2" name="Content Placeholder 1"/>
          <p:cNvSpPr>
            <a:spLocks noGrp="1"/>
          </p:cNvSpPr>
          <p:nvPr>
            <p:ph idx="4294967295"/>
          </p:nvPr>
        </p:nvSpPr>
        <p:spPr>
          <a:xfrm>
            <a:off x="549275" y="685800"/>
            <a:ext cx="8594725" cy="4953000"/>
          </a:xfrm>
        </p:spPr>
        <p:txBody>
          <a:bodyPr/>
          <a:lstStyle/>
          <a:p>
            <a:r>
              <a:rPr lang="en-US" altLang="en-US" dirty="0">
                <a:latin typeface="Calibri" pitchFamily="34" charset="0"/>
              </a:rPr>
              <a:t>How do we acquire language? </a:t>
            </a:r>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pPr marL="457200"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b="1" dirty="0" smtClean="0">
                <a:latin typeface="Calibri" pitchFamily="34" charset="0"/>
                <a:cs typeface="Calibri" pitchFamily="34" charset="0"/>
              </a:rPr>
              <a:t>Learning:</a:t>
            </a:r>
            <a:r>
              <a:rPr lang="en-US" dirty="0" smtClean="0">
                <a:latin typeface="Calibri" pitchFamily="34" charset="0"/>
                <a:cs typeface="Calibri" pitchFamily="34" charset="0"/>
              </a:rPr>
              <a:t> Exploits incidental cues, makes use of natural</a:t>
            </a:r>
            <a:r>
              <a:rPr lang="en-US" dirty="0">
                <a:latin typeface="Calibri" pitchFamily="34" charset="0"/>
                <a:cs typeface="Calibri" pitchFamily="34" charset="0"/>
              </a:rPr>
              <a:t>, </a:t>
            </a:r>
            <a:r>
              <a:rPr lang="en-US" dirty="0">
                <a:solidFill>
                  <a:srgbClr val="3366CC"/>
                </a:solidFill>
                <a:latin typeface="Calibri" pitchFamily="34" charset="0"/>
                <a:cs typeface="Calibri" pitchFamily="34" charset="0"/>
              </a:rPr>
              <a:t>behavior level, </a:t>
            </a:r>
            <a:r>
              <a:rPr lang="en-US" dirty="0" smtClean="0">
                <a:solidFill>
                  <a:srgbClr val="3366CC"/>
                </a:solidFill>
                <a:latin typeface="Calibri" pitchFamily="34" charset="0"/>
                <a:cs typeface="Calibri" pitchFamily="34" charset="0"/>
              </a:rPr>
              <a:t>feedback</a:t>
            </a:r>
            <a:r>
              <a:rPr lang="en-US" dirty="0" smtClean="0">
                <a:solidFill>
                  <a:srgbClr val="FF0000"/>
                </a:solidFill>
                <a:latin typeface="Calibri" pitchFamily="34" charset="0"/>
                <a:cs typeface="Calibri" pitchFamily="34" charset="0"/>
              </a:rPr>
              <a:t> </a:t>
            </a:r>
            <a:r>
              <a:rPr lang="en-US" dirty="0" smtClean="0">
                <a:latin typeface="Calibri" pitchFamily="34" charset="0"/>
                <a:cs typeface="Calibri" pitchFamily="34" charset="0"/>
              </a:rPr>
              <a:t> </a:t>
            </a:r>
            <a:r>
              <a:rPr lang="en-US" dirty="0">
                <a:latin typeface="Calibri" pitchFamily="34" charset="0"/>
                <a:cs typeface="Calibri" pitchFamily="34" charset="0"/>
              </a:rPr>
              <a:t>(no “intermediate representation” level feedback</a:t>
            </a:r>
            <a:r>
              <a:rPr lang="en-US" dirty="0" smtClean="0">
                <a:latin typeface="Calibri" pitchFamily="34" charset="0"/>
                <a:cs typeface="Calibri" pitchFamily="34" charset="0"/>
              </a:rPr>
              <a:t>). </a:t>
            </a:r>
          </a:p>
          <a:p>
            <a:pPr marL="1257300" lvl="2"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dirty="0" smtClean="0">
                <a:latin typeface="Calibri" pitchFamily="34" charset="0"/>
                <a:cs typeface="Calibri" pitchFamily="34" charset="0"/>
              </a:rPr>
              <a:t>Learning depends on “expectation signals”</a:t>
            </a:r>
          </a:p>
          <a:p>
            <a:pPr marL="1257300" lvl="2"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dirty="0" smtClean="0">
                <a:latin typeface="Calibri" pitchFamily="34" charset="0"/>
                <a:cs typeface="Calibri" pitchFamily="34" charset="0"/>
              </a:rPr>
              <a:t>Learning </a:t>
            </a:r>
            <a:r>
              <a:rPr lang="en-US" dirty="0" smtClean="0">
                <a:solidFill>
                  <a:srgbClr val="3366CC"/>
                </a:solidFill>
                <a:latin typeface="Calibri" pitchFamily="34" charset="0"/>
                <a:cs typeface="Calibri" pitchFamily="34" charset="0"/>
              </a:rPr>
              <a:t>intermediate representations </a:t>
            </a:r>
            <a:r>
              <a:rPr lang="en-US" dirty="0" smtClean="0">
                <a:latin typeface="Calibri" pitchFamily="34" charset="0"/>
                <a:cs typeface="Calibri" pitchFamily="34" charset="0"/>
              </a:rPr>
              <a:t>is done by propagating signals from </a:t>
            </a:r>
            <a:r>
              <a:rPr lang="en-US" dirty="0" smtClean="0">
                <a:solidFill>
                  <a:srgbClr val="3366CC"/>
                </a:solidFill>
                <a:latin typeface="Calibri" pitchFamily="34" charset="0"/>
                <a:cs typeface="Calibri" pitchFamily="34" charset="0"/>
              </a:rPr>
              <a:t>behavior level feedback</a:t>
            </a:r>
          </a:p>
          <a:p>
            <a:pPr marL="0" indent="0">
              <a:buNone/>
            </a:pPr>
            <a:endParaRPr lang="en-US" altLang="en-US" dirty="0">
              <a:latin typeface="Calibri" pitchFamily="34" charset="0"/>
            </a:endParaRPr>
          </a:p>
          <a:p>
            <a:endParaRPr lang="en-US" dirty="0"/>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19835"/>
          <a:stretch>
            <a:fillRect/>
          </a:stretch>
        </p:blipFill>
        <p:spPr bwMode="auto">
          <a:xfrm>
            <a:off x="531813" y="2057400"/>
            <a:ext cx="4154487" cy="1417637"/>
          </a:xfrm>
          <a:prstGeom prst="rect">
            <a:avLst/>
          </a:prstGeom>
          <a:noFill/>
          <a:ln>
            <a:noFill/>
          </a:ln>
          <a:effectLst/>
          <a:extLst>
            <a:ext uri="{909E8E84-426E-40DD-AFC4-6F175D3DCCD1}">
              <a14:hiddenFill xmlns:a14="http://schemas.microsoft.com/office/drawing/2010/main">
                <a:blipFill dpi="0" rotWithShape="0">
                  <a:blip/>
                  <a:srcRect l="1983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6" name="Text Box 3"/>
          <p:cNvSpPr txBox="1">
            <a:spLocks noChangeArrowheads="1"/>
          </p:cNvSpPr>
          <p:nvPr/>
        </p:nvSpPr>
        <p:spPr bwMode="auto">
          <a:xfrm>
            <a:off x="1588559" y="1752600"/>
            <a:ext cx="2037821" cy="455065"/>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 pos="1970088"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“the language”</a:t>
            </a:r>
          </a:p>
        </p:txBody>
      </p:sp>
      <p:sp>
        <p:nvSpPr>
          <p:cNvPr id="59397" name="Text Box 4"/>
          <p:cNvSpPr txBox="1">
            <a:spLocks noChangeArrowheads="1"/>
          </p:cNvSpPr>
          <p:nvPr/>
        </p:nvSpPr>
        <p:spPr bwMode="auto">
          <a:xfrm>
            <a:off x="6570772" y="972204"/>
            <a:ext cx="1612900" cy="460375"/>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“the world”</a:t>
            </a:r>
          </a:p>
        </p:txBody>
      </p:sp>
      <p:pic>
        <p:nvPicPr>
          <p:cNvPr id="5939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447800"/>
            <a:ext cx="1795462"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9" name="AutoShape 6"/>
          <p:cNvSpPr>
            <a:spLocks noChangeArrowheads="1"/>
          </p:cNvSpPr>
          <p:nvPr/>
        </p:nvSpPr>
        <p:spPr bwMode="auto">
          <a:xfrm>
            <a:off x="5181600" y="2324100"/>
            <a:ext cx="609600" cy="684213"/>
          </a:xfrm>
          <a:prstGeom prst="leftRightArrow">
            <a:avLst>
              <a:gd name="adj1" fmla="val 50000"/>
              <a:gd name="adj2" fmla="val 19907"/>
            </a:avLst>
          </a:prstGeom>
          <a:solidFill>
            <a:srgbClr val="0066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59400" name="Text Box 7"/>
          <p:cNvSpPr txBox="1">
            <a:spLocks noChangeArrowheads="1"/>
          </p:cNvSpPr>
          <p:nvPr/>
        </p:nvSpPr>
        <p:spPr bwMode="auto">
          <a:xfrm>
            <a:off x="976313" y="3200400"/>
            <a:ext cx="3519487" cy="458787"/>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a:t>
            </a:r>
            <a:r>
              <a:rPr lang="en-US" altLang="en-US" sz="2400" dirty="0" err="1">
                <a:solidFill>
                  <a:srgbClr val="000000"/>
                </a:solidFill>
                <a:latin typeface="+mn-lt"/>
              </a:rPr>
              <a:t>Topid</a:t>
            </a:r>
            <a:r>
              <a:rPr lang="en-US" altLang="en-US" sz="2400" dirty="0">
                <a:solidFill>
                  <a:srgbClr val="000000"/>
                </a:solidFill>
                <a:latin typeface="+mn-lt"/>
              </a:rPr>
              <a:t> </a:t>
            </a:r>
            <a:r>
              <a:rPr lang="en-US" altLang="en-US" sz="2400" dirty="0" err="1">
                <a:solidFill>
                  <a:srgbClr val="000000"/>
                </a:solidFill>
                <a:latin typeface="+mn-lt"/>
              </a:rPr>
              <a:t>rivvo</a:t>
            </a:r>
            <a:r>
              <a:rPr lang="en-US" altLang="en-US" sz="2400" dirty="0">
                <a:solidFill>
                  <a:srgbClr val="000000"/>
                </a:solidFill>
                <a:latin typeface="+mn-lt"/>
              </a:rPr>
              <a:t> den </a:t>
            </a:r>
            <a:r>
              <a:rPr lang="en-US" altLang="en-US" sz="2400" dirty="0" err="1">
                <a:solidFill>
                  <a:srgbClr val="000000"/>
                </a:solidFill>
                <a:latin typeface="+mn-lt"/>
              </a:rPr>
              <a:t>marplox</a:t>
            </a:r>
            <a:r>
              <a:rPr lang="en-US" altLang="en-US" sz="2400" dirty="0">
                <a:solidFill>
                  <a:srgbClr val="000000"/>
                </a:solidFill>
                <a:latin typeface="+mn-lt"/>
              </a:rPr>
              <a:t>.]</a:t>
            </a:r>
          </a:p>
        </p:txBody>
      </p:sp>
      <p:sp>
        <p:nvSpPr>
          <p:cNvPr id="59402" name="Rectangle 10"/>
          <p:cNvSpPr>
            <a:spLocks noChangeArrowheads="1"/>
          </p:cNvSpPr>
          <p:nvPr/>
        </p:nvSpPr>
        <p:spPr bwMode="auto">
          <a:xfrm>
            <a:off x="152400" y="685800"/>
            <a:ext cx="7773988"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9" tIns="42452" rIns="81639" bIns="42452"/>
          <a:lstStyle>
            <a:lvl1pPr marL="457200" indent="-4572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9pPr>
          </a:lstStyle>
          <a:p>
            <a:pPr eaLnBrk="1" hangingPunct="1">
              <a:spcBef>
                <a:spcPts val="700"/>
              </a:spcBef>
              <a:buClr>
                <a:schemeClr val="bg2"/>
              </a:buClr>
              <a:buSzPct val="75000"/>
              <a:buFont typeface="Wingdings" pitchFamily="2" charset="2"/>
              <a:buChar char="n"/>
            </a:pPr>
            <a:endParaRPr lang="en-US" altLang="en-US" sz="2400" dirty="0">
              <a:latin typeface="Calibri" pitchFamily="34" charset="0"/>
            </a:endParaRPr>
          </a:p>
        </p:txBody>
      </p:sp>
      <p:pic>
        <p:nvPicPr>
          <p:cNvPr id="14"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936" y="762000"/>
            <a:ext cx="1246188"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302912"/>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6"/>
          <p:cNvSpPr>
            <a:spLocks noGrp="1" noChangeArrowheads="1"/>
          </p:cNvSpPr>
          <p:nvPr>
            <p:ph type="title"/>
          </p:nvPr>
        </p:nvSpPr>
        <p:spPr/>
        <p:txBody>
          <a:bodyPr/>
          <a:lstStyle/>
          <a:p>
            <a:r>
              <a:rPr lang="en-US" dirty="0" smtClean="0"/>
              <a:t>Incidental Supervision Signals  </a:t>
            </a:r>
            <a:r>
              <a:rPr lang="en-US" sz="1800" dirty="0" smtClean="0"/>
              <a:t>[</a:t>
            </a:r>
            <a:r>
              <a:rPr lang="en-US" sz="1800" dirty="0" err="1" smtClean="0"/>
              <a:t>Klementiev</a:t>
            </a:r>
            <a:r>
              <a:rPr lang="en-US" sz="1800" dirty="0" smtClean="0"/>
              <a:t> &amp; Roth’06]</a:t>
            </a:r>
          </a:p>
        </p:txBody>
      </p:sp>
      <p:sp>
        <p:nvSpPr>
          <p:cNvPr id="1319941" name="Rectangle 5"/>
          <p:cNvSpPr>
            <a:spLocks noGrp="1" noChangeArrowheads="1"/>
          </p:cNvSpPr>
          <p:nvPr>
            <p:ph type="body" idx="1"/>
          </p:nvPr>
        </p:nvSpPr>
        <p:spPr>
          <a:ln>
            <a:noFill/>
          </a:ln>
        </p:spPr>
        <p:txBody>
          <a:bodyPr/>
          <a:lstStyle/>
          <a:p>
            <a:r>
              <a:rPr lang="en-US" dirty="0" smtClean="0"/>
              <a:t>Supervision need not be only in the form of </a:t>
            </a:r>
            <a:r>
              <a:rPr lang="en-US" dirty="0" smtClean="0">
                <a:solidFill>
                  <a:srgbClr val="FF0000"/>
                </a:solidFill>
              </a:rPr>
              <a:t>labeled data </a:t>
            </a:r>
          </a:p>
          <a:p>
            <a:r>
              <a:rPr lang="en-US" dirty="0" smtClean="0"/>
              <a:t>It could be </a:t>
            </a:r>
            <a:r>
              <a:rPr lang="en-US" dirty="0" smtClean="0">
                <a:solidFill>
                  <a:srgbClr val="FF0000"/>
                </a:solidFill>
              </a:rPr>
              <a:t>incidental</a:t>
            </a:r>
            <a:r>
              <a:rPr lang="en-US" dirty="0" smtClean="0"/>
              <a:t>, in the sense that it provides some signals that might be co-related to the target task. </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33</a:t>
            </a:fld>
            <a:endParaRPr lang="en-US" altLang="zh-TW"/>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80360" y="2545715"/>
            <a:ext cx="6035040" cy="4159885"/>
          </a:xfrm>
          <a:prstGeom prst="rect">
            <a:avLst/>
          </a:prstGeom>
        </p:spPr>
      </p:pic>
      <p:sp>
        <p:nvSpPr>
          <p:cNvPr id="2" name="Rectangle 1"/>
          <p:cNvSpPr/>
          <p:nvPr/>
        </p:nvSpPr>
        <p:spPr>
          <a:xfrm>
            <a:off x="152400" y="2927570"/>
            <a:ext cx="2895600" cy="1015663"/>
          </a:xfrm>
          <a:prstGeom prst="rect">
            <a:avLst/>
          </a:prstGeom>
          <a:solidFill>
            <a:srgbClr val="FFFF99"/>
          </a:solidFill>
          <a:ln>
            <a:solidFill>
              <a:srgbClr val="FF0000"/>
            </a:solidFill>
          </a:ln>
        </p:spPr>
        <p:txBody>
          <a:bodyPr wrap="square">
            <a:spAutoFit/>
          </a:bodyPr>
          <a:lstStyle/>
          <a:p>
            <a:r>
              <a:rPr lang="en-US" sz="2000" dirty="0">
                <a:latin typeface="+mj-lt"/>
              </a:rPr>
              <a:t>Assume </a:t>
            </a:r>
            <a:r>
              <a:rPr lang="en-US" sz="2000" dirty="0" smtClean="0">
                <a:latin typeface="+mj-lt"/>
              </a:rPr>
              <a:t>a </a:t>
            </a:r>
            <a:r>
              <a:rPr lang="en-US" sz="2000" dirty="0">
                <a:latin typeface="+mj-lt"/>
              </a:rPr>
              <a:t>comparable, weakly temporally aligned </a:t>
            </a:r>
            <a:r>
              <a:rPr lang="en-US" sz="2000" dirty="0" smtClean="0">
                <a:latin typeface="+mj-lt"/>
              </a:rPr>
              <a:t>news feeds</a:t>
            </a:r>
            <a:r>
              <a:rPr lang="en-US" sz="2000" dirty="0">
                <a:latin typeface="+mj-lt"/>
              </a:rPr>
              <a:t>.</a:t>
            </a:r>
          </a:p>
        </p:txBody>
      </p:sp>
      <p:sp>
        <p:nvSpPr>
          <p:cNvPr id="7" name="Rectangle 6"/>
          <p:cNvSpPr/>
          <p:nvPr/>
        </p:nvSpPr>
        <p:spPr>
          <a:xfrm>
            <a:off x="3657600" y="2797235"/>
            <a:ext cx="1905000"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(English</a:t>
            </a:r>
            <a:endParaRPr lang="en-US" sz="2000" dirty="0">
              <a:latin typeface="+mj-lt"/>
            </a:endParaRPr>
          </a:p>
        </p:txBody>
      </p:sp>
      <p:sp>
        <p:nvSpPr>
          <p:cNvPr id="8" name="Rectangle 7"/>
          <p:cNvSpPr/>
          <p:nvPr/>
        </p:nvSpPr>
        <p:spPr>
          <a:xfrm>
            <a:off x="3657600" y="40194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(Russian)</a:t>
            </a:r>
            <a:endParaRPr lang="en-US" sz="2000" dirty="0">
              <a:latin typeface="+mj-lt"/>
            </a:endParaRPr>
          </a:p>
        </p:txBody>
      </p:sp>
      <p:sp>
        <p:nvSpPr>
          <p:cNvPr id="9" name="Rectangle 8"/>
          <p:cNvSpPr/>
          <p:nvPr/>
        </p:nvSpPr>
        <p:spPr>
          <a:xfrm>
            <a:off x="3657600" y="53910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Russia (English) </a:t>
            </a:r>
            <a:endParaRPr lang="en-US" sz="2000" dirty="0">
              <a:latin typeface="+mj-lt"/>
            </a:endParaRPr>
          </a:p>
        </p:txBody>
      </p:sp>
      <p:sp>
        <p:nvSpPr>
          <p:cNvPr id="3" name="Rectangle 2"/>
          <p:cNvSpPr/>
          <p:nvPr/>
        </p:nvSpPr>
        <p:spPr>
          <a:xfrm>
            <a:off x="152400" y="4157008"/>
            <a:ext cx="2895600" cy="2215991"/>
          </a:xfrm>
          <a:prstGeom prst="rect">
            <a:avLst/>
          </a:prstGeom>
          <a:solidFill>
            <a:srgbClr val="FFFF99"/>
          </a:solidFill>
          <a:ln>
            <a:solidFill>
              <a:srgbClr val="FF0000"/>
            </a:solidFill>
          </a:ln>
        </p:spPr>
        <p:txBody>
          <a:bodyPr wrap="square">
            <a:spAutoFit/>
          </a:bodyPr>
          <a:lstStyle/>
          <a:p>
            <a:r>
              <a:rPr lang="en-US" sz="2000" dirty="0" smtClean="0">
                <a:latin typeface="+mn-lt"/>
              </a:rPr>
              <a:t>Weak </a:t>
            </a:r>
            <a:r>
              <a:rPr lang="en-US" sz="2000" dirty="0">
                <a:latin typeface="+mn-lt"/>
              </a:rPr>
              <a:t>synchronicity provides a cue about the relatedness </a:t>
            </a:r>
            <a:r>
              <a:rPr lang="en-US" sz="2000" dirty="0" smtClean="0">
                <a:latin typeface="+mn-lt"/>
              </a:rPr>
              <a:t>of (some)  </a:t>
            </a:r>
            <a:r>
              <a:rPr lang="en-US" sz="2000" dirty="0">
                <a:latin typeface="+mn-lt"/>
              </a:rPr>
              <a:t>NEs across the </a:t>
            </a:r>
            <a:r>
              <a:rPr lang="en-US" sz="2000" dirty="0" smtClean="0">
                <a:latin typeface="+mn-lt"/>
              </a:rPr>
              <a:t>languages</a:t>
            </a:r>
            <a:r>
              <a:rPr lang="en-US" sz="2000" dirty="0">
                <a:latin typeface="+mn-lt"/>
              </a:rPr>
              <a:t>, and can be exploited to associate </a:t>
            </a:r>
            <a:r>
              <a:rPr lang="en-US" sz="2000" dirty="0" smtClean="0">
                <a:latin typeface="+mn-lt"/>
              </a:rPr>
              <a:t>them</a:t>
            </a:r>
          </a:p>
          <a:p>
            <a:r>
              <a:rPr lang="en-US" dirty="0" smtClean="0">
                <a:latin typeface="+mn-lt"/>
              </a:rPr>
              <a:t>[</a:t>
            </a:r>
            <a:r>
              <a:rPr lang="en-US" dirty="0" err="1" smtClean="0">
                <a:latin typeface="+mn-lt"/>
              </a:rPr>
              <a:t>Klementiev</a:t>
            </a:r>
            <a:r>
              <a:rPr lang="en-US" dirty="0" smtClean="0">
                <a:latin typeface="+mn-lt"/>
              </a:rPr>
              <a:t> &amp; Roth, 06,08]</a:t>
            </a:r>
            <a:endParaRPr lang="en-US" dirty="0">
              <a:latin typeface="+mn-lt"/>
            </a:endParaRPr>
          </a:p>
        </p:txBody>
      </p:sp>
      <p:sp>
        <p:nvSpPr>
          <p:cNvPr id="10" name="Rectangle 9"/>
          <p:cNvSpPr/>
          <p:nvPr/>
        </p:nvSpPr>
        <p:spPr>
          <a:xfrm>
            <a:off x="5064940" y="2451189"/>
            <a:ext cx="1722120" cy="307777"/>
          </a:xfrm>
          <a:prstGeom prst="rect">
            <a:avLst/>
          </a:prstGeom>
          <a:solidFill>
            <a:srgbClr val="FFFFCC"/>
          </a:solidFill>
          <a:ln>
            <a:solidFill>
              <a:srgbClr val="FF0000"/>
            </a:solidFill>
          </a:ln>
        </p:spPr>
        <p:txBody>
          <a:bodyPr wrap="square">
            <a:spAutoFit/>
          </a:bodyPr>
          <a:lstStyle/>
          <a:p>
            <a:pPr marL="0" marR="0">
              <a:spcBef>
                <a:spcPts val="0"/>
              </a:spcBef>
              <a:spcAft>
                <a:spcPts val="0"/>
              </a:spcAft>
            </a:pPr>
            <a:r>
              <a:rPr lang="en-US" sz="1400" dirty="0" smtClean="0">
                <a:latin typeface="Calibri"/>
                <a:ea typeface="Calibri"/>
                <a:cs typeface="Times New Roman"/>
              </a:rPr>
              <a:t>Temporal histograms</a:t>
            </a:r>
            <a:endParaRPr lang="en-US" dirty="0">
              <a:latin typeface="Calibri"/>
              <a:ea typeface="Calibri"/>
              <a:cs typeface="Times New Roman"/>
            </a:endParaRPr>
          </a:p>
        </p:txBody>
      </p:sp>
    </p:spTree>
    <p:extLst>
      <p:ext uri="{BB962C8B-B14F-4D97-AF65-F5344CB8AC3E}">
        <p14:creationId xmlns:p14="http://schemas.microsoft.com/office/powerpoint/2010/main" val="26045943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7" grpId="0" animBg="1"/>
      <p:bldP spid="8" grpId="0" animBg="1"/>
      <p:bldP spid="9" grpId="0" animBg="1"/>
      <p:bldP spid="3"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6"/>
          <p:cNvSpPr>
            <a:spLocks noGrp="1" noChangeArrowheads="1"/>
          </p:cNvSpPr>
          <p:nvPr>
            <p:ph type="title"/>
          </p:nvPr>
        </p:nvSpPr>
        <p:spPr/>
        <p:txBody>
          <a:bodyPr/>
          <a:lstStyle/>
          <a:p>
            <a:r>
              <a:rPr lang="en-US" dirty="0" smtClean="0"/>
              <a:t>Incidental Supervision Signals </a:t>
            </a:r>
            <a:r>
              <a:rPr lang="en-US" sz="1800" dirty="0"/>
              <a:t>[</a:t>
            </a:r>
            <a:r>
              <a:rPr lang="en-US" sz="1800" dirty="0" err="1"/>
              <a:t>Klementiev</a:t>
            </a:r>
            <a:r>
              <a:rPr lang="en-US" sz="1800" dirty="0"/>
              <a:t> &amp; Roth’06]</a:t>
            </a:r>
            <a:endParaRPr lang="en-US" dirty="0" smtClean="0"/>
          </a:p>
        </p:txBody>
      </p:sp>
      <p:sp>
        <p:nvSpPr>
          <p:cNvPr id="1319941" name="Rectangle 5"/>
          <p:cNvSpPr>
            <a:spLocks noGrp="1" noChangeArrowheads="1"/>
          </p:cNvSpPr>
          <p:nvPr>
            <p:ph type="body" idx="1"/>
          </p:nvPr>
        </p:nvSpPr>
        <p:spPr>
          <a:xfrm>
            <a:off x="457200" y="914400"/>
            <a:ext cx="8229600" cy="4953000"/>
          </a:xfrm>
          <a:ln>
            <a:noFill/>
          </a:ln>
        </p:spPr>
        <p:txBody>
          <a:bodyPr/>
          <a:lstStyle/>
          <a:p>
            <a:r>
              <a:rPr lang="en-US" dirty="0" smtClean="0"/>
              <a:t>By itself, such temporal signal is not sufficient to support training robust models. </a:t>
            </a:r>
          </a:p>
          <a:p>
            <a:r>
              <a:rPr lang="en-US" dirty="0" smtClean="0"/>
              <a:t>Along with </a:t>
            </a:r>
            <a:r>
              <a:rPr lang="en-US" dirty="0" smtClean="0">
                <a:solidFill>
                  <a:srgbClr val="0033CC"/>
                </a:solidFill>
              </a:rPr>
              <a:t>weak phonetic signals</a:t>
            </a:r>
            <a:r>
              <a:rPr lang="en-US" dirty="0" smtClean="0"/>
              <a:t>, </a:t>
            </a:r>
            <a:r>
              <a:rPr lang="en-US" dirty="0" smtClean="0">
                <a:solidFill>
                  <a:srgbClr val="0033CC"/>
                </a:solidFill>
              </a:rPr>
              <a:t>context</a:t>
            </a:r>
            <a:r>
              <a:rPr lang="en-US" dirty="0" smtClean="0"/>
              <a:t>, </a:t>
            </a:r>
            <a:r>
              <a:rPr lang="en-US" dirty="0" smtClean="0">
                <a:solidFill>
                  <a:srgbClr val="0033CC"/>
                </a:solidFill>
              </a:rPr>
              <a:t>topics</a:t>
            </a:r>
            <a:r>
              <a:rPr lang="en-US" dirty="0" smtClean="0"/>
              <a:t>, etc. it can be used to train robust models. </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34</a:t>
            </a:fld>
            <a:endParaRPr lang="en-US" altLang="zh-TW"/>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80360" y="2545715"/>
            <a:ext cx="6035040" cy="4159885"/>
          </a:xfrm>
          <a:prstGeom prst="rect">
            <a:avLst/>
          </a:prstGeom>
        </p:spPr>
      </p:pic>
      <p:sp>
        <p:nvSpPr>
          <p:cNvPr id="2" name="Rectangle 1"/>
          <p:cNvSpPr/>
          <p:nvPr/>
        </p:nvSpPr>
        <p:spPr>
          <a:xfrm>
            <a:off x="152400" y="2927570"/>
            <a:ext cx="2895600" cy="1015663"/>
          </a:xfrm>
          <a:prstGeom prst="rect">
            <a:avLst/>
          </a:prstGeom>
          <a:solidFill>
            <a:srgbClr val="FFFF99"/>
          </a:solidFill>
          <a:ln>
            <a:solidFill>
              <a:srgbClr val="FF0000"/>
            </a:solidFill>
          </a:ln>
        </p:spPr>
        <p:txBody>
          <a:bodyPr wrap="square">
            <a:spAutoFit/>
          </a:bodyPr>
          <a:lstStyle/>
          <a:p>
            <a:r>
              <a:rPr lang="en-US" sz="2000" dirty="0">
                <a:latin typeface="+mj-lt"/>
              </a:rPr>
              <a:t>Assume </a:t>
            </a:r>
            <a:r>
              <a:rPr lang="en-US" sz="2000" dirty="0" smtClean="0">
                <a:latin typeface="+mj-lt"/>
              </a:rPr>
              <a:t>a </a:t>
            </a:r>
            <a:r>
              <a:rPr lang="en-US" sz="2000" dirty="0">
                <a:latin typeface="+mj-lt"/>
              </a:rPr>
              <a:t>comparable, weakly temporally aligned </a:t>
            </a:r>
            <a:r>
              <a:rPr lang="en-US" sz="2000" dirty="0" smtClean="0">
                <a:latin typeface="+mj-lt"/>
              </a:rPr>
              <a:t>news feeds</a:t>
            </a:r>
            <a:r>
              <a:rPr lang="en-US" sz="2000" dirty="0">
                <a:latin typeface="+mj-lt"/>
              </a:rPr>
              <a:t>.</a:t>
            </a:r>
          </a:p>
        </p:txBody>
      </p:sp>
      <p:sp>
        <p:nvSpPr>
          <p:cNvPr id="7" name="Rectangle 6"/>
          <p:cNvSpPr/>
          <p:nvPr/>
        </p:nvSpPr>
        <p:spPr>
          <a:xfrm>
            <a:off x="3657600" y="2797235"/>
            <a:ext cx="1905000"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(English</a:t>
            </a:r>
            <a:endParaRPr lang="en-US" sz="2000" dirty="0">
              <a:latin typeface="+mj-lt"/>
            </a:endParaRPr>
          </a:p>
        </p:txBody>
      </p:sp>
      <p:sp>
        <p:nvSpPr>
          <p:cNvPr id="8" name="Rectangle 7"/>
          <p:cNvSpPr/>
          <p:nvPr/>
        </p:nvSpPr>
        <p:spPr>
          <a:xfrm>
            <a:off x="3657600" y="40194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(Russian)</a:t>
            </a:r>
            <a:endParaRPr lang="en-US" sz="2000" dirty="0">
              <a:latin typeface="+mj-lt"/>
            </a:endParaRPr>
          </a:p>
        </p:txBody>
      </p:sp>
      <p:sp>
        <p:nvSpPr>
          <p:cNvPr id="9" name="Rectangle 8"/>
          <p:cNvSpPr/>
          <p:nvPr/>
        </p:nvSpPr>
        <p:spPr>
          <a:xfrm>
            <a:off x="3657600" y="53910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Russia (English) </a:t>
            </a:r>
            <a:endParaRPr lang="en-US" sz="2000" dirty="0">
              <a:latin typeface="+mj-lt"/>
            </a:endParaRPr>
          </a:p>
        </p:txBody>
      </p:sp>
      <p:sp>
        <p:nvSpPr>
          <p:cNvPr id="10" name="Rectangle 9"/>
          <p:cNvSpPr/>
          <p:nvPr/>
        </p:nvSpPr>
        <p:spPr>
          <a:xfrm>
            <a:off x="5064940" y="2451189"/>
            <a:ext cx="1722120" cy="307777"/>
          </a:xfrm>
          <a:prstGeom prst="rect">
            <a:avLst/>
          </a:prstGeom>
          <a:solidFill>
            <a:srgbClr val="FFFFCC"/>
          </a:solidFill>
          <a:ln>
            <a:solidFill>
              <a:srgbClr val="FF0000"/>
            </a:solidFill>
          </a:ln>
        </p:spPr>
        <p:txBody>
          <a:bodyPr wrap="square">
            <a:spAutoFit/>
          </a:bodyPr>
          <a:lstStyle/>
          <a:p>
            <a:pPr marL="0" marR="0">
              <a:spcBef>
                <a:spcPts val="0"/>
              </a:spcBef>
              <a:spcAft>
                <a:spcPts val="0"/>
              </a:spcAft>
            </a:pPr>
            <a:r>
              <a:rPr lang="en-US" sz="1400" dirty="0" smtClean="0">
                <a:latin typeface="Calibri"/>
                <a:ea typeface="Calibri"/>
                <a:cs typeface="Times New Roman"/>
              </a:rPr>
              <a:t>Temporal histograms</a:t>
            </a:r>
            <a:endParaRPr lang="en-US" dirty="0">
              <a:latin typeface="Calibri"/>
              <a:ea typeface="Calibri"/>
              <a:cs typeface="Times New Roman"/>
            </a:endParaRPr>
          </a:p>
        </p:txBody>
      </p:sp>
      <p:sp>
        <p:nvSpPr>
          <p:cNvPr id="12" name="Rectangle 11"/>
          <p:cNvSpPr/>
          <p:nvPr/>
        </p:nvSpPr>
        <p:spPr>
          <a:xfrm>
            <a:off x="152400" y="4157008"/>
            <a:ext cx="2895600" cy="2215991"/>
          </a:xfrm>
          <a:prstGeom prst="rect">
            <a:avLst/>
          </a:prstGeom>
          <a:solidFill>
            <a:srgbClr val="FFFF99"/>
          </a:solidFill>
          <a:ln>
            <a:solidFill>
              <a:srgbClr val="FF0000"/>
            </a:solidFill>
          </a:ln>
        </p:spPr>
        <p:txBody>
          <a:bodyPr wrap="square">
            <a:spAutoFit/>
          </a:bodyPr>
          <a:lstStyle/>
          <a:p>
            <a:r>
              <a:rPr lang="en-US" sz="2000" dirty="0" smtClean="0">
                <a:latin typeface="+mn-lt"/>
              </a:rPr>
              <a:t>Weak </a:t>
            </a:r>
            <a:r>
              <a:rPr lang="en-US" sz="2000" dirty="0">
                <a:latin typeface="+mn-lt"/>
              </a:rPr>
              <a:t>synchronicity provides a cue about the relatedness </a:t>
            </a:r>
            <a:r>
              <a:rPr lang="en-US" sz="2000" dirty="0" smtClean="0">
                <a:latin typeface="+mn-lt"/>
              </a:rPr>
              <a:t>of (some)  </a:t>
            </a:r>
            <a:r>
              <a:rPr lang="en-US" sz="2000" dirty="0">
                <a:latin typeface="+mn-lt"/>
              </a:rPr>
              <a:t>NEs across the </a:t>
            </a:r>
            <a:r>
              <a:rPr lang="en-US" sz="2000" dirty="0" smtClean="0">
                <a:latin typeface="+mn-lt"/>
              </a:rPr>
              <a:t>languages</a:t>
            </a:r>
            <a:r>
              <a:rPr lang="en-US" sz="2000" dirty="0">
                <a:latin typeface="+mn-lt"/>
              </a:rPr>
              <a:t>, and can be exploited to associate </a:t>
            </a:r>
            <a:r>
              <a:rPr lang="en-US" sz="2000" dirty="0" smtClean="0">
                <a:latin typeface="+mn-lt"/>
              </a:rPr>
              <a:t>them</a:t>
            </a:r>
          </a:p>
          <a:p>
            <a:r>
              <a:rPr lang="en-US" dirty="0" smtClean="0">
                <a:latin typeface="+mn-lt"/>
              </a:rPr>
              <a:t>[</a:t>
            </a:r>
            <a:r>
              <a:rPr lang="en-US" dirty="0" err="1" smtClean="0">
                <a:latin typeface="+mn-lt"/>
              </a:rPr>
              <a:t>Klementiev</a:t>
            </a:r>
            <a:r>
              <a:rPr lang="en-US" dirty="0" smtClean="0">
                <a:latin typeface="+mn-lt"/>
              </a:rPr>
              <a:t> &amp; Roth, 06,08]</a:t>
            </a:r>
            <a:endParaRPr lang="en-US" dirty="0">
              <a:latin typeface="+mn-lt"/>
            </a:endParaRPr>
          </a:p>
        </p:txBody>
      </p:sp>
    </p:spTree>
    <p:extLst>
      <p:ext uri="{BB962C8B-B14F-4D97-AF65-F5344CB8AC3E}">
        <p14:creationId xmlns:p14="http://schemas.microsoft.com/office/powerpoint/2010/main" val="888062157"/>
      </p:ext>
    </p:extLst>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dirty="0" smtClean="0"/>
              <a:t>Examples</a:t>
            </a:r>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Incidental Supervision</a:t>
            </a:r>
          </a:p>
          <a:p>
            <a:pPr lvl="1"/>
            <a:r>
              <a:rPr lang="en-US" dirty="0" smtClean="0"/>
              <a:t>Exploiting existing information as supervision </a:t>
            </a:r>
          </a:p>
          <a:p>
            <a:pPr lvl="2"/>
            <a:r>
              <a:rPr lang="en-US" dirty="0" err="1" smtClean="0"/>
              <a:t>Dataless</a:t>
            </a:r>
            <a:r>
              <a:rPr lang="en-US" dirty="0" smtClean="0"/>
              <a:t> Classification</a:t>
            </a:r>
          </a:p>
          <a:p>
            <a:pPr lvl="2"/>
            <a:r>
              <a:rPr lang="en-US" dirty="0" err="1" smtClean="0"/>
              <a:t>Wikification</a:t>
            </a:r>
            <a:r>
              <a:rPr lang="en-US" dirty="0" smtClean="0"/>
              <a:t> (KBs, Multilingual)</a:t>
            </a:r>
          </a:p>
          <a:p>
            <a:pPr lvl="2"/>
            <a:r>
              <a:rPr lang="en-US" dirty="0" smtClean="0"/>
              <a:t>Events</a:t>
            </a:r>
          </a:p>
          <a:p>
            <a:pPr marL="457200" lvl="1" indent="0">
              <a:buNone/>
            </a:pPr>
            <a:endParaRPr lang="en-US" dirty="0"/>
          </a:p>
          <a:p>
            <a:r>
              <a:rPr lang="en-US" dirty="0"/>
              <a:t>Response Driven Learning</a:t>
            </a:r>
          </a:p>
          <a:p>
            <a:pPr lvl="1"/>
            <a:r>
              <a:rPr lang="en-US" dirty="0"/>
              <a:t>Learning from the world’s feedback</a:t>
            </a:r>
          </a:p>
          <a:p>
            <a:pPr marL="457200" lvl="1" indent="0">
              <a:buNone/>
            </a:pPr>
            <a:endParaRPr lang="en-US" dirty="0" smtClean="0"/>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35</a:t>
            </a:fld>
            <a:endParaRPr lang="en-US" altLang="zh-TW"/>
          </a:p>
        </p:txBody>
      </p:sp>
      <p:sp>
        <p:nvSpPr>
          <p:cNvPr id="10" name="Right Arrow 9"/>
          <p:cNvSpPr/>
          <p:nvPr/>
        </p:nvSpPr>
        <p:spPr>
          <a:xfrm>
            <a:off x="0" y="91440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3590" y="838200"/>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289560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49120"/>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smtClean="0"/>
              <a:t>Can we Classify Text?    (Towards </a:t>
            </a:r>
            <a:r>
              <a:rPr lang="en-US" altLang="en-US" dirty="0" err="1" smtClean="0"/>
              <a:t>dataless</a:t>
            </a:r>
            <a:r>
              <a:rPr lang="en-US" altLang="en-US" dirty="0" smtClean="0"/>
              <a:t> classification</a:t>
            </a:r>
            <a:r>
              <a:rPr lang="en-US" altLang="en-US" dirty="0"/>
              <a:t>)</a:t>
            </a:r>
          </a:p>
        </p:txBody>
      </p:sp>
      <p:sp>
        <p:nvSpPr>
          <p:cNvPr id="129027" name="Rectangle 3"/>
          <p:cNvSpPr>
            <a:spLocks noGrp="1" noChangeArrowheads="1"/>
          </p:cNvSpPr>
          <p:nvPr>
            <p:ph type="body" idx="1"/>
          </p:nvPr>
        </p:nvSpPr>
        <p:spPr/>
        <p:txBody>
          <a:bodyPr/>
          <a:lstStyle/>
          <a:p>
            <a:r>
              <a:rPr lang="en-US" sz="2000" dirty="0"/>
              <a:t>``We have a strong interest in supporting Yugoslavia's newly </a:t>
            </a:r>
            <a:r>
              <a:rPr lang="en-US" sz="2000" dirty="0" smtClean="0"/>
              <a:t>voted </a:t>
            </a:r>
            <a:r>
              <a:rPr lang="en-US" sz="2000" dirty="0"/>
              <a:t>leaders as they work to build a truly democratic society,'' Clinton </a:t>
            </a:r>
            <a:r>
              <a:rPr lang="en-US" sz="2000" dirty="0" smtClean="0"/>
              <a:t>said</a:t>
            </a:r>
          </a:p>
          <a:p>
            <a:pPr marL="457200" lvl="1" indent="0">
              <a:buNone/>
            </a:pPr>
            <a:r>
              <a:rPr lang="en-US" altLang="en-US" dirty="0">
                <a:solidFill>
                  <a:srgbClr val="0000FF"/>
                </a:solidFill>
              </a:rPr>
              <a:t> </a:t>
            </a:r>
            <a:r>
              <a:rPr lang="en-US" altLang="en-US" dirty="0" smtClean="0">
                <a:solidFill>
                  <a:srgbClr val="0000FF"/>
                </a:solidFill>
              </a:rPr>
              <a:t>                                                     </a:t>
            </a:r>
          </a:p>
          <a:p>
            <a:pPr marL="457200" lvl="1" indent="0">
              <a:buNone/>
            </a:pPr>
            <a:r>
              <a:rPr lang="en-US" altLang="en-US" dirty="0">
                <a:solidFill>
                  <a:srgbClr val="0000FF"/>
                </a:solidFill>
              </a:rPr>
              <a:t> </a:t>
            </a:r>
            <a:r>
              <a:rPr lang="en-US" altLang="en-US" dirty="0" smtClean="0">
                <a:solidFill>
                  <a:srgbClr val="0000FF"/>
                </a:solidFill>
              </a:rPr>
              <a:t>                                           Is this event about :</a:t>
            </a:r>
          </a:p>
          <a:p>
            <a:pPr algn="ctr">
              <a:buFont typeface="Wingdings" pitchFamily="-64" charset="2"/>
              <a:buNone/>
            </a:pPr>
            <a:r>
              <a:rPr lang="en-US" altLang="en-US" dirty="0" smtClean="0"/>
              <a:t>Type 1      or    Type 2  ?</a:t>
            </a:r>
            <a:endParaRPr lang="en-US" altLang="en-US" dirty="0"/>
          </a:p>
          <a:p>
            <a:pPr marL="342900" lvl="1" indent="-342900">
              <a:buClr>
                <a:schemeClr val="bg2"/>
              </a:buClr>
              <a:buSzPct val="75000"/>
              <a:buFont typeface="Wingdings" pitchFamily="2" charset="2"/>
              <a:buChar char="n"/>
            </a:pPr>
            <a:endParaRPr lang="en-US" altLang="en-US" sz="2400" dirty="0" smtClean="0">
              <a:solidFill>
                <a:srgbClr val="FF0000"/>
              </a:solidFill>
            </a:endParaRPr>
          </a:p>
          <a:p>
            <a:pPr marL="342900" lvl="1" indent="-342900">
              <a:buClr>
                <a:schemeClr val="bg2"/>
              </a:buClr>
              <a:buSzPct val="75000"/>
              <a:buFont typeface="Wingdings" pitchFamily="2" charset="2"/>
              <a:buChar char="n"/>
            </a:pPr>
            <a:r>
              <a:rPr lang="en-US" altLang="en-US" sz="2400" dirty="0" smtClean="0">
                <a:solidFill>
                  <a:srgbClr val="FF0000"/>
                </a:solidFill>
              </a:rPr>
              <a:t>Labels </a:t>
            </a:r>
            <a:r>
              <a:rPr lang="en-US" altLang="en-US" sz="2400" dirty="0" smtClean="0"/>
              <a:t>carry </a:t>
            </a:r>
            <a:r>
              <a:rPr lang="en-US" altLang="en-US" sz="2400" dirty="0"/>
              <a:t>a lot of information</a:t>
            </a:r>
            <a:r>
              <a:rPr lang="en-US" altLang="en-US" sz="2400" dirty="0" smtClean="0"/>
              <a:t>! </a:t>
            </a:r>
          </a:p>
          <a:p>
            <a:pPr marL="342900" lvl="1" indent="-342900">
              <a:buClr>
                <a:schemeClr val="bg2"/>
              </a:buClr>
              <a:buSzPct val="75000"/>
              <a:buFont typeface="Wingdings" pitchFamily="2" charset="2"/>
              <a:buChar char="n"/>
            </a:pPr>
            <a:r>
              <a:rPr lang="en-US" altLang="en-US" sz="2400" dirty="0" smtClean="0"/>
              <a:t>But current approaches are misguided and are not using it</a:t>
            </a:r>
          </a:p>
          <a:p>
            <a:pPr marL="742950" lvl="2" indent="-342900">
              <a:buSzPct val="75000"/>
            </a:pPr>
            <a:r>
              <a:rPr lang="en-US" altLang="en-US" sz="2200" dirty="0" smtClean="0"/>
              <a:t>Models are trained with “numbers” as labels and only make use of the task annotated data</a:t>
            </a:r>
          </a:p>
          <a:p>
            <a:r>
              <a:rPr lang="en-US" altLang="en-US" dirty="0" smtClean="0"/>
              <a:t>We could go a long way without </a:t>
            </a:r>
            <a:r>
              <a:rPr lang="en-US" altLang="en-US" dirty="0"/>
              <a:t>annotated data</a:t>
            </a:r>
          </a:p>
          <a:p>
            <a:pPr lvl="1"/>
            <a:r>
              <a:rPr lang="en-US" altLang="en-US" dirty="0"/>
              <a:t>… if </a:t>
            </a:r>
            <a:r>
              <a:rPr lang="en-US" altLang="en-US" dirty="0" smtClean="0"/>
              <a:t>our models “knew</a:t>
            </a:r>
            <a:r>
              <a:rPr lang="en-US" altLang="en-US" dirty="0"/>
              <a:t>” </a:t>
            </a:r>
            <a:r>
              <a:rPr lang="en-US" altLang="en-US" dirty="0" smtClean="0"/>
              <a:t>(some of) the </a:t>
            </a:r>
            <a:r>
              <a:rPr lang="en-US" altLang="en-US" dirty="0"/>
              <a:t>meaning of </a:t>
            </a:r>
            <a:r>
              <a:rPr lang="en-US" altLang="en-US" dirty="0" smtClean="0"/>
              <a:t>the text</a:t>
            </a:r>
            <a:endParaRPr lang="en-US" altLang="en-US" dirty="0"/>
          </a:p>
          <a:p>
            <a:pPr marL="0" indent="0">
              <a:buNone/>
            </a:pPr>
            <a:endParaRPr lang="en-US" altLang="en-US" dirty="0"/>
          </a:p>
        </p:txBody>
      </p:sp>
      <p:sp>
        <p:nvSpPr>
          <p:cNvPr id="2" name="Rectangle 1"/>
          <p:cNvSpPr/>
          <p:nvPr/>
        </p:nvSpPr>
        <p:spPr>
          <a:xfrm>
            <a:off x="2362200" y="2362200"/>
            <a:ext cx="4419600" cy="566309"/>
          </a:xfrm>
          <a:prstGeom prst="rect">
            <a:avLst/>
          </a:prstGeom>
          <a:solidFill>
            <a:srgbClr val="FFFFCC"/>
          </a:solidFill>
          <a:ln>
            <a:solidFill>
              <a:schemeClr val="bg2"/>
            </a:solidFill>
          </a:ln>
        </p:spPr>
        <p:txBody>
          <a:bodyPr wrap="square">
            <a:spAutoFit/>
          </a:bodyPr>
          <a:lstStyle/>
          <a:p>
            <a:pPr algn="ctr">
              <a:lnSpc>
                <a:spcPct val="110000"/>
              </a:lnSpc>
              <a:buFont typeface="Wingdings" pitchFamily="-64" charset="2"/>
              <a:buNone/>
            </a:pPr>
            <a:r>
              <a:rPr lang="en-US" altLang="en-US" sz="2800" i="1" dirty="0" smtClean="0">
                <a:latin typeface="Calibri" panose="020F0502020204030204" pitchFamily="34" charset="0"/>
              </a:rPr>
              <a:t>Election </a:t>
            </a:r>
            <a:r>
              <a:rPr lang="en-US" altLang="en-US" sz="2800" dirty="0" smtClean="0">
                <a:latin typeface="Calibri" panose="020F0502020204030204" pitchFamily="34" charset="0"/>
              </a:rPr>
              <a:t>or</a:t>
            </a:r>
            <a:r>
              <a:rPr lang="en-US" altLang="en-US" sz="2800" i="1" dirty="0" smtClean="0">
                <a:latin typeface="Calibri" panose="020F0502020204030204" pitchFamily="34" charset="0"/>
              </a:rPr>
              <a:t> Demonstration?</a:t>
            </a:r>
            <a:endParaRPr lang="en-US" altLang="en-US" sz="3200" i="1" dirty="0">
              <a:latin typeface="Calibri" panose="020F0502020204030204" pitchFamily="34" charset="0"/>
            </a:endParaRPr>
          </a:p>
        </p:txBody>
      </p:sp>
    </p:spTree>
    <p:extLst>
      <p:ext uri="{BB962C8B-B14F-4D97-AF65-F5344CB8AC3E}">
        <p14:creationId xmlns:p14="http://schemas.microsoft.com/office/powerpoint/2010/main" val="20919874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02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02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902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902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90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37</a:t>
            </a:fld>
            <a:endParaRPr lang="en-US" altLang="zh-TW"/>
          </a:p>
        </p:txBody>
      </p:sp>
      <p:sp>
        <p:nvSpPr>
          <p:cNvPr id="2" name="Title 1"/>
          <p:cNvSpPr>
            <a:spLocks noGrp="1"/>
          </p:cNvSpPr>
          <p:nvPr>
            <p:ph type="title"/>
          </p:nvPr>
        </p:nvSpPr>
        <p:spPr/>
        <p:txBody>
          <a:bodyPr/>
          <a:lstStyle/>
          <a:p>
            <a:r>
              <a:rPr lang="en-US" dirty="0" smtClean="0"/>
              <a:t>Text Categorization</a:t>
            </a:r>
            <a:endParaRPr lang="en-US" dirty="0"/>
          </a:p>
        </p:txBody>
      </p:sp>
      <p:sp>
        <p:nvSpPr>
          <p:cNvPr id="5" name="TextBox 4"/>
          <p:cNvSpPr txBox="1"/>
          <p:nvPr/>
        </p:nvSpPr>
        <p:spPr>
          <a:xfrm>
            <a:off x="0" y="1066800"/>
            <a:ext cx="4343400" cy="4524315"/>
          </a:xfrm>
          <a:prstGeom prst="rect">
            <a:avLst/>
          </a:prstGeom>
          <a:solidFill>
            <a:schemeClr val="bg1"/>
          </a:solidFill>
        </p:spPr>
        <p:txBody>
          <a:bodyPr wrap="square" rtlCol="0">
            <a:spAutoFit/>
          </a:bodyPr>
          <a:lstStyle/>
          <a:p>
            <a:pPr algn="just"/>
            <a:r>
              <a:rPr lang="en-US" sz="1600" dirty="0" smtClean="0"/>
              <a:t>On Feb. 8, Dong Nguyen announced that he would be removing his hit game </a:t>
            </a:r>
            <a:r>
              <a:rPr lang="en-US" sz="1600" dirty="0" err="1" smtClean="0"/>
              <a:t>Flappy</a:t>
            </a:r>
            <a:r>
              <a:rPr lang="en-US" sz="1600" dirty="0" smtClean="0"/>
              <a:t> Bird from both the </a:t>
            </a:r>
            <a:r>
              <a:rPr lang="en-US" sz="1600" dirty="0" err="1" smtClean="0"/>
              <a:t>iOS</a:t>
            </a:r>
            <a:r>
              <a:rPr lang="en-US" sz="1600" dirty="0" smtClean="0"/>
              <a:t> and Android app stores, saying that the success of the game is something he never wanted. Some fans of the game took it personally, replying that they would either kill Nguyen or kill themselves if he followed through with his decision.</a:t>
            </a:r>
          </a:p>
          <a:p>
            <a:pPr algn="just"/>
            <a:r>
              <a:rPr lang="en-US" sz="1600" dirty="0" smtClean="0"/>
              <a:t>Frank Lantz, the director of the New York University Game Center, said that Nguyen's meltdown resembles how some actors or musicians behave. "People like that can go a little bonkers after being exposed to this kind of interest and attention," he told ABC News. "Especially when there's a healthy dose of Internet trolls."</a:t>
            </a:r>
          </a:p>
          <a:p>
            <a:pPr algn="just"/>
            <a:r>
              <a:rPr lang="en-US" sz="1600" dirty="0" smtClean="0"/>
              <a:t>Nguyen did not respond to ABC News' request for comment.</a:t>
            </a:r>
          </a:p>
        </p:txBody>
      </p:sp>
      <p:sp>
        <p:nvSpPr>
          <p:cNvPr id="6" name="Rectangle 5"/>
          <p:cNvSpPr/>
          <p:nvPr/>
        </p:nvSpPr>
        <p:spPr>
          <a:xfrm>
            <a:off x="4343400" y="1066800"/>
            <a:ext cx="4800600" cy="5139869"/>
          </a:xfrm>
          <a:prstGeom prst="rect">
            <a:avLst/>
          </a:prstGeom>
          <a:solidFill>
            <a:schemeClr val="bg1"/>
          </a:solidFill>
        </p:spPr>
        <p:txBody>
          <a:bodyPr wrap="square">
            <a:spAutoFit/>
          </a:bodyPr>
          <a:lstStyle/>
          <a:p>
            <a:pPr algn="just"/>
            <a:r>
              <a:rPr lang="en-US" sz="1600" dirty="0" smtClean="0"/>
              <a:t>7 February 2014 is going to be a great day in the history of Russia with the upcoming XXII Winter Olympics 2014 in Sochi. As the climate in Russia is subtropical, hence you would love to watch ice capped mountains from the beautiful beaches of Sochi. 2014 Winter Olympics would be an ultimate event for you to share your joys, emotions and the winning moments of your </a:t>
            </a:r>
            <a:r>
              <a:rPr lang="en-US" sz="1600" dirty="0" err="1" smtClean="0"/>
              <a:t>favourite</a:t>
            </a:r>
            <a:r>
              <a:rPr lang="en-US" sz="1600" dirty="0" smtClean="0"/>
              <a:t> sports champions. If you are really an obsessive fan of Winter Olympics games then you should definitely book your ticket to confirm your presence in winter Olympics 2014 which are going to be held in the provincial town, Sochi. Sochi Organizing committee (SOOC) would be responsible for the organization of this great international multi sport event from 7 to 23 February 2014.</a:t>
            </a:r>
          </a:p>
          <a:p>
            <a:pPr algn="just"/>
            <a:endParaRPr lang="en-US" sz="1600" dirty="0"/>
          </a:p>
          <a:p>
            <a:pPr algn="just"/>
            <a:endParaRPr lang="en-US" sz="1600" dirty="0" smtClean="0"/>
          </a:p>
          <a:p>
            <a:pPr algn="just"/>
            <a:endParaRPr lang="en-US" sz="1600" dirty="0"/>
          </a:p>
          <a:p>
            <a:pPr algn="just"/>
            <a:endParaRPr lang="en-US" sz="1600" dirty="0"/>
          </a:p>
        </p:txBody>
      </p:sp>
      <p:sp>
        <p:nvSpPr>
          <p:cNvPr id="26" name="Rectangle 25"/>
          <p:cNvSpPr/>
          <p:nvPr/>
        </p:nvSpPr>
        <p:spPr>
          <a:xfrm>
            <a:off x="1447799" y="2743200"/>
            <a:ext cx="6629401" cy="1323439"/>
          </a:xfrm>
          <a:prstGeom prst="rect">
            <a:avLst/>
          </a:prstGeom>
          <a:solidFill>
            <a:srgbClr val="FFFFCC"/>
          </a:solidFill>
          <a:ln w="28575">
            <a:solidFill>
              <a:schemeClr val="bg2"/>
            </a:solidFill>
          </a:ln>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rPr>
              <a:t>Traditional text </a:t>
            </a:r>
            <a:r>
              <a:rPr lang="en-US" sz="2000" dirty="0" smtClean="0">
                <a:latin typeface="Calibri" panose="020F0502020204030204" pitchFamily="34" charset="0"/>
              </a:rPr>
              <a:t>categorization requires training a </a:t>
            </a:r>
            <a:r>
              <a:rPr lang="en-US" sz="2000" dirty="0">
                <a:latin typeface="Calibri" panose="020F0502020204030204" pitchFamily="34" charset="0"/>
              </a:rPr>
              <a:t>classifier over a set of labeled documents (1,2,….k</a:t>
            </a:r>
            <a:r>
              <a:rPr lang="en-US" sz="2000" dirty="0" smtClean="0">
                <a:latin typeface="Calibri" panose="020F0502020204030204" pitchFamily="34" charset="0"/>
              </a:rPr>
              <a:t>)</a:t>
            </a:r>
          </a:p>
          <a:p>
            <a:pPr marL="285750" indent="-285750">
              <a:buFont typeface="Arial" panose="020B0604020202020204" pitchFamily="34" charset="0"/>
              <a:buChar char="•"/>
            </a:pPr>
            <a:r>
              <a:rPr lang="en-US" sz="2000" dirty="0" smtClean="0">
                <a:solidFill>
                  <a:srgbClr val="0000FF"/>
                </a:solidFill>
                <a:latin typeface="Calibri" panose="020F0502020204030204" pitchFamily="34" charset="0"/>
              </a:rPr>
              <a:t>Someone needs to label the data (costly) </a:t>
            </a:r>
          </a:p>
          <a:p>
            <a:pPr marL="285750" indent="-285750">
              <a:buFont typeface="Arial" panose="020B0604020202020204" pitchFamily="34" charset="0"/>
              <a:buChar char="•"/>
            </a:pPr>
            <a:r>
              <a:rPr lang="en-US" sz="2000" dirty="0" smtClean="0">
                <a:solidFill>
                  <a:srgbClr val="FF0000"/>
                </a:solidFill>
                <a:latin typeface="Calibri" panose="020F0502020204030204" pitchFamily="34" charset="0"/>
              </a:rPr>
              <a:t>All your model knows is to classify into these given labels</a:t>
            </a:r>
            <a:endParaRPr lang="en-US" sz="2000" dirty="0">
              <a:solidFill>
                <a:srgbClr val="FF0000"/>
              </a:solidFill>
              <a:latin typeface="Calibri" panose="020F0502020204030204" pitchFamily="34" charset="0"/>
            </a:endParaRPr>
          </a:p>
        </p:txBody>
      </p:sp>
      <p:sp>
        <p:nvSpPr>
          <p:cNvPr id="3" name="Rectangle 2"/>
          <p:cNvSpPr/>
          <p:nvPr/>
        </p:nvSpPr>
        <p:spPr>
          <a:xfrm>
            <a:off x="2286000" y="4639270"/>
            <a:ext cx="4572000" cy="1015663"/>
          </a:xfrm>
          <a:prstGeom prst="rect">
            <a:avLst/>
          </a:prstGeom>
          <a:solidFill>
            <a:srgbClr val="FFFFCC"/>
          </a:solidFill>
          <a:ln w="28575">
            <a:solidFill>
              <a:schemeClr val="bg2"/>
            </a:solidFill>
          </a:ln>
        </p:spPr>
        <p:txBody>
          <a:bodyPr>
            <a:spAutoFit/>
          </a:bodyPr>
          <a:lstStyle/>
          <a:p>
            <a:pPr algn="ctr"/>
            <a:r>
              <a:rPr lang="en-US" sz="2000" dirty="0">
                <a:solidFill>
                  <a:srgbClr val="003366"/>
                </a:solidFill>
                <a:latin typeface="+mn-lt"/>
              </a:rPr>
              <a:t>It is possible to map a document to an ontology of semantic categories, without training with labeled data?</a:t>
            </a:r>
          </a:p>
        </p:txBody>
      </p:sp>
    </p:spTree>
    <p:extLst>
      <p:ext uri="{BB962C8B-B14F-4D97-AF65-F5344CB8AC3E}">
        <p14:creationId xmlns:p14="http://schemas.microsoft.com/office/powerpoint/2010/main" val="14099656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66800"/>
            <a:ext cx="4343400" cy="4524315"/>
          </a:xfrm>
          <a:prstGeom prst="rect">
            <a:avLst/>
          </a:prstGeom>
          <a:solidFill>
            <a:schemeClr val="bg1"/>
          </a:solidFill>
        </p:spPr>
        <p:txBody>
          <a:bodyPr wrap="square" rtlCol="0">
            <a:spAutoFit/>
          </a:bodyPr>
          <a:lstStyle/>
          <a:p>
            <a:pPr algn="just"/>
            <a:r>
              <a:rPr lang="en-US" sz="1600" dirty="0" smtClean="0"/>
              <a:t>On Feb. 8, Dong Nguyen announced that he would be removing his hit game </a:t>
            </a:r>
            <a:r>
              <a:rPr lang="en-US" sz="1600" dirty="0" err="1" smtClean="0"/>
              <a:t>Flappy</a:t>
            </a:r>
            <a:r>
              <a:rPr lang="en-US" sz="1600" dirty="0" smtClean="0"/>
              <a:t> Bird from both the </a:t>
            </a:r>
            <a:r>
              <a:rPr lang="en-US" sz="1600" dirty="0" err="1" smtClean="0"/>
              <a:t>iOS</a:t>
            </a:r>
            <a:r>
              <a:rPr lang="en-US" sz="1600" dirty="0" smtClean="0"/>
              <a:t> and Android app stores, saying that the success of the game is something he never wanted. Some fans of the game took it personally, replying that they would either kill Nguyen or kill themselves if he followed through with his decision.</a:t>
            </a:r>
          </a:p>
          <a:p>
            <a:pPr algn="just"/>
            <a:r>
              <a:rPr lang="en-US" sz="1600" dirty="0" smtClean="0"/>
              <a:t>Frank Lantz, the director of the New York University Game Center, said that Nguyen's meltdown resembles how some actors or musicians behave. "People like that can go a little bonkers after being exposed to this kind of interest and attention," he told ABC News. "Especially when there's a healthy dose of Internet trolls."</a:t>
            </a:r>
          </a:p>
          <a:p>
            <a:pPr algn="just"/>
            <a:r>
              <a:rPr lang="en-US" sz="1600" dirty="0" smtClean="0"/>
              <a:t>Nguyen did not respond to ABC News' request for comment.</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38</a:t>
            </a:fld>
            <a:endParaRPr lang="en-US" altLang="zh-TW"/>
          </a:p>
        </p:txBody>
      </p:sp>
      <p:sp>
        <p:nvSpPr>
          <p:cNvPr id="2" name="Title 1"/>
          <p:cNvSpPr>
            <a:spLocks noGrp="1"/>
          </p:cNvSpPr>
          <p:nvPr>
            <p:ph type="title"/>
          </p:nvPr>
        </p:nvSpPr>
        <p:spPr/>
        <p:txBody>
          <a:bodyPr/>
          <a:lstStyle/>
          <a:p>
            <a:r>
              <a:rPr lang="en-US" dirty="0" smtClean="0"/>
              <a:t>Text Categorization</a:t>
            </a:r>
            <a:endParaRPr lang="en-US" dirty="0"/>
          </a:p>
        </p:txBody>
      </p:sp>
      <p:sp>
        <p:nvSpPr>
          <p:cNvPr id="6" name="Rectangle 5"/>
          <p:cNvSpPr/>
          <p:nvPr/>
        </p:nvSpPr>
        <p:spPr>
          <a:xfrm>
            <a:off x="4343400" y="1066800"/>
            <a:ext cx="4800600" cy="5139869"/>
          </a:xfrm>
          <a:prstGeom prst="rect">
            <a:avLst/>
          </a:prstGeom>
          <a:solidFill>
            <a:schemeClr val="bg1"/>
          </a:solidFill>
        </p:spPr>
        <p:txBody>
          <a:bodyPr wrap="square">
            <a:spAutoFit/>
          </a:bodyPr>
          <a:lstStyle/>
          <a:p>
            <a:pPr algn="just"/>
            <a:r>
              <a:rPr lang="en-US" sz="1600" dirty="0" smtClean="0"/>
              <a:t>7 February 2014 is going to be a great day in the history of Russia with the upcoming XXII Winter Olympics 2014 in Sochi. As the climate in Russia is subtropical, hence you would love to watch ice capped mountains from the beautiful beaches of Sochi. 2014 Winter Olympics would be an ultimate event for you to share your joys, emotions and the winning moments of your </a:t>
            </a:r>
            <a:r>
              <a:rPr lang="en-US" sz="1600" dirty="0" err="1" smtClean="0"/>
              <a:t>favourite</a:t>
            </a:r>
            <a:r>
              <a:rPr lang="en-US" sz="1600" dirty="0" smtClean="0"/>
              <a:t> sports champions. If you are really an obsessive fan of Winter Olympics games then you should definitely book your ticket to confirm your presence in winter Olympics 2014 which are going to be held in the provincial town, Sochi. Sochi Organizing committee (SOOC) would be responsible for the organization of this great international multi sport event from 7 to 23 February 2014.</a:t>
            </a:r>
          </a:p>
          <a:p>
            <a:pPr algn="just"/>
            <a:endParaRPr lang="en-US" sz="1600" dirty="0"/>
          </a:p>
          <a:p>
            <a:pPr algn="just"/>
            <a:endParaRPr lang="en-US" sz="1600" dirty="0" smtClean="0"/>
          </a:p>
          <a:p>
            <a:pPr algn="just"/>
            <a:endParaRPr lang="en-US" sz="1600" dirty="0"/>
          </a:p>
          <a:p>
            <a:pPr algn="just"/>
            <a:endParaRPr lang="en-US" sz="1600" dirty="0"/>
          </a:p>
        </p:txBody>
      </p:sp>
      <p:pic>
        <p:nvPicPr>
          <p:cNvPr id="7" name="Picture 6"/>
          <p:cNvPicPr>
            <a:picLocks noChangeAspect="1" noChangeArrowheads="1"/>
          </p:cNvPicPr>
          <p:nvPr/>
        </p:nvPicPr>
        <p:blipFill>
          <a:blip r:embed="rId3"/>
          <a:srcRect/>
          <a:stretch>
            <a:fillRect/>
          </a:stretch>
        </p:blipFill>
        <p:spPr bwMode="auto">
          <a:xfrm>
            <a:off x="0" y="1295399"/>
            <a:ext cx="4272775" cy="4504049"/>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4800600" y="1295399"/>
            <a:ext cx="4343400" cy="4578497"/>
          </a:xfrm>
          <a:prstGeom prst="rect">
            <a:avLst/>
          </a:prstGeom>
          <a:noFill/>
          <a:ln w="9525">
            <a:noFill/>
            <a:miter lim="800000"/>
            <a:headEnd/>
            <a:tailEnd/>
          </a:ln>
          <a:effectLst/>
        </p:spPr>
      </p:pic>
      <p:sp>
        <p:nvSpPr>
          <p:cNvPr id="9" name="Rectangle 8"/>
          <p:cNvSpPr/>
          <p:nvPr/>
        </p:nvSpPr>
        <p:spPr>
          <a:xfrm>
            <a:off x="1524000" y="2133600"/>
            <a:ext cx="1230337" cy="369332"/>
          </a:xfrm>
          <a:prstGeom prst="rect">
            <a:avLst/>
          </a:prstGeom>
        </p:spPr>
        <p:txBody>
          <a:bodyPr wrap="none">
            <a:spAutoFit/>
          </a:bodyPr>
          <a:lstStyle/>
          <a:p>
            <a:r>
              <a:rPr lang="en-US" dirty="0" err="1" smtClean="0"/>
              <a:t>Flappy</a:t>
            </a:r>
            <a:r>
              <a:rPr lang="en-US" dirty="0" smtClean="0"/>
              <a:t> Bird</a:t>
            </a:r>
            <a:endParaRPr lang="en-US" dirty="0"/>
          </a:p>
        </p:txBody>
      </p:sp>
      <p:sp>
        <p:nvSpPr>
          <p:cNvPr id="10" name="Rectangle 9"/>
          <p:cNvSpPr/>
          <p:nvPr/>
        </p:nvSpPr>
        <p:spPr>
          <a:xfrm>
            <a:off x="2971800" y="2286000"/>
            <a:ext cx="548548" cy="369332"/>
          </a:xfrm>
          <a:prstGeom prst="rect">
            <a:avLst/>
          </a:prstGeom>
        </p:spPr>
        <p:txBody>
          <a:bodyPr wrap="none">
            <a:spAutoFit/>
          </a:bodyPr>
          <a:lstStyle/>
          <a:p>
            <a:r>
              <a:rPr lang="en-US" dirty="0" err="1" smtClean="0"/>
              <a:t>iOS</a:t>
            </a:r>
            <a:r>
              <a:rPr lang="en-US" dirty="0" smtClean="0"/>
              <a:t> </a:t>
            </a:r>
            <a:endParaRPr lang="en-US" dirty="0"/>
          </a:p>
        </p:txBody>
      </p:sp>
      <p:sp>
        <p:nvSpPr>
          <p:cNvPr id="11" name="Rectangle 10"/>
          <p:cNvSpPr/>
          <p:nvPr/>
        </p:nvSpPr>
        <p:spPr>
          <a:xfrm>
            <a:off x="1371600" y="2819400"/>
            <a:ext cx="987258" cy="369332"/>
          </a:xfrm>
          <a:prstGeom prst="rect">
            <a:avLst/>
          </a:prstGeom>
        </p:spPr>
        <p:txBody>
          <a:bodyPr wrap="none">
            <a:spAutoFit/>
          </a:bodyPr>
          <a:lstStyle/>
          <a:p>
            <a:r>
              <a:rPr lang="en-US" dirty="0" smtClean="0"/>
              <a:t>Android </a:t>
            </a:r>
            <a:endParaRPr lang="en-US" dirty="0"/>
          </a:p>
        </p:txBody>
      </p:sp>
      <p:sp>
        <p:nvSpPr>
          <p:cNvPr id="12" name="Rectangle 11"/>
          <p:cNvSpPr/>
          <p:nvPr/>
        </p:nvSpPr>
        <p:spPr>
          <a:xfrm>
            <a:off x="2743200" y="2743200"/>
            <a:ext cx="680443" cy="369332"/>
          </a:xfrm>
          <a:prstGeom prst="rect">
            <a:avLst/>
          </a:prstGeom>
        </p:spPr>
        <p:txBody>
          <a:bodyPr wrap="none">
            <a:spAutoFit/>
          </a:bodyPr>
          <a:lstStyle/>
          <a:p>
            <a:r>
              <a:rPr lang="en-US" dirty="0" smtClean="0"/>
              <a:t>apps </a:t>
            </a:r>
            <a:endParaRPr lang="en-US" dirty="0"/>
          </a:p>
        </p:txBody>
      </p:sp>
      <p:sp>
        <p:nvSpPr>
          <p:cNvPr id="13" name="Rectangle 12"/>
          <p:cNvSpPr/>
          <p:nvPr/>
        </p:nvSpPr>
        <p:spPr>
          <a:xfrm>
            <a:off x="1295400" y="3276600"/>
            <a:ext cx="750718" cy="369332"/>
          </a:xfrm>
          <a:prstGeom prst="rect">
            <a:avLst/>
          </a:prstGeom>
        </p:spPr>
        <p:txBody>
          <a:bodyPr wrap="none">
            <a:spAutoFit/>
          </a:bodyPr>
          <a:lstStyle/>
          <a:p>
            <a:r>
              <a:rPr lang="en-US" dirty="0" smtClean="0"/>
              <a:t>stores</a:t>
            </a:r>
            <a:endParaRPr lang="en-US" dirty="0"/>
          </a:p>
        </p:txBody>
      </p:sp>
      <p:sp>
        <p:nvSpPr>
          <p:cNvPr id="14" name="Rectangle 13"/>
          <p:cNvSpPr/>
          <p:nvPr/>
        </p:nvSpPr>
        <p:spPr>
          <a:xfrm>
            <a:off x="3048000" y="3276600"/>
            <a:ext cx="752642" cy="369332"/>
          </a:xfrm>
          <a:prstGeom prst="rect">
            <a:avLst/>
          </a:prstGeom>
        </p:spPr>
        <p:txBody>
          <a:bodyPr wrap="none">
            <a:spAutoFit/>
          </a:bodyPr>
          <a:lstStyle/>
          <a:p>
            <a:r>
              <a:rPr lang="en-US" dirty="0" smtClean="0"/>
              <a:t>game </a:t>
            </a:r>
            <a:endParaRPr lang="en-US" dirty="0"/>
          </a:p>
        </p:txBody>
      </p:sp>
      <p:sp>
        <p:nvSpPr>
          <p:cNvPr id="15" name="Rectangle 14"/>
          <p:cNvSpPr/>
          <p:nvPr/>
        </p:nvSpPr>
        <p:spPr>
          <a:xfrm>
            <a:off x="2057400" y="3733800"/>
            <a:ext cx="1159292" cy="369332"/>
          </a:xfrm>
          <a:prstGeom prst="rect">
            <a:avLst/>
          </a:prstGeom>
        </p:spPr>
        <p:txBody>
          <a:bodyPr wrap="none">
            <a:spAutoFit/>
          </a:bodyPr>
          <a:lstStyle/>
          <a:p>
            <a:r>
              <a:rPr lang="en-US" dirty="0" smtClean="0"/>
              <a:t>musicians </a:t>
            </a:r>
            <a:endParaRPr lang="en-US" dirty="0"/>
          </a:p>
        </p:txBody>
      </p:sp>
      <p:sp>
        <p:nvSpPr>
          <p:cNvPr id="16" name="Rectangle 15"/>
          <p:cNvSpPr/>
          <p:nvPr/>
        </p:nvSpPr>
        <p:spPr>
          <a:xfrm>
            <a:off x="6553200" y="2057400"/>
            <a:ext cx="827471" cy="369332"/>
          </a:xfrm>
          <a:prstGeom prst="rect">
            <a:avLst/>
          </a:prstGeom>
        </p:spPr>
        <p:txBody>
          <a:bodyPr wrap="none">
            <a:spAutoFit/>
          </a:bodyPr>
          <a:lstStyle/>
          <a:p>
            <a:r>
              <a:rPr lang="en-US" dirty="0" smtClean="0"/>
              <a:t>Russia </a:t>
            </a:r>
            <a:endParaRPr lang="en-US" dirty="0"/>
          </a:p>
        </p:txBody>
      </p:sp>
      <p:sp>
        <p:nvSpPr>
          <p:cNvPr id="17" name="Rectangle 16"/>
          <p:cNvSpPr/>
          <p:nvPr/>
        </p:nvSpPr>
        <p:spPr>
          <a:xfrm>
            <a:off x="6019800" y="2514600"/>
            <a:ext cx="885371" cy="369332"/>
          </a:xfrm>
          <a:prstGeom prst="rect">
            <a:avLst/>
          </a:prstGeom>
        </p:spPr>
        <p:txBody>
          <a:bodyPr wrap="none">
            <a:spAutoFit/>
          </a:bodyPr>
          <a:lstStyle/>
          <a:p>
            <a:r>
              <a:rPr lang="en-US" dirty="0" smtClean="0"/>
              <a:t>Winter </a:t>
            </a:r>
            <a:endParaRPr lang="en-US" dirty="0"/>
          </a:p>
        </p:txBody>
      </p:sp>
      <p:sp>
        <p:nvSpPr>
          <p:cNvPr id="18" name="Rectangle 17"/>
          <p:cNvSpPr/>
          <p:nvPr/>
        </p:nvSpPr>
        <p:spPr>
          <a:xfrm>
            <a:off x="7391400" y="2286000"/>
            <a:ext cx="1093569" cy="369332"/>
          </a:xfrm>
          <a:prstGeom prst="rect">
            <a:avLst/>
          </a:prstGeom>
        </p:spPr>
        <p:txBody>
          <a:bodyPr wrap="none">
            <a:spAutoFit/>
          </a:bodyPr>
          <a:lstStyle/>
          <a:p>
            <a:r>
              <a:rPr lang="en-US" dirty="0" smtClean="0"/>
              <a:t>Olympics </a:t>
            </a:r>
            <a:endParaRPr lang="en-US" dirty="0"/>
          </a:p>
        </p:txBody>
      </p:sp>
      <p:sp>
        <p:nvSpPr>
          <p:cNvPr id="19" name="Rectangle 18"/>
          <p:cNvSpPr/>
          <p:nvPr/>
        </p:nvSpPr>
        <p:spPr>
          <a:xfrm>
            <a:off x="6248400" y="3048000"/>
            <a:ext cx="684803" cy="369332"/>
          </a:xfrm>
          <a:prstGeom prst="rect">
            <a:avLst/>
          </a:prstGeom>
        </p:spPr>
        <p:txBody>
          <a:bodyPr wrap="none">
            <a:spAutoFit/>
          </a:bodyPr>
          <a:lstStyle/>
          <a:p>
            <a:r>
              <a:rPr lang="en-US" smtClean="0"/>
              <a:t>Sochi</a:t>
            </a:r>
            <a:endParaRPr lang="en-US" dirty="0"/>
          </a:p>
        </p:txBody>
      </p:sp>
      <p:sp>
        <p:nvSpPr>
          <p:cNvPr id="20" name="Rectangle 19"/>
          <p:cNvSpPr/>
          <p:nvPr/>
        </p:nvSpPr>
        <p:spPr>
          <a:xfrm>
            <a:off x="7162800" y="3429000"/>
            <a:ext cx="1234505" cy="369332"/>
          </a:xfrm>
          <a:prstGeom prst="rect">
            <a:avLst/>
          </a:prstGeom>
        </p:spPr>
        <p:txBody>
          <a:bodyPr wrap="none">
            <a:spAutoFit/>
          </a:bodyPr>
          <a:lstStyle/>
          <a:p>
            <a:r>
              <a:rPr lang="en-US" dirty="0" smtClean="0"/>
              <a:t>mountains </a:t>
            </a:r>
            <a:endParaRPr lang="en-US" dirty="0"/>
          </a:p>
        </p:txBody>
      </p:sp>
      <p:sp>
        <p:nvSpPr>
          <p:cNvPr id="21" name="Rectangle 20"/>
          <p:cNvSpPr/>
          <p:nvPr/>
        </p:nvSpPr>
        <p:spPr>
          <a:xfrm>
            <a:off x="5867400" y="3581400"/>
            <a:ext cx="1010213" cy="369332"/>
          </a:xfrm>
          <a:prstGeom prst="rect">
            <a:avLst/>
          </a:prstGeom>
        </p:spPr>
        <p:txBody>
          <a:bodyPr wrap="none">
            <a:spAutoFit/>
          </a:bodyPr>
          <a:lstStyle/>
          <a:p>
            <a:r>
              <a:rPr lang="en-US" dirty="0" smtClean="0"/>
              <a:t>beaches </a:t>
            </a:r>
            <a:endParaRPr lang="en-US" dirty="0"/>
          </a:p>
        </p:txBody>
      </p:sp>
      <p:sp>
        <p:nvSpPr>
          <p:cNvPr id="22" name="Rectangle 21"/>
          <p:cNvSpPr/>
          <p:nvPr/>
        </p:nvSpPr>
        <p:spPr>
          <a:xfrm>
            <a:off x="7086600" y="3886200"/>
            <a:ext cx="817853" cy="369332"/>
          </a:xfrm>
          <a:prstGeom prst="rect">
            <a:avLst/>
          </a:prstGeom>
        </p:spPr>
        <p:txBody>
          <a:bodyPr wrap="none">
            <a:spAutoFit/>
          </a:bodyPr>
          <a:lstStyle/>
          <a:p>
            <a:r>
              <a:rPr lang="en-US" dirty="0" smtClean="0"/>
              <a:t>sports </a:t>
            </a:r>
            <a:endParaRPr lang="en-US" dirty="0"/>
          </a:p>
        </p:txBody>
      </p:sp>
      <p:sp>
        <p:nvSpPr>
          <p:cNvPr id="23" name="Rectangle 22"/>
          <p:cNvSpPr/>
          <p:nvPr/>
        </p:nvSpPr>
        <p:spPr>
          <a:xfrm>
            <a:off x="7162800" y="2819400"/>
            <a:ext cx="1207382" cy="369332"/>
          </a:xfrm>
          <a:prstGeom prst="rect">
            <a:avLst/>
          </a:prstGeom>
        </p:spPr>
        <p:txBody>
          <a:bodyPr wrap="none">
            <a:spAutoFit/>
          </a:bodyPr>
          <a:lstStyle/>
          <a:p>
            <a:r>
              <a:rPr lang="en-US" dirty="0" smtClean="0"/>
              <a:t>champions</a:t>
            </a:r>
            <a:endParaRPr lang="en-US" dirty="0"/>
          </a:p>
        </p:txBody>
      </p:sp>
      <p:sp>
        <p:nvSpPr>
          <p:cNvPr id="24" name="Rounded Rectangle 23"/>
          <p:cNvSpPr/>
          <p:nvPr/>
        </p:nvSpPr>
        <p:spPr>
          <a:xfrm>
            <a:off x="1524000" y="1066800"/>
            <a:ext cx="1828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Mobile Games</a:t>
            </a:r>
            <a:endParaRPr lang="en-US" dirty="0"/>
          </a:p>
        </p:txBody>
      </p:sp>
      <p:sp>
        <p:nvSpPr>
          <p:cNvPr id="25" name="Rounded Rectangle 24"/>
          <p:cNvSpPr/>
          <p:nvPr/>
        </p:nvSpPr>
        <p:spPr>
          <a:xfrm>
            <a:off x="6248400" y="990600"/>
            <a:ext cx="1828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Sports</a:t>
            </a:r>
            <a:endParaRPr lang="en-US" dirty="0"/>
          </a:p>
        </p:txBody>
      </p:sp>
      <p:sp>
        <p:nvSpPr>
          <p:cNvPr id="27" name="Rectangle 26"/>
          <p:cNvSpPr/>
          <p:nvPr/>
        </p:nvSpPr>
        <p:spPr>
          <a:xfrm>
            <a:off x="1219200" y="4876800"/>
            <a:ext cx="6922382" cy="707886"/>
          </a:xfrm>
          <a:prstGeom prst="rect">
            <a:avLst/>
          </a:prstGeom>
          <a:solidFill>
            <a:srgbClr val="FFFFCC"/>
          </a:solidFill>
          <a:ln w="28575">
            <a:solidFill>
              <a:schemeClr val="bg2"/>
            </a:solidFill>
          </a:ln>
        </p:spPr>
        <p:txBody>
          <a:bodyPr wrap="square">
            <a:spAutoFit/>
          </a:bodyPr>
          <a:lstStyle/>
          <a:p>
            <a:pPr marL="285750" indent="-285750">
              <a:buFont typeface="Arial" panose="020B0604020202020204" pitchFamily="34" charset="0"/>
              <a:buChar char="•"/>
            </a:pPr>
            <a:r>
              <a:rPr lang="en-US" sz="2000" dirty="0" smtClean="0">
                <a:latin typeface="Calibri" panose="020F0502020204030204" pitchFamily="34" charset="0"/>
              </a:rPr>
              <a:t>Goal: categorize (short) snippets of text into a given (possibly large) ontology, </a:t>
            </a:r>
            <a:r>
              <a:rPr lang="en-US" sz="2000" dirty="0" smtClean="0">
                <a:solidFill>
                  <a:srgbClr val="FF0000"/>
                </a:solidFill>
                <a:latin typeface="Calibri" panose="020F0502020204030204" pitchFamily="34" charset="0"/>
              </a:rPr>
              <a:t>without supervision</a:t>
            </a:r>
            <a:r>
              <a:rPr lang="en-US" sz="2000" dirty="0" smtClean="0">
                <a:latin typeface="Calibri" panose="020F0502020204030204" pitchFamily="34" charset="0"/>
              </a:rPr>
              <a:t>. </a:t>
            </a:r>
            <a:endParaRPr lang="en-US"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746917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heckerboard(across)">
                                      <p:cBhvr>
                                        <p:cTn id="34" dur="500"/>
                                        <p:tgtEl>
                                          <p:spTgt spid="1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heckerboard(across)">
                                      <p:cBhvr>
                                        <p:cTn id="40" dur="500"/>
                                        <p:tgtEl>
                                          <p:spTgt spid="1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heckerboard(across)">
                                      <p:cBhvr>
                                        <p:cTn id="46" dur="500"/>
                                        <p:tgtEl>
                                          <p:spTgt spid="20"/>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heckerboard(across)">
                                      <p:cBhvr>
                                        <p:cTn id="49" dur="500"/>
                                        <p:tgtEl>
                                          <p:spTgt spid="21"/>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heckerboard(across)">
                                      <p:cBhvr>
                                        <p:cTn id="52" dur="500"/>
                                        <p:tgtEl>
                                          <p:spTgt spid="22"/>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heckerboard(across)">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checkerboard(across)">
                                      <p:cBhvr>
                                        <p:cTn id="60" dur="500"/>
                                        <p:tgtEl>
                                          <p:spTgt spid="24"/>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checkerboard(across)">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Dataless Classification Results </a:t>
            </a:r>
            <a:r>
              <a:rPr lang="en-US" altLang="zh-CN" sz="1800" dirty="0">
                <a:solidFill>
                  <a:srgbClr val="000000"/>
                </a:solidFill>
              </a:rPr>
              <a:t>[AAAI’08, AAAI’14;IJCAI’16]</a:t>
            </a:r>
            <a:endParaRPr lang="en-US" dirty="0"/>
          </a:p>
        </p:txBody>
      </p:sp>
      <p:sp>
        <p:nvSpPr>
          <p:cNvPr id="3" name="Content Placeholder 2"/>
          <p:cNvSpPr>
            <a:spLocks noGrp="1"/>
          </p:cNvSpPr>
          <p:nvPr>
            <p:ph idx="1"/>
          </p:nvPr>
        </p:nvSpPr>
        <p:spPr>
          <a:xfrm>
            <a:off x="457200" y="1143000"/>
            <a:ext cx="8229600" cy="4953000"/>
          </a:xfrm>
        </p:spPr>
        <p:txBody>
          <a:bodyPr/>
          <a:lstStyle/>
          <a:p>
            <a:endParaRPr lang="en-US" dirty="0" smtClean="0"/>
          </a:p>
          <a:p>
            <a:r>
              <a:rPr lang="en-US" dirty="0" smtClean="0"/>
              <a:t>Hierarchical Multiclass classification</a:t>
            </a:r>
          </a:p>
          <a:p>
            <a:pPr lvl="1"/>
            <a:r>
              <a:rPr lang="en-US" dirty="0" smtClean="0"/>
              <a:t>Dataless followed by bootstrapping</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Moreover, dataless is more flexible in choosing the appropriate category in the taxonomy</a:t>
            </a:r>
          </a:p>
          <a:p>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39</a:t>
            </a:fld>
            <a:endParaRPr lang="en-US" altLang="zh-TW"/>
          </a:p>
        </p:txBody>
      </p:sp>
      <p:pic>
        <p:nvPicPr>
          <p:cNvPr id="5122" name="Picture 2"/>
          <p:cNvPicPr>
            <a:picLocks noChangeAspect="1" noChangeArrowheads="1"/>
          </p:cNvPicPr>
          <p:nvPr/>
        </p:nvPicPr>
        <p:blipFill>
          <a:blip r:embed="rId2"/>
          <a:srcRect/>
          <a:stretch>
            <a:fillRect/>
          </a:stretch>
        </p:blipFill>
        <p:spPr bwMode="auto">
          <a:xfrm>
            <a:off x="1004454" y="2424545"/>
            <a:ext cx="5486401" cy="2678328"/>
          </a:xfrm>
          <a:prstGeom prst="rect">
            <a:avLst/>
          </a:prstGeom>
          <a:noFill/>
          <a:ln w="9525">
            <a:noFill/>
            <a:miter lim="800000"/>
            <a:headEnd/>
            <a:tailEnd/>
          </a:ln>
          <a:effectLst/>
        </p:spPr>
      </p:pic>
      <p:sp>
        <p:nvSpPr>
          <p:cNvPr id="6" name="Rectangle 5"/>
          <p:cNvSpPr/>
          <p:nvPr/>
        </p:nvSpPr>
        <p:spPr>
          <a:xfrm>
            <a:off x="609600" y="5943600"/>
            <a:ext cx="8001000" cy="307777"/>
          </a:xfrm>
          <a:prstGeom prst="rect">
            <a:avLst/>
          </a:prstGeom>
        </p:spPr>
        <p:txBody>
          <a:bodyPr wrap="square">
            <a:spAutoFit/>
          </a:bodyPr>
          <a:lstStyle/>
          <a:p>
            <a:r>
              <a:rPr lang="en-US" sz="1400" dirty="0" smtClean="0"/>
              <a:t>OHLDA refers to an LDA based unsupervised method proposed in (Ha-</a:t>
            </a:r>
            <a:r>
              <a:rPr lang="en-US" sz="1400" dirty="0" err="1" smtClean="0"/>
              <a:t>Thuc</a:t>
            </a:r>
            <a:r>
              <a:rPr lang="en-US" sz="1400" dirty="0" smtClean="0"/>
              <a:t> and Renders 2011).</a:t>
            </a:r>
            <a:endParaRPr lang="en-US" sz="1400" dirty="0"/>
          </a:p>
        </p:txBody>
      </p:sp>
      <p:sp>
        <p:nvSpPr>
          <p:cNvPr id="7" name="Rectangle 6"/>
          <p:cNvSpPr/>
          <p:nvPr/>
        </p:nvSpPr>
        <p:spPr bwMode="auto">
          <a:xfrm>
            <a:off x="5257800" y="4752110"/>
            <a:ext cx="762000" cy="304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5257800" y="3595255"/>
            <a:ext cx="762000" cy="609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Rectangular Callout 9"/>
          <p:cNvSpPr/>
          <p:nvPr/>
        </p:nvSpPr>
        <p:spPr bwMode="auto">
          <a:xfrm>
            <a:off x="7086600" y="1977117"/>
            <a:ext cx="1662545" cy="1373408"/>
          </a:xfrm>
          <a:prstGeom prst="wedgeRectCallout">
            <a:avLst>
              <a:gd name="adj1" fmla="val -101705"/>
              <a:gd name="adj2" fmla="val 154741"/>
            </a:avLst>
          </a:prstGeom>
          <a:solidFill>
            <a:srgbClr val="FFFFCC"/>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cs typeface="Arial" charset="0"/>
              </a:rPr>
              <a:t>No task specific annotated data!! </a:t>
            </a:r>
          </a:p>
        </p:txBody>
      </p:sp>
    </p:spTree>
    <p:extLst>
      <p:ext uri="{BB962C8B-B14F-4D97-AF65-F5344CB8AC3E}">
        <p14:creationId xmlns:p14="http://schemas.microsoft.com/office/powerpoint/2010/main" val="70939716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1"/>
          </p:nvPr>
        </p:nvSpPr>
        <p:spPr/>
        <p:txBody>
          <a:bodyPr/>
          <a:lstStyle/>
          <a:p>
            <a:r>
              <a:rPr lang="en-US" altLang="zh-TW"/>
              <a:t>Page </a:t>
            </a:r>
            <a:fld id="{BBA813B3-701C-4A0C-B107-BDD5A763BF05}" type="slidenum">
              <a:rPr lang="en-US" altLang="zh-TW"/>
              <a:pPr/>
              <a:t>4</a:t>
            </a:fld>
            <a:endParaRPr lang="en-US" altLang="zh-TW"/>
          </a:p>
        </p:txBody>
      </p:sp>
      <p:sp>
        <p:nvSpPr>
          <p:cNvPr id="1280003" name="Rectangle 3"/>
          <p:cNvSpPr>
            <a:spLocks noChangeArrowheads="1"/>
          </p:cNvSpPr>
          <p:nvPr/>
        </p:nvSpPr>
        <p:spPr bwMode="auto">
          <a:xfrm>
            <a:off x="509588" y="2087563"/>
            <a:ext cx="34877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 pos="3282950"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a:solidFill>
                  <a:srgbClr val="000000"/>
                </a:solidFill>
              </a:rPr>
              <a:t>Smur! Rivvo della frowler.</a:t>
            </a:r>
          </a:p>
        </p:txBody>
      </p:sp>
      <p:sp>
        <p:nvSpPr>
          <p:cNvPr id="1280004" name="Rectangle 4"/>
          <p:cNvSpPr>
            <a:spLocks noChangeArrowheads="1"/>
          </p:cNvSpPr>
          <p:nvPr/>
        </p:nvSpPr>
        <p:spPr bwMode="auto">
          <a:xfrm>
            <a:off x="3003550" y="3051175"/>
            <a:ext cx="33162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 pos="3282950"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a:solidFill>
                  <a:srgbClr val="000000"/>
                </a:solidFill>
              </a:rPr>
              <a:t>Topid rivvo den marplox.</a:t>
            </a:r>
          </a:p>
        </p:txBody>
      </p:sp>
      <p:sp>
        <p:nvSpPr>
          <p:cNvPr id="1280005" name="Rectangle 5"/>
          <p:cNvSpPr>
            <a:spLocks noChangeArrowheads="1"/>
          </p:cNvSpPr>
          <p:nvPr/>
        </p:nvSpPr>
        <p:spPr bwMode="auto">
          <a:xfrm>
            <a:off x="3651250" y="5408613"/>
            <a:ext cx="3225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a:solidFill>
                  <a:srgbClr val="000000"/>
                </a:solidFill>
              </a:rPr>
              <a:t>Marplox dorinda blicket.</a:t>
            </a:r>
          </a:p>
        </p:txBody>
      </p:sp>
      <p:sp>
        <p:nvSpPr>
          <p:cNvPr id="1280006" name="Rectangle 6"/>
          <p:cNvSpPr>
            <a:spLocks noChangeArrowheads="1"/>
          </p:cNvSpPr>
          <p:nvPr/>
        </p:nvSpPr>
        <p:spPr bwMode="auto">
          <a:xfrm>
            <a:off x="717550" y="4243388"/>
            <a:ext cx="3140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a:solidFill>
                  <a:srgbClr val="000000"/>
                </a:solidFill>
              </a:rPr>
              <a:t>Blert dor marplox, arno.</a:t>
            </a:r>
          </a:p>
        </p:txBody>
      </p:sp>
      <p:pic>
        <p:nvPicPr>
          <p:cNvPr id="128000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2238" y="2611438"/>
            <a:ext cx="965200" cy="1447800"/>
          </a:xfrm>
          <a:prstGeom prst="rect">
            <a:avLst/>
          </a:prstGeom>
          <a:noFill/>
          <a:ln w="57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008" name="Rectangle 8"/>
          <p:cNvSpPr>
            <a:spLocks noChangeArrowheads="1"/>
          </p:cNvSpPr>
          <p:nvPr/>
        </p:nvSpPr>
        <p:spPr bwMode="auto">
          <a:xfrm>
            <a:off x="4191000" y="1914525"/>
            <a:ext cx="1143000" cy="914400"/>
          </a:xfrm>
          <a:prstGeom prst="rect">
            <a:avLst/>
          </a:prstGeom>
          <a:noFill/>
          <a:ln w="381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defTabSz="414338">
              <a:tabLst>
                <a:tab pos="657225" algn="l"/>
              </a:tabLst>
              <a:defRPr sz="2400">
                <a:solidFill>
                  <a:schemeClr val="tx1"/>
                </a:solidFill>
                <a:latin typeface="Times New Roman" pitchFamily="18" charset="0"/>
              </a:defRPr>
            </a:lvl1pPr>
            <a:lvl2pPr marL="674688" indent="-260350" defTabSz="414338">
              <a:tabLst>
                <a:tab pos="657225" algn="l"/>
              </a:tabLst>
              <a:defRPr sz="2400">
                <a:solidFill>
                  <a:schemeClr val="tx1"/>
                </a:solidFill>
                <a:latin typeface="Times New Roman" pitchFamily="18" charset="0"/>
              </a:defRPr>
            </a:lvl2pPr>
            <a:lvl3pPr marL="1036638" indent="-207963" defTabSz="414338">
              <a:tabLst>
                <a:tab pos="657225" algn="l"/>
              </a:tabLst>
              <a:defRPr sz="2400">
                <a:solidFill>
                  <a:schemeClr val="tx1"/>
                </a:solidFill>
                <a:latin typeface="Times New Roman" pitchFamily="18" charset="0"/>
              </a:defRPr>
            </a:lvl3pPr>
            <a:lvl4pPr marL="1450975" indent="-206375" defTabSz="414338">
              <a:tabLst>
                <a:tab pos="657225" algn="l"/>
              </a:tabLst>
              <a:defRPr sz="2400">
                <a:solidFill>
                  <a:schemeClr val="tx1"/>
                </a:solidFill>
                <a:latin typeface="Times New Roman" pitchFamily="18" charset="0"/>
              </a:defRPr>
            </a:lvl4pPr>
            <a:lvl5pPr marL="1866900" indent="-207963" defTabSz="414338">
              <a:tabLst>
                <a:tab pos="657225"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i="1">
                <a:solidFill>
                  <a:srgbClr val="000000"/>
                </a:solidFill>
              </a:rPr>
              <a:t>Scene 1</a:t>
            </a:r>
          </a:p>
        </p:txBody>
      </p:sp>
      <p:sp>
        <p:nvSpPr>
          <p:cNvPr id="1280009" name="Rectangle 9"/>
          <p:cNvSpPr>
            <a:spLocks noChangeArrowheads="1"/>
          </p:cNvSpPr>
          <p:nvPr/>
        </p:nvSpPr>
        <p:spPr bwMode="auto">
          <a:xfrm>
            <a:off x="4114800" y="4148138"/>
            <a:ext cx="1143000" cy="914400"/>
          </a:xfrm>
          <a:prstGeom prst="rect">
            <a:avLst/>
          </a:prstGeom>
          <a:noFill/>
          <a:ln w="381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defTabSz="414338">
              <a:tabLst>
                <a:tab pos="657225" algn="l"/>
              </a:tabLst>
              <a:defRPr sz="2400">
                <a:solidFill>
                  <a:schemeClr val="tx1"/>
                </a:solidFill>
                <a:latin typeface="Times New Roman" pitchFamily="18" charset="0"/>
              </a:defRPr>
            </a:lvl1pPr>
            <a:lvl2pPr marL="674688" indent="-260350" defTabSz="414338">
              <a:tabLst>
                <a:tab pos="657225" algn="l"/>
              </a:tabLst>
              <a:defRPr sz="2400">
                <a:solidFill>
                  <a:schemeClr val="tx1"/>
                </a:solidFill>
                <a:latin typeface="Times New Roman" pitchFamily="18" charset="0"/>
              </a:defRPr>
            </a:lvl2pPr>
            <a:lvl3pPr marL="1036638" indent="-207963" defTabSz="414338">
              <a:tabLst>
                <a:tab pos="657225" algn="l"/>
              </a:tabLst>
              <a:defRPr sz="2400">
                <a:solidFill>
                  <a:schemeClr val="tx1"/>
                </a:solidFill>
                <a:latin typeface="Times New Roman" pitchFamily="18" charset="0"/>
              </a:defRPr>
            </a:lvl3pPr>
            <a:lvl4pPr marL="1450975" indent="-206375" defTabSz="414338">
              <a:tabLst>
                <a:tab pos="657225" algn="l"/>
              </a:tabLst>
              <a:defRPr sz="2400">
                <a:solidFill>
                  <a:schemeClr val="tx1"/>
                </a:solidFill>
                <a:latin typeface="Times New Roman" pitchFamily="18" charset="0"/>
              </a:defRPr>
            </a:lvl4pPr>
            <a:lvl5pPr marL="1866900" indent="-207963" defTabSz="414338">
              <a:tabLst>
                <a:tab pos="657225"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i="1">
                <a:solidFill>
                  <a:srgbClr val="000000"/>
                </a:solidFill>
              </a:rPr>
              <a:t>Scene 3</a:t>
            </a:r>
          </a:p>
        </p:txBody>
      </p:sp>
      <p:sp>
        <p:nvSpPr>
          <p:cNvPr id="1280010" name="Rectangle 10"/>
          <p:cNvSpPr>
            <a:spLocks noChangeArrowheads="1"/>
          </p:cNvSpPr>
          <p:nvPr/>
        </p:nvSpPr>
        <p:spPr bwMode="auto">
          <a:xfrm>
            <a:off x="7239000" y="5181600"/>
            <a:ext cx="1143000" cy="914400"/>
          </a:xfrm>
          <a:prstGeom prst="rect">
            <a:avLst/>
          </a:prstGeom>
          <a:noFill/>
          <a:ln w="381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defTabSz="414338">
              <a:tabLst>
                <a:tab pos="657225" algn="l"/>
              </a:tabLst>
              <a:defRPr sz="2400">
                <a:solidFill>
                  <a:schemeClr val="tx1"/>
                </a:solidFill>
                <a:latin typeface="Times New Roman" pitchFamily="18" charset="0"/>
              </a:defRPr>
            </a:lvl1pPr>
            <a:lvl2pPr marL="674688" indent="-260350" defTabSz="414338">
              <a:tabLst>
                <a:tab pos="657225" algn="l"/>
              </a:tabLst>
              <a:defRPr sz="2400">
                <a:solidFill>
                  <a:schemeClr val="tx1"/>
                </a:solidFill>
                <a:latin typeface="Times New Roman" pitchFamily="18" charset="0"/>
              </a:defRPr>
            </a:lvl2pPr>
            <a:lvl3pPr marL="1036638" indent="-207963" defTabSz="414338">
              <a:tabLst>
                <a:tab pos="657225" algn="l"/>
              </a:tabLst>
              <a:defRPr sz="2400">
                <a:solidFill>
                  <a:schemeClr val="tx1"/>
                </a:solidFill>
                <a:latin typeface="Times New Roman" pitchFamily="18" charset="0"/>
              </a:defRPr>
            </a:lvl3pPr>
            <a:lvl4pPr marL="1450975" indent="-206375" defTabSz="414338">
              <a:tabLst>
                <a:tab pos="657225" algn="l"/>
              </a:tabLst>
              <a:defRPr sz="2400">
                <a:solidFill>
                  <a:schemeClr val="tx1"/>
                </a:solidFill>
                <a:latin typeface="Times New Roman" pitchFamily="18" charset="0"/>
              </a:defRPr>
            </a:lvl4pPr>
            <a:lvl5pPr marL="1866900" indent="-207963" defTabSz="414338">
              <a:tabLst>
                <a:tab pos="657225"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i="1">
                <a:solidFill>
                  <a:srgbClr val="000000"/>
                </a:solidFill>
              </a:rPr>
              <a:t>Scene n</a:t>
            </a:r>
          </a:p>
        </p:txBody>
      </p:sp>
      <p:sp>
        <p:nvSpPr>
          <p:cNvPr id="1280013" name="Rectangle 13"/>
          <p:cNvSpPr>
            <a:spLocks noGrp="1" noChangeArrowheads="1"/>
          </p:cNvSpPr>
          <p:nvPr>
            <p:ph type="title"/>
          </p:nvPr>
        </p:nvSpPr>
        <p:spPr/>
        <p:txBody>
          <a:bodyPr/>
          <a:lstStyle/>
          <a:p>
            <a:r>
              <a:rPr lang="en-US" altLang="en-US" dirty="0"/>
              <a:t>Observe how words are distributed across situations</a:t>
            </a:r>
          </a:p>
        </p:txBody>
      </p:sp>
    </p:spTree>
    <p:extLst>
      <p:ext uri="{BB962C8B-B14F-4D97-AF65-F5344CB8AC3E}">
        <p14:creationId xmlns:p14="http://schemas.microsoft.com/office/powerpoint/2010/main" val="1727667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40</a:t>
            </a:fld>
            <a:endParaRPr lang="en-US" altLang="zh-TW"/>
          </a:p>
        </p:txBody>
      </p:sp>
      <p:sp>
        <p:nvSpPr>
          <p:cNvPr id="2" name="Title 1"/>
          <p:cNvSpPr>
            <a:spLocks noGrp="1"/>
          </p:cNvSpPr>
          <p:nvPr>
            <p:ph type="title"/>
          </p:nvPr>
        </p:nvSpPr>
        <p:spPr>
          <a:xfrm>
            <a:off x="0" y="-13648"/>
            <a:ext cx="8991600" cy="533400"/>
          </a:xfrm>
        </p:spPr>
        <p:txBody>
          <a:bodyPr>
            <a:noAutofit/>
          </a:bodyPr>
          <a:lstStyle/>
          <a:p>
            <a:r>
              <a:rPr lang="en-US" altLang="zh-CN" sz="3200" dirty="0" smtClean="0"/>
              <a:t>Categorization </a:t>
            </a:r>
            <a:r>
              <a:rPr lang="en-US" altLang="zh-CN" sz="3200" dirty="0" smtClean="0">
                <a:solidFill>
                  <a:schemeClr val="tx1"/>
                </a:solidFill>
              </a:rPr>
              <a:t>without</a:t>
            </a:r>
            <a:r>
              <a:rPr lang="en-US" altLang="zh-CN" sz="3200" dirty="0" smtClean="0"/>
              <a:t> Labeled Data </a:t>
            </a:r>
            <a:r>
              <a:rPr lang="en-US" altLang="zh-CN" sz="1800" dirty="0" smtClean="0">
                <a:solidFill>
                  <a:schemeClr val="tx1"/>
                </a:solidFill>
              </a:rPr>
              <a:t>[AAAI’08, AAAI’14;IJCAI’16]</a:t>
            </a:r>
            <a:endParaRPr lang="en-US" sz="2000" dirty="0">
              <a:solidFill>
                <a:schemeClr val="tx1"/>
              </a:solidFill>
            </a:endParaRPr>
          </a:p>
        </p:txBody>
      </p:sp>
      <p:sp>
        <p:nvSpPr>
          <p:cNvPr id="3" name="Content Placeholder 2"/>
          <p:cNvSpPr>
            <a:spLocks noGrp="1"/>
          </p:cNvSpPr>
          <p:nvPr>
            <p:ph idx="4294967295"/>
          </p:nvPr>
        </p:nvSpPr>
        <p:spPr>
          <a:xfrm>
            <a:off x="762000" y="1143000"/>
            <a:ext cx="8382000" cy="5029200"/>
          </a:xfrm>
        </p:spPr>
        <p:txBody>
          <a:bodyPr>
            <a:normAutofit/>
          </a:bodyPr>
          <a:lstStyle/>
          <a:p>
            <a:r>
              <a:rPr lang="en-US" dirty="0" smtClean="0"/>
              <a:t>Given: </a:t>
            </a:r>
          </a:p>
          <a:p>
            <a:pPr lvl="1"/>
            <a:r>
              <a:rPr lang="en-US" dirty="0" smtClean="0"/>
              <a:t>A single document (or: a collection of documents)</a:t>
            </a:r>
          </a:p>
          <a:p>
            <a:pPr lvl="1"/>
            <a:r>
              <a:rPr lang="en-US" dirty="0" smtClean="0"/>
              <a:t>A taxonomy of categories into which we want to classify the documents</a:t>
            </a:r>
          </a:p>
          <a:p>
            <a:r>
              <a:rPr lang="en-US" dirty="0" err="1" smtClean="0"/>
              <a:t>Dataless</a:t>
            </a:r>
            <a:r>
              <a:rPr lang="en-US" dirty="0" smtClean="0"/>
              <a:t> procedure:</a:t>
            </a:r>
          </a:p>
          <a:p>
            <a:pPr lvl="1"/>
            <a:r>
              <a:rPr lang="en-US" dirty="0" smtClean="0"/>
              <a:t>Let</a:t>
            </a:r>
            <a:r>
              <a:rPr lang="en-US" dirty="0" smtClean="0">
                <a:latin typeface="cmmi10"/>
              </a:rPr>
              <a:t> Á</a:t>
            </a:r>
            <a:r>
              <a:rPr lang="en-US" dirty="0" smtClean="0">
                <a:latin typeface="Calibri"/>
              </a:rPr>
              <a:t>(l</a:t>
            </a:r>
            <a:r>
              <a:rPr lang="en-US" baseline="-25000" dirty="0" smtClean="0">
                <a:latin typeface="Calibri"/>
              </a:rPr>
              <a:t>i</a:t>
            </a:r>
            <a:r>
              <a:rPr lang="en-US" dirty="0" smtClean="0"/>
              <a:t>)    be the </a:t>
            </a:r>
            <a:r>
              <a:rPr lang="en-US" dirty="0" smtClean="0">
                <a:solidFill>
                  <a:srgbClr val="0033CC"/>
                </a:solidFill>
              </a:rPr>
              <a:t>semantic representation </a:t>
            </a:r>
            <a:r>
              <a:rPr lang="en-US" dirty="0" smtClean="0"/>
              <a:t>of the labels</a:t>
            </a:r>
          </a:p>
          <a:p>
            <a:pPr lvl="1"/>
            <a:r>
              <a:rPr lang="en-US" dirty="0" smtClean="0"/>
              <a:t>Let </a:t>
            </a:r>
            <a:r>
              <a:rPr lang="en-US" dirty="0" smtClean="0">
                <a:latin typeface="cmmi10"/>
              </a:rPr>
              <a:t>Á</a:t>
            </a:r>
            <a:r>
              <a:rPr lang="en-US" dirty="0" smtClean="0"/>
              <a:t>(d)   be the </a:t>
            </a:r>
            <a:r>
              <a:rPr lang="en-US" dirty="0" smtClean="0">
                <a:solidFill>
                  <a:srgbClr val="0033CC"/>
                </a:solidFill>
              </a:rPr>
              <a:t>semantic representation of </a:t>
            </a:r>
            <a:r>
              <a:rPr lang="en-US" dirty="0" smtClean="0"/>
              <a:t>a document: </a:t>
            </a:r>
          </a:p>
          <a:p>
            <a:pPr lvl="1"/>
            <a:r>
              <a:rPr lang="en-US" dirty="0" smtClean="0"/>
              <a:t>Select the most appropriate category: </a:t>
            </a:r>
          </a:p>
          <a:p>
            <a:pPr marL="400050" lvl="1" indent="0">
              <a:buNone/>
            </a:pPr>
            <a:r>
              <a:rPr lang="en-US" dirty="0" smtClean="0">
                <a:latin typeface="Calibri"/>
              </a:rPr>
              <a:t>                                       l</a:t>
            </a:r>
            <a:r>
              <a:rPr lang="en-US" baseline="-25000" dirty="0" smtClean="0">
                <a:latin typeface="Calibri"/>
              </a:rPr>
              <a:t>i</a:t>
            </a:r>
            <a:r>
              <a:rPr lang="en-US" baseline="15000" dirty="0" smtClean="0">
                <a:latin typeface="Calibri"/>
              </a:rPr>
              <a:t>*</a:t>
            </a:r>
            <a:r>
              <a:rPr lang="en-US" dirty="0" smtClean="0"/>
              <a:t> = </a:t>
            </a:r>
            <a:r>
              <a:rPr lang="en-US" dirty="0" err="1" smtClean="0">
                <a:latin typeface="Calibri"/>
              </a:rPr>
              <a:t>argmin</a:t>
            </a:r>
            <a:r>
              <a:rPr lang="en-US" baseline="-25000" dirty="0" err="1" smtClean="0">
                <a:latin typeface="Calibri"/>
              </a:rPr>
              <a:t>i</a:t>
            </a:r>
            <a:r>
              <a:rPr lang="en-US" dirty="0" smtClean="0"/>
              <a:t> ||</a:t>
            </a:r>
            <a:r>
              <a:rPr lang="en-US" dirty="0" smtClean="0">
                <a:latin typeface="cmmi10"/>
              </a:rPr>
              <a:t>Á</a:t>
            </a:r>
            <a:r>
              <a:rPr lang="en-US" dirty="0" smtClean="0">
                <a:latin typeface="Calibri"/>
              </a:rPr>
              <a:t>(l</a:t>
            </a:r>
            <a:r>
              <a:rPr lang="en-US" baseline="-25000" dirty="0" smtClean="0">
                <a:latin typeface="Calibri"/>
              </a:rPr>
              <a:t>i</a:t>
            </a:r>
            <a:r>
              <a:rPr lang="en-US" dirty="0" smtClean="0"/>
              <a:t>) - </a:t>
            </a:r>
            <a:r>
              <a:rPr lang="en-US" dirty="0" smtClean="0">
                <a:latin typeface="cmmi10"/>
              </a:rPr>
              <a:t>Á</a:t>
            </a:r>
            <a:r>
              <a:rPr lang="en-US" dirty="0" smtClean="0"/>
              <a:t>(d)||</a:t>
            </a:r>
          </a:p>
          <a:p>
            <a:pPr lvl="1" indent="-342900"/>
            <a:r>
              <a:rPr lang="en-US" dirty="0" smtClean="0"/>
              <a:t>(If a collection of documents is available) Bootstrap </a:t>
            </a:r>
          </a:p>
          <a:p>
            <a:pPr lvl="2" indent="-342900"/>
            <a:r>
              <a:rPr lang="en-US" dirty="0" smtClean="0"/>
              <a:t>Label the most confident documents; use this to train a model.</a:t>
            </a:r>
          </a:p>
          <a:p>
            <a:r>
              <a:rPr lang="en-US" dirty="0" smtClean="0"/>
              <a:t>Key Questions: </a:t>
            </a:r>
          </a:p>
          <a:p>
            <a:pPr lvl="1"/>
            <a:r>
              <a:rPr lang="en-US" dirty="0" smtClean="0"/>
              <a:t>How to generate a </a:t>
            </a:r>
            <a:r>
              <a:rPr lang="en-US" dirty="0" smtClean="0">
                <a:solidFill>
                  <a:srgbClr val="003366"/>
                </a:solidFill>
              </a:rPr>
              <a:t>good Semantic Representations</a:t>
            </a:r>
            <a:r>
              <a:rPr lang="en-US" dirty="0" smtClean="0"/>
              <a:t>?</a:t>
            </a:r>
          </a:p>
          <a:p>
            <a:pPr lvl="1"/>
            <a:r>
              <a:rPr lang="en-US" dirty="0" smtClean="0">
                <a:solidFill>
                  <a:srgbClr val="003366"/>
                </a:solidFill>
              </a:rPr>
              <a:t>Many languages? Short snippets of text? Events? Relations? </a:t>
            </a:r>
            <a:endParaRPr lang="en-US" dirty="0"/>
          </a:p>
        </p:txBody>
      </p:sp>
      <p:sp>
        <p:nvSpPr>
          <p:cNvPr id="7" name="Rectangular Callout 6"/>
          <p:cNvSpPr/>
          <p:nvPr/>
        </p:nvSpPr>
        <p:spPr>
          <a:xfrm>
            <a:off x="2106564" y="572054"/>
            <a:ext cx="6934200" cy="1051560"/>
          </a:xfrm>
          <a:prstGeom prst="wedgeRectCallout">
            <a:avLst>
              <a:gd name="adj1" fmla="val -20620"/>
              <a:gd name="adj2" fmla="val 4959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3366"/>
                </a:solidFill>
              </a:rPr>
              <a:t>This is </a:t>
            </a:r>
            <a:r>
              <a:rPr lang="en-US" b="1" dirty="0" smtClean="0">
                <a:solidFill>
                  <a:srgbClr val="003366"/>
                </a:solidFill>
              </a:rPr>
              <a:t>not an unsupervised learning </a:t>
            </a:r>
            <a:r>
              <a:rPr lang="en-US" dirty="0" smtClean="0">
                <a:solidFill>
                  <a:srgbClr val="003366"/>
                </a:solidFill>
              </a:rPr>
              <a:t>scenario. Unsupervised learning assumes a </a:t>
            </a:r>
            <a:r>
              <a:rPr lang="en-US" dirty="0" smtClean="0">
                <a:solidFill>
                  <a:srgbClr val="3366CC"/>
                </a:solidFill>
              </a:rPr>
              <a:t>coherent collection of data points</a:t>
            </a:r>
            <a:r>
              <a:rPr lang="en-US" dirty="0" smtClean="0">
                <a:solidFill>
                  <a:srgbClr val="003366"/>
                </a:solidFill>
              </a:rPr>
              <a:t>, and that </a:t>
            </a:r>
            <a:r>
              <a:rPr lang="en-US" dirty="0" smtClean="0">
                <a:solidFill>
                  <a:srgbClr val="3366CC"/>
                </a:solidFill>
              </a:rPr>
              <a:t>similar labels are assigned to similar data points</a:t>
            </a:r>
            <a:r>
              <a:rPr lang="en-US" dirty="0" smtClean="0">
                <a:solidFill>
                  <a:srgbClr val="003366"/>
                </a:solidFill>
              </a:rPr>
              <a:t>. It cannot work on a single document. </a:t>
            </a:r>
          </a:p>
          <a:p>
            <a:r>
              <a:rPr lang="en-US" dirty="0" smtClean="0">
                <a:solidFill>
                  <a:srgbClr val="003366"/>
                </a:solidFill>
              </a:rPr>
              <a:t>Not 0-shot learning; similar to 1-shot learning.</a:t>
            </a:r>
            <a:endParaRPr lang="en-US" dirty="0">
              <a:solidFill>
                <a:srgbClr val="003366"/>
              </a:solidFill>
            </a:endParaRPr>
          </a:p>
        </p:txBody>
      </p:sp>
    </p:spTree>
    <p:extLst>
      <p:ext uri="{BB962C8B-B14F-4D97-AF65-F5344CB8AC3E}">
        <p14:creationId xmlns:p14="http://schemas.microsoft.com/office/powerpoint/2010/main" val="39642641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a:off x="6096000" y="2057400"/>
            <a:ext cx="2971800" cy="609600"/>
          </a:xfrm>
          <a:prstGeom prst="wedgeRectCallout">
            <a:avLst>
              <a:gd name="adj1" fmla="val -71761"/>
              <a:gd name="adj2" fmla="val 152538"/>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No task specific supervision. Wikipedia is there.</a:t>
            </a:r>
            <a:endParaRPr lang="en-US" dirty="0">
              <a:solidFill>
                <a:srgbClr val="003366"/>
              </a:solidFill>
            </a:endParaRPr>
          </a:p>
        </p:txBody>
      </p:sp>
      <p:sp>
        <p:nvSpPr>
          <p:cNvPr id="2" name="Title 1"/>
          <p:cNvSpPr>
            <a:spLocks noGrp="1"/>
          </p:cNvSpPr>
          <p:nvPr>
            <p:ph type="title"/>
          </p:nvPr>
        </p:nvSpPr>
        <p:spPr/>
        <p:txBody>
          <a:bodyPr/>
          <a:lstStyle/>
          <a:p>
            <a:r>
              <a:rPr lang="en-US" smtClean="0"/>
              <a:t>Text Representation</a:t>
            </a:r>
            <a:endParaRPr lang="en-US" dirty="0"/>
          </a:p>
        </p:txBody>
      </p:sp>
      <p:sp>
        <p:nvSpPr>
          <p:cNvPr id="3" name="Content Placeholder 2"/>
          <p:cNvSpPr>
            <a:spLocks noGrp="1"/>
          </p:cNvSpPr>
          <p:nvPr>
            <p:ph idx="1"/>
          </p:nvPr>
        </p:nvSpPr>
        <p:spPr>
          <a:xfrm>
            <a:off x="457199" y="914400"/>
            <a:ext cx="8552797" cy="4953000"/>
          </a:xfrm>
        </p:spPr>
        <p:txBody>
          <a:bodyPr/>
          <a:lstStyle/>
          <a:p>
            <a:r>
              <a:rPr lang="en-US" dirty="0" smtClean="0"/>
              <a:t>[Dense] Distributed Representations (Embeddings)</a:t>
            </a:r>
          </a:p>
          <a:p>
            <a:pPr lvl="1"/>
            <a:r>
              <a:rPr lang="en-US" dirty="0" smtClean="0"/>
              <a:t>New powerful implementations of good old ideas </a:t>
            </a:r>
          </a:p>
          <a:p>
            <a:pPr lvl="2"/>
            <a:r>
              <a:rPr lang="en-US" dirty="0" smtClean="0"/>
              <a:t>Represent a word as a function of words in its context</a:t>
            </a:r>
          </a:p>
          <a:p>
            <a:r>
              <a:rPr lang="en-US" dirty="0" smtClean="0"/>
              <a:t>Brown Clusters</a:t>
            </a:r>
          </a:p>
          <a:p>
            <a:pPr lvl="1"/>
            <a:r>
              <a:rPr lang="en-US" dirty="0" smtClean="0"/>
              <a:t>An HMM based approach</a:t>
            </a:r>
          </a:p>
          <a:p>
            <a:pPr lvl="1"/>
            <a:r>
              <a:rPr lang="en-US" dirty="0" smtClean="0"/>
              <a:t>Found a lot of applications in other NLP tasks</a:t>
            </a:r>
          </a:p>
          <a:p>
            <a:r>
              <a:rPr lang="en-US" dirty="0" smtClean="0"/>
              <a:t>[Sparse] Explicit Semantic Analysis (</a:t>
            </a:r>
            <a:r>
              <a:rPr lang="en-US" dirty="0"/>
              <a:t>ESA </a:t>
            </a:r>
            <a:r>
              <a:rPr lang="en-US" sz="1600" dirty="0" smtClean="0"/>
              <a:t>Gabrilovich &amp; Markovitch’2007</a:t>
            </a:r>
            <a:r>
              <a:rPr lang="en-US" dirty="0" smtClean="0"/>
              <a:t>)</a:t>
            </a:r>
          </a:p>
          <a:p>
            <a:pPr lvl="1"/>
            <a:r>
              <a:rPr lang="en-US" dirty="0" smtClean="0"/>
              <a:t>A Wikipedia driven approach –  </a:t>
            </a:r>
            <a:r>
              <a:rPr lang="en-US" dirty="0" smtClean="0">
                <a:solidFill>
                  <a:srgbClr val="0033CC"/>
                </a:solidFill>
              </a:rPr>
              <a:t>best for topical classification</a:t>
            </a:r>
          </a:p>
          <a:p>
            <a:pPr lvl="2"/>
            <a:r>
              <a:rPr lang="en-US" dirty="0" smtClean="0"/>
              <a:t>Represent a word as a function of the Wikipedia titles it occurs in</a:t>
            </a:r>
          </a:p>
          <a:p>
            <a:r>
              <a:rPr lang="en-US" b="1" dirty="0" smtClean="0"/>
              <a:t>Cross-Lingual ESA </a:t>
            </a:r>
            <a:r>
              <a:rPr lang="en-US" sz="1800" dirty="0" smtClean="0"/>
              <a:t>[Song et. al. IJCAI’16]: </a:t>
            </a:r>
            <a:endParaRPr lang="en-US" dirty="0" smtClean="0"/>
          </a:p>
          <a:p>
            <a:pPr lvl="1"/>
            <a:r>
              <a:rPr lang="en-US" dirty="0" smtClean="0"/>
              <a:t>Exploits the </a:t>
            </a:r>
            <a:r>
              <a:rPr lang="en-US" b="1" dirty="0" smtClean="0"/>
              <a:t>shared semantic space </a:t>
            </a:r>
            <a:r>
              <a:rPr lang="en-US" dirty="0" smtClean="0"/>
              <a:t>between two languages.</a:t>
            </a:r>
          </a:p>
          <a:p>
            <a:pPr lvl="1"/>
            <a:r>
              <a:rPr lang="en-US" dirty="0" smtClean="0"/>
              <a:t>This allows us to represent the </a:t>
            </a:r>
            <a:r>
              <a:rPr lang="en-US" dirty="0" smtClean="0">
                <a:solidFill>
                  <a:srgbClr val="003366"/>
                </a:solidFill>
              </a:rPr>
              <a:t>label space of the English Wikipedia </a:t>
            </a:r>
            <a:r>
              <a:rPr lang="en-US" dirty="0" smtClean="0"/>
              <a:t>and the </a:t>
            </a:r>
            <a:r>
              <a:rPr lang="en-US" dirty="0" smtClean="0">
                <a:solidFill>
                  <a:srgbClr val="003366"/>
                </a:solidFill>
              </a:rPr>
              <a:t>text space in language L </a:t>
            </a:r>
            <a:r>
              <a:rPr lang="en-US" dirty="0" smtClean="0"/>
              <a:t>in the same space</a:t>
            </a:r>
            <a:r>
              <a:rPr lang="en-US" dirty="0" smtClean="0">
                <a:solidFill>
                  <a:srgbClr val="0033CC"/>
                </a:solidFill>
              </a:rPr>
              <a:t>.</a:t>
            </a:r>
            <a:endParaRPr lang="en-US" dirty="0">
              <a:solidFill>
                <a:srgbClr val="0033CC"/>
              </a:solidFill>
            </a:endParaRP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41</a:t>
            </a:fld>
            <a:endParaRPr lang="en-US" altLang="zh-TW"/>
          </a:p>
        </p:txBody>
      </p:sp>
      <p:sp>
        <p:nvSpPr>
          <p:cNvPr id="5" name="TextBox 4"/>
          <p:cNvSpPr txBox="1"/>
          <p:nvPr/>
        </p:nvSpPr>
        <p:spPr>
          <a:xfrm>
            <a:off x="3752196" y="51504"/>
            <a:ext cx="5257801" cy="923330"/>
          </a:xfrm>
          <a:prstGeom prst="rect">
            <a:avLst/>
          </a:prstGeom>
          <a:solidFill>
            <a:srgbClr val="FFFFCC"/>
          </a:solidFill>
          <a:ln>
            <a:solidFill>
              <a:srgbClr val="FF9933"/>
            </a:solidFill>
          </a:ln>
        </p:spPr>
        <p:txBody>
          <a:bodyPr wrap="square" rtlCol="0">
            <a:spAutoFit/>
          </a:bodyPr>
          <a:lstStyle/>
          <a:p>
            <a:r>
              <a:rPr lang="en-US" dirty="0" smtClean="0">
                <a:latin typeface="+mn-lt"/>
              </a:rPr>
              <a:t>The ideal representation is task specific. </a:t>
            </a:r>
          </a:p>
          <a:p>
            <a:r>
              <a:rPr lang="en-US" dirty="0" smtClean="0">
                <a:latin typeface="+mn-lt"/>
              </a:rPr>
              <a:t>These ideas can be shown also in the context of more involved  tasks such as </a:t>
            </a:r>
            <a:r>
              <a:rPr lang="en-US" dirty="0" smtClean="0">
                <a:solidFill>
                  <a:srgbClr val="3366CC"/>
                </a:solidFill>
                <a:latin typeface="+mn-lt"/>
              </a:rPr>
              <a:t>Events </a:t>
            </a:r>
            <a:r>
              <a:rPr lang="en-US" dirty="0" smtClean="0">
                <a:latin typeface="+mn-lt"/>
              </a:rPr>
              <a:t>and </a:t>
            </a:r>
            <a:r>
              <a:rPr lang="en-US" dirty="0" smtClean="0">
                <a:solidFill>
                  <a:srgbClr val="3366CC"/>
                </a:solidFill>
                <a:latin typeface="+mn-lt"/>
              </a:rPr>
              <a:t>Relation Extraction </a:t>
            </a:r>
            <a:endParaRPr lang="en-US" dirty="0">
              <a:latin typeface="+mn-lt"/>
            </a:endParaRPr>
          </a:p>
        </p:txBody>
      </p:sp>
      <p:sp>
        <p:nvSpPr>
          <p:cNvPr id="6" name="Right Arrow 5"/>
          <p:cNvSpPr/>
          <p:nvPr/>
        </p:nvSpPr>
        <p:spPr>
          <a:xfrm>
            <a:off x="291664" y="3293107"/>
            <a:ext cx="533400" cy="3329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6096000" y="2790968"/>
            <a:ext cx="2971800" cy="786696"/>
          </a:xfrm>
          <a:prstGeom prst="wedgeRectCallout">
            <a:avLst>
              <a:gd name="adj1" fmla="val -125873"/>
              <a:gd name="adj2" fmla="val 193642"/>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Additionally, make use of cross-lingual titles space links</a:t>
            </a:r>
            <a:endParaRPr lang="en-US" dirty="0">
              <a:solidFill>
                <a:srgbClr val="003366"/>
              </a:solidFill>
            </a:endParaRPr>
          </a:p>
        </p:txBody>
      </p:sp>
    </p:spTree>
    <p:extLst>
      <p:ext uri="{BB962C8B-B14F-4D97-AF65-F5344CB8AC3E}">
        <p14:creationId xmlns:p14="http://schemas.microsoft.com/office/powerpoint/2010/main" val="41162773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42</a:t>
            </a:fld>
            <a:endParaRPr lang="en-US"/>
          </a:p>
        </p:txBody>
      </p:sp>
      <p:sp>
        <p:nvSpPr>
          <p:cNvPr id="2" name="Title 1"/>
          <p:cNvSpPr>
            <a:spLocks noGrp="1"/>
          </p:cNvSpPr>
          <p:nvPr>
            <p:ph type="title"/>
          </p:nvPr>
        </p:nvSpPr>
        <p:spPr/>
        <p:txBody>
          <a:bodyPr>
            <a:normAutofit/>
          </a:bodyPr>
          <a:lstStyle/>
          <a:p>
            <a:r>
              <a:rPr lang="en-US" dirty="0" smtClean="0"/>
              <a:t>88 Languages: 20-Newsgroups Topic Classification</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828964" y="1216572"/>
            <a:ext cx="5352229" cy="4076699"/>
          </a:xfrm>
          <a:prstGeom prst="rect">
            <a:avLst/>
          </a:prstGeom>
          <a:noFill/>
          <a:ln w="9525">
            <a:noFill/>
            <a:miter lim="800000"/>
            <a:headEnd/>
            <a:tailEnd/>
          </a:ln>
        </p:spPr>
      </p:pic>
      <p:sp>
        <p:nvSpPr>
          <p:cNvPr id="5" name="TextBox 4"/>
          <p:cNvSpPr txBox="1"/>
          <p:nvPr/>
        </p:nvSpPr>
        <p:spPr>
          <a:xfrm>
            <a:off x="2151994" y="4950372"/>
            <a:ext cx="5029200"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Size of shared English-Language L title space</a:t>
            </a:r>
            <a:endParaRPr lang="en-US" sz="2000" b="1" dirty="0">
              <a:latin typeface="+mj-lt"/>
            </a:endParaRPr>
          </a:p>
        </p:txBody>
      </p:sp>
      <p:sp>
        <p:nvSpPr>
          <p:cNvPr id="17" name="Rectangular Callout 16"/>
          <p:cNvSpPr/>
          <p:nvPr/>
        </p:nvSpPr>
        <p:spPr>
          <a:xfrm>
            <a:off x="7409793" y="4085900"/>
            <a:ext cx="1250731" cy="457200"/>
          </a:xfrm>
          <a:prstGeom prst="wedgeRectCallout">
            <a:avLst>
              <a:gd name="adj1" fmla="val -171874"/>
              <a:gd name="adj2" fmla="val -561277"/>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Hindi</a:t>
            </a:r>
            <a:endParaRPr lang="en-US" dirty="0">
              <a:solidFill>
                <a:schemeClr val="tx1"/>
              </a:solidFill>
            </a:endParaRPr>
          </a:p>
        </p:txBody>
      </p:sp>
      <p:sp>
        <p:nvSpPr>
          <p:cNvPr id="18" name="Rectangular Callout 17"/>
          <p:cNvSpPr/>
          <p:nvPr/>
        </p:nvSpPr>
        <p:spPr>
          <a:xfrm>
            <a:off x="596626" y="4085900"/>
            <a:ext cx="1250731" cy="457200"/>
          </a:xfrm>
          <a:prstGeom prst="wedgeRectCallout">
            <a:avLst>
              <a:gd name="adj1" fmla="val 269303"/>
              <a:gd name="adj2" fmla="val -33691"/>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Hausa</a:t>
            </a:r>
            <a:endParaRPr lang="en-US" dirty="0">
              <a:solidFill>
                <a:schemeClr val="tx1"/>
              </a:solidFill>
            </a:endParaRPr>
          </a:p>
        </p:txBody>
      </p:sp>
      <p:sp>
        <p:nvSpPr>
          <p:cNvPr id="19" name="Rectangular Callout 18"/>
          <p:cNvSpPr/>
          <p:nvPr/>
        </p:nvSpPr>
        <p:spPr>
          <a:xfrm>
            <a:off x="7425559" y="911772"/>
            <a:ext cx="1508234" cy="1066800"/>
          </a:xfrm>
          <a:prstGeom prst="wedgeRectCallout">
            <a:avLst>
              <a:gd name="adj1" fmla="val -376413"/>
              <a:gd name="adj2" fmla="val -10046"/>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Dataless</a:t>
            </a:r>
            <a:r>
              <a:rPr lang="en-US" dirty="0" smtClean="0">
                <a:solidFill>
                  <a:schemeClr val="tx1"/>
                </a:solidFill>
              </a:rPr>
              <a:t> classification for English</a:t>
            </a:r>
            <a:endParaRPr lang="en-US" dirty="0">
              <a:solidFill>
                <a:schemeClr val="tx1"/>
              </a:solidFill>
            </a:endParaRPr>
          </a:p>
        </p:txBody>
      </p:sp>
      <p:sp>
        <p:nvSpPr>
          <p:cNvPr id="20" name="TextBox 19"/>
          <p:cNvSpPr txBox="1"/>
          <p:nvPr/>
        </p:nvSpPr>
        <p:spPr>
          <a:xfrm rot="16200000">
            <a:off x="1056452" y="2847945"/>
            <a:ext cx="1828799"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Accuracy</a:t>
            </a:r>
            <a:endParaRPr lang="en-US" sz="2000" b="1" dirty="0">
              <a:latin typeface="+mj-lt"/>
            </a:endParaRPr>
          </a:p>
        </p:txBody>
      </p:sp>
    </p:spTree>
    <p:extLst>
      <p:ext uri="{BB962C8B-B14F-4D97-AF65-F5344CB8AC3E}">
        <p14:creationId xmlns:p14="http://schemas.microsoft.com/office/powerpoint/2010/main" val="20213314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424" y="4800599"/>
            <a:ext cx="7342094" cy="914401"/>
          </a:xfrm>
          <a:prstGeom prst="rect">
            <a:avLst/>
          </a:prstGeom>
        </p:spPr>
      </p:pic>
      <p:sp>
        <p:nvSpPr>
          <p:cNvPr id="2" name="Title 1"/>
          <p:cNvSpPr>
            <a:spLocks noGrp="1"/>
          </p:cNvSpPr>
          <p:nvPr>
            <p:ph type="title"/>
          </p:nvPr>
        </p:nvSpPr>
        <p:spPr/>
        <p:txBody>
          <a:bodyPr/>
          <a:lstStyle/>
          <a:p>
            <a:r>
              <a:rPr lang="en-US" dirty="0" smtClean="0"/>
              <a:t>General Scheme (Indirect Supervision Type I):</a:t>
            </a:r>
            <a:endParaRPr lang="en-US" dirty="0"/>
          </a:p>
        </p:txBody>
      </p:sp>
      <p:sp>
        <p:nvSpPr>
          <p:cNvPr id="3" name="Content Placeholder 2"/>
          <p:cNvSpPr>
            <a:spLocks noGrp="1"/>
          </p:cNvSpPr>
          <p:nvPr>
            <p:ph idx="1"/>
          </p:nvPr>
        </p:nvSpPr>
        <p:spPr>
          <a:xfrm>
            <a:off x="457200" y="11430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Events: The representation needs to respect the </a:t>
            </a:r>
            <a:r>
              <a:rPr lang="en-US" dirty="0" smtClean="0">
                <a:solidFill>
                  <a:srgbClr val="3366CC"/>
                </a:solidFill>
              </a:rPr>
              <a:t>structure</a:t>
            </a:r>
          </a:p>
          <a:p>
            <a:endParaRPr lang="en-US" dirty="0">
              <a:solidFill>
                <a:srgbClr val="3366CC"/>
              </a:solidFill>
            </a:endParaRPr>
          </a:p>
          <a:p>
            <a:endParaRPr lang="en-US" dirty="0" smtClean="0">
              <a:solidFill>
                <a:srgbClr val="3366CC"/>
              </a:solidFill>
            </a:endParaRPr>
          </a:p>
          <a:p>
            <a:r>
              <a:rPr lang="en-US" dirty="0" smtClean="0">
                <a:solidFill>
                  <a:srgbClr val="3366CC"/>
                </a:solidFill>
              </a:rPr>
              <a:t>Peng &amp; Roth EMNLP’16</a:t>
            </a:r>
            <a:endParaRPr lang="en-US" dirty="0">
              <a:solidFill>
                <a:srgbClr val="3366CC"/>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43</a:t>
            </a:fld>
            <a:endParaRPr lang="en-US" altLang="zh-TW" dirty="0"/>
          </a:p>
        </p:txBody>
      </p:sp>
      <p:sp>
        <p:nvSpPr>
          <p:cNvPr id="5" name="Rectangle 4"/>
          <p:cNvSpPr/>
          <p:nvPr/>
        </p:nvSpPr>
        <p:spPr>
          <a:xfrm>
            <a:off x="3691759" y="914400"/>
            <a:ext cx="304800" cy="1600200"/>
          </a:xfrm>
          <a:prstGeom prst="rect">
            <a:avLst/>
          </a:prstGeom>
          <a:no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4949059" y="2019300"/>
            <a:ext cx="304800" cy="1600200"/>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66"/>
              </a:solidFill>
            </a:endParaRPr>
          </a:p>
        </p:txBody>
      </p:sp>
      <p:sp>
        <p:nvSpPr>
          <p:cNvPr id="7" name="TextBox 6"/>
          <p:cNvSpPr txBox="1"/>
          <p:nvPr/>
        </p:nvSpPr>
        <p:spPr>
          <a:xfrm>
            <a:off x="948559" y="1252835"/>
            <a:ext cx="2286000" cy="646331"/>
          </a:xfrm>
          <a:prstGeom prst="rect">
            <a:avLst/>
          </a:prstGeom>
          <a:solidFill>
            <a:srgbClr val="FFFFCC"/>
          </a:solidFill>
          <a:ln>
            <a:solidFill>
              <a:srgbClr val="003366"/>
            </a:solidFill>
          </a:ln>
        </p:spPr>
        <p:txBody>
          <a:bodyPr wrap="square" rtlCol="0">
            <a:spAutoFit/>
          </a:bodyPr>
          <a:lstStyle/>
          <a:p>
            <a:r>
              <a:rPr lang="en-US" dirty="0" smtClean="0">
                <a:solidFill>
                  <a:srgbClr val="003366"/>
                </a:solidFill>
                <a:latin typeface="+mj-lt"/>
              </a:rPr>
              <a:t>Representation of the Y space (labels)</a:t>
            </a:r>
            <a:endParaRPr lang="en-US" dirty="0">
              <a:solidFill>
                <a:srgbClr val="003366"/>
              </a:solidFill>
              <a:latin typeface="+mj-lt"/>
            </a:endParaRPr>
          </a:p>
        </p:txBody>
      </p:sp>
      <p:sp>
        <p:nvSpPr>
          <p:cNvPr id="8" name="TextBox 7"/>
          <p:cNvSpPr txBox="1"/>
          <p:nvPr/>
        </p:nvSpPr>
        <p:spPr>
          <a:xfrm>
            <a:off x="3996559" y="3200400"/>
            <a:ext cx="2286000" cy="646331"/>
          </a:xfrm>
          <a:prstGeom prst="rect">
            <a:avLst/>
          </a:prstGeom>
          <a:solidFill>
            <a:srgbClr val="FFFFCC"/>
          </a:solidFill>
          <a:ln>
            <a:solidFill>
              <a:srgbClr val="FF0000"/>
            </a:solidFill>
          </a:ln>
        </p:spPr>
        <p:txBody>
          <a:bodyPr wrap="square" rtlCol="0">
            <a:spAutoFit/>
          </a:bodyPr>
          <a:lstStyle/>
          <a:p>
            <a:r>
              <a:rPr lang="en-US" dirty="0" smtClean="0">
                <a:solidFill>
                  <a:srgbClr val="FF0000"/>
                </a:solidFill>
                <a:latin typeface="+mj-lt"/>
              </a:rPr>
              <a:t>Representation of the X space (input)</a:t>
            </a:r>
            <a:endParaRPr lang="en-US" dirty="0">
              <a:solidFill>
                <a:srgbClr val="FF0000"/>
              </a:solidFill>
              <a:latin typeface="+mj-lt"/>
            </a:endParaRPr>
          </a:p>
        </p:txBody>
      </p:sp>
      <p:cxnSp>
        <p:nvCxnSpPr>
          <p:cNvPr id="10" name="Straight Connector 9"/>
          <p:cNvCxnSpPr/>
          <p:nvPr/>
        </p:nvCxnSpPr>
        <p:spPr>
          <a:xfrm>
            <a:off x="3381704" y="99060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81704" y="114300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81704" y="129540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81704" y="144780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81704" y="160020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81704" y="175260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81704" y="190500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81704" y="205740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81704" y="220980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81704" y="236220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321269" y="938050"/>
            <a:ext cx="304800" cy="381000"/>
          </a:xfrm>
          <a:prstGeom prst="ellipse">
            <a:avLst/>
          </a:prstGeom>
          <a:solidFill>
            <a:srgbClr val="FFFF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21269" y="1090450"/>
            <a:ext cx="304800" cy="381000"/>
          </a:xfrm>
          <a:prstGeom prst="ellipse">
            <a:avLst/>
          </a:prstGeom>
          <a:solidFill>
            <a:srgbClr val="FFFF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21269" y="1242850"/>
            <a:ext cx="304800" cy="381000"/>
          </a:xfrm>
          <a:prstGeom prst="ellipse">
            <a:avLst/>
          </a:prstGeom>
          <a:solidFill>
            <a:srgbClr val="FFFF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21269" y="1395250"/>
            <a:ext cx="304800" cy="381000"/>
          </a:xfrm>
          <a:prstGeom prst="ellipse">
            <a:avLst/>
          </a:prstGeom>
          <a:solidFill>
            <a:srgbClr val="FFFF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321269" y="1547650"/>
            <a:ext cx="304800" cy="381000"/>
          </a:xfrm>
          <a:prstGeom prst="ellipse">
            <a:avLst/>
          </a:prstGeom>
          <a:solidFill>
            <a:srgbClr val="FFFF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321269" y="1700050"/>
            <a:ext cx="304800" cy="381000"/>
          </a:xfrm>
          <a:prstGeom prst="ellipse">
            <a:avLst/>
          </a:prstGeom>
          <a:solidFill>
            <a:srgbClr val="FFFF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321269" y="1852450"/>
            <a:ext cx="304800" cy="381000"/>
          </a:xfrm>
          <a:prstGeom prst="ellipse">
            <a:avLst/>
          </a:prstGeom>
          <a:solidFill>
            <a:srgbClr val="FFFF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321269" y="2004850"/>
            <a:ext cx="304800" cy="381000"/>
          </a:xfrm>
          <a:prstGeom prst="ellipse">
            <a:avLst/>
          </a:prstGeom>
          <a:solidFill>
            <a:srgbClr val="FFFF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321269" y="2157250"/>
            <a:ext cx="304800" cy="381000"/>
          </a:xfrm>
          <a:prstGeom prst="ellipse">
            <a:avLst/>
          </a:prstGeom>
          <a:solidFill>
            <a:srgbClr val="FFFFF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3723289" y="103527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23289" y="118767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23289" y="134007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23289" y="149247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23289" y="164487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23289" y="179727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23289" y="194967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3289" y="210207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723289" y="225447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723289" y="2406870"/>
            <a:ext cx="2286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rot="16200000">
            <a:off x="4949059" y="2019299"/>
            <a:ext cx="304800" cy="1600200"/>
            <a:chOff x="8382000" y="1623850"/>
            <a:chExt cx="304800" cy="1600200"/>
          </a:xfrm>
        </p:grpSpPr>
        <p:sp>
          <p:nvSpPr>
            <p:cNvPr id="39" name="Oval 38"/>
            <p:cNvSpPr/>
            <p:nvPr/>
          </p:nvSpPr>
          <p:spPr>
            <a:xfrm>
              <a:off x="8382000" y="1623850"/>
              <a:ext cx="304800" cy="381000"/>
            </a:xfrm>
            <a:prstGeom prst="ellipse">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382000" y="1776250"/>
              <a:ext cx="304800" cy="381000"/>
            </a:xfrm>
            <a:prstGeom prst="ellipse">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382000" y="1928650"/>
              <a:ext cx="304800" cy="381000"/>
            </a:xfrm>
            <a:prstGeom prst="ellipse">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382000" y="2081050"/>
              <a:ext cx="304800" cy="381000"/>
            </a:xfrm>
            <a:prstGeom prst="ellipse">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382000" y="2233450"/>
              <a:ext cx="304800" cy="381000"/>
            </a:xfrm>
            <a:prstGeom prst="ellipse">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382000" y="2385850"/>
              <a:ext cx="304800" cy="381000"/>
            </a:xfrm>
            <a:prstGeom prst="ellipse">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382000" y="2538250"/>
              <a:ext cx="304800" cy="381000"/>
            </a:xfrm>
            <a:prstGeom prst="ellipse">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382000" y="2690650"/>
              <a:ext cx="304800" cy="381000"/>
            </a:xfrm>
            <a:prstGeom prst="ellipse">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0" y="2843050"/>
              <a:ext cx="304800" cy="381000"/>
            </a:xfrm>
            <a:prstGeom prst="ellipse">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p:cNvSpPr/>
          <p:nvPr/>
        </p:nvSpPr>
        <p:spPr>
          <a:xfrm>
            <a:off x="4302674" y="926225"/>
            <a:ext cx="1576550" cy="1600200"/>
          </a:xfrm>
          <a:prstGeom prst="rect">
            <a:avLst/>
          </a:prstGeom>
          <a:solidFill>
            <a:srgbClr val="FFFF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Mapping (similarity)</a:t>
            </a:r>
            <a:endParaRPr lang="en-US" dirty="0">
              <a:solidFill>
                <a:srgbClr val="003366"/>
              </a:solidFill>
            </a:endParaRPr>
          </a:p>
        </p:txBody>
      </p:sp>
      <p:sp>
        <p:nvSpPr>
          <p:cNvPr id="51" name="TextBox 50"/>
          <p:cNvSpPr txBox="1"/>
          <p:nvPr/>
        </p:nvSpPr>
        <p:spPr>
          <a:xfrm>
            <a:off x="228600" y="2910320"/>
            <a:ext cx="2853559" cy="1200329"/>
          </a:xfrm>
          <a:prstGeom prst="rect">
            <a:avLst/>
          </a:prstGeom>
          <a:solidFill>
            <a:srgbClr val="FFFFCC"/>
          </a:solidFill>
          <a:ln>
            <a:solidFill>
              <a:schemeClr val="bg2"/>
            </a:solidFill>
          </a:ln>
        </p:spPr>
        <p:txBody>
          <a:bodyPr wrap="square" rtlCol="0">
            <a:spAutoFit/>
          </a:bodyPr>
          <a:lstStyle/>
          <a:p>
            <a:r>
              <a:rPr lang="en-US" dirty="0" smtClean="0"/>
              <a:t>Representations can be induced in a </a:t>
            </a:r>
            <a:r>
              <a:rPr lang="en-US" dirty="0" smtClean="0">
                <a:solidFill>
                  <a:srgbClr val="FF0000"/>
                </a:solidFill>
              </a:rPr>
              <a:t>task-independent way </a:t>
            </a:r>
            <a:r>
              <a:rPr lang="en-US" dirty="0" smtClean="0">
                <a:solidFill>
                  <a:srgbClr val="3366CC"/>
                </a:solidFill>
              </a:rPr>
              <a:t>(“we know the language”) </a:t>
            </a:r>
            <a:endParaRPr lang="en-US" dirty="0">
              <a:solidFill>
                <a:srgbClr val="3366CC"/>
              </a:solidFill>
            </a:endParaRPr>
          </a:p>
        </p:txBody>
      </p:sp>
      <p:cxnSp>
        <p:nvCxnSpPr>
          <p:cNvPr id="53" name="Straight Arrow Connector 52"/>
          <p:cNvCxnSpPr/>
          <p:nvPr/>
        </p:nvCxnSpPr>
        <p:spPr>
          <a:xfrm>
            <a:off x="3158359" y="3352800"/>
            <a:ext cx="762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015359" y="2025870"/>
            <a:ext cx="0" cy="793530"/>
          </a:xfrm>
          <a:prstGeom prst="straightConnector1">
            <a:avLst/>
          </a:prstGeom>
          <a:ln w="5715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031624" y="922054"/>
            <a:ext cx="3036176" cy="1754326"/>
          </a:xfrm>
          <a:prstGeom prst="rect">
            <a:avLst/>
          </a:prstGeom>
          <a:solidFill>
            <a:srgbClr val="FFFFCC"/>
          </a:solidFill>
          <a:ln>
            <a:solidFill>
              <a:schemeClr val="bg2"/>
            </a:solidFill>
          </a:ln>
        </p:spPr>
        <p:txBody>
          <a:bodyPr wrap="square" rtlCol="0">
            <a:spAutoFit/>
          </a:bodyPr>
          <a:lstStyle/>
          <a:p>
            <a:r>
              <a:rPr lang="en-US" dirty="0" smtClean="0"/>
              <a:t>Events are represented uniformly, facilitating determining </a:t>
            </a:r>
            <a:r>
              <a:rPr lang="en-US" dirty="0" smtClean="0">
                <a:solidFill>
                  <a:srgbClr val="FF0000"/>
                </a:solidFill>
              </a:rPr>
              <a:t>event co-reference </a:t>
            </a:r>
            <a:r>
              <a:rPr lang="en-US" dirty="0" smtClean="0"/>
              <a:t>and, potentially, other </a:t>
            </a:r>
            <a:r>
              <a:rPr lang="en-US" dirty="0" smtClean="0">
                <a:solidFill>
                  <a:srgbClr val="FF0000"/>
                </a:solidFill>
              </a:rPr>
              <a:t>relations between events: </a:t>
            </a:r>
            <a:r>
              <a:rPr lang="en-US" dirty="0" smtClean="0">
                <a:solidFill>
                  <a:srgbClr val="003366"/>
                </a:solidFill>
              </a:rPr>
              <a:t>Causality, Timelines</a:t>
            </a:r>
            <a:endParaRPr lang="en-US" dirty="0">
              <a:solidFill>
                <a:srgbClr val="003366"/>
              </a:solidFill>
            </a:endParaRPr>
          </a:p>
        </p:txBody>
      </p:sp>
      <p:sp>
        <p:nvSpPr>
          <p:cNvPr id="60" name="Rectangular Callout 59"/>
          <p:cNvSpPr/>
          <p:nvPr/>
        </p:nvSpPr>
        <p:spPr>
          <a:xfrm>
            <a:off x="1285957" y="647569"/>
            <a:ext cx="1720412" cy="386965"/>
          </a:xfrm>
          <a:prstGeom prst="wedgeRectCallout">
            <a:avLst>
              <a:gd name="adj1" fmla="val 93733"/>
              <a:gd name="adj2" fmla="val 16459"/>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Communication</a:t>
            </a:r>
            <a:endParaRPr lang="en-US" dirty="0">
              <a:solidFill>
                <a:srgbClr val="003366"/>
              </a:solidFill>
            </a:endParaRPr>
          </a:p>
        </p:txBody>
      </p:sp>
    </p:spTree>
    <p:extLst>
      <p:ext uri="{BB962C8B-B14F-4D97-AF65-F5344CB8AC3E}">
        <p14:creationId xmlns:p14="http://schemas.microsoft.com/office/powerpoint/2010/main" val="13741479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250"/>
                                        <p:tgtEl>
                                          <p:spTgt spid="10"/>
                                        </p:tgtEl>
                                      </p:cBhvr>
                                    </p:animEffect>
                                  </p:childTnLst>
                                </p:cTn>
                              </p:par>
                            </p:childTnLst>
                          </p:cTn>
                        </p:par>
                        <p:par>
                          <p:cTn id="14" fill="hold">
                            <p:stCondLst>
                              <p:cond delay="250"/>
                            </p:stCondLst>
                            <p:childTnLst>
                              <p:par>
                                <p:cTn id="15" presetID="2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250"/>
                                        <p:tgtEl>
                                          <p:spTgt spid="11"/>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250"/>
                                        <p:tgtEl>
                                          <p:spTgt spid="12"/>
                                        </p:tgtEl>
                                      </p:cBhvr>
                                    </p:animEffect>
                                  </p:childTnLst>
                                </p:cTn>
                              </p:par>
                            </p:childTnLst>
                          </p:cTn>
                        </p:par>
                        <p:par>
                          <p:cTn id="22" fill="hold">
                            <p:stCondLst>
                              <p:cond delay="750"/>
                            </p:stCondLst>
                            <p:childTnLst>
                              <p:par>
                                <p:cTn id="23" presetID="2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250"/>
                                        <p:tgtEl>
                                          <p:spTgt spid="13"/>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250"/>
                                        <p:tgtEl>
                                          <p:spTgt spid="14"/>
                                        </p:tgtEl>
                                      </p:cBhvr>
                                    </p:animEffect>
                                  </p:childTnLst>
                                </p:cTn>
                              </p:par>
                            </p:childTnLst>
                          </p:cTn>
                        </p:par>
                        <p:par>
                          <p:cTn id="30" fill="hold">
                            <p:stCondLst>
                              <p:cond delay="1250"/>
                            </p:stCondLst>
                            <p:childTnLst>
                              <p:par>
                                <p:cTn id="31" presetID="22"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250"/>
                                        <p:tgtEl>
                                          <p:spTgt spid="15"/>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250"/>
                                        <p:tgtEl>
                                          <p:spTgt spid="16"/>
                                        </p:tgtEl>
                                      </p:cBhvr>
                                    </p:animEffect>
                                  </p:childTnLst>
                                </p:cTn>
                              </p:par>
                            </p:childTnLst>
                          </p:cTn>
                        </p:par>
                        <p:par>
                          <p:cTn id="38" fill="hold">
                            <p:stCondLst>
                              <p:cond delay="1750"/>
                            </p:stCondLst>
                            <p:childTnLst>
                              <p:par>
                                <p:cTn id="39" presetID="22" presetClass="entr" presetSubtype="1"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250"/>
                                        <p:tgtEl>
                                          <p:spTgt spid="17"/>
                                        </p:tgtEl>
                                      </p:cBhvr>
                                    </p:animEffect>
                                  </p:childTnLst>
                                </p:cTn>
                              </p:par>
                            </p:childTnLst>
                          </p:cTn>
                        </p:par>
                        <p:par>
                          <p:cTn id="42" fill="hold">
                            <p:stCondLst>
                              <p:cond delay="200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250"/>
                                        <p:tgtEl>
                                          <p:spTgt spid="18"/>
                                        </p:tgtEl>
                                      </p:cBhvr>
                                    </p:animEffect>
                                  </p:childTnLst>
                                </p:cTn>
                              </p:par>
                            </p:childTnLst>
                          </p:cTn>
                        </p:par>
                        <p:par>
                          <p:cTn id="46" fill="hold">
                            <p:stCondLst>
                              <p:cond delay="2250"/>
                            </p:stCondLst>
                            <p:childTnLst>
                              <p:par>
                                <p:cTn id="47" presetID="22" presetClass="entr" presetSubtype="1"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25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up)">
                                      <p:cBhvr>
                                        <p:cTn id="54" dur="250"/>
                                        <p:tgtEl>
                                          <p:spTgt spid="20"/>
                                        </p:tgtEl>
                                      </p:cBhvr>
                                    </p:animEffect>
                                  </p:childTnLst>
                                </p:cTn>
                              </p:par>
                            </p:childTnLst>
                          </p:cTn>
                        </p:par>
                        <p:par>
                          <p:cTn id="55" fill="hold">
                            <p:stCondLst>
                              <p:cond delay="250"/>
                            </p:stCondLst>
                            <p:childTnLst>
                              <p:par>
                                <p:cTn id="56" presetID="22" presetClass="entr" presetSubtype="1"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250"/>
                                        <p:tgtEl>
                                          <p:spTgt spid="21"/>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250"/>
                                        <p:tgtEl>
                                          <p:spTgt spid="22"/>
                                        </p:tgtEl>
                                      </p:cBhvr>
                                    </p:animEffect>
                                  </p:childTnLst>
                                </p:cTn>
                              </p:par>
                            </p:childTnLst>
                          </p:cTn>
                        </p:par>
                        <p:par>
                          <p:cTn id="63" fill="hold">
                            <p:stCondLst>
                              <p:cond delay="750"/>
                            </p:stCondLst>
                            <p:childTnLst>
                              <p:par>
                                <p:cTn id="64" presetID="22" presetClass="entr" presetSubtype="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250"/>
                                        <p:tgtEl>
                                          <p:spTgt spid="23"/>
                                        </p:tgtEl>
                                      </p:cBhvr>
                                    </p:animEffect>
                                  </p:childTnLst>
                                </p:cTn>
                              </p:par>
                            </p:childTnLst>
                          </p:cTn>
                        </p:par>
                        <p:par>
                          <p:cTn id="67" fill="hold">
                            <p:stCondLst>
                              <p:cond delay="1000"/>
                            </p:stCondLst>
                            <p:childTnLst>
                              <p:par>
                                <p:cTn id="68" presetID="22" presetClass="entr" presetSubtype="1"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250"/>
                                        <p:tgtEl>
                                          <p:spTgt spid="24"/>
                                        </p:tgtEl>
                                      </p:cBhvr>
                                    </p:animEffect>
                                  </p:childTnLst>
                                </p:cTn>
                              </p:par>
                            </p:childTnLst>
                          </p:cTn>
                        </p:par>
                        <p:par>
                          <p:cTn id="71" fill="hold">
                            <p:stCondLst>
                              <p:cond delay="1250"/>
                            </p:stCondLst>
                            <p:childTnLst>
                              <p:par>
                                <p:cTn id="72" presetID="22" presetClass="entr" presetSubtype="1"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up)">
                                      <p:cBhvr>
                                        <p:cTn id="74" dur="250"/>
                                        <p:tgtEl>
                                          <p:spTgt spid="25"/>
                                        </p:tgtEl>
                                      </p:cBhvr>
                                    </p:animEffect>
                                  </p:childTnLst>
                                </p:cTn>
                              </p:par>
                            </p:childTnLst>
                          </p:cTn>
                        </p:par>
                        <p:par>
                          <p:cTn id="75" fill="hold">
                            <p:stCondLst>
                              <p:cond delay="1500"/>
                            </p:stCondLst>
                            <p:childTnLst>
                              <p:par>
                                <p:cTn id="76" presetID="22" presetClass="entr" presetSubtype="1"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up)">
                                      <p:cBhvr>
                                        <p:cTn id="78" dur="250"/>
                                        <p:tgtEl>
                                          <p:spTgt spid="26"/>
                                        </p:tgtEl>
                                      </p:cBhvr>
                                    </p:animEffect>
                                  </p:childTnLst>
                                </p:cTn>
                              </p:par>
                            </p:childTnLst>
                          </p:cTn>
                        </p:par>
                        <p:par>
                          <p:cTn id="79" fill="hold">
                            <p:stCondLst>
                              <p:cond delay="1750"/>
                            </p:stCondLst>
                            <p:childTnLst>
                              <p:par>
                                <p:cTn id="80" presetID="22" presetClass="entr" presetSubtype="1"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up)">
                                      <p:cBhvr>
                                        <p:cTn id="82" dur="250"/>
                                        <p:tgtEl>
                                          <p:spTgt spid="27"/>
                                        </p:tgtEl>
                                      </p:cBhvr>
                                    </p:animEffect>
                                  </p:childTnLst>
                                </p:cTn>
                              </p:par>
                            </p:childTnLst>
                          </p:cTn>
                        </p:par>
                        <p:par>
                          <p:cTn id="83" fill="hold">
                            <p:stCondLst>
                              <p:cond delay="2000"/>
                            </p:stCondLst>
                            <p:childTnLst>
                              <p:par>
                                <p:cTn id="84" presetID="22" presetClass="entr" presetSubtype="1"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up)">
                                      <p:cBhvr>
                                        <p:cTn id="86" dur="25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up)">
                                      <p:cBhvr>
                                        <p:cTn id="91" dur="250"/>
                                        <p:tgtEl>
                                          <p:spTgt spid="29"/>
                                        </p:tgtEl>
                                      </p:cBhvr>
                                    </p:animEffect>
                                  </p:childTnLst>
                                </p:cTn>
                              </p:par>
                            </p:childTnLst>
                          </p:cTn>
                        </p:par>
                        <p:par>
                          <p:cTn id="92" fill="hold">
                            <p:stCondLst>
                              <p:cond delay="250"/>
                            </p:stCondLst>
                            <p:childTnLst>
                              <p:par>
                                <p:cTn id="93" presetID="22" presetClass="entr" presetSubtype="1" fill="hold"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250"/>
                                        <p:tgtEl>
                                          <p:spTgt spid="30"/>
                                        </p:tgtEl>
                                      </p:cBhvr>
                                    </p:animEffect>
                                  </p:childTnLst>
                                </p:cTn>
                              </p:par>
                            </p:childTnLst>
                          </p:cTn>
                        </p:par>
                        <p:par>
                          <p:cTn id="96" fill="hold">
                            <p:stCondLst>
                              <p:cond delay="500"/>
                            </p:stCondLst>
                            <p:childTnLst>
                              <p:par>
                                <p:cTn id="97" presetID="22" presetClass="entr" presetSubtype="1" fill="hold"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up)">
                                      <p:cBhvr>
                                        <p:cTn id="99" dur="250"/>
                                        <p:tgtEl>
                                          <p:spTgt spid="31"/>
                                        </p:tgtEl>
                                      </p:cBhvr>
                                    </p:animEffect>
                                  </p:childTnLst>
                                </p:cTn>
                              </p:par>
                            </p:childTnLst>
                          </p:cTn>
                        </p:par>
                        <p:par>
                          <p:cTn id="100" fill="hold">
                            <p:stCondLst>
                              <p:cond delay="750"/>
                            </p:stCondLst>
                            <p:childTnLst>
                              <p:par>
                                <p:cTn id="101" presetID="22" presetClass="entr" presetSubtype="1" fill="hold"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up)">
                                      <p:cBhvr>
                                        <p:cTn id="103" dur="250"/>
                                        <p:tgtEl>
                                          <p:spTgt spid="32"/>
                                        </p:tgtEl>
                                      </p:cBhvr>
                                    </p:animEffect>
                                  </p:childTnLst>
                                </p:cTn>
                              </p:par>
                            </p:childTnLst>
                          </p:cTn>
                        </p:par>
                        <p:par>
                          <p:cTn id="104" fill="hold">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250"/>
                                        <p:tgtEl>
                                          <p:spTgt spid="33"/>
                                        </p:tgtEl>
                                      </p:cBhvr>
                                    </p:animEffect>
                                  </p:childTnLst>
                                </p:cTn>
                              </p:par>
                            </p:childTnLst>
                          </p:cTn>
                        </p:par>
                        <p:par>
                          <p:cTn id="108" fill="hold">
                            <p:stCondLst>
                              <p:cond delay="1250"/>
                            </p:stCondLst>
                            <p:childTnLst>
                              <p:par>
                                <p:cTn id="109" presetID="22" presetClass="entr" presetSubtype="1" fill="hold"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250"/>
                                        <p:tgtEl>
                                          <p:spTgt spid="34"/>
                                        </p:tgtEl>
                                      </p:cBhvr>
                                    </p:animEffect>
                                  </p:childTnLst>
                                </p:cTn>
                              </p:par>
                            </p:childTnLst>
                          </p:cTn>
                        </p:par>
                        <p:par>
                          <p:cTn id="112" fill="hold">
                            <p:stCondLst>
                              <p:cond delay="1500"/>
                            </p:stCondLst>
                            <p:childTnLst>
                              <p:par>
                                <p:cTn id="113" presetID="22" presetClass="entr" presetSubtype="1"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up)">
                                      <p:cBhvr>
                                        <p:cTn id="115" dur="250"/>
                                        <p:tgtEl>
                                          <p:spTgt spid="35"/>
                                        </p:tgtEl>
                                      </p:cBhvr>
                                    </p:animEffect>
                                  </p:childTnLst>
                                </p:cTn>
                              </p:par>
                            </p:childTnLst>
                          </p:cTn>
                        </p:par>
                        <p:par>
                          <p:cTn id="116" fill="hold">
                            <p:stCondLst>
                              <p:cond delay="1750"/>
                            </p:stCondLst>
                            <p:childTnLst>
                              <p:par>
                                <p:cTn id="117" presetID="22" presetClass="entr" presetSubtype="1"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wipe(up)">
                                      <p:cBhvr>
                                        <p:cTn id="119" dur="250"/>
                                        <p:tgtEl>
                                          <p:spTgt spid="36"/>
                                        </p:tgtEl>
                                      </p:cBhvr>
                                    </p:animEffect>
                                  </p:childTnLst>
                                </p:cTn>
                              </p:par>
                            </p:childTnLst>
                          </p:cTn>
                        </p:par>
                        <p:par>
                          <p:cTn id="120" fill="hold">
                            <p:stCondLst>
                              <p:cond delay="2000"/>
                            </p:stCondLst>
                            <p:childTnLst>
                              <p:par>
                                <p:cTn id="121" presetID="22" presetClass="entr" presetSubtype="1" fill="hold"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wipe(up)">
                                      <p:cBhvr>
                                        <p:cTn id="123" dur="250"/>
                                        <p:tgtEl>
                                          <p:spTgt spid="37"/>
                                        </p:tgtEl>
                                      </p:cBhvr>
                                    </p:animEffect>
                                  </p:childTnLst>
                                </p:cTn>
                              </p:par>
                            </p:childTnLst>
                          </p:cTn>
                        </p:par>
                        <p:par>
                          <p:cTn id="124" fill="hold">
                            <p:stCondLst>
                              <p:cond delay="2250"/>
                            </p:stCondLst>
                            <p:childTnLst>
                              <p:par>
                                <p:cTn id="125" presetID="22" presetClass="entr" presetSubtype="1" fill="hold"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wipe(up)">
                                      <p:cBhvr>
                                        <p:cTn id="127" dur="250"/>
                                        <p:tgtEl>
                                          <p:spTgt spid="38"/>
                                        </p:tgtEl>
                                      </p:cBhvr>
                                    </p:animEffect>
                                  </p:childTnLst>
                                </p:cTn>
                              </p:par>
                            </p:childTnLst>
                          </p:cTn>
                        </p:par>
                        <p:par>
                          <p:cTn id="128" fill="hold">
                            <p:stCondLst>
                              <p:cond delay="2500"/>
                            </p:stCondLst>
                            <p:childTnLst>
                              <p:par>
                                <p:cTn id="129" presetID="1" presetClass="entr" presetSubtype="0"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249"/>
                                          </p:stCondLst>
                                        </p:cTn>
                                        <p:tgtEl>
                                          <p:spTgt spid="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249"/>
                                          </p:stCondLst>
                                        </p:cTn>
                                        <p:tgtEl>
                                          <p:spTgt spid="6"/>
                                        </p:tgtEl>
                                        <p:attrNameLst>
                                          <p:attrName>style.visibility</p:attrName>
                                        </p:attrNameLst>
                                      </p:cBhvr>
                                      <p:to>
                                        <p:strVal val="visible"/>
                                      </p:to>
                                    </p:set>
                                  </p:childTnLst>
                                </p:cTn>
                              </p:par>
                              <p:par>
                                <p:cTn id="139" presetID="22" presetClass="entr" presetSubtype="8" fill="hold" nodeType="withEffect">
                                  <p:stCondLst>
                                    <p:cond delay="0"/>
                                  </p:stCondLst>
                                  <p:childTnLst>
                                    <p:set>
                                      <p:cBhvr>
                                        <p:cTn id="140" dur="1" fill="hold">
                                          <p:stCondLst>
                                            <p:cond delay="0"/>
                                          </p:stCondLst>
                                        </p:cTn>
                                        <p:tgtEl>
                                          <p:spTgt spid="48"/>
                                        </p:tgtEl>
                                        <p:attrNameLst>
                                          <p:attrName>style.visibility</p:attrName>
                                        </p:attrNameLst>
                                      </p:cBhvr>
                                      <p:to>
                                        <p:strVal val="visible"/>
                                      </p:to>
                                    </p:set>
                                    <p:animEffect transition="in" filter="wipe(left)">
                                      <p:cBhvr>
                                        <p:cTn id="141" dur="250"/>
                                        <p:tgtEl>
                                          <p:spTgt spid="48"/>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249"/>
                                          </p:stCondLst>
                                        </p:cTn>
                                        <p:tgtEl>
                                          <p:spTgt spid="49"/>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249"/>
                                          </p:stCondLst>
                                        </p:cTn>
                                        <p:tgtEl>
                                          <p:spTgt spid="51"/>
                                        </p:tgtEl>
                                        <p:attrNameLst>
                                          <p:attrName>style.visibility</p:attrName>
                                        </p:attrNameLst>
                                      </p:cBhvr>
                                      <p:to>
                                        <p:strVal val="visible"/>
                                      </p:to>
                                    </p:set>
                                  </p:childTnLst>
                                </p:cTn>
                              </p:par>
                            </p:childTnLst>
                          </p:cTn>
                        </p:par>
                        <p:par>
                          <p:cTn id="150" fill="hold">
                            <p:stCondLst>
                              <p:cond delay="250"/>
                            </p:stCondLst>
                            <p:childTnLst>
                              <p:par>
                                <p:cTn id="151" presetID="22" presetClass="entr" presetSubtype="4" fill="hold" nodeType="afterEffect">
                                  <p:stCondLst>
                                    <p:cond delay="0"/>
                                  </p:stCondLst>
                                  <p:childTnLst>
                                    <p:set>
                                      <p:cBhvr>
                                        <p:cTn id="152" dur="1" fill="hold">
                                          <p:stCondLst>
                                            <p:cond delay="0"/>
                                          </p:stCondLst>
                                        </p:cTn>
                                        <p:tgtEl>
                                          <p:spTgt spid="54"/>
                                        </p:tgtEl>
                                        <p:attrNameLst>
                                          <p:attrName>style.visibility</p:attrName>
                                        </p:attrNameLst>
                                      </p:cBhvr>
                                      <p:to>
                                        <p:strVal val="visible"/>
                                      </p:to>
                                    </p:set>
                                    <p:animEffect transition="in" filter="wipe(down)">
                                      <p:cBhvr>
                                        <p:cTn id="153" dur="250"/>
                                        <p:tgtEl>
                                          <p:spTgt spid="54"/>
                                        </p:tgtEl>
                                      </p:cBhvr>
                                    </p:animEffect>
                                  </p:childTnLst>
                                </p:cTn>
                              </p:par>
                              <p:par>
                                <p:cTn id="154" presetID="22" presetClass="entr" presetSubtype="8" fill="hold" nodeType="withEffect">
                                  <p:stCondLst>
                                    <p:cond delay="0"/>
                                  </p:stCondLst>
                                  <p:childTnLst>
                                    <p:set>
                                      <p:cBhvr>
                                        <p:cTn id="155" dur="1" fill="hold">
                                          <p:stCondLst>
                                            <p:cond delay="0"/>
                                          </p:stCondLst>
                                        </p:cTn>
                                        <p:tgtEl>
                                          <p:spTgt spid="53"/>
                                        </p:tgtEl>
                                        <p:attrNameLst>
                                          <p:attrName>style.visibility</p:attrName>
                                        </p:attrNameLst>
                                      </p:cBhvr>
                                      <p:to>
                                        <p:strVal val="visible"/>
                                      </p:to>
                                    </p:set>
                                    <p:animEffect transition="in" filter="wipe(left)">
                                      <p:cBhvr>
                                        <p:cTn id="156" dur="250"/>
                                        <p:tgtEl>
                                          <p:spTgt spid="53"/>
                                        </p:tgtEl>
                                      </p:cBhvr>
                                    </p:animEffec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249"/>
                                          </p:stCondLst>
                                        </p:cTn>
                                        <p:tgtEl>
                                          <p:spTgt spid="3">
                                            <p:txEl>
                                              <p:pRg st="7" end="7"/>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50"/>
                                        </p:tgtEl>
                                        <p:attrNameLst>
                                          <p:attrName>style.visibility</p:attrName>
                                        </p:attrNameLst>
                                      </p:cBhvr>
                                      <p:to>
                                        <p:strVal val="visible"/>
                                      </p:to>
                                    </p:set>
                                    <p:animEffect transition="in" filter="wipe(left)">
                                      <p:cBhvr>
                                        <p:cTn id="165" dur="250"/>
                                        <p:tgtEl>
                                          <p:spTgt spid="50"/>
                                        </p:tgtEl>
                                      </p:cBhvr>
                                    </p:animEffec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249"/>
                                          </p:stCondLst>
                                        </p:cTn>
                                        <p:tgtEl>
                                          <p:spTgt spid="56"/>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nodeType="clickEffect">
                                  <p:stCondLst>
                                    <p:cond delay="0"/>
                                  </p:stCondLst>
                                  <p:childTnLst>
                                    <p:set>
                                      <p:cBhvr>
                                        <p:cTn id="173" dur="1" fill="hold">
                                          <p:stCondLst>
                                            <p:cond delay="24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0" grpId="0" animBg="1"/>
      <p:bldP spid="21" grpId="0" animBg="1"/>
      <p:bldP spid="22" grpId="0" animBg="1"/>
      <p:bldP spid="23" grpId="0" animBg="1"/>
      <p:bldP spid="24" grpId="0" animBg="1"/>
      <p:bldP spid="25" grpId="0" animBg="1"/>
      <p:bldP spid="26" grpId="0" animBg="1"/>
      <p:bldP spid="27" grpId="0" animBg="1"/>
      <p:bldP spid="28" grpId="0" animBg="1"/>
      <p:bldP spid="49" grpId="0" animBg="1"/>
      <p:bldP spid="51" grpId="0" animBg="1"/>
      <p:bldP spid="56" grpId="0" animBg="1"/>
      <p:bldP spid="6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Incidental Supervision</a:t>
            </a:r>
          </a:p>
          <a:p>
            <a:pPr lvl="1"/>
            <a:r>
              <a:rPr lang="en-US" dirty="0" smtClean="0"/>
              <a:t>Exploiting existing information as supervision </a:t>
            </a:r>
          </a:p>
          <a:p>
            <a:pPr lvl="2"/>
            <a:r>
              <a:rPr lang="en-US" dirty="0" err="1" smtClean="0"/>
              <a:t>Dataless</a:t>
            </a:r>
            <a:r>
              <a:rPr lang="en-US" dirty="0" smtClean="0"/>
              <a:t> Classification </a:t>
            </a:r>
            <a:r>
              <a:rPr lang="en-US" dirty="0" smtClean="0">
                <a:solidFill>
                  <a:srgbClr val="3366CC"/>
                </a:solidFill>
              </a:rPr>
              <a:t>[AAAI’08, 14; IJCAI’15]</a:t>
            </a:r>
          </a:p>
          <a:p>
            <a:pPr lvl="2"/>
            <a:r>
              <a:rPr lang="en-US" dirty="0" err="1" smtClean="0"/>
              <a:t>Wikification</a:t>
            </a:r>
            <a:r>
              <a:rPr lang="en-US" dirty="0" smtClean="0"/>
              <a:t> (KBs, Multilingual) </a:t>
            </a:r>
            <a:r>
              <a:rPr lang="en-US" dirty="0" smtClean="0">
                <a:solidFill>
                  <a:srgbClr val="3366CC"/>
                </a:solidFill>
              </a:rPr>
              <a:t>[NAACL’16, TACL’16]</a:t>
            </a:r>
          </a:p>
          <a:p>
            <a:pPr lvl="2"/>
            <a:r>
              <a:rPr lang="en-US" dirty="0" smtClean="0"/>
              <a:t>Events </a:t>
            </a:r>
            <a:r>
              <a:rPr lang="en-US" dirty="0" smtClean="0">
                <a:solidFill>
                  <a:srgbClr val="3366CC"/>
                </a:solidFill>
              </a:rPr>
              <a:t>[EMNLP’16]</a:t>
            </a:r>
          </a:p>
          <a:p>
            <a:r>
              <a:rPr lang="en-US" dirty="0" smtClean="0"/>
              <a:t>Response </a:t>
            </a:r>
            <a:r>
              <a:rPr lang="en-US" dirty="0"/>
              <a:t>Driven Learning</a:t>
            </a:r>
          </a:p>
          <a:p>
            <a:pPr lvl="1"/>
            <a:r>
              <a:rPr lang="en-US" dirty="0"/>
              <a:t>Learning from the world’s feedback</a:t>
            </a:r>
          </a:p>
          <a:p>
            <a:pPr lvl="1"/>
            <a:endParaRPr lang="en-US" dirty="0" smtClean="0"/>
          </a:p>
          <a:p>
            <a:r>
              <a:rPr lang="en-US" dirty="0" smtClean="0"/>
              <a:t>Conclusion</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44</a:t>
            </a:fld>
            <a:endParaRPr lang="en-US" altLang="zh-TW"/>
          </a:p>
        </p:txBody>
      </p:sp>
      <p:sp>
        <p:nvSpPr>
          <p:cNvPr id="10" name="Right Arrow 9"/>
          <p:cNvSpPr/>
          <p:nvPr/>
        </p:nvSpPr>
        <p:spPr>
          <a:xfrm>
            <a:off x="0" y="195335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838200"/>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3590" y="2362200"/>
            <a:ext cx="18288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479809" y="43934"/>
            <a:ext cx="569387" cy="369332"/>
          </a:xfrm>
          <a:prstGeom prst="rect">
            <a:avLst/>
          </a:prstGeom>
          <a:solidFill>
            <a:srgbClr val="FFFFCC"/>
          </a:solidFill>
          <a:ln>
            <a:solidFill>
              <a:schemeClr val="bg2"/>
            </a:solidFill>
          </a:ln>
        </p:spPr>
        <p:txBody>
          <a:bodyPr wrap="none">
            <a:spAutoFit/>
          </a:bodyPr>
          <a:lstStyle/>
          <a:p>
            <a:r>
              <a:rPr lang="en-US" dirty="0" smtClean="0">
                <a:latin typeface="+mj-lt"/>
                <a:hlinkClick r:id="rId5" action="ppaction://hlinksldjump"/>
              </a:rPr>
              <a:t>Skip</a:t>
            </a:r>
            <a:endParaRPr lang="en-US" dirty="0">
              <a:latin typeface="+mj-lt"/>
            </a:endParaRPr>
          </a:p>
        </p:txBody>
      </p:sp>
    </p:spTree>
    <p:extLst>
      <p:ext uri="{BB962C8B-B14F-4D97-AF65-F5344CB8AC3E}">
        <p14:creationId xmlns:p14="http://schemas.microsoft.com/office/powerpoint/2010/main" val="2500759470"/>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Wikification: The Reference Problem </a:t>
            </a:r>
            <a:endParaRPr lang="en-US" sz="2400" dirty="0"/>
          </a:p>
        </p:txBody>
      </p:sp>
      <p:sp>
        <p:nvSpPr>
          <p:cNvPr id="6" name="TextBox 5"/>
          <p:cNvSpPr txBox="1"/>
          <p:nvPr/>
        </p:nvSpPr>
        <p:spPr>
          <a:xfrm>
            <a:off x="1069560" y="1524000"/>
            <a:ext cx="6975890" cy="1200329"/>
          </a:xfrm>
          <a:prstGeom prst="rect">
            <a:avLst/>
          </a:prstGeom>
          <a:noFill/>
          <a:ln>
            <a:solidFill>
              <a:schemeClr val="tx1"/>
            </a:solidFill>
          </a:ln>
        </p:spPr>
        <p:txBody>
          <a:bodyPr wrap="square" rtlCol="0">
            <a:spAutoFit/>
          </a:bodyPr>
          <a:lstStyle/>
          <a:p>
            <a:r>
              <a:rPr lang="en-US" dirty="0">
                <a:latin typeface="+mj-lt"/>
              </a:rPr>
              <a:t>Blumenthal (D) is a candidate for the U.S. Senate seat now held by Christopher Dodd (D), and he has held a commanding lead in the race since he entered it. But the Times report has the potential to fundamentally reshape the contest in the Nutmeg State.</a:t>
            </a:r>
          </a:p>
        </p:txBody>
      </p:sp>
      <p:sp>
        <p:nvSpPr>
          <p:cNvPr id="7" name="TextBox 6"/>
          <p:cNvSpPr txBox="1"/>
          <p:nvPr/>
        </p:nvSpPr>
        <p:spPr>
          <a:xfrm>
            <a:off x="1066800" y="3997762"/>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a:t>
            </a:r>
            <a:r>
              <a:rPr lang="en-US" dirty="0">
                <a:solidFill>
                  <a:srgbClr val="0033CC"/>
                </a:solidFill>
                <a:latin typeface="+mj-lt"/>
              </a:rPr>
              <a:t>D</a:t>
            </a:r>
            <a:r>
              <a:rPr lang="en-US" dirty="0">
                <a:latin typeface="+mj-lt"/>
              </a:rPr>
              <a:t>),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8" name="Down Arrow 7"/>
          <p:cNvSpPr/>
          <p:nvPr/>
        </p:nvSpPr>
        <p:spPr>
          <a:xfrm>
            <a:off x="4104484" y="2848328"/>
            <a:ext cx="265708" cy="350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6" y="3256153"/>
            <a:ext cx="1647704" cy="41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Down Arrow 21"/>
          <p:cNvSpPr/>
          <p:nvPr/>
        </p:nvSpPr>
        <p:spPr>
          <a:xfrm rot="10800000">
            <a:off x="1585962" y="3708305"/>
            <a:ext cx="105115" cy="33805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67" y="3264639"/>
            <a:ext cx="2577850" cy="41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730" y="5498651"/>
            <a:ext cx="1470470"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502" y="5498651"/>
            <a:ext cx="1581150" cy="41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own Arrow 23"/>
          <p:cNvSpPr/>
          <p:nvPr/>
        </p:nvSpPr>
        <p:spPr>
          <a:xfrm flipH="1">
            <a:off x="5628986" y="5234076"/>
            <a:ext cx="60262" cy="2645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942" y="3233831"/>
            <a:ext cx="1852342" cy="44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Down Arrow 26"/>
          <p:cNvSpPr/>
          <p:nvPr/>
        </p:nvSpPr>
        <p:spPr>
          <a:xfrm rot="14243175">
            <a:off x="2769282" y="3563472"/>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Right Arrow 2"/>
          <p:cNvSpPr/>
          <p:nvPr/>
        </p:nvSpPr>
        <p:spPr>
          <a:xfrm>
            <a:off x="816597" y="4448174"/>
            <a:ext cx="304800" cy="1334651"/>
          </a:xfrm>
          <a:prstGeom prst="curvedRightArrow">
            <a:avLst/>
          </a:prstGeom>
          <a:solidFill>
            <a:srgbClr val="9E9EF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29" name="Down Arrow 28"/>
          <p:cNvSpPr/>
          <p:nvPr/>
        </p:nvSpPr>
        <p:spPr>
          <a:xfrm rot="14243175">
            <a:off x="5645011" y="3581105"/>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8101" y="5469657"/>
            <a:ext cx="1849432" cy="44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Down Arrow 30"/>
          <p:cNvSpPr/>
          <p:nvPr/>
        </p:nvSpPr>
        <p:spPr>
          <a:xfrm flipH="1">
            <a:off x="3962400" y="4904522"/>
            <a:ext cx="60262" cy="56513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45</a:t>
            </a:fld>
            <a:endParaRPr lang="en-US" altLang="zh-TW"/>
          </a:p>
        </p:txBody>
      </p:sp>
    </p:spTree>
    <p:extLst>
      <p:ext uri="{BB962C8B-B14F-4D97-AF65-F5344CB8AC3E}">
        <p14:creationId xmlns:p14="http://schemas.microsoft.com/office/powerpoint/2010/main" val="2874236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up)">
                                      <p:cBhvr>
                                        <p:cTn id="10" dur="500"/>
                                        <p:tgtEl>
                                          <p:spTgt spid="409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up)">
                                      <p:cBhvr>
                                        <p:cTn id="16" dur="500"/>
                                        <p:tgtEl>
                                          <p:spTgt spid="4099"/>
                                        </p:tgtEl>
                                      </p:cBhvr>
                                    </p:animEffect>
                                  </p:childTnLst>
                                </p:cTn>
                              </p:par>
                              <p:par>
                                <p:cTn id="17" presetID="22" presetClass="entr" presetSubtype="1"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up)">
                                      <p:cBhvr>
                                        <p:cTn id="19" dur="500"/>
                                        <p:tgtEl>
                                          <p:spTgt spid="4100"/>
                                        </p:tgtEl>
                                      </p:cBhvr>
                                    </p:animEffect>
                                  </p:childTnLst>
                                </p:cTn>
                              </p:par>
                              <p:par>
                                <p:cTn id="20" presetID="22" presetClass="entr" presetSubtype="1"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wipe(up)">
                                      <p:cBhvr>
                                        <p:cTn id="22" dur="500"/>
                                        <p:tgtEl>
                                          <p:spTgt spid="410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1" fill="hold"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up)">
                                      <p:cBhvr>
                                        <p:cTn id="28" dur="500"/>
                                        <p:tgtEl>
                                          <p:spTgt spid="410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4103"/>
                                        </p:tgtEl>
                                        <p:attrNameLst>
                                          <p:attrName>style.visibility</p:attrName>
                                        </p:attrNameLst>
                                      </p:cBhvr>
                                      <p:to>
                                        <p:strVal val="visible"/>
                                      </p:to>
                                    </p:set>
                                    <p:animEffect transition="in" filter="wipe(up)">
                                      <p:cBhvr>
                                        <p:cTn id="40" dur="500"/>
                                        <p:tgtEl>
                                          <p:spTgt spid="410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animBg="1"/>
      <p:bldP spid="24" grpId="0" animBg="1"/>
      <p:bldP spid="27" grpId="0" animBg="1"/>
      <p:bldP spid="3" grpId="0" animBg="1"/>
      <p:bldP spid="29" grpId="0" animBg="1"/>
      <p:bldP spid="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514600"/>
            <a:ext cx="8077200" cy="3200400"/>
          </a:xfrm>
        </p:spPr>
        <p:txBody>
          <a:bodyPr/>
          <a:lstStyle/>
          <a:p>
            <a:pPr marL="342900" lvl="2" indent="-342900">
              <a:buSzPct val="75000"/>
            </a:pPr>
            <a:r>
              <a:rPr lang="en-US" sz="2400" dirty="0"/>
              <a:t>Training a global model that </a:t>
            </a:r>
            <a:r>
              <a:rPr lang="en-US" sz="1600" dirty="0"/>
              <a:t>[</a:t>
            </a:r>
            <a:r>
              <a:rPr lang="en-US" sz="1600" dirty="0" err="1"/>
              <a:t>Ratinov</a:t>
            </a:r>
            <a:r>
              <a:rPr lang="en-US" sz="1600" dirty="0"/>
              <a:t> et. al., ‘09; Chen &amp; Roth’13] </a:t>
            </a:r>
          </a:p>
          <a:p>
            <a:pPr lvl="1"/>
            <a:r>
              <a:rPr lang="en-US" sz="2000" dirty="0"/>
              <a:t>I</a:t>
            </a:r>
            <a:r>
              <a:rPr lang="en-US" sz="2000" dirty="0" smtClean="0"/>
              <a:t>dentifies </a:t>
            </a:r>
            <a:r>
              <a:rPr lang="en-US" sz="2000" dirty="0"/>
              <a:t>concepts in </a:t>
            </a:r>
            <a:r>
              <a:rPr lang="en-US" sz="2000" dirty="0" smtClean="0"/>
              <a:t>text</a:t>
            </a:r>
          </a:p>
          <a:p>
            <a:pPr lvl="1"/>
            <a:r>
              <a:rPr lang="en-US" sz="2000" dirty="0" smtClean="0"/>
              <a:t>Identifies candidate Wikipedia titles for these</a:t>
            </a:r>
          </a:p>
          <a:p>
            <a:pPr lvl="1"/>
            <a:r>
              <a:rPr lang="en-US" sz="2000" dirty="0" smtClean="0"/>
              <a:t>Ranks the corresponding titles </a:t>
            </a:r>
          </a:p>
          <a:p>
            <a:pPr lvl="2"/>
            <a:r>
              <a:rPr lang="en-US" sz="1600" dirty="0" smtClean="0"/>
              <a:t>Accounting for local context and global page/title space considerations</a:t>
            </a:r>
          </a:p>
          <a:p>
            <a:r>
              <a:rPr lang="en-US" sz="2400" dirty="0" smtClean="0"/>
              <a:t>Relies </a:t>
            </a:r>
            <a:r>
              <a:rPr lang="en-US" sz="2400" dirty="0"/>
              <a:t>on the correctness of the (partial) link structure in Wikipedia, but – </a:t>
            </a:r>
            <a:r>
              <a:rPr lang="en-US" sz="2400" dirty="0">
                <a:solidFill>
                  <a:srgbClr val="3366CC"/>
                </a:solidFill>
              </a:rPr>
              <a:t>requires no </a:t>
            </a:r>
            <a:r>
              <a:rPr lang="en-US" sz="2400" dirty="0" smtClean="0">
                <a:solidFill>
                  <a:srgbClr val="3366CC"/>
                </a:solidFill>
              </a:rPr>
              <a:t>task specific human annotation</a:t>
            </a:r>
            <a:r>
              <a:rPr lang="en-US" sz="2400" dirty="0" smtClean="0"/>
              <a:t>. </a:t>
            </a:r>
          </a:p>
        </p:txBody>
      </p:sp>
      <p:sp>
        <p:nvSpPr>
          <p:cNvPr id="2" name="Title 1"/>
          <p:cNvSpPr>
            <a:spLocks noGrp="1"/>
          </p:cNvSpPr>
          <p:nvPr>
            <p:ph type="title"/>
          </p:nvPr>
        </p:nvSpPr>
        <p:spPr/>
        <p:txBody>
          <a:bodyPr/>
          <a:lstStyle/>
          <a:p>
            <a:r>
              <a:rPr lang="en-US" dirty="0" err="1" smtClean="0"/>
              <a:t>Wikification</a:t>
            </a:r>
            <a:r>
              <a:rPr lang="en-US" dirty="0" smtClean="0"/>
              <a:t> Challenges</a:t>
            </a:r>
            <a:endParaRPr lang="en-US" dirty="0"/>
          </a:p>
        </p:txBody>
      </p:sp>
      <p:sp>
        <p:nvSpPr>
          <p:cNvPr id="6" name="TextBox 5"/>
          <p:cNvSpPr txBox="1"/>
          <p:nvPr/>
        </p:nvSpPr>
        <p:spPr>
          <a:xfrm>
            <a:off x="1066800" y="1143000"/>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(D),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4" name="Slide Number Placeholder 3"/>
          <p:cNvSpPr>
            <a:spLocks noGrp="1"/>
          </p:cNvSpPr>
          <p:nvPr>
            <p:ph type="sldNum" sz="quarter" idx="11"/>
          </p:nvPr>
        </p:nvSpPr>
        <p:spPr/>
        <p:txBody>
          <a:bodyPr/>
          <a:lstStyle/>
          <a:p>
            <a:pPr>
              <a:defRPr/>
            </a:pPr>
            <a:r>
              <a:rPr lang="en-US" altLang="zh-TW" smtClean="0"/>
              <a:t>Page </a:t>
            </a:r>
            <a:fld id="{BC3EEDB6-3FB3-436A-B1A9-6088B5E4AF06}" type="slidenum">
              <a:rPr lang="en-US" altLang="zh-TW" smtClean="0"/>
              <a:pPr>
                <a:defRPr/>
              </a:pPr>
              <a:t>46</a:t>
            </a:fld>
            <a:endParaRPr lang="en-US" altLang="zh-TW"/>
          </a:p>
        </p:txBody>
      </p:sp>
      <p:sp>
        <p:nvSpPr>
          <p:cNvPr id="7" name="Rectangular Callout 6"/>
          <p:cNvSpPr>
            <a:spLocks noChangeArrowheads="1"/>
          </p:cNvSpPr>
          <p:nvPr/>
        </p:nvSpPr>
        <p:spPr bwMode="auto">
          <a:xfrm>
            <a:off x="1108841" y="5543371"/>
            <a:ext cx="7239000" cy="685800"/>
          </a:xfrm>
          <a:prstGeom prst="wedgeRectCallout">
            <a:avLst>
              <a:gd name="adj1" fmla="val 10418"/>
              <a:gd name="adj2" fmla="val -113125"/>
            </a:avLst>
          </a:prstGeom>
          <a:solidFill>
            <a:srgbClr val="FFFFCC"/>
          </a:solidFill>
          <a:ln w="28575" algn="ctr">
            <a:solidFill>
              <a:srgbClr val="FF9933"/>
            </a:solidFill>
            <a:round/>
            <a:headEnd/>
            <a:tailEnd/>
          </a:ln>
        </p:spPr>
        <p:txBody>
          <a:bodyPr/>
          <a:lstStyle/>
          <a:p>
            <a:r>
              <a:rPr lang="en-US" dirty="0" smtClean="0">
                <a:solidFill>
                  <a:srgbClr val="003366"/>
                </a:solidFill>
                <a:latin typeface="Calibri" panose="020F0502020204030204" pitchFamily="34" charset="0"/>
              </a:rPr>
              <a:t>“Standard” </a:t>
            </a:r>
            <a:r>
              <a:rPr lang="en-US" dirty="0" err="1" smtClean="0">
                <a:solidFill>
                  <a:srgbClr val="003366"/>
                </a:solidFill>
                <a:latin typeface="Calibri" panose="020F0502020204030204" pitchFamily="34" charset="0"/>
              </a:rPr>
              <a:t>Wikification</a:t>
            </a:r>
            <a:r>
              <a:rPr lang="en-US" dirty="0" smtClean="0">
                <a:solidFill>
                  <a:srgbClr val="003366"/>
                </a:solidFill>
                <a:latin typeface="Calibri" panose="020F0502020204030204" pitchFamily="34" charset="0"/>
              </a:rPr>
              <a:t> already makes use of incidental supervision to train the key model – ranking the candidate titles for a given mention.</a:t>
            </a:r>
            <a:endParaRPr lang="en-US" dirty="0">
              <a:solidFill>
                <a:srgbClr val="003366"/>
              </a:solidFill>
              <a:latin typeface="Calibri" panose="020F0502020204030204" pitchFamily="34" charset="0"/>
            </a:endParaRPr>
          </a:p>
        </p:txBody>
      </p:sp>
    </p:spTree>
    <p:extLst>
      <p:ext uri="{BB962C8B-B14F-4D97-AF65-F5344CB8AC3E}">
        <p14:creationId xmlns:p14="http://schemas.microsoft.com/office/powerpoint/2010/main" val="1018251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CE2158A-1198-49B0-A2A2-00E3C3C7211D}" type="slidenum">
              <a:rPr lang="en-US" altLang="zh-TW" smtClean="0"/>
              <a:pPr/>
              <a:t>47</a:t>
            </a:fld>
            <a:endParaRPr lang="en-US" altLang="zh-TW" dirty="0"/>
          </a:p>
        </p:txBody>
      </p:sp>
      <p:sp>
        <p:nvSpPr>
          <p:cNvPr id="2" name="Title 1"/>
          <p:cNvSpPr>
            <a:spLocks noGrp="1"/>
          </p:cNvSpPr>
          <p:nvPr>
            <p:ph type="title"/>
          </p:nvPr>
        </p:nvSpPr>
        <p:spPr/>
        <p:txBody>
          <a:bodyPr/>
          <a:lstStyle/>
          <a:p>
            <a:r>
              <a:rPr lang="en-US" dirty="0" smtClean="0"/>
              <a:t>Biomedical </a:t>
            </a:r>
            <a:r>
              <a:rPr lang="en-US" dirty="0" err="1" smtClean="0"/>
              <a:t>Wikification</a:t>
            </a:r>
            <a:r>
              <a:rPr lang="en-US" dirty="0" smtClean="0"/>
              <a:t> </a:t>
            </a:r>
            <a:endParaRPr lang="en-US" dirty="0"/>
          </a:p>
        </p:txBody>
      </p:sp>
      <p:sp>
        <p:nvSpPr>
          <p:cNvPr id="24" name="Freeform 23"/>
          <p:cNvSpPr/>
          <p:nvPr/>
        </p:nvSpPr>
        <p:spPr>
          <a:xfrm>
            <a:off x="914400" y="1752600"/>
            <a:ext cx="6194794" cy="413469"/>
          </a:xfrm>
          <a:custGeom>
            <a:avLst/>
            <a:gdLst>
              <a:gd name="connsiteX0" fmla="*/ 0 w 8221563"/>
              <a:gd name="connsiteY0" fmla="*/ 452596 h 4525963"/>
              <a:gd name="connsiteX1" fmla="*/ 452596 w 8221563"/>
              <a:gd name="connsiteY1" fmla="*/ 0 h 4525963"/>
              <a:gd name="connsiteX2" fmla="*/ 7768967 w 8221563"/>
              <a:gd name="connsiteY2" fmla="*/ 0 h 4525963"/>
              <a:gd name="connsiteX3" fmla="*/ 8221563 w 8221563"/>
              <a:gd name="connsiteY3" fmla="*/ 452596 h 4525963"/>
              <a:gd name="connsiteX4" fmla="*/ 8221563 w 8221563"/>
              <a:gd name="connsiteY4" fmla="*/ 4073367 h 4525963"/>
              <a:gd name="connsiteX5" fmla="*/ 7768967 w 8221563"/>
              <a:gd name="connsiteY5" fmla="*/ 4525963 h 4525963"/>
              <a:gd name="connsiteX6" fmla="*/ 452596 w 8221563"/>
              <a:gd name="connsiteY6" fmla="*/ 4525963 h 4525963"/>
              <a:gd name="connsiteX7" fmla="*/ 0 w 8221563"/>
              <a:gd name="connsiteY7" fmla="*/ 4073367 h 4525963"/>
              <a:gd name="connsiteX8" fmla="*/ 0 w 8221563"/>
              <a:gd name="connsiteY8" fmla="*/ 452596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563" h="4525963">
                <a:moveTo>
                  <a:pt x="0" y="452596"/>
                </a:moveTo>
                <a:cubicBezTo>
                  <a:pt x="0" y="202634"/>
                  <a:pt x="202634" y="0"/>
                  <a:pt x="452596" y="0"/>
                </a:cubicBezTo>
                <a:lnTo>
                  <a:pt x="7768967" y="0"/>
                </a:lnTo>
                <a:cubicBezTo>
                  <a:pt x="8018929" y="0"/>
                  <a:pt x="8221563" y="202634"/>
                  <a:pt x="8221563" y="452596"/>
                </a:cubicBezTo>
                <a:lnTo>
                  <a:pt x="8221563" y="4073367"/>
                </a:lnTo>
                <a:cubicBezTo>
                  <a:pt x="8221563" y="4323329"/>
                  <a:pt x="8018929" y="4525963"/>
                  <a:pt x="7768967" y="4525963"/>
                </a:cubicBezTo>
                <a:lnTo>
                  <a:pt x="452596" y="4525963"/>
                </a:lnTo>
                <a:cubicBezTo>
                  <a:pt x="202634" y="4525963"/>
                  <a:pt x="0" y="4323329"/>
                  <a:pt x="0" y="4073367"/>
                </a:cubicBezTo>
                <a:lnTo>
                  <a:pt x="0" y="452596"/>
                </a:lnTo>
                <a:close/>
              </a:path>
            </a:pathLst>
          </a:custGeom>
          <a:solidFill>
            <a:srgbClr val="FFFFCC"/>
          </a:solidFill>
          <a:ln>
            <a:solidFill>
              <a:schemeClr val="bg2"/>
            </a:solidFill>
          </a:ln>
          <a:effectLst/>
          <a:scene3d>
            <a:camera prst="orthographicFront"/>
            <a:lightRig rig="flat" dir="t"/>
          </a:scene3d>
          <a:sp3d prstMaterial="dkEdge">
            <a:bevelT w="8200" h="38100"/>
          </a:sp3d>
        </p:spPr>
        <p:txBody>
          <a:bodyPr spcFirstLastPara="0" vert="horz" wrap="square" lIns="0" tIns="224001" rIns="0"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400" b="0" i="0" strike="noStrike" kern="1200" cap="none" spc="0" normalizeH="0" baseline="0" noProof="0" dirty="0" smtClean="0">
                <a:ln>
                  <a:noFill/>
                </a:ln>
                <a:effectLst/>
                <a:uLnTx/>
                <a:uFill>
                  <a:solidFill>
                    <a:srgbClr val="008000"/>
                  </a:solidFill>
                </a:uFill>
                <a:latin typeface="Times New Roman"/>
                <a:ea typeface="+mn-ea"/>
                <a:cs typeface="Times New Roman"/>
              </a:rPr>
              <a:t>BRCA2</a:t>
            </a:r>
            <a:r>
              <a:rPr kumimoji="0" lang="en-US" sz="2400" b="0" i="0" strike="noStrike" kern="1200" cap="none" spc="0" normalizeH="0" baseline="0" noProof="0" dirty="0" smtClean="0">
                <a:ln>
                  <a:noFill/>
                </a:ln>
                <a:effectLst/>
                <a:uLnTx/>
                <a:uFillTx/>
                <a:latin typeface="Times New Roman"/>
                <a:ea typeface="+mn-ea"/>
                <a:cs typeface="Times New Roman"/>
              </a:rPr>
              <a:t> and homologous </a:t>
            </a:r>
            <a:r>
              <a:rPr kumimoji="0" lang="en-US" sz="2400" b="0" i="0" strike="noStrike" kern="1200" cap="none" spc="0" normalizeH="0" baseline="0" noProof="0" dirty="0" smtClean="0">
                <a:ln>
                  <a:noFill/>
                </a:ln>
                <a:effectLst/>
                <a:uLnTx/>
                <a:uFill>
                  <a:solidFill>
                    <a:srgbClr val="008000"/>
                  </a:solidFill>
                </a:uFill>
                <a:latin typeface="Times New Roman"/>
                <a:ea typeface="+mn-ea"/>
                <a:cs typeface="Times New Roman"/>
              </a:rPr>
              <a:t>recombination</a:t>
            </a:r>
            <a:r>
              <a:rPr kumimoji="0" lang="en-US" sz="2400" b="0" i="0" strike="noStrike" kern="1200" cap="none" spc="0" normalizeH="0" baseline="0" noProof="0" dirty="0" smtClean="0">
                <a:ln>
                  <a:noFill/>
                </a:ln>
                <a:effectLst/>
                <a:uLnTx/>
                <a:uFillTx/>
                <a:latin typeface="Times New Roman"/>
                <a:ea typeface="+mn-ea"/>
                <a:cs typeface="Times New Roman"/>
              </a:rPr>
              <a:t>.</a:t>
            </a:r>
            <a:endParaRPr kumimoji="0" lang="en-US" sz="2400" b="0" i="0" strike="noStrike" kern="1200" cap="none" spc="0" normalizeH="0" baseline="0" noProof="0" dirty="0">
              <a:ln>
                <a:noFill/>
              </a:ln>
              <a:effectLst/>
              <a:uLnTx/>
              <a:uFillTx/>
              <a:latin typeface="Times New Roman"/>
              <a:ea typeface="+mn-ea"/>
              <a:cs typeface="Times New Roman"/>
            </a:endParaRPr>
          </a:p>
        </p:txBody>
      </p:sp>
      <p:sp>
        <p:nvSpPr>
          <p:cNvPr id="25" name="Line Callout 1 24"/>
          <p:cNvSpPr/>
          <p:nvPr/>
        </p:nvSpPr>
        <p:spPr>
          <a:xfrm>
            <a:off x="1010202" y="2315209"/>
            <a:ext cx="3807794" cy="490007"/>
          </a:xfrm>
          <a:prstGeom prst="borderCallout1">
            <a:avLst>
              <a:gd name="adj1" fmla="val -55525"/>
              <a:gd name="adj2" fmla="val 25083"/>
              <a:gd name="adj3" fmla="val -666"/>
              <a:gd name="adj4" fmla="val 50172"/>
            </a:avLst>
          </a:prstGeom>
          <a:solidFill>
            <a:sysClr val="window" lastClr="FFFFFF"/>
          </a:solidFill>
          <a:ln w="25400" cap="flat" cmpd="sng" algn="ctr">
            <a:solidFill>
              <a:schemeClr val="bg2"/>
            </a:solidFill>
            <a:prstDash val="solid"/>
          </a:ln>
          <a:effectLst/>
        </p:spPr>
        <p:txBody>
          <a:bodyPr spcFirstLastPara="0" vert="horz" wrap="square" lIns="224001" tIns="224001" rIns="224001"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PR</a:t>
            </a:r>
            <a:r>
              <a:rPr kumimoji="0" lang="en-US" sz="2000" b="0" i="0" strike="noStrike" kern="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rPr>
              <a:t>:</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000004804</a:t>
            </a:r>
            <a:r>
              <a:rPr kumimoji="0" lang="en-US" sz="2000" b="0" i="0" strike="noStrike" kern="0" cap="none" spc="0" normalizeH="0" baseline="0" noProof="0" dirty="0" smtClean="0">
                <a:ln>
                  <a:noFill/>
                </a:ln>
                <a:solidFill>
                  <a:sysClr val="windowText" lastClr="000000"/>
                </a:solidFill>
                <a:effectLst/>
                <a:uLnTx/>
                <a:uFillTx/>
                <a:latin typeface="Times New Roman"/>
                <a:ea typeface="+mn-ea"/>
                <a:cs typeface="Times New Roman"/>
              </a:rPr>
              <a:t>, </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EG</a:t>
            </a:r>
            <a:r>
              <a:rPr kumimoji="0" lang="en-US" sz="2000" b="0" i="0" strike="noStrike" kern="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rPr>
              <a:t>:</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675</a:t>
            </a:r>
            <a:endParaRPr kumimoji="0" lang="en-US" sz="2000" b="0" i="0" strike="noStrike" kern="120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endParaRPr>
          </a:p>
        </p:txBody>
      </p:sp>
      <p:sp>
        <p:nvSpPr>
          <p:cNvPr id="26" name="Line Callout 1 25"/>
          <p:cNvSpPr/>
          <p:nvPr/>
        </p:nvSpPr>
        <p:spPr>
          <a:xfrm>
            <a:off x="5031590" y="3067716"/>
            <a:ext cx="2708042" cy="2734251"/>
          </a:xfrm>
          <a:prstGeom prst="borderCallout1">
            <a:avLst>
              <a:gd name="adj1" fmla="val -474"/>
              <a:gd name="adj2" fmla="val 14985"/>
              <a:gd name="adj3" fmla="val -14503"/>
              <a:gd name="adj4" fmla="val -49314"/>
            </a:avLst>
          </a:prstGeom>
          <a:noFill/>
          <a:ln w="25400" cmpd="sng">
            <a:solidFill>
              <a:srgbClr val="31859C"/>
            </a:solidFill>
            <a:prstDash val="solid"/>
          </a:ln>
          <a:effectLst/>
          <a:scene3d>
            <a:camera prst="orthographicFront"/>
            <a:lightRig rig="flat" dir="t"/>
          </a:scene3d>
          <a:sp3d prstMaterial="dkEdge">
            <a:bevelT w="8200" h="38100"/>
          </a:sp3d>
        </p:spPr>
        <p:txBody>
          <a:bodyPr spcFirstLastPara="0" vert="horz" wrap="square" lIns="224001" tIns="265176" rIns="0" bIns="224001" numCol="1" spcCol="1270" anchor="ctr"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a:t>
            </a:r>
            <a:endParaRPr kumimoji="0" lang="en-US" sz="16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i</a:t>
            </a:r>
            <a:r>
              <a:rPr kumimoji="0" lang="en-US" b="1" i="0" u="none" strike="noStrike" kern="1200" cap="none" spc="0" normalizeH="0" baseline="0" noProof="0" dirty="0" smtClean="0">
                <a:ln>
                  <a:noFill/>
                </a:ln>
                <a:solidFill>
                  <a:sysClr val="windowText" lastClr="000000"/>
                </a:solidFill>
                <a:effectLst/>
                <a:uLnTx/>
                <a:uFillTx/>
                <a:latin typeface="Times New Roman"/>
                <a:ea typeface="+mn-ea"/>
                <a:cs typeface="Times New Roman"/>
              </a:rPr>
              <a:t>d</a:t>
            </a:r>
            <a:r>
              <a:rPr kumimoji="0" lang="en-US"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EG:675</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s</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ymbol</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d</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escription</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protein-coding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a:ea typeface="+mn-ea"/>
                <a:cs typeface="Times New Roman"/>
              </a:rPr>
              <a:t>b</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reast cancer 2, early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onset</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synonyms</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BRCC2,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BROVCA2, …</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27" name="Line Callout 1 26"/>
          <p:cNvSpPr/>
          <p:nvPr/>
        </p:nvSpPr>
        <p:spPr>
          <a:xfrm>
            <a:off x="1010202" y="3067716"/>
            <a:ext cx="3807794" cy="2734251"/>
          </a:xfrm>
          <a:prstGeom prst="borderCallout1">
            <a:avLst>
              <a:gd name="adj1" fmla="val -142"/>
              <a:gd name="adj2" fmla="val 51153"/>
              <a:gd name="adj3" fmla="val -15270"/>
              <a:gd name="adj4" fmla="val 33685"/>
            </a:avLst>
          </a:prstGeom>
          <a:noFill/>
          <a:ln w="25400" cmpd="sng">
            <a:solidFill>
              <a:srgbClr val="4BACC6">
                <a:lumMod val="75000"/>
              </a:srgbClr>
            </a:solidFill>
            <a:prstDash val="solid"/>
          </a:ln>
          <a:effectLst/>
          <a:scene3d>
            <a:camera prst="orthographicFront"/>
            <a:lightRig rig="flat" dir="t"/>
          </a:scene3d>
          <a:sp3d prstMaterial="dkEdge">
            <a:bevelT w="8200" h="38100"/>
          </a:sp3d>
        </p:spPr>
        <p:txBody>
          <a:bodyPr spcFirstLastPara="0" vert="horz" wrap="square" lIns="224001" tIns="224001" rIns="0" bIns="224001" numCol="1" spcCol="1270" anchor="ctr"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a:t>
            </a:r>
            <a:endParaRPr kumimoji="0" lang="en-US" sz="16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Times New Roman"/>
                <a:ea typeface="+mn-ea"/>
                <a:cs typeface="Times New Roman"/>
              </a:rPr>
              <a:t>id</a:t>
            </a:r>
            <a:r>
              <a:rPr kumimoji="0" lang="en-US"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PR:000004804</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n</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ame</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breast cancer type 2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susceptibility protein</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def</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A protein that is a translation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product of the human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gene or a 1:1 </a:t>
            </a:r>
            <a:r>
              <a:rPr kumimoji="0" lang="en-US"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ortholog</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thereof</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synonyms</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BRCA2, FACD,…</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is_a</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PR:000000001</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28" name="Line Callout 1 27"/>
          <p:cNvSpPr/>
          <p:nvPr/>
        </p:nvSpPr>
        <p:spPr>
          <a:xfrm>
            <a:off x="5031590" y="2315209"/>
            <a:ext cx="2708042" cy="490007"/>
          </a:xfrm>
          <a:prstGeom prst="borderCallout1">
            <a:avLst>
              <a:gd name="adj1" fmla="val -59862"/>
              <a:gd name="adj2" fmla="val 11411"/>
              <a:gd name="adj3" fmla="val 502"/>
              <a:gd name="adj4" fmla="val 50172"/>
            </a:avLst>
          </a:prstGeom>
          <a:solidFill>
            <a:sysClr val="window" lastClr="FFFFFF"/>
          </a:solidFill>
          <a:ln w="25400" cap="flat" cmpd="sng" algn="ctr">
            <a:solidFill>
              <a:schemeClr val="bg2"/>
            </a:solidFill>
            <a:prstDash val="solid"/>
          </a:ln>
          <a:effectLst/>
        </p:spPr>
        <p:txBody>
          <a:bodyPr spcFirstLastPara="0" vert="horz" wrap="square" lIns="224001" tIns="224001" rIns="224001"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Times New Roman"/>
                <a:ea typeface="+mn-ea"/>
                <a:cs typeface="Times New Roman"/>
              </a:rPr>
              <a:t>GO:0006310 </a:t>
            </a:r>
          </a:p>
        </p:txBody>
      </p:sp>
      <p:sp>
        <p:nvSpPr>
          <p:cNvPr id="29" name="TextBox 28"/>
          <p:cNvSpPr txBox="1"/>
          <p:nvPr/>
        </p:nvSpPr>
        <p:spPr>
          <a:xfrm>
            <a:off x="3137120" y="3055746"/>
            <a:ext cx="1693897" cy="246221"/>
          </a:xfrm>
          <a:prstGeom prst="rect">
            <a:avLst/>
          </a:prstGeom>
          <a:solidFill>
            <a:srgbClr val="4BACC6">
              <a:lumMod val="7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rPr>
              <a:t>Protein Ontology</a:t>
            </a:r>
            <a:endParaRPr kumimoji="0" lang="en-US" sz="1600" b="0" i="0" u="none" strike="noStrike" kern="0" cap="none" spc="0" normalizeH="0" baseline="0" noProof="0" dirty="0">
              <a:ln>
                <a:noFill/>
              </a:ln>
              <a:solidFill>
                <a:sysClr val="window" lastClr="FFFFFF"/>
              </a:solidFill>
              <a:effectLst/>
              <a:uLnTx/>
              <a:uFillTx/>
            </a:endParaRPr>
          </a:p>
        </p:txBody>
      </p:sp>
      <p:sp>
        <p:nvSpPr>
          <p:cNvPr id="30" name="TextBox 29"/>
          <p:cNvSpPr txBox="1"/>
          <p:nvPr/>
        </p:nvSpPr>
        <p:spPr>
          <a:xfrm>
            <a:off x="3636889" y="2073917"/>
            <a:ext cx="1192729" cy="246221"/>
          </a:xfrm>
          <a:prstGeom prst="rect">
            <a:avLst/>
          </a:prstGeom>
          <a:solidFill>
            <a:srgbClr val="00800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Concept ID</a:t>
            </a:r>
            <a:endParaRPr kumimoji="0" lang="en-US" sz="1600" b="0" i="0" u="none" strike="noStrike" kern="0" cap="none" spc="0" normalizeH="0" baseline="0" noProof="0" dirty="0">
              <a:ln>
                <a:noFill/>
              </a:ln>
              <a:solidFill>
                <a:srgbClr val="FFFFFF"/>
              </a:solidFill>
              <a:effectLst/>
              <a:uLnTx/>
              <a:uFillTx/>
            </a:endParaRPr>
          </a:p>
        </p:txBody>
      </p:sp>
      <p:sp>
        <p:nvSpPr>
          <p:cNvPr id="31" name="TextBox 30"/>
          <p:cNvSpPr txBox="1"/>
          <p:nvPr/>
        </p:nvSpPr>
        <p:spPr>
          <a:xfrm>
            <a:off x="6403046" y="3060712"/>
            <a:ext cx="1334688" cy="246221"/>
          </a:xfrm>
          <a:prstGeom prst="rect">
            <a:avLst/>
          </a:prstGeom>
          <a:solidFill>
            <a:srgbClr val="4BACC6">
              <a:lumMod val="7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ysClr val="window" lastClr="FFFFFF"/>
                </a:solidFill>
                <a:effectLst/>
                <a:uLnTx/>
                <a:uFillTx/>
              </a:rPr>
              <a:t>Entrez</a:t>
            </a:r>
            <a:r>
              <a:rPr kumimoji="0" lang="en-US" sz="1600" b="0" i="0" u="none" strike="noStrike" kern="0" cap="none" spc="0" normalizeH="0" baseline="0" noProof="0" dirty="0" smtClean="0">
                <a:ln>
                  <a:noFill/>
                </a:ln>
                <a:solidFill>
                  <a:sysClr val="window" lastClr="FFFFFF"/>
                </a:solidFill>
                <a:effectLst/>
                <a:uLnTx/>
                <a:uFillTx/>
              </a:rPr>
              <a:t> Gene</a:t>
            </a:r>
            <a:endParaRPr kumimoji="0" lang="en-US" sz="1600" b="0" i="0" u="none" strike="noStrike" kern="0" cap="none" spc="0" normalizeH="0" baseline="0" noProof="0" dirty="0">
              <a:ln>
                <a:noFill/>
              </a:ln>
              <a:solidFill>
                <a:sysClr val="window" lastClr="FFFFFF"/>
              </a:solidFill>
              <a:effectLst/>
              <a:uLnTx/>
              <a:uFillTx/>
            </a:endParaRPr>
          </a:p>
        </p:txBody>
      </p:sp>
      <p:sp>
        <p:nvSpPr>
          <p:cNvPr id="32" name="TextBox 31"/>
          <p:cNvSpPr txBox="1"/>
          <p:nvPr/>
        </p:nvSpPr>
        <p:spPr>
          <a:xfrm>
            <a:off x="6577382" y="2073917"/>
            <a:ext cx="1175674" cy="246221"/>
          </a:xfrm>
          <a:prstGeom prst="rect">
            <a:avLst/>
          </a:prstGeom>
          <a:solidFill>
            <a:srgbClr val="00800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Concept ID</a:t>
            </a:r>
            <a:endParaRPr kumimoji="0" lang="en-US" sz="1600" b="0" i="0" u="none" strike="noStrike" kern="0" cap="none" spc="0" normalizeH="0" baseline="0" noProof="0" dirty="0">
              <a:ln>
                <a:noFill/>
              </a:ln>
              <a:solidFill>
                <a:srgbClr val="FFFFFF"/>
              </a:solidFill>
              <a:effectLst/>
              <a:uLnTx/>
              <a:uFillTx/>
            </a:endParaRPr>
          </a:p>
        </p:txBody>
      </p:sp>
      <p:sp>
        <p:nvSpPr>
          <p:cNvPr id="5" name="Rectangular Callout 4"/>
          <p:cNvSpPr/>
          <p:nvPr/>
        </p:nvSpPr>
        <p:spPr>
          <a:xfrm>
            <a:off x="7924800" y="152400"/>
            <a:ext cx="1066800" cy="381000"/>
          </a:xfrm>
          <a:prstGeom prst="wedgeRectCallout">
            <a:avLst>
              <a:gd name="adj1" fmla="val -239596"/>
              <a:gd name="adj2" fmla="val 320411"/>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Text</a:t>
            </a:r>
            <a:endParaRPr lang="en-US" dirty="0">
              <a:solidFill>
                <a:schemeClr val="tx1"/>
              </a:solidFill>
            </a:endParaRPr>
          </a:p>
        </p:txBody>
      </p:sp>
      <p:sp>
        <p:nvSpPr>
          <p:cNvPr id="15" name="Rectangular Callout 14"/>
          <p:cNvSpPr/>
          <p:nvPr/>
        </p:nvSpPr>
        <p:spPr>
          <a:xfrm>
            <a:off x="7696200" y="1053152"/>
            <a:ext cx="1295400" cy="381000"/>
          </a:xfrm>
          <a:prstGeom prst="wedgeRectCallout">
            <a:avLst>
              <a:gd name="adj1" fmla="val -134918"/>
              <a:gd name="adj2" fmla="val 187874"/>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Mentions</a:t>
            </a:r>
            <a:endParaRPr lang="en-US" dirty="0">
              <a:solidFill>
                <a:schemeClr val="tx1"/>
              </a:solidFill>
            </a:endParaRPr>
          </a:p>
        </p:txBody>
      </p:sp>
      <p:cxnSp>
        <p:nvCxnSpPr>
          <p:cNvPr id="7" name="Straight Connector 6"/>
          <p:cNvCxnSpPr/>
          <p:nvPr/>
        </p:nvCxnSpPr>
        <p:spPr>
          <a:xfrm flipH="1">
            <a:off x="4662114" y="2092656"/>
            <a:ext cx="1711191"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584547" y="2092656"/>
            <a:ext cx="85559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ular Callout 16"/>
          <p:cNvSpPr/>
          <p:nvPr/>
        </p:nvSpPr>
        <p:spPr>
          <a:xfrm>
            <a:off x="7785540" y="1828800"/>
            <a:ext cx="1295400" cy="1488744"/>
          </a:xfrm>
          <a:prstGeom prst="wedgeRectCallout">
            <a:avLst>
              <a:gd name="adj1" fmla="val -114228"/>
              <a:gd name="adj2" fmla="val 25850"/>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Multiple reference KBs &amp; Medical taxonomies</a:t>
            </a:r>
            <a:endParaRPr lang="en-US" dirty="0">
              <a:solidFill>
                <a:schemeClr val="tx1"/>
              </a:solidFill>
            </a:endParaRPr>
          </a:p>
        </p:txBody>
      </p:sp>
    </p:spTree>
    <p:custDataLst>
      <p:tags r:id="rId1"/>
    </p:custDataLst>
    <p:extLst>
      <p:ext uri="{BB962C8B-B14F-4D97-AF65-F5344CB8AC3E}">
        <p14:creationId xmlns:p14="http://schemas.microsoft.com/office/powerpoint/2010/main" val="19113631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15"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KB </a:t>
            </a:r>
            <a:r>
              <a:rPr lang="en-US" dirty="0" err="1" smtClean="0"/>
              <a:t>Wikification</a:t>
            </a:r>
            <a:r>
              <a:rPr lang="en-US" dirty="0" smtClean="0"/>
              <a:t> Challenges</a:t>
            </a:r>
            <a:endParaRPr lang="en-US" dirty="0"/>
          </a:p>
        </p:txBody>
      </p:sp>
      <p:sp>
        <p:nvSpPr>
          <p:cNvPr id="3" name="Content Placeholder 2"/>
          <p:cNvSpPr>
            <a:spLocks noGrp="1"/>
          </p:cNvSpPr>
          <p:nvPr>
            <p:ph idx="1"/>
          </p:nvPr>
        </p:nvSpPr>
        <p:spPr/>
        <p:txBody>
          <a:bodyPr/>
          <a:lstStyle/>
          <a:p>
            <a:r>
              <a:rPr lang="en-US" dirty="0" smtClean="0"/>
              <a:t>Ambiguity </a:t>
            </a:r>
          </a:p>
          <a:p>
            <a:pPr lvl="1"/>
            <a:r>
              <a:rPr lang="en-US" dirty="0" smtClean="0"/>
              <a:t>A term in text can be used to express many different concepts</a:t>
            </a:r>
          </a:p>
          <a:p>
            <a:pPr lvl="1"/>
            <a:r>
              <a:rPr lang="en-US" dirty="0" smtClean="0"/>
              <a:t>E.g., BRCA2 is used by 177 concepts</a:t>
            </a:r>
          </a:p>
          <a:p>
            <a:r>
              <a:rPr lang="en-US" dirty="0" smtClean="0"/>
              <a:t>Variability</a:t>
            </a:r>
          </a:p>
          <a:p>
            <a:pPr lvl="1"/>
            <a:r>
              <a:rPr lang="en-US" dirty="0" smtClean="0"/>
              <a:t>A concept may be expressed in text using many surface forms </a:t>
            </a:r>
          </a:p>
          <a:p>
            <a:pPr lvl="1"/>
            <a:r>
              <a:rPr lang="en-US" dirty="0" smtClean="0"/>
              <a:t>E.g., EG:675 has synonyms BRCC2, FACD, FAD, FANCD, …</a:t>
            </a:r>
          </a:p>
          <a:p>
            <a:r>
              <a:rPr lang="en-US" b="1" dirty="0" smtClean="0"/>
              <a:t>No Supervision </a:t>
            </a:r>
          </a:p>
          <a:p>
            <a:pPr lvl="1"/>
            <a:r>
              <a:rPr lang="en-US" dirty="0" smtClean="0"/>
              <a:t>Wikipedia has nice hyperlink structure which does not exist here</a:t>
            </a:r>
          </a:p>
          <a:p>
            <a:pPr lvl="1"/>
            <a:r>
              <a:rPr lang="en-US" dirty="0" smtClean="0"/>
              <a:t>It is difficult to obtain human annotations</a:t>
            </a:r>
          </a:p>
          <a:p>
            <a:pPr lvl="1"/>
            <a:r>
              <a:rPr lang="en-US" dirty="0" smtClean="0">
                <a:solidFill>
                  <a:srgbClr val="003366"/>
                </a:solidFill>
              </a:rPr>
              <a:t>Minimal descriptive text </a:t>
            </a:r>
            <a:r>
              <a:rPr lang="en-US" dirty="0" smtClean="0"/>
              <a:t>in the KBs/Ontologies</a:t>
            </a:r>
          </a:p>
          <a:p>
            <a:r>
              <a:rPr lang="en-US" dirty="0" smtClean="0"/>
              <a:t>Exploiting indirect supervision: </a:t>
            </a:r>
            <a:r>
              <a:rPr lang="en-US" sz="1800" dirty="0" smtClean="0"/>
              <a:t>[Tsai &amp; Roth ‘16]</a:t>
            </a:r>
          </a:p>
          <a:p>
            <a:pPr lvl="1"/>
            <a:r>
              <a:rPr lang="en-US" dirty="0" smtClean="0"/>
              <a:t>Building on </a:t>
            </a:r>
            <a:r>
              <a:rPr lang="en-US" dirty="0" smtClean="0">
                <a:solidFill>
                  <a:srgbClr val="002060"/>
                </a:solidFill>
              </a:rPr>
              <a:t>[a small percentage of]</a:t>
            </a:r>
            <a:r>
              <a:rPr lang="en-US" dirty="0" smtClean="0"/>
              <a:t> concepts that are mentioned in multiple KBs. </a:t>
            </a:r>
          </a:p>
          <a:p>
            <a:pPr lvl="1"/>
            <a:r>
              <a:rPr lang="en-US" dirty="0" smtClean="0">
                <a:solidFill>
                  <a:srgbClr val="003366"/>
                </a:solidFill>
              </a:rPr>
              <a:t>Outperforming existing unsupervised methods.</a:t>
            </a:r>
          </a:p>
        </p:txBody>
      </p:sp>
      <p:sp>
        <p:nvSpPr>
          <p:cNvPr id="4" name="Slide Number Placeholder 3"/>
          <p:cNvSpPr>
            <a:spLocks noGrp="1"/>
          </p:cNvSpPr>
          <p:nvPr>
            <p:ph type="sldNum" sz="quarter" idx="11"/>
          </p:nvPr>
        </p:nvSpPr>
        <p:spPr/>
        <p:txBody>
          <a:bodyPr/>
          <a:lstStyle/>
          <a:p>
            <a:fld id="{8CE2158A-1198-49B0-A2A2-00E3C3C7211D}" type="slidenum">
              <a:rPr lang="en-US" altLang="zh-TW" smtClean="0"/>
              <a:pPr/>
              <a:t>48</a:t>
            </a:fld>
            <a:endParaRPr lang="en-US" altLang="zh-TW" dirty="0"/>
          </a:p>
        </p:txBody>
      </p:sp>
    </p:spTree>
    <p:extLst>
      <p:ext uri="{BB962C8B-B14F-4D97-AF65-F5344CB8AC3E}">
        <p14:creationId xmlns:p14="http://schemas.microsoft.com/office/powerpoint/2010/main" val="38166225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CE2158A-1198-49B0-A2A2-00E3C3C7211D}" type="slidenum">
              <a:rPr lang="en-US" altLang="zh-TW" smtClean="0"/>
              <a:pPr>
                <a:defRPr/>
              </a:pPr>
              <a:t>49</a:t>
            </a:fld>
            <a:endParaRPr lang="en-US" altLang="zh-TW" dirty="0"/>
          </a:p>
        </p:txBody>
      </p:sp>
      <p:sp>
        <p:nvSpPr>
          <p:cNvPr id="2" name="Title 1"/>
          <p:cNvSpPr>
            <a:spLocks noGrp="1"/>
          </p:cNvSpPr>
          <p:nvPr>
            <p:ph type="title"/>
          </p:nvPr>
        </p:nvSpPr>
        <p:spPr/>
        <p:txBody>
          <a:bodyPr/>
          <a:lstStyle/>
          <a:p>
            <a:r>
              <a:rPr lang="en-US" dirty="0" smtClean="0"/>
              <a:t>Cross-Lingual </a:t>
            </a:r>
            <a:r>
              <a:rPr lang="en-US" dirty="0" err="1" smtClean="0"/>
              <a:t>Wikification</a:t>
            </a:r>
            <a:r>
              <a:rPr lang="en-US" dirty="0" smtClean="0"/>
              <a:t> (II) </a:t>
            </a:r>
            <a:endParaRPr lang="en-US" sz="1600" dirty="0"/>
          </a:p>
        </p:txBody>
      </p:sp>
      <p:sp>
        <p:nvSpPr>
          <p:cNvPr id="3" name="Content Placeholder 2"/>
          <p:cNvSpPr>
            <a:spLocks noGrp="1"/>
          </p:cNvSpPr>
          <p:nvPr>
            <p:ph idx="4294967295"/>
          </p:nvPr>
        </p:nvSpPr>
        <p:spPr>
          <a:xfrm>
            <a:off x="304800" y="762000"/>
            <a:ext cx="8229600" cy="4953000"/>
          </a:xfrm>
        </p:spPr>
        <p:txBody>
          <a:bodyPr/>
          <a:lstStyle/>
          <a:p>
            <a:r>
              <a:rPr lang="en-US" dirty="0" smtClean="0"/>
              <a:t>Given </a:t>
            </a:r>
            <a:r>
              <a:rPr lang="en-US" dirty="0"/>
              <a:t>mentions in a non-English document, find the corresponding titles in the English </a:t>
            </a:r>
            <a:r>
              <a:rPr lang="en-US" dirty="0" smtClean="0"/>
              <a:t>Wikipedia</a:t>
            </a:r>
          </a:p>
          <a:p>
            <a:pPr marL="0" indent="0">
              <a:buNone/>
            </a:pPr>
            <a:r>
              <a:rPr lang="en-US" sz="2000" dirty="0" err="1" smtClean="0">
                <a:solidFill>
                  <a:srgbClr val="3366CC"/>
                </a:solidFill>
              </a:rPr>
              <a:t>cuarto</a:t>
            </a:r>
            <a:r>
              <a:rPr lang="en-US" sz="2000" dirty="0" smtClean="0">
                <a:solidFill>
                  <a:srgbClr val="3366CC"/>
                </a:solidFill>
              </a:rPr>
              <a:t> </a:t>
            </a:r>
            <a:r>
              <a:rPr lang="en-US" sz="2000" dirty="0">
                <a:solidFill>
                  <a:srgbClr val="3366CC"/>
                </a:solidFill>
              </a:rPr>
              <a:t>y actual </a:t>
            </a:r>
            <a:r>
              <a:rPr lang="en-US" sz="2000" dirty="0" err="1">
                <a:solidFill>
                  <a:srgbClr val="3366CC"/>
                </a:solidFill>
              </a:rPr>
              <a:t>presidente</a:t>
            </a:r>
            <a:r>
              <a:rPr lang="en-US" sz="2000" dirty="0">
                <a:solidFill>
                  <a:srgbClr val="3366CC"/>
                </a:solidFill>
              </a:rPr>
              <a:t> de los </a:t>
            </a:r>
            <a:r>
              <a:rPr lang="en-US" sz="2000" dirty="0" err="1">
                <a:solidFill>
                  <a:schemeClr val="accent1">
                    <a:lumMod val="50000"/>
                  </a:schemeClr>
                </a:solidFill>
              </a:rPr>
              <a:t>Estados</a:t>
            </a:r>
            <a:r>
              <a:rPr lang="en-US" sz="2000" dirty="0">
                <a:solidFill>
                  <a:schemeClr val="accent1">
                    <a:lumMod val="50000"/>
                  </a:schemeClr>
                </a:solidFill>
              </a:rPr>
              <a:t> </a:t>
            </a:r>
            <a:r>
              <a:rPr lang="en-US" sz="2000" dirty="0" err="1">
                <a:solidFill>
                  <a:schemeClr val="accent1">
                    <a:lumMod val="50000"/>
                  </a:schemeClr>
                </a:solidFill>
              </a:rPr>
              <a:t>Unidos</a:t>
            </a:r>
            <a:r>
              <a:rPr lang="en-US" sz="2000" dirty="0">
                <a:solidFill>
                  <a:schemeClr val="accent1">
                    <a:lumMod val="50000"/>
                  </a:schemeClr>
                </a:solidFill>
              </a:rPr>
              <a:t> de </a:t>
            </a:r>
            <a:r>
              <a:rPr lang="en-US" sz="2000" dirty="0" err="1">
                <a:solidFill>
                  <a:schemeClr val="accent1">
                    <a:lumMod val="50000"/>
                  </a:schemeClr>
                </a:solidFill>
              </a:rPr>
              <a:t>América</a:t>
            </a:r>
            <a:endParaRPr lang="en-US" sz="2000" dirty="0">
              <a:solidFill>
                <a:schemeClr val="accent1">
                  <a:lumMod val="50000"/>
                </a:schemeClr>
              </a:solidFill>
            </a:endParaRPr>
          </a:p>
          <a:p>
            <a:pPr marL="0" indent="0">
              <a:buNone/>
            </a:pPr>
            <a:r>
              <a:rPr lang="en-US" sz="2000" dirty="0" err="1" smtClean="0">
                <a:solidFill>
                  <a:srgbClr val="CC6600"/>
                </a:solidFill>
              </a:rPr>
              <a:t>Amerika</a:t>
            </a:r>
            <a:r>
              <a:rPr lang="en-US" sz="2000" dirty="0" smtClean="0">
                <a:solidFill>
                  <a:srgbClr val="CC6600"/>
                </a:solidFill>
              </a:rPr>
              <a:t> </a:t>
            </a:r>
            <a:r>
              <a:rPr lang="en-US" sz="2000" dirty="0" err="1">
                <a:solidFill>
                  <a:srgbClr val="CC6600"/>
                </a:solidFill>
              </a:rPr>
              <a:t>Birleşik</a:t>
            </a:r>
            <a:r>
              <a:rPr lang="en-US" sz="2000" dirty="0">
                <a:solidFill>
                  <a:srgbClr val="CC6600"/>
                </a:solidFill>
              </a:rPr>
              <a:t> </a:t>
            </a:r>
            <a:r>
              <a:rPr lang="en-US" sz="2000" dirty="0" err="1">
                <a:solidFill>
                  <a:srgbClr val="CC6600"/>
                </a:solidFill>
              </a:rPr>
              <a:t>Devletleri</a:t>
            </a:r>
            <a:r>
              <a:rPr lang="en-US" sz="2000" dirty="0" err="1">
                <a:solidFill>
                  <a:srgbClr val="3366CC"/>
                </a:solidFill>
              </a:rPr>
              <a:t>'nin</a:t>
            </a:r>
            <a:r>
              <a:rPr lang="en-US" sz="2000" dirty="0">
                <a:solidFill>
                  <a:srgbClr val="3366CC"/>
                </a:solidFill>
              </a:rPr>
              <a:t> </a:t>
            </a:r>
            <a:r>
              <a:rPr lang="en-US" sz="2000" dirty="0" err="1">
                <a:solidFill>
                  <a:srgbClr val="3366CC"/>
                </a:solidFill>
              </a:rPr>
              <a:t>devlet</a:t>
            </a:r>
            <a:r>
              <a:rPr lang="en-US" sz="2000" dirty="0">
                <a:solidFill>
                  <a:srgbClr val="3366CC"/>
                </a:solidFill>
              </a:rPr>
              <a:t> </a:t>
            </a:r>
            <a:r>
              <a:rPr lang="en-US" sz="2000" dirty="0" err="1">
                <a:solidFill>
                  <a:srgbClr val="3366CC"/>
                </a:solidFill>
              </a:rPr>
              <a:t>başkanıdır</a:t>
            </a:r>
            <a:r>
              <a:rPr lang="en-US" sz="2000" dirty="0">
                <a:solidFill>
                  <a:srgbClr val="3366CC"/>
                </a:solidFill>
              </a:rPr>
              <a:t>.</a:t>
            </a:r>
          </a:p>
          <a:p>
            <a:pPr marL="0" indent="0">
              <a:buNone/>
            </a:pPr>
            <a:r>
              <a:rPr lang="en-US" sz="2000" dirty="0" err="1" smtClean="0">
                <a:solidFill>
                  <a:srgbClr val="CC6600"/>
                </a:solidFill>
              </a:rPr>
              <a:t>ஐக்கிய</a:t>
            </a:r>
            <a:r>
              <a:rPr lang="en-US" sz="2000" dirty="0" smtClean="0">
                <a:solidFill>
                  <a:srgbClr val="CC6600"/>
                </a:solidFill>
              </a:rPr>
              <a:t> </a:t>
            </a:r>
            <a:r>
              <a:rPr lang="en-US" sz="2000" dirty="0" err="1" smtClean="0">
                <a:solidFill>
                  <a:srgbClr val="CC6600"/>
                </a:solidFill>
              </a:rPr>
              <a:t>அமெரிக்காவின்</a:t>
            </a:r>
            <a:r>
              <a:rPr lang="en-US" sz="2000" dirty="0" smtClean="0">
                <a:solidFill>
                  <a:srgbClr val="3366CC"/>
                </a:solidFill>
              </a:rPr>
              <a:t> </a:t>
            </a:r>
            <a:r>
              <a:rPr lang="en-US" sz="2000" dirty="0" err="1" smtClean="0">
                <a:solidFill>
                  <a:srgbClr val="3366CC"/>
                </a:solidFill>
              </a:rPr>
              <a:t>தற்போதைய</a:t>
            </a:r>
            <a:r>
              <a:rPr lang="en-US" sz="2000" dirty="0" smtClean="0">
                <a:solidFill>
                  <a:srgbClr val="3366CC"/>
                </a:solidFill>
              </a:rPr>
              <a:t> </a:t>
            </a:r>
            <a:r>
              <a:rPr lang="en-US" sz="2000" dirty="0" err="1">
                <a:solidFill>
                  <a:srgbClr val="3366CC"/>
                </a:solidFill>
              </a:rPr>
              <a:t>குடியரசுத்</a:t>
            </a:r>
            <a:r>
              <a:rPr lang="en-US" sz="2000" dirty="0">
                <a:solidFill>
                  <a:srgbClr val="3366CC"/>
                </a:solidFill>
              </a:rPr>
              <a:t> </a:t>
            </a:r>
            <a:r>
              <a:rPr lang="en-US" sz="2000" dirty="0" err="1" smtClean="0">
                <a:solidFill>
                  <a:srgbClr val="3366CC"/>
                </a:solidFill>
              </a:rPr>
              <a:t>தலைவர்</a:t>
            </a:r>
            <a:endParaRPr lang="en-US" sz="2000" dirty="0" smtClean="0">
              <a:solidFill>
                <a:srgbClr val="3366CC"/>
              </a:solidFill>
            </a:endParaRPr>
          </a:p>
          <a:p>
            <a:pPr marL="0" indent="0">
              <a:buNone/>
            </a:pPr>
            <a:r>
              <a:rPr lang="th-TH" sz="2000" dirty="0">
                <a:solidFill>
                  <a:srgbClr val="3366CC"/>
                </a:solidFill>
              </a:rPr>
              <a:t>นประธานาธิบดีคนที่ 44 คนปัจจุบันของ</a:t>
            </a:r>
            <a:r>
              <a:rPr lang="th-TH" sz="2000" dirty="0">
                <a:solidFill>
                  <a:srgbClr val="CC6600"/>
                </a:solidFill>
              </a:rPr>
              <a:t>สหรัฐอเมริกา</a:t>
            </a:r>
            <a:endParaRPr lang="en-US" sz="2000" dirty="0">
              <a:solidFill>
                <a:srgbClr val="CC6600"/>
              </a:solidFill>
            </a:endParaRPr>
          </a:p>
          <a:p>
            <a:pPr marL="0" indent="0">
              <a:buNone/>
            </a:pPr>
            <a:r>
              <a:rPr lang="zh-CHT" altLang="en-US" sz="2000" dirty="0">
                <a:solidFill>
                  <a:srgbClr val="3366CC"/>
                </a:solidFill>
              </a:rPr>
              <a:t>也是第</a:t>
            </a:r>
            <a:r>
              <a:rPr lang="en-US" altLang="zh-CHT" sz="2000" dirty="0">
                <a:solidFill>
                  <a:srgbClr val="3366CC"/>
                </a:solidFill>
              </a:rPr>
              <a:t>44</a:t>
            </a:r>
            <a:r>
              <a:rPr lang="zh-CHT" altLang="en-US" sz="2000" dirty="0">
                <a:solidFill>
                  <a:srgbClr val="3366CC"/>
                </a:solidFill>
              </a:rPr>
              <a:t>任</a:t>
            </a:r>
            <a:r>
              <a:rPr lang="zh-CHT" altLang="en-US" sz="2000" dirty="0">
                <a:solidFill>
                  <a:srgbClr val="CC6600"/>
                </a:solidFill>
              </a:rPr>
              <a:t>美國</a:t>
            </a:r>
            <a:r>
              <a:rPr lang="zh-CHT" altLang="en-US" sz="2000" dirty="0">
                <a:solidFill>
                  <a:srgbClr val="3366CC"/>
                </a:solidFill>
              </a:rPr>
              <a:t>總統</a:t>
            </a:r>
            <a:endParaRPr lang="en-US" altLang="zh-CHT" sz="2000" dirty="0">
              <a:solidFill>
                <a:srgbClr val="3366CC"/>
              </a:solidFill>
            </a:endParaRPr>
          </a:p>
          <a:p>
            <a:pPr marL="0" indent="0">
              <a:buNone/>
            </a:pPr>
            <a:r>
              <a:rPr lang="en-US" sz="2000" dirty="0" err="1">
                <a:solidFill>
                  <a:srgbClr val="3366CC"/>
                </a:solidFill>
              </a:rPr>
              <a:t>dake</a:t>
            </a:r>
            <a:r>
              <a:rPr lang="en-US" sz="2000" dirty="0">
                <a:solidFill>
                  <a:srgbClr val="3366CC"/>
                </a:solidFill>
              </a:rPr>
              <a:t> </a:t>
            </a:r>
            <a:r>
              <a:rPr lang="en-US" sz="2000" dirty="0" err="1">
                <a:solidFill>
                  <a:srgbClr val="3366CC"/>
                </a:solidFill>
              </a:rPr>
              <a:t>yankin</a:t>
            </a:r>
            <a:r>
              <a:rPr lang="en-US" sz="2000" dirty="0">
                <a:solidFill>
                  <a:srgbClr val="3366CC"/>
                </a:solidFill>
              </a:rPr>
              <a:t> </a:t>
            </a:r>
            <a:r>
              <a:rPr lang="en-US" sz="2000" dirty="0" err="1">
                <a:solidFill>
                  <a:srgbClr val="3366CC"/>
                </a:solidFill>
              </a:rPr>
              <a:t>Hawai</a:t>
            </a:r>
            <a:r>
              <a:rPr lang="en-US" sz="2000" dirty="0">
                <a:solidFill>
                  <a:srgbClr val="3366CC"/>
                </a:solidFill>
              </a:rPr>
              <a:t> a </a:t>
            </a:r>
            <a:r>
              <a:rPr lang="en-US" sz="2000" dirty="0" err="1">
                <a:solidFill>
                  <a:srgbClr val="3366CC"/>
                </a:solidFill>
              </a:rPr>
              <a:t>ƙasar</a:t>
            </a:r>
            <a:r>
              <a:rPr lang="en-US" sz="2000" dirty="0">
                <a:solidFill>
                  <a:srgbClr val="3366CC"/>
                </a:solidFill>
              </a:rPr>
              <a:t> </a:t>
            </a:r>
            <a:r>
              <a:rPr lang="en-US" sz="2000" dirty="0" err="1" smtClean="0">
                <a:solidFill>
                  <a:srgbClr val="CC6600"/>
                </a:solidFill>
              </a:rPr>
              <a:t>Amurika</a:t>
            </a:r>
            <a:endParaRPr lang="en-US" sz="2000" dirty="0" smtClean="0">
              <a:solidFill>
                <a:srgbClr val="CC6600"/>
              </a:solidFill>
            </a:endParaRPr>
          </a:p>
          <a:p>
            <a:endParaRPr lang="en-US" dirty="0" smtClean="0"/>
          </a:p>
          <a:p>
            <a:r>
              <a:rPr lang="en-US" dirty="0" smtClean="0"/>
              <a:t>Key </a:t>
            </a:r>
            <a:r>
              <a:rPr lang="en-US" dirty="0"/>
              <a:t>Challenge</a:t>
            </a:r>
          </a:p>
          <a:p>
            <a:pPr lvl="1"/>
            <a:r>
              <a:rPr lang="en-US" dirty="0"/>
              <a:t>Matching words in a foreign language to </a:t>
            </a:r>
            <a:endParaRPr lang="en-US" dirty="0" smtClean="0"/>
          </a:p>
          <a:p>
            <a:pPr marL="457200" lvl="1" indent="0">
              <a:buNone/>
            </a:pPr>
            <a:r>
              <a:rPr lang="en-US" dirty="0" smtClean="0"/>
              <a:t>     English </a:t>
            </a:r>
            <a:r>
              <a:rPr lang="en-US" dirty="0"/>
              <a:t>Wikipedia </a:t>
            </a:r>
            <a:r>
              <a:rPr lang="en-US" dirty="0" smtClean="0"/>
              <a:t>titles</a:t>
            </a:r>
          </a:p>
          <a:p>
            <a:endParaRPr lang="en-US" dirty="0" smtClean="0"/>
          </a:p>
          <a:p>
            <a:pPr marL="0" indent="0">
              <a:buNone/>
            </a:pPr>
            <a:endParaRPr lang="en-US" sz="2000" dirty="0" smtClean="0">
              <a:solidFill>
                <a:srgbClr val="CC6600"/>
              </a:solidFill>
            </a:endParaRPr>
          </a:p>
          <a:p>
            <a:pPr lvl="1"/>
            <a:endParaRPr lang="en-US" altLang="zh-CHT" dirty="0" smtClean="0"/>
          </a:p>
          <a:p>
            <a:pPr marL="457200" lvl="1" indent="0">
              <a:buNone/>
            </a:pPr>
            <a:endParaRPr lang="en-US" altLang="zh-CHT" dirty="0" smtClean="0"/>
          </a:p>
          <a:p>
            <a:endParaRPr lang="en-US" dirty="0"/>
          </a:p>
        </p:txBody>
      </p:sp>
      <p:pic>
        <p:nvPicPr>
          <p:cNvPr id="5" name="Picture 4" descr="Screen Shot 2016-04-25 at 8.07.2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0476" y="2760134"/>
            <a:ext cx="2985050" cy="2421466"/>
          </a:xfrm>
          <a:prstGeom prst="rect">
            <a:avLst/>
          </a:prstGeom>
        </p:spPr>
      </p:pic>
    </p:spTree>
    <p:extLst>
      <p:ext uri="{BB962C8B-B14F-4D97-AF65-F5344CB8AC3E}">
        <p14:creationId xmlns:p14="http://schemas.microsoft.com/office/powerpoint/2010/main" val="27600819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p:txBody>
          <a:bodyPr/>
          <a:lstStyle/>
          <a:p>
            <a:r>
              <a:rPr lang="en-US" altLang="zh-TW" smtClean="0"/>
              <a:t>Page </a:t>
            </a:r>
            <a:fld id="{68A927E1-CAE8-4DC0-8F30-E40A57D651D5}" type="slidenum">
              <a:rPr lang="en-US" altLang="zh-TW" smtClean="0"/>
              <a:pPr/>
              <a:t>5</a:t>
            </a:fld>
            <a:endParaRPr lang="en-US" altLang="zh-TW"/>
          </a:p>
        </p:txBody>
      </p:sp>
      <p:sp>
        <p:nvSpPr>
          <p:cNvPr id="1282051" name="Rectangle 3"/>
          <p:cNvSpPr>
            <a:spLocks noGrp="1" noChangeArrowheads="1"/>
          </p:cNvSpPr>
          <p:nvPr>
            <p:ph type="body" idx="1"/>
          </p:nvPr>
        </p:nvSpPr>
        <p:spPr>
          <a:xfrm>
            <a:off x="152400" y="838200"/>
            <a:ext cx="7773988" cy="3827463"/>
          </a:xfrm>
          <a:ln/>
          <a:extLst>
            <a:ext uri="{91240B29-F687-4F45-9708-019B960494DF}">
              <a14:hiddenLine xmlns:a14="http://schemas.microsoft.com/office/drawing/2010/main" w="9525">
                <a:solidFill>
                  <a:srgbClr val="000000"/>
                </a:solidFill>
                <a:round/>
                <a:headEnd/>
                <a:tailEnd/>
              </a14:hiddenLine>
            </a:ext>
          </a:extLst>
        </p:spPr>
        <p:txBody>
          <a:bodyPr lIns="81639" tIns="42452" rIns="81639" bIns="42452"/>
          <a:lstStyle/>
          <a:p>
            <a:pPr marL="457200"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smtClean="0"/>
              <a:t>Children can learn the meanings of some </a:t>
            </a:r>
            <a:r>
              <a:rPr lang="en-US" altLang="en-US" dirty="0" smtClean="0">
                <a:solidFill>
                  <a:srgbClr val="0000CC"/>
                </a:solidFill>
              </a:rPr>
              <a:t>nouns</a:t>
            </a:r>
            <a:r>
              <a:rPr lang="en-US" altLang="en-US" dirty="0" smtClean="0"/>
              <a:t> via cross-situational observation alone </a:t>
            </a:r>
            <a:r>
              <a:rPr lang="en-US" altLang="en-US" dirty="0" smtClean="0">
                <a:solidFill>
                  <a:srgbClr val="0000FF"/>
                </a:solidFill>
              </a:rPr>
              <a:t>[</a:t>
            </a:r>
            <a:r>
              <a:rPr lang="en-US" altLang="en-US" sz="2000" dirty="0" smtClean="0">
                <a:solidFill>
                  <a:srgbClr val="0000FF"/>
                </a:solidFill>
              </a:rPr>
              <a:t>Fisher 1996, Gillette, </a:t>
            </a:r>
            <a:r>
              <a:rPr lang="en-US" altLang="en-US" sz="2000" dirty="0" err="1" smtClean="0">
                <a:solidFill>
                  <a:srgbClr val="0000FF"/>
                </a:solidFill>
              </a:rPr>
              <a:t>Gleitman</a:t>
            </a:r>
            <a:r>
              <a:rPr lang="en-US" altLang="en-US" sz="2000" dirty="0" smtClean="0">
                <a:solidFill>
                  <a:srgbClr val="0000FF"/>
                </a:solidFill>
              </a:rPr>
              <a:t>, </a:t>
            </a:r>
            <a:r>
              <a:rPr lang="en-US" altLang="en-US" sz="2000" dirty="0" err="1" smtClean="0">
                <a:solidFill>
                  <a:srgbClr val="0000FF"/>
                </a:solidFill>
              </a:rPr>
              <a:t>Gleitman</a:t>
            </a:r>
            <a:r>
              <a:rPr lang="en-US" altLang="en-US" sz="2000" dirty="0" smtClean="0">
                <a:solidFill>
                  <a:srgbClr val="0000FF"/>
                </a:solidFill>
              </a:rPr>
              <a:t>, &amp; </a:t>
            </a:r>
            <a:r>
              <a:rPr lang="en-US" altLang="en-US" sz="2000" dirty="0" err="1" smtClean="0">
                <a:solidFill>
                  <a:srgbClr val="0000FF"/>
                </a:solidFill>
              </a:rPr>
              <a:t>Lederer</a:t>
            </a:r>
            <a:r>
              <a:rPr lang="en-US" altLang="en-US" sz="2000" dirty="0" smtClean="0">
                <a:solidFill>
                  <a:srgbClr val="0000FF"/>
                </a:solidFill>
              </a:rPr>
              <a:t>, 1999; Snedeker &amp; </a:t>
            </a:r>
            <a:r>
              <a:rPr lang="en-US" altLang="en-US" sz="2000" dirty="0" err="1" smtClean="0">
                <a:solidFill>
                  <a:srgbClr val="0000FF"/>
                </a:solidFill>
              </a:rPr>
              <a:t>Gleitman</a:t>
            </a:r>
            <a:r>
              <a:rPr lang="en-US" altLang="en-US" sz="2000" dirty="0" smtClean="0">
                <a:solidFill>
                  <a:srgbClr val="0000FF"/>
                </a:solidFill>
              </a:rPr>
              <a:t>, 2005] </a:t>
            </a:r>
          </a:p>
          <a:p>
            <a:pPr marL="457200"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a:t>But how do they learn </a:t>
            </a:r>
            <a:r>
              <a:rPr lang="en-US" altLang="en-US" dirty="0">
                <a:solidFill>
                  <a:srgbClr val="0000CC"/>
                </a:solidFill>
              </a:rPr>
              <a:t>the meaning of verbs?</a:t>
            </a:r>
          </a:p>
          <a:p>
            <a:pPr marL="457200"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000" dirty="0" smtClean="0">
              <a:solidFill>
                <a:srgbClr val="0000FF"/>
              </a:solidFill>
            </a:endParaRPr>
          </a:p>
          <a:p>
            <a:pPr marL="457200" indent="-457200" defTabSz="457200">
              <a:spcBef>
                <a:spcPts val="700"/>
              </a:spcBef>
              <a:buClrTx/>
              <a:buSzTx/>
              <a:buFontTx/>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dirty="0"/>
          </a:p>
        </p:txBody>
      </p:sp>
      <p:grpSp>
        <p:nvGrpSpPr>
          <p:cNvPr id="1282052" name="Group 4"/>
          <p:cNvGrpSpPr>
            <a:grpSpLocks/>
          </p:cNvGrpSpPr>
          <p:nvPr/>
        </p:nvGrpSpPr>
        <p:grpSpPr bwMode="auto">
          <a:xfrm>
            <a:off x="3581400" y="4038600"/>
            <a:ext cx="5459413" cy="2209800"/>
            <a:chOff x="1394" y="2786"/>
            <a:chExt cx="3791" cy="1534"/>
          </a:xfrm>
        </p:grpSpPr>
        <p:pic>
          <p:nvPicPr>
            <p:cNvPr id="128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1" y="2786"/>
              <a:ext cx="1024" cy="15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2054" name="Text Box 6"/>
            <p:cNvSpPr txBox="1">
              <a:spLocks noChangeArrowheads="1"/>
            </p:cNvSpPr>
            <p:nvPr/>
          </p:nvSpPr>
          <p:spPr bwMode="auto">
            <a:xfrm>
              <a:off x="1394" y="3394"/>
              <a:ext cx="1636"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a:tabLst>
                  <a:tab pos="657225" algn="l"/>
                  <a:tab pos="1312863" algn="l"/>
                  <a:tab pos="1970088" algn="l"/>
                  <a:tab pos="2627313" algn="l"/>
                  <a:tab pos="3282950"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sz="1600">
                  <a:solidFill>
                    <a:srgbClr val="000000"/>
                  </a:solidFill>
                </a:rPr>
                <a:t>[</a:t>
              </a:r>
              <a:r>
                <a:rPr lang="en-US" altLang="en-US" sz="1600" u="sng">
                  <a:solidFill>
                    <a:srgbClr val="000000"/>
                  </a:solidFill>
                </a:rPr>
                <a:t>Johanna</a:t>
              </a:r>
              <a:r>
                <a:rPr lang="en-US" altLang="en-US" sz="1600">
                  <a:solidFill>
                    <a:srgbClr val="000000"/>
                  </a:solidFill>
                </a:rPr>
                <a:t> rivvo den </a:t>
              </a:r>
              <a:r>
                <a:rPr lang="en-US" altLang="en-US" sz="1600" u="sng">
                  <a:solidFill>
                    <a:srgbClr val="000000"/>
                  </a:solidFill>
                </a:rPr>
                <a:t>sheep</a:t>
              </a:r>
              <a:r>
                <a:rPr lang="en-US" altLang="en-US" sz="1600">
                  <a:solidFill>
                    <a:srgbClr val="000000"/>
                  </a:solidFill>
                </a:rPr>
                <a:t>.]</a:t>
              </a:r>
            </a:p>
          </p:txBody>
        </p:sp>
        <p:sp>
          <p:nvSpPr>
            <p:cNvPr id="1282055" name="AutoShape 7"/>
            <p:cNvSpPr>
              <a:spLocks noChangeArrowheads="1"/>
            </p:cNvSpPr>
            <p:nvPr/>
          </p:nvSpPr>
          <p:spPr bwMode="auto">
            <a:xfrm>
              <a:off x="3352" y="3315"/>
              <a:ext cx="423" cy="476"/>
            </a:xfrm>
            <a:prstGeom prst="leftRightArrow">
              <a:avLst>
                <a:gd name="adj1" fmla="val 50000"/>
                <a:gd name="adj2" fmla="val 19907"/>
              </a:avLst>
            </a:prstGeom>
            <a:solidFill>
              <a:srgbClr val="0066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82058" name="Rectangle 10"/>
          <p:cNvSpPr>
            <a:spLocks noGrp="1" noChangeArrowheads="1"/>
          </p:cNvSpPr>
          <p:nvPr>
            <p:ph type="title"/>
          </p:nvPr>
        </p:nvSpPr>
        <p:spPr>
          <a:xfrm>
            <a:off x="152400" y="0"/>
            <a:ext cx="8915400" cy="533400"/>
          </a:xfrm>
        </p:spPr>
        <p:txBody>
          <a:bodyPr/>
          <a:lstStyle/>
          <a:p>
            <a:r>
              <a:rPr lang="en-US" altLang="en-US" dirty="0" smtClean="0"/>
              <a:t>Structure-Mapping:</a:t>
            </a:r>
            <a:r>
              <a:rPr lang="en-US" altLang="en-US" sz="2400" dirty="0" smtClean="0"/>
              <a:t> A starting point for syntactic bootstrapping</a:t>
            </a:r>
            <a:endParaRPr lang="en-US" altLang="en-US" sz="2400" dirty="0"/>
          </a:p>
        </p:txBody>
      </p:sp>
      <p:sp>
        <p:nvSpPr>
          <p:cNvPr id="1282059" name="AutoShape 11"/>
          <p:cNvSpPr>
            <a:spLocks noChangeArrowheads="1"/>
          </p:cNvSpPr>
          <p:nvPr/>
        </p:nvSpPr>
        <p:spPr bwMode="auto">
          <a:xfrm rot="-5400000">
            <a:off x="3657600" y="5562600"/>
            <a:ext cx="914400" cy="304800"/>
          </a:xfrm>
          <a:prstGeom prst="right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2060" name="AutoShape 12"/>
          <p:cNvSpPr>
            <a:spLocks noChangeArrowheads="1"/>
          </p:cNvSpPr>
          <p:nvPr/>
        </p:nvSpPr>
        <p:spPr bwMode="auto">
          <a:xfrm rot="-5400000">
            <a:off x="5029200" y="5562600"/>
            <a:ext cx="914400" cy="304800"/>
          </a:xfrm>
          <a:prstGeom prst="right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2063" name="Rectangle 15"/>
          <p:cNvSpPr>
            <a:spLocks noChangeArrowheads="1"/>
          </p:cNvSpPr>
          <p:nvPr/>
        </p:nvSpPr>
        <p:spPr bwMode="auto">
          <a:xfrm>
            <a:off x="3886200" y="6253163"/>
            <a:ext cx="1831975" cy="376237"/>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Nouns identified</a:t>
            </a:r>
          </a:p>
        </p:txBody>
      </p:sp>
      <p:grpSp>
        <p:nvGrpSpPr>
          <p:cNvPr id="13" name="Group 12"/>
          <p:cNvGrpSpPr/>
          <p:nvPr/>
        </p:nvGrpSpPr>
        <p:grpSpPr>
          <a:xfrm>
            <a:off x="983978" y="2102359"/>
            <a:ext cx="7093222" cy="3765041"/>
            <a:chOff x="120175" y="1201777"/>
            <a:chExt cx="7093222" cy="3765041"/>
          </a:xfrm>
        </p:grpSpPr>
        <p:pic>
          <p:nvPicPr>
            <p:cNvPr id="14" name="Shape 723"/>
            <p:cNvPicPr preferRelativeResize="0"/>
            <p:nvPr/>
          </p:nvPicPr>
          <p:blipFill>
            <a:blip r:embed="rId4">
              <a:alphaModFix/>
            </a:blip>
            <a:stretch>
              <a:fillRect/>
            </a:stretch>
          </p:blipFill>
          <p:spPr>
            <a:xfrm>
              <a:off x="648922" y="3981468"/>
              <a:ext cx="1598425" cy="985350"/>
            </a:xfrm>
            <a:prstGeom prst="rect">
              <a:avLst/>
            </a:prstGeom>
            <a:noFill/>
            <a:ln>
              <a:noFill/>
            </a:ln>
          </p:spPr>
        </p:pic>
        <p:pic>
          <p:nvPicPr>
            <p:cNvPr id="15" name="Shape 724"/>
            <p:cNvPicPr preferRelativeResize="0"/>
            <p:nvPr/>
          </p:nvPicPr>
          <p:blipFill>
            <a:blip r:embed="rId5">
              <a:alphaModFix/>
            </a:blip>
            <a:stretch>
              <a:fillRect/>
            </a:stretch>
          </p:blipFill>
          <p:spPr>
            <a:xfrm>
              <a:off x="3920698" y="1201777"/>
              <a:ext cx="3292699" cy="3220599"/>
            </a:xfrm>
            <a:prstGeom prst="rect">
              <a:avLst/>
            </a:prstGeom>
            <a:noFill/>
            <a:ln>
              <a:noFill/>
            </a:ln>
          </p:spPr>
        </p:pic>
        <p:sp>
          <p:nvSpPr>
            <p:cNvPr id="16" name="Shape 725"/>
            <p:cNvSpPr txBox="1"/>
            <p:nvPr/>
          </p:nvSpPr>
          <p:spPr>
            <a:xfrm>
              <a:off x="1193597" y="1383277"/>
              <a:ext cx="2588297" cy="780000"/>
            </a:xfrm>
            <a:prstGeom prst="rect">
              <a:avLst/>
            </a:prstGeom>
            <a:noFill/>
            <a:ln>
              <a:noFill/>
            </a:ln>
          </p:spPr>
          <p:txBody>
            <a:bodyPr lIns="91425" tIns="91425" rIns="91425" bIns="91425" anchor="t" anchorCtr="0">
              <a:noAutofit/>
            </a:bodyPr>
            <a:lstStyle/>
            <a:p>
              <a:pPr lvl="0" rtl="0">
                <a:lnSpc>
                  <a:spcPct val="150000"/>
                </a:lnSpc>
                <a:spcBef>
                  <a:spcPts val="0"/>
                </a:spcBef>
                <a:buNone/>
              </a:pPr>
              <a:r>
                <a:rPr lang="en-GB" dirty="0"/>
                <a:t>“The girl </a:t>
              </a:r>
              <a:r>
                <a:rPr lang="en-GB" b="1" i="1" dirty="0" err="1"/>
                <a:t>krads</a:t>
              </a:r>
              <a:r>
                <a:rPr lang="en-GB" dirty="0"/>
                <a:t> the boy”</a:t>
              </a:r>
            </a:p>
            <a:p>
              <a:pPr lvl="0" rtl="0">
                <a:lnSpc>
                  <a:spcPct val="150000"/>
                </a:lnSpc>
                <a:spcBef>
                  <a:spcPts val="0"/>
                </a:spcBef>
                <a:buNone/>
              </a:pPr>
              <a:r>
                <a:rPr lang="en-GB" dirty="0"/>
                <a:t>“The boy </a:t>
              </a:r>
              <a:r>
                <a:rPr lang="en-GB" b="1" i="1" dirty="0" err="1"/>
                <a:t>krads</a:t>
              </a:r>
              <a:r>
                <a:rPr lang="en-GB" dirty="0"/>
                <a:t>”</a:t>
              </a:r>
            </a:p>
          </p:txBody>
        </p:sp>
        <p:sp>
          <p:nvSpPr>
            <p:cNvPr id="17" name="Shape 726"/>
            <p:cNvSpPr/>
            <p:nvPr/>
          </p:nvSpPr>
          <p:spPr>
            <a:xfrm>
              <a:off x="120175" y="2679472"/>
              <a:ext cx="2154900" cy="1200600"/>
            </a:xfrm>
            <a:prstGeom prst="cloudCallout">
              <a:avLst>
                <a:gd name="adj1" fmla="val 33652"/>
                <a:gd name="adj2" fmla="val 7010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100"/>
            </a:p>
          </p:txBody>
        </p:sp>
        <p:sp>
          <p:nvSpPr>
            <p:cNvPr id="18" name="Shape 727"/>
            <p:cNvSpPr txBox="1"/>
            <p:nvPr/>
          </p:nvSpPr>
          <p:spPr>
            <a:xfrm>
              <a:off x="400550" y="2764138"/>
              <a:ext cx="1770600" cy="996900"/>
            </a:xfrm>
            <a:prstGeom prst="rect">
              <a:avLst/>
            </a:prstGeom>
            <a:noFill/>
            <a:ln>
              <a:noFill/>
            </a:ln>
          </p:spPr>
          <p:txBody>
            <a:bodyPr lIns="91425" tIns="91425" rIns="91425" bIns="91425" anchor="ctr" anchorCtr="0">
              <a:noAutofit/>
            </a:bodyPr>
            <a:lstStyle/>
            <a:p>
              <a:pPr lvl="0" rtl="0">
                <a:spcBef>
                  <a:spcPts val="0"/>
                </a:spcBef>
                <a:buNone/>
              </a:pPr>
              <a:r>
                <a:rPr lang="en-GB" sz="1300" i="1" dirty="0" err="1">
                  <a:solidFill>
                    <a:schemeClr val="dk1"/>
                  </a:solidFill>
                </a:rPr>
                <a:t>krad</a:t>
              </a:r>
              <a:r>
                <a:rPr lang="en-GB" sz="1300" dirty="0">
                  <a:solidFill>
                    <a:schemeClr val="dk1"/>
                  </a:solidFill>
                </a:rPr>
                <a:t> = RUN ??</a:t>
              </a:r>
            </a:p>
            <a:p>
              <a:pPr lvl="0" rtl="0">
                <a:spcBef>
                  <a:spcPts val="0"/>
                </a:spcBef>
                <a:buNone/>
              </a:pPr>
              <a:r>
                <a:rPr lang="en-GB" sz="1300" i="1" dirty="0" err="1">
                  <a:solidFill>
                    <a:schemeClr val="dk1"/>
                  </a:solidFill>
                </a:rPr>
                <a:t>krad</a:t>
              </a:r>
              <a:r>
                <a:rPr lang="en-GB" sz="1300" dirty="0">
                  <a:solidFill>
                    <a:schemeClr val="dk1"/>
                  </a:solidFill>
                </a:rPr>
                <a:t> = CHASE ??</a:t>
              </a:r>
            </a:p>
          </p:txBody>
        </p:sp>
      </p:grpSp>
    </p:spTree>
    <p:extLst>
      <p:ext uri="{BB962C8B-B14F-4D97-AF65-F5344CB8AC3E}">
        <p14:creationId xmlns:p14="http://schemas.microsoft.com/office/powerpoint/2010/main" val="15987996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28205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28205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8206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820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59" grpId="0" animBg="1"/>
      <p:bldP spid="1282060" grpId="0" animBg="1"/>
      <p:bldP spid="128206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p:txBody>
          <a:bodyPr/>
          <a:lstStyle/>
          <a:p>
            <a:r>
              <a:rPr lang="en-US" dirty="0" smtClean="0"/>
              <a:t>Cross lingual </a:t>
            </a:r>
            <a:r>
              <a:rPr lang="en-US" dirty="0" err="1" smtClean="0"/>
              <a:t>Wikification</a:t>
            </a:r>
            <a:r>
              <a:rPr lang="en-US" dirty="0" smtClean="0"/>
              <a:t> </a:t>
            </a:r>
            <a:r>
              <a:rPr lang="en-US" sz="1800" dirty="0" smtClean="0"/>
              <a:t>[Tsai et. </a:t>
            </a:r>
            <a:r>
              <a:rPr lang="en-US" sz="1800" dirty="0"/>
              <a:t>a</a:t>
            </a:r>
            <a:r>
              <a:rPr lang="en-US" sz="1800" dirty="0" smtClean="0"/>
              <a:t>l. NAACL’16] </a:t>
            </a:r>
            <a:endParaRPr lang="en" dirty="0"/>
          </a:p>
        </p:txBody>
      </p:sp>
      <p:sp>
        <p:nvSpPr>
          <p:cNvPr id="71" name="Shape 71"/>
          <p:cNvSpPr txBox="1">
            <a:spLocks noGrp="1"/>
          </p:cNvSpPr>
          <p:nvPr>
            <p:ph idx="1"/>
          </p:nvPr>
        </p:nvSpPr>
        <p:spPr>
          <a:xfrm>
            <a:off x="457200" y="859807"/>
            <a:ext cx="8229600" cy="5540991"/>
          </a:xfrm>
        </p:spPr>
        <p:txBody>
          <a:bodyPr/>
          <a:lstStyle/>
          <a:p>
            <a:r>
              <a:rPr lang="en-US" b="1" dirty="0" smtClean="0"/>
              <a:t>Incidental Supervision: </a:t>
            </a:r>
            <a:r>
              <a:rPr lang="en-US" dirty="0" smtClean="0"/>
              <a:t>Existing links between Wikipedia titles across languages</a:t>
            </a:r>
          </a:p>
          <a:p>
            <a:pPr lvl="1"/>
            <a:r>
              <a:rPr lang="en-US" dirty="0" smtClean="0"/>
              <a:t>Used to develop a technique </a:t>
            </a:r>
            <a:r>
              <a:rPr lang="en-US" dirty="0"/>
              <a:t>that applies to </a:t>
            </a:r>
            <a:r>
              <a:rPr lang="en-US" dirty="0">
                <a:solidFill>
                  <a:srgbClr val="0070C0"/>
                </a:solidFill>
              </a:rPr>
              <a:t>all </a:t>
            </a:r>
            <a:r>
              <a:rPr lang="en-US" dirty="0" smtClean="0">
                <a:solidFill>
                  <a:srgbClr val="0070C0"/>
                </a:solidFill>
              </a:rPr>
              <a:t>Wikipedia languages </a:t>
            </a:r>
            <a:r>
              <a:rPr lang="en-US" dirty="0" smtClean="0"/>
              <a:t> </a:t>
            </a:r>
            <a:endParaRPr lang="en-US" dirty="0"/>
          </a:p>
          <a:p>
            <a:pPr lvl="1"/>
            <a:r>
              <a:rPr lang="en-US" dirty="0">
                <a:solidFill>
                  <a:srgbClr val="0070C0"/>
                </a:solidFill>
              </a:rPr>
              <a:t>The only requirement </a:t>
            </a:r>
            <a:r>
              <a:rPr lang="en-US" dirty="0"/>
              <a:t>is </a:t>
            </a:r>
            <a:r>
              <a:rPr lang="en-US" dirty="0" smtClean="0"/>
              <a:t>a Wikipedia </a:t>
            </a:r>
            <a:r>
              <a:rPr lang="en-US" dirty="0"/>
              <a:t>dump. </a:t>
            </a:r>
          </a:p>
          <a:p>
            <a:endParaRPr lang="en-US" dirty="0" smtClean="0"/>
          </a:p>
          <a:p>
            <a:r>
              <a:rPr lang="en-US" dirty="0" smtClean="0"/>
              <a:t>Specifically, the incidental supervision is used to develop </a:t>
            </a:r>
            <a:r>
              <a:rPr lang="en-US" dirty="0"/>
              <a:t>a </a:t>
            </a:r>
            <a:r>
              <a:rPr lang="en-US" dirty="0" smtClean="0"/>
              <a:t>cross lingual similarity </a:t>
            </a:r>
            <a:r>
              <a:rPr lang="en-US" dirty="0"/>
              <a:t>metric between text in </a:t>
            </a:r>
            <a:r>
              <a:rPr lang="en-US" b="1" dirty="0" smtClean="0"/>
              <a:t>L</a:t>
            </a:r>
            <a:r>
              <a:rPr lang="en-US" dirty="0" smtClean="0"/>
              <a:t> </a:t>
            </a:r>
            <a:r>
              <a:rPr lang="en-US" dirty="0"/>
              <a:t>and text (titles) in </a:t>
            </a:r>
            <a:r>
              <a:rPr lang="en-US" dirty="0" smtClean="0"/>
              <a:t>English. </a:t>
            </a:r>
            <a:endParaRPr lang="en-US" dirty="0"/>
          </a:p>
          <a:p>
            <a:pPr lvl="1"/>
            <a:r>
              <a:rPr lang="en-US" dirty="0" smtClean="0"/>
              <a:t>Via a </a:t>
            </a:r>
            <a:r>
              <a:rPr lang="en-US" dirty="0" smtClean="0">
                <a:solidFill>
                  <a:srgbClr val="003366"/>
                </a:solidFill>
              </a:rPr>
              <a:t>joint </a:t>
            </a:r>
            <a:r>
              <a:rPr lang="en-US" dirty="0">
                <a:solidFill>
                  <a:srgbClr val="003366"/>
                </a:solidFill>
              </a:rPr>
              <a:t>embedding of  words and titles </a:t>
            </a:r>
            <a:r>
              <a:rPr lang="en-US" dirty="0"/>
              <a:t>in different languages </a:t>
            </a:r>
            <a:r>
              <a:rPr lang="en-US" dirty="0" smtClean="0"/>
              <a:t>into </a:t>
            </a:r>
            <a:r>
              <a:rPr lang="en-US" dirty="0"/>
              <a:t>the same continuous vector space</a:t>
            </a:r>
          </a:p>
          <a:p>
            <a:pPr lvl="2"/>
            <a:endParaRPr lang="en" dirty="0" smtClean="0"/>
          </a:p>
        </p:txBody>
      </p:sp>
      <p:sp>
        <p:nvSpPr>
          <p:cNvPr id="4" name="Slide Number Placeholder 3"/>
          <p:cNvSpPr>
            <a:spLocks noGrp="1"/>
          </p:cNvSpPr>
          <p:nvPr>
            <p:ph type="sldNum" sz="quarter" idx="11"/>
          </p:nvPr>
        </p:nvSpPr>
        <p:spPr/>
        <p:txBody>
          <a:bodyPr/>
          <a:lstStyle/>
          <a:p>
            <a:pPr>
              <a:spcBef>
                <a:spcPts val="0"/>
              </a:spcBef>
              <a:buNone/>
            </a:pPr>
            <a:fld id="{00000000-1234-1234-1234-123412341234}" type="slidenum">
              <a:rPr lang="en" smtClean="0"/>
              <a:t>50</a:t>
            </a:fld>
            <a:endParaRPr lang="en"/>
          </a:p>
        </p:txBody>
      </p:sp>
    </p:spTree>
    <p:extLst>
      <p:ext uri="{BB962C8B-B14F-4D97-AF65-F5344CB8AC3E}">
        <p14:creationId xmlns:p14="http://schemas.microsoft.com/office/powerpoint/2010/main" val="372534772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Incidental Supervision</a:t>
            </a:r>
          </a:p>
          <a:p>
            <a:pPr lvl="1"/>
            <a:r>
              <a:rPr lang="en-US" dirty="0" smtClean="0"/>
              <a:t>Exploiting existing information as supervision </a:t>
            </a:r>
          </a:p>
          <a:p>
            <a:pPr lvl="2"/>
            <a:r>
              <a:rPr lang="en-US" dirty="0" err="1" smtClean="0"/>
              <a:t>Dataless</a:t>
            </a:r>
            <a:r>
              <a:rPr lang="en-US" dirty="0" smtClean="0"/>
              <a:t> Classification</a:t>
            </a:r>
          </a:p>
          <a:p>
            <a:pPr lvl="2"/>
            <a:r>
              <a:rPr lang="en-US" dirty="0" err="1" smtClean="0"/>
              <a:t>Wikification</a:t>
            </a:r>
            <a:r>
              <a:rPr lang="en-US" dirty="0" smtClean="0"/>
              <a:t> (KBs, Multilingual)</a:t>
            </a:r>
          </a:p>
          <a:p>
            <a:pPr lvl="2"/>
            <a:r>
              <a:rPr lang="en-US" dirty="0" smtClean="0"/>
              <a:t>Events</a:t>
            </a:r>
            <a:endParaRPr lang="en-US" dirty="0"/>
          </a:p>
          <a:p>
            <a:r>
              <a:rPr lang="en-US" dirty="0"/>
              <a:t>Response Driven Learning</a:t>
            </a:r>
          </a:p>
          <a:p>
            <a:pPr lvl="1"/>
            <a:r>
              <a:rPr lang="en-US" dirty="0"/>
              <a:t>Learning from the world’s feedback</a:t>
            </a:r>
          </a:p>
          <a:p>
            <a:pPr lvl="1"/>
            <a:endParaRPr lang="en-US" dirty="0" smtClean="0"/>
          </a:p>
          <a:p>
            <a:r>
              <a:rPr lang="en-US" dirty="0" smtClean="0"/>
              <a:t>Conclusion</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51</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22162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385835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838200"/>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393192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72108"/>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altLang="zh-TW" smtClean="0"/>
              <a:t>Page </a:t>
            </a:r>
            <a:fld id="{E20FC37C-9894-45C1-B193-B6D8403BFE07}" type="slidenum">
              <a:rPr lang="en-US" altLang="zh-TW" smtClean="0"/>
              <a:pPr>
                <a:defRPr/>
              </a:pPr>
              <a:t>52</a:t>
            </a:fld>
            <a:endParaRPr lang="en-US" altLang="zh-TW"/>
          </a:p>
        </p:txBody>
      </p:sp>
      <p:sp>
        <p:nvSpPr>
          <p:cNvPr id="2" name="Title 1"/>
          <p:cNvSpPr>
            <a:spLocks noGrp="1"/>
          </p:cNvSpPr>
          <p:nvPr>
            <p:ph type="title"/>
          </p:nvPr>
        </p:nvSpPr>
        <p:spPr/>
        <p:txBody>
          <a:bodyPr/>
          <a:lstStyle/>
          <a:p>
            <a:r>
              <a:rPr lang="en-US" dirty="0" smtClean="0"/>
              <a:t>Understanding </a:t>
            </a:r>
            <a:r>
              <a:rPr lang="en-US" dirty="0"/>
              <a:t>Language </a:t>
            </a:r>
            <a:r>
              <a:rPr lang="en-US" dirty="0" smtClean="0"/>
              <a:t>Requires (some) Supervision</a:t>
            </a:r>
            <a:endParaRPr lang="en-US" dirty="0"/>
          </a:p>
        </p:txBody>
      </p:sp>
      <p:sp>
        <p:nvSpPr>
          <p:cNvPr id="3" name="Content Placeholder 2"/>
          <p:cNvSpPr>
            <a:spLocks noGrp="1"/>
          </p:cNvSpPr>
          <p:nvPr>
            <p:ph idx="4294967295"/>
          </p:nvPr>
        </p:nvSpPr>
        <p:spPr>
          <a:xfrm>
            <a:off x="533400" y="4191000"/>
            <a:ext cx="8610600" cy="2362200"/>
          </a:xfrm>
        </p:spPr>
        <p:txBody>
          <a:bodyPr/>
          <a:lstStyle/>
          <a:p>
            <a:r>
              <a:rPr lang="en-US" sz="2000" dirty="0"/>
              <a:t>How to recover meaning from text?</a:t>
            </a:r>
          </a:p>
          <a:p>
            <a:r>
              <a:rPr lang="en-US" sz="2000" dirty="0" smtClean="0">
                <a:solidFill>
                  <a:srgbClr val="0033CC"/>
                </a:solidFill>
              </a:rPr>
              <a:t>Standard “example based” ML: </a:t>
            </a:r>
            <a:r>
              <a:rPr lang="en-US" sz="2000" dirty="0" smtClean="0"/>
              <a:t>annotate text with </a:t>
            </a:r>
            <a:r>
              <a:rPr lang="en-US" sz="2000" dirty="0"/>
              <a:t>meaning </a:t>
            </a:r>
            <a:r>
              <a:rPr lang="en-US" sz="2000" dirty="0" smtClean="0"/>
              <a:t>representation</a:t>
            </a:r>
          </a:p>
          <a:p>
            <a:pPr lvl="1"/>
            <a:r>
              <a:rPr lang="en-US" sz="1800" dirty="0" smtClean="0"/>
              <a:t>Teacher </a:t>
            </a:r>
            <a:r>
              <a:rPr lang="en-US" sz="1800" dirty="0"/>
              <a:t>needs deep understanding of the learning agent </a:t>
            </a:r>
            <a:r>
              <a:rPr lang="en-US" sz="1800" dirty="0" smtClean="0"/>
              <a:t>; not </a:t>
            </a:r>
            <a:r>
              <a:rPr lang="en-US" sz="1800" dirty="0"/>
              <a:t>scalable.</a:t>
            </a:r>
          </a:p>
          <a:p>
            <a:r>
              <a:rPr lang="en-US" sz="2000" dirty="0" smtClean="0">
                <a:solidFill>
                  <a:srgbClr val="0033CC"/>
                </a:solidFill>
              </a:rPr>
              <a:t>Response Driven Learning: </a:t>
            </a:r>
            <a:r>
              <a:rPr lang="en-US" sz="1800" dirty="0" smtClean="0"/>
              <a:t>Exploit </a:t>
            </a:r>
            <a:r>
              <a:rPr lang="en-US" sz="1800" dirty="0" smtClean="0">
                <a:solidFill>
                  <a:srgbClr val="3366CC"/>
                </a:solidFill>
              </a:rPr>
              <a:t>indirect signals </a:t>
            </a:r>
            <a:r>
              <a:rPr lang="en-US" sz="1800" dirty="0" smtClean="0"/>
              <a:t>in the interaction between the learner and the teacher/environment  </a:t>
            </a:r>
          </a:p>
          <a:p>
            <a:r>
              <a:rPr lang="en-US" sz="1800" dirty="0">
                <a:cs typeface="Candara"/>
              </a:rPr>
              <a:t>[Clarke, Goldwasser, Chang, Roth CoNLL’10; Goldwasser, Roth IJCAI’11, MLJ’14]</a:t>
            </a:r>
            <a:endParaRPr lang="en-US" sz="1800" dirty="0"/>
          </a:p>
          <a:p>
            <a:endParaRPr lang="en-US" sz="2000" dirty="0"/>
          </a:p>
        </p:txBody>
      </p:sp>
      <p:pic>
        <p:nvPicPr>
          <p:cNvPr id="6" name="Picture 2" descr="kitchen-robot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diabistro.com/fishbowlLA/original/hamm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08250"/>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a:spLocks noChangeArrowheads="1"/>
          </p:cNvSpPr>
          <p:nvPr/>
        </p:nvSpPr>
        <p:spPr bwMode="auto">
          <a:xfrm>
            <a:off x="228600" y="1143000"/>
            <a:ext cx="3352800" cy="762000"/>
          </a:xfrm>
          <a:prstGeom prst="wedgeRoundRectCallout">
            <a:avLst>
              <a:gd name="adj1" fmla="val -15292"/>
              <a:gd name="adj2" fmla="val 147083"/>
              <a:gd name="adj3" fmla="val 16667"/>
            </a:avLst>
          </a:prstGeom>
          <a:solidFill>
            <a:srgbClr val="FFFFCC"/>
          </a:solidFill>
          <a:ln w="25400" algn="ctr">
            <a:solidFill>
              <a:srgbClr val="FF9933"/>
            </a:solidFill>
            <a:miter lim="800000"/>
            <a:headEnd/>
            <a:tailEnd/>
          </a:ln>
        </p:spPr>
        <p:txBody>
          <a:bodyPr anchor="ctr"/>
          <a:lstStyle/>
          <a:p>
            <a:r>
              <a:rPr lang="en-US" sz="2000" dirty="0">
                <a:latin typeface="Calibri" pitchFamily="34" charset="0"/>
              </a:rPr>
              <a:t>Can I get a coffee with </a:t>
            </a:r>
            <a:r>
              <a:rPr lang="en-US" sz="2000" dirty="0" smtClean="0">
                <a:latin typeface="Calibri" pitchFamily="34" charset="0"/>
              </a:rPr>
              <a:t>lots of sugar </a:t>
            </a:r>
            <a:r>
              <a:rPr lang="en-US" sz="2000" dirty="0">
                <a:latin typeface="Calibri" pitchFamily="34" charset="0"/>
              </a:rPr>
              <a:t>and no milk</a:t>
            </a:r>
          </a:p>
        </p:txBody>
      </p:sp>
      <p:sp>
        <p:nvSpPr>
          <p:cNvPr id="9" name="TextBox 8"/>
          <p:cNvSpPr txBox="1"/>
          <p:nvPr/>
        </p:nvSpPr>
        <p:spPr>
          <a:xfrm>
            <a:off x="2352675" y="3733800"/>
            <a:ext cx="3373438" cy="307975"/>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a:latin typeface="Tahoma" pitchFamily="34" charset="0"/>
                <a:ea typeface="Tahoma" pitchFamily="34" charset="0"/>
                <a:cs typeface="Tahoma" pitchFamily="34" charset="0"/>
              </a:rPr>
              <a:t>MAKE(COFFEE,SUGAR=YES,MILK=NO)</a:t>
            </a:r>
          </a:p>
        </p:txBody>
      </p:sp>
      <p:cxnSp>
        <p:nvCxnSpPr>
          <p:cNvPr id="10" name="Curved Connector 9"/>
          <p:cNvCxnSpPr>
            <a:stCxn id="9" idx="2"/>
          </p:cNvCxnSpPr>
          <p:nvPr/>
        </p:nvCxnSpPr>
        <p:spPr>
          <a:xfrm rot="5400000" flipH="1" flipV="1">
            <a:off x="5454650" y="1943100"/>
            <a:ext cx="682625" cy="3514725"/>
          </a:xfrm>
          <a:prstGeom prst="curvedConnector4">
            <a:avLst>
              <a:gd name="adj1" fmla="val -33498"/>
              <a:gd name="adj2" fmla="val 73996"/>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cxnSpLocks noChangeShapeType="1"/>
            <a:stCxn id="8" idx="2"/>
            <a:endCxn id="9" idx="0"/>
          </p:cNvCxnSpPr>
          <p:nvPr/>
        </p:nvCxnSpPr>
        <p:spPr bwMode="auto">
          <a:xfrm rot="16200000" flipH="1">
            <a:off x="2057400" y="1752600"/>
            <a:ext cx="1828800" cy="2133600"/>
          </a:xfrm>
          <a:prstGeom prst="curvedConnector3">
            <a:avLst>
              <a:gd name="adj1" fmla="val 50000"/>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12" name="Picture 12" descr="http://www.6smarketing.com/wp-content/uploads/2009/08/coffee-c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763" y="1447800"/>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admc.hct.ac.ae/hd1/english/graphs/mi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438400"/>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5791200"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0"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998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17" name="TextBox 16"/>
          <p:cNvSpPr txBox="1">
            <a:spLocks noChangeArrowheads="1"/>
          </p:cNvSpPr>
          <p:nvPr/>
        </p:nvSpPr>
        <p:spPr bwMode="auto">
          <a:xfrm>
            <a:off x="3962400" y="1855788"/>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18" name="TextBox 17"/>
          <p:cNvSpPr txBox="1">
            <a:spLocks noChangeArrowheads="1"/>
          </p:cNvSpPr>
          <p:nvPr/>
        </p:nvSpPr>
        <p:spPr bwMode="auto">
          <a:xfrm>
            <a:off x="2033588" y="3352800"/>
            <a:ext cx="1543050" cy="314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Aharoni" pitchFamily="2" charset="-79"/>
              </a:rPr>
              <a:t>Semantic Parser</a:t>
            </a:r>
          </a:p>
        </p:txBody>
      </p:sp>
      <p:sp>
        <p:nvSpPr>
          <p:cNvPr id="5" name="Rectangular Callout 4"/>
          <p:cNvSpPr/>
          <p:nvPr/>
        </p:nvSpPr>
        <p:spPr>
          <a:xfrm>
            <a:off x="4229566" y="591838"/>
            <a:ext cx="4668372" cy="766626"/>
          </a:xfrm>
          <a:prstGeom prst="wedgeRectCallout">
            <a:avLst>
              <a:gd name="adj1" fmla="val -10196"/>
              <a:gd name="adj2" fmla="val 44456"/>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3366"/>
                </a:solidFill>
                <a:latin typeface="Calibri" pitchFamily="34" charset="0"/>
                <a:cs typeface="Calibri" pitchFamily="34" charset="0"/>
              </a:rPr>
              <a:t>Can we rely on this interaction </a:t>
            </a:r>
            <a:r>
              <a:rPr lang="en-US" dirty="0" smtClean="0">
                <a:solidFill>
                  <a:srgbClr val="003366"/>
                </a:solidFill>
                <a:latin typeface="Calibri" pitchFamily="34" charset="0"/>
                <a:cs typeface="Calibri" pitchFamily="34" charset="0"/>
              </a:rPr>
              <a:t>to provide </a:t>
            </a:r>
            <a:r>
              <a:rPr lang="en-US" dirty="0">
                <a:solidFill>
                  <a:srgbClr val="003366"/>
                </a:solidFill>
                <a:latin typeface="Calibri" pitchFamily="34" charset="0"/>
                <a:cs typeface="Calibri" pitchFamily="34" charset="0"/>
              </a:rPr>
              <a:t>supervision </a:t>
            </a:r>
            <a:r>
              <a:rPr lang="en-US" dirty="0" smtClean="0">
                <a:solidFill>
                  <a:srgbClr val="003366"/>
                </a:solidFill>
                <a:latin typeface="Calibri" pitchFamily="34" charset="0"/>
                <a:cs typeface="Calibri" pitchFamily="34" charset="0"/>
              </a:rPr>
              <a:t>(and eventually</a:t>
            </a:r>
            <a:r>
              <a:rPr lang="en-US" dirty="0">
                <a:solidFill>
                  <a:srgbClr val="003366"/>
                </a:solidFill>
                <a:latin typeface="Calibri" pitchFamily="34" charset="0"/>
                <a:cs typeface="Calibri" pitchFamily="34" charset="0"/>
              </a:rPr>
              <a:t>, recover meaning) ?</a:t>
            </a:r>
          </a:p>
        </p:txBody>
      </p:sp>
    </p:spTree>
    <p:extLst>
      <p:ext uri="{BB962C8B-B14F-4D97-AF65-F5344CB8AC3E}">
        <p14:creationId xmlns:p14="http://schemas.microsoft.com/office/powerpoint/2010/main" val="5749549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8"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412362" y="932796"/>
            <a:ext cx="276552" cy="4572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Before Conclusion</a:t>
            </a:r>
            <a:endParaRPr lang="en-US" dirty="0"/>
          </a:p>
        </p:txBody>
      </p:sp>
      <p:sp>
        <p:nvSpPr>
          <p:cNvPr id="3" name="Content Placeholder 2"/>
          <p:cNvSpPr>
            <a:spLocks noGrp="1"/>
          </p:cNvSpPr>
          <p:nvPr>
            <p:ph idx="1"/>
          </p:nvPr>
        </p:nvSpPr>
        <p:spPr>
          <a:xfrm>
            <a:off x="228600" y="914400"/>
            <a:ext cx="8763000" cy="4953000"/>
          </a:xfrm>
        </p:spPr>
        <p:txBody>
          <a:bodyPr/>
          <a:lstStyle/>
          <a:p>
            <a:r>
              <a:rPr lang="en-US" dirty="0" smtClean="0"/>
              <a:t>The bee landed on the flower because it had/wanted pollen. </a:t>
            </a:r>
          </a:p>
          <a:p>
            <a:pPr lvl="1"/>
            <a:r>
              <a:rPr lang="en-US" dirty="0" smtClean="0"/>
              <a:t>Lexical knowledge</a:t>
            </a:r>
          </a:p>
          <a:p>
            <a:r>
              <a:rPr lang="en-US" dirty="0" smtClean="0"/>
              <a:t>John Doe robbed Jim Roy. He was arrested by the police.</a:t>
            </a:r>
          </a:p>
          <a:p>
            <a:pPr lvl="1"/>
            <a:r>
              <a:rPr lang="en-US" dirty="0" smtClean="0">
                <a:solidFill>
                  <a:srgbClr val="003366"/>
                </a:solidFill>
              </a:rPr>
              <a:t>Subj of “rob” </a:t>
            </a:r>
            <a:r>
              <a:rPr lang="en-US" dirty="0" smtClean="0"/>
              <a:t>is more likely than </a:t>
            </a:r>
            <a:r>
              <a:rPr lang="en-US" dirty="0" smtClean="0">
                <a:solidFill>
                  <a:srgbClr val="003366"/>
                </a:solidFill>
              </a:rPr>
              <a:t>the </a:t>
            </a:r>
            <a:r>
              <a:rPr lang="en-US" dirty="0" err="1" smtClean="0">
                <a:solidFill>
                  <a:srgbClr val="003366"/>
                </a:solidFill>
              </a:rPr>
              <a:t>Obj</a:t>
            </a:r>
            <a:r>
              <a:rPr lang="en-US" dirty="0" smtClean="0">
                <a:solidFill>
                  <a:srgbClr val="003366"/>
                </a:solidFill>
              </a:rPr>
              <a:t> of “rob” </a:t>
            </a:r>
            <a:r>
              <a:rPr lang="en-US" dirty="0" smtClean="0"/>
              <a:t>to be the </a:t>
            </a:r>
            <a:r>
              <a:rPr lang="en-US" dirty="0" err="1" smtClean="0">
                <a:solidFill>
                  <a:srgbClr val="003366"/>
                </a:solidFill>
              </a:rPr>
              <a:t>Obj</a:t>
            </a:r>
            <a:r>
              <a:rPr lang="en-US" dirty="0" smtClean="0">
                <a:solidFill>
                  <a:srgbClr val="003366"/>
                </a:solidFill>
              </a:rPr>
              <a:t> of “arrest”</a:t>
            </a:r>
          </a:p>
          <a:p>
            <a:pPr lvl="1"/>
            <a:r>
              <a:rPr lang="en-US" b="1" dirty="0" smtClean="0"/>
              <a:t>Need: </a:t>
            </a:r>
            <a:r>
              <a:rPr lang="en-US" dirty="0" smtClean="0"/>
              <a:t>Learning &amp; Inference approach that acquire the knowledge and use it appropriately. </a:t>
            </a:r>
          </a:p>
          <a:p>
            <a:pPr lvl="1"/>
            <a:r>
              <a:rPr lang="en-US" dirty="0" smtClean="0"/>
              <a:t>(See our work in NAACL’15, ACL’16 for interesting progress on this)</a:t>
            </a:r>
          </a:p>
          <a:p>
            <a:endParaRPr lang="en-US" dirty="0" smtClean="0"/>
          </a:p>
          <a:p>
            <a:r>
              <a:rPr lang="en-US" dirty="0" smtClean="0"/>
              <a:t>John had 6 books; he wanted to give it to two of his friends. How many will each one get?</a:t>
            </a:r>
          </a:p>
          <a:p>
            <a:pPr lvl="1"/>
            <a:r>
              <a:rPr lang="en-US" dirty="0" smtClean="0"/>
              <a:t>(See our EMNLP’15, 16 &amp; TACL’15 work for progress on Math word problems)</a:t>
            </a:r>
          </a:p>
          <a:p>
            <a:endParaRPr lang="en-US" dirty="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1"/>
          </p:nvPr>
        </p:nvSpPr>
        <p:spPr/>
        <p:txBody>
          <a:bodyPr/>
          <a:lstStyle/>
          <a:p>
            <a:r>
              <a:rPr lang="en-US" altLang="zh-TW" smtClean="0"/>
              <a:t>Page </a:t>
            </a:r>
            <a:fld id="{C83F18D4-0D70-44DE-A8FF-A8D5002D1168}" type="slidenum">
              <a:rPr lang="en-US" altLang="zh-TW" smtClean="0"/>
              <a:pPr/>
              <a:t>53</a:t>
            </a:fld>
            <a:endParaRPr lang="en-US" altLang="zh-TW"/>
          </a:p>
        </p:txBody>
      </p:sp>
      <p:cxnSp>
        <p:nvCxnSpPr>
          <p:cNvPr id="5" name="Straight Arrow Connector 4"/>
          <p:cNvCxnSpPr/>
          <p:nvPr/>
        </p:nvCxnSpPr>
        <p:spPr>
          <a:xfrm flipH="1">
            <a:off x="1123950" y="2133600"/>
            <a:ext cx="2914650" cy="0"/>
          </a:xfrm>
          <a:prstGeom prst="straightConnector1">
            <a:avLst/>
          </a:prstGeom>
          <a:ln w="38100">
            <a:solidFill>
              <a:srgbClr val="3366CC"/>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54818" y="3647300"/>
            <a:ext cx="1741182" cy="461665"/>
          </a:xfrm>
          <a:prstGeom prst="rect">
            <a:avLst/>
          </a:prstGeom>
        </p:spPr>
        <p:txBody>
          <a:bodyPr wrap="none">
            <a:spAutoFit/>
          </a:bodyPr>
          <a:lstStyle/>
          <a:p>
            <a:r>
              <a:rPr lang="en-US" sz="2400" kern="0" dirty="0">
                <a:solidFill>
                  <a:srgbClr val="3366CC"/>
                </a:solidFill>
                <a:latin typeface="Calibri"/>
                <a:cs typeface="Arial"/>
              </a:rPr>
              <a:t>s</a:t>
            </a:r>
            <a:r>
              <a:rPr lang="en-US" sz="2400" kern="0" dirty="0" smtClean="0">
                <a:solidFill>
                  <a:srgbClr val="3366CC"/>
                </a:solidFill>
                <a:latin typeface="Calibri"/>
                <a:cs typeface="Arial"/>
              </a:rPr>
              <a:t>hare it with</a:t>
            </a:r>
            <a:endParaRPr lang="en-US" dirty="0">
              <a:solidFill>
                <a:srgbClr val="3366CC"/>
              </a:solidFill>
            </a:endParaRPr>
          </a:p>
        </p:txBody>
      </p:sp>
      <p:cxnSp>
        <p:nvCxnSpPr>
          <p:cNvPr id="13" name="Straight Connector 12"/>
          <p:cNvCxnSpPr/>
          <p:nvPr/>
        </p:nvCxnSpPr>
        <p:spPr>
          <a:xfrm flipH="1">
            <a:off x="4572000" y="4256900"/>
            <a:ext cx="1267152"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48400" y="1371600"/>
            <a:ext cx="95250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686752" y="1371600"/>
            <a:ext cx="47625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00150" y="1371600"/>
            <a:ext cx="47625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419802" y="1371600"/>
            <a:ext cx="9525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36834" y="4077433"/>
            <a:ext cx="381000" cy="300335"/>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52700" y="5334000"/>
            <a:ext cx="4038600" cy="830997"/>
          </a:xfrm>
          <a:prstGeom prst="rect">
            <a:avLst/>
          </a:prstGeom>
          <a:solidFill>
            <a:srgbClr val="FFFFCC"/>
          </a:solidFill>
          <a:ln>
            <a:solidFill>
              <a:schemeClr val="bg2"/>
            </a:solidFill>
          </a:ln>
        </p:spPr>
        <p:txBody>
          <a:bodyPr wrap="square">
            <a:spAutoFit/>
          </a:bodyPr>
          <a:lstStyle/>
          <a:p>
            <a:pPr lvl="0" algn="ctr" eaLnBrk="0" hangingPunct="0">
              <a:spcBef>
                <a:spcPct val="20000"/>
              </a:spcBef>
              <a:buClr>
                <a:srgbClr val="FF9900"/>
              </a:buClr>
              <a:buSzPct val="75000"/>
            </a:pPr>
            <a:r>
              <a:rPr lang="en-US" sz="2400" kern="0" dirty="0">
                <a:solidFill>
                  <a:srgbClr val="003366"/>
                </a:solidFill>
                <a:latin typeface="Calibri"/>
                <a:cs typeface="+mn-cs"/>
              </a:rPr>
              <a:t>How do we supervise for these </a:t>
            </a:r>
            <a:r>
              <a:rPr lang="en-US" sz="2400" kern="0" dirty="0" smtClean="0">
                <a:solidFill>
                  <a:srgbClr val="003366"/>
                </a:solidFill>
                <a:latin typeface="Calibri"/>
                <a:cs typeface="+mn-cs"/>
              </a:rPr>
              <a:t>problems</a:t>
            </a:r>
            <a:r>
              <a:rPr lang="en-US" sz="2400" kern="0" dirty="0">
                <a:solidFill>
                  <a:srgbClr val="003366"/>
                </a:solidFill>
                <a:latin typeface="Calibri"/>
                <a:cs typeface="+mn-cs"/>
              </a:rPr>
              <a:t>? </a:t>
            </a:r>
          </a:p>
        </p:txBody>
      </p:sp>
    </p:spTree>
    <p:extLst>
      <p:ext uri="{BB962C8B-B14F-4D97-AF65-F5344CB8AC3E}">
        <p14:creationId xmlns:p14="http://schemas.microsoft.com/office/powerpoint/2010/main" val="17524711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2"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6"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p:nvPr>
        </p:nvSpPr>
        <p:spPr/>
        <p:txBody>
          <a:bodyPr/>
          <a:lstStyle/>
          <a:p>
            <a:r>
              <a:rPr lang="en-US" smtClean="0"/>
              <a:t>Summary</a:t>
            </a:r>
            <a:endParaRPr lang="en-US" dirty="0" smtClean="0"/>
          </a:p>
        </p:txBody>
      </p:sp>
      <p:sp>
        <p:nvSpPr>
          <p:cNvPr id="3" name="Content Placeholder 2"/>
          <p:cNvSpPr>
            <a:spLocks noGrp="1"/>
          </p:cNvSpPr>
          <p:nvPr>
            <p:ph idx="1"/>
          </p:nvPr>
        </p:nvSpPr>
        <p:spPr/>
        <p:txBody>
          <a:bodyPr/>
          <a:lstStyle/>
          <a:p>
            <a:r>
              <a:rPr lang="en-US" dirty="0" err="1" smtClean="0"/>
              <a:t>BabySRL</a:t>
            </a:r>
            <a:endParaRPr lang="en-US" dirty="0" smtClean="0"/>
          </a:p>
          <a:p>
            <a:pPr lvl="1"/>
            <a:r>
              <a:rPr lang="en-US" altLang="en-US" dirty="0" smtClean="0"/>
              <a:t>Realistic Computational model for Syntactic Bootstrapping via Structure Mapping</a:t>
            </a:r>
          </a:p>
          <a:p>
            <a:endParaRPr lang="en-US" dirty="0" smtClean="0"/>
          </a:p>
          <a:p>
            <a:endParaRPr lang="en-US" dirty="0"/>
          </a:p>
          <a:p>
            <a:r>
              <a:rPr lang="en-US" dirty="0" smtClean="0"/>
              <a:t>Argued that NLP should take inspiration and think more about </a:t>
            </a:r>
            <a:r>
              <a:rPr lang="en-US" dirty="0" smtClean="0">
                <a:solidFill>
                  <a:srgbClr val="3366CC"/>
                </a:solidFill>
              </a:rPr>
              <a:t>incidental supervision </a:t>
            </a:r>
            <a:r>
              <a:rPr lang="en-US" dirty="0" smtClean="0"/>
              <a:t>in support of semantics.</a:t>
            </a:r>
          </a:p>
          <a:p>
            <a:endParaRPr lang="en-US" dirty="0" smtClean="0"/>
          </a:p>
        </p:txBody>
      </p:sp>
      <p:sp>
        <p:nvSpPr>
          <p:cNvPr id="5" name="Slide Number Placeholder 4"/>
          <p:cNvSpPr>
            <a:spLocks noGrp="1"/>
          </p:cNvSpPr>
          <p:nvPr>
            <p:ph type="sldNum" sz="quarter" idx="11"/>
          </p:nvPr>
        </p:nvSpPr>
        <p:spPr/>
        <p:txBody>
          <a:bodyPr/>
          <a:lstStyle/>
          <a:p>
            <a:r>
              <a:rPr lang="en-US" altLang="zh-TW" smtClean="0"/>
              <a:t>Page </a:t>
            </a:r>
            <a:fld id="{34956E49-9B35-407E-B5F2-C84A7F7C3F93}" type="slidenum">
              <a:rPr lang="en-US" altLang="zh-TW" smtClean="0"/>
              <a:pPr/>
              <a:t>54</a:t>
            </a:fld>
            <a:endParaRPr lang="en-US" altLang="zh-TW"/>
          </a:p>
        </p:txBody>
      </p:sp>
      <p:sp>
        <p:nvSpPr>
          <p:cNvPr id="6" name="Rectangle 5"/>
          <p:cNvSpPr/>
          <p:nvPr/>
        </p:nvSpPr>
        <p:spPr>
          <a:xfrm>
            <a:off x="6896100" y="152400"/>
            <a:ext cx="1714500" cy="6096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33CC"/>
                </a:solidFill>
              </a:rPr>
              <a:t>Thank you!</a:t>
            </a:r>
            <a:endParaRPr lang="en-US" sz="2400" dirty="0">
              <a:solidFill>
                <a:srgbClr val="0033CC"/>
              </a:solidFill>
            </a:endParaRPr>
          </a:p>
        </p:txBody>
      </p:sp>
    </p:spTree>
    <p:extLst>
      <p:ext uri="{BB962C8B-B14F-4D97-AF65-F5344CB8AC3E}">
        <p14:creationId xmlns:p14="http://schemas.microsoft.com/office/powerpoint/2010/main" val="1742764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r>
              <a:rPr lang="en-US" dirty="0">
                <a:solidFill>
                  <a:srgbClr val="0033CC"/>
                </a:solidFill>
                <a:cs typeface="Candara"/>
              </a:rPr>
              <a:t>Instead </a:t>
            </a:r>
            <a:r>
              <a:rPr lang="en-US" dirty="0" smtClean="0">
                <a:solidFill>
                  <a:srgbClr val="0033CC"/>
                </a:solidFill>
                <a:cs typeface="Candara"/>
              </a:rPr>
              <a:t>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endParaRPr lang="en-US" dirty="0" smtClean="0">
              <a:solidFill>
                <a:srgbClr val="0033CC"/>
              </a:solidFill>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[verifier]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cs typeface="Candara"/>
              </a:rPr>
              <a:t> </a:t>
            </a:r>
            <a:r>
              <a:rPr lang="en-US" dirty="0" smtClean="0">
                <a:solidFill>
                  <a:srgbClr val="0033CC"/>
                </a:solidFill>
                <a:cs typeface="Candara"/>
              </a:rPr>
              <a:t>transformation model</a:t>
            </a:r>
            <a:endParaRPr lang="en-US" sz="20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55</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223013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763600" y="3352800"/>
            <a:ext cx="119341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120" y="3352800"/>
            <a:ext cx="2926080"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289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 </a:t>
            </a:r>
            <a:r>
              <a:rPr lang="en-US" dirty="0" err="1" smtClean="0"/>
              <a:t>Freecell</a:t>
            </a:r>
            <a:r>
              <a:rPr lang="en-US" dirty="0" smtClean="0"/>
              <a:t> with Response Based Learning</a:t>
            </a:r>
            <a:endParaRPr lang="en-US" dirty="0"/>
          </a:p>
        </p:txBody>
      </p:sp>
      <p:sp>
        <p:nvSpPr>
          <p:cNvPr id="9" name="Content Placeholder 8"/>
          <p:cNvSpPr>
            <a:spLocks noGrp="1"/>
          </p:cNvSpPr>
          <p:nvPr>
            <p:ph idx="1"/>
          </p:nvPr>
        </p:nvSpPr>
        <p:spPr>
          <a:xfrm>
            <a:off x="373423" y="6858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129129"/>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1599446"/>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1568668"/>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1568668"/>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1684315"/>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1706182"/>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247556"/>
            <a:ext cx="4183988" cy="1200329"/>
          </a:xfrm>
          <a:prstGeom prst="rect">
            <a:avLst/>
          </a:prstGeom>
          <a:solidFill>
            <a:srgbClr val="FFFFCC"/>
          </a:solidFill>
          <a:ln w="57150">
            <a:solidFill>
              <a:schemeClr val="bg2"/>
            </a:solidFill>
          </a:ln>
        </p:spPr>
        <p:txBody>
          <a:bodyPr wrap="square">
            <a:spAutoFit/>
          </a:bodyPr>
          <a:lstStyle/>
          <a:p>
            <a:pPr algn="ctr">
              <a:defRPr/>
            </a:pPr>
            <a:r>
              <a:rPr lang="en-US" dirty="0">
                <a:solidFill>
                  <a:srgbClr val="003366"/>
                </a:solidFill>
                <a:latin typeface="Calibri" pitchFamily="34" charset="0"/>
                <a:cs typeface="Calibri" pitchFamily="34" charset="0"/>
              </a:rPr>
              <a:t>A top card can be moved to the tableau if it has a different color than the color of the top tableau card, and the cards have successive values.  </a:t>
            </a:r>
          </a:p>
        </p:txBody>
      </p:sp>
      <p:sp>
        <p:nvSpPr>
          <p:cNvPr id="24" name="Rectangle 23"/>
          <p:cNvSpPr/>
          <p:nvPr/>
        </p:nvSpPr>
        <p:spPr>
          <a:xfrm>
            <a:off x="4724660" y="2247556"/>
            <a:ext cx="4183706" cy="1200329"/>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Move (a1,a2) top(a1,x1) card(a1) tableau(a2) top(x2,a2) color(a1,x3) color(x2,x4) not-equal(x3,x4) value(a1,x5) value(x2,x6) successor(x5,x6)</a:t>
            </a:r>
            <a:endParaRPr lang="en-US" dirty="0">
              <a:solidFill>
                <a:srgbClr val="003366"/>
              </a:solidFill>
              <a:latin typeface="Calibri" pitchFamily="34" charset="0"/>
              <a:cs typeface="Calibri"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76638"/>
            <a:ext cx="4183988" cy="26717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Content Placeholder 8"/>
          <p:cNvSpPr txBox="1">
            <a:spLocks/>
          </p:cNvSpPr>
          <p:nvPr/>
        </p:nvSpPr>
        <p:spPr bwMode="auto">
          <a:xfrm>
            <a:off x="4724400" y="4425045"/>
            <a:ext cx="4190740" cy="1823355"/>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kern="0" dirty="0">
                <a:solidFill>
                  <a:srgbClr val="3366CC"/>
                </a:solidFill>
                <a:cs typeface="Candara"/>
              </a:rPr>
              <a:t>D</a:t>
            </a:r>
            <a:r>
              <a:rPr lang="en-US" sz="2000" kern="0" dirty="0" smtClean="0">
                <a:solidFill>
                  <a:srgbClr val="3366CC"/>
                </a:solidFill>
                <a:cs typeface="Candara"/>
              </a:rPr>
              <a:t>erivatives </a:t>
            </a:r>
            <a:r>
              <a:rPr lang="en-US" sz="2000" kern="0" dirty="0" smtClean="0">
                <a:solidFill>
                  <a:srgbClr val="003366"/>
                </a:solidFill>
                <a:cs typeface="Candara"/>
              </a:rPr>
              <a:t>of the models outputs: </a:t>
            </a:r>
            <a:r>
              <a:rPr lang="en-US" sz="2000" kern="0" dirty="0" smtClean="0">
                <a:solidFill>
                  <a:srgbClr val="3366CC"/>
                </a:solidFill>
                <a:cs typeface="Candara"/>
              </a:rPr>
              <a:t>execute moves on a game API</a:t>
            </a:r>
          </a:p>
          <a:p>
            <a:pPr lvl="1"/>
            <a:r>
              <a:rPr lang="en-US" sz="1800" kern="0" dirty="0" smtClean="0">
                <a:solidFill>
                  <a:srgbClr val="003366"/>
                </a:solidFill>
                <a:cs typeface="Candara"/>
              </a:rPr>
              <a:t>Supervise the derivative and Propagate it to learn the transformation model</a:t>
            </a:r>
            <a:endParaRPr lang="en-US" sz="1800" kern="0" dirty="0" smtClean="0">
              <a:solidFill>
                <a:srgbClr val="003366"/>
              </a:solidFill>
            </a:endParaRPr>
          </a:p>
          <a:p>
            <a:pPr marL="0" indent="0">
              <a:buFont typeface="Wingdings" pitchFamily="2" charset="2"/>
              <a:buNone/>
            </a:pPr>
            <a:endParaRPr lang="en-US" sz="1800" kern="0" dirty="0">
              <a:solidFill>
                <a:srgbClr val="003366"/>
              </a:solidFill>
            </a:endParaRPr>
          </a:p>
        </p:txBody>
      </p:sp>
      <p:sp>
        <p:nvSpPr>
          <p:cNvPr id="27" name="Rectangle 26"/>
          <p:cNvSpPr/>
          <p:nvPr/>
        </p:nvSpPr>
        <p:spPr>
          <a:xfrm>
            <a:off x="5257800" y="3645178"/>
            <a:ext cx="3129801" cy="461665"/>
          </a:xfrm>
          <a:prstGeom prst="rect">
            <a:avLst/>
          </a:prstGeom>
          <a:solidFill>
            <a:srgbClr val="FFFFCC"/>
          </a:solidFill>
          <a:ln w="9525">
            <a:solidFill>
              <a:schemeClr val="bg2"/>
            </a:solidFill>
          </a:ln>
        </p:spPr>
        <p:txBody>
          <a:bodyPr wrap="square">
            <a:spAutoFit/>
          </a:bodyPr>
          <a:lstStyle/>
          <a:p>
            <a:pPr marL="0" indent="0" algn="ctr">
              <a:buNone/>
            </a:pPr>
            <a:r>
              <a:rPr lang="en-US" sz="2400" dirty="0" smtClean="0">
                <a:solidFill>
                  <a:srgbClr val="3366CC"/>
                </a:solidFill>
                <a:latin typeface="+mn-lt"/>
              </a:rPr>
              <a:t>Play </a:t>
            </a:r>
            <a:r>
              <a:rPr lang="en-US" sz="2400" dirty="0" err="1" smtClean="0">
                <a:solidFill>
                  <a:srgbClr val="3366CC"/>
                </a:solidFill>
                <a:latin typeface="+mn-lt"/>
              </a:rPr>
              <a:t>Freecell</a:t>
            </a:r>
            <a:r>
              <a:rPr lang="en-US" sz="2400" dirty="0" smtClean="0">
                <a:solidFill>
                  <a:srgbClr val="3366CC"/>
                </a:solidFill>
                <a:latin typeface="+mn-lt"/>
              </a:rPr>
              <a:t> (solitaire) </a:t>
            </a:r>
            <a:endParaRPr lang="en-US" sz="2400" dirty="0">
              <a:solidFill>
                <a:srgbClr val="3366CC"/>
              </a:solidFill>
              <a:latin typeface="+mn-lt"/>
            </a:endParaRPr>
          </a:p>
        </p:txBody>
      </p:sp>
      <p:sp>
        <p:nvSpPr>
          <p:cNvPr id="28" name="Right Arrow 27"/>
          <p:cNvSpPr/>
          <p:nvPr/>
        </p:nvSpPr>
        <p:spPr>
          <a:xfrm rot="10800000">
            <a:off x="4557411" y="3792126"/>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56</a:t>
            </a:fld>
            <a:endParaRPr lang="en-US" altLang="zh-TW" dirty="0"/>
          </a:p>
        </p:txBody>
      </p:sp>
    </p:spTree>
    <p:extLst>
      <p:ext uri="{BB962C8B-B14F-4D97-AF65-F5344CB8AC3E}">
        <p14:creationId xmlns:p14="http://schemas.microsoft.com/office/powerpoint/2010/main" val="353433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Effect transition="in" filter="fade">
                                      <p:cBhvr>
                                        <p:cTn id="2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II: </a:t>
            </a:r>
            <a:r>
              <a:rPr lang="en-US" dirty="0" err="1" smtClean="0"/>
              <a:t>Geoquery</a:t>
            </a:r>
            <a:r>
              <a:rPr lang="en-US" dirty="0" smtClean="0"/>
              <a:t> with Response based Learning</a:t>
            </a:r>
            <a:endParaRPr lang="en-US" dirty="0"/>
          </a:p>
        </p:txBody>
      </p:sp>
      <p:sp>
        <p:nvSpPr>
          <p:cNvPr id="9" name="Content Placeholder 8"/>
          <p:cNvSpPr>
            <a:spLocks noGrp="1"/>
          </p:cNvSpPr>
          <p:nvPr>
            <p:ph idx="1"/>
          </p:nvPr>
        </p:nvSpPr>
        <p:spPr>
          <a:xfrm>
            <a:off x="373423" y="9906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formal representation.</a:t>
            </a:r>
          </a:p>
          <a:p>
            <a:endParaRPr lang="en-US" dirty="0">
              <a:solidFill>
                <a:srgbClr val="0033CC"/>
              </a:solidFill>
            </a:endParaRPr>
          </a:p>
          <a:p>
            <a:endParaRPr lang="en-US" dirty="0" smtClean="0">
              <a:solidFill>
                <a:srgbClr val="0033CC"/>
              </a:solidFill>
            </a:endParaRPr>
          </a:p>
          <a:p>
            <a:endParaRPr lang="en-US" dirty="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a:solidFill>
                <a:srgbClr val="0033CC"/>
              </a:solidFill>
            </a:endParaRPr>
          </a:p>
          <a:p>
            <a:r>
              <a:rPr lang="en-US" sz="2000" dirty="0" smtClean="0"/>
              <a:t>“Guess” a semantic parse.  </a:t>
            </a:r>
            <a:r>
              <a:rPr lang="en-US" sz="2000" b="1" dirty="0" smtClean="0">
                <a:solidFill>
                  <a:srgbClr val="3366CC"/>
                </a:solidFill>
              </a:rPr>
              <a:t>Is </a:t>
            </a:r>
            <a:r>
              <a:rPr lang="en-US" sz="2000" b="1" dirty="0" smtClean="0">
                <a:solidFill>
                  <a:srgbClr val="3366CC"/>
                </a:solidFill>
                <a:sym typeface="Wingdings" pitchFamily="2" charset="2"/>
              </a:rPr>
              <a:t>[</a:t>
            </a:r>
            <a:r>
              <a:rPr lang="en-US" sz="2000" b="1" dirty="0" smtClean="0">
                <a:solidFill>
                  <a:srgbClr val="3366CC"/>
                </a:solidFill>
              </a:rPr>
              <a:t>DB </a:t>
            </a:r>
            <a:r>
              <a:rPr lang="en-US" sz="2000" b="1" dirty="0">
                <a:solidFill>
                  <a:srgbClr val="3366CC"/>
                </a:solidFill>
              </a:rPr>
              <a:t>response == Expected response] </a:t>
            </a:r>
            <a:r>
              <a:rPr lang="en-US" sz="2000" b="1" dirty="0" smtClean="0">
                <a:solidFill>
                  <a:srgbClr val="3366CC"/>
                </a:solidFill>
              </a:rPr>
              <a:t>? </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Pennsylvania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Pennsylvania</a:t>
            </a:r>
            <a:r>
              <a:rPr lang="en-US" dirty="0" smtClean="0">
                <a:latin typeface="Calibri" pitchFamily="34" charset="0"/>
                <a:sym typeface="Wingdings" panose="05000000000000000000" pitchFamily="2" charset="2"/>
              </a:rPr>
              <a:t> </a:t>
            </a:r>
            <a:r>
              <a:rPr lang="en-US" b="1" dirty="0" smtClean="0">
                <a:latin typeface="Calibri" pitchFamily="34" charset="0"/>
              </a:rPr>
              <a:t>Positive Response</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a:t>
            </a:r>
            <a:r>
              <a:rPr lang="en-US" dirty="0">
                <a:solidFill>
                  <a:srgbClr val="003366"/>
                </a:solidFill>
                <a:latin typeface="Calibri" pitchFamily="34" charset="0"/>
              </a:rPr>
              <a:t>Pennsylvania </a:t>
            </a:r>
            <a:r>
              <a:rPr lang="en-US" dirty="0" smtClean="0">
                <a:solidFill>
                  <a:srgbClr val="003366"/>
                </a:solidFill>
                <a:latin typeface="Calibri" pitchFamily="34" charset="0"/>
              </a:rPr>
              <a:t>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NYC, or ???? </a:t>
            </a:r>
            <a:r>
              <a:rPr lang="en-US" dirty="0" smtClean="0">
                <a:latin typeface="Calibri" pitchFamily="34" charset="0"/>
                <a:sym typeface="Wingdings" panose="05000000000000000000" pitchFamily="2" charset="2"/>
              </a:rPr>
              <a:t> </a:t>
            </a:r>
            <a:r>
              <a:rPr lang="en-US" b="1" dirty="0" smtClean="0">
                <a:latin typeface="Calibri" pitchFamily="34" charset="0"/>
              </a:rPr>
              <a:t>Negative Response</a:t>
            </a:r>
          </a:p>
          <a:p>
            <a:pPr lvl="1"/>
            <a:endParaRPr lang="en-US" b="1" dirty="0">
              <a:solidFill>
                <a:srgbClr val="FF0000"/>
              </a:solidFill>
              <a:latin typeface="Calibri" pitchFamily="34" charset="0"/>
            </a:endParaRPr>
          </a:p>
          <a:p>
            <a:pPr lvl="1"/>
            <a:endParaRPr lang="en-US" b="1" dirty="0">
              <a:solidFill>
                <a:srgbClr val="FF0000"/>
              </a:solidFill>
              <a:latin typeface="Calibri" pitchFamily="34" charset="0"/>
            </a:endParaRPr>
          </a:p>
          <a:p>
            <a:pPr lvl="1"/>
            <a:endParaRPr lang="en-US" dirty="0" smtClean="0">
              <a:solidFill>
                <a:srgbClr val="0033CC"/>
              </a:solidFill>
            </a:endParaRP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223013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793378"/>
            <a:ext cx="4183988" cy="369332"/>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What is the largest state that borders NY?</a:t>
            </a:r>
            <a:endParaRPr lang="en-US" dirty="0">
              <a:solidFill>
                <a:srgbClr val="003366"/>
              </a:solidFill>
              <a:latin typeface="Calibri" pitchFamily="34" charset="0"/>
              <a:cs typeface="Calibri" pitchFamily="34" charset="0"/>
            </a:endParaRPr>
          </a:p>
        </p:txBody>
      </p:sp>
      <p:sp>
        <p:nvSpPr>
          <p:cNvPr id="24" name="Rectangle 23"/>
          <p:cNvSpPr/>
          <p:nvPr/>
        </p:nvSpPr>
        <p:spPr>
          <a:xfrm>
            <a:off x="4724660" y="2793378"/>
            <a:ext cx="4183706" cy="369332"/>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largest( state( </a:t>
            </a:r>
            <a:r>
              <a:rPr lang="en-US" dirty="0" err="1" smtClean="0">
                <a:solidFill>
                  <a:srgbClr val="003366"/>
                </a:solidFill>
                <a:latin typeface="Calibri" pitchFamily="34" charset="0"/>
                <a:cs typeface="Calibri" pitchFamily="34" charset="0"/>
              </a:rPr>
              <a:t>next_to</a:t>
            </a:r>
            <a:r>
              <a:rPr lang="en-US" dirty="0" smtClean="0">
                <a:solidFill>
                  <a:srgbClr val="003366"/>
                </a:solidFill>
                <a:latin typeface="Calibri" pitchFamily="34" charset="0"/>
                <a:cs typeface="Calibri" pitchFamily="34" charset="0"/>
              </a:rPr>
              <a:t>( </a:t>
            </a:r>
            <a:r>
              <a:rPr lang="en-US" dirty="0" err="1" smtClean="0">
                <a:solidFill>
                  <a:srgbClr val="003366"/>
                </a:solidFill>
                <a:latin typeface="Calibri" pitchFamily="34" charset="0"/>
                <a:cs typeface="Calibri" pitchFamily="34" charset="0"/>
              </a:rPr>
              <a:t>const</a:t>
            </a:r>
            <a:r>
              <a:rPr lang="en-US" dirty="0" smtClean="0">
                <a:solidFill>
                  <a:srgbClr val="003366"/>
                </a:solidFill>
                <a:latin typeface="Calibri" pitchFamily="34" charset="0"/>
                <a:cs typeface="Calibri" pitchFamily="34" charset="0"/>
              </a:rPr>
              <a:t>(NY))))</a:t>
            </a:r>
            <a:endParaRPr lang="en-US" dirty="0">
              <a:solidFill>
                <a:srgbClr val="003366"/>
              </a:solidFill>
              <a:latin typeface="Calibri" pitchFamily="34" charset="0"/>
              <a:cs typeface="Calibri" pitchFamily="34" charset="0"/>
            </a:endParaRPr>
          </a:p>
        </p:txBody>
      </p:sp>
      <p:sp>
        <p:nvSpPr>
          <p:cNvPr id="26" name="Content Placeholder 8"/>
          <p:cNvSpPr txBox="1">
            <a:spLocks/>
          </p:cNvSpPr>
          <p:nvPr/>
        </p:nvSpPr>
        <p:spPr bwMode="auto">
          <a:xfrm>
            <a:off x="4876800" y="3352800"/>
            <a:ext cx="3775744" cy="902037"/>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Simple derivatives </a:t>
            </a:r>
            <a:r>
              <a:rPr lang="en-US" kern="0" dirty="0" smtClean="0">
                <a:cs typeface="Candara"/>
              </a:rPr>
              <a:t>of the models outputs</a:t>
            </a:r>
            <a:endParaRPr lang="en-US" sz="2000" kern="0" dirty="0"/>
          </a:p>
        </p:txBody>
      </p:sp>
      <p:sp>
        <p:nvSpPr>
          <p:cNvPr id="28" name="Right Arrow 27"/>
          <p:cNvSpPr/>
          <p:nvPr/>
        </p:nvSpPr>
        <p:spPr>
          <a:xfrm rot="10800000">
            <a:off x="4343400" y="3733800"/>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8"/>
          <p:cNvSpPr txBox="1">
            <a:spLocks/>
          </p:cNvSpPr>
          <p:nvPr/>
        </p:nvSpPr>
        <p:spPr bwMode="auto">
          <a:xfrm>
            <a:off x="152400" y="3552635"/>
            <a:ext cx="4190740" cy="534869"/>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Query a </a:t>
            </a:r>
            <a:r>
              <a:rPr lang="en-US" kern="0" dirty="0" err="1" smtClean="0">
                <a:solidFill>
                  <a:srgbClr val="0033CC"/>
                </a:solidFill>
                <a:cs typeface="Candara"/>
              </a:rPr>
              <a:t>GeoQuery</a:t>
            </a:r>
            <a:r>
              <a:rPr lang="en-US" kern="0" dirty="0" smtClean="0">
                <a:solidFill>
                  <a:srgbClr val="0033CC"/>
                </a:solidFill>
                <a:cs typeface="Candara"/>
              </a:rPr>
              <a:t> Database. </a:t>
            </a:r>
            <a:endParaRPr lang="en-US" sz="2000" kern="0"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57</a:t>
            </a:fld>
            <a:endParaRPr lang="en-US" altLang="zh-TW"/>
          </a:p>
        </p:txBody>
      </p:sp>
    </p:spTree>
    <p:extLst>
      <p:ext uri="{BB962C8B-B14F-4D97-AF65-F5344CB8AC3E}">
        <p14:creationId xmlns:p14="http://schemas.microsoft.com/office/powerpoint/2010/main" val="394388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r>
              <a:rPr lang="en-US" dirty="0" smtClean="0">
                <a:solidFill>
                  <a:srgbClr val="0033CC"/>
                </a:solidFill>
                <a:cs typeface="Candara"/>
              </a:rPr>
              <a:t>Instead 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[verifier]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solidFill>
                  <a:srgbClr val="FF0000"/>
                </a:solidFill>
                <a:cs typeface="Candara"/>
              </a:rPr>
              <a:t>,</a:t>
            </a:r>
            <a:r>
              <a:rPr lang="en-US" dirty="0" smtClean="0">
                <a:cs typeface="Candara"/>
              </a:rPr>
              <a:t> </a:t>
            </a:r>
            <a:r>
              <a:rPr lang="en-US" dirty="0" smtClean="0">
                <a:solidFill>
                  <a:srgbClr val="0033CC"/>
                </a:solidFill>
                <a:cs typeface="Candara"/>
              </a:rPr>
              <a:t>transformation model</a:t>
            </a:r>
          </a:p>
          <a:p>
            <a:pPr marL="0" indent="0">
              <a:buNone/>
            </a:pPr>
            <a:r>
              <a:rPr lang="en-US" dirty="0"/>
              <a:t>LEARNING: </a:t>
            </a:r>
          </a:p>
          <a:p>
            <a:r>
              <a:rPr lang="en-US" sz="2000" dirty="0">
                <a:solidFill>
                  <a:srgbClr val="0033CC"/>
                </a:solidFill>
                <a:latin typeface="Calibri" pitchFamily="34" charset="0"/>
              </a:rPr>
              <a:t>Train a </a:t>
            </a:r>
            <a:r>
              <a:rPr lang="en-US" sz="2000" dirty="0">
                <a:latin typeface="Calibri" pitchFamily="34" charset="0"/>
              </a:rPr>
              <a:t>structured predictor </a:t>
            </a:r>
            <a:r>
              <a:rPr lang="en-US" sz="2000" dirty="0">
                <a:solidFill>
                  <a:srgbClr val="0033CC"/>
                </a:solidFill>
                <a:latin typeface="Calibri" pitchFamily="34" charset="0"/>
              </a:rPr>
              <a:t>(semantic parse) with this </a:t>
            </a:r>
            <a:r>
              <a:rPr lang="en-US" sz="2000" dirty="0">
                <a:latin typeface="Calibri" pitchFamily="34" charset="0"/>
              </a:rPr>
              <a:t>binary supervision </a:t>
            </a:r>
          </a:p>
          <a:p>
            <a:pPr lvl="1"/>
            <a:r>
              <a:rPr lang="en-US" sz="1800" dirty="0">
                <a:latin typeface="Calibri" pitchFamily="34" charset="0"/>
              </a:rPr>
              <a:t>Many challenges: e.g., how to make a better use of a </a:t>
            </a:r>
            <a:r>
              <a:rPr lang="en-US" sz="1800" dirty="0">
                <a:solidFill>
                  <a:srgbClr val="003366"/>
                </a:solidFill>
                <a:latin typeface="Calibri" pitchFamily="34" charset="0"/>
              </a:rPr>
              <a:t>negative </a:t>
            </a:r>
            <a:r>
              <a:rPr lang="en-US" sz="1800" dirty="0">
                <a:latin typeface="Calibri" pitchFamily="34" charset="0"/>
              </a:rPr>
              <a:t>response? </a:t>
            </a:r>
          </a:p>
          <a:p>
            <a:r>
              <a:rPr lang="en-US" sz="2000" dirty="0">
                <a:solidFill>
                  <a:srgbClr val="0033CC"/>
                </a:solidFill>
                <a:latin typeface="Calibri" pitchFamily="34" charset="0"/>
              </a:rPr>
              <a:t>Learning with a </a:t>
            </a:r>
            <a:r>
              <a:rPr lang="en-US" sz="2000" dirty="0">
                <a:latin typeface="Calibri" pitchFamily="34" charset="0"/>
              </a:rPr>
              <a:t>constrained latent representation</a:t>
            </a:r>
            <a:r>
              <a:rPr lang="en-US" sz="2000" dirty="0">
                <a:solidFill>
                  <a:srgbClr val="0033CC"/>
                </a:solidFill>
                <a:latin typeface="Calibri" pitchFamily="34" charset="0"/>
              </a:rPr>
              <a:t>, making </a:t>
            </a:r>
            <a:r>
              <a:rPr lang="en-US" sz="2000" dirty="0" smtClean="0">
                <a:solidFill>
                  <a:srgbClr val="0033CC"/>
                </a:solidFill>
                <a:latin typeface="Calibri" pitchFamily="34" charset="0"/>
              </a:rPr>
              <a:t>use </a:t>
            </a:r>
            <a:r>
              <a:rPr lang="en-US" sz="2000" dirty="0">
                <a:solidFill>
                  <a:srgbClr val="0033CC"/>
                </a:solidFill>
                <a:latin typeface="Calibri" pitchFamily="34" charset="0"/>
              </a:rPr>
              <a:t>of </a:t>
            </a:r>
            <a:r>
              <a:rPr lang="en-US" sz="2000" dirty="0" smtClean="0">
                <a:solidFill>
                  <a:srgbClr val="0033CC"/>
                </a:solidFill>
                <a:latin typeface="Calibri" pitchFamily="34" charset="0"/>
              </a:rPr>
              <a:t>a </a:t>
            </a:r>
            <a:r>
              <a:rPr lang="en-US" sz="2000" dirty="0" smtClean="0">
                <a:latin typeface="Calibri" pitchFamily="34" charset="0"/>
              </a:rPr>
              <a:t>CCM, </a:t>
            </a:r>
            <a:r>
              <a:rPr lang="en-US" sz="2000" dirty="0" smtClean="0">
                <a:solidFill>
                  <a:srgbClr val="0033CC"/>
                </a:solidFill>
                <a:latin typeface="Calibri" pitchFamily="34" charset="0"/>
              </a:rPr>
              <a:t>exploiting </a:t>
            </a:r>
            <a:r>
              <a:rPr lang="en-US" sz="2000" dirty="0">
                <a:solidFill>
                  <a:srgbClr val="0033CC"/>
                </a:solidFill>
                <a:latin typeface="Calibri" pitchFamily="34" charset="0"/>
              </a:rPr>
              <a:t>knowledge on the </a:t>
            </a:r>
            <a:r>
              <a:rPr lang="en-US" sz="2000" dirty="0">
                <a:latin typeface="Calibri" pitchFamily="34" charset="0"/>
              </a:rPr>
              <a:t>structure of the meaning representation</a:t>
            </a:r>
            <a:r>
              <a:rPr lang="en-US" sz="2000" dirty="0" smtClean="0">
                <a:latin typeface="Calibri" pitchFamily="34" charset="0"/>
              </a:rPr>
              <a:t>.</a:t>
            </a:r>
          </a:p>
          <a:p>
            <a:r>
              <a:rPr lang="en-US" sz="1600" dirty="0" smtClean="0">
                <a:cs typeface="Candara"/>
              </a:rPr>
              <a:t>[Clarke</a:t>
            </a:r>
            <a:r>
              <a:rPr lang="en-US" sz="1600" dirty="0">
                <a:cs typeface="Candara"/>
              </a:rPr>
              <a:t>, Goldwasser, Chang, Roth CoNLL’10; Goldwasser, Roth IJCAI’11, </a:t>
            </a:r>
            <a:r>
              <a:rPr lang="en-US" sz="1600" dirty="0" smtClean="0">
                <a:cs typeface="Candara"/>
              </a:rPr>
              <a:t>MLJ’14]</a:t>
            </a:r>
            <a:endParaRPr lang="en-US" sz="1600" dirty="0"/>
          </a:p>
          <a:p>
            <a:endParaRPr lang="en-US" sz="2000" dirty="0">
              <a:latin typeface="Calibri" pitchFamily="34" charset="0"/>
            </a:endParaRPr>
          </a:p>
          <a:p>
            <a:endParaRPr lang="en-US" sz="24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58</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185957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1828800"/>
            <a:ext cx="2438400" cy="400110"/>
          </a:xfrm>
          <a:prstGeom prst="rect">
            <a:avLst/>
          </a:prstGeom>
          <a:solidFill>
            <a:srgbClr val="FFFFCC"/>
          </a:solidFill>
          <a:ln>
            <a:solidFill>
              <a:schemeClr val="bg2"/>
            </a:solidFill>
          </a:ln>
        </p:spPr>
        <p:txBody>
          <a:bodyPr wrap="square">
            <a:spAutoFit/>
          </a:bodyPr>
          <a:lstStyle/>
          <a:p>
            <a:pPr algn="ctr"/>
            <a:r>
              <a:rPr lang="en-US" sz="2000" dirty="0" smtClean="0">
                <a:solidFill>
                  <a:srgbClr val="003366"/>
                </a:solidFill>
                <a:latin typeface="Calibri"/>
              </a:rPr>
              <a:t>English Sentence</a:t>
            </a:r>
            <a:endParaRPr lang="en-US" sz="2000" dirty="0">
              <a:solidFill>
                <a:srgbClr val="003366"/>
              </a:solidFill>
              <a:latin typeface="Calibri"/>
            </a:endParaRPr>
          </a:p>
        </p:txBody>
      </p:sp>
      <p:sp>
        <p:nvSpPr>
          <p:cNvPr id="43" name="Rectangle 42"/>
          <p:cNvSpPr/>
          <p:nvPr/>
        </p:nvSpPr>
        <p:spPr>
          <a:xfrm>
            <a:off x="5238131" y="1828800"/>
            <a:ext cx="3129801" cy="400110"/>
          </a:xfrm>
          <a:prstGeom prst="rect">
            <a:avLst/>
          </a:prstGeom>
          <a:solidFill>
            <a:srgbClr val="FFFFCC"/>
          </a:solidFill>
          <a:ln w="9525">
            <a:solidFill>
              <a:schemeClr val="bg2"/>
            </a:solidFill>
          </a:ln>
        </p:spPr>
        <p:txBody>
          <a:bodyPr wrap="square">
            <a:spAutoFit/>
          </a:bodyPr>
          <a:lstStyle/>
          <a:p>
            <a:pPr algn="ctr"/>
            <a:r>
              <a:rPr lang="en-US" sz="2000" dirty="0" smtClean="0">
                <a:solidFill>
                  <a:srgbClr val="003366"/>
                </a:solidFill>
                <a:latin typeface="Calibri"/>
              </a:rPr>
              <a:t>Meaning Representation</a:t>
            </a:r>
            <a:endParaRPr lang="en-US" sz="2000" dirty="0">
              <a:solidFill>
                <a:srgbClr val="003366"/>
              </a:solidFill>
              <a:latin typeface="Calibri"/>
            </a:endParaRPr>
          </a:p>
        </p:txBody>
      </p:sp>
      <p:sp>
        <p:nvSpPr>
          <p:cNvPr id="16" name="Right Arrow 15"/>
          <p:cNvSpPr/>
          <p:nvPr/>
        </p:nvSpPr>
        <p:spPr>
          <a:xfrm>
            <a:off x="3014004" y="194444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ight Arrow 46"/>
          <p:cNvSpPr/>
          <p:nvPr/>
        </p:nvSpPr>
        <p:spPr>
          <a:xfrm>
            <a:off x="4622412" y="196631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 name="Straight Connector 4"/>
          <p:cNvCxnSpPr/>
          <p:nvPr/>
        </p:nvCxnSpPr>
        <p:spPr>
          <a:xfrm>
            <a:off x="3763600" y="3352800"/>
            <a:ext cx="119341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120" y="3352800"/>
            <a:ext cx="2926080"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63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59</a:t>
            </a:fld>
            <a:endParaRPr lang="en-US" altLang="zh-TW"/>
          </a:p>
        </p:txBody>
      </p:sp>
      <p:sp>
        <p:nvSpPr>
          <p:cNvPr id="40962" name="Title 1"/>
          <p:cNvSpPr>
            <a:spLocks noGrp="1"/>
          </p:cNvSpPr>
          <p:nvPr>
            <p:ph type="title"/>
          </p:nvPr>
        </p:nvSpPr>
        <p:spPr>
          <a:xfrm>
            <a:off x="152399" y="-13648"/>
            <a:ext cx="8811725" cy="533400"/>
          </a:xfrm>
        </p:spPr>
        <p:txBody>
          <a:bodyPr/>
          <a:lstStyle/>
          <a:p>
            <a:pPr eaLnBrk="1" hangingPunct="1"/>
            <a:r>
              <a:rPr lang="en-US" dirty="0" err="1" smtClean="0">
                <a:cs typeface="Tahoma"/>
              </a:rPr>
              <a:t>Geoquery</a:t>
            </a:r>
            <a:r>
              <a:rPr lang="en-US" dirty="0" smtClean="0">
                <a:cs typeface="Tahoma"/>
              </a:rPr>
              <a:t>: Response based Competitive with Supervised</a:t>
            </a:r>
            <a:endParaRPr lang="en-US" dirty="0">
              <a:cs typeface="Tahoma"/>
            </a:endParaRPr>
          </a:p>
        </p:txBody>
      </p:sp>
      <p:sp>
        <p:nvSpPr>
          <p:cNvPr id="40967" name="TextBox 8"/>
          <p:cNvSpPr txBox="1">
            <a:spLocks noChangeArrowheads="1"/>
          </p:cNvSpPr>
          <p:nvPr/>
        </p:nvSpPr>
        <p:spPr bwMode="auto">
          <a:xfrm>
            <a:off x="546100" y="4344151"/>
            <a:ext cx="5391150" cy="461963"/>
          </a:xfrm>
          <a:prstGeom prst="rect">
            <a:avLst/>
          </a:prstGeom>
          <a:noFill/>
          <a:ln w="9525">
            <a:noFill/>
            <a:miter lim="800000"/>
            <a:headEnd/>
            <a:tailEnd/>
          </a:ln>
        </p:spPr>
        <p:txBody>
          <a:bodyPr>
            <a:prstTxWarp prst="textNoShape">
              <a:avLst/>
            </a:prstTxWarp>
            <a:spAutoFit/>
          </a:bodyPr>
          <a:lstStyle/>
          <a:p>
            <a:r>
              <a:rPr lang="en-US" sz="2400" dirty="0">
                <a:latin typeface="Calibri" charset="0"/>
              </a:rPr>
              <a:t>N</a:t>
            </a:r>
            <a:r>
              <a:rPr lang="en-US" dirty="0">
                <a:latin typeface="Calibri" charset="0"/>
              </a:rPr>
              <a:t>O</a:t>
            </a:r>
            <a:r>
              <a:rPr lang="en-US" sz="2400" dirty="0">
                <a:latin typeface="Calibri" charset="0"/>
              </a:rPr>
              <a:t>L</a:t>
            </a:r>
            <a:r>
              <a:rPr lang="en-US" dirty="0">
                <a:latin typeface="Calibri" charset="0"/>
              </a:rPr>
              <a:t>EARN</a:t>
            </a:r>
            <a:r>
              <a:rPr lang="en-US" sz="2000" dirty="0">
                <a:latin typeface="Calibri" charset="0"/>
              </a:rPr>
              <a:t> </a:t>
            </a:r>
            <a:r>
              <a:rPr lang="en-US" sz="2000" dirty="0" smtClean="0">
                <a:latin typeface="Calibri" charset="0"/>
              </a:rPr>
              <a:t>:Initialization point</a:t>
            </a:r>
            <a:endParaRPr lang="en-US" sz="2000" dirty="0">
              <a:latin typeface="Calibri" charset="0"/>
            </a:endParaRPr>
          </a:p>
        </p:txBody>
      </p:sp>
      <p:sp>
        <p:nvSpPr>
          <p:cNvPr id="40968" name="TextBox 9"/>
          <p:cNvSpPr txBox="1">
            <a:spLocks noChangeArrowheads="1"/>
          </p:cNvSpPr>
          <p:nvPr/>
        </p:nvSpPr>
        <p:spPr bwMode="auto">
          <a:xfrm>
            <a:off x="4103455" y="4343400"/>
            <a:ext cx="4860670"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00"/>
                </a:solidFill>
                <a:latin typeface="Calibri" charset="0"/>
              </a:rPr>
              <a:t>S</a:t>
            </a:r>
            <a:r>
              <a:rPr lang="en-US" dirty="0" smtClean="0">
                <a:solidFill>
                  <a:srgbClr val="000000"/>
                </a:solidFill>
                <a:latin typeface="Calibri" charset="0"/>
              </a:rPr>
              <a:t>UPERVISED</a:t>
            </a:r>
            <a:r>
              <a:rPr lang="en-US" sz="1600" dirty="0" smtClean="0">
                <a:solidFill>
                  <a:srgbClr val="000000"/>
                </a:solidFill>
                <a:latin typeface="Calibri" charset="0"/>
              </a:rPr>
              <a:t> :  </a:t>
            </a:r>
            <a:r>
              <a:rPr lang="en-US" sz="2000" dirty="0" smtClean="0">
                <a:latin typeface="Calibri" charset="0"/>
              </a:rPr>
              <a:t>Trained with annotated data </a:t>
            </a:r>
            <a:endParaRPr lang="en-US" sz="2000" dirty="0">
              <a:latin typeface="Calibri" charset="0"/>
            </a:endParaRPr>
          </a:p>
        </p:txBody>
      </p:sp>
      <p:sp>
        <p:nvSpPr>
          <p:cNvPr id="11" name="Rectangle 10"/>
          <p:cNvSpPr/>
          <p:nvPr/>
        </p:nvSpPr>
        <p:spPr>
          <a:xfrm>
            <a:off x="425668" y="5715000"/>
            <a:ext cx="8229600" cy="615553"/>
          </a:xfrm>
          <a:prstGeom prst="rect">
            <a:avLst/>
          </a:prstGeom>
        </p:spPr>
        <p:txBody>
          <a:bodyPr wrap="square">
            <a:spAutoFit/>
          </a:bodyPr>
          <a:lstStyle/>
          <a:p>
            <a:pPr lvl="0"/>
            <a:r>
              <a:rPr lang="en-US" sz="1600" dirty="0" smtClean="0">
                <a:solidFill>
                  <a:prstClr val="black"/>
                </a:solidFill>
                <a:latin typeface="Calibri" charset="0"/>
              </a:rPr>
              <a:t> </a:t>
            </a:r>
            <a:r>
              <a:rPr lang="en-US" b="1" dirty="0" smtClean="0">
                <a:solidFill>
                  <a:srgbClr val="003366"/>
                </a:solidFill>
                <a:latin typeface="Calibri" charset="0"/>
              </a:rPr>
              <a:t>Supervised: </a:t>
            </a:r>
            <a:r>
              <a:rPr lang="en-US" sz="1600" dirty="0" smtClean="0">
                <a:solidFill>
                  <a:srgbClr val="003366"/>
                </a:solidFill>
                <a:latin typeface="Calibri" charset="0"/>
              </a:rPr>
              <a:t>Y.-W. Wong and R. Mooney. Learning synchronous grammars for semantic parsing with lambda calculus. ACL’07</a:t>
            </a:r>
            <a:endParaRPr lang="en-US" sz="1600" dirty="0">
              <a:solidFill>
                <a:srgbClr val="003366"/>
              </a:solidFill>
              <a:latin typeface="Calibri" charset="0"/>
            </a:endParaRPr>
          </a:p>
        </p:txBody>
      </p:sp>
      <p:sp>
        <p:nvSpPr>
          <p:cNvPr id="8" name="Rectangle 7"/>
          <p:cNvSpPr/>
          <p:nvPr/>
        </p:nvSpPr>
        <p:spPr>
          <a:xfrm>
            <a:off x="457200" y="4876800"/>
            <a:ext cx="8458200" cy="861774"/>
          </a:xfrm>
          <a:prstGeom prst="rect">
            <a:avLst/>
          </a:prstGeom>
        </p:spPr>
        <p:txBody>
          <a:bodyPr wrap="square">
            <a:spAutoFit/>
          </a:bodyPr>
          <a:lstStyle/>
          <a:p>
            <a:pPr lvl="0"/>
            <a:r>
              <a:rPr lang="en-US" b="1" dirty="0" smtClean="0">
                <a:solidFill>
                  <a:srgbClr val="3366CC"/>
                </a:solidFill>
                <a:latin typeface="+mn-lt"/>
              </a:rPr>
              <a:t>Response based Learning is gathering momentum: </a:t>
            </a:r>
          </a:p>
          <a:p>
            <a:pPr marL="285750" lvl="0" indent="-285750">
              <a:buFont typeface="Wingdings" panose="05000000000000000000" pitchFamily="2" charset="2"/>
              <a:buChar char="§"/>
            </a:pPr>
            <a:r>
              <a:rPr lang="en-US" sz="1600" dirty="0" smtClean="0">
                <a:solidFill>
                  <a:srgbClr val="003366"/>
                </a:solidFill>
                <a:latin typeface="+mn-lt"/>
              </a:rPr>
              <a:t>Liang, M.I. Jordan, D. Klein,  Learning Dependency-Based Compositional Semantics, ACL’11.</a:t>
            </a:r>
            <a:endParaRPr lang="en-US" sz="1600" dirty="0">
              <a:solidFill>
                <a:srgbClr val="003366"/>
              </a:solidFill>
              <a:latin typeface="+mn-lt"/>
            </a:endParaRPr>
          </a:p>
          <a:p>
            <a:pPr marL="285750" indent="-285750">
              <a:buFont typeface="Wingdings" panose="05000000000000000000" pitchFamily="2" charset="2"/>
              <a:buChar char="§"/>
            </a:pPr>
            <a:r>
              <a:rPr lang="en-US" sz="1600" dirty="0">
                <a:solidFill>
                  <a:srgbClr val="003366"/>
                </a:solidFill>
                <a:latin typeface="+mn-lt"/>
                <a:cs typeface="Candara"/>
              </a:rPr>
              <a:t>Berant et-al </a:t>
            </a:r>
            <a:r>
              <a:rPr lang="fr-FR" sz="1600" dirty="0" smtClean="0">
                <a:solidFill>
                  <a:srgbClr val="003366"/>
                </a:solidFill>
                <a:latin typeface="+mn-lt"/>
                <a:cs typeface="Candara"/>
              </a:rPr>
              <a:t>’</a:t>
            </a:r>
            <a:r>
              <a:rPr lang="en-US" sz="1600" dirty="0">
                <a:solidFill>
                  <a:srgbClr val="003366"/>
                </a:solidFill>
                <a:latin typeface="+mn-lt"/>
                <a:cs typeface="Candara"/>
              </a:rPr>
              <a:t> Semantic Parsing on Freebase from Question-Answer </a:t>
            </a:r>
            <a:r>
              <a:rPr lang="en-US" sz="1600" dirty="0" smtClean="0">
                <a:solidFill>
                  <a:srgbClr val="003366"/>
                </a:solidFill>
                <a:latin typeface="+mn-lt"/>
                <a:cs typeface="Candara"/>
              </a:rPr>
              <a:t>Pairs, EMNLP’13, ‘15</a:t>
            </a:r>
            <a:endParaRPr lang="en-US" sz="1600" dirty="0" smtClean="0">
              <a:solidFill>
                <a:srgbClr val="003366"/>
              </a:solidFill>
              <a:latin typeface="+mn-lt"/>
            </a:endParaRPr>
          </a:p>
        </p:txBody>
      </p:sp>
      <p:sp>
        <p:nvSpPr>
          <p:cNvPr id="12" name="Rectangle 11"/>
          <p:cNvSpPr/>
          <p:nvPr/>
        </p:nvSpPr>
        <p:spPr>
          <a:xfrm>
            <a:off x="391844" y="606970"/>
            <a:ext cx="8294956" cy="338554"/>
          </a:xfrm>
          <a:prstGeom prst="rect">
            <a:avLst/>
          </a:prstGeom>
        </p:spPr>
        <p:txBody>
          <a:bodyPr wrap="square">
            <a:spAutoFit/>
          </a:bodyPr>
          <a:lstStyle/>
          <a:p>
            <a:r>
              <a:rPr lang="en-US" sz="1600" dirty="0" smtClean="0">
                <a:solidFill>
                  <a:srgbClr val="003366"/>
                </a:solidFill>
                <a:latin typeface="+mj-lt"/>
                <a:cs typeface="Candara"/>
              </a:rPr>
              <a:t>Clarke, Goldwasser, Chang, Roth CoNLL’10; Goldwasser, Roth IJCAI’11, MLJ’14</a:t>
            </a:r>
            <a:endParaRPr lang="en-US" sz="1600" dirty="0">
              <a:solidFill>
                <a:srgbClr val="003366"/>
              </a:solidFill>
              <a:latin typeface="+mj-lt"/>
            </a:endParaRPr>
          </a:p>
        </p:txBody>
      </p:sp>
      <p:graphicFrame>
        <p:nvGraphicFramePr>
          <p:cNvPr id="16" name="Content Placeholder 6"/>
          <p:cNvGraphicFramePr>
            <a:graphicFrameLocks/>
          </p:cNvGraphicFramePr>
          <p:nvPr>
            <p:extLst/>
          </p:nvPr>
        </p:nvGraphicFramePr>
        <p:xfrm>
          <a:off x="1188574" y="1606797"/>
          <a:ext cx="7086601" cy="2468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47682">
                  <a:extLst>
                    <a:ext uri="{9D8B030D-6E8A-4147-A177-3AD203B41FA5}">
                      <a16:colId xmlns:a16="http://schemas.microsoft.com/office/drawing/2014/main" val="20000"/>
                    </a:ext>
                  </a:extLst>
                </a:gridCol>
                <a:gridCol w="1419412">
                  <a:extLst>
                    <a:ext uri="{9D8B030D-6E8A-4147-A177-3AD203B41FA5}">
                      <a16:colId xmlns:a16="http://schemas.microsoft.com/office/drawing/2014/main" val="20001"/>
                    </a:ext>
                  </a:extLst>
                </a:gridCol>
                <a:gridCol w="1538941">
                  <a:extLst>
                    <a:ext uri="{9D8B030D-6E8A-4147-A177-3AD203B41FA5}">
                      <a16:colId xmlns:a16="http://schemas.microsoft.com/office/drawing/2014/main" val="20002"/>
                    </a:ext>
                  </a:extLst>
                </a:gridCol>
                <a:gridCol w="1380566">
                  <a:extLst>
                    <a:ext uri="{9D8B030D-6E8A-4147-A177-3AD203B41FA5}">
                      <a16:colId xmlns:a16="http://schemas.microsoft.com/office/drawing/2014/main" val="20003"/>
                    </a:ext>
                  </a:extLst>
                </a:gridCol>
              </a:tblGrid>
              <a:tr h="323845">
                <a:tc>
                  <a:txBody>
                    <a:bodyPr/>
                    <a:lstStyle/>
                    <a:p>
                      <a:r>
                        <a:rPr lang="en-US" dirty="0" smtClean="0"/>
                        <a:t>Algorithm</a:t>
                      </a:r>
                      <a:endParaRPr lang="en-US" dirty="0"/>
                    </a:p>
                  </a:txBody>
                  <a:tcPr/>
                </a:tc>
                <a:tc>
                  <a:txBody>
                    <a:bodyPr/>
                    <a:lstStyle/>
                    <a:p>
                      <a:r>
                        <a:rPr lang="en-US" dirty="0" smtClean="0"/>
                        <a:t>Training</a:t>
                      </a:r>
                      <a:r>
                        <a:rPr lang="en-US" baseline="0" dirty="0" smtClean="0"/>
                        <a:t> Accuracy</a:t>
                      </a:r>
                      <a:endParaRPr lang="en-US" dirty="0"/>
                    </a:p>
                  </a:txBody>
                  <a:tcPr/>
                </a:tc>
                <a:tc>
                  <a:txBody>
                    <a:bodyPr/>
                    <a:lstStyle/>
                    <a:p>
                      <a:r>
                        <a:rPr lang="en-US" dirty="0" smtClean="0"/>
                        <a:t>Testing Accuracy</a:t>
                      </a:r>
                      <a:endParaRPr lang="en-US" dirty="0"/>
                    </a:p>
                  </a:txBody>
                  <a:tcPr/>
                </a:tc>
                <a:tc>
                  <a:txBody>
                    <a:bodyPr/>
                    <a:lstStyle/>
                    <a:p>
                      <a:r>
                        <a:rPr lang="en-US" dirty="0" smtClean="0"/>
                        <a:t># Training Examples</a:t>
                      </a:r>
                      <a:endParaRPr lang="en-US" dirty="0"/>
                    </a:p>
                  </a:txBody>
                  <a:tcPr/>
                </a:tc>
                <a:extLst>
                  <a:ext uri="{0D108BD9-81ED-4DB2-BD59-A6C34878D82A}">
                    <a16:rowId xmlns:a16="http://schemas.microsoft.com/office/drawing/2014/main" val="10000"/>
                  </a:ext>
                </a:extLst>
              </a:tr>
              <a:tr h="323845">
                <a:tc>
                  <a:txBody>
                    <a:bodyPr/>
                    <a:lstStyle/>
                    <a:p>
                      <a:r>
                        <a:rPr lang="en-US" dirty="0" smtClean="0"/>
                        <a:t>N</a:t>
                      </a:r>
                      <a:r>
                        <a:rPr lang="en-US" sz="1400" dirty="0" smtClean="0"/>
                        <a:t>O</a:t>
                      </a:r>
                      <a:r>
                        <a:rPr lang="en-US" sz="1800" dirty="0" smtClean="0"/>
                        <a:t>L</a:t>
                      </a:r>
                      <a:r>
                        <a:rPr lang="en-US" sz="1400" dirty="0" smtClean="0"/>
                        <a:t>EARN</a:t>
                      </a:r>
                      <a:endParaRPr lang="en-US" dirty="0"/>
                    </a:p>
                  </a:txBody>
                  <a:tcPr/>
                </a:tc>
                <a:tc>
                  <a:txBody>
                    <a:bodyPr/>
                    <a:lstStyle/>
                    <a:p>
                      <a:r>
                        <a:rPr lang="en-US" dirty="0" smtClean="0"/>
                        <a:t>22</a:t>
                      </a:r>
                      <a:endParaRPr lang="en-US" dirty="0"/>
                    </a:p>
                  </a:txBody>
                  <a:tcPr/>
                </a:tc>
                <a:tc>
                  <a:txBody>
                    <a:bodyPr/>
                    <a:lstStyle/>
                    <a:p>
                      <a:r>
                        <a:rPr lang="en-US" dirty="0" smtClean="0"/>
                        <a:t>--</a:t>
                      </a:r>
                      <a:endParaRPr lang="en-US" dirty="0"/>
                    </a:p>
                  </a:txBody>
                  <a:tcPr/>
                </a:tc>
                <a:tc>
                  <a:txBody>
                    <a:bodyPr/>
                    <a:lstStyle/>
                    <a:p>
                      <a:r>
                        <a:rPr lang="en-US" dirty="0" smtClean="0"/>
                        <a:t>        -</a:t>
                      </a:r>
                      <a:endParaRPr lang="en-US" dirty="0"/>
                    </a:p>
                  </a:txBody>
                  <a:tcPr/>
                </a:tc>
                <a:extLst>
                  <a:ext uri="{0D108BD9-81ED-4DB2-BD59-A6C34878D82A}">
                    <a16:rowId xmlns:a16="http://schemas.microsoft.com/office/drawing/2014/main" val="10001"/>
                  </a:ext>
                </a:extLst>
              </a:tr>
              <a:tr h="323845">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(2010)</a:t>
                      </a:r>
                      <a:endParaRPr lang="en-US"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82.4</a:t>
                      </a:r>
                      <a:endParaRPr lang="en-US" b="0"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73.2</a:t>
                      </a:r>
                      <a:endParaRPr lang="en-US" b="0"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250 answers</a:t>
                      </a:r>
                      <a:endParaRPr lang="en-US" dirty="0">
                        <a:solidFill>
                          <a:schemeClr val="tx1">
                            <a:lumMod val="65000"/>
                            <a:lumOff val="35000"/>
                          </a:schemeClr>
                        </a:solidFill>
                      </a:endParaRPr>
                    </a:p>
                  </a:txBody>
                  <a:tcPr/>
                </a:tc>
                <a:extLst>
                  <a:ext uri="{0D108BD9-81ED-4DB2-BD59-A6C34878D82A}">
                    <a16:rowId xmlns:a16="http://schemas.microsoft.com/office/drawing/2014/main" val="10002"/>
                  </a:ext>
                </a:extLst>
              </a:tr>
              <a:tr h="342274">
                <a:tc>
                  <a:txBody>
                    <a:bodyPr/>
                    <a:lstStyle/>
                    <a:p>
                      <a:r>
                        <a:rPr lang="en-US" b="0" dirty="0" smtClean="0"/>
                        <a:t>Liang</a:t>
                      </a:r>
                      <a:r>
                        <a:rPr lang="en-US" b="0" baseline="0" dirty="0" smtClean="0"/>
                        <a:t> et-al 2011</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78.9</a:t>
                      </a:r>
                    </a:p>
                  </a:txBody>
                  <a:tcPr/>
                </a:tc>
                <a:tc>
                  <a:txBody>
                    <a:bodyPr/>
                    <a:lstStyle/>
                    <a:p>
                      <a:r>
                        <a:rPr lang="en-US" dirty="0" smtClean="0"/>
                        <a:t>250 answers</a:t>
                      </a:r>
                      <a:endParaRPr lang="en-US" dirty="0"/>
                    </a:p>
                  </a:txBody>
                  <a:tcPr/>
                </a:tc>
                <a:extLst>
                  <a:ext uri="{0D108BD9-81ED-4DB2-BD59-A6C34878D82A}">
                    <a16:rowId xmlns:a16="http://schemas.microsoft.com/office/drawing/2014/main" val="10003"/>
                  </a:ext>
                </a:extLst>
              </a:tr>
              <a:tr h="342274">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(2012,14)</a:t>
                      </a:r>
                      <a:endParaRPr lang="en-US" dirty="0">
                        <a:solidFill>
                          <a:schemeClr val="tx1">
                            <a:lumMod val="65000"/>
                            <a:lumOff val="35000"/>
                          </a:schemeClr>
                        </a:solidFill>
                      </a:endParaRPr>
                    </a:p>
                  </a:txBody>
                  <a:tcPr/>
                </a:tc>
                <a:tc>
                  <a:txBody>
                    <a:bodyPr/>
                    <a:lstStyle/>
                    <a:p>
                      <a:r>
                        <a:rPr lang="en-US" b="1" dirty="0" smtClean="0"/>
                        <a:t>86.8</a:t>
                      </a:r>
                      <a:endParaRPr lang="en-US" b="1" dirty="0"/>
                    </a:p>
                  </a:txBody>
                  <a:tcPr/>
                </a:tc>
                <a:tc>
                  <a:txBody>
                    <a:bodyPr/>
                    <a:lstStyle/>
                    <a:p>
                      <a:r>
                        <a:rPr lang="en-US" b="1" dirty="0" smtClean="0"/>
                        <a:t>81.6</a:t>
                      </a:r>
                      <a:endParaRPr lang="en-US" b="1" dirty="0"/>
                    </a:p>
                  </a:txBody>
                  <a:tcPr/>
                </a:tc>
                <a:tc>
                  <a:txBody>
                    <a:bodyPr/>
                    <a:lstStyle/>
                    <a:p>
                      <a:r>
                        <a:rPr lang="en-US" dirty="0" smtClean="0"/>
                        <a:t>250 answers</a:t>
                      </a:r>
                      <a:endParaRPr lang="en-US" dirty="0"/>
                    </a:p>
                  </a:txBody>
                  <a:tcPr/>
                </a:tc>
                <a:extLst>
                  <a:ext uri="{0D108BD9-81ED-4DB2-BD59-A6C34878D82A}">
                    <a16:rowId xmlns:a16="http://schemas.microsoft.com/office/drawing/2014/main" val="10004"/>
                  </a:ext>
                </a:extLst>
              </a:tr>
              <a:tr h="342274">
                <a:tc>
                  <a:txBody>
                    <a:bodyPr/>
                    <a:lstStyle/>
                    <a:p>
                      <a:r>
                        <a:rPr lang="en-US" b="0" dirty="0" smtClean="0"/>
                        <a:t>Supervised</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86.07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rgbClr val="FF0000"/>
                          </a:solidFill>
                          <a:effectLst/>
                          <a:latin typeface="Calibri" charset="0"/>
                          <a:ea typeface="Arial" charset="0"/>
                          <a:cs typeface="Arial" charset="0"/>
                        </a:rPr>
                        <a:t>600 </a:t>
                      </a:r>
                      <a:r>
                        <a:rPr kumimoji="0" lang="en-US" sz="1800" b="1" i="0" u="none" strike="noStrike" cap="none" normalizeH="0" baseline="0" dirty="0" err="1" smtClean="0">
                          <a:ln>
                            <a:noFill/>
                          </a:ln>
                          <a:solidFill>
                            <a:srgbClr val="FF0000"/>
                          </a:solidFill>
                          <a:effectLst/>
                          <a:latin typeface="Calibri" charset="0"/>
                          <a:ea typeface="Arial" charset="0"/>
                          <a:cs typeface="Arial" charset="0"/>
                        </a:rPr>
                        <a:t>structs</a:t>
                      </a:r>
                      <a:r>
                        <a:rPr kumimoji="0" lang="en-US" sz="1800" b="0" i="0" u="none" strike="noStrike" cap="none" normalizeH="0" baseline="0" dirty="0" smtClean="0">
                          <a:ln>
                            <a:noFill/>
                          </a:ln>
                          <a:solidFill>
                            <a:srgbClr val="000000"/>
                          </a:solidFill>
                          <a:effectLst/>
                          <a:latin typeface="Calibri" charset="0"/>
                          <a:ea typeface="Arial" charset="0"/>
                          <a:cs typeface="Arial" charset="0"/>
                        </a:rPr>
                        <a:t>.</a:t>
                      </a:r>
                    </a:p>
                  </a:txBody>
                  <a:tcPr/>
                </a:tc>
                <a:extLst>
                  <a:ext uri="{0D108BD9-81ED-4DB2-BD59-A6C34878D82A}">
                    <a16:rowId xmlns:a16="http://schemas.microsoft.com/office/drawing/2014/main" val="10005"/>
                  </a:ext>
                </a:extLst>
              </a:tr>
            </a:tbl>
          </a:graphicData>
        </a:graphic>
      </p:graphicFrame>
      <p:sp>
        <p:nvSpPr>
          <p:cNvPr id="17" name="Rectangle 16"/>
          <p:cNvSpPr/>
          <p:nvPr/>
        </p:nvSpPr>
        <p:spPr>
          <a:xfrm>
            <a:off x="533400" y="2614378"/>
            <a:ext cx="8202391" cy="1076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Down Arrow 17"/>
          <p:cNvSpPr/>
          <p:nvPr/>
        </p:nvSpPr>
        <p:spPr>
          <a:xfrm>
            <a:off x="4320249" y="2614378"/>
            <a:ext cx="484632" cy="1177522"/>
          </a:xfrm>
          <a:prstGeom prst="upDownArrow">
            <a:avLst/>
          </a:prstGeom>
          <a:solidFill>
            <a:srgbClr val="33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96644" y="929758"/>
            <a:ext cx="7913956" cy="707886"/>
          </a:xfrm>
          <a:prstGeom prst="rect">
            <a:avLst/>
          </a:prstGeom>
          <a:solidFill>
            <a:srgbClr val="FFFFCC"/>
          </a:solidFill>
          <a:ln w="9525">
            <a:solidFill>
              <a:schemeClr val="bg2"/>
            </a:solidFill>
          </a:ln>
        </p:spPr>
        <p:txBody>
          <a:bodyPr wrap="square">
            <a:spAutoFit/>
          </a:bodyPr>
          <a:lstStyle/>
          <a:p>
            <a:pPr algn="ctr"/>
            <a:r>
              <a:rPr lang="en-US" sz="2000" dirty="0" smtClean="0">
                <a:solidFill>
                  <a:srgbClr val="003366"/>
                </a:solidFill>
                <a:latin typeface="Calibri"/>
              </a:rPr>
              <a:t>Current work addresses challenges due to the complexity of the natural language, types of interaction, and generalization across domains.</a:t>
            </a:r>
            <a:endParaRPr lang="en-US" sz="2000" dirty="0">
              <a:solidFill>
                <a:srgbClr val="003366"/>
              </a:solidFill>
              <a:latin typeface="Calibri"/>
            </a:endParaRPr>
          </a:p>
        </p:txBody>
      </p:sp>
    </p:spTree>
    <p:extLst>
      <p:ext uri="{BB962C8B-B14F-4D97-AF65-F5344CB8AC3E}">
        <p14:creationId xmlns:p14="http://schemas.microsoft.com/office/powerpoint/2010/main" val="35105771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p:txBody>
          <a:bodyPr/>
          <a:lstStyle/>
          <a:p>
            <a:r>
              <a:rPr lang="en-US" altLang="zh-TW" smtClean="0"/>
              <a:t>Page </a:t>
            </a:r>
            <a:fld id="{68A927E1-CAE8-4DC0-8F30-E40A57D651D5}" type="slidenum">
              <a:rPr lang="en-US" altLang="zh-TW" smtClean="0"/>
              <a:pPr/>
              <a:t>6</a:t>
            </a:fld>
            <a:endParaRPr lang="en-US" altLang="zh-TW"/>
          </a:p>
        </p:txBody>
      </p:sp>
      <p:sp>
        <p:nvSpPr>
          <p:cNvPr id="1282051" name="Rectangle 3"/>
          <p:cNvSpPr>
            <a:spLocks noGrp="1" noChangeArrowheads="1"/>
          </p:cNvSpPr>
          <p:nvPr>
            <p:ph type="body" idx="1"/>
          </p:nvPr>
        </p:nvSpPr>
        <p:spPr>
          <a:xfrm>
            <a:off x="152400" y="838200"/>
            <a:ext cx="7773988" cy="3827463"/>
          </a:xfrm>
          <a:ln/>
          <a:extLst>
            <a:ext uri="{91240B29-F687-4F45-9708-019B960494DF}">
              <a14:hiddenLine xmlns:a14="http://schemas.microsoft.com/office/drawing/2010/main" w="9525">
                <a:solidFill>
                  <a:srgbClr val="000000"/>
                </a:solidFill>
                <a:round/>
                <a:headEnd/>
                <a:tailEnd/>
              </a14:hiddenLine>
            </a:ext>
          </a:extLst>
        </p:spPr>
        <p:txBody>
          <a:bodyPr lIns="81639" tIns="42452" rIns="81639" bIns="42452"/>
          <a:lstStyle/>
          <a:p>
            <a:pPr marL="457200"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smtClean="0"/>
              <a:t>Children can learn the meanings of some </a:t>
            </a:r>
            <a:r>
              <a:rPr lang="en-US" altLang="en-US" dirty="0" smtClean="0">
                <a:solidFill>
                  <a:srgbClr val="0000CC"/>
                </a:solidFill>
              </a:rPr>
              <a:t>nouns</a:t>
            </a:r>
            <a:r>
              <a:rPr lang="en-US" altLang="en-US" dirty="0" smtClean="0"/>
              <a:t> via cross-situational observation alone </a:t>
            </a:r>
            <a:r>
              <a:rPr lang="en-US" altLang="en-US" dirty="0" smtClean="0">
                <a:solidFill>
                  <a:srgbClr val="0000FF"/>
                </a:solidFill>
              </a:rPr>
              <a:t>[</a:t>
            </a:r>
            <a:r>
              <a:rPr lang="en-US" altLang="en-US" sz="2000" dirty="0" smtClean="0">
                <a:solidFill>
                  <a:srgbClr val="0000FF"/>
                </a:solidFill>
              </a:rPr>
              <a:t>Fisher 1996, Gillette, </a:t>
            </a:r>
            <a:r>
              <a:rPr lang="en-US" altLang="en-US" sz="2000" dirty="0" err="1" smtClean="0">
                <a:solidFill>
                  <a:srgbClr val="0000FF"/>
                </a:solidFill>
              </a:rPr>
              <a:t>Gleitman</a:t>
            </a:r>
            <a:r>
              <a:rPr lang="en-US" altLang="en-US" sz="2000" dirty="0" smtClean="0">
                <a:solidFill>
                  <a:srgbClr val="0000FF"/>
                </a:solidFill>
              </a:rPr>
              <a:t>, </a:t>
            </a:r>
            <a:r>
              <a:rPr lang="en-US" altLang="en-US" sz="2000" dirty="0" err="1" smtClean="0">
                <a:solidFill>
                  <a:srgbClr val="0000FF"/>
                </a:solidFill>
              </a:rPr>
              <a:t>Gleitman</a:t>
            </a:r>
            <a:r>
              <a:rPr lang="en-US" altLang="en-US" sz="2000" dirty="0" smtClean="0">
                <a:solidFill>
                  <a:srgbClr val="0000FF"/>
                </a:solidFill>
              </a:rPr>
              <a:t>, &amp; </a:t>
            </a:r>
            <a:r>
              <a:rPr lang="en-US" altLang="en-US" sz="2000" dirty="0" err="1" smtClean="0">
                <a:solidFill>
                  <a:srgbClr val="0000FF"/>
                </a:solidFill>
              </a:rPr>
              <a:t>Lederer</a:t>
            </a:r>
            <a:r>
              <a:rPr lang="en-US" altLang="en-US" sz="2000" dirty="0" smtClean="0">
                <a:solidFill>
                  <a:srgbClr val="0000FF"/>
                </a:solidFill>
              </a:rPr>
              <a:t>, 1999; Snedeker &amp; </a:t>
            </a:r>
            <a:r>
              <a:rPr lang="en-US" altLang="en-US" sz="2000" dirty="0" err="1" smtClean="0">
                <a:solidFill>
                  <a:srgbClr val="0000FF"/>
                </a:solidFill>
              </a:rPr>
              <a:t>Gleitman</a:t>
            </a:r>
            <a:r>
              <a:rPr lang="en-US" altLang="en-US" sz="2000" dirty="0" smtClean="0">
                <a:solidFill>
                  <a:srgbClr val="0000FF"/>
                </a:solidFill>
              </a:rPr>
              <a:t>, 2005] </a:t>
            </a:r>
          </a:p>
          <a:p>
            <a:pPr marL="457200"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smtClean="0"/>
              <a:t>But how do they learn </a:t>
            </a:r>
            <a:r>
              <a:rPr lang="en-US" altLang="en-US" dirty="0" smtClean="0">
                <a:solidFill>
                  <a:srgbClr val="0000CC"/>
                </a:solidFill>
              </a:rPr>
              <a:t>the meaning of verbs?</a:t>
            </a:r>
          </a:p>
          <a:p>
            <a:pPr lvl="1"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smtClean="0"/>
              <a:t>Sentences comprehension is grounded by the acquisition of an </a:t>
            </a:r>
            <a:r>
              <a:rPr lang="en-US" altLang="en-US" dirty="0" smtClean="0">
                <a:solidFill>
                  <a:srgbClr val="0000FF"/>
                </a:solidFill>
              </a:rPr>
              <a:t>initial set of concrete nouns</a:t>
            </a:r>
          </a:p>
          <a:p>
            <a:pPr lvl="1"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smtClean="0"/>
              <a:t>These nouns yield a </a:t>
            </a:r>
            <a:r>
              <a:rPr lang="en-US" altLang="en-US" dirty="0" smtClean="0">
                <a:solidFill>
                  <a:srgbClr val="0000FF"/>
                </a:solidFill>
              </a:rPr>
              <a:t>skeletal sentence structure</a:t>
            </a:r>
            <a:r>
              <a:rPr lang="en-US" altLang="en-US" dirty="0" smtClean="0"/>
              <a:t> — candidate arguments; cue to its semantic predicate—argument structure.</a:t>
            </a:r>
          </a:p>
          <a:p>
            <a:pPr lvl="1"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smtClean="0">
                <a:solidFill>
                  <a:srgbClr val="0000FF"/>
                </a:solidFill>
              </a:rPr>
              <a:t>Represent sentences in an abstract form</a:t>
            </a:r>
            <a:r>
              <a:rPr lang="en-US" altLang="en-US" dirty="0" smtClean="0"/>
              <a:t> that permits generalization to new verbs  </a:t>
            </a:r>
          </a:p>
          <a:p>
            <a:pPr marL="457200" indent="-457200" defTabSz="457200">
              <a:spcBef>
                <a:spcPts val="700"/>
              </a:spcBef>
              <a:buClrTx/>
              <a:buSzTx/>
              <a:buFontTx/>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dirty="0"/>
          </a:p>
        </p:txBody>
      </p:sp>
      <p:grpSp>
        <p:nvGrpSpPr>
          <p:cNvPr id="1282052" name="Group 4"/>
          <p:cNvGrpSpPr>
            <a:grpSpLocks/>
          </p:cNvGrpSpPr>
          <p:nvPr/>
        </p:nvGrpSpPr>
        <p:grpSpPr bwMode="auto">
          <a:xfrm>
            <a:off x="3581400" y="4038600"/>
            <a:ext cx="5459413" cy="2209800"/>
            <a:chOff x="1394" y="2786"/>
            <a:chExt cx="3791" cy="1534"/>
          </a:xfrm>
        </p:grpSpPr>
        <p:pic>
          <p:nvPicPr>
            <p:cNvPr id="128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1" y="2786"/>
              <a:ext cx="1024" cy="15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2054" name="Text Box 6"/>
            <p:cNvSpPr txBox="1">
              <a:spLocks noChangeArrowheads="1"/>
            </p:cNvSpPr>
            <p:nvPr/>
          </p:nvSpPr>
          <p:spPr bwMode="auto">
            <a:xfrm>
              <a:off x="1394" y="3394"/>
              <a:ext cx="1636"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a:tabLst>
                  <a:tab pos="657225" algn="l"/>
                  <a:tab pos="1312863" algn="l"/>
                  <a:tab pos="1970088" algn="l"/>
                  <a:tab pos="2627313" algn="l"/>
                  <a:tab pos="3282950"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sz="1600">
                  <a:solidFill>
                    <a:srgbClr val="000000"/>
                  </a:solidFill>
                </a:rPr>
                <a:t>[</a:t>
              </a:r>
              <a:r>
                <a:rPr lang="en-US" altLang="en-US" sz="1600" u="sng">
                  <a:solidFill>
                    <a:srgbClr val="000000"/>
                  </a:solidFill>
                </a:rPr>
                <a:t>Johanna</a:t>
              </a:r>
              <a:r>
                <a:rPr lang="en-US" altLang="en-US" sz="1600">
                  <a:solidFill>
                    <a:srgbClr val="000000"/>
                  </a:solidFill>
                </a:rPr>
                <a:t> rivvo den </a:t>
              </a:r>
              <a:r>
                <a:rPr lang="en-US" altLang="en-US" sz="1600" u="sng">
                  <a:solidFill>
                    <a:srgbClr val="000000"/>
                  </a:solidFill>
                </a:rPr>
                <a:t>sheep</a:t>
              </a:r>
              <a:r>
                <a:rPr lang="en-US" altLang="en-US" sz="1600">
                  <a:solidFill>
                    <a:srgbClr val="000000"/>
                  </a:solidFill>
                </a:rPr>
                <a:t>.]</a:t>
              </a:r>
            </a:p>
          </p:txBody>
        </p:sp>
        <p:sp>
          <p:nvSpPr>
            <p:cNvPr id="1282055" name="AutoShape 7"/>
            <p:cNvSpPr>
              <a:spLocks noChangeArrowheads="1"/>
            </p:cNvSpPr>
            <p:nvPr/>
          </p:nvSpPr>
          <p:spPr bwMode="auto">
            <a:xfrm>
              <a:off x="3352" y="3315"/>
              <a:ext cx="423" cy="476"/>
            </a:xfrm>
            <a:prstGeom prst="leftRightArrow">
              <a:avLst>
                <a:gd name="adj1" fmla="val 50000"/>
                <a:gd name="adj2" fmla="val 19907"/>
              </a:avLst>
            </a:prstGeom>
            <a:solidFill>
              <a:srgbClr val="0066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82058" name="Rectangle 10"/>
          <p:cNvSpPr>
            <a:spLocks noGrp="1" noChangeArrowheads="1"/>
          </p:cNvSpPr>
          <p:nvPr>
            <p:ph type="title"/>
          </p:nvPr>
        </p:nvSpPr>
        <p:spPr>
          <a:xfrm>
            <a:off x="152400" y="0"/>
            <a:ext cx="8915400" cy="533400"/>
          </a:xfrm>
        </p:spPr>
        <p:txBody>
          <a:bodyPr/>
          <a:lstStyle/>
          <a:p>
            <a:r>
              <a:rPr lang="en-US" altLang="en-US" dirty="0" smtClean="0"/>
              <a:t>Structure-Mapping:</a:t>
            </a:r>
            <a:r>
              <a:rPr lang="en-US" altLang="en-US" sz="2400" dirty="0" smtClean="0"/>
              <a:t> A starting point for syntactic bootstrapping</a:t>
            </a:r>
            <a:endParaRPr lang="en-US" altLang="en-US" sz="2400" dirty="0"/>
          </a:p>
        </p:txBody>
      </p:sp>
      <p:sp>
        <p:nvSpPr>
          <p:cNvPr id="1282059" name="AutoShape 11"/>
          <p:cNvSpPr>
            <a:spLocks noChangeArrowheads="1"/>
          </p:cNvSpPr>
          <p:nvPr/>
        </p:nvSpPr>
        <p:spPr bwMode="auto">
          <a:xfrm rot="-5400000">
            <a:off x="3657600" y="5562600"/>
            <a:ext cx="914400" cy="304800"/>
          </a:xfrm>
          <a:prstGeom prst="right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2060" name="AutoShape 12"/>
          <p:cNvSpPr>
            <a:spLocks noChangeArrowheads="1"/>
          </p:cNvSpPr>
          <p:nvPr/>
        </p:nvSpPr>
        <p:spPr bwMode="auto">
          <a:xfrm rot="-5400000">
            <a:off x="5029200" y="5562600"/>
            <a:ext cx="914400" cy="304800"/>
          </a:xfrm>
          <a:prstGeom prst="right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2063" name="Rectangle 15"/>
          <p:cNvSpPr>
            <a:spLocks noChangeArrowheads="1"/>
          </p:cNvSpPr>
          <p:nvPr/>
        </p:nvSpPr>
        <p:spPr bwMode="auto">
          <a:xfrm>
            <a:off x="3886200" y="6253163"/>
            <a:ext cx="1831975" cy="376237"/>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Nouns identified</a:t>
            </a:r>
          </a:p>
        </p:txBody>
      </p:sp>
      <p:grpSp>
        <p:nvGrpSpPr>
          <p:cNvPr id="6" name="Group 5"/>
          <p:cNvGrpSpPr/>
          <p:nvPr/>
        </p:nvGrpSpPr>
        <p:grpSpPr>
          <a:xfrm>
            <a:off x="1143000" y="4800600"/>
            <a:ext cx="1763875" cy="1219200"/>
            <a:chOff x="1512725" y="2102359"/>
            <a:chExt cx="6564475" cy="3765041"/>
          </a:xfrm>
        </p:grpSpPr>
        <p:pic>
          <p:nvPicPr>
            <p:cNvPr id="22" name="Shape 723"/>
            <p:cNvPicPr preferRelativeResize="0"/>
            <p:nvPr/>
          </p:nvPicPr>
          <p:blipFill>
            <a:blip r:embed="rId4">
              <a:alphaModFix/>
            </a:blip>
            <a:stretch>
              <a:fillRect/>
            </a:stretch>
          </p:blipFill>
          <p:spPr>
            <a:xfrm>
              <a:off x="1512725" y="4882050"/>
              <a:ext cx="1598425" cy="985350"/>
            </a:xfrm>
            <a:prstGeom prst="rect">
              <a:avLst/>
            </a:prstGeom>
            <a:noFill/>
            <a:ln>
              <a:noFill/>
            </a:ln>
          </p:spPr>
        </p:pic>
        <p:pic>
          <p:nvPicPr>
            <p:cNvPr id="23" name="Shape 724"/>
            <p:cNvPicPr preferRelativeResize="0"/>
            <p:nvPr/>
          </p:nvPicPr>
          <p:blipFill>
            <a:blip r:embed="rId5">
              <a:alphaModFix/>
            </a:blip>
            <a:stretch>
              <a:fillRect/>
            </a:stretch>
          </p:blipFill>
          <p:spPr>
            <a:xfrm>
              <a:off x="4784501" y="2102359"/>
              <a:ext cx="3292699" cy="3220599"/>
            </a:xfrm>
            <a:prstGeom prst="rect">
              <a:avLst/>
            </a:prstGeom>
            <a:noFill/>
            <a:ln>
              <a:noFill/>
            </a:ln>
          </p:spPr>
        </p:pic>
      </p:grpSp>
      <p:sp>
        <p:nvSpPr>
          <p:cNvPr id="25" name="Rectangle 24"/>
          <p:cNvSpPr/>
          <p:nvPr/>
        </p:nvSpPr>
        <p:spPr>
          <a:xfrm>
            <a:off x="6629400" y="1628250"/>
            <a:ext cx="2438400" cy="838200"/>
          </a:xfrm>
          <a:prstGeom prst="rect">
            <a:avLst/>
          </a:prstGeom>
          <a:solidFill>
            <a:srgbClr val="FFFF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Goal: </a:t>
            </a:r>
            <a:r>
              <a:rPr lang="en-US" dirty="0" smtClean="0">
                <a:solidFill>
                  <a:schemeClr val="tx1"/>
                </a:solidFill>
              </a:rPr>
              <a:t>describe a computational account of  this theory. </a:t>
            </a:r>
            <a:endParaRPr lang="en-US" dirty="0">
              <a:solidFill>
                <a:schemeClr val="tx1"/>
              </a:solidFill>
            </a:endParaRPr>
          </a:p>
        </p:txBody>
      </p:sp>
    </p:spTree>
    <p:extLst>
      <p:ext uri="{BB962C8B-B14F-4D97-AF65-F5344CB8AC3E}">
        <p14:creationId xmlns:p14="http://schemas.microsoft.com/office/powerpoint/2010/main" val="3850071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282051">
                                            <p:txEl>
                                              <p:pRg st="2" end="2"/>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1282051">
                                            <p:txEl>
                                              <p:pRg st="3" end="3"/>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0"/>
                                          </p:stCondLst>
                                        </p:cTn>
                                        <p:tgtEl>
                                          <p:spTgt spid="128205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412362" y="932796"/>
            <a:ext cx="276552" cy="4572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191"/>
          <p:cNvSpPr>
            <a:spLocks noChangeArrowheads="1"/>
          </p:cNvSpPr>
          <p:nvPr/>
        </p:nvSpPr>
        <p:spPr bwMode="auto">
          <a:xfrm>
            <a:off x="6019800" y="152400"/>
            <a:ext cx="2971800" cy="685800"/>
          </a:xfrm>
          <a:prstGeom prst="wedgeRectCallout">
            <a:avLst>
              <a:gd name="adj1" fmla="val 14492"/>
              <a:gd name="adj2" fmla="val 372383"/>
            </a:avLst>
          </a:prstGeom>
          <a:solidFill>
            <a:srgbClr val="FFFFCC"/>
          </a:solidFill>
          <a:ln w="9525">
            <a:solidFill>
              <a:srgbClr val="FF9933"/>
            </a:solidFill>
            <a:miter lim="800000"/>
            <a:headEnd/>
            <a:tailEnd/>
          </a:ln>
        </p:spPr>
        <p:txBody>
          <a:bodyPr/>
          <a:lstStyle/>
          <a:p>
            <a:pPr algn="ctr"/>
            <a:r>
              <a:rPr lang="en-US" dirty="0" smtClean="0">
                <a:solidFill>
                  <a:srgbClr val="003366"/>
                </a:solidFill>
                <a:latin typeface="Calibri"/>
                <a:cs typeface="Arial" charset="0"/>
              </a:rPr>
              <a:t>Knowledge representation  called “</a:t>
            </a:r>
            <a:r>
              <a:rPr lang="en-US" b="1" dirty="0" smtClean="0">
                <a:solidFill>
                  <a:srgbClr val="003366"/>
                </a:solidFill>
                <a:latin typeface="Calibri"/>
                <a:cs typeface="Arial" charset="0"/>
              </a:rPr>
              <a:t>predicate schemas</a:t>
            </a:r>
            <a:r>
              <a:rPr lang="en-US" dirty="0" smtClean="0">
                <a:solidFill>
                  <a:srgbClr val="003366"/>
                </a:solidFill>
                <a:latin typeface="Calibri"/>
                <a:cs typeface="Arial" charset="0"/>
              </a:rPr>
              <a:t>”</a:t>
            </a:r>
            <a:endParaRPr lang="en-US" b="1" dirty="0">
              <a:solidFill>
                <a:srgbClr val="003366"/>
              </a:solidFill>
              <a:latin typeface="Calibri"/>
              <a:cs typeface="Arial" charset="0"/>
            </a:endParaRPr>
          </a:p>
        </p:txBody>
      </p:sp>
      <p:sp>
        <p:nvSpPr>
          <p:cNvPr id="2" name="Title 1"/>
          <p:cNvSpPr>
            <a:spLocks noGrp="1"/>
          </p:cNvSpPr>
          <p:nvPr>
            <p:ph type="title"/>
          </p:nvPr>
        </p:nvSpPr>
        <p:spPr/>
        <p:txBody>
          <a:bodyPr/>
          <a:lstStyle/>
          <a:p>
            <a:r>
              <a:rPr lang="en-US" dirty="0" smtClean="0"/>
              <a:t>Before Conclusion</a:t>
            </a:r>
            <a:endParaRPr lang="en-US" dirty="0"/>
          </a:p>
        </p:txBody>
      </p:sp>
      <p:sp>
        <p:nvSpPr>
          <p:cNvPr id="3" name="Content Placeholder 2"/>
          <p:cNvSpPr>
            <a:spLocks noGrp="1"/>
          </p:cNvSpPr>
          <p:nvPr>
            <p:ph idx="1"/>
          </p:nvPr>
        </p:nvSpPr>
        <p:spPr>
          <a:xfrm>
            <a:off x="228600" y="914400"/>
            <a:ext cx="8763000" cy="4953000"/>
          </a:xfrm>
        </p:spPr>
        <p:txBody>
          <a:bodyPr/>
          <a:lstStyle/>
          <a:p>
            <a:r>
              <a:rPr lang="en-US" dirty="0" smtClean="0"/>
              <a:t>The bee landed on the flower because it had/wanted pollen. </a:t>
            </a:r>
          </a:p>
          <a:p>
            <a:pPr lvl="1"/>
            <a:r>
              <a:rPr lang="en-US" dirty="0" smtClean="0"/>
              <a:t>Lexical knowledge</a:t>
            </a:r>
          </a:p>
          <a:p>
            <a:r>
              <a:rPr lang="en-US" dirty="0" smtClean="0"/>
              <a:t>John Doe robbed Jim Roy. He was arrested by the police.</a:t>
            </a:r>
          </a:p>
          <a:p>
            <a:pPr lvl="1"/>
            <a:r>
              <a:rPr lang="en-US" dirty="0" smtClean="0">
                <a:solidFill>
                  <a:srgbClr val="003366"/>
                </a:solidFill>
              </a:rPr>
              <a:t>Subj of “rob” </a:t>
            </a:r>
            <a:r>
              <a:rPr lang="en-US" dirty="0" smtClean="0"/>
              <a:t>is more likely than </a:t>
            </a:r>
            <a:r>
              <a:rPr lang="en-US" dirty="0" smtClean="0">
                <a:solidFill>
                  <a:srgbClr val="003366"/>
                </a:solidFill>
              </a:rPr>
              <a:t>the </a:t>
            </a:r>
            <a:r>
              <a:rPr lang="en-US" dirty="0" err="1" smtClean="0">
                <a:solidFill>
                  <a:srgbClr val="003366"/>
                </a:solidFill>
              </a:rPr>
              <a:t>Obj</a:t>
            </a:r>
            <a:r>
              <a:rPr lang="en-US" dirty="0" smtClean="0">
                <a:solidFill>
                  <a:srgbClr val="003366"/>
                </a:solidFill>
              </a:rPr>
              <a:t> of “rob” </a:t>
            </a:r>
            <a:r>
              <a:rPr lang="en-US" dirty="0" smtClean="0"/>
              <a:t>to be the </a:t>
            </a:r>
            <a:r>
              <a:rPr lang="en-US" dirty="0" err="1" smtClean="0">
                <a:solidFill>
                  <a:srgbClr val="003366"/>
                </a:solidFill>
              </a:rPr>
              <a:t>Obj</a:t>
            </a:r>
            <a:r>
              <a:rPr lang="en-US" dirty="0" smtClean="0">
                <a:solidFill>
                  <a:srgbClr val="003366"/>
                </a:solidFill>
              </a:rPr>
              <a:t> of “arrest”</a:t>
            </a:r>
          </a:p>
          <a:p>
            <a:pPr lvl="1"/>
            <a:r>
              <a:rPr lang="en-US" b="1" dirty="0" smtClean="0"/>
              <a:t>Need: </a:t>
            </a:r>
            <a:r>
              <a:rPr lang="en-US" dirty="0" smtClean="0"/>
              <a:t>Learning &amp; Inference approach that acquire the knowledge and use it appropriately. </a:t>
            </a:r>
          </a:p>
          <a:p>
            <a:pPr lvl="1"/>
            <a:r>
              <a:rPr lang="en-US" dirty="0" smtClean="0"/>
              <a:t>(See our work in NAACL’15, ACL’16 for interesting progress on this)</a:t>
            </a:r>
          </a:p>
          <a:p>
            <a:endParaRPr lang="en-US" dirty="0" smtClean="0"/>
          </a:p>
          <a:p>
            <a:r>
              <a:rPr lang="en-US" dirty="0" smtClean="0"/>
              <a:t>John had 6 books; he wanted to give it to two of his friends. How many will each one get?</a:t>
            </a:r>
          </a:p>
          <a:p>
            <a:pPr lvl="1"/>
            <a:r>
              <a:rPr lang="en-US" dirty="0" smtClean="0"/>
              <a:t>(See our EMNLP’15, 16 &amp; TACL’15 work for progress on Math word problems)</a:t>
            </a:r>
          </a:p>
          <a:p>
            <a:endParaRPr lang="en-US" dirty="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1"/>
          </p:nvPr>
        </p:nvSpPr>
        <p:spPr/>
        <p:txBody>
          <a:bodyPr/>
          <a:lstStyle/>
          <a:p>
            <a:r>
              <a:rPr lang="en-US" altLang="zh-TW" smtClean="0"/>
              <a:t>Page </a:t>
            </a:r>
            <a:fld id="{C83F18D4-0D70-44DE-A8FF-A8D5002D1168}" type="slidenum">
              <a:rPr lang="en-US" altLang="zh-TW" smtClean="0"/>
              <a:pPr/>
              <a:t>60</a:t>
            </a:fld>
            <a:endParaRPr lang="en-US" altLang="zh-TW"/>
          </a:p>
        </p:txBody>
      </p:sp>
      <p:cxnSp>
        <p:nvCxnSpPr>
          <p:cNvPr id="5" name="Straight Arrow Connector 4"/>
          <p:cNvCxnSpPr/>
          <p:nvPr/>
        </p:nvCxnSpPr>
        <p:spPr>
          <a:xfrm flipH="1">
            <a:off x="1123950" y="2133600"/>
            <a:ext cx="2914650" cy="0"/>
          </a:xfrm>
          <a:prstGeom prst="straightConnector1">
            <a:avLst/>
          </a:prstGeom>
          <a:ln w="38100">
            <a:solidFill>
              <a:srgbClr val="3366CC"/>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54818" y="3647300"/>
            <a:ext cx="1741182" cy="461665"/>
          </a:xfrm>
          <a:prstGeom prst="rect">
            <a:avLst/>
          </a:prstGeom>
        </p:spPr>
        <p:txBody>
          <a:bodyPr wrap="none">
            <a:spAutoFit/>
          </a:bodyPr>
          <a:lstStyle/>
          <a:p>
            <a:r>
              <a:rPr lang="en-US" sz="2400" kern="0" dirty="0">
                <a:solidFill>
                  <a:srgbClr val="3366CC"/>
                </a:solidFill>
                <a:latin typeface="Calibri"/>
                <a:cs typeface="Arial"/>
              </a:rPr>
              <a:t>s</a:t>
            </a:r>
            <a:r>
              <a:rPr lang="en-US" sz="2400" kern="0" dirty="0" smtClean="0">
                <a:solidFill>
                  <a:srgbClr val="3366CC"/>
                </a:solidFill>
                <a:latin typeface="Calibri"/>
                <a:cs typeface="Arial"/>
              </a:rPr>
              <a:t>hare it with</a:t>
            </a:r>
            <a:endParaRPr lang="en-US" dirty="0">
              <a:solidFill>
                <a:srgbClr val="3366CC"/>
              </a:solidFill>
            </a:endParaRPr>
          </a:p>
        </p:txBody>
      </p:sp>
      <p:cxnSp>
        <p:nvCxnSpPr>
          <p:cNvPr id="13" name="Straight Connector 12"/>
          <p:cNvCxnSpPr/>
          <p:nvPr/>
        </p:nvCxnSpPr>
        <p:spPr>
          <a:xfrm flipH="1">
            <a:off x="4572000" y="4256900"/>
            <a:ext cx="1267152"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48400" y="1371600"/>
            <a:ext cx="95250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686752" y="1371600"/>
            <a:ext cx="47625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00150" y="1371600"/>
            <a:ext cx="47625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419802" y="1371600"/>
            <a:ext cx="9525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36834" y="4077433"/>
            <a:ext cx="381000" cy="300335"/>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52700" y="5334000"/>
            <a:ext cx="4038600" cy="830997"/>
          </a:xfrm>
          <a:prstGeom prst="rect">
            <a:avLst/>
          </a:prstGeom>
          <a:solidFill>
            <a:srgbClr val="FFFFCC"/>
          </a:solidFill>
          <a:ln>
            <a:solidFill>
              <a:schemeClr val="bg2"/>
            </a:solidFill>
          </a:ln>
        </p:spPr>
        <p:txBody>
          <a:bodyPr wrap="square">
            <a:spAutoFit/>
          </a:bodyPr>
          <a:lstStyle/>
          <a:p>
            <a:pPr lvl="0" algn="ctr" eaLnBrk="0" hangingPunct="0">
              <a:spcBef>
                <a:spcPct val="20000"/>
              </a:spcBef>
              <a:buClr>
                <a:srgbClr val="FF9900"/>
              </a:buClr>
              <a:buSzPct val="75000"/>
            </a:pPr>
            <a:r>
              <a:rPr lang="en-US" sz="2400" kern="0" dirty="0">
                <a:solidFill>
                  <a:srgbClr val="003366"/>
                </a:solidFill>
                <a:latin typeface="Calibri"/>
                <a:cs typeface="+mn-cs"/>
              </a:rPr>
              <a:t>How do we supervise for these </a:t>
            </a:r>
            <a:r>
              <a:rPr lang="en-US" sz="2400" kern="0" dirty="0" smtClean="0">
                <a:solidFill>
                  <a:srgbClr val="003366"/>
                </a:solidFill>
                <a:latin typeface="Calibri"/>
                <a:cs typeface="+mn-cs"/>
              </a:rPr>
              <a:t>problems</a:t>
            </a:r>
            <a:r>
              <a:rPr lang="en-US" sz="2400" kern="0" dirty="0">
                <a:solidFill>
                  <a:srgbClr val="003366"/>
                </a:solidFill>
                <a:latin typeface="Calibri"/>
                <a:cs typeface="+mn-cs"/>
              </a:rPr>
              <a:t>? </a:t>
            </a:r>
          </a:p>
        </p:txBody>
      </p:sp>
    </p:spTree>
    <p:extLst>
      <p:ext uri="{BB962C8B-B14F-4D97-AF65-F5344CB8AC3E}">
        <p14:creationId xmlns:p14="http://schemas.microsoft.com/office/powerpoint/2010/main" val="11062117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2"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1+#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6"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1"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p:nvPr>
        </p:nvSpPr>
        <p:spPr/>
        <p:txBody>
          <a:bodyPr/>
          <a:lstStyle/>
          <a:p>
            <a:r>
              <a:rPr lang="en-US" smtClean="0"/>
              <a:t>Summary</a:t>
            </a:r>
            <a:endParaRPr lang="en-US" dirty="0" smtClean="0"/>
          </a:p>
        </p:txBody>
      </p:sp>
      <p:sp>
        <p:nvSpPr>
          <p:cNvPr id="3" name="Content Placeholder 2"/>
          <p:cNvSpPr>
            <a:spLocks noGrp="1"/>
          </p:cNvSpPr>
          <p:nvPr>
            <p:ph idx="1"/>
          </p:nvPr>
        </p:nvSpPr>
        <p:spPr/>
        <p:txBody>
          <a:bodyPr/>
          <a:lstStyle/>
          <a:p>
            <a:r>
              <a:rPr lang="en-US" dirty="0" err="1" smtClean="0"/>
              <a:t>BabySRL</a:t>
            </a:r>
            <a:endParaRPr lang="en-US" dirty="0" smtClean="0"/>
          </a:p>
          <a:p>
            <a:pPr lvl="1"/>
            <a:r>
              <a:rPr lang="en-US" altLang="en-US" dirty="0" smtClean="0"/>
              <a:t>Realistic Computational model for Syntactic Bootstrapping via Structure Mapping:</a:t>
            </a:r>
          </a:p>
          <a:p>
            <a:endParaRPr lang="en-US" dirty="0" smtClean="0"/>
          </a:p>
          <a:p>
            <a:endParaRPr lang="en-US" dirty="0"/>
          </a:p>
          <a:p>
            <a:r>
              <a:rPr lang="en-US" dirty="0" smtClean="0"/>
              <a:t>Argued that NLP should take inspiration and think more about </a:t>
            </a:r>
            <a:r>
              <a:rPr lang="en-US" dirty="0" smtClean="0">
                <a:solidFill>
                  <a:srgbClr val="3366CC"/>
                </a:solidFill>
              </a:rPr>
              <a:t>incidental supervision </a:t>
            </a:r>
            <a:r>
              <a:rPr lang="en-US" dirty="0" smtClean="0"/>
              <a:t>in support of semantics.</a:t>
            </a:r>
          </a:p>
          <a:p>
            <a:endParaRPr lang="en-US" dirty="0" smtClean="0"/>
          </a:p>
        </p:txBody>
      </p:sp>
      <p:sp>
        <p:nvSpPr>
          <p:cNvPr id="5" name="Slide Number Placeholder 4"/>
          <p:cNvSpPr>
            <a:spLocks noGrp="1"/>
          </p:cNvSpPr>
          <p:nvPr>
            <p:ph type="sldNum" sz="quarter" idx="11"/>
          </p:nvPr>
        </p:nvSpPr>
        <p:spPr/>
        <p:txBody>
          <a:bodyPr/>
          <a:lstStyle/>
          <a:p>
            <a:r>
              <a:rPr lang="en-US" altLang="zh-TW" smtClean="0"/>
              <a:t>Page </a:t>
            </a:r>
            <a:fld id="{34956E49-9B35-407E-B5F2-C84A7F7C3F93}" type="slidenum">
              <a:rPr lang="en-US" altLang="zh-TW" smtClean="0"/>
              <a:pPr/>
              <a:t>61</a:t>
            </a:fld>
            <a:endParaRPr lang="en-US" altLang="zh-TW"/>
          </a:p>
        </p:txBody>
      </p:sp>
      <p:sp>
        <p:nvSpPr>
          <p:cNvPr id="6" name="Rectangle 5"/>
          <p:cNvSpPr/>
          <p:nvPr/>
        </p:nvSpPr>
        <p:spPr>
          <a:xfrm>
            <a:off x="6896100" y="152400"/>
            <a:ext cx="1714500" cy="6096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33CC"/>
                </a:solidFill>
              </a:rPr>
              <a:t>Thank you!</a:t>
            </a:r>
            <a:endParaRPr lang="en-US" sz="2400" dirty="0">
              <a:solidFill>
                <a:srgbClr val="0033CC"/>
              </a:solidFill>
            </a:endParaRPr>
          </a:p>
        </p:txBody>
      </p:sp>
    </p:spTree>
    <p:extLst>
      <p:ext uri="{BB962C8B-B14F-4D97-AF65-F5344CB8AC3E}">
        <p14:creationId xmlns:p14="http://schemas.microsoft.com/office/powerpoint/2010/main" val="1763685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1"/>
          </p:nvPr>
        </p:nvSpPr>
        <p:spPr/>
        <p:txBody>
          <a:bodyPr/>
          <a:lstStyle/>
          <a:p>
            <a:r>
              <a:rPr lang="en-US" altLang="zh-TW"/>
              <a:t>Page </a:t>
            </a:r>
            <a:fld id="{A12017F0-293B-4DB8-8FE1-7C3949CF00C1}" type="slidenum">
              <a:rPr lang="en-US" altLang="zh-TW"/>
              <a:pPr/>
              <a:t>7</a:t>
            </a:fld>
            <a:endParaRPr lang="en-US" altLang="zh-TW"/>
          </a:p>
        </p:txBody>
      </p:sp>
      <p:pic>
        <p:nvPicPr>
          <p:cNvPr id="141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505700" cy="3943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15171" name="Rectangle 3"/>
          <p:cNvSpPr>
            <a:spLocks noChangeArrowheads="1"/>
          </p:cNvSpPr>
          <p:nvPr/>
        </p:nvSpPr>
        <p:spPr bwMode="auto">
          <a:xfrm>
            <a:off x="1600200" y="4495800"/>
            <a:ext cx="5715000" cy="12192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3366"/>
              </a:solidFill>
            </a:endParaRPr>
          </a:p>
        </p:txBody>
      </p:sp>
      <p:sp>
        <p:nvSpPr>
          <p:cNvPr id="1415172" name="Rectangle 4"/>
          <p:cNvSpPr>
            <a:spLocks noGrp="1" noChangeArrowheads="1"/>
          </p:cNvSpPr>
          <p:nvPr>
            <p:ph type="title"/>
          </p:nvPr>
        </p:nvSpPr>
        <p:spPr>
          <a:ln/>
          <a:extLst>
            <a:ext uri="{91240B29-F687-4F45-9708-019B960494DF}">
              <a14:hiddenLine xmlns:a14="http://schemas.microsoft.com/office/drawing/2010/main" w="9525">
                <a:solidFill>
                  <a:srgbClr val="000000"/>
                </a:solidFill>
                <a:round/>
                <a:headEnd/>
                <a:tailEnd/>
              </a14:hiddenLine>
            </a:ext>
          </a:extLst>
        </p:spPr>
        <p:txBody>
          <a:bodyPr lIns="81639" tIns="42452" rIns="81639" bIns="42452"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Strong Predictions   </a:t>
            </a:r>
            <a:r>
              <a:rPr lang="en-US" altLang="en-US" sz="2400">
                <a:solidFill>
                  <a:srgbClr val="000000"/>
                </a:solidFill>
              </a:rPr>
              <a:t>[Gertner &amp; Fisher, 2006]</a:t>
            </a:r>
          </a:p>
        </p:txBody>
      </p:sp>
      <p:sp>
        <p:nvSpPr>
          <p:cNvPr id="1415173" name="Rectangle 5"/>
          <p:cNvSpPr>
            <a:spLocks noGrp="1" noChangeArrowheads="1"/>
          </p:cNvSpPr>
          <p:nvPr>
            <p:ph type="body" idx="1"/>
          </p:nvPr>
        </p:nvSpPr>
        <p:spPr>
          <a:xfrm>
            <a:off x="457200" y="990600"/>
            <a:ext cx="8229600" cy="4953000"/>
          </a:xfrm>
        </p:spPr>
        <p:txBody>
          <a:bodyPr/>
          <a:lstStyle/>
          <a:p>
            <a:pPr lvl="1"/>
            <a:r>
              <a:rPr lang="en-US" altLang="en-US" dirty="0"/>
              <a:t>Test </a:t>
            </a:r>
            <a:r>
              <a:rPr lang="en-US" altLang="en-US" dirty="0">
                <a:solidFill>
                  <a:srgbClr val="0000FF"/>
                </a:solidFill>
              </a:rPr>
              <a:t>21 month olds</a:t>
            </a:r>
            <a:r>
              <a:rPr lang="en-US" altLang="en-US" dirty="0"/>
              <a:t> on assigning arguments with </a:t>
            </a:r>
            <a:r>
              <a:rPr lang="en-US" altLang="en-US" dirty="0">
                <a:solidFill>
                  <a:srgbClr val="0000FF"/>
                </a:solidFill>
              </a:rPr>
              <a:t>novel verbs</a:t>
            </a:r>
          </a:p>
          <a:p>
            <a:pPr lvl="1"/>
            <a:r>
              <a:rPr lang="en-US" altLang="en-US" dirty="0"/>
              <a:t>How order of nouns influences </a:t>
            </a:r>
            <a:r>
              <a:rPr lang="en-US" altLang="en-US" dirty="0" smtClean="0"/>
              <a:t>interpretation</a:t>
            </a:r>
            <a:endParaRPr lang="en-US" altLang="en-US" dirty="0"/>
          </a:p>
        </p:txBody>
      </p:sp>
      <p:sp>
        <p:nvSpPr>
          <p:cNvPr id="1415176" name="Text Box 8"/>
          <p:cNvSpPr txBox="1">
            <a:spLocks noChangeArrowheads="1"/>
          </p:cNvSpPr>
          <p:nvPr/>
        </p:nvSpPr>
        <p:spPr bwMode="auto">
          <a:xfrm>
            <a:off x="2513807" y="4648200"/>
            <a:ext cx="4116387"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39" tIns="42452" rIns="81639" bIns="42452">
            <a:spAutoFit/>
          </a:bodyPr>
          <a:lstStyle>
            <a:lvl1pPr defTabSz="414338">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New Roman" pitchFamily="18" charset="0"/>
              </a:defRPr>
            </a:lvl9pPr>
          </a:lstStyle>
          <a:p>
            <a:pPr eaLnBrk="1">
              <a:spcBef>
                <a:spcPts val="1363"/>
              </a:spcBef>
              <a:buClr>
                <a:srgbClr val="000000"/>
              </a:buClr>
              <a:buSzPct val="100000"/>
              <a:buFont typeface="Times New Roman" pitchFamily="18" charset="0"/>
              <a:buNone/>
            </a:pPr>
            <a:r>
              <a:rPr lang="en-US" altLang="en-US" sz="2200" dirty="0" smtClean="0">
                <a:solidFill>
                  <a:srgbClr val="FF0000"/>
                </a:solidFill>
                <a:latin typeface="+mn-lt"/>
              </a:rPr>
              <a:t>* </a:t>
            </a:r>
            <a:r>
              <a:rPr lang="en-US" altLang="en-US" sz="2200" dirty="0" smtClean="0">
                <a:solidFill>
                  <a:srgbClr val="003366"/>
                </a:solidFill>
                <a:latin typeface="+mn-lt"/>
              </a:rPr>
              <a:t>The </a:t>
            </a:r>
            <a:r>
              <a:rPr lang="en-US" altLang="en-US" sz="2200" dirty="0">
                <a:solidFill>
                  <a:srgbClr val="003366"/>
                </a:solidFill>
                <a:latin typeface="+mn-lt"/>
              </a:rPr>
              <a:t>boy and the girl are </a:t>
            </a:r>
            <a:r>
              <a:rPr lang="en-US" altLang="en-US" sz="2200" dirty="0" err="1">
                <a:solidFill>
                  <a:srgbClr val="003366"/>
                </a:solidFill>
                <a:latin typeface="+mn-lt"/>
              </a:rPr>
              <a:t>daxing</a:t>
            </a:r>
            <a:r>
              <a:rPr lang="en-US" altLang="en-US" sz="2200" dirty="0">
                <a:solidFill>
                  <a:srgbClr val="003366"/>
                </a:solidFill>
                <a:latin typeface="+mn-lt"/>
              </a:rPr>
              <a:t>!</a:t>
            </a:r>
          </a:p>
        </p:txBody>
      </p:sp>
      <p:sp>
        <p:nvSpPr>
          <p:cNvPr id="1415178" name="Rectangle 10"/>
          <p:cNvSpPr>
            <a:spLocks noChangeArrowheads="1"/>
          </p:cNvSpPr>
          <p:nvPr/>
        </p:nvSpPr>
        <p:spPr bwMode="auto">
          <a:xfrm>
            <a:off x="4495800" y="1752600"/>
            <a:ext cx="3657600" cy="2590800"/>
          </a:xfrm>
          <a:prstGeom prst="rect">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15180" name="Rectangle 12"/>
          <p:cNvSpPr>
            <a:spLocks noChangeArrowheads="1"/>
          </p:cNvSpPr>
          <p:nvPr/>
        </p:nvSpPr>
        <p:spPr bwMode="auto">
          <a:xfrm>
            <a:off x="4495800" y="1752600"/>
            <a:ext cx="3657600" cy="2590800"/>
          </a:xfrm>
          <a:prstGeom prst="rect">
            <a:avLst/>
          </a:prstGeom>
          <a:noFill/>
          <a:ln w="76320">
            <a:solidFill>
              <a:srgbClr val="00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15181" name="Text Box 13"/>
          <p:cNvSpPr txBox="1">
            <a:spLocks noChangeArrowheads="1"/>
          </p:cNvSpPr>
          <p:nvPr/>
        </p:nvSpPr>
        <p:spPr bwMode="auto">
          <a:xfrm>
            <a:off x="2513807" y="5638800"/>
            <a:ext cx="39401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8421" rIns="81639" bIns="40820"/>
          <a:lstStyle>
            <a:lvl1pPr defTabSz="414338">
              <a:tabLst>
                <a:tab pos="657225" algn="l"/>
                <a:tab pos="1312863" algn="l"/>
                <a:tab pos="1970088" algn="l"/>
                <a:tab pos="2627313" algn="l"/>
                <a:tab pos="3282950" algn="l"/>
                <a:tab pos="3940175"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 pos="3940175"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 pos="3940175"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 pos="3940175"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 pos="3940175"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New Roman" pitchFamily="18" charset="0"/>
              </a:defRPr>
            </a:lvl9pPr>
          </a:lstStyle>
          <a:p>
            <a:pPr eaLnBrk="1">
              <a:lnSpc>
                <a:spcPct val="93000"/>
              </a:lnSpc>
              <a:buClr>
                <a:srgbClr val="000000"/>
              </a:buClr>
              <a:buSzPct val="100000"/>
              <a:buFont typeface="Times New Roman" pitchFamily="18" charset="0"/>
              <a:buNone/>
            </a:pPr>
            <a:r>
              <a:rPr lang="en-US" altLang="en-US" sz="2000" b="1" dirty="0">
                <a:solidFill>
                  <a:srgbClr val="003366"/>
                </a:solidFill>
                <a:latin typeface="+mn-lt"/>
              </a:rPr>
              <a:t>Error disappears by 25 months</a:t>
            </a:r>
          </a:p>
        </p:txBody>
      </p:sp>
      <p:sp>
        <p:nvSpPr>
          <p:cNvPr id="1415182" name="Rectangle 14"/>
          <p:cNvSpPr>
            <a:spLocks noChangeArrowheads="1"/>
          </p:cNvSpPr>
          <p:nvPr/>
        </p:nvSpPr>
        <p:spPr bwMode="auto">
          <a:xfrm>
            <a:off x="2889250" y="5954110"/>
            <a:ext cx="29595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bg2"/>
              </a:buClr>
              <a:buSzPct val="45000"/>
              <a:buFont typeface="Wingdings" pitchFamily="2" charset="2"/>
              <a:buNone/>
            </a:pPr>
            <a:r>
              <a:rPr lang="en-US" altLang="en-US" dirty="0">
                <a:solidFill>
                  <a:srgbClr val="003366"/>
                </a:solidFill>
                <a:latin typeface="+mn-lt"/>
              </a:rPr>
              <a:t>preferential looking paradigm</a:t>
            </a:r>
          </a:p>
        </p:txBody>
      </p:sp>
      <p:sp>
        <p:nvSpPr>
          <p:cNvPr id="16" name="Text Box 7"/>
          <p:cNvSpPr txBox="1">
            <a:spLocks noChangeArrowheads="1"/>
          </p:cNvSpPr>
          <p:nvPr/>
        </p:nvSpPr>
        <p:spPr bwMode="auto">
          <a:xfrm>
            <a:off x="2513807" y="5181600"/>
            <a:ext cx="3886200"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39" tIns="42452" rIns="81639" bIns="42452">
            <a:spAutoFit/>
          </a:bodyPr>
          <a:lstStyle>
            <a:lvl1pPr defTabSz="414338">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9pPr>
          </a:lstStyle>
          <a:p>
            <a:pPr eaLnBrk="1">
              <a:spcBef>
                <a:spcPts val="1363"/>
              </a:spcBef>
              <a:buClr>
                <a:srgbClr val="000000"/>
              </a:buClr>
              <a:buSzPct val="100000"/>
              <a:buFont typeface="Times New Roman" pitchFamily="18" charset="0"/>
              <a:buNone/>
            </a:pPr>
            <a:r>
              <a:rPr lang="en-US" altLang="en-US" sz="2200" dirty="0" smtClean="0">
                <a:solidFill>
                  <a:srgbClr val="00B050"/>
                </a:solidFill>
                <a:latin typeface="+mn-lt"/>
              </a:rPr>
              <a:t>*</a:t>
            </a:r>
            <a:r>
              <a:rPr lang="en-US" altLang="en-US" sz="2200" dirty="0" smtClean="0">
                <a:solidFill>
                  <a:srgbClr val="003366"/>
                </a:solidFill>
                <a:latin typeface="+mn-lt"/>
              </a:rPr>
              <a:t> The </a:t>
            </a:r>
            <a:r>
              <a:rPr lang="en-US" altLang="en-US" sz="2200" dirty="0">
                <a:solidFill>
                  <a:srgbClr val="003366"/>
                </a:solidFill>
                <a:latin typeface="+mn-lt"/>
              </a:rPr>
              <a:t>boy is </a:t>
            </a:r>
            <a:r>
              <a:rPr lang="en-US" altLang="en-US" sz="2200" dirty="0" err="1">
                <a:solidFill>
                  <a:srgbClr val="003366"/>
                </a:solidFill>
                <a:latin typeface="+mn-lt"/>
              </a:rPr>
              <a:t>daxing</a:t>
            </a:r>
            <a:r>
              <a:rPr lang="en-US" altLang="en-US" sz="2200" dirty="0">
                <a:solidFill>
                  <a:srgbClr val="003366"/>
                </a:solidFill>
                <a:latin typeface="+mn-lt"/>
              </a:rPr>
              <a:t> the girl!</a:t>
            </a:r>
          </a:p>
        </p:txBody>
      </p:sp>
      <p:sp>
        <p:nvSpPr>
          <p:cNvPr id="2" name="Rectangle 1"/>
          <p:cNvSpPr/>
          <p:nvPr/>
        </p:nvSpPr>
        <p:spPr>
          <a:xfrm>
            <a:off x="304800" y="4724400"/>
            <a:ext cx="2133600" cy="1447800"/>
          </a:xfrm>
          <a:prstGeom prst="rect">
            <a:avLst/>
          </a:prstGeom>
          <a:solidFill>
            <a:srgbClr val="FFFF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Who is doing what to whom?</a:t>
            </a:r>
          </a:p>
          <a:p>
            <a:pPr marL="285750" indent="-285750">
              <a:buFont typeface="Arial" panose="020B0604020202020204" pitchFamily="34" charset="0"/>
              <a:buChar char="•"/>
            </a:pPr>
            <a:r>
              <a:rPr lang="en-US" dirty="0" smtClean="0">
                <a:solidFill>
                  <a:schemeClr val="tx1"/>
                </a:solidFill>
              </a:rPr>
              <a:t>How to identify verbs?</a:t>
            </a:r>
            <a:endParaRPr lang="en-US" dirty="0">
              <a:solidFill>
                <a:schemeClr val="tx1"/>
              </a:solidFill>
            </a:endParaRPr>
          </a:p>
        </p:txBody>
      </p:sp>
    </p:spTree>
    <p:extLst>
      <p:ext uri="{BB962C8B-B14F-4D97-AF65-F5344CB8AC3E}">
        <p14:creationId xmlns:p14="http://schemas.microsoft.com/office/powerpoint/2010/main" val="5944526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5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5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5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51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176" grpId="0"/>
      <p:bldP spid="1415178" grpId="0" animBg="1"/>
      <p:bldP spid="1415180" grpId="0" animBg="1"/>
      <p:bldP spid="1415181" grpId="0"/>
      <p:bldP spid="1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err="1" smtClean="0"/>
              <a:t>BabySRL</a:t>
            </a:r>
            <a:endParaRPr lang="en-US" dirty="0" smtClean="0"/>
          </a:p>
          <a:p>
            <a:pPr lvl="1"/>
            <a:r>
              <a:rPr lang="en-US" altLang="en-US" dirty="0">
                <a:solidFill>
                  <a:srgbClr val="0000FF"/>
                </a:solidFill>
              </a:rPr>
              <a:t>Realistic Computational model</a:t>
            </a:r>
            <a:r>
              <a:rPr lang="en-US" altLang="en-US" dirty="0"/>
              <a:t> for Syntactic Bootstrapping via Structure Mapping:</a:t>
            </a:r>
          </a:p>
          <a:p>
            <a:pPr lvl="2"/>
            <a:r>
              <a:rPr lang="en-US" dirty="0" smtClean="0"/>
              <a:t>Assumptions</a:t>
            </a:r>
          </a:p>
          <a:p>
            <a:pPr lvl="2"/>
            <a:r>
              <a:rPr lang="en-US" dirty="0" smtClean="0"/>
              <a:t>Computational Model</a:t>
            </a:r>
          </a:p>
          <a:p>
            <a:pPr lvl="2"/>
            <a:r>
              <a:rPr lang="en-US" dirty="0" smtClean="0"/>
              <a:t>Experiments</a:t>
            </a:r>
          </a:p>
          <a:p>
            <a:pPr lvl="2"/>
            <a:r>
              <a:rPr lang="en-US" b="0" dirty="0" smtClean="0"/>
              <a:t>[M</a:t>
            </a:r>
            <a:r>
              <a:rPr lang="en-US" b="0" dirty="0"/>
              <a:t>. Connor and C. Fisher and D. Roth, </a:t>
            </a:r>
            <a:r>
              <a:rPr lang="en-US" b="0" u="sng" dirty="0">
                <a:hlinkClick r:id="rId2"/>
              </a:rPr>
              <a:t>Starting from Scratch in Semantic Role Labeling: Early Indirect Supervision</a:t>
            </a:r>
            <a:r>
              <a:rPr lang="en-US" b="0" dirty="0"/>
              <a:t> </a:t>
            </a:r>
            <a:r>
              <a:rPr lang="en-US" b="0" i="1" dirty="0"/>
              <a:t>Cognitive Aspects of Computational Language Acquisition </a:t>
            </a:r>
            <a:r>
              <a:rPr lang="en-US" b="0" dirty="0"/>
              <a:t>(2012</a:t>
            </a:r>
            <a:r>
              <a:rPr lang="en-US" b="0" dirty="0" smtClean="0"/>
              <a:t>)]</a:t>
            </a:r>
            <a:endParaRPr lang="en-US" dirty="0" smtClean="0"/>
          </a:p>
          <a:p>
            <a:endParaRPr lang="en-US" dirty="0" smtClean="0"/>
          </a:p>
          <a:p>
            <a:r>
              <a:rPr lang="en-US" dirty="0" smtClean="0"/>
              <a:t>Implications to NLP</a:t>
            </a:r>
          </a:p>
          <a:p>
            <a:pPr lvl="1"/>
            <a:r>
              <a:rPr lang="en-US" dirty="0" smtClean="0"/>
              <a:t>Incidental Supervision</a:t>
            </a:r>
          </a:p>
          <a:p>
            <a:pPr lvl="1"/>
            <a:r>
              <a:rPr lang="en-US" dirty="0" smtClean="0"/>
              <a:t>Some examples</a:t>
            </a:r>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8</a:t>
            </a:fld>
            <a:endParaRPr lang="en-US" altLang="zh-TW" dirty="0"/>
          </a:p>
        </p:txBody>
      </p:sp>
    </p:spTree>
    <p:extLst>
      <p:ext uri="{BB962C8B-B14F-4D97-AF65-F5344CB8AC3E}">
        <p14:creationId xmlns:p14="http://schemas.microsoft.com/office/powerpoint/2010/main" val="226364717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ltLang="zh-TW"/>
              <a:t>Page </a:t>
            </a:r>
            <a:fld id="{92320864-FDC7-4222-9294-227B563E6D08}" type="slidenum">
              <a:rPr lang="en-US" altLang="zh-TW"/>
              <a:pPr/>
              <a:t>9</a:t>
            </a:fld>
            <a:endParaRPr lang="en-US" altLang="zh-TW"/>
          </a:p>
        </p:txBody>
      </p:sp>
      <p:sp>
        <p:nvSpPr>
          <p:cNvPr id="1400834" name="Rectangle 2"/>
          <p:cNvSpPr>
            <a:spLocks noGrp="1" noChangeArrowheads="1"/>
          </p:cNvSpPr>
          <p:nvPr>
            <p:ph type="title"/>
          </p:nvPr>
        </p:nvSpPr>
        <p:spPr/>
        <p:txBody>
          <a:bodyPr/>
          <a:lstStyle/>
          <a:p>
            <a:r>
              <a:rPr lang="en-US" altLang="en-US" dirty="0" err="1" smtClean="0"/>
              <a:t>BabySRL</a:t>
            </a:r>
            <a:r>
              <a:rPr lang="en-US" altLang="en-US" dirty="0" smtClean="0"/>
              <a:t> </a:t>
            </a:r>
            <a:endParaRPr lang="en-US" altLang="en-US" dirty="0"/>
          </a:p>
        </p:txBody>
      </p:sp>
      <p:sp>
        <p:nvSpPr>
          <p:cNvPr id="1400835" name="Rectangle 3"/>
          <p:cNvSpPr>
            <a:spLocks noGrp="1" noChangeArrowheads="1"/>
          </p:cNvSpPr>
          <p:nvPr>
            <p:ph type="body" idx="1"/>
          </p:nvPr>
        </p:nvSpPr>
        <p:spPr>
          <a:xfrm>
            <a:off x="457200" y="1066800"/>
            <a:ext cx="8229600" cy="4953000"/>
          </a:xfrm>
        </p:spPr>
        <p:txBody>
          <a:bodyPr/>
          <a:lstStyle/>
          <a:p>
            <a:r>
              <a:rPr lang="en-US" altLang="en-US" dirty="0">
                <a:solidFill>
                  <a:srgbClr val="0000FF"/>
                </a:solidFill>
              </a:rPr>
              <a:t>Realistic Computational model</a:t>
            </a:r>
            <a:r>
              <a:rPr lang="en-US" altLang="en-US" dirty="0"/>
              <a:t> for Syntactic Bootstrapping via Structure Mapping:</a:t>
            </a:r>
          </a:p>
          <a:p>
            <a:pPr lvl="1"/>
            <a:r>
              <a:rPr lang="en-US" altLang="en-US" dirty="0">
                <a:solidFill>
                  <a:srgbClr val="0000CC"/>
                </a:solidFill>
              </a:rPr>
              <a:t>Verbs meanings</a:t>
            </a:r>
            <a:r>
              <a:rPr lang="en-US" altLang="en-US" dirty="0"/>
              <a:t> are learned via their syntactic argument-taking roles </a:t>
            </a:r>
          </a:p>
          <a:p>
            <a:pPr lvl="1"/>
            <a:r>
              <a:rPr lang="en-US" altLang="en-US" dirty="0"/>
              <a:t>Semantic feedback to improve </a:t>
            </a:r>
            <a:r>
              <a:rPr lang="en-US" altLang="en-US" dirty="0">
                <a:solidFill>
                  <a:srgbClr val="0000CC"/>
                </a:solidFill>
              </a:rPr>
              <a:t>syntactic &amp; meaning representation</a:t>
            </a:r>
          </a:p>
          <a:p>
            <a:endParaRPr lang="en-US" altLang="en-US" dirty="0"/>
          </a:p>
          <a:p>
            <a:r>
              <a:rPr lang="en-US" altLang="en-US" dirty="0"/>
              <a:t>Develop Semantic Role Labeling System (</a:t>
            </a:r>
            <a:r>
              <a:rPr lang="en-US" altLang="en-US" dirty="0" err="1"/>
              <a:t>BabySRL</a:t>
            </a:r>
            <a:r>
              <a:rPr lang="en-US" altLang="en-US" dirty="0"/>
              <a:t>) to experiment with theories of early language acquisition</a:t>
            </a:r>
          </a:p>
          <a:p>
            <a:pPr lvl="1"/>
            <a:r>
              <a:rPr lang="en-US" altLang="en-US" dirty="0"/>
              <a:t>SRL as minimal level language understanding</a:t>
            </a:r>
          </a:p>
          <a:p>
            <a:pPr lvl="1"/>
            <a:r>
              <a:rPr lang="en-US" altLang="en-US" dirty="0">
                <a:solidFill>
                  <a:srgbClr val="0000FF"/>
                </a:solidFill>
              </a:rPr>
              <a:t>Determine who does what to whom.</a:t>
            </a:r>
          </a:p>
          <a:p>
            <a:endParaRPr lang="en-US" altLang="en-US" dirty="0">
              <a:solidFill>
                <a:srgbClr val="0000FF"/>
              </a:solidFill>
            </a:endParaRPr>
          </a:p>
          <a:p>
            <a:r>
              <a:rPr lang="en-US" altLang="en-US" dirty="0"/>
              <a:t>Inputs and knowledge sources </a:t>
            </a:r>
          </a:p>
          <a:p>
            <a:pPr lvl="1"/>
            <a:r>
              <a:rPr lang="en-US" altLang="en-US" dirty="0">
                <a:solidFill>
                  <a:srgbClr val="0000FF"/>
                </a:solidFill>
              </a:rPr>
              <a:t>Only those we can defend children have access to</a:t>
            </a:r>
          </a:p>
        </p:txBody>
      </p:sp>
    </p:spTree>
    <p:extLst>
      <p:ext uri="{BB962C8B-B14F-4D97-AF65-F5344CB8AC3E}">
        <p14:creationId xmlns:p14="http://schemas.microsoft.com/office/powerpoint/2010/main" val="21759215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083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083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083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083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08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 name="FIRSTDANR@CYDCTBQRUVW1Y552" val="5274"/>
</p:tagLst>
</file>

<file path=ppt/tags/tag2.xml><?xml version="1.0" encoding="utf-8"?>
<p:tagLst xmlns:a="http://schemas.openxmlformats.org/drawingml/2006/main" xmlns:r="http://schemas.openxmlformats.org/officeDocument/2006/relationships" xmlns:p="http://schemas.openxmlformats.org/presentationml/2006/main">
  <p:tag name="TIMING" val="|44.1"/>
</p:tagLst>
</file>

<file path=ppt/theme/theme1.xml><?xml version="1.0" encoding="utf-8"?>
<a:theme xmlns:a="http://schemas.openxmlformats.org/drawingml/2006/main" name="DANR-CCG-16">
  <a:themeElements>
    <a:clrScheme name="Custom 1">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82464</TotalTime>
  <Words>5889</Words>
  <Application>Microsoft Office PowerPoint</Application>
  <PresentationFormat>On-screen Show (4:3)</PresentationFormat>
  <Paragraphs>920</Paragraphs>
  <Slides>61</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61</vt:i4>
      </vt:variant>
    </vt:vector>
  </HeadingPairs>
  <TitlesOfParts>
    <vt:vector size="74" baseType="lpstr">
      <vt:lpstr>cmmi10</vt:lpstr>
      <vt:lpstr>Cordia New</vt:lpstr>
      <vt:lpstr>Wingdings</vt:lpstr>
      <vt:lpstr>Candara</vt:lpstr>
      <vt:lpstr>Arial</vt:lpstr>
      <vt:lpstr>Tahoma</vt:lpstr>
      <vt:lpstr>Arial Unicode MS</vt:lpstr>
      <vt:lpstr>新細明體</vt:lpstr>
      <vt:lpstr>Aharoni</vt:lpstr>
      <vt:lpstr>Calibri</vt:lpstr>
      <vt:lpstr>Times New Roman</vt:lpstr>
      <vt:lpstr>SimSun</vt:lpstr>
      <vt:lpstr>DANR-CCG-16</vt:lpstr>
      <vt:lpstr>Starting from Scratch in  Semantic Role Labeling (with some lessons to NLP) </vt:lpstr>
      <vt:lpstr>How do we acquire language?</vt:lpstr>
      <vt:lpstr>The language-world mapping problem</vt:lpstr>
      <vt:lpstr>Observe how words are distributed across situations</vt:lpstr>
      <vt:lpstr>Structure-Mapping: A starting point for syntactic bootstrapping</vt:lpstr>
      <vt:lpstr>Structure-Mapping: A starting point for syntactic bootstrapping</vt:lpstr>
      <vt:lpstr>Strong Predictions   [Gertner &amp; Fisher, 2006]</vt:lpstr>
      <vt:lpstr>Outline</vt:lpstr>
      <vt:lpstr>BabySRL </vt:lpstr>
      <vt:lpstr>BabySRL: Key Components</vt:lpstr>
      <vt:lpstr>BabySRL vs. SRL</vt:lpstr>
      <vt:lpstr>BabySRL</vt:lpstr>
      <vt:lpstr>BabySRL: Early Results     [Connor et. al  08—13]</vt:lpstr>
      <vt:lpstr>Results on novel-verb sentences</vt:lpstr>
      <vt:lpstr>Summary: Representation (with supervision)</vt:lpstr>
      <vt:lpstr>BabySRL: Key Components</vt:lpstr>
      <vt:lpstr>Unsupervised “Parsing”</vt:lpstr>
      <vt:lpstr>Unsupervised Parsing (II)</vt:lpstr>
      <vt:lpstr>Unsupervised Parsing Evaluation</vt:lpstr>
      <vt:lpstr>Argument Identification</vt:lpstr>
      <vt:lpstr>Argument Identification</vt:lpstr>
      <vt:lpstr>Predicate Identification</vt:lpstr>
      <vt:lpstr>Verb Identification: Assumptions</vt:lpstr>
      <vt:lpstr>Verb Identification Algorithms</vt:lpstr>
      <vt:lpstr>Identifying Arguments and Predicates</vt:lpstr>
      <vt:lpstr>SRL Results on Novel-Verb sentences (transitive)</vt:lpstr>
      <vt:lpstr>BabySRL: Weak Supervision</vt:lpstr>
      <vt:lpstr>Baby SRL Summary</vt:lpstr>
      <vt:lpstr>Outline</vt:lpstr>
      <vt:lpstr>Inducing Semantics </vt:lpstr>
      <vt:lpstr>Learning with Indirect Supervision </vt:lpstr>
      <vt:lpstr>(Inspiration from) The language-world mapping problem</vt:lpstr>
      <vt:lpstr>Incidental Supervision Signals  [Klementiev &amp; Roth’06]</vt:lpstr>
      <vt:lpstr>Incidental Supervision Signals [Klementiev &amp; Roth’06]</vt:lpstr>
      <vt:lpstr>Examples</vt:lpstr>
      <vt:lpstr>Can we Classify Text?    (Towards dataless classification)</vt:lpstr>
      <vt:lpstr>Text Categorization</vt:lpstr>
      <vt:lpstr>Text Categorization</vt:lpstr>
      <vt:lpstr>Dataless Classification Results [AAAI’08, AAAI’14;IJCAI’16]</vt:lpstr>
      <vt:lpstr>Categorization without Labeled Data [AAAI’08, AAAI’14;IJCAI’16]</vt:lpstr>
      <vt:lpstr>Text Representation</vt:lpstr>
      <vt:lpstr>88 Languages: 20-Newsgroups Topic Classification</vt:lpstr>
      <vt:lpstr>General Scheme (Indirect Supervision Type I):</vt:lpstr>
      <vt:lpstr>Outline</vt:lpstr>
      <vt:lpstr>Wikification: The Reference Problem </vt:lpstr>
      <vt:lpstr>Wikification Challenges</vt:lpstr>
      <vt:lpstr>Biomedical Wikification </vt:lpstr>
      <vt:lpstr>KB Wikification Challenges</vt:lpstr>
      <vt:lpstr>Cross-Lingual Wikification (II) </vt:lpstr>
      <vt:lpstr>Cross lingual Wikification [Tsai et. al. NAACL’16] </vt:lpstr>
      <vt:lpstr>Outline</vt:lpstr>
      <vt:lpstr>Understanding Language Requires (some) Supervision</vt:lpstr>
      <vt:lpstr>Before Conclusion</vt:lpstr>
      <vt:lpstr>Summary</vt:lpstr>
      <vt:lpstr>Response Based Learning</vt:lpstr>
      <vt:lpstr>Scenario I: Freecell with Response Based Learning</vt:lpstr>
      <vt:lpstr>Scenario II: Geoquery with Response based Learning</vt:lpstr>
      <vt:lpstr>Response Based Learning</vt:lpstr>
      <vt:lpstr>Geoquery: Response based Competitive with Supervised</vt:lpstr>
      <vt:lpstr>Before Conclusion</vt:lpstr>
      <vt:lpstr>Summary</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Amsterdam, June 2016</dc:subject>
  <dc:creator>Dan Roth</dc:creator>
  <cp:lastModifiedBy>Roth, Dan</cp:lastModifiedBy>
  <cp:revision>1294</cp:revision>
  <dcterms:created xsi:type="dcterms:W3CDTF">2004-04-28T22:21:11Z</dcterms:created>
  <dcterms:modified xsi:type="dcterms:W3CDTF">2016-09-19T04:13:50Z</dcterms:modified>
</cp:coreProperties>
</file>