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3.xml" ContentType="application/vnd.openxmlformats-officedocument.presentationml.notesSlide+xml"/>
  <Override PartName="/ppt/tags/tag10.xml" ContentType="application/vnd.openxmlformats-officedocument.presentationml.tags+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ppt/charts/chart2.xml" ContentType="application/vnd.openxmlformats-officedocument.drawingml.chart+xml"/>
  <Override PartName="/ppt/notesSlides/notesSlide36.xml" ContentType="application/vnd.openxmlformats-officedocument.presentationml.notesSlide+xml"/>
  <Override PartName="/ppt/charts/chart3.xml" ContentType="application/vnd.openxmlformats-officedocument.drawingml.chart+xml"/>
  <Override PartName="/ppt/notesSlides/notesSlide3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tags/tag11.xml" ContentType="application/vnd.openxmlformats-officedocument.presentationml.tags+xml"/>
  <Override PartName="/ppt/notesSlides/notesSlide4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0.xml" ContentType="application/vnd.openxmlformats-officedocument.presentationml.notesSlide+xml"/>
  <Override PartName="/ppt/tags/tag16.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7.xml" ContentType="application/vnd.openxmlformats-officedocument.presentationml.tags+xml"/>
  <Override PartName="/ppt/notesSlides/notesSlide53.xml" ContentType="application/vnd.openxmlformats-officedocument.presentationml.notesSlide+xml"/>
  <Override PartName="/ppt/charts/chart6.xml" ContentType="application/vnd.openxmlformats-officedocument.drawingml.chart+xml"/>
  <Override PartName="/ppt/notesSlides/notesSlide54.xml" ContentType="application/vnd.openxmlformats-officedocument.presentationml.notesSlide+xml"/>
  <Override PartName="/ppt/tags/tag18.xml" ContentType="application/vnd.openxmlformats-officedocument.presentationml.tags+xml"/>
  <Override PartName="/ppt/notesSlides/notesSlide5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7.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22.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8.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9.xml" ContentType="application/vnd.openxmlformats-officedocument.drawingml.chart+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0.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7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8.xml" ContentType="application/vnd.openxmlformats-officedocument.presentationml.notesSlide+xml"/>
  <Override PartName="/ppt/tags/tag30.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1.xml" ContentType="application/vnd.openxmlformats-officedocument.presentationml.tags+xml"/>
  <Override PartName="/ppt/tags/tag32.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4.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85.xml" ContentType="application/vnd.openxmlformats-officedocument.presentationml.notesSlide+xml"/>
  <Override PartName="/ppt/charts/chart12.xml" ContentType="application/vnd.openxmlformats-officedocument.drawingml.chart+xml"/>
  <Override PartName="/ppt/notesSlides/notesSlide86.xml" ContentType="application/vnd.openxmlformats-officedocument.presentationml.notesSlide+xml"/>
  <Override PartName="/ppt/charts/chart13.xml" ContentType="application/vnd.openxmlformats-officedocument.drawingml.chart+xml"/>
  <Override PartName="/ppt/notesSlides/notesSlide87.xml" ContentType="application/vnd.openxmlformats-officedocument.presentationml.notesSlide+xml"/>
  <Override PartName="/ppt/charts/chart14.xml" ContentType="application/vnd.openxmlformats-officedocument.drawingml.chart+xml"/>
  <Override PartName="/ppt/notesSlides/notesSlide8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94.xml" ContentType="application/vnd.openxmlformats-officedocument.presentationml.notesSlide+xml"/>
  <Override PartName="/ppt/tags/tag42.xml" ContentType="application/vnd.openxmlformats-officedocument.presentationml.tag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tags/tag43.xml" ContentType="application/vnd.openxmlformats-officedocument.presentationml.tag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tags/tag44.xml" ContentType="application/vnd.openxmlformats-officedocument.presentationml.tags+xml"/>
  <Override PartName="/ppt/notesSlides/notesSlide10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tags/tag50.xml" ContentType="application/vnd.openxmlformats-officedocument.presentationml.tags+xml"/>
  <Override PartName="/ppt/charts/chart15.xml" ContentType="application/vnd.openxmlformats-officedocument.drawingml.chart+xml"/>
  <Override PartName="/ppt/tags/tag51.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52.xml" ContentType="application/vnd.openxmlformats-officedocument.presentationml.tags+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Lst>
  <p:notesMasterIdLst>
    <p:notesMasterId r:id="rId237"/>
  </p:notesMasterIdLst>
  <p:handoutMasterIdLst>
    <p:handoutMasterId r:id="rId238"/>
  </p:handoutMasterIdLst>
  <p:sldIdLst>
    <p:sldId id="673" r:id="rId2"/>
    <p:sldId id="1304" r:id="rId3"/>
    <p:sldId id="1281" r:id="rId4"/>
    <p:sldId id="1282" r:id="rId5"/>
    <p:sldId id="1297" r:id="rId6"/>
    <p:sldId id="1298" r:id="rId7"/>
    <p:sldId id="1283" r:id="rId8"/>
    <p:sldId id="1284" r:id="rId9"/>
    <p:sldId id="1285" r:id="rId10"/>
    <p:sldId id="1299" r:id="rId11"/>
    <p:sldId id="1286" r:id="rId12"/>
    <p:sldId id="1287" r:id="rId13"/>
    <p:sldId id="1288" r:id="rId14"/>
    <p:sldId id="1300" r:id="rId15"/>
    <p:sldId id="1289" r:id="rId16"/>
    <p:sldId id="1294" r:id="rId17"/>
    <p:sldId id="1295" r:id="rId18"/>
    <p:sldId id="1296" r:id="rId19"/>
    <p:sldId id="1303" r:id="rId20"/>
    <p:sldId id="1301" r:id="rId21"/>
    <p:sldId id="1302" r:id="rId22"/>
    <p:sldId id="1305" r:id="rId23"/>
    <p:sldId id="1306" r:id="rId24"/>
    <p:sldId id="1307" r:id="rId25"/>
    <p:sldId id="1308" r:id="rId26"/>
    <p:sldId id="1309" r:id="rId27"/>
    <p:sldId id="1310" r:id="rId28"/>
    <p:sldId id="1311" r:id="rId29"/>
    <p:sldId id="1312" r:id="rId30"/>
    <p:sldId id="1313" r:id="rId31"/>
    <p:sldId id="1314" r:id="rId32"/>
    <p:sldId id="1315" r:id="rId33"/>
    <p:sldId id="1316" r:id="rId34"/>
    <p:sldId id="1317" r:id="rId35"/>
    <p:sldId id="1318" r:id="rId36"/>
    <p:sldId id="1319" r:id="rId37"/>
    <p:sldId id="1320" r:id="rId38"/>
    <p:sldId id="1321" r:id="rId39"/>
    <p:sldId id="1322" r:id="rId40"/>
    <p:sldId id="1323" r:id="rId41"/>
    <p:sldId id="1324" r:id="rId42"/>
    <p:sldId id="1325" r:id="rId43"/>
    <p:sldId id="1326" r:id="rId44"/>
    <p:sldId id="1327" r:id="rId45"/>
    <p:sldId id="1328" r:id="rId46"/>
    <p:sldId id="1329" r:id="rId47"/>
    <p:sldId id="1330" r:id="rId48"/>
    <p:sldId id="1331" r:id="rId49"/>
    <p:sldId id="1332" r:id="rId50"/>
    <p:sldId id="1333" r:id="rId51"/>
    <p:sldId id="1334" r:id="rId52"/>
    <p:sldId id="1335" r:id="rId53"/>
    <p:sldId id="1336" r:id="rId54"/>
    <p:sldId id="1337" r:id="rId55"/>
    <p:sldId id="1338" r:id="rId56"/>
    <p:sldId id="1339" r:id="rId57"/>
    <p:sldId id="1340" r:id="rId58"/>
    <p:sldId id="1341" r:id="rId59"/>
    <p:sldId id="1342" r:id="rId60"/>
    <p:sldId id="1343" r:id="rId61"/>
    <p:sldId id="1344" r:id="rId62"/>
    <p:sldId id="1345" r:id="rId63"/>
    <p:sldId id="1346" r:id="rId64"/>
    <p:sldId id="1347" r:id="rId65"/>
    <p:sldId id="1348" r:id="rId66"/>
    <p:sldId id="1349" r:id="rId67"/>
    <p:sldId id="1350" r:id="rId68"/>
    <p:sldId id="1351" r:id="rId69"/>
    <p:sldId id="1352" r:id="rId70"/>
    <p:sldId id="1353" r:id="rId71"/>
    <p:sldId id="1354" r:id="rId72"/>
    <p:sldId id="1355" r:id="rId73"/>
    <p:sldId id="1356" r:id="rId74"/>
    <p:sldId id="1357" r:id="rId75"/>
    <p:sldId id="1358" r:id="rId76"/>
    <p:sldId id="1359" r:id="rId77"/>
    <p:sldId id="1360" r:id="rId78"/>
    <p:sldId id="1361" r:id="rId79"/>
    <p:sldId id="1362" r:id="rId80"/>
    <p:sldId id="1363" r:id="rId81"/>
    <p:sldId id="1364" r:id="rId82"/>
    <p:sldId id="1365" r:id="rId83"/>
    <p:sldId id="1366" r:id="rId84"/>
    <p:sldId id="1367" r:id="rId85"/>
    <p:sldId id="1368" r:id="rId86"/>
    <p:sldId id="1369" r:id="rId87"/>
    <p:sldId id="1370" r:id="rId88"/>
    <p:sldId id="1371" r:id="rId89"/>
    <p:sldId id="1372" r:id="rId90"/>
    <p:sldId id="1373" r:id="rId91"/>
    <p:sldId id="1374" r:id="rId92"/>
    <p:sldId id="1375" r:id="rId93"/>
    <p:sldId id="1376" r:id="rId94"/>
    <p:sldId id="1377" r:id="rId95"/>
    <p:sldId id="1378" r:id="rId96"/>
    <p:sldId id="1379" r:id="rId97"/>
    <p:sldId id="1380" r:id="rId98"/>
    <p:sldId id="1381" r:id="rId99"/>
    <p:sldId id="1382" r:id="rId100"/>
    <p:sldId id="1383" r:id="rId101"/>
    <p:sldId id="1384" r:id="rId102"/>
    <p:sldId id="1385" r:id="rId103"/>
    <p:sldId id="1386" r:id="rId104"/>
    <p:sldId id="1387" r:id="rId105"/>
    <p:sldId id="1388" r:id="rId106"/>
    <p:sldId id="1389" r:id="rId107"/>
    <p:sldId id="1390" r:id="rId108"/>
    <p:sldId id="1391" r:id="rId109"/>
    <p:sldId id="1392" r:id="rId110"/>
    <p:sldId id="1393" r:id="rId111"/>
    <p:sldId id="1394" r:id="rId112"/>
    <p:sldId id="1395" r:id="rId113"/>
    <p:sldId id="1396" r:id="rId114"/>
    <p:sldId id="1397" r:id="rId115"/>
    <p:sldId id="1398" r:id="rId116"/>
    <p:sldId id="1399" r:id="rId117"/>
    <p:sldId id="1400" r:id="rId118"/>
    <p:sldId id="1401" r:id="rId119"/>
    <p:sldId id="1402" r:id="rId120"/>
    <p:sldId id="1403" r:id="rId121"/>
    <p:sldId id="1404" r:id="rId122"/>
    <p:sldId id="1405" r:id="rId123"/>
    <p:sldId id="1406" r:id="rId124"/>
    <p:sldId id="1407" r:id="rId125"/>
    <p:sldId id="1408" r:id="rId126"/>
    <p:sldId id="1409" r:id="rId127"/>
    <p:sldId id="1410" r:id="rId128"/>
    <p:sldId id="1411" r:id="rId129"/>
    <p:sldId id="1412" r:id="rId130"/>
    <p:sldId id="1413" r:id="rId131"/>
    <p:sldId id="1414" r:id="rId132"/>
    <p:sldId id="1415" r:id="rId133"/>
    <p:sldId id="1416" r:id="rId134"/>
    <p:sldId id="1417" r:id="rId135"/>
    <p:sldId id="1418" r:id="rId136"/>
    <p:sldId id="1419" r:id="rId137"/>
    <p:sldId id="1420" r:id="rId138"/>
    <p:sldId id="1421" r:id="rId139"/>
    <p:sldId id="1422" r:id="rId140"/>
    <p:sldId id="1423" r:id="rId141"/>
    <p:sldId id="1424" r:id="rId142"/>
    <p:sldId id="1425" r:id="rId143"/>
    <p:sldId id="1426" r:id="rId144"/>
    <p:sldId id="1427" r:id="rId145"/>
    <p:sldId id="1428" r:id="rId146"/>
    <p:sldId id="1429" r:id="rId147"/>
    <p:sldId id="1430" r:id="rId148"/>
    <p:sldId id="1431" r:id="rId149"/>
    <p:sldId id="1432" r:id="rId150"/>
    <p:sldId id="1433" r:id="rId151"/>
    <p:sldId id="1434" r:id="rId152"/>
    <p:sldId id="1435" r:id="rId153"/>
    <p:sldId id="1436" r:id="rId154"/>
    <p:sldId id="1437" r:id="rId155"/>
    <p:sldId id="1438" r:id="rId156"/>
    <p:sldId id="1439" r:id="rId157"/>
    <p:sldId id="1440" r:id="rId158"/>
    <p:sldId id="1441" r:id="rId159"/>
    <p:sldId id="1442" r:id="rId160"/>
    <p:sldId id="1443" r:id="rId161"/>
    <p:sldId id="1444" r:id="rId162"/>
    <p:sldId id="1445" r:id="rId163"/>
    <p:sldId id="1446" r:id="rId164"/>
    <p:sldId id="1447" r:id="rId165"/>
    <p:sldId id="1448" r:id="rId166"/>
    <p:sldId id="1449" r:id="rId167"/>
    <p:sldId id="1450" r:id="rId168"/>
    <p:sldId id="1451" r:id="rId169"/>
    <p:sldId id="1452" r:id="rId170"/>
    <p:sldId id="1453" r:id="rId171"/>
    <p:sldId id="1454" r:id="rId172"/>
    <p:sldId id="1455" r:id="rId173"/>
    <p:sldId id="1456" r:id="rId174"/>
    <p:sldId id="1457" r:id="rId175"/>
    <p:sldId id="1458" r:id="rId176"/>
    <p:sldId id="1459" r:id="rId177"/>
    <p:sldId id="1460" r:id="rId178"/>
    <p:sldId id="1461" r:id="rId179"/>
    <p:sldId id="1462" r:id="rId180"/>
    <p:sldId id="1463" r:id="rId181"/>
    <p:sldId id="1464" r:id="rId182"/>
    <p:sldId id="1465" r:id="rId183"/>
    <p:sldId id="1466" r:id="rId184"/>
    <p:sldId id="1467" r:id="rId185"/>
    <p:sldId id="1468" r:id="rId186"/>
    <p:sldId id="1469" r:id="rId187"/>
    <p:sldId id="1470" r:id="rId188"/>
    <p:sldId id="1471" r:id="rId189"/>
    <p:sldId id="1472" r:id="rId190"/>
    <p:sldId id="1473" r:id="rId191"/>
    <p:sldId id="1474" r:id="rId192"/>
    <p:sldId id="1475" r:id="rId193"/>
    <p:sldId id="1476" r:id="rId194"/>
    <p:sldId id="1477" r:id="rId195"/>
    <p:sldId id="1478" r:id="rId196"/>
    <p:sldId id="1479" r:id="rId197"/>
    <p:sldId id="1480" r:id="rId198"/>
    <p:sldId id="1481" r:id="rId199"/>
    <p:sldId id="1482" r:id="rId200"/>
    <p:sldId id="1483" r:id="rId201"/>
    <p:sldId id="1484" r:id="rId202"/>
    <p:sldId id="1485" r:id="rId203"/>
    <p:sldId id="1486" r:id="rId204"/>
    <p:sldId id="1487" r:id="rId205"/>
    <p:sldId id="1488" r:id="rId206"/>
    <p:sldId id="1489" r:id="rId207"/>
    <p:sldId id="1490" r:id="rId208"/>
    <p:sldId id="1491" r:id="rId209"/>
    <p:sldId id="1492" r:id="rId210"/>
    <p:sldId id="1493" r:id="rId211"/>
    <p:sldId id="1494" r:id="rId212"/>
    <p:sldId id="1495" r:id="rId213"/>
    <p:sldId id="1496" r:id="rId214"/>
    <p:sldId id="1497" r:id="rId215"/>
    <p:sldId id="1498" r:id="rId216"/>
    <p:sldId id="1499" r:id="rId217"/>
    <p:sldId id="1500" r:id="rId218"/>
    <p:sldId id="1501" r:id="rId219"/>
    <p:sldId id="1502" r:id="rId220"/>
    <p:sldId id="1503" r:id="rId221"/>
    <p:sldId id="1504" r:id="rId222"/>
    <p:sldId id="1505" r:id="rId223"/>
    <p:sldId id="1506" r:id="rId224"/>
    <p:sldId id="1507" r:id="rId225"/>
    <p:sldId id="1508" r:id="rId226"/>
    <p:sldId id="1509" r:id="rId227"/>
    <p:sldId id="1510" r:id="rId228"/>
    <p:sldId id="1511" r:id="rId229"/>
    <p:sldId id="1512" r:id="rId230"/>
    <p:sldId id="1513" r:id="rId231"/>
    <p:sldId id="1514" r:id="rId232"/>
    <p:sldId id="1515" r:id="rId233"/>
    <p:sldId id="1516" r:id="rId234"/>
    <p:sldId id="1517" r:id="rId235"/>
    <p:sldId id="1518" r:id="rId236"/>
  </p:sldIdLst>
  <p:sldSz cx="9144000" cy="6858000" type="screen4x3"/>
  <p:notesSz cx="9601200" cy="7315200"/>
  <p:embeddedFontLst>
    <p:embeddedFont>
      <p:font typeface="Wingdings 3" pitchFamily="18" charset="2"/>
      <p:regular r:id="rId239"/>
    </p:embeddedFont>
    <p:embeddedFont>
      <p:font typeface="Blackadder ITC" pitchFamily="82" charset="0"/>
      <p:regular r:id="rId240"/>
    </p:embeddedFont>
    <p:embeddedFont>
      <p:font typeface="Calibri" pitchFamily="34" charset="0"/>
      <p:regular r:id="rId241"/>
      <p:bold r:id="rId242"/>
      <p:italic r:id="rId243"/>
      <p:boldItalic r:id="rId244"/>
    </p:embeddedFont>
    <p:embeddedFont>
      <p:font typeface="CMSY7" pitchFamily="34" charset="0"/>
      <p:regular r:id="rId245"/>
    </p:embeddedFont>
    <p:embeddedFont>
      <p:font typeface="CMR5" pitchFamily="34" charset="0"/>
      <p:regular r:id="rId246"/>
    </p:embeddedFont>
    <p:embeddedFont>
      <p:font typeface="Wingdings 2" pitchFamily="18" charset="2"/>
      <p:regular r:id="rId247"/>
    </p:embeddedFont>
    <p:embeddedFont>
      <p:font typeface="Tahoma" pitchFamily="34" charset="0"/>
      <p:regular r:id="rId248"/>
      <p:bold r:id="rId249"/>
    </p:embeddedFont>
    <p:embeddedFont>
      <p:font typeface="CMSY5" pitchFamily="34" charset="0"/>
      <p:regular r:id="rId250"/>
    </p:embeddedFont>
    <p:embeddedFont>
      <p:font typeface="Bookman Old Style" pitchFamily="18" charset="0"/>
      <p:regular r:id="rId251"/>
      <p:bold r:id="rId252"/>
      <p:italic r:id="rId253"/>
      <p:boldItalic r:id="rId254"/>
    </p:embeddedFont>
    <p:embeddedFont>
      <p:font typeface="CMBX7" pitchFamily="34" charset="0"/>
      <p:regular r:id="rId255"/>
    </p:embeddedFont>
    <p:embeddedFont>
      <p:font typeface="Cambria Math" pitchFamily="18" charset="0"/>
      <p:regular r:id="rId256"/>
    </p:embeddedFont>
    <p:embeddedFont>
      <p:font typeface="CMR7" pitchFamily="34" charset="0"/>
      <p:regular r:id="rId257"/>
    </p:embeddedFont>
    <p:embeddedFont>
      <p:font typeface="Arial Unicode MS" pitchFamily="34" charset="-128"/>
      <p:regular r:id="rId258"/>
    </p:embeddedFont>
    <p:embeddedFont>
      <p:font typeface="CMSY10ORIG" pitchFamily="34" charset="0"/>
      <p:regular r:id="rId259"/>
    </p:embeddedFont>
    <p:embeddedFont>
      <p:font typeface="Gill Sans MT" pitchFamily="34" charset="0"/>
      <p:regular r:id="rId260"/>
      <p:bold r:id="rId261"/>
      <p:italic r:id="rId262"/>
      <p:boldItalic r:id="rId263"/>
    </p:embeddedFont>
    <p:embeddedFont>
      <p:font typeface="CMMI10" pitchFamily="34" charset="0"/>
      <p:regular r:id="rId264"/>
    </p:embeddedFont>
    <p:embeddedFont>
      <p:font typeface="CMR10" pitchFamily="34" charset="0"/>
      <p:regular r:id="rId265"/>
    </p:embeddedFont>
    <p:embeddedFont>
      <p:font typeface="cmsy10" pitchFamily="34" charset="0"/>
      <p:regular r:id="rId266"/>
    </p:embeddedFont>
    <p:embeddedFont>
      <p:font typeface="CMEX10" pitchFamily="34" charset="0"/>
      <p:regular r:id="rId267"/>
    </p:embeddedFont>
    <p:embeddedFont>
      <p:font typeface="宋体" pitchFamily="2" charset="-122"/>
      <p:regular r:id="rId268"/>
    </p:embeddedFont>
    <p:embeddedFont>
      <p:font typeface="MS PGothic" pitchFamily="34" charset="-128"/>
      <p:regular r:id="rId269"/>
    </p:embeddedFont>
    <p:embeddedFont>
      <p:font typeface="CMMI5" pitchFamily="34" charset="0"/>
      <p:regular r:id="rId270"/>
    </p:embeddedFont>
    <p:embeddedFont>
      <p:font typeface="CMBX10" pitchFamily="34" charset="0"/>
      <p:regular r:id="rId271"/>
    </p:embeddedFont>
    <p:embeddedFont>
      <p:font typeface="Lucida Calligraphy" pitchFamily="66" charset="0"/>
      <p:regular r:id="rId272"/>
    </p:embeddedFont>
    <p:embeddedFont>
      <p:font typeface="CMMI7" pitchFamily="34" charset="0"/>
      <p:regular r:id="rId273"/>
    </p:embeddedFont>
  </p:embeddedFontLst>
  <p:custDataLst>
    <p:tags r:id="rId27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FF"/>
    <a:srgbClr val="0000FF"/>
    <a:srgbClr val="0033CC"/>
    <a:srgbClr val="008000"/>
    <a:srgbClr val="FFFF66"/>
    <a:srgbClr val="57D3FF"/>
    <a:srgbClr val="FFC000"/>
    <a:srgbClr val="FFC5C5"/>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7" autoAdjust="0"/>
    <p:restoredTop sz="86856" autoAdjust="0"/>
  </p:normalViewPr>
  <p:slideViewPr>
    <p:cSldViewPr>
      <p:cViewPr>
        <p:scale>
          <a:sx n="66" d="100"/>
          <a:sy n="66" d="100"/>
        </p:scale>
        <p:origin x="-72" y="-54"/>
      </p:cViewPr>
      <p:guideLst>
        <p:guide orient="horz" pos="2160"/>
        <p:guide pos="2880"/>
      </p:guideLst>
    </p:cSldViewPr>
  </p:slideViewPr>
  <p:outlineViewPr>
    <p:cViewPr>
      <p:scale>
        <a:sx n="33" d="100"/>
        <a:sy n="33" d="100"/>
      </p:scale>
      <p:origin x="48" y="7698"/>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font" Target="fonts/font9.fntdata"/><Relationship Id="rId107" Type="http://schemas.openxmlformats.org/officeDocument/2006/relationships/slide" Target="slides/slide106.xml"/><Relationship Id="rId268" Type="http://schemas.openxmlformats.org/officeDocument/2006/relationships/font" Target="fonts/font30.fntdata"/><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notesMaster" Target="notesMasters/notesMaster1.xml"/><Relationship Id="rId258" Type="http://schemas.openxmlformats.org/officeDocument/2006/relationships/font" Target="fonts/font20.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font" Target="fonts/font10.fntdata"/><Relationship Id="rId269" Type="http://schemas.openxmlformats.org/officeDocument/2006/relationships/font" Target="fonts/font31.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handoutMaster" Target="handoutMasters/handoutMaster1.xml"/><Relationship Id="rId259" Type="http://schemas.openxmlformats.org/officeDocument/2006/relationships/font" Target="fonts/font21.fntdata"/><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font" Target="fonts/font32.fntdata"/><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font" Target="fonts/font6.fntdata"/><Relationship Id="rId249" Type="http://schemas.openxmlformats.org/officeDocument/2006/relationships/font" Target="fonts/font11.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font" Target="fonts/font22.fntdata"/><Relationship Id="rId265" Type="http://schemas.openxmlformats.org/officeDocument/2006/relationships/font" Target="fonts/font27.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font" Target="fonts/font12.fntdata"/><Relationship Id="rId255" Type="http://schemas.openxmlformats.org/officeDocument/2006/relationships/font" Target="fonts/font17.fntdata"/><Relationship Id="rId271" Type="http://schemas.openxmlformats.org/officeDocument/2006/relationships/font" Target="fonts/font33.fntdata"/><Relationship Id="rId276" Type="http://schemas.openxmlformats.org/officeDocument/2006/relationships/viewProps" Target="view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font" Target="fonts/font2.fntdata"/><Relationship Id="rId245" Type="http://schemas.openxmlformats.org/officeDocument/2006/relationships/font" Target="fonts/font7.fntdata"/><Relationship Id="rId261" Type="http://schemas.openxmlformats.org/officeDocument/2006/relationships/font" Target="fonts/font23.fntdata"/><Relationship Id="rId266" Type="http://schemas.openxmlformats.org/officeDocument/2006/relationships/font" Target="fonts/font28.fntdata"/><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font" Target="fonts/font13.fntdata"/><Relationship Id="rId256" Type="http://schemas.openxmlformats.org/officeDocument/2006/relationships/font" Target="fonts/font18.fntdata"/><Relationship Id="rId277"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font" Target="fonts/font34.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font" Target="fonts/font3.fntdata"/><Relationship Id="rId246" Type="http://schemas.openxmlformats.org/officeDocument/2006/relationships/font" Target="fonts/font8.fntdata"/><Relationship Id="rId267" Type="http://schemas.openxmlformats.org/officeDocument/2006/relationships/font" Target="fonts/font29.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font" Target="fonts/font19.fntdata"/><Relationship Id="rId278"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font" Target="fonts/font14.fntdata"/><Relationship Id="rId273" Type="http://schemas.openxmlformats.org/officeDocument/2006/relationships/font" Target="fonts/font35.fntdata"/><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font" Target="fonts/font4.fntdata"/><Relationship Id="rId263" Type="http://schemas.openxmlformats.org/officeDocument/2006/relationships/font" Target="fonts/font25.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font" Target="fonts/font15.fntdata"/><Relationship Id="rId274" Type="http://schemas.openxmlformats.org/officeDocument/2006/relationships/tags" Target="tags/tag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font" Target="fonts/font5.fntdata"/><Relationship Id="rId264" Type="http://schemas.openxmlformats.org/officeDocument/2006/relationships/font" Target="fonts/font26.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font" Target="fonts/font16.fntdata"/><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presProps" Target="pres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G:\Work\RA\BiasTrust\BiasTrust%20files\userstudy_info.xlsx"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eff\Documents\Presentations\AAAI%202013%20Tutorial\bar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Work\presos\598HIgraph.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Sheet1!$C$1</c:f>
              <c:strCache>
                <c:ptCount val="1"/>
                <c:pt idx="0">
                  <c:v> Populations </c:v>
                </c:pt>
              </c:strCache>
            </c:strRef>
          </c:tx>
          <c:spPr>
            <a:effectLst>
              <a:outerShdw blurRad="50800" dist="38100" dir="2700000" algn="tl" rotWithShape="0">
                <a:prstClr val="black">
                  <a:alpha val="40000"/>
                </a:prstClr>
              </a:outerShdw>
            </a:effectLst>
          </c:spPr>
          <c:invertIfNegative val="0"/>
          <c:cat>
            <c:strRef>
              <c:f>Sheet1!$A$2:$A$17</c:f>
              <c:strCache>
                <c:ptCount val="16"/>
                <c:pt idx="0">
                  <c:v>Voting</c:v>
                </c:pt>
                <c:pt idx="2">
                  <c:v>Sums</c:v>
                </c:pt>
                <c:pt idx="3">
                  <c:v>3-Estimates</c:v>
                </c:pt>
                <c:pt idx="4">
                  <c:v>TruthFinder</c:v>
                </c:pt>
                <c:pt idx="5">
                  <c:v>Average-Log</c:v>
                </c:pt>
                <c:pt idx="6">
                  <c:v>Investment</c:v>
                </c:pt>
                <c:pt idx="7">
                  <c:v>PooledInvestment</c:v>
                </c:pt>
                <c:pt idx="9">
                  <c:v>SimpleLCA</c:v>
                </c:pt>
                <c:pt idx="10">
                  <c:v>GuessLCA</c:v>
                </c:pt>
                <c:pt idx="11">
                  <c:v>MistakeLCA_g</c:v>
                </c:pt>
                <c:pt idx="12">
                  <c:v>MistakeLCA_m</c:v>
                </c:pt>
                <c:pt idx="13">
                  <c:v>LieLCA_g</c:v>
                </c:pt>
                <c:pt idx="14">
                  <c:v>LieLCA_m</c:v>
                </c:pt>
                <c:pt idx="15">
                  <c:v>LieLCA_s</c:v>
                </c:pt>
              </c:strCache>
            </c:strRef>
          </c:cat>
          <c:val>
            <c:numRef>
              <c:f>Sheet1!$C$2:$C$17</c:f>
              <c:numCache>
                <c:formatCode>General</c:formatCode>
                <c:ptCount val="16"/>
                <c:pt idx="0">
                  <c:v>79.930000000000007</c:v>
                </c:pt>
                <c:pt idx="2">
                  <c:v>82.12</c:v>
                </c:pt>
                <c:pt idx="3">
                  <c:v>74.45</c:v>
                </c:pt>
                <c:pt idx="4">
                  <c:v>85.04</c:v>
                </c:pt>
                <c:pt idx="5">
                  <c:v>81.02</c:v>
                </c:pt>
                <c:pt idx="6">
                  <c:v>75.55</c:v>
                </c:pt>
                <c:pt idx="7">
                  <c:v>79.930000000000007</c:v>
                </c:pt>
                <c:pt idx="9">
                  <c:v>82.48</c:v>
                </c:pt>
                <c:pt idx="10">
                  <c:v>83.58</c:v>
                </c:pt>
                <c:pt idx="11">
                  <c:v>82.12</c:v>
                </c:pt>
                <c:pt idx="12">
                  <c:v>86.13</c:v>
                </c:pt>
                <c:pt idx="13">
                  <c:v>81.39</c:v>
                </c:pt>
                <c:pt idx="14">
                  <c:v>83.94</c:v>
                </c:pt>
                <c:pt idx="15">
                  <c:v>82.85</c:v>
                </c:pt>
              </c:numCache>
            </c:numRef>
          </c:val>
        </c:ser>
        <c:dLbls>
          <c:showLegendKey val="0"/>
          <c:showVal val="0"/>
          <c:showCatName val="0"/>
          <c:showSerName val="0"/>
          <c:showPercent val="0"/>
          <c:showBubbleSize val="0"/>
        </c:dLbls>
        <c:gapWidth val="30"/>
        <c:axId val="41513728"/>
        <c:axId val="41515264"/>
      </c:barChart>
      <c:catAx>
        <c:axId val="41513728"/>
        <c:scaling>
          <c:orientation val="minMax"/>
        </c:scaling>
        <c:delete val="0"/>
        <c:axPos val="b"/>
        <c:majorTickMark val="out"/>
        <c:minorTickMark val="none"/>
        <c:tickLblPos val="nextTo"/>
        <c:txPr>
          <a:bodyPr/>
          <a:lstStyle/>
          <a:p>
            <a:pPr>
              <a:defRPr sz="1400"/>
            </a:pPr>
            <a:endParaRPr lang="en-US"/>
          </a:p>
        </c:txPr>
        <c:crossAx val="41515264"/>
        <c:crosses val="autoZero"/>
        <c:auto val="1"/>
        <c:lblAlgn val="ctr"/>
        <c:lblOffset val="100"/>
        <c:tickMarkSkip val="31999"/>
        <c:noMultiLvlLbl val="0"/>
      </c:catAx>
      <c:valAx>
        <c:axId val="41515264"/>
        <c:scaling>
          <c:orientation val="minMax"/>
          <c:min val="72"/>
        </c:scaling>
        <c:delete val="0"/>
        <c:axPos val="l"/>
        <c:majorGridlines/>
        <c:numFmt formatCode="General" sourceLinked="1"/>
        <c:majorTickMark val="out"/>
        <c:minorTickMark val="none"/>
        <c:tickLblPos val="nextTo"/>
        <c:crossAx val="41513728"/>
        <c:crosses val="autoZero"/>
        <c:crossBetween val="between"/>
        <c:majorUnit val="1"/>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09551523450873E-2"/>
          <c:y val="5.7987432227905818E-2"/>
          <c:w val="0.69527570466735134"/>
          <c:h val="0.65707128762189404"/>
        </c:manualLayout>
      </c:layout>
      <c:barChart>
        <c:barDir val="col"/>
        <c:grouping val="clustered"/>
        <c:varyColors val="0"/>
        <c:ser>
          <c:idx val="0"/>
          <c:order val="0"/>
          <c:tx>
            <c:strRef>
              <c:f>Sheet1!$B$1</c:f>
              <c:strCache>
                <c:ptCount val="1"/>
                <c:pt idx="0">
                  <c:v>Standard</c:v>
                </c:pt>
              </c:strCache>
            </c:strRef>
          </c:tx>
          <c:spPr>
            <a:solidFill>
              <a:srgbClr val="0066FF"/>
            </a:solidFill>
          </c:spPr>
          <c:invertIfNegative val="0"/>
          <c:cat>
            <c:strRef>
              <c:f>Sheet1!$A$2:$A$7</c:f>
              <c:strCache>
                <c:ptCount val="6"/>
                <c:pt idx="0">
                  <c:v>Sums</c:v>
                </c:pt>
                <c:pt idx="1">
                  <c:v>TruthFinder</c:v>
                </c:pt>
                <c:pt idx="2">
                  <c:v>Average-Log</c:v>
                </c:pt>
                <c:pt idx="3">
                  <c:v>Investment</c:v>
                </c:pt>
                <c:pt idx="4">
                  <c:v>Investment/Avg</c:v>
                </c:pt>
                <c:pt idx="5">
                  <c:v>PooledInvestment/Avg</c:v>
                </c:pt>
              </c:strCache>
            </c:strRef>
          </c:cat>
          <c:val>
            <c:numRef>
              <c:f>Sheet1!$B$2:$B$7</c:f>
              <c:numCache>
                <c:formatCode>General</c:formatCode>
                <c:ptCount val="6"/>
                <c:pt idx="0">
                  <c:v>81.819999999999993</c:v>
                </c:pt>
                <c:pt idx="1">
                  <c:v>84.42</c:v>
                </c:pt>
                <c:pt idx="2">
                  <c:v>80.84</c:v>
                </c:pt>
                <c:pt idx="3">
                  <c:v>87.99</c:v>
                </c:pt>
                <c:pt idx="4">
                  <c:v>87.99</c:v>
                </c:pt>
                <c:pt idx="5">
                  <c:v>80.19</c:v>
                </c:pt>
              </c:numCache>
            </c:numRef>
          </c:val>
        </c:ser>
        <c:ser>
          <c:idx val="1"/>
          <c:order val="1"/>
          <c:tx>
            <c:strRef>
              <c:f>Sheet1!$C$1</c:f>
              <c:strCache>
                <c:ptCount val="1"/>
                <c:pt idx="0">
                  <c:v>Generalized</c:v>
                </c:pt>
              </c:strCache>
            </c:strRef>
          </c:tx>
          <c:spPr>
            <a:solidFill>
              <a:srgbClr val="33CC33"/>
            </a:solidFill>
          </c:spPr>
          <c:invertIfNegative val="0"/>
          <c:cat>
            <c:strRef>
              <c:f>Sheet1!$A$2:$A$7</c:f>
              <c:strCache>
                <c:ptCount val="6"/>
                <c:pt idx="0">
                  <c:v>Sums</c:v>
                </c:pt>
                <c:pt idx="1">
                  <c:v>TruthFinder</c:v>
                </c:pt>
                <c:pt idx="2">
                  <c:v>Average-Log</c:v>
                </c:pt>
                <c:pt idx="3">
                  <c:v>Investment</c:v>
                </c:pt>
                <c:pt idx="4">
                  <c:v>Investment/Avg</c:v>
                </c:pt>
                <c:pt idx="5">
                  <c:v>PooledInvestment/Avg</c:v>
                </c:pt>
              </c:strCache>
            </c:strRef>
          </c:cat>
          <c:val>
            <c:numRef>
              <c:f>Sheet1!$C$2:$C$7</c:f>
              <c:numCache>
                <c:formatCode>General</c:formatCode>
                <c:ptCount val="6"/>
                <c:pt idx="0">
                  <c:v>84.74</c:v>
                </c:pt>
                <c:pt idx="1">
                  <c:v>84.09</c:v>
                </c:pt>
                <c:pt idx="2">
                  <c:v>82.79</c:v>
                </c:pt>
                <c:pt idx="3">
                  <c:v>88.96</c:v>
                </c:pt>
                <c:pt idx="4">
                  <c:v>89.61</c:v>
                </c:pt>
                <c:pt idx="5">
                  <c:v>84.74</c:v>
                </c:pt>
              </c:numCache>
            </c:numRef>
          </c:val>
        </c:ser>
        <c:ser>
          <c:idx val="2"/>
          <c:order val="2"/>
          <c:tx>
            <c:strRef>
              <c:f>Sheet1!$D$1</c:f>
              <c:strCache>
                <c:ptCount val="1"/>
                <c:pt idx="0">
                  <c:v>Constrained</c:v>
                </c:pt>
              </c:strCache>
            </c:strRef>
          </c:tx>
          <c:spPr>
            <a:solidFill>
              <a:srgbClr val="C00000"/>
            </a:solidFill>
          </c:spPr>
          <c:invertIfNegative val="0"/>
          <c:cat>
            <c:strRef>
              <c:f>Sheet1!$A$2:$A$7</c:f>
              <c:strCache>
                <c:ptCount val="6"/>
                <c:pt idx="0">
                  <c:v>Sums</c:v>
                </c:pt>
                <c:pt idx="1">
                  <c:v>TruthFinder</c:v>
                </c:pt>
                <c:pt idx="2">
                  <c:v>Average-Log</c:v>
                </c:pt>
                <c:pt idx="3">
                  <c:v>Investment</c:v>
                </c:pt>
                <c:pt idx="4">
                  <c:v>Investment/Avg</c:v>
                </c:pt>
                <c:pt idx="5">
                  <c:v>PooledInvestment/Avg</c:v>
                </c:pt>
              </c:strCache>
            </c:strRef>
          </c:cat>
          <c:val>
            <c:numRef>
              <c:f>Sheet1!$D$2:$D$7</c:f>
              <c:numCache>
                <c:formatCode>General</c:formatCode>
                <c:ptCount val="6"/>
                <c:pt idx="0">
                  <c:v>85.06</c:v>
                </c:pt>
                <c:pt idx="1">
                  <c:v>87.34</c:v>
                </c:pt>
                <c:pt idx="2">
                  <c:v>84.74</c:v>
                </c:pt>
                <c:pt idx="3">
                  <c:v>89.29</c:v>
                </c:pt>
                <c:pt idx="4">
                  <c:v>89.29</c:v>
                </c:pt>
                <c:pt idx="5">
                  <c:v>84.09</c:v>
                </c:pt>
              </c:numCache>
            </c:numRef>
          </c:val>
        </c:ser>
        <c:ser>
          <c:idx val="3"/>
          <c:order val="3"/>
          <c:tx>
            <c:strRef>
              <c:f>Sheet1!$E$1</c:f>
              <c:strCache>
                <c:ptCount val="1"/>
                <c:pt idx="0">
                  <c:v>Joint</c:v>
                </c:pt>
              </c:strCache>
            </c:strRef>
          </c:tx>
          <c:spPr>
            <a:solidFill>
              <a:srgbClr val="7030A0"/>
            </a:solidFill>
          </c:spPr>
          <c:invertIfNegative val="0"/>
          <c:cat>
            <c:strRef>
              <c:f>Sheet1!$A$2:$A$7</c:f>
              <c:strCache>
                <c:ptCount val="6"/>
                <c:pt idx="0">
                  <c:v>Sums</c:v>
                </c:pt>
                <c:pt idx="1">
                  <c:v>TruthFinder</c:v>
                </c:pt>
                <c:pt idx="2">
                  <c:v>Average-Log</c:v>
                </c:pt>
                <c:pt idx="3">
                  <c:v>Investment</c:v>
                </c:pt>
                <c:pt idx="4">
                  <c:v>Investment/Avg</c:v>
                </c:pt>
                <c:pt idx="5">
                  <c:v>PooledInvestment/Avg</c:v>
                </c:pt>
              </c:strCache>
            </c:strRef>
          </c:cat>
          <c:val>
            <c:numRef>
              <c:f>Sheet1!$E$2:$E$7</c:f>
              <c:numCache>
                <c:formatCode>General</c:formatCode>
                <c:ptCount val="6"/>
                <c:pt idx="0">
                  <c:v>87.99</c:v>
                </c:pt>
                <c:pt idx="1">
                  <c:v>87.66</c:v>
                </c:pt>
                <c:pt idx="2">
                  <c:v>86.69</c:v>
                </c:pt>
                <c:pt idx="3">
                  <c:v>90.58</c:v>
                </c:pt>
                <c:pt idx="4">
                  <c:v>90.26</c:v>
                </c:pt>
                <c:pt idx="5">
                  <c:v>87.99</c:v>
                </c:pt>
              </c:numCache>
            </c:numRef>
          </c:val>
        </c:ser>
        <c:dLbls>
          <c:showLegendKey val="0"/>
          <c:showVal val="0"/>
          <c:showCatName val="0"/>
          <c:showSerName val="0"/>
          <c:showPercent val="0"/>
          <c:showBubbleSize val="0"/>
        </c:dLbls>
        <c:gapWidth val="150"/>
        <c:axId val="175995520"/>
        <c:axId val="176050560"/>
      </c:barChart>
      <c:catAx>
        <c:axId val="175995520"/>
        <c:scaling>
          <c:orientation val="minMax"/>
        </c:scaling>
        <c:delete val="0"/>
        <c:axPos val="b"/>
        <c:majorTickMark val="out"/>
        <c:minorTickMark val="none"/>
        <c:tickLblPos val="nextTo"/>
        <c:txPr>
          <a:bodyPr/>
          <a:lstStyle/>
          <a:p>
            <a:pPr>
              <a:defRPr sz="1400"/>
            </a:pPr>
            <a:endParaRPr lang="en-US"/>
          </a:p>
        </c:txPr>
        <c:crossAx val="176050560"/>
        <c:crosses val="autoZero"/>
        <c:auto val="1"/>
        <c:lblAlgn val="ctr"/>
        <c:lblOffset val="100"/>
        <c:noMultiLvlLbl val="0"/>
      </c:catAx>
      <c:valAx>
        <c:axId val="176050560"/>
        <c:scaling>
          <c:orientation val="minMax"/>
          <c:max val="91"/>
          <c:min val="80"/>
        </c:scaling>
        <c:delete val="0"/>
        <c:axPos val="l"/>
        <c:majorGridlines/>
        <c:numFmt formatCode="General" sourceLinked="1"/>
        <c:majorTickMark val="out"/>
        <c:minorTickMark val="none"/>
        <c:tickLblPos val="nextTo"/>
        <c:crossAx val="17599552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49007037837088E-2"/>
          <c:y val="2.5348218458993994E-2"/>
          <c:w val="0.94555187791791517"/>
          <c:h val="0.72794754251608962"/>
        </c:manualLayout>
      </c:layout>
      <c:barChart>
        <c:barDir val="col"/>
        <c:grouping val="clustered"/>
        <c:varyColors val="1"/>
        <c:ser>
          <c:idx val="0"/>
          <c:order val="0"/>
          <c:tx>
            <c:strRef>
              <c:f>Sheet1!$B$1</c:f>
              <c:strCache>
                <c:ptCount val="1"/>
                <c:pt idx="0">
                  <c:v> Books </c:v>
                </c:pt>
              </c:strCache>
            </c:strRef>
          </c:tx>
          <c:invertIfNegative val="0"/>
          <c:dPt>
            <c:idx val="14"/>
            <c:invertIfNegative val="0"/>
            <c:bubble3D val="0"/>
            <c:spPr>
              <a:solidFill>
                <a:srgbClr val="FF6165"/>
              </a:solidFill>
            </c:spPr>
          </c:dPt>
          <c:cat>
            <c:strRef>
              <c:f>Sheet1!$A$2:$A$17</c:f>
              <c:strCache>
                <c:ptCount val="16"/>
                <c:pt idx="0">
                  <c:v>Voting</c:v>
                </c:pt>
                <c:pt idx="2">
                  <c:v>Sums</c:v>
                </c:pt>
                <c:pt idx="3">
                  <c:v>3-Estimates</c:v>
                </c:pt>
                <c:pt idx="4">
                  <c:v>TruthFinder</c:v>
                </c:pt>
                <c:pt idx="5">
                  <c:v>Average-Log</c:v>
                </c:pt>
                <c:pt idx="6">
                  <c:v>Investment</c:v>
                </c:pt>
                <c:pt idx="7">
                  <c:v>PooledInvestment</c:v>
                </c:pt>
                <c:pt idx="9">
                  <c:v>SimpleLCA</c:v>
                </c:pt>
                <c:pt idx="10">
                  <c:v>GuessLCA</c:v>
                </c:pt>
                <c:pt idx="11">
                  <c:v>MistakeLCA_g</c:v>
                </c:pt>
                <c:pt idx="12">
                  <c:v>MistakeLCA_m</c:v>
                </c:pt>
                <c:pt idx="13">
                  <c:v>LieLCA_g</c:v>
                </c:pt>
                <c:pt idx="14">
                  <c:v>LieLCA_m</c:v>
                </c:pt>
                <c:pt idx="15">
                  <c:v>LieLCA_s</c:v>
                </c:pt>
              </c:strCache>
            </c:strRef>
          </c:cat>
          <c:val>
            <c:numRef>
              <c:f>Sheet1!$B$2:$B$17</c:f>
              <c:numCache>
                <c:formatCode>General</c:formatCode>
                <c:ptCount val="16"/>
                <c:pt idx="0">
                  <c:v>84.95</c:v>
                </c:pt>
                <c:pt idx="2">
                  <c:v>82.87</c:v>
                </c:pt>
                <c:pt idx="3">
                  <c:v>85.12</c:v>
                </c:pt>
                <c:pt idx="4">
                  <c:v>86.16</c:v>
                </c:pt>
                <c:pt idx="5">
                  <c:v>85.47</c:v>
                </c:pt>
                <c:pt idx="6">
                  <c:v>80.099999999999994</c:v>
                </c:pt>
                <c:pt idx="7">
                  <c:v>87.72</c:v>
                </c:pt>
                <c:pt idx="9">
                  <c:v>86.51</c:v>
                </c:pt>
                <c:pt idx="10">
                  <c:v>89.1</c:v>
                </c:pt>
                <c:pt idx="11">
                  <c:v>86.33</c:v>
                </c:pt>
                <c:pt idx="12">
                  <c:v>88.58</c:v>
                </c:pt>
                <c:pt idx="13">
                  <c:v>89.62</c:v>
                </c:pt>
                <c:pt idx="14">
                  <c:v>87.89</c:v>
                </c:pt>
                <c:pt idx="15">
                  <c:v>90.83</c:v>
                </c:pt>
              </c:numCache>
            </c:numRef>
          </c:val>
        </c:ser>
        <c:dLbls>
          <c:showLegendKey val="0"/>
          <c:showVal val="0"/>
          <c:showCatName val="0"/>
          <c:showSerName val="0"/>
          <c:showPercent val="0"/>
          <c:showBubbleSize val="0"/>
        </c:dLbls>
        <c:gapWidth val="30"/>
        <c:axId val="180222208"/>
        <c:axId val="180383744"/>
      </c:barChart>
      <c:catAx>
        <c:axId val="180222208"/>
        <c:scaling>
          <c:orientation val="minMax"/>
        </c:scaling>
        <c:delete val="0"/>
        <c:axPos val="b"/>
        <c:majorTickMark val="out"/>
        <c:minorTickMark val="none"/>
        <c:tickLblPos val="nextTo"/>
        <c:txPr>
          <a:bodyPr/>
          <a:lstStyle/>
          <a:p>
            <a:pPr>
              <a:defRPr sz="1400"/>
            </a:pPr>
            <a:endParaRPr lang="en-US"/>
          </a:p>
        </c:txPr>
        <c:crossAx val="180383744"/>
        <c:crosses val="autoZero"/>
        <c:auto val="1"/>
        <c:lblAlgn val="ctr"/>
        <c:lblOffset val="100"/>
        <c:tickMarkSkip val="31999"/>
        <c:noMultiLvlLbl val="0"/>
      </c:catAx>
      <c:valAx>
        <c:axId val="180383744"/>
        <c:scaling>
          <c:orientation val="minMax"/>
          <c:min val="78"/>
        </c:scaling>
        <c:delete val="0"/>
        <c:axPos val="l"/>
        <c:majorGridlines/>
        <c:numFmt formatCode="General" sourceLinked="1"/>
        <c:majorTickMark val="out"/>
        <c:minorTickMark val="none"/>
        <c:tickLblPos val="nextTo"/>
        <c:crossAx val="180222208"/>
        <c:crosses val="autoZero"/>
        <c:crossBetween val="between"/>
        <c:majorUnit val="1"/>
      </c:valAx>
    </c:plotArea>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Sheet1!$C$1</c:f>
              <c:strCache>
                <c:ptCount val="1"/>
                <c:pt idx="0">
                  <c:v> Populations </c:v>
                </c:pt>
              </c:strCache>
            </c:strRef>
          </c:tx>
          <c:spPr>
            <a:effectLst>
              <a:outerShdw blurRad="50800" dist="38100" dir="2700000" algn="tl" rotWithShape="0">
                <a:prstClr val="black">
                  <a:alpha val="40000"/>
                </a:prstClr>
              </a:outerShdw>
            </a:effectLst>
          </c:spPr>
          <c:invertIfNegative val="0"/>
          <c:dPt>
            <c:idx val="14"/>
            <c:invertIfNegative val="0"/>
            <c:bubble3D val="0"/>
            <c:spPr>
              <a:solidFill>
                <a:srgbClr val="FF9393"/>
              </a:solidFill>
              <a:effectLst>
                <a:outerShdw blurRad="50800" dist="38100" dir="2700000" algn="tl" rotWithShape="0">
                  <a:prstClr val="black">
                    <a:alpha val="40000"/>
                  </a:prstClr>
                </a:outerShdw>
              </a:effectLst>
            </c:spPr>
          </c:dPt>
          <c:cat>
            <c:strRef>
              <c:f>Sheet1!$A$2:$A$17</c:f>
              <c:strCache>
                <c:ptCount val="16"/>
                <c:pt idx="0">
                  <c:v>Voting</c:v>
                </c:pt>
                <c:pt idx="2">
                  <c:v>Sums</c:v>
                </c:pt>
                <c:pt idx="3">
                  <c:v>3-Estimates</c:v>
                </c:pt>
                <c:pt idx="4">
                  <c:v>TruthFinder</c:v>
                </c:pt>
                <c:pt idx="5">
                  <c:v>Average-Log</c:v>
                </c:pt>
                <c:pt idx="6">
                  <c:v>Investment</c:v>
                </c:pt>
                <c:pt idx="7">
                  <c:v>PooledInvestment</c:v>
                </c:pt>
                <c:pt idx="9">
                  <c:v>SimpleLCA</c:v>
                </c:pt>
                <c:pt idx="10">
                  <c:v>GuessLCA</c:v>
                </c:pt>
                <c:pt idx="11">
                  <c:v>MistakeLCA_g</c:v>
                </c:pt>
                <c:pt idx="12">
                  <c:v>MistakeLCA_m</c:v>
                </c:pt>
                <c:pt idx="13">
                  <c:v>LieLCA_g</c:v>
                </c:pt>
                <c:pt idx="14">
                  <c:v>LieLCA_m</c:v>
                </c:pt>
                <c:pt idx="15">
                  <c:v>LieLCA_s</c:v>
                </c:pt>
              </c:strCache>
            </c:strRef>
          </c:cat>
          <c:val>
            <c:numRef>
              <c:f>Sheet1!$C$2:$C$17</c:f>
              <c:numCache>
                <c:formatCode>General</c:formatCode>
                <c:ptCount val="16"/>
                <c:pt idx="0">
                  <c:v>79.930000000000007</c:v>
                </c:pt>
                <c:pt idx="2">
                  <c:v>82.12</c:v>
                </c:pt>
                <c:pt idx="3">
                  <c:v>74.45</c:v>
                </c:pt>
                <c:pt idx="4">
                  <c:v>85.04</c:v>
                </c:pt>
                <c:pt idx="5">
                  <c:v>81.02</c:v>
                </c:pt>
                <c:pt idx="6">
                  <c:v>75.55</c:v>
                </c:pt>
                <c:pt idx="7">
                  <c:v>79.930000000000007</c:v>
                </c:pt>
                <c:pt idx="9">
                  <c:v>82.48</c:v>
                </c:pt>
                <c:pt idx="10">
                  <c:v>83.58</c:v>
                </c:pt>
                <c:pt idx="11">
                  <c:v>82.12</c:v>
                </c:pt>
                <c:pt idx="12">
                  <c:v>86.13</c:v>
                </c:pt>
                <c:pt idx="13">
                  <c:v>81.39</c:v>
                </c:pt>
                <c:pt idx="14">
                  <c:v>83.94</c:v>
                </c:pt>
                <c:pt idx="15">
                  <c:v>82.85</c:v>
                </c:pt>
              </c:numCache>
            </c:numRef>
          </c:val>
        </c:ser>
        <c:dLbls>
          <c:showLegendKey val="0"/>
          <c:showVal val="0"/>
          <c:showCatName val="0"/>
          <c:showSerName val="0"/>
          <c:showPercent val="0"/>
          <c:showBubbleSize val="0"/>
        </c:dLbls>
        <c:gapWidth val="30"/>
        <c:axId val="214764544"/>
        <c:axId val="214770432"/>
      </c:barChart>
      <c:catAx>
        <c:axId val="214764544"/>
        <c:scaling>
          <c:orientation val="minMax"/>
        </c:scaling>
        <c:delete val="0"/>
        <c:axPos val="b"/>
        <c:majorTickMark val="out"/>
        <c:minorTickMark val="none"/>
        <c:tickLblPos val="nextTo"/>
        <c:txPr>
          <a:bodyPr/>
          <a:lstStyle/>
          <a:p>
            <a:pPr>
              <a:defRPr sz="1400"/>
            </a:pPr>
            <a:endParaRPr lang="en-US"/>
          </a:p>
        </c:txPr>
        <c:crossAx val="214770432"/>
        <c:crosses val="autoZero"/>
        <c:auto val="1"/>
        <c:lblAlgn val="ctr"/>
        <c:lblOffset val="100"/>
        <c:tickMarkSkip val="31999"/>
        <c:noMultiLvlLbl val="0"/>
      </c:catAx>
      <c:valAx>
        <c:axId val="214770432"/>
        <c:scaling>
          <c:orientation val="minMax"/>
          <c:min val="72"/>
        </c:scaling>
        <c:delete val="0"/>
        <c:axPos val="l"/>
        <c:majorGridlines/>
        <c:numFmt formatCode="General" sourceLinked="1"/>
        <c:majorTickMark val="out"/>
        <c:minorTickMark val="none"/>
        <c:tickLblPos val="nextTo"/>
        <c:crossAx val="214764544"/>
        <c:crosses val="autoZero"/>
        <c:crossBetween val="between"/>
        <c:majorUnit val="1"/>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Sheet1!$D$1</c:f>
              <c:strCache>
                <c:ptCount val="1"/>
                <c:pt idx="0">
                  <c:v> Stocks </c:v>
                </c:pt>
              </c:strCache>
            </c:strRef>
          </c:tx>
          <c:spPr>
            <a:effectLst>
              <a:outerShdw blurRad="50800" dist="38100" dir="2700000" algn="tl" rotWithShape="0">
                <a:prstClr val="black">
                  <a:alpha val="40000"/>
                </a:prstClr>
              </a:outerShdw>
            </a:effectLst>
          </c:spPr>
          <c:invertIfNegative val="0"/>
          <c:dPt>
            <c:idx val="14"/>
            <c:invertIfNegative val="0"/>
            <c:bubble3D val="0"/>
            <c:spPr>
              <a:solidFill>
                <a:srgbClr val="FF9393"/>
              </a:solidFill>
              <a:effectLst>
                <a:outerShdw blurRad="50800" dist="38100" dir="2700000" algn="tl" rotWithShape="0">
                  <a:prstClr val="black">
                    <a:alpha val="40000"/>
                  </a:prstClr>
                </a:outerShdw>
              </a:effectLst>
            </c:spPr>
          </c:dPt>
          <c:cat>
            <c:strRef>
              <c:f>Sheet1!$A$2:$A$17</c:f>
              <c:strCache>
                <c:ptCount val="16"/>
                <c:pt idx="0">
                  <c:v>Voting</c:v>
                </c:pt>
                <c:pt idx="2">
                  <c:v>Sums</c:v>
                </c:pt>
                <c:pt idx="3">
                  <c:v>3-Estimates</c:v>
                </c:pt>
                <c:pt idx="4">
                  <c:v>TruthFinder</c:v>
                </c:pt>
                <c:pt idx="5">
                  <c:v>Average-Log</c:v>
                </c:pt>
                <c:pt idx="6">
                  <c:v>Investment</c:v>
                </c:pt>
                <c:pt idx="7">
                  <c:v>PooledInvestment</c:v>
                </c:pt>
                <c:pt idx="9">
                  <c:v>SimpleLCA</c:v>
                </c:pt>
                <c:pt idx="10">
                  <c:v>GuessLCA</c:v>
                </c:pt>
                <c:pt idx="11">
                  <c:v>MistakeLCA_g</c:v>
                </c:pt>
                <c:pt idx="12">
                  <c:v>MistakeLCA_m</c:v>
                </c:pt>
                <c:pt idx="13">
                  <c:v>LieLCA_g</c:v>
                </c:pt>
                <c:pt idx="14">
                  <c:v>LieLCA_m</c:v>
                </c:pt>
                <c:pt idx="15">
                  <c:v>LieLCA_s</c:v>
                </c:pt>
              </c:strCache>
            </c:strRef>
          </c:cat>
          <c:val>
            <c:numRef>
              <c:f>Sheet1!$D$2:$D$17</c:f>
              <c:numCache>
                <c:formatCode>General</c:formatCode>
                <c:ptCount val="16"/>
                <c:pt idx="0">
                  <c:v>47.14</c:v>
                </c:pt>
                <c:pt idx="2">
                  <c:v>48.93</c:v>
                </c:pt>
                <c:pt idx="3">
                  <c:v>47.14</c:v>
                </c:pt>
                <c:pt idx="4">
                  <c:v>47.14</c:v>
                </c:pt>
                <c:pt idx="5">
                  <c:v>46.61</c:v>
                </c:pt>
                <c:pt idx="6">
                  <c:v>51.61</c:v>
                </c:pt>
                <c:pt idx="7">
                  <c:v>48.93</c:v>
                </c:pt>
                <c:pt idx="9">
                  <c:v>56.96</c:v>
                </c:pt>
                <c:pt idx="10">
                  <c:v>56.25</c:v>
                </c:pt>
                <c:pt idx="11">
                  <c:v>55.54</c:v>
                </c:pt>
                <c:pt idx="12">
                  <c:v>50.89</c:v>
                </c:pt>
                <c:pt idx="13">
                  <c:v>57.86</c:v>
                </c:pt>
                <c:pt idx="14">
                  <c:v>51.61</c:v>
                </c:pt>
                <c:pt idx="15">
                  <c:v>53.39</c:v>
                </c:pt>
              </c:numCache>
            </c:numRef>
          </c:val>
        </c:ser>
        <c:dLbls>
          <c:showLegendKey val="0"/>
          <c:showVal val="0"/>
          <c:showCatName val="0"/>
          <c:showSerName val="0"/>
          <c:showPercent val="0"/>
          <c:showBubbleSize val="0"/>
        </c:dLbls>
        <c:gapWidth val="30"/>
        <c:axId val="214822912"/>
        <c:axId val="214824448"/>
      </c:barChart>
      <c:catAx>
        <c:axId val="214822912"/>
        <c:scaling>
          <c:orientation val="minMax"/>
        </c:scaling>
        <c:delete val="0"/>
        <c:axPos val="b"/>
        <c:majorTickMark val="out"/>
        <c:minorTickMark val="none"/>
        <c:tickLblPos val="nextTo"/>
        <c:txPr>
          <a:bodyPr/>
          <a:lstStyle/>
          <a:p>
            <a:pPr>
              <a:defRPr sz="1400"/>
            </a:pPr>
            <a:endParaRPr lang="en-US"/>
          </a:p>
        </c:txPr>
        <c:crossAx val="214824448"/>
        <c:crosses val="autoZero"/>
        <c:auto val="1"/>
        <c:lblAlgn val="ctr"/>
        <c:lblOffset val="100"/>
        <c:tickMarkSkip val="31999"/>
        <c:noMultiLvlLbl val="0"/>
      </c:catAx>
      <c:valAx>
        <c:axId val="214824448"/>
        <c:scaling>
          <c:orientation val="minMax"/>
          <c:min val="45"/>
        </c:scaling>
        <c:delete val="0"/>
        <c:axPos val="l"/>
        <c:majorGridlines/>
        <c:numFmt formatCode="General" sourceLinked="1"/>
        <c:majorTickMark val="out"/>
        <c:minorTickMark val="none"/>
        <c:tickLblPos val="nextTo"/>
        <c:crossAx val="214822912"/>
        <c:crosses val="autoZero"/>
        <c:crossBetween val="between"/>
        <c:majorUnit val="1"/>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Sheet1!$E$1</c:f>
              <c:strCache>
                <c:ptCount val="1"/>
                <c:pt idx="0">
                  <c:v> Supreme Court</c:v>
                </c:pt>
              </c:strCache>
            </c:strRef>
          </c:tx>
          <c:spPr>
            <a:effectLst>
              <a:outerShdw blurRad="50800" dist="38100" dir="2700000" algn="tl" rotWithShape="0">
                <a:prstClr val="black">
                  <a:alpha val="40000"/>
                </a:prstClr>
              </a:outerShdw>
            </a:effectLst>
          </c:spPr>
          <c:invertIfNegative val="0"/>
          <c:cat>
            <c:strRef>
              <c:f>Sheet1!$A$2:$A$13</c:f>
              <c:strCache>
                <c:ptCount val="12"/>
                <c:pt idx="0">
                  <c:v>Voting</c:v>
                </c:pt>
                <c:pt idx="2">
                  <c:v>Sums</c:v>
                </c:pt>
                <c:pt idx="3">
                  <c:v>3-Estimates</c:v>
                </c:pt>
                <c:pt idx="4">
                  <c:v>TruthFinder</c:v>
                </c:pt>
                <c:pt idx="5">
                  <c:v>Average-Log</c:v>
                </c:pt>
                <c:pt idx="6">
                  <c:v>Investment</c:v>
                </c:pt>
                <c:pt idx="7">
                  <c:v>PooledInvestment</c:v>
                </c:pt>
                <c:pt idx="9">
                  <c:v>SimpleLCA</c:v>
                </c:pt>
                <c:pt idx="10">
                  <c:v>GuessLCA</c:v>
                </c:pt>
                <c:pt idx="11">
                  <c:v>MistakeLCA_g</c:v>
                </c:pt>
              </c:strCache>
            </c:strRef>
          </c:cat>
          <c:val>
            <c:numRef>
              <c:f>Sheet1!$E$2:$E$12</c:f>
              <c:numCache>
                <c:formatCode>General</c:formatCode>
                <c:ptCount val="11"/>
                <c:pt idx="0">
                  <c:v>54.72</c:v>
                </c:pt>
                <c:pt idx="2">
                  <c:v>56.6</c:v>
                </c:pt>
                <c:pt idx="3">
                  <c:v>52.83</c:v>
                </c:pt>
                <c:pt idx="4">
                  <c:v>58.49</c:v>
                </c:pt>
                <c:pt idx="5">
                  <c:v>52.83</c:v>
                </c:pt>
                <c:pt idx="6">
                  <c:v>75.47</c:v>
                </c:pt>
                <c:pt idx="7">
                  <c:v>77.36</c:v>
                </c:pt>
                <c:pt idx="9">
                  <c:v>79.25</c:v>
                </c:pt>
                <c:pt idx="10">
                  <c:v>88.68</c:v>
                </c:pt>
              </c:numCache>
            </c:numRef>
          </c:val>
        </c:ser>
        <c:dLbls>
          <c:showLegendKey val="0"/>
          <c:showVal val="0"/>
          <c:showCatName val="0"/>
          <c:showSerName val="0"/>
          <c:showPercent val="0"/>
          <c:showBubbleSize val="0"/>
        </c:dLbls>
        <c:gapWidth val="30"/>
        <c:axId val="214867328"/>
        <c:axId val="215028864"/>
      </c:barChart>
      <c:catAx>
        <c:axId val="214867328"/>
        <c:scaling>
          <c:orientation val="minMax"/>
        </c:scaling>
        <c:delete val="0"/>
        <c:axPos val="b"/>
        <c:majorTickMark val="out"/>
        <c:minorTickMark val="none"/>
        <c:tickLblPos val="nextTo"/>
        <c:txPr>
          <a:bodyPr/>
          <a:lstStyle/>
          <a:p>
            <a:pPr>
              <a:defRPr sz="1400"/>
            </a:pPr>
            <a:endParaRPr lang="en-US"/>
          </a:p>
        </c:txPr>
        <c:crossAx val="215028864"/>
        <c:crosses val="autoZero"/>
        <c:auto val="1"/>
        <c:lblAlgn val="ctr"/>
        <c:lblOffset val="100"/>
        <c:tickMarkSkip val="31999"/>
        <c:noMultiLvlLbl val="0"/>
      </c:catAx>
      <c:valAx>
        <c:axId val="215028864"/>
        <c:scaling>
          <c:orientation val="minMax"/>
          <c:min val="50"/>
        </c:scaling>
        <c:delete val="0"/>
        <c:axPos val="l"/>
        <c:majorGridlines/>
        <c:numFmt formatCode="General" sourceLinked="1"/>
        <c:majorTickMark val="out"/>
        <c:minorTickMark val="none"/>
        <c:tickLblPos val="nextTo"/>
        <c:crossAx val="214867328"/>
        <c:crosses val="autoZero"/>
        <c:crossBetween val="between"/>
        <c:majorUnit val="2"/>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4"/>
          <c:order val="0"/>
          <c:tx>
            <c:strRef>
              <c:f>posbased!$H$3</c:f>
              <c:strCache>
                <c:ptCount val="1"/>
                <c:pt idx="0">
                  <c:v>UI# {1a, 1b}</c:v>
                </c:pt>
              </c:strCache>
            </c:strRef>
          </c:tx>
          <c:spPr>
            <a:ln w="38100">
              <a:solidFill>
                <a:srgbClr val="0070C0"/>
              </a:solidFill>
              <a:prstDash val="dash"/>
            </a:ln>
          </c:spPr>
          <c:marker>
            <c:symbol val="star"/>
            <c:size val="7"/>
            <c:spPr>
              <a:noFill/>
              <a:ln>
                <a:solidFill>
                  <a:srgbClr val="0070C0"/>
                </a:solidFill>
                <a:prstDash val="dash"/>
              </a:ln>
            </c:spPr>
          </c:marker>
          <c:cat>
            <c:strRef>
              <c:f>posbased!$C$4:$C$23</c:f>
              <c:strCache>
                <c:ptCount val="20"/>
                <c:pt idx="0">
                  <c:v>1:P</c:v>
                </c:pt>
                <c:pt idx="1">
                  <c:v>1:C</c:v>
                </c:pt>
                <c:pt idx="2">
                  <c:v>2:P</c:v>
                </c:pt>
                <c:pt idx="3">
                  <c:v>2:C</c:v>
                </c:pt>
                <c:pt idx="4">
                  <c:v>3:P</c:v>
                </c:pt>
                <c:pt idx="5">
                  <c:v>3:C</c:v>
                </c:pt>
                <c:pt idx="6">
                  <c:v>4:P</c:v>
                </c:pt>
                <c:pt idx="7">
                  <c:v>4:C</c:v>
                </c:pt>
                <c:pt idx="8">
                  <c:v>5:P</c:v>
                </c:pt>
                <c:pt idx="9">
                  <c:v>5:C</c:v>
                </c:pt>
                <c:pt idx="10">
                  <c:v>6:P</c:v>
                </c:pt>
                <c:pt idx="11">
                  <c:v>6:C</c:v>
                </c:pt>
                <c:pt idx="12">
                  <c:v>7:P</c:v>
                </c:pt>
                <c:pt idx="13">
                  <c:v>7:C</c:v>
                </c:pt>
                <c:pt idx="14">
                  <c:v>8:P</c:v>
                </c:pt>
                <c:pt idx="15">
                  <c:v>8:C</c:v>
                </c:pt>
                <c:pt idx="16">
                  <c:v>9:P</c:v>
                </c:pt>
                <c:pt idx="17">
                  <c:v>9:C</c:v>
                </c:pt>
                <c:pt idx="18">
                  <c:v>10:P</c:v>
                </c:pt>
                <c:pt idx="19">
                  <c:v>10:C</c:v>
                </c:pt>
              </c:strCache>
            </c:strRef>
          </c:cat>
          <c:val>
            <c:numRef>
              <c:f>posbased!$H$4:$H$23</c:f>
              <c:numCache>
                <c:formatCode>0.00</c:formatCode>
                <c:ptCount val="20"/>
                <c:pt idx="0">
                  <c:v>100</c:v>
                </c:pt>
                <c:pt idx="1">
                  <c:v>60</c:v>
                </c:pt>
                <c:pt idx="2">
                  <c:v>90</c:v>
                </c:pt>
                <c:pt idx="3">
                  <c:v>60</c:v>
                </c:pt>
                <c:pt idx="4">
                  <c:v>90</c:v>
                </c:pt>
                <c:pt idx="5">
                  <c:v>10</c:v>
                </c:pt>
                <c:pt idx="6">
                  <c:v>80</c:v>
                </c:pt>
                <c:pt idx="7">
                  <c:v>10</c:v>
                </c:pt>
                <c:pt idx="8">
                  <c:v>80</c:v>
                </c:pt>
                <c:pt idx="9">
                  <c:v>10</c:v>
                </c:pt>
                <c:pt idx="10">
                  <c:v>70</c:v>
                </c:pt>
                <c:pt idx="11">
                  <c:v>10</c:v>
                </c:pt>
                <c:pt idx="12">
                  <c:v>50</c:v>
                </c:pt>
                <c:pt idx="13">
                  <c:v>10</c:v>
                </c:pt>
                <c:pt idx="14">
                  <c:v>40</c:v>
                </c:pt>
                <c:pt idx="15">
                  <c:v>10</c:v>
                </c:pt>
                <c:pt idx="16">
                  <c:v>40</c:v>
                </c:pt>
                <c:pt idx="17">
                  <c:v>20</c:v>
                </c:pt>
                <c:pt idx="18">
                  <c:v>40</c:v>
                </c:pt>
                <c:pt idx="19">
                  <c:v>20</c:v>
                </c:pt>
              </c:numCache>
            </c:numRef>
          </c:val>
          <c:smooth val="0"/>
        </c:ser>
        <c:ser>
          <c:idx val="5"/>
          <c:order val="1"/>
          <c:tx>
            <c:strRef>
              <c:f>posbased!$I$3</c:f>
              <c:strCache>
                <c:ptCount val="1"/>
                <c:pt idx="0">
                  <c:v>UI# {2a, 2b}</c:v>
                </c:pt>
              </c:strCache>
            </c:strRef>
          </c:tx>
          <c:spPr>
            <a:ln w="31750"/>
          </c:spPr>
          <c:cat>
            <c:strRef>
              <c:f>posbased!$C$4:$C$23</c:f>
              <c:strCache>
                <c:ptCount val="20"/>
                <c:pt idx="0">
                  <c:v>1:P</c:v>
                </c:pt>
                <c:pt idx="1">
                  <c:v>1:C</c:v>
                </c:pt>
                <c:pt idx="2">
                  <c:v>2:P</c:v>
                </c:pt>
                <c:pt idx="3">
                  <c:v>2:C</c:v>
                </c:pt>
                <c:pt idx="4">
                  <c:v>3:P</c:v>
                </c:pt>
                <c:pt idx="5">
                  <c:v>3:C</c:v>
                </c:pt>
                <c:pt idx="6">
                  <c:v>4:P</c:v>
                </c:pt>
                <c:pt idx="7">
                  <c:v>4:C</c:v>
                </c:pt>
                <c:pt idx="8">
                  <c:v>5:P</c:v>
                </c:pt>
                <c:pt idx="9">
                  <c:v>5:C</c:v>
                </c:pt>
                <c:pt idx="10">
                  <c:v>6:P</c:v>
                </c:pt>
                <c:pt idx="11">
                  <c:v>6:C</c:v>
                </c:pt>
                <c:pt idx="12">
                  <c:v>7:P</c:v>
                </c:pt>
                <c:pt idx="13">
                  <c:v>7:C</c:v>
                </c:pt>
                <c:pt idx="14">
                  <c:v>8:P</c:v>
                </c:pt>
                <c:pt idx="15">
                  <c:v>8:C</c:v>
                </c:pt>
                <c:pt idx="16">
                  <c:v>9:P</c:v>
                </c:pt>
                <c:pt idx="17">
                  <c:v>9:C</c:v>
                </c:pt>
                <c:pt idx="18">
                  <c:v>10:P</c:v>
                </c:pt>
                <c:pt idx="19">
                  <c:v>10:C</c:v>
                </c:pt>
              </c:strCache>
            </c:strRef>
          </c:cat>
          <c:val>
            <c:numRef>
              <c:f>posbased!$I$4:$I$23</c:f>
              <c:numCache>
                <c:formatCode>0.00</c:formatCode>
                <c:ptCount val="20"/>
                <c:pt idx="0">
                  <c:v>77.777777777777771</c:v>
                </c:pt>
                <c:pt idx="1">
                  <c:v>100</c:v>
                </c:pt>
                <c:pt idx="2">
                  <c:v>66.666666666666671</c:v>
                </c:pt>
                <c:pt idx="3">
                  <c:v>77.777777777777771</c:v>
                </c:pt>
                <c:pt idx="4">
                  <c:v>88.888888888888886</c:v>
                </c:pt>
                <c:pt idx="5">
                  <c:v>88.888888888888886</c:v>
                </c:pt>
                <c:pt idx="6">
                  <c:v>66.666666666666671</c:v>
                </c:pt>
                <c:pt idx="7">
                  <c:v>66.666666666666671</c:v>
                </c:pt>
                <c:pt idx="8">
                  <c:v>66.666666666666671</c:v>
                </c:pt>
                <c:pt idx="9">
                  <c:v>33.333333333333336</c:v>
                </c:pt>
                <c:pt idx="10">
                  <c:v>77.777777777777771</c:v>
                </c:pt>
                <c:pt idx="11">
                  <c:v>77.777777777777771</c:v>
                </c:pt>
                <c:pt idx="12">
                  <c:v>44.444444444444443</c:v>
                </c:pt>
                <c:pt idx="13">
                  <c:v>44.444444444444443</c:v>
                </c:pt>
                <c:pt idx="14">
                  <c:v>66.666666666666671</c:v>
                </c:pt>
                <c:pt idx="15">
                  <c:v>66.666666666666671</c:v>
                </c:pt>
                <c:pt idx="16">
                  <c:v>44.444444444444443</c:v>
                </c:pt>
                <c:pt idx="17">
                  <c:v>44.444444444444443</c:v>
                </c:pt>
                <c:pt idx="18">
                  <c:v>44.444444444444443</c:v>
                </c:pt>
                <c:pt idx="19">
                  <c:v>44.444444444444443</c:v>
                </c:pt>
              </c:numCache>
            </c:numRef>
          </c:val>
          <c:smooth val="0"/>
        </c:ser>
        <c:dLbls>
          <c:showLegendKey val="0"/>
          <c:showVal val="0"/>
          <c:showCatName val="0"/>
          <c:showSerName val="0"/>
          <c:showPercent val="0"/>
          <c:showBubbleSize val="0"/>
        </c:dLbls>
        <c:marker val="1"/>
        <c:smooth val="0"/>
        <c:axId val="65015168"/>
        <c:axId val="65037440"/>
      </c:lineChart>
      <c:catAx>
        <c:axId val="65015168"/>
        <c:scaling>
          <c:orientation val="minMax"/>
        </c:scaling>
        <c:delete val="0"/>
        <c:axPos val="b"/>
        <c:numFmt formatCode="General" sourceLinked="1"/>
        <c:majorTickMark val="out"/>
        <c:minorTickMark val="none"/>
        <c:tickLblPos val="nextTo"/>
        <c:crossAx val="65037440"/>
        <c:crosses val="autoZero"/>
        <c:auto val="1"/>
        <c:lblAlgn val="ctr"/>
        <c:lblOffset val="100"/>
        <c:noMultiLvlLbl val="0"/>
      </c:catAx>
      <c:valAx>
        <c:axId val="65037440"/>
        <c:scaling>
          <c:orientation val="minMax"/>
        </c:scaling>
        <c:delete val="0"/>
        <c:axPos val="l"/>
        <c:majorGridlines/>
        <c:numFmt formatCode="0.00" sourceLinked="1"/>
        <c:majorTickMark val="out"/>
        <c:minorTickMark val="none"/>
        <c:tickLblPos val="nextTo"/>
        <c:crossAx val="65015168"/>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Single doc/page</c:v>
                </c:pt>
              </c:strCache>
            </c:strRef>
          </c:tx>
          <c:spPr>
            <a:ln>
              <a:solidFill>
                <a:srgbClr val="FF0000"/>
              </a:solidFill>
            </a:ln>
          </c:spPr>
          <c:marker>
            <c:symbol val="square"/>
            <c:size val="5"/>
            <c:spPr>
              <a:solidFill>
                <a:srgbClr val="C00000"/>
              </a:solidFill>
              <a:ln>
                <a:solidFill>
                  <a:srgbClr val="FF0000"/>
                </a:solidFill>
              </a:ln>
            </c:spPr>
          </c:marker>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56.3</c:v>
                </c:pt>
                <c:pt idx="1">
                  <c:v>77.3</c:v>
                </c:pt>
                <c:pt idx="2">
                  <c:v>85.3</c:v>
                </c:pt>
                <c:pt idx="3">
                  <c:v>83.2</c:v>
                </c:pt>
                <c:pt idx="4">
                  <c:v>84.3</c:v>
                </c:pt>
              </c:numCache>
            </c:numRef>
          </c:val>
          <c:smooth val="0"/>
        </c:ser>
        <c:ser>
          <c:idx val="1"/>
          <c:order val="1"/>
          <c:tx>
            <c:strRef>
              <c:f>Sheet1!$C$1</c:f>
              <c:strCache>
                <c:ptCount val="1"/>
                <c:pt idx="0">
                  <c:v>Multiple docs/page</c:v>
                </c:pt>
              </c:strCache>
            </c:strRef>
          </c:tx>
          <c:spPr>
            <a:ln>
              <a:solidFill>
                <a:srgbClr val="008000"/>
              </a:solidFill>
            </a:ln>
          </c:spPr>
          <c:marker>
            <c:symbol val="square"/>
            <c:size val="5"/>
            <c:spPr>
              <a:solidFill>
                <a:srgbClr val="92D050"/>
              </a:solidFill>
              <a:ln>
                <a:solidFill>
                  <a:srgbClr val="008000"/>
                </a:solidFill>
              </a:ln>
            </c:spPr>
          </c:marker>
          <c:cat>
            <c:numRef>
              <c:f>Sheet1!$A$2:$A$6</c:f>
              <c:numCache>
                <c:formatCode>General</c:formatCode>
                <c:ptCount val="5"/>
                <c:pt idx="0">
                  <c:v>1</c:v>
                </c:pt>
                <c:pt idx="1">
                  <c:v>2</c:v>
                </c:pt>
                <c:pt idx="2">
                  <c:v>3</c:v>
                </c:pt>
                <c:pt idx="3">
                  <c:v>4</c:v>
                </c:pt>
                <c:pt idx="4">
                  <c:v>5</c:v>
                </c:pt>
              </c:numCache>
            </c:numRef>
          </c:cat>
          <c:val>
            <c:numRef>
              <c:f>Sheet1!$C$2:$C$6</c:f>
              <c:numCache>
                <c:formatCode>General</c:formatCode>
                <c:ptCount val="5"/>
                <c:pt idx="0">
                  <c:v>38.200000000000003</c:v>
                </c:pt>
                <c:pt idx="1">
                  <c:v>52.8</c:v>
                </c:pt>
                <c:pt idx="2">
                  <c:v>60.7</c:v>
                </c:pt>
                <c:pt idx="3">
                  <c:v>66</c:v>
                </c:pt>
                <c:pt idx="4">
                  <c:v>66.900000000000006</c:v>
                </c:pt>
              </c:numCache>
            </c:numRef>
          </c:val>
          <c:smooth val="0"/>
        </c:ser>
        <c:dLbls>
          <c:showLegendKey val="0"/>
          <c:showVal val="0"/>
          <c:showCatName val="0"/>
          <c:showSerName val="0"/>
          <c:showPercent val="0"/>
          <c:showBubbleSize val="0"/>
        </c:dLbls>
        <c:marker val="1"/>
        <c:smooth val="0"/>
        <c:axId val="66437120"/>
        <c:axId val="66439040"/>
      </c:lineChart>
      <c:catAx>
        <c:axId val="66437120"/>
        <c:scaling>
          <c:orientation val="minMax"/>
        </c:scaling>
        <c:delete val="0"/>
        <c:axPos val="b"/>
        <c:numFmt formatCode="General" sourceLinked="1"/>
        <c:majorTickMark val="out"/>
        <c:minorTickMark val="none"/>
        <c:tickLblPos val="nextTo"/>
        <c:crossAx val="66439040"/>
        <c:crosses val="autoZero"/>
        <c:auto val="1"/>
        <c:lblAlgn val="ctr"/>
        <c:lblOffset val="100"/>
        <c:noMultiLvlLbl val="0"/>
      </c:catAx>
      <c:valAx>
        <c:axId val="66439040"/>
        <c:scaling>
          <c:orientation val="minMax"/>
        </c:scaling>
        <c:delete val="0"/>
        <c:axPos val="l"/>
        <c:majorGridlines/>
        <c:numFmt formatCode="General" sourceLinked="1"/>
        <c:majorTickMark val="out"/>
        <c:minorTickMark val="none"/>
        <c:tickLblPos val="nextTo"/>
        <c:crossAx val="66437120"/>
        <c:crosses val="autoZero"/>
        <c:crossBetween val="between"/>
      </c:valAx>
    </c:plotArea>
    <c:legend>
      <c:legendPos val="r"/>
      <c:layout>
        <c:manualLayout>
          <c:xMode val="edge"/>
          <c:yMode val="edge"/>
          <c:x val="0.58355759018494779"/>
          <c:y val="0.53144298629338005"/>
          <c:w val="0.39086101446621496"/>
          <c:h val="0.26674365704286962"/>
        </c:manualLayout>
      </c:layout>
      <c:overlay val="1"/>
      <c:spPr>
        <a:solidFill>
          <a:schemeClr val="bg1"/>
        </a:solidFill>
      </c:sp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#docs = 1</c:v>
                </c:pt>
              </c:strCache>
            </c:strRef>
          </c:tx>
          <c:spPr>
            <a:ln>
              <a:solidFill>
                <a:srgbClr val="FF0000"/>
              </a:solidFill>
            </a:ln>
          </c:spPr>
          <c:marker>
            <c:symbol val="square"/>
            <c:size val="5"/>
            <c:spPr>
              <a:solidFill>
                <a:srgbClr val="C00000"/>
              </a:solidFill>
              <a:ln>
                <a:solidFill>
                  <a:srgbClr val="FF0000"/>
                </a:solidFill>
              </a:ln>
            </c:spPr>
          </c:marker>
          <c:cat>
            <c:numRef>
              <c:f>Sheet1!$A$2:$A$3</c:f>
              <c:numCache>
                <c:formatCode>General</c:formatCode>
                <c:ptCount val="2"/>
                <c:pt idx="0">
                  <c:v>1</c:v>
                </c:pt>
                <c:pt idx="1">
                  <c:v>3</c:v>
                </c:pt>
              </c:numCache>
            </c:numRef>
          </c:cat>
          <c:val>
            <c:numRef>
              <c:f>Sheet1!$B$2:$B$3</c:f>
              <c:numCache>
                <c:formatCode>General</c:formatCode>
                <c:ptCount val="2"/>
                <c:pt idx="0">
                  <c:v>76.3</c:v>
                </c:pt>
                <c:pt idx="1">
                  <c:v>85.4</c:v>
                </c:pt>
              </c:numCache>
            </c:numRef>
          </c:val>
          <c:smooth val="0"/>
        </c:ser>
        <c:ser>
          <c:idx val="1"/>
          <c:order val="1"/>
          <c:tx>
            <c:strRef>
              <c:f>Sheet1!$C$1</c:f>
              <c:strCache>
                <c:ptCount val="1"/>
                <c:pt idx="0">
                  <c:v>#docs = 5</c:v>
                </c:pt>
              </c:strCache>
            </c:strRef>
          </c:tx>
          <c:spPr>
            <a:ln>
              <a:solidFill>
                <a:srgbClr val="008000"/>
              </a:solidFill>
            </a:ln>
          </c:spPr>
          <c:marker>
            <c:symbol val="square"/>
            <c:size val="5"/>
            <c:spPr>
              <a:solidFill>
                <a:srgbClr val="92D050"/>
              </a:solidFill>
              <a:ln>
                <a:solidFill>
                  <a:srgbClr val="008000"/>
                </a:solidFill>
              </a:ln>
            </c:spPr>
          </c:marker>
          <c:cat>
            <c:numRef>
              <c:f>Sheet1!$A$2:$A$3</c:f>
              <c:numCache>
                <c:formatCode>General</c:formatCode>
                <c:ptCount val="2"/>
                <c:pt idx="0">
                  <c:v>1</c:v>
                </c:pt>
                <c:pt idx="1">
                  <c:v>3</c:v>
                </c:pt>
              </c:numCache>
            </c:numRef>
          </c:cat>
          <c:val>
            <c:numRef>
              <c:f>Sheet1!$C$2:$C$3</c:f>
              <c:numCache>
                <c:formatCode>General</c:formatCode>
                <c:ptCount val="2"/>
                <c:pt idx="0">
                  <c:v>39.700000000000003</c:v>
                </c:pt>
                <c:pt idx="1">
                  <c:v>61.3</c:v>
                </c:pt>
              </c:numCache>
            </c:numRef>
          </c:val>
          <c:smooth val="0"/>
        </c:ser>
        <c:dLbls>
          <c:showLegendKey val="0"/>
          <c:showVal val="0"/>
          <c:showCatName val="0"/>
          <c:showSerName val="0"/>
          <c:showPercent val="0"/>
          <c:showBubbleSize val="0"/>
        </c:dLbls>
        <c:marker val="1"/>
        <c:smooth val="0"/>
        <c:axId val="65107840"/>
        <c:axId val="65126400"/>
      </c:lineChart>
      <c:catAx>
        <c:axId val="65107840"/>
        <c:scaling>
          <c:orientation val="minMax"/>
        </c:scaling>
        <c:delete val="0"/>
        <c:axPos val="b"/>
        <c:numFmt formatCode="General" sourceLinked="1"/>
        <c:majorTickMark val="out"/>
        <c:minorTickMark val="none"/>
        <c:tickLblPos val="nextTo"/>
        <c:crossAx val="65126400"/>
        <c:crosses val="autoZero"/>
        <c:auto val="1"/>
        <c:lblAlgn val="ctr"/>
        <c:lblOffset val="100"/>
        <c:noMultiLvlLbl val="0"/>
      </c:catAx>
      <c:valAx>
        <c:axId val="65126400"/>
        <c:scaling>
          <c:orientation val="minMax"/>
        </c:scaling>
        <c:delete val="0"/>
        <c:axPos val="l"/>
        <c:majorGridlines/>
        <c:numFmt formatCode="General" sourceLinked="1"/>
        <c:majorTickMark val="out"/>
        <c:minorTickMark val="none"/>
        <c:tickLblPos val="nextTo"/>
        <c:crossAx val="65107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49007037837088E-2"/>
          <c:y val="2.5348218458993994E-2"/>
          <c:w val="0.94555187791791517"/>
          <c:h val="0.72794754251608962"/>
        </c:manualLayout>
      </c:layout>
      <c:barChart>
        <c:barDir val="col"/>
        <c:grouping val="clustered"/>
        <c:varyColors val="1"/>
        <c:ser>
          <c:idx val="0"/>
          <c:order val="0"/>
          <c:tx>
            <c:strRef>
              <c:f>Sheet1!$B$1</c:f>
              <c:strCache>
                <c:ptCount val="1"/>
                <c:pt idx="0">
                  <c:v> Books </c:v>
                </c:pt>
              </c:strCache>
            </c:strRef>
          </c:tx>
          <c:spPr>
            <a:effectLst>
              <a:outerShdw blurRad="50800" dist="38100" dir="2700000" algn="tl" rotWithShape="0">
                <a:prstClr val="black">
                  <a:alpha val="40000"/>
                </a:prstClr>
              </a:outerShdw>
            </a:effectLst>
          </c:spPr>
          <c:invertIfNegative val="0"/>
          <c:cat>
            <c:strRef>
              <c:f>Sheet1!$A$2:$A$17</c:f>
              <c:strCache>
                <c:ptCount val="16"/>
                <c:pt idx="0">
                  <c:v>Voting</c:v>
                </c:pt>
                <c:pt idx="2">
                  <c:v>Sums</c:v>
                </c:pt>
                <c:pt idx="3">
                  <c:v>3-Estimates</c:v>
                </c:pt>
                <c:pt idx="4">
                  <c:v>TruthFinder</c:v>
                </c:pt>
                <c:pt idx="5">
                  <c:v>Average-Log</c:v>
                </c:pt>
                <c:pt idx="6">
                  <c:v>Investment</c:v>
                </c:pt>
                <c:pt idx="7">
                  <c:v>PooledInvestment</c:v>
                </c:pt>
                <c:pt idx="9">
                  <c:v>SimpleLCA</c:v>
                </c:pt>
                <c:pt idx="10">
                  <c:v>GuessLCA</c:v>
                </c:pt>
                <c:pt idx="11">
                  <c:v>MistakeLCA_g</c:v>
                </c:pt>
                <c:pt idx="12">
                  <c:v>MistakeLCA_m</c:v>
                </c:pt>
                <c:pt idx="13">
                  <c:v>LieLCA_g</c:v>
                </c:pt>
                <c:pt idx="14">
                  <c:v>LieLCA_m</c:v>
                </c:pt>
                <c:pt idx="15">
                  <c:v>LieLCA_s</c:v>
                </c:pt>
              </c:strCache>
            </c:strRef>
          </c:cat>
          <c:val>
            <c:numRef>
              <c:f>Sheet1!$B$2:$B$17</c:f>
              <c:numCache>
                <c:formatCode>General</c:formatCode>
                <c:ptCount val="16"/>
                <c:pt idx="0">
                  <c:v>84.95</c:v>
                </c:pt>
                <c:pt idx="2">
                  <c:v>82.87</c:v>
                </c:pt>
                <c:pt idx="3">
                  <c:v>85.12</c:v>
                </c:pt>
                <c:pt idx="4">
                  <c:v>86.16</c:v>
                </c:pt>
                <c:pt idx="5">
                  <c:v>85.47</c:v>
                </c:pt>
                <c:pt idx="6">
                  <c:v>80.099999999999994</c:v>
                </c:pt>
                <c:pt idx="7">
                  <c:v>87.72</c:v>
                </c:pt>
                <c:pt idx="9">
                  <c:v>86.51</c:v>
                </c:pt>
                <c:pt idx="10">
                  <c:v>89.1</c:v>
                </c:pt>
                <c:pt idx="11">
                  <c:v>86.33</c:v>
                </c:pt>
                <c:pt idx="12">
                  <c:v>88.58</c:v>
                </c:pt>
                <c:pt idx="13">
                  <c:v>89.62</c:v>
                </c:pt>
                <c:pt idx="14">
                  <c:v>87.89</c:v>
                </c:pt>
                <c:pt idx="15">
                  <c:v>90.83</c:v>
                </c:pt>
              </c:numCache>
            </c:numRef>
          </c:val>
        </c:ser>
        <c:dLbls>
          <c:showLegendKey val="0"/>
          <c:showVal val="0"/>
          <c:showCatName val="0"/>
          <c:showSerName val="0"/>
          <c:showPercent val="0"/>
          <c:showBubbleSize val="0"/>
        </c:dLbls>
        <c:gapWidth val="30"/>
        <c:axId val="41534208"/>
        <c:axId val="41535744"/>
      </c:barChart>
      <c:catAx>
        <c:axId val="41534208"/>
        <c:scaling>
          <c:orientation val="minMax"/>
        </c:scaling>
        <c:delete val="0"/>
        <c:axPos val="b"/>
        <c:majorTickMark val="out"/>
        <c:minorTickMark val="none"/>
        <c:tickLblPos val="nextTo"/>
        <c:txPr>
          <a:bodyPr/>
          <a:lstStyle/>
          <a:p>
            <a:pPr>
              <a:defRPr sz="1400"/>
            </a:pPr>
            <a:endParaRPr lang="en-US"/>
          </a:p>
        </c:txPr>
        <c:crossAx val="41535744"/>
        <c:crosses val="autoZero"/>
        <c:auto val="1"/>
        <c:lblAlgn val="ctr"/>
        <c:lblOffset val="100"/>
        <c:tickMarkSkip val="31999"/>
        <c:noMultiLvlLbl val="0"/>
      </c:catAx>
      <c:valAx>
        <c:axId val="41535744"/>
        <c:scaling>
          <c:orientation val="minMax"/>
          <c:min val="78"/>
        </c:scaling>
        <c:delete val="0"/>
        <c:axPos val="l"/>
        <c:majorGridlines/>
        <c:numFmt formatCode="General" sourceLinked="1"/>
        <c:majorTickMark val="out"/>
        <c:minorTickMark val="none"/>
        <c:tickLblPos val="nextTo"/>
        <c:crossAx val="41534208"/>
        <c:crosses val="autoZero"/>
        <c:crossBetween val="between"/>
        <c:majorUnit val="1"/>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Sheet1!$D$1</c:f>
              <c:strCache>
                <c:ptCount val="1"/>
                <c:pt idx="0">
                  <c:v> Stocks </c:v>
                </c:pt>
              </c:strCache>
            </c:strRef>
          </c:tx>
          <c:spPr>
            <a:effectLst>
              <a:outerShdw blurRad="50800" dist="38100" dir="2700000" algn="tl" rotWithShape="0">
                <a:prstClr val="black">
                  <a:alpha val="40000"/>
                </a:prstClr>
              </a:outerShdw>
            </a:effectLst>
          </c:spPr>
          <c:invertIfNegative val="0"/>
          <c:cat>
            <c:strRef>
              <c:f>Sheet1!$A$2:$A$17</c:f>
              <c:strCache>
                <c:ptCount val="16"/>
                <c:pt idx="0">
                  <c:v>Voting</c:v>
                </c:pt>
                <c:pt idx="2">
                  <c:v>Sums</c:v>
                </c:pt>
                <c:pt idx="3">
                  <c:v>3-Estimates</c:v>
                </c:pt>
                <c:pt idx="4">
                  <c:v>TruthFinder</c:v>
                </c:pt>
                <c:pt idx="5">
                  <c:v>Average-Log</c:v>
                </c:pt>
                <c:pt idx="6">
                  <c:v>Investment</c:v>
                </c:pt>
                <c:pt idx="7">
                  <c:v>PooledInvestment</c:v>
                </c:pt>
                <c:pt idx="9">
                  <c:v>SimpleLCA</c:v>
                </c:pt>
                <c:pt idx="10">
                  <c:v>GuessLCA</c:v>
                </c:pt>
                <c:pt idx="11">
                  <c:v>MistakeLCA_g</c:v>
                </c:pt>
                <c:pt idx="12">
                  <c:v>MistakeLCA_m</c:v>
                </c:pt>
                <c:pt idx="13">
                  <c:v>LieLCA_g</c:v>
                </c:pt>
                <c:pt idx="14">
                  <c:v>LieLCA_m</c:v>
                </c:pt>
                <c:pt idx="15">
                  <c:v>LieLCA_s</c:v>
                </c:pt>
              </c:strCache>
            </c:strRef>
          </c:cat>
          <c:val>
            <c:numRef>
              <c:f>Sheet1!$D$2:$D$17</c:f>
              <c:numCache>
                <c:formatCode>General</c:formatCode>
                <c:ptCount val="16"/>
                <c:pt idx="0">
                  <c:v>47.14</c:v>
                </c:pt>
                <c:pt idx="2">
                  <c:v>48.93</c:v>
                </c:pt>
                <c:pt idx="3">
                  <c:v>47.14</c:v>
                </c:pt>
                <c:pt idx="4">
                  <c:v>47.14</c:v>
                </c:pt>
                <c:pt idx="5">
                  <c:v>46.61</c:v>
                </c:pt>
                <c:pt idx="6">
                  <c:v>51.61</c:v>
                </c:pt>
                <c:pt idx="7">
                  <c:v>48.93</c:v>
                </c:pt>
                <c:pt idx="9">
                  <c:v>56.96</c:v>
                </c:pt>
                <c:pt idx="10">
                  <c:v>56.25</c:v>
                </c:pt>
                <c:pt idx="11">
                  <c:v>55.54</c:v>
                </c:pt>
                <c:pt idx="12">
                  <c:v>50.89</c:v>
                </c:pt>
                <c:pt idx="13">
                  <c:v>57.86</c:v>
                </c:pt>
                <c:pt idx="14">
                  <c:v>51.61</c:v>
                </c:pt>
                <c:pt idx="15">
                  <c:v>53.39</c:v>
                </c:pt>
              </c:numCache>
            </c:numRef>
          </c:val>
        </c:ser>
        <c:dLbls>
          <c:showLegendKey val="0"/>
          <c:showVal val="0"/>
          <c:showCatName val="0"/>
          <c:showSerName val="0"/>
          <c:showPercent val="0"/>
          <c:showBubbleSize val="0"/>
        </c:dLbls>
        <c:gapWidth val="30"/>
        <c:axId val="126029824"/>
        <c:axId val="126031360"/>
      </c:barChart>
      <c:catAx>
        <c:axId val="126029824"/>
        <c:scaling>
          <c:orientation val="minMax"/>
        </c:scaling>
        <c:delete val="0"/>
        <c:axPos val="b"/>
        <c:majorTickMark val="out"/>
        <c:minorTickMark val="none"/>
        <c:tickLblPos val="nextTo"/>
        <c:txPr>
          <a:bodyPr/>
          <a:lstStyle/>
          <a:p>
            <a:pPr>
              <a:defRPr sz="1400"/>
            </a:pPr>
            <a:endParaRPr lang="en-US"/>
          </a:p>
        </c:txPr>
        <c:crossAx val="126031360"/>
        <c:crosses val="autoZero"/>
        <c:auto val="1"/>
        <c:lblAlgn val="ctr"/>
        <c:lblOffset val="100"/>
        <c:tickMarkSkip val="31999"/>
        <c:noMultiLvlLbl val="0"/>
      </c:catAx>
      <c:valAx>
        <c:axId val="126031360"/>
        <c:scaling>
          <c:orientation val="minMax"/>
          <c:min val="45"/>
        </c:scaling>
        <c:delete val="0"/>
        <c:axPos val="l"/>
        <c:majorGridlines/>
        <c:numFmt formatCode="General" sourceLinked="1"/>
        <c:majorTickMark val="out"/>
        <c:minorTickMark val="none"/>
        <c:tickLblPos val="nextTo"/>
        <c:crossAx val="126029824"/>
        <c:crosses val="autoZero"/>
        <c:crossBetween val="between"/>
        <c:majorUnit val="1"/>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Sheet1!$E$1</c:f>
              <c:strCache>
                <c:ptCount val="1"/>
                <c:pt idx="0">
                  <c:v> Supreme Court</c:v>
                </c:pt>
              </c:strCache>
            </c:strRef>
          </c:tx>
          <c:spPr>
            <a:effectLst>
              <a:outerShdw blurRad="50800" dist="38100" dir="2700000" algn="tl" rotWithShape="0">
                <a:prstClr val="black">
                  <a:alpha val="40000"/>
                </a:prstClr>
              </a:outerShdw>
            </a:effectLst>
          </c:spPr>
          <c:invertIfNegative val="0"/>
          <c:cat>
            <c:strRef>
              <c:f>Sheet1!$A$2:$A$13</c:f>
              <c:strCache>
                <c:ptCount val="12"/>
                <c:pt idx="0">
                  <c:v>Voting</c:v>
                </c:pt>
                <c:pt idx="2">
                  <c:v>Sums</c:v>
                </c:pt>
                <c:pt idx="3">
                  <c:v>3-Estimates</c:v>
                </c:pt>
                <c:pt idx="4">
                  <c:v>TruthFinder</c:v>
                </c:pt>
                <c:pt idx="5">
                  <c:v>Average-Log</c:v>
                </c:pt>
                <c:pt idx="6">
                  <c:v>Investment</c:v>
                </c:pt>
                <c:pt idx="7">
                  <c:v>PooledInvestment</c:v>
                </c:pt>
                <c:pt idx="9">
                  <c:v>SimpleLCA</c:v>
                </c:pt>
                <c:pt idx="10">
                  <c:v>GuessLCA</c:v>
                </c:pt>
                <c:pt idx="11">
                  <c:v>MistakeLCA_g</c:v>
                </c:pt>
              </c:strCache>
            </c:strRef>
          </c:cat>
          <c:val>
            <c:numRef>
              <c:f>Sheet1!$E$2:$E$12</c:f>
              <c:numCache>
                <c:formatCode>General</c:formatCode>
                <c:ptCount val="11"/>
                <c:pt idx="0">
                  <c:v>54.72</c:v>
                </c:pt>
                <c:pt idx="2">
                  <c:v>56.6</c:v>
                </c:pt>
                <c:pt idx="3">
                  <c:v>52.83</c:v>
                </c:pt>
                <c:pt idx="4">
                  <c:v>58.49</c:v>
                </c:pt>
                <c:pt idx="5">
                  <c:v>52.83</c:v>
                </c:pt>
                <c:pt idx="6">
                  <c:v>75.47</c:v>
                </c:pt>
                <c:pt idx="7">
                  <c:v>77.36</c:v>
                </c:pt>
                <c:pt idx="9">
                  <c:v>79.25</c:v>
                </c:pt>
                <c:pt idx="10">
                  <c:v>88.68</c:v>
                </c:pt>
              </c:numCache>
            </c:numRef>
          </c:val>
        </c:ser>
        <c:dLbls>
          <c:showLegendKey val="0"/>
          <c:showVal val="0"/>
          <c:showCatName val="0"/>
          <c:showSerName val="0"/>
          <c:showPercent val="0"/>
          <c:showBubbleSize val="0"/>
        </c:dLbls>
        <c:gapWidth val="30"/>
        <c:axId val="132193664"/>
        <c:axId val="132211840"/>
      </c:barChart>
      <c:catAx>
        <c:axId val="132193664"/>
        <c:scaling>
          <c:orientation val="minMax"/>
        </c:scaling>
        <c:delete val="0"/>
        <c:axPos val="b"/>
        <c:majorTickMark val="out"/>
        <c:minorTickMark val="none"/>
        <c:tickLblPos val="nextTo"/>
        <c:txPr>
          <a:bodyPr/>
          <a:lstStyle/>
          <a:p>
            <a:pPr>
              <a:defRPr sz="1400"/>
            </a:pPr>
            <a:endParaRPr lang="en-US"/>
          </a:p>
        </c:txPr>
        <c:crossAx val="132211840"/>
        <c:crosses val="autoZero"/>
        <c:auto val="1"/>
        <c:lblAlgn val="ctr"/>
        <c:lblOffset val="100"/>
        <c:tickMarkSkip val="31999"/>
        <c:noMultiLvlLbl val="0"/>
      </c:catAx>
      <c:valAx>
        <c:axId val="132211840"/>
        <c:scaling>
          <c:orientation val="minMax"/>
          <c:min val="50"/>
        </c:scaling>
        <c:delete val="0"/>
        <c:axPos val="l"/>
        <c:majorGridlines/>
        <c:numFmt formatCode="General" sourceLinked="1"/>
        <c:majorTickMark val="out"/>
        <c:minorTickMark val="none"/>
        <c:tickLblPos val="nextTo"/>
        <c:crossAx val="132193664"/>
        <c:crosses val="autoZero"/>
        <c:crossBetween val="between"/>
        <c:majorUnit val="2"/>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Sheet1!$E$1</c:f>
              <c:strCache>
                <c:ptCount val="1"/>
                <c:pt idx="0">
                  <c:v> Supreme Court</c:v>
                </c:pt>
              </c:strCache>
            </c:strRef>
          </c:tx>
          <c:spPr>
            <a:effectLst>
              <a:outerShdw blurRad="50800" dist="38100" dir="2700000" algn="tl" rotWithShape="0">
                <a:prstClr val="black">
                  <a:alpha val="40000"/>
                </a:prstClr>
              </a:outerShdw>
            </a:effectLst>
          </c:spPr>
          <c:invertIfNegative val="0"/>
          <c:cat>
            <c:strRef>
              <c:f>Sheet1!$A$4:$A$9</c:f>
              <c:strCache>
                <c:ptCount val="6"/>
                <c:pt idx="0">
                  <c:v>Sums</c:v>
                </c:pt>
                <c:pt idx="1">
                  <c:v>3-Estimates</c:v>
                </c:pt>
                <c:pt idx="2">
                  <c:v>TruthFinder</c:v>
                </c:pt>
                <c:pt idx="3">
                  <c:v>Average-Log</c:v>
                </c:pt>
                <c:pt idx="4">
                  <c:v>Investment</c:v>
                </c:pt>
                <c:pt idx="5">
                  <c:v>PooledInvestment</c:v>
                </c:pt>
              </c:strCache>
            </c:strRef>
          </c:cat>
          <c:val>
            <c:numRef>
              <c:f>Sheet1!$G$23:$G$28</c:f>
              <c:numCache>
                <c:formatCode>General</c:formatCode>
                <c:ptCount val="6"/>
                <c:pt idx="0">
                  <c:v>1.0188106765950471</c:v>
                </c:pt>
                <c:pt idx="1">
                  <c:v>0.97472542837189602</c:v>
                </c:pt>
                <c:pt idx="2">
                  <c:v>1.0367677027878026</c:v>
                </c:pt>
                <c:pt idx="3">
                  <c:v>0.99349390019540462</c:v>
                </c:pt>
                <c:pt idx="4">
                  <c:v>1.090534197398533</c:v>
                </c:pt>
                <c:pt idx="5">
                  <c:v>1.121080526122135</c:v>
                </c:pt>
              </c:numCache>
            </c:numRef>
          </c:val>
        </c:ser>
        <c:dLbls>
          <c:showLegendKey val="0"/>
          <c:showVal val="0"/>
          <c:showCatName val="0"/>
          <c:showSerName val="0"/>
          <c:showPercent val="0"/>
          <c:showBubbleSize val="0"/>
        </c:dLbls>
        <c:gapWidth val="30"/>
        <c:axId val="134573440"/>
        <c:axId val="134591616"/>
      </c:barChart>
      <c:catAx>
        <c:axId val="134573440"/>
        <c:scaling>
          <c:orientation val="minMax"/>
        </c:scaling>
        <c:delete val="0"/>
        <c:axPos val="b"/>
        <c:majorTickMark val="out"/>
        <c:minorTickMark val="none"/>
        <c:tickLblPos val="nextTo"/>
        <c:txPr>
          <a:bodyPr rot="-2700000"/>
          <a:lstStyle/>
          <a:p>
            <a:pPr>
              <a:defRPr sz="1400" baseline="0"/>
            </a:pPr>
            <a:endParaRPr lang="en-US"/>
          </a:p>
        </c:txPr>
        <c:crossAx val="134591616"/>
        <c:crosses val="autoZero"/>
        <c:auto val="1"/>
        <c:lblAlgn val="ctr"/>
        <c:lblOffset val="100"/>
        <c:tickMarkSkip val="31999"/>
        <c:noMultiLvlLbl val="0"/>
      </c:catAx>
      <c:valAx>
        <c:axId val="134591616"/>
        <c:scaling>
          <c:orientation val="minMax"/>
          <c:min val="0.9"/>
        </c:scaling>
        <c:delete val="0"/>
        <c:axPos val="l"/>
        <c:majorGridlines/>
        <c:numFmt formatCode="General" sourceLinked="1"/>
        <c:majorTickMark val="out"/>
        <c:minorTickMark val="none"/>
        <c:tickLblPos val="nextTo"/>
        <c:crossAx val="13457344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2"/>
          <c:order val="0"/>
          <c:tx>
            <c:strRef>
              <c:f>Sheet2!$B$2</c:f>
              <c:strCache>
                <c:ptCount val="1"/>
                <c:pt idx="0">
                  <c:v>Cancer</c:v>
                </c:pt>
              </c:strCache>
            </c:strRef>
          </c:tx>
          <c:spPr>
            <a:ln>
              <a:solidFill>
                <a:schemeClr val="tx1"/>
              </a:solidFill>
            </a:ln>
          </c:spPr>
          <c:marker>
            <c:spPr>
              <a:solidFill>
                <a:schemeClr val="tx1">
                  <a:lumMod val="50000"/>
                  <a:lumOff val="50000"/>
                </a:schemeClr>
              </a:solidFill>
              <a:ln>
                <a:solidFill>
                  <a:schemeClr val="tx1"/>
                </a:solidFill>
              </a:ln>
            </c:spPr>
          </c:marker>
          <c:cat>
            <c:numRef>
              <c:f>Sheet2!$A$3:$A$8</c:f>
              <c:numCache>
                <c:formatCode>General</c:formatCode>
                <c:ptCount val="6"/>
                <c:pt idx="0">
                  <c:v>0</c:v>
                </c:pt>
                <c:pt idx="1">
                  <c:v>0.2</c:v>
                </c:pt>
                <c:pt idx="2">
                  <c:v>0.4</c:v>
                </c:pt>
                <c:pt idx="3">
                  <c:v>0.6</c:v>
                </c:pt>
                <c:pt idx="4">
                  <c:v>0.8</c:v>
                </c:pt>
                <c:pt idx="5">
                  <c:v>1</c:v>
                </c:pt>
              </c:numCache>
            </c:numRef>
          </c:cat>
          <c:val>
            <c:numRef>
              <c:f>Sheet2!$B$3:$B$8</c:f>
              <c:numCache>
                <c:formatCode>General</c:formatCode>
                <c:ptCount val="6"/>
                <c:pt idx="0">
                  <c:v>0.57999999999999996</c:v>
                </c:pt>
                <c:pt idx="1">
                  <c:v>0.47</c:v>
                </c:pt>
                <c:pt idx="2">
                  <c:v>0.42</c:v>
                </c:pt>
                <c:pt idx="3">
                  <c:v>0.27</c:v>
                </c:pt>
                <c:pt idx="4">
                  <c:v>0.22</c:v>
                </c:pt>
                <c:pt idx="5">
                  <c:v>0.18</c:v>
                </c:pt>
              </c:numCache>
            </c:numRef>
          </c:val>
          <c:smooth val="0"/>
        </c:ser>
        <c:ser>
          <c:idx val="0"/>
          <c:order val="1"/>
          <c:tx>
            <c:strRef>
              <c:f>Sheet2!$C$2</c:f>
              <c:strCache>
                <c:ptCount val="1"/>
                <c:pt idx="0">
                  <c:v>Impotence</c:v>
                </c:pt>
              </c:strCache>
            </c:strRef>
          </c:tx>
          <c:spPr>
            <a:ln>
              <a:solidFill>
                <a:srgbClr val="800000"/>
              </a:solidFill>
            </a:ln>
          </c:spPr>
          <c:marker>
            <c:spPr>
              <a:solidFill>
                <a:srgbClr val="FF6600"/>
              </a:solidFill>
              <a:ln>
                <a:solidFill>
                  <a:srgbClr val="800000"/>
                </a:solidFill>
              </a:ln>
            </c:spPr>
          </c:marker>
          <c:cat>
            <c:numRef>
              <c:f>Sheet2!$A$3:$A$8</c:f>
              <c:numCache>
                <c:formatCode>General</c:formatCode>
                <c:ptCount val="6"/>
                <c:pt idx="0">
                  <c:v>0</c:v>
                </c:pt>
                <c:pt idx="1">
                  <c:v>0.2</c:v>
                </c:pt>
                <c:pt idx="2">
                  <c:v>0.4</c:v>
                </c:pt>
                <c:pt idx="3">
                  <c:v>0.6</c:v>
                </c:pt>
                <c:pt idx="4">
                  <c:v>0.8</c:v>
                </c:pt>
                <c:pt idx="5">
                  <c:v>1</c:v>
                </c:pt>
              </c:numCache>
            </c:numRef>
          </c:cat>
          <c:val>
            <c:numRef>
              <c:f>Sheet2!$C$3:$C$8</c:f>
              <c:numCache>
                <c:formatCode>General</c:formatCode>
                <c:ptCount val="6"/>
                <c:pt idx="0">
                  <c:v>0.19</c:v>
                </c:pt>
                <c:pt idx="1">
                  <c:v>0.17</c:v>
                </c:pt>
                <c:pt idx="2">
                  <c:v>0.15</c:v>
                </c:pt>
                <c:pt idx="3">
                  <c:v>0.14000000000000001</c:v>
                </c:pt>
                <c:pt idx="4">
                  <c:v>7.0000000000000007E-2</c:v>
                </c:pt>
                <c:pt idx="5">
                  <c:v>0.03</c:v>
                </c:pt>
              </c:numCache>
            </c:numRef>
          </c:val>
          <c:smooth val="0"/>
        </c:ser>
        <c:dLbls>
          <c:showLegendKey val="0"/>
          <c:showVal val="0"/>
          <c:showCatName val="0"/>
          <c:showSerName val="0"/>
          <c:showPercent val="0"/>
          <c:showBubbleSize val="0"/>
        </c:dLbls>
        <c:marker val="1"/>
        <c:smooth val="0"/>
        <c:axId val="156080384"/>
        <c:axId val="156352896"/>
      </c:lineChart>
      <c:catAx>
        <c:axId val="156080384"/>
        <c:scaling>
          <c:orientation val="minMax"/>
        </c:scaling>
        <c:delete val="0"/>
        <c:axPos val="b"/>
        <c:numFmt formatCode="General" sourceLinked="1"/>
        <c:majorTickMark val="out"/>
        <c:minorTickMark val="none"/>
        <c:tickLblPos val="nextTo"/>
        <c:crossAx val="156352896"/>
        <c:crosses val="autoZero"/>
        <c:auto val="1"/>
        <c:lblAlgn val="ctr"/>
        <c:lblOffset val="100"/>
        <c:noMultiLvlLbl val="0"/>
      </c:catAx>
      <c:valAx>
        <c:axId val="156352896"/>
        <c:scaling>
          <c:orientation val="minMax"/>
        </c:scaling>
        <c:delete val="0"/>
        <c:axPos val="l"/>
        <c:majorGridlines/>
        <c:numFmt formatCode="General" sourceLinked="1"/>
        <c:majorTickMark val="out"/>
        <c:minorTickMark val="none"/>
        <c:tickLblPos val="nextTo"/>
        <c:crossAx val="1560803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240410738131416E-2"/>
          <c:y val="2.6357273522627855E-2"/>
          <c:w val="0.62426117787908086"/>
          <c:h val="0.64490575041756149"/>
        </c:manualLayout>
      </c:layout>
      <c:barChart>
        <c:barDir val="col"/>
        <c:grouping val="clustered"/>
        <c:varyColors val="0"/>
        <c:ser>
          <c:idx val="0"/>
          <c:order val="0"/>
          <c:tx>
            <c:strRef>
              <c:f>Sheet1!$B$1</c:f>
              <c:strCache>
                <c:ptCount val="1"/>
                <c:pt idx="0">
                  <c:v>Standard Fact-Finder</c:v>
                </c:pt>
              </c:strCache>
            </c:strRef>
          </c:tx>
          <c:spPr>
            <a:solidFill>
              <a:srgbClr val="0066FF"/>
            </a:solidFill>
          </c:spPr>
          <c:invertIfNegative val="0"/>
          <c:cat>
            <c:strRef>
              <c:f>Sheet1!$A$2:$A$8</c:f>
              <c:strCache>
                <c:ptCount val="7"/>
                <c:pt idx="0">
                  <c:v>Vote</c:v>
                </c:pt>
                <c:pt idx="1">
                  <c:v>Sums</c:v>
                </c:pt>
                <c:pt idx="2">
                  <c:v>3-Estimates</c:v>
                </c:pt>
                <c:pt idx="3">
                  <c:v>TruthFinder</c:v>
                </c:pt>
                <c:pt idx="4">
                  <c:v>Average-Log</c:v>
                </c:pt>
                <c:pt idx="5">
                  <c:v>Investment</c:v>
                </c:pt>
                <c:pt idx="6">
                  <c:v>PooledInvestment</c:v>
                </c:pt>
              </c:strCache>
            </c:strRef>
          </c:cat>
          <c:val>
            <c:numRef>
              <c:f>Sheet1!$B$2:$B$8</c:f>
              <c:numCache>
                <c:formatCode>General</c:formatCode>
                <c:ptCount val="7"/>
                <c:pt idx="0">
                  <c:v>81.489999999999995</c:v>
                </c:pt>
                <c:pt idx="1">
                  <c:v>81.819999999999993</c:v>
                </c:pt>
                <c:pt idx="2">
                  <c:v>81.489999999999995</c:v>
                </c:pt>
                <c:pt idx="3">
                  <c:v>84.42</c:v>
                </c:pt>
                <c:pt idx="4">
                  <c:v>80.84</c:v>
                </c:pt>
                <c:pt idx="5">
                  <c:v>87.99</c:v>
                </c:pt>
                <c:pt idx="6">
                  <c:v>80.19</c:v>
                </c:pt>
              </c:numCache>
            </c:numRef>
          </c:val>
        </c:ser>
        <c:ser>
          <c:idx val="1"/>
          <c:order val="1"/>
          <c:tx>
            <c:strRef>
              <c:f>Sheet1!$C$1</c:f>
              <c:strCache>
                <c:ptCount val="1"/>
                <c:pt idx="0">
                  <c:v>Groups as Weights</c:v>
                </c:pt>
              </c:strCache>
            </c:strRef>
          </c:tx>
          <c:spPr>
            <a:solidFill>
              <a:srgbClr val="33CC33"/>
            </a:solidFill>
          </c:spPr>
          <c:invertIfNegative val="0"/>
          <c:cat>
            <c:strRef>
              <c:f>Sheet1!$A$2:$A$8</c:f>
              <c:strCache>
                <c:ptCount val="7"/>
                <c:pt idx="0">
                  <c:v>Vote</c:v>
                </c:pt>
                <c:pt idx="1">
                  <c:v>Sums</c:v>
                </c:pt>
                <c:pt idx="2">
                  <c:v>3-Estimates</c:v>
                </c:pt>
                <c:pt idx="3">
                  <c:v>TruthFinder</c:v>
                </c:pt>
                <c:pt idx="4">
                  <c:v>Average-Log</c:v>
                </c:pt>
                <c:pt idx="5">
                  <c:v>Investment</c:v>
                </c:pt>
                <c:pt idx="6">
                  <c:v>PooledInvestment</c:v>
                </c:pt>
              </c:strCache>
            </c:strRef>
          </c:cat>
          <c:val>
            <c:numRef>
              <c:f>Sheet1!$C$2:$C$8</c:f>
              <c:numCache>
                <c:formatCode>General</c:formatCode>
                <c:ptCount val="7"/>
                <c:pt idx="0">
                  <c:v>84.09</c:v>
                </c:pt>
                <c:pt idx="1">
                  <c:v>84.09</c:v>
                </c:pt>
                <c:pt idx="2">
                  <c:v>84.42</c:v>
                </c:pt>
                <c:pt idx="3">
                  <c:v>85.71</c:v>
                </c:pt>
                <c:pt idx="4">
                  <c:v>84.74</c:v>
                </c:pt>
                <c:pt idx="5">
                  <c:v>84.74</c:v>
                </c:pt>
                <c:pt idx="6">
                  <c:v>83.44</c:v>
                </c:pt>
              </c:numCache>
            </c:numRef>
          </c:val>
        </c:ser>
        <c:ser>
          <c:idx val="2"/>
          <c:order val="2"/>
          <c:tx>
            <c:strRef>
              <c:f>Sheet1!$D$1</c:f>
              <c:strCache>
                <c:ptCount val="1"/>
                <c:pt idx="0">
                  <c:v>Groups as Layer</c:v>
                </c:pt>
              </c:strCache>
            </c:strRef>
          </c:tx>
          <c:spPr>
            <a:solidFill>
              <a:srgbClr val="C00000"/>
            </a:solidFill>
          </c:spPr>
          <c:invertIfNegative val="0"/>
          <c:cat>
            <c:strRef>
              <c:f>Sheet1!$A$2:$A$8</c:f>
              <c:strCache>
                <c:ptCount val="7"/>
                <c:pt idx="0">
                  <c:v>Vote</c:v>
                </c:pt>
                <c:pt idx="1">
                  <c:v>Sums</c:v>
                </c:pt>
                <c:pt idx="2">
                  <c:v>3-Estimates</c:v>
                </c:pt>
                <c:pt idx="3">
                  <c:v>TruthFinder</c:v>
                </c:pt>
                <c:pt idx="4">
                  <c:v>Average-Log</c:v>
                </c:pt>
                <c:pt idx="5">
                  <c:v>Investment</c:v>
                </c:pt>
                <c:pt idx="6">
                  <c:v>PooledInvestment</c:v>
                </c:pt>
              </c:strCache>
            </c:strRef>
          </c:cat>
          <c:val>
            <c:numRef>
              <c:f>Sheet1!$D$2:$D$8</c:f>
              <c:numCache>
                <c:formatCode>General</c:formatCode>
                <c:ptCount val="7"/>
                <c:pt idx="1">
                  <c:v>84.74</c:v>
                </c:pt>
                <c:pt idx="3">
                  <c:v>84.09</c:v>
                </c:pt>
                <c:pt idx="4">
                  <c:v>82.79</c:v>
                </c:pt>
                <c:pt idx="5">
                  <c:v>89.61</c:v>
                </c:pt>
                <c:pt idx="6">
                  <c:v>84.74</c:v>
                </c:pt>
              </c:numCache>
            </c:numRef>
          </c:val>
        </c:ser>
        <c:dLbls>
          <c:showLegendKey val="0"/>
          <c:showVal val="0"/>
          <c:showCatName val="0"/>
          <c:showSerName val="0"/>
          <c:showPercent val="0"/>
          <c:showBubbleSize val="0"/>
        </c:dLbls>
        <c:gapWidth val="150"/>
        <c:axId val="65135360"/>
        <c:axId val="65136896"/>
      </c:barChart>
      <c:catAx>
        <c:axId val="65135360"/>
        <c:scaling>
          <c:orientation val="minMax"/>
        </c:scaling>
        <c:delete val="0"/>
        <c:axPos val="b"/>
        <c:majorTickMark val="out"/>
        <c:minorTickMark val="none"/>
        <c:tickLblPos val="nextTo"/>
        <c:crossAx val="65136896"/>
        <c:crosses val="autoZero"/>
        <c:auto val="1"/>
        <c:lblAlgn val="ctr"/>
        <c:lblOffset val="100"/>
        <c:noMultiLvlLbl val="0"/>
      </c:catAx>
      <c:valAx>
        <c:axId val="65136896"/>
        <c:scaling>
          <c:orientation val="minMax"/>
          <c:max val="90"/>
          <c:min val="80"/>
        </c:scaling>
        <c:delete val="0"/>
        <c:axPos val="l"/>
        <c:majorGridlines/>
        <c:numFmt formatCode="General" sourceLinked="1"/>
        <c:majorTickMark val="out"/>
        <c:minorTickMark val="none"/>
        <c:tickLblPos val="nextTo"/>
        <c:crossAx val="6513536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791167408421779E-2"/>
          <c:y val="3.0261509282142652E-2"/>
          <c:w val="0.62426117787908086"/>
          <c:h val="0.64490575041756149"/>
        </c:manualLayout>
      </c:layout>
      <c:barChart>
        <c:barDir val="col"/>
        <c:grouping val="clustered"/>
        <c:varyColors val="0"/>
        <c:ser>
          <c:idx val="0"/>
          <c:order val="0"/>
          <c:tx>
            <c:strRef>
              <c:f>Sheet1!$B$1</c:f>
              <c:strCache>
                <c:ptCount val="1"/>
                <c:pt idx="0">
                  <c:v>No Prior Knowledge</c:v>
                </c:pt>
              </c:strCache>
            </c:strRef>
          </c:tx>
          <c:spPr>
            <a:solidFill>
              <a:srgbClr val="0066FF"/>
            </a:solidFill>
          </c:spPr>
          <c:invertIfNegative val="0"/>
          <c:cat>
            <c:strRef>
              <c:f>Sheet1!$A$2:$A$9</c:f>
              <c:strCache>
                <c:ptCount val="8"/>
                <c:pt idx="0">
                  <c:v>Vote</c:v>
                </c:pt>
                <c:pt idx="1">
                  <c:v>Sums</c:v>
                </c:pt>
                <c:pt idx="2">
                  <c:v>3-Estimates</c:v>
                </c:pt>
                <c:pt idx="3">
                  <c:v>TruthFinderSimple</c:v>
                </c:pt>
                <c:pt idx="4">
                  <c:v>TruthFinderComplete</c:v>
                </c:pt>
                <c:pt idx="5">
                  <c:v>Average-Log</c:v>
                </c:pt>
                <c:pt idx="6">
                  <c:v>Investment</c:v>
                </c:pt>
                <c:pt idx="7">
                  <c:v>PooledInvestment</c:v>
                </c:pt>
              </c:strCache>
            </c:strRef>
          </c:cat>
          <c:val>
            <c:numRef>
              <c:f>Sheet1!$B$2:$B$9</c:f>
              <c:numCache>
                <c:formatCode>General</c:formatCode>
                <c:ptCount val="8"/>
                <c:pt idx="0">
                  <c:v>81.489999999999995</c:v>
                </c:pt>
                <c:pt idx="1">
                  <c:v>81.819999999999993</c:v>
                </c:pt>
                <c:pt idx="2">
                  <c:v>81.489999999999995</c:v>
                </c:pt>
                <c:pt idx="3">
                  <c:v>82.79</c:v>
                </c:pt>
                <c:pt idx="4">
                  <c:v>84.42</c:v>
                </c:pt>
                <c:pt idx="5">
                  <c:v>80.84</c:v>
                </c:pt>
                <c:pt idx="6">
                  <c:v>87.99</c:v>
                </c:pt>
                <c:pt idx="7">
                  <c:v>80.19</c:v>
                </c:pt>
              </c:numCache>
            </c:numRef>
          </c:val>
        </c:ser>
        <c:ser>
          <c:idx val="1"/>
          <c:order val="1"/>
          <c:tx>
            <c:strRef>
              <c:f>Sheet1!$C$1</c:f>
              <c:strCache>
                <c:ptCount val="1"/>
                <c:pt idx="0">
                  <c:v>Pop(X) &gt; Pop(Y)</c:v>
                </c:pt>
              </c:strCache>
            </c:strRef>
          </c:tx>
          <c:spPr>
            <a:solidFill>
              <a:srgbClr val="33CC33"/>
            </a:solidFill>
          </c:spPr>
          <c:invertIfNegative val="0"/>
          <c:cat>
            <c:strRef>
              <c:f>Sheet1!$A$2:$A$9</c:f>
              <c:strCache>
                <c:ptCount val="8"/>
                <c:pt idx="0">
                  <c:v>Vote</c:v>
                </c:pt>
                <c:pt idx="1">
                  <c:v>Sums</c:v>
                </c:pt>
                <c:pt idx="2">
                  <c:v>3-Estimates</c:v>
                </c:pt>
                <c:pt idx="3">
                  <c:v>TruthFinderSimple</c:v>
                </c:pt>
                <c:pt idx="4">
                  <c:v>TruthFinderComplete</c:v>
                </c:pt>
                <c:pt idx="5">
                  <c:v>Average-Log</c:v>
                </c:pt>
                <c:pt idx="6">
                  <c:v>Investment</c:v>
                </c:pt>
                <c:pt idx="7">
                  <c:v>PooledInvestment</c:v>
                </c:pt>
              </c:strCache>
            </c:strRef>
          </c:cat>
          <c:val>
            <c:numRef>
              <c:f>Sheet1!$C$2:$C$9</c:f>
              <c:numCache>
                <c:formatCode>General</c:formatCode>
                <c:ptCount val="8"/>
                <c:pt idx="0">
                  <c:v>85.39</c:v>
                </c:pt>
                <c:pt idx="1">
                  <c:v>85.06</c:v>
                </c:pt>
                <c:pt idx="2">
                  <c:v>80.52</c:v>
                </c:pt>
                <c:pt idx="3">
                  <c:v>86.04</c:v>
                </c:pt>
                <c:pt idx="4">
                  <c:v>87.34</c:v>
                </c:pt>
                <c:pt idx="5">
                  <c:v>84.74</c:v>
                </c:pt>
                <c:pt idx="6">
                  <c:v>89.29</c:v>
                </c:pt>
                <c:pt idx="7">
                  <c:v>84.09</c:v>
                </c:pt>
              </c:numCache>
            </c:numRef>
          </c:val>
        </c:ser>
        <c:dLbls>
          <c:showLegendKey val="0"/>
          <c:showVal val="0"/>
          <c:showCatName val="0"/>
          <c:showSerName val="0"/>
          <c:showPercent val="0"/>
          <c:showBubbleSize val="0"/>
        </c:dLbls>
        <c:gapWidth val="150"/>
        <c:axId val="175811584"/>
        <c:axId val="175821568"/>
      </c:barChart>
      <c:catAx>
        <c:axId val="175811584"/>
        <c:scaling>
          <c:orientation val="minMax"/>
        </c:scaling>
        <c:delete val="0"/>
        <c:axPos val="b"/>
        <c:majorTickMark val="out"/>
        <c:minorTickMark val="none"/>
        <c:tickLblPos val="nextTo"/>
        <c:txPr>
          <a:bodyPr/>
          <a:lstStyle/>
          <a:p>
            <a:pPr>
              <a:defRPr sz="1600"/>
            </a:pPr>
            <a:endParaRPr lang="en-US"/>
          </a:p>
        </c:txPr>
        <c:crossAx val="175821568"/>
        <c:crosses val="autoZero"/>
        <c:auto val="1"/>
        <c:lblAlgn val="ctr"/>
        <c:lblOffset val="100"/>
        <c:noMultiLvlLbl val="0"/>
      </c:catAx>
      <c:valAx>
        <c:axId val="175821568"/>
        <c:scaling>
          <c:orientation val="minMax"/>
          <c:max val="90"/>
          <c:min val="77"/>
        </c:scaling>
        <c:delete val="0"/>
        <c:axPos val="l"/>
        <c:majorGridlines/>
        <c:numFmt formatCode="General" sourceLinked="1"/>
        <c:majorTickMark val="out"/>
        <c:minorTickMark val="none"/>
        <c:tickLblPos val="nextTo"/>
        <c:crossAx val="17581158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791167408421779E-2"/>
          <c:y val="3.0261509282142652E-2"/>
          <c:w val="0.62426117787908086"/>
          <c:h val="0.64490575041756149"/>
        </c:manualLayout>
      </c:layout>
      <c:barChart>
        <c:barDir val="col"/>
        <c:grouping val="clustered"/>
        <c:varyColors val="0"/>
        <c:ser>
          <c:idx val="0"/>
          <c:order val="0"/>
          <c:tx>
            <c:strRef>
              <c:f>Sheet1!$B$1</c:f>
              <c:strCache>
                <c:ptCount val="1"/>
                <c:pt idx="0">
                  <c:v>No Prior Knowledge</c:v>
                </c:pt>
              </c:strCache>
            </c:strRef>
          </c:tx>
          <c:spPr>
            <a:solidFill>
              <a:srgbClr val="0066FF"/>
            </a:solidFill>
          </c:spPr>
          <c:invertIfNegative val="0"/>
          <c:cat>
            <c:strRef>
              <c:f>Sheet1!$A$2:$A$9</c:f>
              <c:strCache>
                <c:ptCount val="8"/>
                <c:pt idx="0">
                  <c:v>Vote</c:v>
                </c:pt>
                <c:pt idx="1">
                  <c:v>Sums</c:v>
                </c:pt>
                <c:pt idx="2">
                  <c:v>3-Estimates</c:v>
                </c:pt>
                <c:pt idx="3">
                  <c:v>TruthFinderSimple</c:v>
                </c:pt>
                <c:pt idx="4">
                  <c:v>TruthFinderComplete</c:v>
                </c:pt>
                <c:pt idx="5">
                  <c:v>Average-Log</c:v>
                </c:pt>
                <c:pt idx="6">
                  <c:v>Investment</c:v>
                </c:pt>
                <c:pt idx="7">
                  <c:v>PooledInvestment</c:v>
                </c:pt>
              </c:strCache>
            </c:strRef>
          </c:cat>
          <c:val>
            <c:numRef>
              <c:f>Sheet1!$B$2:$B$9</c:f>
              <c:numCache>
                <c:formatCode>General</c:formatCode>
                <c:ptCount val="8"/>
                <c:pt idx="0">
                  <c:v>13.54</c:v>
                </c:pt>
                <c:pt idx="1">
                  <c:v>9.3699999999999992</c:v>
                </c:pt>
                <c:pt idx="2">
                  <c:v>11.96</c:v>
                </c:pt>
                <c:pt idx="3">
                  <c:v>41.93</c:v>
                </c:pt>
                <c:pt idx="4">
                  <c:v>7.93</c:v>
                </c:pt>
                <c:pt idx="5">
                  <c:v>10.23</c:v>
                </c:pt>
                <c:pt idx="6">
                  <c:v>9.36</c:v>
                </c:pt>
                <c:pt idx="7">
                  <c:v>9.65</c:v>
                </c:pt>
              </c:numCache>
            </c:numRef>
          </c:val>
        </c:ser>
        <c:ser>
          <c:idx val="1"/>
          <c:order val="1"/>
          <c:tx>
            <c:strRef>
              <c:f>Sheet1!$C$1</c:f>
              <c:strCache>
                <c:ptCount val="1"/>
                <c:pt idx="0">
                  <c:v>Words</c:v>
                </c:pt>
              </c:strCache>
            </c:strRef>
          </c:tx>
          <c:spPr>
            <a:solidFill>
              <a:srgbClr val="33CC33"/>
            </a:solidFill>
          </c:spPr>
          <c:invertIfNegative val="0"/>
          <c:cat>
            <c:strRef>
              <c:f>Sheet1!$A$2:$A$9</c:f>
              <c:strCache>
                <c:ptCount val="8"/>
                <c:pt idx="0">
                  <c:v>Vote</c:v>
                </c:pt>
                <c:pt idx="1">
                  <c:v>Sums</c:v>
                </c:pt>
                <c:pt idx="2">
                  <c:v>3-Estimates</c:v>
                </c:pt>
                <c:pt idx="3">
                  <c:v>TruthFinderSimple</c:v>
                </c:pt>
                <c:pt idx="4">
                  <c:v>TruthFinderComplete</c:v>
                </c:pt>
                <c:pt idx="5">
                  <c:v>Average-Log</c:v>
                </c:pt>
                <c:pt idx="6">
                  <c:v>Investment</c:v>
                </c:pt>
                <c:pt idx="7">
                  <c:v>PooledInvestment</c:v>
                </c:pt>
              </c:strCache>
            </c:strRef>
          </c:cat>
          <c:val>
            <c:numRef>
              <c:f>Sheet1!$C$2:$C$9</c:f>
              <c:numCache>
                <c:formatCode>General</c:formatCode>
                <c:ptCount val="8"/>
                <c:pt idx="0">
                  <c:v>13.69</c:v>
                </c:pt>
                <c:pt idx="1">
                  <c:v>9.02</c:v>
                </c:pt>
                <c:pt idx="2">
                  <c:v>12.72</c:v>
                </c:pt>
                <c:pt idx="3">
                  <c:v>44.28</c:v>
                </c:pt>
                <c:pt idx="4">
                  <c:v>8.0500000000000007</c:v>
                </c:pt>
                <c:pt idx="5">
                  <c:v>9.98</c:v>
                </c:pt>
                <c:pt idx="6">
                  <c:v>11.11</c:v>
                </c:pt>
                <c:pt idx="7">
                  <c:v>8.86</c:v>
                </c:pt>
              </c:numCache>
            </c:numRef>
          </c:val>
        </c:ser>
        <c:ser>
          <c:idx val="2"/>
          <c:order val="2"/>
          <c:tx>
            <c:strRef>
              <c:f>Sheet1!$D$1</c:f>
              <c:strCache>
                <c:ptCount val="1"/>
                <c:pt idx="0">
                  <c:v>Words+CS</c:v>
                </c:pt>
              </c:strCache>
            </c:strRef>
          </c:tx>
          <c:spPr>
            <a:solidFill>
              <a:srgbClr val="C00000"/>
            </a:solidFill>
          </c:spPr>
          <c:invertIfNegative val="0"/>
          <c:cat>
            <c:strRef>
              <c:f>Sheet1!$A$2:$A$9</c:f>
              <c:strCache>
                <c:ptCount val="8"/>
                <c:pt idx="0">
                  <c:v>Vote</c:v>
                </c:pt>
                <c:pt idx="1">
                  <c:v>Sums</c:v>
                </c:pt>
                <c:pt idx="2">
                  <c:v>3-Estimates</c:v>
                </c:pt>
                <c:pt idx="3">
                  <c:v>TruthFinderSimple</c:v>
                </c:pt>
                <c:pt idx="4">
                  <c:v>TruthFinderComplete</c:v>
                </c:pt>
                <c:pt idx="5">
                  <c:v>Average-Log</c:v>
                </c:pt>
                <c:pt idx="6">
                  <c:v>Investment</c:v>
                </c:pt>
                <c:pt idx="7">
                  <c:v>PooledInvestment</c:v>
                </c:pt>
              </c:strCache>
            </c:strRef>
          </c:cat>
          <c:val>
            <c:numRef>
              <c:f>Sheet1!$D$2:$D$9</c:f>
              <c:numCache>
                <c:formatCode>General</c:formatCode>
                <c:ptCount val="8"/>
                <c:pt idx="0">
                  <c:v>35.1</c:v>
                </c:pt>
                <c:pt idx="1">
                  <c:v>31.88</c:v>
                </c:pt>
                <c:pt idx="2">
                  <c:v>35.1</c:v>
                </c:pt>
                <c:pt idx="3">
                  <c:v>56.52</c:v>
                </c:pt>
                <c:pt idx="4">
                  <c:v>29.79</c:v>
                </c:pt>
                <c:pt idx="5">
                  <c:v>32.85</c:v>
                </c:pt>
                <c:pt idx="6">
                  <c:v>73.59</c:v>
                </c:pt>
                <c:pt idx="7">
                  <c:v>80.680000000000007</c:v>
                </c:pt>
              </c:numCache>
            </c:numRef>
          </c:val>
        </c:ser>
        <c:dLbls>
          <c:showLegendKey val="0"/>
          <c:showVal val="0"/>
          <c:showCatName val="0"/>
          <c:showSerName val="0"/>
          <c:showPercent val="0"/>
          <c:showBubbleSize val="0"/>
        </c:dLbls>
        <c:gapWidth val="150"/>
        <c:axId val="175945600"/>
        <c:axId val="175947136"/>
      </c:barChart>
      <c:catAx>
        <c:axId val="175945600"/>
        <c:scaling>
          <c:orientation val="minMax"/>
        </c:scaling>
        <c:delete val="0"/>
        <c:axPos val="b"/>
        <c:majorTickMark val="out"/>
        <c:minorTickMark val="none"/>
        <c:tickLblPos val="nextTo"/>
        <c:txPr>
          <a:bodyPr/>
          <a:lstStyle/>
          <a:p>
            <a:pPr>
              <a:defRPr sz="1600"/>
            </a:pPr>
            <a:endParaRPr lang="en-US"/>
          </a:p>
        </c:txPr>
        <c:crossAx val="175947136"/>
        <c:crosses val="autoZero"/>
        <c:auto val="1"/>
        <c:lblAlgn val="ctr"/>
        <c:lblOffset val="100"/>
        <c:noMultiLvlLbl val="0"/>
      </c:catAx>
      <c:valAx>
        <c:axId val="175947136"/>
        <c:scaling>
          <c:orientation val="minMax"/>
          <c:max val="81"/>
          <c:min val="0"/>
        </c:scaling>
        <c:delete val="0"/>
        <c:axPos val="l"/>
        <c:majorGridlines/>
        <c:numFmt formatCode="General" sourceLinked="1"/>
        <c:majorTickMark val="out"/>
        <c:minorTickMark val="none"/>
        <c:tickLblPos val="nextTo"/>
        <c:crossAx val="17594560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95FECC-33F1-4565-AE4E-7F24CF6F2D8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B94E9EB-090C-4AF3-B0C2-F381BB83597F}">
      <dgm:prSet phldrT="[Text]" custT="1"/>
      <dgm:spPr>
        <a:solidFill>
          <a:srgbClr val="92D050"/>
        </a:solidFill>
      </dgm:spPr>
      <dgm:t>
        <a:bodyPr/>
        <a:lstStyle/>
        <a:p>
          <a:r>
            <a:rPr lang="en-US" sz="2000" b="1" dirty="0" smtClean="0">
              <a:solidFill>
                <a:srgbClr val="008000"/>
              </a:solidFill>
            </a:rPr>
            <a:t>Veracity of claims</a:t>
          </a:r>
          <a:endParaRPr lang="en-US" sz="2000" b="1" dirty="0">
            <a:solidFill>
              <a:srgbClr val="008000"/>
            </a:solidFill>
          </a:endParaRPr>
        </a:p>
      </dgm:t>
    </dgm:pt>
    <dgm:pt modelId="{2151DCFD-2914-462A-BCC3-762318D535C5}" type="parTrans" cxnId="{0146BB35-9A3B-4678-930F-1FE1AEDF8020}">
      <dgm:prSet/>
      <dgm:spPr/>
      <dgm:t>
        <a:bodyPr/>
        <a:lstStyle/>
        <a:p>
          <a:endParaRPr lang="en-US"/>
        </a:p>
      </dgm:t>
    </dgm:pt>
    <dgm:pt modelId="{5A051419-D54F-4E28-8C87-079ED32A9412}" type="sibTrans" cxnId="{0146BB35-9A3B-4678-930F-1FE1AEDF8020}">
      <dgm:prSet/>
      <dgm:spPr>
        <a:ln w="50800">
          <a:solidFill>
            <a:srgbClr val="800000"/>
          </a:solidFill>
        </a:ln>
      </dgm:spPr>
      <dgm:t>
        <a:bodyPr/>
        <a:lstStyle/>
        <a:p>
          <a:endParaRPr lang="en-US"/>
        </a:p>
      </dgm:t>
    </dgm:pt>
    <dgm:pt modelId="{6D9994AC-C7FD-4BA4-B303-9A81BDCB1CF5}">
      <dgm:prSet phldrT="[Text]" custT="1"/>
      <dgm:spPr>
        <a:solidFill>
          <a:srgbClr val="57D3FF"/>
        </a:solidFill>
      </dgm:spPr>
      <dgm:t>
        <a:bodyPr/>
        <a:lstStyle/>
        <a:p>
          <a:r>
            <a:rPr lang="en-US" sz="2000" b="1" dirty="0" smtClean="0">
              <a:solidFill>
                <a:srgbClr val="002060"/>
              </a:solidFill>
            </a:rPr>
            <a:t>Trustworthiness of sources</a:t>
          </a:r>
          <a:endParaRPr lang="en-US" sz="2000" b="1" dirty="0">
            <a:solidFill>
              <a:srgbClr val="002060"/>
            </a:solidFill>
          </a:endParaRPr>
        </a:p>
      </dgm:t>
    </dgm:pt>
    <dgm:pt modelId="{019E315C-F2AD-4E56-B16B-FEB1FA50C5C7}" type="parTrans" cxnId="{7ACB681A-55EB-4ACA-BA0D-C576F49A753D}">
      <dgm:prSet/>
      <dgm:spPr/>
      <dgm:t>
        <a:bodyPr/>
        <a:lstStyle/>
        <a:p>
          <a:endParaRPr lang="en-US"/>
        </a:p>
      </dgm:t>
    </dgm:pt>
    <dgm:pt modelId="{22CE1353-3291-4E72-B3AA-E3C5487EAFCC}" type="sibTrans" cxnId="{7ACB681A-55EB-4ACA-BA0D-C576F49A753D}">
      <dgm:prSet/>
      <dgm:spPr>
        <a:ln w="50800">
          <a:solidFill>
            <a:srgbClr val="800000"/>
          </a:solidFill>
        </a:ln>
      </dgm:spPr>
      <dgm:t>
        <a:bodyPr/>
        <a:lstStyle/>
        <a:p>
          <a:endParaRPr lang="en-US"/>
        </a:p>
      </dgm:t>
    </dgm:pt>
    <dgm:pt modelId="{AF83977D-AF49-43AF-AE0F-3D3F16B6FC92}">
      <dgm:prSet phldrT="[Text]" custT="1"/>
      <dgm:spPr>
        <a:solidFill>
          <a:schemeClr val="bg2">
            <a:lumMod val="40000"/>
            <a:lumOff val="60000"/>
          </a:schemeClr>
        </a:solidFill>
      </dgm:spPr>
      <dgm:t>
        <a:bodyPr/>
        <a:lstStyle/>
        <a:p>
          <a:r>
            <a:rPr lang="en-US" sz="2000" b="1" dirty="0" smtClean="0">
              <a:solidFill>
                <a:srgbClr val="C00000"/>
              </a:solidFill>
            </a:rPr>
            <a:t>Confidence in evidence</a:t>
          </a:r>
          <a:endParaRPr lang="en-US" sz="2000" b="1" dirty="0">
            <a:solidFill>
              <a:srgbClr val="C00000"/>
            </a:solidFill>
          </a:endParaRPr>
        </a:p>
      </dgm:t>
    </dgm:pt>
    <dgm:pt modelId="{262E52FD-632D-4BF2-BF6E-C389AA154D42}" type="parTrans" cxnId="{5DF43B92-3C1F-49BC-8CE3-8EB6CA74BADC}">
      <dgm:prSet/>
      <dgm:spPr/>
      <dgm:t>
        <a:bodyPr/>
        <a:lstStyle/>
        <a:p>
          <a:endParaRPr lang="en-US"/>
        </a:p>
      </dgm:t>
    </dgm:pt>
    <dgm:pt modelId="{04FB3DFD-C103-42BA-9C14-F575D89F8059}" type="sibTrans" cxnId="{5DF43B92-3C1F-49BC-8CE3-8EB6CA74BADC}">
      <dgm:prSet/>
      <dgm:spPr>
        <a:solidFill>
          <a:schemeClr val="bg1"/>
        </a:solidFill>
        <a:ln w="50800">
          <a:solidFill>
            <a:srgbClr val="800000"/>
          </a:solidFill>
        </a:ln>
      </dgm:spPr>
      <dgm:t>
        <a:bodyPr/>
        <a:lstStyle/>
        <a:p>
          <a:endParaRPr lang="en-US"/>
        </a:p>
      </dgm:t>
    </dgm:pt>
    <dgm:pt modelId="{DA1DADB1-9386-47BB-9D62-C069ED73F09E}" type="pres">
      <dgm:prSet presAssocID="{D895FECC-33F1-4565-AE4E-7F24CF6F2D88}" presName="cycle" presStyleCnt="0">
        <dgm:presLayoutVars>
          <dgm:dir/>
          <dgm:resizeHandles val="exact"/>
        </dgm:presLayoutVars>
      </dgm:prSet>
      <dgm:spPr/>
      <dgm:t>
        <a:bodyPr/>
        <a:lstStyle/>
        <a:p>
          <a:endParaRPr lang="en-US"/>
        </a:p>
      </dgm:t>
    </dgm:pt>
    <dgm:pt modelId="{0D7C2D05-5AE7-4377-92E2-98457973326F}" type="pres">
      <dgm:prSet presAssocID="{7B94E9EB-090C-4AF3-B0C2-F381BB83597F}" presName="node" presStyleLbl="node1" presStyleIdx="0" presStyleCnt="3">
        <dgm:presLayoutVars>
          <dgm:bulletEnabled val="1"/>
        </dgm:presLayoutVars>
      </dgm:prSet>
      <dgm:spPr/>
      <dgm:t>
        <a:bodyPr/>
        <a:lstStyle/>
        <a:p>
          <a:endParaRPr lang="en-US"/>
        </a:p>
      </dgm:t>
    </dgm:pt>
    <dgm:pt modelId="{E7698A66-CC3E-4F69-9BE4-9067A024442F}" type="pres">
      <dgm:prSet presAssocID="{7B94E9EB-090C-4AF3-B0C2-F381BB83597F}" presName="spNode" presStyleCnt="0"/>
      <dgm:spPr/>
    </dgm:pt>
    <dgm:pt modelId="{84AFCEA1-D79E-455B-916E-8F3C9E1EDA8D}" type="pres">
      <dgm:prSet presAssocID="{5A051419-D54F-4E28-8C87-079ED32A9412}" presName="sibTrans" presStyleLbl="sibTrans1D1" presStyleIdx="0" presStyleCnt="3"/>
      <dgm:spPr/>
      <dgm:t>
        <a:bodyPr/>
        <a:lstStyle/>
        <a:p>
          <a:endParaRPr lang="en-US"/>
        </a:p>
      </dgm:t>
    </dgm:pt>
    <dgm:pt modelId="{E82B39D1-BB9A-42AE-AB2D-EA66164EFFF6}" type="pres">
      <dgm:prSet presAssocID="{6D9994AC-C7FD-4BA4-B303-9A81BDCB1CF5}" presName="node" presStyleLbl="node1" presStyleIdx="1" presStyleCnt="3" custScaleX="131923" custRadScaleRad="121868" custRadScaleInc="-16159">
        <dgm:presLayoutVars>
          <dgm:bulletEnabled val="1"/>
        </dgm:presLayoutVars>
      </dgm:prSet>
      <dgm:spPr/>
      <dgm:t>
        <a:bodyPr/>
        <a:lstStyle/>
        <a:p>
          <a:endParaRPr lang="en-US"/>
        </a:p>
      </dgm:t>
    </dgm:pt>
    <dgm:pt modelId="{DAE8580C-9CD4-4E65-8DE4-45EA12C6F983}" type="pres">
      <dgm:prSet presAssocID="{6D9994AC-C7FD-4BA4-B303-9A81BDCB1CF5}" presName="spNode" presStyleCnt="0"/>
      <dgm:spPr/>
    </dgm:pt>
    <dgm:pt modelId="{DE99859E-28A6-42D8-9623-43A58B0FEFAD}" type="pres">
      <dgm:prSet presAssocID="{22CE1353-3291-4E72-B3AA-E3C5487EAFCC}" presName="sibTrans" presStyleLbl="sibTrans1D1" presStyleIdx="1" presStyleCnt="3"/>
      <dgm:spPr/>
      <dgm:t>
        <a:bodyPr/>
        <a:lstStyle/>
        <a:p>
          <a:endParaRPr lang="en-US"/>
        </a:p>
      </dgm:t>
    </dgm:pt>
    <dgm:pt modelId="{0DB1416F-EA99-482E-921E-395F1E06AC2D}" type="pres">
      <dgm:prSet presAssocID="{AF83977D-AF49-43AF-AE0F-3D3F16B6FC92}" presName="node" presStyleLbl="node1" presStyleIdx="2" presStyleCnt="3" custRadScaleRad="122272" custRadScaleInc="16366">
        <dgm:presLayoutVars>
          <dgm:bulletEnabled val="1"/>
        </dgm:presLayoutVars>
      </dgm:prSet>
      <dgm:spPr/>
      <dgm:t>
        <a:bodyPr/>
        <a:lstStyle/>
        <a:p>
          <a:endParaRPr lang="en-US"/>
        </a:p>
      </dgm:t>
    </dgm:pt>
    <dgm:pt modelId="{60B95EE0-E5BB-496C-BD6F-26BBCA2F3506}" type="pres">
      <dgm:prSet presAssocID="{AF83977D-AF49-43AF-AE0F-3D3F16B6FC92}" presName="spNode" presStyleCnt="0"/>
      <dgm:spPr/>
    </dgm:pt>
    <dgm:pt modelId="{E9E3044F-1865-4171-A704-2D3F856C3C92}" type="pres">
      <dgm:prSet presAssocID="{04FB3DFD-C103-42BA-9C14-F575D89F8059}" presName="sibTrans" presStyleLbl="sibTrans1D1" presStyleIdx="2" presStyleCnt="3"/>
      <dgm:spPr/>
      <dgm:t>
        <a:bodyPr/>
        <a:lstStyle/>
        <a:p>
          <a:endParaRPr lang="en-US"/>
        </a:p>
      </dgm:t>
    </dgm:pt>
  </dgm:ptLst>
  <dgm:cxnLst>
    <dgm:cxn modelId="{5DF43B92-3C1F-49BC-8CE3-8EB6CA74BADC}" srcId="{D895FECC-33F1-4565-AE4E-7F24CF6F2D88}" destId="{AF83977D-AF49-43AF-AE0F-3D3F16B6FC92}" srcOrd="2" destOrd="0" parTransId="{262E52FD-632D-4BF2-BF6E-C389AA154D42}" sibTransId="{04FB3DFD-C103-42BA-9C14-F575D89F8059}"/>
    <dgm:cxn modelId="{BDE3E7AB-97EA-4727-B71E-8485389A64C9}" type="presOf" srcId="{5A051419-D54F-4E28-8C87-079ED32A9412}" destId="{84AFCEA1-D79E-455B-916E-8F3C9E1EDA8D}" srcOrd="0" destOrd="0" presId="urn:microsoft.com/office/officeart/2005/8/layout/cycle5"/>
    <dgm:cxn modelId="{B51D8A7D-372B-4168-88E6-A87EB43FAFB8}" type="presOf" srcId="{04FB3DFD-C103-42BA-9C14-F575D89F8059}" destId="{E9E3044F-1865-4171-A704-2D3F856C3C92}" srcOrd="0" destOrd="0" presId="urn:microsoft.com/office/officeart/2005/8/layout/cycle5"/>
    <dgm:cxn modelId="{8A3595BB-5ADF-46CA-9B56-F0E5389040A7}" type="presOf" srcId="{6D9994AC-C7FD-4BA4-B303-9A81BDCB1CF5}" destId="{E82B39D1-BB9A-42AE-AB2D-EA66164EFFF6}" srcOrd="0" destOrd="0" presId="urn:microsoft.com/office/officeart/2005/8/layout/cycle5"/>
    <dgm:cxn modelId="{7088DFE7-F466-472D-83E6-17589C0B78DA}" type="presOf" srcId="{22CE1353-3291-4E72-B3AA-E3C5487EAFCC}" destId="{DE99859E-28A6-42D8-9623-43A58B0FEFAD}" srcOrd="0" destOrd="0" presId="urn:microsoft.com/office/officeart/2005/8/layout/cycle5"/>
    <dgm:cxn modelId="{89381F6E-2F02-433E-83F8-5475D0ACFB86}" type="presOf" srcId="{AF83977D-AF49-43AF-AE0F-3D3F16B6FC92}" destId="{0DB1416F-EA99-482E-921E-395F1E06AC2D}" srcOrd="0" destOrd="0" presId="urn:microsoft.com/office/officeart/2005/8/layout/cycle5"/>
    <dgm:cxn modelId="{0146BB35-9A3B-4678-930F-1FE1AEDF8020}" srcId="{D895FECC-33F1-4565-AE4E-7F24CF6F2D88}" destId="{7B94E9EB-090C-4AF3-B0C2-F381BB83597F}" srcOrd="0" destOrd="0" parTransId="{2151DCFD-2914-462A-BCC3-762318D535C5}" sibTransId="{5A051419-D54F-4E28-8C87-079ED32A9412}"/>
    <dgm:cxn modelId="{D2AF536E-3131-4964-A5AA-4CA87DB02005}" type="presOf" srcId="{D895FECC-33F1-4565-AE4E-7F24CF6F2D88}" destId="{DA1DADB1-9386-47BB-9D62-C069ED73F09E}" srcOrd="0" destOrd="0" presId="urn:microsoft.com/office/officeart/2005/8/layout/cycle5"/>
    <dgm:cxn modelId="{7ACB681A-55EB-4ACA-BA0D-C576F49A753D}" srcId="{D895FECC-33F1-4565-AE4E-7F24CF6F2D88}" destId="{6D9994AC-C7FD-4BA4-B303-9A81BDCB1CF5}" srcOrd="1" destOrd="0" parTransId="{019E315C-F2AD-4E56-B16B-FEB1FA50C5C7}" sibTransId="{22CE1353-3291-4E72-B3AA-E3C5487EAFCC}"/>
    <dgm:cxn modelId="{2C483D38-DB99-49AC-BE69-7B45E923EBFC}" type="presOf" srcId="{7B94E9EB-090C-4AF3-B0C2-F381BB83597F}" destId="{0D7C2D05-5AE7-4377-92E2-98457973326F}" srcOrd="0" destOrd="0" presId="urn:microsoft.com/office/officeart/2005/8/layout/cycle5"/>
    <dgm:cxn modelId="{A9C77A21-5B5B-4F3B-A1E6-E3D26838AA34}" type="presParOf" srcId="{DA1DADB1-9386-47BB-9D62-C069ED73F09E}" destId="{0D7C2D05-5AE7-4377-92E2-98457973326F}" srcOrd="0" destOrd="0" presId="urn:microsoft.com/office/officeart/2005/8/layout/cycle5"/>
    <dgm:cxn modelId="{71DC9422-BCB9-4CF8-8484-2997902127A3}" type="presParOf" srcId="{DA1DADB1-9386-47BB-9D62-C069ED73F09E}" destId="{E7698A66-CC3E-4F69-9BE4-9067A024442F}" srcOrd="1" destOrd="0" presId="urn:microsoft.com/office/officeart/2005/8/layout/cycle5"/>
    <dgm:cxn modelId="{B4BC05D4-B4E6-4567-BFE2-61C596B40C2B}" type="presParOf" srcId="{DA1DADB1-9386-47BB-9D62-C069ED73F09E}" destId="{84AFCEA1-D79E-455B-916E-8F3C9E1EDA8D}" srcOrd="2" destOrd="0" presId="urn:microsoft.com/office/officeart/2005/8/layout/cycle5"/>
    <dgm:cxn modelId="{E77D2ACC-9FFD-4896-92F6-7801C2554592}" type="presParOf" srcId="{DA1DADB1-9386-47BB-9D62-C069ED73F09E}" destId="{E82B39D1-BB9A-42AE-AB2D-EA66164EFFF6}" srcOrd="3" destOrd="0" presId="urn:microsoft.com/office/officeart/2005/8/layout/cycle5"/>
    <dgm:cxn modelId="{B902CBE2-3111-49FE-8748-07E6D6C59C46}" type="presParOf" srcId="{DA1DADB1-9386-47BB-9D62-C069ED73F09E}" destId="{DAE8580C-9CD4-4E65-8DE4-45EA12C6F983}" srcOrd="4" destOrd="0" presId="urn:microsoft.com/office/officeart/2005/8/layout/cycle5"/>
    <dgm:cxn modelId="{B360CE81-789F-421B-AF73-F02C241CC738}" type="presParOf" srcId="{DA1DADB1-9386-47BB-9D62-C069ED73F09E}" destId="{DE99859E-28A6-42D8-9623-43A58B0FEFAD}" srcOrd="5" destOrd="0" presId="urn:microsoft.com/office/officeart/2005/8/layout/cycle5"/>
    <dgm:cxn modelId="{2D7D0653-C00B-4A58-AC54-BE95553A2950}" type="presParOf" srcId="{DA1DADB1-9386-47BB-9D62-C069ED73F09E}" destId="{0DB1416F-EA99-482E-921E-395F1E06AC2D}" srcOrd="6" destOrd="0" presId="urn:microsoft.com/office/officeart/2005/8/layout/cycle5"/>
    <dgm:cxn modelId="{5109A9D4-D14F-4565-9A89-FEE795170447}" type="presParOf" srcId="{DA1DADB1-9386-47BB-9D62-C069ED73F09E}" destId="{60B95EE0-E5BB-496C-BD6F-26BBCA2F3506}" srcOrd="7" destOrd="0" presId="urn:microsoft.com/office/officeart/2005/8/layout/cycle5"/>
    <dgm:cxn modelId="{F9BA0A39-AFD5-4510-BC7F-5F57A6F3564C}" type="presParOf" srcId="{DA1DADB1-9386-47BB-9D62-C069ED73F09E}" destId="{E9E3044F-1865-4171-A704-2D3F856C3C92}" srcOrd="8" destOrd="0" presId="urn:microsoft.com/office/officeart/2005/8/layout/cycle5"/>
  </dgm:cxnLst>
  <dgm:bg>
    <a:solidFill>
      <a:schemeClr val="bg1">
        <a:alpha val="67000"/>
      </a:schemeClr>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BA5150C-C8AE-4ADC-BE53-8595AF08EE0B}" type="doc">
      <dgm:prSet loTypeId="urn:microsoft.com/office/officeart/2005/8/layout/process1" loCatId="process" qsTypeId="urn:microsoft.com/office/officeart/2005/8/quickstyle/simple5" qsCatId="simple" csTypeId="urn:microsoft.com/office/officeart/2005/8/colors/accent1_2" csCatId="accent1" phldr="1"/>
      <dgm:spPr/>
    </dgm:pt>
    <dgm:pt modelId="{28042B15-B842-478C-AFC3-5911DD31CD67}">
      <dgm:prSet phldrT="[Text]"/>
      <dgm:spPr>
        <a:solidFill>
          <a:srgbClr val="7030A0"/>
        </a:solidFill>
      </dgm:spPr>
      <dgm:t>
        <a:bodyPr/>
        <a:lstStyle/>
        <a:p>
          <a:r>
            <a:rPr lang="en-US" dirty="0" smtClean="0"/>
            <a:t>Encode additional information into a generalized fact-finding graph</a:t>
          </a:r>
          <a:endParaRPr lang="en-US" dirty="0"/>
        </a:p>
      </dgm:t>
    </dgm:pt>
    <dgm:pt modelId="{0487BC7F-611D-436E-A4A0-0AAB12E089B5}" type="parTrans" cxnId="{8A17B1F4-BD8D-4168-B5F7-1FB227B70072}">
      <dgm:prSet/>
      <dgm:spPr/>
      <dgm:t>
        <a:bodyPr/>
        <a:lstStyle/>
        <a:p>
          <a:endParaRPr lang="en-US"/>
        </a:p>
      </dgm:t>
    </dgm:pt>
    <dgm:pt modelId="{0D7DA4BA-1178-46CB-B65C-A221349103A1}" type="sibTrans" cxnId="{8A17B1F4-BD8D-4168-B5F7-1FB227B70072}">
      <dgm:prSet/>
      <dgm:spPr/>
      <dgm:t>
        <a:bodyPr/>
        <a:lstStyle/>
        <a:p>
          <a:endParaRPr lang="en-US"/>
        </a:p>
      </dgm:t>
    </dgm:pt>
    <dgm:pt modelId="{EF00D887-A9D5-41F7-9C7A-5249EB5A3FC5}">
      <dgm:prSet phldrT="[Text]"/>
      <dgm:spPr>
        <a:solidFill>
          <a:srgbClr val="7030A0"/>
        </a:solidFill>
      </dgm:spPr>
      <dgm:t>
        <a:bodyPr/>
        <a:lstStyle/>
        <a:p>
          <a:r>
            <a:rPr lang="en-US" dirty="0" smtClean="0"/>
            <a:t>Rewrite the fact-finding algorithm to use this generalized graph</a:t>
          </a:r>
          <a:endParaRPr lang="en-US" dirty="0"/>
        </a:p>
      </dgm:t>
    </dgm:pt>
    <dgm:pt modelId="{8C6100E5-7075-440F-95DA-1632D20418F7}" type="parTrans" cxnId="{38860277-671E-4AF1-A330-511C9DD7D3C5}">
      <dgm:prSet/>
      <dgm:spPr/>
      <dgm:t>
        <a:bodyPr/>
        <a:lstStyle/>
        <a:p>
          <a:endParaRPr lang="en-US"/>
        </a:p>
      </dgm:t>
    </dgm:pt>
    <dgm:pt modelId="{9AC41404-C82F-4764-998F-3211B73A476B}" type="sibTrans" cxnId="{38860277-671E-4AF1-A330-511C9DD7D3C5}">
      <dgm:prSet/>
      <dgm:spPr/>
      <dgm:t>
        <a:bodyPr/>
        <a:lstStyle/>
        <a:p>
          <a:endParaRPr lang="en-US"/>
        </a:p>
      </dgm:t>
    </dgm:pt>
    <dgm:pt modelId="{1BB23442-3C14-4930-88ED-B6C1B8F8E3FD}">
      <dgm:prSet phldrT="[Text]"/>
      <dgm:spPr>
        <a:solidFill>
          <a:srgbClr val="7030A0"/>
        </a:solidFill>
      </dgm:spPr>
      <dgm:t>
        <a:bodyPr/>
        <a:lstStyle/>
        <a:p>
          <a:r>
            <a:rPr lang="en-US" dirty="0" smtClean="0"/>
            <a:t>More information gives us better trust decisions</a:t>
          </a:r>
          <a:endParaRPr lang="en-US" dirty="0"/>
        </a:p>
      </dgm:t>
    </dgm:pt>
    <dgm:pt modelId="{7ED8E12B-465C-4D06-B83B-A66E1BB7E152}" type="parTrans" cxnId="{8E7DBC0D-5823-4BFE-AEEE-1B343F6EE81F}">
      <dgm:prSet/>
      <dgm:spPr/>
      <dgm:t>
        <a:bodyPr/>
        <a:lstStyle/>
        <a:p>
          <a:endParaRPr lang="en-US"/>
        </a:p>
      </dgm:t>
    </dgm:pt>
    <dgm:pt modelId="{84CED271-8F84-44BA-8754-591FAFFE7F00}" type="sibTrans" cxnId="{8E7DBC0D-5823-4BFE-AEEE-1B343F6EE81F}">
      <dgm:prSet/>
      <dgm:spPr/>
      <dgm:t>
        <a:bodyPr/>
        <a:lstStyle/>
        <a:p>
          <a:endParaRPr lang="en-US"/>
        </a:p>
      </dgm:t>
    </dgm:pt>
    <dgm:pt modelId="{48951FF2-EDD2-4B71-AF1F-58139263C7D6}" type="pres">
      <dgm:prSet presAssocID="{5BA5150C-C8AE-4ADC-BE53-8595AF08EE0B}" presName="Name0" presStyleCnt="0">
        <dgm:presLayoutVars>
          <dgm:dir/>
          <dgm:resizeHandles val="exact"/>
        </dgm:presLayoutVars>
      </dgm:prSet>
      <dgm:spPr/>
    </dgm:pt>
    <dgm:pt modelId="{945C190D-3326-4CB3-A3D2-A424BFFE35E8}" type="pres">
      <dgm:prSet presAssocID="{28042B15-B842-478C-AFC3-5911DD31CD67}" presName="node" presStyleLbl="node1" presStyleIdx="0" presStyleCnt="3">
        <dgm:presLayoutVars>
          <dgm:bulletEnabled val="1"/>
        </dgm:presLayoutVars>
      </dgm:prSet>
      <dgm:spPr/>
      <dgm:t>
        <a:bodyPr/>
        <a:lstStyle/>
        <a:p>
          <a:endParaRPr lang="en-US"/>
        </a:p>
      </dgm:t>
    </dgm:pt>
    <dgm:pt modelId="{21B47FB7-5095-4F6E-B5C3-7B5E55F509AE}" type="pres">
      <dgm:prSet presAssocID="{0D7DA4BA-1178-46CB-B65C-A221349103A1}" presName="sibTrans" presStyleLbl="sibTrans2D1" presStyleIdx="0" presStyleCnt="2"/>
      <dgm:spPr/>
      <dgm:t>
        <a:bodyPr/>
        <a:lstStyle/>
        <a:p>
          <a:endParaRPr lang="en-US"/>
        </a:p>
      </dgm:t>
    </dgm:pt>
    <dgm:pt modelId="{598B9EB1-3D09-48D6-B7D9-80FC8F473D1D}" type="pres">
      <dgm:prSet presAssocID="{0D7DA4BA-1178-46CB-B65C-A221349103A1}" presName="connectorText" presStyleLbl="sibTrans2D1" presStyleIdx="0" presStyleCnt="2"/>
      <dgm:spPr/>
      <dgm:t>
        <a:bodyPr/>
        <a:lstStyle/>
        <a:p>
          <a:endParaRPr lang="en-US"/>
        </a:p>
      </dgm:t>
    </dgm:pt>
    <dgm:pt modelId="{F8A5B994-0E24-4BBC-8180-788BA54B690E}" type="pres">
      <dgm:prSet presAssocID="{EF00D887-A9D5-41F7-9C7A-5249EB5A3FC5}" presName="node" presStyleLbl="node1" presStyleIdx="1" presStyleCnt="3">
        <dgm:presLayoutVars>
          <dgm:bulletEnabled val="1"/>
        </dgm:presLayoutVars>
      </dgm:prSet>
      <dgm:spPr/>
      <dgm:t>
        <a:bodyPr/>
        <a:lstStyle/>
        <a:p>
          <a:endParaRPr lang="en-US"/>
        </a:p>
      </dgm:t>
    </dgm:pt>
    <dgm:pt modelId="{397BAA30-7BDF-43FF-A40D-0688BA853E61}" type="pres">
      <dgm:prSet presAssocID="{9AC41404-C82F-4764-998F-3211B73A476B}" presName="sibTrans" presStyleLbl="sibTrans2D1" presStyleIdx="1" presStyleCnt="2"/>
      <dgm:spPr/>
      <dgm:t>
        <a:bodyPr/>
        <a:lstStyle/>
        <a:p>
          <a:endParaRPr lang="en-US"/>
        </a:p>
      </dgm:t>
    </dgm:pt>
    <dgm:pt modelId="{7D2ED3BA-9568-40EA-9698-E6420ACDD19C}" type="pres">
      <dgm:prSet presAssocID="{9AC41404-C82F-4764-998F-3211B73A476B}" presName="connectorText" presStyleLbl="sibTrans2D1" presStyleIdx="1" presStyleCnt="2"/>
      <dgm:spPr/>
      <dgm:t>
        <a:bodyPr/>
        <a:lstStyle/>
        <a:p>
          <a:endParaRPr lang="en-US"/>
        </a:p>
      </dgm:t>
    </dgm:pt>
    <dgm:pt modelId="{1793779E-297A-40B4-8F6E-10580894E441}" type="pres">
      <dgm:prSet presAssocID="{1BB23442-3C14-4930-88ED-B6C1B8F8E3FD}" presName="node" presStyleLbl="node1" presStyleIdx="2" presStyleCnt="3">
        <dgm:presLayoutVars>
          <dgm:bulletEnabled val="1"/>
        </dgm:presLayoutVars>
      </dgm:prSet>
      <dgm:spPr/>
      <dgm:t>
        <a:bodyPr/>
        <a:lstStyle/>
        <a:p>
          <a:endParaRPr lang="en-US"/>
        </a:p>
      </dgm:t>
    </dgm:pt>
  </dgm:ptLst>
  <dgm:cxnLst>
    <dgm:cxn modelId="{01BC0863-3E14-4468-8CE7-5FB584916A84}" type="presOf" srcId="{0D7DA4BA-1178-46CB-B65C-A221349103A1}" destId="{598B9EB1-3D09-48D6-B7D9-80FC8F473D1D}" srcOrd="1" destOrd="0" presId="urn:microsoft.com/office/officeart/2005/8/layout/process1"/>
    <dgm:cxn modelId="{E5BA73B6-E445-4A26-B72C-41B6BBFC1009}" type="presOf" srcId="{1BB23442-3C14-4930-88ED-B6C1B8F8E3FD}" destId="{1793779E-297A-40B4-8F6E-10580894E441}" srcOrd="0" destOrd="0" presId="urn:microsoft.com/office/officeart/2005/8/layout/process1"/>
    <dgm:cxn modelId="{CB5A117B-D9A2-4DED-A86B-248A2E5CF64D}" type="presOf" srcId="{9AC41404-C82F-4764-998F-3211B73A476B}" destId="{397BAA30-7BDF-43FF-A40D-0688BA853E61}" srcOrd="0" destOrd="0" presId="urn:microsoft.com/office/officeart/2005/8/layout/process1"/>
    <dgm:cxn modelId="{1AC36585-9A5C-4E17-9F3F-5923068B8B3F}" type="presOf" srcId="{5BA5150C-C8AE-4ADC-BE53-8595AF08EE0B}" destId="{48951FF2-EDD2-4B71-AF1F-58139263C7D6}" srcOrd="0" destOrd="0" presId="urn:microsoft.com/office/officeart/2005/8/layout/process1"/>
    <dgm:cxn modelId="{38860277-671E-4AF1-A330-511C9DD7D3C5}" srcId="{5BA5150C-C8AE-4ADC-BE53-8595AF08EE0B}" destId="{EF00D887-A9D5-41F7-9C7A-5249EB5A3FC5}" srcOrd="1" destOrd="0" parTransId="{8C6100E5-7075-440F-95DA-1632D20418F7}" sibTransId="{9AC41404-C82F-4764-998F-3211B73A476B}"/>
    <dgm:cxn modelId="{E1392225-54FE-4490-82B3-B9A143ACA221}" type="presOf" srcId="{9AC41404-C82F-4764-998F-3211B73A476B}" destId="{7D2ED3BA-9568-40EA-9698-E6420ACDD19C}" srcOrd="1" destOrd="0" presId="urn:microsoft.com/office/officeart/2005/8/layout/process1"/>
    <dgm:cxn modelId="{5B0A154B-A04F-4E9B-9374-0B467A3639AF}" type="presOf" srcId="{28042B15-B842-478C-AFC3-5911DD31CD67}" destId="{945C190D-3326-4CB3-A3D2-A424BFFE35E8}" srcOrd="0" destOrd="0" presId="urn:microsoft.com/office/officeart/2005/8/layout/process1"/>
    <dgm:cxn modelId="{F55A77C2-7D54-4111-A48D-E02FE3D60F57}" type="presOf" srcId="{0D7DA4BA-1178-46CB-B65C-A221349103A1}" destId="{21B47FB7-5095-4F6E-B5C3-7B5E55F509AE}" srcOrd="0" destOrd="0" presId="urn:microsoft.com/office/officeart/2005/8/layout/process1"/>
    <dgm:cxn modelId="{8E7DBC0D-5823-4BFE-AEEE-1B343F6EE81F}" srcId="{5BA5150C-C8AE-4ADC-BE53-8595AF08EE0B}" destId="{1BB23442-3C14-4930-88ED-B6C1B8F8E3FD}" srcOrd="2" destOrd="0" parTransId="{7ED8E12B-465C-4D06-B83B-A66E1BB7E152}" sibTransId="{84CED271-8F84-44BA-8754-591FAFFE7F00}"/>
    <dgm:cxn modelId="{7838D550-C14B-400E-B9E3-0EA7CEE0C030}" type="presOf" srcId="{EF00D887-A9D5-41F7-9C7A-5249EB5A3FC5}" destId="{F8A5B994-0E24-4BBC-8180-788BA54B690E}" srcOrd="0" destOrd="0" presId="urn:microsoft.com/office/officeart/2005/8/layout/process1"/>
    <dgm:cxn modelId="{8A17B1F4-BD8D-4168-B5F7-1FB227B70072}" srcId="{5BA5150C-C8AE-4ADC-BE53-8595AF08EE0B}" destId="{28042B15-B842-478C-AFC3-5911DD31CD67}" srcOrd="0" destOrd="0" parTransId="{0487BC7F-611D-436E-A4A0-0AAB12E089B5}" sibTransId="{0D7DA4BA-1178-46CB-B65C-A221349103A1}"/>
    <dgm:cxn modelId="{94B4A2B0-3698-482A-ACE2-B587143D582B}" type="presParOf" srcId="{48951FF2-EDD2-4B71-AF1F-58139263C7D6}" destId="{945C190D-3326-4CB3-A3D2-A424BFFE35E8}" srcOrd="0" destOrd="0" presId="urn:microsoft.com/office/officeart/2005/8/layout/process1"/>
    <dgm:cxn modelId="{AB36177E-2DAF-45BC-B7BB-B1FE4894DF93}" type="presParOf" srcId="{48951FF2-EDD2-4B71-AF1F-58139263C7D6}" destId="{21B47FB7-5095-4F6E-B5C3-7B5E55F509AE}" srcOrd="1" destOrd="0" presId="urn:microsoft.com/office/officeart/2005/8/layout/process1"/>
    <dgm:cxn modelId="{56F8B043-CB13-4AD5-8396-8CAADAC15D63}" type="presParOf" srcId="{21B47FB7-5095-4F6E-B5C3-7B5E55F509AE}" destId="{598B9EB1-3D09-48D6-B7D9-80FC8F473D1D}" srcOrd="0" destOrd="0" presId="urn:microsoft.com/office/officeart/2005/8/layout/process1"/>
    <dgm:cxn modelId="{BC2E2208-8293-4A3D-B009-38EFEE5031A7}" type="presParOf" srcId="{48951FF2-EDD2-4B71-AF1F-58139263C7D6}" destId="{F8A5B994-0E24-4BBC-8180-788BA54B690E}" srcOrd="2" destOrd="0" presId="urn:microsoft.com/office/officeart/2005/8/layout/process1"/>
    <dgm:cxn modelId="{9E8E5320-1275-406E-872A-569A66CF4D4E}" type="presParOf" srcId="{48951FF2-EDD2-4B71-AF1F-58139263C7D6}" destId="{397BAA30-7BDF-43FF-A40D-0688BA853E61}" srcOrd="3" destOrd="0" presId="urn:microsoft.com/office/officeart/2005/8/layout/process1"/>
    <dgm:cxn modelId="{A8D88CB0-78D0-4431-AB0E-CB9600595359}" type="presParOf" srcId="{397BAA30-7BDF-43FF-A40D-0688BA853E61}" destId="{7D2ED3BA-9568-40EA-9698-E6420ACDD19C}" srcOrd="0" destOrd="0" presId="urn:microsoft.com/office/officeart/2005/8/layout/process1"/>
    <dgm:cxn modelId="{A69B2276-61C7-4B93-B1E6-6443CBF4E928}" type="presParOf" srcId="{48951FF2-EDD2-4B71-AF1F-58139263C7D6}" destId="{1793779E-297A-40B4-8F6E-10580894E44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C5E97F-502C-4CE7-967B-EBAAF5817BDB}" type="doc">
      <dgm:prSet loTypeId="urn:microsoft.com/office/officeart/2005/8/layout/equation1" loCatId="process" qsTypeId="urn:microsoft.com/office/officeart/2005/8/quickstyle/simple5" qsCatId="simple" csTypeId="urn:microsoft.com/office/officeart/2005/8/colors/accent1_2" csCatId="accent1" phldr="1"/>
      <dgm:spPr/>
    </dgm:pt>
    <dgm:pt modelId="{D8E3B59D-B585-4399-89C7-F87DB65962AD}">
      <dgm:prSet phldrT="[Text]"/>
      <dgm:spPr>
        <a:solidFill>
          <a:srgbClr val="00008A"/>
        </a:solidFill>
      </dgm:spPr>
      <dgm:t>
        <a:bodyPr/>
        <a:lstStyle/>
        <a:p>
          <a:r>
            <a:rPr lang="pl-PL" dirty="0" smtClean="0">
              <a:latin typeface="cmmi10"/>
            </a:rPr>
            <a:t>!</a:t>
          </a:r>
          <a:r>
            <a:rPr lang="pl-PL" baseline="-25000" dirty="0" smtClean="0">
              <a:latin typeface="Gill Sans MT"/>
            </a:rPr>
            <a:t>u</a:t>
          </a:r>
          <a:r>
            <a:rPr lang="pl-PL" dirty="0" smtClean="0"/>
            <a:t>(s,c) </a:t>
          </a:r>
          <a:r>
            <a:rPr lang="pl-PL" dirty="0" smtClean="0">
              <a:latin typeface="cmsy10"/>
            </a:rPr>
            <a:t>£</a:t>
          </a:r>
          <a:r>
            <a:rPr lang="pl-PL" dirty="0" smtClean="0"/>
            <a:t> </a:t>
          </a:r>
          <a:r>
            <a:rPr lang="pl-PL" dirty="0" smtClean="0">
              <a:latin typeface="cmmi10"/>
            </a:rPr>
            <a:t>!</a:t>
          </a:r>
          <a:r>
            <a:rPr lang="pl-PL" baseline="-25000" dirty="0" smtClean="0">
              <a:latin typeface="Gill Sans MT"/>
            </a:rPr>
            <a:t>p</a:t>
          </a:r>
          <a:r>
            <a:rPr lang="pl-PL" dirty="0" smtClean="0"/>
            <a:t>(s,c)</a:t>
          </a:r>
          <a:endParaRPr lang="en-US" dirty="0"/>
        </a:p>
      </dgm:t>
    </dgm:pt>
    <dgm:pt modelId="{F0E79676-C292-4DF5-A5F0-91B5336494A5}" type="parTrans" cxnId="{3989DD33-094C-467D-ACAB-BCB711FA6201}">
      <dgm:prSet/>
      <dgm:spPr/>
      <dgm:t>
        <a:bodyPr/>
        <a:lstStyle/>
        <a:p>
          <a:endParaRPr lang="en-US"/>
        </a:p>
      </dgm:t>
    </dgm:pt>
    <dgm:pt modelId="{C3D906B8-9871-4439-A63E-7705C6527E3C}" type="sibTrans" cxnId="{3989DD33-094C-467D-ACAB-BCB711FA6201}">
      <dgm:prSet/>
      <dgm:spPr/>
      <dgm:t>
        <a:bodyPr/>
        <a:lstStyle/>
        <a:p>
          <a:endParaRPr lang="en-US"/>
        </a:p>
      </dgm:t>
    </dgm:pt>
    <dgm:pt modelId="{3386B555-1AEB-489F-BBD9-D48A1C89D7C5}">
      <dgm:prSet phldrT="[Text]"/>
      <dgm:spPr>
        <a:solidFill>
          <a:srgbClr val="00008A"/>
        </a:solidFill>
      </dgm:spPr>
      <dgm:t>
        <a:bodyPr/>
        <a:lstStyle/>
        <a:p>
          <a:r>
            <a:rPr lang="pl-PL" dirty="0" smtClean="0">
              <a:latin typeface="cmmi10"/>
            </a:rPr>
            <a:t>!</a:t>
          </a:r>
          <a:r>
            <a:rPr lang="en-US" dirty="0" smtClean="0"/>
            <a:t>(s, c) </a:t>
          </a:r>
          <a:endParaRPr lang="en-US" dirty="0"/>
        </a:p>
      </dgm:t>
    </dgm:pt>
    <dgm:pt modelId="{5C55EC2F-ABC3-4C1A-BADB-EBE75AA3D093}" type="parTrans" cxnId="{CE2C2134-B0D2-49A0-B0E6-8FE40A9CB4EB}">
      <dgm:prSet/>
      <dgm:spPr/>
      <dgm:t>
        <a:bodyPr/>
        <a:lstStyle/>
        <a:p>
          <a:endParaRPr lang="en-US"/>
        </a:p>
      </dgm:t>
    </dgm:pt>
    <dgm:pt modelId="{7CCDC5B7-ECCF-4DB5-9CD3-C37E4429B889}" type="sibTrans" cxnId="{CE2C2134-B0D2-49A0-B0E6-8FE40A9CB4EB}">
      <dgm:prSet/>
      <dgm:spPr/>
      <dgm:t>
        <a:bodyPr/>
        <a:lstStyle/>
        <a:p>
          <a:endParaRPr lang="en-US"/>
        </a:p>
      </dgm:t>
    </dgm:pt>
    <dgm:pt modelId="{FAD3209E-2568-454E-869E-4A55F931D784}">
      <dgm:prSet phldrT="[Text]"/>
      <dgm:spPr>
        <a:solidFill>
          <a:srgbClr val="00008A"/>
        </a:solidFill>
      </dgm:spPr>
      <dgm:t>
        <a:bodyPr/>
        <a:lstStyle/>
        <a:p>
          <a:r>
            <a:rPr lang="pl-PL" dirty="0" smtClean="0">
              <a:latin typeface="cmmi10"/>
            </a:rPr>
            <a:t>!</a:t>
          </a:r>
          <a:r>
            <a:rPr lang="pl-PL" baseline="-25000" dirty="0" smtClean="0">
              <a:latin typeface="cmmi10"/>
            </a:rPr>
            <a:t>¾</a:t>
          </a:r>
          <a:r>
            <a:rPr lang="pl-PL" dirty="0" smtClean="0"/>
            <a:t>(s,c)</a:t>
          </a:r>
          <a:endParaRPr lang="en-US" dirty="0"/>
        </a:p>
      </dgm:t>
    </dgm:pt>
    <dgm:pt modelId="{87E6F23F-734D-4A01-9C99-D05977E9F2E6}" type="parTrans" cxnId="{2CA8CBFF-65F3-475E-896E-9A75DDD128F1}">
      <dgm:prSet/>
      <dgm:spPr/>
      <dgm:t>
        <a:bodyPr/>
        <a:lstStyle/>
        <a:p>
          <a:endParaRPr lang="en-US"/>
        </a:p>
      </dgm:t>
    </dgm:pt>
    <dgm:pt modelId="{80E3E748-5D8B-41AD-9079-49A16F5F142C}" type="sibTrans" cxnId="{2CA8CBFF-65F3-475E-896E-9A75DDD128F1}">
      <dgm:prSet/>
      <dgm:spPr/>
      <dgm:t>
        <a:bodyPr/>
        <a:lstStyle/>
        <a:p>
          <a:endParaRPr lang="en-US"/>
        </a:p>
      </dgm:t>
    </dgm:pt>
    <dgm:pt modelId="{91A3AA01-B493-4310-9F59-6F0350484704}">
      <dgm:prSet phldrT="[Text]"/>
      <dgm:spPr>
        <a:solidFill>
          <a:srgbClr val="00008A"/>
        </a:solidFill>
      </dgm:spPr>
      <dgm:t>
        <a:bodyPr/>
        <a:lstStyle/>
        <a:p>
          <a:r>
            <a:rPr lang="pl-PL" dirty="0" smtClean="0">
              <a:latin typeface="cmmi10"/>
            </a:rPr>
            <a:t>!</a:t>
          </a:r>
          <a:r>
            <a:rPr lang="pl-PL" baseline="-25000" dirty="0" smtClean="0">
              <a:latin typeface="Gill Sans MT"/>
            </a:rPr>
            <a:t>g</a:t>
          </a:r>
          <a:r>
            <a:rPr lang="pl-PL" dirty="0" smtClean="0"/>
            <a:t>(s,c)</a:t>
          </a:r>
          <a:endParaRPr lang="en-US" dirty="0"/>
        </a:p>
      </dgm:t>
    </dgm:pt>
    <dgm:pt modelId="{5A2D932D-C8BB-4CAE-8158-ED15C97B2B07}" type="parTrans" cxnId="{01E05071-D6BD-4AC3-BC42-D7F7BDD96F5F}">
      <dgm:prSet/>
      <dgm:spPr/>
      <dgm:t>
        <a:bodyPr/>
        <a:lstStyle/>
        <a:p>
          <a:endParaRPr lang="en-US"/>
        </a:p>
      </dgm:t>
    </dgm:pt>
    <dgm:pt modelId="{3F13EC59-A167-4451-B380-E2951E5B9780}" type="sibTrans" cxnId="{01E05071-D6BD-4AC3-BC42-D7F7BDD96F5F}">
      <dgm:prSet/>
      <dgm:spPr/>
      <dgm:t>
        <a:bodyPr/>
        <a:lstStyle/>
        <a:p>
          <a:endParaRPr lang="en-US"/>
        </a:p>
      </dgm:t>
    </dgm:pt>
    <dgm:pt modelId="{BCB31386-B1C2-4B26-B1C8-C40C2B8B18B7}" type="pres">
      <dgm:prSet presAssocID="{D7C5E97F-502C-4CE7-967B-EBAAF5817BDB}" presName="linearFlow" presStyleCnt="0">
        <dgm:presLayoutVars>
          <dgm:dir val="rev"/>
          <dgm:resizeHandles val="exact"/>
        </dgm:presLayoutVars>
      </dgm:prSet>
      <dgm:spPr/>
    </dgm:pt>
    <dgm:pt modelId="{0DA72E01-6459-45CC-9AC9-B6EADE1AFA7D}" type="pres">
      <dgm:prSet presAssocID="{91A3AA01-B493-4310-9F59-6F0350484704}" presName="node" presStyleLbl="node1" presStyleIdx="0" presStyleCnt="4">
        <dgm:presLayoutVars>
          <dgm:bulletEnabled val="1"/>
        </dgm:presLayoutVars>
      </dgm:prSet>
      <dgm:spPr/>
      <dgm:t>
        <a:bodyPr/>
        <a:lstStyle/>
        <a:p>
          <a:endParaRPr lang="en-US"/>
        </a:p>
      </dgm:t>
    </dgm:pt>
    <dgm:pt modelId="{AA6CCB3D-BD11-4EFD-9B59-D0E78AA8DA1E}" type="pres">
      <dgm:prSet presAssocID="{3F13EC59-A167-4451-B380-E2951E5B9780}" presName="spacerL" presStyleCnt="0"/>
      <dgm:spPr/>
    </dgm:pt>
    <dgm:pt modelId="{C9026ADC-ABE8-471E-9324-C477206415A4}" type="pres">
      <dgm:prSet presAssocID="{3F13EC59-A167-4451-B380-E2951E5B9780}" presName="sibTrans" presStyleLbl="sibTrans2D1" presStyleIdx="0" presStyleCnt="3"/>
      <dgm:spPr/>
      <dgm:t>
        <a:bodyPr/>
        <a:lstStyle/>
        <a:p>
          <a:endParaRPr lang="en-US"/>
        </a:p>
      </dgm:t>
    </dgm:pt>
    <dgm:pt modelId="{469FA171-7A55-4FEA-9D40-2FB01A986001}" type="pres">
      <dgm:prSet presAssocID="{3F13EC59-A167-4451-B380-E2951E5B9780}" presName="spacerR" presStyleCnt="0"/>
      <dgm:spPr/>
    </dgm:pt>
    <dgm:pt modelId="{9C38B70C-5C9D-4D6F-A5CB-6429C41509EB}" type="pres">
      <dgm:prSet presAssocID="{FAD3209E-2568-454E-869E-4A55F931D784}" presName="node" presStyleLbl="node1" presStyleIdx="1" presStyleCnt="4">
        <dgm:presLayoutVars>
          <dgm:bulletEnabled val="1"/>
        </dgm:presLayoutVars>
      </dgm:prSet>
      <dgm:spPr/>
      <dgm:t>
        <a:bodyPr/>
        <a:lstStyle/>
        <a:p>
          <a:endParaRPr lang="en-US"/>
        </a:p>
      </dgm:t>
    </dgm:pt>
    <dgm:pt modelId="{47281F1B-1FC0-437A-B118-C3AEB2D429A0}" type="pres">
      <dgm:prSet presAssocID="{80E3E748-5D8B-41AD-9079-49A16F5F142C}" presName="spacerL" presStyleCnt="0"/>
      <dgm:spPr/>
    </dgm:pt>
    <dgm:pt modelId="{795EF8F6-62B8-4A69-8AD6-E5AB20C0921E}" type="pres">
      <dgm:prSet presAssocID="{80E3E748-5D8B-41AD-9079-49A16F5F142C}" presName="sibTrans" presStyleLbl="sibTrans2D1" presStyleIdx="1" presStyleCnt="3"/>
      <dgm:spPr/>
      <dgm:t>
        <a:bodyPr/>
        <a:lstStyle/>
        <a:p>
          <a:endParaRPr lang="en-US"/>
        </a:p>
      </dgm:t>
    </dgm:pt>
    <dgm:pt modelId="{C410E81E-F646-4DE7-95A9-D67EC28C9738}" type="pres">
      <dgm:prSet presAssocID="{80E3E748-5D8B-41AD-9079-49A16F5F142C}" presName="spacerR" presStyleCnt="0"/>
      <dgm:spPr/>
    </dgm:pt>
    <dgm:pt modelId="{F0CF77D8-8292-4656-92AB-33D25CCE5CF6}" type="pres">
      <dgm:prSet presAssocID="{D8E3B59D-B585-4399-89C7-F87DB65962AD}" presName="node" presStyleLbl="node1" presStyleIdx="2" presStyleCnt="4">
        <dgm:presLayoutVars>
          <dgm:bulletEnabled val="1"/>
        </dgm:presLayoutVars>
      </dgm:prSet>
      <dgm:spPr/>
      <dgm:t>
        <a:bodyPr/>
        <a:lstStyle/>
        <a:p>
          <a:endParaRPr lang="en-US"/>
        </a:p>
      </dgm:t>
    </dgm:pt>
    <dgm:pt modelId="{C7C1A0C7-8D74-48DA-90CD-6E0410F9FA8E}" type="pres">
      <dgm:prSet presAssocID="{C3D906B8-9871-4439-A63E-7705C6527E3C}" presName="spacerL" presStyleCnt="0"/>
      <dgm:spPr/>
    </dgm:pt>
    <dgm:pt modelId="{461FAD11-8B88-45DF-8429-B6898325F35F}" type="pres">
      <dgm:prSet presAssocID="{C3D906B8-9871-4439-A63E-7705C6527E3C}" presName="sibTrans" presStyleLbl="sibTrans2D1" presStyleIdx="2" presStyleCnt="3"/>
      <dgm:spPr/>
      <dgm:t>
        <a:bodyPr/>
        <a:lstStyle/>
        <a:p>
          <a:endParaRPr lang="en-US"/>
        </a:p>
      </dgm:t>
    </dgm:pt>
    <dgm:pt modelId="{091C2452-9F30-4AE4-8F5C-859B108569E5}" type="pres">
      <dgm:prSet presAssocID="{C3D906B8-9871-4439-A63E-7705C6527E3C}" presName="spacerR" presStyleCnt="0"/>
      <dgm:spPr/>
    </dgm:pt>
    <dgm:pt modelId="{36081857-8828-46A6-8F0A-351D2A556183}" type="pres">
      <dgm:prSet presAssocID="{3386B555-1AEB-489F-BBD9-D48A1C89D7C5}" presName="node" presStyleLbl="node1" presStyleIdx="3" presStyleCnt="4">
        <dgm:presLayoutVars>
          <dgm:bulletEnabled val="1"/>
        </dgm:presLayoutVars>
      </dgm:prSet>
      <dgm:spPr/>
      <dgm:t>
        <a:bodyPr/>
        <a:lstStyle/>
        <a:p>
          <a:endParaRPr lang="en-US"/>
        </a:p>
      </dgm:t>
    </dgm:pt>
  </dgm:ptLst>
  <dgm:cxnLst>
    <dgm:cxn modelId="{3989DD33-094C-467D-ACAB-BCB711FA6201}" srcId="{D7C5E97F-502C-4CE7-967B-EBAAF5817BDB}" destId="{D8E3B59D-B585-4399-89C7-F87DB65962AD}" srcOrd="2" destOrd="0" parTransId="{F0E79676-C292-4DF5-A5F0-91B5336494A5}" sibTransId="{C3D906B8-9871-4439-A63E-7705C6527E3C}"/>
    <dgm:cxn modelId="{40B5EB59-2305-401D-A511-95971B1F9D5B}" type="presOf" srcId="{D7C5E97F-502C-4CE7-967B-EBAAF5817BDB}" destId="{BCB31386-B1C2-4B26-B1C8-C40C2B8B18B7}" srcOrd="0" destOrd="0" presId="urn:microsoft.com/office/officeart/2005/8/layout/equation1"/>
    <dgm:cxn modelId="{D677C150-0570-4A31-BEAE-EE08457B6710}" type="presOf" srcId="{80E3E748-5D8B-41AD-9079-49A16F5F142C}" destId="{795EF8F6-62B8-4A69-8AD6-E5AB20C0921E}" srcOrd="0" destOrd="0" presId="urn:microsoft.com/office/officeart/2005/8/layout/equation1"/>
    <dgm:cxn modelId="{357D8067-64F0-4813-84E9-B82EBE893511}" type="presOf" srcId="{C3D906B8-9871-4439-A63E-7705C6527E3C}" destId="{461FAD11-8B88-45DF-8429-B6898325F35F}" srcOrd="0" destOrd="0" presId="urn:microsoft.com/office/officeart/2005/8/layout/equation1"/>
    <dgm:cxn modelId="{C1CF30DE-578C-4A0B-A1B9-90F267669690}" type="presOf" srcId="{FAD3209E-2568-454E-869E-4A55F931D784}" destId="{9C38B70C-5C9D-4D6F-A5CB-6429C41509EB}" srcOrd="0" destOrd="0" presId="urn:microsoft.com/office/officeart/2005/8/layout/equation1"/>
    <dgm:cxn modelId="{C5739288-EC7F-45AD-B0EC-46BB943EFA2F}" type="presOf" srcId="{91A3AA01-B493-4310-9F59-6F0350484704}" destId="{0DA72E01-6459-45CC-9AC9-B6EADE1AFA7D}" srcOrd="0" destOrd="0" presId="urn:microsoft.com/office/officeart/2005/8/layout/equation1"/>
    <dgm:cxn modelId="{CE2C2134-B0D2-49A0-B0E6-8FE40A9CB4EB}" srcId="{D7C5E97F-502C-4CE7-967B-EBAAF5817BDB}" destId="{3386B555-1AEB-489F-BBD9-D48A1C89D7C5}" srcOrd="3" destOrd="0" parTransId="{5C55EC2F-ABC3-4C1A-BADB-EBE75AA3D093}" sibTransId="{7CCDC5B7-ECCF-4DB5-9CD3-C37E4429B889}"/>
    <dgm:cxn modelId="{01E05071-D6BD-4AC3-BC42-D7F7BDD96F5F}" srcId="{D7C5E97F-502C-4CE7-967B-EBAAF5817BDB}" destId="{91A3AA01-B493-4310-9F59-6F0350484704}" srcOrd="0" destOrd="0" parTransId="{5A2D932D-C8BB-4CAE-8158-ED15C97B2B07}" sibTransId="{3F13EC59-A167-4451-B380-E2951E5B9780}"/>
    <dgm:cxn modelId="{9A3D3F6B-5500-443D-829C-43AC90BE6160}" type="presOf" srcId="{3386B555-1AEB-489F-BBD9-D48A1C89D7C5}" destId="{36081857-8828-46A6-8F0A-351D2A556183}" srcOrd="0" destOrd="0" presId="urn:microsoft.com/office/officeart/2005/8/layout/equation1"/>
    <dgm:cxn modelId="{FF01567F-BF72-4DCF-9E65-4F8DE2710A71}" type="presOf" srcId="{3F13EC59-A167-4451-B380-E2951E5B9780}" destId="{C9026ADC-ABE8-471E-9324-C477206415A4}" srcOrd="0" destOrd="0" presId="urn:microsoft.com/office/officeart/2005/8/layout/equation1"/>
    <dgm:cxn modelId="{18C50663-3BE6-4A65-A95E-9CBE3906C114}" type="presOf" srcId="{D8E3B59D-B585-4399-89C7-F87DB65962AD}" destId="{F0CF77D8-8292-4656-92AB-33D25CCE5CF6}" srcOrd="0" destOrd="0" presId="urn:microsoft.com/office/officeart/2005/8/layout/equation1"/>
    <dgm:cxn modelId="{2CA8CBFF-65F3-475E-896E-9A75DDD128F1}" srcId="{D7C5E97F-502C-4CE7-967B-EBAAF5817BDB}" destId="{FAD3209E-2568-454E-869E-4A55F931D784}" srcOrd="1" destOrd="0" parTransId="{87E6F23F-734D-4A01-9C99-D05977E9F2E6}" sibTransId="{80E3E748-5D8B-41AD-9079-49A16F5F142C}"/>
    <dgm:cxn modelId="{6AAA55F7-CD8D-446C-BDF0-BA3C3680E489}" type="presParOf" srcId="{BCB31386-B1C2-4B26-B1C8-C40C2B8B18B7}" destId="{0DA72E01-6459-45CC-9AC9-B6EADE1AFA7D}" srcOrd="0" destOrd="0" presId="urn:microsoft.com/office/officeart/2005/8/layout/equation1"/>
    <dgm:cxn modelId="{03A5A13F-72CF-49A9-B487-339D4C1AF658}" type="presParOf" srcId="{BCB31386-B1C2-4B26-B1C8-C40C2B8B18B7}" destId="{AA6CCB3D-BD11-4EFD-9B59-D0E78AA8DA1E}" srcOrd="1" destOrd="0" presId="urn:microsoft.com/office/officeart/2005/8/layout/equation1"/>
    <dgm:cxn modelId="{914ED357-3444-4B1A-8CB4-0FD9BAB93959}" type="presParOf" srcId="{BCB31386-B1C2-4B26-B1C8-C40C2B8B18B7}" destId="{C9026ADC-ABE8-471E-9324-C477206415A4}" srcOrd="2" destOrd="0" presId="urn:microsoft.com/office/officeart/2005/8/layout/equation1"/>
    <dgm:cxn modelId="{263F15FD-CE9C-4605-84BD-4E10DFC1C150}" type="presParOf" srcId="{BCB31386-B1C2-4B26-B1C8-C40C2B8B18B7}" destId="{469FA171-7A55-4FEA-9D40-2FB01A986001}" srcOrd="3" destOrd="0" presId="urn:microsoft.com/office/officeart/2005/8/layout/equation1"/>
    <dgm:cxn modelId="{7B7CA52E-1DFA-4302-AAFD-C130FB90D8AE}" type="presParOf" srcId="{BCB31386-B1C2-4B26-B1C8-C40C2B8B18B7}" destId="{9C38B70C-5C9D-4D6F-A5CB-6429C41509EB}" srcOrd="4" destOrd="0" presId="urn:microsoft.com/office/officeart/2005/8/layout/equation1"/>
    <dgm:cxn modelId="{B942163A-8431-4380-BE68-AA051DDEDE54}" type="presParOf" srcId="{BCB31386-B1C2-4B26-B1C8-C40C2B8B18B7}" destId="{47281F1B-1FC0-437A-B118-C3AEB2D429A0}" srcOrd="5" destOrd="0" presId="urn:microsoft.com/office/officeart/2005/8/layout/equation1"/>
    <dgm:cxn modelId="{FB6B1642-A52D-46D8-A006-40CE02922029}" type="presParOf" srcId="{BCB31386-B1C2-4B26-B1C8-C40C2B8B18B7}" destId="{795EF8F6-62B8-4A69-8AD6-E5AB20C0921E}" srcOrd="6" destOrd="0" presId="urn:microsoft.com/office/officeart/2005/8/layout/equation1"/>
    <dgm:cxn modelId="{C274E9DC-C367-4138-B79E-FFA15BC00DC8}" type="presParOf" srcId="{BCB31386-B1C2-4B26-B1C8-C40C2B8B18B7}" destId="{C410E81E-F646-4DE7-95A9-D67EC28C9738}" srcOrd="7" destOrd="0" presId="urn:microsoft.com/office/officeart/2005/8/layout/equation1"/>
    <dgm:cxn modelId="{86F23F3A-0D4B-4CCC-A99E-F73D287AADB4}" type="presParOf" srcId="{BCB31386-B1C2-4B26-B1C8-C40C2B8B18B7}" destId="{F0CF77D8-8292-4656-92AB-33D25CCE5CF6}" srcOrd="8" destOrd="0" presId="urn:microsoft.com/office/officeart/2005/8/layout/equation1"/>
    <dgm:cxn modelId="{E09DD33E-543E-47EA-B8EA-D7A63AFFFCE0}" type="presParOf" srcId="{BCB31386-B1C2-4B26-B1C8-C40C2B8B18B7}" destId="{C7C1A0C7-8D74-48DA-90CD-6E0410F9FA8E}" srcOrd="9" destOrd="0" presId="urn:microsoft.com/office/officeart/2005/8/layout/equation1"/>
    <dgm:cxn modelId="{52A67695-0CA5-4C83-91C0-9A5EAA9857C4}" type="presParOf" srcId="{BCB31386-B1C2-4B26-B1C8-C40C2B8B18B7}" destId="{461FAD11-8B88-45DF-8429-B6898325F35F}" srcOrd="10" destOrd="0" presId="urn:microsoft.com/office/officeart/2005/8/layout/equation1"/>
    <dgm:cxn modelId="{8FE7AF66-EC2B-4427-A72E-7D425935D3EC}" type="presParOf" srcId="{BCB31386-B1C2-4B26-B1C8-C40C2B8B18B7}" destId="{091C2452-9F30-4AE4-8F5C-859B108569E5}" srcOrd="11" destOrd="0" presId="urn:microsoft.com/office/officeart/2005/8/layout/equation1"/>
    <dgm:cxn modelId="{BAEDC4A2-6FBB-4E04-BAEA-492DEED45A79}" type="presParOf" srcId="{BCB31386-B1C2-4B26-B1C8-C40C2B8B18B7}" destId="{36081857-8828-46A6-8F0A-351D2A556183}"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0B0785-466F-4481-BD9A-A44E38B07DD1}" type="doc">
      <dgm:prSet loTypeId="urn:microsoft.com/office/officeart/2005/8/layout/cycle5" loCatId="cycle" qsTypeId="urn:microsoft.com/office/officeart/2005/8/quickstyle/simple5" qsCatId="simple" csTypeId="urn:microsoft.com/office/officeart/2005/8/colors/accent1_2" csCatId="accent1" phldr="1"/>
      <dgm:spPr/>
      <dgm:t>
        <a:bodyPr/>
        <a:lstStyle/>
        <a:p>
          <a:endParaRPr lang="en-US"/>
        </a:p>
      </dgm:t>
    </dgm:pt>
    <dgm:pt modelId="{DBB695A8-673E-430A-AF40-0F26C9EAD426}">
      <dgm:prSet phldrT="[Text]"/>
      <dgm:spPr>
        <a:solidFill>
          <a:srgbClr val="00008A"/>
        </a:solidFill>
      </dgm:spPr>
      <dgm:t>
        <a:bodyPr/>
        <a:lstStyle/>
        <a:p>
          <a:r>
            <a:rPr lang="en-US" dirty="0" smtClean="0"/>
            <a:t>Calculate </a:t>
          </a:r>
          <a:r>
            <a:rPr lang="en-US" b="0" i="0" u="none" baseline="0" dirty="0" smtClean="0">
              <a:latin typeface="Bookman Old Style"/>
            </a:rPr>
            <a:t>T</a:t>
          </a:r>
          <a:r>
            <a:rPr lang="en-US" b="0" i="0" u="none" baseline="30000" dirty="0" smtClean="0">
              <a:latin typeface="Gill Sans MT"/>
            </a:rPr>
            <a:t>i</a:t>
          </a:r>
          <a:r>
            <a:rPr lang="en-US" b="0" i="0" u="none" baseline="0" dirty="0" smtClean="0">
              <a:latin typeface="Bookman Old Style"/>
            </a:rPr>
            <a:t>(S</a:t>
          </a:r>
          <a:r>
            <a:rPr lang="en-US" dirty="0" smtClean="0"/>
            <a:t>) given </a:t>
          </a:r>
          <a:r>
            <a:rPr lang="en-US" b="0" i="0" u="none" baseline="0" dirty="0" smtClean="0">
              <a:latin typeface="Bookman Old Style"/>
            </a:rPr>
            <a:t>B</a:t>
          </a:r>
          <a:r>
            <a:rPr lang="en-US" b="0" i="0" u="none" baseline="30000" dirty="0" smtClean="0">
              <a:latin typeface="Gill Sans MT"/>
            </a:rPr>
            <a:t>i-1</a:t>
          </a:r>
          <a:r>
            <a:rPr lang="en-US" b="0" i="0" u="none" baseline="0" dirty="0" smtClean="0">
              <a:latin typeface="Bookman Old Style"/>
            </a:rPr>
            <a:t>(C</a:t>
          </a:r>
          <a:r>
            <a:rPr lang="en-US" dirty="0" smtClean="0"/>
            <a:t>)</a:t>
          </a:r>
          <a:endParaRPr lang="en-US" dirty="0"/>
        </a:p>
      </dgm:t>
    </dgm:pt>
    <dgm:pt modelId="{65A3CBBB-9BF9-46BB-AEF4-7E6BAFEEA75C}" type="parTrans" cxnId="{2FA4A2E0-D9F8-4DDF-B4F4-27D49F2864BB}">
      <dgm:prSet/>
      <dgm:spPr/>
      <dgm:t>
        <a:bodyPr/>
        <a:lstStyle/>
        <a:p>
          <a:endParaRPr lang="en-US"/>
        </a:p>
      </dgm:t>
    </dgm:pt>
    <dgm:pt modelId="{CFBD5503-70A1-42CE-9D40-3A635BEB4647}" type="sibTrans" cxnId="{2FA4A2E0-D9F8-4DDF-B4F4-27D49F2864BB}">
      <dgm:prSet/>
      <dgm:spPr/>
      <dgm:t>
        <a:bodyPr/>
        <a:lstStyle/>
        <a:p>
          <a:endParaRPr lang="en-US"/>
        </a:p>
      </dgm:t>
    </dgm:pt>
    <dgm:pt modelId="{6E8F0B99-6063-4E76-943C-3ADF91F1F1E3}">
      <dgm:prSet phldrT="[Text]"/>
      <dgm:spPr>
        <a:solidFill>
          <a:srgbClr val="00008A"/>
        </a:solidFill>
      </dgm:spPr>
      <dgm:t>
        <a:bodyPr/>
        <a:lstStyle/>
        <a:p>
          <a:r>
            <a:rPr lang="en-US" dirty="0" smtClean="0"/>
            <a:t>Calculate </a:t>
          </a:r>
          <a:r>
            <a:rPr lang="en-US" b="0" i="0" u="none" baseline="0" dirty="0" smtClean="0">
              <a:latin typeface="Bookman Old Style"/>
            </a:rPr>
            <a:t>B</a:t>
          </a:r>
          <a:r>
            <a:rPr lang="en-US" b="0" i="0" u="none" baseline="30000" dirty="0" smtClean="0">
              <a:latin typeface="Gill Sans MT"/>
            </a:rPr>
            <a:t>i</a:t>
          </a:r>
          <a:r>
            <a:rPr lang="en-US" dirty="0" smtClean="0"/>
            <a:t>(C)’ given </a:t>
          </a:r>
          <a:r>
            <a:rPr lang="en-US" b="0" i="0" u="none" baseline="0" dirty="0" smtClean="0">
              <a:latin typeface="Bookman Old Style"/>
            </a:rPr>
            <a:t>T</a:t>
          </a:r>
          <a:r>
            <a:rPr lang="en-US" b="0" i="0" u="none" baseline="30000" dirty="0" smtClean="0">
              <a:latin typeface="Gill Sans MT"/>
            </a:rPr>
            <a:t>i</a:t>
          </a:r>
          <a:r>
            <a:rPr lang="en-US" b="0" i="0" u="none" baseline="0" dirty="0" smtClean="0">
              <a:latin typeface="Bookman Old Style"/>
            </a:rPr>
            <a:t>(S</a:t>
          </a:r>
          <a:r>
            <a:rPr lang="en-US" dirty="0" smtClean="0"/>
            <a:t>)</a:t>
          </a:r>
          <a:endParaRPr lang="en-US" dirty="0"/>
        </a:p>
      </dgm:t>
    </dgm:pt>
    <dgm:pt modelId="{833E3689-D169-4E76-A403-177A6451DC04}" type="parTrans" cxnId="{64DB4393-C975-4308-8ED6-7C62BE8CAFC8}">
      <dgm:prSet/>
      <dgm:spPr/>
      <dgm:t>
        <a:bodyPr/>
        <a:lstStyle/>
        <a:p>
          <a:endParaRPr lang="en-US"/>
        </a:p>
      </dgm:t>
    </dgm:pt>
    <dgm:pt modelId="{230112C1-606F-4088-9C3F-9A18FF1F97F7}" type="sibTrans" cxnId="{64DB4393-C975-4308-8ED6-7C62BE8CAFC8}">
      <dgm:prSet/>
      <dgm:spPr/>
      <dgm:t>
        <a:bodyPr/>
        <a:lstStyle/>
        <a:p>
          <a:endParaRPr lang="en-US"/>
        </a:p>
      </dgm:t>
    </dgm:pt>
    <dgm:pt modelId="{B88FB4DC-A1DF-4319-AA76-1B62B7E4E46F}">
      <dgm:prSet phldrT="[Text]"/>
      <dgm:spPr>
        <a:solidFill>
          <a:srgbClr val="00008A"/>
        </a:solidFill>
      </dgm:spPr>
      <dgm:t>
        <a:bodyPr/>
        <a:lstStyle/>
        <a:p>
          <a:r>
            <a:rPr lang="en-US" dirty="0" smtClean="0"/>
            <a:t>“Correct” </a:t>
          </a:r>
          <a:r>
            <a:rPr lang="en-US" b="0" i="0" u="none" baseline="0" dirty="0" smtClean="0">
              <a:latin typeface="Bookman Old Style"/>
            </a:rPr>
            <a:t>B</a:t>
          </a:r>
          <a:r>
            <a:rPr lang="en-US" b="0" i="0" u="none" baseline="30000" dirty="0" smtClean="0">
              <a:latin typeface="Gill Sans MT"/>
            </a:rPr>
            <a:t>i</a:t>
          </a:r>
          <a:r>
            <a:rPr lang="en-US" b="0" i="0" u="none" baseline="0" dirty="0" smtClean="0">
              <a:latin typeface="Bookman Old Style"/>
            </a:rPr>
            <a:t>(C</a:t>
          </a:r>
          <a:r>
            <a:rPr lang="en-US" dirty="0" smtClean="0"/>
            <a:t>)’ </a:t>
          </a:r>
          <a:r>
            <a:rPr lang="en-US" baseline="0" dirty="0" smtClean="0">
              <a:latin typeface="cmsy10"/>
            </a:rPr>
            <a:t>!</a:t>
          </a:r>
          <a:r>
            <a:rPr lang="en-US" dirty="0" smtClean="0"/>
            <a:t> </a:t>
          </a:r>
          <a:r>
            <a:rPr lang="en-US" b="0" i="0" u="none" baseline="0" dirty="0" smtClean="0">
              <a:latin typeface="Bookman Old Style"/>
            </a:rPr>
            <a:t>B</a:t>
          </a:r>
          <a:r>
            <a:rPr lang="en-US" b="0" i="0" u="none" baseline="30000" dirty="0" smtClean="0">
              <a:latin typeface="Gill Sans MT"/>
            </a:rPr>
            <a:t>i</a:t>
          </a:r>
          <a:r>
            <a:rPr lang="en-US" b="0" i="0" u="none" baseline="0" dirty="0" smtClean="0">
              <a:latin typeface="Bookman Old Style"/>
            </a:rPr>
            <a:t>(C</a:t>
          </a:r>
          <a:r>
            <a:rPr lang="en-US" dirty="0" smtClean="0"/>
            <a:t>)</a:t>
          </a:r>
          <a:endParaRPr lang="en-US" dirty="0"/>
        </a:p>
      </dgm:t>
    </dgm:pt>
    <dgm:pt modelId="{6D6B672C-E656-48AB-86DF-670E6E9A3D49}" type="parTrans" cxnId="{B1D7B196-0DCE-465E-929F-BEC29CAB7B6E}">
      <dgm:prSet/>
      <dgm:spPr/>
      <dgm:t>
        <a:bodyPr/>
        <a:lstStyle/>
        <a:p>
          <a:endParaRPr lang="en-US"/>
        </a:p>
      </dgm:t>
    </dgm:pt>
    <dgm:pt modelId="{092461B1-5EA3-4BC0-A8FB-757CE3E4E7D2}" type="sibTrans" cxnId="{B1D7B196-0DCE-465E-929F-BEC29CAB7B6E}">
      <dgm:prSet/>
      <dgm:spPr/>
      <dgm:t>
        <a:bodyPr/>
        <a:lstStyle/>
        <a:p>
          <a:endParaRPr lang="en-US"/>
        </a:p>
      </dgm:t>
    </dgm:pt>
    <dgm:pt modelId="{42757AF2-1909-44FA-8FD9-AE5F87960E98}" type="pres">
      <dgm:prSet presAssocID="{040B0785-466F-4481-BD9A-A44E38B07DD1}" presName="cycle" presStyleCnt="0">
        <dgm:presLayoutVars>
          <dgm:dir/>
          <dgm:resizeHandles val="exact"/>
        </dgm:presLayoutVars>
      </dgm:prSet>
      <dgm:spPr/>
      <dgm:t>
        <a:bodyPr/>
        <a:lstStyle/>
        <a:p>
          <a:endParaRPr lang="en-US"/>
        </a:p>
      </dgm:t>
    </dgm:pt>
    <dgm:pt modelId="{B0F5AF54-BB3F-456E-B956-532C00D86F63}" type="pres">
      <dgm:prSet presAssocID="{DBB695A8-673E-430A-AF40-0F26C9EAD426}" presName="node" presStyleLbl="node1" presStyleIdx="0" presStyleCnt="3">
        <dgm:presLayoutVars>
          <dgm:bulletEnabled val="1"/>
        </dgm:presLayoutVars>
      </dgm:prSet>
      <dgm:spPr/>
      <dgm:t>
        <a:bodyPr/>
        <a:lstStyle/>
        <a:p>
          <a:endParaRPr lang="en-US"/>
        </a:p>
      </dgm:t>
    </dgm:pt>
    <dgm:pt modelId="{8CBF13B2-FADD-4AF1-985B-3ECCCAD2D617}" type="pres">
      <dgm:prSet presAssocID="{DBB695A8-673E-430A-AF40-0F26C9EAD426}" presName="spNode" presStyleCnt="0"/>
      <dgm:spPr/>
    </dgm:pt>
    <dgm:pt modelId="{F0BAB822-14B0-4173-B09A-A799508F09D5}" type="pres">
      <dgm:prSet presAssocID="{CFBD5503-70A1-42CE-9D40-3A635BEB4647}" presName="sibTrans" presStyleLbl="sibTrans1D1" presStyleIdx="0" presStyleCnt="3"/>
      <dgm:spPr/>
      <dgm:t>
        <a:bodyPr/>
        <a:lstStyle/>
        <a:p>
          <a:endParaRPr lang="en-US"/>
        </a:p>
      </dgm:t>
    </dgm:pt>
    <dgm:pt modelId="{7CCF8E5F-FF93-43E3-B070-1FA36FC73CA6}" type="pres">
      <dgm:prSet presAssocID="{6E8F0B99-6063-4E76-943C-3ADF91F1F1E3}" presName="node" presStyleLbl="node1" presStyleIdx="1" presStyleCnt="3">
        <dgm:presLayoutVars>
          <dgm:bulletEnabled val="1"/>
        </dgm:presLayoutVars>
      </dgm:prSet>
      <dgm:spPr/>
      <dgm:t>
        <a:bodyPr/>
        <a:lstStyle/>
        <a:p>
          <a:endParaRPr lang="en-US"/>
        </a:p>
      </dgm:t>
    </dgm:pt>
    <dgm:pt modelId="{90F2AD89-04B3-4006-B3A5-44F2981BA3DF}" type="pres">
      <dgm:prSet presAssocID="{6E8F0B99-6063-4E76-943C-3ADF91F1F1E3}" presName="spNode" presStyleCnt="0"/>
      <dgm:spPr/>
    </dgm:pt>
    <dgm:pt modelId="{94F6BC99-7E7C-453E-BCD0-998B98594DF2}" type="pres">
      <dgm:prSet presAssocID="{230112C1-606F-4088-9C3F-9A18FF1F97F7}" presName="sibTrans" presStyleLbl="sibTrans1D1" presStyleIdx="1" presStyleCnt="3"/>
      <dgm:spPr/>
      <dgm:t>
        <a:bodyPr/>
        <a:lstStyle/>
        <a:p>
          <a:endParaRPr lang="en-US"/>
        </a:p>
      </dgm:t>
    </dgm:pt>
    <dgm:pt modelId="{F11B7FBC-385D-4BEA-BD8F-CC57371BE06C}" type="pres">
      <dgm:prSet presAssocID="{B88FB4DC-A1DF-4319-AA76-1B62B7E4E46F}" presName="node" presStyleLbl="node1" presStyleIdx="2" presStyleCnt="3">
        <dgm:presLayoutVars>
          <dgm:bulletEnabled val="1"/>
        </dgm:presLayoutVars>
      </dgm:prSet>
      <dgm:spPr/>
      <dgm:t>
        <a:bodyPr/>
        <a:lstStyle/>
        <a:p>
          <a:endParaRPr lang="en-US"/>
        </a:p>
      </dgm:t>
    </dgm:pt>
    <dgm:pt modelId="{ECEFAD40-EA65-49C8-B7E6-D4DE07A2C5EB}" type="pres">
      <dgm:prSet presAssocID="{B88FB4DC-A1DF-4319-AA76-1B62B7E4E46F}" presName="spNode" presStyleCnt="0"/>
      <dgm:spPr/>
    </dgm:pt>
    <dgm:pt modelId="{C0F1957F-2A37-4DC5-9DC3-29E22F144A33}" type="pres">
      <dgm:prSet presAssocID="{092461B1-5EA3-4BC0-A8FB-757CE3E4E7D2}" presName="sibTrans" presStyleLbl="sibTrans1D1" presStyleIdx="2" presStyleCnt="3"/>
      <dgm:spPr/>
      <dgm:t>
        <a:bodyPr/>
        <a:lstStyle/>
        <a:p>
          <a:endParaRPr lang="en-US"/>
        </a:p>
      </dgm:t>
    </dgm:pt>
  </dgm:ptLst>
  <dgm:cxnLst>
    <dgm:cxn modelId="{24B4EE59-C743-4EC7-A084-18B09443BF9F}" type="presOf" srcId="{6E8F0B99-6063-4E76-943C-3ADF91F1F1E3}" destId="{7CCF8E5F-FF93-43E3-B070-1FA36FC73CA6}" srcOrd="0" destOrd="0" presId="urn:microsoft.com/office/officeart/2005/8/layout/cycle5"/>
    <dgm:cxn modelId="{B1D7B196-0DCE-465E-929F-BEC29CAB7B6E}" srcId="{040B0785-466F-4481-BD9A-A44E38B07DD1}" destId="{B88FB4DC-A1DF-4319-AA76-1B62B7E4E46F}" srcOrd="2" destOrd="0" parTransId="{6D6B672C-E656-48AB-86DF-670E6E9A3D49}" sibTransId="{092461B1-5EA3-4BC0-A8FB-757CE3E4E7D2}"/>
    <dgm:cxn modelId="{CE45A622-5EAD-4F17-A1C9-4AFD0144D2E8}" type="presOf" srcId="{CFBD5503-70A1-42CE-9D40-3A635BEB4647}" destId="{F0BAB822-14B0-4173-B09A-A799508F09D5}" srcOrd="0" destOrd="0" presId="urn:microsoft.com/office/officeart/2005/8/layout/cycle5"/>
    <dgm:cxn modelId="{64DB4393-C975-4308-8ED6-7C62BE8CAFC8}" srcId="{040B0785-466F-4481-BD9A-A44E38B07DD1}" destId="{6E8F0B99-6063-4E76-943C-3ADF91F1F1E3}" srcOrd="1" destOrd="0" parTransId="{833E3689-D169-4E76-A403-177A6451DC04}" sibTransId="{230112C1-606F-4088-9C3F-9A18FF1F97F7}"/>
    <dgm:cxn modelId="{68021907-2776-4910-BE10-EBC70E522F6D}" type="presOf" srcId="{DBB695A8-673E-430A-AF40-0F26C9EAD426}" destId="{B0F5AF54-BB3F-456E-B956-532C00D86F63}" srcOrd="0" destOrd="0" presId="urn:microsoft.com/office/officeart/2005/8/layout/cycle5"/>
    <dgm:cxn modelId="{2FA4A2E0-D9F8-4DDF-B4F4-27D49F2864BB}" srcId="{040B0785-466F-4481-BD9A-A44E38B07DD1}" destId="{DBB695A8-673E-430A-AF40-0F26C9EAD426}" srcOrd="0" destOrd="0" parTransId="{65A3CBBB-9BF9-46BB-AEF4-7E6BAFEEA75C}" sibTransId="{CFBD5503-70A1-42CE-9D40-3A635BEB4647}"/>
    <dgm:cxn modelId="{74FC828F-69E2-4906-B2B6-5442F87EA4C3}" type="presOf" srcId="{B88FB4DC-A1DF-4319-AA76-1B62B7E4E46F}" destId="{F11B7FBC-385D-4BEA-BD8F-CC57371BE06C}" srcOrd="0" destOrd="0" presId="urn:microsoft.com/office/officeart/2005/8/layout/cycle5"/>
    <dgm:cxn modelId="{B2D51C28-BF4C-453B-9296-9C82EA1D82F5}" type="presOf" srcId="{092461B1-5EA3-4BC0-A8FB-757CE3E4E7D2}" destId="{C0F1957F-2A37-4DC5-9DC3-29E22F144A33}" srcOrd="0" destOrd="0" presId="urn:microsoft.com/office/officeart/2005/8/layout/cycle5"/>
    <dgm:cxn modelId="{9FB2EB27-F488-4E1D-9408-C36447A1BD30}" type="presOf" srcId="{040B0785-466F-4481-BD9A-A44E38B07DD1}" destId="{42757AF2-1909-44FA-8FD9-AE5F87960E98}" srcOrd="0" destOrd="0" presId="urn:microsoft.com/office/officeart/2005/8/layout/cycle5"/>
    <dgm:cxn modelId="{B1C9C5BF-B73C-46DD-8BD2-C5C4D16033B7}" type="presOf" srcId="{230112C1-606F-4088-9C3F-9A18FF1F97F7}" destId="{94F6BC99-7E7C-453E-BCD0-998B98594DF2}" srcOrd="0" destOrd="0" presId="urn:microsoft.com/office/officeart/2005/8/layout/cycle5"/>
    <dgm:cxn modelId="{5DA9C043-3B68-4E1C-B4FA-0751DF433C85}" type="presParOf" srcId="{42757AF2-1909-44FA-8FD9-AE5F87960E98}" destId="{B0F5AF54-BB3F-456E-B956-532C00D86F63}" srcOrd="0" destOrd="0" presId="urn:microsoft.com/office/officeart/2005/8/layout/cycle5"/>
    <dgm:cxn modelId="{09C958EB-B0CD-4EBF-966A-77B5A68838C8}" type="presParOf" srcId="{42757AF2-1909-44FA-8FD9-AE5F87960E98}" destId="{8CBF13B2-FADD-4AF1-985B-3ECCCAD2D617}" srcOrd="1" destOrd="0" presId="urn:microsoft.com/office/officeart/2005/8/layout/cycle5"/>
    <dgm:cxn modelId="{5AE25078-0CFC-45CF-A193-D1AAB5E43853}" type="presParOf" srcId="{42757AF2-1909-44FA-8FD9-AE5F87960E98}" destId="{F0BAB822-14B0-4173-B09A-A799508F09D5}" srcOrd="2" destOrd="0" presId="urn:microsoft.com/office/officeart/2005/8/layout/cycle5"/>
    <dgm:cxn modelId="{BFEDFA32-9F34-4191-905A-F0ED6AB5AF38}" type="presParOf" srcId="{42757AF2-1909-44FA-8FD9-AE5F87960E98}" destId="{7CCF8E5F-FF93-43E3-B070-1FA36FC73CA6}" srcOrd="3" destOrd="0" presId="urn:microsoft.com/office/officeart/2005/8/layout/cycle5"/>
    <dgm:cxn modelId="{E1E3A5A8-77C2-401E-AA6C-3026BF9D7F49}" type="presParOf" srcId="{42757AF2-1909-44FA-8FD9-AE5F87960E98}" destId="{90F2AD89-04B3-4006-B3A5-44F2981BA3DF}" srcOrd="4" destOrd="0" presId="urn:microsoft.com/office/officeart/2005/8/layout/cycle5"/>
    <dgm:cxn modelId="{67929CF8-908D-4CD0-8CFA-0657649B700A}" type="presParOf" srcId="{42757AF2-1909-44FA-8FD9-AE5F87960E98}" destId="{94F6BC99-7E7C-453E-BCD0-998B98594DF2}" srcOrd="5" destOrd="0" presId="urn:microsoft.com/office/officeart/2005/8/layout/cycle5"/>
    <dgm:cxn modelId="{84868B54-FF59-45B8-B4DA-1756B8E9ACC7}" type="presParOf" srcId="{42757AF2-1909-44FA-8FD9-AE5F87960E98}" destId="{F11B7FBC-385D-4BEA-BD8F-CC57371BE06C}" srcOrd="6" destOrd="0" presId="urn:microsoft.com/office/officeart/2005/8/layout/cycle5"/>
    <dgm:cxn modelId="{6C275AF9-F3D1-448D-92CF-611722512274}" type="presParOf" srcId="{42757AF2-1909-44FA-8FD9-AE5F87960E98}" destId="{ECEFAD40-EA65-49C8-B7E6-D4DE07A2C5EB}" srcOrd="7" destOrd="0" presId="urn:microsoft.com/office/officeart/2005/8/layout/cycle5"/>
    <dgm:cxn modelId="{72274C16-1BCE-476C-9815-ADD1F543DFFF}" type="presParOf" srcId="{42757AF2-1909-44FA-8FD9-AE5F87960E98}" destId="{C0F1957F-2A37-4DC5-9DC3-29E22F144A33}"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50C23A-BDFF-4ED2-B4E1-9E5FD296E129}" type="doc">
      <dgm:prSet loTypeId="urn:microsoft.com/office/officeart/2005/8/layout/hProcess3" loCatId="process" qsTypeId="urn:microsoft.com/office/officeart/2005/8/quickstyle/simple5" qsCatId="simple" csTypeId="urn:microsoft.com/office/officeart/2005/8/colors/accent2_2" csCatId="accent2" phldr="1"/>
      <dgm:spPr/>
    </dgm:pt>
    <dgm:pt modelId="{7E57378D-A605-4262-A563-FF9B74B2602F}">
      <dgm:prSet phldrT="[Text]" custT="1"/>
      <dgm:spPr/>
      <dgm:t>
        <a:bodyPr/>
        <a:lstStyle/>
        <a:p>
          <a:r>
            <a:rPr lang="en-US" sz="1800" dirty="0" smtClean="0"/>
            <a:t>Fact-Finding Graph</a:t>
          </a:r>
          <a:endParaRPr lang="en-US" sz="1800" dirty="0"/>
        </a:p>
      </dgm:t>
    </dgm:pt>
    <dgm:pt modelId="{A1974D4D-7178-43EB-96D4-93BDE27C6FDE}" type="parTrans" cxnId="{5680793F-9BB5-4FE6-AD3D-8F024B1D47B6}">
      <dgm:prSet/>
      <dgm:spPr/>
      <dgm:t>
        <a:bodyPr/>
        <a:lstStyle/>
        <a:p>
          <a:endParaRPr lang="en-US" sz="2800"/>
        </a:p>
      </dgm:t>
    </dgm:pt>
    <dgm:pt modelId="{66F925CF-E09F-43A9-B6E5-965F56385046}" type="sibTrans" cxnId="{5680793F-9BB5-4FE6-AD3D-8F024B1D47B6}">
      <dgm:prSet/>
      <dgm:spPr/>
      <dgm:t>
        <a:bodyPr/>
        <a:lstStyle/>
        <a:p>
          <a:endParaRPr lang="en-US" sz="2800"/>
        </a:p>
      </dgm:t>
    </dgm:pt>
    <dgm:pt modelId="{13F95778-8B44-4398-9F05-8C52B1AA98D7}">
      <dgm:prSet phldrT="[Text]" custT="1"/>
      <dgm:spPr/>
      <dgm:t>
        <a:bodyPr/>
        <a:lstStyle/>
        <a:p>
          <a:r>
            <a:rPr lang="en-US" sz="1800" dirty="0" smtClean="0"/>
            <a:t>Prior Knowledge</a:t>
          </a:r>
          <a:endParaRPr lang="en-US" sz="1800" dirty="0"/>
        </a:p>
      </dgm:t>
    </dgm:pt>
    <dgm:pt modelId="{DF85C352-0679-4CDA-89BA-46B7CAA03A34}" type="parTrans" cxnId="{E0C62C92-E072-4128-A858-9DF74CA1131F}">
      <dgm:prSet/>
      <dgm:spPr/>
      <dgm:t>
        <a:bodyPr/>
        <a:lstStyle/>
        <a:p>
          <a:endParaRPr lang="en-US" sz="2800"/>
        </a:p>
      </dgm:t>
    </dgm:pt>
    <dgm:pt modelId="{83802310-433C-4A9F-B5AF-41D93241C07C}" type="sibTrans" cxnId="{E0C62C92-E072-4128-A858-9DF74CA1131F}">
      <dgm:prSet/>
      <dgm:spPr/>
      <dgm:t>
        <a:bodyPr/>
        <a:lstStyle/>
        <a:p>
          <a:endParaRPr lang="en-US" sz="2800"/>
        </a:p>
      </dgm:t>
    </dgm:pt>
    <dgm:pt modelId="{EBE53332-DDD6-4044-ADBA-CA948DB4339B}" type="pres">
      <dgm:prSet presAssocID="{7D50C23A-BDFF-4ED2-B4E1-9E5FD296E129}" presName="Name0" presStyleCnt="0">
        <dgm:presLayoutVars>
          <dgm:dir/>
          <dgm:animLvl val="lvl"/>
          <dgm:resizeHandles val="exact"/>
        </dgm:presLayoutVars>
      </dgm:prSet>
      <dgm:spPr/>
    </dgm:pt>
    <dgm:pt modelId="{85D1E321-1F9D-464A-BC52-283D7BECD98F}" type="pres">
      <dgm:prSet presAssocID="{7D50C23A-BDFF-4ED2-B4E1-9E5FD296E129}" presName="dummy" presStyleCnt="0"/>
      <dgm:spPr/>
    </dgm:pt>
    <dgm:pt modelId="{89A4FADF-4C4C-45DE-BA56-2A20031F20F4}" type="pres">
      <dgm:prSet presAssocID="{7D50C23A-BDFF-4ED2-B4E1-9E5FD296E129}" presName="linH" presStyleCnt="0"/>
      <dgm:spPr/>
    </dgm:pt>
    <dgm:pt modelId="{4CC425A2-120E-4894-A59C-B5448FE9A34A}" type="pres">
      <dgm:prSet presAssocID="{7D50C23A-BDFF-4ED2-B4E1-9E5FD296E129}" presName="padding1" presStyleCnt="0"/>
      <dgm:spPr/>
    </dgm:pt>
    <dgm:pt modelId="{373541EC-E72F-43D6-9402-53AD59F15FB8}" type="pres">
      <dgm:prSet presAssocID="{7E57378D-A605-4262-A563-FF9B74B2602F}" presName="linV" presStyleCnt="0"/>
      <dgm:spPr/>
    </dgm:pt>
    <dgm:pt modelId="{408AE298-4C49-41E5-B999-770060E9CEC1}" type="pres">
      <dgm:prSet presAssocID="{7E57378D-A605-4262-A563-FF9B74B2602F}" presName="spVertical1" presStyleCnt="0"/>
      <dgm:spPr/>
    </dgm:pt>
    <dgm:pt modelId="{9D63D3C9-34A0-478F-B000-8506C5973A62}" type="pres">
      <dgm:prSet presAssocID="{7E57378D-A605-4262-A563-FF9B74B2602F}" presName="parTx" presStyleLbl="revTx" presStyleIdx="0" presStyleCnt="2">
        <dgm:presLayoutVars>
          <dgm:chMax val="0"/>
          <dgm:chPref val="0"/>
          <dgm:bulletEnabled val="1"/>
        </dgm:presLayoutVars>
      </dgm:prSet>
      <dgm:spPr/>
      <dgm:t>
        <a:bodyPr/>
        <a:lstStyle/>
        <a:p>
          <a:endParaRPr lang="en-US"/>
        </a:p>
      </dgm:t>
    </dgm:pt>
    <dgm:pt modelId="{D8771B93-746E-4639-96A6-E6A6B78D6E77}" type="pres">
      <dgm:prSet presAssocID="{7E57378D-A605-4262-A563-FF9B74B2602F}" presName="spVertical2" presStyleCnt="0"/>
      <dgm:spPr/>
    </dgm:pt>
    <dgm:pt modelId="{640C954E-831C-4BAB-B8B7-B9CD766A5CDF}" type="pres">
      <dgm:prSet presAssocID="{7E57378D-A605-4262-A563-FF9B74B2602F}" presName="spVertical3" presStyleCnt="0"/>
      <dgm:spPr/>
    </dgm:pt>
    <dgm:pt modelId="{181E6C67-221B-41C6-988F-BF6C2F2F3A2F}" type="pres">
      <dgm:prSet presAssocID="{66F925CF-E09F-43A9-B6E5-965F56385046}" presName="space" presStyleCnt="0"/>
      <dgm:spPr/>
    </dgm:pt>
    <dgm:pt modelId="{BACB7E67-E2C0-4A42-9134-8958ECCA8874}" type="pres">
      <dgm:prSet presAssocID="{13F95778-8B44-4398-9F05-8C52B1AA98D7}" presName="linV" presStyleCnt="0"/>
      <dgm:spPr/>
    </dgm:pt>
    <dgm:pt modelId="{2E02E8D5-2723-48C2-AF29-B94001986400}" type="pres">
      <dgm:prSet presAssocID="{13F95778-8B44-4398-9F05-8C52B1AA98D7}" presName="spVertical1" presStyleCnt="0"/>
      <dgm:spPr/>
    </dgm:pt>
    <dgm:pt modelId="{3A57B940-0085-4978-8507-1289A55A2913}" type="pres">
      <dgm:prSet presAssocID="{13F95778-8B44-4398-9F05-8C52B1AA98D7}" presName="parTx" presStyleLbl="revTx" presStyleIdx="1" presStyleCnt="2">
        <dgm:presLayoutVars>
          <dgm:chMax val="0"/>
          <dgm:chPref val="0"/>
          <dgm:bulletEnabled val="1"/>
        </dgm:presLayoutVars>
      </dgm:prSet>
      <dgm:spPr/>
      <dgm:t>
        <a:bodyPr/>
        <a:lstStyle/>
        <a:p>
          <a:endParaRPr lang="en-US"/>
        </a:p>
      </dgm:t>
    </dgm:pt>
    <dgm:pt modelId="{F5E25AED-2822-41A6-9115-9A80938254CB}" type="pres">
      <dgm:prSet presAssocID="{13F95778-8B44-4398-9F05-8C52B1AA98D7}" presName="spVertical2" presStyleCnt="0"/>
      <dgm:spPr/>
    </dgm:pt>
    <dgm:pt modelId="{B58DBB18-AB96-4C5D-8BDA-66DDBE3DFA2B}" type="pres">
      <dgm:prSet presAssocID="{13F95778-8B44-4398-9F05-8C52B1AA98D7}" presName="spVertical3" presStyleCnt="0"/>
      <dgm:spPr/>
    </dgm:pt>
    <dgm:pt modelId="{25E03E3A-59A0-4E5B-B9C1-F8C41EE8CFDF}" type="pres">
      <dgm:prSet presAssocID="{7D50C23A-BDFF-4ED2-B4E1-9E5FD296E129}" presName="padding2" presStyleCnt="0"/>
      <dgm:spPr/>
    </dgm:pt>
    <dgm:pt modelId="{0A2381DB-BF1B-4DAC-8AA5-102436BCD5BF}" type="pres">
      <dgm:prSet presAssocID="{7D50C23A-BDFF-4ED2-B4E1-9E5FD296E129}" presName="negArrow" presStyleCnt="0"/>
      <dgm:spPr/>
    </dgm:pt>
    <dgm:pt modelId="{8189ACAB-66CB-4684-8C54-B9A3687DF169}" type="pres">
      <dgm:prSet presAssocID="{7D50C23A-BDFF-4ED2-B4E1-9E5FD296E129}" presName="backgroundArrow" presStyleLbl="node1" presStyleIdx="0" presStyleCnt="1"/>
      <dgm:spPr/>
    </dgm:pt>
  </dgm:ptLst>
  <dgm:cxnLst>
    <dgm:cxn modelId="{A77A6070-DED4-4FF1-B44C-B5E49D4EB0D4}" type="presOf" srcId="{13F95778-8B44-4398-9F05-8C52B1AA98D7}" destId="{3A57B940-0085-4978-8507-1289A55A2913}" srcOrd="0" destOrd="0" presId="urn:microsoft.com/office/officeart/2005/8/layout/hProcess3"/>
    <dgm:cxn modelId="{B5DD6408-206D-4553-8B19-B19033AB4AD5}" type="presOf" srcId="{7E57378D-A605-4262-A563-FF9B74B2602F}" destId="{9D63D3C9-34A0-478F-B000-8506C5973A62}" srcOrd="0" destOrd="0" presId="urn:microsoft.com/office/officeart/2005/8/layout/hProcess3"/>
    <dgm:cxn modelId="{5680793F-9BB5-4FE6-AD3D-8F024B1D47B6}" srcId="{7D50C23A-BDFF-4ED2-B4E1-9E5FD296E129}" destId="{7E57378D-A605-4262-A563-FF9B74B2602F}" srcOrd="0" destOrd="0" parTransId="{A1974D4D-7178-43EB-96D4-93BDE27C6FDE}" sibTransId="{66F925CF-E09F-43A9-B6E5-965F56385046}"/>
    <dgm:cxn modelId="{B6363734-16AB-45AD-B400-B970E1537E30}" type="presOf" srcId="{7D50C23A-BDFF-4ED2-B4E1-9E5FD296E129}" destId="{EBE53332-DDD6-4044-ADBA-CA948DB4339B}" srcOrd="0" destOrd="0" presId="urn:microsoft.com/office/officeart/2005/8/layout/hProcess3"/>
    <dgm:cxn modelId="{E0C62C92-E072-4128-A858-9DF74CA1131F}" srcId="{7D50C23A-BDFF-4ED2-B4E1-9E5FD296E129}" destId="{13F95778-8B44-4398-9F05-8C52B1AA98D7}" srcOrd="1" destOrd="0" parTransId="{DF85C352-0679-4CDA-89BA-46B7CAA03A34}" sibTransId="{83802310-433C-4A9F-B5AF-41D93241C07C}"/>
    <dgm:cxn modelId="{39370F42-AF6A-457D-A515-29BB220BF32C}" type="presParOf" srcId="{EBE53332-DDD6-4044-ADBA-CA948DB4339B}" destId="{85D1E321-1F9D-464A-BC52-283D7BECD98F}" srcOrd="0" destOrd="0" presId="urn:microsoft.com/office/officeart/2005/8/layout/hProcess3"/>
    <dgm:cxn modelId="{0F975CCF-880F-4598-BE5B-FACB5E49D826}" type="presParOf" srcId="{EBE53332-DDD6-4044-ADBA-CA948DB4339B}" destId="{89A4FADF-4C4C-45DE-BA56-2A20031F20F4}" srcOrd="1" destOrd="0" presId="urn:microsoft.com/office/officeart/2005/8/layout/hProcess3"/>
    <dgm:cxn modelId="{0CF8C55B-6EB8-455D-A145-234934E61432}" type="presParOf" srcId="{89A4FADF-4C4C-45DE-BA56-2A20031F20F4}" destId="{4CC425A2-120E-4894-A59C-B5448FE9A34A}" srcOrd="0" destOrd="0" presId="urn:microsoft.com/office/officeart/2005/8/layout/hProcess3"/>
    <dgm:cxn modelId="{DFEE88EB-EF12-45CD-ABC8-D5BF09ABC085}" type="presParOf" srcId="{89A4FADF-4C4C-45DE-BA56-2A20031F20F4}" destId="{373541EC-E72F-43D6-9402-53AD59F15FB8}" srcOrd="1" destOrd="0" presId="urn:microsoft.com/office/officeart/2005/8/layout/hProcess3"/>
    <dgm:cxn modelId="{8BA45536-25DB-4D90-8921-9F4FA75C29FC}" type="presParOf" srcId="{373541EC-E72F-43D6-9402-53AD59F15FB8}" destId="{408AE298-4C49-41E5-B999-770060E9CEC1}" srcOrd="0" destOrd="0" presId="urn:microsoft.com/office/officeart/2005/8/layout/hProcess3"/>
    <dgm:cxn modelId="{BA416CFE-27BB-4207-AA29-DC9F3A36FB43}" type="presParOf" srcId="{373541EC-E72F-43D6-9402-53AD59F15FB8}" destId="{9D63D3C9-34A0-478F-B000-8506C5973A62}" srcOrd="1" destOrd="0" presId="urn:microsoft.com/office/officeart/2005/8/layout/hProcess3"/>
    <dgm:cxn modelId="{9BB61AB8-7411-494A-9A3B-789C07C545E6}" type="presParOf" srcId="{373541EC-E72F-43D6-9402-53AD59F15FB8}" destId="{D8771B93-746E-4639-96A6-E6A6B78D6E77}" srcOrd="2" destOrd="0" presId="urn:microsoft.com/office/officeart/2005/8/layout/hProcess3"/>
    <dgm:cxn modelId="{C5D58CBD-3BBA-4DEE-8BCB-1ACE7CE7FAAA}" type="presParOf" srcId="{373541EC-E72F-43D6-9402-53AD59F15FB8}" destId="{640C954E-831C-4BAB-B8B7-B9CD766A5CDF}" srcOrd="3" destOrd="0" presId="urn:microsoft.com/office/officeart/2005/8/layout/hProcess3"/>
    <dgm:cxn modelId="{77B00A67-B3D4-4369-9A76-5005E1AB5457}" type="presParOf" srcId="{89A4FADF-4C4C-45DE-BA56-2A20031F20F4}" destId="{181E6C67-221B-41C6-988F-BF6C2F2F3A2F}" srcOrd="2" destOrd="0" presId="urn:microsoft.com/office/officeart/2005/8/layout/hProcess3"/>
    <dgm:cxn modelId="{2CA75FEA-6D57-45EE-BF58-9FAA7DBE501D}" type="presParOf" srcId="{89A4FADF-4C4C-45DE-BA56-2A20031F20F4}" destId="{BACB7E67-E2C0-4A42-9134-8958ECCA8874}" srcOrd="3" destOrd="0" presId="urn:microsoft.com/office/officeart/2005/8/layout/hProcess3"/>
    <dgm:cxn modelId="{600CCC0F-4139-42FA-B2E3-0B150C31362C}" type="presParOf" srcId="{BACB7E67-E2C0-4A42-9134-8958ECCA8874}" destId="{2E02E8D5-2723-48C2-AF29-B94001986400}" srcOrd="0" destOrd="0" presId="urn:microsoft.com/office/officeart/2005/8/layout/hProcess3"/>
    <dgm:cxn modelId="{65301F2F-5F48-4066-BC71-641763B3E390}" type="presParOf" srcId="{BACB7E67-E2C0-4A42-9134-8958ECCA8874}" destId="{3A57B940-0085-4978-8507-1289A55A2913}" srcOrd="1" destOrd="0" presId="urn:microsoft.com/office/officeart/2005/8/layout/hProcess3"/>
    <dgm:cxn modelId="{7A09E3D6-AF11-47BF-A457-1EE83215F101}" type="presParOf" srcId="{BACB7E67-E2C0-4A42-9134-8958ECCA8874}" destId="{F5E25AED-2822-41A6-9115-9A80938254CB}" srcOrd="2" destOrd="0" presId="urn:microsoft.com/office/officeart/2005/8/layout/hProcess3"/>
    <dgm:cxn modelId="{7678733E-A018-4335-B145-FD72C4236739}" type="presParOf" srcId="{BACB7E67-E2C0-4A42-9134-8958ECCA8874}" destId="{B58DBB18-AB96-4C5D-8BDA-66DDBE3DFA2B}" srcOrd="3" destOrd="0" presId="urn:microsoft.com/office/officeart/2005/8/layout/hProcess3"/>
    <dgm:cxn modelId="{FF6C5169-1377-4AA9-BE1D-B69E1DFE04CE}" type="presParOf" srcId="{89A4FADF-4C4C-45DE-BA56-2A20031F20F4}" destId="{25E03E3A-59A0-4E5B-B9C1-F8C41EE8CFDF}" srcOrd="4" destOrd="0" presId="urn:microsoft.com/office/officeart/2005/8/layout/hProcess3"/>
    <dgm:cxn modelId="{00369820-03E0-466A-A395-B940BD9B7F47}" type="presParOf" srcId="{89A4FADF-4C4C-45DE-BA56-2A20031F20F4}" destId="{0A2381DB-BF1B-4DAC-8AA5-102436BCD5BF}" srcOrd="5" destOrd="0" presId="urn:microsoft.com/office/officeart/2005/8/layout/hProcess3"/>
    <dgm:cxn modelId="{1C8668FC-3634-4282-9C68-A7B2EC7F0EC2}" type="presParOf" srcId="{89A4FADF-4C4C-45DE-BA56-2A20031F20F4}" destId="{8189ACAB-66CB-4684-8C54-B9A3687DF169}" srcOrd="6"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B0F9AC-3013-468A-92FD-050C6A2475DA}" type="doc">
      <dgm:prSet loTypeId="urn:microsoft.com/office/officeart/2005/8/layout/hChevron3" loCatId="process" qsTypeId="urn:microsoft.com/office/officeart/2005/8/quickstyle/simple5" qsCatId="simple" csTypeId="urn:microsoft.com/office/officeart/2005/8/colors/accent1_2" csCatId="accent1" phldr="1"/>
      <dgm:spPr/>
    </dgm:pt>
    <dgm:pt modelId="{F60E6665-4CE6-4E46-BACE-470A96158282}">
      <dgm:prSet phldrT="[Text]"/>
      <dgm:spPr>
        <a:solidFill>
          <a:srgbClr val="00008A"/>
        </a:solidFill>
      </dgm:spPr>
      <dgm:t>
        <a:bodyPr/>
        <a:lstStyle/>
        <a:p>
          <a:r>
            <a:rPr lang="en-US" dirty="0" smtClean="0"/>
            <a:t>Voting</a:t>
          </a:r>
          <a:endParaRPr lang="en-US" dirty="0"/>
        </a:p>
      </dgm:t>
    </dgm:pt>
    <dgm:pt modelId="{2B8DDCB7-9034-422F-A199-09CD38C51A02}" type="parTrans" cxnId="{D3E27550-58E0-40D9-BDF4-19BF43346478}">
      <dgm:prSet/>
      <dgm:spPr/>
      <dgm:t>
        <a:bodyPr/>
        <a:lstStyle/>
        <a:p>
          <a:endParaRPr lang="en-US"/>
        </a:p>
      </dgm:t>
    </dgm:pt>
    <dgm:pt modelId="{CA5A6EAD-550F-4346-B83B-856360A96ABE}" type="sibTrans" cxnId="{D3E27550-58E0-40D9-BDF4-19BF43346478}">
      <dgm:prSet/>
      <dgm:spPr/>
      <dgm:t>
        <a:bodyPr/>
        <a:lstStyle/>
        <a:p>
          <a:endParaRPr lang="en-US"/>
        </a:p>
      </dgm:t>
    </dgm:pt>
    <dgm:pt modelId="{76401464-9667-4FE1-B29D-854E34BA2FC0}">
      <dgm:prSet phldrT="[Text]"/>
      <dgm:spPr>
        <a:solidFill>
          <a:srgbClr val="00008A"/>
        </a:solidFill>
      </dgm:spPr>
      <dgm:t>
        <a:bodyPr/>
        <a:lstStyle/>
        <a:p>
          <a:r>
            <a:rPr lang="en-US" dirty="0" smtClean="0"/>
            <a:t>Fact-Finding, Simple Probabilistic Models</a:t>
          </a:r>
          <a:endParaRPr lang="en-US" dirty="0"/>
        </a:p>
      </dgm:t>
    </dgm:pt>
    <dgm:pt modelId="{E9457BCF-7C91-4DBD-AF59-8DED2B670144}" type="parTrans" cxnId="{0AF4568F-F16E-46DB-ADF5-5AB7D07A8725}">
      <dgm:prSet/>
      <dgm:spPr/>
      <dgm:t>
        <a:bodyPr/>
        <a:lstStyle/>
        <a:p>
          <a:endParaRPr lang="en-US"/>
        </a:p>
      </dgm:t>
    </dgm:pt>
    <dgm:pt modelId="{14D1F5C7-2C9D-4D5F-8FFF-B4E848F48230}" type="sibTrans" cxnId="{0AF4568F-F16E-46DB-ADF5-5AB7D07A8725}">
      <dgm:prSet/>
      <dgm:spPr/>
      <dgm:t>
        <a:bodyPr/>
        <a:lstStyle/>
        <a:p>
          <a:endParaRPr lang="en-US"/>
        </a:p>
      </dgm:t>
    </dgm:pt>
    <dgm:pt modelId="{0D37FFF7-D9C3-41D2-B30B-A454F302D13F}">
      <dgm:prSet phldrT="[Text]"/>
      <dgm:spPr>
        <a:solidFill>
          <a:srgbClr val="00008A"/>
        </a:solidFill>
      </dgm:spPr>
      <dgm:t>
        <a:bodyPr/>
        <a:lstStyle/>
        <a:p>
          <a:r>
            <a:rPr lang="en-US" b="0" dirty="0" smtClean="0"/>
            <a:t>Latent Credibility Analysis</a:t>
          </a:r>
          <a:endParaRPr lang="en-US" b="0" dirty="0"/>
        </a:p>
      </dgm:t>
    </dgm:pt>
    <dgm:pt modelId="{D6C3C151-2C14-420F-AF6E-EB84E3CE5C92}" type="parTrans" cxnId="{1A15CD94-0337-47D6-93F3-6492C515BD2C}">
      <dgm:prSet/>
      <dgm:spPr/>
      <dgm:t>
        <a:bodyPr/>
        <a:lstStyle/>
        <a:p>
          <a:endParaRPr lang="en-US"/>
        </a:p>
      </dgm:t>
    </dgm:pt>
    <dgm:pt modelId="{3D98B62A-F704-45BA-9A92-5DE80FA8EDE1}" type="sibTrans" cxnId="{1A15CD94-0337-47D6-93F3-6492C515BD2C}">
      <dgm:prSet/>
      <dgm:spPr/>
      <dgm:t>
        <a:bodyPr/>
        <a:lstStyle/>
        <a:p>
          <a:endParaRPr lang="en-US"/>
        </a:p>
      </dgm:t>
    </dgm:pt>
    <dgm:pt modelId="{BE21BAFD-D302-4E93-A35F-6BB5CE2CA5BD}">
      <dgm:prSet phldrT="[Text]"/>
      <dgm:spPr>
        <a:solidFill>
          <a:srgbClr val="00008A"/>
        </a:solidFill>
      </dgm:spPr>
      <dgm:t>
        <a:bodyPr/>
        <a:lstStyle/>
        <a:p>
          <a:r>
            <a:rPr lang="en-US" dirty="0" smtClean="0"/>
            <a:t>Constrained, Generalized Fact-Finders</a:t>
          </a:r>
          <a:endParaRPr lang="en-US" dirty="0"/>
        </a:p>
      </dgm:t>
    </dgm:pt>
    <dgm:pt modelId="{952CD3E8-3F61-434C-997F-4FE413A144C6}" type="parTrans" cxnId="{5ACCF5E2-B26E-4E82-B5F4-FBE3454AC2A1}">
      <dgm:prSet/>
      <dgm:spPr/>
      <dgm:t>
        <a:bodyPr/>
        <a:lstStyle/>
        <a:p>
          <a:endParaRPr lang="en-US"/>
        </a:p>
      </dgm:t>
    </dgm:pt>
    <dgm:pt modelId="{157AA85A-4FD8-4D38-BCCC-7681071914A2}" type="sibTrans" cxnId="{5ACCF5E2-B26E-4E82-B5F4-FBE3454AC2A1}">
      <dgm:prSet/>
      <dgm:spPr/>
      <dgm:t>
        <a:bodyPr/>
        <a:lstStyle/>
        <a:p>
          <a:endParaRPr lang="en-US"/>
        </a:p>
      </dgm:t>
    </dgm:pt>
    <dgm:pt modelId="{09611DC9-3263-4C39-8008-0B6FA6F1D408}" type="pres">
      <dgm:prSet presAssocID="{DCB0F9AC-3013-468A-92FD-050C6A2475DA}" presName="Name0" presStyleCnt="0">
        <dgm:presLayoutVars>
          <dgm:dir/>
          <dgm:resizeHandles val="exact"/>
        </dgm:presLayoutVars>
      </dgm:prSet>
      <dgm:spPr/>
    </dgm:pt>
    <dgm:pt modelId="{0433C803-B155-4F3B-8917-171E25C15837}" type="pres">
      <dgm:prSet presAssocID="{F60E6665-4CE6-4E46-BACE-470A96158282}" presName="parTxOnly" presStyleLbl="node1" presStyleIdx="0" presStyleCnt="4" custScaleX="59259">
        <dgm:presLayoutVars>
          <dgm:bulletEnabled val="1"/>
        </dgm:presLayoutVars>
      </dgm:prSet>
      <dgm:spPr/>
      <dgm:t>
        <a:bodyPr/>
        <a:lstStyle/>
        <a:p>
          <a:endParaRPr lang="en-US"/>
        </a:p>
      </dgm:t>
    </dgm:pt>
    <dgm:pt modelId="{51463E61-10CE-4809-A94D-E73F23F62640}" type="pres">
      <dgm:prSet presAssocID="{CA5A6EAD-550F-4346-B83B-856360A96ABE}" presName="parSpace" presStyleCnt="0"/>
      <dgm:spPr/>
    </dgm:pt>
    <dgm:pt modelId="{97A6BBDD-297F-4234-BF3B-86B068A5C6C4}" type="pres">
      <dgm:prSet presAssocID="{76401464-9667-4FE1-B29D-854E34BA2FC0}" presName="parTxOnly" presStyleLbl="node1" presStyleIdx="1" presStyleCnt="4">
        <dgm:presLayoutVars>
          <dgm:bulletEnabled val="1"/>
        </dgm:presLayoutVars>
      </dgm:prSet>
      <dgm:spPr/>
      <dgm:t>
        <a:bodyPr/>
        <a:lstStyle/>
        <a:p>
          <a:endParaRPr lang="en-US"/>
        </a:p>
      </dgm:t>
    </dgm:pt>
    <dgm:pt modelId="{9DFE634A-BBCB-4032-B4F8-516713925F33}" type="pres">
      <dgm:prSet presAssocID="{14D1F5C7-2C9D-4D5F-8FFF-B4E848F48230}" presName="parSpace" presStyleCnt="0"/>
      <dgm:spPr/>
    </dgm:pt>
    <dgm:pt modelId="{F6FC17B5-2498-4917-9864-CA7D44C9334A}" type="pres">
      <dgm:prSet presAssocID="{BE21BAFD-D302-4E93-A35F-6BB5CE2CA5BD}" presName="parTxOnly" presStyleLbl="node1" presStyleIdx="2" presStyleCnt="4">
        <dgm:presLayoutVars>
          <dgm:bulletEnabled val="1"/>
        </dgm:presLayoutVars>
      </dgm:prSet>
      <dgm:spPr/>
      <dgm:t>
        <a:bodyPr/>
        <a:lstStyle/>
        <a:p>
          <a:endParaRPr lang="en-US"/>
        </a:p>
      </dgm:t>
    </dgm:pt>
    <dgm:pt modelId="{85D72755-8DE9-437B-B42A-50C25E0EE3F6}" type="pres">
      <dgm:prSet presAssocID="{157AA85A-4FD8-4D38-BCCC-7681071914A2}" presName="parSpace" presStyleCnt="0"/>
      <dgm:spPr/>
    </dgm:pt>
    <dgm:pt modelId="{B351AC5A-CA11-48A3-887C-26293ACC1DD3}" type="pres">
      <dgm:prSet presAssocID="{0D37FFF7-D9C3-41D2-B30B-A454F302D13F}" presName="parTxOnly" presStyleLbl="node1" presStyleIdx="3" presStyleCnt="4">
        <dgm:presLayoutVars>
          <dgm:bulletEnabled val="1"/>
        </dgm:presLayoutVars>
      </dgm:prSet>
      <dgm:spPr/>
      <dgm:t>
        <a:bodyPr/>
        <a:lstStyle/>
        <a:p>
          <a:endParaRPr lang="en-US"/>
        </a:p>
      </dgm:t>
    </dgm:pt>
  </dgm:ptLst>
  <dgm:cxnLst>
    <dgm:cxn modelId="{1A15CD94-0337-47D6-93F3-6492C515BD2C}" srcId="{DCB0F9AC-3013-468A-92FD-050C6A2475DA}" destId="{0D37FFF7-D9C3-41D2-B30B-A454F302D13F}" srcOrd="3" destOrd="0" parTransId="{D6C3C151-2C14-420F-AF6E-EB84E3CE5C92}" sibTransId="{3D98B62A-F704-45BA-9A92-5DE80FA8EDE1}"/>
    <dgm:cxn modelId="{786923E0-607F-4E63-9B9B-120CE41824DD}" type="presOf" srcId="{BE21BAFD-D302-4E93-A35F-6BB5CE2CA5BD}" destId="{F6FC17B5-2498-4917-9864-CA7D44C9334A}" srcOrd="0" destOrd="0" presId="urn:microsoft.com/office/officeart/2005/8/layout/hChevron3"/>
    <dgm:cxn modelId="{5ACCF5E2-B26E-4E82-B5F4-FBE3454AC2A1}" srcId="{DCB0F9AC-3013-468A-92FD-050C6A2475DA}" destId="{BE21BAFD-D302-4E93-A35F-6BB5CE2CA5BD}" srcOrd="2" destOrd="0" parTransId="{952CD3E8-3F61-434C-997F-4FE413A144C6}" sibTransId="{157AA85A-4FD8-4D38-BCCC-7681071914A2}"/>
    <dgm:cxn modelId="{0AF4568F-F16E-46DB-ADF5-5AB7D07A8725}" srcId="{DCB0F9AC-3013-468A-92FD-050C6A2475DA}" destId="{76401464-9667-4FE1-B29D-854E34BA2FC0}" srcOrd="1" destOrd="0" parTransId="{E9457BCF-7C91-4DBD-AF59-8DED2B670144}" sibTransId="{14D1F5C7-2C9D-4D5F-8FFF-B4E848F48230}"/>
    <dgm:cxn modelId="{D3E27550-58E0-40D9-BDF4-19BF43346478}" srcId="{DCB0F9AC-3013-468A-92FD-050C6A2475DA}" destId="{F60E6665-4CE6-4E46-BACE-470A96158282}" srcOrd="0" destOrd="0" parTransId="{2B8DDCB7-9034-422F-A199-09CD38C51A02}" sibTransId="{CA5A6EAD-550F-4346-B83B-856360A96ABE}"/>
    <dgm:cxn modelId="{F57468AD-5720-4C4D-B5D6-EA5C23690343}" type="presOf" srcId="{76401464-9667-4FE1-B29D-854E34BA2FC0}" destId="{97A6BBDD-297F-4234-BF3B-86B068A5C6C4}" srcOrd="0" destOrd="0" presId="urn:microsoft.com/office/officeart/2005/8/layout/hChevron3"/>
    <dgm:cxn modelId="{AF79606D-74A7-464F-BED1-356D0CF716D9}" type="presOf" srcId="{0D37FFF7-D9C3-41D2-B30B-A454F302D13F}" destId="{B351AC5A-CA11-48A3-887C-26293ACC1DD3}" srcOrd="0" destOrd="0" presId="urn:microsoft.com/office/officeart/2005/8/layout/hChevron3"/>
    <dgm:cxn modelId="{258F5817-389A-47D1-9578-0D9B67204270}" type="presOf" srcId="{F60E6665-4CE6-4E46-BACE-470A96158282}" destId="{0433C803-B155-4F3B-8917-171E25C15837}" srcOrd="0" destOrd="0" presId="urn:microsoft.com/office/officeart/2005/8/layout/hChevron3"/>
    <dgm:cxn modelId="{043B8BC5-119E-4A80-AFBA-685805661269}" type="presOf" srcId="{DCB0F9AC-3013-468A-92FD-050C6A2475DA}" destId="{09611DC9-3263-4C39-8008-0B6FA6F1D408}" srcOrd="0" destOrd="0" presId="urn:microsoft.com/office/officeart/2005/8/layout/hChevron3"/>
    <dgm:cxn modelId="{CC02D65C-7BF7-4233-B7CD-AC69B4055AF4}" type="presParOf" srcId="{09611DC9-3263-4C39-8008-0B6FA6F1D408}" destId="{0433C803-B155-4F3B-8917-171E25C15837}" srcOrd="0" destOrd="0" presId="urn:microsoft.com/office/officeart/2005/8/layout/hChevron3"/>
    <dgm:cxn modelId="{96BE31CF-8EEB-45F9-917E-6A2E1E77C422}" type="presParOf" srcId="{09611DC9-3263-4C39-8008-0B6FA6F1D408}" destId="{51463E61-10CE-4809-A94D-E73F23F62640}" srcOrd="1" destOrd="0" presId="urn:microsoft.com/office/officeart/2005/8/layout/hChevron3"/>
    <dgm:cxn modelId="{801632CF-F518-438B-943F-79E79BF260AB}" type="presParOf" srcId="{09611DC9-3263-4C39-8008-0B6FA6F1D408}" destId="{97A6BBDD-297F-4234-BF3B-86B068A5C6C4}" srcOrd="2" destOrd="0" presId="urn:microsoft.com/office/officeart/2005/8/layout/hChevron3"/>
    <dgm:cxn modelId="{D8FD3AAB-A758-4B2B-B10D-961A236BF9E0}" type="presParOf" srcId="{09611DC9-3263-4C39-8008-0B6FA6F1D408}" destId="{9DFE634A-BBCB-4032-B4F8-516713925F33}" srcOrd="3" destOrd="0" presId="urn:microsoft.com/office/officeart/2005/8/layout/hChevron3"/>
    <dgm:cxn modelId="{3E715287-8058-4CB6-AF22-F0B763083263}" type="presParOf" srcId="{09611DC9-3263-4C39-8008-0B6FA6F1D408}" destId="{F6FC17B5-2498-4917-9864-CA7D44C9334A}" srcOrd="4" destOrd="0" presId="urn:microsoft.com/office/officeart/2005/8/layout/hChevron3"/>
    <dgm:cxn modelId="{5051D808-4B80-4759-949D-8638D5216903}" type="presParOf" srcId="{09611DC9-3263-4C39-8008-0B6FA6F1D408}" destId="{85D72755-8DE9-437B-B42A-50C25E0EE3F6}" srcOrd="5" destOrd="0" presId="urn:microsoft.com/office/officeart/2005/8/layout/hChevron3"/>
    <dgm:cxn modelId="{A79319B9-3DFA-4A96-8781-0401358AC4A6}" type="presParOf" srcId="{09611DC9-3263-4C39-8008-0B6FA6F1D408}" destId="{B351AC5A-CA11-48A3-887C-26293ACC1DD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8B01CD-913A-4B44-AA61-D9FDAB50608E}" type="doc">
      <dgm:prSet loTypeId="urn:microsoft.com/office/officeart/2005/8/layout/hChevron3" loCatId="process" qsTypeId="urn:microsoft.com/office/officeart/2005/8/quickstyle/simple1" qsCatId="simple" csTypeId="urn:microsoft.com/office/officeart/2005/8/colors/accent1_2" csCatId="accent1" phldr="1"/>
      <dgm:spPr/>
    </dgm:pt>
    <dgm:pt modelId="{69199AC7-6CE8-4127-B59A-02BDE245CD79}">
      <dgm:prSet phldrT="[Text]"/>
      <dgm:spPr>
        <a:solidFill>
          <a:srgbClr val="00008A"/>
        </a:solidFill>
      </dgm:spPr>
      <dgm:t>
        <a:bodyPr/>
        <a:lstStyle/>
        <a:p>
          <a:r>
            <a:rPr lang="en-US" dirty="0" err="1" smtClean="0"/>
            <a:t>SimpleLCA</a:t>
          </a:r>
          <a:endParaRPr lang="en-US" dirty="0"/>
        </a:p>
      </dgm:t>
    </dgm:pt>
    <dgm:pt modelId="{EB8642FC-D576-4729-A138-8EB43F1B7BD6}" type="parTrans" cxnId="{D647522E-77B4-447F-8FCA-93977998DA25}">
      <dgm:prSet/>
      <dgm:spPr/>
      <dgm:t>
        <a:bodyPr/>
        <a:lstStyle/>
        <a:p>
          <a:endParaRPr lang="en-US"/>
        </a:p>
      </dgm:t>
    </dgm:pt>
    <dgm:pt modelId="{B9C22E23-FF4C-442A-B4BD-5ECA900B0D6D}" type="sibTrans" cxnId="{D647522E-77B4-447F-8FCA-93977998DA25}">
      <dgm:prSet/>
      <dgm:spPr/>
      <dgm:t>
        <a:bodyPr/>
        <a:lstStyle/>
        <a:p>
          <a:endParaRPr lang="en-US"/>
        </a:p>
      </dgm:t>
    </dgm:pt>
    <dgm:pt modelId="{965BB85C-3694-4BF5-8667-8B8F0AC80D2C}">
      <dgm:prSet phldrT="[Text]"/>
      <dgm:spPr>
        <a:solidFill>
          <a:srgbClr val="00008A"/>
        </a:solidFill>
      </dgm:spPr>
      <dgm:t>
        <a:bodyPr/>
        <a:lstStyle/>
        <a:p>
          <a:r>
            <a:rPr lang="en-US" dirty="0" err="1" smtClean="0"/>
            <a:t>GuessLCA</a:t>
          </a:r>
          <a:endParaRPr lang="en-US" dirty="0"/>
        </a:p>
      </dgm:t>
    </dgm:pt>
    <dgm:pt modelId="{F95CD300-F623-47DD-A962-A98DBDFDB063}" type="parTrans" cxnId="{A53E5905-AFE6-4B39-B8A5-AE611EA4E264}">
      <dgm:prSet/>
      <dgm:spPr/>
      <dgm:t>
        <a:bodyPr/>
        <a:lstStyle/>
        <a:p>
          <a:endParaRPr lang="en-US"/>
        </a:p>
      </dgm:t>
    </dgm:pt>
    <dgm:pt modelId="{6059FC29-D284-4D90-BFE8-BE0C37F3D245}" type="sibTrans" cxnId="{A53E5905-AFE6-4B39-B8A5-AE611EA4E264}">
      <dgm:prSet/>
      <dgm:spPr/>
      <dgm:t>
        <a:bodyPr/>
        <a:lstStyle/>
        <a:p>
          <a:endParaRPr lang="en-US"/>
        </a:p>
      </dgm:t>
    </dgm:pt>
    <dgm:pt modelId="{F0263ECA-A9C8-437B-896B-F21AB7883B42}">
      <dgm:prSet phldrT="[Text]"/>
      <dgm:spPr>
        <a:solidFill>
          <a:srgbClr val="00008A"/>
        </a:solidFill>
      </dgm:spPr>
      <dgm:t>
        <a:bodyPr/>
        <a:lstStyle/>
        <a:p>
          <a:r>
            <a:rPr lang="en-US" dirty="0" err="1" smtClean="0"/>
            <a:t>MistakeLCA</a:t>
          </a:r>
          <a:endParaRPr lang="en-US" dirty="0"/>
        </a:p>
      </dgm:t>
    </dgm:pt>
    <dgm:pt modelId="{69FB746E-89C4-4071-9562-5647E6C6F7B9}" type="parTrans" cxnId="{645162C1-DCE3-4191-BAE5-609255601D64}">
      <dgm:prSet/>
      <dgm:spPr/>
      <dgm:t>
        <a:bodyPr/>
        <a:lstStyle/>
        <a:p>
          <a:endParaRPr lang="en-US"/>
        </a:p>
      </dgm:t>
    </dgm:pt>
    <dgm:pt modelId="{294D918A-5A8D-4376-86B5-87B84506C6C2}" type="sibTrans" cxnId="{645162C1-DCE3-4191-BAE5-609255601D64}">
      <dgm:prSet/>
      <dgm:spPr/>
      <dgm:t>
        <a:bodyPr/>
        <a:lstStyle/>
        <a:p>
          <a:endParaRPr lang="en-US"/>
        </a:p>
      </dgm:t>
    </dgm:pt>
    <dgm:pt modelId="{D3E7EA8E-7E8C-44AC-98F4-547BBB941022}">
      <dgm:prSet phldrT="[Text]"/>
      <dgm:spPr>
        <a:solidFill>
          <a:srgbClr val="00008A"/>
        </a:solidFill>
      </dgm:spPr>
      <dgm:t>
        <a:bodyPr/>
        <a:lstStyle/>
        <a:p>
          <a:r>
            <a:rPr lang="en-US" dirty="0" err="1" smtClean="0"/>
            <a:t>LieLCA</a:t>
          </a:r>
          <a:endParaRPr lang="en-US" dirty="0"/>
        </a:p>
      </dgm:t>
    </dgm:pt>
    <dgm:pt modelId="{CCE73E57-8153-4E20-80AD-6334E25E3A0C}" type="parTrans" cxnId="{717D4305-079C-4422-BD6E-A23C0F566D00}">
      <dgm:prSet/>
      <dgm:spPr/>
      <dgm:t>
        <a:bodyPr/>
        <a:lstStyle/>
        <a:p>
          <a:endParaRPr lang="en-US"/>
        </a:p>
      </dgm:t>
    </dgm:pt>
    <dgm:pt modelId="{BD4BAC02-16CE-4836-A111-7C31B664F26F}" type="sibTrans" cxnId="{717D4305-079C-4422-BD6E-A23C0F566D00}">
      <dgm:prSet/>
      <dgm:spPr/>
      <dgm:t>
        <a:bodyPr/>
        <a:lstStyle/>
        <a:p>
          <a:endParaRPr lang="en-US"/>
        </a:p>
      </dgm:t>
    </dgm:pt>
    <dgm:pt modelId="{4B6C7469-3E39-447D-AED3-E49505C64069}" type="pres">
      <dgm:prSet presAssocID="{998B01CD-913A-4B44-AA61-D9FDAB50608E}" presName="Name0" presStyleCnt="0">
        <dgm:presLayoutVars>
          <dgm:dir/>
          <dgm:resizeHandles val="exact"/>
        </dgm:presLayoutVars>
      </dgm:prSet>
      <dgm:spPr/>
    </dgm:pt>
    <dgm:pt modelId="{5484A792-6E67-44B0-8D08-49529E1B71BD}" type="pres">
      <dgm:prSet presAssocID="{69199AC7-6CE8-4127-B59A-02BDE245CD79}" presName="parTxOnly" presStyleLbl="node1" presStyleIdx="0" presStyleCnt="4">
        <dgm:presLayoutVars>
          <dgm:bulletEnabled val="1"/>
        </dgm:presLayoutVars>
      </dgm:prSet>
      <dgm:spPr/>
      <dgm:t>
        <a:bodyPr/>
        <a:lstStyle/>
        <a:p>
          <a:endParaRPr lang="en-US"/>
        </a:p>
      </dgm:t>
    </dgm:pt>
    <dgm:pt modelId="{3B86D076-DF41-4443-8879-F1BDB6AEDDF5}" type="pres">
      <dgm:prSet presAssocID="{B9C22E23-FF4C-442A-B4BD-5ECA900B0D6D}" presName="parSpace" presStyleCnt="0"/>
      <dgm:spPr/>
    </dgm:pt>
    <dgm:pt modelId="{2C7D9831-D111-458F-8DFF-DDCF8C271B66}" type="pres">
      <dgm:prSet presAssocID="{965BB85C-3694-4BF5-8667-8B8F0AC80D2C}" presName="parTxOnly" presStyleLbl="node1" presStyleIdx="1" presStyleCnt="4">
        <dgm:presLayoutVars>
          <dgm:bulletEnabled val="1"/>
        </dgm:presLayoutVars>
      </dgm:prSet>
      <dgm:spPr/>
      <dgm:t>
        <a:bodyPr/>
        <a:lstStyle/>
        <a:p>
          <a:endParaRPr lang="en-US"/>
        </a:p>
      </dgm:t>
    </dgm:pt>
    <dgm:pt modelId="{903D24CC-04B3-4BC3-864F-CC3B6FD5E322}" type="pres">
      <dgm:prSet presAssocID="{6059FC29-D284-4D90-BFE8-BE0C37F3D245}" presName="parSpace" presStyleCnt="0"/>
      <dgm:spPr/>
    </dgm:pt>
    <dgm:pt modelId="{74BB3519-C9AC-4534-88A0-A1D01759B5F6}" type="pres">
      <dgm:prSet presAssocID="{F0263ECA-A9C8-437B-896B-F21AB7883B42}" presName="parTxOnly" presStyleLbl="node1" presStyleIdx="2" presStyleCnt="4">
        <dgm:presLayoutVars>
          <dgm:bulletEnabled val="1"/>
        </dgm:presLayoutVars>
      </dgm:prSet>
      <dgm:spPr/>
      <dgm:t>
        <a:bodyPr/>
        <a:lstStyle/>
        <a:p>
          <a:endParaRPr lang="en-US"/>
        </a:p>
      </dgm:t>
    </dgm:pt>
    <dgm:pt modelId="{7F3A72C4-CD85-40A8-94EB-673ADCD8A994}" type="pres">
      <dgm:prSet presAssocID="{294D918A-5A8D-4376-86B5-87B84506C6C2}" presName="parSpace" presStyleCnt="0"/>
      <dgm:spPr/>
    </dgm:pt>
    <dgm:pt modelId="{9028E4DC-24A8-4055-9BBE-C4041D2FB01D}" type="pres">
      <dgm:prSet presAssocID="{D3E7EA8E-7E8C-44AC-98F4-547BBB941022}" presName="parTxOnly" presStyleLbl="node1" presStyleIdx="3" presStyleCnt="4">
        <dgm:presLayoutVars>
          <dgm:bulletEnabled val="1"/>
        </dgm:presLayoutVars>
      </dgm:prSet>
      <dgm:spPr/>
      <dgm:t>
        <a:bodyPr/>
        <a:lstStyle/>
        <a:p>
          <a:endParaRPr lang="en-US"/>
        </a:p>
      </dgm:t>
    </dgm:pt>
  </dgm:ptLst>
  <dgm:cxnLst>
    <dgm:cxn modelId="{A53E5905-AFE6-4B39-B8A5-AE611EA4E264}" srcId="{998B01CD-913A-4B44-AA61-D9FDAB50608E}" destId="{965BB85C-3694-4BF5-8667-8B8F0AC80D2C}" srcOrd="1" destOrd="0" parTransId="{F95CD300-F623-47DD-A962-A98DBDFDB063}" sibTransId="{6059FC29-D284-4D90-BFE8-BE0C37F3D245}"/>
    <dgm:cxn modelId="{D647522E-77B4-447F-8FCA-93977998DA25}" srcId="{998B01CD-913A-4B44-AA61-D9FDAB50608E}" destId="{69199AC7-6CE8-4127-B59A-02BDE245CD79}" srcOrd="0" destOrd="0" parTransId="{EB8642FC-D576-4729-A138-8EB43F1B7BD6}" sibTransId="{B9C22E23-FF4C-442A-B4BD-5ECA900B0D6D}"/>
    <dgm:cxn modelId="{34972568-C47A-4F26-9424-3186035145BD}" type="presOf" srcId="{D3E7EA8E-7E8C-44AC-98F4-547BBB941022}" destId="{9028E4DC-24A8-4055-9BBE-C4041D2FB01D}" srcOrd="0" destOrd="0" presId="urn:microsoft.com/office/officeart/2005/8/layout/hChevron3"/>
    <dgm:cxn modelId="{B23DF021-B3C9-4B6F-AF90-255667C1593C}" type="presOf" srcId="{F0263ECA-A9C8-437B-896B-F21AB7883B42}" destId="{74BB3519-C9AC-4534-88A0-A1D01759B5F6}" srcOrd="0" destOrd="0" presId="urn:microsoft.com/office/officeart/2005/8/layout/hChevron3"/>
    <dgm:cxn modelId="{EBD62244-69E6-4FE0-8389-F2393CE3713B}" type="presOf" srcId="{69199AC7-6CE8-4127-B59A-02BDE245CD79}" destId="{5484A792-6E67-44B0-8D08-49529E1B71BD}" srcOrd="0" destOrd="0" presId="urn:microsoft.com/office/officeart/2005/8/layout/hChevron3"/>
    <dgm:cxn modelId="{27FC3514-5635-4CE2-B22F-8B40C436F4F0}" type="presOf" srcId="{998B01CD-913A-4B44-AA61-D9FDAB50608E}" destId="{4B6C7469-3E39-447D-AED3-E49505C64069}" srcOrd="0" destOrd="0" presId="urn:microsoft.com/office/officeart/2005/8/layout/hChevron3"/>
    <dgm:cxn modelId="{7E49FAD0-2E22-4F2F-B314-7DF5CE4152AB}" type="presOf" srcId="{965BB85C-3694-4BF5-8667-8B8F0AC80D2C}" destId="{2C7D9831-D111-458F-8DFF-DDCF8C271B66}" srcOrd="0" destOrd="0" presId="urn:microsoft.com/office/officeart/2005/8/layout/hChevron3"/>
    <dgm:cxn modelId="{717D4305-079C-4422-BD6E-A23C0F566D00}" srcId="{998B01CD-913A-4B44-AA61-D9FDAB50608E}" destId="{D3E7EA8E-7E8C-44AC-98F4-547BBB941022}" srcOrd="3" destOrd="0" parTransId="{CCE73E57-8153-4E20-80AD-6334E25E3A0C}" sibTransId="{BD4BAC02-16CE-4836-A111-7C31B664F26F}"/>
    <dgm:cxn modelId="{645162C1-DCE3-4191-BAE5-609255601D64}" srcId="{998B01CD-913A-4B44-AA61-D9FDAB50608E}" destId="{F0263ECA-A9C8-437B-896B-F21AB7883B42}" srcOrd="2" destOrd="0" parTransId="{69FB746E-89C4-4071-9562-5647E6C6F7B9}" sibTransId="{294D918A-5A8D-4376-86B5-87B84506C6C2}"/>
    <dgm:cxn modelId="{E33B7C97-0F15-4712-B5C0-F464531EAD8F}" type="presParOf" srcId="{4B6C7469-3E39-447D-AED3-E49505C64069}" destId="{5484A792-6E67-44B0-8D08-49529E1B71BD}" srcOrd="0" destOrd="0" presId="urn:microsoft.com/office/officeart/2005/8/layout/hChevron3"/>
    <dgm:cxn modelId="{079E6AB9-E9AA-4F86-8AD6-E251665B7E23}" type="presParOf" srcId="{4B6C7469-3E39-447D-AED3-E49505C64069}" destId="{3B86D076-DF41-4443-8879-F1BDB6AEDDF5}" srcOrd="1" destOrd="0" presId="urn:microsoft.com/office/officeart/2005/8/layout/hChevron3"/>
    <dgm:cxn modelId="{799134B4-1166-4766-9D87-D3B702BD95CC}" type="presParOf" srcId="{4B6C7469-3E39-447D-AED3-E49505C64069}" destId="{2C7D9831-D111-458F-8DFF-DDCF8C271B66}" srcOrd="2" destOrd="0" presId="urn:microsoft.com/office/officeart/2005/8/layout/hChevron3"/>
    <dgm:cxn modelId="{811A59A7-74D2-4074-BB0C-E9A5AAB534C2}" type="presParOf" srcId="{4B6C7469-3E39-447D-AED3-E49505C64069}" destId="{903D24CC-04B3-4BC3-864F-CC3B6FD5E322}" srcOrd="3" destOrd="0" presId="urn:microsoft.com/office/officeart/2005/8/layout/hChevron3"/>
    <dgm:cxn modelId="{7FEE3052-FC8A-40B5-93A9-C11E07BF00E8}" type="presParOf" srcId="{4B6C7469-3E39-447D-AED3-E49505C64069}" destId="{74BB3519-C9AC-4534-88A0-A1D01759B5F6}" srcOrd="4" destOrd="0" presId="urn:microsoft.com/office/officeart/2005/8/layout/hChevron3"/>
    <dgm:cxn modelId="{B16509A4-D3C6-43DE-8459-8EF911AEE362}" type="presParOf" srcId="{4B6C7469-3E39-447D-AED3-E49505C64069}" destId="{7F3A72C4-CD85-40A8-94EB-673ADCD8A994}" srcOrd="5" destOrd="0" presId="urn:microsoft.com/office/officeart/2005/8/layout/hChevron3"/>
    <dgm:cxn modelId="{03F548AA-F1EE-49F1-ADA1-02E217AA5163}" type="presParOf" srcId="{4B6C7469-3E39-447D-AED3-E49505C64069}" destId="{9028E4DC-24A8-4055-9BBE-C4041D2FB01D}"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B0F9AC-3013-468A-92FD-050C6A2475DA}" type="doc">
      <dgm:prSet loTypeId="urn:microsoft.com/office/officeart/2005/8/layout/hChevron3" loCatId="process" qsTypeId="urn:microsoft.com/office/officeart/2005/8/quickstyle/simple5" qsCatId="simple" csTypeId="urn:microsoft.com/office/officeart/2005/8/colors/accent1_2" csCatId="accent1" phldr="1"/>
      <dgm:spPr/>
    </dgm:pt>
    <dgm:pt modelId="{F60E6665-4CE6-4E46-BACE-470A96158282}">
      <dgm:prSet phldrT="[Text]"/>
      <dgm:spPr>
        <a:solidFill>
          <a:srgbClr val="00008A"/>
        </a:solidFill>
      </dgm:spPr>
      <dgm:t>
        <a:bodyPr/>
        <a:lstStyle/>
        <a:p>
          <a:r>
            <a:rPr lang="en-US" dirty="0" smtClean="0"/>
            <a:t>Voting</a:t>
          </a:r>
          <a:endParaRPr lang="en-US" dirty="0"/>
        </a:p>
      </dgm:t>
    </dgm:pt>
    <dgm:pt modelId="{2B8DDCB7-9034-422F-A199-09CD38C51A02}" type="parTrans" cxnId="{D3E27550-58E0-40D9-BDF4-19BF43346478}">
      <dgm:prSet/>
      <dgm:spPr/>
      <dgm:t>
        <a:bodyPr/>
        <a:lstStyle/>
        <a:p>
          <a:endParaRPr lang="en-US"/>
        </a:p>
      </dgm:t>
    </dgm:pt>
    <dgm:pt modelId="{CA5A6EAD-550F-4346-B83B-856360A96ABE}" type="sibTrans" cxnId="{D3E27550-58E0-40D9-BDF4-19BF43346478}">
      <dgm:prSet/>
      <dgm:spPr/>
      <dgm:t>
        <a:bodyPr/>
        <a:lstStyle/>
        <a:p>
          <a:endParaRPr lang="en-US"/>
        </a:p>
      </dgm:t>
    </dgm:pt>
    <dgm:pt modelId="{76401464-9667-4FE1-B29D-854E34BA2FC0}">
      <dgm:prSet phldrT="[Text]"/>
      <dgm:spPr>
        <a:solidFill>
          <a:srgbClr val="00008A"/>
        </a:solidFill>
      </dgm:spPr>
      <dgm:t>
        <a:bodyPr/>
        <a:lstStyle/>
        <a:p>
          <a:r>
            <a:rPr lang="en-US" dirty="0" smtClean="0"/>
            <a:t>Fact-Finding and Simple Probabilistic Models</a:t>
          </a:r>
          <a:endParaRPr lang="en-US" dirty="0"/>
        </a:p>
      </dgm:t>
    </dgm:pt>
    <dgm:pt modelId="{E9457BCF-7C91-4DBD-AF59-8DED2B670144}" type="parTrans" cxnId="{0AF4568F-F16E-46DB-ADF5-5AB7D07A8725}">
      <dgm:prSet/>
      <dgm:spPr/>
      <dgm:t>
        <a:bodyPr/>
        <a:lstStyle/>
        <a:p>
          <a:endParaRPr lang="en-US"/>
        </a:p>
      </dgm:t>
    </dgm:pt>
    <dgm:pt modelId="{14D1F5C7-2C9D-4D5F-8FFF-B4E848F48230}" type="sibTrans" cxnId="{0AF4568F-F16E-46DB-ADF5-5AB7D07A8725}">
      <dgm:prSet/>
      <dgm:spPr/>
      <dgm:t>
        <a:bodyPr/>
        <a:lstStyle/>
        <a:p>
          <a:endParaRPr lang="en-US"/>
        </a:p>
      </dgm:t>
    </dgm:pt>
    <dgm:pt modelId="{077A757F-F7D2-44C2-98A7-3520DA930DAB}">
      <dgm:prSet phldrT="[Text]"/>
      <dgm:spPr>
        <a:solidFill>
          <a:srgbClr val="00008A"/>
        </a:solidFill>
      </dgm:spPr>
      <dgm:t>
        <a:bodyPr/>
        <a:lstStyle/>
        <a:p>
          <a:r>
            <a:rPr lang="en-US" dirty="0" smtClean="0"/>
            <a:t>Generalized and Constrained Fact-Finding</a:t>
          </a:r>
          <a:endParaRPr lang="en-US" dirty="0"/>
        </a:p>
      </dgm:t>
    </dgm:pt>
    <dgm:pt modelId="{BFC183C5-2081-40ED-9D60-3E8AF8B1B1FD}" type="parTrans" cxnId="{2A4140AE-92D2-4FEF-9F60-6B110EA56981}">
      <dgm:prSet/>
      <dgm:spPr/>
      <dgm:t>
        <a:bodyPr/>
        <a:lstStyle/>
        <a:p>
          <a:endParaRPr lang="en-US"/>
        </a:p>
      </dgm:t>
    </dgm:pt>
    <dgm:pt modelId="{98C5102E-A902-4FDA-B274-AA9EC86593F3}" type="sibTrans" cxnId="{2A4140AE-92D2-4FEF-9F60-6B110EA56981}">
      <dgm:prSet/>
      <dgm:spPr/>
      <dgm:t>
        <a:bodyPr/>
        <a:lstStyle/>
        <a:p>
          <a:endParaRPr lang="en-US"/>
        </a:p>
      </dgm:t>
    </dgm:pt>
    <dgm:pt modelId="{0D37FFF7-D9C3-41D2-B30B-A454F302D13F}">
      <dgm:prSet phldrT="[Text]"/>
      <dgm:spPr>
        <a:solidFill>
          <a:srgbClr val="00008A"/>
        </a:solidFill>
      </dgm:spPr>
      <dgm:t>
        <a:bodyPr/>
        <a:lstStyle/>
        <a:p>
          <a:r>
            <a:rPr lang="en-US" b="0" dirty="0" smtClean="0"/>
            <a:t>Latent Credibility Analysis</a:t>
          </a:r>
          <a:endParaRPr lang="en-US" b="0" dirty="0"/>
        </a:p>
      </dgm:t>
    </dgm:pt>
    <dgm:pt modelId="{D6C3C151-2C14-420F-AF6E-EB84E3CE5C92}" type="parTrans" cxnId="{1A15CD94-0337-47D6-93F3-6492C515BD2C}">
      <dgm:prSet/>
      <dgm:spPr/>
      <dgm:t>
        <a:bodyPr/>
        <a:lstStyle/>
        <a:p>
          <a:endParaRPr lang="en-US"/>
        </a:p>
      </dgm:t>
    </dgm:pt>
    <dgm:pt modelId="{3D98B62A-F704-45BA-9A92-5DE80FA8EDE1}" type="sibTrans" cxnId="{1A15CD94-0337-47D6-93F3-6492C515BD2C}">
      <dgm:prSet/>
      <dgm:spPr/>
      <dgm:t>
        <a:bodyPr/>
        <a:lstStyle/>
        <a:p>
          <a:endParaRPr lang="en-US"/>
        </a:p>
      </dgm:t>
    </dgm:pt>
    <dgm:pt modelId="{09611DC9-3263-4C39-8008-0B6FA6F1D408}" type="pres">
      <dgm:prSet presAssocID="{DCB0F9AC-3013-468A-92FD-050C6A2475DA}" presName="Name0" presStyleCnt="0">
        <dgm:presLayoutVars>
          <dgm:dir/>
          <dgm:resizeHandles val="exact"/>
        </dgm:presLayoutVars>
      </dgm:prSet>
      <dgm:spPr/>
    </dgm:pt>
    <dgm:pt modelId="{0433C803-B155-4F3B-8917-171E25C15837}" type="pres">
      <dgm:prSet presAssocID="{F60E6665-4CE6-4E46-BACE-470A96158282}" presName="parTxOnly" presStyleLbl="node1" presStyleIdx="0" presStyleCnt="4" custScaleX="51466">
        <dgm:presLayoutVars>
          <dgm:bulletEnabled val="1"/>
        </dgm:presLayoutVars>
      </dgm:prSet>
      <dgm:spPr/>
      <dgm:t>
        <a:bodyPr/>
        <a:lstStyle/>
        <a:p>
          <a:endParaRPr lang="en-US"/>
        </a:p>
      </dgm:t>
    </dgm:pt>
    <dgm:pt modelId="{51463E61-10CE-4809-A94D-E73F23F62640}" type="pres">
      <dgm:prSet presAssocID="{CA5A6EAD-550F-4346-B83B-856360A96ABE}" presName="parSpace" presStyleCnt="0"/>
      <dgm:spPr/>
    </dgm:pt>
    <dgm:pt modelId="{97A6BBDD-297F-4234-BF3B-86B068A5C6C4}" type="pres">
      <dgm:prSet presAssocID="{76401464-9667-4FE1-B29D-854E34BA2FC0}" presName="parTxOnly" presStyleLbl="node1" presStyleIdx="1" presStyleCnt="4">
        <dgm:presLayoutVars>
          <dgm:bulletEnabled val="1"/>
        </dgm:presLayoutVars>
      </dgm:prSet>
      <dgm:spPr/>
      <dgm:t>
        <a:bodyPr/>
        <a:lstStyle/>
        <a:p>
          <a:endParaRPr lang="en-US"/>
        </a:p>
      </dgm:t>
    </dgm:pt>
    <dgm:pt modelId="{9DFE634A-BBCB-4032-B4F8-516713925F33}" type="pres">
      <dgm:prSet presAssocID="{14D1F5C7-2C9D-4D5F-8FFF-B4E848F48230}" presName="parSpace" presStyleCnt="0"/>
      <dgm:spPr/>
    </dgm:pt>
    <dgm:pt modelId="{E498449A-B9B5-4AD4-87BE-B5B8582EAFDC}" type="pres">
      <dgm:prSet presAssocID="{077A757F-F7D2-44C2-98A7-3520DA930DAB}" presName="parTxOnly" presStyleLbl="node1" presStyleIdx="2" presStyleCnt="4">
        <dgm:presLayoutVars>
          <dgm:bulletEnabled val="1"/>
        </dgm:presLayoutVars>
      </dgm:prSet>
      <dgm:spPr/>
      <dgm:t>
        <a:bodyPr/>
        <a:lstStyle/>
        <a:p>
          <a:endParaRPr lang="en-US"/>
        </a:p>
      </dgm:t>
    </dgm:pt>
    <dgm:pt modelId="{8163957B-A8B2-4017-A134-9768D2FFF541}" type="pres">
      <dgm:prSet presAssocID="{98C5102E-A902-4FDA-B274-AA9EC86593F3}" presName="parSpace" presStyleCnt="0"/>
      <dgm:spPr/>
    </dgm:pt>
    <dgm:pt modelId="{B351AC5A-CA11-48A3-887C-26293ACC1DD3}" type="pres">
      <dgm:prSet presAssocID="{0D37FFF7-D9C3-41D2-B30B-A454F302D13F}" presName="parTxOnly" presStyleLbl="node1" presStyleIdx="3" presStyleCnt="4">
        <dgm:presLayoutVars>
          <dgm:bulletEnabled val="1"/>
        </dgm:presLayoutVars>
      </dgm:prSet>
      <dgm:spPr/>
      <dgm:t>
        <a:bodyPr/>
        <a:lstStyle/>
        <a:p>
          <a:endParaRPr lang="en-US"/>
        </a:p>
      </dgm:t>
    </dgm:pt>
  </dgm:ptLst>
  <dgm:cxnLst>
    <dgm:cxn modelId="{1A15CD94-0337-47D6-93F3-6492C515BD2C}" srcId="{DCB0F9AC-3013-468A-92FD-050C6A2475DA}" destId="{0D37FFF7-D9C3-41D2-B30B-A454F302D13F}" srcOrd="3" destOrd="0" parTransId="{D6C3C151-2C14-420F-AF6E-EB84E3CE5C92}" sibTransId="{3D98B62A-F704-45BA-9A92-5DE80FA8EDE1}"/>
    <dgm:cxn modelId="{0AF4568F-F16E-46DB-ADF5-5AB7D07A8725}" srcId="{DCB0F9AC-3013-468A-92FD-050C6A2475DA}" destId="{76401464-9667-4FE1-B29D-854E34BA2FC0}" srcOrd="1" destOrd="0" parTransId="{E9457BCF-7C91-4DBD-AF59-8DED2B670144}" sibTransId="{14D1F5C7-2C9D-4D5F-8FFF-B4E848F48230}"/>
    <dgm:cxn modelId="{D3E27550-58E0-40D9-BDF4-19BF43346478}" srcId="{DCB0F9AC-3013-468A-92FD-050C6A2475DA}" destId="{F60E6665-4CE6-4E46-BACE-470A96158282}" srcOrd="0" destOrd="0" parTransId="{2B8DDCB7-9034-422F-A199-09CD38C51A02}" sibTransId="{CA5A6EAD-550F-4346-B83B-856360A96ABE}"/>
    <dgm:cxn modelId="{467BC6D9-0105-4BA1-A66D-FEED4ACE1749}" type="presOf" srcId="{F60E6665-4CE6-4E46-BACE-470A96158282}" destId="{0433C803-B155-4F3B-8917-171E25C15837}" srcOrd="0" destOrd="0" presId="urn:microsoft.com/office/officeart/2005/8/layout/hChevron3"/>
    <dgm:cxn modelId="{2A4140AE-92D2-4FEF-9F60-6B110EA56981}" srcId="{DCB0F9AC-3013-468A-92FD-050C6A2475DA}" destId="{077A757F-F7D2-44C2-98A7-3520DA930DAB}" srcOrd="2" destOrd="0" parTransId="{BFC183C5-2081-40ED-9D60-3E8AF8B1B1FD}" sibTransId="{98C5102E-A902-4FDA-B274-AA9EC86593F3}"/>
    <dgm:cxn modelId="{3C613F3E-BABC-4700-8F07-96861D68AAF2}" type="presOf" srcId="{077A757F-F7D2-44C2-98A7-3520DA930DAB}" destId="{E498449A-B9B5-4AD4-87BE-B5B8582EAFDC}" srcOrd="0" destOrd="0" presId="urn:microsoft.com/office/officeart/2005/8/layout/hChevron3"/>
    <dgm:cxn modelId="{10D23FA6-1CCF-4458-ADEA-176C91F392D8}" type="presOf" srcId="{DCB0F9AC-3013-468A-92FD-050C6A2475DA}" destId="{09611DC9-3263-4C39-8008-0B6FA6F1D408}" srcOrd="0" destOrd="0" presId="urn:microsoft.com/office/officeart/2005/8/layout/hChevron3"/>
    <dgm:cxn modelId="{1D14040C-8E7D-4B5C-8EDB-A1B2440900CD}" type="presOf" srcId="{0D37FFF7-D9C3-41D2-B30B-A454F302D13F}" destId="{B351AC5A-CA11-48A3-887C-26293ACC1DD3}" srcOrd="0" destOrd="0" presId="urn:microsoft.com/office/officeart/2005/8/layout/hChevron3"/>
    <dgm:cxn modelId="{0E4FC402-4F58-43D3-8A17-4A913D189E21}" type="presOf" srcId="{76401464-9667-4FE1-B29D-854E34BA2FC0}" destId="{97A6BBDD-297F-4234-BF3B-86B068A5C6C4}" srcOrd="0" destOrd="0" presId="urn:microsoft.com/office/officeart/2005/8/layout/hChevron3"/>
    <dgm:cxn modelId="{995395C6-F33C-404A-9B1C-9DF21A62C273}" type="presParOf" srcId="{09611DC9-3263-4C39-8008-0B6FA6F1D408}" destId="{0433C803-B155-4F3B-8917-171E25C15837}" srcOrd="0" destOrd="0" presId="urn:microsoft.com/office/officeart/2005/8/layout/hChevron3"/>
    <dgm:cxn modelId="{7C8A8F75-AA1F-4552-8635-5AAFA485E33D}" type="presParOf" srcId="{09611DC9-3263-4C39-8008-0B6FA6F1D408}" destId="{51463E61-10CE-4809-A94D-E73F23F62640}" srcOrd="1" destOrd="0" presId="urn:microsoft.com/office/officeart/2005/8/layout/hChevron3"/>
    <dgm:cxn modelId="{4C339985-6638-4FA4-B5B3-945C17988722}" type="presParOf" srcId="{09611DC9-3263-4C39-8008-0B6FA6F1D408}" destId="{97A6BBDD-297F-4234-BF3B-86B068A5C6C4}" srcOrd="2" destOrd="0" presId="urn:microsoft.com/office/officeart/2005/8/layout/hChevron3"/>
    <dgm:cxn modelId="{F5F12DF2-15A2-45C6-8858-67AC3D2EB81F}" type="presParOf" srcId="{09611DC9-3263-4C39-8008-0B6FA6F1D408}" destId="{9DFE634A-BBCB-4032-B4F8-516713925F33}" srcOrd="3" destOrd="0" presId="urn:microsoft.com/office/officeart/2005/8/layout/hChevron3"/>
    <dgm:cxn modelId="{92C59328-1A55-4FCA-954C-8D3CCB12C972}" type="presParOf" srcId="{09611DC9-3263-4C39-8008-0B6FA6F1D408}" destId="{E498449A-B9B5-4AD4-87BE-B5B8582EAFDC}" srcOrd="4" destOrd="0" presId="urn:microsoft.com/office/officeart/2005/8/layout/hChevron3"/>
    <dgm:cxn modelId="{2248F4DA-36DF-4413-B454-613D56ED3AED}" type="presParOf" srcId="{09611DC9-3263-4C39-8008-0B6FA6F1D408}" destId="{8163957B-A8B2-4017-A134-9768D2FFF541}" srcOrd="5" destOrd="0" presId="urn:microsoft.com/office/officeart/2005/8/layout/hChevron3"/>
    <dgm:cxn modelId="{D47343CF-9890-4E06-B441-03A77CDBD8FF}" type="presParOf" srcId="{09611DC9-3263-4C39-8008-0B6FA6F1D408}" destId="{B351AC5A-CA11-48A3-887C-26293ACC1DD3}"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C2D05-5AE7-4377-92E2-98457973326F}">
      <dsp:nvSpPr>
        <dsp:cNvPr id="0" name=""/>
        <dsp:cNvSpPr/>
      </dsp:nvSpPr>
      <dsp:spPr>
        <a:xfrm>
          <a:off x="1855367" y="854"/>
          <a:ext cx="1497446" cy="97334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8000"/>
              </a:solidFill>
            </a:rPr>
            <a:t>Veracity of claims</a:t>
          </a:r>
          <a:endParaRPr lang="en-US" sz="2000" b="1" kern="1200" dirty="0">
            <a:solidFill>
              <a:srgbClr val="008000"/>
            </a:solidFill>
          </a:endParaRPr>
        </a:p>
      </dsp:txBody>
      <dsp:txXfrm>
        <a:off x="1902882" y="48369"/>
        <a:ext cx="1402416" cy="878310"/>
      </dsp:txXfrm>
    </dsp:sp>
    <dsp:sp modelId="{84AFCEA1-D79E-455B-916E-8F3C9E1EDA8D}">
      <dsp:nvSpPr>
        <dsp:cNvPr id="0" name=""/>
        <dsp:cNvSpPr/>
      </dsp:nvSpPr>
      <dsp:spPr>
        <a:xfrm>
          <a:off x="1583354" y="636564"/>
          <a:ext cx="2595826" cy="2595826"/>
        </a:xfrm>
        <a:custGeom>
          <a:avLst/>
          <a:gdLst/>
          <a:ahLst/>
          <a:cxnLst/>
          <a:rect l="0" t="0" r="0" b="0"/>
          <a:pathLst>
            <a:path>
              <a:moveTo>
                <a:pt x="2027542" y="224497"/>
              </a:moveTo>
              <a:arcTo wR="1297913" hR="1297913" stAng="18252299" swAng="2562843"/>
            </a:path>
          </a:pathLst>
        </a:custGeom>
        <a:noFill/>
        <a:ln w="50800" cap="flat" cmpd="sng" algn="ctr">
          <a:solidFill>
            <a:srgbClr val="800000"/>
          </a:solidFill>
          <a:prstDash val="solid"/>
          <a:tailEnd type="arrow"/>
        </a:ln>
        <a:effectLst/>
      </dsp:spPr>
      <dsp:style>
        <a:lnRef idx="1">
          <a:scrgbClr r="0" g="0" b="0"/>
        </a:lnRef>
        <a:fillRef idx="0">
          <a:scrgbClr r="0" g="0" b="0"/>
        </a:fillRef>
        <a:effectRef idx="0">
          <a:scrgbClr r="0" g="0" b="0"/>
        </a:effectRef>
        <a:fontRef idx="minor"/>
      </dsp:style>
    </dsp:sp>
    <dsp:sp modelId="{E82B39D1-BB9A-42AE-AB2D-EA66164EFFF6}">
      <dsp:nvSpPr>
        <dsp:cNvPr id="0" name=""/>
        <dsp:cNvSpPr/>
      </dsp:nvSpPr>
      <dsp:spPr>
        <a:xfrm>
          <a:off x="3066502" y="1930407"/>
          <a:ext cx="1975476" cy="973340"/>
        </a:xfrm>
        <a:prstGeom prst="roundRect">
          <a:avLst/>
        </a:prstGeom>
        <a:solidFill>
          <a:srgbClr val="57D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rPr>
            <a:t>Trustworthiness of sources</a:t>
          </a:r>
          <a:endParaRPr lang="en-US" sz="2000" b="1" kern="1200" dirty="0">
            <a:solidFill>
              <a:srgbClr val="002060"/>
            </a:solidFill>
          </a:endParaRPr>
        </a:p>
      </dsp:txBody>
      <dsp:txXfrm>
        <a:off x="3114017" y="1977922"/>
        <a:ext cx="1880446" cy="878310"/>
      </dsp:txXfrm>
    </dsp:sp>
    <dsp:sp modelId="{DE99859E-28A6-42D8-9623-43A58B0FEFAD}">
      <dsp:nvSpPr>
        <dsp:cNvPr id="0" name=""/>
        <dsp:cNvSpPr/>
      </dsp:nvSpPr>
      <dsp:spPr>
        <a:xfrm>
          <a:off x="1302474" y="953920"/>
          <a:ext cx="2595826" cy="2595826"/>
        </a:xfrm>
        <a:custGeom>
          <a:avLst/>
          <a:gdLst/>
          <a:ahLst/>
          <a:cxnLst/>
          <a:rect l="0" t="0" r="0" b="0"/>
          <a:pathLst>
            <a:path>
              <a:moveTo>
                <a:pt x="2132742" y="2291713"/>
              </a:moveTo>
              <a:arcTo wR="1297913" hR="1297913" stAng="2998111" swAng="4803807"/>
            </a:path>
          </a:pathLst>
        </a:custGeom>
        <a:noFill/>
        <a:ln w="50800" cap="flat" cmpd="sng" algn="ctr">
          <a:solidFill>
            <a:srgbClr val="800000"/>
          </a:solidFill>
          <a:prstDash val="solid"/>
          <a:tailEnd type="arrow"/>
        </a:ln>
        <a:effectLst/>
      </dsp:spPr>
      <dsp:style>
        <a:lnRef idx="1">
          <a:scrgbClr r="0" g="0" b="0"/>
        </a:lnRef>
        <a:fillRef idx="0">
          <a:scrgbClr r="0" g="0" b="0"/>
        </a:fillRef>
        <a:effectRef idx="0">
          <a:scrgbClr r="0" g="0" b="0"/>
        </a:effectRef>
        <a:fontRef idx="minor"/>
      </dsp:style>
    </dsp:sp>
    <dsp:sp modelId="{0DB1416F-EA99-482E-921E-395F1E06AC2D}">
      <dsp:nvSpPr>
        <dsp:cNvPr id="0" name=""/>
        <dsp:cNvSpPr/>
      </dsp:nvSpPr>
      <dsp:spPr>
        <a:xfrm>
          <a:off x="399494" y="1930397"/>
          <a:ext cx="1497446" cy="973340"/>
        </a:xfrm>
        <a:prstGeom prst="roundRect">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C00000"/>
              </a:solidFill>
            </a:rPr>
            <a:t>Confidence in evidence</a:t>
          </a:r>
          <a:endParaRPr lang="en-US" sz="2000" b="1" kern="1200" dirty="0">
            <a:solidFill>
              <a:srgbClr val="C00000"/>
            </a:solidFill>
          </a:endParaRPr>
        </a:p>
      </dsp:txBody>
      <dsp:txXfrm>
        <a:off x="447009" y="1977912"/>
        <a:ext cx="1402416" cy="878310"/>
      </dsp:txXfrm>
    </dsp:sp>
    <dsp:sp modelId="{E9E3044F-1865-4171-A704-2D3F856C3C92}">
      <dsp:nvSpPr>
        <dsp:cNvPr id="0" name=""/>
        <dsp:cNvSpPr/>
      </dsp:nvSpPr>
      <dsp:spPr>
        <a:xfrm>
          <a:off x="1023725" y="638607"/>
          <a:ext cx="2595826" cy="2595826"/>
        </a:xfrm>
        <a:custGeom>
          <a:avLst/>
          <a:gdLst/>
          <a:ahLst/>
          <a:cxnLst/>
          <a:rect l="0" t="0" r="0" b="0"/>
          <a:pathLst>
            <a:path>
              <a:moveTo>
                <a:pt x="34281" y="1001580"/>
              </a:moveTo>
              <a:arcTo wR="1297913" hR="1297913" stAng="11591873" swAng="2569234"/>
            </a:path>
          </a:pathLst>
        </a:custGeom>
        <a:noFill/>
        <a:ln w="50800" cap="flat" cmpd="sng" algn="ctr">
          <a:solidFill>
            <a:srgbClr val="800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C190D-3326-4CB3-A3D2-A424BFFE35E8}">
      <dsp:nvSpPr>
        <dsp:cNvPr id="0" name=""/>
        <dsp:cNvSpPr/>
      </dsp:nvSpPr>
      <dsp:spPr>
        <a:xfrm>
          <a:off x="7500" y="1613415"/>
          <a:ext cx="2241946" cy="1345168"/>
        </a:xfrm>
        <a:prstGeom prst="roundRect">
          <a:avLst>
            <a:gd name="adj" fmla="val 10000"/>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Encode additional information into a generalized fact-finding graph</a:t>
          </a:r>
          <a:endParaRPr lang="en-US" sz="1900" kern="1200" dirty="0"/>
        </a:p>
      </dsp:txBody>
      <dsp:txXfrm>
        <a:off x="46899" y="1652814"/>
        <a:ext cx="2163148" cy="1266370"/>
      </dsp:txXfrm>
    </dsp:sp>
    <dsp:sp modelId="{21B47FB7-5095-4F6E-B5C3-7B5E55F509AE}">
      <dsp:nvSpPr>
        <dsp:cNvPr id="0" name=""/>
        <dsp:cNvSpPr/>
      </dsp:nvSpPr>
      <dsp:spPr>
        <a:xfrm>
          <a:off x="2473642" y="2007998"/>
          <a:ext cx="475292" cy="55600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473642" y="2119198"/>
        <a:ext cx="332704" cy="333602"/>
      </dsp:txXfrm>
    </dsp:sp>
    <dsp:sp modelId="{F8A5B994-0E24-4BBC-8180-788BA54B690E}">
      <dsp:nvSpPr>
        <dsp:cNvPr id="0" name=""/>
        <dsp:cNvSpPr/>
      </dsp:nvSpPr>
      <dsp:spPr>
        <a:xfrm>
          <a:off x="3146226" y="1613415"/>
          <a:ext cx="2241946" cy="1345168"/>
        </a:xfrm>
        <a:prstGeom prst="roundRect">
          <a:avLst>
            <a:gd name="adj" fmla="val 10000"/>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Rewrite the fact-finding algorithm to use this generalized graph</a:t>
          </a:r>
          <a:endParaRPr lang="en-US" sz="1900" kern="1200" dirty="0"/>
        </a:p>
      </dsp:txBody>
      <dsp:txXfrm>
        <a:off x="3185625" y="1652814"/>
        <a:ext cx="2163148" cy="1266370"/>
      </dsp:txXfrm>
    </dsp:sp>
    <dsp:sp modelId="{397BAA30-7BDF-43FF-A40D-0688BA853E61}">
      <dsp:nvSpPr>
        <dsp:cNvPr id="0" name=""/>
        <dsp:cNvSpPr/>
      </dsp:nvSpPr>
      <dsp:spPr>
        <a:xfrm>
          <a:off x="5612368" y="2007998"/>
          <a:ext cx="475292" cy="55600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612368" y="2119198"/>
        <a:ext cx="332704" cy="333602"/>
      </dsp:txXfrm>
    </dsp:sp>
    <dsp:sp modelId="{1793779E-297A-40B4-8F6E-10580894E441}">
      <dsp:nvSpPr>
        <dsp:cNvPr id="0" name=""/>
        <dsp:cNvSpPr/>
      </dsp:nvSpPr>
      <dsp:spPr>
        <a:xfrm>
          <a:off x="6284952" y="1613415"/>
          <a:ext cx="2241946" cy="1345168"/>
        </a:xfrm>
        <a:prstGeom prst="roundRect">
          <a:avLst>
            <a:gd name="adj" fmla="val 10000"/>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More information gives us better trust decisions</a:t>
          </a:r>
          <a:endParaRPr lang="en-US" sz="1900" kern="1200" dirty="0"/>
        </a:p>
      </dsp:txBody>
      <dsp:txXfrm>
        <a:off x="6324351" y="1652814"/>
        <a:ext cx="2163148" cy="1266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72E01-6459-45CC-9AC9-B6EADE1AFA7D}">
      <dsp:nvSpPr>
        <dsp:cNvPr id="0" name=""/>
        <dsp:cNvSpPr/>
      </dsp:nvSpPr>
      <dsp:spPr>
        <a:xfrm>
          <a:off x="6904817" y="608396"/>
          <a:ext cx="1320031" cy="1320031"/>
        </a:xfrm>
        <a:prstGeom prst="ellipse">
          <a:avLst/>
        </a:prstGeom>
        <a:solidFill>
          <a:srgbClr val="0000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pl-PL" sz="2100" kern="1200" dirty="0" smtClean="0">
              <a:latin typeface="cmmi10"/>
            </a:rPr>
            <a:t>!</a:t>
          </a:r>
          <a:r>
            <a:rPr lang="pl-PL" sz="2100" kern="1200" baseline="-25000" dirty="0" smtClean="0">
              <a:latin typeface="Gill Sans MT"/>
            </a:rPr>
            <a:t>g</a:t>
          </a:r>
          <a:r>
            <a:rPr lang="pl-PL" sz="2100" kern="1200" dirty="0" smtClean="0"/>
            <a:t>(s,c)</a:t>
          </a:r>
          <a:endParaRPr lang="en-US" sz="2100" kern="1200" dirty="0"/>
        </a:p>
      </dsp:txBody>
      <dsp:txXfrm>
        <a:off x="7098131" y="801710"/>
        <a:ext cx="933403" cy="933403"/>
      </dsp:txXfrm>
    </dsp:sp>
    <dsp:sp modelId="{C9026ADC-ABE8-471E-9324-C477206415A4}">
      <dsp:nvSpPr>
        <dsp:cNvPr id="0" name=""/>
        <dsp:cNvSpPr/>
      </dsp:nvSpPr>
      <dsp:spPr>
        <a:xfrm>
          <a:off x="6032013" y="885603"/>
          <a:ext cx="765618" cy="765618"/>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6133496" y="1178375"/>
        <a:ext cx="562652" cy="180074"/>
      </dsp:txXfrm>
    </dsp:sp>
    <dsp:sp modelId="{9C38B70C-5C9D-4D6F-A5CB-6429C41509EB}">
      <dsp:nvSpPr>
        <dsp:cNvPr id="0" name=""/>
        <dsp:cNvSpPr/>
      </dsp:nvSpPr>
      <dsp:spPr>
        <a:xfrm>
          <a:off x="4604795" y="608396"/>
          <a:ext cx="1320031" cy="1320031"/>
        </a:xfrm>
        <a:prstGeom prst="ellipse">
          <a:avLst/>
        </a:prstGeom>
        <a:solidFill>
          <a:srgbClr val="0000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pl-PL" sz="2100" kern="1200" dirty="0" smtClean="0">
              <a:latin typeface="cmmi10"/>
            </a:rPr>
            <a:t>!</a:t>
          </a:r>
          <a:r>
            <a:rPr lang="pl-PL" sz="2100" kern="1200" baseline="-25000" dirty="0" smtClean="0">
              <a:latin typeface="cmmi10"/>
            </a:rPr>
            <a:t>¾</a:t>
          </a:r>
          <a:r>
            <a:rPr lang="pl-PL" sz="2100" kern="1200" dirty="0" smtClean="0"/>
            <a:t>(s,c)</a:t>
          </a:r>
          <a:endParaRPr lang="en-US" sz="2100" kern="1200" dirty="0"/>
        </a:p>
      </dsp:txBody>
      <dsp:txXfrm>
        <a:off x="4798109" y="801710"/>
        <a:ext cx="933403" cy="933403"/>
      </dsp:txXfrm>
    </dsp:sp>
    <dsp:sp modelId="{795EF8F6-62B8-4A69-8AD6-E5AB20C0921E}">
      <dsp:nvSpPr>
        <dsp:cNvPr id="0" name=""/>
        <dsp:cNvSpPr/>
      </dsp:nvSpPr>
      <dsp:spPr>
        <a:xfrm>
          <a:off x="3731990" y="885603"/>
          <a:ext cx="765618" cy="765618"/>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833473" y="1178375"/>
        <a:ext cx="562652" cy="180074"/>
      </dsp:txXfrm>
    </dsp:sp>
    <dsp:sp modelId="{F0CF77D8-8292-4656-92AB-33D25CCE5CF6}">
      <dsp:nvSpPr>
        <dsp:cNvPr id="0" name=""/>
        <dsp:cNvSpPr/>
      </dsp:nvSpPr>
      <dsp:spPr>
        <a:xfrm>
          <a:off x="2304773" y="608396"/>
          <a:ext cx="1320031" cy="1320031"/>
        </a:xfrm>
        <a:prstGeom prst="ellipse">
          <a:avLst/>
        </a:prstGeom>
        <a:solidFill>
          <a:srgbClr val="0000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pl-PL" sz="2100" kern="1200" dirty="0" smtClean="0">
              <a:latin typeface="cmmi10"/>
            </a:rPr>
            <a:t>!</a:t>
          </a:r>
          <a:r>
            <a:rPr lang="pl-PL" sz="2100" kern="1200" baseline="-25000" dirty="0" smtClean="0">
              <a:latin typeface="Gill Sans MT"/>
            </a:rPr>
            <a:t>u</a:t>
          </a:r>
          <a:r>
            <a:rPr lang="pl-PL" sz="2100" kern="1200" dirty="0" smtClean="0"/>
            <a:t>(s,c) </a:t>
          </a:r>
          <a:r>
            <a:rPr lang="pl-PL" sz="2100" kern="1200" dirty="0" smtClean="0">
              <a:latin typeface="cmsy10"/>
            </a:rPr>
            <a:t>£</a:t>
          </a:r>
          <a:r>
            <a:rPr lang="pl-PL" sz="2100" kern="1200" dirty="0" smtClean="0"/>
            <a:t> </a:t>
          </a:r>
          <a:r>
            <a:rPr lang="pl-PL" sz="2100" kern="1200" dirty="0" smtClean="0">
              <a:latin typeface="cmmi10"/>
            </a:rPr>
            <a:t>!</a:t>
          </a:r>
          <a:r>
            <a:rPr lang="pl-PL" sz="2100" kern="1200" baseline="-25000" dirty="0" smtClean="0">
              <a:latin typeface="Gill Sans MT"/>
            </a:rPr>
            <a:t>p</a:t>
          </a:r>
          <a:r>
            <a:rPr lang="pl-PL" sz="2100" kern="1200" dirty="0" smtClean="0"/>
            <a:t>(s,c)</a:t>
          </a:r>
          <a:endParaRPr lang="en-US" sz="2100" kern="1200" dirty="0"/>
        </a:p>
      </dsp:txBody>
      <dsp:txXfrm>
        <a:off x="2498087" y="801710"/>
        <a:ext cx="933403" cy="933403"/>
      </dsp:txXfrm>
    </dsp:sp>
    <dsp:sp modelId="{461FAD11-8B88-45DF-8429-B6898325F35F}">
      <dsp:nvSpPr>
        <dsp:cNvPr id="0" name=""/>
        <dsp:cNvSpPr/>
      </dsp:nvSpPr>
      <dsp:spPr>
        <a:xfrm>
          <a:off x="1431968" y="885603"/>
          <a:ext cx="765618" cy="765618"/>
        </a:xfrm>
        <a:prstGeom prst="mathEqual">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1533451" y="1043320"/>
        <a:ext cx="562652" cy="450184"/>
      </dsp:txXfrm>
    </dsp:sp>
    <dsp:sp modelId="{36081857-8828-46A6-8F0A-351D2A556183}">
      <dsp:nvSpPr>
        <dsp:cNvPr id="0" name=""/>
        <dsp:cNvSpPr/>
      </dsp:nvSpPr>
      <dsp:spPr>
        <a:xfrm>
          <a:off x="4751" y="608396"/>
          <a:ext cx="1320031" cy="1320031"/>
        </a:xfrm>
        <a:prstGeom prst="ellipse">
          <a:avLst/>
        </a:prstGeom>
        <a:solidFill>
          <a:srgbClr val="0000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pl-PL" sz="2100" kern="1200" dirty="0" smtClean="0">
              <a:latin typeface="cmmi10"/>
            </a:rPr>
            <a:t>!</a:t>
          </a:r>
          <a:r>
            <a:rPr lang="en-US" sz="2100" kern="1200" dirty="0" smtClean="0"/>
            <a:t>(s, c) </a:t>
          </a:r>
          <a:endParaRPr lang="en-US" sz="2100" kern="1200" dirty="0"/>
        </a:p>
      </dsp:txBody>
      <dsp:txXfrm>
        <a:off x="198065" y="801710"/>
        <a:ext cx="933403" cy="9334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5AF54-BB3F-456E-B956-532C00D86F63}">
      <dsp:nvSpPr>
        <dsp:cNvPr id="0" name=""/>
        <dsp:cNvSpPr/>
      </dsp:nvSpPr>
      <dsp:spPr>
        <a:xfrm>
          <a:off x="2116335" y="1372"/>
          <a:ext cx="1863328" cy="1211163"/>
        </a:xfrm>
        <a:prstGeom prst="roundRect">
          <a:avLst/>
        </a:prstGeom>
        <a:solidFill>
          <a:srgbClr val="0000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Calculate </a:t>
          </a:r>
          <a:r>
            <a:rPr lang="en-US" sz="2200" b="0" i="0" u="none" kern="1200" baseline="0" dirty="0" smtClean="0">
              <a:latin typeface="Bookman Old Style"/>
            </a:rPr>
            <a:t>T</a:t>
          </a:r>
          <a:r>
            <a:rPr lang="en-US" sz="2200" b="0" i="0" u="none" kern="1200" baseline="30000" dirty="0" smtClean="0">
              <a:latin typeface="Gill Sans MT"/>
            </a:rPr>
            <a:t>i</a:t>
          </a:r>
          <a:r>
            <a:rPr lang="en-US" sz="2200" b="0" i="0" u="none" kern="1200" baseline="0" dirty="0" smtClean="0">
              <a:latin typeface="Bookman Old Style"/>
            </a:rPr>
            <a:t>(S</a:t>
          </a:r>
          <a:r>
            <a:rPr lang="en-US" sz="2200" kern="1200" dirty="0" smtClean="0"/>
            <a:t>) given </a:t>
          </a:r>
          <a:r>
            <a:rPr lang="en-US" sz="2200" b="0" i="0" u="none" kern="1200" baseline="0" dirty="0" smtClean="0">
              <a:latin typeface="Bookman Old Style"/>
            </a:rPr>
            <a:t>B</a:t>
          </a:r>
          <a:r>
            <a:rPr lang="en-US" sz="2200" b="0" i="0" u="none" kern="1200" baseline="30000" dirty="0" smtClean="0">
              <a:latin typeface="Gill Sans MT"/>
            </a:rPr>
            <a:t>i-1</a:t>
          </a:r>
          <a:r>
            <a:rPr lang="en-US" sz="2200" b="0" i="0" u="none" kern="1200" baseline="0" dirty="0" smtClean="0">
              <a:latin typeface="Bookman Old Style"/>
            </a:rPr>
            <a:t>(C</a:t>
          </a:r>
          <a:r>
            <a:rPr lang="en-US" sz="2200" kern="1200" dirty="0" smtClean="0"/>
            <a:t>)</a:t>
          </a:r>
          <a:endParaRPr lang="en-US" sz="2200" kern="1200" dirty="0"/>
        </a:p>
      </dsp:txBody>
      <dsp:txXfrm>
        <a:off x="2175459" y="60496"/>
        <a:ext cx="1745080" cy="1092915"/>
      </dsp:txXfrm>
    </dsp:sp>
    <dsp:sp modelId="{F0BAB822-14B0-4173-B09A-A799508F09D5}">
      <dsp:nvSpPr>
        <dsp:cNvPr id="0" name=""/>
        <dsp:cNvSpPr/>
      </dsp:nvSpPr>
      <dsp:spPr>
        <a:xfrm>
          <a:off x="1431963" y="606954"/>
          <a:ext cx="3232073" cy="3232073"/>
        </a:xfrm>
        <a:custGeom>
          <a:avLst/>
          <a:gdLst/>
          <a:ahLst/>
          <a:cxnLst/>
          <a:rect l="0" t="0" r="0" b="0"/>
          <a:pathLst>
            <a:path>
              <a:moveTo>
                <a:pt x="2798080" y="514062"/>
              </a:moveTo>
              <a:arcTo wR="1616036" hR="1616036" stAng="19020466" swAng="230317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CCF8E5F-FF93-43E3-B070-1FA36FC73CA6}">
      <dsp:nvSpPr>
        <dsp:cNvPr id="0" name=""/>
        <dsp:cNvSpPr/>
      </dsp:nvSpPr>
      <dsp:spPr>
        <a:xfrm>
          <a:off x="3515864" y="2425427"/>
          <a:ext cx="1863328" cy="1211163"/>
        </a:xfrm>
        <a:prstGeom prst="roundRect">
          <a:avLst/>
        </a:prstGeom>
        <a:solidFill>
          <a:srgbClr val="0000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Calculate </a:t>
          </a:r>
          <a:r>
            <a:rPr lang="en-US" sz="2200" b="0" i="0" u="none" kern="1200" baseline="0" dirty="0" smtClean="0">
              <a:latin typeface="Bookman Old Style"/>
            </a:rPr>
            <a:t>B</a:t>
          </a:r>
          <a:r>
            <a:rPr lang="en-US" sz="2200" b="0" i="0" u="none" kern="1200" baseline="30000" dirty="0" smtClean="0">
              <a:latin typeface="Gill Sans MT"/>
            </a:rPr>
            <a:t>i</a:t>
          </a:r>
          <a:r>
            <a:rPr lang="en-US" sz="2200" kern="1200" dirty="0" smtClean="0"/>
            <a:t>(C)’ given </a:t>
          </a:r>
          <a:r>
            <a:rPr lang="en-US" sz="2200" b="0" i="0" u="none" kern="1200" baseline="0" dirty="0" smtClean="0">
              <a:latin typeface="Bookman Old Style"/>
            </a:rPr>
            <a:t>T</a:t>
          </a:r>
          <a:r>
            <a:rPr lang="en-US" sz="2200" b="0" i="0" u="none" kern="1200" baseline="30000" dirty="0" smtClean="0">
              <a:latin typeface="Gill Sans MT"/>
            </a:rPr>
            <a:t>i</a:t>
          </a:r>
          <a:r>
            <a:rPr lang="en-US" sz="2200" b="0" i="0" u="none" kern="1200" baseline="0" dirty="0" smtClean="0">
              <a:latin typeface="Bookman Old Style"/>
            </a:rPr>
            <a:t>(S</a:t>
          </a:r>
          <a:r>
            <a:rPr lang="en-US" sz="2200" kern="1200" dirty="0" smtClean="0"/>
            <a:t>)</a:t>
          </a:r>
          <a:endParaRPr lang="en-US" sz="2200" kern="1200" dirty="0"/>
        </a:p>
      </dsp:txBody>
      <dsp:txXfrm>
        <a:off x="3574988" y="2484551"/>
        <a:ext cx="1745080" cy="1092915"/>
      </dsp:txXfrm>
    </dsp:sp>
    <dsp:sp modelId="{94F6BC99-7E7C-453E-BCD0-998B98594DF2}">
      <dsp:nvSpPr>
        <dsp:cNvPr id="0" name=""/>
        <dsp:cNvSpPr/>
      </dsp:nvSpPr>
      <dsp:spPr>
        <a:xfrm>
          <a:off x="1431963" y="606954"/>
          <a:ext cx="3232073" cy="3232073"/>
        </a:xfrm>
        <a:custGeom>
          <a:avLst/>
          <a:gdLst/>
          <a:ahLst/>
          <a:cxnLst/>
          <a:rect l="0" t="0" r="0" b="0"/>
          <a:pathLst>
            <a:path>
              <a:moveTo>
                <a:pt x="2112207" y="3154018"/>
              </a:moveTo>
              <a:arcTo wR="1616036" hR="1616036" stAng="4327182" swAng="214563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11B7FBC-385D-4BEA-BD8F-CC57371BE06C}">
      <dsp:nvSpPr>
        <dsp:cNvPr id="0" name=""/>
        <dsp:cNvSpPr/>
      </dsp:nvSpPr>
      <dsp:spPr>
        <a:xfrm>
          <a:off x="716807" y="2425427"/>
          <a:ext cx="1863328" cy="1211163"/>
        </a:xfrm>
        <a:prstGeom prst="roundRect">
          <a:avLst/>
        </a:prstGeom>
        <a:solidFill>
          <a:srgbClr val="0000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“Correct” </a:t>
          </a:r>
          <a:r>
            <a:rPr lang="en-US" sz="2200" b="0" i="0" u="none" kern="1200" baseline="0" dirty="0" smtClean="0">
              <a:latin typeface="Bookman Old Style"/>
            </a:rPr>
            <a:t>B</a:t>
          </a:r>
          <a:r>
            <a:rPr lang="en-US" sz="2200" b="0" i="0" u="none" kern="1200" baseline="30000" dirty="0" smtClean="0">
              <a:latin typeface="Gill Sans MT"/>
            </a:rPr>
            <a:t>i</a:t>
          </a:r>
          <a:r>
            <a:rPr lang="en-US" sz="2200" b="0" i="0" u="none" kern="1200" baseline="0" dirty="0" smtClean="0">
              <a:latin typeface="Bookman Old Style"/>
            </a:rPr>
            <a:t>(C</a:t>
          </a:r>
          <a:r>
            <a:rPr lang="en-US" sz="2200" kern="1200" dirty="0" smtClean="0"/>
            <a:t>)’ </a:t>
          </a:r>
          <a:r>
            <a:rPr lang="en-US" sz="2200" kern="1200" baseline="0" dirty="0" smtClean="0">
              <a:latin typeface="cmsy10"/>
            </a:rPr>
            <a:t>!</a:t>
          </a:r>
          <a:r>
            <a:rPr lang="en-US" sz="2200" kern="1200" dirty="0" smtClean="0"/>
            <a:t> </a:t>
          </a:r>
          <a:r>
            <a:rPr lang="en-US" sz="2200" b="0" i="0" u="none" kern="1200" baseline="0" dirty="0" smtClean="0">
              <a:latin typeface="Bookman Old Style"/>
            </a:rPr>
            <a:t>B</a:t>
          </a:r>
          <a:r>
            <a:rPr lang="en-US" sz="2200" b="0" i="0" u="none" kern="1200" baseline="30000" dirty="0" smtClean="0">
              <a:latin typeface="Gill Sans MT"/>
            </a:rPr>
            <a:t>i</a:t>
          </a:r>
          <a:r>
            <a:rPr lang="en-US" sz="2200" b="0" i="0" u="none" kern="1200" baseline="0" dirty="0" smtClean="0">
              <a:latin typeface="Bookman Old Style"/>
            </a:rPr>
            <a:t>(C</a:t>
          </a:r>
          <a:r>
            <a:rPr lang="en-US" sz="2200" kern="1200" dirty="0" smtClean="0"/>
            <a:t>)</a:t>
          </a:r>
          <a:endParaRPr lang="en-US" sz="2200" kern="1200" dirty="0"/>
        </a:p>
      </dsp:txBody>
      <dsp:txXfrm>
        <a:off x="775931" y="2484551"/>
        <a:ext cx="1745080" cy="1092915"/>
      </dsp:txXfrm>
    </dsp:sp>
    <dsp:sp modelId="{C0F1957F-2A37-4DC5-9DC3-29E22F144A33}">
      <dsp:nvSpPr>
        <dsp:cNvPr id="0" name=""/>
        <dsp:cNvSpPr/>
      </dsp:nvSpPr>
      <dsp:spPr>
        <a:xfrm>
          <a:off x="1431963" y="606954"/>
          <a:ext cx="3232073" cy="3232073"/>
        </a:xfrm>
        <a:custGeom>
          <a:avLst/>
          <a:gdLst/>
          <a:ahLst/>
          <a:cxnLst/>
          <a:rect l="0" t="0" r="0" b="0"/>
          <a:pathLst>
            <a:path>
              <a:moveTo>
                <a:pt x="5219" y="1486263"/>
              </a:moveTo>
              <a:arcTo wR="1616036" hR="1616036" stAng="11076360" swAng="230317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9ACAB-66CB-4684-8C54-B9A3687DF169}">
      <dsp:nvSpPr>
        <dsp:cNvPr id="0" name=""/>
        <dsp:cNvSpPr/>
      </dsp:nvSpPr>
      <dsp:spPr>
        <a:xfrm>
          <a:off x="0" y="18599"/>
          <a:ext cx="2971799" cy="1944000"/>
        </a:xfrm>
        <a:prstGeom prst="rightArrow">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A57B940-0085-4978-8507-1289A55A2913}">
      <dsp:nvSpPr>
        <dsp:cNvPr id="0" name=""/>
        <dsp:cNvSpPr/>
      </dsp:nvSpPr>
      <dsp:spPr>
        <a:xfrm>
          <a:off x="1567450" y="504599"/>
          <a:ext cx="1107169" cy="97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800" kern="1200" dirty="0" smtClean="0"/>
            <a:t>Prior Knowledge</a:t>
          </a:r>
          <a:endParaRPr lang="en-US" sz="1800" kern="1200" dirty="0"/>
        </a:p>
      </dsp:txBody>
      <dsp:txXfrm>
        <a:off x="1567450" y="504599"/>
        <a:ext cx="1107169" cy="972000"/>
      </dsp:txXfrm>
    </dsp:sp>
    <dsp:sp modelId="{9D63D3C9-34A0-478F-B000-8506C5973A62}">
      <dsp:nvSpPr>
        <dsp:cNvPr id="0" name=""/>
        <dsp:cNvSpPr/>
      </dsp:nvSpPr>
      <dsp:spPr>
        <a:xfrm>
          <a:off x="238846" y="504599"/>
          <a:ext cx="1107169" cy="97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800" kern="1200" dirty="0" smtClean="0"/>
            <a:t>Fact-Finding Graph</a:t>
          </a:r>
          <a:endParaRPr lang="en-US" sz="1800" kern="1200" dirty="0"/>
        </a:p>
      </dsp:txBody>
      <dsp:txXfrm>
        <a:off x="238846" y="504599"/>
        <a:ext cx="1107169" cy="972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3C803-B155-4F3B-8917-171E25C15837}">
      <dsp:nvSpPr>
        <dsp:cNvPr id="0" name=""/>
        <dsp:cNvSpPr/>
      </dsp:nvSpPr>
      <dsp:spPr>
        <a:xfrm>
          <a:off x="2079" y="77172"/>
          <a:ext cx="1577554" cy="1064854"/>
        </a:xfrm>
        <a:prstGeom prst="homePlate">
          <a:avLst/>
        </a:prstGeom>
        <a:solidFill>
          <a:srgbClr val="0000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Voting</a:t>
          </a:r>
          <a:endParaRPr lang="en-US" sz="1700" kern="1200" dirty="0"/>
        </a:p>
      </dsp:txBody>
      <dsp:txXfrm>
        <a:off x="2079" y="77172"/>
        <a:ext cx="1311341" cy="1064854"/>
      </dsp:txXfrm>
    </dsp:sp>
    <dsp:sp modelId="{97A6BBDD-297F-4234-BF3B-86B068A5C6C4}">
      <dsp:nvSpPr>
        <dsp:cNvPr id="0" name=""/>
        <dsp:cNvSpPr/>
      </dsp:nvSpPr>
      <dsp:spPr>
        <a:xfrm>
          <a:off x="1047206" y="77172"/>
          <a:ext cx="2662135" cy="1064854"/>
        </a:xfrm>
        <a:prstGeom prst="chevron">
          <a:avLst/>
        </a:prstGeom>
        <a:solidFill>
          <a:srgbClr val="0000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Fact-Finding, Simple Probabilistic Models</a:t>
          </a:r>
          <a:endParaRPr lang="en-US" sz="1700" kern="1200" dirty="0"/>
        </a:p>
      </dsp:txBody>
      <dsp:txXfrm>
        <a:off x="1579633" y="77172"/>
        <a:ext cx="1597281" cy="1064854"/>
      </dsp:txXfrm>
    </dsp:sp>
    <dsp:sp modelId="{F6FC17B5-2498-4917-9864-CA7D44C9334A}">
      <dsp:nvSpPr>
        <dsp:cNvPr id="0" name=""/>
        <dsp:cNvSpPr/>
      </dsp:nvSpPr>
      <dsp:spPr>
        <a:xfrm>
          <a:off x="3176915" y="77172"/>
          <a:ext cx="2662135" cy="1064854"/>
        </a:xfrm>
        <a:prstGeom prst="chevron">
          <a:avLst/>
        </a:prstGeom>
        <a:solidFill>
          <a:srgbClr val="0000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Constrained, Generalized Fact-Finders</a:t>
          </a:r>
          <a:endParaRPr lang="en-US" sz="1700" kern="1200" dirty="0"/>
        </a:p>
      </dsp:txBody>
      <dsp:txXfrm>
        <a:off x="3709342" y="77172"/>
        <a:ext cx="1597281" cy="1064854"/>
      </dsp:txXfrm>
    </dsp:sp>
    <dsp:sp modelId="{B351AC5A-CA11-48A3-887C-26293ACC1DD3}">
      <dsp:nvSpPr>
        <dsp:cNvPr id="0" name=""/>
        <dsp:cNvSpPr/>
      </dsp:nvSpPr>
      <dsp:spPr>
        <a:xfrm>
          <a:off x="5306623" y="77172"/>
          <a:ext cx="2662135" cy="1064854"/>
        </a:xfrm>
        <a:prstGeom prst="chevron">
          <a:avLst/>
        </a:prstGeom>
        <a:solidFill>
          <a:srgbClr val="0000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b="0" kern="1200" dirty="0" smtClean="0"/>
            <a:t>Latent Credibility Analysis</a:t>
          </a:r>
          <a:endParaRPr lang="en-US" sz="1700" b="0" kern="1200" dirty="0"/>
        </a:p>
      </dsp:txBody>
      <dsp:txXfrm>
        <a:off x="5839050" y="77172"/>
        <a:ext cx="1597281" cy="10648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4A792-6E67-44B0-8D08-49529E1B71BD}">
      <dsp:nvSpPr>
        <dsp:cNvPr id="0" name=""/>
        <dsp:cNvSpPr/>
      </dsp:nvSpPr>
      <dsp:spPr>
        <a:xfrm>
          <a:off x="2411" y="214689"/>
          <a:ext cx="2419052" cy="967620"/>
        </a:xfrm>
        <a:prstGeom prst="homePlate">
          <a:avLst/>
        </a:prstGeom>
        <a:solidFill>
          <a:srgbClr val="0000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kern="1200" dirty="0" err="1" smtClean="0"/>
            <a:t>SimpleLCA</a:t>
          </a:r>
          <a:endParaRPr lang="en-US" sz="2200" kern="1200" dirty="0"/>
        </a:p>
      </dsp:txBody>
      <dsp:txXfrm>
        <a:off x="2411" y="214689"/>
        <a:ext cx="2177147" cy="967620"/>
      </dsp:txXfrm>
    </dsp:sp>
    <dsp:sp modelId="{2C7D9831-D111-458F-8DFF-DDCF8C271B66}">
      <dsp:nvSpPr>
        <dsp:cNvPr id="0" name=""/>
        <dsp:cNvSpPr/>
      </dsp:nvSpPr>
      <dsp:spPr>
        <a:xfrm>
          <a:off x="1937652" y="214689"/>
          <a:ext cx="2419052" cy="967620"/>
        </a:xfrm>
        <a:prstGeom prst="chevron">
          <a:avLst/>
        </a:prstGeom>
        <a:solidFill>
          <a:srgbClr val="0000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err="1" smtClean="0"/>
            <a:t>GuessLCA</a:t>
          </a:r>
          <a:endParaRPr lang="en-US" sz="2200" kern="1200" dirty="0"/>
        </a:p>
      </dsp:txBody>
      <dsp:txXfrm>
        <a:off x="2421462" y="214689"/>
        <a:ext cx="1451432" cy="967620"/>
      </dsp:txXfrm>
    </dsp:sp>
    <dsp:sp modelId="{74BB3519-C9AC-4534-88A0-A1D01759B5F6}">
      <dsp:nvSpPr>
        <dsp:cNvPr id="0" name=""/>
        <dsp:cNvSpPr/>
      </dsp:nvSpPr>
      <dsp:spPr>
        <a:xfrm>
          <a:off x="3872894" y="214689"/>
          <a:ext cx="2419052" cy="967620"/>
        </a:xfrm>
        <a:prstGeom prst="chevron">
          <a:avLst/>
        </a:prstGeom>
        <a:solidFill>
          <a:srgbClr val="0000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err="1" smtClean="0"/>
            <a:t>MistakeLCA</a:t>
          </a:r>
          <a:endParaRPr lang="en-US" sz="2200" kern="1200" dirty="0"/>
        </a:p>
      </dsp:txBody>
      <dsp:txXfrm>
        <a:off x="4356704" y="214689"/>
        <a:ext cx="1451432" cy="967620"/>
      </dsp:txXfrm>
    </dsp:sp>
    <dsp:sp modelId="{9028E4DC-24A8-4055-9BBE-C4041D2FB01D}">
      <dsp:nvSpPr>
        <dsp:cNvPr id="0" name=""/>
        <dsp:cNvSpPr/>
      </dsp:nvSpPr>
      <dsp:spPr>
        <a:xfrm>
          <a:off x="5808136" y="214689"/>
          <a:ext cx="2419052" cy="967620"/>
        </a:xfrm>
        <a:prstGeom prst="chevron">
          <a:avLst/>
        </a:prstGeom>
        <a:solidFill>
          <a:srgbClr val="0000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err="1" smtClean="0"/>
            <a:t>LieLCA</a:t>
          </a:r>
          <a:endParaRPr lang="en-US" sz="2200" kern="1200" dirty="0"/>
        </a:p>
      </dsp:txBody>
      <dsp:txXfrm>
        <a:off x="6291946" y="214689"/>
        <a:ext cx="1451432" cy="9676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3C803-B155-4F3B-8917-171E25C15837}">
      <dsp:nvSpPr>
        <dsp:cNvPr id="0" name=""/>
        <dsp:cNvSpPr/>
      </dsp:nvSpPr>
      <dsp:spPr>
        <a:xfrm>
          <a:off x="3621" y="1448365"/>
          <a:ext cx="1371142" cy="1065668"/>
        </a:xfrm>
        <a:prstGeom prst="homePlate">
          <a:avLst/>
        </a:prstGeom>
        <a:solidFill>
          <a:srgbClr val="0000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Voting</a:t>
          </a:r>
          <a:endParaRPr lang="en-US" sz="1700" kern="1200" dirty="0"/>
        </a:p>
      </dsp:txBody>
      <dsp:txXfrm>
        <a:off x="3621" y="1448365"/>
        <a:ext cx="1104725" cy="1065668"/>
      </dsp:txXfrm>
    </dsp:sp>
    <dsp:sp modelId="{97A6BBDD-297F-4234-BF3B-86B068A5C6C4}">
      <dsp:nvSpPr>
        <dsp:cNvPr id="0" name=""/>
        <dsp:cNvSpPr/>
      </dsp:nvSpPr>
      <dsp:spPr>
        <a:xfrm>
          <a:off x="841930" y="1448365"/>
          <a:ext cx="2664172" cy="1065668"/>
        </a:xfrm>
        <a:prstGeom prst="chevron">
          <a:avLst/>
        </a:prstGeom>
        <a:solidFill>
          <a:srgbClr val="0000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Fact-Finding and Simple Probabilistic Models</a:t>
          </a:r>
          <a:endParaRPr lang="en-US" sz="1700" kern="1200" dirty="0"/>
        </a:p>
      </dsp:txBody>
      <dsp:txXfrm>
        <a:off x="1374764" y="1448365"/>
        <a:ext cx="1598504" cy="1065668"/>
      </dsp:txXfrm>
    </dsp:sp>
    <dsp:sp modelId="{E498449A-B9B5-4AD4-87BE-B5B8582EAFDC}">
      <dsp:nvSpPr>
        <dsp:cNvPr id="0" name=""/>
        <dsp:cNvSpPr/>
      </dsp:nvSpPr>
      <dsp:spPr>
        <a:xfrm>
          <a:off x="2973268" y="1448365"/>
          <a:ext cx="2664172" cy="1065668"/>
        </a:xfrm>
        <a:prstGeom prst="chevron">
          <a:avLst/>
        </a:prstGeom>
        <a:solidFill>
          <a:srgbClr val="0000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Generalized and Constrained Fact-Finding</a:t>
          </a:r>
          <a:endParaRPr lang="en-US" sz="1700" kern="1200" dirty="0"/>
        </a:p>
      </dsp:txBody>
      <dsp:txXfrm>
        <a:off x="3506102" y="1448365"/>
        <a:ext cx="1598504" cy="1065668"/>
      </dsp:txXfrm>
    </dsp:sp>
    <dsp:sp modelId="{B351AC5A-CA11-48A3-887C-26293ACC1DD3}">
      <dsp:nvSpPr>
        <dsp:cNvPr id="0" name=""/>
        <dsp:cNvSpPr/>
      </dsp:nvSpPr>
      <dsp:spPr>
        <a:xfrm>
          <a:off x="5104605" y="1448365"/>
          <a:ext cx="2664172" cy="1065668"/>
        </a:xfrm>
        <a:prstGeom prst="chevron">
          <a:avLst/>
        </a:prstGeom>
        <a:solidFill>
          <a:srgbClr val="0000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b="0" kern="1200" dirty="0" smtClean="0"/>
            <a:t>Latent Credibility Analysis</a:t>
          </a:r>
          <a:endParaRPr lang="en-US" sz="1700" b="0" kern="1200" dirty="0"/>
        </a:p>
      </dsp:txBody>
      <dsp:txXfrm>
        <a:off x="5637439" y="1448365"/>
        <a:ext cx="1598504" cy="1065668"/>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image" Target="../media/image123.wmf"/><Relationship Id="rId18" Type="http://schemas.openxmlformats.org/officeDocument/2006/relationships/image" Target="../media/image128.wmf"/><Relationship Id="rId3" Type="http://schemas.openxmlformats.org/officeDocument/2006/relationships/image" Target="../media/image113.wmf"/><Relationship Id="rId21" Type="http://schemas.openxmlformats.org/officeDocument/2006/relationships/image" Target="../media/image131.wmf"/><Relationship Id="rId7" Type="http://schemas.openxmlformats.org/officeDocument/2006/relationships/image" Target="../media/image117.wmf"/><Relationship Id="rId12" Type="http://schemas.openxmlformats.org/officeDocument/2006/relationships/image" Target="../media/image122.wmf"/><Relationship Id="rId17" Type="http://schemas.openxmlformats.org/officeDocument/2006/relationships/image" Target="../media/image127.wmf"/><Relationship Id="rId2" Type="http://schemas.openxmlformats.org/officeDocument/2006/relationships/image" Target="../media/image112.wmf"/><Relationship Id="rId16" Type="http://schemas.openxmlformats.org/officeDocument/2006/relationships/image" Target="../media/image126.wmf"/><Relationship Id="rId20" Type="http://schemas.openxmlformats.org/officeDocument/2006/relationships/image" Target="../media/image130.wmf"/><Relationship Id="rId1" Type="http://schemas.openxmlformats.org/officeDocument/2006/relationships/image" Target="../media/image111.wmf"/><Relationship Id="rId6" Type="http://schemas.openxmlformats.org/officeDocument/2006/relationships/image" Target="../media/image116.wmf"/><Relationship Id="rId11" Type="http://schemas.openxmlformats.org/officeDocument/2006/relationships/image" Target="../media/image121.wmf"/><Relationship Id="rId5" Type="http://schemas.openxmlformats.org/officeDocument/2006/relationships/image" Target="../media/image115.wmf"/><Relationship Id="rId15" Type="http://schemas.openxmlformats.org/officeDocument/2006/relationships/image" Target="../media/image125.wmf"/><Relationship Id="rId10" Type="http://schemas.openxmlformats.org/officeDocument/2006/relationships/image" Target="../media/image120.wmf"/><Relationship Id="rId19" Type="http://schemas.openxmlformats.org/officeDocument/2006/relationships/image" Target="../media/image129.wmf"/><Relationship Id="rId4" Type="http://schemas.openxmlformats.org/officeDocument/2006/relationships/image" Target="../media/image114.wmf"/><Relationship Id="rId9" Type="http://schemas.openxmlformats.org/officeDocument/2006/relationships/image" Target="../media/image119.wmf"/><Relationship Id="rId14" Type="http://schemas.openxmlformats.org/officeDocument/2006/relationships/image" Target="../media/image124.wmf"/><Relationship Id="rId22" Type="http://schemas.openxmlformats.org/officeDocument/2006/relationships/image" Target="../media/image132.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image" Target="../media/image123.wmf"/><Relationship Id="rId18" Type="http://schemas.openxmlformats.org/officeDocument/2006/relationships/image" Target="../media/image128.wmf"/><Relationship Id="rId3" Type="http://schemas.openxmlformats.org/officeDocument/2006/relationships/image" Target="../media/image113.wmf"/><Relationship Id="rId21" Type="http://schemas.openxmlformats.org/officeDocument/2006/relationships/image" Target="../media/image131.wmf"/><Relationship Id="rId7" Type="http://schemas.openxmlformats.org/officeDocument/2006/relationships/image" Target="../media/image117.wmf"/><Relationship Id="rId12" Type="http://schemas.openxmlformats.org/officeDocument/2006/relationships/image" Target="../media/image122.wmf"/><Relationship Id="rId17" Type="http://schemas.openxmlformats.org/officeDocument/2006/relationships/image" Target="../media/image127.wmf"/><Relationship Id="rId2" Type="http://schemas.openxmlformats.org/officeDocument/2006/relationships/image" Target="../media/image112.wmf"/><Relationship Id="rId16" Type="http://schemas.openxmlformats.org/officeDocument/2006/relationships/image" Target="../media/image126.wmf"/><Relationship Id="rId20" Type="http://schemas.openxmlformats.org/officeDocument/2006/relationships/image" Target="../media/image130.wmf"/><Relationship Id="rId1" Type="http://schemas.openxmlformats.org/officeDocument/2006/relationships/image" Target="../media/image111.wmf"/><Relationship Id="rId6" Type="http://schemas.openxmlformats.org/officeDocument/2006/relationships/image" Target="../media/image116.wmf"/><Relationship Id="rId11" Type="http://schemas.openxmlformats.org/officeDocument/2006/relationships/image" Target="../media/image121.wmf"/><Relationship Id="rId24" Type="http://schemas.openxmlformats.org/officeDocument/2006/relationships/image" Target="../media/image164.wmf"/><Relationship Id="rId5" Type="http://schemas.openxmlformats.org/officeDocument/2006/relationships/image" Target="../media/image115.wmf"/><Relationship Id="rId15" Type="http://schemas.openxmlformats.org/officeDocument/2006/relationships/image" Target="../media/image125.wmf"/><Relationship Id="rId23" Type="http://schemas.openxmlformats.org/officeDocument/2006/relationships/image" Target="../media/image163.wmf"/><Relationship Id="rId10" Type="http://schemas.openxmlformats.org/officeDocument/2006/relationships/image" Target="../media/image120.wmf"/><Relationship Id="rId19" Type="http://schemas.openxmlformats.org/officeDocument/2006/relationships/image" Target="../media/image129.wmf"/><Relationship Id="rId4" Type="http://schemas.openxmlformats.org/officeDocument/2006/relationships/image" Target="../media/image114.wmf"/><Relationship Id="rId9" Type="http://schemas.openxmlformats.org/officeDocument/2006/relationships/image" Target="../media/image119.wmf"/><Relationship Id="rId14" Type="http://schemas.openxmlformats.org/officeDocument/2006/relationships/image" Target="../media/image124.wmf"/><Relationship Id="rId22" Type="http://schemas.openxmlformats.org/officeDocument/2006/relationships/image" Target="../media/image1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image" Target="../media/image123.wmf"/><Relationship Id="rId18" Type="http://schemas.openxmlformats.org/officeDocument/2006/relationships/image" Target="../media/image128.wmf"/><Relationship Id="rId26" Type="http://schemas.openxmlformats.org/officeDocument/2006/relationships/image" Target="../media/image136.wmf"/><Relationship Id="rId3" Type="http://schemas.openxmlformats.org/officeDocument/2006/relationships/image" Target="../media/image113.wmf"/><Relationship Id="rId21" Type="http://schemas.openxmlformats.org/officeDocument/2006/relationships/image" Target="../media/image131.wmf"/><Relationship Id="rId7" Type="http://schemas.openxmlformats.org/officeDocument/2006/relationships/image" Target="../media/image117.wmf"/><Relationship Id="rId12" Type="http://schemas.openxmlformats.org/officeDocument/2006/relationships/image" Target="../media/image122.wmf"/><Relationship Id="rId17" Type="http://schemas.openxmlformats.org/officeDocument/2006/relationships/image" Target="../media/image127.wmf"/><Relationship Id="rId25" Type="http://schemas.openxmlformats.org/officeDocument/2006/relationships/image" Target="../media/image135.wmf"/><Relationship Id="rId2" Type="http://schemas.openxmlformats.org/officeDocument/2006/relationships/image" Target="../media/image112.wmf"/><Relationship Id="rId16" Type="http://schemas.openxmlformats.org/officeDocument/2006/relationships/image" Target="../media/image126.wmf"/><Relationship Id="rId20" Type="http://schemas.openxmlformats.org/officeDocument/2006/relationships/image" Target="../media/image130.wmf"/><Relationship Id="rId29" Type="http://schemas.openxmlformats.org/officeDocument/2006/relationships/image" Target="../media/image139.wmf"/><Relationship Id="rId1" Type="http://schemas.openxmlformats.org/officeDocument/2006/relationships/image" Target="../media/image111.wmf"/><Relationship Id="rId6" Type="http://schemas.openxmlformats.org/officeDocument/2006/relationships/image" Target="../media/image116.wmf"/><Relationship Id="rId11" Type="http://schemas.openxmlformats.org/officeDocument/2006/relationships/image" Target="../media/image121.wmf"/><Relationship Id="rId24" Type="http://schemas.openxmlformats.org/officeDocument/2006/relationships/image" Target="../media/image134.wmf"/><Relationship Id="rId5" Type="http://schemas.openxmlformats.org/officeDocument/2006/relationships/image" Target="../media/image115.wmf"/><Relationship Id="rId15" Type="http://schemas.openxmlformats.org/officeDocument/2006/relationships/image" Target="../media/image125.wmf"/><Relationship Id="rId23" Type="http://schemas.openxmlformats.org/officeDocument/2006/relationships/image" Target="../media/image133.wmf"/><Relationship Id="rId28" Type="http://schemas.openxmlformats.org/officeDocument/2006/relationships/image" Target="../media/image138.wmf"/><Relationship Id="rId10" Type="http://schemas.openxmlformats.org/officeDocument/2006/relationships/image" Target="../media/image120.wmf"/><Relationship Id="rId19" Type="http://schemas.openxmlformats.org/officeDocument/2006/relationships/image" Target="../media/image129.wmf"/><Relationship Id="rId4" Type="http://schemas.openxmlformats.org/officeDocument/2006/relationships/image" Target="../media/image114.wmf"/><Relationship Id="rId9" Type="http://schemas.openxmlformats.org/officeDocument/2006/relationships/image" Target="../media/image119.wmf"/><Relationship Id="rId14" Type="http://schemas.openxmlformats.org/officeDocument/2006/relationships/image" Target="../media/image124.wmf"/><Relationship Id="rId22" Type="http://schemas.openxmlformats.org/officeDocument/2006/relationships/image" Target="../media/image132.wmf"/><Relationship Id="rId27" Type="http://schemas.openxmlformats.org/officeDocument/2006/relationships/image" Target="../media/image137.wmf"/><Relationship Id="rId30" Type="http://schemas.openxmlformats.org/officeDocument/2006/relationships/image" Target="../media/image140.wmf"/></Relationships>
</file>

<file path=ppt/drawings/drawing1.xml><?xml version="1.0" encoding="utf-8"?>
<c:userShapes xmlns:c="http://schemas.openxmlformats.org/drawingml/2006/chart">
  <cdr:relSizeAnchor xmlns:cdr="http://schemas.openxmlformats.org/drawingml/2006/chartDrawing">
    <cdr:from>
      <cdr:x>0.67257</cdr:x>
      <cdr:y>0.01203</cdr:y>
    </cdr:from>
    <cdr:to>
      <cdr:x>0.8547</cdr:x>
      <cdr:y>0.08204</cdr:y>
    </cdr:to>
    <cdr:sp macro="" textlink="">
      <cdr:nvSpPr>
        <cdr:cNvPr id="2" name="TextBox 4"/>
        <cdr:cNvSpPr txBox="1"/>
      </cdr:nvSpPr>
      <cdr:spPr>
        <a:xfrm xmlns:a="http://schemas.openxmlformats.org/drawingml/2006/main">
          <a:off x="5791200" y="68758"/>
          <a:ext cx="1568314" cy="400110"/>
        </a:xfrm>
        <a:prstGeom xmlns:a="http://schemas.openxmlformats.org/drawingml/2006/main" prst="rect">
          <a:avLst/>
        </a:prstGeom>
        <a:solidFill xmlns:a="http://schemas.openxmlformats.org/drawingml/2006/main">
          <a:srgbClr val="FFFF66"/>
        </a:solidFill>
        <a:ln xmlns:a="http://schemas.openxmlformats.org/drawingml/2006/main">
          <a:solidFill>
            <a:schemeClr val="bg2"/>
          </a:solidFill>
        </a:l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2000" dirty="0" smtClean="0"/>
            <a:t>LCA Models</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686083" name="Rectangle 3"/>
          <p:cNvSpPr>
            <a:spLocks noGrp="1" noChangeArrowheads="1"/>
          </p:cNvSpPr>
          <p:nvPr>
            <p:ph type="dt" sz="quarter" idx="1"/>
          </p:nvPr>
        </p:nvSpPr>
        <p:spPr bwMode="auto">
          <a:xfrm>
            <a:off x="5438775"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686084" name="Rectangle 4"/>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686085" name="Rectangle 5"/>
          <p:cNvSpPr>
            <a:spLocks noGrp="1" noChangeArrowheads="1"/>
          </p:cNvSpPr>
          <p:nvPr>
            <p:ph type="sldNum" sz="quarter" idx="3"/>
          </p:nvPr>
        </p:nvSpPr>
        <p:spPr bwMode="auto">
          <a:xfrm>
            <a:off x="5438775"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atin typeface="Times New Roman" pitchFamily="18" charset="0"/>
              </a:defRPr>
            </a:lvl1pPr>
          </a:lstStyle>
          <a:p>
            <a:pPr>
              <a:defRPr/>
            </a:pPr>
            <a:fld id="{34BAE594-1720-46D9-9437-97CA9012FA28}" type="slidenum">
              <a:rPr lang="en-US"/>
              <a:pPr>
                <a:defRPr/>
              </a:pPr>
              <a:t>‹#›</a:t>
            </a:fld>
            <a:endParaRPr lang="en-US"/>
          </a:p>
        </p:txBody>
      </p:sp>
    </p:spTree>
    <p:extLst>
      <p:ext uri="{BB962C8B-B14F-4D97-AF65-F5344CB8AC3E}">
        <p14:creationId xmlns:p14="http://schemas.microsoft.com/office/powerpoint/2010/main" val="273301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10243" name="Rectangle 3"/>
          <p:cNvSpPr>
            <a:spLocks noGrp="1" noChangeArrowheads="1"/>
          </p:cNvSpPr>
          <p:nvPr>
            <p:ph type="dt" idx="1"/>
          </p:nvPr>
        </p:nvSpPr>
        <p:spPr bwMode="auto">
          <a:xfrm>
            <a:off x="5440363" y="0"/>
            <a:ext cx="4160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1279525" y="3475038"/>
            <a:ext cx="7042150"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6950075"/>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10247" name="Rectangle 7"/>
          <p:cNvSpPr>
            <a:spLocks noGrp="1" noChangeArrowheads="1"/>
          </p:cNvSpPr>
          <p:nvPr>
            <p:ph type="sldNum" sz="quarter" idx="5"/>
          </p:nvPr>
        </p:nvSpPr>
        <p:spPr bwMode="auto">
          <a:xfrm>
            <a:off x="5440363" y="6950075"/>
            <a:ext cx="4160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atin typeface="Times New Roman" pitchFamily="18" charset="0"/>
              </a:defRPr>
            </a:lvl1pPr>
          </a:lstStyle>
          <a:p>
            <a:pPr>
              <a:defRPr/>
            </a:pPr>
            <a:fld id="{18484E2C-B76D-4730-A674-387AAA01A47F}" type="slidenum">
              <a:rPr lang="en-US"/>
              <a:pPr>
                <a:defRPr/>
              </a:pPr>
              <a:t>‹#›</a:t>
            </a:fld>
            <a:endParaRPr lang="en-US"/>
          </a:p>
        </p:txBody>
      </p:sp>
    </p:spTree>
    <p:extLst>
      <p:ext uri="{BB962C8B-B14F-4D97-AF65-F5344CB8AC3E}">
        <p14:creationId xmlns:p14="http://schemas.microsoft.com/office/powerpoint/2010/main" val="3461302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E3AB3840-097E-4C57-A9F2-E00B284D3A79}" type="slidenum">
              <a:rPr lang="en-US" smtClean="0">
                <a:latin typeface="Times New Roman" pitchFamily="18" charset="0"/>
              </a:rPr>
              <a:pPr eaLnBrk="1" hangingPunct="1"/>
              <a:t>1</a:t>
            </a:fld>
            <a:endParaRPr lang="en-US" smtClean="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30C749-8952-4CB6-B202-106C661C9256}" type="slidenum">
              <a:rPr lang="en-US" smtClean="0">
                <a:latin typeface="Times New Roman" pitchFamily="18" charset="0"/>
              </a:rPr>
              <a:pPr eaLnBrk="1" hangingPunct="1"/>
              <a:t>12</a:t>
            </a:fld>
            <a:endParaRPr lang="en-US"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60120" y="3474720"/>
            <a:ext cx="7680960" cy="3291840"/>
          </a:xfrm>
          <a:noFill/>
        </p:spPr>
        <p:txBody>
          <a:bodyPr/>
          <a:lstStyle/>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212</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213</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214</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215</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pretty early (given </a:t>
            </a:r>
            <a:r>
              <a:rPr lang="en-US" dirty="0" err="1" smtClean="0"/>
              <a:t>Rajhans</a:t>
            </a:r>
            <a:r>
              <a:rPr lang="en-US" dirty="0" smtClean="0"/>
              <a:t> question on maybe</a:t>
            </a:r>
            <a:r>
              <a:rPr lang="en-US" baseline="0" dirty="0" smtClean="0"/>
              <a:t> issue just needs more research and it is not clear which side is correct</a:t>
            </a:r>
            <a:r>
              <a:rPr lang="en-US" dirty="0" smtClean="0"/>
              <a:t>) you should be able to present it as a goal of us in CS—current search engines may be misleading and not supporting us in making decision, since they work only by ranking in the wrong way (from this perspective); use this to say in a clear way what issue you will address.</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217</a:t>
            </a:fld>
            <a:endParaRPr lang="en-US"/>
          </a:p>
        </p:txBody>
      </p:sp>
    </p:spTree>
    <p:extLst>
      <p:ext uri="{BB962C8B-B14F-4D97-AF65-F5344CB8AC3E}">
        <p14:creationId xmlns:p14="http://schemas.microsoft.com/office/powerpoint/2010/main" val="426982915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218</a:t>
            </a:fld>
            <a:endParaRPr lang="en-US"/>
          </a:p>
        </p:txBody>
      </p:sp>
    </p:spTree>
    <p:extLst>
      <p:ext uri="{BB962C8B-B14F-4D97-AF65-F5344CB8AC3E}">
        <p14:creationId xmlns:p14="http://schemas.microsoft.com/office/powerpoint/2010/main" val="92456988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you really asking here: How to convince people? What do people trust? What do people judge as trustworthy? You need to be a bit clearer here (and maybe, again, push the key point to the beginning).</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219</a:t>
            </a:fld>
            <a:endParaRPr lang="en-US"/>
          </a:p>
        </p:txBody>
      </p:sp>
    </p:spTree>
    <p:extLst>
      <p:ext uri="{BB962C8B-B14F-4D97-AF65-F5344CB8AC3E}">
        <p14:creationId xmlns:p14="http://schemas.microsoft.com/office/powerpoint/2010/main" val="372457500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222</a:t>
            </a:fld>
            <a:endParaRPr lang="en-US"/>
          </a:p>
        </p:txBody>
      </p:sp>
    </p:spTree>
    <p:extLst>
      <p:ext uri="{BB962C8B-B14F-4D97-AF65-F5344CB8AC3E}">
        <p14:creationId xmlns:p14="http://schemas.microsoft.com/office/powerpoint/2010/main" val="300927608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225</a:t>
            </a:fld>
            <a:endParaRPr lang="en-US"/>
          </a:p>
        </p:txBody>
      </p:sp>
    </p:spTree>
    <p:extLst>
      <p:ext uri="{BB962C8B-B14F-4D97-AF65-F5344CB8AC3E}">
        <p14:creationId xmlns:p14="http://schemas.microsoft.com/office/powerpoint/2010/main" val="338043662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some numerical parameters of the first study—how many claims, how many evidence pieces for each claim, how many sources, etc….</a:t>
            </a:r>
          </a:p>
          <a:p>
            <a:r>
              <a:rPr lang="en-US" dirty="0" smtClean="0"/>
              <a:t> </a:t>
            </a:r>
          </a:p>
          <a:p>
            <a:r>
              <a:rPr lang="en-US" dirty="0" smtClean="0"/>
              <a:t>The question of independence is good; it is possible to improve the trustworthiness model to take this into account. You can probably point to works that know how to incorporate (in)dependence structure (like the generalized FF of Jeff) and argue that you can take your study and replace the algorithmic framework with something that takes it into account.</a:t>
            </a:r>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226</a:t>
            </a:fld>
            <a:endParaRPr lang="en-US"/>
          </a:p>
        </p:txBody>
      </p:sp>
    </p:spTree>
    <p:extLst>
      <p:ext uri="{BB962C8B-B14F-4D97-AF65-F5344CB8AC3E}">
        <p14:creationId xmlns:p14="http://schemas.microsoft.com/office/powerpoint/2010/main" val="142696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13</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endParaRPr lang="en-US" smtClean="0"/>
          </a:p>
        </p:txBody>
      </p:sp>
      <p:sp>
        <p:nvSpPr>
          <p:cNvPr id="61444" name="Slide Number Placeholder 3"/>
          <p:cNvSpPr txBox="1">
            <a:spLocks noGrp="1"/>
          </p:cNvSpPr>
          <p:nvPr/>
        </p:nvSpPr>
        <p:spPr bwMode="auto">
          <a:xfrm>
            <a:off x="5438458" y="6948170"/>
            <a:ext cx="41605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F8361A6-37DD-43BB-8EFE-337CDD9A6021}" type="slidenum">
              <a:rPr lang="en-US" sz="1200"/>
              <a:pPr algn="r" eaLnBrk="1" hangingPunct="1"/>
              <a:t>233</a:t>
            </a:fld>
            <a:endParaRPr lang="en-US" sz="120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30C749-8952-4CB6-B202-106C661C9256}" type="slidenum">
              <a:rPr lang="en-US" smtClean="0">
                <a:latin typeface="Times New Roman" pitchFamily="18" charset="0"/>
              </a:rPr>
              <a:pPr eaLnBrk="1" hangingPunct="1"/>
              <a:t>235</a:t>
            </a:fld>
            <a:endParaRPr lang="en-US"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60120" y="3474720"/>
            <a:ext cx="7680960" cy="3291840"/>
          </a:xfrm>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ln/>
        </p:spPr>
      </p:sp>
      <p:sp>
        <p:nvSpPr>
          <p:cNvPr id="141314" name="Notes Placeholder 2"/>
          <p:cNvSpPr>
            <a:spLocks noGrp="1"/>
          </p:cNvSpPr>
          <p:nvPr>
            <p:ph type="body" idx="1"/>
          </p:nvPr>
        </p:nvSpPr>
        <p:spPr>
          <a:noFill/>
          <a:ln/>
        </p:spPr>
        <p:txBody>
          <a:bodyPr/>
          <a:lstStyle/>
          <a:p>
            <a:pPr eaLnBrk="1" hangingPunct="1"/>
            <a:r>
              <a:rPr lang="en-US" dirty="0" smtClean="0"/>
              <a:t>Basically I want to know the true quality</a:t>
            </a:r>
            <a:r>
              <a:rPr lang="en-US" baseline="0" dirty="0" smtClean="0"/>
              <a:t> of the hotel is relative to me</a:t>
            </a:r>
            <a:endParaRPr lang="en-US" dirty="0" smtClean="0"/>
          </a:p>
        </p:txBody>
      </p:sp>
      <p:sp>
        <p:nvSpPr>
          <p:cNvPr id="141315" name="Slide Number Placeholder 3"/>
          <p:cNvSpPr txBox="1">
            <a:spLocks noGrp="1"/>
          </p:cNvSpPr>
          <p:nvPr/>
        </p:nvSpPr>
        <p:spPr bwMode="auto">
          <a:xfrm>
            <a:off x="5438458" y="6948170"/>
            <a:ext cx="4160520" cy="365760"/>
          </a:xfrm>
          <a:prstGeom prst="rect">
            <a:avLst/>
          </a:prstGeom>
          <a:noFill/>
          <a:ln w="9525">
            <a:noFill/>
            <a:miter lim="800000"/>
            <a:headEnd/>
            <a:tailEnd/>
          </a:ln>
        </p:spPr>
        <p:txBody>
          <a:bodyPr anchor="b"/>
          <a:lstStyle/>
          <a:p>
            <a:pPr algn="r"/>
            <a:fld id="{0B7219E2-669D-474A-98EA-1A8F0C7F8DED}" type="slidenum">
              <a:rPr lang="en-US" sz="1200" b="0"/>
              <a:pPr algn="r"/>
              <a:t>14</a:t>
            </a:fld>
            <a:endParaRPr lang="en-US"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Callout for tau</a:t>
            </a:r>
            <a:r>
              <a:rPr lang="en-US" baseline="0" dirty="0" smtClean="0"/>
              <a:t> and sigma</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15</a:t>
            </a:fld>
            <a:endParaRPr lang="en-US"/>
          </a:p>
        </p:txBody>
      </p:sp>
    </p:spTree>
    <p:extLst>
      <p:ext uri="{BB962C8B-B14F-4D97-AF65-F5344CB8AC3E}">
        <p14:creationId xmlns:p14="http://schemas.microsoft.com/office/powerpoint/2010/main" val="3727214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Callout for tau</a:t>
            </a:r>
            <a:r>
              <a:rPr lang="en-US" baseline="0" dirty="0" smtClean="0"/>
              <a:t> and sigma</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16</a:t>
            </a:fld>
            <a:endParaRPr lang="en-US"/>
          </a:p>
        </p:txBody>
      </p:sp>
    </p:spTree>
    <p:extLst>
      <p:ext uri="{BB962C8B-B14F-4D97-AF65-F5344CB8AC3E}">
        <p14:creationId xmlns:p14="http://schemas.microsoft.com/office/powerpoint/2010/main" val="3727214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17</a:t>
            </a:fld>
            <a:endParaRPr lang="en-US"/>
          </a:p>
        </p:txBody>
      </p:sp>
    </p:spTree>
    <p:extLst>
      <p:ext uri="{BB962C8B-B14F-4D97-AF65-F5344CB8AC3E}">
        <p14:creationId xmlns:p14="http://schemas.microsoft.com/office/powerpoint/2010/main" val="3373015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680FCF3-093F-4B40-AF4D-BDFBD6E574E7}" type="slidenum">
              <a:rPr lang="en-US" smtClean="0">
                <a:latin typeface="Times New Roman" pitchFamily="18" charset="0"/>
              </a:rPr>
              <a:pPr eaLnBrk="1" hangingPunct="1"/>
              <a:t>18</a:t>
            </a:fld>
            <a:endParaRPr lang="en-US" smtClean="0">
              <a:latin typeface="Times New Roman" pitchFamily="18" charset="0"/>
            </a:endParaRPr>
          </a:p>
        </p:txBody>
      </p:sp>
      <p:sp>
        <p:nvSpPr>
          <p:cNvPr id="64515" name="Slide Image Placeholder 1"/>
          <p:cNvSpPr>
            <a:spLocks noGrp="1" noRot="1" noChangeAspect="1" noTextEdit="1"/>
          </p:cNvSpPr>
          <p:nvPr>
            <p:ph type="sldImg"/>
          </p:nvPr>
        </p:nvSpPr>
        <p:spPr>
          <a:ln/>
        </p:spPr>
      </p:sp>
      <p:sp>
        <p:nvSpPr>
          <p:cNvPr id="64516" name="Notes Placeholder 2"/>
          <p:cNvSpPr>
            <a:spLocks noGrp="1"/>
          </p:cNvSpPr>
          <p:nvPr>
            <p:ph type="body" idx="1"/>
          </p:nvPr>
        </p:nvSpPr>
        <p:spPr>
          <a:xfrm>
            <a:off x="960120" y="3474720"/>
            <a:ext cx="7680960" cy="3291840"/>
          </a:xfrm>
          <a:noFill/>
        </p:spPr>
        <p:txBody>
          <a:bodyPr/>
          <a:lstStyle/>
          <a:p>
            <a:pPr eaLnBrk="1" hangingPunct="1"/>
            <a:r>
              <a:rPr lang="en-US" smtClean="0"/>
              <a:t>If you read some text online, can you believe it? We pose these questions and as a first step, try to  approach it based on other users’ shared experience on something similar.</a:t>
            </a:r>
            <a:endParaRPr lang="en-IN" smtClean="0"/>
          </a:p>
        </p:txBody>
      </p:sp>
      <p:sp>
        <p:nvSpPr>
          <p:cNvPr id="64517" name="Slide Number Placeholder 3"/>
          <p:cNvSpPr txBox="1">
            <a:spLocks noGrp="1"/>
          </p:cNvSpPr>
          <p:nvPr/>
        </p:nvSpPr>
        <p:spPr bwMode="auto">
          <a:xfrm>
            <a:off x="5438458" y="6948170"/>
            <a:ext cx="41605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1E72C80-64B9-4D9C-ACD0-C38D94CBAFD2}" type="slidenum">
              <a:rPr lang="en-US" sz="1200">
                <a:ea typeface="Arial Unicode MS" pitchFamily="34" charset="-128"/>
                <a:cs typeface="Arial Unicode MS" pitchFamily="34" charset="-128"/>
              </a:rPr>
              <a:pPr algn="r" eaLnBrk="1" hangingPunct="1"/>
              <a:t>18</a:t>
            </a:fld>
            <a:endParaRPr lang="en-US" sz="1200">
              <a:ea typeface="Arial Unicode MS" pitchFamily="34" charset="-128"/>
              <a:cs typeface="Arial Unicode MS"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680FCF3-093F-4B40-AF4D-BDFBD6E574E7}" type="slidenum">
              <a:rPr lang="en-US" smtClean="0">
                <a:latin typeface="Times New Roman" pitchFamily="18" charset="0"/>
              </a:rPr>
              <a:pPr eaLnBrk="1" hangingPunct="1"/>
              <a:t>19</a:t>
            </a:fld>
            <a:endParaRPr lang="en-US" smtClean="0">
              <a:latin typeface="Times New Roman" pitchFamily="18" charset="0"/>
            </a:endParaRPr>
          </a:p>
        </p:txBody>
      </p:sp>
      <p:sp>
        <p:nvSpPr>
          <p:cNvPr id="64515" name="Slide Image Placeholder 1"/>
          <p:cNvSpPr>
            <a:spLocks noGrp="1" noRot="1" noChangeAspect="1" noTextEdit="1"/>
          </p:cNvSpPr>
          <p:nvPr>
            <p:ph type="sldImg"/>
          </p:nvPr>
        </p:nvSpPr>
        <p:spPr>
          <a:ln/>
        </p:spPr>
      </p:sp>
      <p:sp>
        <p:nvSpPr>
          <p:cNvPr id="64516" name="Notes Placeholder 2"/>
          <p:cNvSpPr>
            <a:spLocks noGrp="1"/>
          </p:cNvSpPr>
          <p:nvPr>
            <p:ph type="body" idx="1"/>
          </p:nvPr>
        </p:nvSpPr>
        <p:spPr>
          <a:xfrm>
            <a:off x="960120" y="3474720"/>
            <a:ext cx="7680960" cy="3291840"/>
          </a:xfrm>
          <a:noFill/>
        </p:spPr>
        <p:txBody>
          <a:bodyPr/>
          <a:lstStyle/>
          <a:p>
            <a:pPr eaLnBrk="1" hangingPunct="1"/>
            <a:r>
              <a:rPr lang="en-US" smtClean="0"/>
              <a:t>If you read some text online, can you believe it? We pose these questions and as a first step, try to  approach it based on other users’ shared experience on something similar.</a:t>
            </a:r>
            <a:endParaRPr lang="en-IN" smtClean="0"/>
          </a:p>
        </p:txBody>
      </p:sp>
      <p:sp>
        <p:nvSpPr>
          <p:cNvPr id="64517" name="Slide Number Placeholder 3"/>
          <p:cNvSpPr txBox="1">
            <a:spLocks noGrp="1"/>
          </p:cNvSpPr>
          <p:nvPr/>
        </p:nvSpPr>
        <p:spPr bwMode="auto">
          <a:xfrm>
            <a:off x="5438458" y="6948170"/>
            <a:ext cx="41605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1E72C80-64B9-4D9C-ACD0-C38D94CBAFD2}" type="slidenum">
              <a:rPr lang="en-US" sz="1200">
                <a:ea typeface="Arial Unicode MS" pitchFamily="34" charset="-128"/>
                <a:cs typeface="Arial Unicode MS" pitchFamily="34" charset="-128"/>
              </a:rPr>
              <a:pPr algn="r" eaLnBrk="1" hangingPunct="1"/>
              <a:t>19</a:t>
            </a:fld>
            <a:endParaRPr lang="en-US" sz="1200">
              <a:ea typeface="Arial Unicode MS" pitchFamily="34" charset="-128"/>
              <a:cs typeface="Arial Unicode MS"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20</a:t>
            </a:fld>
            <a:endParaRPr lang="en-US"/>
          </a:p>
        </p:txBody>
      </p:sp>
    </p:spTree>
    <p:extLst>
      <p:ext uri="{BB962C8B-B14F-4D97-AF65-F5344CB8AC3E}">
        <p14:creationId xmlns:p14="http://schemas.microsoft.com/office/powerpoint/2010/main" val="3373015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23</a:t>
            </a:fld>
            <a:endParaRPr lang="en-US"/>
          </a:p>
        </p:txBody>
      </p:sp>
    </p:spTree>
    <p:extLst>
      <p:ext uri="{BB962C8B-B14F-4D97-AF65-F5344CB8AC3E}">
        <p14:creationId xmlns:p14="http://schemas.microsoft.com/office/powerpoint/2010/main" val="337301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endParaRPr lang="en-US" smtClean="0"/>
          </a:p>
        </p:txBody>
      </p:sp>
      <p:sp>
        <p:nvSpPr>
          <p:cNvPr id="61444" name="Slide Number Placeholder 3"/>
          <p:cNvSpPr txBox="1">
            <a:spLocks noGrp="1"/>
          </p:cNvSpPr>
          <p:nvPr/>
        </p:nvSpPr>
        <p:spPr bwMode="auto">
          <a:xfrm>
            <a:off x="5438458" y="6948170"/>
            <a:ext cx="41605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F8361A6-37DD-43BB-8EFE-337CDD9A6021}" type="slidenum">
              <a:rPr lang="en-US" sz="1200"/>
              <a:pPr algn="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25</a:t>
            </a:fld>
            <a:endParaRPr lang="en-US"/>
          </a:p>
        </p:txBody>
      </p:sp>
    </p:spTree>
    <p:extLst>
      <p:ext uri="{BB962C8B-B14F-4D97-AF65-F5344CB8AC3E}">
        <p14:creationId xmlns:p14="http://schemas.microsoft.com/office/powerpoint/2010/main" val="4054231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related to the general theme – people (programs) will look at a lot of sources and the question is “what to look at to determine if the source is reliable”? </a:t>
            </a:r>
          </a:p>
          <a:p>
            <a:r>
              <a:rPr lang="en-US" dirty="0" smtClean="0"/>
              <a:t>This also is different from looking at the content of the message, so it is important to emphasize and place in the right place in the overall picture. </a:t>
            </a:r>
          </a:p>
          <a:p>
            <a:endParaRPr lang="en-US" dirty="0" smtClean="0"/>
          </a:p>
          <a:p>
            <a:r>
              <a:rPr lang="en-US" dirty="0" smtClean="0"/>
              <a:t>QD: Ehow.com – how does commercial</a:t>
            </a:r>
            <a:r>
              <a:rPr lang="en-US" baseline="0" dirty="0" smtClean="0"/>
              <a:t> purpose affect trustworthiness?</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26</a:t>
            </a:fld>
            <a:endParaRPr lang="en-US"/>
          </a:p>
        </p:txBody>
      </p:sp>
    </p:spTree>
    <p:extLst>
      <p:ext uri="{BB962C8B-B14F-4D97-AF65-F5344CB8AC3E}">
        <p14:creationId xmlns:p14="http://schemas.microsoft.com/office/powerpoint/2010/main" val="1546290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46% Relative</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30</a:t>
            </a:fld>
            <a:endParaRPr lang="en-US"/>
          </a:p>
        </p:txBody>
      </p:sp>
    </p:spTree>
    <p:extLst>
      <p:ext uri="{BB962C8B-B14F-4D97-AF65-F5344CB8AC3E}">
        <p14:creationId xmlns:p14="http://schemas.microsoft.com/office/powerpoint/2010/main" val="3374934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44</a:t>
            </a:fld>
            <a:endParaRPr lang="en-US"/>
          </a:p>
        </p:txBody>
      </p:sp>
    </p:spTree>
    <p:extLst>
      <p:ext uri="{BB962C8B-B14F-4D97-AF65-F5344CB8AC3E}">
        <p14:creationId xmlns:p14="http://schemas.microsoft.com/office/powerpoint/2010/main" val="3643303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49</a:t>
            </a:fld>
            <a:endParaRPr lang="en-US"/>
          </a:p>
        </p:txBody>
      </p:sp>
    </p:spTree>
    <p:extLst>
      <p:ext uri="{BB962C8B-B14F-4D97-AF65-F5344CB8AC3E}">
        <p14:creationId xmlns:p14="http://schemas.microsoft.com/office/powerpoint/2010/main" val="3373015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looking at just the sources, or doing voting, we can</a:t>
            </a:r>
            <a:r>
              <a:rPr lang="en-US" baseline="0" dirty="0" smtClean="0"/>
              <a:t> model both the sources and claims.</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50</a:t>
            </a:fld>
            <a:endParaRPr lang="en-US"/>
          </a:p>
        </p:txBody>
      </p:sp>
    </p:spTree>
    <p:extLst>
      <p:ext uri="{BB962C8B-B14F-4D97-AF65-F5344CB8AC3E}">
        <p14:creationId xmlns:p14="http://schemas.microsoft.com/office/powerpoint/2010/main" val="3625377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56CB1618-A623-473F-B6D2-428627CF743B}" type="slidenum">
              <a:rPr lang="en-US" sz="1200" b="0">
                <a:solidFill>
                  <a:prstClr val="black"/>
                </a:solidFill>
              </a:rPr>
              <a:pPr algn="r"/>
              <a:t>51</a:t>
            </a:fld>
            <a:endParaRPr lang="en-US" sz="1200" b="0">
              <a:solidFill>
                <a:prstClr val="black"/>
              </a:solidFill>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pPr marL="742950" lvl="1" indent="-285750"/>
            <a:r>
              <a:rPr lang="en-US" dirty="0" smtClean="0"/>
              <a:t>In the domain of hotel ratings, a source would be a reviewer, say, Jim,</a:t>
            </a:r>
            <a:r>
              <a:rPr lang="en-US" baseline="0" dirty="0" smtClean="0"/>
              <a:t> while a mutual exclusion set would be the set of a ratings for a particular hotel, say, the Detroit Marriot, and each possible rating for that hotel would be a claim within that mutual exclusion set.</a:t>
            </a:r>
            <a:endParaRPr lang="en-US" dirty="0" smtClean="0"/>
          </a:p>
          <a:p>
            <a:pPr marL="742950" lvl="1" indent="-285750"/>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Later in this tutorial we’ll see that all</a:t>
            </a:r>
            <a:r>
              <a:rPr lang="en-US" baseline="0" dirty="0" smtClean="0"/>
              <a:t> of these issues can be address by alternative models, although this will frequently come at the price of complexity</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54</a:t>
            </a:fld>
            <a:endParaRPr lang="en-US"/>
          </a:p>
        </p:txBody>
      </p:sp>
    </p:spTree>
    <p:extLst>
      <p:ext uri="{BB962C8B-B14F-4D97-AF65-F5344CB8AC3E}">
        <p14:creationId xmlns:p14="http://schemas.microsoft.com/office/powerpoint/2010/main" val="965568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In Sums, the</a:t>
            </a:r>
            <a:r>
              <a:rPr lang="en-US" baseline="0" dirty="0" smtClean="0"/>
              <a:t> trustworthiness of a source is simply the (normalized) sum of our previous belief in the claims it makes; similarly, the believability of a claim is the sum of trustworthiness of the sources asserting it.  Initially, our belief is uniform across all the claims.</a:t>
            </a:r>
            <a:endParaRPr lang="en-US" dirty="0" smtClean="0"/>
          </a:p>
          <a:p>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55</a:t>
            </a:fld>
            <a:endParaRPr lang="en-US"/>
          </a:p>
        </p:txBody>
      </p:sp>
    </p:spTree>
    <p:extLst>
      <p:ext uri="{BB962C8B-B14F-4D97-AF65-F5344CB8AC3E}">
        <p14:creationId xmlns:p14="http://schemas.microsoft.com/office/powerpoint/2010/main" val="187854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56</a:t>
            </a:fld>
            <a:endParaRPr lang="en-US"/>
          </a:p>
        </p:txBody>
      </p:sp>
    </p:spTree>
    <p:extLst>
      <p:ext uri="{BB962C8B-B14F-4D97-AF65-F5344CB8AC3E}">
        <p14:creationId xmlns:p14="http://schemas.microsoft.com/office/powerpoint/2010/main" val="201574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endParaRPr lang="en-US" smtClean="0"/>
          </a:p>
        </p:txBody>
      </p:sp>
      <p:sp>
        <p:nvSpPr>
          <p:cNvPr id="61444" name="Slide Number Placeholder 3"/>
          <p:cNvSpPr txBox="1">
            <a:spLocks noGrp="1"/>
          </p:cNvSpPr>
          <p:nvPr/>
        </p:nvSpPr>
        <p:spPr bwMode="auto">
          <a:xfrm>
            <a:off x="5438458" y="6948170"/>
            <a:ext cx="41605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F8361A6-37DD-43BB-8EFE-337CDD9A6021}" type="slidenum">
              <a:rPr lang="en-US" sz="1200"/>
              <a:pPr algn="r" eaLnBrk="1" hangingPunct="1"/>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57</a:t>
            </a:fld>
            <a:endParaRPr lang="en-US"/>
          </a:p>
        </p:txBody>
      </p:sp>
    </p:spTree>
    <p:extLst>
      <p:ext uri="{BB962C8B-B14F-4D97-AF65-F5344CB8AC3E}">
        <p14:creationId xmlns:p14="http://schemas.microsoft.com/office/powerpoint/2010/main" val="640363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56CB1618-A623-473F-B6D2-428627CF743B}" type="slidenum">
              <a:rPr lang="en-US" sz="1200" b="0">
                <a:solidFill>
                  <a:prstClr val="black"/>
                </a:solidFill>
              </a:rPr>
              <a:pPr algn="r"/>
              <a:t>67</a:t>
            </a:fld>
            <a:endParaRPr lang="en-US" sz="1200" b="0">
              <a:solidFill>
                <a:prstClr val="black"/>
              </a:solidFill>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pPr marL="285750" lvl="0" indent="-285750"/>
            <a:r>
              <a:rPr lang="en-US" dirty="0" smtClean="0"/>
              <a:t>Sums</a:t>
            </a:r>
            <a:r>
              <a:rPr lang="en-US" baseline="0" dirty="0" smtClean="0"/>
              <a:t> suffers more than most from the “easy claim-making” issue because it has no dampening; the increased trust/credibility from extra assertions is linear!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68</a:t>
            </a:fld>
            <a:endParaRPr lang="en-US"/>
          </a:p>
        </p:txBody>
      </p:sp>
    </p:spTree>
    <p:extLst>
      <p:ext uri="{BB962C8B-B14F-4D97-AF65-F5344CB8AC3E}">
        <p14:creationId xmlns:p14="http://schemas.microsoft.com/office/powerpoint/2010/main" val="187854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76</a:t>
            </a:fld>
            <a:endParaRPr lang="en-US"/>
          </a:p>
        </p:txBody>
      </p:sp>
    </p:spTree>
    <p:extLst>
      <p:ext uri="{BB962C8B-B14F-4D97-AF65-F5344CB8AC3E}">
        <p14:creationId xmlns:p14="http://schemas.microsoft.com/office/powerpoint/2010/main" val="337703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44,761 claims made by 171,171 Wikipedia editors in </a:t>
            </a:r>
            <a:r>
              <a:rPr lang="en-US" dirty="0" err="1" smtClean="0"/>
              <a:t>infoboxes</a:t>
            </a:r>
            <a:r>
              <a:rPr lang="en-US" dirty="0" smtClean="0"/>
              <a:t>, with an evaluation set of 274 true claims identified from U.S. census data.  A popular</a:t>
            </a:r>
            <a:r>
              <a:rPr lang="en-US" baseline="0" dirty="0" smtClean="0"/>
              <a:t> city like LA will have far more discord than a petty city like Lincoln, Illinois</a:t>
            </a:r>
            <a:endParaRPr lang="en-US" dirty="0" smtClean="0"/>
          </a:p>
          <a:p>
            <a:endParaRPr lang="en-US" dirty="0" smtClean="0"/>
          </a:p>
          <a:p>
            <a:r>
              <a:rPr lang="en-US" dirty="0" smtClean="0"/>
              <a:t>Some cities are far more contentious than others;</a:t>
            </a:r>
            <a:r>
              <a:rPr lang="en-US" baseline="0" dirty="0" smtClean="0"/>
              <a:t> we expected models capable of capturing the varying difficulty of ME sets to do well, which they did.</a:t>
            </a:r>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82</a:t>
            </a:fld>
            <a:endParaRPr lang="en-US"/>
          </a:p>
        </p:txBody>
      </p:sp>
    </p:spTree>
    <p:extLst>
      <p:ext uri="{BB962C8B-B14F-4D97-AF65-F5344CB8AC3E}">
        <p14:creationId xmlns:p14="http://schemas.microsoft.com/office/powerpoint/2010/main" val="3132850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Fact-finders</a:t>
            </a:r>
            <a:r>
              <a:rPr lang="en-US" baseline="0" dirty="0" smtClean="0"/>
              <a:t> and are on the left, LCA models are on the right.  _g _s _m subscripts.</a:t>
            </a:r>
            <a:endParaRPr lang="en-US" dirty="0" smtClean="0"/>
          </a:p>
          <a:p>
            <a:endParaRPr lang="en-US" dirty="0" smtClean="0"/>
          </a:p>
          <a:p>
            <a:r>
              <a:rPr lang="en-US" dirty="0" smtClean="0"/>
              <a:t>14,287 claims</a:t>
            </a:r>
            <a:r>
              <a:rPr lang="en-US" baseline="0" dirty="0" smtClean="0"/>
              <a:t> </a:t>
            </a:r>
            <a:r>
              <a:rPr lang="en-US" dirty="0" smtClean="0"/>
              <a:t>of the authorship of various books by 894 websites, with an evaluation set of 605 true claims collected by examining the books’ covers.</a:t>
            </a:r>
          </a:p>
          <a:p>
            <a:r>
              <a:rPr lang="en-US" dirty="0" smtClean="0"/>
              <a:t>Notice</a:t>
            </a:r>
            <a:r>
              <a:rPr lang="en-US" baseline="0" dirty="0" smtClean="0"/>
              <a:t> the performance of </a:t>
            </a:r>
            <a:r>
              <a:rPr lang="en-US" baseline="0" dirty="0" err="1" smtClean="0"/>
              <a:t>GuessLCA</a:t>
            </a:r>
            <a:r>
              <a:rPr lang="en-US" baseline="0" dirty="0" smtClean="0"/>
              <a:t>—</a:t>
            </a:r>
            <a:r>
              <a:rPr lang="en-US" baseline="0" dirty="0" err="1" smtClean="0"/>
              <a:t>GuessLCA</a:t>
            </a:r>
            <a:r>
              <a:rPr lang="en-US" baseline="0" dirty="0" smtClean="0"/>
              <a:t> performs consistently well across domains and is quite tractable; it’s a good thing.</a:t>
            </a:r>
          </a:p>
          <a:p>
            <a:r>
              <a:rPr lang="en-US" dirty="0" err="1" smtClean="0"/>
              <a:t>LieLCA_s</a:t>
            </a:r>
            <a:r>
              <a:rPr lang="en-US" dirty="0" smtClean="0"/>
              <a:t>:</a:t>
            </a:r>
            <a:r>
              <a:rPr lang="en-US" baseline="0" dirty="0" smtClean="0"/>
              <a:t> sources vary in tendency to lie (consistent mistakes) or guess by copying prevailing sources.</a:t>
            </a:r>
          </a:p>
          <a:p>
            <a:r>
              <a:rPr lang="en-US" baseline="0" dirty="0" smtClean="0"/>
              <a:t>---</a:t>
            </a:r>
            <a:endParaRPr lang="en-US" dirty="0" smtClean="0"/>
          </a:p>
          <a:p>
            <a:r>
              <a:rPr lang="en-US" dirty="0" smtClean="0"/>
              <a:t>The </a:t>
            </a:r>
            <a:r>
              <a:rPr lang="en-US" dirty="0" err="1" smtClean="0"/>
              <a:t>LieLCA_s</a:t>
            </a:r>
            <a:r>
              <a:rPr lang="en-US" dirty="0" smtClean="0"/>
              <a:t> generative story fits especially</a:t>
            </a:r>
            <a:r>
              <a:rPr lang="en-US" baseline="0" dirty="0" smtClean="0"/>
              <a:t> </a:t>
            </a:r>
            <a:r>
              <a:rPr lang="en-US" dirty="0" smtClean="0"/>
              <a:t>well with what we know about online booksellers a priori:</a:t>
            </a:r>
            <a:r>
              <a:rPr lang="en-US" baseline="0" dirty="0" smtClean="0"/>
              <a:t> </a:t>
            </a:r>
            <a:r>
              <a:rPr lang="en-US" dirty="0" smtClean="0"/>
              <a:t>some sources will consistently corrupt, abbreviate or omit</a:t>
            </a:r>
            <a:r>
              <a:rPr lang="en-US" baseline="0" dirty="0" smtClean="0"/>
              <a:t> </a:t>
            </a:r>
            <a:r>
              <a:rPr lang="en-US" dirty="0" smtClean="0"/>
              <a:t>authors names (in other words, they consistently “lie”), while others “guess” by copying prevailing sources</a:t>
            </a:r>
          </a:p>
          <a:p>
            <a:r>
              <a:rPr lang="en-US" dirty="0" smtClean="0"/>
              <a:t>since they tend not to research the information themselves</a:t>
            </a:r>
            <a:r>
              <a:rPr lang="en-US" baseline="0" dirty="0" smtClean="0"/>
              <a:t> </a:t>
            </a:r>
            <a:r>
              <a:rPr lang="en-US" dirty="0" smtClean="0"/>
              <a:t>(low Ds)</a:t>
            </a:r>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83</a:t>
            </a:fld>
            <a:endParaRPr lang="en-US"/>
          </a:p>
        </p:txBody>
      </p:sp>
    </p:spTree>
    <p:extLst>
      <p:ext uri="{BB962C8B-B14F-4D97-AF65-F5344CB8AC3E}">
        <p14:creationId xmlns:p14="http://schemas.microsoft.com/office/powerpoint/2010/main" val="1501369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can’t use this to make money!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Predicting whether stocks would outperform</a:t>
            </a:r>
            <a:r>
              <a:rPr lang="en-US" baseline="0" dirty="0" smtClean="0"/>
              <a:t> S&amp;P 500.  </a:t>
            </a:r>
            <a:r>
              <a:rPr lang="en-US" dirty="0" smtClean="0"/>
              <a:t>Rather complicated setup, but ~4K distinct analysts and ~80K</a:t>
            </a:r>
            <a:r>
              <a:rPr lang="en-US" baseline="0" dirty="0" smtClean="0"/>
              <a:t> </a:t>
            </a:r>
            <a:r>
              <a:rPr lang="en-US" dirty="0" smtClean="0"/>
              <a:t>distinct stock predictions; evaluation set consists of</a:t>
            </a:r>
            <a:r>
              <a:rPr lang="en-US" baseline="0" dirty="0" smtClean="0"/>
              <a:t> </a:t>
            </a:r>
            <a:r>
              <a:rPr lang="en-US" dirty="0" smtClean="0"/>
              <a:t>560 correct</a:t>
            </a:r>
            <a:r>
              <a:rPr lang="en-US" baseline="0" dirty="0" smtClean="0"/>
              <a:t> predictions</a:t>
            </a:r>
            <a:r>
              <a:rPr lang="en-US" dirty="0" smtClean="0"/>
              <a:t> where analysts disagreed.  Semi-supervised because</a:t>
            </a:r>
            <a:r>
              <a:rPr lang="en-US" baseline="0" dirty="0" smtClean="0"/>
              <a:t> we looked at the problem over time and (at each given point) was known to us.</a:t>
            </a:r>
            <a:endParaRPr lang="en-US" dirty="0" smtClean="0"/>
          </a:p>
          <a:p>
            <a:r>
              <a:rPr lang="en-US" dirty="0" smtClean="0"/>
              <a:t>Stocks</a:t>
            </a:r>
            <a:r>
              <a:rPr lang="en-US" baseline="0" dirty="0" smtClean="0"/>
              <a:t> are very hard to predict, and voting does worse than random.  Analysts as a whole are overly optimistic, and stocks are all comparably hard to predict.  Therefore it makes sense that we suffer </a:t>
            </a:r>
            <a:r>
              <a:rPr lang="en-US" baseline="0" dirty="0" err="1" smtClean="0"/>
              <a:t>overfitting</a:t>
            </a:r>
            <a:r>
              <a:rPr lang="en-US" baseline="0" dirty="0" smtClean="0"/>
              <a:t> trying capture difficulty of individual stocks or tendency towards mistake of individual analysts.</a:t>
            </a:r>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84</a:t>
            </a:fld>
            <a:endParaRPr lang="en-US"/>
          </a:p>
        </p:txBody>
      </p:sp>
    </p:spTree>
    <p:extLst>
      <p:ext uri="{BB962C8B-B14F-4D97-AF65-F5344CB8AC3E}">
        <p14:creationId xmlns:p14="http://schemas.microsoft.com/office/powerpoint/2010/main" val="753108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FantasySCOTUS</a:t>
            </a:r>
            <a:r>
              <a:rPr lang="en-US" dirty="0" smtClean="0"/>
              <a:t>: 1138 users; 53 decided cases, 24 undecided.</a:t>
            </a:r>
          </a:p>
          <a:p>
            <a:r>
              <a:rPr lang="en-US" dirty="0" smtClean="0"/>
              <a:t>10-fold cross-validation, each fold tuned by nested 4-fold cross-validation.</a:t>
            </a:r>
          </a:p>
          <a:p>
            <a:r>
              <a:rPr lang="en-US" dirty="0" err="1" smtClean="0"/>
              <a:t>LieLCA</a:t>
            </a:r>
            <a:r>
              <a:rPr lang="en-US" dirty="0" smtClean="0"/>
              <a:t> and </a:t>
            </a:r>
            <a:r>
              <a:rPr lang="en-US" dirty="0" err="1" smtClean="0"/>
              <a:t>MistakeLCA</a:t>
            </a:r>
            <a:r>
              <a:rPr lang="en-US" dirty="0" smtClean="0"/>
              <a:t> are too</a:t>
            </a:r>
            <a:r>
              <a:rPr lang="en-US" baseline="0" dirty="0" smtClean="0"/>
              <a:t> expensive to tune this way and are omitted here.</a:t>
            </a:r>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85</a:t>
            </a:fld>
            <a:endParaRPr lang="en-US"/>
          </a:p>
        </p:txBody>
      </p:sp>
    </p:spTree>
    <p:extLst>
      <p:ext uri="{BB962C8B-B14F-4D97-AF65-F5344CB8AC3E}">
        <p14:creationId xmlns:p14="http://schemas.microsoft.com/office/powerpoint/2010/main" val="1364345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Negative claims is critical for probabilities</a:t>
            </a:r>
            <a:r>
              <a:rPr lang="en-US" baseline="0" dirty="0" smtClean="0"/>
              <a:t> (0.5 threshold). If only want to top-1, it’s probably ok to only consider positive claims.</a:t>
            </a:r>
            <a:endParaRPr lang="en-US" dirty="0"/>
          </a:p>
        </p:txBody>
      </p:sp>
      <p:sp>
        <p:nvSpPr>
          <p:cNvPr id="4" name="Slide Number Placeholder 3"/>
          <p:cNvSpPr>
            <a:spLocks noGrp="1"/>
          </p:cNvSpPr>
          <p:nvPr>
            <p:ph type="sldNum" sz="quarter" idx="10"/>
          </p:nvPr>
        </p:nvSpPr>
        <p:spPr/>
        <p:txBody>
          <a:bodyPr/>
          <a:lstStyle/>
          <a:p>
            <a:pPr>
              <a:defRPr/>
            </a:pPr>
            <a:fld id="{7C3D4BB9-8143-4BF1-90D0-6C36DB1161B3}" type="slidenum">
              <a:rPr lang="zh-CN" altLang="en-US" smtClean="0"/>
              <a:pPr>
                <a:defRPr/>
              </a:pPr>
              <a:t>93</a:t>
            </a:fld>
            <a:endParaRPr lang="zh-CN" altLang="en-US"/>
          </a:p>
        </p:txBody>
      </p:sp>
    </p:spTree>
    <p:extLst>
      <p:ext uri="{BB962C8B-B14F-4D97-AF65-F5344CB8AC3E}">
        <p14:creationId xmlns:p14="http://schemas.microsoft.com/office/powerpoint/2010/main" val="4097379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Experimental results suspicious</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95</a:t>
            </a:fld>
            <a:endParaRPr lang="en-US"/>
          </a:p>
        </p:txBody>
      </p:sp>
    </p:spTree>
    <p:extLst>
      <p:ext uri="{BB962C8B-B14F-4D97-AF65-F5344CB8AC3E}">
        <p14:creationId xmlns:p14="http://schemas.microsoft.com/office/powerpoint/2010/main" val="396536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endParaRPr lang="en-US" smtClean="0"/>
          </a:p>
        </p:txBody>
      </p:sp>
      <p:sp>
        <p:nvSpPr>
          <p:cNvPr id="61444" name="Slide Number Placeholder 3"/>
          <p:cNvSpPr txBox="1">
            <a:spLocks noGrp="1"/>
          </p:cNvSpPr>
          <p:nvPr/>
        </p:nvSpPr>
        <p:spPr bwMode="auto">
          <a:xfrm>
            <a:off x="5438458" y="6948170"/>
            <a:ext cx="41605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F8361A6-37DD-43BB-8EFE-337CDD9A6021}" type="slidenum">
              <a:rPr lang="en-US" sz="1200"/>
              <a:pPr algn="r" eaLnBrk="1" hangingPunct="1"/>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LTM</a:t>
            </a:r>
            <a:r>
              <a:rPr lang="en-US" baseline="0" dirty="0" err="1" smtClean="0"/>
              <a:t>pos</a:t>
            </a:r>
            <a:r>
              <a:rPr lang="en-US" baseline="0" dirty="0" smtClean="0"/>
              <a:t> only consider positive claims. 3-Estimate and voting too conservative. </a:t>
            </a:r>
            <a:r>
              <a:rPr lang="en-US" baseline="0" dirty="0" err="1" smtClean="0"/>
              <a:t>TruthFinder</a:t>
            </a:r>
            <a:r>
              <a:rPr lang="en-US" baseline="0" dirty="0" smtClean="0"/>
              <a:t>, </a:t>
            </a:r>
            <a:r>
              <a:rPr lang="en-US" baseline="0" dirty="0" err="1" smtClean="0"/>
              <a:t>etc</a:t>
            </a:r>
            <a:r>
              <a:rPr lang="en-US" baseline="0" dirty="0" smtClean="0"/>
              <a:t> (does not consider negative claims) too optimistic predicting everything is true.</a:t>
            </a:r>
            <a:endParaRPr lang="en-US" dirty="0"/>
          </a:p>
        </p:txBody>
      </p:sp>
      <p:sp>
        <p:nvSpPr>
          <p:cNvPr id="4" name="Slide Number Placeholder 3"/>
          <p:cNvSpPr>
            <a:spLocks noGrp="1"/>
          </p:cNvSpPr>
          <p:nvPr>
            <p:ph type="sldNum" sz="quarter" idx="10"/>
          </p:nvPr>
        </p:nvSpPr>
        <p:spPr/>
        <p:txBody>
          <a:bodyPr/>
          <a:lstStyle/>
          <a:p>
            <a:pPr>
              <a:defRPr/>
            </a:pPr>
            <a:fld id="{7C3D4BB9-8143-4BF1-90D0-6C36DB1161B3}" type="slidenum">
              <a:rPr lang="zh-CN" altLang="en-US" smtClean="0"/>
              <a:pPr>
                <a:defRPr/>
              </a:pPr>
              <a:t>96</a:t>
            </a:fld>
            <a:endParaRPr lang="zh-CN" altLang="en-US"/>
          </a:p>
        </p:txBody>
      </p:sp>
    </p:spTree>
    <p:extLst>
      <p:ext uri="{BB962C8B-B14F-4D97-AF65-F5344CB8AC3E}">
        <p14:creationId xmlns:p14="http://schemas.microsoft.com/office/powerpoint/2010/main" val="480768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97</a:t>
            </a:fld>
            <a:endParaRPr lang="en-US"/>
          </a:p>
        </p:txBody>
      </p:sp>
    </p:spTree>
    <p:extLst>
      <p:ext uri="{BB962C8B-B14F-4D97-AF65-F5344CB8AC3E}">
        <p14:creationId xmlns:p14="http://schemas.microsoft.com/office/powerpoint/2010/main" val="1669755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Uh, scale?  Ideally</a:t>
            </a:r>
            <a:r>
              <a:rPr lang="en-US" baseline="0" dirty="0" smtClean="0"/>
              <a:t> we would want to also see the average relative error; getting the population of one huge city slightly wrong is not as bad as getting the population of 100 small towns totally wrong.  Also not clear how much the outlier pruning is helping.</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101</a:t>
            </a:fld>
            <a:endParaRPr lang="en-US"/>
          </a:p>
        </p:txBody>
      </p:sp>
    </p:spTree>
    <p:extLst>
      <p:ext uri="{BB962C8B-B14F-4D97-AF65-F5344CB8AC3E}">
        <p14:creationId xmlns:p14="http://schemas.microsoft.com/office/powerpoint/2010/main" val="2410947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107</a:t>
            </a:fld>
            <a:endParaRPr lang="en-US"/>
          </a:p>
        </p:txBody>
      </p:sp>
    </p:spTree>
    <p:extLst>
      <p:ext uri="{BB962C8B-B14F-4D97-AF65-F5344CB8AC3E}">
        <p14:creationId xmlns:p14="http://schemas.microsoft.com/office/powerpoint/2010/main" val="33730152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say something about why this works; </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108</a:t>
            </a:fld>
            <a:endParaRPr lang="en-US"/>
          </a:p>
        </p:txBody>
      </p:sp>
    </p:spTree>
    <p:extLst>
      <p:ext uri="{BB962C8B-B14F-4D97-AF65-F5344CB8AC3E}">
        <p14:creationId xmlns:p14="http://schemas.microsoft.com/office/powerpoint/2010/main" val="3499934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109</a:t>
            </a:fld>
            <a:endParaRPr lang="en-US"/>
          </a:p>
        </p:txBody>
      </p:sp>
    </p:spTree>
    <p:extLst>
      <p:ext uri="{BB962C8B-B14F-4D97-AF65-F5344CB8AC3E}">
        <p14:creationId xmlns:p14="http://schemas.microsoft.com/office/powerpoint/2010/main" val="30027478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Sources copying</a:t>
            </a:r>
          </a:p>
          <a:p>
            <a:endParaRPr lang="en-US" dirty="0" smtClean="0"/>
          </a:p>
          <a:p>
            <a:r>
              <a:rPr lang="en-US" dirty="0" smtClean="0"/>
              <a:t>How is</a:t>
            </a:r>
            <a:r>
              <a:rPr lang="en-US" baseline="0" dirty="0" smtClean="0"/>
              <a:t> similarity of evidence a measure of trustworthiness</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111</a:t>
            </a:fld>
            <a:endParaRPr lang="en-US"/>
          </a:p>
        </p:txBody>
      </p:sp>
    </p:spTree>
    <p:extLst>
      <p:ext uri="{BB962C8B-B14F-4D97-AF65-F5344CB8AC3E}">
        <p14:creationId xmlns:p14="http://schemas.microsoft.com/office/powerpoint/2010/main" val="2678882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112</a:t>
            </a:fld>
            <a:endParaRPr lang="en-US"/>
          </a:p>
        </p:txBody>
      </p:sp>
    </p:spTree>
    <p:extLst>
      <p:ext uri="{BB962C8B-B14F-4D97-AF65-F5344CB8AC3E}">
        <p14:creationId xmlns:p14="http://schemas.microsoft.com/office/powerpoint/2010/main" val="33342699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some point you need to talk about the assumptions that underlie the model. Just formulae isn’t good enough.</a:t>
            </a:r>
          </a:p>
          <a:p>
            <a:endParaRPr lang="en-US" dirty="0" smtClean="0"/>
          </a:p>
          <a:p>
            <a:r>
              <a:rPr lang="en-US" dirty="0" smtClean="0"/>
              <a:t>QD:</a:t>
            </a:r>
            <a:r>
              <a:rPr lang="en-US" baseline="0" dirty="0" smtClean="0"/>
              <a:t> How do you initialize the model</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113</a:t>
            </a:fld>
            <a:endParaRPr lang="en-US"/>
          </a:p>
        </p:txBody>
      </p:sp>
    </p:spTree>
    <p:extLst>
      <p:ext uri="{BB962C8B-B14F-4D97-AF65-F5344CB8AC3E}">
        <p14:creationId xmlns:p14="http://schemas.microsoft.com/office/powerpoint/2010/main" val="17831776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114</a:t>
            </a:fld>
            <a:endParaRPr lang="en-US"/>
          </a:p>
        </p:txBody>
      </p:sp>
    </p:spTree>
    <p:extLst>
      <p:ext uri="{BB962C8B-B14F-4D97-AF65-F5344CB8AC3E}">
        <p14:creationId xmlns:p14="http://schemas.microsoft.com/office/powerpoint/2010/main" val="2678882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E2EA9F-4B27-462E-8F13-DCA69E157D5D}" type="slidenum">
              <a:rPr lang="en-US" smtClean="0">
                <a:latin typeface="Times New Roman" pitchFamily="18" charset="0"/>
              </a:rPr>
              <a:pPr eaLnBrk="1" hangingPunct="1"/>
              <a:t>7</a:t>
            </a:fld>
            <a:endParaRPr lang="en-US" smtClean="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1280160" y="3474721"/>
            <a:ext cx="7040880" cy="3366770"/>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present it first as a retrieval model, where ranking is done w.r.t. another metric.</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121</a:t>
            </a:fld>
            <a:endParaRPr lang="en-US"/>
          </a:p>
        </p:txBody>
      </p:sp>
    </p:spTree>
    <p:extLst>
      <p:ext uri="{BB962C8B-B14F-4D97-AF65-F5344CB8AC3E}">
        <p14:creationId xmlns:p14="http://schemas.microsoft.com/office/powerpoint/2010/main" val="4070222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eaLnBrk="1" hangingPunct="1"/>
            <a:endParaRPr lang="en-IN" dirty="0" smtClean="0">
              <a:latin typeface="Arial" charset="0"/>
            </a:endParaRPr>
          </a:p>
        </p:txBody>
      </p:sp>
      <p:sp>
        <p:nvSpPr>
          <p:cNvPr id="34820" name="Slide Number Placeholder 3"/>
          <p:cNvSpPr>
            <a:spLocks noGrp="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03B38944-3791-49A1-A26E-1A099630B4D5}" type="slidenum">
              <a:rPr lang="en-US" smtClean="0"/>
              <a:pPr eaLnBrk="1" hangingPunct="1"/>
              <a:t>123</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a:ln/>
        </p:spPr>
      </p:sp>
      <p:sp>
        <p:nvSpPr>
          <p:cNvPr id="35843" name="Rectangle 3"/>
          <p:cNvSpPr>
            <a:spLocks noGrp="1"/>
          </p:cNvSpPr>
          <p:nvPr>
            <p:ph type="body" idx="1"/>
          </p:nvPr>
        </p:nvSpPr>
        <p:spPr>
          <a:noFill/>
        </p:spPr>
        <p:txBody>
          <a:bodyPr/>
          <a:lstStyle/>
          <a:p>
            <a:pPr eaLnBrk="1" hangingPunct="1"/>
            <a:endParaRPr lang="en-US" smtClean="0">
              <a:ea typeface="宋体"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research  question here is more basic, and goes to the ability to determine what is trustworthy, given a large collection of text.  I think that you need to emphasize it; and, then argue that people can only sample it; this justifies, in some sense, the overall research program. </a:t>
            </a:r>
          </a:p>
          <a:p>
            <a:endParaRPr lang="en-US" dirty="0" smtClean="0"/>
          </a:p>
          <a:p>
            <a:r>
              <a:rPr lang="en-US" dirty="0" smtClean="0"/>
              <a:t>QD: How do baseline</a:t>
            </a:r>
            <a:r>
              <a:rPr lang="en-US" baseline="0" dirty="0" smtClean="0"/>
              <a:t>s work?</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125</a:t>
            </a:fld>
            <a:endParaRPr lang="en-US"/>
          </a:p>
        </p:txBody>
      </p:sp>
    </p:spTree>
    <p:extLst>
      <p:ext uri="{BB962C8B-B14F-4D97-AF65-F5344CB8AC3E}">
        <p14:creationId xmlns:p14="http://schemas.microsoft.com/office/powerpoint/2010/main" val="37029873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what way does it depend on evidence?</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128</a:t>
            </a:fld>
            <a:endParaRPr lang="en-US"/>
          </a:p>
        </p:txBody>
      </p:sp>
    </p:spTree>
    <p:extLst>
      <p:ext uri="{BB962C8B-B14F-4D97-AF65-F5344CB8AC3E}">
        <p14:creationId xmlns:p14="http://schemas.microsoft.com/office/powerpoint/2010/main" val="35184668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129</a:t>
            </a:fld>
            <a:endParaRPr lang="en-US"/>
          </a:p>
        </p:txBody>
      </p:sp>
    </p:spTree>
    <p:extLst>
      <p:ext uri="{BB962C8B-B14F-4D97-AF65-F5344CB8AC3E}">
        <p14:creationId xmlns:p14="http://schemas.microsoft.com/office/powerpoint/2010/main" val="26788820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138</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149</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150</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151</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5AF04C-CA5E-4C4D-94B8-0F454A398D84}" type="slidenum">
              <a:rPr lang="en-US" smtClean="0">
                <a:latin typeface="Times New Roman" pitchFamily="18" charset="0"/>
              </a:rPr>
              <a:pPr eaLnBrk="1" hangingPunct="1"/>
              <a:t>8</a:t>
            </a:fld>
            <a:endParaRPr lang="en-US" smtClean="0">
              <a:latin typeface="Times New Roman" pitchFamily="18" charset="0"/>
            </a:endParaRPr>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xfrm>
            <a:off x="960120" y="3474720"/>
            <a:ext cx="7680960" cy="3291840"/>
          </a:xfrm>
          <a:noFill/>
        </p:spPr>
        <p:txBody>
          <a:bodyPr/>
          <a:lstStyle/>
          <a:p>
            <a:pPr eaLnBrk="1" hangingPunct="1"/>
            <a:r>
              <a:rPr lang="en-US" smtClean="0"/>
              <a:t>Users share their experiences in message boards, forums, and blogs.</a:t>
            </a:r>
            <a:endParaRPr lang="en-IN" smtClean="0"/>
          </a:p>
        </p:txBody>
      </p:sp>
      <p:sp>
        <p:nvSpPr>
          <p:cNvPr id="63493" name="Slide Number Placeholder 3"/>
          <p:cNvSpPr txBox="1">
            <a:spLocks noGrp="1"/>
          </p:cNvSpPr>
          <p:nvPr/>
        </p:nvSpPr>
        <p:spPr bwMode="auto">
          <a:xfrm>
            <a:off x="5438458" y="6948170"/>
            <a:ext cx="41605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A84EDD8-5F7A-46A1-AF7B-787DE1FCF0F0}" type="slidenum">
              <a:rPr lang="en-US" sz="1200">
                <a:ea typeface="Arial Unicode MS" pitchFamily="34" charset="-128"/>
                <a:cs typeface="Arial Unicode MS" pitchFamily="34" charset="-128"/>
              </a:rPr>
              <a:pPr algn="r" eaLnBrk="1" hangingPunct="1"/>
              <a:t>8</a:t>
            </a:fld>
            <a:endParaRPr lang="en-US" sz="1200">
              <a:ea typeface="Arial Unicode MS" pitchFamily="34" charset="-128"/>
              <a:cs typeface="Arial Unicode MS"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152</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fld id="{7715C4BC-5A82-43B1-968D-8864495C58B5}" type="slidenum">
              <a:rPr lang="en-US" smtClean="0"/>
              <a:pPr/>
              <a:t>154</a:t>
            </a:fld>
            <a:endParaRPr lang="en-US" smtClean="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65A12826-8FD9-4DAF-88C2-F58A54AE3655}" type="slidenum">
              <a:rPr lang="en-US" sz="1200" b="0"/>
              <a:pPr algn="r"/>
              <a:t>155</a:t>
            </a:fld>
            <a:endParaRPr lang="en-US" sz="1200" b="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pPr eaLnBrk="1" hangingPunct="1"/>
            <a:r>
              <a:rPr lang="en-US" smtClean="0"/>
              <a:t>Note that the mutual exclusion (e.g. a person has exactly one age) is excluded from these FOL sentences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5139DC1B-7582-4D22-A53E-721BFA0FE034}" type="slidenum">
              <a:rPr lang="en-US" sz="1200" b="0"/>
              <a:pPr algn="r"/>
              <a:t>156</a:t>
            </a:fld>
            <a:endParaRPr lang="en-US" sz="1200" b="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pPr eaLnBrk="1" hangingPunct="1"/>
            <a:r>
              <a:rPr lang="en-US" smtClean="0"/>
              <a:t>Should replace with city examples?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FOL</a:t>
            </a:r>
            <a:r>
              <a:rPr lang="en-US" baseline="0" dirty="0" smtClean="0"/>
              <a:t> is a convenient high-level representation</a:t>
            </a:r>
            <a:endParaRPr lang="en-US" dirty="0"/>
          </a:p>
        </p:txBody>
      </p:sp>
      <p:sp>
        <p:nvSpPr>
          <p:cNvPr id="4" name="Slide Number Placeholder 3"/>
          <p:cNvSpPr>
            <a:spLocks noGrp="1"/>
          </p:cNvSpPr>
          <p:nvPr>
            <p:ph type="sldNum" sz="quarter" idx="10"/>
          </p:nvPr>
        </p:nvSpPr>
        <p:spPr/>
        <p:txBody>
          <a:bodyPr/>
          <a:lstStyle/>
          <a:p>
            <a:pPr>
              <a:defRPr/>
            </a:pPr>
            <a:fld id="{A92A1937-746D-4367-BB25-4EF11FE168B0}" type="slidenum">
              <a:rPr lang="en-US" smtClean="0"/>
              <a:pPr>
                <a:defRPr/>
              </a:pPr>
              <a:t>157</a:t>
            </a:fld>
            <a:endParaRPr lang="en-US"/>
          </a:p>
        </p:txBody>
      </p:sp>
    </p:spTree>
    <p:extLst>
      <p:ext uri="{BB962C8B-B14F-4D97-AF65-F5344CB8AC3E}">
        <p14:creationId xmlns:p14="http://schemas.microsoft.com/office/powerpoint/2010/main" val="35471309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0DA1E5-E1E0-47F3-85FA-06E91DE28FF4}" type="slidenum">
              <a:rPr lang="en-US" sz="1200" b="0"/>
              <a:pPr algn="r"/>
              <a:t>159</a:t>
            </a:fld>
            <a:endParaRPr lang="en-US" sz="1200" b="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1087C805-7383-4F7B-9BAC-96B46DCB343A}" type="slidenum">
              <a:rPr lang="en-US" sz="1200" b="0"/>
              <a:pPr algn="r"/>
              <a:t>160</a:t>
            </a:fld>
            <a:endParaRPr lang="en-US" sz="1200" b="0"/>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C4AA0E1-0BA7-4D8A-AB28-25162D499940}" type="slidenum">
              <a:rPr lang="en-US" sz="1200" b="0"/>
              <a:pPr algn="r"/>
              <a:t>161</a:t>
            </a:fld>
            <a:endParaRPr lang="en-US" sz="1200" b="0"/>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p:spPr>
        <p:txBody>
          <a:bodyPr/>
          <a:lstStyle/>
          <a:p>
            <a:pPr eaLnBrk="1" hangingPunct="1"/>
            <a:r>
              <a:rPr lang="en-US" dirty="0" smtClean="0"/>
              <a:t>“Truth” comes from census data</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C4AA0E1-0BA7-4D8A-AB28-25162D499940}" type="slidenum">
              <a:rPr lang="en-US" sz="1200" b="0"/>
              <a:pPr algn="r"/>
              <a:t>162</a:t>
            </a:fld>
            <a:endParaRPr lang="en-US" sz="1200" b="0"/>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p:spPr>
        <p:txBody>
          <a:bodyPr/>
          <a:lstStyle/>
          <a:p>
            <a:pPr eaLnBrk="1" hangingPunct="1"/>
            <a:r>
              <a:rPr lang="en-US" dirty="0" smtClean="0"/>
              <a:t>“Truth” comes from census data</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EF1E88B2-740B-4B5F-B007-E16735EF8909}" type="slidenum">
              <a:rPr lang="en-US" sz="1200" b="0"/>
              <a:pPr algn="r"/>
              <a:t>163</a:t>
            </a:fld>
            <a:endParaRPr lang="en-US" sz="1200" b="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pPr eaLnBrk="1" hangingPunct="1"/>
            <a:r>
              <a:rPr lang="en-US" dirty="0" smtClean="0"/>
              <a:t>Subject truth experiment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065588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181C52C1-BA86-47F4-A994-3CE05EC7B38C}" type="slidenum">
              <a:rPr lang="en-US" sz="1200" b="0"/>
              <a:pPr algn="r"/>
              <a:t>164</a:t>
            </a:fld>
            <a:endParaRPr lang="en-US" sz="1200" b="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p:spPr>
        <p:txBody>
          <a:bodyPr/>
          <a:lstStyle/>
          <a:p>
            <a:pPr eaLnBrk="1" hangingPunct="1"/>
            <a:r>
              <a:rPr lang="en-US" smtClean="0"/>
              <a:t>“Truth” comes from census data</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EF1E88B2-740B-4B5F-B007-E16735EF8909}" type="slidenum">
              <a:rPr lang="en-US" sz="1200" b="0"/>
              <a:pPr algn="r"/>
              <a:t>165</a:t>
            </a:fld>
            <a:endParaRPr lang="en-US" sz="1200" b="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pPr eaLnBrk="1" hangingPunct="1"/>
            <a:r>
              <a:rPr lang="en-US" smtClean="0"/>
              <a:t>“Truth” comes from census data</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166</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168</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169</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r>
              <a:rPr lang="en-US" dirty="0" smtClean="0"/>
              <a:t>These results are extremely good—in many cases the joint</a:t>
            </a:r>
            <a:r>
              <a:rPr lang="en-US" baseline="0" dirty="0" smtClean="0"/>
              <a:t> framework is almost summing the advantage of its two constituent frameworks!</a:t>
            </a:r>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b_{</a:t>
            </a:r>
            <a:r>
              <a:rPr lang="en-US" dirty="0" err="1" smtClean="0"/>
              <a:t>s,c</a:t>
            </a:r>
            <a:r>
              <a:rPr lang="en-US" dirty="0" smtClean="0"/>
              <a:t>} and w_{</a:t>
            </a:r>
            <a:r>
              <a:rPr lang="en-US" dirty="0" err="1" smtClean="0"/>
              <a:t>s,m</a:t>
            </a:r>
            <a:r>
              <a:rPr lang="en-US" dirty="0" smtClean="0"/>
              <a:t>} can be real-valued.</a:t>
            </a:r>
          </a:p>
          <a:p>
            <a:r>
              <a:rPr lang="en-US" dirty="0" smtClean="0"/>
              <a:t>Many other</a:t>
            </a:r>
            <a:r>
              <a:rPr lang="en-US" baseline="0" dirty="0" smtClean="0"/>
              <a:t> possible observations X: properties of the mutual exclusion sets/claims that indicate they’re “harder”, properties of sources that indicate they’re more credible, etc.</a:t>
            </a:r>
            <a:endParaRPr lang="en-US" dirty="0" smtClean="0"/>
          </a:p>
          <a:p>
            <a:r>
              <a:rPr lang="en-US" dirty="0" smtClean="0"/>
              <a:t>W’s are constant!  Typically used as binary switch.  We don’t care how they’re generated</a:t>
            </a:r>
            <a:r>
              <a:rPr lang="en-US" baseline="0" dirty="0" smtClean="0"/>
              <a:t> (e.g. how sources choose which ME sets to talk about).</a:t>
            </a:r>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173</a:t>
            </a:fld>
            <a:endParaRPr lang="en-US"/>
          </a:p>
        </p:txBody>
      </p:sp>
    </p:spTree>
    <p:extLst>
      <p:ext uri="{BB962C8B-B14F-4D97-AF65-F5344CB8AC3E}">
        <p14:creationId xmlns:p14="http://schemas.microsoft.com/office/powerpoint/2010/main" val="31471144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comfortable with plate diagrams, here you go</a:t>
            </a:r>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174</a:t>
            </a:fld>
            <a:endParaRPr lang="en-US"/>
          </a:p>
        </p:txBody>
      </p:sp>
    </p:spTree>
    <p:extLst>
      <p:ext uri="{BB962C8B-B14F-4D97-AF65-F5344CB8AC3E}">
        <p14:creationId xmlns:p14="http://schemas.microsoft.com/office/powerpoint/2010/main" val="41180673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write the joint probability as such,</a:t>
            </a:r>
            <a:r>
              <a:rPr lang="en-US" baseline="0" dirty="0" smtClean="0"/>
              <a:t> and this drives the algorithm</a:t>
            </a:r>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175</a:t>
            </a:fld>
            <a:endParaRPr lang="en-US"/>
          </a:p>
        </p:txBody>
      </p:sp>
    </p:spTree>
    <p:extLst>
      <p:ext uri="{BB962C8B-B14F-4D97-AF65-F5344CB8AC3E}">
        <p14:creationId xmlns:p14="http://schemas.microsoft.com/office/powerpoint/2010/main" val="10899247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a conditional distribution over the</a:t>
            </a:r>
            <a:r>
              <a:rPr lang="en-US" baseline="0" dirty="0" smtClean="0"/>
              <a:t> claims where we don’t already know the truth given our observations, the parameters, and the claims for which the truth is known (in a semi-supervised setting).  However, calculating this exactly would be too hard: instead we use a MAP approximation.</a:t>
            </a:r>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178</a:t>
            </a:fld>
            <a:endParaRPr lang="en-US"/>
          </a:p>
        </p:txBody>
      </p:sp>
    </p:spTree>
    <p:extLst>
      <p:ext uri="{BB962C8B-B14F-4D97-AF65-F5344CB8AC3E}">
        <p14:creationId xmlns:p14="http://schemas.microsoft.com/office/powerpoint/2010/main" val="4495741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Closed form EM updates == linear</a:t>
            </a:r>
            <a:r>
              <a:rPr lang="en-US" baseline="0" dirty="0" smtClean="0"/>
              <a:t> time per iteration == really fast (as fast as fact-finders)</a:t>
            </a:r>
          </a:p>
          <a:p>
            <a:r>
              <a:rPr lang="en-US" baseline="0" dirty="0" smtClean="0"/>
              <a:t>It isn’t always this easy!  Resort to gradient descent in other cases, sometimes per parameter (</a:t>
            </a:r>
            <a:r>
              <a:rPr lang="en-US" baseline="0" dirty="0" err="1" smtClean="0"/>
              <a:t>GuessLCA</a:t>
            </a:r>
            <a:r>
              <a:rPr lang="en-US" baseline="0" dirty="0" smtClean="0"/>
              <a:t>), sometimes jointly (others).</a:t>
            </a:r>
          </a:p>
          <a:p>
            <a:r>
              <a:rPr lang="en-US" baseline="0" dirty="0" smtClean="0"/>
              <a:t>The new value of H_s is essentially the expected proportion of true claims made by the source given our current parameters</a:t>
            </a:r>
            <a:endParaRPr lang="en-US" dirty="0" smtClean="0"/>
          </a:p>
        </p:txBody>
      </p:sp>
      <p:sp>
        <p:nvSpPr>
          <p:cNvPr id="4" name="Slide Number Placeholder 3"/>
          <p:cNvSpPr>
            <a:spLocks noGrp="1"/>
          </p:cNvSpPr>
          <p:nvPr>
            <p:ph type="sldNum" sz="quarter" idx="10"/>
          </p:nvPr>
        </p:nvSpPr>
        <p:spPr/>
        <p:txBody>
          <a:bodyPr/>
          <a:lstStyle/>
          <a:p>
            <a:fld id="{664A4E0F-394A-4CCF-9F32-7A1DA0F229D2}" type="slidenum">
              <a:rPr lang="en-US" smtClean="0"/>
              <a:t>179</a:t>
            </a:fld>
            <a:endParaRPr lang="en-US"/>
          </a:p>
        </p:txBody>
      </p:sp>
    </p:spTree>
    <p:extLst>
      <p:ext uri="{BB962C8B-B14F-4D97-AF65-F5344CB8AC3E}">
        <p14:creationId xmlns:p14="http://schemas.microsoft.com/office/powerpoint/2010/main" val="3111838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10</a:t>
            </a:fld>
            <a:endParaRPr lang="en-US"/>
          </a:p>
        </p:txBody>
      </p:sp>
    </p:spTree>
    <p:extLst>
      <p:ext uri="{BB962C8B-B14F-4D97-AF65-F5344CB8AC3E}">
        <p14:creationId xmlns:p14="http://schemas.microsoft.com/office/powerpoint/2010/main" val="33656271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probability of observing PhD degrees is higher for sources with higher</a:t>
            </a:r>
            <a:r>
              <a:rPr lang="en-US" baseline="0" dirty="0" smtClean="0"/>
              <a:t> honesty</a:t>
            </a:r>
          </a:p>
          <a:p>
            <a:r>
              <a:rPr lang="en-US" baseline="0" dirty="0" smtClean="0"/>
              <a:t>It’s incredibly easy to add arbitrary features to an LCA model</a:t>
            </a:r>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180</a:t>
            </a:fld>
            <a:endParaRPr lang="en-US"/>
          </a:p>
        </p:txBody>
      </p:sp>
    </p:spTree>
    <p:extLst>
      <p:ext uri="{BB962C8B-B14F-4D97-AF65-F5344CB8AC3E}">
        <p14:creationId xmlns:p14="http://schemas.microsoft.com/office/powerpoint/2010/main" val="9453448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not iterative supersets!  They tell</a:t>
            </a:r>
            <a:r>
              <a:rPr lang="en-US" baseline="0" dirty="0" smtClean="0"/>
              <a:t> different stories; the sets of possible worlds described by the models are disjoint</a:t>
            </a:r>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182</a:t>
            </a:fld>
            <a:endParaRPr lang="en-US"/>
          </a:p>
        </p:txBody>
      </p:sp>
    </p:spTree>
    <p:extLst>
      <p:ext uri="{BB962C8B-B14F-4D97-AF65-F5344CB8AC3E}">
        <p14:creationId xmlns:p14="http://schemas.microsoft.com/office/powerpoint/2010/main" val="29931507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full joint distribution, etc. is in the paper; from here going forward I’m going to stick with just telling the generative</a:t>
            </a:r>
            <a:r>
              <a:rPr lang="en-US" baseline="0" dirty="0" smtClean="0"/>
              <a:t> story for brevity and clarify</a:t>
            </a:r>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184</a:t>
            </a:fld>
            <a:endParaRPr lang="en-US"/>
          </a:p>
        </p:txBody>
      </p:sp>
    </p:spTree>
    <p:extLst>
      <p:ext uri="{BB962C8B-B14F-4D97-AF65-F5344CB8AC3E}">
        <p14:creationId xmlns:p14="http://schemas.microsoft.com/office/powerpoint/2010/main" val="21661276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know two users with high honesty values are contradicting</a:t>
            </a:r>
            <a:r>
              <a:rPr lang="en-US" baseline="0" dirty="0" smtClean="0"/>
              <a:t> each other we can infer that the mutual exclusion set is “difficult”, which we may not have been able to know a priori.  Also, a source that does no worse than guessing presupposes that users do not intentionally assert the wrong claim.</a:t>
            </a:r>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186</a:t>
            </a:fld>
            <a:endParaRPr lang="en-US"/>
          </a:p>
        </p:txBody>
      </p:sp>
    </p:spTree>
    <p:extLst>
      <p:ext uri="{BB962C8B-B14F-4D97-AF65-F5344CB8AC3E}">
        <p14:creationId xmlns:p14="http://schemas.microsoft.com/office/powerpoint/2010/main" val="19417821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Fact-finders</a:t>
            </a:r>
            <a:r>
              <a:rPr lang="en-US" baseline="0" dirty="0" smtClean="0"/>
              <a:t> and are on the left, LCA models are on the right.  _g _s _m subscripts.</a:t>
            </a:r>
            <a:endParaRPr lang="en-US" dirty="0" smtClean="0"/>
          </a:p>
          <a:p>
            <a:endParaRPr lang="en-US" dirty="0" smtClean="0"/>
          </a:p>
          <a:p>
            <a:r>
              <a:rPr lang="en-US" dirty="0" smtClean="0"/>
              <a:t>14,287 claims</a:t>
            </a:r>
            <a:r>
              <a:rPr lang="en-US" baseline="0" dirty="0" smtClean="0"/>
              <a:t> </a:t>
            </a:r>
            <a:r>
              <a:rPr lang="en-US" dirty="0" smtClean="0"/>
              <a:t>of the authorship of various books by 894 websites, with an evaluation set of 605 true claims collected by examining the books’ covers.</a:t>
            </a:r>
          </a:p>
          <a:p>
            <a:r>
              <a:rPr lang="en-US" dirty="0" smtClean="0"/>
              <a:t>Notice</a:t>
            </a:r>
            <a:r>
              <a:rPr lang="en-US" baseline="0" dirty="0" smtClean="0"/>
              <a:t> the performance of </a:t>
            </a:r>
            <a:r>
              <a:rPr lang="en-US" baseline="0" dirty="0" err="1" smtClean="0"/>
              <a:t>GuessLCA</a:t>
            </a:r>
            <a:r>
              <a:rPr lang="en-US" baseline="0" dirty="0" smtClean="0"/>
              <a:t>—</a:t>
            </a:r>
            <a:r>
              <a:rPr lang="en-US" baseline="0" dirty="0" err="1" smtClean="0"/>
              <a:t>GuessLCA</a:t>
            </a:r>
            <a:r>
              <a:rPr lang="en-US" baseline="0" dirty="0" smtClean="0"/>
              <a:t> performs consistently well across domains and is quite tractable; it’s a good thing.</a:t>
            </a:r>
          </a:p>
          <a:p>
            <a:r>
              <a:rPr lang="en-US" dirty="0" err="1" smtClean="0"/>
              <a:t>LieLCA_s</a:t>
            </a:r>
            <a:r>
              <a:rPr lang="en-US" dirty="0" smtClean="0"/>
              <a:t>:</a:t>
            </a:r>
            <a:r>
              <a:rPr lang="en-US" baseline="0" dirty="0" smtClean="0"/>
              <a:t> sources vary in tendency to lie (consistent mistakes) or guess by copying prevailing sources.</a:t>
            </a:r>
          </a:p>
          <a:p>
            <a:r>
              <a:rPr lang="en-US" baseline="0" dirty="0" smtClean="0"/>
              <a:t>---</a:t>
            </a:r>
            <a:endParaRPr lang="en-US" dirty="0" smtClean="0"/>
          </a:p>
          <a:p>
            <a:r>
              <a:rPr lang="en-US" dirty="0" smtClean="0"/>
              <a:t>The </a:t>
            </a:r>
            <a:r>
              <a:rPr lang="en-US" dirty="0" err="1" smtClean="0"/>
              <a:t>LieLCA_s</a:t>
            </a:r>
            <a:r>
              <a:rPr lang="en-US" dirty="0" smtClean="0"/>
              <a:t> generative story fits especially</a:t>
            </a:r>
            <a:r>
              <a:rPr lang="en-US" baseline="0" dirty="0" smtClean="0"/>
              <a:t> </a:t>
            </a:r>
            <a:r>
              <a:rPr lang="en-US" dirty="0" smtClean="0"/>
              <a:t>well with what we know about online booksellers a priori:</a:t>
            </a:r>
            <a:r>
              <a:rPr lang="en-US" baseline="0" dirty="0" smtClean="0"/>
              <a:t> </a:t>
            </a:r>
            <a:r>
              <a:rPr lang="en-US" dirty="0" smtClean="0"/>
              <a:t>some sources will consistently corrupt, abbreviate or omit</a:t>
            </a:r>
            <a:r>
              <a:rPr lang="en-US" baseline="0" dirty="0" smtClean="0"/>
              <a:t> </a:t>
            </a:r>
            <a:r>
              <a:rPr lang="en-US" dirty="0" smtClean="0"/>
              <a:t>authors names (in other words, they consistently “lie”), while others “guess” by copying prevailing sources</a:t>
            </a:r>
          </a:p>
          <a:p>
            <a:r>
              <a:rPr lang="en-US" dirty="0" smtClean="0"/>
              <a:t>since they tend not to research the information themselves</a:t>
            </a:r>
            <a:r>
              <a:rPr lang="en-US" baseline="0" dirty="0" smtClean="0"/>
              <a:t> </a:t>
            </a:r>
            <a:r>
              <a:rPr lang="en-US" dirty="0" smtClean="0"/>
              <a:t>(low Ds)</a:t>
            </a:r>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193</a:t>
            </a:fld>
            <a:endParaRPr lang="en-US"/>
          </a:p>
        </p:txBody>
      </p:sp>
    </p:spTree>
    <p:extLst>
      <p:ext uri="{BB962C8B-B14F-4D97-AF65-F5344CB8AC3E}">
        <p14:creationId xmlns:p14="http://schemas.microsoft.com/office/powerpoint/2010/main" val="15013692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44,761 claims made by 171,171 Wikipedia editors in </a:t>
            </a:r>
            <a:r>
              <a:rPr lang="en-US" dirty="0" err="1" smtClean="0"/>
              <a:t>infoboxes</a:t>
            </a:r>
            <a:r>
              <a:rPr lang="en-US" dirty="0" smtClean="0"/>
              <a:t>, with an evaluation set of 274 true claims identified from U.S. census data.  A popular</a:t>
            </a:r>
            <a:r>
              <a:rPr lang="en-US" baseline="0" dirty="0" smtClean="0"/>
              <a:t> city like LA will have far more discord than a petty city like Lincoln, Illinois</a:t>
            </a:r>
            <a:endParaRPr lang="en-US" dirty="0" smtClean="0"/>
          </a:p>
          <a:p>
            <a:endParaRPr lang="en-US" dirty="0" smtClean="0"/>
          </a:p>
          <a:p>
            <a:r>
              <a:rPr lang="en-US" dirty="0" smtClean="0"/>
              <a:t>Some cities are far more contentious than others;</a:t>
            </a:r>
            <a:r>
              <a:rPr lang="en-US" baseline="0" dirty="0" smtClean="0"/>
              <a:t> we expected models capable of capturing the varying difficulty of ME sets to do well, which they did.</a:t>
            </a:r>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194</a:t>
            </a:fld>
            <a:endParaRPr lang="en-US"/>
          </a:p>
        </p:txBody>
      </p:sp>
    </p:spTree>
    <p:extLst>
      <p:ext uri="{BB962C8B-B14F-4D97-AF65-F5344CB8AC3E}">
        <p14:creationId xmlns:p14="http://schemas.microsoft.com/office/powerpoint/2010/main" val="31328505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can’t use this to make money!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Predicting whether stocks would outperform</a:t>
            </a:r>
            <a:r>
              <a:rPr lang="en-US" baseline="0" dirty="0" smtClean="0"/>
              <a:t> S&amp;P 500.  </a:t>
            </a:r>
            <a:r>
              <a:rPr lang="en-US" dirty="0" smtClean="0"/>
              <a:t>Rather complicated setup, but ~4K distinct analysts and ~80K</a:t>
            </a:r>
            <a:r>
              <a:rPr lang="en-US" baseline="0" dirty="0" smtClean="0"/>
              <a:t> </a:t>
            </a:r>
            <a:r>
              <a:rPr lang="en-US" dirty="0" smtClean="0"/>
              <a:t>distinct stock predictions; evaluation set consists of</a:t>
            </a:r>
            <a:r>
              <a:rPr lang="en-US" baseline="0" dirty="0" smtClean="0"/>
              <a:t> </a:t>
            </a:r>
            <a:r>
              <a:rPr lang="en-US" dirty="0" smtClean="0"/>
              <a:t>560 correct</a:t>
            </a:r>
            <a:r>
              <a:rPr lang="en-US" baseline="0" dirty="0" smtClean="0"/>
              <a:t> predictions</a:t>
            </a:r>
            <a:r>
              <a:rPr lang="en-US" dirty="0" smtClean="0"/>
              <a:t> where analysts disagreed.  Semi-supervised because</a:t>
            </a:r>
            <a:r>
              <a:rPr lang="en-US" baseline="0" dirty="0" smtClean="0"/>
              <a:t> we looked at the problem over time and (at each given point) was known to us.</a:t>
            </a:r>
            <a:endParaRPr lang="en-US" dirty="0" smtClean="0"/>
          </a:p>
          <a:p>
            <a:r>
              <a:rPr lang="en-US" dirty="0" smtClean="0"/>
              <a:t>Stocks</a:t>
            </a:r>
            <a:r>
              <a:rPr lang="en-US" baseline="0" dirty="0" smtClean="0"/>
              <a:t> are very hard to predict, and voting does worse than random.  Analysts as a whole are overly optimistic, and stocks are all comparably hard to predict.  Therefore it makes sense that we suffer </a:t>
            </a:r>
            <a:r>
              <a:rPr lang="en-US" baseline="0" dirty="0" err="1" smtClean="0"/>
              <a:t>overfitting</a:t>
            </a:r>
            <a:r>
              <a:rPr lang="en-US" baseline="0" dirty="0" smtClean="0"/>
              <a:t> trying capture difficulty of individual stocks or tendency towards mistake of individual analysts.</a:t>
            </a:r>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195</a:t>
            </a:fld>
            <a:endParaRPr lang="en-US"/>
          </a:p>
        </p:txBody>
      </p:sp>
    </p:spTree>
    <p:extLst>
      <p:ext uri="{BB962C8B-B14F-4D97-AF65-F5344CB8AC3E}">
        <p14:creationId xmlns:p14="http://schemas.microsoft.com/office/powerpoint/2010/main" val="7531081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FantasySCOTUS</a:t>
            </a:r>
            <a:r>
              <a:rPr lang="en-US" dirty="0" smtClean="0"/>
              <a:t>: 1138 users; 53 decided cases, 24 undecided.</a:t>
            </a:r>
          </a:p>
          <a:p>
            <a:r>
              <a:rPr lang="en-US" dirty="0" smtClean="0"/>
              <a:t>10-fold cross-validation, each fold tuned by nested 4-fold cross-validation.</a:t>
            </a:r>
          </a:p>
          <a:p>
            <a:r>
              <a:rPr lang="en-US" dirty="0" err="1" smtClean="0"/>
              <a:t>LieLCA</a:t>
            </a:r>
            <a:r>
              <a:rPr lang="en-US" dirty="0" smtClean="0"/>
              <a:t> and </a:t>
            </a:r>
            <a:r>
              <a:rPr lang="en-US" dirty="0" err="1" smtClean="0"/>
              <a:t>MistakeLCA</a:t>
            </a:r>
            <a:r>
              <a:rPr lang="en-US" dirty="0" smtClean="0"/>
              <a:t> are too</a:t>
            </a:r>
            <a:r>
              <a:rPr lang="en-US" baseline="0" dirty="0" smtClean="0"/>
              <a:t> expensive to tune this way and are omitted here.</a:t>
            </a:r>
            <a:endParaRPr lang="en-US" dirty="0"/>
          </a:p>
        </p:txBody>
      </p:sp>
      <p:sp>
        <p:nvSpPr>
          <p:cNvPr id="4" name="Slide Number Placeholder 3"/>
          <p:cNvSpPr>
            <a:spLocks noGrp="1"/>
          </p:cNvSpPr>
          <p:nvPr>
            <p:ph type="sldNum" sz="quarter" idx="10"/>
          </p:nvPr>
        </p:nvSpPr>
        <p:spPr/>
        <p:txBody>
          <a:bodyPr/>
          <a:lstStyle/>
          <a:p>
            <a:fld id="{664A4E0F-394A-4CCF-9F32-7A1DA0F229D2}" type="slidenum">
              <a:rPr lang="en-US" smtClean="0"/>
              <a:t>196</a:t>
            </a:fld>
            <a:endParaRPr lang="en-US"/>
          </a:p>
        </p:txBody>
      </p:sp>
    </p:spTree>
    <p:extLst>
      <p:ext uri="{BB962C8B-B14F-4D97-AF65-F5344CB8AC3E}">
        <p14:creationId xmlns:p14="http://schemas.microsoft.com/office/powerpoint/2010/main" val="13643458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198</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L(</a:t>
            </a:r>
            <a:r>
              <a:rPr lang="en-US" dirty="0" smtClean="0">
                <a:latin typeface="cmmi10"/>
              </a:rPr>
              <a:t>µ</a:t>
            </a:r>
            <a:r>
              <a:rPr lang="en-US" dirty="0" smtClean="0"/>
              <a:t>) - KL(Q || p</a:t>
            </a:r>
            <a:r>
              <a:rPr lang="en-US" baseline="-25000" dirty="0" smtClean="0">
                <a:latin typeface="cmmi10"/>
              </a:rPr>
              <a:t>µ</a:t>
            </a:r>
            <a:r>
              <a:rPr lang="en-US" dirty="0" smtClean="0"/>
              <a:t>(Y|X)) objective function</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8484E2C-B76D-4730-A674-387AAA01A47F}" type="slidenum">
              <a:rPr lang="en-US" smtClean="0"/>
              <a:pPr>
                <a:defRPr/>
              </a:pPr>
              <a:t>201</a:t>
            </a:fld>
            <a:endParaRPr lang="en-US"/>
          </a:p>
        </p:txBody>
      </p:sp>
    </p:spTree>
    <p:extLst>
      <p:ext uri="{BB962C8B-B14F-4D97-AF65-F5344CB8AC3E}">
        <p14:creationId xmlns:p14="http://schemas.microsoft.com/office/powerpoint/2010/main" val="3373015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30C749-8952-4CB6-B202-106C661C9256}" type="slidenum">
              <a:rPr lang="en-US" smtClean="0">
                <a:latin typeface="Times New Roman" pitchFamily="18" charset="0"/>
              </a:rPr>
              <a:pPr eaLnBrk="1" hangingPunct="1"/>
              <a:t>11</a:t>
            </a:fld>
            <a:endParaRPr lang="en-US"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60120" y="3474720"/>
            <a:ext cx="7680960" cy="3291840"/>
          </a:xfrm>
          <a:noFill/>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202</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203</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204</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205</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206</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207</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208</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209</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210</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5438458" y="6948170"/>
            <a:ext cx="4160520" cy="365760"/>
          </a:xfrm>
          <a:prstGeom prst="rect">
            <a:avLst/>
          </a:prstGeom>
          <a:noFill/>
          <a:ln w="9525">
            <a:noFill/>
            <a:miter lim="800000"/>
            <a:headEnd/>
            <a:tailEnd/>
          </a:ln>
        </p:spPr>
        <p:txBody>
          <a:bodyPr anchor="b"/>
          <a:lstStyle/>
          <a:p>
            <a:pPr algn="r"/>
            <a:fld id="{0E8C6FEF-398F-4A81-A0DC-7F89FBA6E879}" type="slidenum">
              <a:rPr lang="en-US" sz="1200" b="0"/>
              <a:pPr algn="r"/>
              <a:t>211</a:t>
            </a:fld>
            <a:endParaRPr lang="en-US" sz="1200" b="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87762"/>
            <a:ext cx="95726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mias-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91200" y="152400"/>
            <a:ext cx="1524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Net_Sci_CTA_Logo_cropped.pd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39000" y="175806"/>
            <a:ext cx="1828800" cy="72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8" name="Picture 2" descr="C:\Users\V.G.Vinod Vydiswaran\Desktop\boeing_logo.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97573" y="914400"/>
            <a:ext cx="2270227" cy="538644"/>
          </a:xfrm>
          <a:prstGeom prst="rect">
            <a:avLst/>
          </a:prstGeom>
          <a:noFill/>
          <a:extLst>
            <a:ext uri="{909E8E84-426E-40DD-AFC4-6F175D3DCCD1}">
              <a14:hiddenFill xmlns:a14="http://schemas.microsoft.com/office/drawing/2010/main">
                <a:solidFill>
                  <a:srgbClr val="FFFFFF"/>
                </a:solidFill>
              </a14:hiddenFill>
            </a:ext>
          </a:extLst>
        </p:spPr>
      </p:pic>
      <p:sp>
        <p:nvSpPr>
          <p:cNvPr id="37894" name="Rectangle 6"/>
          <p:cNvSpPr>
            <a:spLocks noGrp="1" noChangeArrowheads="1"/>
          </p:cNvSpPr>
          <p:nvPr>
            <p:ph type="ctrTitle"/>
          </p:nvPr>
        </p:nvSpPr>
        <p:spPr>
          <a:xfrm>
            <a:off x="838200" y="1828800"/>
            <a:ext cx="7793831" cy="2209800"/>
          </a:xfrm>
        </p:spPr>
        <p:txBody>
          <a:bodyPr/>
          <a:lstStyle>
            <a:lvl1pPr>
              <a:defRPr sz="4400" b="1">
                <a:solidFill>
                  <a:srgbClr val="0000FF"/>
                </a:solidFill>
              </a:defRPr>
            </a:lvl1pPr>
          </a:lstStyle>
          <a:p>
            <a:pPr lvl="0"/>
            <a:r>
              <a:rPr lang="en-US" altLang="zh-TW" noProof="0" dirty="0" smtClean="0"/>
              <a:t>Click to edit Master title style</a:t>
            </a:r>
          </a:p>
        </p:txBody>
      </p:sp>
      <p:sp>
        <p:nvSpPr>
          <p:cNvPr id="37895" name="Rectangle 7"/>
          <p:cNvSpPr>
            <a:spLocks noGrp="1" noChangeArrowheads="1"/>
          </p:cNvSpPr>
          <p:nvPr>
            <p:ph type="subTitle" idx="1"/>
          </p:nvPr>
        </p:nvSpPr>
        <p:spPr>
          <a:xfrm>
            <a:off x="838200" y="4267200"/>
            <a:ext cx="7793831" cy="1752600"/>
          </a:xfrm>
        </p:spPr>
        <p:txBody>
          <a:bodyPr/>
          <a:lstStyle>
            <a:lvl1pPr marL="0" indent="0" algn="r">
              <a:buFont typeface="Wingdings" pitchFamily="2" charset="2"/>
              <a:buNone/>
              <a:defRPr sz="2600">
                <a:solidFill>
                  <a:srgbClr val="FF0000"/>
                </a:solidFill>
              </a:defRPr>
            </a:lvl1pPr>
          </a:lstStyle>
          <a:p>
            <a:pPr lvl="0"/>
            <a:r>
              <a:rPr lang="en-US" altLang="zh-TW" noProof="0" dirty="0" smtClean="0"/>
              <a:t>Click to edit Master subtitle style</a:t>
            </a:r>
          </a:p>
        </p:txBody>
      </p:sp>
      <p:sp>
        <p:nvSpPr>
          <p:cNvPr id="9" name="Footer Placeholder 3"/>
          <p:cNvSpPr>
            <a:spLocks noGrp="1"/>
          </p:cNvSpPr>
          <p:nvPr>
            <p:ph type="ftr" sz="quarter" idx="10"/>
          </p:nvPr>
        </p:nvSpPr>
        <p:spPr/>
        <p:txBody>
          <a:bodyPr/>
          <a:lstStyle>
            <a:lvl1pPr>
              <a:defRPr/>
            </a:lvl1pPr>
          </a:lstStyle>
          <a:p>
            <a:pPr>
              <a:defRPr/>
            </a:pPr>
            <a:endParaRPr lang="en-US" altLang="zh-TW"/>
          </a:p>
        </p:txBody>
      </p:sp>
      <p:sp>
        <p:nvSpPr>
          <p:cNvPr id="10" name="Date Placeholder 5"/>
          <p:cNvSpPr>
            <a:spLocks noGrp="1"/>
          </p:cNvSpPr>
          <p:nvPr>
            <p:ph type="dt" sz="half" idx="11"/>
          </p:nvPr>
        </p:nvSpPr>
        <p:spPr/>
        <p:txBody>
          <a:bodyPr/>
          <a:lstStyle>
            <a:lvl1pPr>
              <a:defRPr/>
            </a:lvl1pPr>
          </a:lstStyle>
          <a:p>
            <a:pPr>
              <a:defRPr/>
            </a:pPr>
            <a:endParaRPr lang="en-US" altLang="zh-TW"/>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9663" y="582121"/>
            <a:ext cx="1600200" cy="526466"/>
          </a:xfrm>
          <a:prstGeom prst="rect">
            <a:avLst/>
          </a:prstGeom>
        </p:spPr>
      </p:pic>
      <p:pic>
        <p:nvPicPr>
          <p:cNvPr id="14" name="Picture 6" descr="ccg_0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9538" y="6248400"/>
            <a:ext cx="3319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976718"/>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47A7F90D-B229-4281-A16A-FE99F09C061A}" type="slidenum">
              <a:rPr lang="en-US" altLang="zh-TW"/>
              <a:pPr>
                <a:defRPr/>
              </a:pPr>
              <a:t>‹#›</a:t>
            </a:fld>
            <a:endParaRPr lang="en-US" altLang="zh-TW" dirty="0"/>
          </a:p>
        </p:txBody>
      </p:sp>
      <p:sp>
        <p:nvSpPr>
          <p:cNvPr id="6" name="Rectangle 8"/>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532705478"/>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1E54CC3D-6C52-4EA4-9FDF-2907F80C4266}" type="slidenum">
              <a:rPr lang="en-US" altLang="zh-TW"/>
              <a:pPr>
                <a:defRPr/>
              </a:pPr>
              <a:t>‹#›</a:t>
            </a:fld>
            <a:endParaRPr lang="en-US" altLang="zh-TW" dirty="0"/>
          </a:p>
        </p:txBody>
      </p:sp>
      <p:sp>
        <p:nvSpPr>
          <p:cNvPr id="6" name="Rectangle 8"/>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743791467"/>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5" name="Rectangle 3"/>
          <p:cNvSpPr>
            <a:spLocks noGrp="1" noChangeArrowheads="1"/>
          </p:cNvSpPr>
          <p:nvPr>
            <p:ph type="sldNum" sz="quarter" idx="11"/>
          </p:nvPr>
        </p:nvSpPr>
        <p:spPr>
          <a:ln/>
        </p:spPr>
        <p:txBody>
          <a:bodyPr/>
          <a:lstStyle>
            <a:lvl1pPr>
              <a:defRPr/>
            </a:lvl1pPr>
          </a:lstStyle>
          <a:p>
            <a:pPr>
              <a:defRPr/>
            </a:pPr>
            <a:fld id="{6CA5A8AD-66B9-4278-A4E9-C0262DD8FDB5}" type="slidenum">
              <a:rPr lang="en-US" altLang="zh-TW"/>
              <a:pPr>
                <a:defRPr/>
              </a:pPr>
              <a:t>‹#›</a:t>
            </a:fld>
            <a:endParaRPr lang="en-US" altLang="zh-TW" dirty="0"/>
          </a:p>
        </p:txBody>
      </p:sp>
      <p:sp>
        <p:nvSpPr>
          <p:cNvPr id="6" name="Rectangle 8"/>
          <p:cNvSpPr>
            <a:spLocks noGrp="1" noChangeArrowheads="1"/>
          </p:cNvSpPr>
          <p:nvPr>
            <p:ph type="dt" sz="half" idx="12"/>
          </p:nvPr>
        </p:nvSpPr>
        <p:spPr>
          <a:ln/>
        </p:spPr>
        <p:txBody>
          <a:bodyPr/>
          <a:lstStyle>
            <a:lvl1pPr>
              <a:defRPr/>
            </a:lvl1pPr>
          </a:lstStyle>
          <a:p>
            <a:pPr>
              <a:defRPr/>
            </a:pPr>
            <a:endParaRPr lang="en-US" altLang="zh-TW" dirty="0"/>
          </a:p>
        </p:txBody>
      </p:sp>
    </p:spTree>
    <p:extLst>
      <p:ext uri="{BB962C8B-B14F-4D97-AF65-F5344CB8AC3E}">
        <p14:creationId xmlns:p14="http://schemas.microsoft.com/office/powerpoint/2010/main" val="3051200897"/>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2"/>
          <p:cNvSpPr>
            <a:spLocks noChangeArrowheads="1"/>
          </p:cNvSpPr>
          <p:nvPr userDrawn="1"/>
        </p:nvSpPr>
        <p:spPr bwMode="hidden">
          <a:xfrm>
            <a:off x="0" y="533400"/>
            <a:ext cx="3505200" cy="55626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0334B46D-1141-4B21-8035-B4B93261CF7D}" type="slidenum">
              <a:rPr lang="en-US" altLang="zh-TW"/>
              <a:pPr>
                <a:defRPr/>
              </a:pPr>
              <a:t>‹#›</a:t>
            </a:fld>
            <a:endParaRPr lang="en-US" altLang="zh-TW" dirty="0"/>
          </a:p>
        </p:txBody>
      </p:sp>
      <p:sp>
        <p:nvSpPr>
          <p:cNvPr id="6" name="Rectangle 8"/>
          <p:cNvSpPr>
            <a:spLocks noGrp="1" noChangeArrowheads="1"/>
          </p:cNvSpPr>
          <p:nvPr>
            <p:ph type="dt" sz="half" idx="12"/>
          </p:nvPr>
        </p:nvSpPr>
        <p:spPr>
          <a:ln/>
        </p:spPr>
        <p:txBody>
          <a:bodyPr/>
          <a:lstStyle>
            <a:lvl1pPr>
              <a:defRPr/>
            </a:lvl1pPr>
          </a:lstStyle>
          <a:p>
            <a:pPr>
              <a:defRPr/>
            </a:pPr>
            <a:endParaRPr lang="en-US" altLang="zh-TW"/>
          </a:p>
        </p:txBody>
      </p:sp>
      <p:sp>
        <p:nvSpPr>
          <p:cNvPr id="7" name="Rectangle 6"/>
          <p:cNvSpPr txBox="1">
            <a:spLocks noChangeArrowheads="1"/>
          </p:cNvSpPr>
          <p:nvPr userDrawn="1"/>
        </p:nvSpPr>
        <p:spPr bwMode="auto">
          <a:xfrm>
            <a:off x="838200" y="1828800"/>
            <a:ext cx="7793831"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rgbClr val="0000FF"/>
                </a:solidFill>
                <a:latin typeface="+mj-lt"/>
                <a:ea typeface="+mj-ea"/>
                <a:cs typeface="+mj-cs"/>
              </a:defRPr>
            </a:lvl1pPr>
            <a:lvl2pPr algn="l" rtl="0" eaLnBrk="0" fontAlgn="base" hangingPunct="0">
              <a:spcBef>
                <a:spcPct val="0"/>
              </a:spcBef>
              <a:spcAft>
                <a:spcPct val="0"/>
              </a:spcAft>
              <a:defRPr sz="4000" b="1">
                <a:solidFill>
                  <a:srgbClr val="FF0000"/>
                </a:solidFill>
                <a:latin typeface="Calibri" pitchFamily="34" charset="0"/>
                <a:cs typeface="Arial" charset="0"/>
              </a:defRPr>
            </a:lvl2pPr>
            <a:lvl3pPr algn="l" rtl="0" eaLnBrk="0" fontAlgn="base" hangingPunct="0">
              <a:spcBef>
                <a:spcPct val="0"/>
              </a:spcBef>
              <a:spcAft>
                <a:spcPct val="0"/>
              </a:spcAft>
              <a:defRPr sz="4000" b="1">
                <a:solidFill>
                  <a:srgbClr val="FF0000"/>
                </a:solidFill>
                <a:latin typeface="Calibri" pitchFamily="34" charset="0"/>
                <a:cs typeface="Arial" charset="0"/>
              </a:defRPr>
            </a:lvl3pPr>
            <a:lvl4pPr algn="l" rtl="0" eaLnBrk="0" fontAlgn="base" hangingPunct="0">
              <a:spcBef>
                <a:spcPct val="0"/>
              </a:spcBef>
              <a:spcAft>
                <a:spcPct val="0"/>
              </a:spcAft>
              <a:defRPr sz="4000" b="1">
                <a:solidFill>
                  <a:srgbClr val="FF0000"/>
                </a:solidFill>
                <a:latin typeface="Calibri" pitchFamily="34" charset="0"/>
                <a:cs typeface="Arial" charset="0"/>
              </a:defRPr>
            </a:lvl4pPr>
            <a:lvl5pPr algn="l" rtl="0" eaLnBrk="0" fontAlgn="base" hangingPunct="0">
              <a:spcBef>
                <a:spcPct val="0"/>
              </a:spcBef>
              <a:spcAft>
                <a:spcPct val="0"/>
              </a:spcAft>
              <a:defRPr sz="4000" b="1">
                <a:solidFill>
                  <a:srgbClr val="FF0000"/>
                </a:solidFill>
                <a:latin typeface="Calibri" pitchFamily="34" charset="0"/>
                <a:cs typeface="Arial" charset="0"/>
              </a:defRPr>
            </a:lvl5pPr>
            <a:lvl6pPr marL="457200" algn="l" rtl="0" fontAlgn="base">
              <a:spcBef>
                <a:spcPct val="0"/>
              </a:spcBef>
              <a:spcAft>
                <a:spcPct val="0"/>
              </a:spcAft>
              <a:defRPr sz="2800">
                <a:solidFill>
                  <a:srgbClr val="FF0000"/>
                </a:solidFill>
                <a:latin typeface="Calibri" pitchFamily="34" charset="0"/>
                <a:cs typeface="Arial" charset="0"/>
              </a:defRPr>
            </a:lvl6pPr>
            <a:lvl7pPr marL="914400" algn="l" rtl="0" fontAlgn="base">
              <a:spcBef>
                <a:spcPct val="0"/>
              </a:spcBef>
              <a:spcAft>
                <a:spcPct val="0"/>
              </a:spcAft>
              <a:defRPr sz="2800">
                <a:solidFill>
                  <a:srgbClr val="FF0000"/>
                </a:solidFill>
                <a:latin typeface="Calibri" pitchFamily="34" charset="0"/>
                <a:cs typeface="Arial" charset="0"/>
              </a:defRPr>
            </a:lvl7pPr>
            <a:lvl8pPr marL="1371600" algn="l" rtl="0" fontAlgn="base">
              <a:spcBef>
                <a:spcPct val="0"/>
              </a:spcBef>
              <a:spcAft>
                <a:spcPct val="0"/>
              </a:spcAft>
              <a:defRPr sz="2800">
                <a:solidFill>
                  <a:srgbClr val="FF0000"/>
                </a:solidFill>
                <a:latin typeface="Calibri" pitchFamily="34" charset="0"/>
                <a:cs typeface="Arial" charset="0"/>
              </a:defRPr>
            </a:lvl8pPr>
            <a:lvl9pPr marL="1828800" algn="l" rtl="0" fontAlgn="base">
              <a:spcBef>
                <a:spcPct val="0"/>
              </a:spcBef>
              <a:spcAft>
                <a:spcPct val="0"/>
              </a:spcAft>
              <a:defRPr sz="2800">
                <a:solidFill>
                  <a:srgbClr val="FF0000"/>
                </a:solidFill>
                <a:latin typeface="Calibri" pitchFamily="34" charset="0"/>
                <a:cs typeface="Arial" charset="0"/>
              </a:defRPr>
            </a:lvl9pPr>
          </a:lstStyle>
          <a:p>
            <a:endParaRPr lang="en-US" altLang="zh-TW" dirty="0" smtClean="0"/>
          </a:p>
        </p:txBody>
      </p:sp>
      <p:sp>
        <p:nvSpPr>
          <p:cNvPr id="8" name="Rectangle 7"/>
          <p:cNvSpPr>
            <a:spLocks noGrp="1" noChangeArrowheads="1"/>
          </p:cNvSpPr>
          <p:nvPr>
            <p:ph type="subTitle" idx="13"/>
          </p:nvPr>
        </p:nvSpPr>
        <p:spPr>
          <a:xfrm>
            <a:off x="838200" y="4267200"/>
            <a:ext cx="7793831" cy="1752600"/>
          </a:xfrm>
        </p:spPr>
        <p:txBody>
          <a:bodyPr/>
          <a:lstStyle>
            <a:lvl1pPr marL="0" indent="0" algn="r">
              <a:buFont typeface="Wingdings" pitchFamily="2" charset="2"/>
              <a:buNone/>
              <a:defRPr sz="2600">
                <a:solidFill>
                  <a:srgbClr val="FF0000"/>
                </a:solidFill>
              </a:defRPr>
            </a:lvl1pPr>
          </a:lstStyle>
          <a:p>
            <a:pPr lvl="0"/>
            <a:r>
              <a:rPr lang="en-US" altLang="zh-TW" noProof="0" dirty="0" smtClean="0"/>
              <a:t>Click to edit Master subtitle style</a:t>
            </a:r>
          </a:p>
        </p:txBody>
      </p:sp>
      <p:sp>
        <p:nvSpPr>
          <p:cNvPr id="10" name="Rectangle 6"/>
          <p:cNvSpPr>
            <a:spLocks noGrp="1" noChangeArrowheads="1"/>
          </p:cNvSpPr>
          <p:nvPr>
            <p:ph type="ctrTitle"/>
          </p:nvPr>
        </p:nvSpPr>
        <p:spPr>
          <a:xfrm>
            <a:off x="838200" y="1981200"/>
            <a:ext cx="7793831" cy="2209800"/>
          </a:xfrm>
        </p:spPr>
        <p:txBody>
          <a:bodyPr/>
          <a:lstStyle>
            <a:lvl1pPr>
              <a:defRPr sz="4400" b="1">
                <a:solidFill>
                  <a:srgbClr val="0000FF"/>
                </a:solidFill>
              </a:defRPr>
            </a:lvl1pPr>
          </a:lstStyle>
          <a:p>
            <a:pPr lvl="0"/>
            <a:r>
              <a:rPr lang="en-US" altLang="zh-TW" noProof="0" dirty="0" smtClean="0"/>
              <a:t>Click to edit Master title style</a:t>
            </a:r>
          </a:p>
        </p:txBody>
      </p:sp>
    </p:spTree>
    <p:extLst>
      <p:ext uri="{BB962C8B-B14F-4D97-AF65-F5344CB8AC3E}">
        <p14:creationId xmlns:p14="http://schemas.microsoft.com/office/powerpoint/2010/main" val="2471064885"/>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1310E07B-5D7A-4F75-9BD6-3A7FCE220448}" type="slidenum">
              <a:rPr lang="en-US" altLang="zh-TW"/>
              <a:pPr>
                <a:defRPr/>
              </a:pPr>
              <a:t>‹#›</a:t>
            </a:fld>
            <a:endParaRPr lang="en-US" altLang="zh-TW" dirty="0"/>
          </a:p>
        </p:txBody>
      </p:sp>
      <p:sp>
        <p:nvSpPr>
          <p:cNvPr id="7" name="Rectangle 8"/>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880012962"/>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txBox="1">
            <a:spLocks/>
          </p:cNvSpPr>
          <p:nvPr userDrawn="1"/>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b="1">
                <a:solidFill>
                  <a:srgbClr val="FF0000"/>
                </a:solidFill>
                <a:latin typeface="+mj-lt"/>
                <a:ea typeface="+mj-ea"/>
                <a:cs typeface="+mj-cs"/>
              </a:defRPr>
            </a:lvl1pPr>
            <a:lvl2pPr algn="l" rtl="0" fontAlgn="base">
              <a:spcBef>
                <a:spcPct val="0"/>
              </a:spcBef>
              <a:spcAft>
                <a:spcPct val="0"/>
              </a:spcAft>
              <a:defRPr sz="2800">
                <a:solidFill>
                  <a:srgbClr val="FF0000"/>
                </a:solidFill>
                <a:latin typeface="Calibri" pitchFamily="34" charset="0"/>
                <a:cs typeface="Arial" charset="0"/>
              </a:defRPr>
            </a:lvl2pPr>
            <a:lvl3pPr algn="l" rtl="0" fontAlgn="base">
              <a:spcBef>
                <a:spcPct val="0"/>
              </a:spcBef>
              <a:spcAft>
                <a:spcPct val="0"/>
              </a:spcAft>
              <a:defRPr sz="2800">
                <a:solidFill>
                  <a:srgbClr val="FF0000"/>
                </a:solidFill>
                <a:latin typeface="Calibri" pitchFamily="34" charset="0"/>
                <a:cs typeface="Arial" charset="0"/>
              </a:defRPr>
            </a:lvl3pPr>
            <a:lvl4pPr algn="l" rtl="0" fontAlgn="base">
              <a:spcBef>
                <a:spcPct val="0"/>
              </a:spcBef>
              <a:spcAft>
                <a:spcPct val="0"/>
              </a:spcAft>
              <a:defRPr sz="2800">
                <a:solidFill>
                  <a:srgbClr val="FF0000"/>
                </a:solidFill>
                <a:latin typeface="Calibri" pitchFamily="34" charset="0"/>
                <a:cs typeface="Arial" charset="0"/>
              </a:defRPr>
            </a:lvl4pPr>
            <a:lvl5pPr algn="l" rtl="0" fontAlgn="base">
              <a:spcBef>
                <a:spcPct val="0"/>
              </a:spcBef>
              <a:spcAft>
                <a:spcPct val="0"/>
              </a:spcAft>
              <a:defRPr sz="2800">
                <a:solidFill>
                  <a:srgbClr val="FF0000"/>
                </a:solidFill>
                <a:latin typeface="Calibri" pitchFamily="34" charset="0"/>
                <a:cs typeface="Arial" charset="0"/>
              </a:defRPr>
            </a:lvl5pPr>
            <a:lvl6pPr marL="457200" algn="l" rtl="0" fontAlgn="base">
              <a:spcBef>
                <a:spcPct val="0"/>
              </a:spcBef>
              <a:spcAft>
                <a:spcPct val="0"/>
              </a:spcAft>
              <a:defRPr sz="2800">
                <a:solidFill>
                  <a:srgbClr val="FF0000"/>
                </a:solidFill>
                <a:latin typeface="Calibri" pitchFamily="34" charset="0"/>
                <a:cs typeface="Arial" charset="0"/>
              </a:defRPr>
            </a:lvl6pPr>
            <a:lvl7pPr marL="914400" algn="l" rtl="0" fontAlgn="base">
              <a:spcBef>
                <a:spcPct val="0"/>
              </a:spcBef>
              <a:spcAft>
                <a:spcPct val="0"/>
              </a:spcAft>
              <a:defRPr sz="2800">
                <a:solidFill>
                  <a:srgbClr val="FF0000"/>
                </a:solidFill>
                <a:latin typeface="Calibri" pitchFamily="34" charset="0"/>
                <a:cs typeface="Arial" charset="0"/>
              </a:defRPr>
            </a:lvl7pPr>
            <a:lvl8pPr marL="1371600" algn="l" rtl="0" fontAlgn="base">
              <a:spcBef>
                <a:spcPct val="0"/>
              </a:spcBef>
              <a:spcAft>
                <a:spcPct val="0"/>
              </a:spcAft>
              <a:defRPr sz="2800">
                <a:solidFill>
                  <a:srgbClr val="FF0000"/>
                </a:solidFill>
                <a:latin typeface="Calibri" pitchFamily="34" charset="0"/>
                <a:cs typeface="Arial" charset="0"/>
              </a:defRPr>
            </a:lvl8pPr>
            <a:lvl9pPr marL="1828800" algn="l" rtl="0" fontAlgn="base">
              <a:spcBef>
                <a:spcPct val="0"/>
              </a:spcBef>
              <a:spcAft>
                <a:spcPct val="0"/>
              </a:spcAft>
              <a:defRPr sz="2800">
                <a:solidFill>
                  <a:srgbClr val="FF0000"/>
                </a:solidFill>
                <a:latin typeface="Calibri" pitchFamily="34" charset="0"/>
                <a:cs typeface="Arial" charset="0"/>
              </a:defRPr>
            </a:lvl9pPr>
          </a:lstStyle>
          <a:p>
            <a:pPr>
              <a:defRPr/>
            </a:pPr>
            <a:r>
              <a:rPr lang="en-US" dirty="0" smtClean="0"/>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6"/>
          <p:cNvSpPr>
            <a:spLocks noGrp="1"/>
          </p:cNvSpPr>
          <p:nvPr>
            <p:ph type="ftr" sz="quarter" idx="10"/>
          </p:nvPr>
        </p:nvSpPr>
        <p:spPr/>
        <p:txBody>
          <a:bodyPr/>
          <a:lstStyle>
            <a:lvl1pPr>
              <a:defRPr/>
            </a:lvl1pPr>
          </a:lstStyle>
          <a:p>
            <a:pPr>
              <a:defRPr/>
            </a:pPr>
            <a:endParaRPr lang="en-US" altLang="zh-TW"/>
          </a:p>
        </p:txBody>
      </p:sp>
      <p:sp>
        <p:nvSpPr>
          <p:cNvPr id="9" name="Slide Number Placeholder 7"/>
          <p:cNvSpPr>
            <a:spLocks noGrp="1"/>
          </p:cNvSpPr>
          <p:nvPr>
            <p:ph type="sldNum" sz="quarter" idx="11"/>
          </p:nvPr>
        </p:nvSpPr>
        <p:spPr/>
        <p:txBody>
          <a:bodyPr/>
          <a:lstStyle>
            <a:lvl1pPr>
              <a:defRPr/>
            </a:lvl1pPr>
          </a:lstStyle>
          <a:p>
            <a:pPr>
              <a:defRPr/>
            </a:pPr>
            <a:fld id="{E57AE820-EC46-4F7C-8368-157DF1F6653D}" type="slidenum">
              <a:rPr lang="en-US" altLang="zh-TW"/>
              <a:pPr>
                <a:defRPr/>
              </a:pPr>
              <a:t>‹#›</a:t>
            </a:fld>
            <a:endParaRPr lang="en-US" altLang="zh-TW" dirty="0"/>
          </a:p>
        </p:txBody>
      </p:sp>
      <p:sp>
        <p:nvSpPr>
          <p:cNvPr id="10" name="Date Placeholder 8"/>
          <p:cNvSpPr>
            <a:spLocks noGrp="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811841815"/>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4" name="Rectangle 3"/>
          <p:cNvSpPr>
            <a:spLocks noGrp="1" noChangeArrowheads="1"/>
          </p:cNvSpPr>
          <p:nvPr>
            <p:ph type="sldNum" sz="quarter" idx="11"/>
          </p:nvPr>
        </p:nvSpPr>
        <p:spPr>
          <a:ln/>
        </p:spPr>
        <p:txBody>
          <a:bodyPr/>
          <a:lstStyle>
            <a:lvl1pPr>
              <a:defRPr/>
            </a:lvl1pPr>
          </a:lstStyle>
          <a:p>
            <a:pPr>
              <a:defRPr/>
            </a:pPr>
            <a:fld id="{0313E9D8-6076-4115-9373-40F37A4213DC}" type="slidenum">
              <a:rPr lang="en-US" altLang="zh-TW"/>
              <a:pPr>
                <a:defRPr/>
              </a:pPr>
              <a:t>‹#›</a:t>
            </a:fld>
            <a:endParaRPr lang="en-US" altLang="zh-TW" dirty="0"/>
          </a:p>
        </p:txBody>
      </p:sp>
      <p:sp>
        <p:nvSpPr>
          <p:cNvPr id="5" name="Rectangle 8"/>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366967687"/>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3"/>
          <p:cNvSpPr>
            <a:spLocks noGrp="1" noChangeArrowheads="1"/>
          </p:cNvSpPr>
          <p:nvPr>
            <p:ph type="sldNum" sz="quarter" idx="11"/>
          </p:nvPr>
        </p:nvSpPr>
        <p:spPr>
          <a:ln/>
        </p:spPr>
        <p:txBody>
          <a:bodyPr/>
          <a:lstStyle>
            <a:lvl1pPr>
              <a:defRPr/>
            </a:lvl1pPr>
          </a:lstStyle>
          <a:p>
            <a:pPr>
              <a:defRPr/>
            </a:pPr>
            <a:fld id="{A2339191-6377-4EDD-81B3-5CAFA9A9EC31}" type="slidenum">
              <a:rPr lang="en-US" altLang="zh-TW"/>
              <a:pPr>
                <a:defRPr/>
              </a:pPr>
              <a:t>‹#›</a:t>
            </a:fld>
            <a:endParaRPr lang="en-US" altLang="zh-TW" dirty="0"/>
          </a:p>
        </p:txBody>
      </p:sp>
      <p:sp>
        <p:nvSpPr>
          <p:cNvPr id="4" name="Rectangle 8"/>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952690464"/>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86E51724-E630-488E-A493-9BD96944ED81}" type="slidenum">
              <a:rPr lang="en-US" altLang="zh-TW"/>
              <a:pPr>
                <a:defRPr/>
              </a:pPr>
              <a:t>‹#›</a:t>
            </a:fld>
            <a:endParaRPr lang="en-US" altLang="zh-TW" dirty="0"/>
          </a:p>
        </p:txBody>
      </p:sp>
      <p:sp>
        <p:nvSpPr>
          <p:cNvPr id="7" name="Rectangle 8"/>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983682384"/>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7ACEC9AD-2061-4CC8-80F9-ED4384C1839C}" type="slidenum">
              <a:rPr lang="en-US" altLang="zh-TW"/>
              <a:pPr>
                <a:defRPr/>
              </a:pPr>
              <a:t>‹#›</a:t>
            </a:fld>
            <a:endParaRPr lang="en-US" altLang="zh-TW" dirty="0"/>
          </a:p>
        </p:txBody>
      </p:sp>
      <p:sp>
        <p:nvSpPr>
          <p:cNvPr id="7" name="Rectangle 8"/>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356432382"/>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pPr>
              <a:defRPr/>
            </a:pPr>
            <a:endParaRPr lang="en-US" altLang="zh-TW" dirty="0"/>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pPr>
              <a:defRPr/>
            </a:pPr>
            <a:fld id="{F00AC8B6-6F63-4674-B09A-A0131FF5A70A}" type="slidenum">
              <a:rPr lang="en-US" altLang="zh-TW"/>
              <a:pPr>
                <a:defRPr/>
              </a:pPr>
              <a:t>‹#›</a:t>
            </a:fld>
            <a:endParaRPr lang="en-US" altLang="zh-TW" dirty="0"/>
          </a:p>
        </p:txBody>
      </p:sp>
      <p:sp>
        <p:nvSpPr>
          <p:cNvPr id="1028"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9"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30" name="Picture 6" descr="ccg_0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538" y="6248399"/>
            <a:ext cx="3319462" cy="53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pPr>
              <a:defRPr/>
            </a:pPr>
            <a:endParaRPr lang="en-US" altLang="zh-TW"/>
          </a:p>
        </p:txBody>
      </p:sp>
      <p:sp>
        <p:nvSpPr>
          <p:cNvPr id="103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latin typeface="Times New Roman" pitchFamily="18" charset="0"/>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763" r:id="rId1"/>
    <p:sldLayoutId id="2147483754" r:id="rId2"/>
    <p:sldLayoutId id="2147483755" r:id="rId3"/>
    <p:sldLayoutId id="2147483756" r:id="rId4"/>
    <p:sldLayoutId id="2147483764" r:id="rId5"/>
    <p:sldLayoutId id="2147483757" r:id="rId6"/>
    <p:sldLayoutId id="2147483758" r:id="rId7"/>
    <p:sldLayoutId id="2147483759" r:id="rId8"/>
    <p:sldLayoutId id="2147483760" r:id="rId9"/>
    <p:sldLayoutId id="2147483761" r:id="rId10"/>
    <p:sldLayoutId id="2147483762"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FF0000"/>
          </a:solidFill>
          <a:latin typeface="+mj-lt"/>
          <a:ea typeface="+mj-ea"/>
          <a:cs typeface="+mj-cs"/>
        </a:defRPr>
      </a:lvl1pPr>
      <a:lvl2pPr algn="l" rtl="0" eaLnBrk="0" fontAlgn="base" hangingPunct="0">
        <a:spcBef>
          <a:spcPct val="0"/>
        </a:spcBef>
        <a:spcAft>
          <a:spcPct val="0"/>
        </a:spcAft>
        <a:defRPr sz="4000" b="1">
          <a:solidFill>
            <a:srgbClr val="FF0000"/>
          </a:solidFill>
          <a:latin typeface="Calibri" pitchFamily="34" charset="0"/>
          <a:cs typeface="Arial" charset="0"/>
        </a:defRPr>
      </a:lvl2pPr>
      <a:lvl3pPr algn="l" rtl="0" eaLnBrk="0" fontAlgn="base" hangingPunct="0">
        <a:spcBef>
          <a:spcPct val="0"/>
        </a:spcBef>
        <a:spcAft>
          <a:spcPct val="0"/>
        </a:spcAft>
        <a:defRPr sz="4000" b="1">
          <a:solidFill>
            <a:srgbClr val="FF0000"/>
          </a:solidFill>
          <a:latin typeface="Calibri" pitchFamily="34" charset="0"/>
          <a:cs typeface="Arial" charset="0"/>
        </a:defRPr>
      </a:lvl3pPr>
      <a:lvl4pPr algn="l" rtl="0" eaLnBrk="0" fontAlgn="base" hangingPunct="0">
        <a:spcBef>
          <a:spcPct val="0"/>
        </a:spcBef>
        <a:spcAft>
          <a:spcPct val="0"/>
        </a:spcAft>
        <a:defRPr sz="4000" b="1">
          <a:solidFill>
            <a:srgbClr val="FF0000"/>
          </a:solidFill>
          <a:latin typeface="Calibri" pitchFamily="34" charset="0"/>
          <a:cs typeface="Arial" charset="0"/>
        </a:defRPr>
      </a:lvl4pPr>
      <a:lvl5pPr algn="l" rtl="0" eaLnBrk="0" fontAlgn="base" hangingPunct="0">
        <a:spcBef>
          <a:spcPct val="0"/>
        </a:spcBef>
        <a:spcAft>
          <a:spcPct val="0"/>
        </a:spcAft>
        <a:defRPr sz="4000" b="1">
          <a:solidFill>
            <a:srgbClr val="FF0000"/>
          </a:solidFill>
          <a:latin typeface="Calibri" pitchFamily="34" charset="0"/>
          <a:cs typeface="Arial" charset="0"/>
        </a:defRPr>
      </a:lvl5pPr>
      <a:lvl6pPr marL="457200" algn="l" rtl="0" fontAlgn="base">
        <a:spcBef>
          <a:spcPct val="0"/>
        </a:spcBef>
        <a:spcAft>
          <a:spcPct val="0"/>
        </a:spcAft>
        <a:defRPr sz="2800">
          <a:solidFill>
            <a:srgbClr val="FF0000"/>
          </a:solidFill>
          <a:latin typeface="Calibri" pitchFamily="34" charset="0"/>
          <a:cs typeface="Arial" charset="0"/>
        </a:defRPr>
      </a:lvl6pPr>
      <a:lvl7pPr marL="914400" algn="l" rtl="0" fontAlgn="base">
        <a:spcBef>
          <a:spcPct val="0"/>
        </a:spcBef>
        <a:spcAft>
          <a:spcPct val="0"/>
        </a:spcAft>
        <a:defRPr sz="2800">
          <a:solidFill>
            <a:srgbClr val="FF0000"/>
          </a:solidFill>
          <a:latin typeface="Calibri" pitchFamily="34" charset="0"/>
          <a:cs typeface="Arial" charset="0"/>
        </a:defRPr>
      </a:lvl7pPr>
      <a:lvl8pPr marL="1371600" algn="l" rtl="0" fontAlgn="base">
        <a:spcBef>
          <a:spcPct val="0"/>
        </a:spcBef>
        <a:spcAft>
          <a:spcPct val="0"/>
        </a:spcAft>
        <a:defRPr sz="2800">
          <a:solidFill>
            <a:srgbClr val="FF0000"/>
          </a:solidFill>
          <a:latin typeface="Calibri" pitchFamily="34" charset="0"/>
          <a:cs typeface="Arial" charset="0"/>
        </a:defRPr>
      </a:lvl8pPr>
      <a:lvl9pPr marL="1828800" algn="l" rtl="0" fontAlgn="base">
        <a:spcBef>
          <a:spcPct val="0"/>
        </a:spcBef>
        <a:spcAft>
          <a:spcPct val="0"/>
        </a:spcAft>
        <a:defRPr sz="2800">
          <a:solidFill>
            <a:srgbClr val="FF0000"/>
          </a:solidFill>
          <a:latin typeface="Calibri" pitchFamily="34"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jpg"/><Relationship Id="rId4" Type="http://schemas.openxmlformats.org/officeDocument/2006/relationships/image" Target="../media/image38.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105.png"/><Relationship Id="rId7" Type="http://schemas.openxmlformats.org/officeDocument/2006/relationships/image" Target="../media/image109.jpe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png"/></Relationships>
</file>

<file path=ppt/slides/_rels/slide10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110.jpeg"/><Relationship Id="rId4" Type="http://schemas.openxmlformats.org/officeDocument/2006/relationships/image" Target="../media/image10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jpeg"/><Relationship Id="rId2" Type="http://schemas.openxmlformats.org/officeDocument/2006/relationships/image" Target="../media/image105.png"/><Relationship Id="rId1" Type="http://schemas.openxmlformats.org/officeDocument/2006/relationships/slideLayout" Target="../slideLayouts/slideLayout6.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jpeg"/></Relationships>
</file>

<file path=ppt/slides/_rels/slide111.xml.rels><?xml version="1.0" encoding="UTF-8" standalone="yes"?>
<Relationships xmlns="http://schemas.openxmlformats.org/package/2006/relationships"><Relationship Id="rId13" Type="http://schemas.openxmlformats.org/officeDocument/2006/relationships/image" Target="../media/image115.wmf"/><Relationship Id="rId18" Type="http://schemas.openxmlformats.org/officeDocument/2006/relationships/oleObject" Target="../embeddings/oleObject34.bin"/><Relationship Id="rId26" Type="http://schemas.openxmlformats.org/officeDocument/2006/relationships/oleObject" Target="../embeddings/oleObject38.bin"/><Relationship Id="rId39" Type="http://schemas.openxmlformats.org/officeDocument/2006/relationships/image" Target="../media/image128.wmf"/><Relationship Id="rId21" Type="http://schemas.openxmlformats.org/officeDocument/2006/relationships/image" Target="../media/image119.wmf"/><Relationship Id="rId34" Type="http://schemas.openxmlformats.org/officeDocument/2006/relationships/oleObject" Target="../embeddings/oleObject42.bin"/><Relationship Id="rId42" Type="http://schemas.openxmlformats.org/officeDocument/2006/relationships/oleObject" Target="../embeddings/oleObject46.bin"/><Relationship Id="rId47" Type="http://schemas.openxmlformats.org/officeDocument/2006/relationships/image" Target="../media/image132.wmf"/><Relationship Id="rId50" Type="http://schemas.openxmlformats.org/officeDocument/2006/relationships/oleObject" Target="../embeddings/oleObject50.bin"/><Relationship Id="rId55" Type="http://schemas.openxmlformats.org/officeDocument/2006/relationships/image" Target="../media/image136.wmf"/><Relationship Id="rId63" Type="http://schemas.openxmlformats.org/officeDocument/2006/relationships/image" Target="../media/image140.wmf"/><Relationship Id="rId7" Type="http://schemas.openxmlformats.org/officeDocument/2006/relationships/image" Target="../media/image112.wmf"/><Relationship Id="rId2" Type="http://schemas.openxmlformats.org/officeDocument/2006/relationships/slideLayout" Target="../slideLayouts/slideLayout2.xml"/><Relationship Id="rId16" Type="http://schemas.openxmlformats.org/officeDocument/2006/relationships/oleObject" Target="../embeddings/oleObject33.bin"/><Relationship Id="rId20" Type="http://schemas.openxmlformats.org/officeDocument/2006/relationships/oleObject" Target="../embeddings/oleObject35.bin"/><Relationship Id="rId29" Type="http://schemas.openxmlformats.org/officeDocument/2006/relationships/image" Target="../media/image123.wmf"/><Relationship Id="rId41" Type="http://schemas.openxmlformats.org/officeDocument/2006/relationships/image" Target="../media/image129.wmf"/><Relationship Id="rId54" Type="http://schemas.openxmlformats.org/officeDocument/2006/relationships/oleObject" Target="../embeddings/oleObject52.bin"/><Relationship Id="rId62" Type="http://schemas.openxmlformats.org/officeDocument/2006/relationships/oleObject" Target="../embeddings/oleObject56.bin"/><Relationship Id="rId1" Type="http://schemas.openxmlformats.org/officeDocument/2006/relationships/vmlDrawing" Target="../drawings/vmlDrawing9.vml"/><Relationship Id="rId6" Type="http://schemas.openxmlformats.org/officeDocument/2006/relationships/oleObject" Target="../embeddings/oleObject28.bin"/><Relationship Id="rId11" Type="http://schemas.openxmlformats.org/officeDocument/2006/relationships/image" Target="../media/image114.wmf"/><Relationship Id="rId24" Type="http://schemas.openxmlformats.org/officeDocument/2006/relationships/oleObject" Target="../embeddings/oleObject37.bin"/><Relationship Id="rId32" Type="http://schemas.openxmlformats.org/officeDocument/2006/relationships/oleObject" Target="../embeddings/oleObject41.bin"/><Relationship Id="rId37" Type="http://schemas.openxmlformats.org/officeDocument/2006/relationships/image" Target="../media/image127.wmf"/><Relationship Id="rId40" Type="http://schemas.openxmlformats.org/officeDocument/2006/relationships/oleObject" Target="../embeddings/oleObject45.bin"/><Relationship Id="rId45" Type="http://schemas.openxmlformats.org/officeDocument/2006/relationships/image" Target="../media/image131.wmf"/><Relationship Id="rId53" Type="http://schemas.openxmlformats.org/officeDocument/2006/relationships/image" Target="../media/image135.wmf"/><Relationship Id="rId58" Type="http://schemas.openxmlformats.org/officeDocument/2006/relationships/oleObject" Target="../embeddings/oleObject54.bin"/><Relationship Id="rId5" Type="http://schemas.openxmlformats.org/officeDocument/2006/relationships/image" Target="../media/image111.wmf"/><Relationship Id="rId15" Type="http://schemas.openxmlformats.org/officeDocument/2006/relationships/image" Target="../media/image116.wmf"/><Relationship Id="rId23" Type="http://schemas.openxmlformats.org/officeDocument/2006/relationships/image" Target="../media/image120.wmf"/><Relationship Id="rId28" Type="http://schemas.openxmlformats.org/officeDocument/2006/relationships/oleObject" Target="../embeddings/oleObject39.bin"/><Relationship Id="rId36" Type="http://schemas.openxmlformats.org/officeDocument/2006/relationships/oleObject" Target="../embeddings/oleObject43.bin"/><Relationship Id="rId49" Type="http://schemas.openxmlformats.org/officeDocument/2006/relationships/image" Target="../media/image133.wmf"/><Relationship Id="rId57" Type="http://schemas.openxmlformats.org/officeDocument/2006/relationships/image" Target="../media/image137.wmf"/><Relationship Id="rId61" Type="http://schemas.openxmlformats.org/officeDocument/2006/relationships/image" Target="../media/image139.wmf"/><Relationship Id="rId10" Type="http://schemas.openxmlformats.org/officeDocument/2006/relationships/oleObject" Target="../embeddings/oleObject30.bin"/><Relationship Id="rId19" Type="http://schemas.openxmlformats.org/officeDocument/2006/relationships/image" Target="../media/image118.wmf"/><Relationship Id="rId31" Type="http://schemas.openxmlformats.org/officeDocument/2006/relationships/image" Target="../media/image124.wmf"/><Relationship Id="rId44" Type="http://schemas.openxmlformats.org/officeDocument/2006/relationships/oleObject" Target="../embeddings/oleObject47.bin"/><Relationship Id="rId52" Type="http://schemas.openxmlformats.org/officeDocument/2006/relationships/oleObject" Target="../embeddings/oleObject51.bin"/><Relationship Id="rId60" Type="http://schemas.openxmlformats.org/officeDocument/2006/relationships/oleObject" Target="../embeddings/oleObject55.bin"/><Relationship Id="rId4" Type="http://schemas.openxmlformats.org/officeDocument/2006/relationships/oleObject" Target="../embeddings/oleObject27.bin"/><Relationship Id="rId9" Type="http://schemas.openxmlformats.org/officeDocument/2006/relationships/image" Target="../media/image113.wmf"/><Relationship Id="rId14" Type="http://schemas.openxmlformats.org/officeDocument/2006/relationships/oleObject" Target="../embeddings/oleObject32.bin"/><Relationship Id="rId22" Type="http://schemas.openxmlformats.org/officeDocument/2006/relationships/oleObject" Target="../embeddings/oleObject36.bin"/><Relationship Id="rId27" Type="http://schemas.openxmlformats.org/officeDocument/2006/relationships/image" Target="../media/image122.wmf"/><Relationship Id="rId30" Type="http://schemas.openxmlformats.org/officeDocument/2006/relationships/oleObject" Target="../embeddings/oleObject40.bin"/><Relationship Id="rId35" Type="http://schemas.openxmlformats.org/officeDocument/2006/relationships/image" Target="../media/image126.wmf"/><Relationship Id="rId43" Type="http://schemas.openxmlformats.org/officeDocument/2006/relationships/image" Target="../media/image130.wmf"/><Relationship Id="rId48" Type="http://schemas.openxmlformats.org/officeDocument/2006/relationships/oleObject" Target="../embeddings/oleObject49.bin"/><Relationship Id="rId56" Type="http://schemas.openxmlformats.org/officeDocument/2006/relationships/oleObject" Target="../embeddings/oleObject53.bin"/><Relationship Id="rId8" Type="http://schemas.openxmlformats.org/officeDocument/2006/relationships/oleObject" Target="../embeddings/oleObject29.bin"/><Relationship Id="rId51" Type="http://schemas.openxmlformats.org/officeDocument/2006/relationships/image" Target="../media/image134.wmf"/><Relationship Id="rId3" Type="http://schemas.openxmlformats.org/officeDocument/2006/relationships/notesSlide" Target="../notesSlides/notesSlide46.xml"/><Relationship Id="rId12" Type="http://schemas.openxmlformats.org/officeDocument/2006/relationships/oleObject" Target="../embeddings/oleObject31.bin"/><Relationship Id="rId17" Type="http://schemas.openxmlformats.org/officeDocument/2006/relationships/image" Target="../media/image117.wmf"/><Relationship Id="rId25" Type="http://schemas.openxmlformats.org/officeDocument/2006/relationships/image" Target="../media/image121.wmf"/><Relationship Id="rId33" Type="http://schemas.openxmlformats.org/officeDocument/2006/relationships/image" Target="../media/image125.wmf"/><Relationship Id="rId38" Type="http://schemas.openxmlformats.org/officeDocument/2006/relationships/oleObject" Target="../embeddings/oleObject44.bin"/><Relationship Id="rId46" Type="http://schemas.openxmlformats.org/officeDocument/2006/relationships/oleObject" Target="../embeddings/oleObject48.bin"/><Relationship Id="rId59" Type="http://schemas.openxmlformats.org/officeDocument/2006/relationships/image" Target="../media/image138.wmf"/></Relationships>
</file>

<file path=ppt/slides/_rels/slide112.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114.xml.rels><?xml version="1.0" encoding="UTF-8" standalone="yes"?>
<Relationships xmlns="http://schemas.openxmlformats.org/package/2006/relationships"><Relationship Id="rId8" Type="http://schemas.openxmlformats.org/officeDocument/2006/relationships/image" Target="../media/image112.wmf"/><Relationship Id="rId13" Type="http://schemas.openxmlformats.org/officeDocument/2006/relationships/oleObject" Target="../embeddings/oleObject61.bin"/><Relationship Id="rId18" Type="http://schemas.openxmlformats.org/officeDocument/2006/relationships/image" Target="../media/image117.wmf"/><Relationship Id="rId26" Type="http://schemas.openxmlformats.org/officeDocument/2006/relationships/image" Target="../media/image121.wmf"/><Relationship Id="rId39" Type="http://schemas.openxmlformats.org/officeDocument/2006/relationships/oleObject" Target="../embeddings/oleObject74.bin"/><Relationship Id="rId3" Type="http://schemas.openxmlformats.org/officeDocument/2006/relationships/slideLayout" Target="../slideLayouts/slideLayout2.xml"/><Relationship Id="rId21" Type="http://schemas.openxmlformats.org/officeDocument/2006/relationships/oleObject" Target="../embeddings/oleObject65.bin"/><Relationship Id="rId34" Type="http://schemas.openxmlformats.org/officeDocument/2006/relationships/image" Target="../media/image125.wmf"/><Relationship Id="rId42" Type="http://schemas.openxmlformats.org/officeDocument/2006/relationships/image" Target="../media/image129.wmf"/><Relationship Id="rId47" Type="http://schemas.openxmlformats.org/officeDocument/2006/relationships/oleObject" Target="../embeddings/oleObject78.bin"/><Relationship Id="rId7" Type="http://schemas.openxmlformats.org/officeDocument/2006/relationships/oleObject" Target="../embeddings/oleObject58.bin"/><Relationship Id="rId12" Type="http://schemas.openxmlformats.org/officeDocument/2006/relationships/image" Target="../media/image114.wmf"/><Relationship Id="rId17" Type="http://schemas.openxmlformats.org/officeDocument/2006/relationships/oleObject" Target="../embeddings/oleObject63.bin"/><Relationship Id="rId25" Type="http://schemas.openxmlformats.org/officeDocument/2006/relationships/oleObject" Target="../embeddings/oleObject67.bin"/><Relationship Id="rId33" Type="http://schemas.openxmlformats.org/officeDocument/2006/relationships/oleObject" Target="../embeddings/oleObject71.bin"/><Relationship Id="rId38" Type="http://schemas.openxmlformats.org/officeDocument/2006/relationships/image" Target="../media/image127.wmf"/><Relationship Id="rId46" Type="http://schemas.openxmlformats.org/officeDocument/2006/relationships/image" Target="../media/image131.wmf"/><Relationship Id="rId2" Type="http://schemas.openxmlformats.org/officeDocument/2006/relationships/tags" Target="../tags/tag11.xml"/><Relationship Id="rId16" Type="http://schemas.openxmlformats.org/officeDocument/2006/relationships/image" Target="../media/image116.wmf"/><Relationship Id="rId20" Type="http://schemas.openxmlformats.org/officeDocument/2006/relationships/image" Target="../media/image118.wmf"/><Relationship Id="rId29" Type="http://schemas.openxmlformats.org/officeDocument/2006/relationships/oleObject" Target="../embeddings/oleObject69.bin"/><Relationship Id="rId41" Type="http://schemas.openxmlformats.org/officeDocument/2006/relationships/oleObject" Target="../embeddings/oleObject75.bin"/><Relationship Id="rId1" Type="http://schemas.openxmlformats.org/officeDocument/2006/relationships/vmlDrawing" Target="../drawings/vmlDrawing10.vml"/><Relationship Id="rId6" Type="http://schemas.openxmlformats.org/officeDocument/2006/relationships/image" Target="../media/image111.wmf"/><Relationship Id="rId11" Type="http://schemas.openxmlformats.org/officeDocument/2006/relationships/oleObject" Target="../embeddings/oleObject60.bin"/><Relationship Id="rId24" Type="http://schemas.openxmlformats.org/officeDocument/2006/relationships/image" Target="../media/image120.wmf"/><Relationship Id="rId32" Type="http://schemas.openxmlformats.org/officeDocument/2006/relationships/image" Target="../media/image124.wmf"/><Relationship Id="rId37" Type="http://schemas.openxmlformats.org/officeDocument/2006/relationships/oleObject" Target="../embeddings/oleObject73.bin"/><Relationship Id="rId40" Type="http://schemas.openxmlformats.org/officeDocument/2006/relationships/image" Target="../media/image128.wmf"/><Relationship Id="rId45" Type="http://schemas.openxmlformats.org/officeDocument/2006/relationships/oleObject" Target="../embeddings/oleObject77.bin"/><Relationship Id="rId5" Type="http://schemas.openxmlformats.org/officeDocument/2006/relationships/oleObject" Target="../embeddings/oleObject57.bin"/><Relationship Id="rId15" Type="http://schemas.openxmlformats.org/officeDocument/2006/relationships/oleObject" Target="../embeddings/oleObject62.bin"/><Relationship Id="rId23" Type="http://schemas.openxmlformats.org/officeDocument/2006/relationships/oleObject" Target="../embeddings/oleObject66.bin"/><Relationship Id="rId28" Type="http://schemas.openxmlformats.org/officeDocument/2006/relationships/image" Target="../media/image122.wmf"/><Relationship Id="rId36" Type="http://schemas.openxmlformats.org/officeDocument/2006/relationships/image" Target="../media/image126.wmf"/><Relationship Id="rId10" Type="http://schemas.openxmlformats.org/officeDocument/2006/relationships/image" Target="../media/image113.wmf"/><Relationship Id="rId19" Type="http://schemas.openxmlformats.org/officeDocument/2006/relationships/oleObject" Target="../embeddings/oleObject64.bin"/><Relationship Id="rId31" Type="http://schemas.openxmlformats.org/officeDocument/2006/relationships/oleObject" Target="../embeddings/oleObject70.bin"/><Relationship Id="rId44" Type="http://schemas.openxmlformats.org/officeDocument/2006/relationships/image" Target="../media/image130.wmf"/><Relationship Id="rId4" Type="http://schemas.openxmlformats.org/officeDocument/2006/relationships/notesSlide" Target="../notesSlides/notesSlide49.xml"/><Relationship Id="rId9" Type="http://schemas.openxmlformats.org/officeDocument/2006/relationships/oleObject" Target="../embeddings/oleObject59.bin"/><Relationship Id="rId14" Type="http://schemas.openxmlformats.org/officeDocument/2006/relationships/image" Target="../media/image115.wmf"/><Relationship Id="rId22" Type="http://schemas.openxmlformats.org/officeDocument/2006/relationships/image" Target="../media/image119.wmf"/><Relationship Id="rId27" Type="http://schemas.openxmlformats.org/officeDocument/2006/relationships/oleObject" Target="../embeddings/oleObject68.bin"/><Relationship Id="rId30" Type="http://schemas.openxmlformats.org/officeDocument/2006/relationships/image" Target="../media/image123.wmf"/><Relationship Id="rId35" Type="http://schemas.openxmlformats.org/officeDocument/2006/relationships/oleObject" Target="../embeddings/oleObject72.bin"/><Relationship Id="rId43" Type="http://schemas.openxmlformats.org/officeDocument/2006/relationships/oleObject" Target="../embeddings/oleObject76.bin"/><Relationship Id="rId48" Type="http://schemas.openxmlformats.org/officeDocument/2006/relationships/image" Target="../media/image132.wmf"/></Relationships>
</file>

<file path=ppt/slides/_rels/slide115.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145.jpe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44.wmf"/><Relationship Id="rId5" Type="http://schemas.openxmlformats.org/officeDocument/2006/relationships/image" Target="../media/image143.png"/><Relationship Id="rId4" Type="http://schemas.openxmlformats.org/officeDocument/2006/relationships/image" Target="../media/image142.wmf"/></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17.xml.rels><?xml version="1.0" encoding="UTF-8" standalone="yes"?>
<Relationships xmlns="http://schemas.openxmlformats.org/package/2006/relationships"><Relationship Id="rId3" Type="http://schemas.openxmlformats.org/officeDocument/2006/relationships/image" Target="../media/image146.gif"/><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148.gif"/><Relationship Id="rId4" Type="http://schemas.openxmlformats.org/officeDocument/2006/relationships/image" Target="../media/image147.gif"/></Relationships>
</file>

<file path=ppt/slides/_rels/slide118.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49.wmf"/></Relationships>
</file>

<file path=ppt/slides/_rels/slide11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7.jpeg"/><Relationship Id="rId1" Type="http://schemas.openxmlformats.org/officeDocument/2006/relationships/slideLayout" Target="../slideLayouts/slideLayout6.xml"/><Relationship Id="rId4" Type="http://schemas.openxmlformats.org/officeDocument/2006/relationships/image" Target="../media/image110.jpe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6.xml"/><Relationship Id="rId4" Type="http://schemas.openxmlformats.org/officeDocument/2006/relationships/image" Target="../media/image154.png"/></Relationships>
</file>

<file path=ppt/slides/_rels/slide123.xml.rels><?xml version="1.0" encoding="UTF-8" standalone="yes"?>
<Relationships xmlns="http://schemas.openxmlformats.org/package/2006/relationships"><Relationship Id="rId8" Type="http://schemas.openxmlformats.org/officeDocument/2006/relationships/image" Target="../media/image158.jpeg"/><Relationship Id="rId3" Type="http://schemas.openxmlformats.org/officeDocument/2006/relationships/notesSlide" Target="../notesSlides/notesSlide51.xml"/><Relationship Id="rId7" Type="http://schemas.openxmlformats.org/officeDocument/2006/relationships/image" Target="../media/image157.jpeg"/><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14.jpg"/><Relationship Id="rId5" Type="http://schemas.openxmlformats.org/officeDocument/2006/relationships/image" Target="../media/image156.jpeg"/><Relationship Id="rId10" Type="http://schemas.openxmlformats.org/officeDocument/2006/relationships/image" Target="../media/image160.jpeg"/><Relationship Id="rId4" Type="http://schemas.openxmlformats.org/officeDocument/2006/relationships/image" Target="../media/image155.jpeg"/><Relationship Id="rId9" Type="http://schemas.openxmlformats.org/officeDocument/2006/relationships/image" Target="../media/image159.jpe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61.png"/></Relationships>
</file>

<file path=ppt/slides/_rels/slide1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3" Type="http://schemas.openxmlformats.org/officeDocument/2006/relationships/oleObject" Target="../embeddings/oleObject83.bin"/><Relationship Id="rId18" Type="http://schemas.openxmlformats.org/officeDocument/2006/relationships/image" Target="../media/image117.wmf"/><Relationship Id="rId26" Type="http://schemas.openxmlformats.org/officeDocument/2006/relationships/image" Target="../media/image121.wmf"/><Relationship Id="rId39" Type="http://schemas.openxmlformats.org/officeDocument/2006/relationships/oleObject" Target="../embeddings/oleObject96.bin"/><Relationship Id="rId3" Type="http://schemas.openxmlformats.org/officeDocument/2006/relationships/slideLayout" Target="../slideLayouts/slideLayout2.xml"/><Relationship Id="rId21" Type="http://schemas.openxmlformats.org/officeDocument/2006/relationships/oleObject" Target="../embeddings/oleObject87.bin"/><Relationship Id="rId34" Type="http://schemas.openxmlformats.org/officeDocument/2006/relationships/image" Target="../media/image125.wmf"/><Relationship Id="rId42" Type="http://schemas.openxmlformats.org/officeDocument/2006/relationships/image" Target="../media/image129.wmf"/><Relationship Id="rId47" Type="http://schemas.openxmlformats.org/officeDocument/2006/relationships/oleObject" Target="../embeddings/oleObject100.bin"/><Relationship Id="rId50" Type="http://schemas.openxmlformats.org/officeDocument/2006/relationships/image" Target="../media/image163.wmf"/><Relationship Id="rId7" Type="http://schemas.openxmlformats.org/officeDocument/2006/relationships/oleObject" Target="../embeddings/oleObject80.bin"/><Relationship Id="rId12" Type="http://schemas.openxmlformats.org/officeDocument/2006/relationships/image" Target="../media/image114.wmf"/><Relationship Id="rId17" Type="http://schemas.openxmlformats.org/officeDocument/2006/relationships/oleObject" Target="../embeddings/oleObject85.bin"/><Relationship Id="rId25" Type="http://schemas.openxmlformats.org/officeDocument/2006/relationships/oleObject" Target="../embeddings/oleObject89.bin"/><Relationship Id="rId33" Type="http://schemas.openxmlformats.org/officeDocument/2006/relationships/oleObject" Target="../embeddings/oleObject93.bin"/><Relationship Id="rId38" Type="http://schemas.openxmlformats.org/officeDocument/2006/relationships/image" Target="../media/image127.wmf"/><Relationship Id="rId46" Type="http://schemas.openxmlformats.org/officeDocument/2006/relationships/image" Target="../media/image131.wmf"/><Relationship Id="rId2" Type="http://schemas.openxmlformats.org/officeDocument/2006/relationships/tags" Target="../tags/tag18.xml"/><Relationship Id="rId16" Type="http://schemas.openxmlformats.org/officeDocument/2006/relationships/image" Target="../media/image116.wmf"/><Relationship Id="rId20" Type="http://schemas.openxmlformats.org/officeDocument/2006/relationships/image" Target="../media/image118.wmf"/><Relationship Id="rId29" Type="http://schemas.openxmlformats.org/officeDocument/2006/relationships/oleObject" Target="../embeddings/oleObject91.bin"/><Relationship Id="rId41" Type="http://schemas.openxmlformats.org/officeDocument/2006/relationships/oleObject" Target="../embeddings/oleObject97.bin"/><Relationship Id="rId1" Type="http://schemas.openxmlformats.org/officeDocument/2006/relationships/vmlDrawing" Target="../drawings/vmlDrawing11.vml"/><Relationship Id="rId6" Type="http://schemas.openxmlformats.org/officeDocument/2006/relationships/image" Target="../media/image111.wmf"/><Relationship Id="rId11" Type="http://schemas.openxmlformats.org/officeDocument/2006/relationships/oleObject" Target="../embeddings/oleObject82.bin"/><Relationship Id="rId24" Type="http://schemas.openxmlformats.org/officeDocument/2006/relationships/image" Target="../media/image120.wmf"/><Relationship Id="rId32" Type="http://schemas.openxmlformats.org/officeDocument/2006/relationships/image" Target="../media/image124.wmf"/><Relationship Id="rId37" Type="http://schemas.openxmlformats.org/officeDocument/2006/relationships/oleObject" Target="../embeddings/oleObject95.bin"/><Relationship Id="rId40" Type="http://schemas.openxmlformats.org/officeDocument/2006/relationships/image" Target="../media/image128.wmf"/><Relationship Id="rId45" Type="http://schemas.openxmlformats.org/officeDocument/2006/relationships/oleObject" Target="../embeddings/oleObject99.bin"/><Relationship Id="rId5" Type="http://schemas.openxmlformats.org/officeDocument/2006/relationships/oleObject" Target="../embeddings/oleObject79.bin"/><Relationship Id="rId15" Type="http://schemas.openxmlformats.org/officeDocument/2006/relationships/oleObject" Target="../embeddings/oleObject84.bin"/><Relationship Id="rId23" Type="http://schemas.openxmlformats.org/officeDocument/2006/relationships/oleObject" Target="../embeddings/oleObject88.bin"/><Relationship Id="rId28" Type="http://schemas.openxmlformats.org/officeDocument/2006/relationships/image" Target="../media/image122.wmf"/><Relationship Id="rId36" Type="http://schemas.openxmlformats.org/officeDocument/2006/relationships/image" Target="../media/image126.wmf"/><Relationship Id="rId49" Type="http://schemas.openxmlformats.org/officeDocument/2006/relationships/oleObject" Target="../embeddings/oleObject101.bin"/><Relationship Id="rId10" Type="http://schemas.openxmlformats.org/officeDocument/2006/relationships/image" Target="../media/image113.wmf"/><Relationship Id="rId19" Type="http://schemas.openxmlformats.org/officeDocument/2006/relationships/oleObject" Target="../embeddings/oleObject86.bin"/><Relationship Id="rId31" Type="http://schemas.openxmlformats.org/officeDocument/2006/relationships/oleObject" Target="../embeddings/oleObject92.bin"/><Relationship Id="rId44" Type="http://schemas.openxmlformats.org/officeDocument/2006/relationships/image" Target="../media/image130.wmf"/><Relationship Id="rId52" Type="http://schemas.openxmlformats.org/officeDocument/2006/relationships/image" Target="../media/image164.wmf"/><Relationship Id="rId4" Type="http://schemas.openxmlformats.org/officeDocument/2006/relationships/notesSlide" Target="../notesSlides/notesSlide55.xml"/><Relationship Id="rId9" Type="http://schemas.openxmlformats.org/officeDocument/2006/relationships/oleObject" Target="../embeddings/oleObject81.bin"/><Relationship Id="rId14" Type="http://schemas.openxmlformats.org/officeDocument/2006/relationships/image" Target="../media/image115.wmf"/><Relationship Id="rId22" Type="http://schemas.openxmlformats.org/officeDocument/2006/relationships/image" Target="../media/image119.wmf"/><Relationship Id="rId27" Type="http://schemas.openxmlformats.org/officeDocument/2006/relationships/oleObject" Target="../embeddings/oleObject90.bin"/><Relationship Id="rId30" Type="http://schemas.openxmlformats.org/officeDocument/2006/relationships/image" Target="../media/image123.wmf"/><Relationship Id="rId35" Type="http://schemas.openxmlformats.org/officeDocument/2006/relationships/oleObject" Target="../embeddings/oleObject94.bin"/><Relationship Id="rId43" Type="http://schemas.openxmlformats.org/officeDocument/2006/relationships/oleObject" Target="../embeddings/oleObject98.bin"/><Relationship Id="rId48" Type="http://schemas.openxmlformats.org/officeDocument/2006/relationships/image" Target="../media/image132.wmf"/><Relationship Id="rId8" Type="http://schemas.openxmlformats.org/officeDocument/2006/relationships/image" Target="../media/image112.wmf"/><Relationship Id="rId51" Type="http://schemas.openxmlformats.org/officeDocument/2006/relationships/oleObject" Target="../embeddings/oleObject10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65.emf"/><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66.em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45.xml.rels><?xml version="1.0" encoding="UTF-8" standalone="yes"?>
<Relationships xmlns="http://schemas.openxmlformats.org/package/2006/relationships"><Relationship Id="rId3" Type="http://schemas.openxmlformats.org/officeDocument/2006/relationships/image" Target="../media/image167.em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68.emf"/></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70.emf"/><Relationship Id="rId4" Type="http://schemas.openxmlformats.org/officeDocument/2006/relationships/image" Target="../media/image169.emf"/></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72.emf"/><Relationship Id="rId5" Type="http://schemas.openxmlformats.org/officeDocument/2006/relationships/image" Target="../media/image171.emf"/><Relationship Id="rId4" Type="http://schemas.openxmlformats.org/officeDocument/2006/relationships/notesSlide" Target="../notesSlides/notesSlide7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73.emf"/><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75.emf"/><Relationship Id="rId5" Type="http://schemas.openxmlformats.org/officeDocument/2006/relationships/image" Target="../media/image174.emf"/><Relationship Id="rId4" Type="http://schemas.openxmlformats.org/officeDocument/2006/relationships/notesSlide" Target="../notesSlides/notesSlide78.xm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76.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78.emf"/><Relationship Id="rId5" Type="http://schemas.openxmlformats.org/officeDocument/2006/relationships/image" Target="../media/image177.emf"/><Relationship Id="rId4" Type="http://schemas.openxmlformats.org/officeDocument/2006/relationships/notesSlide" Target="../notesSlides/notesSlide8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79.emf"/><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81.emf"/><Relationship Id="rId4" Type="http://schemas.openxmlformats.org/officeDocument/2006/relationships/image" Target="../media/image180.emf"/></Relationships>
</file>

<file path=ppt/slides/_rels/slide189.xml.rels><?xml version="1.0" encoding="UTF-8" standalone="yes"?>
<Relationships xmlns="http://schemas.openxmlformats.org/package/2006/relationships"><Relationship Id="rId3" Type="http://schemas.openxmlformats.org/officeDocument/2006/relationships/image" Target="../media/image182.emf"/><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185.emf"/><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84.emf"/><Relationship Id="rId5" Type="http://schemas.openxmlformats.org/officeDocument/2006/relationships/image" Target="../media/image183.emf"/><Relationship Id="rId4"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8.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9.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87.emf"/><Relationship Id="rId5" Type="http://schemas.openxmlformats.org/officeDocument/2006/relationships/image" Target="../media/image186.emf"/><Relationship Id="rId4" Type="http://schemas.openxmlformats.org/officeDocument/2006/relationships/notesSlide" Target="../notesSlides/notesSlide94.xm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188.emf"/></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189.emf"/></Relationships>
</file>

<file path=ppt/slides/_rels/slide21.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2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193.jpeg"/><Relationship Id="rId5" Type="http://schemas.openxmlformats.org/officeDocument/2006/relationships/image" Target="../media/image192.jpg"/><Relationship Id="rId4" Type="http://schemas.openxmlformats.org/officeDocument/2006/relationships/image" Target="../media/image191.jpg"/></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196.jpg"/><Relationship Id="rId5" Type="http://schemas.openxmlformats.org/officeDocument/2006/relationships/image" Target="../media/image195.png"/><Relationship Id="rId4" Type="http://schemas.openxmlformats.org/officeDocument/2006/relationships/image" Target="../media/image194.png"/></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2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6.xml"/><Relationship Id="rId1" Type="http://schemas.openxmlformats.org/officeDocument/2006/relationships/tags" Target="../tags/tag51.xml"/><Relationship Id="rId4" Type="http://schemas.openxmlformats.org/officeDocument/2006/relationships/chart" Target="../charts/chart17.xml"/></Relationships>
</file>

<file path=ppt/slides/_rels/slide2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2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8.jpg"/><Relationship Id="rId4" Type="http://schemas.openxmlformats.org/officeDocument/2006/relationships/image" Target="../media/image4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9.wmf"/><Relationship Id="rId5" Type="http://schemas.openxmlformats.org/officeDocument/2006/relationships/oleObject" Target="../embeddings/oleObject7.bin"/><Relationship Id="rId4" Type="http://schemas.openxmlformats.org/officeDocument/2006/relationships/image" Target="../media/image58.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60.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2.wmf"/><Relationship Id="rId5" Type="http://schemas.openxmlformats.org/officeDocument/2006/relationships/oleObject" Target="../embeddings/oleObject10.bin"/><Relationship Id="rId4" Type="http://schemas.openxmlformats.org/officeDocument/2006/relationships/image" Target="../media/image61.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5.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15.bin"/><Relationship Id="rId14" Type="http://schemas.openxmlformats.org/officeDocument/2006/relationships/image" Target="../media/image69.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g"/><Relationship Id="rId16"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jpg"/><Relationship Id="rId5" Type="http://schemas.openxmlformats.org/officeDocument/2006/relationships/image" Target="../media/image14.jpg"/><Relationship Id="rId15" Type="http://schemas.openxmlformats.org/officeDocument/2006/relationships/image" Target="../media/image24.jp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jpg"/><Relationship Id="rId14" Type="http://schemas.openxmlformats.org/officeDocument/2006/relationships/image" Target="../media/image23.jp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70.wmf"/><Relationship Id="rId4" Type="http://schemas.openxmlformats.org/officeDocument/2006/relationships/oleObject" Target="../embeddings/oleObject18.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2.wmf"/><Relationship Id="rId4" Type="http://schemas.openxmlformats.org/officeDocument/2006/relationships/oleObject" Target="../embeddings/oleObject20.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73.em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6.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24.bin"/><Relationship Id="rId14" Type="http://schemas.openxmlformats.org/officeDocument/2006/relationships/image" Target="../media/image80.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3.emf"/><Relationship Id="rId5" Type="http://schemas.openxmlformats.org/officeDocument/2006/relationships/image" Target="../media/image82.emf"/><Relationship Id="rId4" Type="http://schemas.openxmlformats.org/officeDocument/2006/relationships/notesSlide" Target="../notesSlides/notesSlide33.xml"/></Relationships>
</file>

<file path=ppt/slides/_rels/slide77.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31.jpeg"/><Relationship Id="rId4" Type="http://schemas.openxmlformats.org/officeDocument/2006/relationships/image" Target="../media/image30.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9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42900" y="1600200"/>
            <a:ext cx="8458200" cy="2209800"/>
          </a:xfrm>
        </p:spPr>
        <p:txBody>
          <a:bodyPr/>
          <a:lstStyle/>
          <a:p>
            <a:pPr algn="ctr" eaLnBrk="1" hangingPunct="1"/>
            <a:r>
              <a:rPr lang="en-US" dirty="0" smtClean="0">
                <a:solidFill>
                  <a:srgbClr val="FF0000"/>
                </a:solidFill>
              </a:rPr>
              <a:t>Information Trustworthiness</a:t>
            </a:r>
            <a:r>
              <a:rPr lang="en-US" sz="3600" dirty="0" smtClean="0">
                <a:solidFill>
                  <a:srgbClr val="FF0000"/>
                </a:solidFill>
              </a:rPr>
              <a:t/>
            </a:r>
            <a:br>
              <a:rPr lang="en-US" sz="3600" dirty="0" smtClean="0">
                <a:solidFill>
                  <a:srgbClr val="FF0000"/>
                </a:solidFill>
              </a:rPr>
            </a:br>
            <a:r>
              <a:rPr lang="en-US" sz="2800" dirty="0">
                <a:solidFill>
                  <a:srgbClr val="FF0000"/>
                </a:solidFill>
              </a:rPr>
              <a:t>AAAI 2013 </a:t>
            </a:r>
            <a:r>
              <a:rPr lang="en-US" sz="2800" dirty="0" smtClean="0">
                <a:solidFill>
                  <a:srgbClr val="FF0000"/>
                </a:solidFill>
              </a:rPr>
              <a:t>Tutorial</a:t>
            </a:r>
          </a:p>
        </p:txBody>
      </p:sp>
      <p:sp>
        <p:nvSpPr>
          <p:cNvPr id="4099" name="Rectangle 3"/>
          <p:cNvSpPr>
            <a:spLocks noGrp="1" noChangeArrowheads="1"/>
          </p:cNvSpPr>
          <p:nvPr>
            <p:ph type="subTitle" idx="1"/>
          </p:nvPr>
        </p:nvSpPr>
        <p:spPr>
          <a:xfrm>
            <a:off x="609600" y="3886200"/>
            <a:ext cx="8077200" cy="2438400"/>
          </a:xfrm>
          <a:extLst>
            <a:ext uri="{91240B29-F687-4F45-9708-019B960494DF}">
              <a14:hiddenLine xmlns:a14="http://schemas.microsoft.com/office/drawing/2010/main" w="9525">
                <a:solidFill>
                  <a:srgbClr val="008000"/>
                </a:solidFill>
                <a:miter lim="800000"/>
                <a:headEnd/>
                <a:tailEnd/>
              </a14:hiddenLine>
            </a:ext>
          </a:extLst>
        </p:spPr>
        <p:txBody>
          <a:bodyPr/>
          <a:lstStyle/>
          <a:p>
            <a:pPr algn="l" eaLnBrk="1" hangingPunct="1"/>
            <a:r>
              <a:rPr lang="en-US" sz="2800" dirty="0" smtClean="0">
                <a:solidFill>
                  <a:srgbClr val="0000FF"/>
                </a:solidFill>
              </a:rPr>
              <a:t>Jeff Pasternack</a:t>
            </a:r>
          </a:p>
          <a:p>
            <a:pPr algn="l" eaLnBrk="1" hangingPunct="1"/>
            <a:r>
              <a:rPr lang="en-US" sz="2800" dirty="0" smtClean="0">
                <a:solidFill>
                  <a:srgbClr val="0000FF"/>
                </a:solidFill>
              </a:rPr>
              <a:t>Dan Roth</a:t>
            </a:r>
          </a:p>
          <a:p>
            <a:pPr algn="l" eaLnBrk="1" hangingPunct="1"/>
            <a:r>
              <a:rPr lang="en-US" sz="2800" dirty="0" smtClean="0">
                <a:solidFill>
                  <a:srgbClr val="0000FF"/>
                </a:solidFill>
              </a:rPr>
              <a:t>V.G.Vinod Vydiswaran</a:t>
            </a:r>
          </a:p>
          <a:p>
            <a:pPr algn="l" eaLnBrk="1" hangingPunct="1"/>
            <a:r>
              <a:rPr lang="en-US" altLang="zh-TW" sz="2400" dirty="0" smtClean="0">
                <a:ea typeface="Arial Unicode MS" pitchFamily="34" charset="-128"/>
                <a:cs typeface="Arial Unicode MS" pitchFamily="34" charset="-128"/>
              </a:rPr>
              <a:t>University of Illinois at Urbana-Champaign</a:t>
            </a:r>
          </a:p>
          <a:p>
            <a:pPr eaLnBrk="1" hangingPunct="1"/>
            <a:r>
              <a:rPr lang="en-US" sz="2400" dirty="0" smtClean="0">
                <a:ea typeface="Arial Unicode MS" pitchFamily="34" charset="-128"/>
                <a:cs typeface="Arial Unicode MS" pitchFamily="34" charset="-128"/>
              </a:rPr>
              <a:t>July 15</a:t>
            </a:r>
            <a:r>
              <a:rPr lang="en-US" sz="2400" baseline="30000" dirty="0" smtClean="0">
                <a:ea typeface="Arial Unicode MS" pitchFamily="34" charset="-128"/>
                <a:cs typeface="Arial Unicode MS" pitchFamily="34" charset="-128"/>
              </a:rPr>
              <a:t>th</a:t>
            </a:r>
            <a:r>
              <a:rPr lang="en-US" sz="2400" dirty="0" smtClean="0">
                <a:ea typeface="Arial Unicode MS" pitchFamily="34" charset="-128"/>
                <a:cs typeface="Arial Unicode MS" pitchFamily="34" charset="-128"/>
              </a:rPr>
              <a:t>, 2013</a:t>
            </a:r>
            <a:endParaRPr lang="en-US" sz="2000"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4076071"/>
            <a:ext cx="1295400" cy="140228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3583800"/>
            <a:ext cx="1622400" cy="12168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400" y="4572000"/>
            <a:ext cx="1219200" cy="1177262"/>
          </a:xfrm>
          <a:prstGeom prst="rect">
            <a:avLst/>
          </a:prstGeom>
        </p:spPr>
      </p:pic>
      <p:sp>
        <p:nvSpPr>
          <p:cNvPr id="5" name="TextBox 4"/>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MI10"/>
              </a:rPr>
              <a:t>A</a:t>
            </a:r>
            <a:r>
              <a:rPr lang="en-US" smtClean="0">
                <a:latin typeface="CMMI7"/>
              </a:rPr>
              <a:t>A</a:t>
            </a:r>
            <a:r>
              <a:rPr lang="en-US" smtClean="0">
                <a:latin typeface="CMR10"/>
              </a:rPr>
              <a:t>A</a:t>
            </a:r>
            <a:r>
              <a:rPr lang="en-US" smtClean="0">
                <a:latin typeface="CMEX10"/>
              </a:rPr>
              <a:t>A</a:t>
            </a:r>
            <a:r>
              <a:rPr lang="en-US" smtClean="0">
                <a:latin typeface="CMSY7"/>
              </a:rPr>
              <a:t>A</a:t>
            </a:r>
            <a:r>
              <a:rPr lang="en-US" smtClean="0">
                <a:latin typeface="CMMI5"/>
              </a:rPr>
              <a:t>A</a:t>
            </a:r>
            <a:r>
              <a:rPr lang="en-US" smtClean="0">
                <a:latin typeface="CMR7"/>
              </a:rPr>
              <a:t>A</a:t>
            </a:r>
            <a:r>
              <a:rPr lang="en-US" smtClean="0">
                <a:latin typeface="CMSY10ORIG"/>
              </a:rPr>
              <a:t>A</a:t>
            </a:r>
            <a:r>
              <a:rPr lang="en-US" smtClean="0">
                <a:latin typeface="CMSY5"/>
              </a:rPr>
              <a:t>A</a:t>
            </a:r>
            <a:r>
              <a:rPr lang="en-US" smtClean="0">
                <a:latin typeface="CMR5"/>
              </a:rPr>
              <a:t>A</a:t>
            </a:r>
            <a:r>
              <a:rPr lang="en-US" smtClean="0">
                <a:latin typeface="CMBX10"/>
              </a:rPr>
              <a:t>A</a:t>
            </a:r>
            <a:r>
              <a:rPr lang="en-US" smtClean="0">
                <a:latin typeface="CMBX7"/>
              </a:rPr>
              <a:t>A</a:t>
            </a:r>
            <a:endParaRPr lang="en-US"/>
          </a:p>
        </p:txBody>
      </p:sp>
      <p:sp>
        <p:nvSpPr>
          <p:cNvPr id="6" name="Rectangle 5"/>
          <p:cNvSpPr/>
          <p:nvPr/>
        </p:nvSpPr>
        <p:spPr>
          <a:xfrm>
            <a:off x="1447800" y="1688068"/>
            <a:ext cx="6629400" cy="369332"/>
          </a:xfrm>
          <a:prstGeom prst="rect">
            <a:avLst/>
          </a:prstGeom>
          <a:solidFill>
            <a:srgbClr val="FFFFCC"/>
          </a:solidFill>
          <a:ln w="28575">
            <a:solidFill>
              <a:schemeClr val="bg2"/>
            </a:solidFill>
          </a:ln>
        </p:spPr>
        <p:txBody>
          <a:bodyPr wrap="square">
            <a:spAutoFit/>
          </a:bodyPr>
          <a:lstStyle/>
          <a:p>
            <a:pPr algn="ctr"/>
            <a:r>
              <a:rPr lang="en-US" dirty="0">
                <a:latin typeface="+mn-lt"/>
              </a:rPr>
              <a:t>http://</a:t>
            </a:r>
            <a:r>
              <a:rPr lang="en-US" dirty="0" smtClean="0">
                <a:latin typeface="+mn-lt"/>
              </a:rPr>
              <a:t>l2r.cs.uiuc.edu/Information_Trustworthiness_Tutorial.pptx</a:t>
            </a:r>
            <a:endParaRPr lang="en-US" dirty="0">
              <a:latin typeface="+mn-lt"/>
            </a:endParaRPr>
          </a:p>
        </p:txBody>
      </p:sp>
    </p:spTree>
    <p:extLst>
      <p:ext uri="{BB962C8B-B14F-4D97-AF65-F5344CB8AC3E}">
        <p14:creationId xmlns:p14="http://schemas.microsoft.com/office/powerpoint/2010/main" val="7344992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2"/>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FAC27B-8224-452B-917B-5615C99C0444}" type="slidenum">
              <a:rPr lang="en-US" altLang="zh-TW" smtClean="0">
                <a:cs typeface="Arial Unicode MS" pitchFamily="34" charset="-128"/>
              </a:rPr>
              <a:pPr eaLnBrk="1" hangingPunct="1"/>
              <a:t>10</a:t>
            </a:fld>
            <a:endParaRPr lang="en-US" altLang="zh-TW" smtClean="0">
              <a:cs typeface="Arial Unicode MS" pitchFamily="34" charset="-128"/>
            </a:endParaRPr>
          </a:p>
        </p:txBody>
      </p:sp>
      <p:pic>
        <p:nvPicPr>
          <p:cNvPr id="18434" name="Picture 2" descr="G:\Work\presos\images\Trust\snopes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22522">
            <a:off x="-25480" y="1404028"/>
            <a:ext cx="4772025" cy="12763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G:\Work\presos\images\Trust\factcheck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46128">
            <a:off x="27239" y="3352800"/>
            <a:ext cx="4524375" cy="704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27145">
            <a:off x="3760243" y="1340343"/>
            <a:ext cx="5453742" cy="4492171"/>
          </a:xfrm>
          <a:prstGeom prst="rect">
            <a:avLst/>
          </a:prstGeom>
          <a:ln>
            <a:solidFill>
              <a:schemeClr val="tx1"/>
            </a:solidFill>
          </a:ln>
        </p:spPr>
      </p:pic>
      <p:sp>
        <p:nvSpPr>
          <p:cNvPr id="18437" name="Title 3"/>
          <p:cNvSpPr>
            <a:spLocks noGrp="1"/>
          </p:cNvSpPr>
          <p:nvPr>
            <p:ph type="title"/>
          </p:nvPr>
        </p:nvSpPr>
        <p:spPr>
          <a:xfrm>
            <a:off x="152400" y="457200"/>
            <a:ext cx="8458200" cy="533400"/>
          </a:xfrm>
        </p:spPr>
        <p:txBody>
          <a:bodyPr/>
          <a:lstStyle/>
          <a:p>
            <a:pPr eaLnBrk="1" hangingPunct="1"/>
            <a:r>
              <a:rPr lang="en-US" dirty="0" smtClean="0"/>
              <a:t>Online (manual) fact verification sites</a:t>
            </a: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009900"/>
            <a:ext cx="455295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1476375" y="4322542"/>
            <a:ext cx="3581400" cy="689416"/>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dirty="0" smtClean="0"/>
              <a:t>Trip Adviser’s Popularity Index</a:t>
            </a:r>
            <a:endParaRPr lang="en-US" b="1" dirty="0"/>
          </a:p>
        </p:txBody>
      </p:sp>
    </p:spTree>
    <p:extLst>
      <p:ext uri="{BB962C8B-B14F-4D97-AF65-F5344CB8AC3E}">
        <p14:creationId xmlns:p14="http://schemas.microsoft.com/office/powerpoint/2010/main" val="12143062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Pros and Cons</a:t>
            </a:r>
            <a:endParaRPr lang="en-US" dirty="0"/>
          </a:p>
        </p:txBody>
      </p:sp>
      <p:sp>
        <p:nvSpPr>
          <p:cNvPr id="3" name="Slide Number Placeholder 2"/>
          <p:cNvSpPr>
            <a:spLocks noGrp="1"/>
          </p:cNvSpPr>
          <p:nvPr>
            <p:ph type="sldNum" sz="quarter" idx="12"/>
          </p:nvPr>
        </p:nvSpPr>
        <p:spPr/>
        <p:txBody>
          <a:bodyPr/>
          <a:lstStyle/>
          <a:p>
            <a:fld id="{B92EF0DB-817C-2644-A053-0D5A6CCEB6BD}" type="slidenum">
              <a:rPr lang="en-US" smtClean="0"/>
              <a:pPr/>
              <a:t>100</a:t>
            </a:fld>
            <a:endParaRPr lang="en-US" dirty="0"/>
          </a:p>
        </p:txBody>
      </p:sp>
      <p:sp>
        <p:nvSpPr>
          <p:cNvPr id="4" name="Content Placeholder 3"/>
          <p:cNvSpPr>
            <a:spLocks noGrp="1"/>
          </p:cNvSpPr>
          <p:nvPr>
            <p:ph sz="quarter" idx="1"/>
          </p:nvPr>
        </p:nvSpPr>
        <p:spPr>
          <a:xfrm>
            <a:off x="381000" y="1143000"/>
            <a:ext cx="8207824" cy="4709120"/>
          </a:xfrm>
        </p:spPr>
        <p:txBody>
          <a:bodyPr/>
          <a:lstStyle/>
          <a:p>
            <a:r>
              <a:rPr lang="en-US" dirty="0" smtClean="0"/>
              <a:t>Modeling real-valued data directly allows the selection of a value not asserted by any source</a:t>
            </a:r>
          </a:p>
          <a:p>
            <a:r>
              <a:rPr lang="en-US" dirty="0" smtClean="0"/>
              <a:t>Can do inference with EM</a:t>
            </a:r>
          </a:p>
          <a:p>
            <a:r>
              <a:rPr lang="en-US" dirty="0"/>
              <a:t>May go astray without outlier detection and </a:t>
            </a:r>
            <a:r>
              <a:rPr lang="en-US" dirty="0" smtClean="0"/>
              <a:t>removal</a:t>
            </a:r>
          </a:p>
          <a:p>
            <a:pPr lvl="1"/>
            <a:r>
              <a:rPr lang="en-US" dirty="0" smtClean="0"/>
              <a:t>Also need to somehow scale data</a:t>
            </a:r>
          </a:p>
          <a:p>
            <a:r>
              <a:rPr lang="en-US" dirty="0" smtClean="0"/>
              <a:t>Assumes sources generate their claims based on the truth</a:t>
            </a:r>
          </a:p>
          <a:p>
            <a:pPr lvl="1"/>
            <a:r>
              <a:rPr lang="en-US" dirty="0" smtClean="0"/>
              <a:t>Not good against malicious sources</a:t>
            </a:r>
          </a:p>
          <a:p>
            <a:pPr lvl="1"/>
            <a:r>
              <a:rPr lang="en-US" dirty="0" smtClean="0"/>
              <a:t>Bad/sparse claims in an ME set will skew </a:t>
            </a:r>
            <a:r>
              <a:rPr lang="en-US" dirty="0" smtClean="0">
                <a:latin typeface="cmmi10"/>
              </a:rPr>
              <a:t>¹</a:t>
            </a:r>
            <a:r>
              <a:rPr lang="en-US" dirty="0" smtClean="0"/>
              <a:t> the </a:t>
            </a:r>
          </a:p>
          <a:p>
            <a:r>
              <a:rPr lang="en-US" dirty="0" smtClean="0"/>
              <a:t>Easy to understand: source’s credibility is the variance it produces</a:t>
            </a:r>
            <a:endParaRPr lang="en-US" dirty="0"/>
          </a:p>
        </p:txBody>
      </p:sp>
    </p:spTree>
    <p:extLst>
      <p:ext uri="{BB962C8B-B14F-4D97-AF65-F5344CB8AC3E}">
        <p14:creationId xmlns:p14="http://schemas.microsoft.com/office/powerpoint/2010/main" val="2401381526"/>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Slide Number Placeholder 2"/>
          <p:cNvSpPr>
            <a:spLocks noGrp="1"/>
          </p:cNvSpPr>
          <p:nvPr>
            <p:ph type="sldNum" sz="quarter" idx="12"/>
          </p:nvPr>
        </p:nvSpPr>
        <p:spPr/>
        <p:txBody>
          <a:bodyPr/>
          <a:lstStyle/>
          <a:p>
            <a:fld id="{B92EF0DB-817C-2644-A053-0D5A6CCEB6BD}" type="slidenum">
              <a:rPr lang="en-US" smtClean="0"/>
              <a:pPr/>
              <a:t>101</a:t>
            </a:fld>
            <a:endParaRPr lang="en-US" dirty="0"/>
          </a:p>
        </p:txBody>
      </p:sp>
      <p:sp>
        <p:nvSpPr>
          <p:cNvPr id="4" name="Content Placeholder 3"/>
          <p:cNvSpPr>
            <a:spLocks noGrp="1"/>
          </p:cNvSpPr>
          <p:nvPr>
            <p:ph sz="quarter" idx="1"/>
          </p:nvPr>
        </p:nvSpPr>
        <p:spPr>
          <a:xfrm>
            <a:off x="304800" y="1219200"/>
            <a:ext cx="8279832" cy="4925144"/>
          </a:xfrm>
        </p:spPr>
        <p:txBody>
          <a:bodyPr>
            <a:normAutofit/>
          </a:bodyPr>
          <a:lstStyle/>
          <a:p>
            <a:pPr marL="0" indent="0">
              <a:buNone/>
            </a:pPr>
            <a:r>
              <a:rPr lang="en-US" sz="3200" dirty="0"/>
              <a:t>Evaluation: Mean Absolute </a:t>
            </a:r>
            <a:r>
              <a:rPr lang="en-US" sz="3200" dirty="0" smtClean="0"/>
              <a:t>Error (MAE), </a:t>
            </a:r>
            <a:r>
              <a:rPr lang="en-US" sz="3200" dirty="0"/>
              <a:t>Root Mean Square </a:t>
            </a:r>
            <a:r>
              <a:rPr lang="en-US" sz="3200" dirty="0" smtClean="0"/>
              <a:t>Error (RMSE).</a:t>
            </a:r>
          </a:p>
          <a:p>
            <a:endParaRPr lang="en-US" sz="3200" dirty="0"/>
          </a:p>
          <a:p>
            <a:endParaRPr lang="en-US" sz="3200" dirty="0" smtClean="0"/>
          </a:p>
          <a:p>
            <a:endParaRPr lang="en-US" sz="3200" dirty="0"/>
          </a:p>
          <a:p>
            <a:endParaRPr lang="en-US" sz="3200"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0" y="2636912"/>
            <a:ext cx="9144000" cy="2217623"/>
          </a:xfrm>
          <a:prstGeom prst="rect">
            <a:avLst/>
          </a:prstGeom>
        </p:spPr>
      </p:pic>
    </p:spTree>
    <p:extLst>
      <p:ext uri="{BB962C8B-B14F-4D97-AF65-F5344CB8AC3E}">
        <p14:creationId xmlns:p14="http://schemas.microsoft.com/office/powerpoint/2010/main" val="4186903802"/>
      </p:ext>
    </p:extLst>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Effectiveness</a:t>
            </a:r>
            <a:endParaRPr lang="en-US" dirty="0"/>
          </a:p>
        </p:txBody>
      </p:sp>
      <p:sp>
        <p:nvSpPr>
          <p:cNvPr id="3" name="Slide Number Placeholder 2"/>
          <p:cNvSpPr>
            <a:spLocks noGrp="1"/>
          </p:cNvSpPr>
          <p:nvPr>
            <p:ph type="sldNum" sz="quarter" idx="12"/>
          </p:nvPr>
        </p:nvSpPr>
        <p:spPr/>
        <p:txBody>
          <a:bodyPr/>
          <a:lstStyle/>
          <a:p>
            <a:fld id="{B92EF0DB-817C-2644-A053-0D5A6CCEB6BD}" type="slidenum">
              <a:rPr lang="en-US" smtClean="0"/>
              <a:pPr/>
              <a:t>102</a:t>
            </a:fld>
            <a:endParaRPr lang="en-US" dirty="0"/>
          </a:p>
        </p:txBody>
      </p:sp>
      <p:sp>
        <p:nvSpPr>
          <p:cNvPr id="4" name="Content Placeholder 3"/>
          <p:cNvSpPr>
            <a:spLocks noGrp="1"/>
          </p:cNvSpPr>
          <p:nvPr>
            <p:ph sz="quarter" idx="1"/>
          </p:nvPr>
        </p:nvSpPr>
        <p:spPr/>
        <p:txBody>
          <a:bodyPr/>
          <a:lstStyle/>
          <a:p>
            <a:r>
              <a:rPr lang="en-US" smtClean="0"/>
              <a:t>Benefits </a:t>
            </a:r>
            <a:r>
              <a:rPr lang="en-US" dirty="0" smtClean="0"/>
              <a:t>of outlier detection on population data and bio data.</a:t>
            </a:r>
            <a:endParaRPr lang="en-US" dirty="0"/>
          </a:p>
        </p:txBody>
      </p:sp>
      <p:pic>
        <p:nvPicPr>
          <p:cNvPr id="5" name="Picture 4"/>
          <p:cNvPicPr>
            <a:picLocks noChangeAspect="1"/>
          </p:cNvPicPr>
          <p:nvPr/>
        </p:nvPicPr>
        <p:blipFill>
          <a:blip r:embed="rId2"/>
          <a:stretch>
            <a:fillRect/>
          </a:stretch>
        </p:blipFill>
        <p:spPr>
          <a:xfrm>
            <a:off x="4175" y="2852935"/>
            <a:ext cx="4588057" cy="3240361"/>
          </a:xfrm>
          <a:prstGeom prst="rect">
            <a:avLst/>
          </a:prstGeom>
        </p:spPr>
      </p:pic>
      <p:pic>
        <p:nvPicPr>
          <p:cNvPr id="6" name="Picture 5"/>
          <p:cNvPicPr>
            <a:picLocks noChangeAspect="1"/>
          </p:cNvPicPr>
          <p:nvPr/>
        </p:nvPicPr>
        <p:blipFill>
          <a:blip r:embed="rId3"/>
          <a:stretch>
            <a:fillRect/>
          </a:stretch>
        </p:blipFill>
        <p:spPr>
          <a:xfrm>
            <a:off x="4513286" y="2852936"/>
            <a:ext cx="4630714" cy="3251040"/>
          </a:xfrm>
          <a:prstGeom prst="rect">
            <a:avLst/>
          </a:prstGeom>
        </p:spPr>
      </p:pic>
    </p:spTree>
    <p:extLst>
      <p:ext uri="{BB962C8B-B14F-4D97-AF65-F5344CB8AC3E}">
        <p14:creationId xmlns:p14="http://schemas.microsoft.com/office/powerpoint/2010/main" val="1509435022"/>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Conclusions</a:t>
            </a:r>
            <a:endParaRPr lang="en-US" dirty="0"/>
          </a:p>
        </p:txBody>
      </p:sp>
      <p:sp>
        <p:nvSpPr>
          <p:cNvPr id="3" name="Slide Number Placeholder 2"/>
          <p:cNvSpPr>
            <a:spLocks noGrp="1"/>
          </p:cNvSpPr>
          <p:nvPr>
            <p:ph type="sldNum" sz="quarter" idx="12"/>
          </p:nvPr>
        </p:nvSpPr>
        <p:spPr/>
        <p:txBody>
          <a:bodyPr/>
          <a:lstStyle/>
          <a:p>
            <a:fld id="{B92EF0DB-817C-2644-A053-0D5A6CCEB6BD}" type="slidenum">
              <a:rPr lang="en-US" smtClean="0"/>
              <a:pPr/>
              <a:t>103</a:t>
            </a:fld>
            <a:endParaRPr lang="en-US" dirty="0"/>
          </a:p>
        </p:txBody>
      </p:sp>
      <p:sp>
        <p:nvSpPr>
          <p:cNvPr id="4" name="Content Placeholder 3"/>
          <p:cNvSpPr>
            <a:spLocks noGrp="1"/>
          </p:cNvSpPr>
          <p:nvPr>
            <p:ph sz="quarter" idx="1"/>
          </p:nvPr>
        </p:nvSpPr>
        <p:spPr>
          <a:xfrm>
            <a:off x="381000" y="1143000"/>
            <a:ext cx="8207824" cy="4709120"/>
          </a:xfrm>
        </p:spPr>
        <p:txBody>
          <a:bodyPr/>
          <a:lstStyle/>
          <a:p>
            <a:r>
              <a:rPr lang="en-US" dirty="0" smtClean="0"/>
              <a:t>Fact-finders work well on many real data sets</a:t>
            </a:r>
          </a:p>
          <a:p>
            <a:pPr lvl="1"/>
            <a:r>
              <a:rPr lang="en-US" dirty="0" smtClean="0"/>
              <a:t>But are opaque</a:t>
            </a:r>
          </a:p>
          <a:p>
            <a:r>
              <a:rPr lang="en-US" dirty="0" smtClean="0"/>
              <a:t>The simple probabilistic models we’ve outlined have generative stories</a:t>
            </a:r>
            <a:endParaRPr lang="en-US" dirty="0"/>
          </a:p>
          <a:p>
            <a:pPr lvl="1"/>
            <a:r>
              <a:rPr lang="en-US" dirty="0" smtClean="0"/>
              <a:t>Fairly specialized domains, e.g. real-valued claims without malevolence, positive-only observations, lists of claims</a:t>
            </a:r>
          </a:p>
          <a:p>
            <a:r>
              <a:rPr lang="en-US" dirty="0" smtClean="0"/>
              <a:t>We expect that they will do better in the domains they’ve been built to model</a:t>
            </a:r>
          </a:p>
          <a:p>
            <a:r>
              <a:rPr lang="en-US" dirty="0" smtClean="0"/>
              <a:t>But currently experimental evidence on real data sets is lacking</a:t>
            </a:r>
          </a:p>
          <a:p>
            <a:r>
              <a:rPr lang="en-US" dirty="0" smtClean="0"/>
              <a:t>Later on we’ll present both more sophisticated fact-finders and probabilistic models that address these issues</a:t>
            </a:r>
          </a:p>
        </p:txBody>
      </p:sp>
    </p:spTree>
    <p:extLst>
      <p:ext uri="{BB962C8B-B14F-4D97-AF65-F5344CB8AC3E}">
        <p14:creationId xmlns:p14="http://schemas.microsoft.com/office/powerpoint/2010/main" val="1700741898"/>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p:txBody>
          <a:bodyPr/>
          <a:lstStyle/>
          <a:p>
            <a:r>
              <a:rPr lang="en-US" dirty="0" smtClean="0"/>
              <a:t>Source-based Trustworthiness </a:t>
            </a:r>
          </a:p>
          <a:p>
            <a:endParaRPr lang="en-US" dirty="0"/>
          </a:p>
          <a:p>
            <a:r>
              <a:rPr lang="en-US" dirty="0" smtClean="0"/>
              <a:t>Basic Trustworthiness Framework </a:t>
            </a:r>
          </a:p>
          <a:p>
            <a:pPr lvl="1"/>
            <a:r>
              <a:rPr lang="en-US" dirty="0" smtClean="0"/>
              <a:t>Basic Fact-finding approaches</a:t>
            </a:r>
          </a:p>
          <a:p>
            <a:pPr lvl="1"/>
            <a:r>
              <a:rPr lang="en-US" dirty="0" smtClean="0"/>
              <a:t>Basic probabilistic approaches</a:t>
            </a:r>
          </a:p>
          <a:p>
            <a:pPr marL="0" indent="0">
              <a:buNone/>
            </a:pPr>
            <a:endParaRPr lang="en-US" dirty="0" smtClean="0"/>
          </a:p>
          <a:p>
            <a:r>
              <a:rPr lang="en-US" dirty="0" smtClean="0"/>
              <a:t>Integrating Textual Evidence</a:t>
            </a:r>
          </a:p>
          <a:p>
            <a:pPr marL="0" indent="0">
              <a:buNone/>
            </a:pPr>
            <a:endParaRPr lang="en-US" dirty="0"/>
          </a:p>
          <a:p>
            <a:r>
              <a:rPr lang="en-US" dirty="0" smtClean="0"/>
              <a:t>Informed Trustworthiness Approaches</a:t>
            </a:r>
          </a:p>
          <a:p>
            <a:pPr lvl="1"/>
            <a:r>
              <a:rPr lang="en-US" dirty="0" smtClean="0"/>
              <a:t>Adding prior knowledge, more information, structure</a:t>
            </a:r>
          </a:p>
          <a:p>
            <a:r>
              <a:rPr lang="en-US" dirty="0" smtClean="0"/>
              <a:t>Perception and Presentation of Trustworthiness</a:t>
            </a:r>
            <a:endParaRPr lang="en-US" dirty="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104</a:t>
            </a:fld>
            <a:endParaRPr lang="en-US" altLang="zh-TW" dirty="0"/>
          </a:p>
        </p:txBody>
      </p:sp>
      <p:sp>
        <p:nvSpPr>
          <p:cNvPr id="5" name="Right Arrow 4"/>
          <p:cNvSpPr/>
          <p:nvPr/>
        </p:nvSpPr>
        <p:spPr>
          <a:xfrm>
            <a:off x="18144" y="3780972"/>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334000" y="1752600"/>
            <a:ext cx="3733800" cy="1714402"/>
            <a:chOff x="228600" y="1143000"/>
            <a:chExt cx="8688214" cy="4267200"/>
          </a:xfrm>
        </p:grpSpPr>
        <p:sp>
          <p:nvSpPr>
            <p:cNvPr id="30" name="Rounded Rectangle 29"/>
            <p:cNvSpPr/>
            <p:nvPr/>
          </p:nvSpPr>
          <p:spPr>
            <a:xfrm>
              <a:off x="228600" y="1143000"/>
              <a:ext cx="6096000" cy="42672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810000" y="14478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2" name="Rounded Rectangle 31"/>
            <p:cNvSpPr/>
            <p:nvPr/>
          </p:nvSpPr>
          <p:spPr>
            <a:xfrm>
              <a:off x="3733800" y="15240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3" name="Rounded Rectangle 32"/>
            <p:cNvSpPr/>
            <p:nvPr/>
          </p:nvSpPr>
          <p:spPr>
            <a:xfrm>
              <a:off x="3657600" y="16002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4" name="Rounded Rectangle 33"/>
            <p:cNvSpPr/>
            <p:nvPr/>
          </p:nvSpPr>
          <p:spPr>
            <a:xfrm>
              <a:off x="3593233" y="16764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5" name="Oval 34"/>
            <p:cNvSpPr/>
            <p:nvPr/>
          </p:nvSpPr>
          <p:spPr>
            <a:xfrm>
              <a:off x="304800" y="13716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sp>
          <p:nvSpPr>
            <p:cNvPr id="36" name="Oval 35"/>
            <p:cNvSpPr/>
            <p:nvPr/>
          </p:nvSpPr>
          <p:spPr>
            <a:xfrm>
              <a:off x="381000" y="14478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sp>
          <p:nvSpPr>
            <p:cNvPr id="37" name="Oval 36"/>
            <p:cNvSpPr/>
            <p:nvPr/>
          </p:nvSpPr>
          <p:spPr>
            <a:xfrm>
              <a:off x="457200" y="15240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grpSp>
          <p:nvGrpSpPr>
            <p:cNvPr id="38" name="Group 37"/>
            <p:cNvGrpSpPr/>
            <p:nvPr/>
          </p:nvGrpSpPr>
          <p:grpSpPr>
            <a:xfrm>
              <a:off x="7618185" y="2286000"/>
              <a:ext cx="1298629" cy="1852249"/>
              <a:chOff x="7532158" y="1066490"/>
              <a:chExt cx="1298629" cy="1852249"/>
            </a:xfrm>
          </p:grpSpPr>
          <p:sp>
            <p:nvSpPr>
              <p:cNvPr id="44" name="Rectangle 43"/>
              <p:cNvSpPr/>
              <p:nvPr/>
            </p:nvSpPr>
            <p:spPr>
              <a:xfrm>
                <a:off x="7532158" y="2438400"/>
                <a:ext cx="1288143" cy="480339"/>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6600"/>
                  </a:solidFill>
                </a:endParaRPr>
              </a:p>
            </p:txBody>
          </p:sp>
          <p:pic>
            <p:nvPicPr>
              <p:cNvPr id="45" name="Picture 2" descr="C:\Program Files\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2644" y="1066490"/>
                <a:ext cx="1288143" cy="13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Flowchart: Multidocument 38"/>
            <p:cNvSpPr/>
            <p:nvPr/>
          </p:nvSpPr>
          <p:spPr>
            <a:xfrm>
              <a:off x="1943100" y="3733218"/>
              <a:ext cx="2171700" cy="1524582"/>
            </a:xfrm>
            <a:prstGeom prst="flowChartMultidocumen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p:cNvCxnSpPr>
              <a:stCxn id="34" idx="2"/>
              <a:endCxn id="39" idx="0"/>
            </p:cNvCxnSpPr>
            <p:nvPr/>
          </p:nvCxnSpPr>
          <p:spPr>
            <a:xfrm flipH="1">
              <a:off x="3178355" y="2514600"/>
              <a:ext cx="1595978" cy="12186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9" idx="0"/>
              <a:endCxn id="37" idx="4"/>
            </p:cNvCxnSpPr>
            <p:nvPr/>
          </p:nvCxnSpPr>
          <p:spPr>
            <a:xfrm flipH="1" flipV="1">
              <a:off x="1371600" y="2667000"/>
              <a:ext cx="1806755" cy="10662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1"/>
              <a:endCxn id="37" idx="6"/>
            </p:cNvCxnSpPr>
            <p:nvPr/>
          </p:nvCxnSpPr>
          <p:spPr>
            <a:xfrm flipH="1">
              <a:off x="2286000" y="2095500"/>
              <a:ext cx="1307233" cy="0"/>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sp>
          <p:nvSpPr>
            <p:cNvPr id="43" name="Right Arrow 42"/>
            <p:cNvSpPr/>
            <p:nvPr/>
          </p:nvSpPr>
          <p:spPr>
            <a:xfrm>
              <a:off x="6466112" y="2972692"/>
              <a:ext cx="1001487" cy="3728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914400" y="3364468"/>
            <a:ext cx="966931" cy="369332"/>
          </a:xfrm>
          <a:prstGeom prst="rect">
            <a:avLst/>
          </a:prstGeom>
          <a:solidFill>
            <a:srgbClr val="FFFFCC"/>
          </a:solidFill>
          <a:ln>
            <a:solidFill>
              <a:schemeClr val="bg2"/>
            </a:solidFill>
          </a:ln>
        </p:spPr>
        <p:txBody>
          <a:bodyPr wrap="none" rtlCol="0">
            <a:spAutoFit/>
          </a:bodyPr>
          <a:lstStyle/>
          <a:p>
            <a:r>
              <a:rPr lang="en-US" dirty="0" smtClean="0"/>
              <a:t>BREAK</a:t>
            </a:r>
            <a:endParaRPr lang="en-US" dirty="0"/>
          </a:p>
        </p:txBody>
      </p:sp>
    </p:spTree>
    <p:extLst>
      <p:ext uri="{BB962C8B-B14F-4D97-AF65-F5344CB8AC3E}">
        <p14:creationId xmlns:p14="http://schemas.microsoft.com/office/powerpoint/2010/main" val="3174962656"/>
      </p:ext>
    </p:extLst>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p:txBody>
          <a:bodyPr/>
          <a:lstStyle/>
          <a:p>
            <a:r>
              <a:rPr lang="en-US" dirty="0" smtClean="0"/>
              <a:t>Source-based Trustworthiness</a:t>
            </a:r>
            <a:endParaRPr lang="en-US" dirty="0"/>
          </a:p>
          <a:p>
            <a:endParaRPr lang="en-US" dirty="0" smtClean="0"/>
          </a:p>
          <a:p>
            <a:r>
              <a:rPr lang="en-US" dirty="0" smtClean="0"/>
              <a:t>Basic Trustworthiness Framework </a:t>
            </a:r>
          </a:p>
          <a:p>
            <a:pPr lvl="1"/>
            <a:r>
              <a:rPr lang="en-US" dirty="0" smtClean="0"/>
              <a:t>Basic Fact-finding approaches</a:t>
            </a:r>
          </a:p>
          <a:p>
            <a:pPr lvl="1"/>
            <a:r>
              <a:rPr lang="en-US" dirty="0" smtClean="0"/>
              <a:t>Basic probabilistic approaches</a:t>
            </a:r>
          </a:p>
          <a:p>
            <a:pPr marL="0" indent="0">
              <a:buNone/>
            </a:pPr>
            <a:endParaRPr lang="en-US" dirty="0" smtClean="0"/>
          </a:p>
          <a:p>
            <a:r>
              <a:rPr lang="en-US" dirty="0" smtClean="0"/>
              <a:t>Integrating Textual Evidence</a:t>
            </a:r>
          </a:p>
          <a:p>
            <a:pPr marL="0" indent="0">
              <a:buNone/>
            </a:pPr>
            <a:endParaRPr lang="en-US" dirty="0"/>
          </a:p>
          <a:p>
            <a:r>
              <a:rPr lang="en-US" dirty="0" smtClean="0"/>
              <a:t>Informed Trustworthiness Approaches</a:t>
            </a:r>
          </a:p>
          <a:p>
            <a:pPr lvl="1"/>
            <a:r>
              <a:rPr lang="en-US" dirty="0" smtClean="0"/>
              <a:t>Adding prior knowledge, more information, structure</a:t>
            </a:r>
          </a:p>
          <a:p>
            <a:r>
              <a:rPr lang="en-US" dirty="0" smtClean="0"/>
              <a:t>Perception and Presentation of Trustworthiness </a:t>
            </a:r>
            <a:endParaRPr lang="en-US" dirty="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105</a:t>
            </a:fld>
            <a:endParaRPr lang="en-US" altLang="zh-TW" dirty="0"/>
          </a:p>
        </p:txBody>
      </p:sp>
      <p:sp>
        <p:nvSpPr>
          <p:cNvPr id="5" name="Right Arrow 4"/>
          <p:cNvSpPr/>
          <p:nvPr/>
        </p:nvSpPr>
        <p:spPr>
          <a:xfrm>
            <a:off x="18144" y="3780972"/>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334000" y="1752600"/>
            <a:ext cx="3733800" cy="1714402"/>
            <a:chOff x="228600" y="1143000"/>
            <a:chExt cx="8688214" cy="4267200"/>
          </a:xfrm>
        </p:grpSpPr>
        <p:sp>
          <p:nvSpPr>
            <p:cNvPr id="30" name="Rounded Rectangle 29"/>
            <p:cNvSpPr/>
            <p:nvPr/>
          </p:nvSpPr>
          <p:spPr>
            <a:xfrm>
              <a:off x="228600" y="1143000"/>
              <a:ext cx="6096000" cy="42672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810000" y="14478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2" name="Rounded Rectangle 31"/>
            <p:cNvSpPr/>
            <p:nvPr/>
          </p:nvSpPr>
          <p:spPr>
            <a:xfrm>
              <a:off x="3733800" y="15240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3" name="Rounded Rectangle 32"/>
            <p:cNvSpPr/>
            <p:nvPr/>
          </p:nvSpPr>
          <p:spPr>
            <a:xfrm>
              <a:off x="3657600" y="16002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4" name="Rounded Rectangle 33"/>
            <p:cNvSpPr/>
            <p:nvPr/>
          </p:nvSpPr>
          <p:spPr>
            <a:xfrm>
              <a:off x="3593233" y="16764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5" name="Oval 34"/>
            <p:cNvSpPr/>
            <p:nvPr/>
          </p:nvSpPr>
          <p:spPr>
            <a:xfrm>
              <a:off x="304800" y="13716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sp>
          <p:nvSpPr>
            <p:cNvPr id="36" name="Oval 35"/>
            <p:cNvSpPr/>
            <p:nvPr/>
          </p:nvSpPr>
          <p:spPr>
            <a:xfrm>
              <a:off x="381000" y="14478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sp>
          <p:nvSpPr>
            <p:cNvPr id="37" name="Oval 36"/>
            <p:cNvSpPr/>
            <p:nvPr/>
          </p:nvSpPr>
          <p:spPr>
            <a:xfrm>
              <a:off x="457200" y="15240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grpSp>
          <p:nvGrpSpPr>
            <p:cNvPr id="38" name="Group 37"/>
            <p:cNvGrpSpPr/>
            <p:nvPr/>
          </p:nvGrpSpPr>
          <p:grpSpPr>
            <a:xfrm>
              <a:off x="7618185" y="2286000"/>
              <a:ext cx="1298629" cy="1852249"/>
              <a:chOff x="7532158" y="1066490"/>
              <a:chExt cx="1298629" cy="1852249"/>
            </a:xfrm>
          </p:grpSpPr>
          <p:sp>
            <p:nvSpPr>
              <p:cNvPr id="44" name="Rectangle 43"/>
              <p:cNvSpPr/>
              <p:nvPr/>
            </p:nvSpPr>
            <p:spPr>
              <a:xfrm>
                <a:off x="7532158" y="2438400"/>
                <a:ext cx="1288143" cy="480339"/>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6600"/>
                  </a:solidFill>
                </a:endParaRPr>
              </a:p>
            </p:txBody>
          </p:sp>
          <p:pic>
            <p:nvPicPr>
              <p:cNvPr id="45" name="Picture 2" descr="C:\Program Files\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2644" y="1066490"/>
                <a:ext cx="1288143" cy="13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Flowchart: Multidocument 38"/>
            <p:cNvSpPr/>
            <p:nvPr/>
          </p:nvSpPr>
          <p:spPr>
            <a:xfrm>
              <a:off x="1943100" y="3733218"/>
              <a:ext cx="2171700" cy="1524582"/>
            </a:xfrm>
            <a:prstGeom prst="flowChartMultidocumen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p:cNvCxnSpPr>
              <a:stCxn id="34" idx="2"/>
              <a:endCxn id="39" idx="0"/>
            </p:cNvCxnSpPr>
            <p:nvPr/>
          </p:nvCxnSpPr>
          <p:spPr>
            <a:xfrm flipH="1">
              <a:off x="3178355" y="2514600"/>
              <a:ext cx="1595978" cy="12186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9" idx="0"/>
              <a:endCxn id="37" idx="4"/>
            </p:cNvCxnSpPr>
            <p:nvPr/>
          </p:nvCxnSpPr>
          <p:spPr>
            <a:xfrm flipH="1" flipV="1">
              <a:off x="1371600" y="2667000"/>
              <a:ext cx="1806755" cy="10662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1"/>
              <a:endCxn id="37" idx="6"/>
            </p:cNvCxnSpPr>
            <p:nvPr/>
          </p:nvCxnSpPr>
          <p:spPr>
            <a:xfrm flipH="1">
              <a:off x="2286000" y="2095500"/>
              <a:ext cx="1307233" cy="0"/>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sp>
          <p:nvSpPr>
            <p:cNvPr id="43" name="Right Arrow 42"/>
            <p:cNvSpPr/>
            <p:nvPr/>
          </p:nvSpPr>
          <p:spPr>
            <a:xfrm>
              <a:off x="6466112" y="2972692"/>
              <a:ext cx="1001487" cy="3728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914400" y="3364468"/>
            <a:ext cx="966931" cy="369332"/>
          </a:xfrm>
          <a:prstGeom prst="rect">
            <a:avLst/>
          </a:prstGeom>
          <a:solidFill>
            <a:srgbClr val="FFFFCC"/>
          </a:solidFill>
          <a:ln>
            <a:solidFill>
              <a:schemeClr val="bg2"/>
            </a:solidFill>
          </a:ln>
        </p:spPr>
        <p:txBody>
          <a:bodyPr wrap="none" rtlCol="0">
            <a:spAutoFit/>
          </a:bodyPr>
          <a:lstStyle/>
          <a:p>
            <a:r>
              <a:rPr lang="en-US" dirty="0" smtClean="0"/>
              <a:t>BREAK</a:t>
            </a:r>
            <a:endParaRPr lang="en-US" dirty="0"/>
          </a:p>
        </p:txBody>
      </p:sp>
    </p:spTree>
    <p:extLst>
      <p:ext uri="{BB962C8B-B14F-4D97-AF65-F5344CB8AC3E}">
        <p14:creationId xmlns:p14="http://schemas.microsoft.com/office/powerpoint/2010/main" val="728458277"/>
      </p:ext>
    </p:extLst>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ubtitle 2"/>
          <p:cNvSpPr>
            <a:spLocks noGrp="1"/>
          </p:cNvSpPr>
          <p:nvPr>
            <p:ph type="subTitle" idx="13"/>
          </p:nvPr>
        </p:nvSpPr>
        <p:spPr/>
        <p:txBody>
          <a:bodyPr/>
          <a:lstStyle/>
          <a:p>
            <a:pPr eaLnBrk="1" hangingPunct="1"/>
            <a:r>
              <a:rPr lang="en-US" dirty="0" smtClean="0">
                <a:solidFill>
                  <a:schemeClr val="tx1"/>
                </a:solidFill>
              </a:rPr>
              <a:t>[</a:t>
            </a:r>
            <a:r>
              <a:rPr lang="en-US" dirty="0" err="1" smtClean="0">
                <a:solidFill>
                  <a:schemeClr val="tx1"/>
                </a:solidFill>
              </a:rPr>
              <a:t>Vydiswaran</a:t>
            </a:r>
            <a:r>
              <a:rPr lang="en-US" dirty="0" smtClean="0">
                <a:solidFill>
                  <a:schemeClr val="tx1"/>
                </a:solidFill>
              </a:rPr>
              <a:t> et al., 2011]</a:t>
            </a:r>
          </a:p>
        </p:txBody>
      </p:sp>
      <p:sp>
        <p:nvSpPr>
          <p:cNvPr id="8194" name="Title 1"/>
          <p:cNvSpPr>
            <a:spLocks noGrp="1"/>
          </p:cNvSpPr>
          <p:nvPr>
            <p:ph type="ctrTitle"/>
          </p:nvPr>
        </p:nvSpPr>
        <p:spPr/>
        <p:txBody>
          <a:bodyPr/>
          <a:lstStyle/>
          <a:p>
            <a:pPr eaLnBrk="1" hangingPunct="1"/>
            <a:r>
              <a:rPr lang="en-US" dirty="0" smtClean="0"/>
              <a:t>Content-Driven Trust Propagation Framework</a:t>
            </a:r>
          </a:p>
        </p:txBody>
      </p:sp>
      <p:sp>
        <p:nvSpPr>
          <p:cNvPr id="4" name="Rectangle 3"/>
          <p:cNvSpPr/>
          <p:nvPr/>
        </p:nvSpPr>
        <p:spPr>
          <a:xfrm>
            <a:off x="1257300" y="1219200"/>
            <a:ext cx="6629400" cy="369332"/>
          </a:xfrm>
          <a:prstGeom prst="rect">
            <a:avLst/>
          </a:prstGeom>
          <a:solidFill>
            <a:srgbClr val="FFFFCC"/>
          </a:solidFill>
          <a:ln w="28575">
            <a:solidFill>
              <a:schemeClr val="bg2"/>
            </a:solid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dirty="0">
                <a:latin typeface="+mn-lt"/>
              </a:rPr>
              <a:t>http://</a:t>
            </a:r>
            <a:r>
              <a:rPr lang="en-US" dirty="0" smtClean="0">
                <a:latin typeface="+mn-lt"/>
              </a:rPr>
              <a:t>l2r.cs.uiuc.edu/Information_Trustworthiness_Tutorial.pptx</a:t>
            </a:r>
            <a:endParaRPr lang="en-US" dirty="0">
              <a:latin typeface="+mn-lt"/>
            </a:endParaRPr>
          </a:p>
        </p:txBody>
      </p:sp>
    </p:spTree>
    <p:extLst>
      <p:ext uri="{BB962C8B-B14F-4D97-AF65-F5344CB8AC3E}">
        <p14:creationId xmlns:p14="http://schemas.microsoft.com/office/powerpoint/2010/main" val="2390718514"/>
      </p:ext>
    </p:extLst>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 of Trustworthiness</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107</a:t>
            </a:fld>
            <a:endParaRPr lang="en-US" altLang="zh-TW" dirty="0"/>
          </a:p>
        </p:txBody>
      </p:sp>
      <p:sp>
        <p:nvSpPr>
          <p:cNvPr id="46" name="Rounded Rectangle 45"/>
          <p:cNvSpPr/>
          <p:nvPr/>
        </p:nvSpPr>
        <p:spPr>
          <a:xfrm>
            <a:off x="228600" y="1143000"/>
            <a:ext cx="6096000" cy="42672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28600" y="1295400"/>
            <a:ext cx="6096000" cy="39624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810000" y="14478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31" name="Rounded Rectangle 30"/>
          <p:cNvSpPr/>
          <p:nvPr/>
        </p:nvSpPr>
        <p:spPr>
          <a:xfrm>
            <a:off x="3733800" y="15240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30" name="Rounded Rectangle 29"/>
          <p:cNvSpPr/>
          <p:nvPr/>
        </p:nvSpPr>
        <p:spPr>
          <a:xfrm>
            <a:off x="3657600" y="16002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6" name="Rounded Rectangle 5"/>
          <p:cNvSpPr/>
          <p:nvPr/>
        </p:nvSpPr>
        <p:spPr>
          <a:xfrm>
            <a:off x="3593233" y="16764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36" name="Oval 35"/>
          <p:cNvSpPr/>
          <p:nvPr/>
        </p:nvSpPr>
        <p:spPr>
          <a:xfrm>
            <a:off x="304800" y="13716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Source</a:t>
            </a:r>
            <a:endParaRPr lang="en-US" sz="2800" b="1" dirty="0">
              <a:solidFill>
                <a:srgbClr val="002060"/>
              </a:solidFill>
            </a:endParaRPr>
          </a:p>
        </p:txBody>
      </p:sp>
      <p:sp>
        <p:nvSpPr>
          <p:cNvPr id="35" name="Oval 34"/>
          <p:cNvSpPr/>
          <p:nvPr/>
        </p:nvSpPr>
        <p:spPr>
          <a:xfrm>
            <a:off x="381000" y="14478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Source</a:t>
            </a:r>
            <a:endParaRPr lang="en-US" sz="2800" b="1" dirty="0">
              <a:solidFill>
                <a:srgbClr val="002060"/>
              </a:solidFill>
            </a:endParaRPr>
          </a:p>
        </p:txBody>
      </p:sp>
      <p:sp>
        <p:nvSpPr>
          <p:cNvPr id="7" name="Oval 6"/>
          <p:cNvSpPr/>
          <p:nvPr/>
        </p:nvSpPr>
        <p:spPr>
          <a:xfrm>
            <a:off x="457200" y="15240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Source</a:t>
            </a:r>
            <a:endParaRPr lang="en-US" sz="2800" b="1" dirty="0">
              <a:solidFill>
                <a:srgbClr val="002060"/>
              </a:solidFill>
            </a:endParaRPr>
          </a:p>
        </p:txBody>
      </p:sp>
      <p:grpSp>
        <p:nvGrpSpPr>
          <p:cNvPr id="51" name="Group 50"/>
          <p:cNvGrpSpPr/>
          <p:nvPr/>
        </p:nvGrpSpPr>
        <p:grpSpPr>
          <a:xfrm>
            <a:off x="7618185" y="2286000"/>
            <a:ext cx="1298629" cy="1852249"/>
            <a:chOff x="7532158" y="1066490"/>
            <a:chExt cx="1298629" cy="1852249"/>
          </a:xfrm>
        </p:grpSpPr>
        <p:sp>
          <p:nvSpPr>
            <p:cNvPr id="3" name="Rectangle 2"/>
            <p:cNvSpPr/>
            <p:nvPr/>
          </p:nvSpPr>
          <p:spPr>
            <a:xfrm>
              <a:off x="7532158" y="2438400"/>
              <a:ext cx="1288143" cy="480339"/>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6600"/>
                  </a:solidFill>
                </a:rPr>
                <a:t>U</a:t>
              </a:r>
              <a:r>
                <a:rPr lang="en-US" sz="3200" b="1" dirty="0" smtClean="0">
                  <a:solidFill>
                    <a:srgbClr val="FF6600"/>
                  </a:solidFill>
                </a:rPr>
                <a:t>sers</a:t>
              </a:r>
              <a:endParaRPr lang="en-US" sz="3200" b="1" dirty="0">
                <a:solidFill>
                  <a:srgbClr val="FF6600"/>
                </a:solidFill>
              </a:endParaRPr>
            </a:p>
          </p:txBody>
        </p:sp>
        <p:pic>
          <p:nvPicPr>
            <p:cNvPr id="9" name="Picture 2"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2644" y="1066490"/>
              <a:ext cx="1288143" cy="13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lowchart: Multidocument 11"/>
          <p:cNvSpPr/>
          <p:nvPr/>
        </p:nvSpPr>
        <p:spPr>
          <a:xfrm>
            <a:off x="1943100" y="3733218"/>
            <a:ext cx="2171700" cy="1524582"/>
          </a:xfrm>
          <a:prstGeom prst="flowChartMultidocumen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Evidence</a:t>
            </a:r>
          </a:p>
          <a:p>
            <a:pPr algn="ctr"/>
            <a:endParaRPr lang="en-US" dirty="0"/>
          </a:p>
        </p:txBody>
      </p:sp>
      <p:cxnSp>
        <p:nvCxnSpPr>
          <p:cNvPr id="19" name="Straight Arrow Connector 18"/>
          <p:cNvCxnSpPr>
            <a:stCxn id="6" idx="2"/>
            <a:endCxn id="12" idx="0"/>
          </p:cNvCxnSpPr>
          <p:nvPr/>
        </p:nvCxnSpPr>
        <p:spPr>
          <a:xfrm flipH="1">
            <a:off x="3178355" y="2514600"/>
            <a:ext cx="1595978" cy="12186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0"/>
            <a:endCxn id="7" idx="4"/>
          </p:cNvCxnSpPr>
          <p:nvPr/>
        </p:nvCxnSpPr>
        <p:spPr>
          <a:xfrm flipH="1" flipV="1">
            <a:off x="1371600" y="2667000"/>
            <a:ext cx="1806755" cy="10662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1"/>
            <a:endCxn id="7" idx="6"/>
          </p:cNvCxnSpPr>
          <p:nvPr/>
        </p:nvCxnSpPr>
        <p:spPr>
          <a:xfrm flipH="1">
            <a:off x="2286000" y="2095500"/>
            <a:ext cx="1307233" cy="0"/>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6466112" y="2972692"/>
            <a:ext cx="1001487" cy="3728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6322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itle 4"/>
          <p:cNvSpPr>
            <a:spLocks noGrp="1"/>
          </p:cNvSpPr>
          <p:nvPr>
            <p:ph type="title"/>
          </p:nvPr>
        </p:nvSpPr>
        <p:spPr>
          <a:xfrm>
            <a:off x="152399" y="457200"/>
            <a:ext cx="8991601" cy="533400"/>
          </a:xfrm>
        </p:spPr>
        <p:txBody>
          <a:bodyPr>
            <a:normAutofit fontScale="90000"/>
          </a:bodyPr>
          <a:lstStyle/>
          <a:p>
            <a:pPr eaLnBrk="1" hangingPunct="1"/>
            <a:r>
              <a:rPr lang="en-US" dirty="0" smtClean="0"/>
              <a:t>Typical fact-finding is over structured data</a:t>
            </a:r>
          </a:p>
        </p:txBody>
      </p:sp>
      <p:sp>
        <p:nvSpPr>
          <p:cNvPr id="23558" name="Slide Number Placeholder 3"/>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87BA29-9901-43FC-B252-EF3F37D813C5}" type="slidenum">
              <a:rPr lang="en-US" altLang="zh-TW" smtClean="0">
                <a:cs typeface="Arial Unicode MS" pitchFamily="34" charset="-128"/>
              </a:rPr>
              <a:pPr eaLnBrk="1" hangingPunct="1"/>
              <a:t>108</a:t>
            </a:fld>
            <a:endParaRPr lang="en-US" altLang="zh-TW" smtClean="0">
              <a:cs typeface="Arial Unicode MS" pitchFamily="34" charset="-128"/>
            </a:endParaRPr>
          </a:p>
        </p:txBody>
      </p:sp>
      <p:sp>
        <p:nvSpPr>
          <p:cNvPr id="20" name="Horizontal Scroll 19"/>
          <p:cNvSpPr/>
          <p:nvPr/>
        </p:nvSpPr>
        <p:spPr>
          <a:xfrm>
            <a:off x="7710714" y="1587500"/>
            <a:ext cx="1066800" cy="457200"/>
          </a:xfrm>
          <a:prstGeom prst="horizontalScroll">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Claim 1</a:t>
            </a:r>
          </a:p>
        </p:txBody>
      </p:sp>
      <p:sp>
        <p:nvSpPr>
          <p:cNvPr id="22" name="Horizontal Scroll 21"/>
          <p:cNvSpPr/>
          <p:nvPr/>
        </p:nvSpPr>
        <p:spPr>
          <a:xfrm>
            <a:off x="7750175" y="4724400"/>
            <a:ext cx="1066800" cy="457200"/>
          </a:xfrm>
          <a:prstGeom prst="horizontalScroll">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Claim n</a:t>
            </a:r>
          </a:p>
        </p:txBody>
      </p:sp>
      <p:sp>
        <p:nvSpPr>
          <p:cNvPr id="23" name="Horizontal Scroll 22"/>
          <p:cNvSpPr/>
          <p:nvPr/>
        </p:nvSpPr>
        <p:spPr>
          <a:xfrm>
            <a:off x="7739742" y="3018631"/>
            <a:ext cx="1066800" cy="457200"/>
          </a:xfrm>
          <a:prstGeom prst="horizontalScroll">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Claim 2</a:t>
            </a:r>
          </a:p>
        </p:txBody>
      </p:sp>
      <p:sp>
        <p:nvSpPr>
          <p:cNvPr id="57" name="TextBox 56"/>
          <p:cNvSpPr txBox="1">
            <a:spLocks noChangeArrowheads="1"/>
          </p:cNvSpPr>
          <p:nvPr/>
        </p:nvSpPr>
        <p:spPr bwMode="auto">
          <a:xfrm>
            <a:off x="8153400" y="3659188"/>
            <a:ext cx="2492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a:t>
            </a:r>
          </a:p>
          <a:p>
            <a:pPr eaLnBrk="1" hangingPunct="1"/>
            <a:r>
              <a:rPr lang="en-US" b="1"/>
              <a:t>.</a:t>
            </a:r>
          </a:p>
          <a:p>
            <a:pPr eaLnBrk="1" hangingPunct="1"/>
            <a:r>
              <a:rPr lang="en-US" b="1"/>
              <a:t>.</a:t>
            </a:r>
          </a:p>
        </p:txBody>
      </p:sp>
      <p:cxnSp>
        <p:nvCxnSpPr>
          <p:cNvPr id="69" name="Straight Arrow Connector 68"/>
          <p:cNvCxnSpPr>
            <a:stCxn id="54" idx="3"/>
          </p:cNvCxnSpPr>
          <p:nvPr/>
        </p:nvCxnSpPr>
        <p:spPr>
          <a:xfrm flipV="1">
            <a:off x="1524002" y="1715607"/>
            <a:ext cx="5867398" cy="456093"/>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3" idx="3"/>
          </p:cNvCxnSpPr>
          <p:nvPr/>
        </p:nvCxnSpPr>
        <p:spPr>
          <a:xfrm flipV="1">
            <a:off x="1524002" y="1866900"/>
            <a:ext cx="5867398" cy="1316153"/>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2" idx="1"/>
          </p:cNvCxnSpPr>
          <p:nvPr/>
        </p:nvCxnSpPr>
        <p:spPr>
          <a:xfrm flipV="1">
            <a:off x="1541540" y="3448050"/>
            <a:ext cx="5887960" cy="1928290"/>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51" idx="1"/>
          </p:cNvCxnSpPr>
          <p:nvPr/>
        </p:nvCxnSpPr>
        <p:spPr>
          <a:xfrm flipV="1">
            <a:off x="1552122" y="3219450"/>
            <a:ext cx="5877378" cy="1125631"/>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51" idx="1"/>
          </p:cNvCxnSpPr>
          <p:nvPr/>
        </p:nvCxnSpPr>
        <p:spPr>
          <a:xfrm flipV="1">
            <a:off x="1552122" y="2057400"/>
            <a:ext cx="5839278" cy="2287681"/>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54" idx="3"/>
          </p:cNvCxnSpPr>
          <p:nvPr/>
        </p:nvCxnSpPr>
        <p:spPr>
          <a:xfrm>
            <a:off x="1524002" y="2171700"/>
            <a:ext cx="5886448" cy="2552700"/>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53" idx="3"/>
          </p:cNvCxnSpPr>
          <p:nvPr/>
        </p:nvCxnSpPr>
        <p:spPr>
          <a:xfrm>
            <a:off x="1524002" y="3183053"/>
            <a:ext cx="5886448" cy="1769947"/>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52" idx="1"/>
          </p:cNvCxnSpPr>
          <p:nvPr/>
        </p:nvCxnSpPr>
        <p:spPr>
          <a:xfrm flipV="1">
            <a:off x="1541540" y="5126038"/>
            <a:ext cx="5868910" cy="250302"/>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92" name="Picture 9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2513" y="2922588"/>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5213" y="1511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Rectangle 94"/>
          <p:cNvSpPr/>
          <p:nvPr/>
        </p:nvSpPr>
        <p:spPr>
          <a:xfrm>
            <a:off x="533400" y="1828800"/>
            <a:ext cx="76200" cy="685800"/>
          </a:xfrm>
          <a:prstGeom prst="rect">
            <a:avLst/>
          </a:prstGeom>
          <a:solidFill>
            <a:srgbClr val="00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0" name="Picture 9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78863" y="4675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100"/>
          <p:cNvSpPr/>
          <p:nvPr/>
        </p:nvSpPr>
        <p:spPr>
          <a:xfrm>
            <a:off x="533400" y="4038600"/>
            <a:ext cx="76200" cy="685800"/>
          </a:xfrm>
          <a:prstGeom prst="rect">
            <a:avLst/>
          </a:prstGeom>
          <a:solidFill>
            <a:srgbClr val="FF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Rectangle 102"/>
          <p:cNvSpPr/>
          <p:nvPr/>
        </p:nvSpPr>
        <p:spPr>
          <a:xfrm>
            <a:off x="533400" y="2895600"/>
            <a:ext cx="76200" cy="685800"/>
          </a:xfrm>
          <a:prstGeom prst="rect">
            <a:avLst/>
          </a:prstGeom>
          <a:solidFill>
            <a:srgbClr val="00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6" name="Group 115"/>
          <p:cNvGrpSpPr>
            <a:grpSpLocks/>
          </p:cNvGrpSpPr>
          <p:nvPr/>
        </p:nvGrpSpPr>
        <p:grpSpPr bwMode="auto">
          <a:xfrm>
            <a:off x="530225" y="5029200"/>
            <a:ext cx="79375" cy="685800"/>
            <a:chOff x="366486" y="5586186"/>
            <a:chExt cx="79829" cy="627083"/>
          </a:xfrm>
        </p:grpSpPr>
        <p:sp>
          <p:nvSpPr>
            <p:cNvPr id="104" name="Rectangle 103"/>
            <p:cNvSpPr/>
            <p:nvPr/>
          </p:nvSpPr>
          <p:spPr>
            <a:xfrm>
              <a:off x="366486" y="5589361"/>
              <a:ext cx="76636" cy="623908"/>
            </a:xfrm>
            <a:prstGeom prst="rect">
              <a:avLst/>
            </a:prstGeom>
            <a:solidFill>
              <a:srgbClr val="00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Rectangle 101"/>
            <p:cNvSpPr/>
            <p:nvPr/>
          </p:nvSpPr>
          <p:spPr>
            <a:xfrm>
              <a:off x="369679" y="5586186"/>
              <a:ext cx="76636" cy="190506"/>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3599" name="TextBox 119"/>
          <p:cNvSpPr txBox="1">
            <a:spLocks noChangeArrowheads="1"/>
          </p:cNvSpPr>
          <p:nvPr/>
        </p:nvSpPr>
        <p:spPr bwMode="auto">
          <a:xfrm>
            <a:off x="7808913" y="931863"/>
            <a:ext cx="941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t>Claims</a:t>
            </a:r>
          </a:p>
        </p:txBody>
      </p:sp>
      <p:sp>
        <p:nvSpPr>
          <p:cNvPr id="23600" name="TextBox 120"/>
          <p:cNvSpPr txBox="1">
            <a:spLocks noChangeArrowheads="1"/>
          </p:cNvSpPr>
          <p:nvPr/>
        </p:nvSpPr>
        <p:spPr bwMode="auto">
          <a:xfrm>
            <a:off x="798513" y="931863"/>
            <a:ext cx="1095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t>Sources</a:t>
            </a:r>
          </a:p>
        </p:txBody>
      </p:sp>
      <p:pic>
        <p:nvPicPr>
          <p:cNvPr id="51" name="Picture 2" descr="C:\Users\V.G.Vinod Vydiswaran\Pictures\clipart\pers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51593" y="3897948"/>
            <a:ext cx="600529" cy="89426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descr="C:\Users\V.G.Vinod Vydiswaran\Pictures\clipart\person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39803" y="4938713"/>
            <a:ext cx="601737" cy="8752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C:\Users\V.G.Vinod Vydiswaran\Pictures\clipart\person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9716" y="2725287"/>
            <a:ext cx="544286" cy="91553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C:\Users\V.G.Vinod Vydiswaran\Pictures\clipart\person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715" y="1715607"/>
            <a:ext cx="544287" cy="912185"/>
          </a:xfrm>
          <a:prstGeom prst="rect">
            <a:avLst/>
          </a:prstGeom>
          <a:noFill/>
          <a:extLst>
            <a:ext uri="{909E8E84-426E-40DD-AFC4-6F175D3DCCD1}">
              <a14:hiddenFill xmlns:a14="http://schemas.microsoft.com/office/drawing/2010/main">
                <a:solidFill>
                  <a:srgbClr val="FFFFFF"/>
                </a:solidFill>
              </a14:hiddenFill>
            </a:ext>
          </a:extLst>
        </p:spPr>
      </p:pic>
      <p:sp>
        <p:nvSpPr>
          <p:cNvPr id="23555" name="TextBox 23554"/>
          <p:cNvSpPr txBox="1"/>
          <p:nvPr/>
        </p:nvSpPr>
        <p:spPr>
          <a:xfrm>
            <a:off x="2451666" y="1385947"/>
            <a:ext cx="4214813" cy="2062103"/>
          </a:xfrm>
          <a:prstGeom prst="rect">
            <a:avLst/>
          </a:prstGeom>
          <a:solidFill>
            <a:schemeClr val="bg1"/>
          </a:solidFill>
          <a:ln w="25400">
            <a:solidFill>
              <a:srgbClr val="FF0000"/>
            </a:solidFill>
            <a:prstDash val="dash"/>
          </a:ln>
        </p:spPr>
        <p:txBody>
          <a:bodyPr wrap="square" rtlCol="0">
            <a:spAutoFit/>
          </a:bodyPr>
          <a:lstStyle/>
          <a:p>
            <a:pPr algn="ctr"/>
            <a:r>
              <a:rPr lang="en-US" sz="3200" b="1" dirty="0" smtClean="0">
                <a:solidFill>
                  <a:srgbClr val="FF0000"/>
                </a:solidFill>
              </a:rPr>
              <a:t>Assume </a:t>
            </a:r>
          </a:p>
          <a:p>
            <a:pPr algn="ctr"/>
            <a:r>
              <a:rPr lang="en-US" sz="3200" b="1" dirty="0" smtClean="0">
                <a:solidFill>
                  <a:srgbClr val="FF0000"/>
                </a:solidFill>
              </a:rPr>
              <a:t>structured claims</a:t>
            </a:r>
          </a:p>
          <a:p>
            <a:pPr algn="ctr"/>
            <a:r>
              <a:rPr lang="en-US" sz="3200" b="1" dirty="0" smtClean="0">
                <a:solidFill>
                  <a:srgbClr val="FF0000"/>
                </a:solidFill>
              </a:rPr>
              <a:t>and</a:t>
            </a:r>
          </a:p>
          <a:p>
            <a:pPr algn="ctr"/>
            <a:r>
              <a:rPr lang="en-US" sz="3200" b="1" dirty="0" smtClean="0">
                <a:solidFill>
                  <a:srgbClr val="FF0000"/>
                </a:solidFill>
              </a:rPr>
              <a:t>accurate IE modules</a:t>
            </a:r>
            <a:endParaRPr lang="en-US" sz="3200" b="1" dirty="0">
              <a:solidFill>
                <a:srgbClr val="FF0000"/>
              </a:solidFill>
            </a:endParaRPr>
          </a:p>
        </p:txBody>
      </p:sp>
      <p:graphicFrame>
        <p:nvGraphicFramePr>
          <p:cNvPr id="32" name="Table 31"/>
          <p:cNvGraphicFramePr>
            <a:graphicFrameLocks noGrp="1"/>
          </p:cNvGraphicFramePr>
          <p:nvPr>
            <p:extLst>
              <p:ext uri="{D42A27DB-BD31-4B8C-83A1-F6EECF244321}">
                <p14:modId xmlns:p14="http://schemas.microsoft.com/office/powerpoint/2010/main" val="3591806503"/>
              </p:ext>
            </p:extLst>
          </p:nvPr>
        </p:nvGraphicFramePr>
        <p:xfrm>
          <a:off x="6966054" y="5242560"/>
          <a:ext cx="2025546" cy="1005840"/>
        </p:xfrm>
        <a:graphic>
          <a:graphicData uri="http://schemas.openxmlformats.org/drawingml/2006/table">
            <a:tbl>
              <a:tblPr firstRow="1" bandRow="1">
                <a:tableStyleId>{BC89EF96-8CEA-46FF-86C4-4CE0E7609802}</a:tableStyleId>
              </a:tblPr>
              <a:tblGrid>
                <a:gridCol w="1187346"/>
                <a:gridCol w="838200"/>
              </a:tblGrid>
              <a:tr h="330200">
                <a:tc>
                  <a:txBody>
                    <a:bodyPr/>
                    <a:lstStyle/>
                    <a:p>
                      <a:r>
                        <a:rPr lang="en-US" sz="1600" b="0" dirty="0" smtClean="0"/>
                        <a:t>Mt. Everest</a:t>
                      </a:r>
                      <a:endParaRPr lang="en-US" sz="1600" b="0" dirty="0"/>
                    </a:p>
                  </a:txBody>
                  <a:tcPr/>
                </a:tc>
                <a:tc>
                  <a:txBody>
                    <a:bodyPr/>
                    <a:lstStyle/>
                    <a:p>
                      <a:r>
                        <a:rPr lang="en-US" sz="1600" b="0" dirty="0" smtClean="0"/>
                        <a:t>8848 m</a:t>
                      </a:r>
                      <a:endParaRPr lang="en-US" sz="1600" b="0" dirty="0"/>
                    </a:p>
                  </a:txBody>
                  <a:tcPr/>
                </a:tc>
              </a:tr>
              <a:tr h="330200">
                <a:tc>
                  <a:txBody>
                    <a:bodyPr/>
                    <a:lstStyle/>
                    <a:p>
                      <a:r>
                        <a:rPr lang="en-US" sz="1600" dirty="0" smtClean="0"/>
                        <a:t>K2</a:t>
                      </a:r>
                      <a:endParaRPr lang="en-US" sz="1600" dirty="0"/>
                    </a:p>
                  </a:txBody>
                  <a:tcPr/>
                </a:tc>
                <a:tc>
                  <a:txBody>
                    <a:bodyPr/>
                    <a:lstStyle/>
                    <a:p>
                      <a:r>
                        <a:rPr lang="en-US" sz="1600" dirty="0" smtClean="0"/>
                        <a:t>8611 m</a:t>
                      </a:r>
                      <a:endParaRPr lang="en-US" sz="1600" dirty="0"/>
                    </a:p>
                  </a:txBody>
                  <a:tcPr/>
                </a:tc>
              </a:tr>
              <a:tr h="330200">
                <a:tc>
                  <a:txBody>
                    <a:bodyPr/>
                    <a:lstStyle/>
                    <a:p>
                      <a:r>
                        <a:rPr lang="en-US" sz="1600" dirty="0" smtClean="0"/>
                        <a:t>Mt. Everest</a:t>
                      </a:r>
                      <a:endParaRPr lang="en-US" sz="1600" dirty="0"/>
                    </a:p>
                  </a:txBody>
                  <a:tcPr/>
                </a:tc>
                <a:tc>
                  <a:txBody>
                    <a:bodyPr/>
                    <a:lstStyle/>
                    <a:p>
                      <a:r>
                        <a:rPr lang="en-US" sz="1600" dirty="0" smtClean="0"/>
                        <a:t>8500 m</a:t>
                      </a:r>
                      <a:endParaRPr lang="en-US" sz="1600" dirty="0"/>
                    </a:p>
                  </a:txBody>
                  <a:tcPr/>
                </a:tc>
              </a:tr>
            </a:tbl>
          </a:graphicData>
        </a:graphic>
      </p:graphicFrame>
    </p:spTree>
    <p:extLst>
      <p:ext uri="{BB962C8B-B14F-4D97-AF65-F5344CB8AC3E}">
        <p14:creationId xmlns:p14="http://schemas.microsoft.com/office/powerpoint/2010/main" val="381278476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57" grpId="0"/>
      <p:bldP spid="95" grpId="0" animBg="1"/>
      <p:bldP spid="101" grpId="0" animBg="1"/>
      <p:bldP spid="103" grpId="0" animBg="1"/>
      <p:bldP spid="23599" grpId="0"/>
      <p:bldP spid="23600" grpId="0"/>
      <p:bldP spid="2355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itle 4"/>
          <p:cNvSpPr>
            <a:spLocks noGrp="1"/>
          </p:cNvSpPr>
          <p:nvPr>
            <p:ph type="title"/>
          </p:nvPr>
        </p:nvSpPr>
        <p:spPr>
          <a:xfrm>
            <a:off x="152400" y="457200"/>
            <a:ext cx="7924800" cy="533400"/>
          </a:xfrm>
        </p:spPr>
        <p:txBody>
          <a:bodyPr/>
          <a:lstStyle/>
          <a:p>
            <a:pPr eaLnBrk="1" hangingPunct="1"/>
            <a:r>
              <a:rPr lang="en-US" dirty="0"/>
              <a:t>Incorporating Text in Trust Models</a:t>
            </a:r>
            <a:endParaRPr lang="en-US" dirty="0" smtClean="0"/>
          </a:p>
        </p:txBody>
      </p:sp>
      <p:sp>
        <p:nvSpPr>
          <p:cNvPr id="23558" name="Slide Number Placeholder 3"/>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87BA29-9901-43FC-B252-EF3F37D813C5}" type="slidenum">
              <a:rPr lang="en-US" altLang="zh-TW" smtClean="0">
                <a:cs typeface="Arial Unicode MS" pitchFamily="34" charset="-128"/>
              </a:rPr>
              <a:pPr eaLnBrk="1" hangingPunct="1"/>
              <a:t>109</a:t>
            </a:fld>
            <a:endParaRPr lang="en-US" altLang="zh-TW" dirty="0" smtClean="0">
              <a:cs typeface="Arial Unicode MS" pitchFamily="34" charset="-128"/>
            </a:endParaRPr>
          </a:p>
        </p:txBody>
      </p:sp>
      <p:sp>
        <p:nvSpPr>
          <p:cNvPr id="6" name="Flowchart: Document 5"/>
          <p:cNvSpPr/>
          <p:nvPr/>
        </p:nvSpPr>
        <p:spPr>
          <a:xfrm>
            <a:off x="4441825" y="2654300"/>
            <a:ext cx="609600" cy="533400"/>
          </a:xfrm>
          <a:prstGeom prst="flowChartDocument">
            <a:avLst/>
          </a:prstGeom>
          <a:solidFill>
            <a:srgbClr val="00C8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lowchart: Document 13"/>
          <p:cNvSpPr/>
          <p:nvPr/>
        </p:nvSpPr>
        <p:spPr>
          <a:xfrm>
            <a:off x="4441825" y="3276600"/>
            <a:ext cx="609600" cy="533400"/>
          </a:xfrm>
          <a:prstGeom prst="flowChart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lowchart: Document 15"/>
          <p:cNvSpPr/>
          <p:nvPr/>
        </p:nvSpPr>
        <p:spPr>
          <a:xfrm>
            <a:off x="4449762" y="2057400"/>
            <a:ext cx="609600" cy="533400"/>
          </a:xfrm>
          <a:prstGeom prst="flowChartDocument">
            <a:avLst/>
          </a:prstGeom>
          <a:solidFill>
            <a:srgbClr val="00C8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orizontal Scroll 19"/>
          <p:cNvSpPr/>
          <p:nvPr/>
        </p:nvSpPr>
        <p:spPr>
          <a:xfrm>
            <a:off x="7543800" y="2514600"/>
            <a:ext cx="1066800" cy="457200"/>
          </a:xfrm>
          <a:prstGeom prst="horizontalScroll">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Claim 1</a:t>
            </a:r>
          </a:p>
        </p:txBody>
      </p:sp>
      <p:cxnSp>
        <p:nvCxnSpPr>
          <p:cNvPr id="29" name="Straight Connector 28"/>
          <p:cNvCxnSpPr>
            <a:stCxn id="16" idx="3"/>
            <a:endCxn id="20" idx="1"/>
          </p:cNvCxnSpPr>
          <p:nvPr/>
        </p:nvCxnSpPr>
        <p:spPr>
          <a:xfrm>
            <a:off x="5059362" y="2324100"/>
            <a:ext cx="2484438" cy="419100"/>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 idx="3"/>
            <a:endCxn id="20" idx="1"/>
          </p:cNvCxnSpPr>
          <p:nvPr/>
        </p:nvCxnSpPr>
        <p:spPr>
          <a:xfrm flipV="1">
            <a:off x="5051425" y="2743200"/>
            <a:ext cx="2492375" cy="177800"/>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3"/>
            <a:endCxn id="20" idx="1"/>
          </p:cNvCxnSpPr>
          <p:nvPr/>
        </p:nvCxnSpPr>
        <p:spPr>
          <a:xfrm flipV="1">
            <a:off x="5051425" y="2743200"/>
            <a:ext cx="2492375" cy="800100"/>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16" idx="1"/>
          </p:cNvCxnSpPr>
          <p:nvPr/>
        </p:nvCxnSpPr>
        <p:spPr>
          <a:xfrm>
            <a:off x="1752600" y="2266950"/>
            <a:ext cx="2697162" cy="57150"/>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6" idx="1"/>
          </p:cNvCxnSpPr>
          <p:nvPr/>
        </p:nvCxnSpPr>
        <p:spPr>
          <a:xfrm flipV="1">
            <a:off x="1752600" y="2921000"/>
            <a:ext cx="2689225" cy="222250"/>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14" idx="1"/>
          </p:cNvCxnSpPr>
          <p:nvPr/>
        </p:nvCxnSpPr>
        <p:spPr>
          <a:xfrm flipV="1">
            <a:off x="1752600" y="3543300"/>
            <a:ext cx="2689225" cy="801781"/>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sp>
        <p:nvSpPr>
          <p:cNvPr id="23590" name="TextBox 90"/>
          <p:cNvSpPr txBox="1">
            <a:spLocks noChangeArrowheads="1"/>
          </p:cNvSpPr>
          <p:nvPr/>
        </p:nvSpPr>
        <p:spPr bwMode="auto">
          <a:xfrm>
            <a:off x="4114800" y="1301195"/>
            <a:ext cx="1197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t>Evidence</a:t>
            </a:r>
          </a:p>
        </p:txBody>
      </p:sp>
      <p:sp>
        <p:nvSpPr>
          <p:cNvPr id="23599" name="TextBox 119"/>
          <p:cNvSpPr txBox="1">
            <a:spLocks noChangeArrowheads="1"/>
          </p:cNvSpPr>
          <p:nvPr/>
        </p:nvSpPr>
        <p:spPr bwMode="auto">
          <a:xfrm>
            <a:off x="7606558" y="1301195"/>
            <a:ext cx="941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t>Claims</a:t>
            </a:r>
          </a:p>
        </p:txBody>
      </p:sp>
      <p:sp>
        <p:nvSpPr>
          <p:cNvPr id="23600" name="TextBox 120"/>
          <p:cNvSpPr txBox="1">
            <a:spLocks noChangeArrowheads="1"/>
          </p:cNvSpPr>
          <p:nvPr/>
        </p:nvSpPr>
        <p:spPr bwMode="auto">
          <a:xfrm>
            <a:off x="798513" y="1301195"/>
            <a:ext cx="1095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t>Sources</a:t>
            </a:r>
          </a:p>
        </p:txBody>
      </p:sp>
      <p:pic>
        <p:nvPicPr>
          <p:cNvPr id="51" name="Picture 2" descr="C:\Users\V.G.Vinod Vydiswaran\Pictures\clipart\pers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51593" y="3897948"/>
            <a:ext cx="600529" cy="89426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C:\Users\V.G.Vinod Vydiswaran\Pictures\clipart\person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716" y="2725287"/>
            <a:ext cx="544286" cy="91553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C:\Users\V.G.Vinod Vydiswaran\Pictures\clipart\person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715" y="1715607"/>
            <a:ext cx="544287" cy="912185"/>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120"/>
          <p:cNvSpPr txBox="1">
            <a:spLocks noChangeArrowheads="1"/>
          </p:cNvSpPr>
          <p:nvPr/>
        </p:nvSpPr>
        <p:spPr bwMode="auto">
          <a:xfrm>
            <a:off x="445154" y="5029200"/>
            <a:ext cx="1642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smtClean="0"/>
              <a:t>Web Sources</a:t>
            </a:r>
          </a:p>
        </p:txBody>
      </p:sp>
      <p:sp>
        <p:nvSpPr>
          <p:cNvPr id="60" name="TextBox 120"/>
          <p:cNvSpPr txBox="1">
            <a:spLocks noChangeArrowheads="1"/>
          </p:cNvSpPr>
          <p:nvPr/>
        </p:nvSpPr>
        <p:spPr bwMode="auto">
          <a:xfrm>
            <a:off x="3318840" y="4890700"/>
            <a:ext cx="2752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smtClean="0"/>
              <a:t>Passages that give evidence for the claim</a:t>
            </a:r>
          </a:p>
        </p:txBody>
      </p:sp>
      <p:cxnSp>
        <p:nvCxnSpPr>
          <p:cNvPr id="3" name="Straight Connector 2"/>
          <p:cNvCxnSpPr/>
          <p:nvPr/>
        </p:nvCxnSpPr>
        <p:spPr>
          <a:xfrm>
            <a:off x="762000" y="1301195"/>
            <a:ext cx="0" cy="3682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120"/>
          <p:cNvSpPr txBox="1">
            <a:spLocks noChangeArrowheads="1"/>
          </p:cNvSpPr>
          <p:nvPr/>
        </p:nvSpPr>
        <p:spPr bwMode="auto">
          <a:xfrm>
            <a:off x="410086" y="5588161"/>
            <a:ext cx="16466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smtClean="0">
                <a:solidFill>
                  <a:srgbClr val="C00000"/>
                </a:solidFill>
              </a:rPr>
              <a:t>News media</a:t>
            </a:r>
          </a:p>
          <a:p>
            <a:pPr algn="ctr" eaLnBrk="1" hangingPunct="1"/>
            <a:r>
              <a:rPr lang="en-US" b="1" dirty="0" smtClean="0">
                <a:solidFill>
                  <a:srgbClr val="C00000"/>
                </a:solidFill>
              </a:rPr>
              <a:t>(or reporters)</a:t>
            </a:r>
          </a:p>
        </p:txBody>
      </p:sp>
      <p:sp>
        <p:nvSpPr>
          <p:cNvPr id="38" name="TextBox 120"/>
          <p:cNvSpPr txBox="1">
            <a:spLocks noChangeArrowheads="1"/>
          </p:cNvSpPr>
          <p:nvPr/>
        </p:nvSpPr>
        <p:spPr bwMode="auto">
          <a:xfrm>
            <a:off x="3304326" y="5726660"/>
            <a:ext cx="27527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smtClean="0">
                <a:solidFill>
                  <a:srgbClr val="C00000"/>
                </a:solidFill>
              </a:rPr>
              <a:t>News stories</a:t>
            </a:r>
          </a:p>
        </p:txBody>
      </p:sp>
      <p:grpSp>
        <p:nvGrpSpPr>
          <p:cNvPr id="39" name="Group 38"/>
          <p:cNvGrpSpPr>
            <a:grpSpLocks/>
          </p:cNvGrpSpPr>
          <p:nvPr/>
        </p:nvGrpSpPr>
        <p:grpSpPr bwMode="auto">
          <a:xfrm>
            <a:off x="8763000" y="2362200"/>
            <a:ext cx="79375" cy="685800"/>
            <a:chOff x="366486" y="5586186"/>
            <a:chExt cx="79829" cy="627083"/>
          </a:xfrm>
        </p:grpSpPr>
        <p:sp>
          <p:nvSpPr>
            <p:cNvPr id="40" name="Rectangle 39"/>
            <p:cNvSpPr/>
            <p:nvPr/>
          </p:nvSpPr>
          <p:spPr>
            <a:xfrm>
              <a:off x="366486" y="5589361"/>
              <a:ext cx="76636" cy="623908"/>
            </a:xfrm>
            <a:prstGeom prst="rect">
              <a:avLst/>
            </a:prstGeom>
            <a:solidFill>
              <a:srgbClr val="00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369679" y="5586186"/>
              <a:ext cx="76636" cy="190506"/>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 name="Group 17"/>
          <p:cNvGrpSpPr/>
          <p:nvPr/>
        </p:nvGrpSpPr>
        <p:grpSpPr>
          <a:xfrm>
            <a:off x="6301580" y="3927254"/>
            <a:ext cx="2690020" cy="720946"/>
            <a:chOff x="6057066" y="3640819"/>
            <a:chExt cx="2690020" cy="720946"/>
          </a:xfrm>
        </p:grpSpPr>
        <p:sp>
          <p:nvSpPr>
            <p:cNvPr id="42" name="TextBox 120"/>
            <p:cNvSpPr txBox="1">
              <a:spLocks noChangeArrowheads="1"/>
            </p:cNvSpPr>
            <p:nvPr/>
          </p:nvSpPr>
          <p:spPr bwMode="auto">
            <a:xfrm>
              <a:off x="6057066" y="3715434"/>
              <a:ext cx="26900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smtClean="0"/>
                <a:t>“</a:t>
              </a:r>
              <a:r>
                <a:rPr lang="en-US" b="1" dirty="0" err="1" smtClean="0"/>
                <a:t>Essiac</a:t>
              </a:r>
              <a:r>
                <a:rPr lang="en-US" b="1" dirty="0" smtClean="0"/>
                <a:t> tea treats cancer.”</a:t>
              </a:r>
              <a:endParaRPr lang="en-US" b="1" dirty="0"/>
            </a:p>
          </p:txBody>
        </p:sp>
        <p:sp>
          <p:nvSpPr>
            <p:cNvPr id="13" name="Oval Callout 12"/>
            <p:cNvSpPr/>
            <p:nvPr/>
          </p:nvSpPr>
          <p:spPr>
            <a:xfrm>
              <a:off x="6057066" y="3640819"/>
              <a:ext cx="2490775" cy="704262"/>
            </a:xfrm>
            <a:prstGeom prst="wedgeEllipseCallout">
              <a:avLst>
                <a:gd name="adj1" fmla="val -45828"/>
                <a:gd name="adj2" fmla="val -7970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943600" y="4705938"/>
            <a:ext cx="2860675" cy="735107"/>
            <a:chOff x="5943600" y="4705938"/>
            <a:chExt cx="2860675" cy="735107"/>
          </a:xfrm>
        </p:grpSpPr>
        <p:sp>
          <p:nvSpPr>
            <p:cNvPr id="56" name="TextBox 120"/>
            <p:cNvSpPr txBox="1">
              <a:spLocks noChangeArrowheads="1"/>
            </p:cNvSpPr>
            <p:nvPr/>
          </p:nvSpPr>
          <p:spPr bwMode="auto">
            <a:xfrm>
              <a:off x="6089524" y="4794714"/>
              <a:ext cx="2568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smtClean="0"/>
                <a:t>“SCOTUS rejects </a:t>
              </a:r>
              <a:r>
                <a:rPr lang="en-US" b="1" dirty="0" err="1" smtClean="0"/>
                <a:t>Obamacare</a:t>
              </a:r>
              <a:r>
                <a:rPr lang="en-US" b="1" dirty="0" smtClean="0"/>
                <a:t>.”</a:t>
              </a:r>
              <a:endParaRPr lang="en-US" b="1" dirty="0"/>
            </a:p>
          </p:txBody>
        </p:sp>
        <p:sp>
          <p:nvSpPr>
            <p:cNvPr id="45" name="Oval Callout 44"/>
            <p:cNvSpPr/>
            <p:nvPr/>
          </p:nvSpPr>
          <p:spPr>
            <a:xfrm>
              <a:off x="5943600" y="4705938"/>
              <a:ext cx="2860675" cy="704262"/>
            </a:xfrm>
            <a:prstGeom prst="wedgeEllipseCallout">
              <a:avLst>
                <a:gd name="adj1" fmla="val 58012"/>
                <a:gd name="adj2" fmla="val -8176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
        <p:nvSpPr>
          <p:cNvPr id="37" name="TextBox 120"/>
          <p:cNvSpPr txBox="1">
            <a:spLocks noChangeArrowheads="1"/>
          </p:cNvSpPr>
          <p:nvPr/>
        </p:nvSpPr>
        <p:spPr bwMode="auto">
          <a:xfrm>
            <a:off x="6209467" y="5410200"/>
            <a:ext cx="285833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smtClean="0">
                <a:solidFill>
                  <a:srgbClr val="C00000"/>
                </a:solidFill>
              </a:rPr>
              <a:t>News coverage on the issue of “Immigration” is biased.</a:t>
            </a:r>
            <a:endParaRPr lang="en-US" b="1" dirty="0">
              <a:solidFill>
                <a:srgbClr val="C00000"/>
              </a:solidFill>
            </a:endParaRPr>
          </a:p>
        </p:txBody>
      </p:sp>
      <p:sp>
        <p:nvSpPr>
          <p:cNvPr id="4" name="Freeform 3"/>
          <p:cNvSpPr/>
          <p:nvPr/>
        </p:nvSpPr>
        <p:spPr>
          <a:xfrm>
            <a:off x="101600" y="1422400"/>
            <a:ext cx="580571" cy="3599543"/>
          </a:xfrm>
          <a:custGeom>
            <a:avLst/>
            <a:gdLst>
              <a:gd name="connsiteX0" fmla="*/ 217714 w 580571"/>
              <a:gd name="connsiteY0" fmla="*/ 3599543 h 3599543"/>
              <a:gd name="connsiteX1" fmla="*/ 508000 w 580571"/>
              <a:gd name="connsiteY1" fmla="*/ 3193143 h 3599543"/>
              <a:gd name="connsiteX2" fmla="*/ 522514 w 580571"/>
              <a:gd name="connsiteY2" fmla="*/ 2786743 h 3599543"/>
              <a:gd name="connsiteX3" fmla="*/ 14514 w 580571"/>
              <a:gd name="connsiteY3" fmla="*/ 2510971 h 3599543"/>
              <a:gd name="connsiteX4" fmla="*/ 203200 w 580571"/>
              <a:gd name="connsiteY4" fmla="*/ 2220686 h 3599543"/>
              <a:gd name="connsiteX5" fmla="*/ 0 w 580571"/>
              <a:gd name="connsiteY5" fmla="*/ 2002971 h 3599543"/>
              <a:gd name="connsiteX6" fmla="*/ 0 w 580571"/>
              <a:gd name="connsiteY6" fmla="*/ 2002971 h 3599543"/>
              <a:gd name="connsiteX7" fmla="*/ 377371 w 580571"/>
              <a:gd name="connsiteY7" fmla="*/ 1567543 h 3599543"/>
              <a:gd name="connsiteX8" fmla="*/ 145143 w 580571"/>
              <a:gd name="connsiteY8" fmla="*/ 1117600 h 3599543"/>
              <a:gd name="connsiteX9" fmla="*/ 319314 w 580571"/>
              <a:gd name="connsiteY9" fmla="*/ 595086 h 3599543"/>
              <a:gd name="connsiteX10" fmla="*/ 130629 w 580571"/>
              <a:gd name="connsiteY10" fmla="*/ 420914 h 3599543"/>
              <a:gd name="connsiteX11" fmla="*/ 580571 w 580571"/>
              <a:gd name="connsiteY11" fmla="*/ 0 h 359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0571" h="3599543">
                <a:moveTo>
                  <a:pt x="217714" y="3599543"/>
                </a:moveTo>
                <a:cubicBezTo>
                  <a:pt x="337457" y="3464076"/>
                  <a:pt x="457200" y="3328610"/>
                  <a:pt x="508000" y="3193143"/>
                </a:cubicBezTo>
                <a:cubicBezTo>
                  <a:pt x="558800" y="3057676"/>
                  <a:pt x="604762" y="2900438"/>
                  <a:pt x="522514" y="2786743"/>
                </a:cubicBezTo>
                <a:cubicBezTo>
                  <a:pt x="440266" y="2673048"/>
                  <a:pt x="67733" y="2605314"/>
                  <a:pt x="14514" y="2510971"/>
                </a:cubicBezTo>
                <a:cubicBezTo>
                  <a:pt x="-38705" y="2416628"/>
                  <a:pt x="205619" y="2305353"/>
                  <a:pt x="203200" y="2220686"/>
                </a:cubicBezTo>
                <a:cubicBezTo>
                  <a:pt x="200781" y="2136019"/>
                  <a:pt x="0" y="2002971"/>
                  <a:pt x="0" y="2002971"/>
                </a:cubicBezTo>
                <a:lnTo>
                  <a:pt x="0" y="2002971"/>
                </a:lnTo>
                <a:cubicBezTo>
                  <a:pt x="62895" y="1930400"/>
                  <a:pt x="353181" y="1715105"/>
                  <a:pt x="377371" y="1567543"/>
                </a:cubicBezTo>
                <a:cubicBezTo>
                  <a:pt x="401561" y="1419981"/>
                  <a:pt x="154819" y="1279676"/>
                  <a:pt x="145143" y="1117600"/>
                </a:cubicBezTo>
                <a:cubicBezTo>
                  <a:pt x="135467" y="955524"/>
                  <a:pt x="321733" y="711200"/>
                  <a:pt x="319314" y="595086"/>
                </a:cubicBezTo>
                <a:cubicBezTo>
                  <a:pt x="316895" y="478972"/>
                  <a:pt x="87086" y="520095"/>
                  <a:pt x="130629" y="420914"/>
                </a:cubicBezTo>
                <a:cubicBezTo>
                  <a:pt x="174172" y="321733"/>
                  <a:pt x="377371" y="160866"/>
                  <a:pt x="580571" y="0"/>
                </a:cubicBezTo>
              </a:path>
            </a:pathLst>
          </a:custGeom>
          <a:ln w="1905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Connector 42"/>
          <p:cNvCxnSpPr/>
          <p:nvPr/>
        </p:nvCxnSpPr>
        <p:spPr>
          <a:xfrm flipH="1">
            <a:off x="116114" y="1309914"/>
            <a:ext cx="660400"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00" y="1063823"/>
            <a:ext cx="585160" cy="307777"/>
          </a:xfrm>
          <a:prstGeom prst="rect">
            <a:avLst/>
          </a:prstGeom>
          <a:noFill/>
        </p:spPr>
        <p:txBody>
          <a:bodyPr wrap="none" rtlCol="0">
            <a:spAutoFit/>
          </a:bodyPr>
          <a:lstStyle/>
          <a:p>
            <a:r>
              <a:rPr lang="en-US" sz="1400" dirty="0" smtClean="0"/>
              <a:t>Trust</a:t>
            </a:r>
            <a:endParaRPr lang="en-US" sz="1400" dirty="0"/>
          </a:p>
        </p:txBody>
      </p:sp>
    </p:spTree>
    <p:extLst>
      <p:ext uri="{BB962C8B-B14F-4D97-AF65-F5344CB8AC3E}">
        <p14:creationId xmlns:p14="http://schemas.microsoft.com/office/powerpoint/2010/main" val="14913570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6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59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20" grpId="0" animBg="1"/>
      <p:bldP spid="23590" grpId="0"/>
      <p:bldP spid="23599" grpId="0"/>
      <p:bldP spid="23600" grpId="0"/>
      <p:bldP spid="55" grpId="0"/>
      <p:bldP spid="60" grpId="0"/>
      <p:bldP spid="36" grpId="0"/>
      <p:bldP spid="38" grpId="0"/>
      <p:bldP spid="37" grpId="0"/>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6" name="Rectangle 4"/>
          <p:cNvSpPr>
            <a:spLocks noChangeArrowheads="1"/>
          </p:cNvSpPr>
          <p:nvPr/>
        </p:nvSpPr>
        <p:spPr bwMode="auto">
          <a:xfrm>
            <a:off x="838200" y="3124200"/>
            <a:ext cx="7391400" cy="2971800"/>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8435" name="Content Placeholder 2"/>
          <p:cNvSpPr>
            <a:spLocks noGrp="1"/>
          </p:cNvSpPr>
          <p:nvPr>
            <p:ph idx="4294967295"/>
          </p:nvPr>
        </p:nvSpPr>
        <p:spPr>
          <a:xfrm>
            <a:off x="457200" y="838200"/>
            <a:ext cx="8458200" cy="4876800"/>
          </a:xfrm>
        </p:spPr>
        <p:txBody>
          <a:bodyPr/>
          <a:lstStyle/>
          <a:p>
            <a:pPr eaLnBrk="1" hangingPunct="1"/>
            <a:r>
              <a:rPr lang="en-US" sz="2000" dirty="0" smtClean="0"/>
              <a:t>Given:</a:t>
            </a:r>
            <a:r>
              <a:rPr lang="en-US" dirty="0" smtClean="0"/>
              <a:t> </a:t>
            </a:r>
          </a:p>
          <a:p>
            <a:pPr marL="669925" lvl="1" indent="-325438" eaLnBrk="1" hangingPunct="1"/>
            <a:r>
              <a:rPr lang="en-US" dirty="0" smtClean="0"/>
              <a:t>Multiple content sources: websites, blogs, forums, mailing lists</a:t>
            </a:r>
          </a:p>
          <a:p>
            <a:pPr marL="669925" lvl="1" indent="-325438" eaLnBrk="1" hangingPunct="1"/>
            <a:r>
              <a:rPr lang="en-US" dirty="0" smtClean="0"/>
              <a:t>Some target relations (“facts”)</a:t>
            </a:r>
          </a:p>
          <a:p>
            <a:pPr marL="1022350" lvl="2" indent="-350838" eaLnBrk="1" hangingPunct="1"/>
            <a:r>
              <a:rPr lang="en-US" dirty="0" smtClean="0"/>
              <a:t>E.g. </a:t>
            </a:r>
            <a:r>
              <a:rPr lang="en-US" dirty="0" smtClean="0">
                <a:solidFill>
                  <a:srgbClr val="0033CC"/>
                </a:solidFill>
              </a:rPr>
              <a:t>[disease, treatments], [treatments, side-effects]</a:t>
            </a:r>
          </a:p>
          <a:p>
            <a:pPr marL="669925" lvl="1" indent="-325438" eaLnBrk="1" hangingPunct="1"/>
            <a:r>
              <a:rPr lang="en-US" dirty="0" smtClean="0"/>
              <a:t>Prior beliefs and background knowledge</a:t>
            </a:r>
            <a:endParaRPr lang="en-US" dirty="0" smtClean="0">
              <a:solidFill>
                <a:srgbClr val="FF0000"/>
              </a:solidFill>
            </a:endParaRPr>
          </a:p>
          <a:p>
            <a:pPr eaLnBrk="1" hangingPunct="1"/>
            <a:r>
              <a:rPr lang="en-US" sz="2000" dirty="0" smtClean="0"/>
              <a:t>Our goal is to: </a:t>
            </a:r>
          </a:p>
          <a:p>
            <a:pPr marL="669925" lvl="1" indent="-325438" eaLnBrk="1" hangingPunct="1"/>
            <a:r>
              <a:rPr lang="en-US" sz="2400" dirty="0" smtClean="0">
                <a:solidFill>
                  <a:srgbClr val="0033CC"/>
                </a:solidFill>
              </a:rPr>
              <a:t>Score trustworthiness of </a:t>
            </a:r>
            <a:r>
              <a:rPr lang="en-US" sz="2400" b="1" dirty="0" smtClean="0">
                <a:solidFill>
                  <a:srgbClr val="0033CC"/>
                </a:solidFill>
              </a:rPr>
              <a:t>claims</a:t>
            </a:r>
            <a:r>
              <a:rPr lang="en-US" sz="2400" dirty="0" smtClean="0">
                <a:solidFill>
                  <a:srgbClr val="0033CC"/>
                </a:solidFill>
              </a:rPr>
              <a:t> and </a:t>
            </a:r>
            <a:r>
              <a:rPr lang="en-US" sz="2400" b="1" dirty="0" smtClean="0">
                <a:solidFill>
                  <a:srgbClr val="0033CC"/>
                </a:solidFill>
              </a:rPr>
              <a:t>sources</a:t>
            </a:r>
            <a:r>
              <a:rPr lang="en-US" sz="2400" dirty="0" smtClean="0">
                <a:solidFill>
                  <a:srgbClr val="0033CC"/>
                </a:solidFill>
              </a:rPr>
              <a:t> </a:t>
            </a:r>
            <a:r>
              <a:rPr lang="en-US" sz="2400" dirty="0" smtClean="0"/>
              <a:t>based on</a:t>
            </a:r>
          </a:p>
          <a:p>
            <a:pPr marL="1022350" lvl="2" indent="-350838" eaLnBrk="1" hangingPunct="1"/>
            <a:r>
              <a:rPr lang="en-US" sz="2000" dirty="0" smtClean="0"/>
              <a:t>Support across multiple (trusted) sources</a:t>
            </a:r>
          </a:p>
          <a:p>
            <a:pPr marL="1022350" lvl="2" indent="-350838" eaLnBrk="1" hangingPunct="1"/>
            <a:r>
              <a:rPr lang="en-US" sz="2000" dirty="0" smtClean="0"/>
              <a:t>Source characteristics:</a:t>
            </a:r>
            <a:r>
              <a:rPr lang="en-US" sz="2400" dirty="0" smtClean="0"/>
              <a:t> </a:t>
            </a:r>
          </a:p>
          <a:p>
            <a:pPr lvl="3" eaLnBrk="1" hangingPunct="1"/>
            <a:r>
              <a:rPr lang="en-US" sz="1800" dirty="0" smtClean="0"/>
              <a:t>reputation, interest-group (commercial / govt. backed / public interest), </a:t>
            </a:r>
          </a:p>
          <a:p>
            <a:pPr lvl="3" eaLnBrk="1" hangingPunct="1">
              <a:buFont typeface="Wingdings" pitchFamily="2" charset="2"/>
              <a:buNone/>
            </a:pPr>
            <a:r>
              <a:rPr lang="en-US" sz="1800" dirty="0" smtClean="0"/>
              <a:t>      verifiability of information (cited info)</a:t>
            </a:r>
          </a:p>
          <a:p>
            <a:pPr marL="1022350" lvl="2" indent="-350838" eaLnBrk="1" hangingPunct="1"/>
            <a:r>
              <a:rPr lang="en-US" sz="2000" dirty="0" smtClean="0"/>
              <a:t>Prior Beliefs and Background knowledge</a:t>
            </a:r>
          </a:p>
          <a:p>
            <a:pPr marL="1022350" lvl="2" indent="-350838" eaLnBrk="1" hangingPunct="1"/>
            <a:r>
              <a:rPr lang="en-US" sz="2000" dirty="0" smtClean="0"/>
              <a:t>Understanding content</a:t>
            </a:r>
          </a:p>
        </p:txBody>
      </p:sp>
      <p:sp>
        <p:nvSpPr>
          <p:cNvPr id="41988" name="Title 1"/>
          <p:cNvSpPr>
            <a:spLocks noGrp="1"/>
          </p:cNvSpPr>
          <p:nvPr>
            <p:ph type="title" idx="4294967295"/>
          </p:nvPr>
        </p:nvSpPr>
        <p:spPr>
          <a:xfrm>
            <a:off x="152400" y="304800"/>
            <a:ext cx="8763000" cy="533400"/>
          </a:xfrm>
        </p:spPr>
        <p:txBody>
          <a:bodyPr anchor="t"/>
          <a:lstStyle/>
          <a:p>
            <a:pPr eaLnBrk="1" hangingPunct="1"/>
            <a:r>
              <a:rPr lang="en-US" dirty="0" smtClean="0"/>
              <a:t>Trustworthiness</a:t>
            </a:r>
            <a:endParaRPr lang="en-IN" sz="1400" dirty="0" smtClean="0">
              <a:solidFill>
                <a:schemeClr val="tx1"/>
              </a:solidFill>
            </a:endParaRPr>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11</a:t>
            </a:fld>
            <a:endParaRPr lang="en-US" altLang="zh-TW"/>
          </a:p>
        </p:txBody>
      </p:sp>
    </p:spTree>
    <p:extLst>
      <p:ext uri="{BB962C8B-B14F-4D97-AF65-F5344CB8AC3E}">
        <p14:creationId xmlns:p14="http://schemas.microsoft.com/office/powerpoint/2010/main" val="288498364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843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843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843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843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843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8435">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98435">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8435">
                                            <p:txEl>
                                              <p:pRg st="12" end="1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9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43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itle 4"/>
          <p:cNvSpPr>
            <a:spLocks noGrp="1"/>
          </p:cNvSpPr>
          <p:nvPr>
            <p:ph type="title"/>
          </p:nvPr>
        </p:nvSpPr>
        <p:spPr/>
        <p:txBody>
          <a:bodyPr/>
          <a:lstStyle/>
          <a:p>
            <a:pPr eaLnBrk="1" hangingPunct="1"/>
            <a:r>
              <a:rPr lang="en-US" dirty="0" smtClean="0"/>
              <a:t>Evidence-based Trust models</a:t>
            </a:r>
          </a:p>
        </p:txBody>
      </p:sp>
      <p:sp>
        <p:nvSpPr>
          <p:cNvPr id="23558" name="Slide Number Placeholder 3"/>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87BA29-9901-43FC-B252-EF3F37D813C5}" type="slidenum">
              <a:rPr lang="en-US" altLang="zh-TW" smtClean="0">
                <a:cs typeface="Arial Unicode MS" pitchFamily="34" charset="-128"/>
              </a:rPr>
              <a:pPr eaLnBrk="1" hangingPunct="1"/>
              <a:t>110</a:t>
            </a:fld>
            <a:endParaRPr lang="en-US" altLang="zh-TW" smtClean="0">
              <a:cs typeface="Arial Unicode MS" pitchFamily="34" charset="-128"/>
            </a:endParaRPr>
          </a:p>
        </p:txBody>
      </p:sp>
      <p:sp>
        <p:nvSpPr>
          <p:cNvPr id="6" name="Flowchart: Document 5"/>
          <p:cNvSpPr/>
          <p:nvPr/>
        </p:nvSpPr>
        <p:spPr>
          <a:xfrm>
            <a:off x="4518025" y="1874838"/>
            <a:ext cx="609600" cy="533400"/>
          </a:xfrm>
          <a:prstGeom prst="flowChartDocument">
            <a:avLst/>
          </a:prstGeom>
          <a:solidFill>
            <a:srgbClr val="00C8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lowchart: Document 12"/>
          <p:cNvSpPr/>
          <p:nvPr/>
        </p:nvSpPr>
        <p:spPr>
          <a:xfrm>
            <a:off x="4518025" y="4330700"/>
            <a:ext cx="609600" cy="533400"/>
          </a:xfrm>
          <a:prstGeom prst="flowChartDocument">
            <a:avLst/>
          </a:prstGeom>
          <a:solidFill>
            <a:srgbClr val="00C8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lowchart: Document 13"/>
          <p:cNvSpPr/>
          <p:nvPr/>
        </p:nvSpPr>
        <p:spPr>
          <a:xfrm>
            <a:off x="4518025" y="2497138"/>
            <a:ext cx="609600" cy="533400"/>
          </a:xfrm>
          <a:prstGeom prst="flowChart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lowchart: Document 15"/>
          <p:cNvSpPr/>
          <p:nvPr/>
        </p:nvSpPr>
        <p:spPr>
          <a:xfrm>
            <a:off x="4525962" y="1277938"/>
            <a:ext cx="609600" cy="533400"/>
          </a:xfrm>
          <a:prstGeom prst="flowChartDocument">
            <a:avLst/>
          </a:prstGeom>
          <a:solidFill>
            <a:srgbClr val="00C8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lowchart: Document 17"/>
          <p:cNvSpPr/>
          <p:nvPr/>
        </p:nvSpPr>
        <p:spPr>
          <a:xfrm>
            <a:off x="4525962" y="5562600"/>
            <a:ext cx="609600" cy="533400"/>
          </a:xfrm>
          <a:prstGeom prst="flowChartDocument">
            <a:avLst/>
          </a:prstGeom>
          <a:solidFill>
            <a:srgbClr val="00C8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orizontal Scroll 19"/>
          <p:cNvSpPr/>
          <p:nvPr/>
        </p:nvSpPr>
        <p:spPr>
          <a:xfrm>
            <a:off x="7714344" y="1600200"/>
            <a:ext cx="1066800" cy="457200"/>
          </a:xfrm>
          <a:prstGeom prst="horizontalScroll">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Claim 1</a:t>
            </a:r>
          </a:p>
        </p:txBody>
      </p:sp>
      <p:sp>
        <p:nvSpPr>
          <p:cNvPr id="22" name="Horizontal Scroll 21"/>
          <p:cNvSpPr/>
          <p:nvPr/>
        </p:nvSpPr>
        <p:spPr>
          <a:xfrm>
            <a:off x="7750175" y="4751388"/>
            <a:ext cx="1066800" cy="457200"/>
          </a:xfrm>
          <a:prstGeom prst="horizontalScroll">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Claim n</a:t>
            </a:r>
          </a:p>
        </p:txBody>
      </p:sp>
      <p:sp>
        <p:nvSpPr>
          <p:cNvPr id="23" name="Horizontal Scroll 22"/>
          <p:cNvSpPr/>
          <p:nvPr/>
        </p:nvSpPr>
        <p:spPr>
          <a:xfrm>
            <a:off x="7729085" y="2990850"/>
            <a:ext cx="1066800" cy="457200"/>
          </a:xfrm>
          <a:prstGeom prst="horizontalScroll">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Claim 2</a:t>
            </a:r>
          </a:p>
        </p:txBody>
      </p:sp>
      <p:sp>
        <p:nvSpPr>
          <p:cNvPr id="24" name="Flowchart: Document 23"/>
          <p:cNvSpPr/>
          <p:nvPr/>
        </p:nvSpPr>
        <p:spPr>
          <a:xfrm>
            <a:off x="4511675" y="3106738"/>
            <a:ext cx="609600" cy="533400"/>
          </a:xfrm>
          <a:prstGeom prst="flowChart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lowchart: Document 24"/>
          <p:cNvSpPr/>
          <p:nvPr/>
        </p:nvSpPr>
        <p:spPr>
          <a:xfrm>
            <a:off x="4518025" y="3716338"/>
            <a:ext cx="609600" cy="533400"/>
          </a:xfrm>
          <a:prstGeom prst="flowChart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 name="Straight Connector 28"/>
          <p:cNvCxnSpPr>
            <a:stCxn id="16" idx="3"/>
            <a:endCxn id="20" idx="1"/>
          </p:cNvCxnSpPr>
          <p:nvPr/>
        </p:nvCxnSpPr>
        <p:spPr>
          <a:xfrm>
            <a:off x="5135562" y="1544638"/>
            <a:ext cx="2578782" cy="284162"/>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 idx="3"/>
            <a:endCxn id="20" idx="1"/>
          </p:cNvCxnSpPr>
          <p:nvPr/>
        </p:nvCxnSpPr>
        <p:spPr>
          <a:xfrm flipV="1">
            <a:off x="5127625" y="1828800"/>
            <a:ext cx="2586719" cy="312738"/>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3"/>
            <a:endCxn id="20" idx="1"/>
          </p:cNvCxnSpPr>
          <p:nvPr/>
        </p:nvCxnSpPr>
        <p:spPr>
          <a:xfrm flipV="1">
            <a:off x="5127625" y="1828800"/>
            <a:ext cx="2586719" cy="935038"/>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5" idx="3"/>
            <a:endCxn id="22" idx="1"/>
          </p:cNvCxnSpPr>
          <p:nvPr/>
        </p:nvCxnSpPr>
        <p:spPr>
          <a:xfrm flipV="1">
            <a:off x="5121275" y="4979988"/>
            <a:ext cx="2628900" cy="219075"/>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5" idx="3"/>
            <a:endCxn id="23" idx="1"/>
          </p:cNvCxnSpPr>
          <p:nvPr/>
        </p:nvCxnSpPr>
        <p:spPr>
          <a:xfrm flipV="1">
            <a:off x="5127625" y="3219450"/>
            <a:ext cx="2601460" cy="763588"/>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3" idx="3"/>
            <a:endCxn id="22" idx="1"/>
          </p:cNvCxnSpPr>
          <p:nvPr/>
        </p:nvCxnSpPr>
        <p:spPr>
          <a:xfrm>
            <a:off x="5127625" y="4597400"/>
            <a:ext cx="2622550" cy="382588"/>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4" idx="3"/>
            <a:endCxn id="23" idx="1"/>
          </p:cNvCxnSpPr>
          <p:nvPr/>
        </p:nvCxnSpPr>
        <p:spPr>
          <a:xfrm flipV="1">
            <a:off x="5121275" y="3219450"/>
            <a:ext cx="2607810" cy="153988"/>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8" idx="3"/>
            <a:endCxn id="22" idx="1"/>
          </p:cNvCxnSpPr>
          <p:nvPr/>
        </p:nvCxnSpPr>
        <p:spPr>
          <a:xfrm flipV="1">
            <a:off x="5135562" y="4979988"/>
            <a:ext cx="2614613" cy="849312"/>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a:spLocks noChangeArrowheads="1"/>
          </p:cNvSpPr>
          <p:nvPr/>
        </p:nvSpPr>
        <p:spPr bwMode="auto">
          <a:xfrm>
            <a:off x="8153400" y="3659188"/>
            <a:ext cx="2492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a:t>
            </a:r>
          </a:p>
          <a:p>
            <a:pPr eaLnBrk="1" hangingPunct="1"/>
            <a:r>
              <a:rPr lang="en-US" b="1"/>
              <a:t>.</a:t>
            </a:r>
          </a:p>
          <a:p>
            <a:pPr eaLnBrk="1" hangingPunct="1"/>
            <a:r>
              <a:rPr lang="en-US" b="1"/>
              <a:t>.</a:t>
            </a:r>
          </a:p>
        </p:txBody>
      </p:sp>
      <p:cxnSp>
        <p:nvCxnSpPr>
          <p:cNvPr id="69" name="Straight Arrow Connector 68"/>
          <p:cNvCxnSpPr>
            <a:stCxn id="54" idx="3"/>
            <a:endCxn id="16" idx="1"/>
          </p:cNvCxnSpPr>
          <p:nvPr/>
        </p:nvCxnSpPr>
        <p:spPr>
          <a:xfrm flipV="1">
            <a:off x="1524002" y="1544638"/>
            <a:ext cx="3001960" cy="627062"/>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3" idx="3"/>
            <a:endCxn id="6" idx="1"/>
          </p:cNvCxnSpPr>
          <p:nvPr/>
        </p:nvCxnSpPr>
        <p:spPr>
          <a:xfrm flipV="1">
            <a:off x="1524002" y="2141538"/>
            <a:ext cx="2994023" cy="1041515"/>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2" idx="1"/>
            <a:endCxn id="25" idx="1"/>
          </p:cNvCxnSpPr>
          <p:nvPr/>
        </p:nvCxnSpPr>
        <p:spPr>
          <a:xfrm flipV="1">
            <a:off x="1541540" y="3983038"/>
            <a:ext cx="2976485" cy="1393302"/>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51" idx="1"/>
            <a:endCxn id="24" idx="1"/>
          </p:cNvCxnSpPr>
          <p:nvPr/>
        </p:nvCxnSpPr>
        <p:spPr>
          <a:xfrm flipV="1">
            <a:off x="1552122" y="3373438"/>
            <a:ext cx="2959553" cy="971643"/>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51" idx="1"/>
            <a:endCxn id="14" idx="1"/>
          </p:cNvCxnSpPr>
          <p:nvPr/>
        </p:nvCxnSpPr>
        <p:spPr>
          <a:xfrm flipV="1">
            <a:off x="1552122" y="2763838"/>
            <a:ext cx="2965903" cy="1581243"/>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54" idx="3"/>
            <a:endCxn id="13" idx="1"/>
          </p:cNvCxnSpPr>
          <p:nvPr/>
        </p:nvCxnSpPr>
        <p:spPr>
          <a:xfrm>
            <a:off x="1524002" y="2171700"/>
            <a:ext cx="2994023" cy="2425700"/>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53" idx="3"/>
            <a:endCxn id="105" idx="1"/>
          </p:cNvCxnSpPr>
          <p:nvPr/>
        </p:nvCxnSpPr>
        <p:spPr>
          <a:xfrm>
            <a:off x="1524002" y="3183053"/>
            <a:ext cx="2987673" cy="2016010"/>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52" idx="1"/>
            <a:endCxn id="18" idx="1"/>
          </p:cNvCxnSpPr>
          <p:nvPr/>
        </p:nvCxnSpPr>
        <p:spPr>
          <a:xfrm>
            <a:off x="1541540" y="5376340"/>
            <a:ext cx="2984422" cy="452960"/>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590" name="TextBox 90"/>
          <p:cNvSpPr txBox="1">
            <a:spLocks noChangeArrowheads="1"/>
          </p:cNvSpPr>
          <p:nvPr/>
        </p:nvSpPr>
        <p:spPr bwMode="auto">
          <a:xfrm>
            <a:off x="4191000" y="931863"/>
            <a:ext cx="1197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t>Evidence</a:t>
            </a:r>
          </a:p>
        </p:txBody>
      </p:sp>
      <p:pic>
        <p:nvPicPr>
          <p:cNvPr id="92" name="Picture 9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72513" y="2922588"/>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5213" y="1511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8863" y="4675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Flowchart: Document 104"/>
          <p:cNvSpPr/>
          <p:nvPr/>
        </p:nvSpPr>
        <p:spPr>
          <a:xfrm>
            <a:off x="4511675" y="4932363"/>
            <a:ext cx="609600" cy="533400"/>
          </a:xfrm>
          <a:prstGeom prst="flowChartDocument">
            <a:avLst/>
          </a:prstGeom>
          <a:solidFill>
            <a:srgbClr val="00C8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99" name="TextBox 119"/>
          <p:cNvSpPr txBox="1">
            <a:spLocks noChangeArrowheads="1"/>
          </p:cNvSpPr>
          <p:nvPr/>
        </p:nvSpPr>
        <p:spPr bwMode="auto">
          <a:xfrm>
            <a:off x="7808913" y="931863"/>
            <a:ext cx="941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t>Claims</a:t>
            </a:r>
          </a:p>
        </p:txBody>
      </p:sp>
      <p:sp>
        <p:nvSpPr>
          <p:cNvPr id="23600" name="TextBox 120"/>
          <p:cNvSpPr txBox="1">
            <a:spLocks noChangeArrowheads="1"/>
          </p:cNvSpPr>
          <p:nvPr/>
        </p:nvSpPr>
        <p:spPr bwMode="auto">
          <a:xfrm>
            <a:off x="798513" y="931863"/>
            <a:ext cx="1095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t>Sources</a:t>
            </a:r>
          </a:p>
        </p:txBody>
      </p:sp>
      <p:pic>
        <p:nvPicPr>
          <p:cNvPr id="51" name="Picture 2" descr="C:\Users\V.G.Vinod Vydiswaran\Pictures\clipart\pers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51593" y="3897948"/>
            <a:ext cx="600529" cy="89426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descr="C:\Users\V.G.Vinod Vydiswaran\Pictures\clipart\pers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39803" y="4938713"/>
            <a:ext cx="601737" cy="8752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C:\Users\V.G.Vinod Vydiswaran\Pictures\clipart\person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9716" y="2725287"/>
            <a:ext cx="544286" cy="91553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C:\Users\V.G.Vinod Vydiswaran\Pictures\clipart\person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715" y="1715607"/>
            <a:ext cx="544287" cy="912185"/>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533400" y="1828800"/>
            <a:ext cx="76200" cy="685800"/>
          </a:xfrm>
          <a:prstGeom prst="rect">
            <a:avLst/>
          </a:prstGeom>
          <a:solidFill>
            <a:srgbClr val="00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533400" y="3962400"/>
            <a:ext cx="76200" cy="685800"/>
          </a:xfrm>
          <a:prstGeom prst="rect">
            <a:avLst/>
          </a:prstGeom>
          <a:solidFill>
            <a:srgbClr val="FF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p:nvPr/>
        </p:nvSpPr>
        <p:spPr>
          <a:xfrm>
            <a:off x="533400" y="2895600"/>
            <a:ext cx="76200" cy="685800"/>
          </a:xfrm>
          <a:prstGeom prst="rect">
            <a:avLst/>
          </a:prstGeom>
          <a:solidFill>
            <a:srgbClr val="00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9" name="Group 58"/>
          <p:cNvGrpSpPr>
            <a:grpSpLocks/>
          </p:cNvGrpSpPr>
          <p:nvPr/>
        </p:nvGrpSpPr>
        <p:grpSpPr bwMode="auto">
          <a:xfrm>
            <a:off x="530225" y="5029200"/>
            <a:ext cx="79375" cy="685800"/>
            <a:chOff x="366486" y="5586186"/>
            <a:chExt cx="79829" cy="627083"/>
          </a:xfrm>
        </p:grpSpPr>
        <p:sp>
          <p:nvSpPr>
            <p:cNvPr id="60" name="Rectangle 59"/>
            <p:cNvSpPr/>
            <p:nvPr/>
          </p:nvSpPr>
          <p:spPr>
            <a:xfrm>
              <a:off x="366486" y="5589361"/>
              <a:ext cx="76636" cy="623908"/>
            </a:xfrm>
            <a:prstGeom prst="rect">
              <a:avLst/>
            </a:prstGeom>
            <a:solidFill>
              <a:srgbClr val="00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369679" y="5586186"/>
              <a:ext cx="76636" cy="190506"/>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extBox 1"/>
          <p:cNvSpPr txBox="1"/>
          <p:nvPr/>
        </p:nvSpPr>
        <p:spPr>
          <a:xfrm rot="21046754">
            <a:off x="7196933" y="5440284"/>
            <a:ext cx="1808575" cy="923330"/>
          </a:xfrm>
          <a:prstGeom prst="rect">
            <a:avLst/>
          </a:prstGeom>
          <a:noFill/>
          <a:ln>
            <a:solidFill>
              <a:srgbClr val="FF0000"/>
            </a:solidFill>
            <a:prstDash val="lgDash"/>
          </a:ln>
        </p:spPr>
        <p:txBody>
          <a:bodyPr wrap="square" rtlCol="0">
            <a:spAutoFit/>
          </a:bodyPr>
          <a:lstStyle/>
          <a:p>
            <a:r>
              <a:rPr lang="en-US" dirty="0" smtClean="0"/>
              <a:t>Free-text claims</a:t>
            </a:r>
          </a:p>
          <a:p>
            <a:r>
              <a:rPr lang="en-US" b="1" dirty="0" smtClean="0">
                <a:solidFill>
                  <a:srgbClr val="FF0000"/>
                </a:solidFill>
              </a:rPr>
              <a:t>Special case:</a:t>
            </a:r>
            <a:r>
              <a:rPr lang="en-US" b="1" dirty="0" smtClean="0"/>
              <a:t> </a:t>
            </a:r>
            <a:r>
              <a:rPr lang="en-US" dirty="0" smtClean="0"/>
              <a:t>structured data</a:t>
            </a:r>
            <a:endParaRPr lang="en-US" dirty="0"/>
          </a:p>
        </p:txBody>
      </p:sp>
      <p:sp>
        <p:nvSpPr>
          <p:cNvPr id="62" name="TextBox 61"/>
          <p:cNvSpPr txBox="1"/>
          <p:nvPr/>
        </p:nvSpPr>
        <p:spPr>
          <a:xfrm rot="21046754">
            <a:off x="2441599" y="5076458"/>
            <a:ext cx="2595730" cy="1200329"/>
          </a:xfrm>
          <a:prstGeom prst="rect">
            <a:avLst/>
          </a:prstGeom>
          <a:solidFill>
            <a:schemeClr val="bg1">
              <a:alpha val="64000"/>
            </a:schemeClr>
          </a:solidFill>
          <a:ln>
            <a:solidFill>
              <a:srgbClr val="FF0000"/>
            </a:solidFill>
            <a:prstDash val="lgDash"/>
          </a:ln>
        </p:spPr>
        <p:txBody>
          <a:bodyPr wrap="square" rtlCol="0">
            <a:spAutoFit/>
          </a:bodyPr>
          <a:lstStyle/>
          <a:p>
            <a:r>
              <a:rPr lang="en-US" dirty="0" smtClean="0"/>
              <a:t>1. Textual evidence</a:t>
            </a:r>
          </a:p>
          <a:p>
            <a:r>
              <a:rPr lang="en-US" dirty="0" smtClean="0"/>
              <a:t>2. Supports adding </a:t>
            </a:r>
            <a:r>
              <a:rPr lang="en-US" b="1" dirty="0" smtClean="0">
                <a:solidFill>
                  <a:srgbClr val="FF0000"/>
                </a:solidFill>
              </a:rPr>
              <a:t>IE accuracy</a:t>
            </a:r>
            <a:r>
              <a:rPr lang="en-US" dirty="0" smtClean="0"/>
              <a:t>, </a:t>
            </a:r>
            <a:r>
              <a:rPr lang="en-US" b="1" dirty="0">
                <a:solidFill>
                  <a:srgbClr val="002060"/>
                </a:solidFill>
              </a:rPr>
              <a:t>relevance</a:t>
            </a:r>
            <a:r>
              <a:rPr lang="en-US" dirty="0"/>
              <a:t>,</a:t>
            </a:r>
            <a:r>
              <a:rPr lang="en-US" dirty="0" smtClean="0"/>
              <a:t> </a:t>
            </a:r>
            <a:r>
              <a:rPr lang="en-US" b="1" dirty="0" smtClean="0">
                <a:solidFill>
                  <a:srgbClr val="008000"/>
                </a:solidFill>
              </a:rPr>
              <a:t>similarity</a:t>
            </a:r>
            <a:r>
              <a:rPr lang="en-US" dirty="0" smtClean="0"/>
              <a:t> between text</a:t>
            </a:r>
            <a:endParaRPr lang="en-US" dirty="0"/>
          </a:p>
        </p:txBody>
      </p:sp>
    </p:spTree>
    <p:extLst>
      <p:ext uri="{BB962C8B-B14F-4D97-AF65-F5344CB8AC3E}">
        <p14:creationId xmlns:p14="http://schemas.microsoft.com/office/powerpoint/2010/main" val="176630588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6" grpId="0" animBg="1"/>
      <p:bldP spid="18" grpId="0" animBg="1"/>
      <p:bldP spid="20" grpId="0" animBg="1"/>
      <p:bldP spid="22" grpId="0" animBg="1"/>
      <p:bldP spid="23" grpId="0" animBg="1"/>
      <p:bldP spid="24" grpId="0" animBg="1"/>
      <p:bldP spid="25" grpId="0" animBg="1"/>
      <p:bldP spid="57" grpId="0"/>
      <p:bldP spid="23590" grpId="0"/>
      <p:bldP spid="105" grpId="0" animBg="1"/>
      <p:bldP spid="23599" grpId="0"/>
      <p:bldP spid="23600" grpId="0"/>
      <p:bldP spid="55" grpId="0" animBg="1"/>
      <p:bldP spid="56" grpId="0" animBg="1"/>
      <p:bldP spid="58" grpId="0" animBg="1"/>
      <p:bldP spid="2" grpId="0" animBg="1"/>
      <p:bldP spid="6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model parameters</a:t>
            </a:r>
            <a:endParaRPr lang="en-US" dirty="0"/>
          </a:p>
        </p:txBody>
      </p:sp>
      <p:sp>
        <p:nvSpPr>
          <p:cNvPr id="3" name="Content Placeholder 2"/>
          <p:cNvSpPr>
            <a:spLocks noGrp="1"/>
          </p:cNvSpPr>
          <p:nvPr>
            <p:ph idx="1"/>
          </p:nvPr>
        </p:nvSpPr>
        <p:spPr>
          <a:xfrm>
            <a:off x="304800" y="1219200"/>
            <a:ext cx="3581400" cy="5029200"/>
          </a:xfrm>
        </p:spPr>
        <p:txBody>
          <a:bodyPr/>
          <a:lstStyle/>
          <a:p>
            <a:r>
              <a:rPr lang="en-US" dirty="0" smtClean="0"/>
              <a:t>Scores computed</a:t>
            </a:r>
          </a:p>
          <a:p>
            <a:pPr lvl="1"/>
            <a:r>
              <a:rPr lang="en-US" dirty="0" smtClean="0"/>
              <a:t>        : Claim veracity</a:t>
            </a:r>
          </a:p>
          <a:p>
            <a:pPr lvl="1"/>
            <a:r>
              <a:rPr lang="en-US" dirty="0" smtClean="0"/>
              <a:t>        : Evidence trust</a:t>
            </a:r>
          </a:p>
          <a:p>
            <a:pPr lvl="1"/>
            <a:r>
              <a:rPr lang="en-US" dirty="0"/>
              <a:t> </a:t>
            </a:r>
            <a:r>
              <a:rPr lang="en-US" dirty="0" smtClean="0"/>
              <a:t>       : Source trust</a:t>
            </a:r>
          </a:p>
          <a:p>
            <a:r>
              <a:rPr lang="en-US" dirty="0" smtClean="0"/>
              <a:t>Influence factors</a:t>
            </a:r>
          </a:p>
          <a:p>
            <a:pPr lvl="1"/>
            <a:r>
              <a:rPr lang="en-US" dirty="0" smtClean="0"/>
              <a:t>                  : </a:t>
            </a:r>
            <a:r>
              <a:rPr lang="en-US" dirty="0"/>
              <a:t>evidence similarity</a:t>
            </a:r>
          </a:p>
          <a:p>
            <a:pPr lvl="1"/>
            <a:r>
              <a:rPr lang="en-US" dirty="0"/>
              <a:t> </a:t>
            </a:r>
            <a:r>
              <a:rPr lang="en-US" dirty="0" smtClean="0"/>
              <a:t>             : Relevance</a:t>
            </a:r>
          </a:p>
          <a:p>
            <a:pPr lvl="1"/>
            <a:r>
              <a:rPr lang="en-US" dirty="0"/>
              <a:t> </a:t>
            </a:r>
            <a:r>
              <a:rPr lang="en-US" dirty="0" smtClean="0"/>
              <a:t>             : Source-evidence influence (confidence)</a:t>
            </a:r>
          </a:p>
          <a:p>
            <a:r>
              <a:rPr lang="en-US" dirty="0" smtClean="0"/>
              <a:t>Initializing</a:t>
            </a:r>
          </a:p>
          <a:p>
            <a:pPr lvl="1"/>
            <a:r>
              <a:rPr lang="en-US" dirty="0" smtClean="0"/>
              <a:t>Uniform distribution for</a:t>
            </a:r>
          </a:p>
          <a:p>
            <a:pPr lvl="1"/>
            <a:r>
              <a:rPr lang="en-US" dirty="0" smtClean="0"/>
              <a:t> Retrieval score for</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111</a:t>
            </a:fld>
            <a:endParaRPr lang="en-US" altLang="zh-TW" dirty="0"/>
          </a:p>
        </p:txBody>
      </p:sp>
      <p:sp>
        <p:nvSpPr>
          <p:cNvPr id="5" name="Oval 4"/>
          <p:cNvSpPr/>
          <p:nvPr/>
        </p:nvSpPr>
        <p:spPr>
          <a:xfrm>
            <a:off x="4343400" y="1828800"/>
            <a:ext cx="685800" cy="685800"/>
          </a:xfrm>
          <a:prstGeom prst="ellipse">
            <a:avLst/>
          </a:prstGeom>
          <a:solidFill>
            <a:srgbClr val="57D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8229600" y="3048000"/>
            <a:ext cx="685800" cy="685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343400" y="3048000"/>
            <a:ext cx="685800" cy="685800"/>
          </a:xfrm>
          <a:prstGeom prst="ellipse">
            <a:avLst/>
          </a:prstGeom>
          <a:solidFill>
            <a:srgbClr val="57D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4343400" y="4038600"/>
            <a:ext cx="685800" cy="685800"/>
          </a:xfrm>
          <a:prstGeom prst="ellipse">
            <a:avLst/>
          </a:prstGeom>
          <a:solidFill>
            <a:srgbClr val="57D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318765" y="1866900"/>
            <a:ext cx="577728" cy="609600"/>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318765" y="4076700"/>
            <a:ext cx="577728" cy="609600"/>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318765" y="3086100"/>
            <a:ext cx="577728" cy="609600"/>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5" idx="6"/>
            <a:endCxn id="6" idx="2"/>
          </p:cNvCxnSpPr>
          <p:nvPr/>
        </p:nvCxnSpPr>
        <p:spPr>
          <a:xfrm>
            <a:off x="5029200" y="2171700"/>
            <a:ext cx="1289565" cy="0"/>
          </a:xfrm>
          <a:prstGeom prst="line">
            <a:avLst/>
          </a:prstGeom>
          <a:ln w="25400">
            <a:solidFill>
              <a:srgbClr val="00008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6"/>
            <a:endCxn id="11" idx="2"/>
          </p:cNvCxnSpPr>
          <p:nvPr/>
        </p:nvCxnSpPr>
        <p:spPr>
          <a:xfrm>
            <a:off x="6896493" y="3390900"/>
            <a:ext cx="1333107"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5" idx="6"/>
            <a:endCxn id="11" idx="2"/>
          </p:cNvCxnSpPr>
          <p:nvPr/>
        </p:nvCxnSpPr>
        <p:spPr>
          <a:xfrm flipV="1">
            <a:off x="6896493" y="3390900"/>
            <a:ext cx="1333107" cy="99060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6" idx="6"/>
            <a:endCxn id="11" idx="2"/>
          </p:cNvCxnSpPr>
          <p:nvPr/>
        </p:nvCxnSpPr>
        <p:spPr>
          <a:xfrm>
            <a:off x="6896493" y="2171700"/>
            <a:ext cx="1333107" cy="121920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6"/>
            <a:endCxn id="16" idx="2"/>
          </p:cNvCxnSpPr>
          <p:nvPr/>
        </p:nvCxnSpPr>
        <p:spPr>
          <a:xfrm>
            <a:off x="5029200" y="3390900"/>
            <a:ext cx="1289565" cy="0"/>
          </a:xfrm>
          <a:prstGeom prst="line">
            <a:avLst/>
          </a:prstGeom>
          <a:ln w="25400">
            <a:solidFill>
              <a:srgbClr val="00008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3" idx="6"/>
            <a:endCxn id="15" idx="2"/>
          </p:cNvCxnSpPr>
          <p:nvPr/>
        </p:nvCxnSpPr>
        <p:spPr>
          <a:xfrm>
            <a:off x="5029200" y="4381500"/>
            <a:ext cx="1289565" cy="0"/>
          </a:xfrm>
          <a:prstGeom prst="line">
            <a:avLst/>
          </a:prstGeom>
          <a:ln w="25400">
            <a:solidFill>
              <a:srgbClr val="00008A"/>
            </a:solidFill>
          </a:ln>
        </p:spPr>
        <p:style>
          <a:lnRef idx="1">
            <a:schemeClr val="accent1"/>
          </a:lnRef>
          <a:fillRef idx="0">
            <a:schemeClr val="accent1"/>
          </a:fillRef>
          <a:effectRef idx="0">
            <a:schemeClr val="accent1"/>
          </a:effectRef>
          <a:fontRef idx="minor">
            <a:schemeClr val="tx1"/>
          </a:fontRef>
        </p:style>
      </p:cxnSp>
      <p:graphicFrame>
        <p:nvGraphicFramePr>
          <p:cNvPr id="1025" name="Object 1024"/>
          <p:cNvGraphicFramePr>
            <a:graphicFrameLocks noChangeAspect="1"/>
          </p:cNvGraphicFramePr>
          <p:nvPr>
            <p:extLst>
              <p:ext uri="{D42A27DB-BD31-4B8C-83A1-F6EECF244321}">
                <p14:modId xmlns:p14="http://schemas.microsoft.com/office/powerpoint/2010/main" val="1152142049"/>
              </p:ext>
            </p:extLst>
          </p:nvPr>
        </p:nvGraphicFramePr>
        <p:xfrm>
          <a:off x="6764399" y="1639438"/>
          <a:ext cx="550801" cy="341762"/>
        </p:xfrm>
        <a:graphic>
          <a:graphicData uri="http://schemas.openxmlformats.org/presentationml/2006/ole">
            <mc:AlternateContent xmlns:mc="http://schemas.openxmlformats.org/markup-compatibility/2006">
              <mc:Choice xmlns:v="urn:schemas-microsoft-com:vml" Requires="v">
                <p:oleObj spid="_x0000_s9218" name="Equation" r:id="rId4" imgW="368280" imgH="228600" progId="Equation.DSMT4">
                  <p:embed/>
                </p:oleObj>
              </mc:Choice>
              <mc:Fallback>
                <p:oleObj name="Equation" r:id="rId4" imgW="368280" imgH="228600" progId="Equation.DSMT4">
                  <p:embed/>
                  <p:pic>
                    <p:nvPicPr>
                      <p:cNvPr id="0" name=""/>
                      <p:cNvPicPr/>
                      <p:nvPr/>
                    </p:nvPicPr>
                    <p:blipFill>
                      <a:blip r:embed="rId5"/>
                      <a:stretch>
                        <a:fillRect/>
                      </a:stretch>
                    </p:blipFill>
                    <p:spPr>
                      <a:xfrm>
                        <a:off x="6764399" y="1639438"/>
                        <a:ext cx="550801" cy="341762"/>
                      </a:xfrm>
                      <a:prstGeom prst="rect">
                        <a:avLst/>
                      </a:prstGeom>
                    </p:spPr>
                  </p:pic>
                </p:oleObj>
              </mc:Fallback>
            </mc:AlternateContent>
          </a:graphicData>
        </a:graphic>
      </p:graphicFrame>
      <p:graphicFrame>
        <p:nvGraphicFramePr>
          <p:cNvPr id="1027" name="Object 1026"/>
          <p:cNvGraphicFramePr>
            <a:graphicFrameLocks noChangeAspect="1"/>
          </p:cNvGraphicFramePr>
          <p:nvPr>
            <p:extLst>
              <p:ext uri="{D42A27DB-BD31-4B8C-83A1-F6EECF244321}">
                <p14:modId xmlns:p14="http://schemas.microsoft.com/office/powerpoint/2010/main" val="3904982408"/>
              </p:ext>
            </p:extLst>
          </p:nvPr>
        </p:nvGraphicFramePr>
        <p:xfrm>
          <a:off x="6772275" y="2878138"/>
          <a:ext cx="588963" cy="339725"/>
        </p:xfrm>
        <a:graphic>
          <a:graphicData uri="http://schemas.openxmlformats.org/presentationml/2006/ole">
            <mc:AlternateContent xmlns:mc="http://schemas.openxmlformats.org/markup-compatibility/2006">
              <mc:Choice xmlns:v="urn:schemas-microsoft-com:vml" Requires="v">
                <p:oleObj spid="_x0000_s9219" name="Equation" r:id="rId6" imgW="393480" imgH="228600" progId="Equation.DSMT4">
                  <p:embed/>
                </p:oleObj>
              </mc:Choice>
              <mc:Fallback>
                <p:oleObj name="Equation" r:id="rId6" imgW="393480" imgH="228600" progId="Equation.DSMT4">
                  <p:embed/>
                  <p:pic>
                    <p:nvPicPr>
                      <p:cNvPr id="0" name=""/>
                      <p:cNvPicPr>
                        <a:picLocks noChangeAspect="1" noChangeArrowheads="1"/>
                      </p:cNvPicPr>
                      <p:nvPr/>
                    </p:nvPicPr>
                    <p:blipFill>
                      <a:blip r:embed="rId7"/>
                      <a:srcRect/>
                      <a:stretch>
                        <a:fillRect/>
                      </a:stretch>
                    </p:blipFill>
                    <p:spPr bwMode="auto">
                      <a:xfrm>
                        <a:off x="6772275" y="2878138"/>
                        <a:ext cx="588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 name="Object 1027"/>
          <p:cNvGraphicFramePr>
            <a:graphicFrameLocks noChangeAspect="1"/>
          </p:cNvGraphicFramePr>
          <p:nvPr>
            <p:extLst>
              <p:ext uri="{D42A27DB-BD31-4B8C-83A1-F6EECF244321}">
                <p14:modId xmlns:p14="http://schemas.microsoft.com/office/powerpoint/2010/main" val="3742400771"/>
              </p:ext>
            </p:extLst>
          </p:nvPr>
        </p:nvGraphicFramePr>
        <p:xfrm>
          <a:off x="6745288" y="4572000"/>
          <a:ext cx="569912" cy="341313"/>
        </p:xfrm>
        <a:graphic>
          <a:graphicData uri="http://schemas.openxmlformats.org/presentationml/2006/ole">
            <mc:AlternateContent xmlns:mc="http://schemas.openxmlformats.org/markup-compatibility/2006">
              <mc:Choice xmlns:v="urn:schemas-microsoft-com:vml" Requires="v">
                <p:oleObj spid="_x0000_s9220" name="Equation" r:id="rId8" imgW="380880" imgH="228600" progId="Equation.DSMT4">
                  <p:embed/>
                </p:oleObj>
              </mc:Choice>
              <mc:Fallback>
                <p:oleObj name="Equation" r:id="rId8" imgW="380880" imgH="228600" progId="Equation.DSMT4">
                  <p:embed/>
                  <p:pic>
                    <p:nvPicPr>
                      <p:cNvPr id="0" name=""/>
                      <p:cNvPicPr>
                        <a:picLocks noChangeAspect="1" noChangeArrowheads="1"/>
                      </p:cNvPicPr>
                      <p:nvPr/>
                    </p:nvPicPr>
                    <p:blipFill>
                      <a:blip r:embed="rId9"/>
                      <a:srcRect/>
                      <a:stretch>
                        <a:fillRect/>
                      </a:stretch>
                    </p:blipFill>
                    <p:spPr bwMode="auto">
                      <a:xfrm>
                        <a:off x="6745288" y="4572000"/>
                        <a:ext cx="569912" cy="341313"/>
                      </a:xfrm>
                      <a:prstGeom prst="rect">
                        <a:avLst/>
                      </a:prstGeom>
                      <a:noFill/>
                      <a:ln>
                        <a:noFill/>
                      </a:ln>
                    </p:spPr>
                  </p:pic>
                </p:oleObj>
              </mc:Fallback>
            </mc:AlternateContent>
          </a:graphicData>
        </a:graphic>
      </p:graphicFrame>
      <p:graphicFrame>
        <p:nvGraphicFramePr>
          <p:cNvPr id="1029" name="Object 1028"/>
          <p:cNvGraphicFramePr>
            <a:graphicFrameLocks noChangeAspect="1"/>
          </p:cNvGraphicFramePr>
          <p:nvPr>
            <p:extLst>
              <p:ext uri="{D42A27DB-BD31-4B8C-83A1-F6EECF244321}">
                <p14:modId xmlns:p14="http://schemas.microsoft.com/office/powerpoint/2010/main" val="413958225"/>
              </p:ext>
            </p:extLst>
          </p:nvPr>
        </p:nvGraphicFramePr>
        <p:xfrm>
          <a:off x="8364538" y="2706688"/>
          <a:ext cx="550862" cy="341312"/>
        </p:xfrm>
        <a:graphic>
          <a:graphicData uri="http://schemas.openxmlformats.org/presentationml/2006/ole">
            <mc:AlternateContent xmlns:mc="http://schemas.openxmlformats.org/markup-compatibility/2006">
              <mc:Choice xmlns:v="urn:schemas-microsoft-com:vml" Requires="v">
                <p:oleObj spid="_x0000_s9221" name="Equation" r:id="rId10" imgW="368280" imgH="228600" progId="Equation.DSMT4">
                  <p:embed/>
                </p:oleObj>
              </mc:Choice>
              <mc:Fallback>
                <p:oleObj name="Equation" r:id="rId10" imgW="368280" imgH="228600" progId="Equation.DSMT4">
                  <p:embed/>
                  <p:pic>
                    <p:nvPicPr>
                      <p:cNvPr id="0" name=""/>
                      <p:cNvPicPr>
                        <a:picLocks noChangeAspect="1" noChangeArrowheads="1"/>
                      </p:cNvPicPr>
                      <p:nvPr/>
                    </p:nvPicPr>
                    <p:blipFill>
                      <a:blip r:embed="rId11"/>
                      <a:srcRect/>
                      <a:stretch>
                        <a:fillRect/>
                      </a:stretch>
                    </p:blipFill>
                    <p:spPr bwMode="auto">
                      <a:xfrm>
                        <a:off x="8364538" y="2706688"/>
                        <a:ext cx="5508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0" name="Object 1029"/>
          <p:cNvGraphicFramePr>
            <a:graphicFrameLocks noChangeAspect="1"/>
          </p:cNvGraphicFramePr>
          <p:nvPr>
            <p:extLst>
              <p:ext uri="{D42A27DB-BD31-4B8C-83A1-F6EECF244321}">
                <p14:modId xmlns:p14="http://schemas.microsoft.com/office/powerpoint/2010/main" val="1746549837"/>
              </p:ext>
            </p:extLst>
          </p:nvPr>
        </p:nvGraphicFramePr>
        <p:xfrm>
          <a:off x="3878263" y="1792288"/>
          <a:ext cx="531812" cy="341312"/>
        </p:xfrm>
        <a:graphic>
          <a:graphicData uri="http://schemas.openxmlformats.org/presentationml/2006/ole">
            <mc:AlternateContent xmlns:mc="http://schemas.openxmlformats.org/markup-compatibility/2006">
              <mc:Choice xmlns:v="urn:schemas-microsoft-com:vml" Requires="v">
                <p:oleObj spid="_x0000_s9222" name="Equation" r:id="rId12" imgW="355320" imgH="228600" progId="Equation.DSMT4">
                  <p:embed/>
                </p:oleObj>
              </mc:Choice>
              <mc:Fallback>
                <p:oleObj name="Equation" r:id="rId12" imgW="355320" imgH="228600" progId="Equation.DSMT4">
                  <p:embed/>
                  <p:pic>
                    <p:nvPicPr>
                      <p:cNvPr id="0" name=""/>
                      <p:cNvPicPr>
                        <a:picLocks noChangeAspect="1" noChangeArrowheads="1"/>
                      </p:cNvPicPr>
                      <p:nvPr/>
                    </p:nvPicPr>
                    <p:blipFill>
                      <a:blip r:embed="rId13"/>
                      <a:srcRect/>
                      <a:stretch>
                        <a:fillRect/>
                      </a:stretch>
                    </p:blipFill>
                    <p:spPr bwMode="auto">
                      <a:xfrm>
                        <a:off x="3878263" y="1792288"/>
                        <a:ext cx="5318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1" name="Object 1030"/>
          <p:cNvGraphicFramePr>
            <a:graphicFrameLocks noChangeAspect="1"/>
          </p:cNvGraphicFramePr>
          <p:nvPr>
            <p:extLst>
              <p:ext uri="{D42A27DB-BD31-4B8C-83A1-F6EECF244321}">
                <p14:modId xmlns:p14="http://schemas.microsoft.com/office/powerpoint/2010/main" val="2040367459"/>
              </p:ext>
            </p:extLst>
          </p:nvPr>
        </p:nvGraphicFramePr>
        <p:xfrm>
          <a:off x="3859213" y="2936875"/>
          <a:ext cx="550862" cy="339725"/>
        </p:xfrm>
        <a:graphic>
          <a:graphicData uri="http://schemas.openxmlformats.org/presentationml/2006/ole">
            <mc:AlternateContent xmlns:mc="http://schemas.openxmlformats.org/markup-compatibility/2006">
              <mc:Choice xmlns:v="urn:schemas-microsoft-com:vml" Requires="v">
                <p:oleObj spid="_x0000_s9223" name="Equation" r:id="rId14" imgW="368280" imgH="228600" progId="Equation.DSMT4">
                  <p:embed/>
                </p:oleObj>
              </mc:Choice>
              <mc:Fallback>
                <p:oleObj name="Equation" r:id="rId14" imgW="368280" imgH="228600" progId="Equation.DSMT4">
                  <p:embed/>
                  <p:pic>
                    <p:nvPicPr>
                      <p:cNvPr id="0" name=""/>
                      <p:cNvPicPr>
                        <a:picLocks noChangeAspect="1" noChangeArrowheads="1"/>
                      </p:cNvPicPr>
                      <p:nvPr/>
                    </p:nvPicPr>
                    <p:blipFill>
                      <a:blip r:embed="rId15"/>
                      <a:srcRect/>
                      <a:stretch>
                        <a:fillRect/>
                      </a:stretch>
                    </p:blipFill>
                    <p:spPr bwMode="auto">
                      <a:xfrm>
                        <a:off x="3859213" y="2936875"/>
                        <a:ext cx="550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2" name="Object 1031"/>
          <p:cNvGraphicFramePr>
            <a:graphicFrameLocks noChangeAspect="1"/>
          </p:cNvGraphicFramePr>
          <p:nvPr>
            <p:extLst>
              <p:ext uri="{D42A27DB-BD31-4B8C-83A1-F6EECF244321}">
                <p14:modId xmlns:p14="http://schemas.microsoft.com/office/powerpoint/2010/main" val="4251390106"/>
              </p:ext>
            </p:extLst>
          </p:nvPr>
        </p:nvGraphicFramePr>
        <p:xfrm>
          <a:off x="3859213" y="4003675"/>
          <a:ext cx="550862" cy="339725"/>
        </p:xfrm>
        <a:graphic>
          <a:graphicData uri="http://schemas.openxmlformats.org/presentationml/2006/ole">
            <mc:AlternateContent xmlns:mc="http://schemas.openxmlformats.org/markup-compatibility/2006">
              <mc:Choice xmlns:v="urn:schemas-microsoft-com:vml" Requires="v">
                <p:oleObj spid="_x0000_s9224" name="Equation" r:id="rId16" imgW="368280" imgH="228600" progId="Equation.DSMT4">
                  <p:embed/>
                </p:oleObj>
              </mc:Choice>
              <mc:Fallback>
                <p:oleObj name="Equation" r:id="rId16" imgW="368280" imgH="228600" progId="Equation.DSMT4">
                  <p:embed/>
                  <p:pic>
                    <p:nvPicPr>
                      <p:cNvPr id="0" name=""/>
                      <p:cNvPicPr>
                        <a:picLocks noChangeAspect="1" noChangeArrowheads="1"/>
                      </p:cNvPicPr>
                      <p:nvPr/>
                    </p:nvPicPr>
                    <p:blipFill>
                      <a:blip r:embed="rId17"/>
                      <a:srcRect/>
                      <a:stretch>
                        <a:fillRect/>
                      </a:stretch>
                    </p:blipFill>
                    <p:spPr bwMode="auto">
                      <a:xfrm>
                        <a:off x="3859213" y="4003675"/>
                        <a:ext cx="550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5" name="Object 1034"/>
          <p:cNvGraphicFramePr>
            <a:graphicFrameLocks noChangeAspect="1"/>
          </p:cNvGraphicFramePr>
          <p:nvPr>
            <p:extLst>
              <p:ext uri="{D42A27DB-BD31-4B8C-83A1-F6EECF244321}">
                <p14:modId xmlns:p14="http://schemas.microsoft.com/office/powerpoint/2010/main" val="2106598461"/>
              </p:ext>
            </p:extLst>
          </p:nvPr>
        </p:nvGraphicFramePr>
        <p:xfrm>
          <a:off x="4546600" y="1935163"/>
          <a:ext cx="290513" cy="474662"/>
        </p:xfrm>
        <a:graphic>
          <a:graphicData uri="http://schemas.openxmlformats.org/presentationml/2006/ole">
            <mc:AlternateContent xmlns:mc="http://schemas.openxmlformats.org/markup-compatibility/2006">
              <mc:Choice xmlns:v="urn:schemas-microsoft-com:vml" Requires="v">
                <p:oleObj spid="_x0000_s9225" name="Equation" r:id="rId18" imgW="139680" imgH="228600" progId="Equation.DSMT4">
                  <p:embed/>
                </p:oleObj>
              </mc:Choice>
              <mc:Fallback>
                <p:oleObj name="Equation" r:id="rId18" imgW="139680" imgH="228600" progId="Equation.DSMT4">
                  <p:embed/>
                  <p:pic>
                    <p:nvPicPr>
                      <p:cNvPr id="0" name=""/>
                      <p:cNvPicPr/>
                      <p:nvPr/>
                    </p:nvPicPr>
                    <p:blipFill>
                      <a:blip r:embed="rId19"/>
                      <a:stretch>
                        <a:fillRect/>
                      </a:stretch>
                    </p:blipFill>
                    <p:spPr>
                      <a:xfrm>
                        <a:off x="4546600" y="1935163"/>
                        <a:ext cx="290513" cy="474662"/>
                      </a:xfrm>
                      <a:prstGeom prst="rect">
                        <a:avLst/>
                      </a:prstGeom>
                    </p:spPr>
                  </p:pic>
                </p:oleObj>
              </mc:Fallback>
            </mc:AlternateContent>
          </a:graphicData>
        </a:graphic>
      </p:graphicFrame>
      <p:graphicFrame>
        <p:nvGraphicFramePr>
          <p:cNvPr id="1037" name="Object 1036"/>
          <p:cNvGraphicFramePr>
            <a:graphicFrameLocks noChangeAspect="1"/>
          </p:cNvGraphicFramePr>
          <p:nvPr>
            <p:extLst>
              <p:ext uri="{D42A27DB-BD31-4B8C-83A1-F6EECF244321}">
                <p14:modId xmlns:p14="http://schemas.microsoft.com/office/powerpoint/2010/main" val="3187808067"/>
              </p:ext>
            </p:extLst>
          </p:nvPr>
        </p:nvGraphicFramePr>
        <p:xfrm>
          <a:off x="6465887" y="4129314"/>
          <a:ext cx="315913" cy="473075"/>
        </p:xfrm>
        <a:graphic>
          <a:graphicData uri="http://schemas.openxmlformats.org/presentationml/2006/ole">
            <mc:AlternateContent xmlns:mc="http://schemas.openxmlformats.org/markup-compatibility/2006">
              <mc:Choice xmlns:v="urn:schemas-microsoft-com:vml" Requires="v">
                <p:oleObj spid="_x0000_s9226" name="Equation" r:id="rId20" imgW="152280" imgH="228600" progId="Equation.DSMT4">
                  <p:embed/>
                </p:oleObj>
              </mc:Choice>
              <mc:Fallback>
                <p:oleObj name="Equation" r:id="rId20" imgW="152280" imgH="228600" progId="Equation.DSMT4">
                  <p:embed/>
                  <p:pic>
                    <p:nvPicPr>
                      <p:cNvPr id="0" name=""/>
                      <p:cNvPicPr>
                        <a:picLocks noChangeAspect="1" noChangeArrowheads="1"/>
                      </p:cNvPicPr>
                      <p:nvPr/>
                    </p:nvPicPr>
                    <p:blipFill>
                      <a:blip r:embed="rId21"/>
                      <a:srcRect/>
                      <a:stretch>
                        <a:fillRect/>
                      </a:stretch>
                    </p:blipFill>
                    <p:spPr bwMode="auto">
                      <a:xfrm>
                        <a:off x="6465887" y="4129314"/>
                        <a:ext cx="3159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8" name="Object 1037"/>
          <p:cNvGraphicFramePr>
            <a:graphicFrameLocks noChangeAspect="1"/>
          </p:cNvGraphicFramePr>
          <p:nvPr>
            <p:extLst>
              <p:ext uri="{D42A27DB-BD31-4B8C-83A1-F6EECF244321}">
                <p14:modId xmlns:p14="http://schemas.microsoft.com/office/powerpoint/2010/main" val="3233371822"/>
              </p:ext>
            </p:extLst>
          </p:nvPr>
        </p:nvGraphicFramePr>
        <p:xfrm>
          <a:off x="6465888" y="3138714"/>
          <a:ext cx="315912" cy="473075"/>
        </p:xfrm>
        <a:graphic>
          <a:graphicData uri="http://schemas.openxmlformats.org/presentationml/2006/ole">
            <mc:AlternateContent xmlns:mc="http://schemas.openxmlformats.org/markup-compatibility/2006">
              <mc:Choice xmlns:v="urn:schemas-microsoft-com:vml" Requires="v">
                <p:oleObj spid="_x0000_s9227" name="Equation" r:id="rId22" imgW="152280" imgH="228600" progId="Equation.DSMT4">
                  <p:embed/>
                </p:oleObj>
              </mc:Choice>
              <mc:Fallback>
                <p:oleObj name="Equation" r:id="rId22" imgW="152280" imgH="228600" progId="Equation.DSMT4">
                  <p:embed/>
                  <p:pic>
                    <p:nvPicPr>
                      <p:cNvPr id="0" name=""/>
                      <p:cNvPicPr>
                        <a:picLocks noChangeAspect="1" noChangeArrowheads="1"/>
                      </p:cNvPicPr>
                      <p:nvPr/>
                    </p:nvPicPr>
                    <p:blipFill>
                      <a:blip r:embed="rId23"/>
                      <a:srcRect/>
                      <a:stretch>
                        <a:fillRect/>
                      </a:stretch>
                    </p:blipFill>
                    <p:spPr bwMode="auto">
                      <a:xfrm>
                        <a:off x="6465888" y="3138714"/>
                        <a:ext cx="3159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9" name="Object 1038"/>
          <p:cNvGraphicFramePr>
            <a:graphicFrameLocks noChangeAspect="1"/>
          </p:cNvGraphicFramePr>
          <p:nvPr>
            <p:extLst>
              <p:ext uri="{D42A27DB-BD31-4B8C-83A1-F6EECF244321}">
                <p14:modId xmlns:p14="http://schemas.microsoft.com/office/powerpoint/2010/main" val="2668392001"/>
              </p:ext>
            </p:extLst>
          </p:nvPr>
        </p:nvGraphicFramePr>
        <p:xfrm>
          <a:off x="6467928" y="1936297"/>
          <a:ext cx="290513" cy="473075"/>
        </p:xfrm>
        <a:graphic>
          <a:graphicData uri="http://schemas.openxmlformats.org/presentationml/2006/ole">
            <mc:AlternateContent xmlns:mc="http://schemas.openxmlformats.org/markup-compatibility/2006">
              <mc:Choice xmlns:v="urn:schemas-microsoft-com:vml" Requires="v">
                <p:oleObj spid="_x0000_s9228" name="Equation" r:id="rId24" imgW="139680" imgH="228600" progId="Equation.DSMT4">
                  <p:embed/>
                </p:oleObj>
              </mc:Choice>
              <mc:Fallback>
                <p:oleObj name="Equation" r:id="rId24" imgW="139680" imgH="228600" progId="Equation.DSMT4">
                  <p:embed/>
                  <p:pic>
                    <p:nvPicPr>
                      <p:cNvPr id="0" name=""/>
                      <p:cNvPicPr>
                        <a:picLocks noChangeAspect="1" noChangeArrowheads="1"/>
                      </p:cNvPicPr>
                      <p:nvPr/>
                    </p:nvPicPr>
                    <p:blipFill>
                      <a:blip r:embed="rId25"/>
                      <a:srcRect/>
                      <a:stretch>
                        <a:fillRect/>
                      </a:stretch>
                    </p:blipFill>
                    <p:spPr bwMode="auto">
                      <a:xfrm>
                        <a:off x="6467928" y="1936297"/>
                        <a:ext cx="2905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0" name="Object 1039"/>
          <p:cNvGraphicFramePr>
            <a:graphicFrameLocks noChangeAspect="1"/>
          </p:cNvGraphicFramePr>
          <p:nvPr>
            <p:extLst>
              <p:ext uri="{D42A27DB-BD31-4B8C-83A1-F6EECF244321}">
                <p14:modId xmlns:p14="http://schemas.microsoft.com/office/powerpoint/2010/main" val="21909533"/>
              </p:ext>
            </p:extLst>
          </p:nvPr>
        </p:nvGraphicFramePr>
        <p:xfrm>
          <a:off x="8436202" y="3139849"/>
          <a:ext cx="288925" cy="473075"/>
        </p:xfrm>
        <a:graphic>
          <a:graphicData uri="http://schemas.openxmlformats.org/presentationml/2006/ole">
            <mc:AlternateContent xmlns:mc="http://schemas.openxmlformats.org/markup-compatibility/2006">
              <mc:Choice xmlns:v="urn:schemas-microsoft-com:vml" Requires="v">
                <p:oleObj spid="_x0000_s9229" name="Equation" r:id="rId26" imgW="139680" imgH="228600" progId="Equation.DSMT4">
                  <p:embed/>
                </p:oleObj>
              </mc:Choice>
              <mc:Fallback>
                <p:oleObj name="Equation" r:id="rId26" imgW="139680" imgH="228600" progId="Equation.DSMT4">
                  <p:embed/>
                  <p:pic>
                    <p:nvPicPr>
                      <p:cNvPr id="0" name=""/>
                      <p:cNvPicPr>
                        <a:picLocks noChangeAspect="1" noChangeArrowheads="1"/>
                      </p:cNvPicPr>
                      <p:nvPr/>
                    </p:nvPicPr>
                    <p:blipFill>
                      <a:blip r:embed="rId27"/>
                      <a:srcRect/>
                      <a:stretch>
                        <a:fillRect/>
                      </a:stretch>
                    </p:blipFill>
                    <p:spPr bwMode="auto">
                      <a:xfrm>
                        <a:off x="8436202" y="3139849"/>
                        <a:ext cx="2889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1" name="Object 1040"/>
          <p:cNvGraphicFramePr>
            <a:graphicFrameLocks noChangeAspect="1"/>
          </p:cNvGraphicFramePr>
          <p:nvPr>
            <p:extLst>
              <p:ext uri="{D42A27DB-BD31-4B8C-83A1-F6EECF244321}">
                <p14:modId xmlns:p14="http://schemas.microsoft.com/office/powerpoint/2010/main" val="3672176353"/>
              </p:ext>
            </p:extLst>
          </p:nvPr>
        </p:nvGraphicFramePr>
        <p:xfrm>
          <a:off x="4535488" y="4175125"/>
          <a:ext cx="315912" cy="473075"/>
        </p:xfrm>
        <a:graphic>
          <a:graphicData uri="http://schemas.openxmlformats.org/presentationml/2006/ole">
            <mc:AlternateContent xmlns:mc="http://schemas.openxmlformats.org/markup-compatibility/2006">
              <mc:Choice xmlns:v="urn:schemas-microsoft-com:vml" Requires="v">
                <p:oleObj spid="_x0000_s9230" name="Equation" r:id="rId28" imgW="152280" imgH="228600" progId="Equation.DSMT4">
                  <p:embed/>
                </p:oleObj>
              </mc:Choice>
              <mc:Fallback>
                <p:oleObj name="Equation" r:id="rId28" imgW="152280" imgH="228600" progId="Equation.DSMT4">
                  <p:embed/>
                  <p:pic>
                    <p:nvPicPr>
                      <p:cNvPr id="0" name=""/>
                      <p:cNvPicPr>
                        <a:picLocks noChangeAspect="1" noChangeArrowheads="1"/>
                      </p:cNvPicPr>
                      <p:nvPr/>
                    </p:nvPicPr>
                    <p:blipFill>
                      <a:blip r:embed="rId29"/>
                      <a:srcRect/>
                      <a:stretch>
                        <a:fillRect/>
                      </a:stretch>
                    </p:blipFill>
                    <p:spPr bwMode="auto">
                      <a:xfrm>
                        <a:off x="4535488" y="4175125"/>
                        <a:ext cx="3159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2" name="Object 1041"/>
          <p:cNvGraphicFramePr>
            <a:graphicFrameLocks noChangeAspect="1"/>
          </p:cNvGraphicFramePr>
          <p:nvPr>
            <p:extLst>
              <p:ext uri="{D42A27DB-BD31-4B8C-83A1-F6EECF244321}">
                <p14:modId xmlns:p14="http://schemas.microsoft.com/office/powerpoint/2010/main" val="3398532638"/>
              </p:ext>
            </p:extLst>
          </p:nvPr>
        </p:nvGraphicFramePr>
        <p:xfrm>
          <a:off x="4535488" y="3124200"/>
          <a:ext cx="315912" cy="473075"/>
        </p:xfrm>
        <a:graphic>
          <a:graphicData uri="http://schemas.openxmlformats.org/presentationml/2006/ole">
            <mc:AlternateContent xmlns:mc="http://schemas.openxmlformats.org/markup-compatibility/2006">
              <mc:Choice xmlns:v="urn:schemas-microsoft-com:vml" Requires="v">
                <p:oleObj spid="_x0000_s9231" name="Equation" r:id="rId30" imgW="152280" imgH="228600" progId="Equation.DSMT4">
                  <p:embed/>
                </p:oleObj>
              </mc:Choice>
              <mc:Fallback>
                <p:oleObj name="Equation" r:id="rId30" imgW="152280" imgH="228600" progId="Equation.DSMT4">
                  <p:embed/>
                  <p:pic>
                    <p:nvPicPr>
                      <p:cNvPr id="0" name=""/>
                      <p:cNvPicPr>
                        <a:picLocks noChangeAspect="1" noChangeArrowheads="1"/>
                      </p:cNvPicPr>
                      <p:nvPr/>
                    </p:nvPicPr>
                    <p:blipFill>
                      <a:blip r:embed="rId31"/>
                      <a:srcRect/>
                      <a:stretch>
                        <a:fillRect/>
                      </a:stretch>
                    </p:blipFill>
                    <p:spPr bwMode="auto">
                      <a:xfrm>
                        <a:off x="4535488" y="3124200"/>
                        <a:ext cx="3159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68" name="Object 1067"/>
          <p:cNvGraphicFramePr>
            <a:graphicFrameLocks noChangeAspect="1"/>
          </p:cNvGraphicFramePr>
          <p:nvPr>
            <p:extLst>
              <p:ext uri="{D42A27DB-BD31-4B8C-83A1-F6EECF244321}">
                <p14:modId xmlns:p14="http://schemas.microsoft.com/office/powerpoint/2010/main" val="1795471728"/>
              </p:ext>
            </p:extLst>
          </p:nvPr>
        </p:nvGraphicFramePr>
        <p:xfrm>
          <a:off x="7370763" y="2360613"/>
          <a:ext cx="1000125" cy="382587"/>
        </p:xfrm>
        <a:graphic>
          <a:graphicData uri="http://schemas.openxmlformats.org/presentationml/2006/ole">
            <mc:AlternateContent xmlns:mc="http://schemas.openxmlformats.org/markup-compatibility/2006">
              <mc:Choice xmlns:v="urn:schemas-microsoft-com:vml" Requires="v">
                <p:oleObj spid="_x0000_s9232" name="Equation" r:id="rId32" imgW="596880" imgH="228600" progId="Equation.DSMT4">
                  <p:embed/>
                </p:oleObj>
              </mc:Choice>
              <mc:Fallback>
                <p:oleObj name="Equation" r:id="rId32" imgW="596880" imgH="228600" progId="Equation.DSMT4">
                  <p:embed/>
                  <p:pic>
                    <p:nvPicPr>
                      <p:cNvPr id="0" name=""/>
                      <p:cNvPicPr/>
                      <p:nvPr/>
                    </p:nvPicPr>
                    <p:blipFill>
                      <a:blip r:embed="rId33"/>
                      <a:stretch>
                        <a:fillRect/>
                      </a:stretch>
                    </p:blipFill>
                    <p:spPr>
                      <a:xfrm>
                        <a:off x="7370763" y="2360613"/>
                        <a:ext cx="1000125" cy="382587"/>
                      </a:xfrm>
                      <a:prstGeom prst="rect">
                        <a:avLst/>
                      </a:prstGeom>
                      <a:noFill/>
                    </p:spPr>
                  </p:pic>
                </p:oleObj>
              </mc:Fallback>
            </mc:AlternateContent>
          </a:graphicData>
        </a:graphic>
      </p:graphicFrame>
      <p:graphicFrame>
        <p:nvGraphicFramePr>
          <p:cNvPr id="1069" name="Object 1068"/>
          <p:cNvGraphicFramePr>
            <a:graphicFrameLocks noChangeAspect="1"/>
          </p:cNvGraphicFramePr>
          <p:nvPr>
            <p:extLst>
              <p:ext uri="{D42A27DB-BD31-4B8C-83A1-F6EECF244321}">
                <p14:modId xmlns:p14="http://schemas.microsoft.com/office/powerpoint/2010/main" val="3155756563"/>
              </p:ext>
            </p:extLst>
          </p:nvPr>
        </p:nvGraphicFramePr>
        <p:xfrm>
          <a:off x="6926263" y="3351213"/>
          <a:ext cx="1042987" cy="382587"/>
        </p:xfrm>
        <a:graphic>
          <a:graphicData uri="http://schemas.openxmlformats.org/presentationml/2006/ole">
            <mc:AlternateContent xmlns:mc="http://schemas.openxmlformats.org/markup-compatibility/2006">
              <mc:Choice xmlns:v="urn:schemas-microsoft-com:vml" Requires="v">
                <p:oleObj spid="_x0000_s9233" name="Equation" r:id="rId34" imgW="622080" imgH="228600" progId="Equation.DSMT4">
                  <p:embed/>
                </p:oleObj>
              </mc:Choice>
              <mc:Fallback>
                <p:oleObj name="Equation" r:id="rId34" imgW="622080" imgH="228600" progId="Equation.DSMT4">
                  <p:embed/>
                  <p:pic>
                    <p:nvPicPr>
                      <p:cNvPr id="0" name=""/>
                      <p:cNvPicPr>
                        <a:picLocks noChangeAspect="1" noChangeArrowheads="1"/>
                      </p:cNvPicPr>
                      <p:nvPr/>
                    </p:nvPicPr>
                    <p:blipFill>
                      <a:blip r:embed="rId35"/>
                      <a:srcRect/>
                      <a:stretch>
                        <a:fillRect/>
                      </a:stretch>
                    </p:blipFill>
                    <p:spPr bwMode="auto">
                      <a:xfrm>
                        <a:off x="6926263" y="3351213"/>
                        <a:ext cx="1042987" cy="382587"/>
                      </a:xfrm>
                      <a:prstGeom prst="rect">
                        <a:avLst/>
                      </a:prstGeom>
                      <a:noFill/>
                      <a:ln>
                        <a:noFill/>
                      </a:ln>
                      <a:extLst/>
                    </p:spPr>
                  </p:pic>
                </p:oleObj>
              </mc:Fallback>
            </mc:AlternateContent>
          </a:graphicData>
        </a:graphic>
      </p:graphicFrame>
      <p:graphicFrame>
        <p:nvGraphicFramePr>
          <p:cNvPr id="1070" name="Object 1069"/>
          <p:cNvGraphicFramePr>
            <a:graphicFrameLocks noChangeAspect="1"/>
          </p:cNvGraphicFramePr>
          <p:nvPr>
            <p:extLst>
              <p:ext uri="{D42A27DB-BD31-4B8C-83A1-F6EECF244321}">
                <p14:modId xmlns:p14="http://schemas.microsoft.com/office/powerpoint/2010/main" val="2862333197"/>
              </p:ext>
            </p:extLst>
          </p:nvPr>
        </p:nvGraphicFramePr>
        <p:xfrm>
          <a:off x="7394575" y="3884612"/>
          <a:ext cx="1019175" cy="382588"/>
        </p:xfrm>
        <a:graphic>
          <a:graphicData uri="http://schemas.openxmlformats.org/presentationml/2006/ole">
            <mc:AlternateContent xmlns:mc="http://schemas.openxmlformats.org/markup-compatibility/2006">
              <mc:Choice xmlns:v="urn:schemas-microsoft-com:vml" Requires="v">
                <p:oleObj spid="_x0000_s9234" name="Equation" r:id="rId36" imgW="609480" imgH="228600" progId="Equation.DSMT4">
                  <p:embed/>
                </p:oleObj>
              </mc:Choice>
              <mc:Fallback>
                <p:oleObj name="Equation" r:id="rId36" imgW="609480" imgH="228600" progId="Equation.DSMT4">
                  <p:embed/>
                  <p:pic>
                    <p:nvPicPr>
                      <p:cNvPr id="0" name=""/>
                      <p:cNvPicPr>
                        <a:picLocks noChangeAspect="1" noChangeArrowheads="1"/>
                      </p:cNvPicPr>
                      <p:nvPr/>
                    </p:nvPicPr>
                    <p:blipFill>
                      <a:blip r:embed="rId37"/>
                      <a:srcRect/>
                      <a:stretch>
                        <a:fillRect/>
                      </a:stretch>
                    </p:blipFill>
                    <p:spPr bwMode="auto">
                      <a:xfrm>
                        <a:off x="7394575" y="3884612"/>
                        <a:ext cx="1019175" cy="382588"/>
                      </a:xfrm>
                      <a:prstGeom prst="rect">
                        <a:avLst/>
                      </a:prstGeom>
                      <a:noFill/>
                      <a:ln>
                        <a:noFill/>
                      </a:ln>
                      <a:extLst/>
                    </p:spPr>
                  </p:pic>
                </p:oleObj>
              </mc:Fallback>
            </mc:AlternateContent>
          </a:graphicData>
        </a:graphic>
      </p:graphicFrame>
      <p:graphicFrame>
        <p:nvGraphicFramePr>
          <p:cNvPr id="1071" name="Object 1070"/>
          <p:cNvGraphicFramePr>
            <a:graphicFrameLocks noChangeAspect="1"/>
          </p:cNvGraphicFramePr>
          <p:nvPr>
            <p:extLst>
              <p:ext uri="{D42A27DB-BD31-4B8C-83A1-F6EECF244321}">
                <p14:modId xmlns:p14="http://schemas.microsoft.com/office/powerpoint/2010/main" val="910719481"/>
              </p:ext>
            </p:extLst>
          </p:nvPr>
        </p:nvGraphicFramePr>
        <p:xfrm>
          <a:off x="5216525" y="3352800"/>
          <a:ext cx="1108075" cy="382588"/>
        </p:xfrm>
        <a:graphic>
          <a:graphicData uri="http://schemas.openxmlformats.org/presentationml/2006/ole">
            <mc:AlternateContent xmlns:mc="http://schemas.openxmlformats.org/markup-compatibility/2006">
              <mc:Choice xmlns:v="urn:schemas-microsoft-com:vml" Requires="v">
                <p:oleObj spid="_x0000_s9235" name="Equation" r:id="rId38" imgW="660240" imgH="228600" progId="Equation.DSMT4">
                  <p:embed/>
                </p:oleObj>
              </mc:Choice>
              <mc:Fallback>
                <p:oleObj name="Equation" r:id="rId38" imgW="660240" imgH="228600" progId="Equation.DSMT4">
                  <p:embed/>
                  <p:pic>
                    <p:nvPicPr>
                      <p:cNvPr id="0" name=""/>
                      <p:cNvPicPr>
                        <a:picLocks noChangeAspect="1" noChangeArrowheads="1"/>
                      </p:cNvPicPr>
                      <p:nvPr/>
                    </p:nvPicPr>
                    <p:blipFill>
                      <a:blip r:embed="rId39"/>
                      <a:srcRect/>
                      <a:stretch>
                        <a:fillRect/>
                      </a:stretch>
                    </p:blipFill>
                    <p:spPr bwMode="auto">
                      <a:xfrm>
                        <a:off x="5216525" y="3352800"/>
                        <a:ext cx="11080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72" name="Object 1071"/>
          <p:cNvGraphicFramePr>
            <a:graphicFrameLocks noChangeAspect="1"/>
          </p:cNvGraphicFramePr>
          <p:nvPr>
            <p:extLst>
              <p:ext uri="{D42A27DB-BD31-4B8C-83A1-F6EECF244321}">
                <p14:modId xmlns:p14="http://schemas.microsoft.com/office/powerpoint/2010/main" val="2895872126"/>
              </p:ext>
            </p:extLst>
          </p:nvPr>
        </p:nvGraphicFramePr>
        <p:xfrm>
          <a:off x="5139646" y="2162628"/>
          <a:ext cx="1063625" cy="382588"/>
        </p:xfrm>
        <a:graphic>
          <a:graphicData uri="http://schemas.openxmlformats.org/presentationml/2006/ole">
            <mc:AlternateContent xmlns:mc="http://schemas.openxmlformats.org/markup-compatibility/2006">
              <mc:Choice xmlns:v="urn:schemas-microsoft-com:vml" Requires="v">
                <p:oleObj spid="_x0000_s9236" name="Equation" r:id="rId40" imgW="634680" imgH="228600" progId="Equation.DSMT4">
                  <p:embed/>
                </p:oleObj>
              </mc:Choice>
              <mc:Fallback>
                <p:oleObj name="Equation" r:id="rId40" imgW="634680" imgH="228600" progId="Equation.DSMT4">
                  <p:embed/>
                  <p:pic>
                    <p:nvPicPr>
                      <p:cNvPr id="0" name=""/>
                      <p:cNvPicPr>
                        <a:picLocks noChangeAspect="1" noChangeArrowheads="1"/>
                      </p:cNvPicPr>
                      <p:nvPr/>
                    </p:nvPicPr>
                    <p:blipFill>
                      <a:blip r:embed="rId41"/>
                      <a:srcRect/>
                      <a:stretch>
                        <a:fillRect/>
                      </a:stretch>
                    </p:blipFill>
                    <p:spPr bwMode="auto">
                      <a:xfrm>
                        <a:off x="5139646" y="2162628"/>
                        <a:ext cx="10636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73" name="Object 1072"/>
          <p:cNvGraphicFramePr>
            <a:graphicFrameLocks noChangeAspect="1"/>
          </p:cNvGraphicFramePr>
          <p:nvPr>
            <p:extLst>
              <p:ext uri="{D42A27DB-BD31-4B8C-83A1-F6EECF244321}">
                <p14:modId xmlns:p14="http://schemas.microsoft.com/office/powerpoint/2010/main" val="2344236654"/>
              </p:ext>
            </p:extLst>
          </p:nvPr>
        </p:nvGraphicFramePr>
        <p:xfrm>
          <a:off x="5194300" y="4343400"/>
          <a:ext cx="1085850" cy="382588"/>
        </p:xfrm>
        <a:graphic>
          <a:graphicData uri="http://schemas.openxmlformats.org/presentationml/2006/ole">
            <mc:AlternateContent xmlns:mc="http://schemas.openxmlformats.org/markup-compatibility/2006">
              <mc:Choice xmlns:v="urn:schemas-microsoft-com:vml" Requires="v">
                <p:oleObj spid="_x0000_s9237" name="Equation" r:id="rId42" imgW="647640" imgH="228600" progId="Equation.DSMT4">
                  <p:embed/>
                </p:oleObj>
              </mc:Choice>
              <mc:Fallback>
                <p:oleObj name="Equation" r:id="rId42" imgW="647640" imgH="228600" progId="Equation.DSMT4">
                  <p:embed/>
                  <p:pic>
                    <p:nvPicPr>
                      <p:cNvPr id="0" name=""/>
                      <p:cNvPicPr>
                        <a:picLocks noChangeAspect="1" noChangeArrowheads="1"/>
                      </p:cNvPicPr>
                      <p:nvPr/>
                    </p:nvPicPr>
                    <p:blipFill>
                      <a:blip r:embed="rId43"/>
                      <a:srcRect/>
                      <a:stretch>
                        <a:fillRect/>
                      </a:stretch>
                    </p:blipFill>
                    <p:spPr bwMode="auto">
                      <a:xfrm>
                        <a:off x="5194300" y="4343400"/>
                        <a:ext cx="10858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75" name="Straight Connector 1074"/>
          <p:cNvCxnSpPr>
            <a:stCxn id="16" idx="0"/>
            <a:endCxn id="6" idx="4"/>
          </p:cNvCxnSpPr>
          <p:nvPr/>
        </p:nvCxnSpPr>
        <p:spPr>
          <a:xfrm flipV="1">
            <a:off x="6607629" y="2476500"/>
            <a:ext cx="0" cy="609600"/>
          </a:xfrm>
          <a:prstGeom prst="line">
            <a:avLst/>
          </a:prstGeom>
          <a:ln w="25400">
            <a:solidFill>
              <a:srgbClr val="8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83" name="Freeform 1082"/>
          <p:cNvSpPr/>
          <p:nvPr/>
        </p:nvSpPr>
        <p:spPr>
          <a:xfrm>
            <a:off x="5105400" y="2394857"/>
            <a:ext cx="1270000" cy="1814286"/>
          </a:xfrm>
          <a:custGeom>
            <a:avLst/>
            <a:gdLst>
              <a:gd name="connsiteX0" fmla="*/ 1132114 w 1132114"/>
              <a:gd name="connsiteY0" fmla="*/ 1814286 h 1814286"/>
              <a:gd name="connsiteX1" fmla="*/ 0 w 1132114"/>
              <a:gd name="connsiteY1" fmla="*/ 972457 h 1814286"/>
              <a:gd name="connsiteX2" fmla="*/ 1132114 w 1132114"/>
              <a:gd name="connsiteY2" fmla="*/ 0 h 1814286"/>
            </a:gdLst>
            <a:ahLst/>
            <a:cxnLst>
              <a:cxn ang="0">
                <a:pos x="connsiteX0" y="connsiteY0"/>
              </a:cxn>
              <a:cxn ang="0">
                <a:pos x="connsiteX1" y="connsiteY1"/>
              </a:cxn>
              <a:cxn ang="0">
                <a:pos x="connsiteX2" y="connsiteY2"/>
              </a:cxn>
            </a:cxnLst>
            <a:rect l="l" t="t" r="r" b="b"/>
            <a:pathLst>
              <a:path w="1132114" h="1814286">
                <a:moveTo>
                  <a:pt x="1132114" y="1814286"/>
                </a:moveTo>
                <a:cubicBezTo>
                  <a:pt x="566057" y="1544562"/>
                  <a:pt x="0" y="1274838"/>
                  <a:pt x="0" y="972457"/>
                </a:cubicBezTo>
                <a:cubicBezTo>
                  <a:pt x="0" y="670076"/>
                  <a:pt x="566057" y="335038"/>
                  <a:pt x="1132114" y="0"/>
                </a:cubicBezTo>
              </a:path>
            </a:pathLst>
          </a:custGeom>
          <a:noFill/>
          <a:ln w="25400">
            <a:solidFill>
              <a:srgbClr val="800000"/>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graphicFrame>
        <p:nvGraphicFramePr>
          <p:cNvPr id="1084" name="Object 1083"/>
          <p:cNvGraphicFramePr>
            <a:graphicFrameLocks noChangeAspect="1"/>
          </p:cNvGraphicFramePr>
          <p:nvPr>
            <p:extLst>
              <p:ext uri="{D42A27DB-BD31-4B8C-83A1-F6EECF244321}">
                <p14:modId xmlns:p14="http://schemas.microsoft.com/office/powerpoint/2010/main" val="2352765828"/>
              </p:ext>
            </p:extLst>
          </p:nvPr>
        </p:nvGraphicFramePr>
        <p:xfrm>
          <a:off x="5527675" y="2786742"/>
          <a:ext cx="1101725" cy="381000"/>
        </p:xfrm>
        <a:graphic>
          <a:graphicData uri="http://schemas.openxmlformats.org/presentationml/2006/ole">
            <mc:AlternateContent xmlns:mc="http://schemas.openxmlformats.org/markup-compatibility/2006">
              <mc:Choice xmlns:v="urn:schemas-microsoft-com:vml" Requires="v">
                <p:oleObj spid="_x0000_s9238" name="Equation" r:id="rId44" imgW="660240" imgH="228600" progId="Equation.DSMT4">
                  <p:embed/>
                </p:oleObj>
              </mc:Choice>
              <mc:Fallback>
                <p:oleObj name="Equation" r:id="rId44" imgW="660240" imgH="228600" progId="Equation.DSMT4">
                  <p:embed/>
                  <p:pic>
                    <p:nvPicPr>
                      <p:cNvPr id="0" name=""/>
                      <p:cNvPicPr/>
                      <p:nvPr/>
                    </p:nvPicPr>
                    <p:blipFill>
                      <a:blip r:embed="rId45"/>
                      <a:stretch>
                        <a:fillRect/>
                      </a:stretch>
                    </p:blipFill>
                    <p:spPr>
                      <a:xfrm>
                        <a:off x="5527675" y="2786742"/>
                        <a:ext cx="1101725" cy="381000"/>
                      </a:xfrm>
                      <a:prstGeom prst="rect">
                        <a:avLst/>
                      </a:prstGeom>
                    </p:spPr>
                  </p:pic>
                </p:oleObj>
              </mc:Fallback>
            </mc:AlternateContent>
          </a:graphicData>
        </a:graphic>
      </p:graphicFrame>
      <p:graphicFrame>
        <p:nvGraphicFramePr>
          <p:cNvPr id="1085" name="Object 1084"/>
          <p:cNvGraphicFramePr>
            <a:graphicFrameLocks noChangeAspect="1"/>
          </p:cNvGraphicFramePr>
          <p:nvPr>
            <p:extLst>
              <p:ext uri="{D42A27DB-BD31-4B8C-83A1-F6EECF244321}">
                <p14:modId xmlns:p14="http://schemas.microsoft.com/office/powerpoint/2010/main" val="1037310038"/>
              </p:ext>
            </p:extLst>
          </p:nvPr>
        </p:nvGraphicFramePr>
        <p:xfrm>
          <a:off x="4619625" y="2514600"/>
          <a:ext cx="1079500" cy="381000"/>
        </p:xfrm>
        <a:graphic>
          <a:graphicData uri="http://schemas.openxmlformats.org/presentationml/2006/ole">
            <mc:AlternateContent xmlns:mc="http://schemas.openxmlformats.org/markup-compatibility/2006">
              <mc:Choice xmlns:v="urn:schemas-microsoft-com:vml" Requires="v">
                <p:oleObj spid="_x0000_s9239" name="Equation" r:id="rId46" imgW="647640" imgH="228600" progId="Equation.DSMT4">
                  <p:embed/>
                </p:oleObj>
              </mc:Choice>
              <mc:Fallback>
                <p:oleObj name="Equation" r:id="rId46" imgW="647640" imgH="228600" progId="Equation.DSMT4">
                  <p:embed/>
                  <p:pic>
                    <p:nvPicPr>
                      <p:cNvPr id="0" name=""/>
                      <p:cNvPicPr>
                        <a:picLocks noChangeAspect="1" noChangeArrowheads="1"/>
                      </p:cNvPicPr>
                      <p:nvPr/>
                    </p:nvPicPr>
                    <p:blipFill>
                      <a:blip r:embed="rId47"/>
                      <a:srcRect/>
                      <a:stretch>
                        <a:fillRect/>
                      </a:stretch>
                    </p:blipFill>
                    <p:spPr bwMode="auto">
                      <a:xfrm>
                        <a:off x="4619625" y="2514600"/>
                        <a:ext cx="1079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6" name="Rectangle 1085"/>
          <p:cNvSpPr/>
          <p:nvPr/>
        </p:nvSpPr>
        <p:spPr>
          <a:xfrm>
            <a:off x="3810000" y="1600200"/>
            <a:ext cx="5257800" cy="3352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87" name="Object 1086"/>
          <p:cNvGraphicFramePr>
            <a:graphicFrameLocks noChangeAspect="1"/>
          </p:cNvGraphicFramePr>
          <p:nvPr>
            <p:extLst>
              <p:ext uri="{D42A27DB-BD31-4B8C-83A1-F6EECF244321}">
                <p14:modId xmlns:p14="http://schemas.microsoft.com/office/powerpoint/2010/main" val="1859079671"/>
              </p:ext>
            </p:extLst>
          </p:nvPr>
        </p:nvGraphicFramePr>
        <p:xfrm>
          <a:off x="1066800" y="3214688"/>
          <a:ext cx="1100137" cy="381000"/>
        </p:xfrm>
        <a:graphic>
          <a:graphicData uri="http://schemas.openxmlformats.org/presentationml/2006/ole">
            <mc:AlternateContent xmlns:mc="http://schemas.openxmlformats.org/markup-compatibility/2006">
              <mc:Choice xmlns:v="urn:schemas-microsoft-com:vml" Requires="v">
                <p:oleObj spid="_x0000_s9240" name="Equation" r:id="rId48" imgW="660240" imgH="228600" progId="Equation.DSMT4">
                  <p:embed/>
                </p:oleObj>
              </mc:Choice>
              <mc:Fallback>
                <p:oleObj name="Equation" r:id="rId48" imgW="660240" imgH="228600" progId="Equation.DSMT4">
                  <p:embed/>
                  <p:pic>
                    <p:nvPicPr>
                      <p:cNvPr id="0" name=""/>
                      <p:cNvPicPr>
                        <a:picLocks noChangeAspect="1" noChangeArrowheads="1"/>
                      </p:cNvPicPr>
                      <p:nvPr/>
                    </p:nvPicPr>
                    <p:blipFill>
                      <a:blip r:embed="rId49"/>
                      <a:srcRect/>
                      <a:stretch>
                        <a:fillRect/>
                      </a:stretch>
                    </p:blipFill>
                    <p:spPr bwMode="auto">
                      <a:xfrm>
                        <a:off x="1066800" y="3214688"/>
                        <a:ext cx="11001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88" name="Object 1087"/>
          <p:cNvGraphicFramePr>
            <a:graphicFrameLocks noChangeAspect="1"/>
          </p:cNvGraphicFramePr>
          <p:nvPr>
            <p:extLst>
              <p:ext uri="{D42A27DB-BD31-4B8C-83A1-F6EECF244321}">
                <p14:modId xmlns:p14="http://schemas.microsoft.com/office/powerpoint/2010/main" val="1032454527"/>
              </p:ext>
            </p:extLst>
          </p:nvPr>
        </p:nvGraphicFramePr>
        <p:xfrm>
          <a:off x="1066800" y="3913188"/>
          <a:ext cx="869950" cy="339725"/>
        </p:xfrm>
        <a:graphic>
          <a:graphicData uri="http://schemas.openxmlformats.org/presentationml/2006/ole">
            <mc:AlternateContent xmlns:mc="http://schemas.openxmlformats.org/markup-compatibility/2006">
              <mc:Choice xmlns:v="urn:schemas-microsoft-com:vml" Requires="v">
                <p:oleObj spid="_x0000_s9241" name="Equation" r:id="rId50" imgW="520560" imgH="203040" progId="Equation.DSMT4">
                  <p:embed/>
                </p:oleObj>
              </mc:Choice>
              <mc:Fallback>
                <p:oleObj name="Equation" r:id="rId50" imgW="520560" imgH="203040" progId="Equation.DSMT4">
                  <p:embed/>
                  <p:pic>
                    <p:nvPicPr>
                      <p:cNvPr id="0" name=""/>
                      <p:cNvPicPr>
                        <a:picLocks noChangeAspect="1" noChangeArrowheads="1"/>
                      </p:cNvPicPr>
                      <p:nvPr/>
                    </p:nvPicPr>
                    <p:blipFill>
                      <a:blip r:embed="rId51"/>
                      <a:srcRect/>
                      <a:stretch>
                        <a:fillRect/>
                      </a:stretch>
                    </p:blipFill>
                    <p:spPr bwMode="auto">
                      <a:xfrm>
                        <a:off x="1066800" y="3913188"/>
                        <a:ext cx="869950" cy="339725"/>
                      </a:xfrm>
                      <a:prstGeom prst="rect">
                        <a:avLst/>
                      </a:prstGeom>
                      <a:noFill/>
                      <a:ln>
                        <a:noFill/>
                      </a:ln>
                      <a:extLst/>
                    </p:spPr>
                  </p:pic>
                </p:oleObj>
              </mc:Fallback>
            </mc:AlternateContent>
          </a:graphicData>
        </a:graphic>
      </p:graphicFrame>
      <p:graphicFrame>
        <p:nvGraphicFramePr>
          <p:cNvPr id="1089" name="Object 1088"/>
          <p:cNvGraphicFramePr>
            <a:graphicFrameLocks noChangeAspect="1"/>
          </p:cNvGraphicFramePr>
          <p:nvPr>
            <p:extLst>
              <p:ext uri="{D42A27DB-BD31-4B8C-83A1-F6EECF244321}">
                <p14:modId xmlns:p14="http://schemas.microsoft.com/office/powerpoint/2010/main" val="3667073842"/>
              </p:ext>
            </p:extLst>
          </p:nvPr>
        </p:nvGraphicFramePr>
        <p:xfrm>
          <a:off x="1066800" y="4267200"/>
          <a:ext cx="911225" cy="339725"/>
        </p:xfrm>
        <a:graphic>
          <a:graphicData uri="http://schemas.openxmlformats.org/presentationml/2006/ole">
            <mc:AlternateContent xmlns:mc="http://schemas.openxmlformats.org/markup-compatibility/2006">
              <mc:Choice xmlns:v="urn:schemas-microsoft-com:vml" Requires="v">
                <p:oleObj spid="_x0000_s9242" name="Equation" r:id="rId52" imgW="545760" imgH="203040" progId="Equation.DSMT4">
                  <p:embed/>
                </p:oleObj>
              </mc:Choice>
              <mc:Fallback>
                <p:oleObj name="Equation" r:id="rId52" imgW="545760" imgH="203040" progId="Equation.DSMT4">
                  <p:embed/>
                  <p:pic>
                    <p:nvPicPr>
                      <p:cNvPr id="0" name=""/>
                      <p:cNvPicPr>
                        <a:picLocks noChangeAspect="1" noChangeArrowheads="1"/>
                      </p:cNvPicPr>
                      <p:nvPr/>
                    </p:nvPicPr>
                    <p:blipFill>
                      <a:blip r:embed="rId53"/>
                      <a:srcRect/>
                      <a:stretch>
                        <a:fillRect/>
                      </a:stretch>
                    </p:blipFill>
                    <p:spPr bwMode="auto">
                      <a:xfrm>
                        <a:off x="1066800" y="4267200"/>
                        <a:ext cx="911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74010710"/>
              </p:ext>
            </p:extLst>
          </p:nvPr>
        </p:nvGraphicFramePr>
        <p:xfrm>
          <a:off x="1049337" y="1697831"/>
          <a:ext cx="550863" cy="338137"/>
        </p:xfrm>
        <a:graphic>
          <a:graphicData uri="http://schemas.openxmlformats.org/presentationml/2006/ole">
            <mc:AlternateContent xmlns:mc="http://schemas.openxmlformats.org/markup-compatibility/2006">
              <mc:Choice xmlns:v="urn:schemas-microsoft-com:vml" Requires="v">
                <p:oleObj spid="_x0000_s9243" name="Equation" r:id="rId54" imgW="330120" imgH="203040" progId="Equation.DSMT4">
                  <p:embed/>
                </p:oleObj>
              </mc:Choice>
              <mc:Fallback>
                <p:oleObj name="Equation" r:id="rId54" imgW="330120" imgH="203040" progId="Equation.DSMT4">
                  <p:embed/>
                  <p:pic>
                    <p:nvPicPr>
                      <p:cNvPr id="0" name=""/>
                      <p:cNvPicPr>
                        <a:picLocks noChangeAspect="1" noChangeArrowheads="1"/>
                      </p:cNvPicPr>
                      <p:nvPr/>
                    </p:nvPicPr>
                    <p:blipFill>
                      <a:blip r:embed="rId55"/>
                      <a:srcRect/>
                      <a:stretch>
                        <a:fillRect/>
                      </a:stretch>
                    </p:blipFill>
                    <p:spPr bwMode="auto">
                      <a:xfrm>
                        <a:off x="1049337" y="1697831"/>
                        <a:ext cx="5508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05146137"/>
              </p:ext>
            </p:extLst>
          </p:nvPr>
        </p:nvGraphicFramePr>
        <p:xfrm>
          <a:off x="1049337" y="2057400"/>
          <a:ext cx="550863" cy="338137"/>
        </p:xfrm>
        <a:graphic>
          <a:graphicData uri="http://schemas.openxmlformats.org/presentationml/2006/ole">
            <mc:AlternateContent xmlns:mc="http://schemas.openxmlformats.org/markup-compatibility/2006">
              <mc:Choice xmlns:v="urn:schemas-microsoft-com:vml" Requires="v">
                <p:oleObj spid="_x0000_s9244" name="Equation" r:id="rId56" imgW="330120" imgH="203040" progId="Equation.DSMT4">
                  <p:embed/>
                </p:oleObj>
              </mc:Choice>
              <mc:Fallback>
                <p:oleObj name="Equation" r:id="rId56" imgW="330120" imgH="203040" progId="Equation.DSMT4">
                  <p:embed/>
                  <p:pic>
                    <p:nvPicPr>
                      <p:cNvPr id="0" name=""/>
                      <p:cNvPicPr>
                        <a:picLocks noChangeAspect="1" noChangeArrowheads="1"/>
                      </p:cNvPicPr>
                      <p:nvPr/>
                    </p:nvPicPr>
                    <p:blipFill>
                      <a:blip r:embed="rId57"/>
                      <a:srcRect/>
                      <a:stretch>
                        <a:fillRect/>
                      </a:stretch>
                    </p:blipFill>
                    <p:spPr bwMode="auto">
                      <a:xfrm>
                        <a:off x="1049337" y="2057400"/>
                        <a:ext cx="5508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83243067"/>
              </p:ext>
            </p:extLst>
          </p:nvPr>
        </p:nvGraphicFramePr>
        <p:xfrm>
          <a:off x="3636963" y="5348288"/>
          <a:ext cx="530225" cy="338137"/>
        </p:xfrm>
        <a:graphic>
          <a:graphicData uri="http://schemas.openxmlformats.org/presentationml/2006/ole">
            <mc:AlternateContent xmlns:mc="http://schemas.openxmlformats.org/markup-compatibility/2006">
              <mc:Choice xmlns:v="urn:schemas-microsoft-com:vml" Requires="v">
                <p:oleObj spid="_x0000_s9245" name="Equation" r:id="rId58" imgW="317160" imgH="203040" progId="Equation.DSMT4">
                  <p:embed/>
                </p:oleObj>
              </mc:Choice>
              <mc:Fallback>
                <p:oleObj name="Equation" r:id="rId58" imgW="317160" imgH="203040" progId="Equation.DSMT4">
                  <p:embed/>
                  <p:pic>
                    <p:nvPicPr>
                      <p:cNvPr id="0" name=""/>
                      <p:cNvPicPr>
                        <a:picLocks noChangeAspect="1" noChangeArrowheads="1"/>
                      </p:cNvPicPr>
                      <p:nvPr/>
                    </p:nvPicPr>
                    <p:blipFill>
                      <a:blip r:embed="rId59"/>
                      <a:srcRect/>
                      <a:stretch>
                        <a:fillRect/>
                      </a:stretch>
                    </p:blipFill>
                    <p:spPr bwMode="auto">
                      <a:xfrm>
                        <a:off x="3636963" y="5348288"/>
                        <a:ext cx="530225" cy="338137"/>
                      </a:xfrm>
                      <a:prstGeom prst="rect">
                        <a:avLst/>
                      </a:prstGeom>
                      <a:noFill/>
                      <a:ln>
                        <a:noFill/>
                      </a:ln>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37033402"/>
              </p:ext>
            </p:extLst>
          </p:nvPr>
        </p:nvGraphicFramePr>
        <p:xfrm>
          <a:off x="3138034" y="5741761"/>
          <a:ext cx="871538" cy="339725"/>
        </p:xfrm>
        <a:graphic>
          <a:graphicData uri="http://schemas.openxmlformats.org/presentationml/2006/ole">
            <mc:AlternateContent xmlns:mc="http://schemas.openxmlformats.org/markup-compatibility/2006">
              <mc:Choice xmlns:v="urn:schemas-microsoft-com:vml" Requires="v">
                <p:oleObj spid="_x0000_s9246" name="Equation" r:id="rId60" imgW="520560" imgH="203040" progId="Equation.DSMT4">
                  <p:embed/>
                </p:oleObj>
              </mc:Choice>
              <mc:Fallback>
                <p:oleObj name="Equation" r:id="rId60" imgW="520560" imgH="203040" progId="Equation.DSMT4">
                  <p:embed/>
                  <p:pic>
                    <p:nvPicPr>
                      <p:cNvPr id="0" name=""/>
                      <p:cNvPicPr>
                        <a:picLocks noChangeAspect="1" noChangeArrowheads="1"/>
                      </p:cNvPicPr>
                      <p:nvPr/>
                    </p:nvPicPr>
                    <p:blipFill>
                      <a:blip r:embed="rId61"/>
                      <a:srcRect/>
                      <a:stretch>
                        <a:fillRect/>
                      </a:stretch>
                    </p:blipFill>
                    <p:spPr bwMode="auto">
                      <a:xfrm>
                        <a:off x="3138034" y="5741761"/>
                        <a:ext cx="8715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279902847"/>
              </p:ext>
            </p:extLst>
          </p:nvPr>
        </p:nvGraphicFramePr>
        <p:xfrm>
          <a:off x="1060450" y="2424113"/>
          <a:ext cx="530225" cy="338137"/>
        </p:xfrm>
        <a:graphic>
          <a:graphicData uri="http://schemas.openxmlformats.org/presentationml/2006/ole">
            <mc:AlternateContent xmlns:mc="http://schemas.openxmlformats.org/markup-compatibility/2006">
              <mc:Choice xmlns:v="urn:schemas-microsoft-com:vml" Requires="v">
                <p:oleObj spid="_x0000_s9247" name="Equation" r:id="rId62" imgW="317160" imgH="203040" progId="Equation.DSMT4">
                  <p:embed/>
                </p:oleObj>
              </mc:Choice>
              <mc:Fallback>
                <p:oleObj name="Equation" r:id="rId62" imgW="317160" imgH="203040" progId="Equation.DSMT4">
                  <p:embed/>
                  <p:pic>
                    <p:nvPicPr>
                      <p:cNvPr id="0" name=""/>
                      <p:cNvPicPr>
                        <a:picLocks noChangeAspect="1" noChangeArrowheads="1"/>
                      </p:cNvPicPr>
                      <p:nvPr/>
                    </p:nvPicPr>
                    <p:blipFill>
                      <a:blip r:embed="rId63"/>
                      <a:srcRect/>
                      <a:stretch>
                        <a:fillRect/>
                      </a:stretch>
                    </p:blipFill>
                    <p:spPr bwMode="auto">
                      <a:xfrm>
                        <a:off x="1060450" y="2424113"/>
                        <a:ext cx="530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91928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7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Trust scores</a:t>
            </a:r>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112</a:t>
            </a:fld>
            <a:endParaRPr lang="en-US" altLang="zh-TW" dirty="0"/>
          </a:p>
        </p:txBody>
      </p:sp>
      <p:graphicFrame>
        <p:nvGraphicFramePr>
          <p:cNvPr id="5" name="Diagram 4"/>
          <p:cNvGraphicFramePr/>
          <p:nvPr>
            <p:extLst>
              <p:ext uri="{D42A27DB-BD31-4B8C-83A1-F6EECF244321}">
                <p14:modId xmlns:p14="http://schemas.microsoft.com/office/powerpoint/2010/main" val="934589654"/>
              </p:ext>
            </p:extLst>
          </p:nvPr>
        </p:nvGraphicFramePr>
        <p:xfrm>
          <a:off x="895902" y="1803400"/>
          <a:ext cx="5447196" cy="326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p:cNvSpPr>
            <a:spLocks noGrp="1"/>
          </p:cNvSpPr>
          <p:nvPr>
            <p:ph idx="1"/>
          </p:nvPr>
        </p:nvSpPr>
        <p:spPr>
          <a:xfrm>
            <a:off x="457200" y="1219200"/>
            <a:ext cx="8229600" cy="533400"/>
          </a:xfrm>
        </p:spPr>
        <p:txBody>
          <a:bodyPr/>
          <a:lstStyle/>
          <a:p>
            <a:r>
              <a:rPr lang="en-US" dirty="0" smtClean="0"/>
              <a:t>Trust scores computed iteratively</a:t>
            </a:r>
          </a:p>
          <a:p>
            <a:pPr marL="0" indent="0">
              <a:buNone/>
            </a:pPr>
            <a:endParaRPr lang="en-US" dirty="0" smtClean="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3513" y="111318"/>
            <a:ext cx="3655986" cy="2374254"/>
          </a:xfrm>
          <a:prstGeom prst="rect">
            <a:avLst/>
          </a:prstGeom>
        </p:spPr>
      </p:pic>
      <p:sp>
        <p:nvSpPr>
          <p:cNvPr id="9" name="TextBox 8"/>
          <p:cNvSpPr txBox="1"/>
          <p:nvPr/>
        </p:nvSpPr>
        <p:spPr>
          <a:xfrm>
            <a:off x="5214257" y="2590800"/>
            <a:ext cx="3643764" cy="923330"/>
          </a:xfrm>
          <a:prstGeom prst="rect">
            <a:avLst/>
          </a:prstGeom>
          <a:solidFill>
            <a:schemeClr val="bg1">
              <a:alpha val="64000"/>
            </a:schemeClr>
          </a:solidFill>
          <a:ln>
            <a:solidFill>
              <a:srgbClr val="FF0000"/>
            </a:solidFill>
            <a:prstDash val="lgDash"/>
          </a:ln>
        </p:spPr>
        <p:txBody>
          <a:bodyPr wrap="square" rtlCol="0">
            <a:spAutoFit/>
          </a:bodyPr>
          <a:lstStyle/>
          <a:p>
            <a:pPr lvl="0" algn="ctr"/>
            <a:r>
              <a:rPr lang="en-US" b="1" dirty="0">
                <a:solidFill>
                  <a:srgbClr val="FF0000"/>
                </a:solidFill>
              </a:rPr>
              <a:t>Veracity of a claim </a:t>
            </a:r>
            <a:r>
              <a:rPr lang="en-US" dirty="0">
                <a:solidFill>
                  <a:srgbClr val="FF0000"/>
                </a:solidFill>
              </a:rPr>
              <a:t>depends on </a:t>
            </a:r>
          </a:p>
          <a:p>
            <a:pPr lvl="0" algn="ctr"/>
            <a:r>
              <a:rPr lang="en-US" dirty="0">
                <a:solidFill>
                  <a:srgbClr val="FF0000"/>
                </a:solidFill>
              </a:rPr>
              <a:t>the </a:t>
            </a:r>
            <a:r>
              <a:rPr lang="en-US" b="1" dirty="0">
                <a:solidFill>
                  <a:srgbClr val="FF0000"/>
                </a:solidFill>
              </a:rPr>
              <a:t>evidence documents </a:t>
            </a:r>
            <a:r>
              <a:rPr lang="en-US" dirty="0">
                <a:solidFill>
                  <a:srgbClr val="FF0000"/>
                </a:solidFill>
              </a:rPr>
              <a:t>for </a:t>
            </a:r>
            <a:r>
              <a:rPr lang="en-US" dirty="0" smtClean="0">
                <a:solidFill>
                  <a:srgbClr val="FF0000"/>
                </a:solidFill>
              </a:rPr>
              <a:t>the </a:t>
            </a:r>
            <a:r>
              <a:rPr lang="en-US" dirty="0">
                <a:solidFill>
                  <a:srgbClr val="FF0000"/>
                </a:solidFill>
              </a:rPr>
              <a:t>claim </a:t>
            </a:r>
            <a:r>
              <a:rPr lang="en-US" dirty="0" smtClean="0">
                <a:solidFill>
                  <a:srgbClr val="FF0000"/>
                </a:solidFill>
              </a:rPr>
              <a:t>and </a:t>
            </a:r>
            <a:r>
              <a:rPr lang="en-US" b="1" dirty="0">
                <a:solidFill>
                  <a:srgbClr val="FF0000"/>
                </a:solidFill>
              </a:rPr>
              <a:t>their </a:t>
            </a:r>
            <a:r>
              <a:rPr lang="en-US" b="1" dirty="0" smtClean="0">
                <a:solidFill>
                  <a:srgbClr val="FF0000"/>
                </a:solidFill>
              </a:rPr>
              <a:t>sources</a:t>
            </a:r>
            <a:r>
              <a:rPr lang="en-US" dirty="0" smtClean="0">
                <a:solidFill>
                  <a:srgbClr val="FF0000"/>
                </a:solidFill>
              </a:rPr>
              <a:t>.</a:t>
            </a:r>
            <a:endParaRPr lang="en-US" b="1" baseline="-25000" dirty="0">
              <a:solidFill>
                <a:srgbClr val="FF0000"/>
              </a:solidFill>
            </a:endParaRPr>
          </a:p>
        </p:txBody>
      </p:sp>
      <p:sp>
        <p:nvSpPr>
          <p:cNvPr id="10" name="TextBox 9"/>
          <p:cNvSpPr txBox="1"/>
          <p:nvPr/>
        </p:nvSpPr>
        <p:spPr>
          <a:xfrm>
            <a:off x="4876800" y="4724400"/>
            <a:ext cx="3999364" cy="646331"/>
          </a:xfrm>
          <a:prstGeom prst="rect">
            <a:avLst/>
          </a:prstGeom>
          <a:solidFill>
            <a:schemeClr val="bg1">
              <a:alpha val="64000"/>
            </a:schemeClr>
          </a:solidFill>
          <a:ln>
            <a:solidFill>
              <a:srgbClr val="FF0000"/>
            </a:solidFill>
            <a:prstDash val="lgDash"/>
          </a:ln>
        </p:spPr>
        <p:txBody>
          <a:bodyPr wrap="square" rtlCol="0">
            <a:spAutoFit/>
          </a:bodyPr>
          <a:lstStyle/>
          <a:p>
            <a:pPr lvl="0" algn="ctr"/>
            <a:r>
              <a:rPr lang="en-US" b="1" dirty="0" smtClean="0">
                <a:solidFill>
                  <a:srgbClr val="FF0000"/>
                </a:solidFill>
              </a:rPr>
              <a:t>Trustworthiness </a:t>
            </a:r>
            <a:r>
              <a:rPr lang="en-US" b="1" dirty="0">
                <a:solidFill>
                  <a:srgbClr val="FF0000"/>
                </a:solidFill>
              </a:rPr>
              <a:t>of a </a:t>
            </a:r>
            <a:r>
              <a:rPr lang="en-US" b="1" dirty="0" smtClean="0">
                <a:solidFill>
                  <a:srgbClr val="FF0000"/>
                </a:solidFill>
              </a:rPr>
              <a:t>source </a:t>
            </a:r>
            <a:r>
              <a:rPr lang="en-US" dirty="0" smtClean="0">
                <a:solidFill>
                  <a:srgbClr val="FF0000"/>
                </a:solidFill>
              </a:rPr>
              <a:t>is based on the </a:t>
            </a:r>
            <a:r>
              <a:rPr lang="en-US" b="1" dirty="0" smtClean="0">
                <a:solidFill>
                  <a:srgbClr val="FF0000"/>
                </a:solidFill>
              </a:rPr>
              <a:t>claims</a:t>
            </a:r>
            <a:r>
              <a:rPr lang="en-US" dirty="0" smtClean="0">
                <a:solidFill>
                  <a:srgbClr val="FF0000"/>
                </a:solidFill>
              </a:rPr>
              <a:t> it supports.</a:t>
            </a:r>
            <a:endParaRPr lang="en-US" b="1" baseline="-25000" dirty="0">
              <a:solidFill>
                <a:srgbClr val="FF0000"/>
              </a:solidFill>
            </a:endParaRPr>
          </a:p>
        </p:txBody>
      </p:sp>
      <p:sp>
        <p:nvSpPr>
          <p:cNvPr id="11" name="TextBox 10"/>
          <p:cNvSpPr txBox="1"/>
          <p:nvPr/>
        </p:nvSpPr>
        <p:spPr>
          <a:xfrm>
            <a:off x="76200" y="5486400"/>
            <a:ext cx="4495800" cy="923330"/>
          </a:xfrm>
          <a:prstGeom prst="rect">
            <a:avLst/>
          </a:prstGeom>
          <a:solidFill>
            <a:schemeClr val="bg1">
              <a:alpha val="64000"/>
            </a:schemeClr>
          </a:solidFill>
          <a:ln>
            <a:solidFill>
              <a:srgbClr val="FF0000"/>
            </a:solidFill>
            <a:prstDash val="lgDash"/>
          </a:ln>
        </p:spPr>
        <p:txBody>
          <a:bodyPr wrap="square" rtlCol="0">
            <a:spAutoFit/>
          </a:bodyPr>
          <a:lstStyle/>
          <a:p>
            <a:pPr lvl="0" algn="ctr"/>
            <a:r>
              <a:rPr lang="en-US" b="1" dirty="0" smtClean="0">
                <a:solidFill>
                  <a:srgbClr val="FF0000"/>
                </a:solidFill>
              </a:rPr>
              <a:t>Confidence in an evidence document </a:t>
            </a:r>
            <a:r>
              <a:rPr lang="en-US" dirty="0" smtClean="0">
                <a:solidFill>
                  <a:srgbClr val="FF0000"/>
                </a:solidFill>
              </a:rPr>
              <a:t>depends on </a:t>
            </a:r>
            <a:r>
              <a:rPr lang="en-US" b="1" dirty="0" smtClean="0">
                <a:solidFill>
                  <a:srgbClr val="FF0000"/>
                </a:solidFill>
              </a:rPr>
              <a:t>source trustworthiness </a:t>
            </a:r>
            <a:r>
              <a:rPr lang="en-US" dirty="0" smtClean="0">
                <a:solidFill>
                  <a:srgbClr val="FF0000"/>
                </a:solidFill>
              </a:rPr>
              <a:t>and confidence in other similar documents.</a:t>
            </a:r>
            <a:endParaRPr lang="en-US" b="1" baseline="-25000" dirty="0">
              <a:solidFill>
                <a:srgbClr val="FF0000"/>
              </a:solidFill>
            </a:endParaRPr>
          </a:p>
        </p:txBody>
      </p:sp>
    </p:spTree>
    <p:extLst>
      <p:ext uri="{BB962C8B-B14F-4D97-AF65-F5344CB8AC3E}">
        <p14:creationId xmlns:p14="http://schemas.microsoft.com/office/powerpoint/2010/main" val="38687581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9" grpId="0" animBg="1"/>
      <p:bldP spid="10" grpId="0" animBg="1"/>
      <p:bldP spid="1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Trust scores computed iteratively</a:t>
            </a:r>
          </a:p>
          <a:p>
            <a:endParaRPr lang="en-US" dirty="0"/>
          </a:p>
          <a:p>
            <a:endParaRPr lang="en-US" dirty="0" smtClean="0"/>
          </a:p>
          <a:p>
            <a:endParaRPr lang="en-US" dirty="0"/>
          </a:p>
          <a:p>
            <a:endParaRPr lang="en-US" dirty="0" smtClean="0"/>
          </a:p>
          <a:p>
            <a:endParaRPr lang="en-US" dirty="0"/>
          </a:p>
          <a:p>
            <a:r>
              <a:rPr lang="en-US" dirty="0" smtClean="0"/>
              <a:t>Adding influence factors</a:t>
            </a:r>
          </a:p>
        </p:txBody>
      </p:sp>
      <mc:AlternateContent xmlns:mc="http://schemas.openxmlformats.org/markup-compatibility/2006" xmlns:a14="http://schemas.microsoft.com/office/drawing/2010/main">
        <mc:Choice Requires="a14">
          <p:sp>
            <p:nvSpPr>
              <p:cNvPr id="42" name="TextBox 41"/>
              <p:cNvSpPr txBox="1"/>
              <p:nvPr/>
            </p:nvSpPr>
            <p:spPr>
              <a:xfrm>
                <a:off x="838199" y="1752600"/>
                <a:ext cx="8153401" cy="4085772"/>
              </a:xfrm>
              <a:prstGeom prst="rect">
                <a:avLst/>
              </a:prstGeom>
              <a:noFill/>
            </p:spPr>
            <p:txBody>
              <a:bodyPr wrap="square" rtlCol="0">
                <a:spAutoFit/>
              </a:bodyPr>
              <a:lstStyle/>
              <a:p>
                <a14:m>
                  <m:oMath xmlns:m="http://schemas.openxmlformats.org/officeDocument/2006/math">
                    <m:sSup>
                      <m:sSupPr>
                        <m:ctrlPr>
                          <a:rPr lang="el-GR" i="1" smtClean="0">
                            <a:latin typeface="Cambria Math"/>
                            <a:ea typeface="Cambria Math"/>
                          </a:rPr>
                        </m:ctrlPr>
                      </m:sSupPr>
                      <m:e>
                        <m:r>
                          <a:rPr lang="en-US" b="0" i="1" smtClean="0">
                            <a:latin typeface="Cambria Math"/>
                            <a:ea typeface="Cambria Math"/>
                          </a:rPr>
                          <m:t>𝐵</m:t>
                        </m:r>
                      </m:e>
                      <m:sup>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sup>
                    </m:sSup>
                    <m:d>
                      <m:dPr>
                        <m:ctrlPr>
                          <a:rPr lang="en-US" b="0" i="1" smtClean="0">
                            <a:latin typeface="Cambria Math"/>
                          </a:rPr>
                        </m:ctrlPr>
                      </m:dPr>
                      <m:e>
                        <m:sSub>
                          <m:sSubPr>
                            <m:ctrlPr>
                              <a:rPr lang="en-US" b="0" i="1" smtClean="0">
                                <a:latin typeface="Cambria Math"/>
                              </a:rPr>
                            </m:ctrlPr>
                          </m:sSubPr>
                          <m:e>
                            <m:r>
                              <a:rPr lang="en-US" b="0" i="1" smtClean="0">
                                <a:latin typeface="Cambria Math"/>
                              </a:rPr>
                              <m:t>𝑐</m:t>
                            </m:r>
                          </m:e>
                          <m:sub>
                            <m:r>
                              <a:rPr lang="en-US" b="0" i="1" smtClean="0">
                                <a:latin typeface="Cambria Math"/>
                              </a:rPr>
                              <m:t>𝑖</m:t>
                            </m:r>
                          </m:sub>
                        </m:sSub>
                      </m:e>
                    </m:d>
                    <m:r>
                      <a:rPr lang="en-US" b="0" i="1" smtClean="0">
                        <a:latin typeface="Cambria Math"/>
                      </a:rPr>
                      <m:t>=</m:t>
                    </m:r>
                  </m:oMath>
                </a14:m>
                <a:r>
                  <a:rPr lang="en-US" dirty="0" smtClean="0"/>
                  <a:t> </a:t>
                </a:r>
                <a14:m>
                  <m:oMath xmlns:m="http://schemas.openxmlformats.org/officeDocument/2006/math">
                    <m:f>
                      <m:fPr>
                        <m:ctrlPr>
                          <a:rPr lang="en-US" i="1" smtClean="0">
                            <a:latin typeface="Cambria Math"/>
                          </a:rPr>
                        </m:ctrlPr>
                      </m:fPr>
                      <m:num>
                        <m:nary>
                          <m:naryPr>
                            <m:chr m:val="∑"/>
                            <m:supHide m:val="on"/>
                            <m:ctrlPr>
                              <a:rPr lang="en-US" i="1">
                                <a:latin typeface="Cambria Math"/>
                              </a:rPr>
                            </m:ctrlPr>
                          </m:naryPr>
                          <m:sub>
                            <m:sSub>
                              <m:sSubPr>
                                <m:ctrlPr>
                                  <a:rPr lang="en-US" i="1">
                                    <a:latin typeface="Cambria Math"/>
                                  </a:rPr>
                                </m:ctrlPr>
                              </m:sSubPr>
                              <m:e>
                                <m:r>
                                  <a:rPr lang="en-US" i="1">
                                    <a:latin typeface="Cambria Math"/>
                                  </a:rPr>
                                  <m:t>𝑒</m:t>
                                </m:r>
                              </m:e>
                              <m:sub>
                                <m:r>
                                  <a:rPr lang="en-US" i="1">
                                    <a:latin typeface="Cambria Math"/>
                                  </a:rPr>
                                  <m:t>𝑗</m:t>
                                </m:r>
                              </m:sub>
                            </m:sSub>
                            <m:r>
                              <m:rPr>
                                <m:brk m:alnAt="7"/>
                              </m:rPr>
                              <a:rPr lang="en-US" i="1">
                                <a:latin typeface="Cambria Math"/>
                                <a:ea typeface="Cambria Math"/>
                              </a:rPr>
                              <m:t>∈</m:t>
                            </m:r>
                            <m:r>
                              <a:rPr lang="en-US" b="0" i="1" smtClean="0">
                                <a:latin typeface="Cambria Math"/>
                                <a:ea typeface="Cambria Math"/>
                              </a:rPr>
                              <m:t> </m:t>
                            </m:r>
                            <m:r>
                              <a:rPr lang="en-US" b="0" i="1" smtClean="0">
                                <a:latin typeface="Cambria Math"/>
                                <a:ea typeface="Cambria Math"/>
                              </a:rPr>
                              <m:t>𝐸</m:t>
                            </m:r>
                            <m:r>
                              <a:rPr lang="en-US" i="1">
                                <a:latin typeface="Cambria Math"/>
                                <a:ea typeface="Cambria Math"/>
                              </a:rPr>
                              <m:t>(</m:t>
                            </m:r>
                            <m:sSub>
                              <m:sSubPr>
                                <m:ctrlPr>
                                  <a:rPr lang="en-US" i="1">
                                    <a:latin typeface="Cambria Math"/>
                                    <a:ea typeface="Cambria Math"/>
                                  </a:rPr>
                                </m:ctrlPr>
                              </m:sSubPr>
                              <m:e>
                                <m:r>
                                  <a:rPr lang="en-US" b="0" i="1" smtClean="0">
                                    <a:latin typeface="Cambria Math"/>
                                    <a:ea typeface="Cambria Math"/>
                                  </a:rPr>
                                  <m:t>𝑐</m:t>
                                </m:r>
                              </m:e>
                              <m:sub>
                                <m:r>
                                  <a:rPr lang="en-US" i="1">
                                    <a:latin typeface="Cambria Math"/>
                                    <a:ea typeface="Cambria Math"/>
                                  </a:rPr>
                                  <m:t>𝑖</m:t>
                                </m:r>
                              </m:sub>
                            </m:sSub>
                            <m:r>
                              <m:rPr>
                                <m:brk m:alnAt="7"/>
                              </m:rPr>
                              <a:rPr lang="en-US" i="1">
                                <a:latin typeface="Cambria Math"/>
                                <a:ea typeface="Cambria Math"/>
                              </a:rPr>
                              <m:t>)</m:t>
                            </m:r>
                          </m:sub>
                          <m:sup/>
                          <m:e>
                            <m:r>
                              <a:rPr lang="en-US" b="0" i="1" smtClean="0">
                                <a:latin typeface="Cambria Math"/>
                                <a:ea typeface="Cambria Math"/>
                              </a:rPr>
                              <m:t> </m:t>
                            </m:r>
                            <m:d>
                              <m:dPr>
                                <m:begChr m:val="["/>
                                <m:endChr m:val="]"/>
                                <m:ctrlPr>
                                  <a:rPr lang="en-US" i="1">
                                    <a:latin typeface="Cambria Math"/>
                                  </a:rPr>
                                </m:ctrlPr>
                              </m:dPr>
                              <m:e>
                                <m:sSup>
                                  <m:sSupPr>
                                    <m:ctrlPr>
                                      <a:rPr lang="en-US" i="1">
                                        <a:latin typeface="Cambria Math"/>
                                      </a:rPr>
                                    </m:ctrlPr>
                                  </m:sSupPr>
                                  <m:e>
                                    <m:r>
                                      <a:rPr lang="en-US" b="0" i="1" smtClean="0">
                                        <a:latin typeface="Cambria Math"/>
                                        <a:ea typeface="Cambria Math"/>
                                      </a:rPr>
                                      <m:t>𝐺</m:t>
                                    </m:r>
                                  </m:e>
                                  <m:sup>
                                    <m:d>
                                      <m:dPr>
                                        <m:ctrlPr>
                                          <a:rPr lang="en-US" i="1">
                                            <a:latin typeface="Cambria Math"/>
                                          </a:rPr>
                                        </m:ctrlPr>
                                      </m:dPr>
                                      <m:e>
                                        <m:r>
                                          <a:rPr lang="en-US" i="1">
                                            <a:latin typeface="Cambria Math"/>
                                          </a:rPr>
                                          <m:t>𝑛</m:t>
                                        </m:r>
                                      </m:e>
                                    </m:d>
                                  </m:sup>
                                </m:sSup>
                                <m:d>
                                  <m:dPr>
                                    <m:ctrlPr>
                                      <a:rPr lang="en-US" i="1">
                                        <a:latin typeface="Cambria Math"/>
                                      </a:rPr>
                                    </m:ctrlPr>
                                  </m:dPr>
                                  <m:e>
                                    <m:sSub>
                                      <m:sSubPr>
                                        <m:ctrlPr>
                                          <a:rPr lang="en-US" i="1">
                                            <a:latin typeface="Cambria Math"/>
                                          </a:rPr>
                                        </m:ctrlPr>
                                      </m:sSubPr>
                                      <m:e>
                                        <m:r>
                                          <a:rPr lang="en-US" i="1">
                                            <a:latin typeface="Cambria Math"/>
                                          </a:rPr>
                                          <m:t>𝑒</m:t>
                                        </m:r>
                                      </m:e>
                                      <m:sub>
                                        <m:r>
                                          <a:rPr lang="en-US" i="1">
                                            <a:latin typeface="Cambria Math"/>
                                          </a:rPr>
                                          <m:t>𝑗</m:t>
                                        </m:r>
                                      </m:sub>
                                    </m:sSub>
                                  </m:e>
                                </m:d>
                                <m:sSup>
                                  <m:sSupPr>
                                    <m:ctrlPr>
                                      <a:rPr lang="en-US" i="1">
                                        <a:latin typeface="Cambria Math"/>
                                      </a:rPr>
                                    </m:ctrlPr>
                                  </m:sSupPr>
                                  <m:e>
                                    <m:r>
                                      <a:rPr lang="en-US" b="0" i="1" smtClean="0">
                                        <a:latin typeface="Cambria Math"/>
                                      </a:rPr>
                                      <m:t> </m:t>
                                    </m:r>
                                    <m:r>
                                      <a:rPr lang="en-US" b="0" i="1" smtClean="0">
                                        <a:latin typeface="Cambria Math"/>
                                        <a:ea typeface="Cambria Math"/>
                                      </a:rPr>
                                      <m:t>×  </m:t>
                                    </m:r>
                                    <m:r>
                                      <a:rPr lang="en-US" b="0" i="1" smtClean="0">
                                        <a:latin typeface="Cambria Math"/>
                                        <a:ea typeface="Cambria Math"/>
                                      </a:rPr>
                                      <m:t>𝑇</m:t>
                                    </m:r>
                                  </m:e>
                                  <m:sup>
                                    <m:d>
                                      <m:dPr>
                                        <m:ctrlPr>
                                          <a:rPr lang="en-US" i="1">
                                            <a:latin typeface="Cambria Math"/>
                                          </a:rPr>
                                        </m:ctrlPr>
                                      </m:dPr>
                                      <m:e>
                                        <m:r>
                                          <a:rPr lang="en-US" i="1">
                                            <a:latin typeface="Cambria Math"/>
                                          </a:rPr>
                                          <m:t>𝑛</m:t>
                                        </m:r>
                                      </m:e>
                                    </m:d>
                                  </m:sup>
                                </m:sSup>
                                <m:d>
                                  <m:dPr>
                                    <m:ctrlPr>
                                      <a:rPr lang="en-US" i="1">
                                        <a:latin typeface="Cambria Math"/>
                                      </a:rPr>
                                    </m:ctrlPr>
                                  </m:dPr>
                                  <m:e>
                                    <m:r>
                                      <a:rPr lang="en-US" b="0" i="1" smtClean="0">
                                        <a:latin typeface="Cambria Math"/>
                                      </a:rPr>
                                      <m:t>𝑠</m:t>
                                    </m:r>
                                    <m:r>
                                      <a:rPr lang="en-US" i="1">
                                        <a:latin typeface="Cambria Math"/>
                                      </a:rPr>
                                      <m:t>(</m:t>
                                    </m:r>
                                    <m:sSub>
                                      <m:sSubPr>
                                        <m:ctrlPr>
                                          <a:rPr lang="en-US" i="1">
                                            <a:latin typeface="Cambria Math"/>
                                          </a:rPr>
                                        </m:ctrlPr>
                                      </m:sSubPr>
                                      <m:e>
                                        <m:r>
                                          <a:rPr lang="en-US" i="1">
                                            <a:latin typeface="Cambria Math"/>
                                          </a:rPr>
                                          <m:t>𝑒</m:t>
                                        </m:r>
                                      </m:e>
                                      <m:sub>
                                        <m:r>
                                          <a:rPr lang="en-US" i="1">
                                            <a:latin typeface="Cambria Math"/>
                                          </a:rPr>
                                          <m:t>𝑗</m:t>
                                        </m:r>
                                      </m:sub>
                                    </m:sSub>
                                    <m:r>
                                      <a:rPr lang="en-US" i="1">
                                        <a:latin typeface="Cambria Math"/>
                                      </a:rPr>
                                      <m:t>)</m:t>
                                    </m:r>
                                  </m:e>
                                </m:d>
                              </m:e>
                            </m:d>
                            <m:r>
                              <a:rPr lang="en-US" b="0" i="1" smtClean="0">
                                <a:latin typeface="Cambria Math"/>
                              </a:rPr>
                              <m:t> </m:t>
                            </m:r>
                          </m:e>
                        </m:nary>
                      </m:num>
                      <m:den>
                        <m:d>
                          <m:dPr>
                            <m:begChr m:val="|"/>
                            <m:endChr m:val="|"/>
                            <m:ctrlPr>
                              <a:rPr lang="en-US" i="1" smtClean="0">
                                <a:latin typeface="Cambria Math"/>
                              </a:rPr>
                            </m:ctrlPr>
                          </m:dPr>
                          <m:e>
                            <m:r>
                              <a:rPr lang="en-US" b="0" i="1" smtClean="0">
                                <a:latin typeface="Cambria Math"/>
                                <a:ea typeface="Cambria Math"/>
                              </a:rPr>
                              <m:t>𝐸</m:t>
                            </m:r>
                            <m:r>
                              <a:rPr lang="en-US" i="1">
                                <a:latin typeface="Cambria Math"/>
                                <a:ea typeface="Cambria Math"/>
                              </a:rPr>
                              <m:t>(</m:t>
                            </m:r>
                            <m:sSub>
                              <m:sSubPr>
                                <m:ctrlPr>
                                  <a:rPr lang="en-US" i="1">
                                    <a:latin typeface="Cambria Math"/>
                                    <a:ea typeface="Cambria Math"/>
                                  </a:rPr>
                                </m:ctrlPr>
                              </m:sSubPr>
                              <m:e>
                                <m:r>
                                  <a:rPr lang="en-US" b="0" i="1" smtClean="0">
                                    <a:latin typeface="Cambria Math"/>
                                    <a:ea typeface="Cambria Math"/>
                                  </a:rPr>
                                  <m:t>𝑐</m:t>
                                </m:r>
                              </m:e>
                              <m:sub>
                                <m:r>
                                  <a:rPr lang="en-US" i="1">
                                    <a:latin typeface="Cambria Math"/>
                                    <a:ea typeface="Cambria Math"/>
                                  </a:rPr>
                                  <m:t>𝑖</m:t>
                                </m:r>
                              </m:sub>
                            </m:sSub>
                            <m:r>
                              <m:rPr>
                                <m:brk m:alnAt="7"/>
                              </m:rPr>
                              <a:rPr lang="en-US" i="1">
                                <a:latin typeface="Cambria Math"/>
                                <a:ea typeface="Cambria Math"/>
                              </a:rPr>
                              <m:t>)</m:t>
                            </m:r>
                          </m:e>
                        </m:d>
                      </m:den>
                    </m:f>
                  </m:oMath>
                </a14:m>
                <a:endParaRPr lang="en-US" dirty="0" smtClean="0"/>
              </a:p>
              <a:p>
                <a:endParaRPr lang="en-US" dirty="0" smtClean="0"/>
              </a:p>
              <a:p>
                <a14:m>
                  <m:oMath xmlns:m="http://schemas.openxmlformats.org/officeDocument/2006/math">
                    <m:sSup>
                      <m:sSupPr>
                        <m:ctrlPr>
                          <a:rPr lang="el-GR" i="1" smtClean="0">
                            <a:latin typeface="Cambria Math"/>
                            <a:ea typeface="Cambria Math"/>
                          </a:rPr>
                        </m:ctrlPr>
                      </m:sSupPr>
                      <m:e>
                        <m:r>
                          <a:rPr lang="en-US" b="0" i="1" smtClean="0">
                            <a:latin typeface="Cambria Math"/>
                            <a:ea typeface="Cambria Math"/>
                          </a:rPr>
                          <m:t>𝑇</m:t>
                        </m:r>
                      </m:e>
                      <m:sup>
                        <m:r>
                          <a:rPr lang="en-US" i="1">
                            <a:latin typeface="Cambria Math"/>
                            <a:ea typeface="Cambria Math"/>
                          </a:rPr>
                          <m:t>(</m:t>
                        </m:r>
                        <m:r>
                          <a:rPr lang="en-US" i="1">
                            <a:latin typeface="Cambria Math"/>
                            <a:ea typeface="Cambria Math"/>
                          </a:rPr>
                          <m:t>𝑛</m:t>
                        </m:r>
                        <m:r>
                          <a:rPr lang="en-US" i="1">
                            <a:latin typeface="Cambria Math"/>
                            <a:ea typeface="Cambria Math"/>
                          </a:rPr>
                          <m:t>+1)</m:t>
                        </m:r>
                      </m:sup>
                    </m:sSup>
                    <m:d>
                      <m:dPr>
                        <m:ctrlPr>
                          <a:rPr lang="en-US" i="1">
                            <a:latin typeface="Cambria Math"/>
                          </a:rPr>
                        </m:ctrlPr>
                      </m:dPr>
                      <m:e>
                        <m:sSub>
                          <m:sSubPr>
                            <m:ctrlPr>
                              <a:rPr lang="en-US" i="1">
                                <a:latin typeface="Cambria Math"/>
                              </a:rPr>
                            </m:ctrlPr>
                          </m:sSubPr>
                          <m:e>
                            <m:r>
                              <a:rPr lang="en-US" b="0" i="1" smtClean="0">
                                <a:latin typeface="Cambria Math"/>
                              </a:rPr>
                              <m:t>𝑠</m:t>
                            </m:r>
                          </m:e>
                          <m:sub>
                            <m:r>
                              <a:rPr lang="en-US" i="1">
                                <a:latin typeface="Cambria Math"/>
                              </a:rPr>
                              <m:t>𝑖</m:t>
                            </m:r>
                          </m:sub>
                        </m:sSub>
                      </m:e>
                    </m:d>
                    <m:r>
                      <a:rPr lang="en-US" i="1">
                        <a:latin typeface="Cambria Math"/>
                      </a:rPr>
                      <m:t>=</m:t>
                    </m:r>
                  </m:oMath>
                </a14:m>
                <a:r>
                  <a:rPr lang="en-US" dirty="0"/>
                  <a:t> </a:t>
                </a:r>
                <a14:m>
                  <m:oMath xmlns:m="http://schemas.openxmlformats.org/officeDocument/2006/math">
                    <m:f>
                      <m:fPr>
                        <m:ctrlPr>
                          <a:rPr lang="en-US" i="1">
                            <a:latin typeface="Cambria Math"/>
                          </a:rPr>
                        </m:ctrlPr>
                      </m:fPr>
                      <m:num>
                        <m:nary>
                          <m:naryPr>
                            <m:chr m:val="∑"/>
                            <m:supHide m:val="on"/>
                            <m:ctrlPr>
                              <a:rPr lang="en-US" i="1">
                                <a:latin typeface="Cambria Math"/>
                              </a:rPr>
                            </m:ctrlPr>
                          </m:naryPr>
                          <m:sub>
                            <m:sSub>
                              <m:sSubPr>
                                <m:ctrlPr>
                                  <a:rPr lang="en-US" i="1">
                                    <a:latin typeface="Cambria Math"/>
                                  </a:rPr>
                                </m:ctrlPr>
                              </m:sSubPr>
                              <m:e>
                                <m:r>
                                  <a:rPr lang="en-US" b="0" i="1" smtClean="0">
                                    <a:latin typeface="Cambria Math"/>
                                  </a:rPr>
                                  <m:t>𝑐</m:t>
                                </m:r>
                              </m:e>
                              <m:sub>
                                <m:r>
                                  <a:rPr lang="en-US" i="1">
                                    <a:latin typeface="Cambria Math"/>
                                  </a:rPr>
                                  <m:t>𝑗</m:t>
                                </m:r>
                              </m:sub>
                            </m:sSub>
                            <m:r>
                              <m:rPr>
                                <m:brk m:alnAt="7"/>
                              </m:rPr>
                              <a:rPr lang="en-US" i="1">
                                <a:latin typeface="Cambria Math"/>
                                <a:ea typeface="Cambria Math"/>
                              </a:rPr>
                              <m:t>∈</m:t>
                            </m:r>
                            <m:r>
                              <a:rPr lang="en-US" b="0" i="1" smtClean="0">
                                <a:latin typeface="Cambria Math"/>
                                <a:ea typeface="Cambria Math"/>
                              </a:rPr>
                              <m:t>𝐶</m:t>
                            </m:r>
                            <m:r>
                              <a:rPr lang="en-US" i="1">
                                <a:latin typeface="Cambria Math"/>
                                <a:ea typeface="Cambria Math"/>
                              </a:rPr>
                              <m:t>(</m:t>
                            </m:r>
                            <m:sSub>
                              <m:sSubPr>
                                <m:ctrlPr>
                                  <a:rPr lang="en-US" i="1">
                                    <a:latin typeface="Cambria Math"/>
                                    <a:ea typeface="Cambria Math"/>
                                  </a:rPr>
                                </m:ctrlPr>
                              </m:sSubPr>
                              <m:e>
                                <m:r>
                                  <a:rPr lang="en-US" b="0" i="1" smtClean="0">
                                    <a:latin typeface="Cambria Math"/>
                                    <a:ea typeface="Cambria Math"/>
                                  </a:rPr>
                                  <m:t>𝑠</m:t>
                                </m:r>
                              </m:e>
                              <m:sub>
                                <m:r>
                                  <a:rPr lang="en-US" i="1">
                                    <a:latin typeface="Cambria Math"/>
                                    <a:ea typeface="Cambria Math"/>
                                  </a:rPr>
                                  <m:t>𝑖</m:t>
                                </m:r>
                              </m:sub>
                            </m:sSub>
                            <m:r>
                              <m:rPr>
                                <m:brk m:alnAt="7"/>
                              </m:rPr>
                              <a:rPr lang="en-US" i="1">
                                <a:latin typeface="Cambria Math"/>
                                <a:ea typeface="Cambria Math"/>
                              </a:rPr>
                              <m:t>)</m:t>
                            </m:r>
                          </m:sub>
                          <m:sup/>
                          <m:e>
                            <m:r>
                              <a:rPr lang="en-US" b="0" i="1" smtClean="0">
                                <a:latin typeface="Cambria Math"/>
                                <a:ea typeface="Cambria Math"/>
                              </a:rPr>
                              <m:t> </m:t>
                            </m:r>
                            <m:d>
                              <m:dPr>
                                <m:begChr m:val="["/>
                                <m:endChr m:val="]"/>
                                <m:ctrlPr>
                                  <a:rPr lang="en-US" i="1">
                                    <a:latin typeface="Cambria Math"/>
                                  </a:rPr>
                                </m:ctrlPr>
                              </m:dPr>
                              <m:e>
                                <m:sSup>
                                  <m:sSupPr>
                                    <m:ctrlPr>
                                      <a:rPr lang="en-US" i="1">
                                        <a:latin typeface="Cambria Math"/>
                                      </a:rPr>
                                    </m:ctrlPr>
                                  </m:sSupPr>
                                  <m:e>
                                    <m:r>
                                      <a:rPr lang="en-US" b="0" i="1" smtClean="0">
                                        <a:latin typeface="Cambria Math"/>
                                        <a:ea typeface="Cambria Math"/>
                                      </a:rPr>
                                      <m:t>𝐵</m:t>
                                    </m:r>
                                  </m:e>
                                  <m:sup>
                                    <m:d>
                                      <m:dPr>
                                        <m:ctrlPr>
                                          <a:rPr lang="en-US" i="1">
                                            <a:latin typeface="Cambria Math"/>
                                          </a:rPr>
                                        </m:ctrlPr>
                                      </m:dPr>
                                      <m:e>
                                        <m:r>
                                          <a:rPr lang="en-US" i="1">
                                            <a:latin typeface="Cambria Math"/>
                                          </a:rPr>
                                          <m:t>𝑛</m:t>
                                        </m:r>
                                        <m:r>
                                          <a:rPr lang="en-US" b="0" i="1" smtClean="0">
                                            <a:latin typeface="Cambria Math"/>
                                          </a:rPr>
                                          <m:t>+1</m:t>
                                        </m:r>
                                      </m:e>
                                    </m:d>
                                  </m:sup>
                                </m:sSup>
                                <m:d>
                                  <m:dPr>
                                    <m:ctrlPr>
                                      <a:rPr lang="en-US" i="1">
                                        <a:latin typeface="Cambria Math"/>
                                      </a:rPr>
                                    </m:ctrlPr>
                                  </m:dPr>
                                  <m:e>
                                    <m:sSub>
                                      <m:sSubPr>
                                        <m:ctrlPr>
                                          <a:rPr lang="en-US" i="1">
                                            <a:latin typeface="Cambria Math"/>
                                          </a:rPr>
                                        </m:ctrlPr>
                                      </m:sSubPr>
                                      <m:e>
                                        <m:r>
                                          <a:rPr lang="en-US" b="0" i="1" smtClean="0">
                                            <a:latin typeface="Cambria Math"/>
                                          </a:rPr>
                                          <m:t>𝑐</m:t>
                                        </m:r>
                                      </m:e>
                                      <m:sub>
                                        <m:r>
                                          <a:rPr lang="en-US" i="1">
                                            <a:latin typeface="Cambria Math"/>
                                          </a:rPr>
                                          <m:t>𝑗</m:t>
                                        </m:r>
                                      </m:sub>
                                    </m:sSub>
                                  </m:e>
                                </m:d>
                              </m:e>
                            </m:d>
                            <m:r>
                              <a:rPr lang="en-US" b="0" i="1" smtClean="0">
                                <a:latin typeface="Cambria Math"/>
                              </a:rPr>
                              <m:t> </m:t>
                            </m:r>
                          </m:e>
                        </m:nary>
                      </m:num>
                      <m:den>
                        <m:d>
                          <m:dPr>
                            <m:begChr m:val="|"/>
                            <m:endChr m:val="|"/>
                            <m:ctrlPr>
                              <a:rPr lang="en-US" i="1">
                                <a:latin typeface="Cambria Math"/>
                              </a:rPr>
                            </m:ctrlPr>
                          </m:dPr>
                          <m:e>
                            <m:r>
                              <a:rPr lang="en-US" b="0" i="1" smtClean="0">
                                <a:latin typeface="Cambria Math"/>
                                <a:ea typeface="Cambria Math"/>
                              </a:rPr>
                              <m:t>𝐶</m:t>
                            </m:r>
                            <m:r>
                              <a:rPr lang="en-US" i="1">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𝑠</m:t>
                                </m:r>
                              </m:e>
                              <m:sub>
                                <m:r>
                                  <a:rPr lang="en-US" i="1">
                                    <a:latin typeface="Cambria Math"/>
                                    <a:ea typeface="Cambria Math"/>
                                  </a:rPr>
                                  <m:t>𝑖</m:t>
                                </m:r>
                              </m:sub>
                            </m:sSub>
                            <m:r>
                              <m:rPr>
                                <m:brk m:alnAt="7"/>
                              </m:rPr>
                              <a:rPr lang="en-US" i="1">
                                <a:latin typeface="Cambria Math"/>
                                <a:ea typeface="Cambria Math"/>
                              </a:rPr>
                              <m:t>)</m:t>
                            </m:r>
                          </m:e>
                        </m:d>
                      </m:den>
                    </m:f>
                  </m:oMath>
                </a14:m>
                <a:endParaRPr lang="en-US" dirty="0" smtClean="0"/>
              </a:p>
              <a:p>
                <a:endParaRPr lang="en-US" dirty="0"/>
              </a:p>
              <a:p>
                <a14:m>
                  <m:oMath xmlns:m="http://schemas.openxmlformats.org/officeDocument/2006/math">
                    <m:sSup>
                      <m:sSupPr>
                        <m:ctrlPr>
                          <a:rPr lang="el-GR" i="1">
                            <a:latin typeface="Cambria Math"/>
                            <a:ea typeface="Cambria Math"/>
                          </a:rPr>
                        </m:ctrlPr>
                      </m:sSupPr>
                      <m:e>
                        <m:r>
                          <a:rPr lang="en-US" b="0" i="1" smtClean="0">
                            <a:latin typeface="Cambria Math"/>
                            <a:ea typeface="Cambria Math"/>
                          </a:rPr>
                          <m:t>𝐺</m:t>
                        </m:r>
                      </m:e>
                      <m:sup>
                        <m:r>
                          <a:rPr lang="en-US" i="1">
                            <a:latin typeface="Cambria Math"/>
                            <a:ea typeface="Cambria Math"/>
                          </a:rPr>
                          <m:t>(</m:t>
                        </m:r>
                        <m:r>
                          <a:rPr lang="en-US" i="1">
                            <a:latin typeface="Cambria Math"/>
                            <a:ea typeface="Cambria Math"/>
                          </a:rPr>
                          <m:t>𝑛</m:t>
                        </m:r>
                        <m:r>
                          <a:rPr lang="en-US" i="1">
                            <a:latin typeface="Cambria Math"/>
                            <a:ea typeface="Cambria Math"/>
                          </a:rPr>
                          <m:t>+1)</m:t>
                        </m:r>
                      </m:sup>
                    </m:sSup>
                    <m:d>
                      <m:dPr>
                        <m:ctrlPr>
                          <a:rPr lang="en-US" i="1">
                            <a:latin typeface="Cambria Math"/>
                          </a:rPr>
                        </m:ctrlPr>
                      </m:dPr>
                      <m:e>
                        <m:sSub>
                          <m:sSubPr>
                            <m:ctrlPr>
                              <a:rPr lang="en-US" i="1" smtClean="0">
                                <a:latin typeface="Cambria Math"/>
                              </a:rPr>
                            </m:ctrlPr>
                          </m:sSubPr>
                          <m:e>
                            <m:r>
                              <a:rPr lang="en-US" b="0" i="1" smtClean="0">
                                <a:latin typeface="Cambria Math"/>
                              </a:rPr>
                              <m:t>𝑒</m:t>
                            </m:r>
                          </m:e>
                          <m:sub>
                            <m:r>
                              <a:rPr lang="en-US" i="1">
                                <a:latin typeface="Cambria Math"/>
                              </a:rPr>
                              <m:t>𝑖</m:t>
                            </m:r>
                          </m:sub>
                        </m:sSub>
                      </m:e>
                    </m:d>
                    <m:r>
                      <a:rPr lang="en-US" i="1">
                        <a:latin typeface="Cambria Math"/>
                      </a:rPr>
                      <m:t>=</m:t>
                    </m:r>
                  </m:oMath>
                </a14:m>
                <a:r>
                  <a:rPr lang="en-US" dirty="0" smtClean="0"/>
                  <a:t> </a:t>
                </a:r>
                <a14:m>
                  <m:oMath xmlns:m="http://schemas.openxmlformats.org/officeDocument/2006/math">
                    <m:r>
                      <a:rPr lang="en-US" i="1" dirty="0" smtClean="0">
                        <a:latin typeface="Cambria Math"/>
                        <a:ea typeface="Cambria Math"/>
                      </a:rPr>
                      <m:t>𝜇</m:t>
                    </m:r>
                    <m:r>
                      <a:rPr lang="en-US" b="0" i="1" dirty="0" smtClean="0">
                        <a:latin typeface="Cambria Math"/>
                        <a:ea typeface="Cambria Math"/>
                      </a:rPr>
                      <m:t> </m:t>
                    </m:r>
                    <m:sSup>
                      <m:sSupPr>
                        <m:ctrlPr>
                          <a:rPr lang="el-GR" i="1">
                            <a:latin typeface="Cambria Math"/>
                            <a:ea typeface="Cambria Math"/>
                          </a:rPr>
                        </m:ctrlPr>
                      </m:sSupPr>
                      <m:e>
                        <m:r>
                          <a:rPr lang="en-US" b="0" i="1" smtClean="0">
                            <a:latin typeface="Cambria Math"/>
                            <a:ea typeface="Cambria Math"/>
                          </a:rPr>
                          <m:t>𝐺</m:t>
                        </m:r>
                      </m:e>
                      <m:sup>
                        <m:r>
                          <a:rPr lang="en-US" i="1">
                            <a:latin typeface="Cambria Math"/>
                            <a:ea typeface="Cambria Math"/>
                          </a:rPr>
                          <m:t>(</m:t>
                        </m:r>
                        <m:r>
                          <a:rPr lang="en-US" i="1">
                            <a:latin typeface="Cambria Math"/>
                            <a:ea typeface="Cambria Math"/>
                          </a:rPr>
                          <m:t>𝑛</m:t>
                        </m:r>
                        <m:r>
                          <a:rPr lang="en-US" i="1">
                            <a:latin typeface="Cambria Math"/>
                            <a:ea typeface="Cambria Math"/>
                          </a:rPr>
                          <m:t>)</m:t>
                        </m:r>
                      </m:sup>
                    </m:sSup>
                    <m:d>
                      <m:dPr>
                        <m:ctrlPr>
                          <a:rPr lang="en-US" i="1">
                            <a:latin typeface="Cambria Math"/>
                          </a:rPr>
                        </m:ctrlPr>
                      </m:dPr>
                      <m:e>
                        <m:sSub>
                          <m:sSubPr>
                            <m:ctrlPr>
                              <a:rPr lang="en-US" i="1">
                                <a:latin typeface="Cambria Math"/>
                              </a:rPr>
                            </m:ctrlPr>
                          </m:sSubPr>
                          <m:e>
                            <m:r>
                              <a:rPr lang="en-US" i="1">
                                <a:latin typeface="Cambria Math"/>
                              </a:rPr>
                              <m:t>𝑒</m:t>
                            </m:r>
                          </m:e>
                          <m:sub>
                            <m:r>
                              <a:rPr lang="en-US" i="1">
                                <a:latin typeface="Cambria Math"/>
                              </a:rPr>
                              <m:t>𝑖</m:t>
                            </m:r>
                          </m:sub>
                        </m:sSub>
                      </m:e>
                    </m:d>
                    <m:r>
                      <a:rPr lang="en-US" b="0" i="1" smtClean="0">
                        <a:latin typeface="Cambria Math"/>
                      </a:rPr>
                      <m:t>+</m:t>
                    </m:r>
                    <m:d>
                      <m:dPr>
                        <m:ctrlPr>
                          <a:rPr lang="en-US" b="0" i="1" smtClean="0">
                            <a:latin typeface="Cambria Math"/>
                          </a:rPr>
                        </m:ctrlPr>
                      </m:dPr>
                      <m:e>
                        <m:r>
                          <a:rPr lang="en-US" b="0" i="1" smtClean="0">
                            <a:latin typeface="Cambria Math"/>
                          </a:rPr>
                          <m:t>1−</m:t>
                        </m:r>
                        <m:r>
                          <a:rPr lang="en-US" b="0" i="1" smtClean="0">
                            <a:latin typeface="Cambria Math"/>
                            <a:ea typeface="Cambria Math"/>
                          </a:rPr>
                          <m:t>𝜇</m:t>
                        </m:r>
                      </m:e>
                    </m:d>
                  </m:oMath>
                </a14:m>
                <a:r>
                  <a:rPr lang="en-US" dirty="0" smtClean="0"/>
                  <a:t> </a:t>
                </a:r>
                <a14:m>
                  <m:oMath xmlns:m="http://schemas.openxmlformats.org/officeDocument/2006/math">
                    <m:sSup>
                      <m:sSupPr>
                        <m:ctrlPr>
                          <a:rPr lang="el-GR" i="1">
                            <a:latin typeface="Cambria Math"/>
                            <a:ea typeface="Cambria Math"/>
                          </a:rPr>
                        </m:ctrlPr>
                      </m:sSupPr>
                      <m:e>
                        <m:r>
                          <a:rPr lang="en-US" b="0" i="1" smtClean="0">
                            <a:latin typeface="Cambria Math"/>
                            <a:ea typeface="Cambria Math"/>
                          </a:rPr>
                          <m:t>𝑇</m:t>
                        </m:r>
                      </m:e>
                      <m:sup>
                        <m:r>
                          <a:rPr lang="en-US" i="1">
                            <a:latin typeface="Cambria Math"/>
                            <a:ea typeface="Cambria Math"/>
                          </a:rPr>
                          <m:t>(</m:t>
                        </m:r>
                        <m:r>
                          <a:rPr lang="en-US" i="1">
                            <a:latin typeface="Cambria Math"/>
                            <a:ea typeface="Cambria Math"/>
                          </a:rPr>
                          <m:t>𝑛</m:t>
                        </m:r>
                        <m:r>
                          <a:rPr lang="en-US" i="1">
                            <a:latin typeface="Cambria Math"/>
                            <a:ea typeface="Cambria Math"/>
                          </a:rPr>
                          <m:t>+1)</m:t>
                        </m:r>
                      </m:sup>
                    </m:sSup>
                    <m:d>
                      <m:dPr>
                        <m:ctrlPr>
                          <a:rPr lang="en-US" i="1">
                            <a:latin typeface="Cambria Math"/>
                          </a:rPr>
                        </m:ctrlPr>
                      </m:dPr>
                      <m:e>
                        <m:sSub>
                          <m:sSubPr>
                            <m:ctrlPr>
                              <a:rPr lang="en-US" i="1">
                                <a:latin typeface="Cambria Math"/>
                              </a:rPr>
                            </m:ctrlPr>
                          </m:sSubPr>
                          <m:e>
                            <m:r>
                              <a:rPr lang="en-US" b="0" i="1" smtClean="0">
                                <a:latin typeface="Cambria Math"/>
                              </a:rPr>
                              <m:t>𝑠</m:t>
                            </m:r>
                            <m:r>
                              <a:rPr lang="en-US" b="0" i="1" smtClean="0">
                                <a:latin typeface="Cambria Math"/>
                              </a:rPr>
                              <m:t>(</m:t>
                            </m:r>
                            <m:r>
                              <a:rPr lang="en-US" b="0" i="1" smtClean="0">
                                <a:latin typeface="Cambria Math"/>
                              </a:rPr>
                              <m:t>𝑒</m:t>
                            </m:r>
                          </m:e>
                          <m:sub>
                            <m:r>
                              <a:rPr lang="en-US" i="1">
                                <a:latin typeface="Cambria Math"/>
                              </a:rPr>
                              <m:t>𝑖</m:t>
                            </m:r>
                          </m:sub>
                        </m:sSub>
                        <m:r>
                          <a:rPr lang="en-US" b="0" i="1" smtClean="0">
                            <a:latin typeface="Cambria Math"/>
                          </a:rPr>
                          <m:t>)</m:t>
                        </m:r>
                      </m:e>
                    </m:d>
                  </m:oMath>
                </a14:m>
                <a:endParaRPr lang="en-US" dirty="0" smtClean="0"/>
              </a:p>
              <a:p>
                <a:endParaRPr lang="en-US" dirty="0" smtClean="0"/>
              </a:p>
              <a:p>
                <a:endParaRPr lang="en-US" dirty="0" smtClean="0"/>
              </a:p>
              <a:p>
                <a14:m>
                  <m:oMath xmlns:m="http://schemas.openxmlformats.org/officeDocument/2006/math">
                    <m:sSup>
                      <m:sSupPr>
                        <m:ctrlPr>
                          <a:rPr lang="el-GR" i="1">
                            <a:latin typeface="Cambria Math"/>
                            <a:ea typeface="Cambria Math"/>
                          </a:rPr>
                        </m:ctrlPr>
                      </m:sSupPr>
                      <m:e>
                        <m:acc>
                          <m:accPr>
                            <m:chr m:val="̂"/>
                            <m:ctrlPr>
                              <a:rPr lang="el-GR" i="1" smtClean="0">
                                <a:latin typeface="Cambria Math"/>
                                <a:ea typeface="Cambria Math"/>
                              </a:rPr>
                            </m:ctrlPr>
                          </m:accPr>
                          <m:e>
                            <m:r>
                              <a:rPr lang="en-US" b="0" i="1" smtClean="0">
                                <a:latin typeface="Cambria Math"/>
                                <a:ea typeface="Cambria Math"/>
                              </a:rPr>
                              <m:t>𝐺</m:t>
                            </m:r>
                          </m:e>
                        </m:acc>
                      </m:e>
                      <m:sup>
                        <m:r>
                          <a:rPr lang="en-US" i="1">
                            <a:latin typeface="Cambria Math"/>
                            <a:ea typeface="Cambria Math"/>
                          </a:rPr>
                          <m:t>(</m:t>
                        </m:r>
                        <m:r>
                          <a:rPr lang="en-US" i="1">
                            <a:latin typeface="Cambria Math"/>
                            <a:ea typeface="Cambria Math"/>
                          </a:rPr>
                          <m:t>𝑛</m:t>
                        </m:r>
                        <m:r>
                          <a:rPr lang="en-US" i="1">
                            <a:latin typeface="Cambria Math"/>
                            <a:ea typeface="Cambria Math"/>
                          </a:rPr>
                          <m:t>+1)</m:t>
                        </m:r>
                      </m:sup>
                    </m:sSup>
                    <m:d>
                      <m:dPr>
                        <m:ctrlPr>
                          <a:rPr lang="en-US" i="1">
                            <a:latin typeface="Cambria Math"/>
                          </a:rPr>
                        </m:ctrlPr>
                      </m:dPr>
                      <m:e>
                        <m:sSub>
                          <m:sSubPr>
                            <m:ctrlPr>
                              <a:rPr lang="en-US" i="1">
                                <a:latin typeface="Cambria Math"/>
                              </a:rPr>
                            </m:ctrlPr>
                          </m:sSubPr>
                          <m:e>
                            <m:r>
                              <a:rPr lang="en-US" i="1">
                                <a:latin typeface="Cambria Math"/>
                              </a:rPr>
                              <m:t>𝑒</m:t>
                            </m:r>
                          </m:e>
                          <m:sub>
                            <m:r>
                              <a:rPr lang="en-US" i="1">
                                <a:latin typeface="Cambria Math"/>
                              </a:rPr>
                              <m:t>𝑖</m:t>
                            </m:r>
                          </m:sub>
                        </m:sSub>
                      </m:e>
                    </m:d>
                    <m:r>
                      <a:rPr lang="en-US" i="1">
                        <a:latin typeface="Cambria Math"/>
                      </a:rPr>
                      <m:t>=</m:t>
                    </m:r>
                  </m:oMath>
                </a14:m>
                <a:r>
                  <a:rPr lang="en-US" dirty="0"/>
                  <a:t> </a:t>
                </a:r>
                <a14:m>
                  <m:oMath xmlns:m="http://schemas.openxmlformats.org/officeDocument/2006/math">
                    <m:r>
                      <a:rPr lang="en-US" b="0" i="1" dirty="0" smtClean="0">
                        <a:latin typeface="Cambria Math"/>
                        <a:ea typeface="Cambria Math"/>
                      </a:rPr>
                      <m:t>𝜆</m:t>
                    </m:r>
                    <m:r>
                      <a:rPr lang="en-US" b="0" i="1" dirty="0" smtClean="0">
                        <a:latin typeface="Cambria Math"/>
                        <a:ea typeface="Cambria Math"/>
                      </a:rPr>
                      <m:t> </m:t>
                    </m:r>
                    <m:d>
                      <m:dPr>
                        <m:ctrlPr>
                          <a:rPr lang="en-US" b="0" i="1" dirty="0" smtClean="0">
                            <a:latin typeface="Cambria Math"/>
                            <a:ea typeface="Cambria Math"/>
                          </a:rPr>
                        </m:ctrlPr>
                      </m:dPr>
                      <m:e>
                        <m:f>
                          <m:fPr>
                            <m:ctrlPr>
                              <a:rPr lang="en-US" b="0" i="1" dirty="0" smtClean="0">
                                <a:latin typeface="Cambria Math"/>
                                <a:ea typeface="Cambria Math"/>
                              </a:rPr>
                            </m:ctrlPr>
                          </m:fPr>
                          <m:num>
                            <m:nary>
                              <m:naryPr>
                                <m:chr m:val="∑"/>
                                <m:limLoc m:val="subSup"/>
                                <m:supHide m:val="on"/>
                                <m:ctrlPr>
                                  <a:rPr lang="en-US" b="0" i="1" dirty="0" smtClean="0">
                                    <a:latin typeface="Cambria Math"/>
                                    <a:ea typeface="Cambria Math"/>
                                  </a:rPr>
                                </m:ctrlPr>
                              </m:naryPr>
                              <m:sub>
                                <m:sSub>
                                  <m:sSubPr>
                                    <m:ctrlPr>
                                      <a:rPr lang="en-US" i="1">
                                        <a:latin typeface="Cambria Math"/>
                                      </a:rPr>
                                    </m:ctrlPr>
                                  </m:sSubPr>
                                  <m:e>
                                    <m:r>
                                      <a:rPr lang="en-US" i="1">
                                        <a:latin typeface="Cambria Math"/>
                                      </a:rPr>
                                      <m:t>𝑒</m:t>
                                    </m:r>
                                  </m:e>
                                  <m:sub>
                                    <m:r>
                                      <a:rPr lang="en-US" i="1">
                                        <a:latin typeface="Cambria Math"/>
                                      </a:rPr>
                                      <m:t>𝑗</m:t>
                                    </m:r>
                                  </m:sub>
                                </m:sSub>
                                <m:r>
                                  <m:rPr>
                                    <m:brk m:alnAt="7"/>
                                  </m:rPr>
                                  <a:rPr lang="en-US" i="1">
                                    <a:latin typeface="Cambria Math"/>
                                    <a:ea typeface="Cambria Math"/>
                                  </a:rPr>
                                  <m:t>∈</m:t>
                                </m:r>
                                <m:r>
                                  <a:rPr lang="en-US" i="1">
                                    <a:latin typeface="Cambria Math"/>
                                    <a:ea typeface="Cambria Math"/>
                                  </a:rPr>
                                  <m:t> </m:t>
                                </m:r>
                                <m:r>
                                  <a:rPr lang="en-US" i="1">
                                    <a:latin typeface="Cambria Math"/>
                                    <a:ea typeface="Cambria Math"/>
                                  </a:rPr>
                                  <m:t>𝐸</m:t>
                                </m:r>
                                <m:d>
                                  <m:dPr>
                                    <m:ctrlPr>
                                      <a:rPr lang="en-US" i="1">
                                        <a:latin typeface="Cambria Math"/>
                                        <a:ea typeface="Cambria Math"/>
                                      </a:rPr>
                                    </m:ctrlPr>
                                  </m:dPr>
                                  <m:e>
                                    <m:r>
                                      <a:rPr lang="en-US" i="1">
                                        <a:latin typeface="Cambria Math"/>
                                        <a:ea typeface="Cambria Math"/>
                                      </a:rPr>
                                      <m:t>𝑐</m:t>
                                    </m:r>
                                    <m:d>
                                      <m:dPr>
                                        <m:ctrlPr>
                                          <a:rPr lang="en-US" i="1">
                                            <a:latin typeface="Cambria Math"/>
                                            <a:ea typeface="Cambria Math"/>
                                          </a:rPr>
                                        </m:ctrlPr>
                                      </m:dPr>
                                      <m:e>
                                        <m:sSub>
                                          <m:sSubPr>
                                            <m:ctrlPr>
                                              <a:rPr lang="en-US" i="1" smtClean="0">
                                                <a:latin typeface="Cambria Math"/>
                                                <a:ea typeface="Cambria Math"/>
                                              </a:rPr>
                                            </m:ctrlPr>
                                          </m:sSubPr>
                                          <m:e>
                                            <m:r>
                                              <a:rPr lang="en-US" b="0" i="1" smtClean="0">
                                                <a:latin typeface="Cambria Math"/>
                                                <a:ea typeface="Cambria Math"/>
                                              </a:rPr>
                                              <m:t>𝑒</m:t>
                                            </m:r>
                                          </m:e>
                                          <m:sub>
                                            <m:r>
                                              <a:rPr lang="en-US" i="1">
                                                <a:latin typeface="Cambria Math"/>
                                                <a:ea typeface="Cambria Math"/>
                                              </a:rPr>
                                              <m:t>𝑖</m:t>
                                            </m:r>
                                          </m:sub>
                                        </m:sSub>
                                      </m:e>
                                    </m:d>
                                  </m:e>
                                </m:d>
                                <m:r>
                                  <m:rPr>
                                    <m:brk m:alnAt="7"/>
                                  </m:rPr>
                                  <a:rPr lang="en-US" b="0" i="1" smtClean="0">
                                    <a:latin typeface="Cambria Math"/>
                                    <a:ea typeface="Cambria Math"/>
                                  </a:rPr>
                                  <m:t>,</m:t>
                                </m:r>
                                <m:sSub>
                                  <m:sSubPr>
                                    <m:ctrlPr>
                                      <a:rPr lang="en-US" i="1">
                                        <a:latin typeface="Cambria Math"/>
                                      </a:rPr>
                                    </m:ctrlPr>
                                  </m:sSubPr>
                                  <m:e>
                                    <m:r>
                                      <a:rPr lang="en-US" i="1">
                                        <a:latin typeface="Cambria Math"/>
                                      </a:rPr>
                                      <m:t>𝑒</m:t>
                                    </m:r>
                                  </m:e>
                                  <m:sub>
                                    <m:r>
                                      <a:rPr lang="en-US" i="1">
                                        <a:latin typeface="Cambria Math"/>
                                      </a:rPr>
                                      <m:t>𝑗</m:t>
                                    </m:r>
                                  </m:sub>
                                </m:sSub>
                                <m:r>
                                  <a:rPr lang="en-US" i="1">
                                    <a:latin typeface="Cambria Math"/>
                                    <a:ea typeface="Cambria Math"/>
                                  </a:rPr>
                                  <m:t>≠</m:t>
                                </m:r>
                                <m:sSub>
                                  <m:sSubPr>
                                    <m:ctrlPr>
                                      <a:rPr lang="en-US" i="1">
                                        <a:latin typeface="Cambria Math"/>
                                      </a:rPr>
                                    </m:ctrlPr>
                                  </m:sSubPr>
                                  <m:e>
                                    <m:r>
                                      <a:rPr lang="en-US" i="1">
                                        <a:latin typeface="Cambria Math"/>
                                      </a:rPr>
                                      <m:t>𝑒</m:t>
                                    </m:r>
                                  </m:e>
                                  <m:sub>
                                    <m:r>
                                      <a:rPr lang="en-US" i="1">
                                        <a:latin typeface="Cambria Math"/>
                                      </a:rPr>
                                      <m:t>𝑖</m:t>
                                    </m:r>
                                  </m:sub>
                                </m:sSub>
                              </m:sub>
                              <m:sup/>
                              <m:e>
                                <m:r>
                                  <a:rPr lang="en-US" b="0" i="1" smtClean="0">
                                    <a:latin typeface="Cambria Math"/>
                                  </a:rPr>
                                  <m:t> </m:t>
                                </m:r>
                                <m:d>
                                  <m:dPr>
                                    <m:begChr m:val="["/>
                                    <m:endChr m:val="]"/>
                                    <m:ctrlPr>
                                      <a:rPr lang="en-US" i="1">
                                        <a:latin typeface="Cambria Math"/>
                                      </a:rPr>
                                    </m:ctrlPr>
                                  </m:dPr>
                                  <m:e>
                                    <m:sSup>
                                      <m:sSupPr>
                                        <m:ctrlPr>
                                          <a:rPr lang="en-US" i="1">
                                            <a:latin typeface="Cambria Math"/>
                                          </a:rPr>
                                        </m:ctrlPr>
                                      </m:sSupPr>
                                      <m:e>
                                        <m:r>
                                          <a:rPr lang="en-US" b="0" i="1" smtClean="0">
                                            <a:latin typeface="Cambria Math"/>
                                            <a:ea typeface="Cambria Math"/>
                                          </a:rPr>
                                          <m:t>𝐺</m:t>
                                        </m:r>
                                      </m:e>
                                      <m:sup>
                                        <m:d>
                                          <m:dPr>
                                            <m:ctrlPr>
                                              <a:rPr lang="en-US" i="1">
                                                <a:latin typeface="Cambria Math"/>
                                              </a:rPr>
                                            </m:ctrlPr>
                                          </m:dPr>
                                          <m:e>
                                            <m:r>
                                              <a:rPr lang="en-US" i="1">
                                                <a:latin typeface="Cambria Math"/>
                                              </a:rPr>
                                              <m:t>𝑛</m:t>
                                            </m:r>
                                          </m:e>
                                        </m:d>
                                      </m:sup>
                                    </m:sSup>
                                    <m:d>
                                      <m:dPr>
                                        <m:ctrlPr>
                                          <a:rPr lang="en-US" i="1">
                                            <a:latin typeface="Cambria Math"/>
                                          </a:rPr>
                                        </m:ctrlPr>
                                      </m:dPr>
                                      <m:e>
                                        <m:sSub>
                                          <m:sSubPr>
                                            <m:ctrlPr>
                                              <a:rPr lang="en-US" i="1">
                                                <a:latin typeface="Cambria Math"/>
                                              </a:rPr>
                                            </m:ctrlPr>
                                          </m:sSubPr>
                                          <m:e>
                                            <m:r>
                                              <a:rPr lang="en-US" i="1">
                                                <a:latin typeface="Cambria Math"/>
                                              </a:rPr>
                                              <m:t>𝑒</m:t>
                                            </m:r>
                                          </m:e>
                                          <m:sub>
                                            <m:r>
                                              <a:rPr lang="en-US" i="1">
                                                <a:latin typeface="Cambria Math"/>
                                              </a:rPr>
                                              <m:t>𝑗</m:t>
                                            </m:r>
                                          </m:sub>
                                        </m:sSub>
                                      </m:e>
                                    </m:d>
                                    <m:r>
                                      <a:rPr lang="en-US" b="0" i="1" smtClean="0">
                                        <a:latin typeface="Cambria Math"/>
                                      </a:rPr>
                                      <m:t> </m:t>
                                    </m:r>
                                    <m:r>
                                      <a:rPr lang="en-US" b="0" i="1" smtClean="0">
                                        <a:latin typeface="Cambria Math"/>
                                        <a:ea typeface="Cambria Math"/>
                                      </a:rPr>
                                      <m:t>×  </m:t>
                                    </m:r>
                                    <m:r>
                                      <a:rPr lang="en-US" b="0" i="1" smtClean="0">
                                        <a:latin typeface="Cambria Math"/>
                                        <a:ea typeface="Cambria Math"/>
                                      </a:rPr>
                                      <m:t>𝑠𝑖𝑚</m:t>
                                    </m:r>
                                    <m:d>
                                      <m:dPr>
                                        <m:ctrlPr>
                                          <a:rPr lang="en-US" b="0" i="1" smtClean="0">
                                            <a:latin typeface="Cambria Math"/>
                                            <a:ea typeface="Cambria Math"/>
                                          </a:rPr>
                                        </m:ctrlPr>
                                      </m:dPr>
                                      <m:e>
                                        <m:sSub>
                                          <m:sSubPr>
                                            <m:ctrlPr>
                                              <a:rPr lang="en-US" b="0" i="1" smtClean="0">
                                                <a:latin typeface="Cambria Math"/>
                                                <a:ea typeface="Cambria Math"/>
                                              </a:rPr>
                                            </m:ctrlPr>
                                          </m:sSubPr>
                                          <m:e>
                                            <m:r>
                                              <a:rPr lang="en-US" b="0" i="1" smtClean="0">
                                                <a:latin typeface="Cambria Math"/>
                                                <a:ea typeface="Cambria Math"/>
                                              </a:rPr>
                                              <m:t>𝑒</m:t>
                                            </m:r>
                                          </m:e>
                                          <m:sub>
                                            <m:r>
                                              <a:rPr lang="en-US" b="0" i="1" smtClean="0">
                                                <a:latin typeface="Cambria Math"/>
                                                <a:ea typeface="Cambria Math"/>
                                              </a:rPr>
                                              <m:t>𝑖</m:t>
                                            </m:r>
                                          </m:sub>
                                        </m:sSub>
                                        <m:sSub>
                                          <m:sSubPr>
                                            <m:ctrlPr>
                                              <a:rPr lang="en-US" i="1">
                                                <a:latin typeface="Cambria Math"/>
                                                <a:ea typeface="Cambria Math"/>
                                              </a:rPr>
                                            </m:ctrlPr>
                                          </m:sSubPr>
                                          <m:e>
                                            <m:r>
                                              <a:rPr lang="en-US" b="0" i="1" smtClean="0">
                                                <a:latin typeface="Cambria Math"/>
                                                <a:ea typeface="Cambria Math"/>
                                              </a:rPr>
                                              <m:t> ,   </m:t>
                                            </m:r>
                                            <m:r>
                                              <a:rPr lang="en-US" i="1">
                                                <a:latin typeface="Cambria Math"/>
                                                <a:ea typeface="Cambria Math"/>
                                              </a:rPr>
                                              <m:t>𝑒</m:t>
                                            </m:r>
                                          </m:e>
                                          <m:sub>
                                            <m:r>
                                              <a:rPr lang="en-US" b="0" i="1" smtClean="0">
                                                <a:latin typeface="Cambria Math"/>
                                                <a:ea typeface="Cambria Math"/>
                                              </a:rPr>
                                              <m:t>𝑗</m:t>
                                            </m:r>
                                          </m:sub>
                                        </m:sSub>
                                      </m:e>
                                    </m:d>
                                  </m:e>
                                </m:d>
                                <m:r>
                                  <a:rPr lang="en-US" b="0" i="1" smtClean="0">
                                    <a:latin typeface="Cambria Math"/>
                                  </a:rPr>
                                  <m:t> </m:t>
                                </m:r>
                              </m:e>
                            </m:nary>
                          </m:num>
                          <m:den>
                            <m:d>
                              <m:dPr>
                                <m:begChr m:val="|"/>
                                <m:endChr m:val="|"/>
                                <m:ctrlPr>
                                  <a:rPr lang="en-US" i="1">
                                    <a:latin typeface="Cambria Math"/>
                                  </a:rPr>
                                </m:ctrlPr>
                              </m:dPr>
                              <m:e>
                                <m:r>
                                  <a:rPr lang="en-US" i="1">
                                    <a:latin typeface="Cambria Math"/>
                                    <a:ea typeface="Cambria Math"/>
                                  </a:rPr>
                                  <m:t>𝐸</m:t>
                                </m:r>
                                <m:r>
                                  <a:rPr lang="en-US" b="0" i="1" smtClean="0">
                                    <a:latin typeface="Cambria Math"/>
                                    <a:ea typeface="Cambria Math"/>
                                  </a:rPr>
                                  <m:t>(</m:t>
                                </m:r>
                                <m:r>
                                  <a:rPr lang="en-US" b="0" i="1" smtClean="0">
                                    <a:latin typeface="Cambria Math"/>
                                    <a:ea typeface="Cambria Math"/>
                                  </a:rPr>
                                  <m:t>𝑐</m:t>
                                </m:r>
                                <m:r>
                                  <a:rPr lang="en-US" i="1">
                                    <a:latin typeface="Cambria Math"/>
                                    <a:ea typeface="Cambria Math"/>
                                  </a:rPr>
                                  <m:t>(</m:t>
                                </m:r>
                                <m:sSub>
                                  <m:sSubPr>
                                    <m:ctrlPr>
                                      <a:rPr lang="en-US" i="1">
                                        <a:latin typeface="Cambria Math"/>
                                        <a:ea typeface="Cambria Math"/>
                                      </a:rPr>
                                    </m:ctrlPr>
                                  </m:sSubPr>
                                  <m:e>
                                    <m:r>
                                      <a:rPr lang="en-US" b="0" i="1" smtClean="0">
                                        <a:latin typeface="Cambria Math"/>
                                        <a:ea typeface="Cambria Math"/>
                                      </a:rPr>
                                      <m:t>𝑒</m:t>
                                    </m:r>
                                  </m:e>
                                  <m:sub>
                                    <m:r>
                                      <a:rPr lang="en-US" i="1">
                                        <a:latin typeface="Cambria Math"/>
                                        <a:ea typeface="Cambria Math"/>
                                      </a:rPr>
                                      <m:t>𝑖</m:t>
                                    </m:r>
                                  </m:sub>
                                </m:sSub>
                                <m:r>
                                  <m:rPr>
                                    <m:brk m:alnAt="7"/>
                                  </m:rPr>
                                  <a:rPr lang="en-US" i="1">
                                    <a:latin typeface="Cambria Math"/>
                                    <a:ea typeface="Cambria Math"/>
                                  </a:rPr>
                                  <m:t>)</m:t>
                                </m:r>
                                <m:r>
                                  <a:rPr lang="en-US" b="0" i="1" smtClean="0">
                                    <a:latin typeface="Cambria Math"/>
                                    <a:ea typeface="Cambria Math"/>
                                  </a:rPr>
                                  <m:t>)</m:t>
                                </m:r>
                              </m:e>
                            </m:d>
                            <m:r>
                              <a:rPr lang="en-US" b="0" i="1" smtClean="0">
                                <a:latin typeface="Cambria Math"/>
                                <a:ea typeface="Cambria Math"/>
                              </a:rPr>
                              <m:t>−1</m:t>
                            </m:r>
                          </m:den>
                        </m:f>
                      </m:e>
                    </m:d>
                    <m:r>
                      <a:rPr lang="en-US" i="1">
                        <a:latin typeface="Cambria Math"/>
                      </a:rPr>
                      <m:t>+</m:t>
                    </m:r>
                    <m:d>
                      <m:dPr>
                        <m:ctrlPr>
                          <a:rPr lang="en-US" i="1">
                            <a:latin typeface="Cambria Math"/>
                          </a:rPr>
                        </m:ctrlPr>
                      </m:dPr>
                      <m:e>
                        <m:r>
                          <a:rPr lang="en-US" i="1">
                            <a:latin typeface="Cambria Math"/>
                          </a:rPr>
                          <m:t>1−</m:t>
                        </m:r>
                        <m:r>
                          <a:rPr lang="en-US" b="0" i="1" smtClean="0">
                            <a:latin typeface="Cambria Math"/>
                          </a:rPr>
                          <m:t>𝜆</m:t>
                        </m:r>
                      </m:e>
                    </m:d>
                  </m:oMath>
                </a14:m>
                <a:r>
                  <a:rPr lang="en-US" dirty="0"/>
                  <a:t> </a:t>
                </a:r>
                <a14:m>
                  <m:oMath xmlns:m="http://schemas.openxmlformats.org/officeDocument/2006/math">
                    <m:sSup>
                      <m:sSupPr>
                        <m:ctrlPr>
                          <a:rPr lang="el-GR" i="1">
                            <a:latin typeface="Cambria Math"/>
                            <a:ea typeface="Cambria Math"/>
                          </a:rPr>
                        </m:ctrlPr>
                      </m:sSupPr>
                      <m:e>
                        <m:r>
                          <a:rPr lang="en-US" b="0" i="1" smtClean="0">
                            <a:latin typeface="Cambria Math"/>
                            <a:ea typeface="Cambria Math"/>
                          </a:rPr>
                          <m:t>𝐺</m:t>
                        </m:r>
                      </m:e>
                      <m:sup>
                        <m:r>
                          <a:rPr lang="en-US" i="1">
                            <a:latin typeface="Cambria Math"/>
                            <a:ea typeface="Cambria Math"/>
                          </a:rPr>
                          <m:t>(</m:t>
                        </m:r>
                        <m:r>
                          <a:rPr lang="en-US" i="1">
                            <a:latin typeface="Cambria Math"/>
                            <a:ea typeface="Cambria Math"/>
                          </a:rPr>
                          <m:t>𝑛</m:t>
                        </m:r>
                        <m:r>
                          <a:rPr lang="en-US" i="1">
                            <a:latin typeface="Cambria Math"/>
                            <a:ea typeface="Cambria Math"/>
                          </a:rPr>
                          <m:t>+1)</m:t>
                        </m:r>
                      </m:sup>
                    </m:sSup>
                    <m:d>
                      <m:dPr>
                        <m:ctrlPr>
                          <a:rPr lang="en-US" i="1">
                            <a:latin typeface="Cambria Math"/>
                          </a:rPr>
                        </m:ctrlPr>
                      </m:dPr>
                      <m:e>
                        <m:sSub>
                          <m:sSubPr>
                            <m:ctrlPr>
                              <a:rPr lang="en-US" i="1" smtClean="0">
                                <a:latin typeface="Cambria Math"/>
                              </a:rPr>
                            </m:ctrlPr>
                          </m:sSubPr>
                          <m:e>
                            <m:r>
                              <a:rPr lang="en-US" b="0" i="1" smtClean="0">
                                <a:latin typeface="Cambria Math"/>
                              </a:rPr>
                              <m:t>𝑒</m:t>
                            </m:r>
                          </m:e>
                          <m:sub>
                            <m:r>
                              <a:rPr lang="en-US" b="0" i="1" smtClean="0">
                                <a:latin typeface="Cambria Math"/>
                              </a:rPr>
                              <m:t>𝑖</m:t>
                            </m:r>
                          </m:sub>
                        </m:sSub>
                      </m:e>
                    </m:d>
                  </m:oMath>
                </a14:m>
                <a:endParaRPr lang="en-US" dirty="0"/>
              </a:p>
              <a:p>
                <a:endParaRPr lang="en-US" dirty="0" smtClean="0"/>
              </a:p>
              <a:p>
                <a14:m>
                  <m:oMath xmlns:m="http://schemas.openxmlformats.org/officeDocument/2006/math">
                    <m:sSup>
                      <m:sSupPr>
                        <m:ctrlPr>
                          <a:rPr lang="el-GR" i="1">
                            <a:latin typeface="Cambria Math"/>
                            <a:ea typeface="Cambria Math"/>
                          </a:rPr>
                        </m:ctrlPr>
                      </m:sSupPr>
                      <m:e>
                        <m:acc>
                          <m:accPr>
                            <m:chr m:val="̂"/>
                            <m:ctrlPr>
                              <a:rPr lang="el-GR" i="1" smtClean="0">
                                <a:latin typeface="Cambria Math"/>
                                <a:ea typeface="Cambria Math"/>
                              </a:rPr>
                            </m:ctrlPr>
                          </m:accPr>
                          <m:e>
                            <m:r>
                              <a:rPr lang="en-US" b="0" i="1" smtClean="0">
                                <a:latin typeface="Cambria Math"/>
                                <a:ea typeface="Cambria Math"/>
                              </a:rPr>
                              <m:t>𝐵</m:t>
                            </m:r>
                          </m:e>
                        </m:acc>
                      </m:e>
                      <m:sup>
                        <m:r>
                          <a:rPr lang="en-US" i="1">
                            <a:latin typeface="Cambria Math"/>
                            <a:ea typeface="Cambria Math"/>
                          </a:rPr>
                          <m:t>(</m:t>
                        </m:r>
                        <m:r>
                          <a:rPr lang="en-US" i="1">
                            <a:latin typeface="Cambria Math"/>
                            <a:ea typeface="Cambria Math"/>
                          </a:rPr>
                          <m:t>𝑛</m:t>
                        </m:r>
                        <m:r>
                          <a:rPr lang="en-US" i="1">
                            <a:latin typeface="Cambria Math"/>
                            <a:ea typeface="Cambria Math"/>
                          </a:rPr>
                          <m:t>+1)</m:t>
                        </m:r>
                      </m:sup>
                    </m:sSup>
                    <m:d>
                      <m:dPr>
                        <m:ctrlPr>
                          <a:rPr lang="en-US" i="1">
                            <a:latin typeface="Cambria Math"/>
                          </a:rPr>
                        </m:ctrlPr>
                      </m:dPr>
                      <m:e>
                        <m:sSub>
                          <m:sSubPr>
                            <m:ctrlPr>
                              <a:rPr lang="en-US" i="1">
                                <a:latin typeface="Cambria Math"/>
                              </a:rPr>
                            </m:ctrlPr>
                          </m:sSubPr>
                          <m:e>
                            <m:r>
                              <a:rPr lang="en-US" i="1">
                                <a:latin typeface="Cambria Math"/>
                              </a:rPr>
                              <m:t>𝑐</m:t>
                            </m:r>
                          </m:e>
                          <m:sub>
                            <m:r>
                              <a:rPr lang="en-US" i="1">
                                <a:latin typeface="Cambria Math"/>
                              </a:rPr>
                              <m:t>𝑖</m:t>
                            </m:r>
                          </m:sub>
                        </m:sSub>
                      </m:e>
                    </m:d>
                    <m:r>
                      <a:rPr lang="en-US" i="1">
                        <a:latin typeface="Cambria Math"/>
                      </a:rPr>
                      <m:t>=</m:t>
                    </m:r>
                  </m:oMath>
                </a14:m>
                <a:r>
                  <a:rPr lang="en-US" dirty="0"/>
                  <a:t> </a:t>
                </a:r>
                <a14:m>
                  <m:oMath xmlns:m="http://schemas.openxmlformats.org/officeDocument/2006/math">
                    <m:f>
                      <m:fPr>
                        <m:ctrlPr>
                          <a:rPr lang="en-US" i="1">
                            <a:latin typeface="Cambria Math"/>
                          </a:rPr>
                        </m:ctrlPr>
                      </m:fPr>
                      <m:num>
                        <m:nary>
                          <m:naryPr>
                            <m:chr m:val="∑"/>
                            <m:supHide m:val="on"/>
                            <m:ctrlPr>
                              <a:rPr lang="en-US" i="1">
                                <a:latin typeface="Cambria Math"/>
                              </a:rPr>
                            </m:ctrlPr>
                          </m:naryPr>
                          <m:sub>
                            <m:sSub>
                              <m:sSubPr>
                                <m:ctrlPr>
                                  <a:rPr lang="en-US" i="1">
                                    <a:latin typeface="Cambria Math"/>
                                  </a:rPr>
                                </m:ctrlPr>
                              </m:sSubPr>
                              <m:e>
                                <m:r>
                                  <a:rPr lang="en-US" i="1">
                                    <a:latin typeface="Cambria Math"/>
                                  </a:rPr>
                                  <m:t>𝑒</m:t>
                                </m:r>
                              </m:e>
                              <m:sub>
                                <m:r>
                                  <a:rPr lang="en-US" i="1">
                                    <a:latin typeface="Cambria Math"/>
                                  </a:rPr>
                                  <m:t>𝑗</m:t>
                                </m:r>
                              </m:sub>
                            </m:sSub>
                            <m:r>
                              <m:rPr>
                                <m:brk m:alnAt="7"/>
                              </m:rPr>
                              <a:rPr lang="en-US" i="1">
                                <a:latin typeface="Cambria Math"/>
                                <a:ea typeface="Cambria Math"/>
                              </a:rPr>
                              <m:t>∈</m:t>
                            </m:r>
                            <m:r>
                              <a:rPr lang="en-US" i="1">
                                <a:latin typeface="Cambria Math"/>
                                <a:ea typeface="Cambria Math"/>
                              </a:rPr>
                              <m:t> </m:t>
                            </m:r>
                            <m:r>
                              <a:rPr lang="en-US" i="1">
                                <a:latin typeface="Cambria Math"/>
                                <a:ea typeface="Cambria Math"/>
                              </a:rPr>
                              <m:t>𝐸</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𝑐</m:t>
                                </m:r>
                              </m:e>
                              <m:sub>
                                <m:r>
                                  <a:rPr lang="en-US" i="1">
                                    <a:latin typeface="Cambria Math"/>
                                    <a:ea typeface="Cambria Math"/>
                                  </a:rPr>
                                  <m:t>𝑖</m:t>
                                </m:r>
                              </m:sub>
                            </m:sSub>
                            <m:r>
                              <m:rPr>
                                <m:brk m:alnAt="7"/>
                              </m:rPr>
                              <a:rPr lang="en-US" i="1">
                                <a:latin typeface="Cambria Math"/>
                                <a:ea typeface="Cambria Math"/>
                              </a:rPr>
                              <m:t>)</m:t>
                            </m:r>
                          </m:sub>
                          <m:sup/>
                          <m:e>
                            <m:r>
                              <a:rPr lang="en-US" b="0" i="1" smtClean="0">
                                <a:latin typeface="Cambria Math"/>
                                <a:ea typeface="Cambria Math"/>
                              </a:rPr>
                              <m:t> </m:t>
                            </m:r>
                            <m:d>
                              <m:dPr>
                                <m:begChr m:val="["/>
                                <m:endChr m:val="]"/>
                                <m:ctrlPr>
                                  <a:rPr lang="en-US" i="1">
                                    <a:latin typeface="Cambria Math"/>
                                  </a:rPr>
                                </m:ctrlPr>
                              </m:dPr>
                              <m:e>
                                <m:sSup>
                                  <m:sSupPr>
                                    <m:ctrlPr>
                                      <a:rPr lang="en-US" i="1">
                                        <a:latin typeface="Cambria Math"/>
                                      </a:rPr>
                                    </m:ctrlPr>
                                  </m:sSupPr>
                                  <m:e>
                                    <m:r>
                                      <a:rPr lang="en-US" b="0" i="1" smtClean="0">
                                        <a:latin typeface="Cambria Math"/>
                                        <a:ea typeface="Cambria Math"/>
                                      </a:rPr>
                                      <m:t>𝐺</m:t>
                                    </m:r>
                                  </m:e>
                                  <m:sup>
                                    <m:d>
                                      <m:dPr>
                                        <m:ctrlPr>
                                          <a:rPr lang="en-US" i="1">
                                            <a:latin typeface="Cambria Math"/>
                                          </a:rPr>
                                        </m:ctrlPr>
                                      </m:dPr>
                                      <m:e>
                                        <m:r>
                                          <a:rPr lang="en-US" i="1">
                                            <a:latin typeface="Cambria Math"/>
                                          </a:rPr>
                                          <m:t>𝑛</m:t>
                                        </m:r>
                                      </m:e>
                                    </m:d>
                                  </m:sup>
                                </m:sSup>
                                <m:d>
                                  <m:dPr>
                                    <m:ctrlPr>
                                      <a:rPr lang="en-US" i="1">
                                        <a:latin typeface="Cambria Math"/>
                                      </a:rPr>
                                    </m:ctrlPr>
                                  </m:dPr>
                                  <m:e>
                                    <m:sSub>
                                      <m:sSubPr>
                                        <m:ctrlPr>
                                          <a:rPr lang="en-US" i="1">
                                            <a:latin typeface="Cambria Math"/>
                                          </a:rPr>
                                        </m:ctrlPr>
                                      </m:sSubPr>
                                      <m:e>
                                        <m:r>
                                          <a:rPr lang="en-US" i="1">
                                            <a:latin typeface="Cambria Math"/>
                                          </a:rPr>
                                          <m:t>𝑒</m:t>
                                        </m:r>
                                      </m:e>
                                      <m:sub>
                                        <m:r>
                                          <a:rPr lang="en-US" i="1">
                                            <a:latin typeface="Cambria Math"/>
                                          </a:rPr>
                                          <m:t>𝑗</m:t>
                                        </m:r>
                                      </m:sub>
                                    </m:sSub>
                                  </m:e>
                                </m:d>
                                <m:sSup>
                                  <m:sSupPr>
                                    <m:ctrlPr>
                                      <a:rPr lang="en-US" i="1">
                                        <a:latin typeface="Cambria Math"/>
                                      </a:rPr>
                                    </m:ctrlPr>
                                  </m:sSupPr>
                                  <m:e>
                                    <m:r>
                                      <a:rPr lang="en-US" i="1">
                                        <a:latin typeface="Cambria Math"/>
                                      </a:rPr>
                                      <m:t> </m:t>
                                    </m:r>
                                    <m:r>
                                      <a:rPr lang="en-US" i="1">
                                        <a:latin typeface="Cambria Math"/>
                                        <a:ea typeface="Cambria Math"/>
                                      </a:rPr>
                                      <m:t>×</m:t>
                                    </m:r>
                                    <m:r>
                                      <a:rPr lang="en-US" b="0" i="1" smtClean="0">
                                        <a:latin typeface="Cambria Math"/>
                                        <a:ea typeface="Cambria Math"/>
                                      </a:rPr>
                                      <m:t>  </m:t>
                                    </m:r>
                                    <m:r>
                                      <a:rPr lang="en-US" b="0" i="1" smtClean="0">
                                        <a:latin typeface="Cambria Math"/>
                                        <a:ea typeface="Cambria Math"/>
                                      </a:rPr>
                                      <m:t>𝑇</m:t>
                                    </m:r>
                                  </m:e>
                                  <m:sup>
                                    <m:d>
                                      <m:dPr>
                                        <m:ctrlPr>
                                          <a:rPr lang="en-US" i="1">
                                            <a:latin typeface="Cambria Math"/>
                                          </a:rPr>
                                        </m:ctrlPr>
                                      </m:dPr>
                                      <m:e>
                                        <m:r>
                                          <a:rPr lang="en-US" i="1">
                                            <a:latin typeface="Cambria Math"/>
                                          </a:rPr>
                                          <m:t>𝑛</m:t>
                                        </m:r>
                                      </m:e>
                                    </m:d>
                                  </m:sup>
                                </m:sSup>
                                <m:d>
                                  <m:dPr>
                                    <m:ctrlPr>
                                      <a:rPr lang="en-US" i="1">
                                        <a:latin typeface="Cambria Math"/>
                                      </a:rPr>
                                    </m:ctrlPr>
                                  </m:dPr>
                                  <m:e>
                                    <m:r>
                                      <a:rPr lang="en-US" b="0" i="1" smtClean="0">
                                        <a:latin typeface="Cambria Math"/>
                                      </a:rPr>
                                      <m:t>𝑠</m:t>
                                    </m:r>
                                    <m:r>
                                      <a:rPr lang="en-US" i="1">
                                        <a:latin typeface="Cambria Math"/>
                                      </a:rPr>
                                      <m:t>(</m:t>
                                    </m:r>
                                    <m:sSub>
                                      <m:sSubPr>
                                        <m:ctrlPr>
                                          <a:rPr lang="en-US" i="1">
                                            <a:latin typeface="Cambria Math"/>
                                          </a:rPr>
                                        </m:ctrlPr>
                                      </m:sSubPr>
                                      <m:e>
                                        <m:r>
                                          <a:rPr lang="en-US" i="1">
                                            <a:latin typeface="Cambria Math"/>
                                          </a:rPr>
                                          <m:t>𝑒</m:t>
                                        </m:r>
                                      </m:e>
                                      <m:sub>
                                        <m:r>
                                          <a:rPr lang="en-US" i="1">
                                            <a:latin typeface="Cambria Math"/>
                                          </a:rPr>
                                          <m:t>𝑗</m:t>
                                        </m:r>
                                      </m:sub>
                                    </m:sSub>
                                    <m:r>
                                      <a:rPr lang="en-US" i="1">
                                        <a:latin typeface="Cambria Math"/>
                                      </a:rPr>
                                      <m:t>)</m:t>
                                    </m:r>
                                  </m:e>
                                </m:d>
                                <m:r>
                                  <a:rPr lang="en-US" b="0" i="1" smtClean="0">
                                    <a:latin typeface="Cambria Math"/>
                                  </a:rPr>
                                  <m:t> </m:t>
                                </m:r>
                                <m:r>
                                  <a:rPr lang="en-US" b="0" i="1" smtClean="0">
                                    <a:latin typeface="Cambria Math"/>
                                    <a:ea typeface="Cambria Math"/>
                                  </a:rPr>
                                  <m:t>×  </m:t>
                                </m:r>
                                <m:r>
                                  <a:rPr lang="en-US" b="0" i="1" smtClean="0">
                                    <a:latin typeface="Cambria Math"/>
                                    <a:ea typeface="Cambria Math"/>
                                  </a:rPr>
                                  <m:t>𝑟𝑒𝑙</m:t>
                                </m:r>
                                <m:r>
                                  <a:rPr lang="en-US" b="0" i="1" smtClean="0">
                                    <a:latin typeface="Cambria Math"/>
                                    <a:ea typeface="Cambria Math"/>
                                  </a:rPr>
                                  <m:t>(</m:t>
                                </m:r>
                                <m:sSub>
                                  <m:sSubPr>
                                    <m:ctrlPr>
                                      <a:rPr lang="en-US" i="1">
                                        <a:latin typeface="Cambria Math"/>
                                      </a:rPr>
                                    </m:ctrlPr>
                                  </m:sSubPr>
                                  <m:e>
                                    <m:r>
                                      <a:rPr lang="en-US" i="1">
                                        <a:latin typeface="Cambria Math"/>
                                      </a:rPr>
                                      <m:t>𝑒</m:t>
                                    </m:r>
                                  </m:e>
                                  <m:sub>
                                    <m:r>
                                      <a:rPr lang="en-US" i="1">
                                        <a:latin typeface="Cambria Math"/>
                                      </a:rPr>
                                      <m:t>𝑗</m:t>
                                    </m:r>
                                  </m:sub>
                                </m:sSub>
                                <m:sSub>
                                  <m:sSubPr>
                                    <m:ctrlPr>
                                      <a:rPr lang="en-US" i="1">
                                        <a:latin typeface="Cambria Math"/>
                                      </a:rPr>
                                    </m:ctrlPr>
                                  </m:sSubPr>
                                  <m:e>
                                    <m:r>
                                      <a:rPr lang="en-US" b="0" i="1" smtClean="0">
                                        <a:latin typeface="Cambria Math"/>
                                      </a:rPr>
                                      <m:t> ,   </m:t>
                                    </m:r>
                                    <m:r>
                                      <a:rPr lang="en-US" b="0" i="1" smtClean="0">
                                        <a:latin typeface="Cambria Math"/>
                                      </a:rPr>
                                      <m:t>𝑐</m:t>
                                    </m:r>
                                  </m:e>
                                  <m:sub>
                                    <m:r>
                                      <a:rPr lang="en-US" b="0" i="1" smtClean="0">
                                        <a:latin typeface="Cambria Math"/>
                                      </a:rPr>
                                      <m:t>𝑖</m:t>
                                    </m:r>
                                  </m:sub>
                                </m:sSub>
                                <m:r>
                                  <a:rPr lang="en-US" b="0" i="1" smtClean="0">
                                    <a:latin typeface="Cambria Math"/>
                                    <a:ea typeface="Cambria Math"/>
                                  </a:rPr>
                                  <m:t>)</m:t>
                                </m:r>
                              </m:e>
                            </m:d>
                            <m:r>
                              <a:rPr lang="en-US" b="0" i="1" smtClean="0">
                                <a:latin typeface="Cambria Math"/>
                                <a:ea typeface="Cambria Math"/>
                              </a:rPr>
                              <m:t> </m:t>
                            </m:r>
                          </m:e>
                        </m:nary>
                      </m:num>
                      <m:den>
                        <m:d>
                          <m:dPr>
                            <m:begChr m:val="|"/>
                            <m:endChr m:val="|"/>
                            <m:ctrlPr>
                              <a:rPr lang="en-US" i="1">
                                <a:latin typeface="Cambria Math"/>
                              </a:rPr>
                            </m:ctrlPr>
                          </m:dPr>
                          <m:e>
                            <m:r>
                              <a:rPr lang="en-US" i="1">
                                <a:latin typeface="Cambria Math"/>
                                <a:ea typeface="Cambria Math"/>
                              </a:rPr>
                              <m:t>𝐸</m:t>
                            </m:r>
                            <m:r>
                              <a:rPr lang="en-US" i="1">
                                <a:latin typeface="Cambria Math"/>
                                <a:ea typeface="Cambria Math"/>
                              </a:rPr>
                              <m:t>(</m:t>
                            </m:r>
                            <m:sSub>
                              <m:sSubPr>
                                <m:ctrlPr>
                                  <a:rPr lang="en-US" i="1">
                                    <a:latin typeface="Cambria Math"/>
                                    <a:ea typeface="Cambria Math"/>
                                  </a:rPr>
                                </m:ctrlPr>
                              </m:sSubPr>
                              <m:e>
                                <m:r>
                                  <a:rPr lang="en-US" b="0" i="1" smtClean="0">
                                    <a:latin typeface="Cambria Math"/>
                                    <a:ea typeface="Cambria Math"/>
                                  </a:rPr>
                                  <m:t>𝑐</m:t>
                                </m:r>
                              </m:e>
                              <m:sub>
                                <m:r>
                                  <a:rPr lang="en-US" i="1">
                                    <a:latin typeface="Cambria Math"/>
                                    <a:ea typeface="Cambria Math"/>
                                  </a:rPr>
                                  <m:t>𝑖</m:t>
                                </m:r>
                              </m:sub>
                            </m:sSub>
                            <m:r>
                              <m:rPr>
                                <m:brk m:alnAt="7"/>
                              </m:rPr>
                              <a:rPr lang="en-US" i="1">
                                <a:latin typeface="Cambria Math"/>
                                <a:ea typeface="Cambria Math"/>
                              </a:rPr>
                              <m:t>)</m:t>
                            </m:r>
                          </m:e>
                        </m:d>
                      </m:den>
                    </m:f>
                  </m:oMath>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838199" y="1752600"/>
                <a:ext cx="8153401" cy="4085772"/>
              </a:xfrm>
              <a:prstGeom prst="rect">
                <a:avLst/>
              </a:prstGeom>
              <a:blipFill rotWithShape="1">
                <a:blip r:embed="rId3"/>
                <a:stretch>
                  <a:fillRect/>
                </a:stretch>
              </a:blipFill>
            </p:spPr>
            <p:txBody>
              <a:bodyPr/>
              <a:lstStyle/>
              <a:p>
                <a:r>
                  <a:rPr lang="en-US">
                    <a:noFill/>
                  </a:rPr>
                  <a:t> </a:t>
                </a:r>
              </a:p>
            </p:txBody>
          </p:sp>
        </mc:Fallback>
      </mc:AlternateContent>
      <p:sp>
        <p:nvSpPr>
          <p:cNvPr id="6" name="Title 5"/>
          <p:cNvSpPr>
            <a:spLocks noGrp="1"/>
          </p:cNvSpPr>
          <p:nvPr>
            <p:ph type="title"/>
          </p:nvPr>
        </p:nvSpPr>
        <p:spPr/>
        <p:txBody>
          <a:bodyPr/>
          <a:lstStyle/>
          <a:p>
            <a:r>
              <a:rPr lang="en-US" dirty="0" smtClean="0"/>
              <a:t>Computing Trust scores</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113</a:t>
            </a:fld>
            <a:endParaRPr lang="en-US" altLang="zh-TW" dirty="0"/>
          </a:p>
        </p:txBody>
      </p:sp>
      <p:sp>
        <p:nvSpPr>
          <p:cNvPr id="15" name="Rounded Rectangular Callout 14"/>
          <p:cNvSpPr/>
          <p:nvPr/>
        </p:nvSpPr>
        <p:spPr>
          <a:xfrm>
            <a:off x="6774543" y="3350079"/>
            <a:ext cx="2057400" cy="800100"/>
          </a:xfrm>
          <a:prstGeom prst="wedgeRoundRectCallout">
            <a:avLst>
              <a:gd name="adj1" fmla="val -132862"/>
              <a:gd name="adj2" fmla="val 71571"/>
              <a:gd name="adj3" fmla="val 16667"/>
            </a:avLst>
          </a:prstGeom>
          <a:solidFill>
            <a:srgbClr val="CCECFF">
              <a:alpha val="4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8A"/>
                </a:solidFill>
              </a:rPr>
              <a:t>Similarity of evidence </a:t>
            </a:r>
            <a:r>
              <a:rPr lang="en-US" sz="2000" dirty="0" err="1" smtClean="0">
                <a:solidFill>
                  <a:srgbClr val="00008A"/>
                </a:solidFill>
              </a:rPr>
              <a:t>e</a:t>
            </a:r>
            <a:r>
              <a:rPr lang="en-US" sz="2000" baseline="-25000" dirty="0" err="1" smtClean="0">
                <a:solidFill>
                  <a:srgbClr val="00008A"/>
                </a:solidFill>
              </a:rPr>
              <a:t>i</a:t>
            </a:r>
            <a:r>
              <a:rPr lang="en-US" sz="2000" dirty="0" smtClean="0">
                <a:solidFill>
                  <a:srgbClr val="00008A"/>
                </a:solidFill>
              </a:rPr>
              <a:t> to </a:t>
            </a:r>
            <a:r>
              <a:rPr lang="en-US" sz="2000" dirty="0" err="1" smtClean="0">
                <a:solidFill>
                  <a:srgbClr val="00008A"/>
                </a:solidFill>
              </a:rPr>
              <a:t>e</a:t>
            </a:r>
            <a:r>
              <a:rPr lang="en-US" sz="2000" baseline="-25000" dirty="0" err="1" smtClean="0">
                <a:solidFill>
                  <a:srgbClr val="00008A"/>
                </a:solidFill>
              </a:rPr>
              <a:t>j</a:t>
            </a:r>
            <a:endParaRPr lang="en-US" sz="2000" baseline="-25000" dirty="0">
              <a:solidFill>
                <a:srgbClr val="00008A"/>
              </a:solidFill>
            </a:endParaRPr>
          </a:p>
        </p:txBody>
      </p:sp>
      <p:sp>
        <p:nvSpPr>
          <p:cNvPr id="17" name="Rounded Rectangular Callout 16"/>
          <p:cNvSpPr/>
          <p:nvPr/>
        </p:nvSpPr>
        <p:spPr>
          <a:xfrm>
            <a:off x="6559793" y="5353050"/>
            <a:ext cx="2050807" cy="895350"/>
          </a:xfrm>
          <a:prstGeom prst="wedgeRoundRectCallout">
            <a:avLst>
              <a:gd name="adj1" fmla="val -117313"/>
              <a:gd name="adj2" fmla="val -43603"/>
              <a:gd name="adj3" fmla="val 16667"/>
            </a:avLst>
          </a:prstGeom>
          <a:solidFill>
            <a:srgbClr val="CCECFF">
              <a:alpha val="4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8A"/>
                </a:solidFill>
              </a:rPr>
              <a:t>Relevance of evidence </a:t>
            </a:r>
            <a:r>
              <a:rPr lang="en-US" sz="2000" dirty="0" err="1" smtClean="0">
                <a:solidFill>
                  <a:srgbClr val="00008A"/>
                </a:solidFill>
              </a:rPr>
              <a:t>e</a:t>
            </a:r>
            <a:r>
              <a:rPr lang="en-US" sz="2000" baseline="-25000" dirty="0" err="1" smtClean="0">
                <a:solidFill>
                  <a:srgbClr val="00008A"/>
                </a:solidFill>
              </a:rPr>
              <a:t>j</a:t>
            </a:r>
            <a:r>
              <a:rPr lang="en-US" sz="2000" dirty="0" smtClean="0">
                <a:solidFill>
                  <a:srgbClr val="00008A"/>
                </a:solidFill>
              </a:rPr>
              <a:t> to claim c</a:t>
            </a:r>
            <a:r>
              <a:rPr lang="en-US" sz="2000" baseline="-25000" dirty="0" smtClean="0">
                <a:solidFill>
                  <a:srgbClr val="00008A"/>
                </a:solidFill>
              </a:rPr>
              <a:t>i</a:t>
            </a:r>
            <a:endParaRPr lang="en-US" sz="2000" baseline="-25000" dirty="0">
              <a:solidFill>
                <a:srgbClr val="00008A"/>
              </a:solidFill>
            </a:endParaRPr>
          </a:p>
        </p:txBody>
      </p:sp>
      <p:sp>
        <p:nvSpPr>
          <p:cNvPr id="20" name="Rounded Rectangle 19"/>
          <p:cNvSpPr/>
          <p:nvPr/>
        </p:nvSpPr>
        <p:spPr>
          <a:xfrm>
            <a:off x="4238172" y="3439884"/>
            <a:ext cx="1324428" cy="427942"/>
          </a:xfrm>
          <a:prstGeom prst="roundRect">
            <a:avLst/>
          </a:prstGeom>
          <a:noFill/>
          <a:ln>
            <a:solidFill>
              <a:srgbClr val="000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3513" y="111318"/>
            <a:ext cx="3655986" cy="2374254"/>
          </a:xfrm>
          <a:prstGeom prst="rect">
            <a:avLst/>
          </a:prstGeom>
        </p:spPr>
      </p:pic>
      <p:sp>
        <p:nvSpPr>
          <p:cNvPr id="21" name="Rounded Rectangle 20"/>
          <p:cNvSpPr/>
          <p:nvPr/>
        </p:nvSpPr>
        <p:spPr>
          <a:xfrm>
            <a:off x="5410200" y="152630"/>
            <a:ext cx="914400" cy="685570"/>
          </a:xfrm>
          <a:prstGeom prst="roundRect">
            <a:avLst/>
          </a:prstGeom>
          <a:noFill/>
          <a:ln>
            <a:solidFill>
              <a:srgbClr val="000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559793" y="148965"/>
            <a:ext cx="1277921" cy="22604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010400" y="152401"/>
            <a:ext cx="838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405742" y="3458258"/>
            <a:ext cx="838200" cy="3871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558142" y="4290787"/>
            <a:ext cx="3309258" cy="3755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16200000">
            <a:off x="7086600" y="2438401"/>
            <a:ext cx="457200" cy="152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ular Callout 15"/>
          <p:cNvSpPr/>
          <p:nvPr/>
        </p:nvSpPr>
        <p:spPr>
          <a:xfrm>
            <a:off x="4724400" y="2590800"/>
            <a:ext cx="3113314" cy="609600"/>
          </a:xfrm>
          <a:prstGeom prst="wedgeRoundRectCallout">
            <a:avLst>
              <a:gd name="adj1" fmla="val -115259"/>
              <a:gd name="adj2" fmla="val 224858"/>
              <a:gd name="adj3" fmla="val 16667"/>
            </a:avLst>
          </a:prstGeom>
          <a:solidFill>
            <a:srgbClr val="CCECFF">
              <a:alpha val="4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8A"/>
                </a:solidFill>
              </a:rPr>
              <a:t>Sum over all other pieces of evidence for claim c(</a:t>
            </a:r>
            <a:r>
              <a:rPr lang="en-US" sz="2000" dirty="0" err="1">
                <a:solidFill>
                  <a:srgbClr val="00008A"/>
                </a:solidFill>
              </a:rPr>
              <a:t>e</a:t>
            </a:r>
            <a:r>
              <a:rPr lang="en-US" sz="2000" baseline="-25000" dirty="0" err="1">
                <a:solidFill>
                  <a:srgbClr val="00008A"/>
                </a:solidFill>
              </a:rPr>
              <a:t>i</a:t>
            </a:r>
            <a:r>
              <a:rPr lang="en-US" sz="2000" dirty="0" smtClean="0">
                <a:solidFill>
                  <a:srgbClr val="00008A"/>
                </a:solidFill>
              </a:rPr>
              <a:t>)</a:t>
            </a:r>
            <a:endParaRPr lang="en-US" sz="2000" baseline="-25000" dirty="0">
              <a:solidFill>
                <a:srgbClr val="00008A"/>
              </a:solidFill>
            </a:endParaRPr>
          </a:p>
        </p:txBody>
      </p:sp>
      <p:sp>
        <p:nvSpPr>
          <p:cNvPr id="26" name="Rounded Rectangular Callout 25"/>
          <p:cNvSpPr/>
          <p:nvPr/>
        </p:nvSpPr>
        <p:spPr>
          <a:xfrm>
            <a:off x="4343400" y="2514600"/>
            <a:ext cx="2743200" cy="800100"/>
          </a:xfrm>
          <a:prstGeom prst="wedgeRoundRectCallout">
            <a:avLst>
              <a:gd name="adj1" fmla="val -61256"/>
              <a:gd name="adj2" fmla="val -111649"/>
              <a:gd name="adj3" fmla="val 16667"/>
            </a:avLst>
          </a:prstGeom>
          <a:solidFill>
            <a:srgbClr val="CCECFF">
              <a:alpha val="4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8A"/>
                </a:solidFill>
              </a:rPr>
              <a:t>Trustworthiness of source of evidence </a:t>
            </a:r>
            <a:r>
              <a:rPr lang="en-US" sz="2000" dirty="0" err="1" smtClean="0">
                <a:solidFill>
                  <a:srgbClr val="00008A"/>
                </a:solidFill>
              </a:rPr>
              <a:t>e</a:t>
            </a:r>
            <a:r>
              <a:rPr lang="en-US" sz="2000" baseline="-25000" dirty="0" err="1" smtClean="0">
                <a:solidFill>
                  <a:srgbClr val="00008A"/>
                </a:solidFill>
              </a:rPr>
              <a:t>j</a:t>
            </a:r>
            <a:endParaRPr lang="en-US" sz="2000" baseline="-25000" dirty="0">
              <a:solidFill>
                <a:srgbClr val="00008A"/>
              </a:solidFill>
            </a:endParaRPr>
          </a:p>
        </p:txBody>
      </p:sp>
      <p:sp>
        <p:nvSpPr>
          <p:cNvPr id="27" name="Rounded Rectangle 26"/>
          <p:cNvSpPr/>
          <p:nvPr/>
        </p:nvSpPr>
        <p:spPr>
          <a:xfrm>
            <a:off x="3048000" y="1705658"/>
            <a:ext cx="685800" cy="4279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999514" y="148965"/>
            <a:ext cx="838200" cy="22604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938814" y="1705658"/>
            <a:ext cx="961572" cy="427942"/>
          </a:xfrm>
          <a:prstGeom prst="roundRect">
            <a:avLst/>
          </a:prstGeom>
          <a:noFill/>
          <a:ln>
            <a:solidFill>
              <a:srgbClr val="000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373513" y="137886"/>
            <a:ext cx="951087" cy="2271486"/>
          </a:xfrm>
          <a:prstGeom prst="roundRect">
            <a:avLst/>
          </a:prstGeom>
          <a:noFill/>
          <a:ln>
            <a:solidFill>
              <a:srgbClr val="000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053942" y="4501243"/>
            <a:ext cx="1099458" cy="3755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1000" y="3429000"/>
            <a:ext cx="8458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2617337"/>
            <a:ext cx="3886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 y="5047344"/>
            <a:ext cx="5562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381000" y="2895600"/>
            <a:ext cx="457200" cy="152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81000" y="3566886"/>
            <a:ext cx="457200" cy="152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381000" y="5410200"/>
            <a:ext cx="457200" cy="152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16200000">
            <a:off x="5791200" y="2438401"/>
            <a:ext cx="457200" cy="152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16200000">
            <a:off x="8458200" y="2438401"/>
            <a:ext cx="457200" cy="152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81000" y="1676400"/>
            <a:ext cx="45339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1000" y="3886200"/>
            <a:ext cx="8458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Arrow 35"/>
          <p:cNvSpPr/>
          <p:nvPr/>
        </p:nvSpPr>
        <p:spPr>
          <a:xfrm>
            <a:off x="381000" y="4572000"/>
            <a:ext cx="457200" cy="152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p:cNvSpPr/>
          <p:nvPr/>
        </p:nvSpPr>
        <p:spPr>
          <a:xfrm>
            <a:off x="381000" y="2057400"/>
            <a:ext cx="457200" cy="152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9609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7"/>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29"/>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8"/>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30"/>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2"/>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40"/>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4"/>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24"/>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20"/>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21"/>
                                        </p:tgtEl>
                                        <p:attrNameLst>
                                          <p:attrName>style.visibility</p:attrName>
                                        </p:attrNameLst>
                                      </p:cBhvr>
                                      <p:to>
                                        <p:strVal val="hidden"/>
                                      </p:to>
                                    </p:set>
                                  </p:childTnLst>
                                </p:cTn>
                              </p:par>
                              <p:par>
                                <p:cTn id="82" presetID="1" presetClass="entr" presetSubtype="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childTnLst>
                                </p:cTn>
                              </p:par>
                              <p:par>
                                <p:cTn id="84" presetID="1" presetClass="exit" presetSubtype="0" fill="hold" grpId="1" nodeType="withEffect">
                                  <p:stCondLst>
                                    <p:cond delay="0"/>
                                  </p:stCondLst>
                                  <p:childTnLst>
                                    <p:set>
                                      <p:cBhvr>
                                        <p:cTn id="85" dur="1" fill="hold">
                                          <p:stCondLst>
                                            <p:cond delay="0"/>
                                          </p:stCondLst>
                                        </p:cTn>
                                        <p:tgtEl>
                                          <p:spTgt spid="35"/>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childTnLst>
                                </p:cTn>
                              </p:par>
                              <p:par>
                                <p:cTn id="92" presetID="1" presetClass="exit" presetSubtype="0" fill="hold" grpId="1" nodeType="withEffect">
                                  <p:stCondLst>
                                    <p:cond delay="0"/>
                                  </p:stCondLst>
                                  <p:childTnLst>
                                    <p:set>
                                      <p:cBhvr>
                                        <p:cTn id="93" dur="1" fill="hold">
                                          <p:stCondLst>
                                            <p:cond delay="0"/>
                                          </p:stCondLst>
                                        </p:cTn>
                                        <p:tgtEl>
                                          <p:spTgt spid="23"/>
                                        </p:tgtEl>
                                        <p:attrNameLst>
                                          <p:attrName>style.visibility</p:attrName>
                                        </p:attrNameLst>
                                      </p:cBhvr>
                                      <p:to>
                                        <p:strVal val="hidden"/>
                                      </p:to>
                                    </p:set>
                                  </p:childTnLst>
                                </p:cTn>
                              </p:par>
                              <p:par>
                                <p:cTn id="94" presetID="1"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xit" presetSubtype="0" fill="hold" grpId="0" nodeType="clickEffect">
                                  <p:stCondLst>
                                    <p:cond delay="0"/>
                                  </p:stCondLst>
                                  <p:childTnLst>
                                    <p:set>
                                      <p:cBhvr>
                                        <p:cTn id="107" dur="1" fill="hold">
                                          <p:stCondLst>
                                            <p:cond delay="0"/>
                                          </p:stCondLst>
                                        </p:cTn>
                                        <p:tgtEl>
                                          <p:spTgt spid="13"/>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33"/>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25"/>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2"/>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5"/>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16"/>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36"/>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39"/>
                                        </p:tgtEl>
                                        <p:attrNameLst>
                                          <p:attrName>style.visibility</p:attrName>
                                        </p:attrNameLst>
                                      </p:cBhvr>
                                      <p:to>
                                        <p:strVal val="hidden"/>
                                      </p:to>
                                    </p:set>
                                  </p:childTnLst>
                                </p:cTn>
                              </p:par>
                              <p:par>
                                <p:cTn id="122" presetID="1" presetClass="entr" presetSubtype="0"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childTnLst>
                                </p:cTn>
                              </p:par>
                              <p:par>
                                <p:cTn id="124" presetID="1" presetClass="entr" presetSubtype="0" fill="hold" grpId="2" nodeType="withEffect">
                                  <p:stCondLst>
                                    <p:cond delay="0"/>
                                  </p:stCondLst>
                                  <p:childTnLst>
                                    <p:set>
                                      <p:cBhvr>
                                        <p:cTn id="125" dur="1" fill="hold">
                                          <p:stCondLst>
                                            <p:cond delay="0"/>
                                          </p:stCondLst>
                                        </p:cTn>
                                        <p:tgtEl>
                                          <p:spTgt spid="40"/>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39" grpId="0" animBg="1"/>
      <p:bldP spid="39" grpId="1" animBg="1"/>
      <p:bldP spid="16" grpId="0" animBg="1"/>
      <p:bldP spid="16"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3" grpId="0" animBg="1"/>
      <p:bldP spid="33" grpId="1" animBg="1"/>
      <p:bldP spid="10" grpId="0" animBg="1"/>
      <p:bldP spid="11" grpId="0" animBg="1"/>
      <p:bldP spid="13" grpId="0" animBg="1"/>
      <p:bldP spid="34" grpId="0" animBg="1"/>
      <p:bldP spid="34" grpId="1" animBg="1"/>
      <p:bldP spid="35" grpId="0" animBg="1"/>
      <p:bldP spid="35" grpId="1" animBg="1"/>
      <p:bldP spid="37" grpId="0" animBg="1"/>
      <p:bldP spid="38" grpId="0" animBg="1"/>
      <p:bldP spid="38" grpId="1" animBg="1"/>
      <p:bldP spid="40" grpId="0" animBg="1"/>
      <p:bldP spid="40" grpId="1" animBg="1"/>
      <p:bldP spid="40" grpId="2" animBg="1"/>
      <p:bldP spid="31" grpId="0" animBg="1"/>
      <p:bldP spid="14" grpId="0" animBg="1"/>
      <p:bldP spid="36" grpId="0" animBg="1"/>
      <p:bldP spid="36" grpId="1" animBg="1"/>
      <p:bldP spid="2" grpId="0" animBg="1"/>
      <p:bldP spid="2" grpId="1"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91600" cy="533400"/>
          </a:xfrm>
        </p:spPr>
        <p:txBody>
          <a:bodyPr/>
          <a:lstStyle/>
          <a:p>
            <a:r>
              <a:rPr lang="en-US" dirty="0" smtClean="0"/>
              <a:t>Generality: Relationship to other models</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114</a:t>
            </a:fld>
            <a:endParaRPr lang="en-US" altLang="zh-TW" dirty="0"/>
          </a:p>
        </p:txBody>
      </p:sp>
      <p:grpSp>
        <p:nvGrpSpPr>
          <p:cNvPr id="57" name="Group 56"/>
          <p:cNvGrpSpPr/>
          <p:nvPr/>
        </p:nvGrpSpPr>
        <p:grpSpPr>
          <a:xfrm>
            <a:off x="1828800" y="1447800"/>
            <a:ext cx="5257800" cy="3352800"/>
            <a:chOff x="3810000" y="1600200"/>
            <a:chExt cx="5257800" cy="3352800"/>
          </a:xfrm>
        </p:grpSpPr>
        <p:sp>
          <p:nvSpPr>
            <p:cNvPr id="59" name="Oval 58"/>
            <p:cNvSpPr/>
            <p:nvPr/>
          </p:nvSpPr>
          <p:spPr>
            <a:xfrm>
              <a:off x="4343400" y="1828800"/>
              <a:ext cx="685800" cy="685800"/>
            </a:xfrm>
            <a:prstGeom prst="ellipse">
              <a:avLst/>
            </a:prstGeom>
            <a:solidFill>
              <a:srgbClr val="57D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8229600" y="3048000"/>
              <a:ext cx="685800" cy="685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4343400" y="3048000"/>
              <a:ext cx="685800" cy="685800"/>
            </a:xfrm>
            <a:prstGeom prst="ellipse">
              <a:avLst/>
            </a:prstGeom>
            <a:solidFill>
              <a:srgbClr val="57D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4343400" y="4038600"/>
              <a:ext cx="685800" cy="685800"/>
            </a:xfrm>
            <a:prstGeom prst="ellipse">
              <a:avLst/>
            </a:prstGeom>
            <a:solidFill>
              <a:srgbClr val="57D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6318765" y="1866900"/>
              <a:ext cx="577728" cy="609600"/>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6318765" y="4076700"/>
              <a:ext cx="577728" cy="609600"/>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6318765" y="3086100"/>
              <a:ext cx="577728" cy="609600"/>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Straight Connector 65"/>
            <p:cNvCxnSpPr>
              <a:stCxn id="59" idx="6"/>
              <a:endCxn id="63" idx="2"/>
            </p:cNvCxnSpPr>
            <p:nvPr/>
          </p:nvCxnSpPr>
          <p:spPr>
            <a:xfrm>
              <a:off x="5029200" y="2171700"/>
              <a:ext cx="1289565" cy="0"/>
            </a:xfrm>
            <a:prstGeom prst="line">
              <a:avLst/>
            </a:prstGeom>
            <a:ln w="25400">
              <a:solidFill>
                <a:srgbClr val="00008A"/>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5" idx="6"/>
              <a:endCxn id="60" idx="2"/>
            </p:cNvCxnSpPr>
            <p:nvPr/>
          </p:nvCxnSpPr>
          <p:spPr>
            <a:xfrm>
              <a:off x="6896493" y="3390900"/>
              <a:ext cx="1333107"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4" idx="6"/>
              <a:endCxn id="60" idx="2"/>
            </p:cNvCxnSpPr>
            <p:nvPr/>
          </p:nvCxnSpPr>
          <p:spPr>
            <a:xfrm flipV="1">
              <a:off x="6896493" y="3390900"/>
              <a:ext cx="1333107" cy="99060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3" idx="6"/>
              <a:endCxn id="60" idx="2"/>
            </p:cNvCxnSpPr>
            <p:nvPr/>
          </p:nvCxnSpPr>
          <p:spPr>
            <a:xfrm>
              <a:off x="6896493" y="2171700"/>
              <a:ext cx="1333107" cy="121920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1" idx="6"/>
              <a:endCxn id="65" idx="2"/>
            </p:cNvCxnSpPr>
            <p:nvPr/>
          </p:nvCxnSpPr>
          <p:spPr>
            <a:xfrm>
              <a:off x="5029200" y="3390900"/>
              <a:ext cx="1289565" cy="0"/>
            </a:xfrm>
            <a:prstGeom prst="line">
              <a:avLst/>
            </a:prstGeom>
            <a:ln w="25400">
              <a:solidFill>
                <a:srgbClr val="00008A"/>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2" idx="6"/>
              <a:endCxn id="64" idx="2"/>
            </p:cNvCxnSpPr>
            <p:nvPr/>
          </p:nvCxnSpPr>
          <p:spPr>
            <a:xfrm>
              <a:off x="5029200" y="4381500"/>
              <a:ext cx="1289565" cy="0"/>
            </a:xfrm>
            <a:prstGeom prst="line">
              <a:avLst/>
            </a:prstGeom>
            <a:ln w="25400">
              <a:solidFill>
                <a:srgbClr val="00008A"/>
              </a:solidFill>
            </a:ln>
          </p:spPr>
          <p:style>
            <a:lnRef idx="1">
              <a:schemeClr val="accent1"/>
            </a:lnRef>
            <a:fillRef idx="0">
              <a:schemeClr val="accent1"/>
            </a:fillRef>
            <a:effectRef idx="0">
              <a:schemeClr val="accent1"/>
            </a:effectRef>
            <a:fontRef idx="minor">
              <a:schemeClr val="tx1"/>
            </a:fontRef>
          </p:style>
        </p:cxnSp>
        <p:graphicFrame>
          <p:nvGraphicFramePr>
            <p:cNvPr id="72" name="Object 71"/>
            <p:cNvGraphicFramePr>
              <a:graphicFrameLocks noChangeAspect="1"/>
            </p:cNvGraphicFramePr>
            <p:nvPr>
              <p:extLst>
                <p:ext uri="{D42A27DB-BD31-4B8C-83A1-F6EECF244321}">
                  <p14:modId xmlns:p14="http://schemas.microsoft.com/office/powerpoint/2010/main" val="824548854"/>
                </p:ext>
              </p:extLst>
            </p:nvPr>
          </p:nvGraphicFramePr>
          <p:xfrm>
            <a:off x="6764399" y="1639438"/>
            <a:ext cx="550801" cy="341762"/>
          </p:xfrm>
          <a:graphic>
            <a:graphicData uri="http://schemas.openxmlformats.org/presentationml/2006/ole">
              <mc:AlternateContent xmlns:mc="http://schemas.openxmlformats.org/markup-compatibility/2006">
                <mc:Choice xmlns:v="urn:schemas-microsoft-com:vml" Requires="v">
                  <p:oleObj spid="_x0000_s10242" name="Equation" r:id="rId5" imgW="368280" imgH="228600" progId="Equation.DSMT4">
                    <p:embed/>
                  </p:oleObj>
                </mc:Choice>
                <mc:Fallback>
                  <p:oleObj name="Equation" r:id="rId5" imgW="368280" imgH="228600" progId="Equation.DSMT4">
                    <p:embed/>
                    <p:pic>
                      <p:nvPicPr>
                        <p:cNvPr id="0" name=""/>
                        <p:cNvPicPr/>
                        <p:nvPr/>
                      </p:nvPicPr>
                      <p:blipFill>
                        <a:blip r:embed="rId6"/>
                        <a:stretch>
                          <a:fillRect/>
                        </a:stretch>
                      </p:blipFill>
                      <p:spPr>
                        <a:xfrm>
                          <a:off x="6764399" y="1639438"/>
                          <a:ext cx="550801" cy="341762"/>
                        </a:xfrm>
                        <a:prstGeom prst="rect">
                          <a:avLst/>
                        </a:prstGeom>
                      </p:spPr>
                    </p:pic>
                  </p:oleObj>
                </mc:Fallback>
              </mc:AlternateContent>
            </a:graphicData>
          </a:graphic>
        </p:graphicFrame>
        <p:graphicFrame>
          <p:nvGraphicFramePr>
            <p:cNvPr id="74" name="Object 73"/>
            <p:cNvGraphicFramePr>
              <a:graphicFrameLocks noChangeAspect="1"/>
            </p:cNvGraphicFramePr>
            <p:nvPr>
              <p:extLst>
                <p:ext uri="{D42A27DB-BD31-4B8C-83A1-F6EECF244321}">
                  <p14:modId xmlns:p14="http://schemas.microsoft.com/office/powerpoint/2010/main" val="3939308862"/>
                </p:ext>
              </p:extLst>
            </p:nvPr>
          </p:nvGraphicFramePr>
          <p:xfrm>
            <a:off x="6772275" y="2878138"/>
            <a:ext cx="588963" cy="339725"/>
          </p:xfrm>
          <a:graphic>
            <a:graphicData uri="http://schemas.openxmlformats.org/presentationml/2006/ole">
              <mc:AlternateContent xmlns:mc="http://schemas.openxmlformats.org/markup-compatibility/2006">
                <mc:Choice xmlns:v="urn:schemas-microsoft-com:vml" Requires="v">
                  <p:oleObj spid="_x0000_s10243" name="Equation" r:id="rId7" imgW="393480" imgH="228600" progId="Equation.DSMT4">
                    <p:embed/>
                  </p:oleObj>
                </mc:Choice>
                <mc:Fallback>
                  <p:oleObj name="Equation" r:id="rId7" imgW="393480" imgH="228600" progId="Equation.DSMT4">
                    <p:embed/>
                    <p:pic>
                      <p:nvPicPr>
                        <p:cNvPr id="0" name=""/>
                        <p:cNvPicPr>
                          <a:picLocks noChangeAspect="1" noChangeArrowheads="1"/>
                        </p:cNvPicPr>
                        <p:nvPr/>
                      </p:nvPicPr>
                      <p:blipFill>
                        <a:blip r:embed="rId8"/>
                        <a:srcRect/>
                        <a:stretch>
                          <a:fillRect/>
                        </a:stretch>
                      </p:blipFill>
                      <p:spPr bwMode="auto">
                        <a:xfrm>
                          <a:off x="6772275" y="2878138"/>
                          <a:ext cx="588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 name="Object 76"/>
            <p:cNvGraphicFramePr>
              <a:graphicFrameLocks noChangeAspect="1"/>
            </p:cNvGraphicFramePr>
            <p:nvPr>
              <p:extLst>
                <p:ext uri="{D42A27DB-BD31-4B8C-83A1-F6EECF244321}">
                  <p14:modId xmlns:p14="http://schemas.microsoft.com/office/powerpoint/2010/main" val="4203205985"/>
                </p:ext>
              </p:extLst>
            </p:nvPr>
          </p:nvGraphicFramePr>
          <p:xfrm>
            <a:off x="6745288" y="4572000"/>
            <a:ext cx="569912" cy="341313"/>
          </p:xfrm>
          <a:graphic>
            <a:graphicData uri="http://schemas.openxmlformats.org/presentationml/2006/ole">
              <mc:AlternateContent xmlns:mc="http://schemas.openxmlformats.org/markup-compatibility/2006">
                <mc:Choice xmlns:v="urn:schemas-microsoft-com:vml" Requires="v">
                  <p:oleObj spid="_x0000_s10244" name="Equation" r:id="rId9" imgW="380880" imgH="228600" progId="Equation.DSMT4">
                    <p:embed/>
                  </p:oleObj>
                </mc:Choice>
                <mc:Fallback>
                  <p:oleObj name="Equation" r:id="rId9" imgW="380880" imgH="228600" progId="Equation.DSMT4">
                    <p:embed/>
                    <p:pic>
                      <p:nvPicPr>
                        <p:cNvPr id="0" name=""/>
                        <p:cNvPicPr>
                          <a:picLocks noChangeAspect="1" noChangeArrowheads="1"/>
                        </p:cNvPicPr>
                        <p:nvPr/>
                      </p:nvPicPr>
                      <p:blipFill>
                        <a:blip r:embed="rId10"/>
                        <a:srcRect/>
                        <a:stretch>
                          <a:fillRect/>
                        </a:stretch>
                      </p:blipFill>
                      <p:spPr bwMode="auto">
                        <a:xfrm>
                          <a:off x="6745288" y="4572000"/>
                          <a:ext cx="569912" cy="341313"/>
                        </a:xfrm>
                        <a:prstGeom prst="rect">
                          <a:avLst/>
                        </a:prstGeom>
                        <a:noFill/>
                        <a:ln>
                          <a:noFill/>
                        </a:ln>
                      </p:spPr>
                    </p:pic>
                  </p:oleObj>
                </mc:Fallback>
              </mc:AlternateContent>
            </a:graphicData>
          </a:graphic>
        </p:graphicFrame>
        <p:graphicFrame>
          <p:nvGraphicFramePr>
            <p:cNvPr id="78" name="Object 77"/>
            <p:cNvGraphicFramePr>
              <a:graphicFrameLocks noChangeAspect="1"/>
            </p:cNvGraphicFramePr>
            <p:nvPr>
              <p:extLst>
                <p:ext uri="{D42A27DB-BD31-4B8C-83A1-F6EECF244321}">
                  <p14:modId xmlns:p14="http://schemas.microsoft.com/office/powerpoint/2010/main" val="3528559056"/>
                </p:ext>
              </p:extLst>
            </p:nvPr>
          </p:nvGraphicFramePr>
          <p:xfrm>
            <a:off x="8364538" y="2706688"/>
            <a:ext cx="550862" cy="341312"/>
          </p:xfrm>
          <a:graphic>
            <a:graphicData uri="http://schemas.openxmlformats.org/presentationml/2006/ole">
              <mc:AlternateContent xmlns:mc="http://schemas.openxmlformats.org/markup-compatibility/2006">
                <mc:Choice xmlns:v="urn:schemas-microsoft-com:vml" Requires="v">
                  <p:oleObj spid="_x0000_s10245" name="Equation" r:id="rId11" imgW="368280" imgH="228600" progId="Equation.DSMT4">
                    <p:embed/>
                  </p:oleObj>
                </mc:Choice>
                <mc:Fallback>
                  <p:oleObj name="Equation" r:id="rId11" imgW="368280" imgH="228600" progId="Equation.DSMT4">
                    <p:embed/>
                    <p:pic>
                      <p:nvPicPr>
                        <p:cNvPr id="0" name=""/>
                        <p:cNvPicPr>
                          <a:picLocks noChangeAspect="1" noChangeArrowheads="1"/>
                        </p:cNvPicPr>
                        <p:nvPr/>
                      </p:nvPicPr>
                      <p:blipFill>
                        <a:blip r:embed="rId12"/>
                        <a:srcRect/>
                        <a:stretch>
                          <a:fillRect/>
                        </a:stretch>
                      </p:blipFill>
                      <p:spPr bwMode="auto">
                        <a:xfrm>
                          <a:off x="8364538" y="2706688"/>
                          <a:ext cx="5508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1188732739"/>
                </p:ext>
              </p:extLst>
            </p:nvPr>
          </p:nvGraphicFramePr>
          <p:xfrm>
            <a:off x="3878263" y="1792288"/>
            <a:ext cx="531812" cy="341312"/>
          </p:xfrm>
          <a:graphic>
            <a:graphicData uri="http://schemas.openxmlformats.org/presentationml/2006/ole">
              <mc:AlternateContent xmlns:mc="http://schemas.openxmlformats.org/markup-compatibility/2006">
                <mc:Choice xmlns:v="urn:schemas-microsoft-com:vml" Requires="v">
                  <p:oleObj spid="_x0000_s10246" name="Equation" r:id="rId13" imgW="355320" imgH="228600" progId="Equation.DSMT4">
                    <p:embed/>
                  </p:oleObj>
                </mc:Choice>
                <mc:Fallback>
                  <p:oleObj name="Equation" r:id="rId13" imgW="355320" imgH="228600" progId="Equation.DSMT4">
                    <p:embed/>
                    <p:pic>
                      <p:nvPicPr>
                        <p:cNvPr id="0" name=""/>
                        <p:cNvPicPr>
                          <a:picLocks noChangeAspect="1" noChangeArrowheads="1"/>
                        </p:cNvPicPr>
                        <p:nvPr/>
                      </p:nvPicPr>
                      <p:blipFill>
                        <a:blip r:embed="rId14"/>
                        <a:srcRect/>
                        <a:stretch>
                          <a:fillRect/>
                        </a:stretch>
                      </p:blipFill>
                      <p:spPr bwMode="auto">
                        <a:xfrm>
                          <a:off x="3878263" y="1792288"/>
                          <a:ext cx="5318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2270742934"/>
                </p:ext>
              </p:extLst>
            </p:nvPr>
          </p:nvGraphicFramePr>
          <p:xfrm>
            <a:off x="3859213" y="2936875"/>
            <a:ext cx="550862" cy="339725"/>
          </p:xfrm>
          <a:graphic>
            <a:graphicData uri="http://schemas.openxmlformats.org/presentationml/2006/ole">
              <mc:AlternateContent xmlns:mc="http://schemas.openxmlformats.org/markup-compatibility/2006">
                <mc:Choice xmlns:v="urn:schemas-microsoft-com:vml" Requires="v">
                  <p:oleObj spid="_x0000_s10247" name="Equation" r:id="rId15" imgW="368280" imgH="228600" progId="Equation.DSMT4">
                    <p:embed/>
                  </p:oleObj>
                </mc:Choice>
                <mc:Fallback>
                  <p:oleObj name="Equation" r:id="rId15" imgW="368280" imgH="228600" progId="Equation.DSMT4">
                    <p:embed/>
                    <p:pic>
                      <p:nvPicPr>
                        <p:cNvPr id="0" name=""/>
                        <p:cNvPicPr>
                          <a:picLocks noChangeAspect="1" noChangeArrowheads="1"/>
                        </p:cNvPicPr>
                        <p:nvPr/>
                      </p:nvPicPr>
                      <p:blipFill>
                        <a:blip r:embed="rId16"/>
                        <a:srcRect/>
                        <a:stretch>
                          <a:fillRect/>
                        </a:stretch>
                      </p:blipFill>
                      <p:spPr bwMode="auto">
                        <a:xfrm>
                          <a:off x="3859213" y="2936875"/>
                          <a:ext cx="550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 name="Object 80"/>
            <p:cNvGraphicFramePr>
              <a:graphicFrameLocks noChangeAspect="1"/>
            </p:cNvGraphicFramePr>
            <p:nvPr>
              <p:extLst>
                <p:ext uri="{D42A27DB-BD31-4B8C-83A1-F6EECF244321}">
                  <p14:modId xmlns:p14="http://schemas.microsoft.com/office/powerpoint/2010/main" val="2121189283"/>
                </p:ext>
              </p:extLst>
            </p:nvPr>
          </p:nvGraphicFramePr>
          <p:xfrm>
            <a:off x="3859213" y="4003675"/>
            <a:ext cx="550862" cy="339725"/>
          </p:xfrm>
          <a:graphic>
            <a:graphicData uri="http://schemas.openxmlformats.org/presentationml/2006/ole">
              <mc:AlternateContent xmlns:mc="http://schemas.openxmlformats.org/markup-compatibility/2006">
                <mc:Choice xmlns:v="urn:schemas-microsoft-com:vml" Requires="v">
                  <p:oleObj spid="_x0000_s10248" name="Equation" r:id="rId17" imgW="368280" imgH="228600" progId="Equation.DSMT4">
                    <p:embed/>
                  </p:oleObj>
                </mc:Choice>
                <mc:Fallback>
                  <p:oleObj name="Equation" r:id="rId17" imgW="368280" imgH="228600" progId="Equation.DSMT4">
                    <p:embed/>
                    <p:pic>
                      <p:nvPicPr>
                        <p:cNvPr id="0" name=""/>
                        <p:cNvPicPr>
                          <a:picLocks noChangeAspect="1" noChangeArrowheads="1"/>
                        </p:cNvPicPr>
                        <p:nvPr/>
                      </p:nvPicPr>
                      <p:blipFill>
                        <a:blip r:embed="rId18"/>
                        <a:srcRect/>
                        <a:stretch>
                          <a:fillRect/>
                        </a:stretch>
                      </p:blipFill>
                      <p:spPr bwMode="auto">
                        <a:xfrm>
                          <a:off x="3859213" y="4003675"/>
                          <a:ext cx="550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 name="Object 81"/>
            <p:cNvGraphicFramePr>
              <a:graphicFrameLocks noChangeAspect="1"/>
            </p:cNvGraphicFramePr>
            <p:nvPr>
              <p:extLst>
                <p:ext uri="{D42A27DB-BD31-4B8C-83A1-F6EECF244321}">
                  <p14:modId xmlns:p14="http://schemas.microsoft.com/office/powerpoint/2010/main" val="1310514335"/>
                </p:ext>
              </p:extLst>
            </p:nvPr>
          </p:nvGraphicFramePr>
          <p:xfrm>
            <a:off x="4546600" y="1935163"/>
            <a:ext cx="290513" cy="474662"/>
          </p:xfrm>
          <a:graphic>
            <a:graphicData uri="http://schemas.openxmlformats.org/presentationml/2006/ole">
              <mc:AlternateContent xmlns:mc="http://schemas.openxmlformats.org/markup-compatibility/2006">
                <mc:Choice xmlns:v="urn:schemas-microsoft-com:vml" Requires="v">
                  <p:oleObj spid="_x0000_s10249" name="Equation" r:id="rId19" imgW="139680" imgH="228600" progId="Equation.DSMT4">
                    <p:embed/>
                  </p:oleObj>
                </mc:Choice>
                <mc:Fallback>
                  <p:oleObj name="Equation" r:id="rId19" imgW="139680" imgH="228600" progId="Equation.DSMT4">
                    <p:embed/>
                    <p:pic>
                      <p:nvPicPr>
                        <p:cNvPr id="0" name=""/>
                        <p:cNvPicPr/>
                        <p:nvPr/>
                      </p:nvPicPr>
                      <p:blipFill>
                        <a:blip r:embed="rId20"/>
                        <a:stretch>
                          <a:fillRect/>
                        </a:stretch>
                      </p:blipFill>
                      <p:spPr>
                        <a:xfrm>
                          <a:off x="4546600" y="1935163"/>
                          <a:ext cx="290513" cy="474662"/>
                        </a:xfrm>
                        <a:prstGeom prst="rect">
                          <a:avLst/>
                        </a:prstGeom>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2759347351"/>
                </p:ext>
              </p:extLst>
            </p:nvPr>
          </p:nvGraphicFramePr>
          <p:xfrm>
            <a:off x="6465887" y="4129314"/>
            <a:ext cx="315913" cy="473075"/>
          </p:xfrm>
          <a:graphic>
            <a:graphicData uri="http://schemas.openxmlformats.org/presentationml/2006/ole">
              <mc:AlternateContent xmlns:mc="http://schemas.openxmlformats.org/markup-compatibility/2006">
                <mc:Choice xmlns:v="urn:schemas-microsoft-com:vml" Requires="v">
                  <p:oleObj spid="_x0000_s10250" name="Equation" r:id="rId21" imgW="152280" imgH="228600" progId="Equation.DSMT4">
                    <p:embed/>
                  </p:oleObj>
                </mc:Choice>
                <mc:Fallback>
                  <p:oleObj name="Equation" r:id="rId21" imgW="152280" imgH="228600" progId="Equation.DSMT4">
                    <p:embed/>
                    <p:pic>
                      <p:nvPicPr>
                        <p:cNvPr id="0" name=""/>
                        <p:cNvPicPr>
                          <a:picLocks noChangeAspect="1" noChangeArrowheads="1"/>
                        </p:cNvPicPr>
                        <p:nvPr/>
                      </p:nvPicPr>
                      <p:blipFill>
                        <a:blip r:embed="rId22"/>
                        <a:srcRect/>
                        <a:stretch>
                          <a:fillRect/>
                        </a:stretch>
                      </p:blipFill>
                      <p:spPr bwMode="auto">
                        <a:xfrm>
                          <a:off x="6465887" y="4129314"/>
                          <a:ext cx="3159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 name="Object 83"/>
            <p:cNvGraphicFramePr>
              <a:graphicFrameLocks noChangeAspect="1"/>
            </p:cNvGraphicFramePr>
            <p:nvPr>
              <p:extLst>
                <p:ext uri="{D42A27DB-BD31-4B8C-83A1-F6EECF244321}">
                  <p14:modId xmlns:p14="http://schemas.microsoft.com/office/powerpoint/2010/main" val="281974784"/>
                </p:ext>
              </p:extLst>
            </p:nvPr>
          </p:nvGraphicFramePr>
          <p:xfrm>
            <a:off x="6465888" y="3138714"/>
            <a:ext cx="315912" cy="473075"/>
          </p:xfrm>
          <a:graphic>
            <a:graphicData uri="http://schemas.openxmlformats.org/presentationml/2006/ole">
              <mc:AlternateContent xmlns:mc="http://schemas.openxmlformats.org/markup-compatibility/2006">
                <mc:Choice xmlns:v="urn:schemas-microsoft-com:vml" Requires="v">
                  <p:oleObj spid="_x0000_s10251" name="Equation" r:id="rId23" imgW="152280" imgH="228600" progId="Equation.DSMT4">
                    <p:embed/>
                  </p:oleObj>
                </mc:Choice>
                <mc:Fallback>
                  <p:oleObj name="Equation" r:id="rId23" imgW="152280" imgH="228600" progId="Equation.DSMT4">
                    <p:embed/>
                    <p:pic>
                      <p:nvPicPr>
                        <p:cNvPr id="0" name=""/>
                        <p:cNvPicPr>
                          <a:picLocks noChangeAspect="1" noChangeArrowheads="1"/>
                        </p:cNvPicPr>
                        <p:nvPr/>
                      </p:nvPicPr>
                      <p:blipFill>
                        <a:blip r:embed="rId24"/>
                        <a:srcRect/>
                        <a:stretch>
                          <a:fillRect/>
                        </a:stretch>
                      </p:blipFill>
                      <p:spPr bwMode="auto">
                        <a:xfrm>
                          <a:off x="6465888" y="3138714"/>
                          <a:ext cx="3159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5" name="Object 84"/>
            <p:cNvGraphicFramePr>
              <a:graphicFrameLocks noChangeAspect="1"/>
            </p:cNvGraphicFramePr>
            <p:nvPr>
              <p:extLst>
                <p:ext uri="{D42A27DB-BD31-4B8C-83A1-F6EECF244321}">
                  <p14:modId xmlns:p14="http://schemas.microsoft.com/office/powerpoint/2010/main" val="477412302"/>
                </p:ext>
              </p:extLst>
            </p:nvPr>
          </p:nvGraphicFramePr>
          <p:xfrm>
            <a:off x="6467928" y="1936297"/>
            <a:ext cx="290513" cy="473075"/>
          </p:xfrm>
          <a:graphic>
            <a:graphicData uri="http://schemas.openxmlformats.org/presentationml/2006/ole">
              <mc:AlternateContent xmlns:mc="http://schemas.openxmlformats.org/markup-compatibility/2006">
                <mc:Choice xmlns:v="urn:schemas-microsoft-com:vml" Requires="v">
                  <p:oleObj spid="_x0000_s10252" name="Equation" r:id="rId25" imgW="139680" imgH="228600" progId="Equation.DSMT4">
                    <p:embed/>
                  </p:oleObj>
                </mc:Choice>
                <mc:Fallback>
                  <p:oleObj name="Equation" r:id="rId25" imgW="139680" imgH="228600" progId="Equation.DSMT4">
                    <p:embed/>
                    <p:pic>
                      <p:nvPicPr>
                        <p:cNvPr id="0" name=""/>
                        <p:cNvPicPr>
                          <a:picLocks noChangeAspect="1" noChangeArrowheads="1"/>
                        </p:cNvPicPr>
                        <p:nvPr/>
                      </p:nvPicPr>
                      <p:blipFill>
                        <a:blip r:embed="rId26"/>
                        <a:srcRect/>
                        <a:stretch>
                          <a:fillRect/>
                        </a:stretch>
                      </p:blipFill>
                      <p:spPr bwMode="auto">
                        <a:xfrm>
                          <a:off x="6467928" y="1936297"/>
                          <a:ext cx="2905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6" name="Object 85"/>
            <p:cNvGraphicFramePr>
              <a:graphicFrameLocks noChangeAspect="1"/>
            </p:cNvGraphicFramePr>
            <p:nvPr>
              <p:extLst>
                <p:ext uri="{D42A27DB-BD31-4B8C-83A1-F6EECF244321}">
                  <p14:modId xmlns:p14="http://schemas.microsoft.com/office/powerpoint/2010/main" val="51437211"/>
                </p:ext>
              </p:extLst>
            </p:nvPr>
          </p:nvGraphicFramePr>
          <p:xfrm>
            <a:off x="8436202" y="3139849"/>
            <a:ext cx="288925" cy="473075"/>
          </p:xfrm>
          <a:graphic>
            <a:graphicData uri="http://schemas.openxmlformats.org/presentationml/2006/ole">
              <mc:AlternateContent xmlns:mc="http://schemas.openxmlformats.org/markup-compatibility/2006">
                <mc:Choice xmlns:v="urn:schemas-microsoft-com:vml" Requires="v">
                  <p:oleObj spid="_x0000_s10253" name="Equation" r:id="rId27" imgW="139680" imgH="228600" progId="Equation.DSMT4">
                    <p:embed/>
                  </p:oleObj>
                </mc:Choice>
                <mc:Fallback>
                  <p:oleObj name="Equation" r:id="rId27" imgW="139680" imgH="228600" progId="Equation.DSMT4">
                    <p:embed/>
                    <p:pic>
                      <p:nvPicPr>
                        <p:cNvPr id="0" name=""/>
                        <p:cNvPicPr>
                          <a:picLocks noChangeAspect="1" noChangeArrowheads="1"/>
                        </p:cNvPicPr>
                        <p:nvPr/>
                      </p:nvPicPr>
                      <p:blipFill>
                        <a:blip r:embed="rId28"/>
                        <a:srcRect/>
                        <a:stretch>
                          <a:fillRect/>
                        </a:stretch>
                      </p:blipFill>
                      <p:spPr bwMode="auto">
                        <a:xfrm>
                          <a:off x="8436202" y="3139849"/>
                          <a:ext cx="2889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7" name="Object 86"/>
            <p:cNvGraphicFramePr>
              <a:graphicFrameLocks noChangeAspect="1"/>
            </p:cNvGraphicFramePr>
            <p:nvPr>
              <p:extLst>
                <p:ext uri="{D42A27DB-BD31-4B8C-83A1-F6EECF244321}">
                  <p14:modId xmlns:p14="http://schemas.microsoft.com/office/powerpoint/2010/main" val="1048229953"/>
                </p:ext>
              </p:extLst>
            </p:nvPr>
          </p:nvGraphicFramePr>
          <p:xfrm>
            <a:off x="4535488" y="4175125"/>
            <a:ext cx="315912" cy="473075"/>
          </p:xfrm>
          <a:graphic>
            <a:graphicData uri="http://schemas.openxmlformats.org/presentationml/2006/ole">
              <mc:AlternateContent xmlns:mc="http://schemas.openxmlformats.org/markup-compatibility/2006">
                <mc:Choice xmlns:v="urn:schemas-microsoft-com:vml" Requires="v">
                  <p:oleObj spid="_x0000_s10254" name="Equation" r:id="rId29" imgW="152280" imgH="228600" progId="Equation.DSMT4">
                    <p:embed/>
                  </p:oleObj>
                </mc:Choice>
                <mc:Fallback>
                  <p:oleObj name="Equation" r:id="rId29" imgW="152280" imgH="228600" progId="Equation.DSMT4">
                    <p:embed/>
                    <p:pic>
                      <p:nvPicPr>
                        <p:cNvPr id="0" name=""/>
                        <p:cNvPicPr>
                          <a:picLocks noChangeAspect="1" noChangeArrowheads="1"/>
                        </p:cNvPicPr>
                        <p:nvPr/>
                      </p:nvPicPr>
                      <p:blipFill>
                        <a:blip r:embed="rId30"/>
                        <a:srcRect/>
                        <a:stretch>
                          <a:fillRect/>
                        </a:stretch>
                      </p:blipFill>
                      <p:spPr bwMode="auto">
                        <a:xfrm>
                          <a:off x="4535488" y="4175125"/>
                          <a:ext cx="3159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8" name="Object 87"/>
            <p:cNvGraphicFramePr>
              <a:graphicFrameLocks noChangeAspect="1"/>
            </p:cNvGraphicFramePr>
            <p:nvPr>
              <p:extLst>
                <p:ext uri="{D42A27DB-BD31-4B8C-83A1-F6EECF244321}">
                  <p14:modId xmlns:p14="http://schemas.microsoft.com/office/powerpoint/2010/main" val="2837886758"/>
                </p:ext>
              </p:extLst>
            </p:nvPr>
          </p:nvGraphicFramePr>
          <p:xfrm>
            <a:off x="4535488" y="3124200"/>
            <a:ext cx="315912" cy="473075"/>
          </p:xfrm>
          <a:graphic>
            <a:graphicData uri="http://schemas.openxmlformats.org/presentationml/2006/ole">
              <mc:AlternateContent xmlns:mc="http://schemas.openxmlformats.org/markup-compatibility/2006">
                <mc:Choice xmlns:v="urn:schemas-microsoft-com:vml" Requires="v">
                  <p:oleObj spid="_x0000_s10255" name="Equation" r:id="rId31" imgW="152280" imgH="228600" progId="Equation.DSMT4">
                    <p:embed/>
                  </p:oleObj>
                </mc:Choice>
                <mc:Fallback>
                  <p:oleObj name="Equation" r:id="rId31" imgW="152280" imgH="228600" progId="Equation.DSMT4">
                    <p:embed/>
                    <p:pic>
                      <p:nvPicPr>
                        <p:cNvPr id="0" name=""/>
                        <p:cNvPicPr>
                          <a:picLocks noChangeAspect="1" noChangeArrowheads="1"/>
                        </p:cNvPicPr>
                        <p:nvPr/>
                      </p:nvPicPr>
                      <p:blipFill>
                        <a:blip r:embed="rId32"/>
                        <a:srcRect/>
                        <a:stretch>
                          <a:fillRect/>
                        </a:stretch>
                      </p:blipFill>
                      <p:spPr bwMode="auto">
                        <a:xfrm>
                          <a:off x="4535488" y="3124200"/>
                          <a:ext cx="3159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9" name="Object 88"/>
            <p:cNvGraphicFramePr>
              <a:graphicFrameLocks noChangeAspect="1"/>
            </p:cNvGraphicFramePr>
            <p:nvPr>
              <p:extLst>
                <p:ext uri="{D42A27DB-BD31-4B8C-83A1-F6EECF244321}">
                  <p14:modId xmlns:p14="http://schemas.microsoft.com/office/powerpoint/2010/main" val="1913656092"/>
                </p:ext>
              </p:extLst>
            </p:nvPr>
          </p:nvGraphicFramePr>
          <p:xfrm>
            <a:off x="7370763" y="2360613"/>
            <a:ext cx="1000125" cy="382587"/>
          </p:xfrm>
          <a:graphic>
            <a:graphicData uri="http://schemas.openxmlformats.org/presentationml/2006/ole">
              <mc:AlternateContent xmlns:mc="http://schemas.openxmlformats.org/markup-compatibility/2006">
                <mc:Choice xmlns:v="urn:schemas-microsoft-com:vml" Requires="v">
                  <p:oleObj spid="_x0000_s10256" name="Equation" r:id="rId33" imgW="596880" imgH="228600" progId="Equation.DSMT4">
                    <p:embed/>
                  </p:oleObj>
                </mc:Choice>
                <mc:Fallback>
                  <p:oleObj name="Equation" r:id="rId33" imgW="596880" imgH="228600" progId="Equation.DSMT4">
                    <p:embed/>
                    <p:pic>
                      <p:nvPicPr>
                        <p:cNvPr id="0" name=""/>
                        <p:cNvPicPr/>
                        <p:nvPr/>
                      </p:nvPicPr>
                      <p:blipFill>
                        <a:blip r:embed="rId34"/>
                        <a:stretch>
                          <a:fillRect/>
                        </a:stretch>
                      </p:blipFill>
                      <p:spPr>
                        <a:xfrm>
                          <a:off x="7370763" y="2360613"/>
                          <a:ext cx="1000125" cy="382587"/>
                        </a:xfrm>
                        <a:prstGeom prst="rect">
                          <a:avLst/>
                        </a:prstGeom>
                        <a:noFill/>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1216208279"/>
                </p:ext>
              </p:extLst>
            </p:nvPr>
          </p:nvGraphicFramePr>
          <p:xfrm>
            <a:off x="6926263" y="3351213"/>
            <a:ext cx="1042987" cy="382587"/>
          </p:xfrm>
          <a:graphic>
            <a:graphicData uri="http://schemas.openxmlformats.org/presentationml/2006/ole">
              <mc:AlternateContent xmlns:mc="http://schemas.openxmlformats.org/markup-compatibility/2006">
                <mc:Choice xmlns:v="urn:schemas-microsoft-com:vml" Requires="v">
                  <p:oleObj spid="_x0000_s10257" name="Equation" r:id="rId35" imgW="622080" imgH="228600" progId="Equation.DSMT4">
                    <p:embed/>
                  </p:oleObj>
                </mc:Choice>
                <mc:Fallback>
                  <p:oleObj name="Equation" r:id="rId35" imgW="622080" imgH="228600" progId="Equation.DSMT4">
                    <p:embed/>
                    <p:pic>
                      <p:nvPicPr>
                        <p:cNvPr id="0" name=""/>
                        <p:cNvPicPr>
                          <a:picLocks noChangeAspect="1" noChangeArrowheads="1"/>
                        </p:cNvPicPr>
                        <p:nvPr/>
                      </p:nvPicPr>
                      <p:blipFill>
                        <a:blip r:embed="rId36"/>
                        <a:srcRect/>
                        <a:stretch>
                          <a:fillRect/>
                        </a:stretch>
                      </p:blipFill>
                      <p:spPr bwMode="auto">
                        <a:xfrm>
                          <a:off x="6926263" y="3351213"/>
                          <a:ext cx="1042987" cy="382587"/>
                        </a:xfrm>
                        <a:prstGeom prst="rect">
                          <a:avLst/>
                        </a:prstGeom>
                        <a:noFill/>
                        <a:ln>
                          <a:noFill/>
                        </a:ln>
                        <a:extLst/>
                      </p:spPr>
                    </p:pic>
                  </p:oleObj>
                </mc:Fallback>
              </mc:AlternateContent>
            </a:graphicData>
          </a:graphic>
        </p:graphicFrame>
        <p:graphicFrame>
          <p:nvGraphicFramePr>
            <p:cNvPr id="91" name="Object 90"/>
            <p:cNvGraphicFramePr>
              <a:graphicFrameLocks noChangeAspect="1"/>
            </p:cNvGraphicFramePr>
            <p:nvPr>
              <p:extLst>
                <p:ext uri="{D42A27DB-BD31-4B8C-83A1-F6EECF244321}">
                  <p14:modId xmlns:p14="http://schemas.microsoft.com/office/powerpoint/2010/main" val="1933228359"/>
                </p:ext>
              </p:extLst>
            </p:nvPr>
          </p:nvGraphicFramePr>
          <p:xfrm>
            <a:off x="7394575" y="3884612"/>
            <a:ext cx="1019175" cy="382588"/>
          </p:xfrm>
          <a:graphic>
            <a:graphicData uri="http://schemas.openxmlformats.org/presentationml/2006/ole">
              <mc:AlternateContent xmlns:mc="http://schemas.openxmlformats.org/markup-compatibility/2006">
                <mc:Choice xmlns:v="urn:schemas-microsoft-com:vml" Requires="v">
                  <p:oleObj spid="_x0000_s10258" name="Equation" r:id="rId37" imgW="609480" imgH="228600" progId="Equation.DSMT4">
                    <p:embed/>
                  </p:oleObj>
                </mc:Choice>
                <mc:Fallback>
                  <p:oleObj name="Equation" r:id="rId37" imgW="609480" imgH="228600" progId="Equation.DSMT4">
                    <p:embed/>
                    <p:pic>
                      <p:nvPicPr>
                        <p:cNvPr id="0" name=""/>
                        <p:cNvPicPr>
                          <a:picLocks noChangeAspect="1" noChangeArrowheads="1"/>
                        </p:cNvPicPr>
                        <p:nvPr/>
                      </p:nvPicPr>
                      <p:blipFill>
                        <a:blip r:embed="rId38"/>
                        <a:srcRect/>
                        <a:stretch>
                          <a:fillRect/>
                        </a:stretch>
                      </p:blipFill>
                      <p:spPr bwMode="auto">
                        <a:xfrm>
                          <a:off x="7394575" y="3884612"/>
                          <a:ext cx="1019175" cy="382588"/>
                        </a:xfrm>
                        <a:prstGeom prst="rect">
                          <a:avLst/>
                        </a:prstGeom>
                        <a:noFill/>
                        <a:ln>
                          <a:noFill/>
                        </a:ln>
                        <a:extLst/>
                      </p:spPr>
                    </p:pic>
                  </p:oleObj>
                </mc:Fallback>
              </mc:AlternateContent>
            </a:graphicData>
          </a:graphic>
        </p:graphicFrame>
        <p:graphicFrame>
          <p:nvGraphicFramePr>
            <p:cNvPr id="92" name="Object 91"/>
            <p:cNvGraphicFramePr>
              <a:graphicFrameLocks noChangeAspect="1"/>
            </p:cNvGraphicFramePr>
            <p:nvPr>
              <p:extLst>
                <p:ext uri="{D42A27DB-BD31-4B8C-83A1-F6EECF244321}">
                  <p14:modId xmlns:p14="http://schemas.microsoft.com/office/powerpoint/2010/main" val="219369747"/>
                </p:ext>
              </p:extLst>
            </p:nvPr>
          </p:nvGraphicFramePr>
          <p:xfrm>
            <a:off x="5216525" y="3352800"/>
            <a:ext cx="1108075" cy="382588"/>
          </p:xfrm>
          <a:graphic>
            <a:graphicData uri="http://schemas.openxmlformats.org/presentationml/2006/ole">
              <mc:AlternateContent xmlns:mc="http://schemas.openxmlformats.org/markup-compatibility/2006">
                <mc:Choice xmlns:v="urn:schemas-microsoft-com:vml" Requires="v">
                  <p:oleObj spid="_x0000_s10259" name="Equation" r:id="rId39" imgW="660240" imgH="228600" progId="Equation.DSMT4">
                    <p:embed/>
                  </p:oleObj>
                </mc:Choice>
                <mc:Fallback>
                  <p:oleObj name="Equation" r:id="rId39" imgW="660240" imgH="228600" progId="Equation.DSMT4">
                    <p:embed/>
                    <p:pic>
                      <p:nvPicPr>
                        <p:cNvPr id="0" name=""/>
                        <p:cNvPicPr>
                          <a:picLocks noChangeAspect="1" noChangeArrowheads="1"/>
                        </p:cNvPicPr>
                        <p:nvPr/>
                      </p:nvPicPr>
                      <p:blipFill>
                        <a:blip r:embed="rId40"/>
                        <a:srcRect/>
                        <a:stretch>
                          <a:fillRect/>
                        </a:stretch>
                      </p:blipFill>
                      <p:spPr bwMode="auto">
                        <a:xfrm>
                          <a:off x="5216525" y="3352800"/>
                          <a:ext cx="11080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 name="Object 92"/>
            <p:cNvGraphicFramePr>
              <a:graphicFrameLocks noChangeAspect="1"/>
            </p:cNvGraphicFramePr>
            <p:nvPr>
              <p:extLst>
                <p:ext uri="{D42A27DB-BD31-4B8C-83A1-F6EECF244321}">
                  <p14:modId xmlns:p14="http://schemas.microsoft.com/office/powerpoint/2010/main" val="4170974911"/>
                </p:ext>
              </p:extLst>
            </p:nvPr>
          </p:nvGraphicFramePr>
          <p:xfrm>
            <a:off x="5139646" y="2162628"/>
            <a:ext cx="1063625" cy="382588"/>
          </p:xfrm>
          <a:graphic>
            <a:graphicData uri="http://schemas.openxmlformats.org/presentationml/2006/ole">
              <mc:AlternateContent xmlns:mc="http://schemas.openxmlformats.org/markup-compatibility/2006">
                <mc:Choice xmlns:v="urn:schemas-microsoft-com:vml" Requires="v">
                  <p:oleObj spid="_x0000_s10260" name="Equation" r:id="rId41" imgW="634680" imgH="228600" progId="Equation.DSMT4">
                    <p:embed/>
                  </p:oleObj>
                </mc:Choice>
                <mc:Fallback>
                  <p:oleObj name="Equation" r:id="rId41" imgW="634680" imgH="228600" progId="Equation.DSMT4">
                    <p:embed/>
                    <p:pic>
                      <p:nvPicPr>
                        <p:cNvPr id="0" name=""/>
                        <p:cNvPicPr>
                          <a:picLocks noChangeAspect="1" noChangeArrowheads="1"/>
                        </p:cNvPicPr>
                        <p:nvPr/>
                      </p:nvPicPr>
                      <p:blipFill>
                        <a:blip r:embed="rId42"/>
                        <a:srcRect/>
                        <a:stretch>
                          <a:fillRect/>
                        </a:stretch>
                      </p:blipFill>
                      <p:spPr bwMode="auto">
                        <a:xfrm>
                          <a:off x="5139646" y="2162628"/>
                          <a:ext cx="10636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 name="Object 93"/>
            <p:cNvGraphicFramePr>
              <a:graphicFrameLocks noChangeAspect="1"/>
            </p:cNvGraphicFramePr>
            <p:nvPr>
              <p:extLst>
                <p:ext uri="{D42A27DB-BD31-4B8C-83A1-F6EECF244321}">
                  <p14:modId xmlns:p14="http://schemas.microsoft.com/office/powerpoint/2010/main" val="3349595867"/>
                </p:ext>
              </p:extLst>
            </p:nvPr>
          </p:nvGraphicFramePr>
          <p:xfrm>
            <a:off x="5194300" y="4343400"/>
            <a:ext cx="1085850" cy="382588"/>
          </p:xfrm>
          <a:graphic>
            <a:graphicData uri="http://schemas.openxmlformats.org/presentationml/2006/ole">
              <mc:AlternateContent xmlns:mc="http://schemas.openxmlformats.org/markup-compatibility/2006">
                <mc:Choice xmlns:v="urn:schemas-microsoft-com:vml" Requires="v">
                  <p:oleObj spid="_x0000_s10261" name="Equation" r:id="rId43" imgW="647640" imgH="228600" progId="Equation.DSMT4">
                    <p:embed/>
                  </p:oleObj>
                </mc:Choice>
                <mc:Fallback>
                  <p:oleObj name="Equation" r:id="rId43" imgW="647640" imgH="228600" progId="Equation.DSMT4">
                    <p:embed/>
                    <p:pic>
                      <p:nvPicPr>
                        <p:cNvPr id="0" name=""/>
                        <p:cNvPicPr>
                          <a:picLocks noChangeAspect="1" noChangeArrowheads="1"/>
                        </p:cNvPicPr>
                        <p:nvPr/>
                      </p:nvPicPr>
                      <p:blipFill>
                        <a:blip r:embed="rId44"/>
                        <a:srcRect/>
                        <a:stretch>
                          <a:fillRect/>
                        </a:stretch>
                      </p:blipFill>
                      <p:spPr bwMode="auto">
                        <a:xfrm>
                          <a:off x="5194300" y="4343400"/>
                          <a:ext cx="10858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5" name="Straight Connector 94"/>
            <p:cNvCxnSpPr>
              <a:stCxn id="65" idx="0"/>
              <a:endCxn id="63" idx="4"/>
            </p:cNvCxnSpPr>
            <p:nvPr/>
          </p:nvCxnSpPr>
          <p:spPr>
            <a:xfrm flipV="1">
              <a:off x="6607629" y="2476500"/>
              <a:ext cx="0" cy="609600"/>
            </a:xfrm>
            <a:prstGeom prst="line">
              <a:avLst/>
            </a:prstGeom>
            <a:ln w="25400">
              <a:solidFill>
                <a:srgbClr val="8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6" name="Freeform 95"/>
            <p:cNvSpPr/>
            <p:nvPr/>
          </p:nvSpPr>
          <p:spPr>
            <a:xfrm>
              <a:off x="5105400" y="2394857"/>
              <a:ext cx="1270000" cy="1814286"/>
            </a:xfrm>
            <a:custGeom>
              <a:avLst/>
              <a:gdLst>
                <a:gd name="connsiteX0" fmla="*/ 1132114 w 1132114"/>
                <a:gd name="connsiteY0" fmla="*/ 1814286 h 1814286"/>
                <a:gd name="connsiteX1" fmla="*/ 0 w 1132114"/>
                <a:gd name="connsiteY1" fmla="*/ 972457 h 1814286"/>
                <a:gd name="connsiteX2" fmla="*/ 1132114 w 1132114"/>
                <a:gd name="connsiteY2" fmla="*/ 0 h 1814286"/>
              </a:gdLst>
              <a:ahLst/>
              <a:cxnLst>
                <a:cxn ang="0">
                  <a:pos x="connsiteX0" y="connsiteY0"/>
                </a:cxn>
                <a:cxn ang="0">
                  <a:pos x="connsiteX1" y="connsiteY1"/>
                </a:cxn>
                <a:cxn ang="0">
                  <a:pos x="connsiteX2" y="connsiteY2"/>
                </a:cxn>
              </a:cxnLst>
              <a:rect l="l" t="t" r="r" b="b"/>
              <a:pathLst>
                <a:path w="1132114" h="1814286">
                  <a:moveTo>
                    <a:pt x="1132114" y="1814286"/>
                  </a:moveTo>
                  <a:cubicBezTo>
                    <a:pt x="566057" y="1544562"/>
                    <a:pt x="0" y="1274838"/>
                    <a:pt x="0" y="972457"/>
                  </a:cubicBezTo>
                  <a:cubicBezTo>
                    <a:pt x="0" y="670076"/>
                    <a:pt x="566057" y="335038"/>
                    <a:pt x="1132114" y="0"/>
                  </a:cubicBezTo>
                </a:path>
              </a:pathLst>
            </a:custGeom>
            <a:noFill/>
            <a:ln w="25400">
              <a:solidFill>
                <a:srgbClr val="800000"/>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graphicFrame>
          <p:nvGraphicFramePr>
            <p:cNvPr id="97" name="Object 96"/>
            <p:cNvGraphicFramePr>
              <a:graphicFrameLocks noChangeAspect="1"/>
            </p:cNvGraphicFramePr>
            <p:nvPr>
              <p:extLst>
                <p:ext uri="{D42A27DB-BD31-4B8C-83A1-F6EECF244321}">
                  <p14:modId xmlns:p14="http://schemas.microsoft.com/office/powerpoint/2010/main" val="1045925737"/>
                </p:ext>
              </p:extLst>
            </p:nvPr>
          </p:nvGraphicFramePr>
          <p:xfrm>
            <a:off x="5527675" y="2786742"/>
            <a:ext cx="1101725" cy="381000"/>
          </p:xfrm>
          <a:graphic>
            <a:graphicData uri="http://schemas.openxmlformats.org/presentationml/2006/ole">
              <mc:AlternateContent xmlns:mc="http://schemas.openxmlformats.org/markup-compatibility/2006">
                <mc:Choice xmlns:v="urn:schemas-microsoft-com:vml" Requires="v">
                  <p:oleObj spid="_x0000_s10262" name="Equation" r:id="rId45" imgW="660240" imgH="228600" progId="Equation.DSMT4">
                    <p:embed/>
                  </p:oleObj>
                </mc:Choice>
                <mc:Fallback>
                  <p:oleObj name="Equation" r:id="rId45" imgW="660240" imgH="228600" progId="Equation.DSMT4">
                    <p:embed/>
                    <p:pic>
                      <p:nvPicPr>
                        <p:cNvPr id="0" name=""/>
                        <p:cNvPicPr/>
                        <p:nvPr/>
                      </p:nvPicPr>
                      <p:blipFill>
                        <a:blip r:embed="rId46"/>
                        <a:stretch>
                          <a:fillRect/>
                        </a:stretch>
                      </p:blipFill>
                      <p:spPr>
                        <a:xfrm>
                          <a:off x="5527675" y="2786742"/>
                          <a:ext cx="1101725" cy="381000"/>
                        </a:xfrm>
                        <a:prstGeom prst="rect">
                          <a:avLst/>
                        </a:prstGeom>
                      </p:spPr>
                    </p:pic>
                  </p:oleObj>
                </mc:Fallback>
              </mc:AlternateContent>
            </a:graphicData>
          </a:graphic>
        </p:graphicFrame>
        <p:graphicFrame>
          <p:nvGraphicFramePr>
            <p:cNvPr id="98" name="Object 97"/>
            <p:cNvGraphicFramePr>
              <a:graphicFrameLocks noChangeAspect="1"/>
            </p:cNvGraphicFramePr>
            <p:nvPr>
              <p:extLst>
                <p:ext uri="{D42A27DB-BD31-4B8C-83A1-F6EECF244321}">
                  <p14:modId xmlns:p14="http://schemas.microsoft.com/office/powerpoint/2010/main" val="2840794760"/>
                </p:ext>
              </p:extLst>
            </p:nvPr>
          </p:nvGraphicFramePr>
          <p:xfrm>
            <a:off x="4619625" y="2514600"/>
            <a:ext cx="1079500" cy="381000"/>
          </p:xfrm>
          <a:graphic>
            <a:graphicData uri="http://schemas.openxmlformats.org/presentationml/2006/ole">
              <mc:AlternateContent xmlns:mc="http://schemas.openxmlformats.org/markup-compatibility/2006">
                <mc:Choice xmlns:v="urn:schemas-microsoft-com:vml" Requires="v">
                  <p:oleObj spid="_x0000_s10263" name="Equation" r:id="rId47" imgW="647640" imgH="228600" progId="Equation.DSMT4">
                    <p:embed/>
                  </p:oleObj>
                </mc:Choice>
                <mc:Fallback>
                  <p:oleObj name="Equation" r:id="rId47" imgW="647640" imgH="228600" progId="Equation.DSMT4">
                    <p:embed/>
                    <p:pic>
                      <p:nvPicPr>
                        <p:cNvPr id="0" name=""/>
                        <p:cNvPicPr>
                          <a:picLocks noChangeAspect="1" noChangeArrowheads="1"/>
                        </p:cNvPicPr>
                        <p:nvPr/>
                      </p:nvPicPr>
                      <p:blipFill>
                        <a:blip r:embed="rId48"/>
                        <a:srcRect/>
                        <a:stretch>
                          <a:fillRect/>
                        </a:stretch>
                      </p:blipFill>
                      <p:spPr bwMode="auto">
                        <a:xfrm>
                          <a:off x="4619625" y="2514600"/>
                          <a:ext cx="1079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9" name="Rectangle 98"/>
            <p:cNvSpPr/>
            <p:nvPr/>
          </p:nvSpPr>
          <p:spPr>
            <a:xfrm>
              <a:off x="3810000" y="1600200"/>
              <a:ext cx="5257800" cy="3352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ounded Rectangle 35"/>
          <p:cNvSpPr/>
          <p:nvPr/>
        </p:nvSpPr>
        <p:spPr>
          <a:xfrm>
            <a:off x="6082132" y="1371600"/>
            <a:ext cx="1309268" cy="3581400"/>
          </a:xfrm>
          <a:prstGeom prst="roundRect">
            <a:avLst/>
          </a:prstGeom>
          <a:solidFill>
            <a:srgbClr val="92D050">
              <a:alpha val="5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34226" y="1371600"/>
            <a:ext cx="2500733" cy="3581400"/>
          </a:xfrm>
          <a:prstGeom prst="roundRect">
            <a:avLst/>
          </a:prstGeom>
          <a:solidFill>
            <a:srgbClr val="57D3FF">
              <a:alpha val="5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3581400" y="1371600"/>
            <a:ext cx="2209799" cy="3581400"/>
          </a:xfrm>
          <a:prstGeom prst="roundRect">
            <a:avLst/>
          </a:prstGeom>
          <a:solidFill>
            <a:srgbClr val="FFC5C5">
              <a:alpha val="50000"/>
            </a:srgbClr>
          </a:solidFill>
          <a:ln>
            <a:solidFill>
              <a:srgbClr val="FF6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895290"/>
            <a:ext cx="8610601" cy="400110"/>
          </a:xfrm>
          <a:prstGeom prst="rect">
            <a:avLst/>
          </a:prstGeom>
          <a:noFill/>
        </p:spPr>
        <p:txBody>
          <a:bodyPr wrap="square" rtlCol="0">
            <a:spAutoFit/>
          </a:bodyPr>
          <a:lstStyle/>
          <a:p>
            <a:pPr lvl="1" algn="r"/>
            <a:r>
              <a:rPr lang="en-US" sz="2000" dirty="0" err="1" smtClean="0">
                <a:latin typeface="+mn-lt"/>
              </a:rPr>
              <a:t>TruthFinder</a:t>
            </a:r>
            <a:r>
              <a:rPr lang="en-US" sz="2000" dirty="0" smtClean="0">
                <a:latin typeface="+mn-lt"/>
              </a:rPr>
              <a:t> [Yin</a:t>
            </a:r>
            <a:r>
              <a:rPr lang="en-US" sz="2000" dirty="0">
                <a:latin typeface="+mn-lt"/>
              </a:rPr>
              <a:t>, </a:t>
            </a:r>
            <a:r>
              <a:rPr lang="en-US" sz="2000" dirty="0" smtClean="0">
                <a:latin typeface="+mn-lt"/>
              </a:rPr>
              <a:t>Han &amp; </a:t>
            </a:r>
            <a:r>
              <a:rPr lang="en-US" sz="2000" dirty="0">
                <a:latin typeface="+mn-lt"/>
              </a:rPr>
              <a:t>Yu, </a:t>
            </a:r>
            <a:r>
              <a:rPr lang="en-US" sz="2000" dirty="0" smtClean="0">
                <a:latin typeface="+mn-lt"/>
              </a:rPr>
              <a:t>2007]; Investment [</a:t>
            </a:r>
            <a:r>
              <a:rPr lang="en-US" sz="2000" dirty="0" err="1" smtClean="0">
                <a:latin typeface="+mn-lt"/>
              </a:rPr>
              <a:t>Pasternack</a:t>
            </a:r>
            <a:r>
              <a:rPr lang="en-US" sz="2000" dirty="0" smtClean="0">
                <a:latin typeface="+mn-lt"/>
              </a:rPr>
              <a:t> &amp; </a:t>
            </a:r>
            <a:r>
              <a:rPr lang="en-US" sz="2000" dirty="0">
                <a:latin typeface="+mn-lt"/>
              </a:rPr>
              <a:t>Roth, </a:t>
            </a:r>
            <a:r>
              <a:rPr lang="en-US" sz="2000" dirty="0" smtClean="0">
                <a:latin typeface="+mn-lt"/>
              </a:rPr>
              <a:t>2010]</a:t>
            </a:r>
            <a:endParaRPr lang="en-US" sz="2000" dirty="0">
              <a:latin typeface="+mn-lt"/>
            </a:endParaRPr>
          </a:p>
        </p:txBody>
      </p:sp>
    </p:spTree>
    <p:custDataLst>
      <p:tags r:id="rId2"/>
    </p:custDataLst>
    <p:extLst>
      <p:ext uri="{BB962C8B-B14F-4D97-AF65-F5344CB8AC3E}">
        <p14:creationId xmlns:p14="http://schemas.microsoft.com/office/powerpoint/2010/main" val="3887184320"/>
      </p:ext>
    </p:extLst>
  </p:cSld>
  <p:clrMapOvr>
    <a:masterClrMapping/>
  </p:clrMapOvr>
  <p:transition spd="med" advTm="924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childTnLst>
                                </p:cTn>
                              </p:par>
                            </p:childTnLst>
                          </p:cTn>
                        </p:par>
                        <p:par>
                          <p:cTn id="14" fill="hold">
                            <p:stCondLst>
                              <p:cond delay="1000"/>
                            </p:stCondLst>
                            <p:childTnLst>
                              <p:par>
                                <p:cTn id="15" presetID="10" presetClass="entr" presetSubtype="0" fill="hold" grpId="0" nodeType="afterEffect">
                                  <p:stCondLst>
                                    <p:cond delay="100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3" grpId="0" animBg="1"/>
      <p:bldP spid="55" grpId="0" animBg="1"/>
      <p:bldP spid="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114800" y="3938588"/>
            <a:ext cx="2514600" cy="12192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2060"/>
                </a:solidFill>
              </a:rPr>
              <a:t>Lookup pieces of evidence </a:t>
            </a:r>
            <a:r>
              <a:rPr lang="en-US" b="1" dirty="0">
                <a:solidFill>
                  <a:srgbClr val="008000"/>
                </a:solidFill>
              </a:rPr>
              <a:t>supporting</a:t>
            </a:r>
            <a:r>
              <a:rPr lang="en-US" dirty="0">
                <a:solidFill>
                  <a:srgbClr val="002060"/>
                </a:solidFill>
              </a:rPr>
              <a:t> and </a:t>
            </a:r>
            <a:r>
              <a:rPr lang="en-US" b="1" dirty="0">
                <a:solidFill>
                  <a:srgbClr val="FF0000"/>
                </a:solidFill>
              </a:rPr>
              <a:t>opposing</a:t>
            </a:r>
            <a:r>
              <a:rPr lang="en-US" dirty="0">
                <a:solidFill>
                  <a:srgbClr val="002060"/>
                </a:solidFill>
              </a:rPr>
              <a:t> the claim</a:t>
            </a:r>
            <a:endParaRPr lang="en-IN" dirty="0">
              <a:solidFill>
                <a:srgbClr val="002060"/>
              </a:solidFill>
            </a:endParaRPr>
          </a:p>
        </p:txBody>
      </p:sp>
      <p:sp>
        <p:nvSpPr>
          <p:cNvPr id="7" name="Rounded Rectangle 6"/>
          <p:cNvSpPr/>
          <p:nvPr/>
        </p:nvSpPr>
        <p:spPr>
          <a:xfrm>
            <a:off x="596893" y="3100388"/>
            <a:ext cx="1733564" cy="5334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002060"/>
                </a:solidFill>
              </a:rPr>
              <a:t>User searches </a:t>
            </a:r>
            <a:r>
              <a:rPr lang="en-US" dirty="0">
                <a:solidFill>
                  <a:srgbClr val="002060"/>
                </a:solidFill>
              </a:rPr>
              <a:t>for a claim</a:t>
            </a:r>
            <a:endParaRPr lang="en-IN" dirty="0">
              <a:solidFill>
                <a:srgbClr val="002060"/>
              </a:solidFill>
            </a:endParaRPr>
          </a:p>
        </p:txBody>
      </p:sp>
      <p:pic>
        <p:nvPicPr>
          <p:cNvPr id="8" name="Picture 2"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2000" y="1195388"/>
            <a:ext cx="167640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Users\Nivea\AppData\Local\Microsoft\Windows\Temporary Internet Files\Content.IE5\ATJ4W795\MC9002955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0300" y="1508125"/>
            <a:ext cx="136525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C:\Users\Nivea\AppData\Local\Microsoft\Windows\Temporary Internet Files\Content.IE5\ATJ4W795\MC9004348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7188" y="3713163"/>
            <a:ext cx="12922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Users\vgvinodv\AppData\Local\Microsoft\Windows\Temporary Internet Files\Content.IE5\97VF7BK6\MCj042446600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9413" y="3878263"/>
            <a:ext cx="10112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5118100" y="1881188"/>
            <a:ext cx="2362200" cy="9144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2060"/>
                </a:solidFill>
              </a:rPr>
              <a:t>Lookup pieces of evidence only on </a:t>
            </a:r>
            <a:r>
              <a:rPr lang="en-US" b="1" dirty="0">
                <a:solidFill>
                  <a:srgbClr val="002060"/>
                </a:solidFill>
              </a:rPr>
              <a:t>relevance</a:t>
            </a:r>
            <a:endParaRPr lang="en-IN" b="1" dirty="0">
              <a:solidFill>
                <a:srgbClr val="002060"/>
              </a:solidFill>
            </a:endParaRPr>
          </a:p>
        </p:txBody>
      </p:sp>
      <p:sp>
        <p:nvSpPr>
          <p:cNvPr id="14" name="Right Arrow 13"/>
          <p:cNvSpPr/>
          <p:nvPr/>
        </p:nvSpPr>
        <p:spPr>
          <a:xfrm>
            <a:off x="2743200" y="2185988"/>
            <a:ext cx="2286000" cy="328612"/>
          </a:xfrm>
          <a:prstGeom prst="rightArrow">
            <a:avLst/>
          </a:prstGeom>
          <a:solidFill>
            <a:srgbClr val="C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TextBox 14"/>
          <p:cNvSpPr txBox="1">
            <a:spLocks noChangeArrowheads="1"/>
          </p:cNvSpPr>
          <p:nvPr/>
        </p:nvSpPr>
        <p:spPr bwMode="auto">
          <a:xfrm>
            <a:off x="2743200" y="1881188"/>
            <a:ext cx="2214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a:t>Traditional search</a:t>
            </a:r>
          </a:p>
        </p:txBody>
      </p:sp>
      <p:sp>
        <p:nvSpPr>
          <p:cNvPr id="16" name="Bent-Up Arrow 15"/>
          <p:cNvSpPr/>
          <p:nvPr/>
        </p:nvSpPr>
        <p:spPr>
          <a:xfrm rot="5400000">
            <a:off x="2231232" y="2928143"/>
            <a:ext cx="889000" cy="2805113"/>
          </a:xfrm>
          <a:prstGeom prst="bentUpArrow">
            <a:avLst>
              <a:gd name="adj1" fmla="val 21130"/>
              <a:gd name="adj2" fmla="val 25000"/>
              <a:gd name="adj3" fmla="val 25000"/>
            </a:avLst>
          </a:prstGeom>
          <a:solidFill>
            <a:srgbClr val="C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nvSpPr>
        <p:spPr bwMode="auto">
          <a:xfrm>
            <a:off x="1463675" y="3962400"/>
            <a:ext cx="2614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t>Evidence search</a:t>
            </a:r>
          </a:p>
        </p:txBody>
      </p:sp>
      <p:sp>
        <p:nvSpPr>
          <p:cNvPr id="19470" name="Slide Number Placeholder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019CE5-9725-40FD-99FC-AC88D5B7DECC}" type="slidenum">
              <a:rPr lang="en-US" altLang="zh-TW" smtClean="0">
                <a:cs typeface="Arial Unicode MS" pitchFamily="34" charset="-128"/>
              </a:rPr>
              <a:pPr eaLnBrk="1" hangingPunct="1"/>
              <a:t>115</a:t>
            </a:fld>
            <a:endParaRPr lang="en-US" altLang="zh-TW" smtClean="0">
              <a:cs typeface="Arial Unicode MS" pitchFamily="34" charset="-128"/>
            </a:endParaRPr>
          </a:p>
        </p:txBody>
      </p:sp>
      <p:sp>
        <p:nvSpPr>
          <p:cNvPr id="19471" name="Title 2"/>
          <p:cNvSpPr>
            <a:spLocks noGrp="1"/>
          </p:cNvSpPr>
          <p:nvPr>
            <p:ph type="title"/>
          </p:nvPr>
        </p:nvSpPr>
        <p:spPr/>
        <p:txBody>
          <a:bodyPr/>
          <a:lstStyle/>
          <a:p>
            <a:pPr eaLnBrk="1" hangingPunct="1"/>
            <a:r>
              <a:rPr lang="en-US" dirty="0" smtClean="0"/>
              <a:t>Finding relevant evidence passages</a:t>
            </a:r>
          </a:p>
        </p:txBody>
      </p:sp>
      <p:sp>
        <p:nvSpPr>
          <p:cNvPr id="18" name="TextBox 17"/>
          <p:cNvSpPr txBox="1"/>
          <p:nvPr/>
        </p:nvSpPr>
        <p:spPr>
          <a:xfrm>
            <a:off x="2114564" y="5355848"/>
            <a:ext cx="6800836" cy="892552"/>
          </a:xfrm>
          <a:prstGeom prst="rect">
            <a:avLst/>
          </a:prstGeom>
          <a:noFill/>
          <a:ln w="25400">
            <a:solidFill>
              <a:srgbClr val="FF0000"/>
            </a:solidFill>
            <a:prstDash val="dash"/>
          </a:ln>
        </p:spPr>
        <p:txBody>
          <a:bodyPr wrap="none" rtlCol="0">
            <a:spAutoFit/>
          </a:bodyPr>
          <a:lstStyle/>
          <a:p>
            <a:r>
              <a:rPr lang="en-US" sz="2400" dirty="0" smtClean="0">
                <a:latin typeface="+mn-lt"/>
              </a:rPr>
              <a:t>One approach: </a:t>
            </a:r>
          </a:p>
          <a:p>
            <a:r>
              <a:rPr lang="en-US" sz="2800" b="1" dirty="0" smtClean="0">
                <a:solidFill>
                  <a:srgbClr val="FF0000"/>
                </a:solidFill>
              </a:rPr>
              <a:t>Relation Retrieval + Textual Entailment</a:t>
            </a:r>
            <a:endParaRPr lang="en-US" sz="2800" b="1" dirty="0">
              <a:solidFill>
                <a:srgbClr val="FF0000"/>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9824" y="2134507"/>
            <a:ext cx="764155" cy="1076113"/>
          </a:xfrm>
          <a:prstGeom prst="rect">
            <a:avLst/>
          </a:prstGeom>
        </p:spPr>
      </p:pic>
    </p:spTree>
    <p:custDataLst>
      <p:tags r:id="rId1"/>
    </p:custDataLst>
    <p:extLst>
      <p:ext uri="{BB962C8B-B14F-4D97-AF65-F5344CB8AC3E}">
        <p14:creationId xmlns:p14="http://schemas.microsoft.com/office/powerpoint/2010/main" val="3632947205"/>
      </p:ext>
    </p:extLst>
  </p:cSld>
  <p:clrMapOvr>
    <a:masterClrMapping/>
  </p:clrMapOvr>
  <p:transition spd="med" advTm="415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p:bldP spid="16" grpId="0" animBg="1"/>
      <p:bldP spid="17" grpId="0"/>
      <p:bldP spid="18"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1"/>
          <p:cNvSpPr>
            <a:spLocks noGrp="1"/>
          </p:cNvSpPr>
          <p:nvPr>
            <p:ph type="title"/>
          </p:nvPr>
        </p:nvSpPr>
        <p:spPr/>
        <p:txBody>
          <a:bodyPr/>
          <a:lstStyle/>
          <a:p>
            <a:pPr eaLnBrk="1" hangingPunct="1"/>
            <a:r>
              <a:rPr lang="en-US" dirty="0" smtClean="0"/>
              <a:t>Stage 1: Relation Retrieval</a:t>
            </a:r>
            <a:endParaRPr lang="en-US" sz="2000" b="0" dirty="0" smtClean="0">
              <a:solidFill>
                <a:schemeClr val="tx1"/>
              </a:solidFill>
              <a:latin typeface="Arial" pitchFamily="34" charset="0"/>
              <a:cs typeface="Arial" pitchFamily="34" charset="0"/>
            </a:endParaRPr>
          </a:p>
        </p:txBody>
      </p:sp>
      <p:sp>
        <p:nvSpPr>
          <p:cNvPr id="13315" name="Content Placeholder 22"/>
          <p:cNvSpPr>
            <a:spLocks noGrp="1"/>
          </p:cNvSpPr>
          <p:nvPr>
            <p:ph sz="half" idx="1"/>
          </p:nvPr>
        </p:nvSpPr>
        <p:spPr>
          <a:xfrm>
            <a:off x="365806" y="1184275"/>
            <a:ext cx="4578350" cy="4530725"/>
          </a:xfrm>
        </p:spPr>
        <p:txBody>
          <a:bodyPr/>
          <a:lstStyle/>
          <a:p>
            <a:pPr eaLnBrk="1" hangingPunct="1"/>
            <a:r>
              <a:rPr lang="en-US" sz="2400" dirty="0" smtClean="0"/>
              <a:t>Query Formulation</a:t>
            </a:r>
          </a:p>
          <a:p>
            <a:pPr lvl="1" eaLnBrk="1" hangingPunct="1"/>
            <a:r>
              <a:rPr lang="en-US" sz="2000" dirty="0" smtClean="0"/>
              <a:t>structured relation</a:t>
            </a:r>
          </a:p>
          <a:p>
            <a:pPr lvl="1" eaLnBrk="1" hangingPunct="1"/>
            <a:r>
              <a:rPr lang="en-US" sz="2000" dirty="0" smtClean="0"/>
              <a:t>possibly typed</a:t>
            </a:r>
          </a:p>
          <a:p>
            <a:pPr marL="0" indent="0" eaLnBrk="1" hangingPunct="1">
              <a:buNone/>
            </a:pPr>
            <a:endParaRPr lang="en-US" sz="2400" dirty="0" smtClean="0"/>
          </a:p>
          <a:p>
            <a:pPr eaLnBrk="1" hangingPunct="1"/>
            <a:r>
              <a:rPr lang="en-US" sz="2400" dirty="0" smtClean="0"/>
              <a:t>Query Expansion</a:t>
            </a:r>
          </a:p>
          <a:p>
            <a:pPr lvl="1" eaLnBrk="1" hangingPunct="1"/>
            <a:r>
              <a:rPr lang="en-US" sz="2000" dirty="0" smtClean="0"/>
              <a:t>Relation: with synonyms, words with similar contexts</a:t>
            </a:r>
          </a:p>
          <a:p>
            <a:pPr lvl="1" eaLnBrk="1" hangingPunct="1"/>
            <a:r>
              <a:rPr lang="en-US" sz="2000" dirty="0" smtClean="0"/>
              <a:t>Entities: with acronyms, common synonyms</a:t>
            </a:r>
          </a:p>
          <a:p>
            <a:pPr eaLnBrk="1" hangingPunct="1"/>
            <a:endParaRPr lang="en-US" sz="2400" dirty="0"/>
          </a:p>
          <a:p>
            <a:pPr eaLnBrk="1" hangingPunct="1"/>
            <a:r>
              <a:rPr lang="en-US" sz="2400" dirty="0" smtClean="0"/>
              <a:t>Query weighting</a:t>
            </a:r>
          </a:p>
          <a:p>
            <a:pPr lvl="1" eaLnBrk="1" hangingPunct="1"/>
            <a:r>
              <a:rPr lang="en-US" sz="2000" dirty="0" smtClean="0"/>
              <a:t>Reweighting components</a:t>
            </a:r>
          </a:p>
          <a:p>
            <a:pPr eaLnBrk="1" hangingPunct="1"/>
            <a:endParaRPr lang="en-US" dirty="0" smtClean="0"/>
          </a:p>
        </p:txBody>
      </p:sp>
      <p:sp>
        <p:nvSpPr>
          <p:cNvPr id="14" name="Rounded Rectangle 13"/>
          <p:cNvSpPr/>
          <p:nvPr/>
        </p:nvSpPr>
        <p:spPr>
          <a:xfrm>
            <a:off x="7162800" y="3886200"/>
            <a:ext cx="1295400" cy="457200"/>
          </a:xfrm>
          <a:prstGeom prst="roundRect">
            <a:avLst/>
          </a:prstGeom>
          <a:solidFill>
            <a:srgbClr val="BC956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bg1"/>
                </a:solidFill>
              </a:rPr>
              <a:t>Entity 2</a:t>
            </a:r>
            <a:endParaRPr lang="en-IN" dirty="0">
              <a:solidFill>
                <a:schemeClr val="bg1"/>
              </a:solidFill>
            </a:endParaRPr>
          </a:p>
        </p:txBody>
      </p:sp>
      <p:sp>
        <p:nvSpPr>
          <p:cNvPr id="15" name="Rounded Rectangle 14"/>
          <p:cNvSpPr/>
          <p:nvPr/>
        </p:nvSpPr>
        <p:spPr>
          <a:xfrm>
            <a:off x="5410200" y="3886200"/>
            <a:ext cx="1143000" cy="457200"/>
          </a:xfrm>
          <a:prstGeom prst="roundRect">
            <a:avLst/>
          </a:prstGeom>
          <a:solidFill>
            <a:srgbClr val="BC956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bg1"/>
                </a:solidFill>
              </a:rPr>
              <a:t>Entity 1</a:t>
            </a:r>
            <a:endParaRPr lang="en-IN" dirty="0">
              <a:solidFill>
                <a:schemeClr val="bg1"/>
              </a:solidFill>
            </a:endParaRPr>
          </a:p>
        </p:txBody>
      </p:sp>
      <p:sp>
        <p:nvSpPr>
          <p:cNvPr id="16" name="Oval 15"/>
          <p:cNvSpPr/>
          <p:nvPr/>
        </p:nvSpPr>
        <p:spPr>
          <a:xfrm>
            <a:off x="6019800" y="2828925"/>
            <a:ext cx="16764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8A"/>
                </a:solidFill>
              </a:rPr>
              <a:t>cured by</a:t>
            </a:r>
            <a:endParaRPr lang="en-IN" dirty="0">
              <a:solidFill>
                <a:srgbClr val="00008A"/>
              </a:solidFill>
            </a:endParaRPr>
          </a:p>
        </p:txBody>
      </p:sp>
      <p:cxnSp>
        <p:nvCxnSpPr>
          <p:cNvPr id="17" name="Straight Connector 16"/>
          <p:cNvCxnSpPr>
            <a:stCxn id="15" idx="0"/>
            <a:endCxn id="16" idx="3"/>
          </p:cNvCxnSpPr>
          <p:nvPr/>
        </p:nvCxnSpPr>
        <p:spPr>
          <a:xfrm rot="5400000" flipH="1" flipV="1">
            <a:off x="5790407" y="3410743"/>
            <a:ext cx="666750" cy="28416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0"/>
            <a:endCxn id="16" idx="5"/>
          </p:cNvCxnSpPr>
          <p:nvPr/>
        </p:nvCxnSpPr>
        <p:spPr>
          <a:xfrm rot="16200000" flipV="1">
            <a:off x="7296944" y="3372644"/>
            <a:ext cx="666750" cy="36036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7848600" y="2133600"/>
            <a:ext cx="1066800" cy="1524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2060"/>
                </a:solidFill>
              </a:rPr>
              <a:t>cure</a:t>
            </a:r>
          </a:p>
          <a:p>
            <a:pPr algn="ctr">
              <a:defRPr/>
            </a:pPr>
            <a:r>
              <a:rPr lang="en-US" dirty="0">
                <a:solidFill>
                  <a:srgbClr val="002060"/>
                </a:solidFill>
              </a:rPr>
              <a:t>treat</a:t>
            </a:r>
          </a:p>
          <a:p>
            <a:pPr algn="ctr">
              <a:defRPr/>
            </a:pPr>
            <a:r>
              <a:rPr lang="en-US" dirty="0">
                <a:solidFill>
                  <a:srgbClr val="002060"/>
                </a:solidFill>
              </a:rPr>
              <a:t>help prevent</a:t>
            </a:r>
          </a:p>
          <a:p>
            <a:pPr algn="ctr">
              <a:defRPr/>
            </a:pPr>
            <a:r>
              <a:rPr lang="en-US" dirty="0">
                <a:solidFill>
                  <a:srgbClr val="002060"/>
                </a:solidFill>
              </a:rPr>
              <a:t>reduce</a:t>
            </a:r>
            <a:endParaRPr lang="en-IN" dirty="0">
              <a:solidFill>
                <a:srgbClr val="002060"/>
              </a:solidFill>
            </a:endParaRPr>
          </a:p>
        </p:txBody>
      </p:sp>
      <p:sp>
        <p:nvSpPr>
          <p:cNvPr id="20" name="Rounded Rectangle 19"/>
          <p:cNvSpPr/>
          <p:nvPr/>
        </p:nvSpPr>
        <p:spPr>
          <a:xfrm>
            <a:off x="7010400" y="4724400"/>
            <a:ext cx="1905000"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2060"/>
                </a:solidFill>
              </a:rPr>
              <a:t>Chemotherapy</a:t>
            </a:r>
          </a:p>
          <a:p>
            <a:pPr algn="ctr">
              <a:defRPr/>
            </a:pPr>
            <a:r>
              <a:rPr lang="en-US" dirty="0">
                <a:solidFill>
                  <a:srgbClr val="002060"/>
                </a:solidFill>
              </a:rPr>
              <a:t>Chemo</a:t>
            </a:r>
            <a:endParaRPr lang="en-IN" dirty="0">
              <a:solidFill>
                <a:srgbClr val="002060"/>
              </a:solidFill>
            </a:endParaRPr>
          </a:p>
        </p:txBody>
      </p:sp>
      <p:sp>
        <p:nvSpPr>
          <p:cNvPr id="21" name="Rounded Rectangle 20"/>
          <p:cNvSpPr/>
          <p:nvPr/>
        </p:nvSpPr>
        <p:spPr>
          <a:xfrm>
            <a:off x="5105400" y="4724400"/>
            <a:ext cx="1600200" cy="1066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002060"/>
                </a:solidFill>
              </a:rPr>
              <a:t>Cancer</a:t>
            </a:r>
          </a:p>
          <a:p>
            <a:pPr algn="ctr">
              <a:defRPr/>
            </a:pPr>
            <a:r>
              <a:rPr lang="en-US" dirty="0" err="1" smtClean="0">
                <a:solidFill>
                  <a:srgbClr val="002060"/>
                </a:solidFill>
              </a:rPr>
              <a:t>Glioblastoma</a:t>
            </a:r>
            <a:endParaRPr lang="en-US" dirty="0" smtClean="0">
              <a:solidFill>
                <a:srgbClr val="002060"/>
              </a:solidFill>
            </a:endParaRPr>
          </a:p>
          <a:p>
            <a:pPr algn="ctr">
              <a:defRPr/>
            </a:pPr>
            <a:r>
              <a:rPr lang="en-US" dirty="0" smtClean="0">
                <a:solidFill>
                  <a:srgbClr val="002060"/>
                </a:solidFill>
              </a:rPr>
              <a:t>Brain cancer</a:t>
            </a:r>
          </a:p>
          <a:p>
            <a:pPr algn="ctr">
              <a:defRPr/>
            </a:pPr>
            <a:r>
              <a:rPr lang="en-US" dirty="0" smtClean="0">
                <a:solidFill>
                  <a:srgbClr val="002060"/>
                </a:solidFill>
              </a:rPr>
              <a:t>Leukemia</a:t>
            </a:r>
            <a:endParaRPr lang="en-US" dirty="0">
              <a:solidFill>
                <a:srgbClr val="002060"/>
              </a:solidFill>
            </a:endParaRPr>
          </a:p>
        </p:txBody>
      </p:sp>
      <p:sp>
        <p:nvSpPr>
          <p:cNvPr id="13331" name="Slide Number Placeholder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5B49429-BDC8-4A30-9518-60073C4D20C0}" type="slidenum">
              <a:rPr lang="en-US" altLang="zh-TW" smtClean="0">
                <a:cs typeface="Arial Unicode MS" pitchFamily="34" charset="-128"/>
              </a:rPr>
              <a:pPr eaLnBrk="1" hangingPunct="1"/>
              <a:t>116</a:t>
            </a:fld>
            <a:endParaRPr lang="en-US" altLang="zh-TW" smtClean="0">
              <a:cs typeface="Arial Unicode MS" pitchFamily="34" charset="-128"/>
            </a:endParaRPr>
          </a:p>
        </p:txBody>
      </p:sp>
      <p:grpSp>
        <p:nvGrpSpPr>
          <p:cNvPr id="2" name="Group 1"/>
          <p:cNvGrpSpPr/>
          <p:nvPr/>
        </p:nvGrpSpPr>
        <p:grpSpPr>
          <a:xfrm>
            <a:off x="3695700" y="1000125"/>
            <a:ext cx="2857500" cy="1526721"/>
            <a:chOff x="3452813" y="1000125"/>
            <a:chExt cx="2857500" cy="1526721"/>
          </a:xfrm>
        </p:grpSpPr>
        <p:sp>
          <p:nvSpPr>
            <p:cNvPr id="22" name="Rounded Rectangle 21"/>
            <p:cNvSpPr/>
            <p:nvPr/>
          </p:nvSpPr>
          <p:spPr>
            <a:xfrm>
              <a:off x="5319713" y="1762125"/>
              <a:ext cx="990600" cy="457200"/>
            </a:xfrm>
            <a:prstGeom prst="roundRect">
              <a:avLst/>
            </a:prstGeom>
            <a:solidFill>
              <a:srgbClr val="BC956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Entity</a:t>
              </a:r>
              <a:endParaRPr lang="en-IN" dirty="0">
                <a:solidFill>
                  <a:schemeClr val="bg1"/>
                </a:solidFill>
              </a:endParaRPr>
            </a:p>
          </p:txBody>
        </p:sp>
        <p:sp>
          <p:nvSpPr>
            <p:cNvPr id="23" name="Rounded Rectangle 22"/>
            <p:cNvSpPr/>
            <p:nvPr/>
          </p:nvSpPr>
          <p:spPr>
            <a:xfrm>
              <a:off x="3643313" y="1762125"/>
              <a:ext cx="990600" cy="457200"/>
            </a:xfrm>
            <a:prstGeom prst="roundRect">
              <a:avLst/>
            </a:prstGeom>
            <a:solidFill>
              <a:srgbClr val="BC956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Entity</a:t>
              </a:r>
              <a:endParaRPr lang="en-IN" dirty="0">
                <a:solidFill>
                  <a:schemeClr val="bg1"/>
                </a:solidFill>
              </a:endParaRPr>
            </a:p>
          </p:txBody>
        </p:sp>
        <p:sp>
          <p:nvSpPr>
            <p:cNvPr id="24" name="Oval 23"/>
            <p:cNvSpPr/>
            <p:nvPr/>
          </p:nvSpPr>
          <p:spPr>
            <a:xfrm>
              <a:off x="4252913" y="1000125"/>
              <a:ext cx="1447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8A"/>
                  </a:solidFill>
                </a:rPr>
                <a:t>Relation</a:t>
              </a:r>
              <a:endParaRPr lang="en-IN" dirty="0">
                <a:solidFill>
                  <a:srgbClr val="00008A"/>
                </a:solidFill>
              </a:endParaRPr>
            </a:p>
          </p:txBody>
        </p:sp>
        <p:cxnSp>
          <p:nvCxnSpPr>
            <p:cNvPr id="25" name="Straight Connector 24"/>
            <p:cNvCxnSpPr>
              <a:stCxn id="23" idx="0"/>
              <a:endCxn id="24" idx="3"/>
            </p:cNvCxnSpPr>
            <p:nvPr/>
          </p:nvCxnSpPr>
          <p:spPr>
            <a:xfrm rot="5400000" flipH="1" flipV="1">
              <a:off x="4116388" y="1412875"/>
              <a:ext cx="371475" cy="32702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2" idx="0"/>
              <a:endCxn id="24" idx="5"/>
            </p:cNvCxnSpPr>
            <p:nvPr/>
          </p:nvCxnSpPr>
          <p:spPr>
            <a:xfrm rot="16200000" flipV="1">
              <a:off x="5465763" y="1412875"/>
              <a:ext cx="371475" cy="32702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3452813" y="2219325"/>
              <a:ext cx="685800" cy="304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2060"/>
                  </a:solidFill>
                </a:rPr>
                <a:t>type</a:t>
              </a:r>
              <a:endParaRPr lang="en-IN" dirty="0">
                <a:solidFill>
                  <a:srgbClr val="002060"/>
                </a:solidFill>
              </a:endParaRPr>
            </a:p>
          </p:txBody>
        </p:sp>
        <p:sp>
          <p:nvSpPr>
            <p:cNvPr id="28" name="Rounded Rectangle 27"/>
            <p:cNvSpPr/>
            <p:nvPr/>
          </p:nvSpPr>
          <p:spPr>
            <a:xfrm>
              <a:off x="5143500" y="2222046"/>
              <a:ext cx="685800" cy="304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2060"/>
                  </a:solidFill>
                </a:rPr>
                <a:t>type</a:t>
              </a:r>
              <a:endParaRPr lang="en-IN" dirty="0">
                <a:solidFill>
                  <a:srgbClr val="002060"/>
                </a:solidFill>
              </a:endParaRPr>
            </a:p>
          </p:txBody>
        </p:sp>
      </p:grpSp>
      <p:sp>
        <p:nvSpPr>
          <p:cNvPr id="29" name="Rounded Rectangle 28"/>
          <p:cNvSpPr/>
          <p:nvPr/>
        </p:nvSpPr>
        <p:spPr>
          <a:xfrm>
            <a:off x="5195887" y="4343400"/>
            <a:ext cx="1066800" cy="304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002060"/>
                </a:solidFill>
              </a:rPr>
              <a:t>Disease</a:t>
            </a:r>
            <a:endParaRPr lang="en-IN" dirty="0">
              <a:solidFill>
                <a:srgbClr val="002060"/>
              </a:solidFill>
            </a:endParaRPr>
          </a:p>
        </p:txBody>
      </p:sp>
      <p:sp>
        <p:nvSpPr>
          <p:cNvPr id="30" name="Rounded Rectangle 29"/>
          <p:cNvSpPr/>
          <p:nvPr/>
        </p:nvSpPr>
        <p:spPr>
          <a:xfrm>
            <a:off x="7010400" y="4339772"/>
            <a:ext cx="1213758" cy="304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002060"/>
                </a:solidFill>
              </a:rPr>
              <a:t>Treatment</a:t>
            </a:r>
            <a:endParaRPr lang="en-IN" dirty="0">
              <a:solidFill>
                <a:srgbClr val="002060"/>
              </a:solidFill>
            </a:endParaRPr>
          </a:p>
        </p:txBody>
      </p:sp>
    </p:spTree>
    <p:custDataLst>
      <p:tags r:id="rId1"/>
    </p:custDataLst>
    <p:extLst>
      <p:ext uri="{BB962C8B-B14F-4D97-AF65-F5344CB8AC3E}">
        <p14:creationId xmlns:p14="http://schemas.microsoft.com/office/powerpoint/2010/main" val="1451704039"/>
      </p:ext>
    </p:extLst>
  </p:cSld>
  <p:clrMapOvr>
    <a:masterClrMapping/>
  </p:clrMapOvr>
  <p:transition spd="med" advTm="7324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P spid="20" grpId="0" animBg="1"/>
      <p:bldP spid="21" grpId="0" animBg="1"/>
      <p:bldP spid="29" grpId="0" animBg="1"/>
      <p:bldP spid="30"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Stage 2: Textual Entailment</a:t>
            </a:r>
            <a:endParaRPr lang="en-US" sz="2000" dirty="0" smtClean="0"/>
          </a:p>
        </p:txBody>
      </p:sp>
      <p:sp>
        <p:nvSpPr>
          <p:cNvPr id="26" name="Content Placeholder 25"/>
          <p:cNvSpPr>
            <a:spLocks noGrp="1"/>
          </p:cNvSpPr>
          <p:nvPr>
            <p:ph idx="4294967295"/>
          </p:nvPr>
        </p:nvSpPr>
        <p:spPr>
          <a:xfrm>
            <a:off x="1074579" y="2502932"/>
            <a:ext cx="7640797" cy="1524000"/>
          </a:xfrm>
        </p:spPr>
        <p:txBody>
          <a:bodyPr/>
          <a:lstStyle/>
          <a:p>
            <a:pPr marL="0" indent="0">
              <a:buNone/>
            </a:pPr>
            <a:r>
              <a:rPr lang="en-US" dirty="0" smtClean="0"/>
              <a:t>A </a:t>
            </a:r>
            <a:r>
              <a:rPr lang="en-US" dirty="0"/>
              <a:t>review article of the latest studies looking at red wine and cardiovascular health shows drinking two to three glasses of red wine daily is good for the heart</a:t>
            </a:r>
            <a:r>
              <a:rPr lang="en-US" dirty="0" smtClean="0"/>
              <a:t>.</a:t>
            </a:r>
            <a:endParaRPr lang="en-US" dirty="0"/>
          </a:p>
        </p:txBody>
      </p:sp>
      <p:sp>
        <p:nvSpPr>
          <p:cNvPr id="18" name="Rectangle 17"/>
          <p:cNvSpPr/>
          <p:nvPr/>
        </p:nvSpPr>
        <p:spPr bwMode="auto">
          <a:xfrm>
            <a:off x="504371" y="1143000"/>
            <a:ext cx="8153400" cy="449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 name="Rectangle 2"/>
          <p:cNvSpPr/>
          <p:nvPr/>
        </p:nvSpPr>
        <p:spPr>
          <a:xfrm>
            <a:off x="1856584" y="1334246"/>
            <a:ext cx="4343400" cy="35891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56585" y="1999547"/>
            <a:ext cx="2920862" cy="16351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77447" y="1334246"/>
            <a:ext cx="607923" cy="369332"/>
          </a:xfrm>
          <a:prstGeom prst="rect">
            <a:avLst/>
          </a:prstGeom>
          <a:noFill/>
        </p:spPr>
        <p:txBody>
          <a:bodyPr wrap="none" rtlCol="0">
            <a:spAutoFit/>
          </a:bodyPr>
          <a:lstStyle/>
          <a:p>
            <a:r>
              <a:rPr lang="en-US" dirty="0" smtClean="0"/>
              <a:t>Text</a:t>
            </a:r>
            <a:endParaRPr lang="en-US" dirty="0"/>
          </a:p>
        </p:txBody>
      </p:sp>
      <p:sp>
        <p:nvSpPr>
          <p:cNvPr id="33" name="TextBox 32"/>
          <p:cNvSpPr txBox="1"/>
          <p:nvPr/>
        </p:nvSpPr>
        <p:spPr>
          <a:xfrm>
            <a:off x="4777447" y="1896637"/>
            <a:ext cx="1326004" cy="369332"/>
          </a:xfrm>
          <a:prstGeom prst="rect">
            <a:avLst/>
          </a:prstGeom>
          <a:noFill/>
        </p:spPr>
        <p:txBody>
          <a:bodyPr wrap="none" rtlCol="0">
            <a:spAutoFit/>
          </a:bodyPr>
          <a:lstStyle/>
          <a:p>
            <a:r>
              <a:rPr lang="en-US" dirty="0" smtClean="0"/>
              <a:t>Hypothesis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360" y="1970746"/>
            <a:ext cx="299240" cy="29924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6359" y="1636543"/>
            <a:ext cx="299240" cy="29924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6359" y="1334246"/>
            <a:ext cx="299240" cy="299240"/>
          </a:xfrm>
          <a:prstGeom prst="rect">
            <a:avLst/>
          </a:prstGeom>
        </p:spPr>
      </p:pic>
      <p:sp>
        <p:nvSpPr>
          <p:cNvPr id="31" name="TextBox 30"/>
          <p:cNvSpPr txBox="1"/>
          <p:nvPr/>
        </p:nvSpPr>
        <p:spPr>
          <a:xfrm>
            <a:off x="351971" y="2579132"/>
            <a:ext cx="718979" cy="369332"/>
          </a:xfrm>
          <a:prstGeom prst="rect">
            <a:avLst/>
          </a:prstGeom>
          <a:noFill/>
        </p:spPr>
        <p:txBody>
          <a:bodyPr wrap="none" rtlCol="0">
            <a:spAutoFit/>
          </a:bodyPr>
          <a:lstStyle/>
          <a:p>
            <a:r>
              <a:rPr lang="en-US" b="1" dirty="0" smtClean="0"/>
              <a:t>Text:</a:t>
            </a:r>
            <a:endParaRPr lang="en-US" b="1" dirty="0"/>
          </a:p>
        </p:txBody>
      </p:sp>
      <p:sp>
        <p:nvSpPr>
          <p:cNvPr id="42" name="Content Placeholder 25"/>
          <p:cNvSpPr txBox="1">
            <a:spLocks/>
          </p:cNvSpPr>
          <p:nvPr/>
        </p:nvSpPr>
        <p:spPr bwMode="auto">
          <a:xfrm>
            <a:off x="1021866" y="4038600"/>
            <a:ext cx="7360134"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b="1" dirty="0" smtClean="0"/>
              <a:t>Hypothesis 1: </a:t>
            </a:r>
            <a:r>
              <a:rPr lang="en-US" dirty="0" smtClean="0"/>
              <a:t>Drinking red wine is good for the heart.</a:t>
            </a:r>
          </a:p>
          <a:p>
            <a:pPr marL="0" indent="0">
              <a:buNone/>
            </a:pPr>
            <a:r>
              <a:rPr lang="en-US" b="1" dirty="0" smtClean="0"/>
              <a:t>Hypothesis 2: </a:t>
            </a:r>
            <a:r>
              <a:rPr lang="en-US" dirty="0" smtClean="0"/>
              <a:t>The review article found no effect of drinking wine on cardiovascular health.</a:t>
            </a:r>
          </a:p>
          <a:p>
            <a:pPr marL="0" indent="0">
              <a:buNone/>
            </a:pPr>
            <a:r>
              <a:rPr lang="en-US" b="1" dirty="0" smtClean="0"/>
              <a:t>Hypothesis 3: </a:t>
            </a:r>
            <a:r>
              <a:rPr lang="en-US" dirty="0" smtClean="0"/>
              <a:t>The article was biased in its review of latest studies looking at red wine and cardiovascular health.</a:t>
            </a:r>
            <a:endParaRPr lang="en-US" dirty="0"/>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20" y="4128672"/>
            <a:ext cx="299240" cy="299240"/>
          </a:xfrm>
          <a:prstGeom prst="rect">
            <a:avLst/>
          </a:prstGeom>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627" y="5415760"/>
            <a:ext cx="299240" cy="299240"/>
          </a:xfrm>
          <a:prstGeom prst="rect">
            <a:avLst/>
          </a:prstGeom>
        </p:spPr>
      </p:pic>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020" y="4612880"/>
            <a:ext cx="299240" cy="299240"/>
          </a:xfrm>
          <a:prstGeom prst="rect">
            <a:avLst/>
          </a:prstGeom>
        </p:spPr>
      </p:pic>
      <p:sp>
        <p:nvSpPr>
          <p:cNvPr id="19" name="Slide Number Placeholder 1"/>
          <p:cNvSpPr>
            <a:spLocks noGrp="1"/>
          </p:cNvSpPr>
          <p:nvPr>
            <p:ph type="sldNum" sz="quarter" idx="11"/>
          </p:nvPr>
        </p:nvSpPr>
        <p:spPr>
          <a:xfrm>
            <a:off x="7543800" y="6553200"/>
            <a:ext cx="914400" cy="22860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5B49429-BDC8-4A30-9518-60073C4D20C0}" type="slidenum">
              <a:rPr lang="en-US" altLang="zh-TW" smtClean="0">
                <a:cs typeface="Arial Unicode MS" pitchFamily="34" charset="-128"/>
              </a:rPr>
              <a:pPr eaLnBrk="1" hangingPunct="1"/>
              <a:t>117</a:t>
            </a:fld>
            <a:endParaRPr lang="en-US" altLang="zh-TW" smtClean="0">
              <a:cs typeface="Arial Unicode MS" pitchFamily="34" charset="-128"/>
            </a:endParaRPr>
          </a:p>
        </p:txBody>
      </p:sp>
    </p:spTree>
    <p:custDataLst>
      <p:tags r:id="rId1"/>
    </p:custDataLst>
    <p:extLst>
      <p:ext uri="{BB962C8B-B14F-4D97-AF65-F5344CB8AC3E}">
        <p14:creationId xmlns:p14="http://schemas.microsoft.com/office/powerpoint/2010/main" val="3044396403"/>
      </p:ext>
    </p:extLst>
  </p:cSld>
  <p:clrMapOvr>
    <a:masterClrMapping/>
  </p:clrMapOvr>
  <p:transition spd="med" advTm="803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3" grpId="0" animBg="1"/>
      <p:bldP spid="4" grpId="0" animBg="1"/>
      <p:bldP spid="5" grpId="0"/>
      <p:bldP spid="33" grpId="0"/>
      <p:bldP spid="31"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Textual Entailment in Search</a:t>
            </a:r>
            <a:endParaRPr lang="en-US" b="0" dirty="0" smtClean="0">
              <a:solidFill>
                <a:schemeClr val="tx1"/>
              </a:solidFill>
            </a:endParaRPr>
          </a:p>
        </p:txBody>
      </p:sp>
      <p:sp>
        <p:nvSpPr>
          <p:cNvPr id="21509" name="Slide Number Placeholder 29"/>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B9D4A67-D737-4DFF-A81C-BBA8711AB359}" type="slidenum">
              <a:rPr lang="en-US" altLang="zh-TW" smtClean="0">
                <a:cs typeface="Arial Unicode MS" pitchFamily="34" charset="-128"/>
              </a:rPr>
              <a:pPr eaLnBrk="1" hangingPunct="1"/>
              <a:t>118</a:t>
            </a:fld>
            <a:endParaRPr lang="en-US" altLang="zh-TW" smtClean="0">
              <a:cs typeface="Arial Unicode MS" pitchFamily="34" charset="-128"/>
            </a:endParaRPr>
          </a:p>
        </p:txBody>
      </p:sp>
      <p:sp>
        <p:nvSpPr>
          <p:cNvPr id="6" name="Flowchart: Multidocument 5"/>
          <p:cNvSpPr/>
          <p:nvPr/>
        </p:nvSpPr>
        <p:spPr bwMode="auto">
          <a:xfrm>
            <a:off x="7848600" y="3305175"/>
            <a:ext cx="609600" cy="1066800"/>
          </a:xfrm>
          <a:prstGeom prst="flowChartMultidocument">
            <a:avLst/>
          </a:prstGeom>
          <a:solidFill>
            <a:srgbClr val="C2E49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rgbClr val="FF0000"/>
              </a:solidFill>
            </a:endParaRPr>
          </a:p>
        </p:txBody>
      </p:sp>
      <p:sp>
        <p:nvSpPr>
          <p:cNvPr id="7" name="Flowchart: Multidocument 6"/>
          <p:cNvSpPr/>
          <p:nvPr/>
        </p:nvSpPr>
        <p:spPr bwMode="auto">
          <a:xfrm>
            <a:off x="7848600" y="4600575"/>
            <a:ext cx="609600" cy="1066800"/>
          </a:xfrm>
          <a:prstGeom prst="flowChartMultidocument">
            <a:avLst/>
          </a:prstGeom>
          <a:solidFill>
            <a:srgbClr val="F88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rgbClr val="FF0000"/>
              </a:solidFill>
            </a:endParaRPr>
          </a:p>
        </p:txBody>
      </p:sp>
      <p:sp>
        <p:nvSpPr>
          <p:cNvPr id="27" name="Rounded Rectangle 4"/>
          <p:cNvSpPr/>
          <p:nvPr/>
        </p:nvSpPr>
        <p:spPr bwMode="auto">
          <a:xfrm>
            <a:off x="2532063" y="3846513"/>
            <a:ext cx="4475162" cy="19621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p>
          <a:p>
            <a:pPr algn="ctr">
              <a:defRPr/>
            </a:pPr>
            <a:endParaRPr lang="en-US" sz="3600" dirty="0"/>
          </a:p>
          <a:p>
            <a:pPr algn="ctr">
              <a:defRPr/>
            </a:pPr>
            <a:r>
              <a:rPr lang="en-US" sz="2400" dirty="0">
                <a:solidFill>
                  <a:schemeClr val="tx1"/>
                </a:solidFill>
              </a:rPr>
              <a:t>Scalable Entailed Relation Recognizer</a:t>
            </a:r>
          </a:p>
        </p:txBody>
      </p:sp>
      <p:sp>
        <p:nvSpPr>
          <p:cNvPr id="28" name="Rounded Rectangle 27"/>
          <p:cNvSpPr/>
          <p:nvPr/>
        </p:nvSpPr>
        <p:spPr bwMode="auto">
          <a:xfrm>
            <a:off x="2771775" y="4010025"/>
            <a:ext cx="1758950" cy="98107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Expanded Lexical Retrieval</a:t>
            </a:r>
            <a:endParaRPr lang="en-IN" dirty="0"/>
          </a:p>
        </p:txBody>
      </p:sp>
      <p:sp>
        <p:nvSpPr>
          <p:cNvPr id="29" name="Rounded Rectangle 28"/>
          <p:cNvSpPr/>
          <p:nvPr/>
        </p:nvSpPr>
        <p:spPr bwMode="auto">
          <a:xfrm>
            <a:off x="5010150" y="4010025"/>
            <a:ext cx="1677988" cy="98107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Entailment Recognition</a:t>
            </a:r>
            <a:endParaRPr lang="en-IN" dirty="0"/>
          </a:p>
        </p:txBody>
      </p:sp>
      <p:sp>
        <p:nvSpPr>
          <p:cNvPr id="10" name="Flowchart: Multidocument 9"/>
          <p:cNvSpPr/>
          <p:nvPr/>
        </p:nvSpPr>
        <p:spPr bwMode="auto">
          <a:xfrm>
            <a:off x="236425" y="1180253"/>
            <a:ext cx="1119187" cy="196215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Text Corpus</a:t>
            </a:r>
            <a:endParaRPr lang="en-IN" dirty="0">
              <a:solidFill>
                <a:srgbClr val="FF0000"/>
              </a:solidFill>
            </a:endParaRPr>
          </a:p>
        </p:txBody>
      </p:sp>
      <p:sp>
        <p:nvSpPr>
          <p:cNvPr id="11" name="Can 10"/>
          <p:cNvSpPr/>
          <p:nvPr/>
        </p:nvSpPr>
        <p:spPr bwMode="auto">
          <a:xfrm>
            <a:off x="3011488" y="1470025"/>
            <a:ext cx="1198562" cy="1389063"/>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Indexes</a:t>
            </a:r>
            <a:endParaRPr lang="en-IN" dirty="0">
              <a:solidFill>
                <a:srgbClr val="FF0000"/>
              </a:solidFill>
            </a:endParaRPr>
          </a:p>
        </p:txBody>
      </p:sp>
      <p:sp>
        <p:nvSpPr>
          <p:cNvPr id="12" name="Right Arrow 11"/>
          <p:cNvSpPr/>
          <p:nvPr/>
        </p:nvSpPr>
        <p:spPr bwMode="auto">
          <a:xfrm>
            <a:off x="1466850" y="2124075"/>
            <a:ext cx="1465263" cy="32702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3" name="Right Arrow 12"/>
          <p:cNvSpPr/>
          <p:nvPr/>
        </p:nvSpPr>
        <p:spPr bwMode="auto">
          <a:xfrm rot="5400000">
            <a:off x="3036887" y="3316288"/>
            <a:ext cx="1068389" cy="31908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 name="Right Arrow 13"/>
          <p:cNvSpPr/>
          <p:nvPr/>
        </p:nvSpPr>
        <p:spPr bwMode="auto">
          <a:xfrm>
            <a:off x="693738" y="4337050"/>
            <a:ext cx="1998662" cy="32702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5" name="Right Arrow 14"/>
          <p:cNvSpPr/>
          <p:nvPr/>
        </p:nvSpPr>
        <p:spPr bwMode="auto">
          <a:xfrm>
            <a:off x="4610100" y="4337050"/>
            <a:ext cx="319088" cy="32702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6" name="Right Arrow 15"/>
          <p:cNvSpPr/>
          <p:nvPr/>
        </p:nvSpPr>
        <p:spPr bwMode="auto">
          <a:xfrm>
            <a:off x="6769100" y="4337050"/>
            <a:ext cx="1117600" cy="32702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pic>
        <p:nvPicPr>
          <p:cNvPr id="21521" name="Picture 4" descr="C:\Users\vgvinodv\AppData\Local\Microsoft\Windows\Temporary Internet Files\Content.IE5\97VF7BK6\MCj0424466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6726" y="3838192"/>
            <a:ext cx="664049" cy="58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bwMode="auto">
          <a:xfrm>
            <a:off x="533400" y="1143000"/>
            <a:ext cx="8153400" cy="449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nvGrpSpPr>
          <p:cNvPr id="21523" name="Group 59"/>
          <p:cNvGrpSpPr>
            <a:grpSpLocks/>
          </p:cNvGrpSpPr>
          <p:nvPr/>
        </p:nvGrpSpPr>
        <p:grpSpPr bwMode="auto">
          <a:xfrm>
            <a:off x="914375" y="4627563"/>
            <a:ext cx="1371514" cy="1620837"/>
            <a:chOff x="609600" y="3645630"/>
            <a:chExt cx="1371600" cy="1621100"/>
          </a:xfrm>
        </p:grpSpPr>
        <p:sp>
          <p:nvSpPr>
            <p:cNvPr id="21" name="Oval 20"/>
            <p:cNvSpPr/>
            <p:nvPr/>
          </p:nvSpPr>
          <p:spPr>
            <a:xfrm>
              <a:off x="1108131" y="3645630"/>
              <a:ext cx="319108" cy="32707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2" name="Rectangle 21"/>
            <p:cNvSpPr/>
            <p:nvPr/>
          </p:nvSpPr>
          <p:spPr>
            <a:xfrm>
              <a:off x="762035" y="4115606"/>
              <a:ext cx="400075" cy="244515"/>
            </a:xfrm>
            <a:prstGeom prst="rect">
              <a:avLst/>
            </a:prstGeom>
            <a:solidFill>
              <a:srgbClr val="BC956F"/>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3" name="Rectangle 22"/>
            <p:cNvSpPr/>
            <p:nvPr/>
          </p:nvSpPr>
          <p:spPr>
            <a:xfrm>
              <a:off x="1371673" y="4115606"/>
              <a:ext cx="400075" cy="244515"/>
            </a:xfrm>
            <a:prstGeom prst="rect">
              <a:avLst/>
            </a:prstGeom>
            <a:solidFill>
              <a:srgbClr val="BC956F"/>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24" name="Straight Connector 23"/>
            <p:cNvCxnSpPr>
              <a:stCxn id="21" idx="3"/>
              <a:endCxn id="22" idx="0"/>
            </p:cNvCxnSpPr>
            <p:nvPr/>
          </p:nvCxnSpPr>
          <p:spPr>
            <a:xfrm rot="5400000">
              <a:off x="962857" y="3924291"/>
              <a:ext cx="190531" cy="192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1" idx="5"/>
              <a:endCxn id="23" idx="0"/>
            </p:cNvCxnSpPr>
            <p:nvPr/>
          </p:nvCxnSpPr>
          <p:spPr>
            <a:xfrm rot="16200000" flipH="1">
              <a:off x="1381189" y="3925085"/>
              <a:ext cx="190531" cy="190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530" name="TextBox 56"/>
            <p:cNvSpPr txBox="1">
              <a:spLocks noChangeArrowheads="1"/>
            </p:cNvSpPr>
            <p:nvPr/>
          </p:nvSpPr>
          <p:spPr bwMode="auto">
            <a:xfrm>
              <a:off x="609600" y="4343400"/>
              <a:ext cx="1371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Hypothesis</a:t>
              </a:r>
            </a:p>
            <a:p>
              <a:pPr algn="ctr" eaLnBrk="1" hangingPunct="1"/>
              <a:r>
                <a:rPr lang="en-US"/>
                <a:t>(Claim) Relation</a:t>
              </a:r>
              <a:endParaRPr lang="en-IN"/>
            </a:p>
          </p:txBody>
        </p:sp>
      </p:grpSp>
      <p:pic>
        <p:nvPicPr>
          <p:cNvPr id="21524" name="Picture 5" descr="C:\Users\vgvinodv\AppData\Local\Microsoft\Windows\Temporary Internet Files\Content.IE5\TE743ICP\MCj0424468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0530" y="5057194"/>
            <a:ext cx="609895" cy="58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304800" y="3276600"/>
            <a:ext cx="5191893"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400838" y="2824265"/>
            <a:ext cx="1056700" cy="369332"/>
          </a:xfrm>
          <a:prstGeom prst="rect">
            <a:avLst/>
          </a:prstGeom>
          <a:noFill/>
        </p:spPr>
        <p:txBody>
          <a:bodyPr wrap="none" rtlCol="0">
            <a:spAutoFit/>
          </a:bodyPr>
          <a:lstStyle/>
          <a:p>
            <a:r>
              <a:rPr lang="en-US" dirty="0" smtClean="0"/>
              <a:t>Indexing</a:t>
            </a:r>
            <a:endParaRPr lang="en-US" dirty="0"/>
          </a:p>
        </p:txBody>
      </p:sp>
      <p:sp>
        <p:nvSpPr>
          <p:cNvPr id="41" name="TextBox 40"/>
          <p:cNvSpPr txBox="1"/>
          <p:nvPr/>
        </p:nvSpPr>
        <p:spPr>
          <a:xfrm>
            <a:off x="4401521" y="3307318"/>
            <a:ext cx="1095172" cy="369332"/>
          </a:xfrm>
          <a:prstGeom prst="rect">
            <a:avLst/>
          </a:prstGeom>
          <a:noFill/>
        </p:spPr>
        <p:txBody>
          <a:bodyPr wrap="none" rtlCol="0">
            <a:spAutoFit/>
          </a:bodyPr>
          <a:lstStyle/>
          <a:p>
            <a:r>
              <a:rPr lang="en-US" dirty="0" smtClean="0"/>
              <a:t>Retrieval</a:t>
            </a:r>
            <a:endParaRPr lang="en-US" dirty="0"/>
          </a:p>
        </p:txBody>
      </p:sp>
      <p:sp>
        <p:nvSpPr>
          <p:cNvPr id="19" name="TextBox 18"/>
          <p:cNvSpPr txBox="1"/>
          <p:nvPr/>
        </p:nvSpPr>
        <p:spPr>
          <a:xfrm>
            <a:off x="1355612" y="1736860"/>
            <a:ext cx="1659429" cy="369332"/>
          </a:xfrm>
          <a:prstGeom prst="rect">
            <a:avLst/>
          </a:prstGeom>
          <a:noFill/>
        </p:spPr>
        <p:txBody>
          <a:bodyPr wrap="none" rtlCol="0">
            <a:spAutoFit/>
          </a:bodyPr>
          <a:lstStyle/>
          <a:p>
            <a:r>
              <a:rPr lang="en-US" dirty="0" smtClean="0"/>
              <a:t>Preprocessing</a:t>
            </a:r>
            <a:endParaRPr lang="en-US" dirty="0"/>
          </a:p>
        </p:txBody>
      </p:sp>
      <p:sp>
        <p:nvSpPr>
          <p:cNvPr id="26" name="TextBox 25"/>
          <p:cNvSpPr txBox="1"/>
          <p:nvPr/>
        </p:nvSpPr>
        <p:spPr>
          <a:xfrm>
            <a:off x="5638800" y="1366411"/>
            <a:ext cx="3439294" cy="1754326"/>
          </a:xfrm>
          <a:prstGeom prst="rect">
            <a:avLst/>
          </a:prstGeom>
          <a:noFill/>
        </p:spPr>
        <p:txBody>
          <a:bodyPr wrap="square" rtlCol="0">
            <a:spAutoFit/>
          </a:bodyPr>
          <a:lstStyle/>
          <a:p>
            <a:r>
              <a:rPr lang="en-US" b="1" dirty="0" smtClean="0"/>
              <a:t>Preprocessing: </a:t>
            </a:r>
          </a:p>
          <a:p>
            <a:pPr marL="285750" indent="-285750">
              <a:buFont typeface="Wingdings" pitchFamily="2" charset="2"/>
              <a:buChar char="v"/>
            </a:pPr>
            <a:r>
              <a:rPr lang="en-US" dirty="0" smtClean="0"/>
              <a:t>Identification of</a:t>
            </a:r>
          </a:p>
          <a:p>
            <a:pPr marL="742950" lvl="1" indent="-285750">
              <a:buFont typeface="Courier New" pitchFamily="49" charset="0"/>
              <a:buChar char="o"/>
            </a:pPr>
            <a:r>
              <a:rPr lang="en-US" dirty="0" smtClean="0"/>
              <a:t>named entities</a:t>
            </a:r>
          </a:p>
          <a:p>
            <a:pPr marL="742950" lvl="1" indent="-285750">
              <a:buFont typeface="Courier New" pitchFamily="49" charset="0"/>
              <a:buChar char="o"/>
            </a:pPr>
            <a:r>
              <a:rPr lang="en-US" dirty="0" smtClean="0"/>
              <a:t>multi-word expressions</a:t>
            </a:r>
          </a:p>
          <a:p>
            <a:pPr marL="285750" indent="-285750">
              <a:buFont typeface="Wingdings" pitchFamily="2" charset="2"/>
              <a:buChar char="v"/>
            </a:pPr>
            <a:r>
              <a:rPr lang="en-US" dirty="0" smtClean="0"/>
              <a:t>Document parsing, cleaning</a:t>
            </a:r>
          </a:p>
          <a:p>
            <a:pPr marL="285750" indent="-285750">
              <a:buFont typeface="Wingdings" pitchFamily="2" charset="2"/>
              <a:buChar char="v"/>
            </a:pPr>
            <a:r>
              <a:rPr lang="en-US" dirty="0" smtClean="0"/>
              <a:t>Word inflexions / stemming</a:t>
            </a:r>
          </a:p>
        </p:txBody>
      </p:sp>
      <p:sp>
        <p:nvSpPr>
          <p:cNvPr id="42" name="Rectangle 41"/>
          <p:cNvSpPr/>
          <p:nvPr/>
        </p:nvSpPr>
        <p:spPr>
          <a:xfrm>
            <a:off x="5486400" y="1371600"/>
            <a:ext cx="3494907" cy="1775992"/>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390737" y="5925234"/>
            <a:ext cx="4590569" cy="646331"/>
          </a:xfrm>
          <a:prstGeom prst="rect">
            <a:avLst/>
          </a:prstGeom>
          <a:solidFill>
            <a:schemeClr val="bg1"/>
          </a:solidFill>
          <a:ln w="25400">
            <a:solidFill>
              <a:srgbClr val="FF0000"/>
            </a:solidFill>
            <a:prstDash val="dash"/>
          </a:ln>
        </p:spPr>
        <p:txBody>
          <a:bodyPr wrap="square" rtlCol="0">
            <a:spAutoFit/>
          </a:bodyPr>
          <a:lstStyle/>
          <a:p>
            <a:r>
              <a:rPr lang="en-US" b="1" dirty="0" smtClean="0">
                <a:solidFill>
                  <a:srgbClr val="FF0000"/>
                </a:solidFill>
              </a:rPr>
              <a:t>Applications in Intelligence community, document </a:t>
            </a:r>
            <a:r>
              <a:rPr lang="en-US" b="1" dirty="0" err="1" smtClean="0">
                <a:solidFill>
                  <a:srgbClr val="FF0000"/>
                </a:solidFill>
              </a:rPr>
              <a:t>anonymization</a:t>
            </a:r>
            <a:r>
              <a:rPr lang="en-US" b="1" dirty="0" smtClean="0">
                <a:solidFill>
                  <a:srgbClr val="FF0000"/>
                </a:solidFill>
              </a:rPr>
              <a:t> / redaction</a:t>
            </a:r>
          </a:p>
        </p:txBody>
      </p:sp>
      <p:sp>
        <p:nvSpPr>
          <p:cNvPr id="2" name="TextBox 1"/>
          <p:cNvSpPr txBox="1"/>
          <p:nvPr/>
        </p:nvSpPr>
        <p:spPr>
          <a:xfrm>
            <a:off x="5081503" y="926068"/>
            <a:ext cx="4138697" cy="369332"/>
          </a:xfrm>
          <a:prstGeom prst="rect">
            <a:avLst/>
          </a:prstGeom>
          <a:noFill/>
        </p:spPr>
        <p:txBody>
          <a:bodyPr wrap="none" rtlCol="0">
            <a:spAutoFit/>
          </a:bodyPr>
          <a:lstStyle/>
          <a:p>
            <a:r>
              <a:rPr lang="en-US" dirty="0" smtClean="0"/>
              <a:t>[Sammons, </a:t>
            </a:r>
            <a:r>
              <a:rPr lang="en-US" dirty="0" err="1" smtClean="0"/>
              <a:t>Vydiswaran</a:t>
            </a:r>
            <a:r>
              <a:rPr lang="en-US" dirty="0" smtClean="0"/>
              <a:t> &amp; Roth, 2009]</a:t>
            </a:r>
            <a:endParaRPr lang="en-US" dirty="0"/>
          </a:p>
        </p:txBody>
      </p:sp>
    </p:spTree>
    <p:custDataLst>
      <p:tags r:id="rId1"/>
    </p:custDataLst>
    <p:extLst>
      <p:ext uri="{BB962C8B-B14F-4D97-AF65-F5344CB8AC3E}">
        <p14:creationId xmlns:p14="http://schemas.microsoft.com/office/powerpoint/2010/main" val="546462847"/>
      </p:ext>
    </p:extLst>
  </p:cSld>
  <p:clrMapOvr>
    <a:masterClrMapping/>
  </p:clrMapOvr>
  <p:transition spd="med" advTm="524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5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5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7" grpId="0" animBg="1"/>
      <p:bldP spid="28" grpId="0" animBg="1"/>
      <p:bldP spid="29" grpId="0" animBg="1"/>
      <p:bldP spid="10" grpId="0" animBg="1"/>
      <p:bldP spid="11" grpId="0" animBg="1"/>
      <p:bldP spid="12" grpId="0" animBg="1"/>
      <p:bldP spid="13" grpId="0" animBg="1"/>
      <p:bldP spid="14" grpId="0" animBg="1"/>
      <p:bldP spid="15" grpId="0" animBg="1"/>
      <p:bldP spid="16" grpId="0" animBg="1"/>
      <p:bldP spid="30" grpId="0"/>
      <p:bldP spid="41" grpId="0"/>
      <p:bldP spid="19" grpId="0"/>
      <p:bldP spid="26" grpId="0"/>
      <p:bldP spid="42" grpId="0" animBg="1"/>
      <p:bldP spid="3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itle 4"/>
          <p:cNvSpPr>
            <a:spLocks noGrp="1"/>
          </p:cNvSpPr>
          <p:nvPr>
            <p:ph type="title"/>
          </p:nvPr>
        </p:nvSpPr>
        <p:spPr>
          <a:xfrm>
            <a:off x="152400" y="457200"/>
            <a:ext cx="8229600" cy="533400"/>
          </a:xfrm>
        </p:spPr>
        <p:txBody>
          <a:bodyPr/>
          <a:lstStyle/>
          <a:p>
            <a:pPr eaLnBrk="1" hangingPunct="1"/>
            <a:r>
              <a:rPr lang="en-US" dirty="0" smtClean="0"/>
              <a:t>Application 1: News Trustworthiness</a:t>
            </a:r>
          </a:p>
        </p:txBody>
      </p:sp>
      <p:sp>
        <p:nvSpPr>
          <p:cNvPr id="23558" name="Slide Number Placeholder 3"/>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87BA29-9901-43FC-B252-EF3F37D813C5}" type="slidenum">
              <a:rPr lang="en-US" altLang="zh-TW" smtClean="0">
                <a:cs typeface="Arial Unicode MS" pitchFamily="34" charset="-128"/>
              </a:rPr>
              <a:pPr eaLnBrk="1" hangingPunct="1"/>
              <a:t>119</a:t>
            </a:fld>
            <a:endParaRPr lang="en-US" altLang="zh-TW" smtClean="0">
              <a:cs typeface="Arial Unicode MS" pitchFamily="34" charset="-128"/>
            </a:endParaRPr>
          </a:p>
        </p:txBody>
      </p:sp>
      <p:sp>
        <p:nvSpPr>
          <p:cNvPr id="6" name="Flowchart: Document 5"/>
          <p:cNvSpPr/>
          <p:nvPr/>
        </p:nvSpPr>
        <p:spPr>
          <a:xfrm>
            <a:off x="4441825" y="2654300"/>
            <a:ext cx="609600" cy="533400"/>
          </a:xfrm>
          <a:prstGeom prst="flowChartDocument">
            <a:avLst/>
          </a:prstGeom>
          <a:solidFill>
            <a:srgbClr val="00C8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lowchart: Document 13"/>
          <p:cNvSpPr/>
          <p:nvPr/>
        </p:nvSpPr>
        <p:spPr>
          <a:xfrm>
            <a:off x="4441825" y="3276600"/>
            <a:ext cx="609600" cy="533400"/>
          </a:xfrm>
          <a:prstGeom prst="flowChart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lowchart: Document 15"/>
          <p:cNvSpPr/>
          <p:nvPr/>
        </p:nvSpPr>
        <p:spPr>
          <a:xfrm>
            <a:off x="4449762" y="2057400"/>
            <a:ext cx="609600" cy="533400"/>
          </a:xfrm>
          <a:prstGeom prst="flowChartDocument">
            <a:avLst/>
          </a:prstGeom>
          <a:solidFill>
            <a:srgbClr val="00C8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orizontal Scroll 19"/>
          <p:cNvSpPr/>
          <p:nvPr/>
        </p:nvSpPr>
        <p:spPr>
          <a:xfrm>
            <a:off x="7543800" y="2514600"/>
            <a:ext cx="1066800" cy="457200"/>
          </a:xfrm>
          <a:prstGeom prst="horizontalScroll">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Claim 1</a:t>
            </a:r>
          </a:p>
        </p:txBody>
      </p:sp>
      <p:cxnSp>
        <p:nvCxnSpPr>
          <p:cNvPr id="29" name="Straight Connector 28"/>
          <p:cNvCxnSpPr>
            <a:stCxn id="16" idx="3"/>
            <a:endCxn id="20" idx="1"/>
          </p:cNvCxnSpPr>
          <p:nvPr/>
        </p:nvCxnSpPr>
        <p:spPr>
          <a:xfrm>
            <a:off x="5059362" y="2324100"/>
            <a:ext cx="2484438" cy="419100"/>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 idx="3"/>
            <a:endCxn id="20" idx="1"/>
          </p:cNvCxnSpPr>
          <p:nvPr/>
        </p:nvCxnSpPr>
        <p:spPr>
          <a:xfrm flipV="1">
            <a:off x="5051425" y="2743200"/>
            <a:ext cx="2492375" cy="177800"/>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3"/>
            <a:endCxn id="20" idx="1"/>
          </p:cNvCxnSpPr>
          <p:nvPr/>
        </p:nvCxnSpPr>
        <p:spPr>
          <a:xfrm flipV="1">
            <a:off x="5051425" y="2743200"/>
            <a:ext cx="2492375" cy="800100"/>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16" idx="1"/>
          </p:cNvCxnSpPr>
          <p:nvPr/>
        </p:nvCxnSpPr>
        <p:spPr>
          <a:xfrm>
            <a:off x="1752600" y="2266950"/>
            <a:ext cx="2697162" cy="57150"/>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6" idx="1"/>
          </p:cNvCxnSpPr>
          <p:nvPr/>
        </p:nvCxnSpPr>
        <p:spPr>
          <a:xfrm flipV="1">
            <a:off x="1752600" y="2921000"/>
            <a:ext cx="2689225" cy="222250"/>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14" idx="1"/>
          </p:cNvCxnSpPr>
          <p:nvPr/>
        </p:nvCxnSpPr>
        <p:spPr>
          <a:xfrm flipV="1">
            <a:off x="1752600" y="3543300"/>
            <a:ext cx="2689225" cy="801781"/>
          </a:xfrm>
          <a:prstGeom prst="straightConnector1">
            <a:avLst/>
          </a:prstGeom>
          <a:ln w="22225">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590" name="TextBox 90"/>
          <p:cNvSpPr txBox="1">
            <a:spLocks noChangeArrowheads="1"/>
          </p:cNvSpPr>
          <p:nvPr/>
        </p:nvSpPr>
        <p:spPr bwMode="auto">
          <a:xfrm>
            <a:off x="4114800" y="1301195"/>
            <a:ext cx="1197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t>Evidence</a:t>
            </a:r>
          </a:p>
        </p:txBody>
      </p:sp>
      <p:sp>
        <p:nvSpPr>
          <p:cNvPr id="95" name="Rectangle 94"/>
          <p:cNvSpPr/>
          <p:nvPr/>
        </p:nvSpPr>
        <p:spPr>
          <a:xfrm>
            <a:off x="381000" y="1866900"/>
            <a:ext cx="76200" cy="685800"/>
          </a:xfrm>
          <a:prstGeom prst="rect">
            <a:avLst/>
          </a:prstGeom>
          <a:solidFill>
            <a:srgbClr val="00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Rectangle 100"/>
          <p:cNvSpPr/>
          <p:nvPr/>
        </p:nvSpPr>
        <p:spPr>
          <a:xfrm>
            <a:off x="381000" y="3852863"/>
            <a:ext cx="76200" cy="685800"/>
          </a:xfrm>
          <a:prstGeom prst="rect">
            <a:avLst/>
          </a:prstGeom>
          <a:solidFill>
            <a:srgbClr val="FF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Rectangle 102"/>
          <p:cNvSpPr/>
          <p:nvPr/>
        </p:nvSpPr>
        <p:spPr>
          <a:xfrm>
            <a:off x="381000" y="2806700"/>
            <a:ext cx="76200" cy="685800"/>
          </a:xfrm>
          <a:prstGeom prst="rect">
            <a:avLst/>
          </a:prstGeom>
          <a:solidFill>
            <a:srgbClr val="00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99" name="TextBox 119"/>
          <p:cNvSpPr txBox="1">
            <a:spLocks noChangeArrowheads="1"/>
          </p:cNvSpPr>
          <p:nvPr/>
        </p:nvSpPr>
        <p:spPr bwMode="auto">
          <a:xfrm>
            <a:off x="7606558" y="1301195"/>
            <a:ext cx="941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t>Claims</a:t>
            </a:r>
          </a:p>
        </p:txBody>
      </p:sp>
      <p:sp>
        <p:nvSpPr>
          <p:cNvPr id="23600" name="TextBox 120"/>
          <p:cNvSpPr txBox="1">
            <a:spLocks noChangeArrowheads="1"/>
          </p:cNvSpPr>
          <p:nvPr/>
        </p:nvSpPr>
        <p:spPr bwMode="auto">
          <a:xfrm>
            <a:off x="798513" y="1301195"/>
            <a:ext cx="1095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t>Sources</a:t>
            </a:r>
          </a:p>
        </p:txBody>
      </p:sp>
      <p:pic>
        <p:nvPicPr>
          <p:cNvPr id="51" name="Picture 2" descr="C:\Users\V.G.Vinod Vydiswaran\Pictures\clipart\pers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51593" y="3897948"/>
            <a:ext cx="600529" cy="89426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C:\Users\V.G.Vinod Vydiswaran\Pictures\clipart\person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716" y="2725287"/>
            <a:ext cx="544286" cy="91553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C:\Users\V.G.Vinod Vydiswaran\Pictures\clipart\person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715" y="1715607"/>
            <a:ext cx="544287" cy="91218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120"/>
          <p:cNvSpPr txBox="1">
            <a:spLocks noChangeArrowheads="1"/>
          </p:cNvSpPr>
          <p:nvPr/>
        </p:nvSpPr>
        <p:spPr bwMode="auto">
          <a:xfrm>
            <a:off x="467794" y="4749961"/>
            <a:ext cx="1531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smtClean="0"/>
              <a:t>News media</a:t>
            </a:r>
          </a:p>
          <a:p>
            <a:pPr algn="ctr" eaLnBrk="1" hangingPunct="1"/>
            <a:r>
              <a:rPr lang="en-US" dirty="0" smtClean="0"/>
              <a:t>(or reporters)</a:t>
            </a:r>
          </a:p>
        </p:txBody>
      </p:sp>
      <p:sp>
        <p:nvSpPr>
          <p:cNvPr id="27" name="TextBox 120"/>
          <p:cNvSpPr txBox="1">
            <a:spLocks noChangeArrowheads="1"/>
          </p:cNvSpPr>
          <p:nvPr/>
        </p:nvSpPr>
        <p:spPr bwMode="auto">
          <a:xfrm>
            <a:off x="3304326" y="4888460"/>
            <a:ext cx="27527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smtClean="0"/>
              <a:t>News stories</a:t>
            </a:r>
          </a:p>
        </p:txBody>
      </p:sp>
      <p:sp>
        <p:nvSpPr>
          <p:cNvPr id="28" name="TextBox 120"/>
          <p:cNvSpPr txBox="1">
            <a:spLocks noChangeArrowheads="1"/>
          </p:cNvSpPr>
          <p:nvPr/>
        </p:nvSpPr>
        <p:spPr bwMode="auto">
          <a:xfrm>
            <a:off x="6057066" y="4648200"/>
            <a:ext cx="30107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smtClean="0"/>
              <a:t>Biased news coverage on a particular topic or genre?</a:t>
            </a:r>
            <a:endParaRPr lang="en-US" dirty="0"/>
          </a:p>
        </p:txBody>
      </p:sp>
      <p:sp>
        <p:nvSpPr>
          <p:cNvPr id="32" name="TextBox 120"/>
          <p:cNvSpPr txBox="1">
            <a:spLocks noChangeArrowheads="1"/>
          </p:cNvSpPr>
          <p:nvPr/>
        </p:nvSpPr>
        <p:spPr bwMode="auto">
          <a:xfrm rot="20917731">
            <a:off x="6209466" y="5423870"/>
            <a:ext cx="30107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smtClean="0">
                <a:solidFill>
                  <a:srgbClr val="FF0000"/>
                </a:solidFill>
              </a:rPr>
              <a:t>How true is a claim?</a:t>
            </a:r>
            <a:endParaRPr lang="en-US" b="1" dirty="0">
              <a:solidFill>
                <a:srgbClr val="FF0000"/>
              </a:solidFill>
            </a:endParaRPr>
          </a:p>
        </p:txBody>
      </p:sp>
      <p:sp>
        <p:nvSpPr>
          <p:cNvPr id="33" name="TextBox 120"/>
          <p:cNvSpPr txBox="1">
            <a:spLocks noChangeArrowheads="1"/>
          </p:cNvSpPr>
          <p:nvPr/>
        </p:nvSpPr>
        <p:spPr bwMode="auto">
          <a:xfrm rot="20917731">
            <a:off x="3283460" y="5235408"/>
            <a:ext cx="30107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smtClean="0">
                <a:solidFill>
                  <a:srgbClr val="FF0000"/>
                </a:solidFill>
              </a:rPr>
              <a:t>Which news stories can you trust?</a:t>
            </a:r>
            <a:endParaRPr lang="en-US" b="1" dirty="0">
              <a:solidFill>
                <a:srgbClr val="FF0000"/>
              </a:solidFill>
            </a:endParaRPr>
          </a:p>
        </p:txBody>
      </p:sp>
      <p:sp>
        <p:nvSpPr>
          <p:cNvPr id="34" name="TextBox 120"/>
          <p:cNvSpPr txBox="1">
            <a:spLocks noChangeArrowheads="1"/>
          </p:cNvSpPr>
          <p:nvPr/>
        </p:nvSpPr>
        <p:spPr bwMode="auto">
          <a:xfrm rot="20917731">
            <a:off x="110368" y="5281089"/>
            <a:ext cx="30107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smtClean="0">
                <a:solidFill>
                  <a:srgbClr val="FF0000"/>
                </a:solidFill>
              </a:rPr>
              <a:t>Whom can you trust?</a:t>
            </a:r>
          </a:p>
        </p:txBody>
      </p:sp>
    </p:spTree>
    <p:extLst>
      <p:ext uri="{BB962C8B-B14F-4D97-AF65-F5344CB8AC3E}">
        <p14:creationId xmlns:p14="http://schemas.microsoft.com/office/powerpoint/2010/main" val="6794009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itle 1"/>
          <p:cNvSpPr>
            <a:spLocks noGrp="1"/>
          </p:cNvSpPr>
          <p:nvPr>
            <p:ph type="title"/>
          </p:nvPr>
        </p:nvSpPr>
        <p:spPr>
          <a:xfrm>
            <a:off x="152400" y="457200"/>
            <a:ext cx="8991600" cy="533400"/>
          </a:xfrm>
        </p:spPr>
        <p:txBody>
          <a:bodyPr anchor="t"/>
          <a:lstStyle/>
          <a:p>
            <a:pPr eaLnBrk="1" hangingPunct="1"/>
            <a:r>
              <a:rPr lang="en-US" dirty="0" smtClean="0"/>
              <a:t>Research Questions</a:t>
            </a:r>
            <a:endParaRPr lang="en-IN" sz="1400" dirty="0" smtClean="0">
              <a:solidFill>
                <a:schemeClr val="tx1"/>
              </a:solidFill>
            </a:endParaRPr>
          </a:p>
        </p:txBody>
      </p:sp>
      <p:sp>
        <p:nvSpPr>
          <p:cNvPr id="1298435" name="Content Placeholder 2"/>
          <p:cNvSpPr>
            <a:spLocks noGrp="1"/>
          </p:cNvSpPr>
          <p:nvPr>
            <p:ph idx="1"/>
          </p:nvPr>
        </p:nvSpPr>
        <p:spPr>
          <a:xfrm>
            <a:off x="457200" y="1066800"/>
            <a:ext cx="8458200" cy="4953000"/>
          </a:xfrm>
        </p:spPr>
        <p:txBody>
          <a:bodyPr/>
          <a:lstStyle/>
          <a:p>
            <a:pPr eaLnBrk="1" hangingPunct="1"/>
            <a:r>
              <a:rPr lang="en-US" dirty="0" smtClean="0"/>
              <a:t>1. Trust Metrics</a:t>
            </a:r>
          </a:p>
          <a:p>
            <a:pPr marL="669925" lvl="1" indent="-325438" eaLnBrk="1" hangingPunct="1"/>
            <a:r>
              <a:rPr lang="en-US" dirty="0" smtClean="0">
                <a:solidFill>
                  <a:srgbClr val="0033CC"/>
                </a:solidFill>
              </a:rPr>
              <a:t>(a) What is Trustworthiness?  How do people “understand” it?</a:t>
            </a:r>
          </a:p>
          <a:p>
            <a:pPr marL="669925" lvl="1" indent="-325438" eaLnBrk="1" hangingPunct="1"/>
            <a:r>
              <a:rPr lang="en-US" dirty="0" smtClean="0">
                <a:solidFill>
                  <a:srgbClr val="0033CC"/>
                </a:solidFill>
              </a:rPr>
              <a:t>(b) Accuracy is misleading.  A lot of (trivial) truths do not make a message trustworthy. </a:t>
            </a:r>
          </a:p>
          <a:p>
            <a:pPr marL="269875" indent="-325438" eaLnBrk="1" hangingPunct="1"/>
            <a:r>
              <a:rPr lang="en-US" dirty="0" smtClean="0"/>
              <a:t>2. Algorithmic Framework: Constrained Trustworthiness Models</a:t>
            </a:r>
          </a:p>
          <a:p>
            <a:pPr marL="669925" lvl="1" indent="-325438" eaLnBrk="1" hangingPunct="1"/>
            <a:r>
              <a:rPr lang="en-US" dirty="0" smtClean="0">
                <a:solidFill>
                  <a:srgbClr val="0033CC"/>
                </a:solidFill>
              </a:rPr>
              <a:t>Just voting isn’t good enough</a:t>
            </a:r>
          </a:p>
          <a:p>
            <a:pPr marL="669925" lvl="1" indent="-325438" eaLnBrk="1" hangingPunct="1"/>
            <a:r>
              <a:rPr lang="en-US" dirty="0" smtClean="0">
                <a:solidFill>
                  <a:srgbClr val="0033CC"/>
                </a:solidFill>
              </a:rPr>
              <a:t>Need to incorporate prior beliefs &amp; background knowledge</a:t>
            </a:r>
          </a:p>
          <a:p>
            <a:pPr eaLnBrk="1" hangingPunct="1"/>
            <a:r>
              <a:rPr lang="en-US" dirty="0" smtClean="0"/>
              <a:t>3. Incorporating Evidence for Claims</a:t>
            </a:r>
          </a:p>
          <a:p>
            <a:pPr lvl="1" eaLnBrk="1" hangingPunct="1"/>
            <a:r>
              <a:rPr lang="en-US" dirty="0" smtClean="0">
                <a:solidFill>
                  <a:srgbClr val="0033CC"/>
                </a:solidFill>
              </a:rPr>
              <a:t>Not sufficient to deal with claims and sources</a:t>
            </a:r>
          </a:p>
          <a:p>
            <a:pPr lvl="1" eaLnBrk="1" hangingPunct="1"/>
            <a:r>
              <a:rPr lang="en-US" dirty="0" smtClean="0">
                <a:solidFill>
                  <a:srgbClr val="0033CC"/>
                </a:solidFill>
              </a:rPr>
              <a:t>Need to find (diverse) evidence – </a:t>
            </a:r>
            <a:r>
              <a:rPr lang="en-US" dirty="0">
                <a:solidFill>
                  <a:srgbClr val="0033CC"/>
                </a:solidFill>
              </a:rPr>
              <a:t>n</a:t>
            </a:r>
            <a:r>
              <a:rPr lang="en-US" dirty="0" smtClean="0">
                <a:solidFill>
                  <a:srgbClr val="0033CC"/>
                </a:solidFill>
              </a:rPr>
              <a:t>atural language difficulties </a:t>
            </a:r>
          </a:p>
          <a:p>
            <a:pPr marL="269875" indent="-325438" eaLnBrk="1" hangingPunct="1"/>
            <a:r>
              <a:rPr lang="en-US" dirty="0" smtClean="0"/>
              <a:t>4. Building a Claim-Verification system </a:t>
            </a:r>
          </a:p>
          <a:p>
            <a:pPr marL="669925" lvl="1" indent="-325438" eaLnBrk="1" hangingPunct="1"/>
            <a:r>
              <a:rPr lang="en-US" dirty="0" smtClean="0">
                <a:solidFill>
                  <a:srgbClr val="0033CC"/>
                </a:solidFill>
              </a:rPr>
              <a:t>Automate Claim Verification—find supporting &amp; opposing evidence</a:t>
            </a:r>
          </a:p>
          <a:p>
            <a:pPr marL="669925" lvl="1" indent="-325438" eaLnBrk="1" hangingPunct="1"/>
            <a:r>
              <a:rPr lang="en-US" dirty="0" smtClean="0">
                <a:solidFill>
                  <a:srgbClr val="0033CC"/>
                </a:solidFill>
              </a:rPr>
              <a:t>What do users perceive? How to interact with users?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2946400"/>
            <a:ext cx="35433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175" y="2946400"/>
            <a:ext cx="35528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12</a:t>
            </a:fld>
            <a:endParaRPr lang="en-US" altLang="zh-TW"/>
          </a:p>
        </p:txBody>
      </p:sp>
      <p:cxnSp>
        <p:nvCxnSpPr>
          <p:cNvPr id="4" name="Straight Connector 3"/>
          <p:cNvCxnSpPr/>
          <p:nvPr/>
        </p:nvCxnSpPr>
        <p:spPr>
          <a:xfrm>
            <a:off x="304800" y="2743200"/>
            <a:ext cx="0" cy="228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748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corpus in News domain</a:t>
            </a:r>
            <a:endParaRPr lang="en-US" dirty="0"/>
          </a:p>
        </p:txBody>
      </p:sp>
      <p:sp>
        <p:nvSpPr>
          <p:cNvPr id="3" name="Content Placeholder 2"/>
          <p:cNvSpPr>
            <a:spLocks noGrp="1"/>
          </p:cNvSpPr>
          <p:nvPr>
            <p:ph idx="1"/>
          </p:nvPr>
        </p:nvSpPr>
        <p:spPr>
          <a:xfrm>
            <a:off x="457200" y="1219200"/>
            <a:ext cx="4343400" cy="4953000"/>
          </a:xfrm>
        </p:spPr>
        <p:txBody>
          <a:bodyPr/>
          <a:lstStyle/>
          <a:p>
            <a:r>
              <a:rPr lang="en-US" dirty="0" smtClean="0"/>
              <a:t>Data collected from </a:t>
            </a:r>
            <a:r>
              <a:rPr lang="en-US" dirty="0" err="1" smtClean="0"/>
              <a:t>NewsTrust</a:t>
            </a:r>
            <a:r>
              <a:rPr lang="en-US" dirty="0" smtClean="0"/>
              <a:t> (Politics category)</a:t>
            </a:r>
          </a:p>
          <a:p>
            <a:r>
              <a:rPr lang="en-US" dirty="0" smtClean="0"/>
              <a:t>Articles have been scored by volunteers on journalistic standards</a:t>
            </a:r>
          </a:p>
          <a:p>
            <a:r>
              <a:rPr lang="en-US" dirty="0" smtClean="0"/>
              <a:t>Scores on [1,5] scale</a:t>
            </a:r>
          </a:p>
          <a:p>
            <a:r>
              <a:rPr lang="en-US" dirty="0" smtClean="0"/>
              <a:t>Some genres inherently more trustworthy than others</a:t>
            </a:r>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120</a:t>
            </a:fld>
            <a:endParaRPr lang="en-US" altLang="zh-TW"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579" y="1143000"/>
            <a:ext cx="385838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5029200" y="3156858"/>
            <a:ext cx="1447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67300" y="5515428"/>
            <a:ext cx="11049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054870"/>
      </p:ext>
    </p:extLst>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Trust model to boost retrieval</a:t>
            </a:r>
            <a:endParaRPr lang="en-US" dirty="0"/>
          </a:p>
        </p:txBody>
      </p:sp>
      <p:sp>
        <p:nvSpPr>
          <p:cNvPr id="3" name="Content Placeholder 2"/>
          <p:cNvSpPr>
            <a:spLocks noGrp="1"/>
          </p:cNvSpPr>
          <p:nvPr>
            <p:ph idx="1"/>
          </p:nvPr>
        </p:nvSpPr>
        <p:spPr/>
        <p:txBody>
          <a:bodyPr/>
          <a:lstStyle/>
          <a:p>
            <a:r>
              <a:rPr lang="en-US" dirty="0" smtClean="0"/>
              <a:t>Documents are scored on a 1-5 star scale by </a:t>
            </a:r>
            <a:r>
              <a:rPr lang="en-US" dirty="0" err="1" smtClean="0"/>
              <a:t>NewsTrust</a:t>
            </a:r>
            <a:r>
              <a:rPr lang="en-US" dirty="0" smtClean="0"/>
              <a:t> users.</a:t>
            </a:r>
          </a:p>
          <a:p>
            <a:r>
              <a:rPr lang="en-US" dirty="0" smtClean="0"/>
              <a:t>This is used as golden judgment to compute NDCG values.</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121</a:t>
            </a:fld>
            <a:endParaRPr lang="en-US" altLang="zh-TW" dirty="0"/>
          </a:p>
        </p:txBody>
      </p:sp>
      <p:graphicFrame>
        <p:nvGraphicFramePr>
          <p:cNvPr id="5" name="Table 4"/>
          <p:cNvGraphicFramePr>
            <a:graphicFrameLocks noGrp="1"/>
          </p:cNvGraphicFramePr>
          <p:nvPr>
            <p:extLst>
              <p:ext uri="{D42A27DB-BD31-4B8C-83A1-F6EECF244321}">
                <p14:modId xmlns:p14="http://schemas.microsoft.com/office/powerpoint/2010/main" val="4274525484"/>
              </p:ext>
            </p:extLst>
          </p:nvPr>
        </p:nvGraphicFramePr>
        <p:xfrm>
          <a:off x="685800" y="2151744"/>
          <a:ext cx="7772400" cy="4023360"/>
        </p:xfrm>
        <a:graphic>
          <a:graphicData uri="http://schemas.openxmlformats.org/drawingml/2006/table">
            <a:tbl>
              <a:tblPr firstRow="1" bandRow="1">
                <a:tableStyleId>{5C22544A-7EE6-4342-B048-85BDC9FD1C3A}</a:tableStyleId>
              </a:tblPr>
              <a:tblGrid>
                <a:gridCol w="457201"/>
                <a:gridCol w="2651759"/>
                <a:gridCol w="1554480"/>
                <a:gridCol w="1554480"/>
                <a:gridCol w="1554480"/>
              </a:tblGrid>
              <a:tr h="316230">
                <a:tc>
                  <a:txBody>
                    <a:bodyPr/>
                    <a:lstStyle/>
                    <a:p>
                      <a:pPr algn="r"/>
                      <a:r>
                        <a:rPr lang="en-US" sz="1600" dirty="0" smtClean="0">
                          <a:solidFill>
                            <a:schemeClr val="tx1"/>
                          </a:solidFill>
                        </a:rPr>
                        <a:t>#</a:t>
                      </a:r>
                      <a:endParaRPr lang="en-US" sz="1600" dirty="0">
                        <a:solidFill>
                          <a:schemeClr val="tx1"/>
                        </a:solidFill>
                      </a:endParaRPr>
                    </a:p>
                  </a:txBody>
                  <a:tcPr/>
                </a:tc>
                <a:tc>
                  <a:txBody>
                    <a:bodyPr/>
                    <a:lstStyle/>
                    <a:p>
                      <a:r>
                        <a:rPr lang="en-US" sz="1600" dirty="0" smtClean="0">
                          <a:solidFill>
                            <a:schemeClr val="tx1"/>
                          </a:solidFill>
                        </a:rPr>
                        <a:t>Topic</a:t>
                      </a:r>
                      <a:endParaRPr lang="en-US" sz="1600" dirty="0">
                        <a:solidFill>
                          <a:schemeClr val="tx1"/>
                        </a:solidFill>
                      </a:endParaRPr>
                    </a:p>
                  </a:txBody>
                  <a:tcPr/>
                </a:tc>
                <a:tc>
                  <a:txBody>
                    <a:bodyPr/>
                    <a:lstStyle/>
                    <a:p>
                      <a:pPr algn="ctr"/>
                      <a:r>
                        <a:rPr lang="en-US" sz="1600" dirty="0" smtClean="0">
                          <a:solidFill>
                            <a:schemeClr val="tx1"/>
                          </a:solidFill>
                        </a:rPr>
                        <a:t>Retrieval</a:t>
                      </a:r>
                      <a:endParaRPr lang="en-US" sz="1600" dirty="0">
                        <a:solidFill>
                          <a:schemeClr val="tx1"/>
                        </a:solidFill>
                      </a:endParaRPr>
                    </a:p>
                  </a:txBody>
                  <a:tcPr/>
                </a:tc>
                <a:tc>
                  <a:txBody>
                    <a:bodyPr/>
                    <a:lstStyle/>
                    <a:p>
                      <a:pPr algn="ctr"/>
                      <a:r>
                        <a:rPr lang="en-US" sz="1600" dirty="0" smtClean="0">
                          <a:solidFill>
                            <a:schemeClr val="tx1"/>
                          </a:solidFill>
                        </a:rPr>
                        <a:t>2-stg models</a:t>
                      </a:r>
                      <a:endParaRPr lang="en-US" sz="1600" dirty="0">
                        <a:solidFill>
                          <a:schemeClr val="tx1"/>
                        </a:solidFill>
                      </a:endParaRPr>
                    </a:p>
                  </a:txBody>
                  <a:tcPr/>
                </a:tc>
                <a:tc>
                  <a:txBody>
                    <a:bodyPr/>
                    <a:lstStyle/>
                    <a:p>
                      <a:pPr algn="ctr"/>
                      <a:r>
                        <a:rPr lang="en-US" sz="1600" dirty="0" smtClean="0">
                          <a:solidFill>
                            <a:schemeClr val="tx1"/>
                          </a:solidFill>
                        </a:rPr>
                        <a:t>3-stg model</a:t>
                      </a:r>
                      <a:endParaRPr lang="en-US" sz="1600" dirty="0">
                        <a:solidFill>
                          <a:schemeClr val="tx1"/>
                        </a:solidFill>
                      </a:endParaRPr>
                    </a:p>
                  </a:txBody>
                  <a:tcPr/>
                </a:tc>
              </a:tr>
              <a:tr h="316230">
                <a:tc>
                  <a:txBody>
                    <a:bodyPr/>
                    <a:lstStyle/>
                    <a:p>
                      <a:pPr algn="r"/>
                      <a:r>
                        <a:rPr lang="en-US" sz="1600" dirty="0" smtClean="0"/>
                        <a:t>1</a:t>
                      </a:r>
                      <a:endParaRPr lang="en-US" sz="1600" dirty="0"/>
                    </a:p>
                  </a:txBody>
                  <a:tcPr/>
                </a:tc>
                <a:tc>
                  <a:txBody>
                    <a:bodyPr/>
                    <a:lstStyle/>
                    <a:p>
                      <a:r>
                        <a:rPr lang="en-US" sz="1600" dirty="0" smtClean="0"/>
                        <a:t>Healthcare</a:t>
                      </a:r>
                      <a:endParaRPr lang="en-US" sz="1600" dirty="0"/>
                    </a:p>
                  </a:txBody>
                  <a:tcPr/>
                </a:tc>
                <a:tc>
                  <a:txBody>
                    <a:bodyPr/>
                    <a:lstStyle/>
                    <a:p>
                      <a:pPr algn="ctr"/>
                      <a:r>
                        <a:rPr lang="en-US" sz="1600" dirty="0" smtClean="0"/>
                        <a:t>0.886</a:t>
                      </a:r>
                      <a:endParaRPr lang="en-US" sz="1600" dirty="0"/>
                    </a:p>
                  </a:txBody>
                  <a:tcPr/>
                </a:tc>
                <a:tc>
                  <a:txBody>
                    <a:bodyPr/>
                    <a:lstStyle/>
                    <a:p>
                      <a:pPr algn="ctr"/>
                      <a:r>
                        <a:rPr lang="en-US" sz="1600" dirty="0" smtClean="0"/>
                        <a:t>0.895</a:t>
                      </a:r>
                      <a:endParaRPr lang="en-US" sz="1600" dirty="0"/>
                    </a:p>
                  </a:txBody>
                  <a:tcPr/>
                </a:tc>
                <a:tc>
                  <a:txBody>
                    <a:bodyPr/>
                    <a:lstStyle/>
                    <a:p>
                      <a:pPr algn="ctr"/>
                      <a:r>
                        <a:rPr lang="en-US" sz="1600" b="1" dirty="0" smtClean="0"/>
                        <a:t>0.932</a:t>
                      </a:r>
                      <a:endParaRPr lang="en-US" sz="1600" b="1" dirty="0"/>
                    </a:p>
                  </a:txBody>
                  <a:tcPr/>
                </a:tc>
              </a:tr>
              <a:tr h="316230">
                <a:tc>
                  <a:txBody>
                    <a:bodyPr/>
                    <a:lstStyle/>
                    <a:p>
                      <a:pPr algn="r"/>
                      <a:r>
                        <a:rPr lang="en-US" sz="1600" dirty="0" smtClean="0"/>
                        <a:t>2</a:t>
                      </a:r>
                      <a:endParaRPr lang="en-US" sz="1600" dirty="0"/>
                    </a:p>
                  </a:txBody>
                  <a:tcPr/>
                </a:tc>
                <a:tc>
                  <a:txBody>
                    <a:bodyPr/>
                    <a:lstStyle/>
                    <a:p>
                      <a:r>
                        <a:rPr lang="en-US" sz="1600" dirty="0" smtClean="0"/>
                        <a:t>Obama administration</a:t>
                      </a:r>
                      <a:endParaRPr lang="en-US" sz="1600" dirty="0"/>
                    </a:p>
                  </a:txBody>
                  <a:tcPr/>
                </a:tc>
                <a:tc>
                  <a:txBody>
                    <a:bodyPr/>
                    <a:lstStyle/>
                    <a:p>
                      <a:pPr algn="ctr"/>
                      <a:r>
                        <a:rPr lang="en-US" sz="1600" dirty="0" smtClean="0"/>
                        <a:t>0.852</a:t>
                      </a:r>
                      <a:endParaRPr lang="en-US" sz="1600" dirty="0"/>
                    </a:p>
                  </a:txBody>
                  <a:tcPr/>
                </a:tc>
                <a:tc>
                  <a:txBody>
                    <a:bodyPr/>
                    <a:lstStyle/>
                    <a:p>
                      <a:pPr algn="ctr"/>
                      <a:r>
                        <a:rPr lang="en-US" sz="1600" dirty="0" smtClean="0"/>
                        <a:t>0.876</a:t>
                      </a:r>
                      <a:endParaRPr lang="en-US" sz="1600" dirty="0"/>
                    </a:p>
                  </a:txBody>
                  <a:tcPr/>
                </a:tc>
                <a:tc>
                  <a:txBody>
                    <a:bodyPr/>
                    <a:lstStyle/>
                    <a:p>
                      <a:pPr algn="ctr"/>
                      <a:r>
                        <a:rPr lang="en-US" sz="1600" b="1" dirty="0" smtClean="0"/>
                        <a:t>0.927</a:t>
                      </a:r>
                      <a:endParaRPr lang="en-US" sz="1600" b="1" dirty="0"/>
                    </a:p>
                  </a:txBody>
                  <a:tcPr/>
                </a:tc>
              </a:tr>
              <a:tr h="316230">
                <a:tc>
                  <a:txBody>
                    <a:bodyPr/>
                    <a:lstStyle/>
                    <a:p>
                      <a:pPr algn="r"/>
                      <a:r>
                        <a:rPr lang="en-US" sz="1600" dirty="0" smtClean="0"/>
                        <a:t>3</a:t>
                      </a:r>
                      <a:endParaRPr lang="en-US" sz="1600" dirty="0"/>
                    </a:p>
                  </a:txBody>
                  <a:tcPr/>
                </a:tc>
                <a:tc>
                  <a:txBody>
                    <a:bodyPr/>
                    <a:lstStyle/>
                    <a:p>
                      <a:r>
                        <a:rPr lang="en-US" sz="1600" dirty="0" smtClean="0"/>
                        <a:t>Bush administration</a:t>
                      </a:r>
                      <a:endParaRPr lang="en-US" sz="1600" dirty="0"/>
                    </a:p>
                  </a:txBody>
                  <a:tcPr/>
                </a:tc>
                <a:tc>
                  <a:txBody>
                    <a:bodyPr/>
                    <a:lstStyle/>
                    <a:p>
                      <a:pPr algn="ctr"/>
                      <a:r>
                        <a:rPr lang="en-US" sz="1600" dirty="0" smtClean="0"/>
                        <a:t>0.931</a:t>
                      </a:r>
                      <a:endParaRPr lang="en-US" sz="1600" dirty="0"/>
                    </a:p>
                  </a:txBody>
                  <a:tcPr/>
                </a:tc>
                <a:tc>
                  <a:txBody>
                    <a:bodyPr/>
                    <a:lstStyle/>
                    <a:p>
                      <a:pPr algn="ctr"/>
                      <a:r>
                        <a:rPr lang="en-US" sz="1600" dirty="0" smtClean="0"/>
                        <a:t>0.921</a:t>
                      </a:r>
                      <a:endParaRPr lang="en-US" sz="1600" dirty="0"/>
                    </a:p>
                  </a:txBody>
                  <a:tcPr/>
                </a:tc>
                <a:tc>
                  <a:txBody>
                    <a:bodyPr/>
                    <a:lstStyle/>
                    <a:p>
                      <a:pPr algn="ctr"/>
                      <a:r>
                        <a:rPr lang="en-US" sz="1600" b="1" dirty="0" smtClean="0"/>
                        <a:t>0.971</a:t>
                      </a:r>
                      <a:endParaRPr lang="en-US" sz="1600" b="1" dirty="0"/>
                    </a:p>
                  </a:txBody>
                  <a:tcPr/>
                </a:tc>
              </a:tr>
              <a:tr h="316230">
                <a:tc>
                  <a:txBody>
                    <a:bodyPr/>
                    <a:lstStyle/>
                    <a:p>
                      <a:pPr algn="r"/>
                      <a:r>
                        <a:rPr lang="en-US" sz="1600" dirty="0" smtClean="0"/>
                        <a:t>4</a:t>
                      </a:r>
                      <a:endParaRPr lang="en-US" sz="1600" dirty="0"/>
                    </a:p>
                  </a:txBody>
                  <a:tcPr/>
                </a:tc>
                <a:tc>
                  <a:txBody>
                    <a:bodyPr/>
                    <a:lstStyle/>
                    <a:p>
                      <a:r>
                        <a:rPr lang="en-US" sz="1600" dirty="0" smtClean="0"/>
                        <a:t>Democratic policy</a:t>
                      </a:r>
                      <a:endParaRPr lang="en-US" sz="1600" dirty="0"/>
                    </a:p>
                  </a:txBody>
                  <a:tcPr/>
                </a:tc>
                <a:tc>
                  <a:txBody>
                    <a:bodyPr/>
                    <a:lstStyle/>
                    <a:p>
                      <a:pPr algn="ctr"/>
                      <a:r>
                        <a:rPr lang="en-US" sz="1600" dirty="0" smtClean="0"/>
                        <a:t>0.894</a:t>
                      </a:r>
                      <a:endParaRPr lang="en-US" sz="1600" dirty="0"/>
                    </a:p>
                  </a:txBody>
                  <a:tcPr/>
                </a:tc>
                <a:tc>
                  <a:txBody>
                    <a:bodyPr/>
                    <a:lstStyle/>
                    <a:p>
                      <a:pPr algn="ctr"/>
                      <a:r>
                        <a:rPr lang="en-US" sz="1600" dirty="0" smtClean="0"/>
                        <a:t>0.769</a:t>
                      </a:r>
                      <a:endParaRPr lang="en-US" sz="1600" dirty="0"/>
                    </a:p>
                  </a:txBody>
                  <a:tcPr/>
                </a:tc>
                <a:tc>
                  <a:txBody>
                    <a:bodyPr/>
                    <a:lstStyle/>
                    <a:p>
                      <a:pPr algn="ctr"/>
                      <a:r>
                        <a:rPr lang="en-US" sz="1600" b="1" dirty="0" smtClean="0"/>
                        <a:t>0.922</a:t>
                      </a:r>
                      <a:endParaRPr lang="en-US" sz="1600" b="1" dirty="0"/>
                    </a:p>
                  </a:txBody>
                  <a:tcPr/>
                </a:tc>
              </a:tr>
              <a:tr h="316230">
                <a:tc>
                  <a:txBody>
                    <a:bodyPr/>
                    <a:lstStyle/>
                    <a:p>
                      <a:pPr algn="r"/>
                      <a:r>
                        <a:rPr lang="en-US" sz="1600" dirty="0" smtClean="0"/>
                        <a:t>5</a:t>
                      </a:r>
                      <a:endParaRPr lang="en-US" sz="1600" dirty="0"/>
                    </a:p>
                  </a:txBody>
                  <a:tcPr/>
                </a:tc>
                <a:tc>
                  <a:txBody>
                    <a:bodyPr/>
                    <a:lstStyle/>
                    <a:p>
                      <a:r>
                        <a:rPr lang="en-US" sz="1600" dirty="0" smtClean="0"/>
                        <a:t>Republican policy</a:t>
                      </a:r>
                      <a:endParaRPr lang="en-US" sz="1600" dirty="0"/>
                    </a:p>
                  </a:txBody>
                  <a:tcPr/>
                </a:tc>
                <a:tc>
                  <a:txBody>
                    <a:bodyPr/>
                    <a:lstStyle/>
                    <a:p>
                      <a:pPr algn="ctr"/>
                      <a:r>
                        <a:rPr lang="en-US" sz="1600" dirty="0" smtClean="0"/>
                        <a:t>0.774</a:t>
                      </a:r>
                      <a:endParaRPr lang="en-US" sz="1600" dirty="0"/>
                    </a:p>
                  </a:txBody>
                  <a:tcPr/>
                </a:tc>
                <a:tc>
                  <a:txBody>
                    <a:bodyPr/>
                    <a:lstStyle/>
                    <a:p>
                      <a:pPr algn="ctr"/>
                      <a:r>
                        <a:rPr lang="en-US" sz="1600" dirty="0" smtClean="0"/>
                        <a:t>0.848</a:t>
                      </a:r>
                      <a:endParaRPr lang="en-US" sz="1600" dirty="0"/>
                    </a:p>
                  </a:txBody>
                  <a:tcPr/>
                </a:tc>
                <a:tc>
                  <a:txBody>
                    <a:bodyPr/>
                    <a:lstStyle/>
                    <a:p>
                      <a:pPr algn="ctr"/>
                      <a:r>
                        <a:rPr lang="en-US" sz="1600" b="1" dirty="0" smtClean="0"/>
                        <a:t>0.936</a:t>
                      </a:r>
                      <a:endParaRPr lang="en-US" sz="1600" b="1" dirty="0"/>
                    </a:p>
                  </a:txBody>
                  <a:tcPr/>
                </a:tc>
              </a:tr>
              <a:tr h="316230">
                <a:tc>
                  <a:txBody>
                    <a:bodyPr/>
                    <a:lstStyle/>
                    <a:p>
                      <a:pPr algn="r"/>
                      <a:r>
                        <a:rPr lang="en-US" sz="1600" dirty="0" smtClean="0"/>
                        <a:t>6</a:t>
                      </a:r>
                      <a:endParaRPr lang="en-US" sz="1600" dirty="0"/>
                    </a:p>
                  </a:txBody>
                  <a:tcPr/>
                </a:tc>
                <a:tc>
                  <a:txBody>
                    <a:bodyPr/>
                    <a:lstStyle/>
                    <a:p>
                      <a:r>
                        <a:rPr lang="en-US" sz="1600" dirty="0" smtClean="0"/>
                        <a:t>Immigration</a:t>
                      </a:r>
                      <a:endParaRPr lang="en-US" sz="1600" dirty="0"/>
                    </a:p>
                  </a:txBody>
                  <a:tcPr/>
                </a:tc>
                <a:tc>
                  <a:txBody>
                    <a:bodyPr/>
                    <a:lstStyle/>
                    <a:p>
                      <a:pPr algn="ctr"/>
                      <a:r>
                        <a:rPr lang="en-US" sz="1600" dirty="0" smtClean="0"/>
                        <a:t>0.820</a:t>
                      </a:r>
                      <a:endParaRPr lang="en-US" sz="1600" dirty="0"/>
                    </a:p>
                  </a:txBody>
                  <a:tcPr/>
                </a:tc>
                <a:tc>
                  <a:txBody>
                    <a:bodyPr/>
                    <a:lstStyle/>
                    <a:p>
                      <a:pPr algn="ctr"/>
                      <a:r>
                        <a:rPr lang="en-US" sz="1600" dirty="0" smtClean="0"/>
                        <a:t>0.952</a:t>
                      </a:r>
                      <a:endParaRPr lang="en-US" sz="1600" dirty="0"/>
                    </a:p>
                  </a:txBody>
                  <a:tcPr/>
                </a:tc>
                <a:tc>
                  <a:txBody>
                    <a:bodyPr/>
                    <a:lstStyle/>
                    <a:p>
                      <a:pPr algn="ctr"/>
                      <a:r>
                        <a:rPr lang="en-US" sz="1600" b="1" dirty="0" smtClean="0"/>
                        <a:t>0.983</a:t>
                      </a:r>
                      <a:endParaRPr lang="en-US" sz="1600" b="1" dirty="0"/>
                    </a:p>
                  </a:txBody>
                  <a:tcPr/>
                </a:tc>
              </a:tr>
              <a:tr h="316230">
                <a:tc>
                  <a:txBody>
                    <a:bodyPr/>
                    <a:lstStyle/>
                    <a:p>
                      <a:pPr algn="r"/>
                      <a:r>
                        <a:rPr lang="en-US" sz="1600" dirty="0" smtClean="0"/>
                        <a:t>7</a:t>
                      </a:r>
                      <a:endParaRPr lang="en-US" sz="1600" dirty="0"/>
                    </a:p>
                  </a:txBody>
                  <a:tcPr/>
                </a:tc>
                <a:tc>
                  <a:txBody>
                    <a:bodyPr/>
                    <a:lstStyle/>
                    <a:p>
                      <a:r>
                        <a:rPr lang="en-US" sz="1600" dirty="0" smtClean="0"/>
                        <a:t>Gay rights</a:t>
                      </a:r>
                      <a:endParaRPr lang="en-US" sz="1600" dirty="0"/>
                    </a:p>
                  </a:txBody>
                  <a:tcPr/>
                </a:tc>
                <a:tc>
                  <a:txBody>
                    <a:bodyPr/>
                    <a:lstStyle/>
                    <a:p>
                      <a:pPr algn="ctr"/>
                      <a:r>
                        <a:rPr lang="en-US" sz="1600" dirty="0" smtClean="0"/>
                        <a:t>0.832</a:t>
                      </a:r>
                      <a:endParaRPr lang="en-US" sz="1600" dirty="0"/>
                    </a:p>
                  </a:txBody>
                  <a:tcPr/>
                </a:tc>
                <a:tc>
                  <a:txBody>
                    <a:bodyPr/>
                    <a:lstStyle/>
                    <a:p>
                      <a:pPr algn="ctr"/>
                      <a:r>
                        <a:rPr lang="en-US" sz="1600" b="0" dirty="0" smtClean="0"/>
                        <a:t>0.864</a:t>
                      </a:r>
                      <a:endParaRPr lang="en-US" sz="1600" b="0" dirty="0"/>
                    </a:p>
                  </a:txBody>
                  <a:tcPr/>
                </a:tc>
                <a:tc>
                  <a:txBody>
                    <a:bodyPr/>
                    <a:lstStyle/>
                    <a:p>
                      <a:pPr algn="ctr"/>
                      <a:r>
                        <a:rPr lang="en-US" sz="1600" b="0" dirty="0" smtClean="0"/>
                        <a:t>0.807</a:t>
                      </a:r>
                      <a:endParaRPr lang="en-US" sz="1600" b="0" dirty="0"/>
                    </a:p>
                  </a:txBody>
                  <a:tcPr/>
                </a:tc>
              </a:tr>
              <a:tr h="316230">
                <a:tc>
                  <a:txBody>
                    <a:bodyPr/>
                    <a:lstStyle/>
                    <a:p>
                      <a:pPr algn="r"/>
                      <a:r>
                        <a:rPr lang="en-US" sz="1600" dirty="0" smtClean="0"/>
                        <a:t>8</a:t>
                      </a:r>
                      <a:endParaRPr lang="en-US" sz="1600" dirty="0"/>
                    </a:p>
                  </a:txBody>
                  <a:tcPr/>
                </a:tc>
                <a:tc>
                  <a:txBody>
                    <a:bodyPr/>
                    <a:lstStyle/>
                    <a:p>
                      <a:r>
                        <a:rPr lang="en-US" sz="1600" dirty="0" smtClean="0"/>
                        <a:t>Corruption</a:t>
                      </a:r>
                      <a:endParaRPr lang="en-US" sz="1600" dirty="0"/>
                    </a:p>
                  </a:txBody>
                  <a:tcPr/>
                </a:tc>
                <a:tc>
                  <a:txBody>
                    <a:bodyPr/>
                    <a:lstStyle/>
                    <a:p>
                      <a:pPr algn="ctr"/>
                      <a:r>
                        <a:rPr lang="en-US" sz="1600" dirty="0" smtClean="0"/>
                        <a:t>0.874</a:t>
                      </a:r>
                      <a:endParaRPr lang="en-US" sz="1600" dirty="0"/>
                    </a:p>
                  </a:txBody>
                  <a:tcPr/>
                </a:tc>
                <a:tc>
                  <a:txBody>
                    <a:bodyPr/>
                    <a:lstStyle/>
                    <a:p>
                      <a:pPr algn="ctr"/>
                      <a:r>
                        <a:rPr lang="en-US" sz="1600" dirty="0" smtClean="0"/>
                        <a:t>0.841</a:t>
                      </a:r>
                      <a:endParaRPr lang="en-US" sz="1600" dirty="0"/>
                    </a:p>
                  </a:txBody>
                  <a:tcPr/>
                </a:tc>
                <a:tc>
                  <a:txBody>
                    <a:bodyPr/>
                    <a:lstStyle/>
                    <a:p>
                      <a:pPr algn="ctr"/>
                      <a:r>
                        <a:rPr lang="en-US" sz="1600" b="1" dirty="0" smtClean="0"/>
                        <a:t>0.941</a:t>
                      </a:r>
                      <a:endParaRPr lang="en-US" sz="1600" b="1" dirty="0"/>
                    </a:p>
                  </a:txBody>
                  <a:tcPr/>
                </a:tc>
              </a:tr>
              <a:tr h="316230">
                <a:tc>
                  <a:txBody>
                    <a:bodyPr/>
                    <a:lstStyle/>
                    <a:p>
                      <a:pPr algn="r"/>
                      <a:r>
                        <a:rPr lang="en-US" sz="1600" dirty="0" smtClean="0"/>
                        <a:t>9</a:t>
                      </a:r>
                      <a:endParaRPr lang="en-US" sz="1600" dirty="0"/>
                    </a:p>
                  </a:txBody>
                  <a:tcPr/>
                </a:tc>
                <a:tc>
                  <a:txBody>
                    <a:bodyPr/>
                    <a:lstStyle/>
                    <a:p>
                      <a:r>
                        <a:rPr lang="en-US" sz="1600" dirty="0" smtClean="0"/>
                        <a:t>Election reform</a:t>
                      </a:r>
                      <a:endParaRPr lang="en-US" sz="1600" dirty="0"/>
                    </a:p>
                  </a:txBody>
                  <a:tcPr/>
                </a:tc>
                <a:tc>
                  <a:txBody>
                    <a:bodyPr/>
                    <a:lstStyle/>
                    <a:p>
                      <a:pPr algn="ctr"/>
                      <a:r>
                        <a:rPr lang="en-US" sz="1600" dirty="0" smtClean="0"/>
                        <a:t>0.864</a:t>
                      </a:r>
                      <a:endParaRPr lang="en-US" sz="1600" dirty="0"/>
                    </a:p>
                  </a:txBody>
                  <a:tcPr/>
                </a:tc>
                <a:tc>
                  <a:txBody>
                    <a:bodyPr/>
                    <a:lstStyle/>
                    <a:p>
                      <a:pPr algn="ctr"/>
                      <a:r>
                        <a:rPr lang="en-US" sz="1600" dirty="0" smtClean="0"/>
                        <a:t>0.889</a:t>
                      </a:r>
                      <a:endParaRPr lang="en-US" sz="1600" dirty="0"/>
                    </a:p>
                  </a:txBody>
                  <a:tcPr/>
                </a:tc>
                <a:tc>
                  <a:txBody>
                    <a:bodyPr/>
                    <a:lstStyle/>
                    <a:p>
                      <a:pPr algn="ctr"/>
                      <a:r>
                        <a:rPr lang="en-US" sz="1600" b="1" dirty="0" smtClean="0"/>
                        <a:t>0.908</a:t>
                      </a:r>
                      <a:endParaRPr lang="en-US" sz="1600" b="1" dirty="0"/>
                    </a:p>
                  </a:txBody>
                  <a:tcPr/>
                </a:tc>
              </a:tr>
              <a:tr h="316230">
                <a:tc>
                  <a:txBody>
                    <a:bodyPr/>
                    <a:lstStyle/>
                    <a:p>
                      <a:pPr algn="r"/>
                      <a:r>
                        <a:rPr lang="en-US" sz="1600" dirty="0" smtClean="0"/>
                        <a:t>10</a:t>
                      </a:r>
                      <a:endParaRPr lang="en-US" sz="1600" dirty="0"/>
                    </a:p>
                  </a:txBody>
                  <a:tcPr/>
                </a:tc>
                <a:tc>
                  <a:txBody>
                    <a:bodyPr/>
                    <a:lstStyle/>
                    <a:p>
                      <a:r>
                        <a:rPr lang="en-US" sz="1600" dirty="0" err="1" smtClean="0"/>
                        <a:t>WikiLeaks</a:t>
                      </a:r>
                      <a:endParaRPr lang="en-US" sz="1600" dirty="0"/>
                    </a:p>
                  </a:txBody>
                  <a:tcPr/>
                </a:tc>
                <a:tc>
                  <a:txBody>
                    <a:bodyPr/>
                    <a:lstStyle/>
                    <a:p>
                      <a:pPr algn="ctr"/>
                      <a:r>
                        <a:rPr lang="en-US" sz="1600" b="0" dirty="0" smtClean="0"/>
                        <a:t>0.886</a:t>
                      </a:r>
                      <a:endParaRPr lang="en-US" sz="1600" b="0" dirty="0"/>
                    </a:p>
                  </a:txBody>
                  <a:tcPr/>
                </a:tc>
                <a:tc>
                  <a:txBody>
                    <a:bodyPr/>
                    <a:lstStyle/>
                    <a:p>
                      <a:pPr algn="ctr"/>
                      <a:r>
                        <a:rPr lang="en-US" sz="1600" dirty="0" smtClean="0"/>
                        <a:t>0.860</a:t>
                      </a:r>
                      <a:endParaRPr lang="en-US" sz="1600" dirty="0"/>
                    </a:p>
                  </a:txBody>
                  <a:tcPr/>
                </a:tc>
                <a:tc>
                  <a:txBody>
                    <a:bodyPr/>
                    <a:lstStyle/>
                    <a:p>
                      <a:pPr algn="ctr"/>
                      <a:r>
                        <a:rPr lang="en-US" sz="1600" b="0" dirty="0" smtClean="0"/>
                        <a:t>0.825</a:t>
                      </a:r>
                      <a:endParaRPr lang="en-US" sz="1600" b="0" dirty="0"/>
                    </a:p>
                  </a:txBody>
                  <a:tcPr/>
                </a:tc>
              </a:tr>
              <a:tr h="316230">
                <a:tc>
                  <a:txBody>
                    <a:bodyPr/>
                    <a:lstStyle/>
                    <a:p>
                      <a:endParaRPr lang="en-US" sz="1600" dirty="0"/>
                    </a:p>
                  </a:txBody>
                  <a:tcPr>
                    <a:solidFill>
                      <a:schemeClr val="accent1"/>
                    </a:solidFill>
                  </a:tcPr>
                </a:tc>
                <a:tc>
                  <a:txBody>
                    <a:bodyPr/>
                    <a:lstStyle/>
                    <a:p>
                      <a:r>
                        <a:rPr lang="en-US" sz="1600" b="1" dirty="0" smtClean="0"/>
                        <a:t>Average</a:t>
                      </a:r>
                      <a:endParaRPr lang="en-US" sz="1600" b="1" dirty="0"/>
                    </a:p>
                  </a:txBody>
                  <a:tcPr>
                    <a:solidFill>
                      <a:schemeClr val="accent1"/>
                    </a:solidFill>
                  </a:tcPr>
                </a:tc>
                <a:tc>
                  <a:txBody>
                    <a:bodyPr/>
                    <a:lstStyle/>
                    <a:p>
                      <a:pPr algn="ctr"/>
                      <a:r>
                        <a:rPr lang="en-US" sz="1600" dirty="0" smtClean="0"/>
                        <a:t>0.861</a:t>
                      </a:r>
                      <a:endParaRPr lang="en-US" sz="1600" dirty="0"/>
                    </a:p>
                  </a:txBody>
                  <a:tcPr>
                    <a:solidFill>
                      <a:schemeClr val="accent1"/>
                    </a:solidFill>
                  </a:tcPr>
                </a:tc>
                <a:tc>
                  <a:txBody>
                    <a:bodyPr/>
                    <a:lstStyle/>
                    <a:p>
                      <a:pPr algn="ctr"/>
                      <a:r>
                        <a:rPr lang="en-US" sz="1600" dirty="0" smtClean="0"/>
                        <a:t>0.869</a:t>
                      </a:r>
                      <a:endParaRPr lang="en-US" sz="1600" dirty="0"/>
                    </a:p>
                  </a:txBody>
                  <a:tcPr>
                    <a:solidFill>
                      <a:schemeClr val="accent1"/>
                    </a:solidFill>
                  </a:tcPr>
                </a:tc>
                <a:tc>
                  <a:txBody>
                    <a:bodyPr/>
                    <a:lstStyle/>
                    <a:p>
                      <a:pPr algn="ctr"/>
                      <a:r>
                        <a:rPr lang="en-US" sz="1600" b="1" dirty="0" smtClean="0"/>
                        <a:t>0.915</a:t>
                      </a:r>
                      <a:endParaRPr lang="en-US" sz="1600" b="1" dirty="0"/>
                    </a:p>
                  </a:txBody>
                  <a:tcPr>
                    <a:solidFill>
                      <a:schemeClr val="accent1"/>
                    </a:solidFill>
                  </a:tcPr>
                </a:tc>
              </a:tr>
            </a:tbl>
          </a:graphicData>
        </a:graphic>
      </p:graphicFrame>
      <p:sp>
        <p:nvSpPr>
          <p:cNvPr id="8" name="Rectangle 7"/>
          <p:cNvSpPr/>
          <p:nvPr/>
        </p:nvSpPr>
        <p:spPr>
          <a:xfrm>
            <a:off x="5332425" y="2057400"/>
            <a:ext cx="16002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0" y="2133600"/>
            <a:ext cx="16002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05599" y="6096000"/>
            <a:ext cx="2362201" cy="461665"/>
          </a:xfrm>
          <a:prstGeom prst="rect">
            <a:avLst/>
          </a:prstGeom>
          <a:solidFill>
            <a:srgbClr val="D8EEC0"/>
          </a:solidFill>
          <a:ln>
            <a:noFill/>
          </a:ln>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+6.3% Relative</a:t>
            </a:r>
            <a:endParaRPr lang="en-US" sz="2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2625" y="2906160"/>
            <a:ext cx="2058975" cy="2046840"/>
          </a:xfrm>
          <a:prstGeom prst="rect">
            <a:avLst/>
          </a:prstGeom>
        </p:spPr>
      </p:pic>
    </p:spTree>
    <p:extLst>
      <p:ext uri="{BB962C8B-B14F-4D97-AF65-F5344CB8AC3E}">
        <p14:creationId xmlns:p14="http://schemas.microsoft.com/office/powerpoint/2010/main" val="34842409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648699" cy="533400"/>
          </a:xfrm>
        </p:spPr>
        <p:txBody>
          <a:bodyPr/>
          <a:lstStyle/>
          <a:p>
            <a:r>
              <a:rPr lang="en-US" dirty="0" smtClean="0"/>
              <a:t>Which news sources shoul</a:t>
            </a:r>
            <a:r>
              <a:rPr lang="en-US" dirty="0"/>
              <a:t>d</a:t>
            </a:r>
            <a:r>
              <a:rPr lang="en-US" dirty="0" smtClean="0"/>
              <a:t> you trust?</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122</a:t>
            </a:fld>
            <a:endParaRPr lang="en-US" altLang="zh-TW"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 y="1219200"/>
            <a:ext cx="479715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575" y="1233714"/>
            <a:ext cx="40948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53001"/>
            <a:ext cx="9144000" cy="111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152400" y="4386943"/>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FF0000"/>
                </a:solidFill>
                <a:latin typeface="+mj-lt"/>
                <a:ea typeface="+mj-ea"/>
                <a:cs typeface="+mj-cs"/>
              </a:defRPr>
            </a:lvl1pPr>
            <a:lvl2pPr algn="l" rtl="0" eaLnBrk="0" fontAlgn="base" hangingPunct="0">
              <a:spcBef>
                <a:spcPct val="0"/>
              </a:spcBef>
              <a:spcAft>
                <a:spcPct val="0"/>
              </a:spcAft>
              <a:defRPr sz="4000" b="1">
                <a:solidFill>
                  <a:srgbClr val="FF0000"/>
                </a:solidFill>
                <a:latin typeface="Calibri" pitchFamily="34" charset="0"/>
                <a:cs typeface="Arial" charset="0"/>
              </a:defRPr>
            </a:lvl2pPr>
            <a:lvl3pPr algn="l" rtl="0" eaLnBrk="0" fontAlgn="base" hangingPunct="0">
              <a:spcBef>
                <a:spcPct val="0"/>
              </a:spcBef>
              <a:spcAft>
                <a:spcPct val="0"/>
              </a:spcAft>
              <a:defRPr sz="4000" b="1">
                <a:solidFill>
                  <a:srgbClr val="FF0000"/>
                </a:solidFill>
                <a:latin typeface="Calibri" pitchFamily="34" charset="0"/>
                <a:cs typeface="Arial" charset="0"/>
              </a:defRPr>
            </a:lvl3pPr>
            <a:lvl4pPr algn="l" rtl="0" eaLnBrk="0" fontAlgn="base" hangingPunct="0">
              <a:spcBef>
                <a:spcPct val="0"/>
              </a:spcBef>
              <a:spcAft>
                <a:spcPct val="0"/>
              </a:spcAft>
              <a:defRPr sz="4000" b="1">
                <a:solidFill>
                  <a:srgbClr val="FF0000"/>
                </a:solidFill>
                <a:latin typeface="Calibri" pitchFamily="34" charset="0"/>
                <a:cs typeface="Arial" charset="0"/>
              </a:defRPr>
            </a:lvl4pPr>
            <a:lvl5pPr algn="l" rtl="0" eaLnBrk="0" fontAlgn="base" hangingPunct="0">
              <a:spcBef>
                <a:spcPct val="0"/>
              </a:spcBef>
              <a:spcAft>
                <a:spcPct val="0"/>
              </a:spcAft>
              <a:defRPr sz="4000" b="1">
                <a:solidFill>
                  <a:srgbClr val="FF0000"/>
                </a:solidFill>
                <a:latin typeface="Calibri" pitchFamily="34" charset="0"/>
                <a:cs typeface="Arial" charset="0"/>
              </a:defRPr>
            </a:lvl5pPr>
            <a:lvl6pPr marL="457200" algn="l" rtl="0" fontAlgn="base">
              <a:spcBef>
                <a:spcPct val="0"/>
              </a:spcBef>
              <a:spcAft>
                <a:spcPct val="0"/>
              </a:spcAft>
              <a:defRPr sz="2800">
                <a:solidFill>
                  <a:srgbClr val="FF0000"/>
                </a:solidFill>
                <a:latin typeface="Calibri" pitchFamily="34" charset="0"/>
                <a:cs typeface="Arial" charset="0"/>
              </a:defRPr>
            </a:lvl6pPr>
            <a:lvl7pPr marL="914400" algn="l" rtl="0" fontAlgn="base">
              <a:spcBef>
                <a:spcPct val="0"/>
              </a:spcBef>
              <a:spcAft>
                <a:spcPct val="0"/>
              </a:spcAft>
              <a:defRPr sz="2800">
                <a:solidFill>
                  <a:srgbClr val="FF0000"/>
                </a:solidFill>
                <a:latin typeface="Calibri" pitchFamily="34" charset="0"/>
                <a:cs typeface="Arial" charset="0"/>
              </a:defRPr>
            </a:lvl7pPr>
            <a:lvl8pPr marL="1371600" algn="l" rtl="0" fontAlgn="base">
              <a:spcBef>
                <a:spcPct val="0"/>
              </a:spcBef>
              <a:spcAft>
                <a:spcPct val="0"/>
              </a:spcAft>
              <a:defRPr sz="2800">
                <a:solidFill>
                  <a:srgbClr val="FF0000"/>
                </a:solidFill>
                <a:latin typeface="Calibri" pitchFamily="34" charset="0"/>
                <a:cs typeface="Arial" charset="0"/>
              </a:defRPr>
            </a:lvl8pPr>
            <a:lvl9pPr marL="1828800" algn="l" rtl="0" fontAlgn="base">
              <a:spcBef>
                <a:spcPct val="0"/>
              </a:spcBef>
              <a:spcAft>
                <a:spcPct val="0"/>
              </a:spcAft>
              <a:defRPr sz="2800">
                <a:solidFill>
                  <a:srgbClr val="FF0000"/>
                </a:solidFill>
                <a:latin typeface="Calibri" pitchFamily="34" charset="0"/>
                <a:cs typeface="Arial" charset="0"/>
              </a:defRPr>
            </a:lvl9pPr>
          </a:lstStyle>
          <a:p>
            <a:r>
              <a:rPr lang="en-US" dirty="0" smtClean="0"/>
              <a:t>Does it depend on news genres?</a:t>
            </a:r>
            <a:endParaRPr lang="en-US" dirty="0"/>
          </a:p>
        </p:txBody>
      </p:sp>
      <p:cxnSp>
        <p:nvCxnSpPr>
          <p:cNvPr id="14" name="Straight Arrow Connector 13"/>
          <p:cNvCxnSpPr/>
          <p:nvPr/>
        </p:nvCxnSpPr>
        <p:spPr>
          <a:xfrm flipH="1">
            <a:off x="8382000" y="2819400"/>
            <a:ext cx="53339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38800" y="4038600"/>
            <a:ext cx="53339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581902" y="1429656"/>
            <a:ext cx="1257298" cy="10232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976086"/>
            <a:ext cx="1454244" cy="369332"/>
          </a:xfrm>
          <a:prstGeom prst="rect">
            <a:avLst/>
          </a:prstGeom>
          <a:noFill/>
        </p:spPr>
        <p:txBody>
          <a:bodyPr wrap="none" rtlCol="0">
            <a:spAutoFit/>
          </a:bodyPr>
          <a:lstStyle/>
          <a:p>
            <a:r>
              <a:rPr lang="en-US" dirty="0" smtClean="0"/>
              <a:t>News media</a:t>
            </a:r>
            <a:endParaRPr lang="en-US" dirty="0"/>
          </a:p>
        </p:txBody>
      </p:sp>
      <p:sp>
        <p:nvSpPr>
          <p:cNvPr id="13" name="TextBox 12"/>
          <p:cNvSpPr txBox="1"/>
          <p:nvPr/>
        </p:nvSpPr>
        <p:spPr>
          <a:xfrm>
            <a:off x="5934923" y="943428"/>
            <a:ext cx="1749197" cy="369332"/>
          </a:xfrm>
          <a:prstGeom prst="rect">
            <a:avLst/>
          </a:prstGeom>
          <a:noFill/>
        </p:spPr>
        <p:txBody>
          <a:bodyPr wrap="none" rtlCol="0">
            <a:spAutoFit/>
          </a:bodyPr>
          <a:lstStyle/>
          <a:p>
            <a:r>
              <a:rPr lang="en-US" dirty="0" smtClean="0"/>
              <a:t>News reporters</a:t>
            </a:r>
            <a:endParaRPr lang="en-US" dirty="0"/>
          </a:p>
        </p:txBody>
      </p:sp>
      <p:cxnSp>
        <p:nvCxnSpPr>
          <p:cNvPr id="15" name="Straight Arrow Connector 14"/>
          <p:cNvCxnSpPr/>
          <p:nvPr/>
        </p:nvCxnSpPr>
        <p:spPr>
          <a:xfrm flipH="1">
            <a:off x="2634342" y="3595914"/>
            <a:ext cx="53339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113973" y="1814286"/>
            <a:ext cx="53339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172855" y="3153228"/>
            <a:ext cx="53339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35258" y="1005114"/>
            <a:ext cx="4094825" cy="3396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9279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1" name="Slide Number Placeholder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0963A76-B8BF-4B79-ADD2-CC17F0855A32}" type="slidenum">
              <a:rPr lang="en-US" altLang="zh-TW" smtClean="0">
                <a:cs typeface="Arial Unicode MS" pitchFamily="34" charset="-128"/>
              </a:rPr>
              <a:pPr eaLnBrk="1" hangingPunct="1"/>
              <a:t>123</a:t>
            </a:fld>
            <a:endParaRPr lang="en-US" altLang="zh-TW" smtClean="0">
              <a:cs typeface="Arial Unicode MS" pitchFamily="34" charset="-128"/>
            </a:endParaRPr>
          </a:p>
        </p:txBody>
      </p:sp>
      <p:sp>
        <p:nvSpPr>
          <p:cNvPr id="10262" name="Title 2"/>
          <p:cNvSpPr>
            <a:spLocks noGrp="1"/>
          </p:cNvSpPr>
          <p:nvPr>
            <p:ph type="title"/>
          </p:nvPr>
        </p:nvSpPr>
        <p:spPr>
          <a:xfrm>
            <a:off x="152400" y="457200"/>
            <a:ext cx="8915400" cy="533400"/>
          </a:xfrm>
        </p:spPr>
        <p:txBody>
          <a:bodyPr/>
          <a:lstStyle/>
          <a:p>
            <a:pPr eaLnBrk="1" hangingPunct="1"/>
            <a:r>
              <a:rPr lang="en-US" dirty="0" smtClean="0"/>
              <a:t>Application 2: Medical treatment claims</a:t>
            </a:r>
          </a:p>
        </p:txBody>
      </p:sp>
      <p:grpSp>
        <p:nvGrpSpPr>
          <p:cNvPr id="5" name="Group 4"/>
          <p:cNvGrpSpPr/>
          <p:nvPr/>
        </p:nvGrpSpPr>
        <p:grpSpPr>
          <a:xfrm>
            <a:off x="457200" y="1143000"/>
            <a:ext cx="8210550" cy="1524000"/>
            <a:chOff x="457200" y="1143000"/>
            <a:chExt cx="8210550" cy="1524000"/>
          </a:xfrm>
        </p:grpSpPr>
        <p:pic>
          <p:nvPicPr>
            <p:cNvPr id="10243" name="Picture 5" descr="wikipedia-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1066800" cy="1101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6" descr="chemotherapy-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219200"/>
              <a:ext cx="1533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webmd-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143000"/>
              <a:ext cx="2028825" cy="7620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an 14"/>
            <p:cNvSpPr/>
            <p:nvPr/>
          </p:nvSpPr>
          <p:spPr>
            <a:xfrm>
              <a:off x="2590800" y="1981200"/>
              <a:ext cx="3352800" cy="685800"/>
            </a:xfrm>
            <a:prstGeom prst="can">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rgbClr val="008000"/>
                  </a:solidFill>
                </a:rPr>
                <a:t>Treatment claims</a:t>
              </a:r>
              <a:endParaRPr lang="en-IN" sz="2000" b="1" dirty="0">
                <a:solidFill>
                  <a:srgbClr val="008000"/>
                </a:solidFill>
              </a:endParaRPr>
            </a:p>
          </p:txBody>
        </p:sp>
        <p:pic>
          <p:nvPicPr>
            <p:cNvPr id="10253" name="Picture 16" descr="chinesemed-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1219200"/>
              <a:ext cx="27241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22"/>
          <p:cNvGrpSpPr/>
          <p:nvPr/>
        </p:nvGrpSpPr>
        <p:grpSpPr>
          <a:xfrm>
            <a:off x="304800" y="4191000"/>
            <a:ext cx="8229600" cy="2035175"/>
            <a:chOff x="304800" y="4213225"/>
            <a:chExt cx="8229600" cy="2035175"/>
          </a:xfrm>
        </p:grpSpPr>
        <p:sp>
          <p:nvSpPr>
            <p:cNvPr id="24" name="Cloud 23"/>
            <p:cNvSpPr/>
            <p:nvPr/>
          </p:nvSpPr>
          <p:spPr>
            <a:xfrm>
              <a:off x="304800" y="4419600"/>
              <a:ext cx="8229600" cy="1828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pic>
          <p:nvPicPr>
            <p:cNvPr id="25" name="Picture 7" descr="healthboard-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5257800"/>
              <a:ext cx="2105025" cy="581025"/>
            </a:xfrm>
            <a:prstGeom prst="rect">
              <a:avLst/>
            </a:prstGeom>
            <a:noFill/>
            <a:ln w="9525">
              <a:solidFill>
                <a:srgbClr val="BC956F"/>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9" descr="yahooGroups-log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5038725"/>
              <a:ext cx="2286000" cy="438150"/>
            </a:xfrm>
            <a:prstGeom prst="rect">
              <a:avLst/>
            </a:prstGeom>
            <a:noFill/>
            <a:ln w="9525">
              <a:solidFill>
                <a:srgbClr val="BC956F"/>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10" descr="bcmaillist-logo.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876800"/>
              <a:ext cx="2209800" cy="938571"/>
            </a:xfrm>
            <a:prstGeom prst="rect">
              <a:avLst/>
            </a:prstGeom>
            <a:noFill/>
            <a:ln w="9525">
              <a:solidFill>
                <a:srgbClr val="BC956F"/>
              </a:solidFill>
              <a:miter lim="800000"/>
              <a:headEnd/>
              <a:tailEnd/>
            </a:ln>
            <a:extLst>
              <a:ext uri="{909E8E84-426E-40DD-AFC4-6F175D3DCCD1}">
                <a14:hiddenFill xmlns:a14="http://schemas.microsoft.com/office/drawing/2010/main">
                  <a:solidFill>
                    <a:srgbClr val="FFFFFF"/>
                  </a:solidFill>
                </a14:hiddenFill>
              </a:ext>
            </a:extLst>
          </p:spPr>
        </p:pic>
        <p:sp>
          <p:nvSpPr>
            <p:cNvPr id="28" name="Can 27"/>
            <p:cNvSpPr/>
            <p:nvPr/>
          </p:nvSpPr>
          <p:spPr>
            <a:xfrm>
              <a:off x="3683000" y="4213225"/>
              <a:ext cx="1828800" cy="7620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800000"/>
                  </a:solidFill>
                </a:rPr>
                <a:t>Evidence &amp; Support DB</a:t>
              </a:r>
              <a:endParaRPr lang="en-IN" b="1" dirty="0">
                <a:solidFill>
                  <a:srgbClr val="800000"/>
                </a:solidFill>
              </a:endParaRPr>
            </a:p>
          </p:txBody>
        </p:sp>
      </p:grpSp>
      <p:sp>
        <p:nvSpPr>
          <p:cNvPr id="2" name="Down Arrow 1"/>
          <p:cNvSpPr/>
          <p:nvPr/>
        </p:nvSpPr>
        <p:spPr>
          <a:xfrm rot="10800000">
            <a:off x="149225" y="1938338"/>
            <a:ext cx="304800" cy="33940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ounded Rectangle 17"/>
          <p:cNvSpPr/>
          <p:nvPr/>
        </p:nvSpPr>
        <p:spPr>
          <a:xfrm>
            <a:off x="990600" y="2971800"/>
            <a:ext cx="13335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20" name="TextBox 19"/>
          <p:cNvSpPr txBox="1"/>
          <p:nvPr/>
        </p:nvSpPr>
        <p:spPr>
          <a:xfrm>
            <a:off x="2522310" y="2971800"/>
            <a:ext cx="5689600" cy="369332"/>
          </a:xfrm>
          <a:prstGeom prst="rect">
            <a:avLst/>
          </a:prstGeom>
          <a:noFill/>
          <a:ln>
            <a:solidFill>
              <a:srgbClr val="008000"/>
            </a:solidFill>
          </a:ln>
        </p:spPr>
        <p:txBody>
          <a:bodyPr wrap="square" rtlCol="0">
            <a:spAutoFit/>
          </a:bodyPr>
          <a:lstStyle/>
          <a:p>
            <a:r>
              <a:rPr lang="en-US" b="1" dirty="0" err="1" smtClean="0">
                <a:solidFill>
                  <a:srgbClr val="008000"/>
                </a:solidFill>
              </a:rPr>
              <a:t>Essiac</a:t>
            </a:r>
            <a:r>
              <a:rPr lang="en-US" b="1" dirty="0" smtClean="0">
                <a:solidFill>
                  <a:srgbClr val="008000"/>
                </a:solidFill>
              </a:rPr>
              <a:t> tea is an effective treatment for cancer.</a:t>
            </a:r>
            <a:endParaRPr lang="en-US" b="1" dirty="0">
              <a:solidFill>
                <a:srgbClr val="008000"/>
              </a:solidFill>
            </a:endParaRPr>
          </a:p>
        </p:txBody>
      </p:sp>
      <p:sp>
        <p:nvSpPr>
          <p:cNvPr id="21" name="TextBox 20"/>
          <p:cNvSpPr txBox="1"/>
          <p:nvPr/>
        </p:nvSpPr>
        <p:spPr>
          <a:xfrm>
            <a:off x="2522310" y="3440668"/>
            <a:ext cx="5689600" cy="369332"/>
          </a:xfrm>
          <a:prstGeom prst="rect">
            <a:avLst/>
          </a:prstGeom>
          <a:noFill/>
          <a:ln>
            <a:solidFill>
              <a:srgbClr val="008000"/>
            </a:solidFill>
          </a:ln>
        </p:spPr>
        <p:txBody>
          <a:bodyPr wrap="square" rtlCol="0">
            <a:spAutoFit/>
          </a:bodyPr>
          <a:lstStyle/>
          <a:p>
            <a:r>
              <a:rPr lang="en-US" b="1" dirty="0" smtClean="0">
                <a:solidFill>
                  <a:srgbClr val="008000"/>
                </a:solidFill>
              </a:rPr>
              <a:t>Chemotherapy is an effective treatment for cancer.</a:t>
            </a:r>
            <a:endParaRPr lang="en-US" b="1" dirty="0">
              <a:solidFill>
                <a:srgbClr val="008000"/>
              </a:solidFill>
            </a:endParaRPr>
          </a:p>
        </p:txBody>
      </p:sp>
      <p:sp>
        <p:nvSpPr>
          <p:cNvPr id="22" name="TextBox 21"/>
          <p:cNvSpPr txBox="1"/>
          <p:nvPr/>
        </p:nvSpPr>
        <p:spPr>
          <a:xfrm>
            <a:off x="5715000" y="926068"/>
            <a:ext cx="3352800" cy="369332"/>
          </a:xfrm>
          <a:prstGeom prst="rect">
            <a:avLst/>
          </a:prstGeom>
          <a:noFill/>
        </p:spPr>
        <p:txBody>
          <a:bodyPr wrap="square" rtlCol="0">
            <a:spAutoFit/>
          </a:bodyPr>
          <a:lstStyle/>
          <a:p>
            <a:pPr algn="r"/>
            <a:r>
              <a:rPr lang="en-US" dirty="0" smtClean="0">
                <a:latin typeface="+mn-lt"/>
              </a:rPr>
              <a:t>[</a:t>
            </a:r>
            <a:r>
              <a:rPr lang="en-US" dirty="0" err="1" smtClean="0">
                <a:latin typeface="+mn-lt"/>
              </a:rPr>
              <a:t>Vydiswaran</a:t>
            </a:r>
            <a:r>
              <a:rPr lang="en-US" dirty="0" smtClean="0">
                <a:latin typeface="+mn-lt"/>
              </a:rPr>
              <a:t>, </a:t>
            </a:r>
            <a:r>
              <a:rPr lang="en-US" dirty="0" err="1" smtClean="0">
                <a:latin typeface="+mn-lt"/>
              </a:rPr>
              <a:t>Zhai</a:t>
            </a:r>
            <a:r>
              <a:rPr lang="en-US" dirty="0" smtClean="0">
                <a:latin typeface="+mn-lt"/>
              </a:rPr>
              <a:t> &amp;Roth, 2011b]</a:t>
            </a:r>
            <a:endParaRPr lang="en-US" dirty="0">
              <a:latin typeface="+mn-lt"/>
            </a:endParaRPr>
          </a:p>
        </p:txBody>
      </p:sp>
    </p:spTree>
    <p:custDataLst>
      <p:tags r:id="rId1"/>
    </p:custDataLst>
    <p:extLst>
      <p:ext uri="{BB962C8B-B14F-4D97-AF65-F5344CB8AC3E}">
        <p14:creationId xmlns:p14="http://schemas.microsoft.com/office/powerpoint/2010/main" val="1176546855"/>
      </p:ext>
    </p:extLst>
  </p:cSld>
  <p:clrMapOvr>
    <a:masterClrMapping/>
  </p:clrMapOvr>
  <p:transition spd="med" advTm="654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p:cNvGraphicFramePr>
            <a:graphicFrameLocks noGrp="1"/>
          </p:cNvGraphicFramePr>
          <p:nvPr>
            <p:ph idx="1"/>
            <p:extLst>
              <p:ext uri="{D42A27DB-BD31-4B8C-83A1-F6EECF244321}">
                <p14:modId xmlns:p14="http://schemas.microsoft.com/office/powerpoint/2010/main" val="2000548268"/>
              </p:ext>
            </p:extLst>
          </p:nvPr>
        </p:nvGraphicFramePr>
        <p:xfrm>
          <a:off x="468313" y="1357313"/>
          <a:ext cx="8389937" cy="4636109"/>
        </p:xfrm>
        <a:graphic>
          <a:graphicData uri="http://schemas.openxmlformats.org/drawingml/2006/table">
            <a:tbl>
              <a:tblPr/>
              <a:tblGrid>
                <a:gridCol w="1317600"/>
                <a:gridCol w="3319487"/>
                <a:gridCol w="3752850"/>
              </a:tblGrid>
              <a:tr h="461596">
                <a:tc>
                  <a:txBody>
                    <a:bodyPr/>
                    <a:lstStyle/>
                    <a:p>
                      <a:pPr algn="ctr"/>
                      <a:r>
                        <a:rPr lang="en-US" sz="1800" b="1" dirty="0" smtClean="0">
                          <a:solidFill>
                            <a:schemeClr val="bg1"/>
                          </a:solidFill>
                        </a:rPr>
                        <a:t>Disease</a:t>
                      </a:r>
                      <a:endParaRPr lang="en-IN" sz="18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800" b="1" dirty="0" smtClean="0">
                          <a:solidFill>
                            <a:schemeClr val="bg1"/>
                          </a:solidFill>
                        </a:rPr>
                        <a:t>Approved Treatments</a:t>
                      </a:r>
                      <a:endParaRPr lang="en-IN" sz="18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800" b="1" dirty="0" smtClean="0">
                          <a:solidFill>
                            <a:schemeClr val="bg1"/>
                          </a:solidFill>
                        </a:rPr>
                        <a:t>Alternate Treatments</a:t>
                      </a:r>
                      <a:endParaRPr lang="en-IN" sz="18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619491">
                <a:tc>
                  <a:txBody>
                    <a:bodyPr/>
                    <a:lstStyle/>
                    <a:p>
                      <a:r>
                        <a:rPr lang="en-US" sz="1800" dirty="0" smtClean="0"/>
                        <a:t>AIDS</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r>
                        <a:rPr lang="en-US" sz="1800" dirty="0" err="1" smtClean="0"/>
                        <a:t>Abcavir</a:t>
                      </a:r>
                      <a:r>
                        <a:rPr lang="en-IN" sz="1800" dirty="0" smtClean="0"/>
                        <a:t>,</a:t>
                      </a:r>
                      <a:r>
                        <a:rPr lang="en-IN" sz="1800" baseline="0" dirty="0" smtClean="0"/>
                        <a:t> </a:t>
                      </a:r>
                      <a:r>
                        <a:rPr lang="en-IN" sz="1800" baseline="0" dirty="0" err="1" smtClean="0"/>
                        <a:t>Kivexa</a:t>
                      </a:r>
                      <a:r>
                        <a:rPr lang="en-IN" sz="1800" baseline="0" dirty="0" smtClean="0"/>
                        <a:t>, </a:t>
                      </a:r>
                      <a:r>
                        <a:rPr lang="en-IN" sz="1800" baseline="0" dirty="0" err="1" smtClean="0"/>
                        <a:t>Zidovudine</a:t>
                      </a:r>
                      <a:r>
                        <a:rPr lang="en-IN" sz="1800" baseline="0" dirty="0" smtClean="0"/>
                        <a:t>, </a:t>
                      </a:r>
                      <a:r>
                        <a:rPr lang="en-IN" sz="1800" baseline="0" dirty="0" err="1" smtClean="0"/>
                        <a:t>Tenofovir</a:t>
                      </a:r>
                      <a:r>
                        <a:rPr lang="en-IN" sz="1800" baseline="0" dirty="0" smtClean="0"/>
                        <a:t>, </a:t>
                      </a:r>
                      <a:r>
                        <a:rPr lang="en-IN" sz="1800" baseline="0" dirty="0" err="1" smtClean="0"/>
                        <a:t>Nevirapine</a:t>
                      </a:r>
                      <a:endParaRPr lang="en-US" sz="18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r>
                        <a:rPr lang="en-US" sz="1800" dirty="0" smtClean="0"/>
                        <a:t>Acupuncture, Herbal medicines, Multi-vitamins</a:t>
                      </a:r>
                      <a:r>
                        <a:rPr lang="en-US" sz="1800" baseline="0" dirty="0" smtClean="0"/>
                        <a:t>, Tylenol</a:t>
                      </a:r>
                      <a:r>
                        <a:rPr lang="en-US" sz="1800" dirty="0" smtClean="0"/>
                        <a:t>, </a:t>
                      </a:r>
                      <a:r>
                        <a:rPr lang="en-US" sz="1800" baseline="0" dirty="0" smtClean="0"/>
                        <a:t>Selenium</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893811">
                <a:tc>
                  <a:txBody>
                    <a:bodyPr/>
                    <a:lstStyle/>
                    <a:p>
                      <a:r>
                        <a:rPr lang="en-US" sz="1800" dirty="0" smtClean="0"/>
                        <a:t>Arthritis</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800" dirty="0" smtClean="0"/>
                        <a:t>Physical</a:t>
                      </a:r>
                      <a:r>
                        <a:rPr lang="en-US" sz="1800" baseline="0" dirty="0" smtClean="0"/>
                        <a:t> therapy, Exercise, Tylenol, Morphine, Knee brace</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800" dirty="0" smtClean="0"/>
                        <a:t>Acupuncture, Chondroitin,</a:t>
                      </a:r>
                      <a:r>
                        <a:rPr lang="en-US" sz="1800" baseline="0" dirty="0" smtClean="0"/>
                        <a:t> </a:t>
                      </a:r>
                      <a:r>
                        <a:rPr lang="en-US" sz="1800" baseline="0" dirty="0" err="1" smtClean="0"/>
                        <a:t>Gluosamine</a:t>
                      </a:r>
                      <a:r>
                        <a:rPr lang="en-US" sz="1800" baseline="0" dirty="0" smtClean="0"/>
                        <a:t>, Ginger rhizome, Selenium</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665211">
                <a:tc>
                  <a:txBody>
                    <a:bodyPr/>
                    <a:lstStyle/>
                    <a:p>
                      <a:r>
                        <a:rPr lang="en-IN" sz="1800" dirty="0" smtClean="0"/>
                        <a:t>Asthma</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r>
                        <a:rPr lang="en-IN" sz="1800" dirty="0" smtClean="0"/>
                        <a:t>Salbutamol,</a:t>
                      </a:r>
                      <a:r>
                        <a:rPr lang="en-IN" sz="1800" baseline="0" dirty="0" smtClean="0"/>
                        <a:t> </a:t>
                      </a:r>
                      <a:r>
                        <a:rPr lang="en-IN" sz="1800" baseline="0" dirty="0" err="1" smtClean="0"/>
                        <a:t>Advair</a:t>
                      </a:r>
                      <a:r>
                        <a:rPr lang="en-IN" sz="1800" baseline="0" dirty="0" smtClean="0"/>
                        <a:t>, </a:t>
                      </a:r>
                      <a:r>
                        <a:rPr lang="en-IN" sz="1800" baseline="0" dirty="0" err="1" smtClean="0"/>
                        <a:t>Ventolin</a:t>
                      </a:r>
                      <a:r>
                        <a:rPr lang="en-IN" sz="1800" baseline="0" dirty="0" smtClean="0"/>
                        <a:t> Bronchodilator, </a:t>
                      </a:r>
                      <a:r>
                        <a:rPr lang="en-IN" sz="1800" baseline="0" dirty="0" err="1" smtClean="0"/>
                        <a:t>Xolair</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r>
                        <a:rPr lang="en-IN" sz="1800" dirty="0" err="1" smtClean="0"/>
                        <a:t>Atrovent</a:t>
                      </a:r>
                      <a:r>
                        <a:rPr lang="en-IN" sz="1800" dirty="0" smtClean="0"/>
                        <a:t>, </a:t>
                      </a:r>
                      <a:r>
                        <a:rPr lang="en-IN" sz="1800" dirty="0" err="1" smtClean="0"/>
                        <a:t>Serevent</a:t>
                      </a:r>
                      <a:r>
                        <a:rPr lang="en-IN" sz="1800" dirty="0" smtClean="0"/>
                        <a:t>, </a:t>
                      </a:r>
                      <a:r>
                        <a:rPr lang="en-IN" sz="1800" dirty="0" err="1" smtClean="0"/>
                        <a:t>Foradil</a:t>
                      </a:r>
                      <a:r>
                        <a:rPr lang="en-IN" sz="1800" dirty="0" smtClean="0"/>
                        <a:t>, Ipratropium</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609600">
                <a:tc>
                  <a:txBody>
                    <a:bodyPr/>
                    <a:lstStyle/>
                    <a:p>
                      <a:r>
                        <a:rPr lang="en-US" sz="1800" dirty="0" smtClean="0"/>
                        <a:t>Cancer</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800" dirty="0" smtClean="0"/>
                        <a:t>Surgery,</a:t>
                      </a:r>
                      <a:r>
                        <a:rPr lang="en-US" sz="1800" baseline="0" dirty="0" smtClean="0"/>
                        <a:t> Chemotherapy, </a:t>
                      </a:r>
                      <a:r>
                        <a:rPr lang="en-US" sz="1800" baseline="0" dirty="0" err="1" smtClean="0"/>
                        <a:t>Quercetin</a:t>
                      </a:r>
                      <a:r>
                        <a:rPr lang="en-US" sz="1800" baseline="0" dirty="0" smtClean="0"/>
                        <a:t>, Selenium, Glutathione</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800" dirty="0" err="1" smtClean="0"/>
                        <a:t>Essiac</a:t>
                      </a:r>
                      <a:r>
                        <a:rPr lang="en-US" sz="1800" dirty="0" smtClean="0"/>
                        <a:t> tea, </a:t>
                      </a:r>
                      <a:r>
                        <a:rPr lang="en-US" sz="1800" dirty="0" err="1" smtClean="0"/>
                        <a:t>Budwig</a:t>
                      </a:r>
                      <a:r>
                        <a:rPr lang="en-US" sz="1800" baseline="0" dirty="0" smtClean="0"/>
                        <a:t> diet, </a:t>
                      </a:r>
                      <a:r>
                        <a:rPr lang="en-US" sz="1800" baseline="0" dirty="0" err="1" smtClean="0"/>
                        <a:t>Gerson</a:t>
                      </a:r>
                      <a:r>
                        <a:rPr lang="en-US" sz="1800" baseline="0" dirty="0" smtClean="0"/>
                        <a:t> therapy, Homeopathy</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655320">
                <a:tc>
                  <a:txBody>
                    <a:bodyPr/>
                    <a:lstStyle/>
                    <a:p>
                      <a:r>
                        <a:rPr lang="en-IN" sz="1800" dirty="0" smtClean="0"/>
                        <a:t>COPD</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r>
                        <a:rPr lang="en-IN" sz="1800" dirty="0" smtClean="0"/>
                        <a:t>Salbutamol, Smoking cessation, Spiriva,</a:t>
                      </a:r>
                      <a:r>
                        <a:rPr lang="en-IN" sz="1800" baseline="0" dirty="0" smtClean="0"/>
                        <a:t> Oxygen, Surgery</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r>
                        <a:rPr lang="en-IN" sz="1800" dirty="0" smtClean="0"/>
                        <a:t>Ipratropium, </a:t>
                      </a:r>
                      <a:r>
                        <a:rPr lang="en-IN" sz="1800" dirty="0" err="1" smtClean="0"/>
                        <a:t>Atrovent</a:t>
                      </a:r>
                      <a:r>
                        <a:rPr lang="en-IN" sz="1800" dirty="0" smtClean="0"/>
                        <a:t>, </a:t>
                      </a:r>
                      <a:r>
                        <a:rPr lang="en-IN" sz="1800" dirty="0" err="1" smtClean="0"/>
                        <a:t>Apovent</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659422">
                <a:tc>
                  <a:txBody>
                    <a:bodyPr/>
                    <a:lstStyle/>
                    <a:p>
                      <a:r>
                        <a:rPr lang="en-US" sz="1800" dirty="0" smtClean="0"/>
                        <a:t>Impotence</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800" dirty="0" err="1" smtClean="0"/>
                        <a:t>Testesterone</a:t>
                      </a:r>
                      <a:r>
                        <a:rPr lang="en-US" sz="1800" dirty="0" smtClean="0"/>
                        <a:t>,</a:t>
                      </a:r>
                      <a:r>
                        <a:rPr lang="en-US" sz="1800" baseline="0" dirty="0" smtClean="0"/>
                        <a:t> Implants, Viagra, </a:t>
                      </a:r>
                      <a:r>
                        <a:rPr lang="en-US" sz="1800" baseline="0" dirty="0" err="1" smtClean="0"/>
                        <a:t>Levitra</a:t>
                      </a:r>
                      <a:r>
                        <a:rPr lang="en-US" sz="1800" baseline="0" dirty="0" smtClean="0"/>
                        <a:t>, </a:t>
                      </a:r>
                      <a:r>
                        <a:rPr lang="en-US" sz="1800" baseline="0" dirty="0" err="1" smtClean="0"/>
                        <a:t>Cialis</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800" dirty="0" smtClean="0"/>
                        <a:t>Ginseng</a:t>
                      </a:r>
                      <a:r>
                        <a:rPr lang="en-US" sz="1800" baseline="0" dirty="0" smtClean="0"/>
                        <a:t> root, </a:t>
                      </a:r>
                      <a:r>
                        <a:rPr lang="en-US" sz="1800" baseline="0" dirty="0" err="1" smtClean="0"/>
                        <a:t>Naltrexone</a:t>
                      </a:r>
                      <a:r>
                        <a:rPr lang="en-US" sz="1800" baseline="0" dirty="0" smtClean="0"/>
                        <a:t>, </a:t>
                      </a:r>
                      <a:r>
                        <a:rPr lang="en-US" sz="1800" baseline="0" dirty="0" err="1" smtClean="0"/>
                        <a:t>Enzyte</a:t>
                      </a:r>
                      <a:r>
                        <a:rPr lang="en-US" sz="1800" baseline="0" dirty="0" smtClean="0"/>
                        <a:t>, Diet</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14364" name="Slide Number Placeholder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106301-56F3-4D22-8DE9-BB90D828040D}" type="slidenum">
              <a:rPr lang="en-US" altLang="zh-TW" smtClean="0">
                <a:cs typeface="Arial Unicode MS" pitchFamily="34" charset="-128"/>
              </a:rPr>
              <a:pPr eaLnBrk="1" hangingPunct="1"/>
              <a:t>124</a:t>
            </a:fld>
            <a:endParaRPr lang="en-US" altLang="zh-TW" smtClean="0">
              <a:cs typeface="Arial Unicode MS" pitchFamily="34" charset="-128"/>
            </a:endParaRPr>
          </a:p>
        </p:txBody>
      </p:sp>
      <p:sp>
        <p:nvSpPr>
          <p:cNvPr id="14365" name="Title 2"/>
          <p:cNvSpPr>
            <a:spLocks noGrp="1"/>
          </p:cNvSpPr>
          <p:nvPr>
            <p:ph type="title"/>
          </p:nvPr>
        </p:nvSpPr>
        <p:spPr/>
        <p:txBody>
          <a:bodyPr/>
          <a:lstStyle/>
          <a:p>
            <a:pPr eaLnBrk="1" hangingPunct="1"/>
            <a:r>
              <a:rPr lang="en-US" dirty="0" smtClean="0"/>
              <a:t>Treatment claims considered</a:t>
            </a:r>
          </a:p>
        </p:txBody>
      </p:sp>
    </p:spTree>
    <p:extLst>
      <p:ext uri="{BB962C8B-B14F-4D97-AF65-F5344CB8AC3E}">
        <p14:creationId xmlns:p14="http://schemas.microsoft.com/office/powerpoint/2010/main" val="4069532151"/>
      </p:ext>
    </p:extLst>
  </p:cSld>
  <p:clrMapOvr>
    <a:masterClrMapping/>
  </p:clrMapOvr>
  <p:transition spd="med" advTm="50567"/>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Are valid treatments ranked higher?</a:t>
            </a:r>
            <a:endParaRPr lang="en-US" dirty="0"/>
          </a:p>
        </p:txBody>
      </p:sp>
      <p:sp>
        <p:nvSpPr>
          <p:cNvPr id="5" name="Content Placeholder 4"/>
          <p:cNvSpPr>
            <a:spLocks noGrp="1"/>
          </p:cNvSpPr>
          <p:nvPr>
            <p:ph sz="half" idx="1"/>
          </p:nvPr>
        </p:nvSpPr>
        <p:spPr>
          <a:xfrm>
            <a:off x="457200" y="1066800"/>
            <a:ext cx="8229600" cy="2514600"/>
          </a:xfrm>
        </p:spPr>
        <p:txBody>
          <a:bodyPr/>
          <a:lstStyle/>
          <a:p>
            <a:r>
              <a:rPr lang="en-US" sz="2400" dirty="0" smtClean="0"/>
              <a:t>Datasets</a:t>
            </a:r>
          </a:p>
          <a:p>
            <a:pPr lvl="1"/>
            <a:r>
              <a:rPr lang="en-US" sz="2000" dirty="0" smtClean="0"/>
              <a:t>Skewed: 5 random valid + all invalid treatments</a:t>
            </a:r>
          </a:p>
          <a:p>
            <a:pPr lvl="1"/>
            <a:r>
              <a:rPr lang="en-US" sz="2000" dirty="0" smtClean="0"/>
              <a:t>Balanced: 5 random valid + 5 random invalid treatments</a:t>
            </a:r>
            <a:endParaRPr lang="en-US" sz="900" dirty="0" smtClean="0"/>
          </a:p>
          <a:p>
            <a:endParaRPr lang="en-US" sz="1600" dirty="0" smtClean="0"/>
          </a:p>
          <a:p>
            <a:r>
              <a:rPr lang="en-US" sz="2400" dirty="0" smtClean="0"/>
              <a:t>Finding: Our approach improves ranking of valid treatments, significant in Skewed dataset.</a:t>
            </a:r>
            <a:endParaRPr lang="en-US" sz="2400" dirty="0"/>
          </a:p>
        </p:txBody>
      </p:sp>
      <p:sp>
        <p:nvSpPr>
          <p:cNvPr id="3" name="Slide Number Placeholder 2"/>
          <p:cNvSpPr>
            <a:spLocks noGrp="1"/>
          </p:cNvSpPr>
          <p:nvPr>
            <p:ph type="sldNum" sz="quarter" idx="11"/>
          </p:nvPr>
        </p:nvSpPr>
        <p:spPr/>
        <p:txBody>
          <a:bodyPr/>
          <a:lstStyle/>
          <a:p>
            <a:pPr>
              <a:defRPr/>
            </a:pPr>
            <a:fld id="{0313E9D8-6076-4115-9373-40F37A4213DC}" type="slidenum">
              <a:rPr lang="en-US" altLang="zh-TW" smtClean="0"/>
              <a:pPr>
                <a:defRPr/>
              </a:pPr>
              <a:t>125</a:t>
            </a:fld>
            <a:endParaRPr lang="en-US" altLang="zh-TW" dirty="0"/>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352800"/>
            <a:ext cx="51435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743200" y="3940629"/>
            <a:ext cx="44196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6941904"/>
      </p:ext>
    </p:extLst>
  </p:cSld>
  <p:clrMapOvr>
    <a:masterClrMapping/>
  </p:clrMapOvr>
  <p:transition spd="med" advTm="4054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1"/>
          <p:cNvSpPr>
            <a:spLocks noGrp="1"/>
          </p:cNvSpPr>
          <p:nvPr>
            <p:ph type="title"/>
          </p:nvPr>
        </p:nvSpPr>
        <p:spPr/>
        <p:txBody>
          <a:bodyPr/>
          <a:lstStyle/>
          <a:p>
            <a:r>
              <a:rPr lang="en-US" smtClean="0"/>
              <a:t>Measuring site “trustworthiness”</a:t>
            </a:r>
            <a:endParaRPr lang="en-IN" smtClean="0"/>
          </a:p>
        </p:txBody>
      </p:sp>
      <p:sp>
        <p:nvSpPr>
          <p:cNvPr id="16387" name="Slide Number Placeholder 4"/>
          <p:cNvSpPr>
            <a:spLocks noGrp="1"/>
          </p:cNvSpPr>
          <p:nvPr>
            <p:ph type="sldNum" sz="quarter" idx="11"/>
          </p:nvPr>
        </p:nvSpPr>
        <p:spPr>
          <a:xfrm>
            <a:off x="4419600" y="6553200"/>
            <a:ext cx="3048000" cy="22860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6B3F1B-4E8C-4ADC-98D0-61344D159D47}" type="slidenum">
              <a:rPr lang="en-US" altLang="en-US" smtClean="0">
                <a:cs typeface="Arial Unicode MS" pitchFamily="34" charset="-128"/>
              </a:rPr>
              <a:pPr eaLnBrk="1" hangingPunct="1"/>
              <a:t>126</a:t>
            </a:fld>
            <a:endParaRPr lang="en-US" altLang="en-US" smtClean="0">
              <a:cs typeface="Arial Unicode MS" pitchFamily="34" charset="-128"/>
            </a:endParaRPr>
          </a:p>
        </p:txBody>
      </p:sp>
      <p:sp>
        <p:nvSpPr>
          <p:cNvPr id="8" name="Can 7"/>
          <p:cNvSpPr/>
          <p:nvPr/>
        </p:nvSpPr>
        <p:spPr>
          <a:xfrm>
            <a:off x="533400" y="1143000"/>
            <a:ext cx="2286000" cy="16764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rgbClr val="FF0000"/>
              </a:solidFill>
            </a:endParaRPr>
          </a:p>
        </p:txBody>
      </p:sp>
      <p:sp>
        <p:nvSpPr>
          <p:cNvPr id="9" name="Can 8"/>
          <p:cNvSpPr/>
          <p:nvPr/>
        </p:nvSpPr>
        <p:spPr>
          <a:xfrm>
            <a:off x="6477000" y="1143000"/>
            <a:ext cx="2057400" cy="16764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rgbClr val="FF0000"/>
              </a:solidFill>
            </a:endParaRPr>
          </a:p>
        </p:txBody>
      </p:sp>
      <p:sp>
        <p:nvSpPr>
          <p:cNvPr id="13" name="Rounded Rectangle 12"/>
          <p:cNvSpPr/>
          <p:nvPr/>
        </p:nvSpPr>
        <p:spPr>
          <a:xfrm>
            <a:off x="838200" y="1828800"/>
            <a:ext cx="1676400" cy="2286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 name="Rounded Rectangle 13"/>
          <p:cNvSpPr/>
          <p:nvPr/>
        </p:nvSpPr>
        <p:spPr>
          <a:xfrm>
            <a:off x="838200" y="1625827"/>
            <a:ext cx="1676400" cy="206375"/>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5" name="Rounded Rectangle 14"/>
          <p:cNvSpPr/>
          <p:nvPr/>
        </p:nvSpPr>
        <p:spPr>
          <a:xfrm>
            <a:off x="838200" y="2057400"/>
            <a:ext cx="1676400" cy="2286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6" name="Rounded Rectangle 15"/>
          <p:cNvSpPr/>
          <p:nvPr/>
        </p:nvSpPr>
        <p:spPr>
          <a:xfrm>
            <a:off x="838200" y="2286000"/>
            <a:ext cx="1676400" cy="2286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7" name="Rounded Rectangle 16"/>
          <p:cNvSpPr/>
          <p:nvPr/>
        </p:nvSpPr>
        <p:spPr>
          <a:xfrm>
            <a:off x="838200" y="2514600"/>
            <a:ext cx="1676400" cy="2286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9" name="Rounded Rectangle 18"/>
          <p:cNvSpPr/>
          <p:nvPr/>
        </p:nvSpPr>
        <p:spPr>
          <a:xfrm>
            <a:off x="6705600" y="1600200"/>
            <a:ext cx="1676400" cy="2286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1" name="Rounded Rectangle 20"/>
          <p:cNvSpPr/>
          <p:nvPr/>
        </p:nvSpPr>
        <p:spPr>
          <a:xfrm>
            <a:off x="6705600" y="2286000"/>
            <a:ext cx="1676400" cy="228600"/>
          </a:xfrm>
          <a:prstGeom prst="round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0" name="Rounded Rectangle 19"/>
          <p:cNvSpPr/>
          <p:nvPr/>
        </p:nvSpPr>
        <p:spPr>
          <a:xfrm>
            <a:off x="6705600" y="2057400"/>
            <a:ext cx="1676400" cy="2286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8" name="Rounded Rectangle 17"/>
          <p:cNvSpPr/>
          <p:nvPr/>
        </p:nvSpPr>
        <p:spPr>
          <a:xfrm>
            <a:off x="6705600" y="1828800"/>
            <a:ext cx="1676400" cy="2286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2" name="Rounded Rectangle 21"/>
          <p:cNvSpPr/>
          <p:nvPr/>
        </p:nvSpPr>
        <p:spPr>
          <a:xfrm>
            <a:off x="6705600" y="2514600"/>
            <a:ext cx="1676400" cy="2286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6" name="Down Arrow 25"/>
          <p:cNvSpPr/>
          <p:nvPr/>
        </p:nvSpPr>
        <p:spPr>
          <a:xfrm rot="16200000">
            <a:off x="4495800" y="381000"/>
            <a:ext cx="381000" cy="3429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nvGrpSpPr>
          <p:cNvPr id="3" name="Group 2"/>
          <p:cNvGrpSpPr/>
          <p:nvPr/>
        </p:nvGrpSpPr>
        <p:grpSpPr>
          <a:xfrm>
            <a:off x="1219200" y="2971800"/>
            <a:ext cx="7162800" cy="3127375"/>
            <a:chOff x="1219200" y="2971800"/>
            <a:chExt cx="7162800" cy="3127375"/>
          </a:xfrm>
        </p:grpSpPr>
        <p:graphicFrame>
          <p:nvGraphicFramePr>
            <p:cNvPr id="23" name="Chart 22"/>
            <p:cNvGraphicFramePr>
              <a:graphicFrameLocks/>
            </p:cNvGraphicFramePr>
            <p:nvPr>
              <p:extLst>
                <p:ext uri="{D42A27DB-BD31-4B8C-83A1-F6EECF244321}">
                  <p14:modId xmlns:p14="http://schemas.microsoft.com/office/powerpoint/2010/main" val="3694456737"/>
                </p:ext>
              </p:extLst>
            </p:nvPr>
          </p:nvGraphicFramePr>
          <p:xfrm>
            <a:off x="1527175" y="2971800"/>
            <a:ext cx="6854825" cy="2913743"/>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5"/>
            <p:cNvSpPr txBox="1">
              <a:spLocks noChangeArrowheads="1"/>
            </p:cNvSpPr>
            <p:nvPr/>
          </p:nvSpPr>
          <p:spPr bwMode="auto">
            <a:xfrm rot="16200000">
              <a:off x="654050" y="4070350"/>
              <a:ext cx="1438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Database score</a:t>
              </a:r>
              <a:endParaRPr lang="en-IN" sz="1400" dirty="0"/>
            </a:p>
          </p:txBody>
        </p:sp>
        <p:sp>
          <p:nvSpPr>
            <p:cNvPr id="27" name="TextBox 24"/>
            <p:cNvSpPr txBox="1">
              <a:spLocks noChangeArrowheads="1"/>
            </p:cNvSpPr>
            <p:nvPr/>
          </p:nvSpPr>
          <p:spPr bwMode="auto">
            <a:xfrm>
              <a:off x="3309937" y="5791200"/>
              <a:ext cx="1795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Ratio of degradation</a:t>
              </a:r>
              <a:endParaRPr lang="en-IN" sz="1400" dirty="0"/>
            </a:p>
          </p:txBody>
        </p:sp>
      </p:grpSp>
      <p:sp>
        <p:nvSpPr>
          <p:cNvPr id="24" name="TextBox 23"/>
          <p:cNvSpPr txBox="1"/>
          <p:nvPr/>
        </p:nvSpPr>
        <p:spPr>
          <a:xfrm>
            <a:off x="2855685" y="1590581"/>
            <a:ext cx="3563258" cy="338554"/>
          </a:xfrm>
          <a:prstGeom prst="rect">
            <a:avLst/>
          </a:prstGeom>
          <a:noFill/>
          <a:ln w="15875">
            <a:noFill/>
            <a:prstDash val="lgDash"/>
          </a:ln>
        </p:spPr>
        <p:txBody>
          <a:bodyPr wrap="square" rtlCol="0">
            <a:spAutoFit/>
          </a:bodyPr>
          <a:lstStyle/>
          <a:p>
            <a:r>
              <a:rPr lang="en-US" sz="1600" b="1" dirty="0" smtClean="0">
                <a:solidFill>
                  <a:srgbClr val="C00000"/>
                </a:solidFill>
              </a:rPr>
              <a:t>Trustworthiness should decrease</a:t>
            </a:r>
            <a:endParaRPr lang="en-US" sz="1600" b="1" dirty="0">
              <a:solidFill>
                <a:srgbClr val="C00000"/>
              </a:solidFill>
            </a:endParaRPr>
          </a:p>
        </p:txBody>
      </p:sp>
    </p:spTree>
    <p:extLst>
      <p:ext uri="{BB962C8B-B14F-4D97-AF65-F5344CB8AC3E}">
        <p14:creationId xmlns:p14="http://schemas.microsoft.com/office/powerpoint/2010/main" val="123194863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all six disease test sets</a:t>
            </a:r>
            <a:endParaRPr lang="en-US" dirty="0"/>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a:xfrm>
            <a:off x="5867400" y="1219200"/>
            <a:ext cx="2819400" cy="4953000"/>
          </a:xfrm>
        </p:spPr>
        <p:txBody>
          <a:bodyPr/>
          <a:lstStyle/>
          <a:p>
            <a:r>
              <a:rPr lang="en-US" dirty="0" smtClean="0"/>
              <a:t>As noise added to the claim database, the overall score reduces.</a:t>
            </a:r>
          </a:p>
          <a:p>
            <a:r>
              <a:rPr lang="en-US" dirty="0" smtClean="0"/>
              <a:t>Exception: Arthritis, because it starts off with a negative score</a:t>
            </a:r>
            <a:endParaRPr lang="en-US" dirty="0"/>
          </a:p>
        </p:txBody>
      </p:sp>
      <p:sp>
        <p:nvSpPr>
          <p:cNvPr id="3" name="Slide Number Placeholder 2"/>
          <p:cNvSpPr>
            <a:spLocks noGrp="1"/>
          </p:cNvSpPr>
          <p:nvPr>
            <p:ph type="sldNum" sz="quarter" idx="11"/>
          </p:nvPr>
        </p:nvSpPr>
        <p:spPr/>
        <p:txBody>
          <a:bodyPr/>
          <a:lstStyle/>
          <a:p>
            <a:pPr>
              <a:defRPr/>
            </a:pPr>
            <a:fld id="{0313E9D8-6076-4115-9373-40F37A4213DC}" type="slidenum">
              <a:rPr lang="en-US" altLang="zh-TW" smtClean="0"/>
              <a:pPr>
                <a:defRPr/>
              </a:pPr>
              <a:t>127</a:t>
            </a:fld>
            <a:endParaRPr lang="en-US" altLang="zh-TW"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5943600" cy="519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718197"/>
      </p:ext>
    </p:extLst>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457200"/>
            <a:ext cx="8991600" cy="533400"/>
          </a:xfrm>
        </p:spPr>
        <p:txBody>
          <a:bodyPr/>
          <a:lstStyle/>
          <a:p>
            <a:r>
              <a:rPr lang="en-US" dirty="0" smtClean="0"/>
              <a:t>Conclusion: Content-driven Trust models </a:t>
            </a:r>
          </a:p>
        </p:txBody>
      </p:sp>
      <p:sp>
        <p:nvSpPr>
          <p:cNvPr id="18435" name="Content Placeholder 3"/>
          <p:cNvSpPr>
            <a:spLocks noGrp="1"/>
          </p:cNvSpPr>
          <p:nvPr>
            <p:ph idx="1"/>
          </p:nvPr>
        </p:nvSpPr>
        <p:spPr>
          <a:xfrm>
            <a:off x="457200" y="1219200"/>
            <a:ext cx="8534400" cy="4953000"/>
          </a:xfrm>
        </p:spPr>
        <p:txBody>
          <a:bodyPr/>
          <a:lstStyle/>
          <a:p>
            <a:r>
              <a:rPr lang="en-US" dirty="0" smtClean="0"/>
              <a:t>The </a:t>
            </a:r>
            <a:r>
              <a:rPr lang="en-US" b="1" dirty="0">
                <a:solidFill>
                  <a:srgbClr val="FF0000"/>
                </a:solidFill>
              </a:rPr>
              <a:t>truth value of a </a:t>
            </a:r>
            <a:r>
              <a:rPr lang="en-US" b="1" dirty="0" smtClean="0">
                <a:solidFill>
                  <a:srgbClr val="FF0000"/>
                </a:solidFill>
              </a:rPr>
              <a:t>claim</a:t>
            </a:r>
            <a:r>
              <a:rPr lang="en-US" dirty="0"/>
              <a:t> </a:t>
            </a:r>
            <a:r>
              <a:rPr lang="en-US" dirty="0" smtClean="0"/>
              <a:t>depends </a:t>
            </a:r>
            <a:r>
              <a:rPr lang="en-US" dirty="0"/>
              <a:t>on its </a:t>
            </a:r>
            <a:r>
              <a:rPr lang="en-US" b="1" dirty="0">
                <a:solidFill>
                  <a:srgbClr val="FF0000"/>
                </a:solidFill>
              </a:rPr>
              <a:t>source</a:t>
            </a:r>
            <a:r>
              <a:rPr lang="en-US" dirty="0"/>
              <a:t> as well as on </a:t>
            </a:r>
            <a:r>
              <a:rPr lang="en-US" b="1" dirty="0" smtClean="0">
                <a:solidFill>
                  <a:srgbClr val="FF0000"/>
                </a:solidFill>
              </a:rPr>
              <a:t>evidence</a:t>
            </a:r>
            <a:endParaRPr lang="en-US" dirty="0" smtClean="0"/>
          </a:p>
          <a:p>
            <a:pPr lvl="1"/>
            <a:r>
              <a:rPr lang="en-US" dirty="0" smtClean="0"/>
              <a:t>Evidence </a:t>
            </a:r>
            <a:r>
              <a:rPr lang="en-US" dirty="0"/>
              <a:t>documents influence each other and have </a:t>
            </a:r>
            <a:r>
              <a:rPr lang="en-US" dirty="0" smtClean="0"/>
              <a:t>different</a:t>
            </a:r>
            <a:r>
              <a:rPr lang="en-US" b="1" dirty="0" smtClean="0">
                <a:solidFill>
                  <a:srgbClr val="00B050"/>
                </a:solidFill>
              </a:rPr>
              <a:t> </a:t>
            </a:r>
            <a:r>
              <a:rPr lang="en-US" b="1" dirty="0">
                <a:solidFill>
                  <a:srgbClr val="FF0000"/>
                </a:solidFill>
              </a:rPr>
              <a:t>relevance</a:t>
            </a:r>
            <a:r>
              <a:rPr lang="en-US" dirty="0"/>
              <a:t> to </a:t>
            </a:r>
            <a:r>
              <a:rPr lang="en-US" dirty="0" smtClean="0"/>
              <a:t>claims</a:t>
            </a:r>
            <a:endParaRPr lang="en-US" dirty="0"/>
          </a:p>
          <a:p>
            <a:r>
              <a:rPr lang="en-US" dirty="0" smtClean="0"/>
              <a:t>A </a:t>
            </a:r>
            <a:r>
              <a:rPr lang="en-US" b="1" dirty="0">
                <a:solidFill>
                  <a:srgbClr val="FF0000"/>
                </a:solidFill>
              </a:rPr>
              <a:t>computational framework</a:t>
            </a:r>
            <a:r>
              <a:rPr lang="en-US" b="1" dirty="0"/>
              <a:t> </a:t>
            </a:r>
            <a:r>
              <a:rPr lang="en-US" dirty="0"/>
              <a:t>that associates relevant stories (evidence) to claims and </a:t>
            </a:r>
            <a:r>
              <a:rPr lang="en-US" dirty="0" smtClean="0"/>
              <a:t>sources</a:t>
            </a:r>
            <a:endParaRPr lang="en-US" dirty="0"/>
          </a:p>
          <a:p>
            <a:r>
              <a:rPr lang="en-US" dirty="0" smtClean="0"/>
              <a:t>Experiments </a:t>
            </a:r>
            <a:r>
              <a:rPr lang="en-US" dirty="0"/>
              <a:t>with </a:t>
            </a:r>
            <a:r>
              <a:rPr lang="en-US" b="1" i="1" dirty="0">
                <a:solidFill>
                  <a:srgbClr val="FF0000"/>
                </a:solidFill>
              </a:rPr>
              <a:t>News Trustworthiness</a:t>
            </a:r>
            <a:r>
              <a:rPr lang="en-US" b="1" i="1" dirty="0">
                <a:solidFill>
                  <a:srgbClr val="002060"/>
                </a:solidFill>
              </a:rPr>
              <a:t> </a:t>
            </a:r>
            <a:r>
              <a:rPr lang="en-US" dirty="0"/>
              <a:t>shows promising results on incorporating evidence in trustworthiness </a:t>
            </a:r>
            <a:r>
              <a:rPr lang="en-US" dirty="0" smtClean="0"/>
              <a:t>computation</a:t>
            </a:r>
          </a:p>
          <a:p>
            <a:r>
              <a:rPr lang="en-US" dirty="0"/>
              <a:t>It is </a:t>
            </a:r>
            <a:r>
              <a:rPr lang="en-US" b="1" dirty="0">
                <a:solidFill>
                  <a:srgbClr val="FF0000"/>
                </a:solidFill>
              </a:rPr>
              <a:t>feasible</a:t>
            </a:r>
            <a:r>
              <a:rPr lang="en-US" dirty="0"/>
              <a:t> to score </a:t>
            </a:r>
            <a:r>
              <a:rPr lang="en-US" dirty="0" smtClean="0"/>
              <a:t>claims </a:t>
            </a:r>
            <a:r>
              <a:rPr lang="en-US" dirty="0"/>
              <a:t>using signal from million of patient posts: “wisdom of the crowd</a:t>
            </a:r>
            <a:r>
              <a:rPr lang="en-US" dirty="0" smtClean="0"/>
              <a:t>” to </a:t>
            </a:r>
            <a:r>
              <a:rPr lang="en-US" b="1" dirty="0" smtClean="0">
                <a:solidFill>
                  <a:srgbClr val="FF0000"/>
                </a:solidFill>
              </a:rPr>
              <a:t>validate </a:t>
            </a:r>
            <a:r>
              <a:rPr lang="en-US" b="1" dirty="0">
                <a:solidFill>
                  <a:srgbClr val="FF0000"/>
                </a:solidFill>
              </a:rPr>
              <a:t>knowledge through </a:t>
            </a:r>
            <a:r>
              <a:rPr lang="en-US" b="1" dirty="0" smtClean="0">
                <a:solidFill>
                  <a:srgbClr val="FF0000"/>
                </a:solidFill>
              </a:rPr>
              <a:t>crowd-sourcing</a:t>
            </a:r>
            <a:endParaRPr lang="en-US" b="1" dirty="0">
              <a:solidFill>
                <a:srgbClr val="FF0000"/>
              </a:solidFill>
            </a:endParaRPr>
          </a:p>
        </p:txBody>
      </p:sp>
      <p:sp>
        <p:nvSpPr>
          <p:cNvPr id="18436" name="Slide Number Placeholder 2"/>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7BE2E59-A52E-43A2-90EF-D8A0BC764ABB}" type="slidenum">
              <a:rPr lang="en-US" altLang="zh-TW" smtClean="0">
                <a:cs typeface="Arial Unicode MS" pitchFamily="34" charset="-128"/>
              </a:rPr>
              <a:pPr eaLnBrk="1" hangingPunct="1"/>
              <a:t>128</a:t>
            </a:fld>
            <a:endParaRPr lang="en-US" altLang="zh-TW" smtClean="0">
              <a:cs typeface="Arial Unicode MS" pitchFamily="34" charset="-128"/>
            </a:endParaRPr>
          </a:p>
        </p:txBody>
      </p:sp>
    </p:spTree>
    <p:extLst>
      <p:ext uri="{BB962C8B-B14F-4D97-AF65-F5344CB8AC3E}">
        <p14:creationId xmlns:p14="http://schemas.microsoft.com/office/powerpoint/2010/main" val="16482088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91600" cy="533400"/>
          </a:xfrm>
        </p:spPr>
        <p:txBody>
          <a:bodyPr/>
          <a:lstStyle/>
          <a:p>
            <a:r>
              <a:rPr lang="en-US" dirty="0" smtClean="0"/>
              <a:t>Generality: Relationship to other models</a:t>
            </a:r>
            <a:endParaRPr lang="en-US" dirty="0"/>
          </a:p>
        </p:txBody>
      </p:sp>
      <p:sp>
        <p:nvSpPr>
          <p:cNvPr id="40" name="Content Placeholder 39"/>
          <p:cNvSpPr>
            <a:spLocks noGrp="1"/>
          </p:cNvSpPr>
          <p:nvPr>
            <p:ph idx="1"/>
          </p:nvPr>
        </p:nvSpPr>
        <p:spPr>
          <a:xfrm>
            <a:off x="457200" y="4953000"/>
            <a:ext cx="8229600" cy="1219200"/>
          </a:xfrm>
        </p:spPr>
        <p:txBody>
          <a:bodyPr/>
          <a:lstStyle/>
          <a:p>
            <a:r>
              <a:rPr lang="en-US" b="1" dirty="0" smtClean="0">
                <a:solidFill>
                  <a:srgbClr val="00B050"/>
                </a:solidFill>
              </a:rPr>
              <a:t>Constraints on claims</a:t>
            </a:r>
            <a:r>
              <a:rPr lang="en-US" b="1" dirty="0" smtClean="0">
                <a:solidFill>
                  <a:srgbClr val="008000"/>
                </a:solidFill>
              </a:rPr>
              <a:t> </a:t>
            </a:r>
            <a:r>
              <a:rPr lang="en-US" sz="2000" dirty="0"/>
              <a:t>[</a:t>
            </a:r>
            <a:r>
              <a:rPr lang="en-US" sz="2000" dirty="0" err="1"/>
              <a:t>Pasternack</a:t>
            </a:r>
            <a:r>
              <a:rPr lang="en-US" sz="2000" dirty="0"/>
              <a:t> </a:t>
            </a:r>
            <a:r>
              <a:rPr lang="en-US" sz="2000" dirty="0" smtClean="0"/>
              <a:t>&amp; </a:t>
            </a:r>
            <a:r>
              <a:rPr lang="en-US" sz="2000" dirty="0"/>
              <a:t>Roth, 2011</a:t>
            </a:r>
            <a:r>
              <a:rPr lang="en-US" sz="2000" dirty="0" smtClean="0"/>
              <a:t>]</a:t>
            </a:r>
            <a:endParaRPr lang="en-US" sz="2000" dirty="0" smtClean="0">
              <a:solidFill>
                <a:srgbClr val="008000"/>
              </a:solidFill>
            </a:endParaRPr>
          </a:p>
          <a:p>
            <a:r>
              <a:rPr lang="en-US" b="1" dirty="0" smtClean="0">
                <a:solidFill>
                  <a:srgbClr val="002060"/>
                </a:solidFill>
              </a:rPr>
              <a:t>Structure on sources, groups </a:t>
            </a:r>
            <a:r>
              <a:rPr lang="en-US" sz="2000" dirty="0"/>
              <a:t>[</a:t>
            </a:r>
            <a:r>
              <a:rPr lang="en-US" sz="2000" dirty="0" err="1"/>
              <a:t>Pasternack</a:t>
            </a:r>
            <a:r>
              <a:rPr lang="en-US" sz="2000" dirty="0"/>
              <a:t> </a:t>
            </a:r>
            <a:r>
              <a:rPr lang="en-US" sz="2000" dirty="0" smtClean="0"/>
              <a:t>&amp; </a:t>
            </a:r>
            <a:r>
              <a:rPr lang="en-US" sz="2000" dirty="0"/>
              <a:t>Roth, 2011</a:t>
            </a:r>
            <a:r>
              <a:rPr lang="en-US" sz="2000" dirty="0" smtClean="0"/>
              <a:t>]</a:t>
            </a:r>
          </a:p>
          <a:p>
            <a:r>
              <a:rPr lang="en-US" b="1" dirty="0" smtClean="0"/>
              <a:t>Source copying </a:t>
            </a:r>
            <a:r>
              <a:rPr lang="en-US" sz="2000" dirty="0" smtClean="0"/>
              <a:t>[Dong, </a:t>
            </a:r>
            <a:r>
              <a:rPr lang="en-US" sz="2000" dirty="0" err="1" smtClean="0"/>
              <a:t>Srivastava</a:t>
            </a:r>
            <a:r>
              <a:rPr lang="en-US" sz="2000" dirty="0" smtClean="0"/>
              <a:t>, et al., 2009]</a:t>
            </a:r>
            <a:endParaRPr lang="en-US" sz="2000"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129</a:t>
            </a:fld>
            <a:endParaRPr lang="en-US" altLang="zh-TW" dirty="0"/>
          </a:p>
        </p:txBody>
      </p:sp>
      <p:grpSp>
        <p:nvGrpSpPr>
          <p:cNvPr id="57" name="Group 56"/>
          <p:cNvGrpSpPr/>
          <p:nvPr/>
        </p:nvGrpSpPr>
        <p:grpSpPr>
          <a:xfrm>
            <a:off x="1828800" y="1447800"/>
            <a:ext cx="5257800" cy="3352800"/>
            <a:chOff x="3810000" y="1600200"/>
            <a:chExt cx="5257800" cy="3352800"/>
          </a:xfrm>
        </p:grpSpPr>
        <p:sp>
          <p:nvSpPr>
            <p:cNvPr id="59" name="Oval 58"/>
            <p:cNvSpPr/>
            <p:nvPr/>
          </p:nvSpPr>
          <p:spPr>
            <a:xfrm>
              <a:off x="4343400" y="1828800"/>
              <a:ext cx="685800" cy="685800"/>
            </a:xfrm>
            <a:prstGeom prst="ellipse">
              <a:avLst/>
            </a:prstGeom>
            <a:solidFill>
              <a:srgbClr val="57D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8229600" y="3048000"/>
              <a:ext cx="685800" cy="685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4343400" y="3048000"/>
              <a:ext cx="685800" cy="685800"/>
            </a:xfrm>
            <a:prstGeom prst="ellipse">
              <a:avLst/>
            </a:prstGeom>
            <a:solidFill>
              <a:srgbClr val="57D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4343400" y="4038600"/>
              <a:ext cx="685800" cy="685800"/>
            </a:xfrm>
            <a:prstGeom prst="ellipse">
              <a:avLst/>
            </a:prstGeom>
            <a:solidFill>
              <a:srgbClr val="57D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6318765" y="1866900"/>
              <a:ext cx="577728" cy="609600"/>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6318765" y="4076700"/>
              <a:ext cx="577728" cy="609600"/>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6318765" y="3086100"/>
              <a:ext cx="577728" cy="609600"/>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Straight Connector 65"/>
            <p:cNvCxnSpPr>
              <a:stCxn id="59" idx="6"/>
              <a:endCxn id="63" idx="2"/>
            </p:cNvCxnSpPr>
            <p:nvPr/>
          </p:nvCxnSpPr>
          <p:spPr>
            <a:xfrm>
              <a:off x="5029200" y="2171700"/>
              <a:ext cx="1289565" cy="0"/>
            </a:xfrm>
            <a:prstGeom prst="line">
              <a:avLst/>
            </a:prstGeom>
            <a:ln w="25400">
              <a:solidFill>
                <a:srgbClr val="00008A"/>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5" idx="6"/>
              <a:endCxn id="60" idx="2"/>
            </p:cNvCxnSpPr>
            <p:nvPr/>
          </p:nvCxnSpPr>
          <p:spPr>
            <a:xfrm>
              <a:off x="6896493" y="3390900"/>
              <a:ext cx="1333107"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4" idx="6"/>
              <a:endCxn id="60" idx="2"/>
            </p:cNvCxnSpPr>
            <p:nvPr/>
          </p:nvCxnSpPr>
          <p:spPr>
            <a:xfrm flipV="1">
              <a:off x="6896493" y="3390900"/>
              <a:ext cx="1333107" cy="99060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3" idx="6"/>
              <a:endCxn id="60" idx="2"/>
            </p:cNvCxnSpPr>
            <p:nvPr/>
          </p:nvCxnSpPr>
          <p:spPr>
            <a:xfrm>
              <a:off x="6896493" y="2171700"/>
              <a:ext cx="1333107" cy="121920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1" idx="6"/>
              <a:endCxn id="65" idx="2"/>
            </p:cNvCxnSpPr>
            <p:nvPr/>
          </p:nvCxnSpPr>
          <p:spPr>
            <a:xfrm>
              <a:off x="5029200" y="3390900"/>
              <a:ext cx="1289565" cy="0"/>
            </a:xfrm>
            <a:prstGeom prst="line">
              <a:avLst/>
            </a:prstGeom>
            <a:ln w="25400">
              <a:solidFill>
                <a:srgbClr val="00008A"/>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2" idx="6"/>
              <a:endCxn id="64" idx="2"/>
            </p:cNvCxnSpPr>
            <p:nvPr/>
          </p:nvCxnSpPr>
          <p:spPr>
            <a:xfrm>
              <a:off x="5029200" y="4381500"/>
              <a:ext cx="1289565" cy="0"/>
            </a:xfrm>
            <a:prstGeom prst="line">
              <a:avLst/>
            </a:prstGeom>
            <a:ln w="25400">
              <a:solidFill>
                <a:srgbClr val="00008A"/>
              </a:solidFill>
            </a:ln>
          </p:spPr>
          <p:style>
            <a:lnRef idx="1">
              <a:schemeClr val="accent1"/>
            </a:lnRef>
            <a:fillRef idx="0">
              <a:schemeClr val="accent1"/>
            </a:fillRef>
            <a:effectRef idx="0">
              <a:schemeClr val="accent1"/>
            </a:effectRef>
            <a:fontRef idx="minor">
              <a:schemeClr val="tx1"/>
            </a:fontRef>
          </p:style>
        </p:cxnSp>
        <p:graphicFrame>
          <p:nvGraphicFramePr>
            <p:cNvPr id="72" name="Object 71"/>
            <p:cNvGraphicFramePr>
              <a:graphicFrameLocks noChangeAspect="1"/>
            </p:cNvGraphicFramePr>
            <p:nvPr>
              <p:extLst>
                <p:ext uri="{D42A27DB-BD31-4B8C-83A1-F6EECF244321}">
                  <p14:modId xmlns:p14="http://schemas.microsoft.com/office/powerpoint/2010/main" val="687251400"/>
                </p:ext>
              </p:extLst>
            </p:nvPr>
          </p:nvGraphicFramePr>
          <p:xfrm>
            <a:off x="6764399" y="1639438"/>
            <a:ext cx="550801" cy="341762"/>
          </p:xfrm>
          <a:graphic>
            <a:graphicData uri="http://schemas.openxmlformats.org/presentationml/2006/ole">
              <mc:AlternateContent xmlns:mc="http://schemas.openxmlformats.org/markup-compatibility/2006">
                <mc:Choice xmlns:v="urn:schemas-microsoft-com:vml" Requires="v">
                  <p:oleObj spid="_x0000_s11266" name="Equation" r:id="rId5" imgW="368280" imgH="228600" progId="Equation.DSMT4">
                    <p:embed/>
                  </p:oleObj>
                </mc:Choice>
                <mc:Fallback>
                  <p:oleObj name="Equation" r:id="rId5" imgW="368280" imgH="228600" progId="Equation.DSMT4">
                    <p:embed/>
                    <p:pic>
                      <p:nvPicPr>
                        <p:cNvPr id="0" name=""/>
                        <p:cNvPicPr/>
                        <p:nvPr/>
                      </p:nvPicPr>
                      <p:blipFill>
                        <a:blip r:embed="rId6"/>
                        <a:stretch>
                          <a:fillRect/>
                        </a:stretch>
                      </p:blipFill>
                      <p:spPr>
                        <a:xfrm>
                          <a:off x="6764399" y="1639438"/>
                          <a:ext cx="550801" cy="341762"/>
                        </a:xfrm>
                        <a:prstGeom prst="rect">
                          <a:avLst/>
                        </a:prstGeom>
                      </p:spPr>
                    </p:pic>
                  </p:oleObj>
                </mc:Fallback>
              </mc:AlternateContent>
            </a:graphicData>
          </a:graphic>
        </p:graphicFrame>
        <p:graphicFrame>
          <p:nvGraphicFramePr>
            <p:cNvPr id="74" name="Object 73"/>
            <p:cNvGraphicFramePr>
              <a:graphicFrameLocks noChangeAspect="1"/>
            </p:cNvGraphicFramePr>
            <p:nvPr>
              <p:extLst>
                <p:ext uri="{D42A27DB-BD31-4B8C-83A1-F6EECF244321}">
                  <p14:modId xmlns:p14="http://schemas.microsoft.com/office/powerpoint/2010/main" val="2857465114"/>
                </p:ext>
              </p:extLst>
            </p:nvPr>
          </p:nvGraphicFramePr>
          <p:xfrm>
            <a:off x="6772275" y="2878138"/>
            <a:ext cx="588963" cy="339725"/>
          </p:xfrm>
          <a:graphic>
            <a:graphicData uri="http://schemas.openxmlformats.org/presentationml/2006/ole">
              <mc:AlternateContent xmlns:mc="http://schemas.openxmlformats.org/markup-compatibility/2006">
                <mc:Choice xmlns:v="urn:schemas-microsoft-com:vml" Requires="v">
                  <p:oleObj spid="_x0000_s11267" name="Equation" r:id="rId7" imgW="393480" imgH="228600" progId="Equation.DSMT4">
                    <p:embed/>
                  </p:oleObj>
                </mc:Choice>
                <mc:Fallback>
                  <p:oleObj name="Equation" r:id="rId7" imgW="393480" imgH="228600" progId="Equation.DSMT4">
                    <p:embed/>
                    <p:pic>
                      <p:nvPicPr>
                        <p:cNvPr id="0" name=""/>
                        <p:cNvPicPr>
                          <a:picLocks noChangeAspect="1" noChangeArrowheads="1"/>
                        </p:cNvPicPr>
                        <p:nvPr/>
                      </p:nvPicPr>
                      <p:blipFill>
                        <a:blip r:embed="rId8"/>
                        <a:srcRect/>
                        <a:stretch>
                          <a:fillRect/>
                        </a:stretch>
                      </p:blipFill>
                      <p:spPr bwMode="auto">
                        <a:xfrm>
                          <a:off x="6772275" y="2878138"/>
                          <a:ext cx="588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 name="Object 76"/>
            <p:cNvGraphicFramePr>
              <a:graphicFrameLocks noChangeAspect="1"/>
            </p:cNvGraphicFramePr>
            <p:nvPr>
              <p:extLst>
                <p:ext uri="{D42A27DB-BD31-4B8C-83A1-F6EECF244321}">
                  <p14:modId xmlns:p14="http://schemas.microsoft.com/office/powerpoint/2010/main" val="3784066288"/>
                </p:ext>
              </p:extLst>
            </p:nvPr>
          </p:nvGraphicFramePr>
          <p:xfrm>
            <a:off x="6745288" y="4572000"/>
            <a:ext cx="569912" cy="341313"/>
          </p:xfrm>
          <a:graphic>
            <a:graphicData uri="http://schemas.openxmlformats.org/presentationml/2006/ole">
              <mc:AlternateContent xmlns:mc="http://schemas.openxmlformats.org/markup-compatibility/2006">
                <mc:Choice xmlns:v="urn:schemas-microsoft-com:vml" Requires="v">
                  <p:oleObj spid="_x0000_s11268" name="Equation" r:id="rId9" imgW="380880" imgH="228600" progId="Equation.DSMT4">
                    <p:embed/>
                  </p:oleObj>
                </mc:Choice>
                <mc:Fallback>
                  <p:oleObj name="Equation" r:id="rId9" imgW="380880" imgH="228600" progId="Equation.DSMT4">
                    <p:embed/>
                    <p:pic>
                      <p:nvPicPr>
                        <p:cNvPr id="0" name=""/>
                        <p:cNvPicPr>
                          <a:picLocks noChangeAspect="1" noChangeArrowheads="1"/>
                        </p:cNvPicPr>
                        <p:nvPr/>
                      </p:nvPicPr>
                      <p:blipFill>
                        <a:blip r:embed="rId10"/>
                        <a:srcRect/>
                        <a:stretch>
                          <a:fillRect/>
                        </a:stretch>
                      </p:blipFill>
                      <p:spPr bwMode="auto">
                        <a:xfrm>
                          <a:off x="6745288" y="4572000"/>
                          <a:ext cx="569912" cy="341313"/>
                        </a:xfrm>
                        <a:prstGeom prst="rect">
                          <a:avLst/>
                        </a:prstGeom>
                        <a:noFill/>
                        <a:ln>
                          <a:noFill/>
                        </a:ln>
                      </p:spPr>
                    </p:pic>
                  </p:oleObj>
                </mc:Fallback>
              </mc:AlternateContent>
            </a:graphicData>
          </a:graphic>
        </p:graphicFrame>
        <p:graphicFrame>
          <p:nvGraphicFramePr>
            <p:cNvPr id="78" name="Object 77"/>
            <p:cNvGraphicFramePr>
              <a:graphicFrameLocks noChangeAspect="1"/>
            </p:cNvGraphicFramePr>
            <p:nvPr>
              <p:extLst>
                <p:ext uri="{D42A27DB-BD31-4B8C-83A1-F6EECF244321}">
                  <p14:modId xmlns:p14="http://schemas.microsoft.com/office/powerpoint/2010/main" val="278029810"/>
                </p:ext>
              </p:extLst>
            </p:nvPr>
          </p:nvGraphicFramePr>
          <p:xfrm>
            <a:off x="8364538" y="2706688"/>
            <a:ext cx="550862" cy="341312"/>
          </p:xfrm>
          <a:graphic>
            <a:graphicData uri="http://schemas.openxmlformats.org/presentationml/2006/ole">
              <mc:AlternateContent xmlns:mc="http://schemas.openxmlformats.org/markup-compatibility/2006">
                <mc:Choice xmlns:v="urn:schemas-microsoft-com:vml" Requires="v">
                  <p:oleObj spid="_x0000_s11269" name="Equation" r:id="rId11" imgW="368280" imgH="228600" progId="Equation.DSMT4">
                    <p:embed/>
                  </p:oleObj>
                </mc:Choice>
                <mc:Fallback>
                  <p:oleObj name="Equation" r:id="rId11" imgW="368280" imgH="228600" progId="Equation.DSMT4">
                    <p:embed/>
                    <p:pic>
                      <p:nvPicPr>
                        <p:cNvPr id="0" name=""/>
                        <p:cNvPicPr>
                          <a:picLocks noChangeAspect="1" noChangeArrowheads="1"/>
                        </p:cNvPicPr>
                        <p:nvPr/>
                      </p:nvPicPr>
                      <p:blipFill>
                        <a:blip r:embed="rId12"/>
                        <a:srcRect/>
                        <a:stretch>
                          <a:fillRect/>
                        </a:stretch>
                      </p:blipFill>
                      <p:spPr bwMode="auto">
                        <a:xfrm>
                          <a:off x="8364538" y="2706688"/>
                          <a:ext cx="5508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583090506"/>
                </p:ext>
              </p:extLst>
            </p:nvPr>
          </p:nvGraphicFramePr>
          <p:xfrm>
            <a:off x="3878263" y="1792288"/>
            <a:ext cx="531812" cy="341312"/>
          </p:xfrm>
          <a:graphic>
            <a:graphicData uri="http://schemas.openxmlformats.org/presentationml/2006/ole">
              <mc:AlternateContent xmlns:mc="http://schemas.openxmlformats.org/markup-compatibility/2006">
                <mc:Choice xmlns:v="urn:schemas-microsoft-com:vml" Requires="v">
                  <p:oleObj spid="_x0000_s11270" name="Equation" r:id="rId13" imgW="355320" imgH="228600" progId="Equation.DSMT4">
                    <p:embed/>
                  </p:oleObj>
                </mc:Choice>
                <mc:Fallback>
                  <p:oleObj name="Equation" r:id="rId13" imgW="355320" imgH="228600" progId="Equation.DSMT4">
                    <p:embed/>
                    <p:pic>
                      <p:nvPicPr>
                        <p:cNvPr id="0" name=""/>
                        <p:cNvPicPr>
                          <a:picLocks noChangeAspect="1" noChangeArrowheads="1"/>
                        </p:cNvPicPr>
                        <p:nvPr/>
                      </p:nvPicPr>
                      <p:blipFill>
                        <a:blip r:embed="rId14"/>
                        <a:srcRect/>
                        <a:stretch>
                          <a:fillRect/>
                        </a:stretch>
                      </p:blipFill>
                      <p:spPr bwMode="auto">
                        <a:xfrm>
                          <a:off x="3878263" y="1792288"/>
                          <a:ext cx="5318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2069086288"/>
                </p:ext>
              </p:extLst>
            </p:nvPr>
          </p:nvGraphicFramePr>
          <p:xfrm>
            <a:off x="3859213" y="2936875"/>
            <a:ext cx="550862" cy="339725"/>
          </p:xfrm>
          <a:graphic>
            <a:graphicData uri="http://schemas.openxmlformats.org/presentationml/2006/ole">
              <mc:AlternateContent xmlns:mc="http://schemas.openxmlformats.org/markup-compatibility/2006">
                <mc:Choice xmlns:v="urn:schemas-microsoft-com:vml" Requires="v">
                  <p:oleObj spid="_x0000_s11271" name="Equation" r:id="rId15" imgW="368280" imgH="228600" progId="Equation.DSMT4">
                    <p:embed/>
                  </p:oleObj>
                </mc:Choice>
                <mc:Fallback>
                  <p:oleObj name="Equation" r:id="rId15" imgW="368280" imgH="228600" progId="Equation.DSMT4">
                    <p:embed/>
                    <p:pic>
                      <p:nvPicPr>
                        <p:cNvPr id="0" name=""/>
                        <p:cNvPicPr>
                          <a:picLocks noChangeAspect="1" noChangeArrowheads="1"/>
                        </p:cNvPicPr>
                        <p:nvPr/>
                      </p:nvPicPr>
                      <p:blipFill>
                        <a:blip r:embed="rId16"/>
                        <a:srcRect/>
                        <a:stretch>
                          <a:fillRect/>
                        </a:stretch>
                      </p:blipFill>
                      <p:spPr bwMode="auto">
                        <a:xfrm>
                          <a:off x="3859213" y="2936875"/>
                          <a:ext cx="550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 name="Object 80"/>
            <p:cNvGraphicFramePr>
              <a:graphicFrameLocks noChangeAspect="1"/>
            </p:cNvGraphicFramePr>
            <p:nvPr>
              <p:extLst>
                <p:ext uri="{D42A27DB-BD31-4B8C-83A1-F6EECF244321}">
                  <p14:modId xmlns:p14="http://schemas.microsoft.com/office/powerpoint/2010/main" val="4008696125"/>
                </p:ext>
              </p:extLst>
            </p:nvPr>
          </p:nvGraphicFramePr>
          <p:xfrm>
            <a:off x="3859213" y="4003675"/>
            <a:ext cx="550862" cy="339725"/>
          </p:xfrm>
          <a:graphic>
            <a:graphicData uri="http://schemas.openxmlformats.org/presentationml/2006/ole">
              <mc:AlternateContent xmlns:mc="http://schemas.openxmlformats.org/markup-compatibility/2006">
                <mc:Choice xmlns:v="urn:schemas-microsoft-com:vml" Requires="v">
                  <p:oleObj spid="_x0000_s11272" name="Equation" r:id="rId17" imgW="368280" imgH="228600" progId="Equation.DSMT4">
                    <p:embed/>
                  </p:oleObj>
                </mc:Choice>
                <mc:Fallback>
                  <p:oleObj name="Equation" r:id="rId17" imgW="368280" imgH="228600" progId="Equation.DSMT4">
                    <p:embed/>
                    <p:pic>
                      <p:nvPicPr>
                        <p:cNvPr id="0" name=""/>
                        <p:cNvPicPr>
                          <a:picLocks noChangeAspect="1" noChangeArrowheads="1"/>
                        </p:cNvPicPr>
                        <p:nvPr/>
                      </p:nvPicPr>
                      <p:blipFill>
                        <a:blip r:embed="rId18"/>
                        <a:srcRect/>
                        <a:stretch>
                          <a:fillRect/>
                        </a:stretch>
                      </p:blipFill>
                      <p:spPr bwMode="auto">
                        <a:xfrm>
                          <a:off x="3859213" y="4003675"/>
                          <a:ext cx="550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 name="Object 81"/>
            <p:cNvGraphicFramePr>
              <a:graphicFrameLocks noChangeAspect="1"/>
            </p:cNvGraphicFramePr>
            <p:nvPr>
              <p:extLst>
                <p:ext uri="{D42A27DB-BD31-4B8C-83A1-F6EECF244321}">
                  <p14:modId xmlns:p14="http://schemas.microsoft.com/office/powerpoint/2010/main" val="4276405163"/>
                </p:ext>
              </p:extLst>
            </p:nvPr>
          </p:nvGraphicFramePr>
          <p:xfrm>
            <a:off x="4546600" y="1935163"/>
            <a:ext cx="290513" cy="474662"/>
          </p:xfrm>
          <a:graphic>
            <a:graphicData uri="http://schemas.openxmlformats.org/presentationml/2006/ole">
              <mc:AlternateContent xmlns:mc="http://schemas.openxmlformats.org/markup-compatibility/2006">
                <mc:Choice xmlns:v="urn:schemas-microsoft-com:vml" Requires="v">
                  <p:oleObj spid="_x0000_s11273" name="Equation" r:id="rId19" imgW="139680" imgH="228600" progId="Equation.DSMT4">
                    <p:embed/>
                  </p:oleObj>
                </mc:Choice>
                <mc:Fallback>
                  <p:oleObj name="Equation" r:id="rId19" imgW="139680" imgH="228600" progId="Equation.DSMT4">
                    <p:embed/>
                    <p:pic>
                      <p:nvPicPr>
                        <p:cNvPr id="0" name=""/>
                        <p:cNvPicPr/>
                        <p:nvPr/>
                      </p:nvPicPr>
                      <p:blipFill>
                        <a:blip r:embed="rId20"/>
                        <a:stretch>
                          <a:fillRect/>
                        </a:stretch>
                      </p:blipFill>
                      <p:spPr>
                        <a:xfrm>
                          <a:off x="4546600" y="1935163"/>
                          <a:ext cx="290513" cy="474662"/>
                        </a:xfrm>
                        <a:prstGeom prst="rect">
                          <a:avLst/>
                        </a:prstGeom>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3057233589"/>
                </p:ext>
              </p:extLst>
            </p:nvPr>
          </p:nvGraphicFramePr>
          <p:xfrm>
            <a:off x="6465887" y="4129314"/>
            <a:ext cx="315913" cy="473075"/>
          </p:xfrm>
          <a:graphic>
            <a:graphicData uri="http://schemas.openxmlformats.org/presentationml/2006/ole">
              <mc:AlternateContent xmlns:mc="http://schemas.openxmlformats.org/markup-compatibility/2006">
                <mc:Choice xmlns:v="urn:schemas-microsoft-com:vml" Requires="v">
                  <p:oleObj spid="_x0000_s11274" name="Equation" r:id="rId21" imgW="152280" imgH="228600" progId="Equation.DSMT4">
                    <p:embed/>
                  </p:oleObj>
                </mc:Choice>
                <mc:Fallback>
                  <p:oleObj name="Equation" r:id="rId21" imgW="152280" imgH="228600" progId="Equation.DSMT4">
                    <p:embed/>
                    <p:pic>
                      <p:nvPicPr>
                        <p:cNvPr id="0" name=""/>
                        <p:cNvPicPr>
                          <a:picLocks noChangeAspect="1" noChangeArrowheads="1"/>
                        </p:cNvPicPr>
                        <p:nvPr/>
                      </p:nvPicPr>
                      <p:blipFill>
                        <a:blip r:embed="rId22"/>
                        <a:srcRect/>
                        <a:stretch>
                          <a:fillRect/>
                        </a:stretch>
                      </p:blipFill>
                      <p:spPr bwMode="auto">
                        <a:xfrm>
                          <a:off x="6465887" y="4129314"/>
                          <a:ext cx="3159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 name="Object 83"/>
            <p:cNvGraphicFramePr>
              <a:graphicFrameLocks noChangeAspect="1"/>
            </p:cNvGraphicFramePr>
            <p:nvPr>
              <p:extLst>
                <p:ext uri="{D42A27DB-BD31-4B8C-83A1-F6EECF244321}">
                  <p14:modId xmlns:p14="http://schemas.microsoft.com/office/powerpoint/2010/main" val="1900882202"/>
                </p:ext>
              </p:extLst>
            </p:nvPr>
          </p:nvGraphicFramePr>
          <p:xfrm>
            <a:off x="6465888" y="3138714"/>
            <a:ext cx="315912" cy="473075"/>
          </p:xfrm>
          <a:graphic>
            <a:graphicData uri="http://schemas.openxmlformats.org/presentationml/2006/ole">
              <mc:AlternateContent xmlns:mc="http://schemas.openxmlformats.org/markup-compatibility/2006">
                <mc:Choice xmlns:v="urn:schemas-microsoft-com:vml" Requires="v">
                  <p:oleObj spid="_x0000_s11275" name="Equation" r:id="rId23" imgW="152280" imgH="228600" progId="Equation.DSMT4">
                    <p:embed/>
                  </p:oleObj>
                </mc:Choice>
                <mc:Fallback>
                  <p:oleObj name="Equation" r:id="rId23" imgW="152280" imgH="228600" progId="Equation.DSMT4">
                    <p:embed/>
                    <p:pic>
                      <p:nvPicPr>
                        <p:cNvPr id="0" name=""/>
                        <p:cNvPicPr>
                          <a:picLocks noChangeAspect="1" noChangeArrowheads="1"/>
                        </p:cNvPicPr>
                        <p:nvPr/>
                      </p:nvPicPr>
                      <p:blipFill>
                        <a:blip r:embed="rId24"/>
                        <a:srcRect/>
                        <a:stretch>
                          <a:fillRect/>
                        </a:stretch>
                      </p:blipFill>
                      <p:spPr bwMode="auto">
                        <a:xfrm>
                          <a:off x="6465888" y="3138714"/>
                          <a:ext cx="3159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5" name="Object 84"/>
            <p:cNvGraphicFramePr>
              <a:graphicFrameLocks noChangeAspect="1"/>
            </p:cNvGraphicFramePr>
            <p:nvPr>
              <p:extLst>
                <p:ext uri="{D42A27DB-BD31-4B8C-83A1-F6EECF244321}">
                  <p14:modId xmlns:p14="http://schemas.microsoft.com/office/powerpoint/2010/main" val="1221478757"/>
                </p:ext>
              </p:extLst>
            </p:nvPr>
          </p:nvGraphicFramePr>
          <p:xfrm>
            <a:off x="6467928" y="1936297"/>
            <a:ext cx="290513" cy="473075"/>
          </p:xfrm>
          <a:graphic>
            <a:graphicData uri="http://schemas.openxmlformats.org/presentationml/2006/ole">
              <mc:AlternateContent xmlns:mc="http://schemas.openxmlformats.org/markup-compatibility/2006">
                <mc:Choice xmlns:v="urn:schemas-microsoft-com:vml" Requires="v">
                  <p:oleObj spid="_x0000_s11276" name="Equation" r:id="rId25" imgW="139680" imgH="228600" progId="Equation.DSMT4">
                    <p:embed/>
                  </p:oleObj>
                </mc:Choice>
                <mc:Fallback>
                  <p:oleObj name="Equation" r:id="rId25" imgW="139680" imgH="228600" progId="Equation.DSMT4">
                    <p:embed/>
                    <p:pic>
                      <p:nvPicPr>
                        <p:cNvPr id="0" name=""/>
                        <p:cNvPicPr>
                          <a:picLocks noChangeAspect="1" noChangeArrowheads="1"/>
                        </p:cNvPicPr>
                        <p:nvPr/>
                      </p:nvPicPr>
                      <p:blipFill>
                        <a:blip r:embed="rId26"/>
                        <a:srcRect/>
                        <a:stretch>
                          <a:fillRect/>
                        </a:stretch>
                      </p:blipFill>
                      <p:spPr bwMode="auto">
                        <a:xfrm>
                          <a:off x="6467928" y="1936297"/>
                          <a:ext cx="2905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6" name="Object 85"/>
            <p:cNvGraphicFramePr>
              <a:graphicFrameLocks noChangeAspect="1"/>
            </p:cNvGraphicFramePr>
            <p:nvPr>
              <p:extLst>
                <p:ext uri="{D42A27DB-BD31-4B8C-83A1-F6EECF244321}">
                  <p14:modId xmlns:p14="http://schemas.microsoft.com/office/powerpoint/2010/main" val="129684768"/>
                </p:ext>
              </p:extLst>
            </p:nvPr>
          </p:nvGraphicFramePr>
          <p:xfrm>
            <a:off x="8436202" y="3139849"/>
            <a:ext cx="288925" cy="473075"/>
          </p:xfrm>
          <a:graphic>
            <a:graphicData uri="http://schemas.openxmlformats.org/presentationml/2006/ole">
              <mc:AlternateContent xmlns:mc="http://schemas.openxmlformats.org/markup-compatibility/2006">
                <mc:Choice xmlns:v="urn:schemas-microsoft-com:vml" Requires="v">
                  <p:oleObj spid="_x0000_s11277" name="Equation" r:id="rId27" imgW="139680" imgH="228600" progId="Equation.DSMT4">
                    <p:embed/>
                  </p:oleObj>
                </mc:Choice>
                <mc:Fallback>
                  <p:oleObj name="Equation" r:id="rId27" imgW="139680" imgH="228600" progId="Equation.DSMT4">
                    <p:embed/>
                    <p:pic>
                      <p:nvPicPr>
                        <p:cNvPr id="0" name=""/>
                        <p:cNvPicPr>
                          <a:picLocks noChangeAspect="1" noChangeArrowheads="1"/>
                        </p:cNvPicPr>
                        <p:nvPr/>
                      </p:nvPicPr>
                      <p:blipFill>
                        <a:blip r:embed="rId28"/>
                        <a:srcRect/>
                        <a:stretch>
                          <a:fillRect/>
                        </a:stretch>
                      </p:blipFill>
                      <p:spPr bwMode="auto">
                        <a:xfrm>
                          <a:off x="8436202" y="3139849"/>
                          <a:ext cx="2889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7" name="Object 86"/>
            <p:cNvGraphicFramePr>
              <a:graphicFrameLocks noChangeAspect="1"/>
            </p:cNvGraphicFramePr>
            <p:nvPr>
              <p:extLst>
                <p:ext uri="{D42A27DB-BD31-4B8C-83A1-F6EECF244321}">
                  <p14:modId xmlns:p14="http://schemas.microsoft.com/office/powerpoint/2010/main" val="1446203885"/>
                </p:ext>
              </p:extLst>
            </p:nvPr>
          </p:nvGraphicFramePr>
          <p:xfrm>
            <a:off x="4535488" y="4175125"/>
            <a:ext cx="315912" cy="473075"/>
          </p:xfrm>
          <a:graphic>
            <a:graphicData uri="http://schemas.openxmlformats.org/presentationml/2006/ole">
              <mc:AlternateContent xmlns:mc="http://schemas.openxmlformats.org/markup-compatibility/2006">
                <mc:Choice xmlns:v="urn:schemas-microsoft-com:vml" Requires="v">
                  <p:oleObj spid="_x0000_s11278" name="Equation" r:id="rId29" imgW="152280" imgH="228600" progId="Equation.DSMT4">
                    <p:embed/>
                  </p:oleObj>
                </mc:Choice>
                <mc:Fallback>
                  <p:oleObj name="Equation" r:id="rId29" imgW="152280" imgH="228600" progId="Equation.DSMT4">
                    <p:embed/>
                    <p:pic>
                      <p:nvPicPr>
                        <p:cNvPr id="0" name=""/>
                        <p:cNvPicPr>
                          <a:picLocks noChangeAspect="1" noChangeArrowheads="1"/>
                        </p:cNvPicPr>
                        <p:nvPr/>
                      </p:nvPicPr>
                      <p:blipFill>
                        <a:blip r:embed="rId30"/>
                        <a:srcRect/>
                        <a:stretch>
                          <a:fillRect/>
                        </a:stretch>
                      </p:blipFill>
                      <p:spPr bwMode="auto">
                        <a:xfrm>
                          <a:off x="4535488" y="4175125"/>
                          <a:ext cx="3159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8" name="Object 87"/>
            <p:cNvGraphicFramePr>
              <a:graphicFrameLocks noChangeAspect="1"/>
            </p:cNvGraphicFramePr>
            <p:nvPr>
              <p:extLst>
                <p:ext uri="{D42A27DB-BD31-4B8C-83A1-F6EECF244321}">
                  <p14:modId xmlns:p14="http://schemas.microsoft.com/office/powerpoint/2010/main" val="2427192132"/>
                </p:ext>
              </p:extLst>
            </p:nvPr>
          </p:nvGraphicFramePr>
          <p:xfrm>
            <a:off x="4535488" y="3124200"/>
            <a:ext cx="315912" cy="473075"/>
          </p:xfrm>
          <a:graphic>
            <a:graphicData uri="http://schemas.openxmlformats.org/presentationml/2006/ole">
              <mc:AlternateContent xmlns:mc="http://schemas.openxmlformats.org/markup-compatibility/2006">
                <mc:Choice xmlns:v="urn:schemas-microsoft-com:vml" Requires="v">
                  <p:oleObj spid="_x0000_s11279" name="Equation" r:id="rId31" imgW="152280" imgH="228600" progId="Equation.DSMT4">
                    <p:embed/>
                  </p:oleObj>
                </mc:Choice>
                <mc:Fallback>
                  <p:oleObj name="Equation" r:id="rId31" imgW="152280" imgH="228600" progId="Equation.DSMT4">
                    <p:embed/>
                    <p:pic>
                      <p:nvPicPr>
                        <p:cNvPr id="0" name=""/>
                        <p:cNvPicPr>
                          <a:picLocks noChangeAspect="1" noChangeArrowheads="1"/>
                        </p:cNvPicPr>
                        <p:nvPr/>
                      </p:nvPicPr>
                      <p:blipFill>
                        <a:blip r:embed="rId32"/>
                        <a:srcRect/>
                        <a:stretch>
                          <a:fillRect/>
                        </a:stretch>
                      </p:blipFill>
                      <p:spPr bwMode="auto">
                        <a:xfrm>
                          <a:off x="4535488" y="3124200"/>
                          <a:ext cx="3159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9" name="Object 88"/>
            <p:cNvGraphicFramePr>
              <a:graphicFrameLocks noChangeAspect="1"/>
            </p:cNvGraphicFramePr>
            <p:nvPr>
              <p:extLst>
                <p:ext uri="{D42A27DB-BD31-4B8C-83A1-F6EECF244321}">
                  <p14:modId xmlns:p14="http://schemas.microsoft.com/office/powerpoint/2010/main" val="2641628080"/>
                </p:ext>
              </p:extLst>
            </p:nvPr>
          </p:nvGraphicFramePr>
          <p:xfrm>
            <a:off x="7370763" y="2360613"/>
            <a:ext cx="1000125" cy="382587"/>
          </p:xfrm>
          <a:graphic>
            <a:graphicData uri="http://schemas.openxmlformats.org/presentationml/2006/ole">
              <mc:AlternateContent xmlns:mc="http://schemas.openxmlformats.org/markup-compatibility/2006">
                <mc:Choice xmlns:v="urn:schemas-microsoft-com:vml" Requires="v">
                  <p:oleObj spid="_x0000_s11280" name="Equation" r:id="rId33" imgW="596880" imgH="228600" progId="Equation.DSMT4">
                    <p:embed/>
                  </p:oleObj>
                </mc:Choice>
                <mc:Fallback>
                  <p:oleObj name="Equation" r:id="rId33" imgW="596880" imgH="228600" progId="Equation.DSMT4">
                    <p:embed/>
                    <p:pic>
                      <p:nvPicPr>
                        <p:cNvPr id="0" name=""/>
                        <p:cNvPicPr/>
                        <p:nvPr/>
                      </p:nvPicPr>
                      <p:blipFill>
                        <a:blip r:embed="rId34"/>
                        <a:stretch>
                          <a:fillRect/>
                        </a:stretch>
                      </p:blipFill>
                      <p:spPr>
                        <a:xfrm>
                          <a:off x="7370763" y="2360613"/>
                          <a:ext cx="1000125" cy="382587"/>
                        </a:xfrm>
                        <a:prstGeom prst="rect">
                          <a:avLst/>
                        </a:prstGeom>
                        <a:noFill/>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179727796"/>
                </p:ext>
              </p:extLst>
            </p:nvPr>
          </p:nvGraphicFramePr>
          <p:xfrm>
            <a:off x="6926263" y="3351213"/>
            <a:ext cx="1042987" cy="382587"/>
          </p:xfrm>
          <a:graphic>
            <a:graphicData uri="http://schemas.openxmlformats.org/presentationml/2006/ole">
              <mc:AlternateContent xmlns:mc="http://schemas.openxmlformats.org/markup-compatibility/2006">
                <mc:Choice xmlns:v="urn:schemas-microsoft-com:vml" Requires="v">
                  <p:oleObj spid="_x0000_s11281" name="Equation" r:id="rId35" imgW="622080" imgH="228600" progId="Equation.DSMT4">
                    <p:embed/>
                  </p:oleObj>
                </mc:Choice>
                <mc:Fallback>
                  <p:oleObj name="Equation" r:id="rId35" imgW="622080" imgH="228600" progId="Equation.DSMT4">
                    <p:embed/>
                    <p:pic>
                      <p:nvPicPr>
                        <p:cNvPr id="0" name=""/>
                        <p:cNvPicPr>
                          <a:picLocks noChangeAspect="1" noChangeArrowheads="1"/>
                        </p:cNvPicPr>
                        <p:nvPr/>
                      </p:nvPicPr>
                      <p:blipFill>
                        <a:blip r:embed="rId36"/>
                        <a:srcRect/>
                        <a:stretch>
                          <a:fillRect/>
                        </a:stretch>
                      </p:blipFill>
                      <p:spPr bwMode="auto">
                        <a:xfrm>
                          <a:off x="6926263" y="3351213"/>
                          <a:ext cx="1042987" cy="382587"/>
                        </a:xfrm>
                        <a:prstGeom prst="rect">
                          <a:avLst/>
                        </a:prstGeom>
                        <a:noFill/>
                        <a:ln>
                          <a:noFill/>
                        </a:ln>
                        <a:extLst/>
                      </p:spPr>
                    </p:pic>
                  </p:oleObj>
                </mc:Fallback>
              </mc:AlternateContent>
            </a:graphicData>
          </a:graphic>
        </p:graphicFrame>
        <p:graphicFrame>
          <p:nvGraphicFramePr>
            <p:cNvPr id="91" name="Object 90"/>
            <p:cNvGraphicFramePr>
              <a:graphicFrameLocks noChangeAspect="1"/>
            </p:cNvGraphicFramePr>
            <p:nvPr>
              <p:extLst>
                <p:ext uri="{D42A27DB-BD31-4B8C-83A1-F6EECF244321}">
                  <p14:modId xmlns:p14="http://schemas.microsoft.com/office/powerpoint/2010/main" val="2414256573"/>
                </p:ext>
              </p:extLst>
            </p:nvPr>
          </p:nvGraphicFramePr>
          <p:xfrm>
            <a:off x="7394575" y="3884612"/>
            <a:ext cx="1019175" cy="382588"/>
          </p:xfrm>
          <a:graphic>
            <a:graphicData uri="http://schemas.openxmlformats.org/presentationml/2006/ole">
              <mc:AlternateContent xmlns:mc="http://schemas.openxmlformats.org/markup-compatibility/2006">
                <mc:Choice xmlns:v="urn:schemas-microsoft-com:vml" Requires="v">
                  <p:oleObj spid="_x0000_s11282" name="Equation" r:id="rId37" imgW="609480" imgH="228600" progId="Equation.DSMT4">
                    <p:embed/>
                  </p:oleObj>
                </mc:Choice>
                <mc:Fallback>
                  <p:oleObj name="Equation" r:id="rId37" imgW="609480" imgH="228600" progId="Equation.DSMT4">
                    <p:embed/>
                    <p:pic>
                      <p:nvPicPr>
                        <p:cNvPr id="0" name=""/>
                        <p:cNvPicPr>
                          <a:picLocks noChangeAspect="1" noChangeArrowheads="1"/>
                        </p:cNvPicPr>
                        <p:nvPr/>
                      </p:nvPicPr>
                      <p:blipFill>
                        <a:blip r:embed="rId38"/>
                        <a:srcRect/>
                        <a:stretch>
                          <a:fillRect/>
                        </a:stretch>
                      </p:blipFill>
                      <p:spPr bwMode="auto">
                        <a:xfrm>
                          <a:off x="7394575" y="3884612"/>
                          <a:ext cx="1019175" cy="382588"/>
                        </a:xfrm>
                        <a:prstGeom prst="rect">
                          <a:avLst/>
                        </a:prstGeom>
                        <a:noFill/>
                        <a:ln>
                          <a:noFill/>
                        </a:ln>
                        <a:extLst/>
                      </p:spPr>
                    </p:pic>
                  </p:oleObj>
                </mc:Fallback>
              </mc:AlternateContent>
            </a:graphicData>
          </a:graphic>
        </p:graphicFrame>
        <p:graphicFrame>
          <p:nvGraphicFramePr>
            <p:cNvPr id="92" name="Object 91"/>
            <p:cNvGraphicFramePr>
              <a:graphicFrameLocks noChangeAspect="1"/>
            </p:cNvGraphicFramePr>
            <p:nvPr>
              <p:extLst>
                <p:ext uri="{D42A27DB-BD31-4B8C-83A1-F6EECF244321}">
                  <p14:modId xmlns:p14="http://schemas.microsoft.com/office/powerpoint/2010/main" val="3874624625"/>
                </p:ext>
              </p:extLst>
            </p:nvPr>
          </p:nvGraphicFramePr>
          <p:xfrm>
            <a:off x="5216525" y="3352800"/>
            <a:ext cx="1108075" cy="382588"/>
          </p:xfrm>
          <a:graphic>
            <a:graphicData uri="http://schemas.openxmlformats.org/presentationml/2006/ole">
              <mc:AlternateContent xmlns:mc="http://schemas.openxmlformats.org/markup-compatibility/2006">
                <mc:Choice xmlns:v="urn:schemas-microsoft-com:vml" Requires="v">
                  <p:oleObj spid="_x0000_s11283" name="Equation" r:id="rId39" imgW="660240" imgH="228600" progId="Equation.DSMT4">
                    <p:embed/>
                  </p:oleObj>
                </mc:Choice>
                <mc:Fallback>
                  <p:oleObj name="Equation" r:id="rId39" imgW="660240" imgH="228600" progId="Equation.DSMT4">
                    <p:embed/>
                    <p:pic>
                      <p:nvPicPr>
                        <p:cNvPr id="0" name=""/>
                        <p:cNvPicPr>
                          <a:picLocks noChangeAspect="1" noChangeArrowheads="1"/>
                        </p:cNvPicPr>
                        <p:nvPr/>
                      </p:nvPicPr>
                      <p:blipFill>
                        <a:blip r:embed="rId40"/>
                        <a:srcRect/>
                        <a:stretch>
                          <a:fillRect/>
                        </a:stretch>
                      </p:blipFill>
                      <p:spPr bwMode="auto">
                        <a:xfrm>
                          <a:off x="5216525" y="3352800"/>
                          <a:ext cx="11080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 name="Object 92"/>
            <p:cNvGraphicFramePr>
              <a:graphicFrameLocks noChangeAspect="1"/>
            </p:cNvGraphicFramePr>
            <p:nvPr>
              <p:extLst>
                <p:ext uri="{D42A27DB-BD31-4B8C-83A1-F6EECF244321}">
                  <p14:modId xmlns:p14="http://schemas.microsoft.com/office/powerpoint/2010/main" val="1072725677"/>
                </p:ext>
              </p:extLst>
            </p:nvPr>
          </p:nvGraphicFramePr>
          <p:xfrm>
            <a:off x="5139646" y="2162628"/>
            <a:ext cx="1063625" cy="382588"/>
          </p:xfrm>
          <a:graphic>
            <a:graphicData uri="http://schemas.openxmlformats.org/presentationml/2006/ole">
              <mc:AlternateContent xmlns:mc="http://schemas.openxmlformats.org/markup-compatibility/2006">
                <mc:Choice xmlns:v="urn:schemas-microsoft-com:vml" Requires="v">
                  <p:oleObj spid="_x0000_s11284" name="Equation" r:id="rId41" imgW="634680" imgH="228600" progId="Equation.DSMT4">
                    <p:embed/>
                  </p:oleObj>
                </mc:Choice>
                <mc:Fallback>
                  <p:oleObj name="Equation" r:id="rId41" imgW="634680" imgH="228600" progId="Equation.DSMT4">
                    <p:embed/>
                    <p:pic>
                      <p:nvPicPr>
                        <p:cNvPr id="0" name=""/>
                        <p:cNvPicPr>
                          <a:picLocks noChangeAspect="1" noChangeArrowheads="1"/>
                        </p:cNvPicPr>
                        <p:nvPr/>
                      </p:nvPicPr>
                      <p:blipFill>
                        <a:blip r:embed="rId42"/>
                        <a:srcRect/>
                        <a:stretch>
                          <a:fillRect/>
                        </a:stretch>
                      </p:blipFill>
                      <p:spPr bwMode="auto">
                        <a:xfrm>
                          <a:off x="5139646" y="2162628"/>
                          <a:ext cx="10636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 name="Object 93"/>
            <p:cNvGraphicFramePr>
              <a:graphicFrameLocks noChangeAspect="1"/>
            </p:cNvGraphicFramePr>
            <p:nvPr>
              <p:extLst>
                <p:ext uri="{D42A27DB-BD31-4B8C-83A1-F6EECF244321}">
                  <p14:modId xmlns:p14="http://schemas.microsoft.com/office/powerpoint/2010/main" val="2881396034"/>
                </p:ext>
              </p:extLst>
            </p:nvPr>
          </p:nvGraphicFramePr>
          <p:xfrm>
            <a:off x="5194300" y="4343400"/>
            <a:ext cx="1085850" cy="382588"/>
          </p:xfrm>
          <a:graphic>
            <a:graphicData uri="http://schemas.openxmlformats.org/presentationml/2006/ole">
              <mc:AlternateContent xmlns:mc="http://schemas.openxmlformats.org/markup-compatibility/2006">
                <mc:Choice xmlns:v="urn:schemas-microsoft-com:vml" Requires="v">
                  <p:oleObj spid="_x0000_s11285" name="Equation" r:id="rId43" imgW="647640" imgH="228600" progId="Equation.DSMT4">
                    <p:embed/>
                  </p:oleObj>
                </mc:Choice>
                <mc:Fallback>
                  <p:oleObj name="Equation" r:id="rId43" imgW="647640" imgH="228600" progId="Equation.DSMT4">
                    <p:embed/>
                    <p:pic>
                      <p:nvPicPr>
                        <p:cNvPr id="0" name=""/>
                        <p:cNvPicPr>
                          <a:picLocks noChangeAspect="1" noChangeArrowheads="1"/>
                        </p:cNvPicPr>
                        <p:nvPr/>
                      </p:nvPicPr>
                      <p:blipFill>
                        <a:blip r:embed="rId44"/>
                        <a:srcRect/>
                        <a:stretch>
                          <a:fillRect/>
                        </a:stretch>
                      </p:blipFill>
                      <p:spPr bwMode="auto">
                        <a:xfrm>
                          <a:off x="5194300" y="4343400"/>
                          <a:ext cx="10858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5" name="Straight Connector 94"/>
            <p:cNvCxnSpPr>
              <a:stCxn id="65" idx="0"/>
              <a:endCxn id="63" idx="4"/>
            </p:cNvCxnSpPr>
            <p:nvPr/>
          </p:nvCxnSpPr>
          <p:spPr>
            <a:xfrm flipV="1">
              <a:off x="6607629" y="2476500"/>
              <a:ext cx="0" cy="609600"/>
            </a:xfrm>
            <a:prstGeom prst="line">
              <a:avLst/>
            </a:prstGeom>
            <a:ln w="25400">
              <a:solidFill>
                <a:srgbClr val="8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6" name="Freeform 95"/>
            <p:cNvSpPr/>
            <p:nvPr/>
          </p:nvSpPr>
          <p:spPr>
            <a:xfrm>
              <a:off x="5105400" y="2394857"/>
              <a:ext cx="1270000" cy="1814286"/>
            </a:xfrm>
            <a:custGeom>
              <a:avLst/>
              <a:gdLst>
                <a:gd name="connsiteX0" fmla="*/ 1132114 w 1132114"/>
                <a:gd name="connsiteY0" fmla="*/ 1814286 h 1814286"/>
                <a:gd name="connsiteX1" fmla="*/ 0 w 1132114"/>
                <a:gd name="connsiteY1" fmla="*/ 972457 h 1814286"/>
                <a:gd name="connsiteX2" fmla="*/ 1132114 w 1132114"/>
                <a:gd name="connsiteY2" fmla="*/ 0 h 1814286"/>
              </a:gdLst>
              <a:ahLst/>
              <a:cxnLst>
                <a:cxn ang="0">
                  <a:pos x="connsiteX0" y="connsiteY0"/>
                </a:cxn>
                <a:cxn ang="0">
                  <a:pos x="connsiteX1" y="connsiteY1"/>
                </a:cxn>
                <a:cxn ang="0">
                  <a:pos x="connsiteX2" y="connsiteY2"/>
                </a:cxn>
              </a:cxnLst>
              <a:rect l="l" t="t" r="r" b="b"/>
              <a:pathLst>
                <a:path w="1132114" h="1814286">
                  <a:moveTo>
                    <a:pt x="1132114" y="1814286"/>
                  </a:moveTo>
                  <a:cubicBezTo>
                    <a:pt x="566057" y="1544562"/>
                    <a:pt x="0" y="1274838"/>
                    <a:pt x="0" y="972457"/>
                  </a:cubicBezTo>
                  <a:cubicBezTo>
                    <a:pt x="0" y="670076"/>
                    <a:pt x="566057" y="335038"/>
                    <a:pt x="1132114" y="0"/>
                  </a:cubicBezTo>
                </a:path>
              </a:pathLst>
            </a:custGeom>
            <a:noFill/>
            <a:ln w="25400">
              <a:solidFill>
                <a:srgbClr val="800000"/>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graphicFrame>
          <p:nvGraphicFramePr>
            <p:cNvPr id="97" name="Object 96"/>
            <p:cNvGraphicFramePr>
              <a:graphicFrameLocks noChangeAspect="1"/>
            </p:cNvGraphicFramePr>
            <p:nvPr>
              <p:extLst>
                <p:ext uri="{D42A27DB-BD31-4B8C-83A1-F6EECF244321}">
                  <p14:modId xmlns:p14="http://schemas.microsoft.com/office/powerpoint/2010/main" val="3553872698"/>
                </p:ext>
              </p:extLst>
            </p:nvPr>
          </p:nvGraphicFramePr>
          <p:xfrm>
            <a:off x="5527675" y="2786742"/>
            <a:ext cx="1101725" cy="381000"/>
          </p:xfrm>
          <a:graphic>
            <a:graphicData uri="http://schemas.openxmlformats.org/presentationml/2006/ole">
              <mc:AlternateContent xmlns:mc="http://schemas.openxmlformats.org/markup-compatibility/2006">
                <mc:Choice xmlns:v="urn:schemas-microsoft-com:vml" Requires="v">
                  <p:oleObj spid="_x0000_s11286" name="Equation" r:id="rId45" imgW="660240" imgH="228600" progId="Equation.DSMT4">
                    <p:embed/>
                  </p:oleObj>
                </mc:Choice>
                <mc:Fallback>
                  <p:oleObj name="Equation" r:id="rId45" imgW="660240" imgH="228600" progId="Equation.DSMT4">
                    <p:embed/>
                    <p:pic>
                      <p:nvPicPr>
                        <p:cNvPr id="0" name=""/>
                        <p:cNvPicPr/>
                        <p:nvPr/>
                      </p:nvPicPr>
                      <p:blipFill>
                        <a:blip r:embed="rId46"/>
                        <a:stretch>
                          <a:fillRect/>
                        </a:stretch>
                      </p:blipFill>
                      <p:spPr>
                        <a:xfrm>
                          <a:off x="5527675" y="2786742"/>
                          <a:ext cx="1101725" cy="381000"/>
                        </a:xfrm>
                        <a:prstGeom prst="rect">
                          <a:avLst/>
                        </a:prstGeom>
                      </p:spPr>
                    </p:pic>
                  </p:oleObj>
                </mc:Fallback>
              </mc:AlternateContent>
            </a:graphicData>
          </a:graphic>
        </p:graphicFrame>
        <p:graphicFrame>
          <p:nvGraphicFramePr>
            <p:cNvPr id="98" name="Object 97"/>
            <p:cNvGraphicFramePr>
              <a:graphicFrameLocks noChangeAspect="1"/>
            </p:cNvGraphicFramePr>
            <p:nvPr>
              <p:extLst>
                <p:ext uri="{D42A27DB-BD31-4B8C-83A1-F6EECF244321}">
                  <p14:modId xmlns:p14="http://schemas.microsoft.com/office/powerpoint/2010/main" val="344066088"/>
                </p:ext>
              </p:extLst>
            </p:nvPr>
          </p:nvGraphicFramePr>
          <p:xfrm>
            <a:off x="4619625" y="2514600"/>
            <a:ext cx="1079500" cy="381000"/>
          </p:xfrm>
          <a:graphic>
            <a:graphicData uri="http://schemas.openxmlformats.org/presentationml/2006/ole">
              <mc:AlternateContent xmlns:mc="http://schemas.openxmlformats.org/markup-compatibility/2006">
                <mc:Choice xmlns:v="urn:schemas-microsoft-com:vml" Requires="v">
                  <p:oleObj spid="_x0000_s11287" name="Equation" r:id="rId47" imgW="647640" imgH="228600" progId="Equation.DSMT4">
                    <p:embed/>
                  </p:oleObj>
                </mc:Choice>
                <mc:Fallback>
                  <p:oleObj name="Equation" r:id="rId47" imgW="647640" imgH="228600" progId="Equation.DSMT4">
                    <p:embed/>
                    <p:pic>
                      <p:nvPicPr>
                        <p:cNvPr id="0" name=""/>
                        <p:cNvPicPr>
                          <a:picLocks noChangeAspect="1" noChangeArrowheads="1"/>
                        </p:cNvPicPr>
                        <p:nvPr/>
                      </p:nvPicPr>
                      <p:blipFill>
                        <a:blip r:embed="rId48"/>
                        <a:srcRect/>
                        <a:stretch>
                          <a:fillRect/>
                        </a:stretch>
                      </p:blipFill>
                      <p:spPr bwMode="auto">
                        <a:xfrm>
                          <a:off x="4619625" y="2514600"/>
                          <a:ext cx="1079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9" name="Rectangle 98"/>
            <p:cNvSpPr/>
            <p:nvPr/>
          </p:nvSpPr>
          <p:spPr>
            <a:xfrm>
              <a:off x="3810000" y="1600200"/>
              <a:ext cx="5257800" cy="3352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Freeform 50"/>
          <p:cNvSpPr/>
          <p:nvPr/>
        </p:nvSpPr>
        <p:spPr>
          <a:xfrm>
            <a:off x="1967333" y="2051957"/>
            <a:ext cx="381000" cy="1211943"/>
          </a:xfrm>
          <a:custGeom>
            <a:avLst/>
            <a:gdLst>
              <a:gd name="connsiteX0" fmla="*/ 1132114 w 1132114"/>
              <a:gd name="connsiteY0" fmla="*/ 1814286 h 1814286"/>
              <a:gd name="connsiteX1" fmla="*/ 0 w 1132114"/>
              <a:gd name="connsiteY1" fmla="*/ 972457 h 1814286"/>
              <a:gd name="connsiteX2" fmla="*/ 1132114 w 1132114"/>
              <a:gd name="connsiteY2" fmla="*/ 0 h 1814286"/>
            </a:gdLst>
            <a:ahLst/>
            <a:cxnLst>
              <a:cxn ang="0">
                <a:pos x="connsiteX0" y="connsiteY0"/>
              </a:cxn>
              <a:cxn ang="0">
                <a:pos x="connsiteX1" y="connsiteY1"/>
              </a:cxn>
              <a:cxn ang="0">
                <a:pos x="connsiteX2" y="connsiteY2"/>
              </a:cxn>
            </a:cxnLst>
            <a:rect l="l" t="t" r="r" b="b"/>
            <a:pathLst>
              <a:path w="1132114" h="1814286">
                <a:moveTo>
                  <a:pt x="1132114" y="1814286"/>
                </a:moveTo>
                <a:cubicBezTo>
                  <a:pt x="566057" y="1544562"/>
                  <a:pt x="0" y="1274838"/>
                  <a:pt x="0" y="972457"/>
                </a:cubicBezTo>
                <a:cubicBezTo>
                  <a:pt x="0" y="670076"/>
                  <a:pt x="566057" y="335038"/>
                  <a:pt x="1132114" y="0"/>
                </a:cubicBezTo>
              </a:path>
            </a:pathLst>
          </a:custGeom>
          <a:noFill/>
          <a:ln w="25400">
            <a:solidFill>
              <a:schemeClr val="tx1"/>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52" name="Oval 51"/>
          <p:cNvSpPr/>
          <p:nvPr/>
        </p:nvSpPr>
        <p:spPr>
          <a:xfrm>
            <a:off x="6234533" y="4060372"/>
            <a:ext cx="685800" cy="685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Object 17"/>
          <p:cNvGraphicFramePr>
            <a:graphicFrameLocks noChangeAspect="1"/>
          </p:cNvGraphicFramePr>
          <p:nvPr>
            <p:extLst>
              <p:ext uri="{D42A27DB-BD31-4B8C-83A1-F6EECF244321}">
                <p14:modId xmlns:p14="http://schemas.microsoft.com/office/powerpoint/2010/main" val="797469370"/>
              </p:ext>
            </p:extLst>
          </p:nvPr>
        </p:nvGraphicFramePr>
        <p:xfrm>
          <a:off x="6420271" y="4148138"/>
          <a:ext cx="314325" cy="473075"/>
        </p:xfrm>
        <a:graphic>
          <a:graphicData uri="http://schemas.openxmlformats.org/presentationml/2006/ole">
            <mc:AlternateContent xmlns:mc="http://schemas.openxmlformats.org/markup-compatibility/2006">
              <mc:Choice xmlns:v="urn:schemas-microsoft-com:vml" Requires="v">
                <p:oleObj spid="_x0000_s11288" name="Equation" r:id="rId49" imgW="152280" imgH="228600" progId="Equation.DSMT4">
                  <p:embed/>
                </p:oleObj>
              </mc:Choice>
              <mc:Fallback>
                <p:oleObj name="Equation" r:id="rId49" imgW="152280" imgH="228600" progId="Equation.DSMT4">
                  <p:embed/>
                  <p:pic>
                    <p:nvPicPr>
                      <p:cNvPr id="0" name=""/>
                      <p:cNvPicPr>
                        <a:picLocks noChangeAspect="1" noChangeArrowheads="1"/>
                      </p:cNvPicPr>
                      <p:nvPr/>
                    </p:nvPicPr>
                    <p:blipFill>
                      <a:blip r:embed="rId50"/>
                      <a:srcRect/>
                      <a:stretch>
                        <a:fillRect/>
                      </a:stretch>
                    </p:blipFill>
                    <p:spPr bwMode="auto">
                      <a:xfrm>
                        <a:off x="6420271" y="4148138"/>
                        <a:ext cx="3143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 name="Freeform 75"/>
          <p:cNvSpPr/>
          <p:nvPr/>
        </p:nvSpPr>
        <p:spPr>
          <a:xfrm flipH="1">
            <a:off x="6920333" y="3305629"/>
            <a:ext cx="304800" cy="1097644"/>
          </a:xfrm>
          <a:custGeom>
            <a:avLst/>
            <a:gdLst>
              <a:gd name="connsiteX0" fmla="*/ 1132114 w 1132114"/>
              <a:gd name="connsiteY0" fmla="*/ 1814286 h 1814286"/>
              <a:gd name="connsiteX1" fmla="*/ 0 w 1132114"/>
              <a:gd name="connsiteY1" fmla="*/ 972457 h 1814286"/>
              <a:gd name="connsiteX2" fmla="*/ 1132114 w 1132114"/>
              <a:gd name="connsiteY2" fmla="*/ 0 h 1814286"/>
            </a:gdLst>
            <a:ahLst/>
            <a:cxnLst>
              <a:cxn ang="0">
                <a:pos x="connsiteX0" y="connsiteY0"/>
              </a:cxn>
              <a:cxn ang="0">
                <a:pos x="connsiteX1" y="connsiteY1"/>
              </a:cxn>
              <a:cxn ang="0">
                <a:pos x="connsiteX2" y="connsiteY2"/>
              </a:cxn>
            </a:cxnLst>
            <a:rect l="l" t="t" r="r" b="b"/>
            <a:pathLst>
              <a:path w="1132114" h="1814286">
                <a:moveTo>
                  <a:pt x="1132114" y="1814286"/>
                </a:moveTo>
                <a:cubicBezTo>
                  <a:pt x="566057" y="1544562"/>
                  <a:pt x="0" y="1274838"/>
                  <a:pt x="0" y="972457"/>
                </a:cubicBezTo>
                <a:cubicBezTo>
                  <a:pt x="0" y="670076"/>
                  <a:pt x="566057" y="335038"/>
                  <a:pt x="1132114" y="0"/>
                </a:cubicBezTo>
              </a:path>
            </a:pathLst>
          </a:custGeom>
          <a:noFill/>
          <a:ln w="25400">
            <a:solidFill>
              <a:srgbClr val="008000"/>
            </a:solidFill>
            <a:prstDash val="dash"/>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54" name="Oval 53"/>
          <p:cNvSpPr/>
          <p:nvPr/>
        </p:nvSpPr>
        <p:spPr>
          <a:xfrm>
            <a:off x="786233" y="3360058"/>
            <a:ext cx="685800" cy="685800"/>
          </a:xfrm>
          <a:prstGeom prst="ellipse">
            <a:avLst/>
          </a:prstGeom>
          <a:solidFill>
            <a:srgbClr val="57D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a:stCxn id="54" idx="6"/>
          </p:cNvCxnSpPr>
          <p:nvPr/>
        </p:nvCxnSpPr>
        <p:spPr>
          <a:xfrm>
            <a:off x="1472033" y="3702958"/>
            <a:ext cx="976733" cy="309075"/>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4" idx="6"/>
          </p:cNvCxnSpPr>
          <p:nvPr/>
        </p:nvCxnSpPr>
        <p:spPr>
          <a:xfrm flipV="1">
            <a:off x="1472033" y="3360058"/>
            <a:ext cx="976733" cy="342900"/>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5" name="Object 34"/>
          <p:cNvGraphicFramePr>
            <a:graphicFrameLocks noChangeAspect="1"/>
          </p:cNvGraphicFramePr>
          <p:nvPr>
            <p:extLst>
              <p:ext uri="{D42A27DB-BD31-4B8C-83A1-F6EECF244321}">
                <p14:modId xmlns:p14="http://schemas.microsoft.com/office/powerpoint/2010/main" val="3178675728"/>
              </p:ext>
            </p:extLst>
          </p:nvPr>
        </p:nvGraphicFramePr>
        <p:xfrm>
          <a:off x="959271" y="3492274"/>
          <a:ext cx="339725" cy="473075"/>
        </p:xfrm>
        <a:graphic>
          <a:graphicData uri="http://schemas.openxmlformats.org/presentationml/2006/ole">
            <mc:AlternateContent xmlns:mc="http://schemas.openxmlformats.org/markup-compatibility/2006">
              <mc:Choice xmlns:v="urn:schemas-microsoft-com:vml" Requires="v">
                <p:oleObj spid="_x0000_s11289" name="Equation" r:id="rId51" imgW="164880" imgH="228600" progId="Equation.DSMT4">
                  <p:embed/>
                </p:oleObj>
              </mc:Choice>
              <mc:Fallback>
                <p:oleObj name="Equation" r:id="rId51" imgW="164880" imgH="228600" progId="Equation.DSMT4">
                  <p:embed/>
                  <p:pic>
                    <p:nvPicPr>
                      <p:cNvPr id="0" name=""/>
                      <p:cNvPicPr>
                        <a:picLocks noChangeAspect="1" noChangeArrowheads="1"/>
                      </p:cNvPicPr>
                      <p:nvPr/>
                    </p:nvPicPr>
                    <p:blipFill>
                      <a:blip r:embed="rId52"/>
                      <a:srcRect/>
                      <a:stretch>
                        <a:fillRect/>
                      </a:stretch>
                    </p:blipFill>
                    <p:spPr bwMode="auto">
                      <a:xfrm>
                        <a:off x="959271" y="3492274"/>
                        <a:ext cx="3397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Rounded Rectangle 35"/>
          <p:cNvSpPr/>
          <p:nvPr/>
        </p:nvSpPr>
        <p:spPr>
          <a:xfrm>
            <a:off x="6082132" y="1371600"/>
            <a:ext cx="1309268" cy="3581400"/>
          </a:xfrm>
          <a:prstGeom prst="roundRect">
            <a:avLst/>
          </a:prstGeom>
          <a:solidFill>
            <a:srgbClr val="92D050">
              <a:alpha val="5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34226" y="1371600"/>
            <a:ext cx="2500733" cy="3581400"/>
          </a:xfrm>
          <a:prstGeom prst="roundRect">
            <a:avLst/>
          </a:prstGeom>
          <a:solidFill>
            <a:srgbClr val="57D3FF">
              <a:alpha val="5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3581400" y="1371600"/>
            <a:ext cx="2209799" cy="3581400"/>
          </a:xfrm>
          <a:prstGeom prst="roundRect">
            <a:avLst/>
          </a:prstGeom>
          <a:solidFill>
            <a:srgbClr val="FFC5C5">
              <a:alpha val="50000"/>
            </a:srgbClr>
          </a:solidFill>
          <a:ln>
            <a:solidFill>
              <a:srgbClr val="FF6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895290"/>
            <a:ext cx="8610601" cy="400110"/>
          </a:xfrm>
          <a:prstGeom prst="rect">
            <a:avLst/>
          </a:prstGeom>
          <a:noFill/>
        </p:spPr>
        <p:txBody>
          <a:bodyPr wrap="square" rtlCol="0">
            <a:spAutoFit/>
          </a:bodyPr>
          <a:lstStyle/>
          <a:p>
            <a:pPr lvl="1" algn="r"/>
            <a:r>
              <a:rPr lang="en-US" sz="2000" dirty="0" err="1" smtClean="0">
                <a:latin typeface="+mn-lt"/>
              </a:rPr>
              <a:t>TruthFinder</a:t>
            </a:r>
            <a:r>
              <a:rPr lang="en-US" sz="2000" dirty="0" smtClean="0">
                <a:latin typeface="+mn-lt"/>
              </a:rPr>
              <a:t> [Yin</a:t>
            </a:r>
            <a:r>
              <a:rPr lang="en-US" sz="2000" dirty="0">
                <a:latin typeface="+mn-lt"/>
              </a:rPr>
              <a:t>, </a:t>
            </a:r>
            <a:r>
              <a:rPr lang="en-US" sz="2000" dirty="0" smtClean="0">
                <a:latin typeface="+mn-lt"/>
              </a:rPr>
              <a:t>Han &amp; </a:t>
            </a:r>
            <a:r>
              <a:rPr lang="en-US" sz="2000" dirty="0">
                <a:latin typeface="+mn-lt"/>
              </a:rPr>
              <a:t>Yu, </a:t>
            </a:r>
            <a:r>
              <a:rPr lang="en-US" sz="2000" dirty="0" smtClean="0">
                <a:latin typeface="+mn-lt"/>
              </a:rPr>
              <a:t>2007]; Investment [</a:t>
            </a:r>
            <a:r>
              <a:rPr lang="en-US" sz="2000" dirty="0" err="1" smtClean="0">
                <a:latin typeface="+mn-lt"/>
              </a:rPr>
              <a:t>Pasternack</a:t>
            </a:r>
            <a:r>
              <a:rPr lang="en-US" sz="2000" dirty="0" smtClean="0">
                <a:latin typeface="+mn-lt"/>
              </a:rPr>
              <a:t> &amp; </a:t>
            </a:r>
            <a:r>
              <a:rPr lang="en-US" sz="2000" dirty="0">
                <a:latin typeface="+mn-lt"/>
              </a:rPr>
              <a:t>Roth, </a:t>
            </a:r>
            <a:r>
              <a:rPr lang="en-US" sz="2000" dirty="0" smtClean="0">
                <a:latin typeface="+mn-lt"/>
              </a:rPr>
              <a:t>2010]</a:t>
            </a:r>
            <a:endParaRPr lang="en-US" sz="2000" dirty="0">
              <a:latin typeface="+mn-lt"/>
            </a:endParaRPr>
          </a:p>
        </p:txBody>
      </p:sp>
    </p:spTree>
    <p:custDataLst>
      <p:tags r:id="rId2"/>
    </p:custDataLst>
    <p:extLst>
      <p:ext uri="{BB962C8B-B14F-4D97-AF65-F5344CB8AC3E}">
        <p14:creationId xmlns:p14="http://schemas.microsoft.com/office/powerpoint/2010/main" val="1100958697"/>
      </p:ext>
    </p:extLst>
  </p:cSld>
  <p:clrMapOvr>
    <a:masterClrMapping/>
  </p:clrMapOvr>
  <p:transition spd="med" advTm="924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100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20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xEl>
                                              <p:pRg st="2" end="2"/>
                                            </p:txEl>
                                          </p:spTgt>
                                        </p:tgtEl>
                                        <p:attrNameLst>
                                          <p:attrName>style.visibility</p:attrName>
                                        </p:attrNameLst>
                                      </p:cBhvr>
                                      <p:to>
                                        <p:strVal val="visible"/>
                                      </p:to>
                                    </p:set>
                                  </p:childTnLst>
                                </p:cTn>
                              </p:par>
                            </p:childTnLst>
                          </p:cTn>
                        </p:par>
                        <p:par>
                          <p:cTn id="37" fill="hold">
                            <p:stCondLst>
                              <p:cond delay="0"/>
                            </p:stCondLst>
                            <p:childTnLst>
                              <p:par>
                                <p:cTn id="38" presetID="10" presetClass="entr" presetSubtype="0" fill="hold" grpId="0" nodeType="afterEffect">
                                  <p:stCondLst>
                                    <p:cond delay="100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76" grpId="0" animBg="1"/>
      <p:bldP spid="54" grpId="0" animBg="1"/>
      <p:bldP spid="36" grpId="0" animBg="1"/>
      <p:bldP spid="73" grpId="0" animBg="1"/>
      <p:bldP spid="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p:cNvSpPr>
          <p:nvPr>
            <p:ph type="title"/>
          </p:nvPr>
        </p:nvSpPr>
        <p:spPr/>
        <p:txBody>
          <a:bodyPr/>
          <a:lstStyle/>
          <a:p>
            <a:r>
              <a:rPr lang="en-US" dirty="0" smtClean="0"/>
              <a:t>1. Comprehensive Trust Metrics</a:t>
            </a:r>
            <a:endParaRPr lang="en-US" sz="1400" dirty="0" smtClean="0">
              <a:solidFill>
                <a:schemeClr val="tx1"/>
              </a:solidFill>
            </a:endParaRPr>
          </a:p>
        </p:txBody>
      </p:sp>
      <p:sp>
        <p:nvSpPr>
          <p:cNvPr id="215043" name="Content Placeholder 14"/>
          <p:cNvSpPr>
            <a:spLocks noGrp="1"/>
          </p:cNvSpPr>
          <p:nvPr>
            <p:ph idx="1"/>
          </p:nvPr>
        </p:nvSpPr>
        <p:spPr/>
        <p:txBody>
          <a:bodyPr/>
          <a:lstStyle/>
          <a:p>
            <a:r>
              <a:rPr lang="en-US" dirty="0" smtClean="0"/>
              <a:t>A single, accuracy-derived metric is inadequate</a:t>
            </a:r>
          </a:p>
          <a:p>
            <a:r>
              <a:rPr lang="en-US" dirty="0" smtClean="0"/>
              <a:t>We will discuss three measures of trustworthiness:</a:t>
            </a:r>
          </a:p>
          <a:p>
            <a:pPr lvl="1"/>
            <a:r>
              <a:rPr lang="en-US" b="1" dirty="0" smtClean="0">
                <a:solidFill>
                  <a:srgbClr val="FF0000"/>
                </a:solidFill>
              </a:rPr>
              <a:t>Truthfulness:  </a:t>
            </a:r>
            <a:r>
              <a:rPr lang="en-US" i="1" dirty="0" smtClean="0"/>
              <a:t>Importance-weighted</a:t>
            </a:r>
            <a:r>
              <a:rPr lang="en-US" dirty="0" smtClean="0"/>
              <a:t> accuracy</a:t>
            </a:r>
          </a:p>
          <a:p>
            <a:pPr lvl="1"/>
            <a:r>
              <a:rPr lang="en-US" b="1" dirty="0" smtClean="0">
                <a:solidFill>
                  <a:srgbClr val="FF0000"/>
                </a:solidFill>
              </a:rPr>
              <a:t>Completeness:  </a:t>
            </a:r>
            <a:r>
              <a:rPr lang="en-US" dirty="0" smtClean="0"/>
              <a:t>How thorough a collection of claims is</a:t>
            </a:r>
          </a:p>
          <a:p>
            <a:pPr lvl="1"/>
            <a:r>
              <a:rPr lang="en-US" b="1" dirty="0" smtClean="0">
                <a:solidFill>
                  <a:srgbClr val="FF0000"/>
                </a:solidFill>
              </a:rPr>
              <a:t>Bias:  </a:t>
            </a:r>
            <a:r>
              <a:rPr lang="en-US" dirty="0" smtClean="0"/>
              <a:t>Results from supporting a favored position with:</a:t>
            </a:r>
          </a:p>
          <a:p>
            <a:pPr lvl="2"/>
            <a:r>
              <a:rPr lang="en-US" dirty="0" smtClean="0"/>
              <a:t>Untruthful statements</a:t>
            </a:r>
          </a:p>
          <a:p>
            <a:pPr lvl="2"/>
            <a:r>
              <a:rPr lang="en-US" dirty="0" smtClean="0"/>
              <a:t>Targeted incompleteness (“lies of omission”)</a:t>
            </a:r>
          </a:p>
          <a:p>
            <a:r>
              <a:rPr lang="en-US" dirty="0" smtClean="0"/>
              <a:t>Calculated relative to </a:t>
            </a:r>
            <a:r>
              <a:rPr lang="en-US" i="1" dirty="0" smtClean="0"/>
              <a:t>the user’s </a:t>
            </a:r>
            <a:r>
              <a:rPr lang="en-US" dirty="0" smtClean="0"/>
              <a:t>beliefs and information requirements</a:t>
            </a:r>
          </a:p>
          <a:p>
            <a:r>
              <a:rPr lang="en-US" dirty="0" smtClean="0"/>
              <a:t>These apply to collections of claims</a:t>
            </a:r>
            <a:r>
              <a:rPr lang="en-US" dirty="0"/>
              <a:t> </a:t>
            </a:r>
            <a:r>
              <a:rPr lang="en-US" dirty="0" smtClean="0"/>
              <a:t>and Information sources</a:t>
            </a:r>
          </a:p>
          <a:p>
            <a:r>
              <a:rPr lang="en-US" dirty="0" smtClean="0"/>
              <a:t>Found that </a:t>
            </a:r>
            <a:r>
              <a:rPr lang="en-US" dirty="0" smtClean="0">
                <a:solidFill>
                  <a:srgbClr val="FF0000"/>
                </a:solidFill>
              </a:rPr>
              <a:t>our metrics align well with user perception </a:t>
            </a:r>
            <a:r>
              <a:rPr lang="en-US" dirty="0" smtClean="0"/>
              <a:t>overall and are </a:t>
            </a:r>
            <a:r>
              <a:rPr lang="en-US" dirty="0" smtClean="0">
                <a:solidFill>
                  <a:srgbClr val="FF0000"/>
                </a:solidFill>
              </a:rPr>
              <a:t>preferred over accuracy-based metrics</a:t>
            </a:r>
          </a:p>
          <a:p>
            <a:endParaRPr lang="en-US" dirty="0" smtClean="0"/>
          </a:p>
          <a:p>
            <a:endParaRPr lang="en-US" dirty="0" smtClean="0"/>
          </a:p>
          <a:p>
            <a:pPr lvl="1"/>
            <a:endParaRPr lang="en-US" dirty="0" smtClean="0"/>
          </a:p>
          <a:p>
            <a:endParaRPr lang="en-US" dirty="0" smtClean="0"/>
          </a:p>
        </p:txBody>
      </p:sp>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13</a:t>
            </a:fld>
            <a:endParaRPr lang="en-US" altLang="zh-TW"/>
          </a:p>
        </p:txBody>
      </p:sp>
      <p:sp>
        <p:nvSpPr>
          <p:cNvPr id="5" name="Rectangle 4"/>
          <p:cNvSpPr>
            <a:spLocks noChangeArrowheads="1"/>
          </p:cNvSpPr>
          <p:nvPr/>
        </p:nvSpPr>
        <p:spPr bwMode="auto">
          <a:xfrm rot="999395">
            <a:off x="4967525" y="709323"/>
            <a:ext cx="4165052" cy="689416"/>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dirty="0" smtClean="0"/>
              <a:t>Often, Trustworthiness is subjective</a:t>
            </a:r>
            <a:endParaRPr lang="en-US" b="1" dirty="0"/>
          </a:p>
        </p:txBody>
      </p:sp>
    </p:spTree>
    <p:extLst>
      <p:ext uri="{BB962C8B-B14F-4D97-AF65-F5344CB8AC3E}">
        <p14:creationId xmlns:p14="http://schemas.microsoft.com/office/powerpoint/2010/main" val="178668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4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p:txBody>
          <a:bodyPr/>
          <a:lstStyle/>
          <a:p>
            <a:r>
              <a:rPr lang="en-US" dirty="0" smtClean="0"/>
              <a:t>Source-based Trustworthiness </a:t>
            </a:r>
          </a:p>
          <a:p>
            <a:endParaRPr lang="en-US" dirty="0"/>
          </a:p>
          <a:p>
            <a:r>
              <a:rPr lang="en-US" dirty="0" smtClean="0"/>
              <a:t>Basic Trustworthiness Framework </a:t>
            </a:r>
          </a:p>
          <a:p>
            <a:pPr lvl="1"/>
            <a:r>
              <a:rPr lang="en-US" dirty="0" smtClean="0"/>
              <a:t>Basic Fact-finding approaches</a:t>
            </a:r>
          </a:p>
          <a:p>
            <a:pPr lvl="1"/>
            <a:r>
              <a:rPr lang="en-US" dirty="0" smtClean="0"/>
              <a:t>Basic probabilistic approaches</a:t>
            </a:r>
          </a:p>
          <a:p>
            <a:pPr marL="0" indent="0">
              <a:buNone/>
            </a:pPr>
            <a:endParaRPr lang="en-US" dirty="0" smtClean="0"/>
          </a:p>
          <a:p>
            <a:r>
              <a:rPr lang="en-US" dirty="0" smtClean="0"/>
              <a:t>Integrating Textual Evidence</a:t>
            </a:r>
          </a:p>
          <a:p>
            <a:pPr marL="0" indent="0">
              <a:buNone/>
            </a:pPr>
            <a:endParaRPr lang="en-US" dirty="0"/>
          </a:p>
          <a:p>
            <a:r>
              <a:rPr lang="en-US" dirty="0" smtClean="0"/>
              <a:t>Informed Trustworthiness Approaches</a:t>
            </a:r>
          </a:p>
          <a:p>
            <a:pPr lvl="1"/>
            <a:r>
              <a:rPr lang="en-US" dirty="0" smtClean="0"/>
              <a:t>Adding prior knowledge, more information, structure</a:t>
            </a:r>
          </a:p>
          <a:p>
            <a:r>
              <a:rPr lang="en-US" dirty="0" smtClean="0"/>
              <a:t>Perception and Presentation of Trustworthiness</a:t>
            </a:r>
            <a:endParaRPr lang="en-US" dirty="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130</a:t>
            </a:fld>
            <a:endParaRPr lang="en-US" altLang="zh-TW" dirty="0"/>
          </a:p>
        </p:txBody>
      </p:sp>
      <p:sp>
        <p:nvSpPr>
          <p:cNvPr id="5" name="Right Arrow 4"/>
          <p:cNvSpPr/>
          <p:nvPr/>
        </p:nvSpPr>
        <p:spPr>
          <a:xfrm>
            <a:off x="18144" y="4677228"/>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334000" y="1752600"/>
            <a:ext cx="3733800" cy="1714402"/>
            <a:chOff x="228600" y="1143000"/>
            <a:chExt cx="8688214" cy="4267200"/>
          </a:xfrm>
        </p:grpSpPr>
        <p:sp>
          <p:nvSpPr>
            <p:cNvPr id="30" name="Rounded Rectangle 29"/>
            <p:cNvSpPr/>
            <p:nvPr/>
          </p:nvSpPr>
          <p:spPr>
            <a:xfrm>
              <a:off x="228600" y="1143000"/>
              <a:ext cx="6096000" cy="42672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810000" y="14478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2" name="Rounded Rectangle 31"/>
            <p:cNvSpPr/>
            <p:nvPr/>
          </p:nvSpPr>
          <p:spPr>
            <a:xfrm>
              <a:off x="3733800" y="15240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3" name="Rounded Rectangle 32"/>
            <p:cNvSpPr/>
            <p:nvPr/>
          </p:nvSpPr>
          <p:spPr>
            <a:xfrm>
              <a:off x="3657600" y="16002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4" name="Rounded Rectangle 33"/>
            <p:cNvSpPr/>
            <p:nvPr/>
          </p:nvSpPr>
          <p:spPr>
            <a:xfrm>
              <a:off x="3593233" y="16764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5" name="Oval 34"/>
            <p:cNvSpPr/>
            <p:nvPr/>
          </p:nvSpPr>
          <p:spPr>
            <a:xfrm>
              <a:off x="304800" y="13716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sp>
          <p:nvSpPr>
            <p:cNvPr id="36" name="Oval 35"/>
            <p:cNvSpPr/>
            <p:nvPr/>
          </p:nvSpPr>
          <p:spPr>
            <a:xfrm>
              <a:off x="381000" y="14478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sp>
          <p:nvSpPr>
            <p:cNvPr id="37" name="Oval 36"/>
            <p:cNvSpPr/>
            <p:nvPr/>
          </p:nvSpPr>
          <p:spPr>
            <a:xfrm>
              <a:off x="457200" y="15240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grpSp>
          <p:nvGrpSpPr>
            <p:cNvPr id="38" name="Group 37"/>
            <p:cNvGrpSpPr/>
            <p:nvPr/>
          </p:nvGrpSpPr>
          <p:grpSpPr>
            <a:xfrm>
              <a:off x="7618185" y="2286000"/>
              <a:ext cx="1298629" cy="1852249"/>
              <a:chOff x="7532158" y="1066490"/>
              <a:chExt cx="1298629" cy="1852249"/>
            </a:xfrm>
          </p:grpSpPr>
          <p:sp>
            <p:nvSpPr>
              <p:cNvPr id="44" name="Rectangle 43"/>
              <p:cNvSpPr/>
              <p:nvPr/>
            </p:nvSpPr>
            <p:spPr>
              <a:xfrm>
                <a:off x="7532158" y="2438400"/>
                <a:ext cx="1288143" cy="480339"/>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6600"/>
                  </a:solidFill>
                </a:endParaRPr>
              </a:p>
            </p:txBody>
          </p:sp>
          <p:pic>
            <p:nvPicPr>
              <p:cNvPr id="45" name="Picture 2" descr="C:\Program Files\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2644" y="1066490"/>
                <a:ext cx="1288143" cy="13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Flowchart: Multidocument 38"/>
            <p:cNvSpPr/>
            <p:nvPr/>
          </p:nvSpPr>
          <p:spPr>
            <a:xfrm>
              <a:off x="1943100" y="3733218"/>
              <a:ext cx="2171700" cy="1524582"/>
            </a:xfrm>
            <a:prstGeom prst="flowChartMultidocumen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p:cNvCxnSpPr>
              <a:stCxn id="34" idx="2"/>
              <a:endCxn id="39" idx="0"/>
            </p:cNvCxnSpPr>
            <p:nvPr/>
          </p:nvCxnSpPr>
          <p:spPr>
            <a:xfrm flipH="1">
              <a:off x="3178355" y="2514600"/>
              <a:ext cx="1595978" cy="12186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9" idx="0"/>
              <a:endCxn id="37" idx="4"/>
            </p:cNvCxnSpPr>
            <p:nvPr/>
          </p:nvCxnSpPr>
          <p:spPr>
            <a:xfrm flipH="1" flipV="1">
              <a:off x="1371600" y="2667000"/>
              <a:ext cx="1806755" cy="10662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1"/>
              <a:endCxn id="37" idx="6"/>
            </p:cNvCxnSpPr>
            <p:nvPr/>
          </p:nvCxnSpPr>
          <p:spPr>
            <a:xfrm flipH="1">
              <a:off x="2286000" y="2095500"/>
              <a:ext cx="1307233" cy="0"/>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sp>
          <p:nvSpPr>
            <p:cNvPr id="43" name="Right Arrow 42"/>
            <p:cNvSpPr/>
            <p:nvPr/>
          </p:nvSpPr>
          <p:spPr>
            <a:xfrm>
              <a:off x="6466112" y="2972692"/>
              <a:ext cx="1001487" cy="3728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914400" y="3364468"/>
            <a:ext cx="966931" cy="369332"/>
          </a:xfrm>
          <a:prstGeom prst="rect">
            <a:avLst/>
          </a:prstGeom>
          <a:solidFill>
            <a:srgbClr val="FFFFCC"/>
          </a:solidFill>
          <a:ln>
            <a:solidFill>
              <a:schemeClr val="bg2"/>
            </a:solidFill>
          </a:ln>
        </p:spPr>
        <p:txBody>
          <a:bodyPr wrap="none" rtlCol="0">
            <a:spAutoFit/>
          </a:bodyPr>
          <a:lstStyle/>
          <a:p>
            <a:r>
              <a:rPr lang="en-US" dirty="0" smtClean="0"/>
              <a:t>BREAK</a:t>
            </a:r>
            <a:endParaRPr lang="en-US" dirty="0"/>
          </a:p>
        </p:txBody>
      </p:sp>
    </p:spTree>
    <p:extLst>
      <p:ext uri="{BB962C8B-B14F-4D97-AF65-F5344CB8AC3E}">
        <p14:creationId xmlns:p14="http://schemas.microsoft.com/office/powerpoint/2010/main" val="3206056365"/>
      </p:ext>
    </p:extLst>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131</a:t>
            </a:fld>
            <a:endParaRPr lang="en-US" altLang="zh-TW" dirty="0"/>
          </a:p>
        </p:txBody>
      </p:sp>
      <p:sp>
        <p:nvSpPr>
          <p:cNvPr id="4" name="Subtitle 3"/>
          <p:cNvSpPr>
            <a:spLocks noGrp="1"/>
          </p:cNvSpPr>
          <p:nvPr>
            <p:ph type="subTitle" idx="13"/>
          </p:nvPr>
        </p:nvSpPr>
        <p:spPr/>
        <p:txBody>
          <a:bodyPr/>
          <a:lstStyle/>
          <a:p>
            <a:endParaRPr lang="en-US"/>
          </a:p>
        </p:txBody>
      </p:sp>
      <p:sp>
        <p:nvSpPr>
          <p:cNvPr id="3" name="Title 2"/>
          <p:cNvSpPr>
            <a:spLocks noGrp="1"/>
          </p:cNvSpPr>
          <p:nvPr>
            <p:ph type="ctrTitle"/>
          </p:nvPr>
        </p:nvSpPr>
        <p:spPr/>
        <p:txBody>
          <a:bodyPr/>
          <a:lstStyle/>
          <a:p>
            <a:r>
              <a:rPr lang="en-US" dirty="0" smtClean="0"/>
              <a:t>Informed Trustworthiness Models</a:t>
            </a:r>
            <a:endParaRPr lang="en-US" dirty="0"/>
          </a:p>
        </p:txBody>
      </p:sp>
      <p:sp>
        <p:nvSpPr>
          <p:cNvPr id="5" name="Rectangle 4"/>
          <p:cNvSpPr/>
          <p:nvPr/>
        </p:nvSpPr>
        <p:spPr>
          <a:xfrm>
            <a:off x="1219200" y="1143000"/>
            <a:ext cx="6629400" cy="369332"/>
          </a:xfrm>
          <a:prstGeom prst="rect">
            <a:avLst/>
          </a:prstGeom>
          <a:solidFill>
            <a:srgbClr val="FFFFCC"/>
          </a:solidFill>
          <a:ln w="28575">
            <a:solidFill>
              <a:schemeClr val="bg2"/>
            </a:solid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dirty="0">
                <a:latin typeface="+mn-lt"/>
              </a:rPr>
              <a:t>http://</a:t>
            </a:r>
            <a:r>
              <a:rPr lang="en-US" dirty="0" smtClean="0">
                <a:latin typeface="+mn-lt"/>
              </a:rPr>
              <a:t>l2r.cs.uiuc.edu/Information_Trustworthiness_Tutorial.pptx</a:t>
            </a:r>
            <a:endParaRPr lang="en-US" dirty="0">
              <a:latin typeface="+mn-lt"/>
            </a:endParaRPr>
          </a:p>
        </p:txBody>
      </p:sp>
    </p:spTree>
    <p:extLst>
      <p:ext uri="{BB962C8B-B14F-4D97-AF65-F5344CB8AC3E}">
        <p14:creationId xmlns:p14="http://schemas.microsoft.com/office/powerpoint/2010/main" val="3916332736"/>
      </p:ext>
    </p:extLst>
  </p:cSld>
  <p:clrMapOvr>
    <a:masterClrMapping/>
  </p:clrMapOvr>
  <p:transition spd="me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132</a:t>
            </a:fld>
            <a:endParaRPr lang="en-US" altLang="zh-TW" dirty="0"/>
          </a:p>
        </p:txBody>
      </p:sp>
      <p:sp>
        <p:nvSpPr>
          <p:cNvPr id="4" name="Subtitle 3"/>
          <p:cNvSpPr>
            <a:spLocks noGrp="1"/>
          </p:cNvSpPr>
          <p:nvPr>
            <p:ph type="subTitle" idx="13"/>
          </p:nvPr>
        </p:nvSpPr>
        <p:spPr/>
        <p:txBody>
          <a:bodyPr/>
          <a:lstStyle/>
          <a:p>
            <a:endParaRPr lang="en-US"/>
          </a:p>
        </p:txBody>
      </p:sp>
      <p:sp>
        <p:nvSpPr>
          <p:cNvPr id="3" name="Title 2"/>
          <p:cNvSpPr>
            <a:spLocks noGrp="1"/>
          </p:cNvSpPr>
          <p:nvPr>
            <p:ph type="ctrTitle"/>
          </p:nvPr>
        </p:nvSpPr>
        <p:spPr/>
        <p:txBody>
          <a:bodyPr/>
          <a:lstStyle/>
          <a:p>
            <a:r>
              <a:rPr lang="en-US" dirty="0" smtClean="0"/>
              <a:t>1. Generalized Fact-Finding</a:t>
            </a:r>
            <a:endParaRPr lang="en-US" dirty="0"/>
          </a:p>
        </p:txBody>
      </p:sp>
    </p:spTree>
    <p:extLst>
      <p:ext uri="{BB962C8B-B14F-4D97-AF65-F5344CB8AC3E}">
        <p14:creationId xmlns:p14="http://schemas.microsoft.com/office/powerpoint/2010/main" val="2113665722"/>
      </p:ext>
    </p:extLst>
  </p:cSld>
  <p:clrMapOvr>
    <a:masterClrMapping/>
  </p:clrMapOvr>
  <p:transition spd="me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p:txBody>
          <a:bodyPr/>
          <a:lstStyle/>
          <a:p>
            <a:r>
              <a:rPr lang="en-US" dirty="0" smtClean="0"/>
              <a:t>Generalized Fact-Finding: Motivation</a:t>
            </a:r>
          </a:p>
        </p:txBody>
      </p:sp>
      <p:sp>
        <p:nvSpPr>
          <p:cNvPr id="144386" name="Rectangle 3"/>
          <p:cNvSpPr>
            <a:spLocks noGrp="1"/>
          </p:cNvSpPr>
          <p:nvPr>
            <p:ph type="body" idx="1"/>
          </p:nvPr>
        </p:nvSpPr>
        <p:spPr/>
        <p:txBody>
          <a:bodyPr/>
          <a:lstStyle/>
          <a:p>
            <a:r>
              <a:rPr lang="en-US" dirty="0" smtClean="0"/>
              <a:t>Sometimes standard fact-finders are not enough</a:t>
            </a:r>
          </a:p>
          <a:p>
            <a:r>
              <a:rPr lang="en-US" dirty="0" smtClean="0"/>
              <a:t>Consider the question of President Obama’s birthplace:</a:t>
            </a:r>
          </a:p>
        </p:txBody>
      </p:sp>
      <p:sp>
        <p:nvSpPr>
          <p:cNvPr id="5" name="Oval 4"/>
          <p:cNvSpPr/>
          <p:nvPr/>
        </p:nvSpPr>
        <p:spPr>
          <a:xfrm>
            <a:off x="2362200" y="2924173"/>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John</a:t>
            </a:r>
            <a:endParaRPr lang="en-US" sz="2000" b="0" dirty="0">
              <a:solidFill>
                <a:schemeClr val="tx1"/>
              </a:solidFill>
            </a:endParaRPr>
          </a:p>
        </p:txBody>
      </p:sp>
      <p:sp>
        <p:nvSpPr>
          <p:cNvPr id="6" name="Oval 5"/>
          <p:cNvSpPr/>
          <p:nvPr/>
        </p:nvSpPr>
        <p:spPr>
          <a:xfrm>
            <a:off x="3505200" y="292417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Sarah</a:t>
            </a:r>
            <a:endParaRPr lang="en-US" sz="2000" b="0" dirty="0">
              <a:solidFill>
                <a:schemeClr val="tx1"/>
              </a:solidFill>
            </a:endParaRPr>
          </a:p>
        </p:txBody>
      </p:sp>
      <p:sp>
        <p:nvSpPr>
          <p:cNvPr id="7" name="Oval 6"/>
          <p:cNvSpPr/>
          <p:nvPr/>
        </p:nvSpPr>
        <p:spPr>
          <a:xfrm>
            <a:off x="4648200" y="2924173"/>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Kevin</a:t>
            </a:r>
            <a:endParaRPr lang="en-US" sz="2000" b="0" dirty="0">
              <a:solidFill>
                <a:schemeClr val="tx1"/>
              </a:solidFill>
            </a:endParaRPr>
          </a:p>
        </p:txBody>
      </p:sp>
      <p:sp>
        <p:nvSpPr>
          <p:cNvPr id="8" name="Oval 7"/>
          <p:cNvSpPr/>
          <p:nvPr/>
        </p:nvSpPr>
        <p:spPr>
          <a:xfrm>
            <a:off x="5791200" y="2924171"/>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Jill</a:t>
            </a:r>
            <a:endParaRPr lang="en-US" sz="2000" b="0" dirty="0">
              <a:solidFill>
                <a:schemeClr val="tx1"/>
              </a:solidFill>
            </a:endParaRPr>
          </a:p>
        </p:txBody>
      </p:sp>
      <p:sp>
        <p:nvSpPr>
          <p:cNvPr id="9" name="Oval 8"/>
          <p:cNvSpPr/>
          <p:nvPr/>
        </p:nvSpPr>
        <p:spPr>
          <a:xfrm>
            <a:off x="2362200" y="5057771"/>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a:t>
            </a:r>
          </a:p>
          <a:p>
            <a:pPr algn="ctr"/>
            <a:r>
              <a:rPr lang="en-US" sz="1600" b="1" dirty="0" smtClean="0">
                <a:solidFill>
                  <a:schemeClr val="tx1"/>
                </a:solidFill>
              </a:rPr>
              <a:t>Kenya</a:t>
            </a:r>
            <a:endParaRPr lang="en-US" sz="1800" b="1" dirty="0">
              <a:solidFill>
                <a:schemeClr val="tx1"/>
              </a:solidFill>
            </a:endParaRPr>
          </a:p>
        </p:txBody>
      </p:sp>
      <p:sp>
        <p:nvSpPr>
          <p:cNvPr id="10" name="Oval 9"/>
          <p:cNvSpPr/>
          <p:nvPr/>
        </p:nvSpPr>
        <p:spPr>
          <a:xfrm>
            <a:off x="3505200" y="5057771"/>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 Hawaii</a:t>
            </a:r>
            <a:endParaRPr lang="en-US" sz="1800" b="1" dirty="0">
              <a:solidFill>
                <a:schemeClr val="tx1"/>
              </a:solidFill>
            </a:endParaRPr>
          </a:p>
        </p:txBody>
      </p:sp>
      <p:sp>
        <p:nvSpPr>
          <p:cNvPr id="11" name="Oval 10"/>
          <p:cNvSpPr/>
          <p:nvPr/>
        </p:nvSpPr>
        <p:spPr>
          <a:xfrm>
            <a:off x="4648200" y="5057771"/>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 Alaska</a:t>
            </a:r>
            <a:endParaRPr lang="en-US" sz="1800" b="1" dirty="0">
              <a:solidFill>
                <a:schemeClr val="tx1"/>
              </a:solidFill>
            </a:endParaRPr>
          </a:p>
        </p:txBody>
      </p:sp>
      <p:sp>
        <p:nvSpPr>
          <p:cNvPr id="12" name="Oval 11"/>
          <p:cNvSpPr/>
          <p:nvPr/>
        </p:nvSpPr>
        <p:spPr>
          <a:xfrm>
            <a:off x="5791200" y="5057771"/>
            <a:ext cx="990600" cy="962026"/>
          </a:xfrm>
          <a:prstGeom prst="ellipse">
            <a:avLst/>
          </a:prstGeom>
          <a:solidFill>
            <a:srgbClr val="FFFF66">
              <a:alpha val="74902"/>
            </a:srgbClr>
          </a:solidFill>
          <a:ln>
            <a:solidFill>
              <a:srgbClr val="FFC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Claim</a:t>
            </a:r>
            <a:endParaRPr lang="en-US" dirty="0">
              <a:solidFill>
                <a:schemeClr val="tx1"/>
              </a:solidFill>
            </a:endParaRPr>
          </a:p>
        </p:txBody>
      </p:sp>
      <p:cxnSp>
        <p:nvCxnSpPr>
          <p:cNvPr id="13" name="Straight Connector 12"/>
          <p:cNvCxnSpPr>
            <a:stCxn id="5" idx="4"/>
            <a:endCxn id="9" idx="0"/>
          </p:cNvCxnSpPr>
          <p:nvPr/>
        </p:nvCxnSpPr>
        <p:spPr>
          <a:xfrm>
            <a:off x="2857500" y="3886199"/>
            <a:ext cx="0" cy="117157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4"/>
            <a:endCxn id="9" idx="0"/>
          </p:cNvCxnSpPr>
          <p:nvPr/>
        </p:nvCxnSpPr>
        <p:spPr>
          <a:xfrm flipH="1">
            <a:off x="2857500" y="3886198"/>
            <a:ext cx="1143000" cy="117157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4"/>
            <a:endCxn id="10" idx="0"/>
          </p:cNvCxnSpPr>
          <p:nvPr/>
        </p:nvCxnSpPr>
        <p:spPr>
          <a:xfrm flipH="1">
            <a:off x="4000500" y="3886199"/>
            <a:ext cx="1143000" cy="117157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4"/>
            <a:endCxn id="11" idx="0"/>
          </p:cNvCxnSpPr>
          <p:nvPr/>
        </p:nvCxnSpPr>
        <p:spPr>
          <a:xfrm flipH="1">
            <a:off x="5143500" y="3886197"/>
            <a:ext cx="1143000" cy="117157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5" idx="4"/>
            <a:endCxn id="45" idx="0"/>
          </p:cNvCxnSpPr>
          <p:nvPr/>
        </p:nvCxnSpPr>
        <p:spPr>
          <a:xfrm flipH="1">
            <a:off x="571500" y="3886199"/>
            <a:ext cx="2286000" cy="118585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8077200" y="5072058"/>
            <a:ext cx="990600" cy="962026"/>
          </a:xfrm>
          <a:prstGeom prst="ellipse">
            <a:avLst/>
          </a:prstGeom>
          <a:solidFill>
            <a:srgbClr val="FFFF66">
              <a:alpha val="74902"/>
            </a:srgbClr>
          </a:solidFill>
          <a:ln>
            <a:solidFill>
              <a:srgbClr val="FFC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Claim</a:t>
            </a:r>
            <a:endParaRPr lang="en-US" dirty="0">
              <a:solidFill>
                <a:schemeClr val="tx1"/>
              </a:solidFill>
            </a:endParaRPr>
          </a:p>
        </p:txBody>
      </p:sp>
      <p:sp>
        <p:nvSpPr>
          <p:cNvPr id="41" name="Oval 40"/>
          <p:cNvSpPr/>
          <p:nvPr/>
        </p:nvSpPr>
        <p:spPr>
          <a:xfrm>
            <a:off x="6934200" y="5057771"/>
            <a:ext cx="990600" cy="962026"/>
          </a:xfrm>
          <a:prstGeom prst="ellipse">
            <a:avLst/>
          </a:prstGeom>
          <a:solidFill>
            <a:srgbClr val="FFFF66">
              <a:alpha val="74902"/>
            </a:srgbClr>
          </a:solidFill>
          <a:ln>
            <a:solidFill>
              <a:srgbClr val="FFC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Claim</a:t>
            </a:r>
            <a:endParaRPr lang="en-US" dirty="0">
              <a:solidFill>
                <a:schemeClr val="tx1"/>
              </a:solidFill>
            </a:endParaRPr>
          </a:p>
        </p:txBody>
      </p:sp>
      <p:sp>
        <p:nvSpPr>
          <p:cNvPr id="44" name="Oval 43"/>
          <p:cNvSpPr/>
          <p:nvPr/>
        </p:nvSpPr>
        <p:spPr>
          <a:xfrm>
            <a:off x="1219200" y="5057771"/>
            <a:ext cx="990600" cy="962026"/>
          </a:xfrm>
          <a:prstGeom prst="ellipse">
            <a:avLst/>
          </a:prstGeom>
          <a:solidFill>
            <a:srgbClr val="FFFF66">
              <a:alpha val="74902"/>
            </a:srgbClr>
          </a:solidFill>
          <a:ln>
            <a:solidFill>
              <a:srgbClr val="FFC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Claim</a:t>
            </a:r>
            <a:endParaRPr lang="en-US" dirty="0">
              <a:solidFill>
                <a:schemeClr val="tx1"/>
              </a:solidFill>
            </a:endParaRPr>
          </a:p>
        </p:txBody>
      </p:sp>
      <p:sp>
        <p:nvSpPr>
          <p:cNvPr id="45" name="Oval 44"/>
          <p:cNvSpPr/>
          <p:nvPr/>
        </p:nvSpPr>
        <p:spPr>
          <a:xfrm>
            <a:off x="76200" y="5072058"/>
            <a:ext cx="990600" cy="962026"/>
          </a:xfrm>
          <a:prstGeom prst="ellipse">
            <a:avLst/>
          </a:prstGeom>
          <a:solidFill>
            <a:srgbClr val="FFFF66">
              <a:alpha val="74902"/>
            </a:srgbClr>
          </a:solidFill>
          <a:ln>
            <a:solidFill>
              <a:srgbClr val="FFC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Claim</a:t>
            </a:r>
            <a:endParaRPr lang="en-US" dirty="0">
              <a:solidFill>
                <a:schemeClr val="tx1"/>
              </a:solidFill>
            </a:endParaRPr>
          </a:p>
        </p:txBody>
      </p:sp>
      <p:cxnSp>
        <p:nvCxnSpPr>
          <p:cNvPr id="47" name="Straight Connector 46"/>
          <p:cNvCxnSpPr>
            <a:stCxn id="6" idx="4"/>
            <a:endCxn id="44" idx="0"/>
          </p:cNvCxnSpPr>
          <p:nvPr/>
        </p:nvCxnSpPr>
        <p:spPr>
          <a:xfrm flipH="1">
            <a:off x="1714500" y="3886198"/>
            <a:ext cx="2286000" cy="117157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2" idx="0"/>
            <a:endCxn id="8" idx="4"/>
          </p:cNvCxnSpPr>
          <p:nvPr/>
        </p:nvCxnSpPr>
        <p:spPr>
          <a:xfrm flipV="1">
            <a:off x="6286500" y="3886197"/>
            <a:ext cx="0" cy="117157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219200" y="2938459"/>
            <a:ext cx="990600" cy="962026"/>
          </a:xfrm>
          <a:prstGeom prst="ellipse">
            <a:avLst/>
          </a:prstGeom>
          <a:solidFill>
            <a:srgbClr val="57D3FF">
              <a:alpha val="26000"/>
            </a:srgbClr>
          </a:solidFill>
          <a:ln w="12700">
            <a:solidFill>
              <a:srgbClr val="0000FF">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0" dirty="0" smtClean="0">
                <a:solidFill>
                  <a:schemeClr val="tx1"/>
                </a:solidFill>
              </a:rPr>
              <a:t>Source</a:t>
            </a:r>
            <a:endParaRPr lang="en-US" b="0" dirty="0">
              <a:solidFill>
                <a:schemeClr val="tx1"/>
              </a:solidFill>
            </a:endParaRPr>
          </a:p>
        </p:txBody>
      </p:sp>
      <p:sp>
        <p:nvSpPr>
          <p:cNvPr id="55" name="Oval 54"/>
          <p:cNvSpPr/>
          <p:nvPr/>
        </p:nvSpPr>
        <p:spPr>
          <a:xfrm>
            <a:off x="76200" y="2943221"/>
            <a:ext cx="990600" cy="962026"/>
          </a:xfrm>
          <a:prstGeom prst="ellipse">
            <a:avLst/>
          </a:prstGeom>
          <a:solidFill>
            <a:srgbClr val="57D3FF">
              <a:alpha val="26000"/>
            </a:srgbClr>
          </a:solidFill>
          <a:ln w="12700">
            <a:solidFill>
              <a:srgbClr val="0000FF">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0" dirty="0" smtClean="0">
                <a:solidFill>
                  <a:schemeClr val="tx1"/>
                </a:solidFill>
              </a:rPr>
              <a:t>Source</a:t>
            </a:r>
            <a:endParaRPr lang="en-US" b="0" dirty="0">
              <a:solidFill>
                <a:schemeClr val="tx1"/>
              </a:solidFill>
            </a:endParaRPr>
          </a:p>
        </p:txBody>
      </p:sp>
      <p:sp>
        <p:nvSpPr>
          <p:cNvPr id="56" name="Oval 55"/>
          <p:cNvSpPr/>
          <p:nvPr/>
        </p:nvSpPr>
        <p:spPr>
          <a:xfrm>
            <a:off x="6934200" y="2914646"/>
            <a:ext cx="990600" cy="962026"/>
          </a:xfrm>
          <a:prstGeom prst="ellipse">
            <a:avLst/>
          </a:prstGeom>
          <a:solidFill>
            <a:srgbClr val="57D3FF">
              <a:alpha val="26000"/>
            </a:srgbClr>
          </a:solidFill>
          <a:ln w="12700">
            <a:solidFill>
              <a:srgbClr val="0000FF">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0" dirty="0" smtClean="0">
                <a:solidFill>
                  <a:schemeClr val="tx1"/>
                </a:solidFill>
              </a:rPr>
              <a:t>Source</a:t>
            </a:r>
            <a:endParaRPr lang="en-US" b="0" dirty="0">
              <a:solidFill>
                <a:schemeClr val="tx1"/>
              </a:solidFill>
            </a:endParaRPr>
          </a:p>
        </p:txBody>
      </p:sp>
      <p:cxnSp>
        <p:nvCxnSpPr>
          <p:cNvPr id="58" name="Straight Connector 57"/>
          <p:cNvCxnSpPr>
            <a:stCxn id="41" idx="0"/>
            <a:endCxn id="56" idx="4"/>
          </p:cNvCxnSpPr>
          <p:nvPr/>
        </p:nvCxnSpPr>
        <p:spPr>
          <a:xfrm flipV="1">
            <a:off x="7429500" y="3876672"/>
            <a:ext cx="0" cy="118109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2" idx="0"/>
            <a:endCxn id="56" idx="4"/>
          </p:cNvCxnSpPr>
          <p:nvPr/>
        </p:nvCxnSpPr>
        <p:spPr>
          <a:xfrm flipV="1">
            <a:off x="6286500" y="3876672"/>
            <a:ext cx="1143000" cy="118109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4" idx="0"/>
            <a:endCxn id="54" idx="4"/>
          </p:cNvCxnSpPr>
          <p:nvPr/>
        </p:nvCxnSpPr>
        <p:spPr>
          <a:xfrm flipV="1">
            <a:off x="1714500" y="3900485"/>
            <a:ext cx="0" cy="1157286"/>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45" idx="0"/>
            <a:endCxn id="55" idx="4"/>
          </p:cNvCxnSpPr>
          <p:nvPr/>
        </p:nvCxnSpPr>
        <p:spPr>
          <a:xfrm flipV="1">
            <a:off x="571500" y="3905247"/>
            <a:ext cx="0" cy="116681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44" idx="0"/>
            <a:endCxn id="55" idx="4"/>
          </p:cNvCxnSpPr>
          <p:nvPr/>
        </p:nvCxnSpPr>
        <p:spPr>
          <a:xfrm flipH="1" flipV="1">
            <a:off x="571500" y="3905247"/>
            <a:ext cx="1143000" cy="115252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5" idx="4"/>
            <a:endCxn id="44" idx="0"/>
          </p:cNvCxnSpPr>
          <p:nvPr/>
        </p:nvCxnSpPr>
        <p:spPr>
          <a:xfrm flipH="1">
            <a:off x="1714500" y="3886199"/>
            <a:ext cx="1143000" cy="117157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45" idx="0"/>
            <a:endCxn id="54" idx="4"/>
          </p:cNvCxnSpPr>
          <p:nvPr/>
        </p:nvCxnSpPr>
        <p:spPr>
          <a:xfrm flipV="1">
            <a:off x="571500" y="3900485"/>
            <a:ext cx="1143000" cy="117157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40" idx="0"/>
          </p:cNvCxnSpPr>
          <p:nvPr/>
        </p:nvCxnSpPr>
        <p:spPr>
          <a:xfrm>
            <a:off x="6286500" y="3886197"/>
            <a:ext cx="2286000" cy="118586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6" idx="4"/>
            <a:endCxn id="40" idx="0"/>
          </p:cNvCxnSpPr>
          <p:nvPr/>
        </p:nvCxnSpPr>
        <p:spPr>
          <a:xfrm>
            <a:off x="7429500" y="3876672"/>
            <a:ext cx="1143000" cy="1195386"/>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pPr>
              <a:defRPr/>
            </a:pPr>
            <a:fld id="{6CA5A8AD-66B9-4278-A4E9-C0262DD8FDB5}" type="slidenum">
              <a:rPr lang="en-US" altLang="zh-TW" smtClean="0"/>
              <a:pPr>
                <a:defRPr/>
              </a:pPr>
              <a:t>133</a:t>
            </a:fld>
            <a:endParaRPr lang="en-US" altLang="zh-TW" dirty="0"/>
          </a:p>
        </p:txBody>
      </p:sp>
    </p:spTree>
    <p:extLst>
      <p:ext uri="{BB962C8B-B14F-4D97-AF65-F5344CB8AC3E}">
        <p14:creationId xmlns:p14="http://schemas.microsoft.com/office/powerpoint/2010/main" val="4162458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p:txBody>
          <a:bodyPr/>
          <a:lstStyle/>
          <a:p>
            <a:r>
              <a:rPr lang="en-US" dirty="0" smtClean="0"/>
              <a:t>President Obama’s Birthplace</a:t>
            </a:r>
          </a:p>
        </p:txBody>
      </p:sp>
      <p:sp>
        <p:nvSpPr>
          <p:cNvPr id="144386" name="Rectangle 3"/>
          <p:cNvSpPr>
            <a:spLocks noGrp="1"/>
          </p:cNvSpPr>
          <p:nvPr>
            <p:ph type="body" idx="1"/>
          </p:nvPr>
        </p:nvSpPr>
        <p:spPr/>
        <p:txBody>
          <a:bodyPr/>
          <a:lstStyle/>
          <a:p>
            <a:r>
              <a:rPr lang="en-US" dirty="0" smtClean="0"/>
              <a:t>Let’s ignore the rest of the network</a:t>
            </a:r>
          </a:p>
          <a:p>
            <a:r>
              <a:rPr lang="en-US" dirty="0" smtClean="0"/>
              <a:t>Now any reasonable fact-finder will decide that  Obama is born in Kenya</a:t>
            </a:r>
          </a:p>
        </p:txBody>
      </p:sp>
      <p:sp>
        <p:nvSpPr>
          <p:cNvPr id="5" name="Oval 4"/>
          <p:cNvSpPr/>
          <p:nvPr/>
        </p:nvSpPr>
        <p:spPr>
          <a:xfrm>
            <a:off x="2362200" y="2924173"/>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John</a:t>
            </a:r>
            <a:endParaRPr lang="en-US" sz="2000" b="0" dirty="0">
              <a:solidFill>
                <a:schemeClr val="tx1"/>
              </a:solidFill>
            </a:endParaRPr>
          </a:p>
        </p:txBody>
      </p:sp>
      <p:sp>
        <p:nvSpPr>
          <p:cNvPr id="6" name="Oval 5"/>
          <p:cNvSpPr/>
          <p:nvPr/>
        </p:nvSpPr>
        <p:spPr>
          <a:xfrm>
            <a:off x="3505200" y="292417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Sarah</a:t>
            </a:r>
            <a:endParaRPr lang="en-US" sz="2000" b="0" dirty="0">
              <a:solidFill>
                <a:schemeClr val="tx1"/>
              </a:solidFill>
            </a:endParaRPr>
          </a:p>
        </p:txBody>
      </p:sp>
      <p:sp>
        <p:nvSpPr>
          <p:cNvPr id="7" name="Oval 6"/>
          <p:cNvSpPr/>
          <p:nvPr/>
        </p:nvSpPr>
        <p:spPr>
          <a:xfrm>
            <a:off x="4648200" y="2924173"/>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Kevin</a:t>
            </a:r>
            <a:endParaRPr lang="en-US" sz="2000" b="0" dirty="0">
              <a:solidFill>
                <a:schemeClr val="tx1"/>
              </a:solidFill>
            </a:endParaRPr>
          </a:p>
        </p:txBody>
      </p:sp>
      <p:sp>
        <p:nvSpPr>
          <p:cNvPr id="8" name="Oval 7"/>
          <p:cNvSpPr/>
          <p:nvPr/>
        </p:nvSpPr>
        <p:spPr>
          <a:xfrm>
            <a:off x="5791200" y="2924171"/>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Jill</a:t>
            </a:r>
            <a:endParaRPr lang="en-US" sz="2000" b="0" dirty="0">
              <a:solidFill>
                <a:schemeClr val="tx1"/>
              </a:solidFill>
            </a:endParaRPr>
          </a:p>
        </p:txBody>
      </p:sp>
      <p:sp>
        <p:nvSpPr>
          <p:cNvPr id="9" name="Oval 8"/>
          <p:cNvSpPr/>
          <p:nvPr/>
        </p:nvSpPr>
        <p:spPr>
          <a:xfrm>
            <a:off x="2362200" y="5057771"/>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a:t>
            </a:r>
          </a:p>
          <a:p>
            <a:pPr algn="ctr"/>
            <a:r>
              <a:rPr lang="en-US" sz="1600" b="1" dirty="0" smtClean="0">
                <a:solidFill>
                  <a:schemeClr val="tx1"/>
                </a:solidFill>
              </a:rPr>
              <a:t>Kenya</a:t>
            </a:r>
            <a:endParaRPr lang="en-US" sz="1800" b="1" dirty="0">
              <a:solidFill>
                <a:schemeClr val="tx1"/>
              </a:solidFill>
            </a:endParaRPr>
          </a:p>
        </p:txBody>
      </p:sp>
      <p:sp>
        <p:nvSpPr>
          <p:cNvPr id="10" name="Oval 9"/>
          <p:cNvSpPr/>
          <p:nvPr/>
        </p:nvSpPr>
        <p:spPr>
          <a:xfrm>
            <a:off x="3505200" y="5057771"/>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 Hawaii</a:t>
            </a:r>
            <a:endParaRPr lang="en-US" sz="1800" b="1" dirty="0">
              <a:solidFill>
                <a:schemeClr val="tx1"/>
              </a:solidFill>
            </a:endParaRPr>
          </a:p>
        </p:txBody>
      </p:sp>
      <p:sp>
        <p:nvSpPr>
          <p:cNvPr id="11" name="Oval 10"/>
          <p:cNvSpPr/>
          <p:nvPr/>
        </p:nvSpPr>
        <p:spPr>
          <a:xfrm>
            <a:off x="4648200" y="5057771"/>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 Alaska</a:t>
            </a:r>
            <a:endParaRPr lang="en-US" sz="1800" b="1" dirty="0">
              <a:solidFill>
                <a:schemeClr val="tx1"/>
              </a:solidFill>
            </a:endParaRPr>
          </a:p>
        </p:txBody>
      </p:sp>
      <p:cxnSp>
        <p:nvCxnSpPr>
          <p:cNvPr id="13" name="Straight Connector 12"/>
          <p:cNvCxnSpPr>
            <a:stCxn id="5" idx="4"/>
            <a:endCxn id="9" idx="0"/>
          </p:cNvCxnSpPr>
          <p:nvPr/>
        </p:nvCxnSpPr>
        <p:spPr>
          <a:xfrm>
            <a:off x="2857500" y="3886199"/>
            <a:ext cx="0" cy="117157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4"/>
            <a:endCxn id="9" idx="0"/>
          </p:cNvCxnSpPr>
          <p:nvPr/>
        </p:nvCxnSpPr>
        <p:spPr>
          <a:xfrm flipH="1">
            <a:off x="2857500" y="3886198"/>
            <a:ext cx="1143000" cy="117157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4"/>
            <a:endCxn id="10" idx="0"/>
          </p:cNvCxnSpPr>
          <p:nvPr/>
        </p:nvCxnSpPr>
        <p:spPr>
          <a:xfrm flipH="1">
            <a:off x="4000500" y="3886199"/>
            <a:ext cx="1143000" cy="117157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4"/>
            <a:endCxn id="11" idx="0"/>
          </p:cNvCxnSpPr>
          <p:nvPr/>
        </p:nvCxnSpPr>
        <p:spPr>
          <a:xfrm flipH="1">
            <a:off x="5143500" y="3886197"/>
            <a:ext cx="1143000" cy="117157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pPr>
              <a:defRPr/>
            </a:pPr>
            <a:fld id="{6CA5A8AD-66B9-4278-A4E9-C0262DD8FDB5}" type="slidenum">
              <a:rPr lang="en-US" altLang="zh-TW" smtClean="0"/>
              <a:pPr>
                <a:defRPr/>
              </a:pPr>
              <a:t>134</a:t>
            </a:fld>
            <a:endParaRPr lang="en-US" altLang="zh-TW" dirty="0"/>
          </a:p>
        </p:txBody>
      </p:sp>
    </p:spTree>
    <p:extLst>
      <p:ext uri="{BB962C8B-B14F-4D97-AF65-F5344CB8AC3E}">
        <p14:creationId xmlns:p14="http://schemas.microsoft.com/office/powerpoint/2010/main" val="266055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 Better: Basic Idea</a:t>
            </a:r>
            <a:endParaRPr lang="en-US" dirty="0"/>
          </a:p>
        </p:txBody>
      </p:sp>
      <p:sp>
        <p:nvSpPr>
          <p:cNvPr id="4" name="Slide Number Placeholder 3"/>
          <p:cNvSpPr>
            <a:spLocks noGrp="1"/>
          </p:cNvSpPr>
          <p:nvPr>
            <p:ph type="sldNum" sz="quarter" idx="11"/>
          </p:nvPr>
        </p:nvSpPr>
        <p:spPr/>
        <p:txBody>
          <a:bodyPr/>
          <a:lstStyle/>
          <a:p>
            <a:pPr>
              <a:defRPr/>
            </a:pPr>
            <a:fld id="{FE6269B1-1E3F-4FE1-AFB9-A5EF782FDDF4}" type="slidenum">
              <a:rPr lang="en-US" smtClean="0"/>
              <a:pPr>
                <a:defRPr/>
              </a:pPr>
              <a:t>135</a:t>
            </a:fld>
            <a:endParaRPr lang="en-US" dirty="0"/>
          </a:p>
        </p:txBody>
      </p:sp>
      <p:graphicFrame>
        <p:nvGraphicFramePr>
          <p:cNvPr id="5" name="Diagram 4"/>
          <p:cNvGraphicFramePr/>
          <p:nvPr>
            <p:extLst>
              <p:ext uri="{D42A27DB-BD31-4B8C-83A1-F6EECF244321}">
                <p14:modId xmlns:p14="http://schemas.microsoft.com/office/powerpoint/2010/main" val="3470854317"/>
              </p:ext>
            </p:extLst>
          </p:nvPr>
        </p:nvGraphicFramePr>
        <p:xfrm>
          <a:off x="381000" y="1447800"/>
          <a:ext cx="8534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6709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p:txBody>
          <a:bodyPr/>
          <a:lstStyle/>
          <a:p>
            <a:r>
              <a:rPr lang="en-US" dirty="0" smtClean="0"/>
              <a:t>Leveraging Additional Information</a:t>
            </a:r>
          </a:p>
        </p:txBody>
      </p:sp>
      <p:sp>
        <p:nvSpPr>
          <p:cNvPr id="144386" name="Rectangle 3"/>
          <p:cNvSpPr>
            <a:spLocks noGrp="1"/>
          </p:cNvSpPr>
          <p:nvPr>
            <p:ph type="body" idx="1"/>
          </p:nvPr>
        </p:nvSpPr>
        <p:spPr/>
        <p:txBody>
          <a:bodyPr/>
          <a:lstStyle/>
          <a:p>
            <a:r>
              <a:rPr lang="en-US" dirty="0" smtClean="0"/>
              <a:t>So what additional knowledge can we use?</a:t>
            </a:r>
          </a:p>
          <a:p>
            <a:pPr marL="788988" lvl="1" indent="-514350">
              <a:buFont typeface="+mj-lt"/>
              <a:buAutoNum type="arabicPeriod"/>
            </a:pPr>
            <a:r>
              <a:rPr lang="en-US" dirty="0" smtClean="0"/>
              <a:t>The (un)certainty of the information extractor in each source-claim assertion pair</a:t>
            </a:r>
          </a:p>
          <a:p>
            <a:pPr marL="788988" lvl="1" indent="-514350">
              <a:buFont typeface="+mj-lt"/>
              <a:buAutoNum type="arabicPeriod"/>
            </a:pPr>
            <a:r>
              <a:rPr lang="en-US" dirty="0" smtClean="0"/>
              <a:t>The (un)certainty of each source in his claim</a:t>
            </a:r>
          </a:p>
          <a:p>
            <a:pPr marL="788988" lvl="1" indent="-514350">
              <a:buFont typeface="+mj-lt"/>
              <a:buAutoNum type="arabicPeriod"/>
            </a:pPr>
            <a:r>
              <a:rPr lang="en-US" dirty="0" smtClean="0"/>
              <a:t>Similarity between claims</a:t>
            </a:r>
          </a:p>
          <a:p>
            <a:pPr marL="788988" lvl="1" indent="-514350">
              <a:buFont typeface="+mj-lt"/>
              <a:buAutoNum type="arabicPeriod"/>
            </a:pPr>
            <a:r>
              <a:rPr lang="en-US" dirty="0" smtClean="0"/>
              <a:t>The attributes and group memberships of the sources</a:t>
            </a:r>
          </a:p>
        </p:txBody>
      </p:sp>
      <p:sp>
        <p:nvSpPr>
          <p:cNvPr id="2" name="Slide Number Placeholder 1"/>
          <p:cNvSpPr>
            <a:spLocks noGrp="1"/>
          </p:cNvSpPr>
          <p:nvPr>
            <p:ph type="sldNum" sz="quarter" idx="11"/>
          </p:nvPr>
        </p:nvSpPr>
        <p:spPr/>
        <p:txBody>
          <a:bodyPr/>
          <a:lstStyle/>
          <a:p>
            <a:pPr>
              <a:defRPr/>
            </a:pPr>
            <a:fld id="{6CA5A8AD-66B9-4278-A4E9-C0262DD8FDB5}" type="slidenum">
              <a:rPr lang="en-US" altLang="zh-TW" smtClean="0"/>
              <a:pPr>
                <a:defRPr/>
              </a:pPr>
              <a:t>136</a:t>
            </a:fld>
            <a:endParaRPr lang="en-US" altLang="zh-TW" dirty="0"/>
          </a:p>
        </p:txBody>
      </p:sp>
    </p:spTree>
    <p:extLst>
      <p:ext uri="{BB962C8B-B14F-4D97-AF65-F5344CB8AC3E}">
        <p14:creationId xmlns:p14="http://schemas.microsoft.com/office/powerpoint/2010/main" val="1506318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p:txBody>
          <a:bodyPr/>
          <a:lstStyle/>
          <a:p>
            <a:r>
              <a:rPr lang="en-US" dirty="0" smtClean="0"/>
              <a:t>Encoding the Information</a:t>
            </a:r>
          </a:p>
        </p:txBody>
      </p:sp>
      <p:sp>
        <p:nvSpPr>
          <p:cNvPr id="144386" name="Rectangle 3"/>
          <p:cNvSpPr>
            <a:spLocks noGrp="1"/>
          </p:cNvSpPr>
          <p:nvPr>
            <p:ph type="body" idx="1"/>
          </p:nvPr>
        </p:nvSpPr>
        <p:spPr/>
        <p:txBody>
          <a:bodyPr/>
          <a:lstStyle/>
          <a:p>
            <a:r>
              <a:rPr lang="en-US" dirty="0" smtClean="0"/>
              <a:t>We can encode all of this elegantly as a combination of weighted edges and additional “layers”</a:t>
            </a:r>
          </a:p>
          <a:p>
            <a:r>
              <a:rPr lang="en-US" dirty="0" smtClean="0"/>
              <a:t>Will transform problem from </a:t>
            </a:r>
            <a:r>
              <a:rPr lang="en-US" dirty="0" err="1" smtClean="0"/>
              <a:t>unweighted</a:t>
            </a:r>
            <a:r>
              <a:rPr lang="en-US" dirty="0" smtClean="0"/>
              <a:t> bipartite to weighted k-partite network</a:t>
            </a:r>
          </a:p>
          <a:p>
            <a:r>
              <a:rPr lang="en-US" dirty="0" smtClean="0"/>
              <a:t>Fact-finders will then be </a:t>
            </a:r>
            <a:r>
              <a:rPr lang="en-US" i="1" dirty="0" smtClean="0"/>
              <a:t>generalized</a:t>
            </a:r>
            <a:r>
              <a:rPr lang="en-US" dirty="0" smtClean="0"/>
              <a:t> to use this network</a:t>
            </a:r>
          </a:p>
          <a:p>
            <a:pPr lvl="1"/>
            <a:r>
              <a:rPr lang="en-US" dirty="0" smtClean="0"/>
              <a:t>Generalizing is easy and mechanistic</a:t>
            </a:r>
          </a:p>
        </p:txBody>
      </p:sp>
      <p:sp>
        <p:nvSpPr>
          <p:cNvPr id="2" name="Slide Number Placeholder 1"/>
          <p:cNvSpPr>
            <a:spLocks noGrp="1"/>
          </p:cNvSpPr>
          <p:nvPr>
            <p:ph type="sldNum" sz="quarter" idx="11"/>
          </p:nvPr>
        </p:nvSpPr>
        <p:spPr/>
        <p:txBody>
          <a:bodyPr/>
          <a:lstStyle/>
          <a:p>
            <a:pPr>
              <a:defRPr/>
            </a:pPr>
            <a:fld id="{6CA5A8AD-66B9-4278-A4E9-C0262DD8FDB5}" type="slidenum">
              <a:rPr lang="en-US" altLang="zh-TW" smtClean="0"/>
              <a:pPr>
                <a:defRPr/>
              </a:pPr>
              <a:t>137</a:t>
            </a:fld>
            <a:endParaRPr lang="en-US" altLang="zh-TW" dirty="0"/>
          </a:p>
        </p:txBody>
      </p:sp>
    </p:spTree>
    <p:extLst>
      <p:ext uri="{BB962C8B-B14F-4D97-AF65-F5344CB8AC3E}">
        <p14:creationId xmlns:p14="http://schemas.microsoft.com/office/powerpoint/2010/main" val="2904593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Calculating the Weight</a:t>
            </a:r>
            <a:endParaRPr lang="en-US" sz="2400" dirty="0" smtClean="0"/>
          </a:p>
        </p:txBody>
      </p:sp>
      <p:sp>
        <p:nvSpPr>
          <p:cNvPr id="215043" name="Content Placeholder 14"/>
          <p:cNvSpPr>
            <a:spLocks noGrp="1"/>
          </p:cNvSpPr>
          <p:nvPr>
            <p:ph idx="4294967295"/>
          </p:nvPr>
        </p:nvSpPr>
        <p:spPr>
          <a:xfrm>
            <a:off x="381000" y="3505200"/>
            <a:ext cx="8066088" cy="1981200"/>
          </a:xfrm>
        </p:spPr>
        <p:txBody>
          <a:bodyPr/>
          <a:lstStyle/>
          <a:p>
            <a:pPr marL="514350" indent="-514350">
              <a:buFont typeface="+mj-lt"/>
              <a:buAutoNum type="arabicPeriod"/>
            </a:pPr>
            <a:r>
              <a:rPr lang="en-US" dirty="0" smtClean="0"/>
              <a:t> </a:t>
            </a:r>
            <a:r>
              <a:rPr lang="pl-PL" dirty="0" smtClean="0">
                <a:latin typeface="cmmi10"/>
              </a:rPr>
              <a:t>!</a:t>
            </a:r>
            <a:r>
              <a:rPr lang="pl-PL" baseline="-25000" dirty="0" smtClean="0"/>
              <a:t>u</a:t>
            </a:r>
            <a:r>
              <a:rPr lang="pl-PL" dirty="0" smtClean="0"/>
              <a:t>(s, c)</a:t>
            </a:r>
            <a:r>
              <a:rPr lang="en-US" dirty="0" smtClean="0"/>
              <a:t>: Uncertainty in information extraction</a:t>
            </a:r>
          </a:p>
          <a:p>
            <a:pPr marL="514350" indent="-514350">
              <a:buFont typeface="+mj-lt"/>
              <a:buAutoNum type="arabicPeriod"/>
            </a:pPr>
            <a:r>
              <a:rPr lang="en-US" dirty="0" smtClean="0"/>
              <a:t> </a:t>
            </a:r>
            <a:r>
              <a:rPr lang="pl-PL" dirty="0" smtClean="0">
                <a:latin typeface="cmmi10"/>
              </a:rPr>
              <a:t>!</a:t>
            </a:r>
            <a:r>
              <a:rPr lang="pl-PL" baseline="-25000" dirty="0" smtClean="0"/>
              <a:t>p</a:t>
            </a:r>
            <a:r>
              <a:rPr lang="pl-PL" dirty="0" smtClean="0"/>
              <a:t>(s</a:t>
            </a:r>
            <a:r>
              <a:rPr lang="pl-PL" dirty="0"/>
              <a:t>, c</a:t>
            </a:r>
            <a:r>
              <a:rPr lang="pl-PL" dirty="0" smtClean="0"/>
              <a:t>)</a:t>
            </a:r>
            <a:r>
              <a:rPr lang="en-US" dirty="0" smtClean="0"/>
              <a:t>: Uncertainty </a:t>
            </a:r>
            <a:r>
              <a:rPr lang="en-US" dirty="0"/>
              <a:t>of the source</a:t>
            </a:r>
          </a:p>
          <a:p>
            <a:pPr marL="514350" indent="-514350">
              <a:buFont typeface="+mj-lt"/>
              <a:buAutoNum type="arabicPeriod"/>
            </a:pPr>
            <a:r>
              <a:rPr lang="en-US" dirty="0" smtClean="0"/>
              <a:t> </a:t>
            </a:r>
            <a:r>
              <a:rPr lang="pl-PL" dirty="0" smtClean="0">
                <a:latin typeface="cmmi10"/>
              </a:rPr>
              <a:t>!</a:t>
            </a:r>
            <a:r>
              <a:rPr lang="pl-PL" baseline="-25000" dirty="0" smtClean="0">
                <a:latin typeface="cmmi10"/>
              </a:rPr>
              <a:t>¾</a:t>
            </a:r>
            <a:r>
              <a:rPr lang="pl-PL" dirty="0" smtClean="0"/>
              <a:t>(</a:t>
            </a:r>
            <a:r>
              <a:rPr lang="pl-PL" dirty="0"/>
              <a:t>s, c</a:t>
            </a:r>
            <a:r>
              <a:rPr lang="pl-PL" dirty="0" smtClean="0"/>
              <a:t>)</a:t>
            </a:r>
            <a:r>
              <a:rPr lang="en-US" dirty="0" smtClean="0"/>
              <a:t>: Similarity </a:t>
            </a:r>
            <a:r>
              <a:rPr lang="en-US" dirty="0"/>
              <a:t>between </a:t>
            </a:r>
            <a:r>
              <a:rPr lang="en-US" dirty="0" smtClean="0"/>
              <a:t>claims</a:t>
            </a:r>
          </a:p>
          <a:p>
            <a:pPr marL="514350" indent="-514350">
              <a:buFont typeface="+mj-lt"/>
              <a:buAutoNum type="arabicPeriod"/>
            </a:pPr>
            <a:r>
              <a:rPr lang="en-US" dirty="0" smtClean="0"/>
              <a:t> </a:t>
            </a:r>
            <a:r>
              <a:rPr lang="pl-PL" dirty="0" smtClean="0">
                <a:solidFill>
                  <a:schemeClr val="tx1"/>
                </a:solidFill>
                <a:latin typeface="cmmi10"/>
              </a:rPr>
              <a:t>!</a:t>
            </a:r>
            <a:r>
              <a:rPr lang="pl-PL" baseline="-25000" dirty="0" smtClean="0">
                <a:solidFill>
                  <a:schemeClr val="tx1"/>
                </a:solidFill>
              </a:rPr>
              <a:t>g</a:t>
            </a:r>
            <a:r>
              <a:rPr lang="pl-PL" dirty="0" smtClean="0">
                <a:solidFill>
                  <a:schemeClr val="tx1"/>
                </a:solidFill>
              </a:rPr>
              <a:t>(s</a:t>
            </a:r>
            <a:r>
              <a:rPr lang="pl-PL" dirty="0">
                <a:solidFill>
                  <a:schemeClr val="tx1"/>
                </a:solidFill>
              </a:rPr>
              <a:t>, </a:t>
            </a:r>
            <a:r>
              <a:rPr lang="pl-PL" dirty="0" smtClean="0">
                <a:solidFill>
                  <a:schemeClr val="tx1"/>
                </a:solidFill>
              </a:rPr>
              <a:t>c)</a:t>
            </a:r>
            <a:r>
              <a:rPr lang="en-US" dirty="0">
                <a:solidFill>
                  <a:schemeClr val="tx1"/>
                </a:solidFill>
              </a:rPr>
              <a:t>:</a:t>
            </a:r>
            <a:r>
              <a:rPr lang="en-US" dirty="0" smtClean="0">
                <a:solidFill>
                  <a:schemeClr val="tx1"/>
                </a:solidFill>
              </a:rPr>
              <a:t> Source group membership and attributes</a:t>
            </a:r>
            <a:endParaRPr lang="en-US" dirty="0">
              <a:solidFill>
                <a:schemeClr val="tx1"/>
              </a:solidFill>
            </a:endParaRPr>
          </a:p>
        </p:txBody>
      </p:sp>
      <p:graphicFrame>
        <p:nvGraphicFramePr>
          <p:cNvPr id="2" name="Diagram 1"/>
          <p:cNvGraphicFramePr/>
          <p:nvPr>
            <p:extLst>
              <p:ext uri="{D42A27DB-BD31-4B8C-83A1-F6EECF244321}">
                <p14:modId xmlns:p14="http://schemas.microsoft.com/office/powerpoint/2010/main" val="1176274202"/>
              </p:ext>
            </p:extLst>
          </p:nvPr>
        </p:nvGraphicFramePr>
        <p:xfrm>
          <a:off x="293688" y="1066800"/>
          <a:ext cx="8229600" cy="253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1"/>
          </p:nvPr>
        </p:nvSpPr>
        <p:spPr/>
        <p:txBody>
          <a:bodyPr/>
          <a:lstStyle/>
          <a:p>
            <a:pPr>
              <a:defRPr/>
            </a:pPr>
            <a:fld id="{A2339191-6377-4EDD-81B3-5CAFA9A9EC31}" type="slidenum">
              <a:rPr lang="en-US" altLang="zh-TW" smtClean="0"/>
              <a:pPr>
                <a:defRPr/>
              </a:pPr>
              <a:t>138</a:t>
            </a:fld>
            <a:endParaRPr lang="en-US" altLang="zh-TW" dirty="0"/>
          </a:p>
        </p:txBody>
      </p:sp>
    </p:spTree>
    <p:extLst>
      <p:ext uri="{BB962C8B-B14F-4D97-AF65-F5344CB8AC3E}">
        <p14:creationId xmlns:p14="http://schemas.microsoft.com/office/powerpoint/2010/main" val="1784834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p:txBody>
          <a:bodyPr/>
          <a:lstStyle/>
          <a:p>
            <a:r>
              <a:rPr lang="en-US" dirty="0" smtClean="0"/>
              <a:t>1. Information Extraction Uncertainty</a:t>
            </a:r>
          </a:p>
        </p:txBody>
      </p:sp>
      <p:sp>
        <p:nvSpPr>
          <p:cNvPr id="144386" name="Rectangle 3"/>
          <p:cNvSpPr>
            <a:spLocks noGrp="1"/>
          </p:cNvSpPr>
          <p:nvPr>
            <p:ph type="body" idx="1"/>
          </p:nvPr>
        </p:nvSpPr>
        <p:spPr/>
        <p:txBody>
          <a:bodyPr/>
          <a:lstStyle/>
          <a:p>
            <a:r>
              <a:rPr lang="en-US" dirty="0" smtClean="0"/>
              <a:t>May come from imperfect model or ambiguity</a:t>
            </a:r>
          </a:p>
          <a:p>
            <a:r>
              <a:rPr lang="pl-PL" dirty="0">
                <a:latin typeface="cmmi10"/>
              </a:rPr>
              <a:t>!</a:t>
            </a:r>
            <a:r>
              <a:rPr lang="pl-PL" baseline="-25000" dirty="0"/>
              <a:t>u</a:t>
            </a:r>
            <a:r>
              <a:rPr lang="pl-PL" dirty="0"/>
              <a:t>(s, c) </a:t>
            </a:r>
            <a:r>
              <a:rPr lang="en-US" dirty="0"/>
              <a:t>= </a:t>
            </a:r>
            <a:r>
              <a:rPr lang="en-US" dirty="0" smtClean="0"/>
              <a:t>P(s </a:t>
            </a:r>
            <a:r>
              <a:rPr lang="en-US" dirty="0" smtClean="0">
                <a:latin typeface="cmsy10"/>
              </a:rPr>
              <a:t>!</a:t>
            </a:r>
            <a:r>
              <a:rPr lang="en-US" dirty="0" smtClean="0"/>
              <a:t> c)</a:t>
            </a:r>
          </a:p>
          <a:p>
            <a:r>
              <a:rPr lang="en-US" dirty="0" smtClean="0"/>
              <a:t>Sarah’s statement was “Obama was born in Kenya.”</a:t>
            </a:r>
          </a:p>
          <a:p>
            <a:pPr lvl="1"/>
            <a:r>
              <a:rPr lang="en-US" dirty="0" smtClean="0"/>
              <a:t>President Obama, or Obama Sr.?</a:t>
            </a:r>
          </a:p>
          <a:p>
            <a:pPr lvl="1"/>
            <a:r>
              <a:rPr lang="en-US" dirty="0" smtClean="0"/>
              <a:t>If the information extractor was 70% sure of the former:</a:t>
            </a:r>
          </a:p>
        </p:txBody>
      </p:sp>
      <p:sp>
        <p:nvSpPr>
          <p:cNvPr id="5" name="Oval 4"/>
          <p:cNvSpPr/>
          <p:nvPr/>
        </p:nvSpPr>
        <p:spPr>
          <a:xfrm>
            <a:off x="1682750" y="3605214"/>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John</a:t>
            </a:r>
            <a:endParaRPr lang="en-US" sz="2000" b="0" dirty="0">
              <a:solidFill>
                <a:schemeClr val="tx1"/>
              </a:solidFill>
            </a:endParaRPr>
          </a:p>
        </p:txBody>
      </p:sp>
      <p:sp>
        <p:nvSpPr>
          <p:cNvPr id="6" name="Oval 5"/>
          <p:cNvSpPr/>
          <p:nvPr/>
        </p:nvSpPr>
        <p:spPr>
          <a:xfrm>
            <a:off x="2895600" y="3605213"/>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Sarah</a:t>
            </a:r>
            <a:endParaRPr lang="en-US" sz="2000" b="0" dirty="0">
              <a:solidFill>
                <a:schemeClr val="tx1"/>
              </a:solidFill>
            </a:endParaRPr>
          </a:p>
        </p:txBody>
      </p:sp>
      <p:sp>
        <p:nvSpPr>
          <p:cNvPr id="7" name="Oval 6"/>
          <p:cNvSpPr/>
          <p:nvPr/>
        </p:nvSpPr>
        <p:spPr>
          <a:xfrm>
            <a:off x="4108450" y="3605214"/>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Kevin</a:t>
            </a:r>
            <a:endParaRPr lang="en-US" sz="2000" b="0" dirty="0">
              <a:solidFill>
                <a:schemeClr val="tx1"/>
              </a:solidFill>
            </a:endParaRPr>
          </a:p>
        </p:txBody>
      </p:sp>
      <p:sp>
        <p:nvSpPr>
          <p:cNvPr id="8" name="Oval 7"/>
          <p:cNvSpPr/>
          <p:nvPr/>
        </p:nvSpPr>
        <p:spPr>
          <a:xfrm>
            <a:off x="5321300" y="360521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Jill</a:t>
            </a:r>
            <a:endParaRPr lang="en-US" sz="2000" b="0" dirty="0">
              <a:solidFill>
                <a:schemeClr val="tx1"/>
              </a:solidFill>
            </a:endParaRPr>
          </a:p>
        </p:txBody>
      </p:sp>
      <p:sp>
        <p:nvSpPr>
          <p:cNvPr id="9" name="Oval 8"/>
          <p:cNvSpPr/>
          <p:nvPr/>
        </p:nvSpPr>
        <p:spPr>
          <a:xfrm>
            <a:off x="2298700" y="5257799"/>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a:t>
            </a:r>
          </a:p>
          <a:p>
            <a:pPr algn="ctr"/>
            <a:r>
              <a:rPr lang="en-US" sz="1600" b="1" dirty="0" smtClean="0">
                <a:solidFill>
                  <a:schemeClr val="tx1"/>
                </a:solidFill>
              </a:rPr>
              <a:t>Kenya</a:t>
            </a:r>
            <a:endParaRPr lang="en-US" sz="1800" b="1" dirty="0">
              <a:solidFill>
                <a:schemeClr val="tx1"/>
              </a:solidFill>
            </a:endParaRPr>
          </a:p>
        </p:txBody>
      </p:sp>
      <p:sp>
        <p:nvSpPr>
          <p:cNvPr id="10" name="Oval 9"/>
          <p:cNvSpPr/>
          <p:nvPr/>
        </p:nvSpPr>
        <p:spPr>
          <a:xfrm>
            <a:off x="3508375" y="5257799"/>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 Hawaii</a:t>
            </a:r>
            <a:endParaRPr lang="en-US" sz="1800" b="1" dirty="0">
              <a:solidFill>
                <a:schemeClr val="tx1"/>
              </a:solidFill>
            </a:endParaRPr>
          </a:p>
        </p:txBody>
      </p:sp>
      <p:sp>
        <p:nvSpPr>
          <p:cNvPr id="11" name="Oval 10"/>
          <p:cNvSpPr/>
          <p:nvPr/>
        </p:nvSpPr>
        <p:spPr>
          <a:xfrm>
            <a:off x="4718050" y="5257799"/>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 Alaska</a:t>
            </a:r>
            <a:endParaRPr lang="en-US" sz="1800" b="1" dirty="0">
              <a:solidFill>
                <a:schemeClr val="tx1"/>
              </a:solidFill>
            </a:endParaRPr>
          </a:p>
        </p:txBody>
      </p:sp>
      <p:cxnSp>
        <p:nvCxnSpPr>
          <p:cNvPr id="13" name="Straight Connector 12"/>
          <p:cNvCxnSpPr>
            <a:stCxn id="5" idx="4"/>
            <a:endCxn id="9" idx="0"/>
          </p:cNvCxnSpPr>
          <p:nvPr/>
        </p:nvCxnSpPr>
        <p:spPr>
          <a:xfrm>
            <a:off x="2178050" y="4567240"/>
            <a:ext cx="615950" cy="69055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4"/>
            <a:endCxn id="9" idx="0"/>
          </p:cNvCxnSpPr>
          <p:nvPr/>
        </p:nvCxnSpPr>
        <p:spPr>
          <a:xfrm flipH="1">
            <a:off x="2794000" y="4567239"/>
            <a:ext cx="596900" cy="6905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4"/>
            <a:endCxn id="10" idx="0"/>
          </p:cNvCxnSpPr>
          <p:nvPr/>
        </p:nvCxnSpPr>
        <p:spPr>
          <a:xfrm flipH="1">
            <a:off x="4003675" y="4567240"/>
            <a:ext cx="600075" cy="69055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4"/>
            <a:endCxn id="11" idx="0"/>
          </p:cNvCxnSpPr>
          <p:nvPr/>
        </p:nvCxnSpPr>
        <p:spPr>
          <a:xfrm flipH="1">
            <a:off x="5213350" y="4567238"/>
            <a:ext cx="603250" cy="69056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36775" y="4708168"/>
            <a:ext cx="356188" cy="461665"/>
          </a:xfrm>
          <a:prstGeom prst="rect">
            <a:avLst/>
          </a:prstGeom>
          <a:noFill/>
        </p:spPr>
        <p:txBody>
          <a:bodyPr wrap="none" rtlCol="0">
            <a:spAutoFit/>
          </a:bodyPr>
          <a:lstStyle/>
          <a:p>
            <a:r>
              <a:rPr lang="en-US" dirty="0" smtClean="0"/>
              <a:t>1</a:t>
            </a:r>
            <a:endParaRPr lang="en-US" dirty="0"/>
          </a:p>
        </p:txBody>
      </p:sp>
      <p:sp>
        <p:nvSpPr>
          <p:cNvPr id="18" name="TextBox 17"/>
          <p:cNvSpPr txBox="1"/>
          <p:nvPr/>
        </p:nvSpPr>
        <p:spPr>
          <a:xfrm>
            <a:off x="2676632" y="4477335"/>
            <a:ext cx="612668" cy="461665"/>
          </a:xfrm>
          <a:prstGeom prst="rect">
            <a:avLst/>
          </a:prstGeom>
          <a:noFill/>
          <a:ln>
            <a:noFill/>
          </a:ln>
        </p:spPr>
        <p:txBody>
          <a:bodyPr wrap="none" rtlCol="0">
            <a:spAutoFit/>
          </a:bodyPr>
          <a:lstStyle/>
          <a:p>
            <a:r>
              <a:rPr lang="en-US" dirty="0" smtClean="0"/>
              <a:t>0.7</a:t>
            </a:r>
            <a:endParaRPr lang="en-US" dirty="0"/>
          </a:p>
        </p:txBody>
      </p:sp>
      <p:sp>
        <p:nvSpPr>
          <p:cNvPr id="19" name="TextBox 18"/>
          <p:cNvSpPr txBox="1"/>
          <p:nvPr/>
        </p:nvSpPr>
        <p:spPr>
          <a:xfrm>
            <a:off x="3960929" y="4708167"/>
            <a:ext cx="356188" cy="461665"/>
          </a:xfrm>
          <a:prstGeom prst="rect">
            <a:avLst/>
          </a:prstGeom>
          <a:noFill/>
        </p:spPr>
        <p:txBody>
          <a:bodyPr wrap="none" rtlCol="0">
            <a:spAutoFit/>
          </a:bodyPr>
          <a:lstStyle/>
          <a:p>
            <a:r>
              <a:rPr lang="en-US" dirty="0" smtClean="0"/>
              <a:t>1</a:t>
            </a:r>
            <a:endParaRPr lang="en-US" dirty="0"/>
          </a:p>
        </p:txBody>
      </p:sp>
      <p:sp>
        <p:nvSpPr>
          <p:cNvPr id="20" name="TextBox 19"/>
          <p:cNvSpPr txBox="1"/>
          <p:nvPr/>
        </p:nvSpPr>
        <p:spPr>
          <a:xfrm>
            <a:off x="5104224" y="4708166"/>
            <a:ext cx="356188" cy="461665"/>
          </a:xfrm>
          <a:prstGeom prst="rect">
            <a:avLst/>
          </a:prstGeom>
          <a:noFill/>
        </p:spPr>
        <p:txBody>
          <a:bodyPr wrap="none" rtlCol="0">
            <a:spAutoFit/>
          </a:bodyPr>
          <a:lstStyle/>
          <a:p>
            <a:r>
              <a:rPr lang="en-US" dirty="0" smtClean="0"/>
              <a:t>1</a:t>
            </a:r>
            <a:endParaRPr lang="en-US" dirty="0"/>
          </a:p>
        </p:txBody>
      </p:sp>
      <p:sp>
        <p:nvSpPr>
          <p:cNvPr id="3" name="Slide Number Placeholder 2"/>
          <p:cNvSpPr>
            <a:spLocks noGrp="1"/>
          </p:cNvSpPr>
          <p:nvPr>
            <p:ph type="sldNum" sz="quarter" idx="11"/>
          </p:nvPr>
        </p:nvSpPr>
        <p:spPr/>
        <p:txBody>
          <a:bodyPr/>
          <a:lstStyle/>
          <a:p>
            <a:pPr>
              <a:defRPr/>
            </a:pPr>
            <a:fld id="{6CA5A8AD-66B9-4278-A4E9-C0262DD8FDB5}" type="slidenum">
              <a:rPr lang="en-US" altLang="zh-TW" smtClean="0"/>
              <a:pPr>
                <a:defRPr/>
              </a:pPr>
              <a:t>139</a:t>
            </a:fld>
            <a:endParaRPr lang="en-US" altLang="zh-TW" dirty="0"/>
          </a:p>
        </p:txBody>
      </p:sp>
    </p:spTree>
    <p:extLst>
      <p:ext uri="{BB962C8B-B14F-4D97-AF65-F5344CB8AC3E}">
        <p14:creationId xmlns:p14="http://schemas.microsoft.com/office/powerpoint/2010/main" val="2843055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Title 1"/>
          <p:cNvSpPr>
            <a:spLocks noGrp="1"/>
          </p:cNvSpPr>
          <p:nvPr>
            <p:ph type="title" idx="4294967295"/>
          </p:nvPr>
        </p:nvSpPr>
        <p:spPr/>
        <p:txBody>
          <a:bodyPr/>
          <a:lstStyle/>
          <a:p>
            <a:r>
              <a:rPr lang="en-US" dirty="0" smtClean="0"/>
              <a:t>Example: Selecting a hotel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657" y="3600450"/>
            <a:ext cx="43910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06" y="1600200"/>
            <a:ext cx="4352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66657" y="2114550"/>
            <a:ext cx="3429000" cy="646331"/>
          </a:xfrm>
          <a:prstGeom prst="rect">
            <a:avLst/>
          </a:prstGeom>
          <a:noFill/>
        </p:spPr>
        <p:txBody>
          <a:bodyPr wrap="square" rtlCol="0">
            <a:spAutoFit/>
          </a:bodyPr>
          <a:lstStyle/>
          <a:p>
            <a:r>
              <a:rPr lang="en-US" b="0" dirty="0" smtClean="0">
                <a:solidFill>
                  <a:srgbClr val="0000FF"/>
                </a:solidFill>
                <a:latin typeface="+mn-lt"/>
              </a:rPr>
              <a:t>For each hotel, some reviews are positive</a:t>
            </a:r>
            <a:endParaRPr lang="en-US" b="0" dirty="0">
              <a:solidFill>
                <a:srgbClr val="0000FF"/>
              </a:solidFill>
              <a:latin typeface="+mn-lt"/>
            </a:endParaRPr>
          </a:p>
        </p:txBody>
      </p:sp>
      <p:cxnSp>
        <p:nvCxnSpPr>
          <p:cNvPr id="4" name="Straight Arrow Connector 3"/>
          <p:cNvCxnSpPr>
            <a:stCxn id="2" idx="1"/>
          </p:cNvCxnSpPr>
          <p:nvPr/>
        </p:nvCxnSpPr>
        <p:spPr>
          <a:xfrm flipH="1">
            <a:off x="4680857" y="2437716"/>
            <a:ext cx="685800" cy="92333"/>
          </a:xfrm>
          <a:prstGeom prst="straightConnector1">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47800" y="4422127"/>
            <a:ext cx="3048001" cy="461665"/>
          </a:xfrm>
          <a:prstGeom prst="rect">
            <a:avLst/>
          </a:prstGeom>
          <a:noFill/>
        </p:spPr>
        <p:txBody>
          <a:bodyPr wrap="square" rtlCol="0">
            <a:spAutoFit/>
          </a:bodyPr>
          <a:lstStyle/>
          <a:p>
            <a:r>
              <a:rPr lang="en-US" b="0" dirty="0" smtClean="0">
                <a:solidFill>
                  <a:srgbClr val="FF0000"/>
                </a:solidFill>
                <a:latin typeface="+mn-lt"/>
              </a:rPr>
              <a:t>And some are negative</a:t>
            </a:r>
            <a:endParaRPr lang="en-US" b="0" dirty="0">
              <a:solidFill>
                <a:srgbClr val="FF0000"/>
              </a:solidFill>
              <a:latin typeface="+mn-lt"/>
            </a:endParaRPr>
          </a:p>
        </p:txBody>
      </p:sp>
      <p:cxnSp>
        <p:nvCxnSpPr>
          <p:cNvPr id="15" name="Straight Arrow Connector 14"/>
          <p:cNvCxnSpPr/>
          <p:nvPr/>
        </p:nvCxnSpPr>
        <p:spPr>
          <a:xfrm flipV="1">
            <a:off x="3867833" y="4648199"/>
            <a:ext cx="609599"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302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p:txBody>
          <a:bodyPr/>
          <a:lstStyle/>
          <a:p>
            <a:r>
              <a:rPr lang="en-US" dirty="0" smtClean="0"/>
              <a:t>2. Source Uncertainty</a:t>
            </a:r>
            <a:endParaRPr lang="en-US" baseline="-25000" dirty="0" smtClean="0"/>
          </a:p>
        </p:txBody>
      </p:sp>
      <p:sp>
        <p:nvSpPr>
          <p:cNvPr id="144386" name="Rectangle 3"/>
          <p:cNvSpPr>
            <a:spLocks noGrp="1"/>
          </p:cNvSpPr>
          <p:nvPr>
            <p:ph type="body" idx="1"/>
          </p:nvPr>
        </p:nvSpPr>
        <p:spPr>
          <a:xfrm>
            <a:off x="457200" y="1219200"/>
            <a:ext cx="8534400" cy="4910138"/>
          </a:xfrm>
        </p:spPr>
        <p:txBody>
          <a:bodyPr/>
          <a:lstStyle/>
          <a:p>
            <a:r>
              <a:rPr lang="en-US" sz="2400" dirty="0" smtClean="0"/>
              <a:t>A source may qualify an assertion to express their own uncertainty about a claim</a:t>
            </a:r>
          </a:p>
          <a:p>
            <a:r>
              <a:rPr lang="pl-PL" sz="2400" dirty="0">
                <a:latin typeface="cmmi10"/>
              </a:rPr>
              <a:t>!</a:t>
            </a:r>
            <a:r>
              <a:rPr lang="pl-PL" sz="2400" baseline="-25000" dirty="0"/>
              <a:t>p</a:t>
            </a:r>
            <a:r>
              <a:rPr lang="pl-PL" sz="2400" dirty="0"/>
              <a:t>(s, c</a:t>
            </a:r>
            <a:r>
              <a:rPr lang="pl-PL" sz="2400" dirty="0" smtClean="0"/>
              <a:t>)</a:t>
            </a:r>
            <a:r>
              <a:rPr lang="en-US" sz="2400" dirty="0" smtClean="0"/>
              <a:t> = P</a:t>
            </a:r>
            <a:r>
              <a:rPr lang="en-US" sz="2400" baseline="-25000" dirty="0" smtClean="0"/>
              <a:t>s</a:t>
            </a:r>
            <a:r>
              <a:rPr lang="en-US" sz="2400" dirty="0" smtClean="0"/>
              <a:t>(c)</a:t>
            </a:r>
          </a:p>
          <a:p>
            <a:pPr lvl="1"/>
            <a:r>
              <a:rPr lang="en-US" sz="2000" dirty="0" smtClean="0"/>
              <a:t>Let’s say the information  </a:t>
            </a:r>
            <a:r>
              <a:rPr lang="en-US" sz="2000" dirty="0"/>
              <a:t>e</a:t>
            </a:r>
            <a:r>
              <a:rPr lang="en-US" sz="2000" dirty="0" smtClean="0"/>
              <a:t>xtractor is 70% certain that Sarah said “I am 60% certain President Obama was born in Kenya”.  The assertion weight is now 0.6 x 0.7 = 0.42.</a:t>
            </a:r>
          </a:p>
        </p:txBody>
      </p:sp>
      <p:sp>
        <p:nvSpPr>
          <p:cNvPr id="5" name="Oval 4"/>
          <p:cNvSpPr/>
          <p:nvPr/>
        </p:nvSpPr>
        <p:spPr>
          <a:xfrm>
            <a:off x="1666910" y="3585867"/>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John</a:t>
            </a:r>
            <a:endParaRPr lang="en-US" sz="2000" b="0" dirty="0">
              <a:solidFill>
                <a:schemeClr val="tx1"/>
              </a:solidFill>
            </a:endParaRPr>
          </a:p>
        </p:txBody>
      </p:sp>
      <p:sp>
        <p:nvSpPr>
          <p:cNvPr id="6" name="Oval 5"/>
          <p:cNvSpPr/>
          <p:nvPr/>
        </p:nvSpPr>
        <p:spPr>
          <a:xfrm>
            <a:off x="2879760" y="3585866"/>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Sarah</a:t>
            </a:r>
            <a:endParaRPr lang="en-US" sz="2000" b="0" dirty="0">
              <a:solidFill>
                <a:schemeClr val="tx1"/>
              </a:solidFill>
            </a:endParaRPr>
          </a:p>
        </p:txBody>
      </p:sp>
      <p:sp>
        <p:nvSpPr>
          <p:cNvPr id="7" name="Oval 6"/>
          <p:cNvSpPr/>
          <p:nvPr/>
        </p:nvSpPr>
        <p:spPr>
          <a:xfrm>
            <a:off x="4092610" y="3585867"/>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Kevin</a:t>
            </a:r>
            <a:endParaRPr lang="en-US" sz="2000" b="0" dirty="0">
              <a:solidFill>
                <a:schemeClr val="tx1"/>
              </a:solidFill>
            </a:endParaRPr>
          </a:p>
        </p:txBody>
      </p:sp>
      <p:sp>
        <p:nvSpPr>
          <p:cNvPr id="8" name="Oval 7"/>
          <p:cNvSpPr/>
          <p:nvPr/>
        </p:nvSpPr>
        <p:spPr>
          <a:xfrm>
            <a:off x="5305460" y="3585865"/>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Jill</a:t>
            </a:r>
            <a:endParaRPr lang="en-US" sz="2000" b="0" dirty="0">
              <a:solidFill>
                <a:schemeClr val="tx1"/>
              </a:solidFill>
            </a:endParaRPr>
          </a:p>
        </p:txBody>
      </p:sp>
      <p:sp>
        <p:nvSpPr>
          <p:cNvPr id="9" name="Oval 8"/>
          <p:cNvSpPr/>
          <p:nvPr/>
        </p:nvSpPr>
        <p:spPr>
          <a:xfrm>
            <a:off x="2298700" y="5257799"/>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a:t>
            </a:r>
          </a:p>
          <a:p>
            <a:pPr algn="ctr"/>
            <a:r>
              <a:rPr lang="en-US" sz="1600" b="1" dirty="0" smtClean="0">
                <a:solidFill>
                  <a:schemeClr val="tx1"/>
                </a:solidFill>
              </a:rPr>
              <a:t>Kenya</a:t>
            </a:r>
            <a:endParaRPr lang="en-US" sz="1800" b="1" dirty="0">
              <a:solidFill>
                <a:schemeClr val="tx1"/>
              </a:solidFill>
            </a:endParaRPr>
          </a:p>
        </p:txBody>
      </p:sp>
      <p:sp>
        <p:nvSpPr>
          <p:cNvPr id="10" name="Oval 9"/>
          <p:cNvSpPr/>
          <p:nvPr/>
        </p:nvSpPr>
        <p:spPr>
          <a:xfrm>
            <a:off x="3508375" y="5257799"/>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 Hawaii</a:t>
            </a:r>
            <a:endParaRPr lang="en-US" sz="1800" b="1" dirty="0">
              <a:solidFill>
                <a:schemeClr val="tx1"/>
              </a:solidFill>
            </a:endParaRPr>
          </a:p>
        </p:txBody>
      </p:sp>
      <p:sp>
        <p:nvSpPr>
          <p:cNvPr id="11" name="Oval 10"/>
          <p:cNvSpPr/>
          <p:nvPr/>
        </p:nvSpPr>
        <p:spPr>
          <a:xfrm>
            <a:off x="4718050" y="5257799"/>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 Alaska</a:t>
            </a:r>
            <a:endParaRPr lang="en-US" sz="1800" b="1" dirty="0">
              <a:solidFill>
                <a:schemeClr val="tx1"/>
              </a:solidFill>
            </a:endParaRPr>
          </a:p>
        </p:txBody>
      </p:sp>
      <p:cxnSp>
        <p:nvCxnSpPr>
          <p:cNvPr id="13" name="Straight Connector 12"/>
          <p:cNvCxnSpPr>
            <a:stCxn id="5" idx="4"/>
            <a:endCxn id="9" idx="0"/>
          </p:cNvCxnSpPr>
          <p:nvPr/>
        </p:nvCxnSpPr>
        <p:spPr>
          <a:xfrm>
            <a:off x="2162210" y="4547893"/>
            <a:ext cx="631790" cy="70990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4"/>
            <a:endCxn id="9" idx="0"/>
          </p:cNvCxnSpPr>
          <p:nvPr/>
        </p:nvCxnSpPr>
        <p:spPr>
          <a:xfrm flipH="1">
            <a:off x="2794000" y="4547892"/>
            <a:ext cx="581060" cy="70990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4"/>
            <a:endCxn id="10" idx="0"/>
          </p:cNvCxnSpPr>
          <p:nvPr/>
        </p:nvCxnSpPr>
        <p:spPr>
          <a:xfrm flipH="1">
            <a:off x="4003675" y="4547893"/>
            <a:ext cx="584235" cy="70990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4"/>
            <a:endCxn id="11" idx="0"/>
          </p:cNvCxnSpPr>
          <p:nvPr/>
        </p:nvCxnSpPr>
        <p:spPr>
          <a:xfrm flipH="1">
            <a:off x="5213350" y="4547891"/>
            <a:ext cx="587410" cy="70990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05095" y="4707875"/>
            <a:ext cx="356188" cy="461665"/>
          </a:xfrm>
          <a:prstGeom prst="rect">
            <a:avLst/>
          </a:prstGeom>
          <a:noFill/>
        </p:spPr>
        <p:txBody>
          <a:bodyPr wrap="none" rtlCol="0">
            <a:spAutoFit/>
          </a:bodyPr>
          <a:lstStyle/>
          <a:p>
            <a:r>
              <a:rPr lang="en-US" dirty="0" smtClean="0"/>
              <a:t>1</a:t>
            </a:r>
            <a:endParaRPr lang="en-US" dirty="0"/>
          </a:p>
        </p:txBody>
      </p:sp>
      <p:sp>
        <p:nvSpPr>
          <p:cNvPr id="18" name="TextBox 17"/>
          <p:cNvSpPr txBox="1"/>
          <p:nvPr/>
        </p:nvSpPr>
        <p:spPr>
          <a:xfrm>
            <a:off x="2505111" y="4441177"/>
            <a:ext cx="784189" cy="461665"/>
          </a:xfrm>
          <a:prstGeom prst="rect">
            <a:avLst/>
          </a:prstGeom>
          <a:noFill/>
        </p:spPr>
        <p:txBody>
          <a:bodyPr wrap="none" rtlCol="0">
            <a:spAutoFit/>
          </a:bodyPr>
          <a:lstStyle/>
          <a:p>
            <a:r>
              <a:rPr lang="en-US" dirty="0" smtClean="0"/>
              <a:t>0.42</a:t>
            </a:r>
            <a:endParaRPr lang="en-US" dirty="0"/>
          </a:p>
        </p:txBody>
      </p:sp>
      <p:sp>
        <p:nvSpPr>
          <p:cNvPr id="19" name="TextBox 18"/>
          <p:cNvSpPr txBox="1"/>
          <p:nvPr/>
        </p:nvSpPr>
        <p:spPr>
          <a:xfrm>
            <a:off x="3825581" y="4712924"/>
            <a:ext cx="356188" cy="461665"/>
          </a:xfrm>
          <a:prstGeom prst="rect">
            <a:avLst/>
          </a:prstGeom>
          <a:noFill/>
        </p:spPr>
        <p:txBody>
          <a:bodyPr wrap="none" rtlCol="0">
            <a:spAutoFit/>
          </a:bodyPr>
          <a:lstStyle/>
          <a:p>
            <a:r>
              <a:rPr lang="en-US" dirty="0" smtClean="0"/>
              <a:t>1</a:t>
            </a:r>
            <a:endParaRPr lang="en-US" dirty="0"/>
          </a:p>
        </p:txBody>
      </p:sp>
      <p:sp>
        <p:nvSpPr>
          <p:cNvPr id="20" name="TextBox 19"/>
          <p:cNvSpPr txBox="1"/>
          <p:nvPr/>
        </p:nvSpPr>
        <p:spPr>
          <a:xfrm>
            <a:off x="5035256" y="4710402"/>
            <a:ext cx="356188" cy="461665"/>
          </a:xfrm>
          <a:prstGeom prst="rect">
            <a:avLst/>
          </a:prstGeom>
          <a:noFill/>
        </p:spPr>
        <p:txBody>
          <a:bodyPr wrap="none" rtlCol="0">
            <a:spAutoFit/>
          </a:bodyPr>
          <a:lstStyle/>
          <a:p>
            <a:r>
              <a:rPr lang="en-US" dirty="0" smtClean="0"/>
              <a:t>1</a:t>
            </a:r>
            <a:endParaRPr lang="en-US" dirty="0"/>
          </a:p>
        </p:txBody>
      </p:sp>
      <p:sp>
        <p:nvSpPr>
          <p:cNvPr id="21" name="TextBox 20"/>
          <p:cNvSpPr txBox="1"/>
          <p:nvPr/>
        </p:nvSpPr>
        <p:spPr>
          <a:xfrm>
            <a:off x="2505111" y="4443708"/>
            <a:ext cx="612668" cy="461665"/>
          </a:xfrm>
          <a:prstGeom prst="rect">
            <a:avLst/>
          </a:prstGeom>
          <a:noFill/>
        </p:spPr>
        <p:txBody>
          <a:bodyPr wrap="none" rtlCol="0">
            <a:spAutoFit/>
          </a:bodyPr>
          <a:lstStyle/>
          <a:p>
            <a:r>
              <a:rPr lang="en-US" dirty="0" smtClean="0"/>
              <a:t>0.7</a:t>
            </a:r>
            <a:endParaRPr lang="en-US" dirty="0"/>
          </a:p>
        </p:txBody>
      </p:sp>
      <p:sp>
        <p:nvSpPr>
          <p:cNvPr id="3" name="Slide Number Placeholder 2"/>
          <p:cNvSpPr>
            <a:spLocks noGrp="1"/>
          </p:cNvSpPr>
          <p:nvPr>
            <p:ph type="sldNum" sz="quarter" idx="11"/>
          </p:nvPr>
        </p:nvSpPr>
        <p:spPr/>
        <p:txBody>
          <a:bodyPr/>
          <a:lstStyle/>
          <a:p>
            <a:pPr>
              <a:defRPr/>
            </a:pPr>
            <a:fld id="{6CA5A8AD-66B9-4278-A4E9-C0262DD8FDB5}" type="slidenum">
              <a:rPr lang="en-US" altLang="zh-TW" smtClean="0"/>
              <a:pPr>
                <a:defRPr/>
              </a:pPr>
              <a:t>140</a:t>
            </a:fld>
            <a:endParaRPr lang="en-US" altLang="zh-TW" dirty="0"/>
          </a:p>
        </p:txBody>
      </p:sp>
    </p:spTree>
    <p:extLst>
      <p:ext uri="{BB962C8B-B14F-4D97-AF65-F5344CB8AC3E}">
        <p14:creationId xmlns:p14="http://schemas.microsoft.com/office/powerpoint/2010/main" val="569407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p:txBody>
          <a:bodyPr/>
          <a:lstStyle/>
          <a:p>
            <a:r>
              <a:rPr lang="en-US" dirty="0" smtClean="0"/>
              <a:t>3. Claim Similarity</a:t>
            </a:r>
          </a:p>
        </p:txBody>
      </p:sp>
      <p:sp>
        <p:nvSpPr>
          <p:cNvPr id="144386" name="Rectangle 3"/>
          <p:cNvSpPr>
            <a:spLocks noGrp="1"/>
          </p:cNvSpPr>
          <p:nvPr>
            <p:ph type="body" idx="1"/>
          </p:nvPr>
        </p:nvSpPr>
        <p:spPr>
          <a:xfrm>
            <a:off x="450850" y="1130796"/>
            <a:ext cx="8534400" cy="4910138"/>
          </a:xfrm>
        </p:spPr>
        <p:txBody>
          <a:bodyPr/>
          <a:lstStyle/>
          <a:p>
            <a:r>
              <a:rPr lang="en-US" sz="2400" dirty="0" smtClean="0"/>
              <a:t>A source is less opposed to similar yet competing claims</a:t>
            </a:r>
          </a:p>
          <a:p>
            <a:pPr lvl="1"/>
            <a:r>
              <a:rPr lang="en-US" sz="2000" dirty="0" smtClean="0"/>
              <a:t>Hawaii and Alaska are much more similar (e.g. in location, culture, etc.) to each other than they are to Kenya.</a:t>
            </a:r>
          </a:p>
          <a:p>
            <a:pPr lvl="1"/>
            <a:r>
              <a:rPr lang="en-US" sz="2000" dirty="0"/>
              <a:t>Jill and </a:t>
            </a:r>
            <a:r>
              <a:rPr lang="en-US" sz="2000" dirty="0" smtClean="0"/>
              <a:t>Kevin would thus support a claim of </a:t>
            </a:r>
            <a:r>
              <a:rPr lang="en-US" sz="2000" dirty="0"/>
              <a:t>Hawaii </a:t>
            </a:r>
            <a:r>
              <a:rPr lang="en-US" sz="2000" dirty="0" smtClean="0"/>
              <a:t>or </a:t>
            </a:r>
            <a:r>
              <a:rPr lang="en-US" sz="2000" dirty="0"/>
              <a:t>Alaska, respectively, over </a:t>
            </a:r>
            <a:r>
              <a:rPr lang="en-US" sz="2000" dirty="0" smtClean="0"/>
              <a:t>Kenya.</a:t>
            </a:r>
          </a:p>
          <a:p>
            <a:pPr lvl="1"/>
            <a:r>
              <a:rPr lang="en-US" sz="2000" dirty="0" smtClean="0"/>
              <a:t>John and Sarah would, however, be indifferent between Hawaii and Alaska.</a:t>
            </a:r>
            <a:endParaRPr lang="en-US" sz="2000" dirty="0"/>
          </a:p>
          <a:p>
            <a:pPr lvl="1"/>
            <a:endParaRPr lang="en-US" dirty="0" smtClean="0"/>
          </a:p>
        </p:txBody>
      </p:sp>
      <p:sp>
        <p:nvSpPr>
          <p:cNvPr id="6" name="Oval 5"/>
          <p:cNvSpPr/>
          <p:nvPr/>
        </p:nvSpPr>
        <p:spPr>
          <a:xfrm>
            <a:off x="1666910" y="3585867"/>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John</a:t>
            </a:r>
            <a:endParaRPr lang="en-US" sz="2000" b="0" dirty="0">
              <a:solidFill>
                <a:schemeClr val="tx1"/>
              </a:solidFill>
            </a:endParaRPr>
          </a:p>
        </p:txBody>
      </p:sp>
      <p:sp>
        <p:nvSpPr>
          <p:cNvPr id="7" name="Oval 6"/>
          <p:cNvSpPr/>
          <p:nvPr/>
        </p:nvSpPr>
        <p:spPr>
          <a:xfrm>
            <a:off x="2879760" y="3585866"/>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Sarah</a:t>
            </a:r>
            <a:endParaRPr lang="en-US" sz="2000" b="0" dirty="0">
              <a:solidFill>
                <a:schemeClr val="tx1"/>
              </a:solidFill>
            </a:endParaRPr>
          </a:p>
        </p:txBody>
      </p:sp>
      <p:sp>
        <p:nvSpPr>
          <p:cNvPr id="8" name="Oval 7"/>
          <p:cNvSpPr/>
          <p:nvPr/>
        </p:nvSpPr>
        <p:spPr>
          <a:xfrm>
            <a:off x="4092610" y="3585867"/>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Kevin</a:t>
            </a:r>
            <a:endParaRPr lang="en-US" sz="2000" b="0" dirty="0">
              <a:solidFill>
                <a:schemeClr val="tx1"/>
              </a:solidFill>
            </a:endParaRPr>
          </a:p>
        </p:txBody>
      </p:sp>
      <p:sp>
        <p:nvSpPr>
          <p:cNvPr id="9" name="Oval 8"/>
          <p:cNvSpPr/>
          <p:nvPr/>
        </p:nvSpPr>
        <p:spPr>
          <a:xfrm>
            <a:off x="5305460" y="3585865"/>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Jill</a:t>
            </a:r>
            <a:endParaRPr lang="en-US" sz="2000" b="0" dirty="0">
              <a:solidFill>
                <a:schemeClr val="tx1"/>
              </a:solidFill>
            </a:endParaRPr>
          </a:p>
        </p:txBody>
      </p:sp>
      <p:sp>
        <p:nvSpPr>
          <p:cNvPr id="10" name="Oval 9"/>
          <p:cNvSpPr/>
          <p:nvPr/>
        </p:nvSpPr>
        <p:spPr>
          <a:xfrm>
            <a:off x="2298700" y="5257799"/>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a:t>
            </a:r>
          </a:p>
          <a:p>
            <a:pPr algn="ctr"/>
            <a:r>
              <a:rPr lang="en-US" sz="1600" b="1" dirty="0" smtClean="0">
                <a:solidFill>
                  <a:schemeClr val="tx1"/>
                </a:solidFill>
              </a:rPr>
              <a:t>Kenya</a:t>
            </a:r>
            <a:endParaRPr lang="en-US" sz="1800" b="1" dirty="0">
              <a:solidFill>
                <a:schemeClr val="tx1"/>
              </a:solidFill>
            </a:endParaRPr>
          </a:p>
        </p:txBody>
      </p:sp>
      <p:sp>
        <p:nvSpPr>
          <p:cNvPr id="11" name="Oval 10"/>
          <p:cNvSpPr/>
          <p:nvPr/>
        </p:nvSpPr>
        <p:spPr>
          <a:xfrm>
            <a:off x="3508375" y="5257799"/>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 Hawaii</a:t>
            </a:r>
            <a:endParaRPr lang="en-US" sz="1800" b="1" dirty="0">
              <a:solidFill>
                <a:schemeClr val="tx1"/>
              </a:solidFill>
            </a:endParaRPr>
          </a:p>
        </p:txBody>
      </p:sp>
      <p:sp>
        <p:nvSpPr>
          <p:cNvPr id="12" name="Oval 11"/>
          <p:cNvSpPr/>
          <p:nvPr/>
        </p:nvSpPr>
        <p:spPr>
          <a:xfrm>
            <a:off x="4718050" y="5257799"/>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 Alaska</a:t>
            </a:r>
            <a:endParaRPr lang="en-US" sz="1800" b="1" dirty="0">
              <a:solidFill>
                <a:schemeClr val="tx1"/>
              </a:solidFill>
            </a:endParaRPr>
          </a:p>
        </p:txBody>
      </p:sp>
      <p:cxnSp>
        <p:nvCxnSpPr>
          <p:cNvPr id="13" name="Straight Connector 12"/>
          <p:cNvCxnSpPr>
            <a:stCxn id="6" idx="4"/>
            <a:endCxn id="10" idx="0"/>
          </p:cNvCxnSpPr>
          <p:nvPr/>
        </p:nvCxnSpPr>
        <p:spPr>
          <a:xfrm>
            <a:off x="2162210" y="4547893"/>
            <a:ext cx="631790" cy="70990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4"/>
            <a:endCxn id="10" idx="0"/>
          </p:cNvCxnSpPr>
          <p:nvPr/>
        </p:nvCxnSpPr>
        <p:spPr>
          <a:xfrm flipH="1">
            <a:off x="2794000" y="4547892"/>
            <a:ext cx="581060" cy="70990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4"/>
            <a:endCxn id="11" idx="0"/>
          </p:cNvCxnSpPr>
          <p:nvPr/>
        </p:nvCxnSpPr>
        <p:spPr>
          <a:xfrm flipH="1">
            <a:off x="4003675" y="4547893"/>
            <a:ext cx="584235" cy="70990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4"/>
            <a:endCxn id="12" idx="0"/>
          </p:cNvCxnSpPr>
          <p:nvPr/>
        </p:nvCxnSpPr>
        <p:spPr>
          <a:xfrm flipH="1">
            <a:off x="5213350" y="4547891"/>
            <a:ext cx="587410" cy="70990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05095" y="4707875"/>
            <a:ext cx="356188" cy="461665"/>
          </a:xfrm>
          <a:prstGeom prst="rect">
            <a:avLst/>
          </a:prstGeom>
          <a:noFill/>
        </p:spPr>
        <p:txBody>
          <a:bodyPr wrap="none" rtlCol="0">
            <a:spAutoFit/>
          </a:bodyPr>
          <a:lstStyle/>
          <a:p>
            <a:r>
              <a:rPr lang="en-US" dirty="0" smtClean="0"/>
              <a:t>1</a:t>
            </a:r>
            <a:endParaRPr lang="en-US" dirty="0"/>
          </a:p>
        </p:txBody>
      </p:sp>
      <p:sp>
        <p:nvSpPr>
          <p:cNvPr id="18" name="TextBox 17"/>
          <p:cNvSpPr txBox="1"/>
          <p:nvPr/>
        </p:nvSpPr>
        <p:spPr>
          <a:xfrm>
            <a:off x="2505111" y="4441177"/>
            <a:ext cx="784189" cy="461665"/>
          </a:xfrm>
          <a:prstGeom prst="rect">
            <a:avLst/>
          </a:prstGeom>
          <a:noFill/>
        </p:spPr>
        <p:txBody>
          <a:bodyPr wrap="none" rtlCol="0">
            <a:spAutoFit/>
          </a:bodyPr>
          <a:lstStyle/>
          <a:p>
            <a:r>
              <a:rPr lang="en-US" dirty="0" smtClean="0"/>
              <a:t>0.42</a:t>
            </a:r>
            <a:endParaRPr lang="en-US" dirty="0"/>
          </a:p>
        </p:txBody>
      </p:sp>
      <p:sp>
        <p:nvSpPr>
          <p:cNvPr id="19" name="TextBox 18"/>
          <p:cNvSpPr txBox="1"/>
          <p:nvPr/>
        </p:nvSpPr>
        <p:spPr>
          <a:xfrm>
            <a:off x="3825581" y="4712924"/>
            <a:ext cx="356188" cy="461665"/>
          </a:xfrm>
          <a:prstGeom prst="rect">
            <a:avLst/>
          </a:prstGeom>
          <a:noFill/>
        </p:spPr>
        <p:txBody>
          <a:bodyPr wrap="none" rtlCol="0">
            <a:spAutoFit/>
          </a:bodyPr>
          <a:lstStyle/>
          <a:p>
            <a:r>
              <a:rPr lang="en-US" dirty="0" smtClean="0"/>
              <a:t>1</a:t>
            </a:r>
            <a:endParaRPr lang="en-US" dirty="0"/>
          </a:p>
        </p:txBody>
      </p:sp>
      <p:sp>
        <p:nvSpPr>
          <p:cNvPr id="20" name="TextBox 19"/>
          <p:cNvSpPr txBox="1"/>
          <p:nvPr/>
        </p:nvSpPr>
        <p:spPr>
          <a:xfrm>
            <a:off x="5035256" y="4710402"/>
            <a:ext cx="356188" cy="461665"/>
          </a:xfrm>
          <a:prstGeom prst="rect">
            <a:avLst/>
          </a:prstGeom>
          <a:noFill/>
        </p:spPr>
        <p:txBody>
          <a:bodyPr wrap="none" rtlCol="0">
            <a:spAutoFit/>
          </a:bodyPr>
          <a:lstStyle/>
          <a:p>
            <a:r>
              <a:rPr lang="en-US" dirty="0" smtClean="0"/>
              <a:t>1</a:t>
            </a:r>
            <a:endParaRPr lang="en-US" dirty="0"/>
          </a:p>
        </p:txBody>
      </p:sp>
      <p:sp>
        <p:nvSpPr>
          <p:cNvPr id="2" name="Slide Number Placeholder 1"/>
          <p:cNvSpPr>
            <a:spLocks noGrp="1"/>
          </p:cNvSpPr>
          <p:nvPr>
            <p:ph type="sldNum" sz="quarter" idx="11"/>
          </p:nvPr>
        </p:nvSpPr>
        <p:spPr/>
        <p:txBody>
          <a:bodyPr/>
          <a:lstStyle/>
          <a:p>
            <a:pPr>
              <a:defRPr/>
            </a:pPr>
            <a:fld id="{6CA5A8AD-66B9-4278-A4E9-C0262DD8FDB5}" type="slidenum">
              <a:rPr lang="en-US" altLang="zh-TW" smtClean="0"/>
              <a:pPr>
                <a:defRPr/>
              </a:pPr>
              <a:t>141</a:t>
            </a:fld>
            <a:endParaRPr lang="en-US" altLang="zh-TW" dirty="0"/>
          </a:p>
        </p:txBody>
      </p:sp>
    </p:spTree>
    <p:extLst>
      <p:ext uri="{BB962C8B-B14F-4D97-AF65-F5344CB8AC3E}">
        <p14:creationId xmlns:p14="http://schemas.microsoft.com/office/powerpoint/2010/main" val="2554458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flipV="1">
            <a:off x="4724399" y="3695700"/>
            <a:ext cx="0" cy="914400"/>
          </a:xfrm>
          <a:prstGeom prst="straightConnector1">
            <a:avLst/>
          </a:prstGeom>
          <a:ln>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33924" y="4063320"/>
            <a:ext cx="0" cy="914400"/>
          </a:xfrm>
          <a:prstGeom prst="straightConnector1">
            <a:avLst/>
          </a:prstGeom>
          <a:ln>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428999" y="3328080"/>
            <a:ext cx="2590801" cy="381000"/>
          </a:xfrm>
          <a:prstGeom prst="rect">
            <a:avLst/>
          </a:prstGeom>
          <a:solidFill>
            <a:srgbClr val="FFFF99"/>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85" name="Rectangle 2"/>
          <p:cNvSpPr>
            <a:spLocks noGrp="1"/>
          </p:cNvSpPr>
          <p:nvPr>
            <p:ph type="title"/>
          </p:nvPr>
        </p:nvSpPr>
        <p:spPr/>
        <p:txBody>
          <a:bodyPr/>
          <a:lstStyle/>
          <a:p>
            <a:r>
              <a:rPr lang="en-US" dirty="0" smtClean="0"/>
              <a:t>3. Claim Similarity</a:t>
            </a:r>
          </a:p>
        </p:txBody>
      </p:sp>
      <p:sp>
        <p:nvSpPr>
          <p:cNvPr id="144386" name="Rectangle 3"/>
          <p:cNvSpPr>
            <a:spLocks noGrp="1"/>
          </p:cNvSpPr>
          <p:nvPr>
            <p:ph type="body" idx="1"/>
          </p:nvPr>
        </p:nvSpPr>
        <p:spPr>
          <a:xfrm>
            <a:off x="457200" y="1219200"/>
            <a:ext cx="8534400" cy="2057400"/>
          </a:xfrm>
        </p:spPr>
        <p:txBody>
          <a:bodyPr/>
          <a:lstStyle/>
          <a:p>
            <a:r>
              <a:rPr lang="en-US" dirty="0" smtClean="0"/>
              <a:t>Equivalently, a source is more supportive of similar claims</a:t>
            </a:r>
          </a:p>
          <a:p>
            <a:pPr lvl="1"/>
            <a:r>
              <a:rPr lang="en-US" dirty="0" smtClean="0"/>
              <a:t>Modeled by “redistributing” a portion </a:t>
            </a:r>
            <a:r>
              <a:rPr lang="en-US" dirty="0" smtClean="0">
                <a:latin typeface="cmmi10"/>
              </a:rPr>
              <a:t>®</a:t>
            </a:r>
            <a:r>
              <a:rPr lang="en-US" dirty="0" smtClean="0"/>
              <a:t> of a source’s support for the original claim according to similarity</a:t>
            </a:r>
          </a:p>
          <a:p>
            <a:pPr lvl="1"/>
            <a:r>
              <a:rPr lang="en-US" dirty="0" smtClean="0"/>
              <a:t>For similarity function </a:t>
            </a:r>
            <a:r>
              <a:rPr lang="en-US" dirty="0" smtClean="0">
                <a:latin typeface="cmmi10"/>
              </a:rPr>
              <a:t>¾</a:t>
            </a:r>
            <a:r>
              <a:rPr lang="en-US" dirty="0" smtClean="0"/>
              <a:t>, information extraction certainty weight </a:t>
            </a:r>
            <a:r>
              <a:rPr lang="en-US" dirty="0" smtClean="0">
                <a:latin typeface="cmmi10"/>
              </a:rPr>
              <a:t>!</a:t>
            </a:r>
            <a:r>
              <a:rPr lang="en-US" baseline="-25000" dirty="0" smtClean="0">
                <a:latin typeface="Gill Sans MT"/>
              </a:rPr>
              <a:t>u</a:t>
            </a:r>
            <a:r>
              <a:rPr lang="en-US" dirty="0" smtClean="0"/>
              <a:t> and source certainty weight </a:t>
            </a:r>
            <a:r>
              <a:rPr lang="en-US" dirty="0" smtClean="0">
                <a:latin typeface="cmmi10"/>
              </a:rPr>
              <a:t>!</a:t>
            </a:r>
            <a:r>
              <a:rPr lang="en-US" baseline="-25000" dirty="0" smtClean="0">
                <a:latin typeface="Gill Sans MT"/>
              </a:rPr>
              <a:t>p</a:t>
            </a:r>
            <a:r>
              <a:rPr lang="en-US" dirty="0" smtClean="0"/>
              <a:t>, we can calculate:</a:t>
            </a:r>
          </a:p>
        </p:txBody>
      </p:sp>
      <p:sp>
        <p:nvSpPr>
          <p:cNvPr id="2" name="Rectangle 1"/>
          <p:cNvSpPr/>
          <p:nvPr/>
        </p:nvSpPr>
        <p:spPr>
          <a:xfrm>
            <a:off x="990600" y="3505200"/>
            <a:ext cx="990600" cy="381000"/>
          </a:xfrm>
          <a:prstGeom prst="rect">
            <a:avLst/>
          </a:prstGeom>
          <a:solidFill>
            <a:srgbClr val="FFFF99"/>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1485900" y="3886200"/>
            <a:ext cx="0" cy="914400"/>
          </a:xfrm>
          <a:prstGeom prst="straightConnector1">
            <a:avLst/>
          </a:prstGeom>
          <a:ln>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5800" y="4819650"/>
            <a:ext cx="7118295" cy="646331"/>
          </a:xfrm>
          <a:prstGeom prst="rect">
            <a:avLst/>
          </a:prstGeom>
          <a:noFill/>
        </p:spPr>
        <p:txBody>
          <a:bodyPr wrap="none" rtlCol="0">
            <a:spAutoFit/>
          </a:bodyPr>
          <a:lstStyle/>
          <a:p>
            <a:r>
              <a:rPr lang="en-US" sz="1800" b="0" dirty="0" smtClean="0">
                <a:solidFill>
                  <a:srgbClr val="0066FF"/>
                </a:solidFill>
              </a:rPr>
              <a:t>Weight given to the assertion s </a:t>
            </a:r>
            <a:r>
              <a:rPr lang="en-US" sz="1800" b="0" dirty="0" smtClean="0">
                <a:solidFill>
                  <a:srgbClr val="0066FF"/>
                </a:solidFill>
                <a:latin typeface="cmsy10"/>
              </a:rPr>
              <a:t>)</a:t>
            </a:r>
            <a:r>
              <a:rPr lang="en-US" sz="1800" b="0" dirty="0" smtClean="0">
                <a:solidFill>
                  <a:srgbClr val="0066FF"/>
                </a:solidFill>
              </a:rPr>
              <a:t> c because c is close to the claims</a:t>
            </a:r>
          </a:p>
          <a:p>
            <a:r>
              <a:rPr lang="en-US" sz="1800" b="0" dirty="0" smtClean="0">
                <a:solidFill>
                  <a:srgbClr val="0066FF"/>
                </a:solidFill>
              </a:rPr>
              <a:t>originally made by s (with varying IE and source certainty)</a:t>
            </a:r>
            <a:endParaRPr lang="en-US" sz="1800" b="0" dirty="0">
              <a:solidFill>
                <a:srgbClr val="0066FF"/>
              </a:solidFill>
            </a:endParaRPr>
          </a:p>
        </p:txBody>
      </p:sp>
      <p:sp>
        <p:nvSpPr>
          <p:cNvPr id="13" name="Rectangle 12"/>
          <p:cNvSpPr/>
          <p:nvPr/>
        </p:nvSpPr>
        <p:spPr>
          <a:xfrm>
            <a:off x="3733800" y="3695700"/>
            <a:ext cx="2057400" cy="381000"/>
          </a:xfrm>
          <a:prstGeom prst="rect">
            <a:avLst/>
          </a:prstGeom>
          <a:solidFill>
            <a:srgbClr val="FFFF99"/>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2536" y="4977720"/>
            <a:ext cx="4632602" cy="369332"/>
          </a:xfrm>
          <a:prstGeom prst="rect">
            <a:avLst/>
          </a:prstGeom>
          <a:solidFill>
            <a:schemeClr val="bg1"/>
          </a:solidFill>
        </p:spPr>
        <p:txBody>
          <a:bodyPr wrap="square" rtlCol="0">
            <a:spAutoFit/>
          </a:bodyPr>
          <a:lstStyle/>
          <a:p>
            <a:pPr algn="ctr"/>
            <a:r>
              <a:rPr lang="en-US" sz="1800" b="0" dirty="0" smtClean="0">
                <a:solidFill>
                  <a:srgbClr val="0066FF"/>
                </a:solidFill>
              </a:rPr>
              <a:t>Sum of similarities of all other claims</a:t>
            </a:r>
            <a:endParaRPr lang="en-US" sz="1800" b="0" dirty="0">
              <a:solidFill>
                <a:srgbClr val="0066FF"/>
              </a:solidFill>
              <a:latin typeface="cmmi10"/>
            </a:endParaRPr>
          </a:p>
        </p:txBody>
      </p:sp>
      <p:sp>
        <p:nvSpPr>
          <p:cNvPr id="21" name="Rectangle 20"/>
          <p:cNvSpPr/>
          <p:nvPr/>
        </p:nvSpPr>
        <p:spPr>
          <a:xfrm>
            <a:off x="6542088" y="3509055"/>
            <a:ext cx="1924036" cy="381000"/>
          </a:xfrm>
          <a:prstGeom prst="rect">
            <a:avLst/>
          </a:prstGeom>
          <a:solidFill>
            <a:srgbClr val="FFFF99"/>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7170723" y="3876675"/>
            <a:ext cx="0" cy="914400"/>
          </a:xfrm>
          <a:prstGeom prst="straightConnector1">
            <a:avLst/>
          </a:prstGeom>
          <a:ln>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16898" y="4791075"/>
            <a:ext cx="4108817" cy="646331"/>
          </a:xfrm>
          <a:prstGeom prst="rect">
            <a:avLst/>
          </a:prstGeom>
          <a:solidFill>
            <a:schemeClr val="bg1"/>
          </a:solidFill>
        </p:spPr>
        <p:txBody>
          <a:bodyPr wrap="none" rtlCol="0">
            <a:spAutoFit/>
          </a:bodyPr>
          <a:lstStyle/>
          <a:p>
            <a:pPr algn="ctr"/>
            <a:r>
              <a:rPr lang="en-US" sz="1800" b="0" dirty="0" smtClean="0">
                <a:solidFill>
                  <a:srgbClr val="0066FF"/>
                </a:solidFill>
              </a:rPr>
              <a:t>Proportion </a:t>
            </a:r>
            <a:r>
              <a:rPr lang="en-US" sz="1800" b="0" dirty="0" smtClean="0">
                <a:solidFill>
                  <a:srgbClr val="0066FF"/>
                </a:solidFill>
                <a:latin typeface="cmmi10"/>
              </a:rPr>
              <a:t>® </a:t>
            </a:r>
            <a:r>
              <a:rPr lang="en-US" sz="1800" b="0" dirty="0" smtClean="0">
                <a:solidFill>
                  <a:srgbClr val="0066FF"/>
                </a:solidFill>
              </a:rPr>
              <a:t>of s </a:t>
            </a:r>
            <a:r>
              <a:rPr lang="en-US" sz="1800" b="0" dirty="0" smtClean="0">
                <a:solidFill>
                  <a:srgbClr val="0066FF"/>
                </a:solidFill>
                <a:latin typeface="cmsy10"/>
              </a:rPr>
              <a:t>)</a:t>
            </a:r>
            <a:r>
              <a:rPr lang="en-US" sz="1800" b="0" dirty="0" smtClean="0">
                <a:solidFill>
                  <a:srgbClr val="0066FF"/>
                </a:solidFill>
              </a:rPr>
              <a:t> c certainty weight </a:t>
            </a:r>
          </a:p>
          <a:p>
            <a:pPr algn="ctr"/>
            <a:r>
              <a:rPr lang="en-US" sz="1800" b="0" dirty="0" smtClean="0">
                <a:solidFill>
                  <a:srgbClr val="0066FF"/>
                </a:solidFill>
              </a:rPr>
              <a:t>redistributed to other similar claims.</a:t>
            </a:r>
            <a:endParaRPr lang="en-US" sz="1800" b="0" dirty="0">
              <a:solidFill>
                <a:srgbClr val="0066FF"/>
              </a:solidFill>
              <a:latin typeface="cmmi10"/>
            </a:endParaRPr>
          </a:p>
        </p:txBody>
      </p:sp>
      <p:sp>
        <p:nvSpPr>
          <p:cNvPr id="12" name="TextBox 11"/>
          <p:cNvSpPr txBox="1"/>
          <p:nvPr/>
        </p:nvSpPr>
        <p:spPr>
          <a:xfrm>
            <a:off x="1808148" y="4610100"/>
            <a:ext cx="5833648" cy="646331"/>
          </a:xfrm>
          <a:prstGeom prst="rect">
            <a:avLst/>
          </a:prstGeom>
          <a:noFill/>
        </p:spPr>
        <p:txBody>
          <a:bodyPr wrap="none" rtlCol="0">
            <a:spAutoFit/>
          </a:bodyPr>
          <a:lstStyle/>
          <a:p>
            <a:pPr algn="ctr"/>
            <a:r>
              <a:rPr lang="en-US" sz="1800" b="0" dirty="0" smtClean="0">
                <a:solidFill>
                  <a:srgbClr val="0066FF"/>
                </a:solidFill>
              </a:rPr>
              <a:t>Certainty weight for claim </a:t>
            </a:r>
            <a:r>
              <a:rPr lang="en-US" sz="1800" b="0" dirty="0">
                <a:solidFill>
                  <a:srgbClr val="0066FF"/>
                </a:solidFill>
              </a:rPr>
              <a:t>d</a:t>
            </a:r>
            <a:r>
              <a:rPr lang="en-US" sz="1800" b="0" dirty="0" smtClean="0">
                <a:solidFill>
                  <a:srgbClr val="0066FF"/>
                </a:solidFill>
              </a:rPr>
              <a:t> multiplied by its [0, 1] </a:t>
            </a:r>
          </a:p>
          <a:p>
            <a:pPr algn="ctr"/>
            <a:r>
              <a:rPr lang="en-US" sz="1800" b="0" dirty="0">
                <a:solidFill>
                  <a:srgbClr val="0066FF"/>
                </a:solidFill>
              </a:rPr>
              <a:t>s</a:t>
            </a:r>
            <a:r>
              <a:rPr lang="en-US" sz="1800" b="0" dirty="0" smtClean="0">
                <a:solidFill>
                  <a:srgbClr val="0066FF"/>
                </a:solidFill>
              </a:rPr>
              <a:t>imilarity to claim c and the [0, 1] redistribution factor </a:t>
            </a:r>
            <a:r>
              <a:rPr lang="en-US" sz="1800" b="0" dirty="0" smtClean="0">
                <a:solidFill>
                  <a:srgbClr val="0066FF"/>
                </a:solidFill>
                <a:latin typeface="cmmi10"/>
              </a:rPr>
              <a:t>®</a:t>
            </a:r>
            <a:endParaRPr lang="en-US" sz="1800" b="0" dirty="0">
              <a:solidFill>
                <a:srgbClr val="0066FF"/>
              </a:solidFill>
              <a:latin typeface="cmmi10"/>
            </a:endParaRPr>
          </a:p>
        </p:txBody>
      </p:sp>
      <p:pic>
        <p:nvPicPr>
          <p:cNvPr id="4" name="Picture 3"/>
          <p:cNvPicPr>
            <a:picLocks noChangeAspect="1"/>
          </p:cNvPicPr>
          <p:nvPr>
            <p:custDataLst>
              <p:tags r:id="rId1"/>
            </p:custDataLst>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7561" y="3276600"/>
            <a:ext cx="7334822" cy="864960"/>
          </a:xfrm>
          <a:prstGeom prst="rect">
            <a:avLst/>
          </a:prstGeom>
        </p:spPr>
      </p:pic>
      <p:sp>
        <p:nvSpPr>
          <p:cNvPr id="3" name="Slide Number Placeholder 2"/>
          <p:cNvSpPr>
            <a:spLocks noGrp="1"/>
          </p:cNvSpPr>
          <p:nvPr>
            <p:ph type="sldNum" sz="quarter" idx="11"/>
          </p:nvPr>
        </p:nvSpPr>
        <p:spPr/>
        <p:txBody>
          <a:bodyPr/>
          <a:lstStyle/>
          <a:p>
            <a:pPr>
              <a:defRPr/>
            </a:pPr>
            <a:fld id="{6CA5A8AD-66B9-4278-A4E9-C0262DD8FDB5}" type="slidenum">
              <a:rPr lang="en-US" altLang="zh-TW" smtClean="0"/>
              <a:pPr>
                <a:defRPr/>
              </a:pPr>
              <a:t>142</a:t>
            </a:fld>
            <a:endParaRPr lang="en-US" altLang="zh-TW" dirty="0"/>
          </a:p>
        </p:txBody>
      </p:sp>
    </p:spTree>
    <p:extLst>
      <p:ext uri="{BB962C8B-B14F-4D97-AF65-F5344CB8AC3E}">
        <p14:creationId xmlns:p14="http://schemas.microsoft.com/office/powerpoint/2010/main" val="1395838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6" grpId="0"/>
      <p:bldP spid="13" grpId="0" animBg="1"/>
      <p:bldP spid="15" grpId="0" animBg="1"/>
      <p:bldP spid="21" grpId="0" animBg="1"/>
      <p:bldP spid="23" grpId="0" animBg="1"/>
      <p:bldP spid="1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p:txBody>
          <a:bodyPr/>
          <a:lstStyle/>
          <a:p>
            <a:r>
              <a:rPr lang="en-US" dirty="0" smtClean="0"/>
              <a:t>3. Claim Similarity</a:t>
            </a:r>
            <a:endParaRPr lang="en-US" baseline="-25000" dirty="0" smtClean="0"/>
          </a:p>
        </p:txBody>
      </p:sp>
      <p:sp>
        <p:nvSpPr>
          <p:cNvPr id="144386" name="Rectangle 3"/>
          <p:cNvSpPr>
            <a:spLocks noGrp="1"/>
          </p:cNvSpPr>
          <p:nvPr>
            <p:ph type="body" idx="1"/>
          </p:nvPr>
        </p:nvSpPr>
        <p:spPr>
          <a:xfrm>
            <a:off x="457200" y="1219200"/>
            <a:ext cx="8534400" cy="4910138"/>
          </a:xfrm>
        </p:spPr>
        <p:txBody>
          <a:bodyPr/>
          <a:lstStyle/>
          <a:p>
            <a:r>
              <a:rPr lang="en-US" dirty="0" smtClean="0"/>
              <a:t>Sarah is indifferent between Hawaii and Alaska</a:t>
            </a:r>
          </a:p>
          <a:p>
            <a:r>
              <a:rPr lang="en-US" dirty="0" smtClean="0"/>
              <a:t>A small part of her assertion weight is redistributed evenly between them</a:t>
            </a:r>
          </a:p>
        </p:txBody>
      </p:sp>
      <p:sp>
        <p:nvSpPr>
          <p:cNvPr id="44" name="Oval 43"/>
          <p:cNvSpPr/>
          <p:nvPr/>
        </p:nvSpPr>
        <p:spPr>
          <a:xfrm>
            <a:off x="1676400" y="30480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Sarah</a:t>
            </a:r>
            <a:endParaRPr lang="en-US" sz="2000" b="0" dirty="0">
              <a:solidFill>
                <a:schemeClr val="tx1"/>
              </a:solidFill>
            </a:endParaRPr>
          </a:p>
        </p:txBody>
      </p:sp>
      <p:sp>
        <p:nvSpPr>
          <p:cNvPr id="47" name="Oval 46"/>
          <p:cNvSpPr/>
          <p:nvPr/>
        </p:nvSpPr>
        <p:spPr>
          <a:xfrm>
            <a:off x="463550" y="5181599"/>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a:t>
            </a:r>
          </a:p>
          <a:p>
            <a:pPr algn="ctr"/>
            <a:r>
              <a:rPr lang="en-US" sz="1600" b="1" dirty="0" smtClean="0">
                <a:solidFill>
                  <a:schemeClr val="tx1"/>
                </a:solidFill>
              </a:rPr>
              <a:t>Kenya</a:t>
            </a:r>
            <a:endParaRPr lang="en-US" sz="1800" b="1" dirty="0">
              <a:solidFill>
                <a:schemeClr val="tx1"/>
              </a:solidFill>
            </a:endParaRPr>
          </a:p>
        </p:txBody>
      </p:sp>
      <p:cxnSp>
        <p:nvCxnSpPr>
          <p:cNvPr id="51" name="Straight Connector 50"/>
          <p:cNvCxnSpPr>
            <a:stCxn id="44" idx="4"/>
            <a:endCxn id="47" idx="0"/>
          </p:cNvCxnSpPr>
          <p:nvPr/>
        </p:nvCxnSpPr>
        <p:spPr>
          <a:xfrm flipH="1">
            <a:off x="958850" y="4010026"/>
            <a:ext cx="1212850" cy="117157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147816" y="4010027"/>
            <a:ext cx="784189" cy="461665"/>
          </a:xfrm>
          <a:prstGeom prst="rect">
            <a:avLst/>
          </a:prstGeom>
          <a:noFill/>
        </p:spPr>
        <p:txBody>
          <a:bodyPr wrap="none" rtlCol="0">
            <a:spAutoFit/>
          </a:bodyPr>
          <a:lstStyle/>
          <a:p>
            <a:r>
              <a:rPr lang="en-US" dirty="0" smtClean="0"/>
              <a:t>0.42</a:t>
            </a:r>
            <a:endParaRPr lang="en-US" dirty="0"/>
          </a:p>
        </p:txBody>
      </p:sp>
      <p:sp>
        <p:nvSpPr>
          <p:cNvPr id="59" name="Oval 58"/>
          <p:cNvSpPr/>
          <p:nvPr/>
        </p:nvSpPr>
        <p:spPr>
          <a:xfrm>
            <a:off x="6248400" y="30480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Sarah</a:t>
            </a:r>
            <a:endParaRPr lang="en-US" sz="2000" b="0" dirty="0">
              <a:solidFill>
                <a:schemeClr val="tx1"/>
              </a:solidFill>
            </a:endParaRPr>
          </a:p>
        </p:txBody>
      </p:sp>
      <p:sp>
        <p:nvSpPr>
          <p:cNvPr id="62" name="Oval 61"/>
          <p:cNvSpPr/>
          <p:nvPr/>
        </p:nvSpPr>
        <p:spPr>
          <a:xfrm>
            <a:off x="5035550" y="5181599"/>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a:t>
            </a:r>
          </a:p>
          <a:p>
            <a:pPr algn="ctr"/>
            <a:r>
              <a:rPr lang="en-US" sz="1600" b="1" dirty="0" smtClean="0">
                <a:solidFill>
                  <a:schemeClr val="tx1"/>
                </a:solidFill>
              </a:rPr>
              <a:t>Kenya</a:t>
            </a:r>
            <a:endParaRPr lang="en-US" sz="1800" b="1" dirty="0">
              <a:solidFill>
                <a:schemeClr val="tx1"/>
              </a:solidFill>
            </a:endParaRPr>
          </a:p>
        </p:txBody>
      </p:sp>
      <p:sp>
        <p:nvSpPr>
          <p:cNvPr id="63" name="Oval 62"/>
          <p:cNvSpPr/>
          <p:nvPr/>
        </p:nvSpPr>
        <p:spPr>
          <a:xfrm>
            <a:off x="6245225" y="5181599"/>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 Hawaii</a:t>
            </a:r>
            <a:endParaRPr lang="en-US" sz="1800" b="1" dirty="0">
              <a:solidFill>
                <a:schemeClr val="tx1"/>
              </a:solidFill>
            </a:endParaRPr>
          </a:p>
        </p:txBody>
      </p:sp>
      <p:sp>
        <p:nvSpPr>
          <p:cNvPr id="64" name="Oval 63"/>
          <p:cNvSpPr/>
          <p:nvPr/>
        </p:nvSpPr>
        <p:spPr>
          <a:xfrm>
            <a:off x="7454900" y="5181599"/>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 Alaska</a:t>
            </a:r>
            <a:endParaRPr lang="en-US" sz="1800" b="1" dirty="0">
              <a:solidFill>
                <a:schemeClr val="tx1"/>
              </a:solidFill>
            </a:endParaRPr>
          </a:p>
        </p:txBody>
      </p:sp>
      <p:cxnSp>
        <p:nvCxnSpPr>
          <p:cNvPr id="66" name="Straight Connector 65"/>
          <p:cNvCxnSpPr>
            <a:stCxn id="59" idx="4"/>
            <a:endCxn id="62" idx="0"/>
          </p:cNvCxnSpPr>
          <p:nvPr/>
        </p:nvCxnSpPr>
        <p:spPr>
          <a:xfrm flipH="1">
            <a:off x="5530850" y="4010026"/>
            <a:ext cx="1212850" cy="117157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9" idx="4"/>
            <a:endCxn id="63" idx="0"/>
          </p:cNvCxnSpPr>
          <p:nvPr/>
        </p:nvCxnSpPr>
        <p:spPr>
          <a:xfrm flipH="1">
            <a:off x="6740525" y="4010026"/>
            <a:ext cx="3175" cy="117157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59" idx="4"/>
            <a:endCxn id="64" idx="0"/>
          </p:cNvCxnSpPr>
          <p:nvPr/>
        </p:nvCxnSpPr>
        <p:spPr>
          <a:xfrm>
            <a:off x="6743700" y="4010026"/>
            <a:ext cx="1206500" cy="117157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181564" y="4364979"/>
            <a:ext cx="955711" cy="461665"/>
          </a:xfrm>
          <a:prstGeom prst="rect">
            <a:avLst/>
          </a:prstGeom>
          <a:noFill/>
        </p:spPr>
        <p:txBody>
          <a:bodyPr wrap="none" rtlCol="0">
            <a:spAutoFit/>
          </a:bodyPr>
          <a:lstStyle/>
          <a:p>
            <a:r>
              <a:rPr lang="en-US" dirty="0" smtClean="0"/>
              <a:t>0.336</a:t>
            </a:r>
            <a:endParaRPr lang="en-US" dirty="0"/>
          </a:p>
        </p:txBody>
      </p:sp>
      <p:sp>
        <p:nvSpPr>
          <p:cNvPr id="75" name="TextBox 74"/>
          <p:cNvSpPr txBox="1"/>
          <p:nvPr/>
        </p:nvSpPr>
        <p:spPr>
          <a:xfrm>
            <a:off x="5841963" y="4731988"/>
            <a:ext cx="955711" cy="461665"/>
          </a:xfrm>
          <a:prstGeom prst="rect">
            <a:avLst/>
          </a:prstGeom>
          <a:noFill/>
        </p:spPr>
        <p:txBody>
          <a:bodyPr wrap="none" rtlCol="0">
            <a:spAutoFit/>
          </a:bodyPr>
          <a:lstStyle/>
          <a:p>
            <a:r>
              <a:rPr lang="en-US" dirty="0" smtClean="0"/>
              <a:t>0.042</a:t>
            </a:r>
            <a:endParaRPr lang="en-US" dirty="0"/>
          </a:p>
        </p:txBody>
      </p:sp>
      <p:sp>
        <p:nvSpPr>
          <p:cNvPr id="76" name="TextBox 75"/>
          <p:cNvSpPr txBox="1"/>
          <p:nvPr/>
        </p:nvSpPr>
        <p:spPr>
          <a:xfrm>
            <a:off x="7454900" y="4364979"/>
            <a:ext cx="955711" cy="461665"/>
          </a:xfrm>
          <a:prstGeom prst="rect">
            <a:avLst/>
          </a:prstGeom>
          <a:noFill/>
        </p:spPr>
        <p:txBody>
          <a:bodyPr wrap="none" rtlCol="0">
            <a:spAutoFit/>
          </a:bodyPr>
          <a:lstStyle/>
          <a:p>
            <a:r>
              <a:rPr lang="en-US" dirty="0" smtClean="0"/>
              <a:t>0.042</a:t>
            </a:r>
            <a:endParaRPr lang="en-US" dirty="0"/>
          </a:p>
        </p:txBody>
      </p:sp>
      <p:sp>
        <p:nvSpPr>
          <p:cNvPr id="144395" name="Right Arrow 144394"/>
          <p:cNvSpPr/>
          <p:nvPr/>
        </p:nvSpPr>
        <p:spPr>
          <a:xfrm>
            <a:off x="2962275" y="3963368"/>
            <a:ext cx="1905000" cy="12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1"/>
          </p:nvPr>
        </p:nvSpPr>
        <p:spPr/>
        <p:txBody>
          <a:bodyPr/>
          <a:lstStyle/>
          <a:p>
            <a:pPr>
              <a:defRPr/>
            </a:pPr>
            <a:fld id="{6CA5A8AD-66B9-4278-A4E9-C0262DD8FDB5}" type="slidenum">
              <a:rPr lang="en-US" altLang="zh-TW" smtClean="0"/>
              <a:pPr>
                <a:defRPr/>
              </a:pPr>
              <a:t>143</a:t>
            </a:fld>
            <a:endParaRPr lang="en-US" altLang="zh-TW" dirty="0"/>
          </a:p>
        </p:txBody>
      </p:sp>
    </p:spTree>
    <p:extLst>
      <p:ext uri="{BB962C8B-B14F-4D97-AF65-F5344CB8AC3E}">
        <p14:creationId xmlns:p14="http://schemas.microsoft.com/office/powerpoint/2010/main" val="3408907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p:txBody>
          <a:bodyPr/>
          <a:lstStyle/>
          <a:p>
            <a:r>
              <a:rPr lang="en-US" dirty="0" smtClean="0"/>
              <a:t/>
            </a:r>
            <a:br>
              <a:rPr lang="en-US" dirty="0" smtClean="0"/>
            </a:br>
            <a:r>
              <a:rPr lang="en-US" dirty="0" smtClean="0"/>
              <a:t>4. Encoding Source Attributes and Groups with Weights</a:t>
            </a:r>
            <a:endParaRPr lang="en-US" baseline="-25000" dirty="0" smtClean="0"/>
          </a:p>
        </p:txBody>
      </p:sp>
      <p:sp>
        <p:nvSpPr>
          <p:cNvPr id="144386" name="Rectangle 3"/>
          <p:cNvSpPr>
            <a:spLocks noGrp="1"/>
          </p:cNvSpPr>
          <p:nvPr>
            <p:ph type="body" idx="1"/>
          </p:nvPr>
        </p:nvSpPr>
        <p:spPr>
          <a:xfrm>
            <a:off x="250561" y="1635124"/>
            <a:ext cx="8534400" cy="4910138"/>
          </a:xfrm>
        </p:spPr>
        <p:txBody>
          <a:bodyPr/>
          <a:lstStyle/>
          <a:p>
            <a:r>
              <a:rPr lang="en-US" dirty="0" smtClean="0"/>
              <a:t>If two sources share the same group or attribute, they are assumed to implicitly support their co-member’s claims</a:t>
            </a:r>
          </a:p>
          <a:p>
            <a:pPr lvl="1"/>
            <a:r>
              <a:rPr lang="en-US" dirty="0" smtClean="0"/>
              <a:t>John and Sarah are “Republicans”, other Republicans implicitly support their claim that President Obama was born in Kenya</a:t>
            </a:r>
          </a:p>
          <a:p>
            <a:pPr lvl="1"/>
            <a:r>
              <a:rPr lang="en-US" dirty="0" smtClean="0"/>
              <a:t>If Kevin and Jill are “Democrats”, other Democrats implicitly split their support between Hawaii and Alaska</a:t>
            </a:r>
          </a:p>
          <a:p>
            <a:pPr lvl="1"/>
            <a:r>
              <a:rPr lang="en-US" dirty="0" smtClean="0"/>
              <a:t>If “Democrats” are very trustworthy, this will exclude Kenya</a:t>
            </a:r>
          </a:p>
          <a:p>
            <a:r>
              <a:rPr lang="en-US" dirty="0"/>
              <a:t>R</a:t>
            </a:r>
            <a:r>
              <a:rPr lang="en-US" dirty="0" smtClean="0"/>
              <a:t>edistribute weight to the claims made by co-members</a:t>
            </a:r>
          </a:p>
          <a:p>
            <a:r>
              <a:rPr lang="en-US" dirty="0" smtClean="0"/>
              <a:t>Simple idea, complex formula!</a:t>
            </a:r>
          </a:p>
        </p:txBody>
      </p:sp>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228600" y="5096637"/>
            <a:ext cx="8723850" cy="78801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 name="Slide Number Placeholder 2"/>
          <p:cNvSpPr>
            <a:spLocks noGrp="1"/>
          </p:cNvSpPr>
          <p:nvPr>
            <p:ph type="sldNum" sz="quarter" idx="11"/>
          </p:nvPr>
        </p:nvSpPr>
        <p:spPr/>
        <p:txBody>
          <a:bodyPr/>
          <a:lstStyle/>
          <a:p>
            <a:pPr>
              <a:defRPr/>
            </a:pPr>
            <a:fld id="{6CA5A8AD-66B9-4278-A4E9-C0262DD8FDB5}" type="slidenum">
              <a:rPr lang="en-US" altLang="zh-TW" smtClean="0"/>
              <a:pPr>
                <a:defRPr/>
              </a:pPr>
              <a:t>144</a:t>
            </a:fld>
            <a:endParaRPr lang="en-US" altLang="zh-TW" dirty="0"/>
          </a:p>
        </p:txBody>
      </p:sp>
    </p:spTree>
    <p:extLst>
      <p:ext uri="{BB962C8B-B14F-4D97-AF65-F5344CB8AC3E}">
        <p14:creationId xmlns:p14="http://schemas.microsoft.com/office/powerpoint/2010/main" val="400245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p:txBody>
          <a:bodyPr/>
          <a:lstStyle/>
          <a:p>
            <a:r>
              <a:rPr lang="en-US" dirty="0" smtClean="0"/>
              <a:t/>
            </a:r>
            <a:br>
              <a:rPr lang="en-US" dirty="0" smtClean="0"/>
            </a:br>
            <a:r>
              <a:rPr lang="en-US" dirty="0" smtClean="0"/>
              <a:t>Generalizing Fact-Finding Algorithms to Weighted Graphs</a:t>
            </a:r>
            <a:endParaRPr lang="en-US" baseline="-25000" dirty="0" smtClean="0"/>
          </a:p>
        </p:txBody>
      </p:sp>
      <p:sp>
        <p:nvSpPr>
          <p:cNvPr id="144386" name="Rectangle 3"/>
          <p:cNvSpPr>
            <a:spLocks noGrp="1"/>
          </p:cNvSpPr>
          <p:nvPr>
            <p:ph type="body" idx="1"/>
          </p:nvPr>
        </p:nvSpPr>
        <p:spPr>
          <a:xfrm>
            <a:off x="457200" y="1674557"/>
            <a:ext cx="8534400" cy="4910138"/>
          </a:xfrm>
        </p:spPr>
        <p:txBody>
          <a:bodyPr/>
          <a:lstStyle/>
          <a:p>
            <a:r>
              <a:rPr lang="en-US" dirty="0" smtClean="0"/>
              <a:t>Standard fact-finding algorithms do not use edge weights</a:t>
            </a:r>
          </a:p>
          <a:p>
            <a:r>
              <a:rPr lang="en-US" dirty="0" smtClean="0"/>
              <a:t>Able to mechanistically rewrite any fact-finder with a few simple rules (listed in [Pasternack &amp; Roth, 2011])</a:t>
            </a:r>
          </a:p>
          <a:p>
            <a:r>
              <a:rPr lang="en-US" dirty="0" smtClean="0"/>
              <a:t>For example, Sums becomes:</a:t>
            </a:r>
            <a:endParaRPr lang="pt-BR" dirty="0" smtClean="0"/>
          </a:p>
        </p:txBody>
      </p:sp>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915738" y="3505200"/>
            <a:ext cx="3395566" cy="13715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 name="Slide Number Placeholder 2"/>
          <p:cNvSpPr>
            <a:spLocks noGrp="1"/>
          </p:cNvSpPr>
          <p:nvPr>
            <p:ph type="sldNum" sz="quarter" idx="11"/>
          </p:nvPr>
        </p:nvSpPr>
        <p:spPr/>
        <p:txBody>
          <a:bodyPr/>
          <a:lstStyle/>
          <a:p>
            <a:pPr>
              <a:defRPr/>
            </a:pPr>
            <a:fld id="{6CA5A8AD-66B9-4278-A4E9-C0262DD8FDB5}" type="slidenum">
              <a:rPr lang="en-US" altLang="zh-TW" smtClean="0"/>
              <a:pPr>
                <a:defRPr/>
              </a:pPr>
              <a:t>145</a:t>
            </a:fld>
            <a:endParaRPr lang="en-US" altLang="zh-TW" dirty="0"/>
          </a:p>
        </p:txBody>
      </p:sp>
    </p:spTree>
    <p:extLst>
      <p:ext uri="{BB962C8B-B14F-4D97-AF65-F5344CB8AC3E}">
        <p14:creationId xmlns:p14="http://schemas.microsoft.com/office/powerpoint/2010/main" val="2011681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a:xfrm>
            <a:off x="152400" y="457200"/>
            <a:ext cx="8610600" cy="533400"/>
          </a:xfrm>
        </p:spPr>
        <p:txBody>
          <a:bodyPr/>
          <a:lstStyle/>
          <a:p>
            <a:r>
              <a:rPr lang="en-US" sz="3200" dirty="0" smtClean="0"/>
              <a:t>Group Membership and Attributes of the Sources</a:t>
            </a:r>
            <a:endParaRPr lang="en-US" sz="3200" baseline="-25000" dirty="0" smtClean="0"/>
          </a:p>
        </p:txBody>
      </p:sp>
      <p:sp>
        <p:nvSpPr>
          <p:cNvPr id="144386" name="Rectangle 3"/>
          <p:cNvSpPr>
            <a:spLocks noGrp="1"/>
          </p:cNvSpPr>
          <p:nvPr>
            <p:ph type="body" idx="1"/>
          </p:nvPr>
        </p:nvSpPr>
        <p:spPr>
          <a:xfrm>
            <a:off x="457200" y="1219200"/>
            <a:ext cx="8534400" cy="4910138"/>
          </a:xfrm>
        </p:spPr>
        <p:txBody>
          <a:bodyPr/>
          <a:lstStyle/>
          <a:p>
            <a:r>
              <a:rPr lang="en-US" dirty="0" smtClean="0"/>
              <a:t>We can also model groups and attributes as additional layers in a k-partite graph</a:t>
            </a:r>
          </a:p>
          <a:p>
            <a:r>
              <a:rPr lang="en-US" dirty="0" smtClean="0"/>
              <a:t>Often more efficient and more flexible than edge weights</a:t>
            </a:r>
            <a:endParaRPr lang="pt-BR" dirty="0" smtClean="0"/>
          </a:p>
        </p:txBody>
      </p:sp>
      <p:sp>
        <p:nvSpPr>
          <p:cNvPr id="6" name="Oval 5"/>
          <p:cNvSpPr/>
          <p:nvPr/>
        </p:nvSpPr>
        <p:spPr>
          <a:xfrm>
            <a:off x="1690687" y="39624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John</a:t>
            </a:r>
            <a:endParaRPr lang="en-US" sz="2000" b="0" dirty="0">
              <a:solidFill>
                <a:schemeClr val="tx1"/>
              </a:solidFill>
            </a:endParaRPr>
          </a:p>
        </p:txBody>
      </p:sp>
      <p:sp>
        <p:nvSpPr>
          <p:cNvPr id="7" name="Oval 6"/>
          <p:cNvSpPr/>
          <p:nvPr/>
        </p:nvSpPr>
        <p:spPr>
          <a:xfrm>
            <a:off x="2903537" y="3962401"/>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Sarah</a:t>
            </a:r>
            <a:endParaRPr lang="en-US" sz="2000" b="0" dirty="0">
              <a:solidFill>
                <a:schemeClr val="tx1"/>
              </a:solidFill>
            </a:endParaRPr>
          </a:p>
        </p:txBody>
      </p:sp>
      <p:sp>
        <p:nvSpPr>
          <p:cNvPr id="8" name="Oval 7"/>
          <p:cNvSpPr/>
          <p:nvPr/>
        </p:nvSpPr>
        <p:spPr>
          <a:xfrm>
            <a:off x="4116387" y="39624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Kevin</a:t>
            </a:r>
            <a:endParaRPr lang="en-US" sz="2000" b="0" dirty="0">
              <a:solidFill>
                <a:schemeClr val="tx1"/>
              </a:solidFill>
            </a:endParaRPr>
          </a:p>
        </p:txBody>
      </p:sp>
      <p:sp>
        <p:nvSpPr>
          <p:cNvPr id="9" name="Oval 8"/>
          <p:cNvSpPr/>
          <p:nvPr/>
        </p:nvSpPr>
        <p:spPr>
          <a:xfrm>
            <a:off x="5329237" y="39624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Jill</a:t>
            </a:r>
            <a:endParaRPr lang="en-US" sz="2000" b="0" dirty="0">
              <a:solidFill>
                <a:schemeClr val="tx1"/>
              </a:solidFill>
            </a:endParaRPr>
          </a:p>
        </p:txBody>
      </p:sp>
      <p:sp>
        <p:nvSpPr>
          <p:cNvPr id="10" name="Oval 9"/>
          <p:cNvSpPr/>
          <p:nvPr/>
        </p:nvSpPr>
        <p:spPr>
          <a:xfrm>
            <a:off x="2298700" y="5257799"/>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a:t>
            </a:r>
          </a:p>
          <a:p>
            <a:pPr algn="ctr"/>
            <a:r>
              <a:rPr lang="en-US" sz="1600" b="1" dirty="0" smtClean="0">
                <a:solidFill>
                  <a:schemeClr val="tx1"/>
                </a:solidFill>
              </a:rPr>
              <a:t>Kenya</a:t>
            </a:r>
            <a:endParaRPr lang="en-US" sz="1800" b="1" dirty="0">
              <a:solidFill>
                <a:schemeClr val="tx1"/>
              </a:solidFill>
            </a:endParaRPr>
          </a:p>
        </p:txBody>
      </p:sp>
      <p:sp>
        <p:nvSpPr>
          <p:cNvPr id="11" name="Oval 10"/>
          <p:cNvSpPr/>
          <p:nvPr/>
        </p:nvSpPr>
        <p:spPr>
          <a:xfrm>
            <a:off x="3508375" y="5257799"/>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 Hawaii</a:t>
            </a:r>
            <a:endParaRPr lang="en-US" sz="1800" b="1" dirty="0">
              <a:solidFill>
                <a:schemeClr val="tx1"/>
              </a:solidFill>
            </a:endParaRPr>
          </a:p>
        </p:txBody>
      </p:sp>
      <p:sp>
        <p:nvSpPr>
          <p:cNvPr id="12" name="Oval 11"/>
          <p:cNvSpPr/>
          <p:nvPr/>
        </p:nvSpPr>
        <p:spPr>
          <a:xfrm>
            <a:off x="4718050" y="5257799"/>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 Alaska</a:t>
            </a:r>
            <a:endParaRPr lang="en-US" sz="1800" b="1" dirty="0">
              <a:solidFill>
                <a:schemeClr val="tx1"/>
              </a:solidFill>
            </a:endParaRPr>
          </a:p>
        </p:txBody>
      </p:sp>
      <p:cxnSp>
        <p:nvCxnSpPr>
          <p:cNvPr id="13" name="Straight Connector 12"/>
          <p:cNvCxnSpPr>
            <a:stCxn id="6" idx="4"/>
            <a:endCxn id="10" idx="0"/>
          </p:cNvCxnSpPr>
          <p:nvPr/>
        </p:nvCxnSpPr>
        <p:spPr>
          <a:xfrm>
            <a:off x="2185987" y="4924428"/>
            <a:ext cx="608013" cy="33337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4"/>
            <a:endCxn id="10" idx="0"/>
          </p:cNvCxnSpPr>
          <p:nvPr/>
        </p:nvCxnSpPr>
        <p:spPr>
          <a:xfrm flipH="1">
            <a:off x="2794000" y="4924427"/>
            <a:ext cx="604837" cy="33337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4"/>
            <a:endCxn id="11" idx="0"/>
          </p:cNvCxnSpPr>
          <p:nvPr/>
        </p:nvCxnSpPr>
        <p:spPr>
          <a:xfrm flipH="1">
            <a:off x="4003675" y="4924428"/>
            <a:ext cx="608012" cy="33337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4"/>
            <a:endCxn id="12" idx="0"/>
          </p:cNvCxnSpPr>
          <p:nvPr/>
        </p:nvCxnSpPr>
        <p:spPr>
          <a:xfrm flipH="1">
            <a:off x="5213350" y="4924426"/>
            <a:ext cx="611187" cy="33337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905000" y="2752725"/>
            <a:ext cx="1676400" cy="962026"/>
          </a:xfrm>
          <a:prstGeom prst="ellipse">
            <a:avLst/>
          </a:prstGeom>
          <a:solidFill>
            <a:srgbClr val="CC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Republican</a:t>
            </a:r>
            <a:endParaRPr lang="en-US" sz="2000" b="0" dirty="0">
              <a:solidFill>
                <a:schemeClr val="tx1"/>
              </a:solidFill>
            </a:endParaRPr>
          </a:p>
        </p:txBody>
      </p:sp>
      <p:sp>
        <p:nvSpPr>
          <p:cNvPr id="30" name="Oval 29"/>
          <p:cNvSpPr/>
          <p:nvPr/>
        </p:nvSpPr>
        <p:spPr>
          <a:xfrm>
            <a:off x="4307682" y="2752725"/>
            <a:ext cx="1712118" cy="962026"/>
          </a:xfrm>
          <a:prstGeom prst="ellipse">
            <a:avLst/>
          </a:prstGeom>
          <a:solidFill>
            <a:srgbClr val="CC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Democrat</a:t>
            </a:r>
            <a:endParaRPr lang="en-US" sz="2000" b="0" dirty="0">
              <a:solidFill>
                <a:schemeClr val="tx1"/>
              </a:solidFill>
            </a:endParaRPr>
          </a:p>
        </p:txBody>
      </p:sp>
      <p:cxnSp>
        <p:nvCxnSpPr>
          <p:cNvPr id="35" name="Straight Connector 34"/>
          <p:cNvCxnSpPr>
            <a:stCxn id="29" idx="4"/>
            <a:endCxn id="6" idx="0"/>
          </p:cNvCxnSpPr>
          <p:nvPr/>
        </p:nvCxnSpPr>
        <p:spPr>
          <a:xfrm flipH="1">
            <a:off x="2185987" y="3714751"/>
            <a:ext cx="557213" cy="24765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9" idx="4"/>
            <a:endCxn id="7" idx="0"/>
          </p:cNvCxnSpPr>
          <p:nvPr/>
        </p:nvCxnSpPr>
        <p:spPr>
          <a:xfrm>
            <a:off x="2743200" y="3714751"/>
            <a:ext cx="655637" cy="2476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0" idx="4"/>
            <a:endCxn id="8" idx="0"/>
          </p:cNvCxnSpPr>
          <p:nvPr/>
        </p:nvCxnSpPr>
        <p:spPr>
          <a:xfrm flipH="1">
            <a:off x="4611687" y="3714751"/>
            <a:ext cx="552054" cy="24765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0" idx="4"/>
            <a:endCxn id="9" idx="0"/>
          </p:cNvCxnSpPr>
          <p:nvPr/>
        </p:nvCxnSpPr>
        <p:spPr>
          <a:xfrm>
            <a:off x="5163741" y="3714751"/>
            <a:ext cx="660796" cy="24764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pPr>
              <a:defRPr/>
            </a:pPr>
            <a:fld id="{6CA5A8AD-66B9-4278-A4E9-C0262DD8FDB5}" type="slidenum">
              <a:rPr lang="en-US" altLang="zh-TW" smtClean="0"/>
              <a:pPr>
                <a:defRPr/>
              </a:pPr>
              <a:t>146</a:t>
            </a:fld>
            <a:endParaRPr lang="en-US" altLang="zh-TW" dirty="0"/>
          </a:p>
        </p:txBody>
      </p:sp>
    </p:spTree>
    <p:extLst>
      <p:ext uri="{BB962C8B-B14F-4D97-AF65-F5344CB8AC3E}">
        <p14:creationId xmlns:p14="http://schemas.microsoft.com/office/powerpoint/2010/main" val="2735046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p:txBody>
          <a:bodyPr/>
          <a:lstStyle/>
          <a:p>
            <a:r>
              <a:rPr lang="en-US" dirty="0" smtClean="0"/>
              <a:t>K-Partite Fact-Finding</a:t>
            </a:r>
            <a:endParaRPr lang="en-US" baseline="-25000" dirty="0" smtClean="0"/>
          </a:p>
        </p:txBody>
      </p:sp>
      <p:sp>
        <p:nvSpPr>
          <p:cNvPr id="144386" name="Rectangle 3"/>
          <p:cNvSpPr>
            <a:spLocks noGrp="1"/>
          </p:cNvSpPr>
          <p:nvPr>
            <p:ph type="body" idx="1"/>
          </p:nvPr>
        </p:nvSpPr>
        <p:spPr>
          <a:xfrm>
            <a:off x="457200" y="1219200"/>
            <a:ext cx="8534400" cy="4910138"/>
          </a:xfrm>
        </p:spPr>
        <p:txBody>
          <a:bodyPr/>
          <a:lstStyle/>
          <a:p>
            <a:r>
              <a:rPr lang="en-US" sz="2800" dirty="0" smtClean="0"/>
              <a:t>Source trust (T) and claim belief (B) functions generalize to “Up” and “Down” functions</a:t>
            </a:r>
          </a:p>
          <a:p>
            <a:pPr lvl="1"/>
            <a:r>
              <a:rPr lang="en-US" sz="2400" dirty="0" smtClean="0"/>
              <a:t>“Up” calculates the trustworthiness of an entity given its children</a:t>
            </a:r>
          </a:p>
          <a:p>
            <a:pPr lvl="1"/>
            <a:r>
              <a:rPr lang="en-US" sz="2400" dirty="0" smtClean="0"/>
              <a:t>“Down” calculates the belief or trustworthiness of an entity given its parents</a:t>
            </a:r>
          </a:p>
        </p:txBody>
      </p:sp>
      <p:sp>
        <p:nvSpPr>
          <p:cNvPr id="2" name="Slide Number Placeholder 1"/>
          <p:cNvSpPr>
            <a:spLocks noGrp="1"/>
          </p:cNvSpPr>
          <p:nvPr>
            <p:ph type="sldNum" sz="quarter" idx="11"/>
          </p:nvPr>
        </p:nvSpPr>
        <p:spPr/>
        <p:txBody>
          <a:bodyPr/>
          <a:lstStyle/>
          <a:p>
            <a:pPr>
              <a:defRPr/>
            </a:pPr>
            <a:fld id="{6CA5A8AD-66B9-4278-A4E9-C0262DD8FDB5}" type="slidenum">
              <a:rPr lang="en-US" altLang="zh-TW" smtClean="0"/>
              <a:pPr>
                <a:defRPr/>
              </a:pPr>
              <a:t>147</a:t>
            </a:fld>
            <a:endParaRPr lang="en-US" altLang="zh-TW" dirty="0"/>
          </a:p>
        </p:txBody>
      </p:sp>
    </p:spTree>
    <p:extLst>
      <p:ext uri="{BB962C8B-B14F-4D97-AF65-F5344CB8AC3E}">
        <p14:creationId xmlns:p14="http://schemas.microsoft.com/office/powerpoint/2010/main" val="878261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p:txBody>
          <a:bodyPr/>
          <a:lstStyle/>
          <a:p>
            <a:r>
              <a:rPr lang="en-US" sz="3600" dirty="0" smtClean="0"/>
              <a:t>Running Fact-Finders on K-Partite Graphs</a:t>
            </a:r>
            <a:endParaRPr lang="en-US" sz="3600" baseline="-25000" dirty="0" smtClean="0"/>
          </a:p>
        </p:txBody>
      </p:sp>
      <p:sp>
        <p:nvSpPr>
          <p:cNvPr id="6" name="Oval 5"/>
          <p:cNvSpPr/>
          <p:nvPr/>
        </p:nvSpPr>
        <p:spPr>
          <a:xfrm>
            <a:off x="2411412" y="3267077"/>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John</a:t>
            </a:r>
            <a:endParaRPr lang="en-US" sz="2000" b="0" dirty="0">
              <a:solidFill>
                <a:schemeClr val="tx1"/>
              </a:solidFill>
            </a:endParaRPr>
          </a:p>
        </p:txBody>
      </p:sp>
      <p:sp>
        <p:nvSpPr>
          <p:cNvPr id="7" name="Oval 6"/>
          <p:cNvSpPr/>
          <p:nvPr/>
        </p:nvSpPr>
        <p:spPr>
          <a:xfrm>
            <a:off x="3624262" y="3267076"/>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Sarah</a:t>
            </a:r>
            <a:endParaRPr lang="en-US" sz="2000" b="0" dirty="0">
              <a:solidFill>
                <a:schemeClr val="tx1"/>
              </a:solidFill>
            </a:endParaRPr>
          </a:p>
        </p:txBody>
      </p:sp>
      <p:sp>
        <p:nvSpPr>
          <p:cNvPr id="8" name="Oval 7"/>
          <p:cNvSpPr/>
          <p:nvPr/>
        </p:nvSpPr>
        <p:spPr>
          <a:xfrm>
            <a:off x="4837112" y="3267077"/>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Kevin</a:t>
            </a:r>
            <a:endParaRPr lang="en-US" sz="2000" b="0" dirty="0">
              <a:solidFill>
                <a:schemeClr val="tx1"/>
              </a:solidFill>
            </a:endParaRPr>
          </a:p>
        </p:txBody>
      </p:sp>
      <p:sp>
        <p:nvSpPr>
          <p:cNvPr id="9" name="Oval 8"/>
          <p:cNvSpPr/>
          <p:nvPr/>
        </p:nvSpPr>
        <p:spPr>
          <a:xfrm>
            <a:off x="6049962" y="3267075"/>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Jill</a:t>
            </a:r>
            <a:endParaRPr lang="en-US" sz="2000" b="0" dirty="0">
              <a:solidFill>
                <a:schemeClr val="tx1"/>
              </a:solidFill>
            </a:endParaRPr>
          </a:p>
        </p:txBody>
      </p:sp>
      <p:sp>
        <p:nvSpPr>
          <p:cNvPr id="10" name="Oval 9"/>
          <p:cNvSpPr/>
          <p:nvPr/>
        </p:nvSpPr>
        <p:spPr>
          <a:xfrm>
            <a:off x="3019425" y="4562474"/>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a:t>
            </a:r>
          </a:p>
          <a:p>
            <a:pPr algn="ctr"/>
            <a:r>
              <a:rPr lang="en-US" sz="1600" b="1" dirty="0" smtClean="0">
                <a:solidFill>
                  <a:schemeClr val="tx1"/>
                </a:solidFill>
              </a:rPr>
              <a:t>Kenya</a:t>
            </a:r>
            <a:endParaRPr lang="en-US" sz="1800" b="1" dirty="0">
              <a:solidFill>
                <a:schemeClr val="tx1"/>
              </a:solidFill>
            </a:endParaRPr>
          </a:p>
        </p:txBody>
      </p:sp>
      <p:sp>
        <p:nvSpPr>
          <p:cNvPr id="11" name="Oval 10"/>
          <p:cNvSpPr/>
          <p:nvPr/>
        </p:nvSpPr>
        <p:spPr>
          <a:xfrm>
            <a:off x="4229100" y="4562474"/>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 Hawaii</a:t>
            </a:r>
            <a:endParaRPr lang="en-US" sz="1800" b="1" dirty="0">
              <a:solidFill>
                <a:schemeClr val="tx1"/>
              </a:solidFill>
            </a:endParaRPr>
          </a:p>
        </p:txBody>
      </p:sp>
      <p:sp>
        <p:nvSpPr>
          <p:cNvPr id="12" name="Oval 11"/>
          <p:cNvSpPr/>
          <p:nvPr/>
        </p:nvSpPr>
        <p:spPr>
          <a:xfrm>
            <a:off x="5438775" y="4562474"/>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 born in Alaska</a:t>
            </a:r>
            <a:endParaRPr lang="en-US" sz="1800" b="1" dirty="0">
              <a:solidFill>
                <a:schemeClr val="tx1"/>
              </a:solidFill>
            </a:endParaRPr>
          </a:p>
        </p:txBody>
      </p:sp>
      <p:cxnSp>
        <p:nvCxnSpPr>
          <p:cNvPr id="13" name="Straight Connector 12"/>
          <p:cNvCxnSpPr>
            <a:stCxn id="6" idx="4"/>
            <a:endCxn id="10" idx="0"/>
          </p:cNvCxnSpPr>
          <p:nvPr/>
        </p:nvCxnSpPr>
        <p:spPr>
          <a:xfrm>
            <a:off x="2906712" y="4229103"/>
            <a:ext cx="608013" cy="33337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4"/>
            <a:endCxn id="10" idx="0"/>
          </p:cNvCxnSpPr>
          <p:nvPr/>
        </p:nvCxnSpPr>
        <p:spPr>
          <a:xfrm flipH="1">
            <a:off x="3514725" y="4229102"/>
            <a:ext cx="604837" cy="33337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4"/>
            <a:endCxn id="11" idx="0"/>
          </p:cNvCxnSpPr>
          <p:nvPr/>
        </p:nvCxnSpPr>
        <p:spPr>
          <a:xfrm flipH="1">
            <a:off x="4724400" y="4229103"/>
            <a:ext cx="608012" cy="33337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4"/>
            <a:endCxn id="12" idx="0"/>
          </p:cNvCxnSpPr>
          <p:nvPr/>
        </p:nvCxnSpPr>
        <p:spPr>
          <a:xfrm flipH="1">
            <a:off x="5934075" y="4229101"/>
            <a:ext cx="611187" cy="33337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667001" y="2057400"/>
            <a:ext cx="1676400" cy="962026"/>
          </a:xfrm>
          <a:prstGeom prst="ellipse">
            <a:avLst/>
          </a:prstGeom>
          <a:solidFill>
            <a:srgbClr val="CC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Republican</a:t>
            </a:r>
            <a:endParaRPr lang="en-US" sz="2000" b="0" dirty="0">
              <a:solidFill>
                <a:schemeClr val="tx1"/>
              </a:solidFill>
            </a:endParaRPr>
          </a:p>
        </p:txBody>
      </p:sp>
      <p:sp>
        <p:nvSpPr>
          <p:cNvPr id="30" name="Oval 29"/>
          <p:cNvSpPr/>
          <p:nvPr/>
        </p:nvSpPr>
        <p:spPr>
          <a:xfrm>
            <a:off x="5028406" y="2057400"/>
            <a:ext cx="1753394" cy="962026"/>
          </a:xfrm>
          <a:prstGeom prst="ellipse">
            <a:avLst/>
          </a:prstGeom>
          <a:solidFill>
            <a:srgbClr val="CC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0" dirty="0" smtClean="0">
                <a:solidFill>
                  <a:schemeClr val="tx1"/>
                </a:solidFill>
              </a:rPr>
              <a:t>Democrat</a:t>
            </a:r>
            <a:endParaRPr lang="en-US" sz="2000" b="0" dirty="0">
              <a:solidFill>
                <a:schemeClr val="tx1"/>
              </a:solidFill>
            </a:endParaRPr>
          </a:p>
        </p:txBody>
      </p:sp>
      <p:cxnSp>
        <p:nvCxnSpPr>
          <p:cNvPr id="35" name="Straight Connector 34"/>
          <p:cNvCxnSpPr>
            <a:stCxn id="29" idx="4"/>
            <a:endCxn id="6" idx="0"/>
          </p:cNvCxnSpPr>
          <p:nvPr/>
        </p:nvCxnSpPr>
        <p:spPr>
          <a:xfrm flipH="1">
            <a:off x="2906712" y="3019426"/>
            <a:ext cx="598489" cy="24765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9" idx="4"/>
            <a:endCxn id="7" idx="0"/>
          </p:cNvCxnSpPr>
          <p:nvPr/>
        </p:nvCxnSpPr>
        <p:spPr>
          <a:xfrm>
            <a:off x="3505201" y="3019426"/>
            <a:ext cx="614361" cy="2476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0" idx="4"/>
            <a:endCxn id="8" idx="0"/>
          </p:cNvCxnSpPr>
          <p:nvPr/>
        </p:nvCxnSpPr>
        <p:spPr>
          <a:xfrm flipH="1">
            <a:off x="5332412" y="3019426"/>
            <a:ext cx="572691" cy="24765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0" idx="4"/>
            <a:endCxn id="9" idx="0"/>
          </p:cNvCxnSpPr>
          <p:nvPr/>
        </p:nvCxnSpPr>
        <p:spPr>
          <a:xfrm>
            <a:off x="5905103" y="3019426"/>
            <a:ext cx="640159" cy="24764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73506" y="3570698"/>
            <a:ext cx="923651" cy="461665"/>
          </a:xfrm>
          <a:prstGeom prst="rect">
            <a:avLst/>
          </a:prstGeom>
          <a:noFill/>
        </p:spPr>
        <p:txBody>
          <a:bodyPr wrap="none" rtlCol="0">
            <a:spAutoFit/>
          </a:bodyPr>
          <a:lstStyle/>
          <a:p>
            <a:r>
              <a:rPr lang="en-US" b="0" dirty="0" smtClean="0">
                <a:latin typeface="Bookman Old Style"/>
              </a:rPr>
              <a:t>U</a:t>
            </a:r>
            <a:r>
              <a:rPr lang="en-US" b="0" baseline="-25000" dirty="0" smtClean="0">
                <a:latin typeface="Gill Sans MT"/>
              </a:rPr>
              <a:t>2</a:t>
            </a:r>
            <a:r>
              <a:rPr lang="en-US" b="0" dirty="0" smtClean="0">
                <a:latin typeface="Bookman Old Style"/>
              </a:rPr>
              <a:t>(S</a:t>
            </a:r>
            <a:r>
              <a:rPr lang="en-US" b="0" dirty="0" smtClean="0">
                <a:latin typeface="+mn-lt"/>
              </a:rPr>
              <a:t>)</a:t>
            </a:r>
            <a:endParaRPr lang="en-US" b="0" dirty="0">
              <a:latin typeface="+mn-lt"/>
            </a:endParaRPr>
          </a:p>
        </p:txBody>
      </p:sp>
      <p:sp>
        <p:nvSpPr>
          <p:cNvPr id="23" name="TextBox 22"/>
          <p:cNvSpPr txBox="1"/>
          <p:nvPr/>
        </p:nvSpPr>
        <p:spPr>
          <a:xfrm>
            <a:off x="1502511" y="2272013"/>
            <a:ext cx="966931" cy="461665"/>
          </a:xfrm>
          <a:prstGeom prst="rect">
            <a:avLst/>
          </a:prstGeom>
          <a:noFill/>
        </p:spPr>
        <p:txBody>
          <a:bodyPr wrap="none" rtlCol="0">
            <a:spAutoFit/>
          </a:bodyPr>
          <a:lstStyle/>
          <a:p>
            <a:r>
              <a:rPr lang="en-US" b="0" dirty="0" smtClean="0">
                <a:latin typeface="Bookman Old Style"/>
              </a:rPr>
              <a:t>U</a:t>
            </a:r>
            <a:r>
              <a:rPr lang="en-US" b="0" baseline="-25000" dirty="0" smtClean="0">
                <a:latin typeface="Gill Sans MT"/>
              </a:rPr>
              <a:t>3</a:t>
            </a:r>
            <a:r>
              <a:rPr lang="en-US" b="0" dirty="0" smtClean="0">
                <a:latin typeface="Bookman Old Style"/>
              </a:rPr>
              <a:t>(G</a:t>
            </a:r>
            <a:r>
              <a:rPr lang="en-US" b="0" dirty="0" smtClean="0">
                <a:latin typeface="+mn-lt"/>
              </a:rPr>
              <a:t>)</a:t>
            </a:r>
            <a:endParaRPr lang="en-US" b="0" dirty="0">
              <a:latin typeface="+mn-lt"/>
            </a:endParaRPr>
          </a:p>
        </p:txBody>
      </p:sp>
      <p:sp>
        <p:nvSpPr>
          <p:cNvPr id="24" name="TextBox 23"/>
          <p:cNvSpPr txBox="1"/>
          <p:nvPr/>
        </p:nvSpPr>
        <p:spPr>
          <a:xfrm>
            <a:off x="1521747" y="5047592"/>
            <a:ext cx="947695" cy="461665"/>
          </a:xfrm>
          <a:prstGeom prst="rect">
            <a:avLst/>
          </a:prstGeom>
          <a:noFill/>
        </p:spPr>
        <p:txBody>
          <a:bodyPr wrap="none" rtlCol="0">
            <a:spAutoFit/>
          </a:bodyPr>
          <a:lstStyle/>
          <a:p>
            <a:r>
              <a:rPr lang="en-US" b="0" dirty="0" smtClean="0">
                <a:latin typeface="Bookman Old Style"/>
              </a:rPr>
              <a:t>U</a:t>
            </a:r>
            <a:r>
              <a:rPr lang="en-US" b="0" baseline="-25000" dirty="0" smtClean="0">
                <a:latin typeface="Gill Sans MT"/>
              </a:rPr>
              <a:t>1</a:t>
            </a:r>
            <a:r>
              <a:rPr lang="en-US" b="0" dirty="0" smtClean="0">
                <a:latin typeface="Bookman Old Style"/>
              </a:rPr>
              <a:t>(C</a:t>
            </a:r>
            <a:r>
              <a:rPr lang="en-US" b="0" dirty="0" smtClean="0">
                <a:latin typeface="+mn-lt"/>
              </a:rPr>
              <a:t>)</a:t>
            </a:r>
            <a:endParaRPr lang="en-US" b="0" dirty="0">
              <a:latin typeface="+mn-lt"/>
            </a:endParaRPr>
          </a:p>
        </p:txBody>
      </p:sp>
      <p:sp>
        <p:nvSpPr>
          <p:cNvPr id="25" name="TextBox 24"/>
          <p:cNvSpPr txBox="1"/>
          <p:nvPr/>
        </p:nvSpPr>
        <p:spPr>
          <a:xfrm>
            <a:off x="7208268" y="3528908"/>
            <a:ext cx="930063" cy="461665"/>
          </a:xfrm>
          <a:prstGeom prst="rect">
            <a:avLst/>
          </a:prstGeom>
          <a:noFill/>
        </p:spPr>
        <p:txBody>
          <a:bodyPr wrap="none" rtlCol="0">
            <a:spAutoFit/>
          </a:bodyPr>
          <a:lstStyle/>
          <a:p>
            <a:r>
              <a:rPr lang="en-US" b="0" dirty="0">
                <a:latin typeface="Bookman Old Style"/>
              </a:rPr>
              <a:t>D</a:t>
            </a:r>
            <a:r>
              <a:rPr lang="en-US" b="0" baseline="-25000" dirty="0" smtClean="0">
                <a:latin typeface="Gill Sans MT"/>
              </a:rPr>
              <a:t>2</a:t>
            </a:r>
            <a:r>
              <a:rPr lang="en-US" b="0" dirty="0" smtClean="0">
                <a:latin typeface="Bookman Old Style"/>
              </a:rPr>
              <a:t>(S</a:t>
            </a:r>
            <a:r>
              <a:rPr lang="en-US" b="0" dirty="0" smtClean="0">
                <a:latin typeface="+mn-lt"/>
              </a:rPr>
              <a:t>)</a:t>
            </a:r>
            <a:endParaRPr lang="en-US" b="0" dirty="0">
              <a:latin typeface="+mn-lt"/>
            </a:endParaRPr>
          </a:p>
        </p:txBody>
      </p:sp>
      <p:sp>
        <p:nvSpPr>
          <p:cNvPr id="26" name="TextBox 25"/>
          <p:cNvSpPr txBox="1"/>
          <p:nvPr/>
        </p:nvSpPr>
        <p:spPr>
          <a:xfrm>
            <a:off x="7231225" y="2095418"/>
            <a:ext cx="973343" cy="461665"/>
          </a:xfrm>
          <a:prstGeom prst="rect">
            <a:avLst/>
          </a:prstGeom>
          <a:noFill/>
        </p:spPr>
        <p:txBody>
          <a:bodyPr wrap="none" rtlCol="0">
            <a:spAutoFit/>
          </a:bodyPr>
          <a:lstStyle/>
          <a:p>
            <a:r>
              <a:rPr lang="en-US" b="0" dirty="0">
                <a:latin typeface="Bookman Old Style"/>
              </a:rPr>
              <a:t>D</a:t>
            </a:r>
            <a:r>
              <a:rPr lang="en-US" b="0" baseline="-25000" dirty="0" smtClean="0">
                <a:latin typeface="Gill Sans MT"/>
              </a:rPr>
              <a:t>3</a:t>
            </a:r>
            <a:r>
              <a:rPr lang="en-US" b="0" dirty="0" smtClean="0">
                <a:latin typeface="Bookman Old Style"/>
              </a:rPr>
              <a:t>(G</a:t>
            </a:r>
            <a:r>
              <a:rPr lang="en-US" b="0" dirty="0" smtClean="0">
                <a:latin typeface="+mn-lt"/>
              </a:rPr>
              <a:t>)</a:t>
            </a:r>
            <a:endParaRPr lang="en-US" b="0" dirty="0">
              <a:latin typeface="+mn-lt"/>
            </a:endParaRPr>
          </a:p>
        </p:txBody>
      </p:sp>
      <p:sp>
        <p:nvSpPr>
          <p:cNvPr id="27" name="TextBox 26"/>
          <p:cNvSpPr txBox="1"/>
          <p:nvPr/>
        </p:nvSpPr>
        <p:spPr>
          <a:xfrm>
            <a:off x="7231225" y="5026419"/>
            <a:ext cx="954107" cy="461665"/>
          </a:xfrm>
          <a:prstGeom prst="rect">
            <a:avLst/>
          </a:prstGeom>
          <a:noFill/>
        </p:spPr>
        <p:txBody>
          <a:bodyPr wrap="none" rtlCol="0">
            <a:spAutoFit/>
          </a:bodyPr>
          <a:lstStyle/>
          <a:p>
            <a:r>
              <a:rPr lang="en-US" b="0" dirty="0">
                <a:latin typeface="Bookman Old Style"/>
              </a:rPr>
              <a:t>D</a:t>
            </a:r>
            <a:r>
              <a:rPr lang="en-US" b="0" baseline="-25000" dirty="0" smtClean="0">
                <a:latin typeface="Gill Sans MT"/>
              </a:rPr>
              <a:t>1</a:t>
            </a:r>
            <a:r>
              <a:rPr lang="en-US" b="0" dirty="0" smtClean="0">
                <a:latin typeface="Bookman Old Style"/>
              </a:rPr>
              <a:t>(C</a:t>
            </a:r>
            <a:r>
              <a:rPr lang="en-US" b="0" dirty="0" smtClean="0">
                <a:latin typeface="+mn-lt"/>
              </a:rPr>
              <a:t>)</a:t>
            </a:r>
            <a:endParaRPr lang="en-US" b="0" dirty="0">
              <a:latin typeface="+mn-lt"/>
            </a:endParaRPr>
          </a:p>
        </p:txBody>
      </p:sp>
      <p:sp>
        <p:nvSpPr>
          <p:cNvPr id="28" name="Up Arrow 27"/>
          <p:cNvSpPr/>
          <p:nvPr/>
        </p:nvSpPr>
        <p:spPr>
          <a:xfrm>
            <a:off x="1728306" y="4020907"/>
            <a:ext cx="347260" cy="8388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a:off x="1698144" y="2850686"/>
            <a:ext cx="347260" cy="6665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Turn Arrow 31"/>
          <p:cNvSpPr/>
          <p:nvPr/>
        </p:nvSpPr>
        <p:spPr>
          <a:xfrm>
            <a:off x="1796267" y="1499759"/>
            <a:ext cx="5912012" cy="557641"/>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a:t>
            </a:r>
            <a:endParaRPr lang="en-US" dirty="0">
              <a:solidFill>
                <a:srgbClr val="00B050"/>
              </a:solidFill>
            </a:endParaRPr>
          </a:p>
        </p:txBody>
      </p:sp>
      <p:sp>
        <p:nvSpPr>
          <p:cNvPr id="33" name="Up Arrow 32"/>
          <p:cNvSpPr/>
          <p:nvPr/>
        </p:nvSpPr>
        <p:spPr>
          <a:xfrm flipV="1">
            <a:off x="7433839" y="2812593"/>
            <a:ext cx="347260" cy="6613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p:cNvSpPr/>
          <p:nvPr/>
        </p:nvSpPr>
        <p:spPr>
          <a:xfrm flipV="1">
            <a:off x="7427399" y="4020906"/>
            <a:ext cx="347260" cy="8309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Turn Arrow 35"/>
          <p:cNvSpPr/>
          <p:nvPr/>
        </p:nvSpPr>
        <p:spPr>
          <a:xfrm flipH="1" flipV="1">
            <a:off x="1758167" y="5524500"/>
            <a:ext cx="5911332" cy="517453"/>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a:t>
            </a:r>
            <a:endParaRPr lang="en-US" dirty="0">
              <a:solidFill>
                <a:srgbClr val="00B050"/>
              </a:solidFill>
            </a:endParaRPr>
          </a:p>
        </p:txBody>
      </p:sp>
      <p:sp>
        <p:nvSpPr>
          <p:cNvPr id="2" name="Slide Number Placeholder 1"/>
          <p:cNvSpPr>
            <a:spLocks noGrp="1"/>
          </p:cNvSpPr>
          <p:nvPr>
            <p:ph type="sldNum" sz="quarter" idx="11"/>
          </p:nvPr>
        </p:nvSpPr>
        <p:spPr/>
        <p:txBody>
          <a:bodyPr/>
          <a:lstStyle/>
          <a:p>
            <a:pPr>
              <a:defRPr/>
            </a:pPr>
            <a:fld id="{6CA5A8AD-66B9-4278-A4E9-C0262DD8FDB5}" type="slidenum">
              <a:rPr lang="en-US" altLang="zh-TW" smtClean="0"/>
              <a:pPr>
                <a:defRPr/>
              </a:pPr>
              <a:t>148</a:t>
            </a:fld>
            <a:endParaRPr lang="en-US" altLang="zh-TW" dirty="0"/>
          </a:p>
        </p:txBody>
      </p:sp>
    </p:spTree>
    <p:extLst>
      <p:ext uri="{BB962C8B-B14F-4D97-AF65-F5344CB8AC3E}">
        <p14:creationId xmlns:p14="http://schemas.microsoft.com/office/powerpoint/2010/main" val="1812905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p:cNvSpPr>
          <p:nvPr>
            <p:ph type="title" idx="4294967295"/>
          </p:nvPr>
        </p:nvSpPr>
        <p:spPr>
          <a:xfrm>
            <a:off x="457200" y="228600"/>
            <a:ext cx="8458200" cy="990600"/>
          </a:xfrm>
        </p:spPr>
        <p:txBody>
          <a:bodyPr/>
          <a:lstStyle/>
          <a:p>
            <a:r>
              <a:rPr lang="en-US" dirty="0" smtClean="0"/>
              <a:t>Experiments</a:t>
            </a:r>
            <a:endParaRPr lang="en-US" sz="2400" dirty="0" smtClean="0"/>
          </a:p>
        </p:txBody>
      </p:sp>
      <p:sp>
        <p:nvSpPr>
          <p:cNvPr id="215043" name="Content Placeholder 14"/>
          <p:cNvSpPr>
            <a:spLocks noGrp="1"/>
          </p:cNvSpPr>
          <p:nvPr>
            <p:ph idx="4294967295"/>
          </p:nvPr>
        </p:nvSpPr>
        <p:spPr>
          <a:xfrm>
            <a:off x="457200" y="1219200"/>
            <a:ext cx="8382000" cy="4910138"/>
          </a:xfrm>
        </p:spPr>
        <p:txBody>
          <a:bodyPr/>
          <a:lstStyle/>
          <a:p>
            <a:r>
              <a:rPr lang="en-US" dirty="0" smtClean="0"/>
              <a:t>We’ll go over two sets of experiments that use the Wikipedia population </a:t>
            </a:r>
            <a:r>
              <a:rPr lang="en-US" dirty="0" err="1" smtClean="0"/>
              <a:t>infobox</a:t>
            </a:r>
            <a:r>
              <a:rPr lang="en-US" dirty="0" smtClean="0"/>
              <a:t> data</a:t>
            </a:r>
          </a:p>
          <a:p>
            <a:pPr lvl="1"/>
            <a:r>
              <a:rPr lang="en-US" dirty="0" smtClean="0"/>
              <a:t>Groups with </a:t>
            </a:r>
            <a:r>
              <a:rPr lang="en-US" dirty="0"/>
              <a:t>w</a:t>
            </a:r>
            <a:r>
              <a:rPr lang="en-US" dirty="0" smtClean="0"/>
              <a:t>eighted assertions </a:t>
            </a:r>
          </a:p>
          <a:p>
            <a:pPr lvl="1"/>
            <a:r>
              <a:rPr lang="en-US" dirty="0" smtClean="0"/>
              <a:t>Groups as an additional layer</a:t>
            </a:r>
          </a:p>
          <a:p>
            <a:r>
              <a:rPr lang="en-US" dirty="0" smtClean="0"/>
              <a:t>More results can be found in [Pasternack &amp; Roth, 2011]</a:t>
            </a:r>
          </a:p>
          <a:p>
            <a:r>
              <a:rPr lang="en-US" dirty="0" smtClean="0"/>
              <a:t>All experiments show that the additional information used in generalized fact-finding yields significantly more accurate trust decisions</a:t>
            </a:r>
          </a:p>
          <a:p>
            <a:pPr lvl="3"/>
            <a:endParaRPr lang="en-US" dirty="0" smtClean="0"/>
          </a:p>
          <a:p>
            <a:pPr marL="1143000" lvl="2"/>
            <a:endParaRPr lang="en-US" dirty="0" smtClean="0"/>
          </a:p>
          <a:p>
            <a:pPr lvl="1"/>
            <a:endParaRPr lang="en-US" dirty="0" smtClean="0"/>
          </a:p>
          <a:p>
            <a:pPr lvl="1"/>
            <a:endParaRPr lang="en-US" dirty="0" smtClean="0"/>
          </a:p>
          <a:p>
            <a:pPr lvl="1"/>
            <a:endParaRPr lang="en-US" dirty="0" smtClean="0"/>
          </a:p>
          <a:p>
            <a:endParaRPr lang="en-US" dirty="0" smtClean="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149</a:t>
            </a:fld>
            <a:endParaRPr lang="en-US" altLang="zh-TW" dirty="0"/>
          </a:p>
        </p:txBody>
      </p:sp>
    </p:spTree>
    <p:extLst>
      <p:ext uri="{BB962C8B-B14F-4D97-AF65-F5344CB8AC3E}">
        <p14:creationId xmlns:p14="http://schemas.microsoft.com/office/powerpoint/2010/main" val="107422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8172"/>
            <a:ext cx="8763000" cy="533400"/>
          </a:xfrm>
        </p:spPr>
        <p:txBody>
          <a:bodyPr/>
          <a:lstStyle/>
          <a:p>
            <a:r>
              <a:rPr lang="en-US" dirty="0" smtClean="0"/>
              <a:t>2. Constrained Trustworthiness Models</a:t>
            </a:r>
            <a:endParaRPr lang="en-US" dirty="0"/>
          </a:p>
        </p:txBody>
      </p:sp>
      <p:sp>
        <p:nvSpPr>
          <p:cNvPr id="28" name="Content Placeholder 27"/>
          <p:cNvSpPr>
            <a:spLocks noGrp="1"/>
          </p:cNvSpPr>
          <p:nvPr>
            <p:ph idx="1"/>
          </p:nvPr>
        </p:nvSpPr>
        <p:spPr>
          <a:xfrm>
            <a:off x="4000500" y="990600"/>
            <a:ext cx="3848100" cy="2492829"/>
          </a:xfrm>
        </p:spPr>
        <p:txBody>
          <a:bodyPr/>
          <a:lstStyle/>
          <a:p>
            <a:r>
              <a:rPr lang="en-US" dirty="0" smtClean="0"/>
              <a:t>Hubs-Authority style</a:t>
            </a:r>
          </a:p>
          <a:p>
            <a:endParaRPr lang="en-US" dirty="0" smtClean="0"/>
          </a:p>
          <a:p>
            <a:endParaRPr lang="en-US" dirty="0" smtClean="0"/>
          </a:p>
          <a:p>
            <a:endParaRPr lang="en-US" dirty="0"/>
          </a:p>
          <a:p>
            <a:pPr marL="0" indent="0">
              <a:buNone/>
            </a:pPr>
            <a:endParaRPr lang="en-US" dirty="0"/>
          </a:p>
        </p:txBody>
      </p:sp>
      <p:grpSp>
        <p:nvGrpSpPr>
          <p:cNvPr id="17" name="Group 16"/>
          <p:cNvGrpSpPr/>
          <p:nvPr/>
        </p:nvGrpSpPr>
        <p:grpSpPr>
          <a:xfrm>
            <a:off x="298938" y="1123168"/>
            <a:ext cx="3282462" cy="2865664"/>
            <a:chOff x="1066800" y="1371600"/>
            <a:chExt cx="4800600" cy="3962400"/>
          </a:xfrm>
        </p:grpSpPr>
        <p:sp>
          <p:nvSpPr>
            <p:cNvPr id="8" name="Oval 7"/>
            <p:cNvSpPr/>
            <p:nvPr/>
          </p:nvSpPr>
          <p:spPr>
            <a:xfrm>
              <a:off x="1066800" y="4724400"/>
              <a:ext cx="609600" cy="609600"/>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a:t>
              </a:r>
              <a:r>
                <a:rPr lang="en-US" sz="1200" baseline="-25000" dirty="0" smtClean="0">
                  <a:solidFill>
                    <a:schemeClr val="tx1"/>
                  </a:solidFill>
                </a:rPr>
                <a:t>5</a:t>
              </a:r>
              <a:endParaRPr lang="en-US" sz="1200" baseline="-25000" dirty="0">
                <a:solidFill>
                  <a:schemeClr val="tx1"/>
                </a:solidFill>
              </a:endParaRPr>
            </a:p>
          </p:txBody>
        </p:sp>
        <p:sp>
          <p:nvSpPr>
            <p:cNvPr id="4" name="Oval 3"/>
            <p:cNvSpPr/>
            <p:nvPr/>
          </p:nvSpPr>
          <p:spPr>
            <a:xfrm>
              <a:off x="1066800" y="1371600"/>
              <a:ext cx="609600" cy="609600"/>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a:t>
              </a:r>
              <a:r>
                <a:rPr lang="en-US" sz="1200" baseline="-25000" dirty="0" smtClean="0">
                  <a:solidFill>
                    <a:schemeClr val="tx1"/>
                  </a:solidFill>
                </a:rPr>
                <a:t>1</a:t>
              </a:r>
              <a:endParaRPr lang="en-US" sz="1200" baseline="-25000" dirty="0">
                <a:solidFill>
                  <a:schemeClr val="tx1"/>
                </a:solidFill>
              </a:endParaRPr>
            </a:p>
          </p:txBody>
        </p:sp>
        <p:sp>
          <p:nvSpPr>
            <p:cNvPr id="5" name="Oval 4"/>
            <p:cNvSpPr/>
            <p:nvPr/>
          </p:nvSpPr>
          <p:spPr>
            <a:xfrm>
              <a:off x="1066800" y="2137229"/>
              <a:ext cx="609600" cy="609600"/>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a:t>
              </a:r>
              <a:r>
                <a:rPr lang="en-US" sz="1200" baseline="-25000" dirty="0" smtClean="0">
                  <a:solidFill>
                    <a:schemeClr val="tx1"/>
                  </a:solidFill>
                </a:rPr>
                <a:t>2</a:t>
              </a:r>
              <a:endParaRPr lang="en-US" sz="1200" baseline="-25000" dirty="0">
                <a:solidFill>
                  <a:schemeClr val="tx1"/>
                </a:solidFill>
              </a:endParaRPr>
            </a:p>
          </p:txBody>
        </p:sp>
        <p:sp>
          <p:nvSpPr>
            <p:cNvPr id="6" name="Oval 5"/>
            <p:cNvSpPr/>
            <p:nvPr/>
          </p:nvSpPr>
          <p:spPr>
            <a:xfrm>
              <a:off x="1066800" y="3048000"/>
              <a:ext cx="609600" cy="609600"/>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a:t>
              </a:r>
              <a:r>
                <a:rPr lang="en-US" sz="1200" baseline="-25000" dirty="0" smtClean="0">
                  <a:solidFill>
                    <a:schemeClr val="tx1"/>
                  </a:solidFill>
                </a:rPr>
                <a:t>3</a:t>
              </a:r>
              <a:endParaRPr lang="en-US" sz="1200" baseline="-25000" dirty="0">
                <a:solidFill>
                  <a:schemeClr val="tx1"/>
                </a:solidFill>
              </a:endParaRPr>
            </a:p>
          </p:txBody>
        </p:sp>
        <p:sp>
          <p:nvSpPr>
            <p:cNvPr id="7" name="Oval 6"/>
            <p:cNvSpPr/>
            <p:nvPr/>
          </p:nvSpPr>
          <p:spPr>
            <a:xfrm>
              <a:off x="1066800" y="3810000"/>
              <a:ext cx="609600" cy="609600"/>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a:t>
              </a:r>
              <a:r>
                <a:rPr lang="en-US" sz="1200" baseline="-25000" dirty="0" smtClean="0">
                  <a:solidFill>
                    <a:schemeClr val="tx1"/>
                  </a:solidFill>
                </a:rPr>
                <a:t>4</a:t>
              </a:r>
              <a:endParaRPr lang="en-US" sz="1200" baseline="-25000" dirty="0">
                <a:solidFill>
                  <a:schemeClr val="tx1"/>
                </a:solidFill>
              </a:endParaRPr>
            </a:p>
          </p:txBody>
        </p:sp>
        <p:sp>
          <p:nvSpPr>
            <p:cNvPr id="9" name="Oval 8"/>
            <p:cNvSpPr/>
            <p:nvPr/>
          </p:nvSpPr>
          <p:spPr>
            <a:xfrm>
              <a:off x="5257800" y="4495800"/>
              <a:ext cx="609600" cy="6096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a:t>
              </a:r>
              <a:r>
                <a:rPr lang="en-US" sz="1100" baseline="-25000" dirty="0" smtClean="0">
                  <a:solidFill>
                    <a:schemeClr val="tx1"/>
                  </a:solidFill>
                </a:rPr>
                <a:t>4</a:t>
              </a:r>
              <a:endParaRPr lang="en-US" sz="1100" baseline="-25000" dirty="0">
                <a:solidFill>
                  <a:schemeClr val="tx1"/>
                </a:solidFill>
              </a:endParaRPr>
            </a:p>
          </p:txBody>
        </p:sp>
        <p:sp>
          <p:nvSpPr>
            <p:cNvPr id="10" name="Oval 9"/>
            <p:cNvSpPr/>
            <p:nvPr/>
          </p:nvSpPr>
          <p:spPr>
            <a:xfrm>
              <a:off x="5257800" y="3429000"/>
              <a:ext cx="609600" cy="6096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a:t>
              </a:r>
              <a:r>
                <a:rPr lang="en-US" sz="1100" baseline="-25000" dirty="0" smtClean="0">
                  <a:solidFill>
                    <a:schemeClr val="tx1"/>
                  </a:solidFill>
                </a:rPr>
                <a:t>3</a:t>
              </a:r>
              <a:endParaRPr lang="en-US" sz="1100" baseline="-25000" dirty="0">
                <a:solidFill>
                  <a:schemeClr val="tx1"/>
                </a:solidFill>
              </a:endParaRPr>
            </a:p>
          </p:txBody>
        </p:sp>
        <p:sp>
          <p:nvSpPr>
            <p:cNvPr id="11" name="Oval 10"/>
            <p:cNvSpPr/>
            <p:nvPr/>
          </p:nvSpPr>
          <p:spPr>
            <a:xfrm>
              <a:off x="5257800" y="2514600"/>
              <a:ext cx="609600" cy="6096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a:t>
              </a:r>
              <a:r>
                <a:rPr lang="en-US" sz="1100" baseline="-25000" dirty="0" smtClean="0">
                  <a:solidFill>
                    <a:schemeClr val="tx1"/>
                  </a:solidFill>
                </a:rPr>
                <a:t>2</a:t>
              </a:r>
              <a:endParaRPr lang="en-US" sz="1100" baseline="-25000" dirty="0">
                <a:solidFill>
                  <a:schemeClr val="tx1"/>
                </a:solidFill>
              </a:endParaRPr>
            </a:p>
          </p:txBody>
        </p:sp>
        <p:sp>
          <p:nvSpPr>
            <p:cNvPr id="12" name="Oval 11"/>
            <p:cNvSpPr/>
            <p:nvPr/>
          </p:nvSpPr>
          <p:spPr>
            <a:xfrm>
              <a:off x="5257800" y="1600200"/>
              <a:ext cx="609600" cy="6096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a:t>
              </a:r>
              <a:r>
                <a:rPr lang="en-US" sz="1100" baseline="-25000" dirty="0" smtClean="0">
                  <a:solidFill>
                    <a:schemeClr val="tx1"/>
                  </a:solidFill>
                </a:rPr>
                <a:t>1</a:t>
              </a:r>
              <a:endParaRPr lang="en-US" sz="1100" baseline="-25000" dirty="0">
                <a:solidFill>
                  <a:schemeClr val="tx1"/>
                </a:solidFill>
              </a:endParaRPr>
            </a:p>
          </p:txBody>
        </p:sp>
        <p:cxnSp>
          <p:nvCxnSpPr>
            <p:cNvPr id="14" name="Straight Connector 13"/>
            <p:cNvCxnSpPr>
              <a:stCxn id="4" idx="6"/>
              <a:endCxn id="11" idx="2"/>
            </p:cNvCxnSpPr>
            <p:nvPr/>
          </p:nvCxnSpPr>
          <p:spPr>
            <a:xfrm>
              <a:off x="1676400" y="1676400"/>
              <a:ext cx="3581400" cy="1143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6"/>
              <a:endCxn id="10" idx="2"/>
            </p:cNvCxnSpPr>
            <p:nvPr/>
          </p:nvCxnSpPr>
          <p:spPr>
            <a:xfrm>
              <a:off x="1676400" y="1676400"/>
              <a:ext cx="3581400" cy="2057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6"/>
              <a:endCxn id="9" idx="2"/>
            </p:cNvCxnSpPr>
            <p:nvPr/>
          </p:nvCxnSpPr>
          <p:spPr>
            <a:xfrm>
              <a:off x="1676400" y="2442029"/>
              <a:ext cx="3581400" cy="235857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6"/>
              <a:endCxn id="12" idx="2"/>
            </p:cNvCxnSpPr>
            <p:nvPr/>
          </p:nvCxnSpPr>
          <p:spPr>
            <a:xfrm flipV="1">
              <a:off x="1676400" y="1905000"/>
              <a:ext cx="3581400" cy="1447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6"/>
              <a:endCxn id="11" idx="2"/>
            </p:cNvCxnSpPr>
            <p:nvPr/>
          </p:nvCxnSpPr>
          <p:spPr>
            <a:xfrm>
              <a:off x="1676400" y="2442029"/>
              <a:ext cx="3581400" cy="37737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6"/>
              <a:endCxn id="10" idx="2"/>
            </p:cNvCxnSpPr>
            <p:nvPr/>
          </p:nvCxnSpPr>
          <p:spPr>
            <a:xfrm>
              <a:off x="1676400" y="3352800"/>
              <a:ext cx="3581400" cy="381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6"/>
              <a:endCxn id="10" idx="2"/>
            </p:cNvCxnSpPr>
            <p:nvPr/>
          </p:nvCxnSpPr>
          <p:spPr>
            <a:xfrm flipV="1">
              <a:off x="1676400" y="3733800"/>
              <a:ext cx="3581400" cy="1295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6"/>
              <a:endCxn id="9" idx="2"/>
            </p:cNvCxnSpPr>
            <p:nvPr/>
          </p:nvCxnSpPr>
          <p:spPr>
            <a:xfrm flipV="1">
              <a:off x="1676400" y="4800600"/>
              <a:ext cx="358140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6"/>
              <a:endCxn id="12" idx="2"/>
            </p:cNvCxnSpPr>
            <p:nvPr/>
          </p:nvCxnSpPr>
          <p:spPr>
            <a:xfrm>
              <a:off x="1676400" y="1676400"/>
              <a:ext cx="358140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7" idx="6"/>
              <a:endCxn id="9" idx="2"/>
            </p:cNvCxnSpPr>
            <p:nvPr/>
          </p:nvCxnSpPr>
          <p:spPr>
            <a:xfrm>
              <a:off x="1676400" y="4114800"/>
              <a:ext cx="3581400" cy="685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ounded Rectangular Callout 29"/>
          <p:cNvSpPr/>
          <p:nvPr/>
        </p:nvSpPr>
        <p:spPr>
          <a:xfrm>
            <a:off x="7061200" y="1039223"/>
            <a:ext cx="1854200" cy="637659"/>
          </a:xfrm>
          <a:prstGeom prst="wedgeRoundRectCallout">
            <a:avLst>
              <a:gd name="adj1" fmla="val -70834"/>
              <a:gd name="adj2" fmla="val 106366"/>
              <a:gd name="adj3" fmla="val 16667"/>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B0F0"/>
                </a:solidFill>
              </a:rPr>
              <a:t>Trustworthiness of sources</a:t>
            </a:r>
            <a:endParaRPr lang="en-US" b="1" baseline="-25000" dirty="0">
              <a:solidFill>
                <a:srgbClr val="00B0F0"/>
              </a:solidFill>
            </a:endParaRPr>
          </a:p>
        </p:txBody>
      </p:sp>
      <p:sp>
        <p:nvSpPr>
          <p:cNvPr id="32" name="TextBox 31"/>
          <p:cNvSpPr txBox="1"/>
          <p:nvPr/>
        </p:nvSpPr>
        <p:spPr>
          <a:xfrm>
            <a:off x="609600" y="956846"/>
            <a:ext cx="992579" cy="338554"/>
          </a:xfrm>
          <a:prstGeom prst="rect">
            <a:avLst/>
          </a:prstGeom>
          <a:solidFill>
            <a:srgbClr val="FFFFCC"/>
          </a:solidFill>
          <a:ln>
            <a:solidFill>
              <a:schemeClr val="accent1"/>
            </a:solidFill>
          </a:ln>
        </p:spPr>
        <p:txBody>
          <a:bodyPr wrap="none" rtlCol="0">
            <a:spAutoFit/>
          </a:bodyPr>
          <a:lstStyle/>
          <a:p>
            <a:r>
              <a:rPr lang="en-US" sz="1600" b="1" dirty="0" smtClean="0">
                <a:solidFill>
                  <a:srgbClr val="00B0F0"/>
                </a:solidFill>
              </a:rPr>
              <a:t>Sources</a:t>
            </a:r>
            <a:endParaRPr lang="en-US" sz="1600" b="1" dirty="0">
              <a:solidFill>
                <a:srgbClr val="00B0F0"/>
              </a:solidFill>
            </a:endParaRPr>
          </a:p>
        </p:txBody>
      </p:sp>
      <p:sp>
        <p:nvSpPr>
          <p:cNvPr id="35" name="TextBox 34"/>
          <p:cNvSpPr txBox="1"/>
          <p:nvPr/>
        </p:nvSpPr>
        <p:spPr>
          <a:xfrm>
            <a:off x="2310413" y="1109246"/>
            <a:ext cx="857927" cy="338554"/>
          </a:xfrm>
          <a:prstGeom prst="rect">
            <a:avLst/>
          </a:prstGeom>
          <a:solidFill>
            <a:srgbClr val="FFFFCC"/>
          </a:solidFill>
          <a:ln>
            <a:solidFill>
              <a:schemeClr val="accent1"/>
            </a:solidFill>
          </a:ln>
        </p:spPr>
        <p:txBody>
          <a:bodyPr wrap="none" rtlCol="0">
            <a:spAutoFit/>
          </a:bodyPr>
          <a:lstStyle/>
          <a:p>
            <a:r>
              <a:rPr lang="en-US" sz="1600" b="1" dirty="0" smtClean="0">
                <a:solidFill>
                  <a:srgbClr val="008000"/>
                </a:solidFill>
              </a:rPr>
              <a:t>Claims</a:t>
            </a:r>
            <a:endParaRPr lang="en-US" sz="1600" b="1" dirty="0">
              <a:solidFill>
                <a:srgbClr val="008000"/>
              </a:solidFill>
            </a:endParaRPr>
          </a:p>
        </p:txBody>
      </p:sp>
      <p:sp>
        <p:nvSpPr>
          <p:cNvPr id="36" name="Content Placeholder 14"/>
          <p:cNvSpPr txBox="1">
            <a:spLocks/>
          </p:cNvSpPr>
          <p:nvPr/>
        </p:nvSpPr>
        <p:spPr bwMode="auto">
          <a:xfrm>
            <a:off x="4114800" y="3048000"/>
            <a:ext cx="4953000" cy="2438400"/>
          </a:xfrm>
          <a:prstGeom prst="rect">
            <a:avLst/>
          </a:prstGeom>
          <a:solidFill>
            <a:srgbClr val="FFFFCC"/>
          </a:solidFill>
          <a:ln>
            <a:solidFill>
              <a:schemeClr val="accent1"/>
            </a:solid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lvl="0"/>
            <a:r>
              <a:rPr lang="en-US" sz="1800" b="1" dirty="0" smtClean="0"/>
              <a:t>Encode additional information </a:t>
            </a:r>
            <a:r>
              <a:rPr lang="en-US" sz="1800" dirty="0" smtClean="0"/>
              <a:t>into such a fact-finding graph &amp; augment the algorithm to use this information</a:t>
            </a:r>
            <a:r>
              <a:rPr lang="en-US" sz="1800" b="1" dirty="0" smtClean="0"/>
              <a:t> </a:t>
            </a:r>
          </a:p>
          <a:p>
            <a:r>
              <a:rPr lang="en-US" sz="1800" b="1" dirty="0" smtClean="0">
                <a:solidFill>
                  <a:srgbClr val="FF0000"/>
                </a:solidFill>
              </a:rPr>
              <a:t>(Un)certainty </a:t>
            </a:r>
            <a:r>
              <a:rPr lang="en-US" sz="1800" dirty="0"/>
              <a:t>of the information </a:t>
            </a:r>
            <a:r>
              <a:rPr lang="en-US" sz="1800" dirty="0" smtClean="0"/>
              <a:t>extractor; </a:t>
            </a:r>
            <a:r>
              <a:rPr lang="en-US" sz="1800" b="1" dirty="0" smtClean="0">
                <a:solidFill>
                  <a:srgbClr val="FF0000"/>
                </a:solidFill>
              </a:rPr>
              <a:t>Similarity</a:t>
            </a:r>
            <a:r>
              <a:rPr lang="en-US" sz="1800" dirty="0" smtClean="0"/>
              <a:t> </a:t>
            </a:r>
            <a:r>
              <a:rPr lang="en-US" sz="1800" dirty="0"/>
              <a:t>between </a:t>
            </a:r>
            <a:r>
              <a:rPr lang="en-US" sz="1800" dirty="0" smtClean="0"/>
              <a:t>claims; </a:t>
            </a:r>
            <a:r>
              <a:rPr lang="en-US" sz="1800" b="1" dirty="0" smtClean="0">
                <a:solidFill>
                  <a:srgbClr val="FF0000"/>
                </a:solidFill>
              </a:rPr>
              <a:t>Attributes</a:t>
            </a:r>
            <a:r>
              <a:rPr lang="en-US" sz="1800" dirty="0" smtClean="0"/>
              <a:t> , </a:t>
            </a:r>
            <a:r>
              <a:rPr lang="en-US" sz="1800" b="1" dirty="0" smtClean="0">
                <a:solidFill>
                  <a:srgbClr val="FF0000"/>
                </a:solidFill>
              </a:rPr>
              <a:t>group </a:t>
            </a:r>
            <a:r>
              <a:rPr lang="en-US" sz="1800" b="1" dirty="0">
                <a:solidFill>
                  <a:srgbClr val="FF0000"/>
                </a:solidFill>
              </a:rPr>
              <a:t>memberships </a:t>
            </a:r>
            <a:r>
              <a:rPr lang="en-US" sz="1800" b="1" dirty="0" smtClean="0">
                <a:solidFill>
                  <a:srgbClr val="FF0000"/>
                </a:solidFill>
              </a:rPr>
              <a:t>&amp; </a:t>
            </a:r>
            <a:r>
              <a:rPr lang="en-US" sz="1800" b="1" dirty="0" smtClean="0"/>
              <a:t>source dependence</a:t>
            </a:r>
            <a:r>
              <a:rPr lang="en-US" sz="1800" dirty="0" smtClean="0"/>
              <a:t>;</a:t>
            </a:r>
            <a:endParaRPr lang="en-US" sz="1800" dirty="0"/>
          </a:p>
          <a:p>
            <a:r>
              <a:rPr lang="en-US" sz="1800" dirty="0" smtClean="0"/>
              <a:t>Often readily available in real-world domains</a:t>
            </a:r>
          </a:p>
          <a:p>
            <a:r>
              <a:rPr lang="en-US" sz="1800" dirty="0" smtClean="0"/>
              <a:t>Within a </a:t>
            </a:r>
            <a:r>
              <a:rPr lang="en-US" sz="1800" dirty="0" smtClean="0">
                <a:solidFill>
                  <a:srgbClr val="FF0000"/>
                </a:solidFill>
              </a:rPr>
              <a:t>probabilistic</a:t>
            </a:r>
            <a:r>
              <a:rPr lang="en-US" sz="1800" dirty="0" smtClean="0"/>
              <a:t> or a </a:t>
            </a:r>
            <a:r>
              <a:rPr lang="en-US" sz="1800" dirty="0" smtClean="0">
                <a:solidFill>
                  <a:srgbClr val="FF0000"/>
                </a:solidFill>
              </a:rPr>
              <a:t>discriminative</a:t>
            </a:r>
            <a:r>
              <a:rPr lang="en-US" sz="1800" dirty="0" smtClean="0"/>
              <a:t> model</a:t>
            </a:r>
          </a:p>
        </p:txBody>
      </p:sp>
      <p:sp>
        <p:nvSpPr>
          <p:cNvPr id="37" name="Content Placeholder 14"/>
          <p:cNvSpPr txBox="1">
            <a:spLocks/>
          </p:cNvSpPr>
          <p:nvPr/>
        </p:nvSpPr>
        <p:spPr bwMode="auto">
          <a:xfrm>
            <a:off x="76200" y="4038600"/>
            <a:ext cx="4191000" cy="1715181"/>
          </a:xfrm>
          <a:prstGeom prst="rect">
            <a:avLst/>
          </a:prstGeom>
          <a:solidFill>
            <a:srgbClr val="FFFFCC"/>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sz="1800" b="1" dirty="0" smtClean="0"/>
              <a:t>Incorporate Prior knowledge</a:t>
            </a:r>
          </a:p>
          <a:p>
            <a:r>
              <a:rPr lang="en-US" sz="1800" b="1" dirty="0" smtClean="0">
                <a:solidFill>
                  <a:srgbClr val="FF0000"/>
                </a:solidFill>
              </a:rPr>
              <a:t>Common-sense:</a:t>
            </a:r>
            <a:r>
              <a:rPr lang="en-US" sz="1800" dirty="0" smtClean="0"/>
              <a:t> </a:t>
            </a:r>
            <a:r>
              <a:rPr lang="en-US" sz="1600" dirty="0" smtClean="0"/>
              <a:t>Cities generally grow over time; A person has 2 biological parents</a:t>
            </a:r>
          </a:p>
          <a:p>
            <a:r>
              <a:rPr lang="en-US" sz="1800" b="1" dirty="0" smtClean="0">
                <a:solidFill>
                  <a:srgbClr val="FF0000"/>
                </a:solidFill>
              </a:rPr>
              <a:t>Specific knowledge: </a:t>
            </a:r>
            <a:r>
              <a:rPr lang="en-US" sz="1600" dirty="0" smtClean="0"/>
              <a:t>The population of Los Angeles is greater than that of Phoenix</a:t>
            </a:r>
          </a:p>
        </p:txBody>
      </p:sp>
      <p:sp>
        <p:nvSpPr>
          <p:cNvPr id="39" name="Right Arrow 38"/>
          <p:cNvSpPr/>
          <p:nvPr/>
        </p:nvSpPr>
        <p:spPr>
          <a:xfrm>
            <a:off x="152400" y="5334000"/>
            <a:ext cx="5105400" cy="1371600"/>
          </a:xfrm>
          <a:prstGeom prst="rightArrow">
            <a:avLst/>
          </a:prstGeom>
          <a:solidFill>
            <a:srgbClr val="FFFF66"/>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Represented declaratively (FOL like) and converted automatically into linear inequalities</a:t>
            </a:r>
            <a:endParaRPr lang="en-US" b="1" dirty="0">
              <a:solidFill>
                <a:schemeClr val="tx1"/>
              </a:solidFill>
            </a:endParaRPr>
          </a:p>
        </p:txBody>
      </p:sp>
      <p:sp>
        <p:nvSpPr>
          <p:cNvPr id="41" name="Content Placeholder 14"/>
          <p:cNvSpPr txBox="1">
            <a:spLocks/>
          </p:cNvSpPr>
          <p:nvPr/>
        </p:nvSpPr>
        <p:spPr bwMode="auto">
          <a:xfrm>
            <a:off x="5334000" y="5562600"/>
            <a:ext cx="3657600" cy="990600"/>
          </a:xfrm>
          <a:prstGeom prst="rect">
            <a:avLst/>
          </a:prstGeom>
          <a:solidFill>
            <a:srgbClr val="FFFF66"/>
          </a:solidFill>
          <a:ln>
            <a:solidFill>
              <a:srgbClr val="FF9933"/>
            </a:solid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lvl="0" indent="0">
              <a:buNone/>
            </a:pPr>
            <a:r>
              <a:rPr lang="en-US" sz="1800" b="1" dirty="0" smtClean="0"/>
              <a:t>Solved via Iterative constrained optimization (constrained EM), via  generalized constrained models</a:t>
            </a:r>
            <a:endParaRPr lang="en-US" sz="1800" dirty="0" smtClean="0"/>
          </a:p>
        </p:txBody>
      </p:sp>
      <p:sp>
        <p:nvSpPr>
          <p:cNvPr id="40" name="Oval 39"/>
          <p:cNvSpPr/>
          <p:nvPr/>
        </p:nvSpPr>
        <p:spPr>
          <a:xfrm>
            <a:off x="8534400" y="2590800"/>
            <a:ext cx="381000" cy="413316"/>
          </a:xfrm>
          <a:prstGeom prst="ellipse">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43" name="Oval 42"/>
          <p:cNvSpPr/>
          <p:nvPr/>
        </p:nvSpPr>
        <p:spPr>
          <a:xfrm>
            <a:off x="3810000" y="4114800"/>
            <a:ext cx="381000" cy="413316"/>
          </a:xfrm>
          <a:prstGeom prst="ellipse">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3" name="TextBox 12"/>
          <p:cNvSpPr txBox="1"/>
          <p:nvPr/>
        </p:nvSpPr>
        <p:spPr>
          <a:xfrm>
            <a:off x="88024" y="788322"/>
            <a:ext cx="534121" cy="369332"/>
          </a:xfrm>
          <a:prstGeom prst="rect">
            <a:avLst/>
          </a:prstGeom>
          <a:noFill/>
        </p:spPr>
        <p:txBody>
          <a:bodyPr wrap="none" rtlCol="0">
            <a:spAutoFit/>
          </a:bodyPr>
          <a:lstStyle/>
          <a:p>
            <a:r>
              <a:rPr lang="en-US" b="1" dirty="0" smtClean="0">
                <a:latin typeface="+mn-lt"/>
              </a:rPr>
              <a:t>T(s)</a:t>
            </a:r>
            <a:endParaRPr lang="en-US" b="1" dirty="0">
              <a:latin typeface="+mn-lt"/>
            </a:endParaRPr>
          </a:p>
        </p:txBody>
      </p:sp>
      <p:sp>
        <p:nvSpPr>
          <p:cNvPr id="44" name="TextBox 43"/>
          <p:cNvSpPr txBox="1"/>
          <p:nvPr/>
        </p:nvSpPr>
        <p:spPr>
          <a:xfrm>
            <a:off x="3153192" y="926068"/>
            <a:ext cx="580608" cy="369332"/>
          </a:xfrm>
          <a:prstGeom prst="rect">
            <a:avLst/>
          </a:prstGeom>
          <a:noFill/>
        </p:spPr>
        <p:txBody>
          <a:bodyPr wrap="none" rtlCol="0">
            <a:spAutoFit/>
          </a:bodyPr>
          <a:lstStyle/>
          <a:p>
            <a:r>
              <a:rPr lang="en-US" b="1" dirty="0" smtClean="0">
                <a:latin typeface="+mn-lt"/>
              </a:rPr>
              <a:t>B(C)</a:t>
            </a:r>
            <a:endParaRPr lang="en-US" b="1" dirty="0">
              <a:latin typeface="+mn-lt"/>
            </a:endParaRPr>
          </a:p>
        </p:txBody>
      </p:sp>
      <p:sp>
        <p:nvSpPr>
          <p:cNvPr id="45" name="TextBox 44"/>
          <p:cNvSpPr txBox="1"/>
          <p:nvPr/>
        </p:nvSpPr>
        <p:spPr>
          <a:xfrm>
            <a:off x="5714279" y="1976735"/>
            <a:ext cx="3277321" cy="461665"/>
          </a:xfrm>
          <a:prstGeom prst="rect">
            <a:avLst/>
          </a:prstGeom>
          <a:noFill/>
        </p:spPr>
        <p:txBody>
          <a:bodyPr wrap="square" rtlCol="0">
            <a:spAutoFit/>
          </a:bodyPr>
          <a:lstStyle/>
          <a:p>
            <a:r>
              <a:rPr lang="en-US" sz="2400" dirty="0" smtClean="0">
                <a:latin typeface="Calibri"/>
              </a:rPr>
              <a:t>T</a:t>
            </a:r>
            <a:r>
              <a:rPr lang="en-US" sz="2400" b="1" baseline="30000" dirty="0" smtClean="0">
                <a:latin typeface="Calibri"/>
              </a:rPr>
              <a:t>(n+1)</a:t>
            </a:r>
            <a:r>
              <a:rPr lang="en-US" sz="2400" b="1" dirty="0" smtClean="0">
                <a:latin typeface="+mn-lt"/>
              </a:rPr>
              <a:t>(s)=</a:t>
            </a:r>
            <a:r>
              <a:rPr lang="en-US" sz="2400" b="1" dirty="0" smtClean="0">
                <a:latin typeface="Symbol"/>
                <a:sym typeface="Symbol"/>
              </a:rPr>
              <a:t></a:t>
            </a:r>
            <a:r>
              <a:rPr lang="en-US" sz="2400" b="1" baseline="-25000" dirty="0" smtClean="0">
                <a:latin typeface="+mn-lt"/>
                <a:sym typeface="Symbol"/>
              </a:rPr>
              <a:t>c</a:t>
            </a:r>
            <a:r>
              <a:rPr lang="en-US" sz="2400" b="1" dirty="0" smtClean="0">
                <a:latin typeface="+mn-lt"/>
              </a:rPr>
              <a:t> w(</a:t>
            </a:r>
            <a:r>
              <a:rPr lang="en-US" sz="2400" b="1" dirty="0" err="1" smtClean="0">
                <a:latin typeface="+mn-lt"/>
              </a:rPr>
              <a:t>s,c</a:t>
            </a:r>
            <a:r>
              <a:rPr lang="en-US" sz="2400" b="1" dirty="0" smtClean="0">
                <a:latin typeface="+mn-lt"/>
              </a:rPr>
              <a:t>) </a:t>
            </a:r>
            <a:r>
              <a:rPr lang="en-US" sz="2400" dirty="0" smtClean="0">
                <a:latin typeface="Calibri"/>
              </a:rPr>
              <a:t>B</a:t>
            </a:r>
            <a:r>
              <a:rPr lang="en-US" sz="2400" b="1" baseline="30000" dirty="0" smtClean="0">
                <a:latin typeface="Calibri"/>
              </a:rPr>
              <a:t>n+1</a:t>
            </a:r>
            <a:r>
              <a:rPr lang="en-US" sz="2400" dirty="0" smtClean="0">
                <a:latin typeface="Calibri"/>
              </a:rPr>
              <a:t>(c</a:t>
            </a:r>
            <a:r>
              <a:rPr lang="en-US" sz="2400" b="1" dirty="0" smtClean="0">
                <a:latin typeface="+mn-lt"/>
              </a:rPr>
              <a:t>) </a:t>
            </a:r>
            <a:endParaRPr lang="en-US" sz="2400" b="1" dirty="0">
              <a:latin typeface="+mn-lt"/>
            </a:endParaRPr>
          </a:p>
        </p:txBody>
      </p:sp>
      <p:sp>
        <p:nvSpPr>
          <p:cNvPr id="46" name="TextBox 45"/>
          <p:cNvSpPr txBox="1"/>
          <p:nvPr/>
        </p:nvSpPr>
        <p:spPr>
          <a:xfrm>
            <a:off x="3961679" y="1418898"/>
            <a:ext cx="3277321" cy="461665"/>
          </a:xfrm>
          <a:prstGeom prst="rect">
            <a:avLst/>
          </a:prstGeom>
          <a:noFill/>
        </p:spPr>
        <p:txBody>
          <a:bodyPr wrap="square" rtlCol="0">
            <a:spAutoFit/>
          </a:bodyPr>
          <a:lstStyle/>
          <a:p>
            <a:r>
              <a:rPr lang="en-US" sz="2400" dirty="0" smtClean="0">
                <a:latin typeface="Calibri"/>
              </a:rPr>
              <a:t>B</a:t>
            </a:r>
            <a:r>
              <a:rPr lang="en-US" sz="2400" b="1" baseline="30000" dirty="0" smtClean="0">
                <a:latin typeface="Calibri"/>
              </a:rPr>
              <a:t>(n+1)</a:t>
            </a:r>
            <a:r>
              <a:rPr lang="en-US" sz="2400" b="1" dirty="0" smtClean="0">
                <a:latin typeface="+mn-lt"/>
              </a:rPr>
              <a:t>(c)=</a:t>
            </a:r>
            <a:r>
              <a:rPr lang="en-US" sz="2400" b="1" dirty="0" smtClean="0">
                <a:latin typeface="Symbol"/>
                <a:sym typeface="Symbol"/>
              </a:rPr>
              <a:t></a:t>
            </a:r>
            <a:r>
              <a:rPr lang="en-US" sz="2400" b="1" baseline="-25000" dirty="0" smtClean="0">
                <a:latin typeface="+mn-lt"/>
                <a:sym typeface="Symbol"/>
              </a:rPr>
              <a:t>s</a:t>
            </a:r>
            <a:r>
              <a:rPr lang="en-US" sz="2400" b="1" dirty="0" smtClean="0">
                <a:latin typeface="+mn-lt"/>
              </a:rPr>
              <a:t> w(</a:t>
            </a:r>
            <a:r>
              <a:rPr lang="en-US" sz="2400" b="1" dirty="0" err="1" smtClean="0">
                <a:latin typeface="+mn-lt"/>
              </a:rPr>
              <a:t>s,c</a:t>
            </a:r>
            <a:r>
              <a:rPr lang="en-US" sz="2400" b="1" dirty="0" smtClean="0">
                <a:latin typeface="+mn-lt"/>
              </a:rPr>
              <a:t>) </a:t>
            </a:r>
            <a:r>
              <a:rPr lang="en-US" sz="2400" b="1" dirty="0" err="1" smtClean="0">
                <a:latin typeface="+mn-lt"/>
              </a:rPr>
              <a:t>T</a:t>
            </a:r>
            <a:r>
              <a:rPr lang="en-US" sz="2400" b="1" baseline="30000" dirty="0" err="1" smtClean="0">
                <a:latin typeface="Calibri"/>
              </a:rPr>
              <a:t>n</a:t>
            </a:r>
            <a:r>
              <a:rPr lang="en-US" sz="2400" dirty="0" smtClean="0">
                <a:latin typeface="Calibri"/>
              </a:rPr>
              <a:t>(s</a:t>
            </a:r>
            <a:r>
              <a:rPr lang="en-US" sz="2400" b="1" dirty="0" smtClean="0">
                <a:latin typeface="+mn-lt"/>
              </a:rPr>
              <a:t>) </a:t>
            </a:r>
            <a:endParaRPr lang="en-US" sz="2400" b="1" dirty="0">
              <a:latin typeface="+mn-lt"/>
            </a:endParaRPr>
          </a:p>
        </p:txBody>
      </p:sp>
      <p:sp>
        <p:nvSpPr>
          <p:cNvPr id="27" name="Slide Number Placeholder 2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15</a:t>
            </a:fld>
            <a:endParaRPr lang="en-US" altLang="zh-TW"/>
          </a:p>
        </p:txBody>
      </p:sp>
      <p:sp>
        <p:nvSpPr>
          <p:cNvPr id="31" name="Rounded Rectangular Callout 30"/>
          <p:cNvSpPr/>
          <p:nvPr/>
        </p:nvSpPr>
        <p:spPr>
          <a:xfrm>
            <a:off x="3961679" y="2321050"/>
            <a:ext cx="1257300" cy="637659"/>
          </a:xfrm>
          <a:prstGeom prst="wedgeRoundRectCallout">
            <a:avLst>
              <a:gd name="adj1" fmla="val -16814"/>
              <a:gd name="adj2" fmla="val -124525"/>
              <a:gd name="adj3" fmla="val 16667"/>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8000"/>
                </a:solidFill>
              </a:rPr>
              <a:t>Veracity of claims</a:t>
            </a:r>
            <a:endParaRPr lang="en-US" b="1" baseline="-25000" dirty="0">
              <a:solidFill>
                <a:srgbClr val="008000"/>
              </a:solidFill>
            </a:endParaRPr>
          </a:p>
        </p:txBody>
      </p:sp>
    </p:spTree>
    <p:extLst>
      <p:ext uri="{BB962C8B-B14F-4D97-AF65-F5344CB8AC3E}">
        <p14:creationId xmlns:p14="http://schemas.microsoft.com/office/powerpoint/2010/main" val="26822359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1000"/>
                                        <p:tgtEl>
                                          <p:spTgt spid="39"/>
                                        </p:tgtEl>
                                      </p:cBhvr>
                                    </p:animEffect>
                                  </p:childTnLst>
                                </p:cTn>
                              </p:par>
                            </p:childTnLst>
                          </p:cTn>
                        </p:par>
                        <p:par>
                          <p:cTn id="34" fill="hold">
                            <p:stCondLst>
                              <p:cond delay="1000"/>
                            </p:stCondLst>
                            <p:childTnLst>
                              <p:par>
                                <p:cTn id="35" presetID="1" presetClass="entr" presetSubtype="0" fill="hold" grpId="0" nodeType="afterEffect">
                                  <p:stCondLst>
                                    <p:cond delay="50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30" grpId="0" animBg="1"/>
      <p:bldP spid="36" grpId="0" animBg="1"/>
      <p:bldP spid="37" grpId="0" animBg="1"/>
      <p:bldP spid="39" grpId="0" animBg="1"/>
      <p:bldP spid="41" grpId="0" animBg="1"/>
      <p:bldP spid="40" grpId="0" animBg="1"/>
      <p:bldP spid="43" grpId="0" animBg="1"/>
      <p:bldP spid="45" grpId="0"/>
      <p:bldP spid="46" grpId="0"/>
      <p:bldP spid="31"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p:cNvSpPr>
          <p:nvPr>
            <p:ph type="title" idx="4294967295"/>
          </p:nvPr>
        </p:nvSpPr>
        <p:spPr>
          <a:xfrm>
            <a:off x="457200" y="228600"/>
            <a:ext cx="8458200" cy="990600"/>
          </a:xfrm>
        </p:spPr>
        <p:txBody>
          <a:bodyPr/>
          <a:lstStyle/>
          <a:p>
            <a:r>
              <a:rPr lang="en-US" dirty="0" smtClean="0"/>
              <a:t>Groups</a:t>
            </a:r>
            <a:endParaRPr lang="en-US" sz="2400" dirty="0" smtClean="0"/>
          </a:p>
        </p:txBody>
      </p:sp>
      <p:sp>
        <p:nvSpPr>
          <p:cNvPr id="215043" name="Content Placeholder 14"/>
          <p:cNvSpPr>
            <a:spLocks noGrp="1"/>
          </p:cNvSpPr>
          <p:nvPr>
            <p:ph idx="4294967295"/>
          </p:nvPr>
        </p:nvSpPr>
        <p:spPr>
          <a:xfrm>
            <a:off x="457200" y="1219200"/>
            <a:ext cx="8382000" cy="4910138"/>
          </a:xfrm>
        </p:spPr>
        <p:txBody>
          <a:bodyPr/>
          <a:lstStyle/>
          <a:p>
            <a:r>
              <a:rPr lang="en-US" dirty="0" smtClean="0"/>
              <a:t>Three groups of Wikipedia editors</a:t>
            </a:r>
          </a:p>
          <a:p>
            <a:pPr lvl="1"/>
            <a:r>
              <a:rPr lang="en-US" dirty="0" smtClean="0"/>
              <a:t>Administrators</a:t>
            </a:r>
          </a:p>
          <a:p>
            <a:pPr lvl="1"/>
            <a:r>
              <a:rPr lang="en-US" dirty="0" smtClean="0"/>
              <a:t>Regular editors</a:t>
            </a:r>
          </a:p>
          <a:p>
            <a:pPr lvl="1"/>
            <a:r>
              <a:rPr lang="en-US" dirty="0" smtClean="0"/>
              <a:t>Blocked editors</a:t>
            </a:r>
          </a:p>
          <a:p>
            <a:r>
              <a:rPr lang="en-US" dirty="0" smtClean="0"/>
              <a:t>We can represent these groups</a:t>
            </a:r>
          </a:p>
          <a:p>
            <a:pPr lvl="1"/>
            <a:r>
              <a:rPr lang="en-US" dirty="0" smtClean="0"/>
              <a:t>As edge weights that implicitly model group membership</a:t>
            </a:r>
          </a:p>
          <a:p>
            <a:pPr lvl="1"/>
            <a:r>
              <a:rPr lang="en-US" dirty="0" smtClean="0"/>
              <a:t>Or as an additional “layer” that explicitly models the groups</a:t>
            </a:r>
          </a:p>
          <a:p>
            <a:pPr lvl="2"/>
            <a:r>
              <a:rPr lang="en-US" dirty="0" smtClean="0"/>
              <a:t>Faster in practice</a:t>
            </a:r>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150</a:t>
            </a:fld>
            <a:endParaRPr lang="en-US" altLang="zh-TW" dirty="0"/>
          </a:p>
        </p:txBody>
      </p:sp>
    </p:spTree>
    <p:extLst>
      <p:ext uri="{BB962C8B-B14F-4D97-AF65-F5344CB8AC3E}">
        <p14:creationId xmlns:p14="http://schemas.microsoft.com/office/powerpoint/2010/main" val="937400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p:cNvSpPr>
          <p:nvPr>
            <p:ph type="title" idx="4294967295"/>
          </p:nvPr>
        </p:nvSpPr>
        <p:spPr>
          <a:xfrm>
            <a:off x="457200" y="304800"/>
            <a:ext cx="8458200" cy="990600"/>
          </a:xfrm>
        </p:spPr>
        <p:txBody>
          <a:bodyPr/>
          <a:lstStyle/>
          <a:p>
            <a:r>
              <a:rPr lang="en-US" sz="2800" dirty="0" smtClean="0"/>
              <a:t>Weight-Encoded Grouping: Wikipedia Populations</a:t>
            </a:r>
            <a:endParaRPr lang="en-US" sz="1600" dirty="0" smtClean="0"/>
          </a:p>
        </p:txBody>
      </p:sp>
      <p:graphicFrame>
        <p:nvGraphicFramePr>
          <p:cNvPr id="6" name="Chart 5"/>
          <p:cNvGraphicFramePr/>
          <p:nvPr>
            <p:extLst>
              <p:ext uri="{D42A27DB-BD31-4B8C-83A1-F6EECF244321}">
                <p14:modId xmlns:p14="http://schemas.microsoft.com/office/powerpoint/2010/main" val="3967036966"/>
              </p:ext>
            </p:extLst>
          </p:nvPr>
        </p:nvGraphicFramePr>
        <p:xfrm>
          <a:off x="152400" y="1295400"/>
          <a:ext cx="8763000" cy="52197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151</a:t>
            </a:fld>
            <a:endParaRPr lang="en-US" altLang="zh-TW" dirty="0"/>
          </a:p>
        </p:txBody>
      </p:sp>
    </p:spTree>
    <p:extLst>
      <p:ext uri="{BB962C8B-B14F-4D97-AF65-F5344CB8AC3E}">
        <p14:creationId xmlns:p14="http://schemas.microsoft.com/office/powerpoint/2010/main" val="3903782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Summary</a:t>
            </a:r>
            <a:endParaRPr lang="en-US" sz="2400" dirty="0" smtClean="0"/>
          </a:p>
        </p:txBody>
      </p:sp>
      <p:sp>
        <p:nvSpPr>
          <p:cNvPr id="215043" name="Content Placeholder 14"/>
          <p:cNvSpPr>
            <a:spLocks noGrp="1"/>
          </p:cNvSpPr>
          <p:nvPr>
            <p:ph idx="4294967295"/>
          </p:nvPr>
        </p:nvSpPr>
        <p:spPr>
          <a:xfrm>
            <a:off x="457200" y="1219200"/>
            <a:ext cx="8382000" cy="4910138"/>
          </a:xfrm>
        </p:spPr>
        <p:txBody>
          <a:bodyPr/>
          <a:lstStyle/>
          <a:p>
            <a:r>
              <a:rPr lang="en-US" sz="2800" dirty="0" smtClean="0"/>
              <a:t>Generalized fact-finding allows us to make better trust decisions by considering more information</a:t>
            </a:r>
          </a:p>
          <a:p>
            <a:pPr lvl="1"/>
            <a:r>
              <a:rPr lang="en-US" sz="2400" dirty="0" smtClean="0"/>
              <a:t>And easily inject that information into existing high-performing fact-finders</a:t>
            </a:r>
          </a:p>
          <a:p>
            <a:r>
              <a:rPr lang="en-US" sz="2800" dirty="0" smtClean="0"/>
              <a:t>Uncertainty, similarity and source attribute information are frequently and readily available in real-world domains</a:t>
            </a:r>
          </a:p>
          <a:p>
            <a:r>
              <a:rPr lang="en-US" sz="2800" dirty="0" smtClean="0"/>
              <a:t>Significantly more accurate across a range of fact-finding algorithms</a:t>
            </a:r>
          </a:p>
          <a:p>
            <a:pPr marL="0" indent="0">
              <a:buNone/>
            </a:pPr>
            <a:endParaRPr lang="en-US" sz="2800" dirty="0" smtClean="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152</a:t>
            </a:fld>
            <a:endParaRPr lang="en-US" altLang="zh-TW" dirty="0"/>
          </a:p>
        </p:txBody>
      </p:sp>
    </p:spTree>
    <p:extLst>
      <p:ext uri="{BB962C8B-B14F-4D97-AF65-F5344CB8AC3E}">
        <p14:creationId xmlns:p14="http://schemas.microsoft.com/office/powerpoint/2010/main" val="28920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153</a:t>
            </a:fld>
            <a:endParaRPr lang="en-US" altLang="zh-TW" dirty="0"/>
          </a:p>
        </p:txBody>
      </p:sp>
      <p:sp>
        <p:nvSpPr>
          <p:cNvPr id="4" name="Subtitle 3"/>
          <p:cNvSpPr>
            <a:spLocks noGrp="1"/>
          </p:cNvSpPr>
          <p:nvPr>
            <p:ph type="subTitle" idx="13"/>
          </p:nvPr>
        </p:nvSpPr>
        <p:spPr/>
        <p:txBody>
          <a:bodyPr/>
          <a:lstStyle/>
          <a:p>
            <a:endParaRPr lang="en-US"/>
          </a:p>
        </p:txBody>
      </p:sp>
      <p:sp>
        <p:nvSpPr>
          <p:cNvPr id="3" name="Title 2"/>
          <p:cNvSpPr>
            <a:spLocks noGrp="1"/>
          </p:cNvSpPr>
          <p:nvPr>
            <p:ph type="ctrTitle"/>
          </p:nvPr>
        </p:nvSpPr>
        <p:spPr/>
        <p:txBody>
          <a:bodyPr/>
          <a:lstStyle/>
          <a:p>
            <a:r>
              <a:rPr lang="en-US" dirty="0" smtClean="0"/>
              <a:t>2. Constrained Fact-Finders</a:t>
            </a:r>
            <a:endParaRPr lang="en-US" dirty="0"/>
          </a:p>
        </p:txBody>
      </p:sp>
    </p:spTree>
    <p:extLst>
      <p:ext uri="{BB962C8B-B14F-4D97-AF65-F5344CB8AC3E}">
        <p14:creationId xmlns:p14="http://schemas.microsoft.com/office/powerpoint/2010/main" val="771132479"/>
      </p:ext>
    </p:extLst>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4"/>
          <p:cNvSpPr>
            <a:spLocks noGrp="1"/>
          </p:cNvSpPr>
          <p:nvPr>
            <p:ph type="sldNum"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fld id="{BFF9B246-AA97-40C9-94AC-23BA7068AE97}" type="slidenum">
              <a:rPr lang="en-US" smtClean="0">
                <a:latin typeface="Arial" charset="0"/>
                <a:ea typeface="MS PGothic" pitchFamily="34" charset="-128"/>
              </a:rPr>
              <a:pPr/>
              <a:t>154</a:t>
            </a:fld>
            <a:endParaRPr lang="en-US" smtClean="0">
              <a:latin typeface="Arial" charset="0"/>
              <a:ea typeface="MS PGothic" pitchFamily="34" charset="-128"/>
            </a:endParaRPr>
          </a:p>
        </p:txBody>
      </p:sp>
      <p:sp>
        <p:nvSpPr>
          <p:cNvPr id="145410" name="Rectangle 2"/>
          <p:cNvSpPr>
            <a:spLocks noGrp="1"/>
          </p:cNvSpPr>
          <p:nvPr>
            <p:ph type="title"/>
          </p:nvPr>
        </p:nvSpPr>
        <p:spPr>
          <a:xfrm>
            <a:off x="457200" y="0"/>
            <a:ext cx="8458200" cy="990600"/>
          </a:xfrm>
        </p:spPr>
        <p:txBody>
          <a:bodyPr/>
          <a:lstStyle/>
          <a:p>
            <a:r>
              <a:rPr lang="en-US" dirty="0" smtClean="0"/>
              <a:t/>
            </a:r>
            <a:br>
              <a:rPr lang="en-US" dirty="0" smtClean="0"/>
            </a:br>
            <a:r>
              <a:rPr lang="en-US" dirty="0" smtClean="0"/>
              <a:t>Constrained Fact-Finding</a:t>
            </a:r>
            <a:endParaRPr lang="en-US" sz="2400" dirty="0" smtClean="0"/>
          </a:p>
        </p:txBody>
      </p:sp>
      <p:sp>
        <p:nvSpPr>
          <p:cNvPr id="145411" name="Content Placeholder 14"/>
          <p:cNvSpPr>
            <a:spLocks noGrp="1"/>
          </p:cNvSpPr>
          <p:nvPr>
            <p:ph idx="1"/>
          </p:nvPr>
        </p:nvSpPr>
        <p:spPr/>
        <p:txBody>
          <a:bodyPr/>
          <a:lstStyle/>
          <a:p>
            <a:r>
              <a:rPr lang="en-US" dirty="0" smtClean="0"/>
              <a:t>We </a:t>
            </a:r>
            <a:r>
              <a:rPr lang="en-US" sz="2800" dirty="0" smtClean="0"/>
              <a:t>frequently</a:t>
            </a:r>
            <a:r>
              <a:rPr lang="en-US" dirty="0" smtClean="0"/>
              <a:t> have prior knowledge in a domain:</a:t>
            </a:r>
          </a:p>
          <a:p>
            <a:pPr lvl="1"/>
            <a:r>
              <a:rPr lang="en-US" sz="2400" dirty="0" smtClean="0"/>
              <a:t>“Bush was born in the same year as Clinton”</a:t>
            </a:r>
          </a:p>
          <a:p>
            <a:pPr lvl="1"/>
            <a:r>
              <a:rPr lang="en-US" sz="2400" dirty="0" smtClean="0"/>
              <a:t>“Obama is younger than both Bush and Clinton”</a:t>
            </a:r>
          </a:p>
          <a:p>
            <a:pPr lvl="1"/>
            <a:r>
              <a:rPr lang="en-US" sz="2400" dirty="0" smtClean="0"/>
              <a:t>“All presidents are at least 35”</a:t>
            </a:r>
          </a:p>
          <a:p>
            <a:pPr lvl="1"/>
            <a:r>
              <a:rPr lang="en-US" sz="2400" dirty="0" smtClean="0"/>
              <a:t>Etc.</a:t>
            </a:r>
          </a:p>
          <a:p>
            <a:r>
              <a:rPr lang="en-US" b="1" i="1" dirty="0"/>
              <a:t>M</a:t>
            </a:r>
            <a:r>
              <a:rPr lang="en-US" b="1" i="1" dirty="0" smtClean="0"/>
              <a:t>ain idea:</a:t>
            </a:r>
            <a:r>
              <a:rPr lang="en-US" dirty="0" smtClean="0"/>
              <a:t> </a:t>
            </a:r>
            <a:r>
              <a:rPr lang="en-US" sz="2800" dirty="0" smtClean="0">
                <a:solidFill>
                  <a:srgbClr val="0066FF"/>
                </a:solidFill>
              </a:rPr>
              <a:t>if we use declarative prior knowledge to help us, we can make much better trust decisions</a:t>
            </a:r>
          </a:p>
          <a:p>
            <a:r>
              <a:rPr lang="en-US" sz="2800" dirty="0" smtClean="0">
                <a:solidFill>
                  <a:schemeClr val="tx1">
                    <a:lumMod val="95000"/>
                    <a:lumOff val="5000"/>
                  </a:schemeClr>
                </a:solidFill>
              </a:rPr>
              <a:t>Challenge: how do use this knowledge with fact-finders?</a:t>
            </a:r>
          </a:p>
          <a:p>
            <a:r>
              <a:rPr lang="en-US" sz="2800" dirty="0" smtClean="0">
                <a:solidFill>
                  <a:schemeClr val="tx1">
                    <a:lumMod val="95000"/>
                    <a:lumOff val="5000"/>
                  </a:schemeClr>
                </a:solidFill>
              </a:rPr>
              <a:t>We’ll now present a method that can apply to </a:t>
            </a:r>
            <a:r>
              <a:rPr lang="en-US" sz="2800" i="1" dirty="0" smtClean="0">
                <a:solidFill>
                  <a:schemeClr val="tx1">
                    <a:lumMod val="95000"/>
                    <a:lumOff val="5000"/>
                  </a:schemeClr>
                </a:solidFill>
              </a:rPr>
              <a:t>all</a:t>
            </a:r>
            <a:r>
              <a:rPr lang="en-US" sz="2800" dirty="0" smtClean="0">
                <a:solidFill>
                  <a:schemeClr val="tx1">
                    <a:lumMod val="95000"/>
                    <a:lumOff val="5000"/>
                  </a:schemeClr>
                </a:solidFill>
              </a:rPr>
              <a:t> fact-finding algorithms</a:t>
            </a:r>
          </a:p>
        </p:txBody>
      </p:sp>
    </p:spTree>
    <p:extLst>
      <p:ext uri="{BB962C8B-B14F-4D97-AF65-F5344CB8AC3E}">
        <p14:creationId xmlns:p14="http://schemas.microsoft.com/office/powerpoint/2010/main" val="313092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Types of Prior Knowledge</a:t>
            </a:r>
            <a:endParaRPr lang="en-US" sz="2400" dirty="0" smtClean="0"/>
          </a:p>
        </p:txBody>
      </p:sp>
      <p:sp>
        <p:nvSpPr>
          <p:cNvPr id="172035" name="Content Placeholder 14"/>
          <p:cNvSpPr>
            <a:spLocks noGrp="1"/>
          </p:cNvSpPr>
          <p:nvPr>
            <p:ph idx="4294967295"/>
          </p:nvPr>
        </p:nvSpPr>
        <p:spPr>
          <a:xfrm>
            <a:off x="457200" y="1219200"/>
            <a:ext cx="8534400" cy="4910138"/>
          </a:xfrm>
        </p:spPr>
        <p:txBody>
          <a:bodyPr/>
          <a:lstStyle/>
          <a:p>
            <a:r>
              <a:rPr lang="en-US" sz="3200" dirty="0" smtClean="0"/>
              <a:t>Prior knowledge comes in two flavors</a:t>
            </a:r>
          </a:p>
          <a:p>
            <a:pPr lvl="1"/>
            <a:r>
              <a:rPr lang="en-US" sz="2800" dirty="0" smtClean="0"/>
              <a:t>Common-sense</a:t>
            </a:r>
          </a:p>
          <a:p>
            <a:pPr marL="1143000" lvl="2"/>
            <a:r>
              <a:rPr lang="en-US" sz="2400" b="0" dirty="0" smtClean="0"/>
              <a:t>Cities generally grow over time</a:t>
            </a:r>
          </a:p>
          <a:p>
            <a:pPr marL="1143000" lvl="2"/>
            <a:r>
              <a:rPr lang="en-US" sz="2400" b="0" dirty="0" smtClean="0"/>
              <a:t>A person has two biological parents</a:t>
            </a:r>
          </a:p>
          <a:p>
            <a:pPr marL="1143000" lvl="2"/>
            <a:r>
              <a:rPr lang="en-US" sz="2400" b="0" dirty="0" smtClean="0"/>
              <a:t>Hotels without Western-style toilets are bad</a:t>
            </a:r>
          </a:p>
          <a:p>
            <a:pPr lvl="1"/>
            <a:r>
              <a:rPr lang="en-US" sz="2800" dirty="0" smtClean="0"/>
              <a:t>Specific knowledge</a:t>
            </a:r>
          </a:p>
          <a:p>
            <a:pPr marL="1143000" lvl="2"/>
            <a:r>
              <a:rPr lang="en-US" sz="2400" b="0" dirty="0" smtClean="0"/>
              <a:t>John was born in 1970 or 1971</a:t>
            </a:r>
          </a:p>
          <a:p>
            <a:pPr marL="1143000" lvl="2"/>
            <a:r>
              <a:rPr lang="en-US" sz="2400" b="0" dirty="0" smtClean="0"/>
              <a:t>The population of Los Angeles is greater than Phoenix</a:t>
            </a:r>
          </a:p>
          <a:p>
            <a:pPr marL="1143000" lvl="2"/>
            <a:r>
              <a:rPr lang="en-US" sz="2400" b="0" dirty="0" smtClean="0"/>
              <a:t>The Hilton is better than the Motel 6</a:t>
            </a:r>
            <a:endParaRPr lang="en-US" sz="2400" b="0" dirty="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155</a:t>
            </a:fld>
            <a:endParaRPr lang="en-US" altLang="zh-TW" dirty="0"/>
          </a:p>
        </p:txBody>
      </p:sp>
    </p:spTree>
    <p:extLst>
      <p:ext uri="{BB962C8B-B14F-4D97-AF65-F5344CB8AC3E}">
        <p14:creationId xmlns:p14="http://schemas.microsoft.com/office/powerpoint/2010/main" val="343253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Prior Knowledge and Subjectivity</a:t>
            </a:r>
            <a:endParaRPr lang="en-US" sz="2400" dirty="0" smtClean="0"/>
          </a:p>
        </p:txBody>
      </p:sp>
      <p:sp>
        <p:nvSpPr>
          <p:cNvPr id="147459" name="Content Placeholder 14"/>
          <p:cNvSpPr>
            <a:spLocks noGrp="1"/>
          </p:cNvSpPr>
          <p:nvPr>
            <p:ph idx="4294967295"/>
          </p:nvPr>
        </p:nvSpPr>
        <p:spPr/>
        <p:txBody>
          <a:bodyPr/>
          <a:lstStyle/>
          <a:p>
            <a:r>
              <a:rPr lang="en-US" sz="2800" dirty="0" smtClean="0"/>
              <a:t>Truth is subjective</a:t>
            </a:r>
          </a:p>
          <a:p>
            <a:pPr lvl="1"/>
            <a:r>
              <a:rPr lang="en-US" sz="2400" dirty="0" smtClean="0"/>
              <a:t>Proof: Different people believe different things</a:t>
            </a:r>
          </a:p>
          <a:p>
            <a:r>
              <a:rPr lang="en-US" sz="2800" dirty="0" smtClean="0"/>
              <a:t>User’s prior knowledge biases what we should believe</a:t>
            </a:r>
          </a:p>
          <a:p>
            <a:pPr lvl="1"/>
            <a:r>
              <a:rPr lang="en-US" sz="2400" dirty="0" smtClean="0"/>
              <a:t>User A believes that man landed on the moon</a:t>
            </a:r>
          </a:p>
          <a:p>
            <a:pPr lvl="1"/>
            <a:r>
              <a:rPr lang="en-US" sz="2400" dirty="0" smtClean="0"/>
              <a:t>User B believes the moon landing was faked</a:t>
            </a:r>
          </a:p>
          <a:p>
            <a:pPr lvl="1"/>
            <a:r>
              <a:rPr lang="en-US" sz="2400" dirty="0" smtClean="0"/>
              <a:t>Different belief in the claim “there is a mirror on the moon”</a:t>
            </a:r>
          </a:p>
          <a:p>
            <a:pPr lvl="1"/>
            <a:endParaRPr lang="en-US" sz="2400" dirty="0" smtClean="0"/>
          </a:p>
        </p:txBody>
      </p:sp>
      <p:pic>
        <p:nvPicPr>
          <p:cNvPr id="2" name="Picture 1" descr="TP_tmp"/>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1066800" y="4872382"/>
            <a:ext cx="7178037" cy="47392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 name="Slide Number Placeholder 2"/>
          <p:cNvSpPr>
            <a:spLocks noGrp="1"/>
          </p:cNvSpPr>
          <p:nvPr>
            <p:ph type="sldNum" sz="quarter" idx="11"/>
          </p:nvPr>
        </p:nvSpPr>
        <p:spPr/>
        <p:txBody>
          <a:bodyPr/>
          <a:lstStyle/>
          <a:p>
            <a:pPr>
              <a:defRPr/>
            </a:pPr>
            <a:fld id="{A2339191-6377-4EDD-81B3-5CAFA9A9EC31}" type="slidenum">
              <a:rPr lang="en-US" altLang="zh-TW" smtClean="0"/>
              <a:pPr>
                <a:defRPr/>
              </a:pPr>
              <a:t>156</a:t>
            </a:fld>
            <a:endParaRPr lang="en-US" altLang="zh-TW" dirty="0"/>
          </a:p>
        </p:txBody>
      </p:sp>
    </p:spTree>
    <p:extLst>
      <p:ext uri="{BB962C8B-B14F-4D97-AF65-F5344CB8AC3E}">
        <p14:creationId xmlns:p14="http://schemas.microsoft.com/office/powerpoint/2010/main" val="2088378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98578FB7-C3F7-4F0E-9A9A-5940AF85DAFD}" type="slidenum">
              <a:rPr lang="en-US" smtClean="0"/>
              <a:pPr>
                <a:defRPr/>
              </a:pPr>
              <a:t>157</a:t>
            </a:fld>
            <a:endParaRPr lang="en-US" dirty="0"/>
          </a:p>
        </p:txBody>
      </p:sp>
      <p:sp>
        <p:nvSpPr>
          <p:cNvPr id="4" name="Rectangle 3"/>
          <p:cNvSpPr/>
          <p:nvPr/>
        </p:nvSpPr>
        <p:spPr>
          <a:xfrm>
            <a:off x="457200" y="1295400"/>
            <a:ext cx="8382000" cy="2257028"/>
          </a:xfrm>
          <a:prstGeom prst="rect">
            <a:avLst/>
          </a:prstGeom>
        </p:spPr>
        <p:txBody>
          <a:bodyPr wrap="square">
            <a:spAutoFit/>
          </a:bodyPr>
          <a:lstStyle/>
          <a:p>
            <a:pPr marL="273050" lvl="0" indent="-273050" eaLnBrk="0" hangingPunct="0">
              <a:spcBef>
                <a:spcPts val="600"/>
              </a:spcBef>
              <a:buClr>
                <a:srgbClr val="727CA3"/>
              </a:buClr>
              <a:buSzPct val="76000"/>
              <a:buFont typeface="Wingdings 3" pitchFamily="18" charset="2"/>
              <a:buChar char=""/>
            </a:pPr>
            <a:r>
              <a:rPr lang="en-US" sz="2800" b="0" kern="0" dirty="0" smtClean="0">
                <a:solidFill>
                  <a:srgbClr val="000000"/>
                </a:solidFill>
                <a:latin typeface="Gill Sans MT"/>
                <a:ea typeface="+mn-ea"/>
                <a:cs typeface="+mn-cs"/>
              </a:rPr>
              <a:t>We represent our prior knowledge in FOL:</a:t>
            </a:r>
            <a:endParaRPr lang="en-US" sz="2800" b="0" kern="0" dirty="0">
              <a:solidFill>
                <a:srgbClr val="000000"/>
              </a:solidFill>
              <a:latin typeface="Gill Sans MT"/>
              <a:ea typeface="+mn-ea"/>
              <a:cs typeface="+mn-cs"/>
            </a:endParaRPr>
          </a:p>
          <a:p>
            <a:pPr marL="547688" lvl="1" indent="-273050" eaLnBrk="0" hangingPunct="0">
              <a:spcBef>
                <a:spcPts val="500"/>
              </a:spcBef>
              <a:buClr>
                <a:srgbClr val="9FB8CD"/>
              </a:buClr>
              <a:buSzPct val="76000"/>
              <a:buFont typeface="Wingdings 3" pitchFamily="18" charset="2"/>
              <a:buChar char=""/>
            </a:pPr>
            <a:r>
              <a:rPr lang="en-US" sz="2400" b="0" kern="0" dirty="0">
                <a:solidFill>
                  <a:srgbClr val="464653"/>
                </a:solidFill>
                <a:latin typeface="Gill Sans MT"/>
              </a:rPr>
              <a:t>Population grows over time [pop(</a:t>
            </a:r>
            <a:r>
              <a:rPr lang="en-US" sz="2400" b="0" kern="0" dirty="0" err="1">
                <a:solidFill>
                  <a:srgbClr val="464653"/>
                </a:solidFill>
                <a:latin typeface="Gill Sans MT"/>
              </a:rPr>
              <a:t>city,population</a:t>
            </a:r>
            <a:r>
              <a:rPr lang="en-US" sz="2400" b="0" kern="0" dirty="0">
                <a:solidFill>
                  <a:srgbClr val="464653"/>
                </a:solidFill>
                <a:latin typeface="Gill Sans MT"/>
              </a:rPr>
              <a:t>, year</a:t>
            </a:r>
            <a:r>
              <a:rPr lang="en-US" sz="2400" b="0" kern="0" dirty="0" smtClean="0">
                <a:solidFill>
                  <a:srgbClr val="464653"/>
                </a:solidFill>
                <a:latin typeface="Gill Sans MT"/>
              </a:rPr>
              <a:t>)]</a:t>
            </a:r>
            <a:endParaRPr lang="en-US" sz="2400" b="0" kern="0" dirty="0">
              <a:solidFill>
                <a:srgbClr val="464653"/>
              </a:solidFill>
              <a:latin typeface="Gill Sans MT"/>
            </a:endParaRPr>
          </a:p>
          <a:p>
            <a:pPr marL="1143000" lvl="2" indent="-228600" eaLnBrk="0" hangingPunct="0">
              <a:spcBef>
                <a:spcPts val="500"/>
              </a:spcBef>
              <a:buClr>
                <a:srgbClr val="BCBCBC"/>
              </a:buClr>
              <a:buSzPct val="76000"/>
              <a:buFont typeface="Wingdings 3" pitchFamily="18" charset="2"/>
              <a:buChar char=""/>
            </a:pPr>
            <a:r>
              <a:rPr lang="en-US" sz="2400" b="0" kern="0" dirty="0">
                <a:solidFill>
                  <a:srgbClr val="000000"/>
                </a:solidFill>
                <a:latin typeface="Gill Sans MT"/>
              </a:rPr>
              <a:t> </a:t>
            </a:r>
            <a:r>
              <a:rPr lang="en-US" sz="2400" b="0" kern="0" dirty="0">
                <a:solidFill>
                  <a:srgbClr val="000000"/>
                </a:solidFill>
                <a:latin typeface="cmsy10" pitchFamily="34" charset="0"/>
              </a:rPr>
              <a:t>8</a:t>
            </a:r>
            <a:r>
              <a:rPr lang="en-US" sz="2400" b="0" kern="0" baseline="-25000" dirty="0">
                <a:solidFill>
                  <a:srgbClr val="000000"/>
                </a:solidFill>
                <a:latin typeface="Gill Sans MT"/>
              </a:rPr>
              <a:t>v,w,x,y,z</a:t>
            </a:r>
            <a:r>
              <a:rPr lang="en-US" sz="2400" b="0" kern="0" dirty="0">
                <a:solidFill>
                  <a:srgbClr val="000000"/>
                </a:solidFill>
                <a:latin typeface="Gill Sans MT"/>
              </a:rPr>
              <a:t> pop(</a:t>
            </a:r>
            <a:r>
              <a:rPr lang="en-US" sz="2400" b="0" kern="0" dirty="0" err="1">
                <a:solidFill>
                  <a:srgbClr val="000000"/>
                </a:solidFill>
                <a:latin typeface="Gill Sans MT"/>
              </a:rPr>
              <a:t>v,w,y</a:t>
            </a:r>
            <a:r>
              <a:rPr lang="en-US" sz="2400" b="0" kern="0" dirty="0">
                <a:solidFill>
                  <a:srgbClr val="000000"/>
                </a:solidFill>
                <a:latin typeface="Gill Sans MT"/>
              </a:rPr>
              <a:t>) </a:t>
            </a:r>
            <a:r>
              <a:rPr lang="en-US" sz="2400" b="0" kern="0" dirty="0">
                <a:solidFill>
                  <a:srgbClr val="000000"/>
                </a:solidFill>
                <a:latin typeface="cmsy10" pitchFamily="34" charset="0"/>
              </a:rPr>
              <a:t>Æ</a:t>
            </a:r>
            <a:r>
              <a:rPr lang="en-US" sz="2400" b="0" kern="0" dirty="0">
                <a:solidFill>
                  <a:srgbClr val="000000"/>
                </a:solidFill>
                <a:latin typeface="Gill Sans MT"/>
              </a:rPr>
              <a:t> pop(</a:t>
            </a:r>
            <a:r>
              <a:rPr lang="en-US" sz="2400" b="0" kern="0" dirty="0" err="1">
                <a:solidFill>
                  <a:srgbClr val="000000"/>
                </a:solidFill>
                <a:latin typeface="Gill Sans MT"/>
              </a:rPr>
              <a:t>v,x,z</a:t>
            </a:r>
            <a:r>
              <a:rPr lang="en-US" sz="2400" b="0" kern="0" dirty="0">
                <a:solidFill>
                  <a:srgbClr val="000000"/>
                </a:solidFill>
                <a:latin typeface="Gill Sans MT"/>
              </a:rPr>
              <a:t>) </a:t>
            </a:r>
            <a:r>
              <a:rPr lang="en-US" sz="2400" b="0" kern="0" dirty="0">
                <a:solidFill>
                  <a:srgbClr val="000000"/>
                </a:solidFill>
                <a:latin typeface="cmsy10" pitchFamily="34" charset="0"/>
              </a:rPr>
              <a:t>Æ</a:t>
            </a:r>
            <a:r>
              <a:rPr lang="en-US" sz="2400" b="0" kern="0" dirty="0">
                <a:solidFill>
                  <a:srgbClr val="000000"/>
                </a:solidFill>
                <a:latin typeface="Gill Sans MT"/>
              </a:rPr>
              <a:t> z &gt; y </a:t>
            </a:r>
            <a:r>
              <a:rPr lang="en-US" sz="2400" b="0" kern="0" dirty="0">
                <a:solidFill>
                  <a:srgbClr val="000000"/>
                </a:solidFill>
                <a:latin typeface="cmsy10" pitchFamily="34" charset="0"/>
              </a:rPr>
              <a:t>)</a:t>
            </a:r>
            <a:r>
              <a:rPr lang="en-US" sz="2400" b="0" kern="0" dirty="0">
                <a:solidFill>
                  <a:srgbClr val="000000"/>
                </a:solidFill>
                <a:latin typeface="Gill Sans MT"/>
              </a:rPr>
              <a:t> x &gt; w</a:t>
            </a:r>
          </a:p>
          <a:p>
            <a:pPr marL="547688" lvl="1" indent="-273050" eaLnBrk="0" hangingPunct="0">
              <a:spcBef>
                <a:spcPts val="500"/>
              </a:spcBef>
              <a:buClr>
                <a:srgbClr val="9FB8CD"/>
              </a:buClr>
              <a:buSzPct val="76000"/>
              <a:buFont typeface="Wingdings 3" pitchFamily="18" charset="2"/>
              <a:buChar char=""/>
            </a:pPr>
            <a:r>
              <a:rPr lang="en-US" sz="2400" b="0" kern="0" dirty="0">
                <a:solidFill>
                  <a:srgbClr val="464653"/>
                </a:solidFill>
                <a:latin typeface="Gill Sans MT"/>
              </a:rPr>
              <a:t>Tom is older than John</a:t>
            </a:r>
          </a:p>
          <a:p>
            <a:pPr marL="1143000" lvl="2" indent="-228600" eaLnBrk="0" hangingPunct="0">
              <a:spcBef>
                <a:spcPts val="500"/>
              </a:spcBef>
              <a:buClr>
                <a:srgbClr val="BCBCBC"/>
              </a:buClr>
              <a:buSzPct val="76000"/>
              <a:buFont typeface="Wingdings 3" pitchFamily="18" charset="2"/>
              <a:buChar char=""/>
            </a:pPr>
            <a:r>
              <a:rPr lang="en-US" sz="2400" b="0" kern="0" dirty="0">
                <a:solidFill>
                  <a:srgbClr val="000000"/>
                </a:solidFill>
                <a:latin typeface="cmsy10" pitchFamily="34" charset="0"/>
              </a:rPr>
              <a:t>8</a:t>
            </a:r>
            <a:r>
              <a:rPr lang="en-US" sz="2400" b="0" kern="0" baseline="-25000" dirty="0">
                <a:solidFill>
                  <a:srgbClr val="000000"/>
                </a:solidFill>
                <a:latin typeface="Gill Sans MT"/>
              </a:rPr>
              <a:t>x,y</a:t>
            </a:r>
            <a:r>
              <a:rPr lang="en-US" sz="2400" b="0" kern="0" dirty="0">
                <a:solidFill>
                  <a:srgbClr val="000000"/>
                </a:solidFill>
                <a:latin typeface="Gill Sans MT"/>
              </a:rPr>
              <a:t> Age(Tom, x) </a:t>
            </a:r>
            <a:r>
              <a:rPr lang="en-US" sz="2400" b="0" kern="0" dirty="0">
                <a:solidFill>
                  <a:srgbClr val="000000"/>
                </a:solidFill>
                <a:latin typeface="cmsy10" pitchFamily="34" charset="0"/>
              </a:rPr>
              <a:t>Æ</a:t>
            </a:r>
            <a:r>
              <a:rPr lang="en-US" sz="2400" b="0" kern="0" dirty="0">
                <a:solidFill>
                  <a:srgbClr val="000000"/>
                </a:solidFill>
                <a:latin typeface="Gill Sans MT"/>
              </a:rPr>
              <a:t> Age(John, y) </a:t>
            </a:r>
            <a:r>
              <a:rPr lang="en-US" sz="2400" b="0" kern="0" dirty="0">
                <a:solidFill>
                  <a:srgbClr val="000000"/>
                </a:solidFill>
                <a:latin typeface="cmsy10" pitchFamily="34" charset="0"/>
              </a:rPr>
              <a:t>)</a:t>
            </a:r>
            <a:r>
              <a:rPr lang="en-US" sz="2400" b="0" kern="0" dirty="0">
                <a:solidFill>
                  <a:srgbClr val="000000"/>
                </a:solidFill>
                <a:latin typeface="Gill Sans MT"/>
              </a:rPr>
              <a:t> x&gt;y</a:t>
            </a:r>
          </a:p>
        </p:txBody>
      </p:sp>
      <p:sp>
        <p:nvSpPr>
          <p:cNvPr id="5" name="Rectangle 2"/>
          <p:cNvSpPr txBox="1">
            <a:spLocks/>
          </p:cNvSpPr>
          <p:nvPr/>
        </p:nvSpPr>
        <p:spPr bwMode="auto">
          <a:xfrm>
            <a:off x="457200" y="0"/>
            <a:ext cx="8458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FF0000"/>
                </a:solidFill>
                <a:latin typeface="+mj-lt"/>
                <a:ea typeface="+mj-ea"/>
                <a:cs typeface="+mj-cs"/>
              </a:defRPr>
            </a:lvl1pPr>
            <a:lvl2pPr algn="l" rtl="0" eaLnBrk="0" fontAlgn="base" hangingPunct="0">
              <a:spcBef>
                <a:spcPct val="0"/>
              </a:spcBef>
              <a:spcAft>
                <a:spcPct val="0"/>
              </a:spcAft>
              <a:defRPr sz="4000" b="1">
                <a:solidFill>
                  <a:srgbClr val="FF0000"/>
                </a:solidFill>
                <a:latin typeface="Calibri" pitchFamily="34" charset="0"/>
                <a:cs typeface="Arial" charset="0"/>
              </a:defRPr>
            </a:lvl2pPr>
            <a:lvl3pPr algn="l" rtl="0" eaLnBrk="0" fontAlgn="base" hangingPunct="0">
              <a:spcBef>
                <a:spcPct val="0"/>
              </a:spcBef>
              <a:spcAft>
                <a:spcPct val="0"/>
              </a:spcAft>
              <a:defRPr sz="4000" b="1">
                <a:solidFill>
                  <a:srgbClr val="FF0000"/>
                </a:solidFill>
                <a:latin typeface="Calibri" pitchFamily="34" charset="0"/>
                <a:cs typeface="Arial" charset="0"/>
              </a:defRPr>
            </a:lvl3pPr>
            <a:lvl4pPr algn="l" rtl="0" eaLnBrk="0" fontAlgn="base" hangingPunct="0">
              <a:spcBef>
                <a:spcPct val="0"/>
              </a:spcBef>
              <a:spcAft>
                <a:spcPct val="0"/>
              </a:spcAft>
              <a:defRPr sz="4000" b="1">
                <a:solidFill>
                  <a:srgbClr val="FF0000"/>
                </a:solidFill>
                <a:latin typeface="Calibri" pitchFamily="34" charset="0"/>
                <a:cs typeface="Arial" charset="0"/>
              </a:defRPr>
            </a:lvl4pPr>
            <a:lvl5pPr algn="l" rtl="0" eaLnBrk="0" fontAlgn="base" hangingPunct="0">
              <a:spcBef>
                <a:spcPct val="0"/>
              </a:spcBef>
              <a:spcAft>
                <a:spcPct val="0"/>
              </a:spcAft>
              <a:defRPr sz="4000" b="1">
                <a:solidFill>
                  <a:srgbClr val="FF0000"/>
                </a:solidFill>
                <a:latin typeface="Calibri" pitchFamily="34" charset="0"/>
                <a:cs typeface="Arial" charset="0"/>
              </a:defRPr>
            </a:lvl5pPr>
            <a:lvl6pPr marL="457200" algn="l" rtl="0" fontAlgn="base">
              <a:spcBef>
                <a:spcPct val="0"/>
              </a:spcBef>
              <a:spcAft>
                <a:spcPct val="0"/>
              </a:spcAft>
              <a:defRPr sz="2800">
                <a:solidFill>
                  <a:srgbClr val="FF0000"/>
                </a:solidFill>
                <a:latin typeface="Calibri" pitchFamily="34" charset="0"/>
                <a:cs typeface="Arial" charset="0"/>
              </a:defRPr>
            </a:lvl6pPr>
            <a:lvl7pPr marL="914400" algn="l" rtl="0" fontAlgn="base">
              <a:spcBef>
                <a:spcPct val="0"/>
              </a:spcBef>
              <a:spcAft>
                <a:spcPct val="0"/>
              </a:spcAft>
              <a:defRPr sz="2800">
                <a:solidFill>
                  <a:srgbClr val="FF0000"/>
                </a:solidFill>
                <a:latin typeface="Calibri" pitchFamily="34" charset="0"/>
                <a:cs typeface="Arial" charset="0"/>
              </a:defRPr>
            </a:lvl7pPr>
            <a:lvl8pPr marL="1371600" algn="l" rtl="0" fontAlgn="base">
              <a:spcBef>
                <a:spcPct val="0"/>
              </a:spcBef>
              <a:spcAft>
                <a:spcPct val="0"/>
              </a:spcAft>
              <a:defRPr sz="2800">
                <a:solidFill>
                  <a:srgbClr val="FF0000"/>
                </a:solidFill>
                <a:latin typeface="Calibri" pitchFamily="34" charset="0"/>
                <a:cs typeface="Arial" charset="0"/>
              </a:defRPr>
            </a:lvl8pPr>
            <a:lvl9pPr marL="1828800" algn="l" rtl="0" fontAlgn="base">
              <a:spcBef>
                <a:spcPct val="0"/>
              </a:spcBef>
              <a:spcAft>
                <a:spcPct val="0"/>
              </a:spcAft>
              <a:defRPr sz="2800">
                <a:solidFill>
                  <a:srgbClr val="FF0000"/>
                </a:solidFill>
                <a:latin typeface="Calibri" pitchFamily="34" charset="0"/>
                <a:cs typeface="Arial" charset="0"/>
              </a:defRPr>
            </a:lvl9pPr>
          </a:lstStyle>
          <a:p>
            <a:endParaRPr lang="en-US" kern="0" dirty="0" smtClean="0"/>
          </a:p>
          <a:p>
            <a:r>
              <a:rPr lang="en-US" kern="0" dirty="0" smtClean="0"/>
              <a:t>First-Order Logic Representation</a:t>
            </a:r>
            <a:endParaRPr lang="en-US" sz="2400" kern="0" dirty="0" smtClean="0"/>
          </a:p>
        </p:txBody>
      </p:sp>
    </p:spTree>
    <p:extLst>
      <p:ext uri="{BB962C8B-B14F-4D97-AF65-F5344CB8AC3E}">
        <p14:creationId xmlns:p14="http://schemas.microsoft.com/office/powerpoint/2010/main" val="4276841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Enforcement Mechanism</a:t>
            </a:r>
            <a:endParaRPr lang="en-US" dirty="0"/>
          </a:p>
        </p:txBody>
      </p:sp>
      <p:sp>
        <p:nvSpPr>
          <p:cNvPr id="5" name="Content Placeholder 4"/>
          <p:cNvSpPr>
            <a:spLocks noGrp="1"/>
          </p:cNvSpPr>
          <p:nvPr>
            <p:ph idx="1"/>
          </p:nvPr>
        </p:nvSpPr>
        <p:spPr/>
        <p:txBody>
          <a:bodyPr/>
          <a:lstStyle/>
          <a:p>
            <a:r>
              <a:rPr lang="en-US" sz="2800" dirty="0" smtClean="0"/>
              <a:t>We will enforce our prior knowledge via </a:t>
            </a:r>
            <a:r>
              <a:rPr lang="en-US" sz="2800" b="1" dirty="0" smtClean="0">
                <a:solidFill>
                  <a:srgbClr val="0000FF"/>
                </a:solidFill>
              </a:rPr>
              <a:t>linear programming</a:t>
            </a:r>
          </a:p>
          <a:p>
            <a:pPr lvl="1"/>
            <a:r>
              <a:rPr lang="en-US" sz="2400" dirty="0" smtClean="0"/>
              <a:t>We will convert first-order logic into </a:t>
            </a:r>
            <a:r>
              <a:rPr lang="en-US" sz="2400" b="1" dirty="0" smtClean="0">
                <a:solidFill>
                  <a:srgbClr val="0000FF"/>
                </a:solidFill>
              </a:rPr>
              <a:t>linear programs</a:t>
            </a:r>
          </a:p>
          <a:p>
            <a:pPr lvl="1"/>
            <a:r>
              <a:rPr lang="en-US" sz="2400" dirty="0"/>
              <a:t>Polynomial-time (</a:t>
            </a:r>
            <a:r>
              <a:rPr lang="en-US" sz="2400" dirty="0" err="1"/>
              <a:t>Karmarkar</a:t>
            </a:r>
            <a:r>
              <a:rPr lang="en-US" sz="2400" dirty="0"/>
              <a:t>, 1984</a:t>
            </a:r>
            <a:r>
              <a:rPr lang="en-US" sz="2400" dirty="0" smtClean="0"/>
              <a:t>)</a:t>
            </a:r>
          </a:p>
          <a:p>
            <a:r>
              <a:rPr lang="en-US" dirty="0" smtClean="0"/>
              <a:t>The constraints are converted to linear constraints</a:t>
            </a:r>
          </a:p>
          <a:p>
            <a:r>
              <a:rPr lang="en-US" dirty="0" smtClean="0"/>
              <a:t>We choose an objective function to minimize the  distance between a satisfying set of beliefs and those predicted by the fact-finder</a:t>
            </a:r>
          </a:p>
          <a:p>
            <a:pPr lvl="1"/>
            <a:r>
              <a:rPr lang="en-US" dirty="0" smtClean="0"/>
              <a:t>Details: [Pasternack &amp; Roth, 2010] and [Rizzolo &amp; Roth, 2007]</a:t>
            </a:r>
            <a:endParaRPr lang="en-US" dirty="0"/>
          </a:p>
        </p:txBody>
      </p:sp>
      <p:sp>
        <p:nvSpPr>
          <p:cNvPr id="2" name="Slide Number Placeholder 1"/>
          <p:cNvSpPr>
            <a:spLocks noGrp="1"/>
          </p:cNvSpPr>
          <p:nvPr>
            <p:ph type="sldNum" sz="quarter" idx="11"/>
          </p:nvPr>
        </p:nvSpPr>
        <p:spPr/>
        <p:txBody>
          <a:bodyPr/>
          <a:lstStyle/>
          <a:p>
            <a:pPr>
              <a:defRPr/>
            </a:pPr>
            <a:fld id="{98578FB7-C3F7-4F0E-9A9A-5940AF85DAFD}" type="slidenum">
              <a:rPr lang="en-US" smtClean="0"/>
              <a:pPr>
                <a:defRPr/>
              </a:pPr>
              <a:t>158</a:t>
            </a:fld>
            <a:endParaRPr lang="en-US" dirty="0"/>
          </a:p>
        </p:txBody>
      </p:sp>
    </p:spTree>
    <p:extLst>
      <p:ext uri="{BB962C8B-B14F-4D97-AF65-F5344CB8AC3E}">
        <p14:creationId xmlns:p14="http://schemas.microsoft.com/office/powerpoint/2010/main" val="1414280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The Algorithm</a:t>
            </a:r>
            <a:endParaRPr lang="en-US" sz="2400" dirty="0" smtClean="0"/>
          </a:p>
        </p:txBody>
      </p:sp>
      <p:graphicFrame>
        <p:nvGraphicFramePr>
          <p:cNvPr id="2" name="Diagram 1"/>
          <p:cNvGraphicFramePr/>
          <p:nvPr>
            <p:extLst>
              <p:ext uri="{D42A27DB-BD31-4B8C-83A1-F6EECF244321}">
                <p14:modId xmlns:p14="http://schemas.microsoft.com/office/powerpoint/2010/main" val="2122579998"/>
              </p:ext>
            </p:extLst>
          </p:nvPr>
        </p:nvGraphicFramePr>
        <p:xfrm>
          <a:off x="302895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68560153"/>
              </p:ext>
            </p:extLst>
          </p:nvPr>
        </p:nvGraphicFramePr>
        <p:xfrm>
          <a:off x="152400" y="2590800"/>
          <a:ext cx="2971800" cy="1981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p:cNvSpPr>
            <a:spLocks noGrp="1"/>
          </p:cNvSpPr>
          <p:nvPr>
            <p:ph type="sldNum" sz="quarter" idx="11"/>
          </p:nvPr>
        </p:nvSpPr>
        <p:spPr/>
        <p:txBody>
          <a:bodyPr/>
          <a:lstStyle/>
          <a:p>
            <a:pPr>
              <a:defRPr/>
            </a:pPr>
            <a:fld id="{A2339191-6377-4EDD-81B3-5CAFA9A9EC31}" type="slidenum">
              <a:rPr lang="en-US" altLang="zh-TW" smtClean="0"/>
              <a:pPr>
                <a:defRPr/>
              </a:pPr>
              <a:t>159</a:t>
            </a:fld>
            <a:endParaRPr lang="en-US" altLang="zh-TW" dirty="0"/>
          </a:p>
        </p:txBody>
      </p:sp>
    </p:spTree>
    <p:extLst>
      <p:ext uri="{BB962C8B-B14F-4D97-AF65-F5344CB8AC3E}">
        <p14:creationId xmlns:p14="http://schemas.microsoft.com/office/powerpoint/2010/main" val="770433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648700" cy="533400"/>
          </a:xfrm>
        </p:spPr>
        <p:txBody>
          <a:bodyPr/>
          <a:lstStyle/>
          <a:p>
            <a:r>
              <a:rPr lang="en-US" dirty="0" smtClean="0"/>
              <a:t>3. Incorporating Evidence for Claims </a:t>
            </a:r>
            <a:endParaRPr lang="en-US" dirty="0"/>
          </a:p>
        </p:txBody>
      </p:sp>
      <p:sp>
        <p:nvSpPr>
          <p:cNvPr id="32" name="TextBox 31"/>
          <p:cNvSpPr txBox="1"/>
          <p:nvPr/>
        </p:nvSpPr>
        <p:spPr>
          <a:xfrm>
            <a:off x="381000" y="1322482"/>
            <a:ext cx="992579" cy="338554"/>
          </a:xfrm>
          <a:prstGeom prst="rect">
            <a:avLst/>
          </a:prstGeom>
          <a:solidFill>
            <a:srgbClr val="FFFFCC"/>
          </a:solidFill>
          <a:ln>
            <a:solidFill>
              <a:schemeClr val="accent1"/>
            </a:solidFill>
          </a:ln>
        </p:spPr>
        <p:txBody>
          <a:bodyPr wrap="none" rtlCol="0">
            <a:spAutoFit/>
          </a:bodyPr>
          <a:lstStyle/>
          <a:p>
            <a:r>
              <a:rPr lang="en-US" sz="1600" b="1" dirty="0" smtClean="0">
                <a:solidFill>
                  <a:srgbClr val="00B0F0"/>
                </a:solidFill>
              </a:rPr>
              <a:t>Sources</a:t>
            </a:r>
            <a:endParaRPr lang="en-US" sz="1600" b="1" dirty="0">
              <a:solidFill>
                <a:srgbClr val="00B0F0"/>
              </a:solidFill>
            </a:endParaRPr>
          </a:p>
        </p:txBody>
      </p:sp>
      <p:sp>
        <p:nvSpPr>
          <p:cNvPr id="35" name="TextBox 34"/>
          <p:cNvSpPr txBox="1"/>
          <p:nvPr/>
        </p:nvSpPr>
        <p:spPr>
          <a:xfrm>
            <a:off x="3180673" y="1280036"/>
            <a:ext cx="857927" cy="338554"/>
          </a:xfrm>
          <a:prstGeom prst="rect">
            <a:avLst/>
          </a:prstGeom>
          <a:solidFill>
            <a:srgbClr val="FFFFCC"/>
          </a:solidFill>
          <a:ln>
            <a:solidFill>
              <a:schemeClr val="accent1"/>
            </a:solidFill>
          </a:ln>
        </p:spPr>
        <p:txBody>
          <a:bodyPr wrap="none" rtlCol="0">
            <a:spAutoFit/>
          </a:bodyPr>
          <a:lstStyle/>
          <a:p>
            <a:r>
              <a:rPr lang="en-US" sz="1600" b="1" dirty="0" smtClean="0">
                <a:solidFill>
                  <a:srgbClr val="008000"/>
                </a:solidFill>
              </a:rPr>
              <a:t>Claims</a:t>
            </a:r>
            <a:endParaRPr lang="en-US" sz="1600" b="1" dirty="0">
              <a:solidFill>
                <a:srgbClr val="008000"/>
              </a:solidFill>
            </a:endParaRPr>
          </a:p>
        </p:txBody>
      </p:sp>
      <p:sp>
        <p:nvSpPr>
          <p:cNvPr id="36" name="Content Placeholder 14"/>
          <p:cNvSpPr txBox="1">
            <a:spLocks/>
          </p:cNvSpPr>
          <p:nvPr/>
        </p:nvSpPr>
        <p:spPr bwMode="auto">
          <a:xfrm>
            <a:off x="4114800" y="3429000"/>
            <a:ext cx="4953000" cy="2286000"/>
          </a:xfrm>
          <a:prstGeom prst="rect">
            <a:avLst/>
          </a:prstGeom>
          <a:solidFill>
            <a:srgbClr val="FFFFCC"/>
          </a:solidFill>
          <a:ln>
            <a:solidFill>
              <a:schemeClr val="accent1"/>
            </a:solid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sz="1800" dirty="0" smtClean="0"/>
              <a:t>The </a:t>
            </a:r>
            <a:r>
              <a:rPr lang="en-US" sz="1800" b="1" dirty="0" smtClean="0">
                <a:solidFill>
                  <a:srgbClr val="008000"/>
                </a:solidFill>
              </a:rPr>
              <a:t>truth value of a claim</a:t>
            </a:r>
            <a:r>
              <a:rPr lang="en-US" sz="1800" dirty="0" smtClean="0">
                <a:solidFill>
                  <a:srgbClr val="008000"/>
                </a:solidFill>
              </a:rPr>
              <a:t> </a:t>
            </a:r>
            <a:r>
              <a:rPr lang="en-US" sz="1800" dirty="0" smtClean="0"/>
              <a:t>depends on its </a:t>
            </a:r>
            <a:r>
              <a:rPr lang="en-US" sz="1800" b="1" dirty="0" smtClean="0">
                <a:solidFill>
                  <a:srgbClr val="00B0F0"/>
                </a:solidFill>
              </a:rPr>
              <a:t>source</a:t>
            </a:r>
            <a:r>
              <a:rPr lang="en-US" sz="1800" dirty="0" smtClean="0"/>
              <a:t> as well as on </a:t>
            </a:r>
            <a:r>
              <a:rPr lang="en-US" sz="1800" b="1" dirty="0" smtClean="0">
                <a:solidFill>
                  <a:srgbClr val="FF9933"/>
                </a:solidFill>
              </a:rPr>
              <a:t>evidence</a:t>
            </a:r>
            <a:r>
              <a:rPr lang="en-US" sz="1800" dirty="0" smtClean="0"/>
              <a:t>. </a:t>
            </a:r>
          </a:p>
          <a:p>
            <a:pPr lvl="1"/>
            <a:r>
              <a:rPr lang="en-US" sz="1600" dirty="0" smtClean="0"/>
              <a:t>Evidence documents influence each other and have different</a:t>
            </a:r>
            <a:r>
              <a:rPr lang="en-US" sz="1600" b="1" dirty="0" smtClean="0">
                <a:solidFill>
                  <a:srgbClr val="00B050"/>
                </a:solidFill>
              </a:rPr>
              <a:t> </a:t>
            </a:r>
            <a:r>
              <a:rPr lang="en-US" sz="1600" b="1" dirty="0" smtClean="0">
                <a:solidFill>
                  <a:srgbClr val="FF0000"/>
                </a:solidFill>
              </a:rPr>
              <a:t>relevance</a:t>
            </a:r>
            <a:r>
              <a:rPr lang="en-US" sz="1600" dirty="0" smtClean="0"/>
              <a:t> to claims.</a:t>
            </a:r>
          </a:p>
          <a:p>
            <a:r>
              <a:rPr lang="en-US" sz="1800" dirty="0" smtClean="0"/>
              <a:t>Global analysis of this data, taking into account the </a:t>
            </a:r>
            <a:r>
              <a:rPr lang="en-US" sz="1800" b="1" dirty="0" smtClean="0"/>
              <a:t>relations</a:t>
            </a:r>
            <a:r>
              <a:rPr lang="en-US" sz="1800" dirty="0" smtClean="0"/>
              <a:t> </a:t>
            </a:r>
            <a:r>
              <a:rPr lang="en-US" sz="1800" b="1" dirty="0" smtClean="0"/>
              <a:t>between stories</a:t>
            </a:r>
            <a:r>
              <a:rPr lang="en-US" sz="1800" dirty="0" smtClean="0"/>
              <a:t>, their </a:t>
            </a:r>
            <a:r>
              <a:rPr lang="en-US" sz="1800" b="1" dirty="0" smtClean="0">
                <a:solidFill>
                  <a:srgbClr val="FF0000"/>
                </a:solidFill>
              </a:rPr>
              <a:t>relevance</a:t>
            </a:r>
            <a:r>
              <a:rPr lang="en-US" sz="1800" dirty="0" smtClean="0"/>
              <a:t>, and their </a:t>
            </a:r>
            <a:r>
              <a:rPr lang="en-US" sz="1800" b="1" dirty="0" smtClean="0">
                <a:solidFill>
                  <a:srgbClr val="00B0F0"/>
                </a:solidFill>
              </a:rPr>
              <a:t>sources</a:t>
            </a:r>
            <a:r>
              <a:rPr lang="en-US" sz="1800" dirty="0" smtClean="0"/>
              <a:t>, allows us to determine trustworthiness values over sources and claims. </a:t>
            </a:r>
          </a:p>
        </p:txBody>
      </p:sp>
      <p:sp>
        <p:nvSpPr>
          <p:cNvPr id="37" name="Content Placeholder 14"/>
          <p:cNvSpPr txBox="1">
            <a:spLocks/>
          </p:cNvSpPr>
          <p:nvPr/>
        </p:nvSpPr>
        <p:spPr bwMode="auto">
          <a:xfrm>
            <a:off x="76200" y="5066619"/>
            <a:ext cx="4343400" cy="1715181"/>
          </a:xfrm>
          <a:prstGeom prst="rect">
            <a:avLst/>
          </a:prstGeom>
          <a:solidFill>
            <a:srgbClr val="FFFFCC"/>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sz="1800" b="1" dirty="0" smtClean="0"/>
              <a:t>The NLP of Evidence Search</a:t>
            </a:r>
          </a:p>
          <a:p>
            <a:r>
              <a:rPr lang="en-US" sz="1800" b="1" dirty="0" smtClean="0"/>
              <a:t>Does this text snippet provide evidence to this claim? </a:t>
            </a:r>
            <a:r>
              <a:rPr lang="en-US" sz="1800" b="1" dirty="0" smtClean="0">
                <a:solidFill>
                  <a:srgbClr val="FF0000"/>
                </a:solidFill>
              </a:rPr>
              <a:t>Textual Entailment </a:t>
            </a:r>
          </a:p>
          <a:p>
            <a:r>
              <a:rPr lang="en-US" sz="1800" b="1" dirty="0" smtClean="0"/>
              <a:t>What kind of evidence?</a:t>
            </a:r>
          </a:p>
          <a:p>
            <a:pPr marL="0" indent="0">
              <a:buNone/>
            </a:pPr>
            <a:r>
              <a:rPr lang="en-US" sz="1800" b="1" dirty="0"/>
              <a:t> </a:t>
            </a:r>
            <a:r>
              <a:rPr lang="en-US" sz="1800" b="1" dirty="0" smtClean="0"/>
              <a:t>      </a:t>
            </a:r>
            <a:r>
              <a:rPr lang="en-US" sz="1800" b="1" dirty="0" smtClean="0">
                <a:solidFill>
                  <a:srgbClr val="FF0000"/>
                </a:solidFill>
              </a:rPr>
              <a:t>For, Against:  Opinion Sentiments</a:t>
            </a:r>
            <a:endParaRPr lang="en-US" sz="1600" dirty="0" smtClean="0"/>
          </a:p>
        </p:txBody>
      </p:sp>
      <p:sp>
        <p:nvSpPr>
          <p:cNvPr id="40" name="Oval 39"/>
          <p:cNvSpPr/>
          <p:nvPr/>
        </p:nvSpPr>
        <p:spPr>
          <a:xfrm>
            <a:off x="8610600" y="3549084"/>
            <a:ext cx="381000" cy="413316"/>
          </a:xfrm>
          <a:prstGeom prst="ellipse">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43" name="Oval 42"/>
          <p:cNvSpPr/>
          <p:nvPr/>
        </p:nvSpPr>
        <p:spPr>
          <a:xfrm>
            <a:off x="3975100" y="4806384"/>
            <a:ext cx="381000" cy="413316"/>
          </a:xfrm>
          <a:prstGeom prst="ellipse">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grpSp>
        <p:nvGrpSpPr>
          <p:cNvPr id="44" name="Group 43"/>
          <p:cNvGrpSpPr/>
          <p:nvPr/>
        </p:nvGrpSpPr>
        <p:grpSpPr>
          <a:xfrm>
            <a:off x="252697" y="1379858"/>
            <a:ext cx="3633502" cy="3725542"/>
            <a:chOff x="1066800" y="990599"/>
            <a:chExt cx="4800600" cy="5257801"/>
          </a:xfrm>
        </p:grpSpPr>
        <p:sp>
          <p:nvSpPr>
            <p:cNvPr id="45" name="Oval 44"/>
            <p:cNvSpPr/>
            <p:nvPr/>
          </p:nvSpPr>
          <p:spPr>
            <a:xfrm>
              <a:off x="1066800" y="1371600"/>
              <a:ext cx="609600" cy="609600"/>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1</a:t>
              </a:r>
              <a:endParaRPr lang="en-US" sz="1400" baseline="-25000" dirty="0">
                <a:solidFill>
                  <a:schemeClr val="tx1"/>
                </a:solidFill>
              </a:endParaRPr>
            </a:p>
          </p:txBody>
        </p:sp>
        <p:sp>
          <p:nvSpPr>
            <p:cNvPr id="46" name="Oval 45"/>
            <p:cNvSpPr/>
            <p:nvPr/>
          </p:nvSpPr>
          <p:spPr>
            <a:xfrm>
              <a:off x="1066800" y="2137229"/>
              <a:ext cx="609600" cy="609600"/>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2</a:t>
              </a:r>
              <a:endParaRPr lang="en-US" sz="1400" baseline="-25000" dirty="0">
                <a:solidFill>
                  <a:schemeClr val="tx1"/>
                </a:solidFill>
              </a:endParaRPr>
            </a:p>
          </p:txBody>
        </p:sp>
        <p:sp>
          <p:nvSpPr>
            <p:cNvPr id="47" name="Oval 46"/>
            <p:cNvSpPr/>
            <p:nvPr/>
          </p:nvSpPr>
          <p:spPr>
            <a:xfrm>
              <a:off x="1066800" y="3048000"/>
              <a:ext cx="609600" cy="609600"/>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3</a:t>
              </a:r>
              <a:endParaRPr lang="en-US" sz="1400" baseline="-25000" dirty="0">
                <a:solidFill>
                  <a:schemeClr val="tx1"/>
                </a:solidFill>
              </a:endParaRPr>
            </a:p>
          </p:txBody>
        </p:sp>
        <p:sp>
          <p:nvSpPr>
            <p:cNvPr id="48" name="Oval 47"/>
            <p:cNvSpPr/>
            <p:nvPr/>
          </p:nvSpPr>
          <p:spPr>
            <a:xfrm>
              <a:off x="1066800" y="3810000"/>
              <a:ext cx="609600" cy="609600"/>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4</a:t>
              </a:r>
              <a:endParaRPr lang="en-US" sz="1400" baseline="-25000" dirty="0">
                <a:solidFill>
                  <a:schemeClr val="tx1"/>
                </a:solidFill>
              </a:endParaRPr>
            </a:p>
          </p:txBody>
        </p:sp>
        <p:sp>
          <p:nvSpPr>
            <p:cNvPr id="49" name="Oval 48"/>
            <p:cNvSpPr/>
            <p:nvPr/>
          </p:nvSpPr>
          <p:spPr>
            <a:xfrm>
              <a:off x="1066800" y="4724400"/>
              <a:ext cx="609600" cy="609600"/>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5</a:t>
              </a:r>
              <a:endParaRPr lang="en-US" sz="1400" baseline="-25000" dirty="0">
                <a:solidFill>
                  <a:schemeClr val="tx1"/>
                </a:solidFill>
              </a:endParaRPr>
            </a:p>
          </p:txBody>
        </p:sp>
        <p:sp>
          <p:nvSpPr>
            <p:cNvPr id="50" name="Oval 49"/>
            <p:cNvSpPr/>
            <p:nvPr/>
          </p:nvSpPr>
          <p:spPr>
            <a:xfrm>
              <a:off x="5257800" y="4495800"/>
              <a:ext cx="609600" cy="6096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r>
                <a:rPr lang="en-US" sz="1400" baseline="-25000" dirty="0" smtClean="0">
                  <a:solidFill>
                    <a:schemeClr val="tx1"/>
                  </a:solidFill>
                </a:rPr>
                <a:t>4</a:t>
              </a:r>
              <a:endParaRPr lang="en-US" sz="1400" baseline="-25000" dirty="0">
                <a:solidFill>
                  <a:schemeClr val="tx1"/>
                </a:solidFill>
              </a:endParaRPr>
            </a:p>
          </p:txBody>
        </p:sp>
        <p:sp>
          <p:nvSpPr>
            <p:cNvPr id="51" name="Oval 50"/>
            <p:cNvSpPr/>
            <p:nvPr/>
          </p:nvSpPr>
          <p:spPr>
            <a:xfrm>
              <a:off x="5257800" y="3429000"/>
              <a:ext cx="609600" cy="6096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r>
                <a:rPr lang="en-US" sz="1400" baseline="-25000" dirty="0" smtClean="0">
                  <a:solidFill>
                    <a:schemeClr val="tx1"/>
                  </a:solidFill>
                </a:rPr>
                <a:t>3</a:t>
              </a:r>
              <a:endParaRPr lang="en-US" sz="1400" baseline="-25000" dirty="0">
                <a:solidFill>
                  <a:schemeClr val="tx1"/>
                </a:solidFill>
              </a:endParaRPr>
            </a:p>
          </p:txBody>
        </p:sp>
        <p:sp>
          <p:nvSpPr>
            <p:cNvPr id="52" name="Oval 51"/>
            <p:cNvSpPr/>
            <p:nvPr/>
          </p:nvSpPr>
          <p:spPr>
            <a:xfrm>
              <a:off x="5257800" y="2514600"/>
              <a:ext cx="609600" cy="6096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r>
                <a:rPr lang="en-US" sz="1400" baseline="-25000" dirty="0" smtClean="0">
                  <a:solidFill>
                    <a:schemeClr val="tx1"/>
                  </a:solidFill>
                </a:rPr>
                <a:t>2</a:t>
              </a:r>
              <a:endParaRPr lang="en-US" sz="1400" baseline="-25000" dirty="0">
                <a:solidFill>
                  <a:schemeClr val="tx1"/>
                </a:solidFill>
              </a:endParaRPr>
            </a:p>
          </p:txBody>
        </p:sp>
        <p:sp>
          <p:nvSpPr>
            <p:cNvPr id="53" name="Oval 52"/>
            <p:cNvSpPr/>
            <p:nvPr/>
          </p:nvSpPr>
          <p:spPr>
            <a:xfrm>
              <a:off x="5257800" y="1600200"/>
              <a:ext cx="609600" cy="6096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r>
                <a:rPr lang="en-US" sz="1400" baseline="-25000" dirty="0" smtClean="0">
                  <a:solidFill>
                    <a:schemeClr val="tx1"/>
                  </a:solidFill>
                </a:rPr>
                <a:t>1</a:t>
              </a:r>
              <a:endParaRPr lang="en-US" sz="1400" baseline="-25000" dirty="0">
                <a:solidFill>
                  <a:schemeClr val="tx1"/>
                </a:solidFill>
              </a:endParaRPr>
            </a:p>
          </p:txBody>
        </p:sp>
        <p:cxnSp>
          <p:nvCxnSpPr>
            <p:cNvPr id="54" name="Straight Connector 53"/>
            <p:cNvCxnSpPr>
              <a:stCxn id="45" idx="6"/>
              <a:endCxn id="64" idx="2"/>
            </p:cNvCxnSpPr>
            <p:nvPr/>
          </p:nvCxnSpPr>
          <p:spPr>
            <a:xfrm flipV="1">
              <a:off x="1676400" y="1219199"/>
              <a:ext cx="1553936" cy="45720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66" idx="6"/>
              <a:endCxn id="52" idx="2"/>
            </p:cNvCxnSpPr>
            <p:nvPr/>
          </p:nvCxnSpPr>
          <p:spPr>
            <a:xfrm>
              <a:off x="3786867" y="2285999"/>
              <a:ext cx="1470933" cy="5334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8" idx="6"/>
              <a:endCxn id="51" idx="2"/>
            </p:cNvCxnSpPr>
            <p:nvPr/>
          </p:nvCxnSpPr>
          <p:spPr>
            <a:xfrm>
              <a:off x="3786867" y="3352799"/>
              <a:ext cx="1470933" cy="3810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71" idx="6"/>
              <a:endCxn id="50" idx="2"/>
            </p:cNvCxnSpPr>
            <p:nvPr/>
          </p:nvCxnSpPr>
          <p:spPr>
            <a:xfrm flipV="1">
              <a:off x="3786867" y="4800601"/>
              <a:ext cx="1470933" cy="1523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72" idx="6"/>
              <a:endCxn id="50" idx="2"/>
            </p:cNvCxnSpPr>
            <p:nvPr/>
          </p:nvCxnSpPr>
          <p:spPr>
            <a:xfrm flipV="1">
              <a:off x="3786867" y="4800601"/>
              <a:ext cx="1470933" cy="68579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65" idx="6"/>
              <a:endCxn id="53" idx="2"/>
            </p:cNvCxnSpPr>
            <p:nvPr/>
          </p:nvCxnSpPr>
          <p:spPr>
            <a:xfrm>
              <a:off x="3786867" y="1752600"/>
              <a:ext cx="1470933"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67" idx="6"/>
              <a:endCxn id="52" idx="2"/>
            </p:cNvCxnSpPr>
            <p:nvPr/>
          </p:nvCxnSpPr>
          <p:spPr>
            <a:xfrm>
              <a:off x="3786867" y="2819400"/>
              <a:ext cx="1470933"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69" idx="6"/>
              <a:endCxn id="51" idx="2"/>
            </p:cNvCxnSpPr>
            <p:nvPr/>
          </p:nvCxnSpPr>
          <p:spPr>
            <a:xfrm flipV="1">
              <a:off x="3786867" y="3733801"/>
              <a:ext cx="1470933" cy="1523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70" idx="6"/>
              <a:endCxn id="51" idx="2"/>
            </p:cNvCxnSpPr>
            <p:nvPr/>
          </p:nvCxnSpPr>
          <p:spPr>
            <a:xfrm flipV="1">
              <a:off x="3786867" y="3733801"/>
              <a:ext cx="1470933" cy="68579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73" idx="6"/>
              <a:endCxn id="50" idx="2"/>
            </p:cNvCxnSpPr>
            <p:nvPr/>
          </p:nvCxnSpPr>
          <p:spPr>
            <a:xfrm flipV="1">
              <a:off x="3851122" y="4800601"/>
              <a:ext cx="1406679" cy="12191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3230336" y="990599"/>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1</a:t>
              </a:r>
              <a:endParaRPr lang="en-US" sz="900" baseline="-25000" dirty="0">
                <a:solidFill>
                  <a:schemeClr val="tx1"/>
                </a:solidFill>
              </a:endParaRPr>
            </a:p>
          </p:txBody>
        </p:sp>
        <p:sp>
          <p:nvSpPr>
            <p:cNvPr id="65" name="Oval 64"/>
            <p:cNvSpPr/>
            <p:nvPr/>
          </p:nvSpPr>
          <p:spPr>
            <a:xfrm>
              <a:off x="3230336" y="1524000"/>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2</a:t>
              </a:r>
              <a:endParaRPr lang="en-US" sz="900" baseline="-25000" dirty="0">
                <a:solidFill>
                  <a:schemeClr val="tx1"/>
                </a:solidFill>
              </a:endParaRPr>
            </a:p>
          </p:txBody>
        </p:sp>
        <p:sp>
          <p:nvSpPr>
            <p:cNvPr id="66" name="Oval 65"/>
            <p:cNvSpPr/>
            <p:nvPr/>
          </p:nvSpPr>
          <p:spPr>
            <a:xfrm>
              <a:off x="3230336" y="2057399"/>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3</a:t>
              </a:r>
              <a:endParaRPr lang="en-US" sz="900" baseline="-25000" dirty="0">
                <a:solidFill>
                  <a:schemeClr val="tx1"/>
                </a:solidFill>
              </a:endParaRPr>
            </a:p>
          </p:txBody>
        </p:sp>
        <p:sp>
          <p:nvSpPr>
            <p:cNvPr id="67" name="Oval 66"/>
            <p:cNvSpPr/>
            <p:nvPr/>
          </p:nvSpPr>
          <p:spPr>
            <a:xfrm>
              <a:off x="3230336" y="2590800"/>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4</a:t>
              </a:r>
              <a:endParaRPr lang="en-US" sz="900" baseline="-25000" dirty="0">
                <a:solidFill>
                  <a:schemeClr val="tx1"/>
                </a:solidFill>
              </a:endParaRPr>
            </a:p>
          </p:txBody>
        </p:sp>
        <p:sp>
          <p:nvSpPr>
            <p:cNvPr id="68" name="Oval 67"/>
            <p:cNvSpPr/>
            <p:nvPr/>
          </p:nvSpPr>
          <p:spPr>
            <a:xfrm>
              <a:off x="3230336" y="3124199"/>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5</a:t>
              </a:r>
              <a:endParaRPr lang="en-US" sz="900" baseline="-25000" dirty="0">
                <a:solidFill>
                  <a:schemeClr val="tx1"/>
                </a:solidFill>
              </a:endParaRPr>
            </a:p>
          </p:txBody>
        </p:sp>
        <p:sp>
          <p:nvSpPr>
            <p:cNvPr id="69" name="Oval 68"/>
            <p:cNvSpPr/>
            <p:nvPr/>
          </p:nvSpPr>
          <p:spPr>
            <a:xfrm>
              <a:off x="3230336" y="3657600"/>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6</a:t>
              </a:r>
              <a:endParaRPr lang="en-US" sz="900" baseline="-25000" dirty="0">
                <a:solidFill>
                  <a:schemeClr val="tx1"/>
                </a:solidFill>
              </a:endParaRPr>
            </a:p>
          </p:txBody>
        </p:sp>
        <p:sp>
          <p:nvSpPr>
            <p:cNvPr id="70" name="Oval 69"/>
            <p:cNvSpPr/>
            <p:nvPr/>
          </p:nvSpPr>
          <p:spPr>
            <a:xfrm>
              <a:off x="3230336" y="4190999"/>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7</a:t>
              </a:r>
              <a:endParaRPr lang="en-US" sz="900" baseline="-25000" dirty="0">
                <a:solidFill>
                  <a:schemeClr val="tx1"/>
                </a:solidFill>
              </a:endParaRPr>
            </a:p>
          </p:txBody>
        </p:sp>
        <p:sp>
          <p:nvSpPr>
            <p:cNvPr id="71" name="Oval 70"/>
            <p:cNvSpPr/>
            <p:nvPr/>
          </p:nvSpPr>
          <p:spPr>
            <a:xfrm>
              <a:off x="3230336" y="4724400"/>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8</a:t>
              </a:r>
              <a:endParaRPr lang="en-US" sz="900" baseline="-25000" dirty="0">
                <a:solidFill>
                  <a:schemeClr val="tx1"/>
                </a:solidFill>
              </a:endParaRPr>
            </a:p>
          </p:txBody>
        </p:sp>
        <p:sp>
          <p:nvSpPr>
            <p:cNvPr id="72" name="Oval 71"/>
            <p:cNvSpPr/>
            <p:nvPr/>
          </p:nvSpPr>
          <p:spPr>
            <a:xfrm>
              <a:off x="3230336" y="5257799"/>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9</a:t>
              </a:r>
              <a:endParaRPr lang="en-US" sz="900" baseline="-25000" dirty="0">
                <a:solidFill>
                  <a:schemeClr val="tx1"/>
                </a:solidFill>
              </a:endParaRPr>
            </a:p>
          </p:txBody>
        </p:sp>
        <p:sp>
          <p:nvSpPr>
            <p:cNvPr id="73" name="Oval 72"/>
            <p:cNvSpPr/>
            <p:nvPr/>
          </p:nvSpPr>
          <p:spPr>
            <a:xfrm>
              <a:off x="3177268" y="5791200"/>
              <a:ext cx="673854"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10</a:t>
              </a:r>
              <a:endParaRPr lang="en-US" sz="900" baseline="-25000" dirty="0">
                <a:solidFill>
                  <a:schemeClr val="tx1"/>
                </a:solidFill>
              </a:endParaRPr>
            </a:p>
          </p:txBody>
        </p:sp>
        <p:cxnSp>
          <p:nvCxnSpPr>
            <p:cNvPr id="74" name="Straight Connector 73"/>
            <p:cNvCxnSpPr>
              <a:stCxn id="64" idx="6"/>
              <a:endCxn id="53" idx="2"/>
            </p:cNvCxnSpPr>
            <p:nvPr/>
          </p:nvCxnSpPr>
          <p:spPr>
            <a:xfrm>
              <a:off x="3786867" y="1219199"/>
              <a:ext cx="1470933" cy="68580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7" idx="6"/>
              <a:endCxn id="65" idx="2"/>
            </p:cNvCxnSpPr>
            <p:nvPr/>
          </p:nvCxnSpPr>
          <p:spPr>
            <a:xfrm flipV="1">
              <a:off x="1676400" y="1752600"/>
              <a:ext cx="1553936" cy="160020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45" idx="6"/>
              <a:endCxn id="66" idx="2"/>
            </p:cNvCxnSpPr>
            <p:nvPr/>
          </p:nvCxnSpPr>
          <p:spPr>
            <a:xfrm>
              <a:off x="1676400" y="1676400"/>
              <a:ext cx="1553936" cy="6095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46" idx="6"/>
              <a:endCxn id="67" idx="2"/>
            </p:cNvCxnSpPr>
            <p:nvPr/>
          </p:nvCxnSpPr>
          <p:spPr>
            <a:xfrm>
              <a:off x="1676400" y="2442030"/>
              <a:ext cx="1553936" cy="37737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45" idx="6"/>
              <a:endCxn id="68" idx="2"/>
            </p:cNvCxnSpPr>
            <p:nvPr/>
          </p:nvCxnSpPr>
          <p:spPr>
            <a:xfrm>
              <a:off x="1676400" y="1676400"/>
              <a:ext cx="1553936" cy="16763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47" idx="6"/>
              <a:endCxn id="69" idx="2"/>
            </p:cNvCxnSpPr>
            <p:nvPr/>
          </p:nvCxnSpPr>
          <p:spPr>
            <a:xfrm>
              <a:off x="1676400" y="3352801"/>
              <a:ext cx="1553936" cy="5333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49" idx="6"/>
              <a:endCxn id="70" idx="2"/>
            </p:cNvCxnSpPr>
            <p:nvPr/>
          </p:nvCxnSpPr>
          <p:spPr>
            <a:xfrm flipV="1">
              <a:off x="1676400" y="4419599"/>
              <a:ext cx="1553936" cy="6096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46" idx="6"/>
              <a:endCxn id="71" idx="2"/>
            </p:cNvCxnSpPr>
            <p:nvPr/>
          </p:nvCxnSpPr>
          <p:spPr>
            <a:xfrm>
              <a:off x="1676400" y="2442030"/>
              <a:ext cx="1553936" cy="251097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49" idx="6"/>
              <a:endCxn id="73" idx="2"/>
            </p:cNvCxnSpPr>
            <p:nvPr/>
          </p:nvCxnSpPr>
          <p:spPr>
            <a:xfrm>
              <a:off x="1676400" y="5029201"/>
              <a:ext cx="1500867" cy="9905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8" idx="6"/>
              <a:endCxn id="72" idx="2"/>
            </p:cNvCxnSpPr>
            <p:nvPr/>
          </p:nvCxnSpPr>
          <p:spPr>
            <a:xfrm>
              <a:off x="1676400" y="4114801"/>
              <a:ext cx="1553936" cy="137159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TextBox 86"/>
          <p:cNvSpPr txBox="1"/>
          <p:nvPr/>
        </p:nvSpPr>
        <p:spPr>
          <a:xfrm>
            <a:off x="1735449" y="941482"/>
            <a:ext cx="1083951" cy="338554"/>
          </a:xfrm>
          <a:prstGeom prst="rect">
            <a:avLst/>
          </a:prstGeom>
          <a:solidFill>
            <a:srgbClr val="FFFFCC"/>
          </a:solidFill>
          <a:ln>
            <a:solidFill>
              <a:schemeClr val="accent1"/>
            </a:solidFill>
          </a:ln>
        </p:spPr>
        <p:txBody>
          <a:bodyPr wrap="none" rtlCol="0">
            <a:spAutoFit/>
          </a:bodyPr>
          <a:lstStyle/>
          <a:p>
            <a:r>
              <a:rPr lang="en-US" sz="1600" b="1" dirty="0" smtClean="0">
                <a:solidFill>
                  <a:srgbClr val="CC3300"/>
                </a:solidFill>
              </a:rPr>
              <a:t>Evidence</a:t>
            </a:r>
            <a:endParaRPr lang="en-US" sz="1600" b="1" dirty="0">
              <a:solidFill>
                <a:srgbClr val="CC3300"/>
              </a:solidFill>
            </a:endParaRPr>
          </a:p>
        </p:txBody>
      </p:sp>
      <p:sp>
        <p:nvSpPr>
          <p:cNvPr id="91" name="TextBox 90"/>
          <p:cNvSpPr txBox="1"/>
          <p:nvPr/>
        </p:nvSpPr>
        <p:spPr>
          <a:xfrm>
            <a:off x="0" y="1367904"/>
            <a:ext cx="534121" cy="369332"/>
          </a:xfrm>
          <a:prstGeom prst="rect">
            <a:avLst/>
          </a:prstGeom>
          <a:noFill/>
        </p:spPr>
        <p:txBody>
          <a:bodyPr wrap="none" rtlCol="0">
            <a:spAutoFit/>
          </a:bodyPr>
          <a:lstStyle/>
          <a:p>
            <a:r>
              <a:rPr lang="en-US" b="1" dirty="0" smtClean="0">
                <a:latin typeface="+mn-lt"/>
              </a:rPr>
              <a:t>T(s)</a:t>
            </a:r>
            <a:endParaRPr lang="en-US" b="1" dirty="0">
              <a:latin typeface="+mn-lt"/>
            </a:endParaRPr>
          </a:p>
        </p:txBody>
      </p:sp>
      <p:sp>
        <p:nvSpPr>
          <p:cNvPr id="92" name="TextBox 91"/>
          <p:cNvSpPr txBox="1"/>
          <p:nvPr/>
        </p:nvSpPr>
        <p:spPr>
          <a:xfrm>
            <a:off x="3026440" y="1520304"/>
            <a:ext cx="554960" cy="369332"/>
          </a:xfrm>
          <a:prstGeom prst="rect">
            <a:avLst/>
          </a:prstGeom>
          <a:noFill/>
        </p:spPr>
        <p:txBody>
          <a:bodyPr wrap="none" rtlCol="0">
            <a:spAutoFit/>
          </a:bodyPr>
          <a:lstStyle/>
          <a:p>
            <a:r>
              <a:rPr lang="en-US" b="1" dirty="0" smtClean="0">
                <a:latin typeface="+mn-lt"/>
              </a:rPr>
              <a:t>B(c)</a:t>
            </a:r>
            <a:endParaRPr lang="en-US" b="1" dirty="0">
              <a:latin typeface="+mn-lt"/>
            </a:endParaRPr>
          </a:p>
        </p:txBody>
      </p:sp>
      <p:sp>
        <p:nvSpPr>
          <p:cNvPr id="93" name="TextBox 92"/>
          <p:cNvSpPr txBox="1"/>
          <p:nvPr/>
        </p:nvSpPr>
        <p:spPr>
          <a:xfrm>
            <a:off x="1447079" y="1203836"/>
            <a:ext cx="537327" cy="369332"/>
          </a:xfrm>
          <a:prstGeom prst="rect">
            <a:avLst/>
          </a:prstGeom>
          <a:noFill/>
        </p:spPr>
        <p:txBody>
          <a:bodyPr wrap="none" rtlCol="0">
            <a:spAutoFit/>
          </a:bodyPr>
          <a:lstStyle/>
          <a:p>
            <a:r>
              <a:rPr lang="en-US" b="1" dirty="0" smtClean="0">
                <a:latin typeface="+mn-lt"/>
              </a:rPr>
              <a:t>E(c)</a:t>
            </a:r>
            <a:endParaRPr lang="en-US" b="1" dirty="0">
              <a:latin typeface="+mn-lt"/>
            </a:endParaRPr>
          </a:p>
        </p:txBody>
      </p:sp>
      <p:grpSp>
        <p:nvGrpSpPr>
          <p:cNvPr id="17" name="Group 16"/>
          <p:cNvGrpSpPr/>
          <p:nvPr/>
        </p:nvGrpSpPr>
        <p:grpSpPr>
          <a:xfrm>
            <a:off x="4900898" y="1174532"/>
            <a:ext cx="3485299" cy="1938000"/>
            <a:chOff x="4900898" y="4832132"/>
            <a:chExt cx="3485299" cy="1938000"/>
          </a:xfrm>
        </p:grpSpPr>
        <p:grpSp>
          <p:nvGrpSpPr>
            <p:cNvPr id="10" name="Group 9"/>
            <p:cNvGrpSpPr/>
            <p:nvPr/>
          </p:nvGrpSpPr>
          <p:grpSpPr>
            <a:xfrm>
              <a:off x="4900898" y="4832132"/>
              <a:ext cx="3485299" cy="1857702"/>
              <a:chOff x="4900898" y="4832132"/>
              <a:chExt cx="3485299" cy="1857702"/>
            </a:xfrm>
          </p:grpSpPr>
          <p:sp>
            <p:nvSpPr>
              <p:cNvPr id="95" name="Oval 94"/>
              <p:cNvSpPr/>
              <p:nvPr/>
            </p:nvSpPr>
            <p:spPr>
              <a:xfrm>
                <a:off x="4900898" y="4832132"/>
                <a:ext cx="461397" cy="431947"/>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2</a:t>
                </a:r>
                <a:endParaRPr lang="en-US" sz="1400" baseline="-25000" dirty="0">
                  <a:solidFill>
                    <a:schemeClr val="tx1"/>
                  </a:solidFill>
                </a:endParaRPr>
              </a:p>
            </p:txBody>
          </p:sp>
          <p:sp>
            <p:nvSpPr>
              <p:cNvPr id="96" name="Oval 95"/>
              <p:cNvSpPr/>
              <p:nvPr/>
            </p:nvSpPr>
            <p:spPr>
              <a:xfrm>
                <a:off x="4900898" y="5581319"/>
                <a:ext cx="461397" cy="431947"/>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3</a:t>
                </a:r>
                <a:endParaRPr lang="en-US" sz="1400" baseline="-25000" dirty="0">
                  <a:solidFill>
                    <a:schemeClr val="tx1"/>
                  </a:solidFill>
                </a:endParaRPr>
              </a:p>
            </p:txBody>
          </p:sp>
          <p:sp>
            <p:nvSpPr>
              <p:cNvPr id="97" name="Oval 96"/>
              <p:cNvSpPr/>
              <p:nvPr/>
            </p:nvSpPr>
            <p:spPr>
              <a:xfrm>
                <a:off x="4900898" y="6257887"/>
                <a:ext cx="461397" cy="431947"/>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4</a:t>
                </a:r>
                <a:endParaRPr lang="en-US" sz="1400" baseline="-25000" dirty="0">
                  <a:solidFill>
                    <a:schemeClr val="tx1"/>
                  </a:solidFill>
                </a:endParaRPr>
              </a:p>
            </p:txBody>
          </p:sp>
          <p:sp>
            <p:nvSpPr>
              <p:cNvPr id="98" name="Oval 97"/>
              <p:cNvSpPr/>
              <p:nvPr/>
            </p:nvSpPr>
            <p:spPr>
              <a:xfrm>
                <a:off x="7924800" y="5562600"/>
                <a:ext cx="461397" cy="431947"/>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r>
                  <a:rPr lang="en-US" sz="1400" baseline="-25000" dirty="0" smtClean="0">
                    <a:solidFill>
                      <a:schemeClr val="tx1"/>
                    </a:solidFill>
                  </a:rPr>
                  <a:t>3</a:t>
                </a:r>
                <a:endParaRPr lang="en-US" sz="1400" baseline="-25000" dirty="0">
                  <a:solidFill>
                    <a:schemeClr val="tx1"/>
                  </a:solidFill>
                </a:endParaRPr>
              </a:p>
            </p:txBody>
          </p:sp>
          <p:cxnSp>
            <p:nvCxnSpPr>
              <p:cNvPr id="99" name="Straight Connector 98"/>
              <p:cNvCxnSpPr>
                <a:stCxn id="102" idx="6"/>
                <a:endCxn id="98" idx="2"/>
              </p:cNvCxnSpPr>
              <p:nvPr/>
            </p:nvCxnSpPr>
            <p:spPr>
              <a:xfrm flipV="1">
                <a:off x="6959676" y="5778574"/>
                <a:ext cx="965124" cy="18718"/>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103" idx="6"/>
                <a:endCxn id="98" idx="2"/>
              </p:cNvCxnSpPr>
              <p:nvPr/>
            </p:nvCxnSpPr>
            <p:spPr>
              <a:xfrm flipV="1">
                <a:off x="6959676" y="5778574"/>
                <a:ext cx="965124" cy="688846"/>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6538446" y="4876800"/>
                <a:ext cx="421230" cy="32396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4</a:t>
                </a:r>
                <a:endParaRPr lang="en-US" sz="900" baseline="-25000" dirty="0">
                  <a:solidFill>
                    <a:schemeClr val="tx1"/>
                  </a:solidFill>
                </a:endParaRPr>
              </a:p>
            </p:txBody>
          </p:sp>
          <p:sp>
            <p:nvSpPr>
              <p:cNvPr id="102" name="Oval 101"/>
              <p:cNvSpPr/>
              <p:nvPr/>
            </p:nvSpPr>
            <p:spPr>
              <a:xfrm>
                <a:off x="6538446" y="5635312"/>
                <a:ext cx="421230" cy="32396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5</a:t>
                </a:r>
                <a:endParaRPr lang="en-US" sz="900" baseline="-25000" dirty="0">
                  <a:solidFill>
                    <a:schemeClr val="tx1"/>
                  </a:solidFill>
                </a:endParaRPr>
              </a:p>
            </p:txBody>
          </p:sp>
          <p:sp>
            <p:nvSpPr>
              <p:cNvPr id="103" name="Oval 102"/>
              <p:cNvSpPr/>
              <p:nvPr/>
            </p:nvSpPr>
            <p:spPr>
              <a:xfrm>
                <a:off x="6538446" y="6305440"/>
                <a:ext cx="421230" cy="32396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6</a:t>
                </a:r>
                <a:endParaRPr lang="en-US" sz="900" baseline="-25000" dirty="0">
                  <a:solidFill>
                    <a:schemeClr val="tx1"/>
                  </a:solidFill>
                </a:endParaRPr>
              </a:p>
            </p:txBody>
          </p:sp>
          <p:cxnSp>
            <p:nvCxnSpPr>
              <p:cNvPr id="104" name="Straight Connector 103"/>
              <p:cNvCxnSpPr>
                <a:stCxn id="95" idx="6"/>
                <a:endCxn id="101" idx="2"/>
              </p:cNvCxnSpPr>
              <p:nvPr/>
            </p:nvCxnSpPr>
            <p:spPr>
              <a:xfrm flipV="1">
                <a:off x="5362295" y="5038780"/>
                <a:ext cx="1176151" cy="93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7" idx="6"/>
                <a:endCxn id="103" idx="2"/>
              </p:cNvCxnSpPr>
              <p:nvPr/>
            </p:nvCxnSpPr>
            <p:spPr>
              <a:xfrm flipV="1">
                <a:off x="5362295" y="6467420"/>
                <a:ext cx="1176151" cy="6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01" idx="6"/>
                <a:endCxn id="98" idx="2"/>
              </p:cNvCxnSpPr>
              <p:nvPr/>
            </p:nvCxnSpPr>
            <p:spPr>
              <a:xfrm>
                <a:off x="6959676" y="5038780"/>
                <a:ext cx="965124" cy="739794"/>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6" idx="6"/>
              </p:cNvCxnSpPr>
              <p:nvPr/>
            </p:nvCxnSpPr>
            <p:spPr>
              <a:xfrm>
                <a:off x="5362295" y="5797293"/>
                <a:ext cx="11761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8" name="Straight Connector 107"/>
            <p:cNvCxnSpPr>
              <a:stCxn id="102" idx="0"/>
              <a:endCxn id="101" idx="4"/>
            </p:cNvCxnSpPr>
            <p:nvPr/>
          </p:nvCxnSpPr>
          <p:spPr>
            <a:xfrm flipV="1">
              <a:off x="6749061" y="5200760"/>
              <a:ext cx="0" cy="434552"/>
            </a:xfrm>
            <a:prstGeom prst="line">
              <a:avLst/>
            </a:prstGeom>
            <a:ln w="28575">
              <a:solidFill>
                <a:srgbClr val="FF9933"/>
              </a:solidFill>
              <a:prstDash val="dash"/>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5628290" y="4953144"/>
              <a:ext cx="1002388" cy="1510718"/>
            </a:xfrm>
            <a:custGeom>
              <a:avLst/>
              <a:gdLst>
                <a:gd name="connsiteX0" fmla="*/ 914400 w 1002388"/>
                <a:gd name="connsiteY0" fmla="*/ 1510718 h 1510718"/>
                <a:gd name="connsiteX1" fmla="*/ 0 w 1002388"/>
                <a:gd name="connsiteY1" fmla="*/ 738208 h 1510718"/>
                <a:gd name="connsiteX2" fmla="*/ 914400 w 1002388"/>
                <a:gd name="connsiteY2" fmla="*/ 60290 h 1510718"/>
                <a:gd name="connsiteX3" fmla="*/ 914400 w 1002388"/>
                <a:gd name="connsiteY3" fmla="*/ 76056 h 1510718"/>
              </a:gdLst>
              <a:ahLst/>
              <a:cxnLst>
                <a:cxn ang="0">
                  <a:pos x="connsiteX0" y="connsiteY0"/>
                </a:cxn>
                <a:cxn ang="0">
                  <a:pos x="connsiteX1" y="connsiteY1"/>
                </a:cxn>
                <a:cxn ang="0">
                  <a:pos x="connsiteX2" y="connsiteY2"/>
                </a:cxn>
                <a:cxn ang="0">
                  <a:pos x="connsiteX3" y="connsiteY3"/>
                </a:cxn>
              </a:cxnLst>
              <a:rect l="l" t="t" r="r" b="b"/>
              <a:pathLst>
                <a:path w="1002388" h="1510718">
                  <a:moveTo>
                    <a:pt x="914400" y="1510718"/>
                  </a:moveTo>
                  <a:cubicBezTo>
                    <a:pt x="457200" y="1245332"/>
                    <a:pt x="0" y="979946"/>
                    <a:pt x="0" y="738208"/>
                  </a:cubicBezTo>
                  <a:cubicBezTo>
                    <a:pt x="0" y="496470"/>
                    <a:pt x="762000" y="170649"/>
                    <a:pt x="914400" y="60290"/>
                  </a:cubicBezTo>
                  <a:cubicBezTo>
                    <a:pt x="1066800" y="-50069"/>
                    <a:pt x="990600" y="12993"/>
                    <a:pt x="914400" y="76056"/>
                  </a:cubicBezTo>
                </a:path>
              </a:pathLst>
            </a:custGeom>
            <a:noFill/>
            <a:ln>
              <a:solidFill>
                <a:srgbClr val="FF99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7830570" y="6019800"/>
              <a:ext cx="554960" cy="369332"/>
            </a:xfrm>
            <a:prstGeom prst="rect">
              <a:avLst/>
            </a:prstGeom>
            <a:noFill/>
          </p:spPr>
          <p:txBody>
            <a:bodyPr wrap="none" rtlCol="0">
              <a:spAutoFit/>
            </a:bodyPr>
            <a:lstStyle/>
            <a:p>
              <a:r>
                <a:rPr lang="en-US" b="1" dirty="0" smtClean="0">
                  <a:solidFill>
                    <a:srgbClr val="008000"/>
                  </a:solidFill>
                  <a:latin typeface="+mn-lt"/>
                </a:rPr>
                <a:t>B(c)</a:t>
              </a:r>
              <a:endParaRPr lang="en-US" b="1" dirty="0">
                <a:solidFill>
                  <a:srgbClr val="008000"/>
                </a:solidFill>
                <a:latin typeface="+mn-lt"/>
              </a:endParaRPr>
            </a:p>
          </p:txBody>
        </p:sp>
        <p:sp>
          <p:nvSpPr>
            <p:cNvPr id="110" name="TextBox 109"/>
            <p:cNvSpPr txBox="1"/>
            <p:nvPr/>
          </p:nvSpPr>
          <p:spPr>
            <a:xfrm>
              <a:off x="6988840" y="6336268"/>
              <a:ext cx="593432" cy="369332"/>
            </a:xfrm>
            <a:prstGeom prst="rect">
              <a:avLst/>
            </a:prstGeom>
            <a:noFill/>
          </p:spPr>
          <p:txBody>
            <a:bodyPr wrap="none" rtlCol="0">
              <a:spAutoFit/>
            </a:bodyPr>
            <a:lstStyle/>
            <a:p>
              <a:r>
                <a:rPr lang="en-US" dirty="0" smtClean="0">
                  <a:solidFill>
                    <a:srgbClr val="FF9933"/>
                  </a:solidFill>
                  <a:latin typeface="Calibri"/>
                </a:rPr>
                <a:t>E(c</a:t>
              </a:r>
              <a:r>
                <a:rPr lang="en-US" b="1" baseline="-25000" dirty="0" smtClean="0">
                  <a:solidFill>
                    <a:srgbClr val="FF9933"/>
                  </a:solidFill>
                  <a:latin typeface="Calibri"/>
                </a:rPr>
                <a:t>i</a:t>
              </a:r>
              <a:r>
                <a:rPr lang="en-US" b="1" dirty="0" smtClean="0">
                  <a:solidFill>
                    <a:srgbClr val="FF9933"/>
                  </a:solidFill>
                  <a:latin typeface="+mn-lt"/>
                </a:rPr>
                <a:t>)</a:t>
              </a:r>
              <a:endParaRPr lang="en-US" b="1" dirty="0">
                <a:solidFill>
                  <a:srgbClr val="FF9933"/>
                </a:solidFill>
                <a:latin typeface="+mn-lt"/>
              </a:endParaRPr>
            </a:p>
          </p:txBody>
        </p:sp>
        <p:sp>
          <p:nvSpPr>
            <p:cNvPr id="112" name="TextBox 111"/>
            <p:cNvSpPr txBox="1"/>
            <p:nvPr/>
          </p:nvSpPr>
          <p:spPr>
            <a:xfrm>
              <a:off x="6858000" y="5726668"/>
              <a:ext cx="593432" cy="369332"/>
            </a:xfrm>
            <a:prstGeom prst="rect">
              <a:avLst/>
            </a:prstGeom>
            <a:noFill/>
          </p:spPr>
          <p:txBody>
            <a:bodyPr wrap="none" rtlCol="0">
              <a:spAutoFit/>
            </a:bodyPr>
            <a:lstStyle/>
            <a:p>
              <a:r>
                <a:rPr lang="en-US" dirty="0" smtClean="0">
                  <a:solidFill>
                    <a:srgbClr val="FF9933"/>
                  </a:solidFill>
                  <a:latin typeface="Calibri"/>
                </a:rPr>
                <a:t>E(c</a:t>
              </a:r>
              <a:r>
                <a:rPr lang="en-US" b="1" baseline="-25000" dirty="0" smtClean="0">
                  <a:solidFill>
                    <a:srgbClr val="FF9933"/>
                  </a:solidFill>
                  <a:latin typeface="Calibri"/>
                </a:rPr>
                <a:t>i</a:t>
              </a:r>
              <a:r>
                <a:rPr lang="en-US" b="1" dirty="0" smtClean="0">
                  <a:solidFill>
                    <a:srgbClr val="FF9933"/>
                  </a:solidFill>
                  <a:latin typeface="+mn-lt"/>
                </a:rPr>
                <a:t>)</a:t>
              </a:r>
              <a:endParaRPr lang="en-US" b="1" dirty="0">
                <a:solidFill>
                  <a:srgbClr val="FF9933"/>
                </a:solidFill>
                <a:latin typeface="+mn-lt"/>
              </a:endParaRPr>
            </a:p>
          </p:txBody>
        </p:sp>
        <p:sp>
          <p:nvSpPr>
            <p:cNvPr id="113" name="TextBox 112"/>
            <p:cNvSpPr txBox="1"/>
            <p:nvPr/>
          </p:nvSpPr>
          <p:spPr>
            <a:xfrm>
              <a:off x="6705600" y="5105400"/>
              <a:ext cx="593432" cy="369332"/>
            </a:xfrm>
            <a:prstGeom prst="rect">
              <a:avLst/>
            </a:prstGeom>
            <a:noFill/>
          </p:spPr>
          <p:txBody>
            <a:bodyPr wrap="none" rtlCol="0">
              <a:spAutoFit/>
            </a:bodyPr>
            <a:lstStyle/>
            <a:p>
              <a:r>
                <a:rPr lang="en-US" dirty="0" smtClean="0">
                  <a:solidFill>
                    <a:srgbClr val="FF9933"/>
                  </a:solidFill>
                  <a:latin typeface="Calibri"/>
                </a:rPr>
                <a:t>E(c</a:t>
              </a:r>
              <a:r>
                <a:rPr lang="en-US" b="1" baseline="-25000" dirty="0" smtClean="0">
                  <a:solidFill>
                    <a:srgbClr val="FF9933"/>
                  </a:solidFill>
                  <a:latin typeface="Calibri"/>
                </a:rPr>
                <a:t>i</a:t>
              </a:r>
              <a:r>
                <a:rPr lang="en-US" b="1" dirty="0" smtClean="0">
                  <a:solidFill>
                    <a:srgbClr val="FF9933"/>
                  </a:solidFill>
                  <a:latin typeface="+mn-lt"/>
                </a:rPr>
                <a:t>)</a:t>
              </a:r>
              <a:endParaRPr lang="en-US" b="1" dirty="0">
                <a:solidFill>
                  <a:srgbClr val="FF9933"/>
                </a:solidFill>
                <a:latin typeface="+mn-lt"/>
              </a:endParaRPr>
            </a:p>
          </p:txBody>
        </p:sp>
        <p:sp>
          <p:nvSpPr>
            <p:cNvPr id="114" name="TextBox 113"/>
            <p:cNvSpPr txBox="1"/>
            <p:nvPr/>
          </p:nvSpPr>
          <p:spPr>
            <a:xfrm>
              <a:off x="5334000" y="6400800"/>
              <a:ext cx="567784" cy="369332"/>
            </a:xfrm>
            <a:prstGeom prst="rect">
              <a:avLst/>
            </a:prstGeom>
            <a:noFill/>
          </p:spPr>
          <p:txBody>
            <a:bodyPr wrap="none" rtlCol="0">
              <a:spAutoFit/>
            </a:bodyPr>
            <a:lstStyle/>
            <a:p>
              <a:r>
                <a:rPr lang="en-US" dirty="0" smtClean="0">
                  <a:solidFill>
                    <a:srgbClr val="0033CC"/>
                  </a:solidFill>
                  <a:latin typeface="Calibri"/>
                </a:rPr>
                <a:t>T(</a:t>
              </a:r>
              <a:r>
                <a:rPr lang="en-US" dirty="0" err="1" smtClean="0">
                  <a:solidFill>
                    <a:srgbClr val="0033CC"/>
                  </a:solidFill>
                  <a:latin typeface="Calibri"/>
                </a:rPr>
                <a:t>s</a:t>
              </a:r>
              <a:r>
                <a:rPr lang="en-US" b="1" baseline="-25000" dirty="0" err="1" smtClean="0">
                  <a:solidFill>
                    <a:srgbClr val="0033CC"/>
                  </a:solidFill>
                  <a:latin typeface="Calibri"/>
                </a:rPr>
                <a:t>i</a:t>
              </a:r>
              <a:r>
                <a:rPr lang="en-US" b="1" dirty="0" smtClean="0">
                  <a:solidFill>
                    <a:srgbClr val="0033CC"/>
                  </a:solidFill>
                  <a:latin typeface="+mn-lt"/>
                </a:rPr>
                <a:t>)</a:t>
              </a:r>
              <a:endParaRPr lang="en-US" b="1" dirty="0">
                <a:solidFill>
                  <a:srgbClr val="0033CC"/>
                </a:solidFill>
                <a:latin typeface="+mn-lt"/>
              </a:endParaRPr>
            </a:p>
          </p:txBody>
        </p:sp>
        <p:sp>
          <p:nvSpPr>
            <p:cNvPr id="115" name="TextBox 114"/>
            <p:cNvSpPr txBox="1"/>
            <p:nvPr/>
          </p:nvSpPr>
          <p:spPr>
            <a:xfrm>
              <a:off x="5299616" y="5715000"/>
              <a:ext cx="567784" cy="369332"/>
            </a:xfrm>
            <a:prstGeom prst="rect">
              <a:avLst/>
            </a:prstGeom>
            <a:noFill/>
          </p:spPr>
          <p:txBody>
            <a:bodyPr wrap="none" rtlCol="0">
              <a:spAutoFit/>
            </a:bodyPr>
            <a:lstStyle/>
            <a:p>
              <a:r>
                <a:rPr lang="en-US" dirty="0" smtClean="0">
                  <a:solidFill>
                    <a:srgbClr val="0033CC"/>
                  </a:solidFill>
                  <a:latin typeface="Calibri"/>
                </a:rPr>
                <a:t>T(</a:t>
              </a:r>
              <a:r>
                <a:rPr lang="en-US" dirty="0" err="1" smtClean="0">
                  <a:solidFill>
                    <a:srgbClr val="0033CC"/>
                  </a:solidFill>
                  <a:latin typeface="Calibri"/>
                </a:rPr>
                <a:t>s</a:t>
              </a:r>
              <a:r>
                <a:rPr lang="en-US" b="1" baseline="-25000" dirty="0" err="1" smtClean="0">
                  <a:solidFill>
                    <a:srgbClr val="0033CC"/>
                  </a:solidFill>
                  <a:latin typeface="Calibri"/>
                </a:rPr>
                <a:t>i</a:t>
              </a:r>
              <a:r>
                <a:rPr lang="en-US" b="1" dirty="0" smtClean="0">
                  <a:solidFill>
                    <a:srgbClr val="0033CC"/>
                  </a:solidFill>
                  <a:latin typeface="+mn-lt"/>
                </a:rPr>
                <a:t>)</a:t>
              </a:r>
              <a:endParaRPr lang="en-US" b="1" dirty="0">
                <a:solidFill>
                  <a:srgbClr val="0033CC"/>
                </a:solidFill>
                <a:latin typeface="+mn-lt"/>
              </a:endParaRPr>
            </a:p>
          </p:txBody>
        </p:sp>
        <p:sp>
          <p:nvSpPr>
            <p:cNvPr id="116" name="TextBox 115"/>
            <p:cNvSpPr txBox="1"/>
            <p:nvPr/>
          </p:nvSpPr>
          <p:spPr>
            <a:xfrm>
              <a:off x="5299616" y="5029200"/>
              <a:ext cx="567784" cy="369332"/>
            </a:xfrm>
            <a:prstGeom prst="rect">
              <a:avLst/>
            </a:prstGeom>
            <a:noFill/>
          </p:spPr>
          <p:txBody>
            <a:bodyPr wrap="none" rtlCol="0">
              <a:spAutoFit/>
            </a:bodyPr>
            <a:lstStyle/>
            <a:p>
              <a:r>
                <a:rPr lang="en-US" dirty="0" smtClean="0">
                  <a:solidFill>
                    <a:srgbClr val="0033CC"/>
                  </a:solidFill>
                  <a:latin typeface="Calibri"/>
                </a:rPr>
                <a:t>T(</a:t>
              </a:r>
              <a:r>
                <a:rPr lang="en-US" dirty="0" err="1" smtClean="0">
                  <a:solidFill>
                    <a:srgbClr val="0033CC"/>
                  </a:solidFill>
                  <a:latin typeface="Calibri"/>
                </a:rPr>
                <a:t>s</a:t>
              </a:r>
              <a:r>
                <a:rPr lang="en-US" b="1" baseline="-25000" dirty="0" err="1" smtClean="0">
                  <a:solidFill>
                    <a:srgbClr val="0033CC"/>
                  </a:solidFill>
                  <a:latin typeface="Calibri"/>
                </a:rPr>
                <a:t>i</a:t>
              </a:r>
              <a:r>
                <a:rPr lang="en-US" b="1" dirty="0" smtClean="0">
                  <a:solidFill>
                    <a:srgbClr val="0033CC"/>
                  </a:solidFill>
                  <a:latin typeface="+mn-lt"/>
                </a:rPr>
                <a:t>)</a:t>
              </a:r>
              <a:endParaRPr lang="en-US" b="1" dirty="0">
                <a:solidFill>
                  <a:srgbClr val="0033CC"/>
                </a:solidFill>
                <a:latin typeface="+mn-lt"/>
              </a:endParaRPr>
            </a:p>
          </p:txBody>
        </p:sp>
      </p:grpSp>
      <p:sp>
        <p:nvSpPr>
          <p:cNvPr id="18" name="Rectangle 17"/>
          <p:cNvSpPr/>
          <p:nvPr/>
        </p:nvSpPr>
        <p:spPr>
          <a:xfrm>
            <a:off x="4724400" y="1022866"/>
            <a:ext cx="3886200" cy="2205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16</a:t>
            </a:fld>
            <a:endParaRPr lang="en-US" altLang="zh-TW"/>
          </a:p>
        </p:txBody>
      </p:sp>
    </p:spTree>
    <p:extLst>
      <p:ext uri="{BB962C8B-B14F-4D97-AF65-F5344CB8AC3E}">
        <p14:creationId xmlns:p14="http://schemas.microsoft.com/office/powerpoint/2010/main" val="33387820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0" grpId="0" animBg="1"/>
      <p:bldP spid="43" grpId="0" animBg="1"/>
      <p:bldP spid="18"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Experiments</a:t>
            </a:r>
            <a:endParaRPr lang="en-US" sz="2400" dirty="0" smtClean="0"/>
          </a:p>
        </p:txBody>
      </p:sp>
      <p:sp>
        <p:nvSpPr>
          <p:cNvPr id="196611" name="Content Placeholder 14"/>
          <p:cNvSpPr>
            <a:spLocks noGrp="1"/>
          </p:cNvSpPr>
          <p:nvPr>
            <p:ph idx="4294967295"/>
          </p:nvPr>
        </p:nvSpPr>
        <p:spPr>
          <a:xfrm>
            <a:off x="457200" y="1219200"/>
            <a:ext cx="8686800" cy="4910138"/>
          </a:xfrm>
        </p:spPr>
        <p:txBody>
          <a:bodyPr/>
          <a:lstStyle/>
          <a:p>
            <a:r>
              <a:rPr lang="en-US" dirty="0" smtClean="0"/>
              <a:t>Wikipedia population </a:t>
            </a:r>
            <a:r>
              <a:rPr lang="en-US" dirty="0" err="1" smtClean="0"/>
              <a:t>infoboxes</a:t>
            </a:r>
            <a:endParaRPr lang="en-US" dirty="0" smtClean="0"/>
          </a:p>
          <a:p>
            <a:r>
              <a:rPr lang="en-US" dirty="0" smtClean="0"/>
              <a:t>American vs. British Spelling (articles)</a:t>
            </a:r>
          </a:p>
          <a:p>
            <a:pPr lvl="1"/>
            <a:r>
              <a:rPr lang="en-US" dirty="0" smtClean="0"/>
              <a:t>British National Corpus, Reuters, Washington Post</a:t>
            </a:r>
          </a:p>
          <a:p>
            <a:pPr lvl="1"/>
            <a:endParaRPr lang="en-US" dirty="0" smtClean="0"/>
          </a:p>
          <a:p>
            <a:endParaRPr lang="en-US" dirty="0" smtClean="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160</a:t>
            </a:fld>
            <a:endParaRPr lang="en-US" altLang="zh-TW" dirty="0"/>
          </a:p>
        </p:txBody>
      </p:sp>
    </p:spTree>
    <p:extLst>
      <p:ext uri="{BB962C8B-B14F-4D97-AF65-F5344CB8AC3E}">
        <p14:creationId xmlns:p14="http://schemas.microsoft.com/office/powerpoint/2010/main" val="362416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Content Placeholder 14"/>
          <p:cNvSpPr>
            <a:spLocks noGrp="1"/>
          </p:cNvSpPr>
          <p:nvPr>
            <p:ph idx="4294967295"/>
          </p:nvPr>
        </p:nvSpPr>
        <p:spPr>
          <a:xfrm>
            <a:off x="304800" y="1219200"/>
            <a:ext cx="8686800" cy="4910138"/>
          </a:xfrm>
        </p:spPr>
        <p:txBody>
          <a:bodyPr/>
          <a:lstStyle/>
          <a:p>
            <a:r>
              <a:rPr lang="en-US" dirty="0"/>
              <a:t>Specific knowledge (“Larger”): city X is larger than city Y</a:t>
            </a:r>
          </a:p>
          <a:p>
            <a:pPr lvl="1"/>
            <a:r>
              <a:rPr lang="en-US" dirty="0"/>
              <a:t>2500 randomly-selected </a:t>
            </a:r>
            <a:r>
              <a:rPr lang="en-US" dirty="0" smtClean="0"/>
              <a:t>pairings</a:t>
            </a:r>
          </a:p>
          <a:p>
            <a:pPr lvl="1"/>
            <a:r>
              <a:rPr lang="en-US" dirty="0" smtClean="0"/>
              <a:t>There are 44,761 claims by 4,107 authors in total</a:t>
            </a:r>
          </a:p>
          <a:p>
            <a:pPr lvl="1"/>
            <a:endParaRPr lang="en-US" dirty="0" smtClean="0"/>
          </a:p>
          <a:p>
            <a:pPr lvl="1"/>
            <a:endParaRPr lang="en-US" dirty="0" smtClean="0"/>
          </a:p>
          <a:p>
            <a:pPr lvl="1"/>
            <a:endParaRPr lang="en-US" dirty="0" smtClean="0"/>
          </a:p>
          <a:p>
            <a:endParaRPr lang="en-US" dirty="0" smtClean="0"/>
          </a:p>
        </p:txBody>
      </p:sp>
      <p:sp>
        <p:nvSpPr>
          <p:cNvPr id="202754"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Population </a:t>
            </a:r>
            <a:r>
              <a:rPr lang="en-US" dirty="0" err="1" smtClean="0"/>
              <a:t>Infobox</a:t>
            </a:r>
            <a:r>
              <a:rPr lang="en-US" dirty="0" smtClean="0"/>
              <a:t> Dataset (1)</a:t>
            </a:r>
            <a:endParaRPr lang="en-US" sz="2400" dirty="0" smtClean="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161</a:t>
            </a:fld>
            <a:endParaRPr lang="en-US" altLang="zh-TW" dirty="0"/>
          </a:p>
        </p:txBody>
      </p:sp>
    </p:spTree>
    <p:extLst>
      <p:ext uri="{BB962C8B-B14F-4D97-AF65-F5344CB8AC3E}">
        <p14:creationId xmlns:p14="http://schemas.microsoft.com/office/powerpoint/2010/main" val="1702016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Population </a:t>
            </a:r>
            <a:r>
              <a:rPr lang="en-US" dirty="0" err="1" smtClean="0"/>
              <a:t>Infobox</a:t>
            </a:r>
            <a:r>
              <a:rPr lang="en-US" dirty="0" smtClean="0"/>
              <a:t> Dataset (2)</a:t>
            </a:r>
            <a:endParaRPr lang="en-US" sz="2400" dirty="0" smtClean="0"/>
          </a:p>
        </p:txBody>
      </p:sp>
      <p:graphicFrame>
        <p:nvGraphicFramePr>
          <p:cNvPr id="12" name="Chart 11"/>
          <p:cNvGraphicFramePr/>
          <p:nvPr>
            <p:extLst>
              <p:ext uri="{D42A27DB-BD31-4B8C-83A1-F6EECF244321}">
                <p14:modId xmlns:p14="http://schemas.microsoft.com/office/powerpoint/2010/main" val="121797524"/>
              </p:ext>
            </p:extLst>
          </p:nvPr>
        </p:nvGraphicFramePr>
        <p:xfrm>
          <a:off x="152400" y="1219200"/>
          <a:ext cx="8763000" cy="52197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162</a:t>
            </a:fld>
            <a:endParaRPr lang="en-US" altLang="zh-TW" dirty="0"/>
          </a:p>
        </p:txBody>
      </p:sp>
    </p:spTree>
    <p:extLst>
      <p:ext uri="{BB962C8B-B14F-4D97-AF65-F5344CB8AC3E}">
        <p14:creationId xmlns:p14="http://schemas.microsoft.com/office/powerpoint/2010/main" val="534864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British vs. American Spelling (1)</a:t>
            </a:r>
            <a:endParaRPr lang="en-US" sz="2400" dirty="0" smtClean="0"/>
          </a:p>
        </p:txBody>
      </p:sp>
      <p:sp>
        <p:nvSpPr>
          <p:cNvPr id="210947" name="Content Placeholder 14"/>
          <p:cNvSpPr>
            <a:spLocks noGrp="1"/>
          </p:cNvSpPr>
          <p:nvPr>
            <p:ph idx="4294967295"/>
          </p:nvPr>
        </p:nvSpPr>
        <p:spPr>
          <a:xfrm>
            <a:off x="457200" y="1295400"/>
            <a:ext cx="8686800" cy="4910138"/>
          </a:xfrm>
        </p:spPr>
        <p:txBody>
          <a:bodyPr/>
          <a:lstStyle/>
          <a:p>
            <a:r>
              <a:rPr lang="en-US" dirty="0" smtClean="0"/>
              <a:t>“Color” vs. “</a:t>
            </a:r>
            <a:r>
              <a:rPr lang="en-US" dirty="0" err="1" smtClean="0"/>
              <a:t>colour</a:t>
            </a:r>
            <a:r>
              <a:rPr lang="en-US" dirty="0" smtClean="0"/>
              <a:t>”: 694 such pairs</a:t>
            </a:r>
          </a:p>
          <a:p>
            <a:r>
              <a:rPr lang="en-US" dirty="0" smtClean="0"/>
              <a:t>An author claims a particular spelling by using it in an article</a:t>
            </a:r>
          </a:p>
          <a:p>
            <a:r>
              <a:rPr lang="en-US" dirty="0" smtClean="0"/>
              <a:t>Goal: find the “true” British spellings</a:t>
            </a:r>
          </a:p>
          <a:p>
            <a:pPr lvl="1"/>
            <a:r>
              <a:rPr lang="en-US" dirty="0" smtClean="0"/>
              <a:t>British viewpoint</a:t>
            </a:r>
          </a:p>
          <a:p>
            <a:pPr lvl="1"/>
            <a:r>
              <a:rPr lang="en-US" dirty="0" smtClean="0"/>
              <a:t>American spellings predominate by far</a:t>
            </a:r>
          </a:p>
          <a:p>
            <a:pPr lvl="1"/>
            <a:r>
              <a:rPr lang="en-US" dirty="0" smtClean="0"/>
              <a:t>No single objective “ground truth”</a:t>
            </a:r>
          </a:p>
          <a:p>
            <a:r>
              <a:rPr lang="en-US" dirty="0" smtClean="0"/>
              <a:t>Without prior knowledge the fact-finders do very poorly</a:t>
            </a:r>
          </a:p>
          <a:p>
            <a:pPr lvl="1"/>
            <a:r>
              <a:rPr lang="en-US" dirty="0" smtClean="0"/>
              <a:t>Predict American spellings instead</a:t>
            </a:r>
          </a:p>
          <a:p>
            <a:pPr lvl="1"/>
            <a:endParaRPr lang="en-US" dirty="0" smtClean="0"/>
          </a:p>
          <a:p>
            <a:pPr lvl="1"/>
            <a:endParaRPr lang="en-US" dirty="0" smtClean="0"/>
          </a:p>
          <a:p>
            <a:pPr lvl="1"/>
            <a:endParaRPr lang="en-US" dirty="0" smtClean="0"/>
          </a:p>
          <a:p>
            <a:endParaRPr lang="en-US" dirty="0" smtClean="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163</a:t>
            </a:fld>
            <a:endParaRPr lang="en-US" altLang="zh-TW" dirty="0"/>
          </a:p>
        </p:txBody>
      </p:sp>
    </p:spTree>
    <p:extLst>
      <p:ext uri="{BB962C8B-B14F-4D97-AF65-F5344CB8AC3E}">
        <p14:creationId xmlns:p14="http://schemas.microsoft.com/office/powerpoint/2010/main" val="1067935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British vs. American Spelling (2)</a:t>
            </a:r>
            <a:endParaRPr lang="en-US" sz="2400" dirty="0" smtClean="0"/>
          </a:p>
        </p:txBody>
      </p:sp>
      <p:sp>
        <p:nvSpPr>
          <p:cNvPr id="212995" name="Content Placeholder 14"/>
          <p:cNvSpPr>
            <a:spLocks noGrp="1"/>
          </p:cNvSpPr>
          <p:nvPr>
            <p:ph idx="4294967295"/>
          </p:nvPr>
        </p:nvSpPr>
        <p:spPr>
          <a:xfrm>
            <a:off x="304800" y="1371600"/>
            <a:ext cx="8686800" cy="4910138"/>
          </a:xfrm>
        </p:spPr>
        <p:txBody>
          <a:bodyPr/>
          <a:lstStyle/>
          <a:p>
            <a:r>
              <a:rPr lang="en-US" dirty="0" smtClean="0"/>
              <a:t>Specific prior knowledge: true spelling of 100 random words</a:t>
            </a:r>
          </a:p>
          <a:p>
            <a:pPr lvl="1"/>
            <a:r>
              <a:rPr lang="en-US" dirty="0" smtClean="0"/>
              <a:t>Not very effective by itself</a:t>
            </a:r>
          </a:p>
          <a:p>
            <a:r>
              <a:rPr lang="en-US" dirty="0" smtClean="0"/>
              <a:t>But what if we add common-sense?</a:t>
            </a:r>
          </a:p>
          <a:p>
            <a:pPr lvl="1"/>
            <a:r>
              <a:rPr lang="en-US" dirty="0" smtClean="0"/>
              <a:t>Given spelling A, if |A| </a:t>
            </a:r>
            <a:r>
              <a:rPr lang="en-US" dirty="0" smtClean="0">
                <a:latin typeface="cmsy10" pitchFamily="34" charset="0"/>
              </a:rPr>
              <a:t>¸</a:t>
            </a:r>
            <a:r>
              <a:rPr lang="en-US" dirty="0" smtClean="0"/>
              <a:t> 4 and A is a substring of B, A </a:t>
            </a:r>
            <a:r>
              <a:rPr lang="en-US" dirty="0" smtClean="0">
                <a:latin typeface="cmsy10" pitchFamily="34" charset="0"/>
              </a:rPr>
              <a:t>,</a:t>
            </a:r>
            <a:r>
              <a:rPr lang="en-US" dirty="0" smtClean="0"/>
              <a:t> B</a:t>
            </a:r>
          </a:p>
          <a:p>
            <a:pPr marL="1143000" lvl="2"/>
            <a:r>
              <a:rPr lang="en-US" dirty="0" smtClean="0"/>
              <a:t>e.g. </a:t>
            </a:r>
            <a:r>
              <a:rPr lang="en-US" dirty="0" err="1" smtClean="0"/>
              <a:t>colour</a:t>
            </a:r>
            <a:r>
              <a:rPr lang="en-US" dirty="0" smtClean="0"/>
              <a:t> </a:t>
            </a:r>
            <a:r>
              <a:rPr lang="en-US" dirty="0" smtClean="0">
                <a:latin typeface="cmsy10" pitchFamily="34" charset="0"/>
              </a:rPr>
              <a:t>,</a:t>
            </a:r>
            <a:r>
              <a:rPr lang="en-US" dirty="0" smtClean="0"/>
              <a:t> </a:t>
            </a:r>
            <a:r>
              <a:rPr lang="en-US" dirty="0" err="1" smtClean="0"/>
              <a:t>colourful</a:t>
            </a:r>
            <a:endParaRPr lang="en-US" dirty="0" smtClean="0"/>
          </a:p>
          <a:p>
            <a:pPr lvl="1"/>
            <a:r>
              <a:rPr lang="en-US" dirty="0" smtClean="0"/>
              <a:t>Alone, common-sense </a:t>
            </a:r>
            <a:r>
              <a:rPr lang="en-US" i="1" dirty="0" smtClean="0"/>
              <a:t>hurts</a:t>
            </a:r>
            <a:r>
              <a:rPr lang="en-US" dirty="0" smtClean="0"/>
              <a:t> performance</a:t>
            </a:r>
          </a:p>
          <a:p>
            <a:pPr marL="1143000" lvl="2"/>
            <a:r>
              <a:rPr lang="en-US" dirty="0" smtClean="0"/>
              <a:t>Makes the system better at finding American spellings!</a:t>
            </a:r>
          </a:p>
          <a:p>
            <a:pPr lvl="1"/>
            <a:r>
              <a:rPr lang="en-US" dirty="0" smtClean="0"/>
              <a:t>Need both common-sense and specific knowledge</a:t>
            </a:r>
          </a:p>
          <a:p>
            <a:pPr marL="1143000" lvl="2"/>
            <a:endParaRPr lang="en-US" dirty="0" smtClean="0"/>
          </a:p>
          <a:p>
            <a:pPr lvl="1"/>
            <a:endParaRPr lang="en-US" dirty="0" smtClean="0"/>
          </a:p>
          <a:p>
            <a:pPr lvl="1"/>
            <a:endParaRPr lang="en-US" dirty="0" smtClean="0"/>
          </a:p>
          <a:p>
            <a:pPr lvl="1"/>
            <a:endParaRPr lang="en-US" dirty="0" smtClean="0"/>
          </a:p>
          <a:p>
            <a:endParaRPr lang="en-US" dirty="0" smtClean="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164</a:t>
            </a:fld>
            <a:endParaRPr lang="en-US" altLang="zh-TW" dirty="0"/>
          </a:p>
        </p:txBody>
      </p:sp>
    </p:spTree>
    <p:extLst>
      <p:ext uri="{BB962C8B-B14F-4D97-AF65-F5344CB8AC3E}">
        <p14:creationId xmlns:p14="http://schemas.microsoft.com/office/powerpoint/2010/main" val="3958376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British vs. American Spelling (3)</a:t>
            </a:r>
            <a:endParaRPr lang="en-US" sz="2400" dirty="0" smtClean="0"/>
          </a:p>
        </p:txBody>
      </p:sp>
      <p:graphicFrame>
        <p:nvGraphicFramePr>
          <p:cNvPr id="5" name="Chart 4"/>
          <p:cNvGraphicFramePr/>
          <p:nvPr>
            <p:extLst>
              <p:ext uri="{D42A27DB-BD31-4B8C-83A1-F6EECF244321}">
                <p14:modId xmlns:p14="http://schemas.microsoft.com/office/powerpoint/2010/main" val="568569685"/>
              </p:ext>
            </p:extLst>
          </p:nvPr>
        </p:nvGraphicFramePr>
        <p:xfrm>
          <a:off x="152400" y="1219200"/>
          <a:ext cx="8763000" cy="52197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165</a:t>
            </a:fld>
            <a:endParaRPr lang="en-US" altLang="zh-TW" dirty="0"/>
          </a:p>
        </p:txBody>
      </p:sp>
    </p:spTree>
    <p:extLst>
      <p:ext uri="{BB962C8B-B14F-4D97-AF65-F5344CB8AC3E}">
        <p14:creationId xmlns:p14="http://schemas.microsoft.com/office/powerpoint/2010/main" val="11837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Content Placeholder 14"/>
          <p:cNvSpPr>
            <a:spLocks noGrp="1"/>
          </p:cNvSpPr>
          <p:nvPr>
            <p:ph idx="4294967295"/>
          </p:nvPr>
        </p:nvSpPr>
        <p:spPr>
          <a:xfrm>
            <a:off x="457200" y="1219200"/>
            <a:ext cx="8686800" cy="4910138"/>
          </a:xfrm>
        </p:spPr>
        <p:txBody>
          <a:bodyPr/>
          <a:lstStyle/>
          <a:p>
            <a:r>
              <a:rPr lang="en-US" sz="3600" dirty="0" smtClean="0"/>
              <a:t>Framework for incorporating prior knowledge into fact-finders</a:t>
            </a:r>
          </a:p>
          <a:p>
            <a:pPr lvl="1"/>
            <a:r>
              <a:rPr lang="en-US" sz="3200" dirty="0" smtClean="0"/>
              <a:t> Highly expressive declarative constraints</a:t>
            </a:r>
          </a:p>
          <a:p>
            <a:pPr lvl="1"/>
            <a:r>
              <a:rPr lang="en-US" sz="3200" dirty="0" smtClean="0"/>
              <a:t> Tractable (polynomial time)</a:t>
            </a:r>
          </a:p>
          <a:p>
            <a:r>
              <a:rPr lang="en-US" sz="3600" dirty="0" smtClean="0"/>
              <a:t>Prior knowledge will almost always improve results</a:t>
            </a:r>
          </a:p>
          <a:p>
            <a:pPr lvl="1"/>
            <a:r>
              <a:rPr lang="en-US" sz="3200" dirty="0" smtClean="0"/>
              <a:t> And is absolutely essential when the user’s judgment varies from the norm!</a:t>
            </a:r>
          </a:p>
          <a:p>
            <a:pPr marL="1143000" lvl="2"/>
            <a:endParaRPr lang="en-US" sz="2800" dirty="0" smtClean="0"/>
          </a:p>
          <a:p>
            <a:pPr lvl="1"/>
            <a:endParaRPr lang="en-US" sz="3200" dirty="0" smtClean="0"/>
          </a:p>
          <a:p>
            <a:pPr lvl="1"/>
            <a:endParaRPr lang="en-US" sz="3200" dirty="0" smtClean="0"/>
          </a:p>
          <a:p>
            <a:pPr lvl="1"/>
            <a:endParaRPr lang="en-US" sz="3200" dirty="0" smtClean="0"/>
          </a:p>
          <a:p>
            <a:endParaRPr lang="en-US" sz="3600" dirty="0" smtClean="0"/>
          </a:p>
        </p:txBody>
      </p:sp>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Summary</a:t>
            </a:r>
            <a:endParaRPr lang="en-US" sz="2400" dirty="0" smtClean="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166</a:t>
            </a:fld>
            <a:endParaRPr lang="en-US" altLang="zh-TW" dirty="0"/>
          </a:p>
        </p:txBody>
      </p:sp>
    </p:spTree>
    <p:extLst>
      <p:ext uri="{BB962C8B-B14F-4D97-AF65-F5344CB8AC3E}">
        <p14:creationId xmlns:p14="http://schemas.microsoft.com/office/powerpoint/2010/main" val="2072359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167</a:t>
            </a:fld>
            <a:endParaRPr lang="en-US" altLang="zh-TW" dirty="0"/>
          </a:p>
        </p:txBody>
      </p:sp>
      <p:sp>
        <p:nvSpPr>
          <p:cNvPr id="4" name="Subtitle 3"/>
          <p:cNvSpPr>
            <a:spLocks noGrp="1"/>
          </p:cNvSpPr>
          <p:nvPr>
            <p:ph type="subTitle" idx="13"/>
          </p:nvPr>
        </p:nvSpPr>
        <p:spPr/>
        <p:txBody>
          <a:bodyPr/>
          <a:lstStyle/>
          <a:p>
            <a:endParaRPr lang="en-US"/>
          </a:p>
        </p:txBody>
      </p:sp>
      <p:sp>
        <p:nvSpPr>
          <p:cNvPr id="3" name="Title 2"/>
          <p:cNvSpPr>
            <a:spLocks noGrp="1"/>
          </p:cNvSpPr>
          <p:nvPr>
            <p:ph type="ctrTitle"/>
          </p:nvPr>
        </p:nvSpPr>
        <p:spPr/>
        <p:txBody>
          <a:bodyPr/>
          <a:lstStyle/>
          <a:p>
            <a:r>
              <a:rPr lang="en-US" dirty="0" smtClean="0"/>
              <a:t>Joint Approach: Constrained Generalized Fact-Finding</a:t>
            </a:r>
            <a:endParaRPr lang="en-US" dirty="0"/>
          </a:p>
        </p:txBody>
      </p:sp>
    </p:spTree>
    <p:extLst>
      <p:ext uri="{BB962C8B-B14F-4D97-AF65-F5344CB8AC3E}">
        <p14:creationId xmlns:p14="http://schemas.microsoft.com/office/powerpoint/2010/main" val="3525826491"/>
      </p:ext>
    </p:extLst>
  </p:cSld>
  <p:clrMapOvr>
    <a:masterClrMapping/>
  </p:clrMapOvr>
  <p:transition spd="med"/>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Joint Framework</a:t>
            </a:r>
            <a:endParaRPr lang="en-US" sz="2400" dirty="0" smtClean="0"/>
          </a:p>
        </p:txBody>
      </p:sp>
      <p:sp>
        <p:nvSpPr>
          <p:cNvPr id="215043" name="Content Placeholder 14"/>
          <p:cNvSpPr>
            <a:spLocks noGrp="1"/>
          </p:cNvSpPr>
          <p:nvPr>
            <p:ph idx="4294967295"/>
          </p:nvPr>
        </p:nvSpPr>
        <p:spPr>
          <a:xfrm>
            <a:off x="457200" y="1219200"/>
            <a:ext cx="8382000" cy="4910138"/>
          </a:xfrm>
        </p:spPr>
        <p:txBody>
          <a:bodyPr/>
          <a:lstStyle/>
          <a:p>
            <a:r>
              <a:rPr lang="en-US" sz="3200" dirty="0" smtClean="0"/>
              <a:t>Recall that constrained Fact-Finding and Generalized Fact-Finding are orthogonal</a:t>
            </a:r>
          </a:p>
          <a:p>
            <a:pPr lvl="1"/>
            <a:r>
              <a:rPr lang="en-US" sz="2800" dirty="0" smtClean="0"/>
              <a:t> We can constrain a generalized fact-finder</a:t>
            </a:r>
          </a:p>
          <a:p>
            <a:pPr lvl="1"/>
            <a:r>
              <a:rPr lang="en-US" sz="2800" dirty="0" smtClean="0"/>
              <a:t> This allows us to simultaneously leverage the additional information of generalized fact-finding and the declarative knowledge of constrained fact-finding</a:t>
            </a:r>
          </a:p>
          <a:p>
            <a:pPr lvl="1"/>
            <a:r>
              <a:rPr lang="en-US" sz="2800" dirty="0" smtClean="0"/>
              <a:t> Still polynomial time</a:t>
            </a:r>
          </a:p>
          <a:p>
            <a:pPr lvl="1"/>
            <a:endParaRPr lang="en-US" sz="2800" dirty="0" smtClean="0"/>
          </a:p>
          <a:p>
            <a:endParaRPr lang="en-US" sz="3200" dirty="0" smtClean="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168</a:t>
            </a:fld>
            <a:endParaRPr lang="en-US" altLang="zh-TW" dirty="0"/>
          </a:p>
        </p:txBody>
      </p:sp>
    </p:spTree>
    <p:extLst>
      <p:ext uri="{BB962C8B-B14F-4D97-AF65-F5344CB8AC3E}">
        <p14:creationId xmlns:p14="http://schemas.microsoft.com/office/powerpoint/2010/main" val="3587769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803863422"/>
              </p:ext>
            </p:extLst>
          </p:nvPr>
        </p:nvGraphicFramePr>
        <p:xfrm>
          <a:off x="152400" y="1066800"/>
          <a:ext cx="8763000" cy="5219700"/>
        </p:xfrm>
        <a:graphic>
          <a:graphicData uri="http://schemas.openxmlformats.org/drawingml/2006/chart">
            <c:chart xmlns:c="http://schemas.openxmlformats.org/drawingml/2006/chart" xmlns:r="http://schemas.openxmlformats.org/officeDocument/2006/relationships" r:id="rId3"/>
          </a:graphicData>
        </a:graphic>
      </p:graphicFrame>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Joint Framework Population Results</a:t>
            </a:r>
            <a:endParaRPr lang="en-US" sz="2400" dirty="0" smtClean="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169</a:t>
            </a:fld>
            <a:endParaRPr lang="en-US" altLang="zh-TW" dirty="0"/>
          </a:p>
        </p:txBody>
      </p:sp>
    </p:spTree>
    <p:extLst>
      <p:ext uri="{BB962C8B-B14F-4D97-AF65-F5344CB8AC3E}">
        <p14:creationId xmlns:p14="http://schemas.microsoft.com/office/powerpoint/2010/main" val="3174703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457200"/>
            <a:ext cx="8839200" cy="533400"/>
          </a:xfrm>
        </p:spPr>
        <p:txBody>
          <a:bodyPr/>
          <a:lstStyle/>
          <a:p>
            <a:r>
              <a:rPr lang="en-US" dirty="0" smtClean="0"/>
              <a:t>4. Building </a:t>
            </a:r>
            <a:r>
              <a:rPr lang="en-US" dirty="0" err="1" smtClean="0">
                <a:cs typeface="Arial" pitchFamily="34" charset="0"/>
              </a:rPr>
              <a:t>ClaimVerifier</a:t>
            </a:r>
            <a:endParaRPr lang="en-US" dirty="0"/>
          </a:p>
        </p:txBody>
      </p:sp>
      <p:sp>
        <p:nvSpPr>
          <p:cNvPr id="89" name="Rounded Rectangle 88"/>
          <p:cNvSpPr/>
          <p:nvPr/>
        </p:nvSpPr>
        <p:spPr>
          <a:xfrm>
            <a:off x="152400" y="1569132"/>
            <a:ext cx="4817773" cy="4871911"/>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517788" y="2025414"/>
            <a:ext cx="1695271" cy="770782"/>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8000"/>
                </a:solidFill>
              </a:rPr>
              <a:t>Claim</a:t>
            </a:r>
            <a:endParaRPr lang="en-US" sz="2400" b="1" dirty="0">
              <a:solidFill>
                <a:srgbClr val="008000"/>
              </a:solidFill>
            </a:endParaRPr>
          </a:p>
        </p:txBody>
      </p:sp>
      <p:sp>
        <p:nvSpPr>
          <p:cNvPr id="7" name="Oval 6"/>
          <p:cNvSpPr/>
          <p:nvPr/>
        </p:nvSpPr>
        <p:spPr>
          <a:xfrm>
            <a:off x="267163" y="1885271"/>
            <a:ext cx="1312468" cy="1051066"/>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Source</a:t>
            </a:r>
            <a:endParaRPr lang="en-US" sz="2000" b="1" dirty="0">
              <a:solidFill>
                <a:srgbClr val="002060"/>
              </a:solidFill>
            </a:endParaRPr>
          </a:p>
        </p:txBody>
      </p:sp>
      <p:sp>
        <p:nvSpPr>
          <p:cNvPr id="8" name="Can 7"/>
          <p:cNvSpPr/>
          <p:nvPr/>
        </p:nvSpPr>
        <p:spPr>
          <a:xfrm>
            <a:off x="3471522" y="5042654"/>
            <a:ext cx="1343053" cy="1180479"/>
          </a:xfrm>
          <a:prstGeom prst="can">
            <a:avLst/>
          </a:prstGeom>
          <a:solidFill>
            <a:schemeClr val="accent1"/>
          </a:solidFill>
          <a:ln>
            <a:solidFill>
              <a:srgbClr val="BC9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800000"/>
                </a:solidFill>
              </a:rPr>
              <a:t>Data</a:t>
            </a:r>
            <a:endParaRPr lang="en-US" sz="2800" b="1" dirty="0">
              <a:solidFill>
                <a:srgbClr val="800000"/>
              </a:solidFill>
            </a:endParaRPr>
          </a:p>
        </p:txBody>
      </p:sp>
      <p:grpSp>
        <p:nvGrpSpPr>
          <p:cNvPr id="51" name="Group 50"/>
          <p:cNvGrpSpPr/>
          <p:nvPr/>
        </p:nvGrpSpPr>
        <p:grpSpPr>
          <a:xfrm>
            <a:off x="1393920" y="949504"/>
            <a:ext cx="2033768" cy="1239255"/>
            <a:chOff x="1959901" y="151198"/>
            <a:chExt cx="2833863" cy="1347649"/>
          </a:xfrm>
        </p:grpSpPr>
        <p:sp>
          <p:nvSpPr>
            <p:cNvPr id="3" name="Rectangle 2"/>
            <p:cNvSpPr/>
            <p:nvPr/>
          </p:nvSpPr>
          <p:spPr>
            <a:xfrm>
              <a:off x="3505621" y="244307"/>
              <a:ext cx="1288143" cy="480339"/>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6600"/>
                  </a:solidFill>
                </a:rPr>
                <a:t>U</a:t>
              </a:r>
              <a:r>
                <a:rPr lang="en-US" sz="2400" b="1" dirty="0" smtClean="0">
                  <a:solidFill>
                    <a:srgbClr val="FF6600"/>
                  </a:solidFill>
                </a:rPr>
                <a:t>sers</a:t>
              </a:r>
              <a:endParaRPr lang="en-US" sz="2400" b="1" dirty="0">
                <a:solidFill>
                  <a:srgbClr val="FF6600"/>
                </a:solidFill>
              </a:endParaRPr>
            </a:p>
          </p:txBody>
        </p:sp>
        <p:pic>
          <p:nvPicPr>
            <p:cNvPr id="9" name="Picture 2"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9901" y="151198"/>
              <a:ext cx="1288144" cy="13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Vertical Scroll 24"/>
          <p:cNvSpPr/>
          <p:nvPr/>
        </p:nvSpPr>
        <p:spPr>
          <a:xfrm>
            <a:off x="1174401" y="3928495"/>
            <a:ext cx="1886900" cy="1018002"/>
          </a:xfrm>
          <a:prstGeom prst="verticalScroll">
            <a:avLst>
              <a:gd name="adj" fmla="val 2018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Evidence</a:t>
            </a:r>
          </a:p>
        </p:txBody>
      </p:sp>
      <p:cxnSp>
        <p:nvCxnSpPr>
          <p:cNvPr id="19" name="Straight Arrow Connector 18"/>
          <p:cNvCxnSpPr>
            <a:stCxn id="6" idx="2"/>
          </p:cNvCxnSpPr>
          <p:nvPr/>
        </p:nvCxnSpPr>
        <p:spPr>
          <a:xfrm flipH="1">
            <a:off x="2673354" y="2796196"/>
            <a:ext cx="692069" cy="1132299"/>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087455" y="2936337"/>
            <a:ext cx="611964" cy="992159"/>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0"/>
          </p:cNvCxnSpPr>
          <p:nvPr/>
        </p:nvCxnSpPr>
        <p:spPr>
          <a:xfrm flipH="1" flipV="1">
            <a:off x="2318376" y="1569132"/>
            <a:ext cx="1047047" cy="456282"/>
          </a:xfrm>
          <a:prstGeom prst="straightConnector1">
            <a:avLst/>
          </a:prstGeom>
          <a:ln w="22225">
            <a:solidFill>
              <a:srgbClr val="FF6600"/>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2816330" y="4946497"/>
            <a:ext cx="655192" cy="557345"/>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25" idx="0"/>
          </p:cNvCxnSpPr>
          <p:nvPr/>
        </p:nvCxnSpPr>
        <p:spPr>
          <a:xfrm flipH="1" flipV="1">
            <a:off x="1988711" y="2286000"/>
            <a:ext cx="129141" cy="1642495"/>
          </a:xfrm>
          <a:prstGeom prst="straightConnector1">
            <a:avLst/>
          </a:prstGeom>
          <a:ln w="22225">
            <a:solidFill>
              <a:srgbClr val="FF6600"/>
            </a:solidFill>
            <a:prstDash val="lgDash"/>
            <a:tailEnd type="non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057400" y="3048000"/>
            <a:ext cx="2648867" cy="646331"/>
          </a:xfrm>
          <a:prstGeom prst="rect">
            <a:avLst/>
          </a:prstGeom>
          <a:solidFill>
            <a:srgbClr val="FFFFCC"/>
          </a:solidFill>
          <a:ln w="15875">
            <a:solidFill>
              <a:srgbClr val="FF9933"/>
            </a:solidFill>
            <a:prstDash val="lgDash"/>
          </a:ln>
        </p:spPr>
        <p:txBody>
          <a:bodyPr wrap="square" rtlCol="0">
            <a:spAutoFit/>
          </a:bodyPr>
          <a:lstStyle/>
          <a:p>
            <a:r>
              <a:rPr lang="en-US" dirty="0" smtClean="0">
                <a:latin typeface="+mn-lt"/>
              </a:rPr>
              <a:t>Presenting evidence </a:t>
            </a:r>
            <a:r>
              <a:rPr lang="en-US" b="1" dirty="0">
                <a:latin typeface="+mn-lt"/>
              </a:rPr>
              <a:t>for</a:t>
            </a:r>
            <a:r>
              <a:rPr lang="en-US" dirty="0">
                <a:latin typeface="+mn-lt"/>
              </a:rPr>
              <a:t> or </a:t>
            </a:r>
            <a:r>
              <a:rPr lang="en-US" b="1" dirty="0">
                <a:latin typeface="+mn-lt"/>
              </a:rPr>
              <a:t>against</a:t>
            </a:r>
            <a:r>
              <a:rPr lang="en-US" dirty="0">
                <a:latin typeface="+mn-lt"/>
              </a:rPr>
              <a:t> </a:t>
            </a:r>
            <a:r>
              <a:rPr lang="en-US" dirty="0" smtClean="0">
                <a:latin typeface="+mn-lt"/>
              </a:rPr>
              <a:t>claims</a:t>
            </a:r>
            <a:endParaRPr lang="en-US" dirty="0">
              <a:latin typeface="+mn-lt"/>
            </a:endParaRPr>
          </a:p>
        </p:txBody>
      </p:sp>
      <p:sp>
        <p:nvSpPr>
          <p:cNvPr id="29" name="Content Placeholder 14"/>
          <p:cNvSpPr txBox="1">
            <a:spLocks/>
          </p:cNvSpPr>
          <p:nvPr/>
        </p:nvSpPr>
        <p:spPr bwMode="auto">
          <a:xfrm>
            <a:off x="5013463" y="990600"/>
            <a:ext cx="4054337" cy="370047"/>
          </a:xfrm>
          <a:prstGeom prst="rect">
            <a:avLst/>
          </a:prstGeom>
          <a:solidFill>
            <a:srgbClr val="FFFFCC"/>
          </a:solidFill>
          <a:ln>
            <a:solidFill>
              <a:schemeClr val="accent1"/>
            </a:solid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lvl="0"/>
            <a:r>
              <a:rPr lang="en-US" sz="1800" b="1" dirty="0" smtClean="0"/>
              <a:t>Algorithmic Questions</a:t>
            </a:r>
            <a:endParaRPr lang="en-US" sz="1800" dirty="0" smtClean="0"/>
          </a:p>
        </p:txBody>
      </p:sp>
      <p:sp>
        <p:nvSpPr>
          <p:cNvPr id="30" name="Content Placeholder 14"/>
          <p:cNvSpPr txBox="1">
            <a:spLocks/>
          </p:cNvSpPr>
          <p:nvPr/>
        </p:nvSpPr>
        <p:spPr bwMode="auto">
          <a:xfrm>
            <a:off x="5029200" y="3697069"/>
            <a:ext cx="4054337" cy="3084731"/>
          </a:xfrm>
          <a:prstGeom prst="rect">
            <a:avLst/>
          </a:prstGeom>
          <a:solidFill>
            <a:srgbClr val="FFFFCC"/>
          </a:solidFill>
          <a:ln>
            <a:solidFill>
              <a:schemeClr val="accent1"/>
            </a:solid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lvl="0"/>
            <a:r>
              <a:rPr lang="en-US" sz="1800" b="1" dirty="0" smtClean="0"/>
              <a:t>HCI Questions </a:t>
            </a:r>
            <a:r>
              <a:rPr lang="en-US" sz="1600" dirty="0" smtClean="0">
                <a:solidFill>
                  <a:srgbClr val="FF0000"/>
                </a:solidFill>
              </a:rPr>
              <a:t>[</a:t>
            </a:r>
            <a:r>
              <a:rPr lang="en-US" sz="1600" dirty="0" err="1" smtClean="0">
                <a:solidFill>
                  <a:srgbClr val="FF0000"/>
                </a:solidFill>
              </a:rPr>
              <a:t>Vydiswaran</a:t>
            </a:r>
            <a:r>
              <a:rPr lang="en-US" sz="1600" dirty="0" smtClean="0">
                <a:solidFill>
                  <a:srgbClr val="FF0000"/>
                </a:solidFill>
              </a:rPr>
              <a:t> et al., 2012]</a:t>
            </a:r>
            <a:endParaRPr lang="en-US" sz="1800" dirty="0" smtClean="0">
              <a:solidFill>
                <a:srgbClr val="FF0000"/>
              </a:solidFill>
            </a:endParaRPr>
          </a:p>
          <a:p>
            <a:r>
              <a:rPr lang="en-US" sz="1800" dirty="0" smtClean="0"/>
              <a:t>What do subjects prefer – information from </a:t>
            </a:r>
            <a:r>
              <a:rPr lang="en-US" sz="1800" b="1" dirty="0" smtClean="0">
                <a:solidFill>
                  <a:srgbClr val="FF0000"/>
                </a:solidFill>
              </a:rPr>
              <a:t>credible sources </a:t>
            </a:r>
            <a:r>
              <a:rPr lang="en-US" sz="1800" dirty="0" smtClean="0"/>
              <a:t>or information that closely </a:t>
            </a:r>
            <a:r>
              <a:rPr lang="en-US" sz="1800" b="1" dirty="0" smtClean="0">
                <a:solidFill>
                  <a:srgbClr val="002060"/>
                </a:solidFill>
              </a:rPr>
              <a:t>aligns with their bias</a:t>
            </a:r>
            <a:r>
              <a:rPr lang="en-US" sz="1800" dirty="0" smtClean="0"/>
              <a:t>?</a:t>
            </a:r>
          </a:p>
          <a:p>
            <a:r>
              <a:rPr lang="en-US" sz="1800" dirty="0" smtClean="0"/>
              <a:t>What is the impact of </a:t>
            </a:r>
            <a:r>
              <a:rPr lang="en-US" sz="1800" b="1" dirty="0" smtClean="0"/>
              <a:t>user bias</a:t>
            </a:r>
            <a:r>
              <a:rPr lang="en-US" sz="1800" dirty="0" smtClean="0"/>
              <a:t>?</a:t>
            </a:r>
          </a:p>
          <a:p>
            <a:r>
              <a:rPr lang="en-US" sz="1800" dirty="0" smtClean="0"/>
              <a:t>Does the judgment change if credibility/ bias information is </a:t>
            </a:r>
            <a:r>
              <a:rPr lang="en-US" sz="1800" b="1" dirty="0" smtClean="0"/>
              <a:t>visible to the user</a:t>
            </a:r>
            <a:r>
              <a:rPr lang="en-US" sz="1800" dirty="0" smtClean="0"/>
              <a:t>?</a:t>
            </a:r>
          </a:p>
        </p:txBody>
      </p:sp>
      <p:sp>
        <p:nvSpPr>
          <p:cNvPr id="34" name="Content Placeholder 14"/>
          <p:cNvSpPr txBox="1">
            <a:spLocks/>
          </p:cNvSpPr>
          <p:nvPr/>
        </p:nvSpPr>
        <p:spPr bwMode="auto">
          <a:xfrm>
            <a:off x="5029200" y="1523999"/>
            <a:ext cx="4054337" cy="1981201"/>
          </a:xfrm>
          <a:prstGeom prst="rect">
            <a:avLst/>
          </a:prstGeom>
          <a:solidFill>
            <a:srgbClr val="FFFFCC"/>
          </a:solidFill>
          <a:ln>
            <a:solidFill>
              <a:schemeClr val="accent1"/>
            </a:solid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lvl="0"/>
            <a:r>
              <a:rPr lang="en-US" sz="1800" b="1" dirty="0" smtClean="0"/>
              <a:t>Language Understanding Questions</a:t>
            </a:r>
          </a:p>
          <a:p>
            <a:pPr eaLnBrk="1" hangingPunct="1"/>
            <a:endParaRPr lang="en-US" sz="1800" dirty="0" smtClean="0"/>
          </a:p>
          <a:p>
            <a:pPr eaLnBrk="1" hangingPunct="1"/>
            <a:r>
              <a:rPr lang="en-US" sz="1800" dirty="0" smtClean="0"/>
              <a:t>Retrieve text snippets as evidence that supports or opposes a claim</a:t>
            </a:r>
          </a:p>
          <a:p>
            <a:pPr eaLnBrk="1" hangingPunct="1"/>
            <a:r>
              <a:rPr lang="en-US" sz="1800" b="1" dirty="0" smtClean="0"/>
              <a:t>Textual Entailment </a:t>
            </a:r>
            <a:r>
              <a:rPr lang="en-US" sz="1800" dirty="0" smtClean="0"/>
              <a:t>driven search and Opinion/Sentiment analysis</a:t>
            </a:r>
          </a:p>
        </p:txBody>
      </p:sp>
      <p:sp>
        <p:nvSpPr>
          <p:cNvPr id="2" name="Slide Number Placeholder 1"/>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17</a:t>
            </a:fld>
            <a:endParaRPr lang="en-US" altLang="zh-TW"/>
          </a:p>
        </p:txBody>
      </p:sp>
    </p:spTree>
    <p:extLst>
      <p:ext uri="{BB962C8B-B14F-4D97-AF65-F5344CB8AC3E}">
        <p14:creationId xmlns:p14="http://schemas.microsoft.com/office/powerpoint/2010/main" val="29721765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0-#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9" grpId="0" animBg="1"/>
      <p:bldP spid="30" grpId="0" animBg="1"/>
      <p:bldP spid="34"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170</a:t>
            </a:fld>
            <a:endParaRPr lang="en-US" altLang="zh-TW" dirty="0"/>
          </a:p>
        </p:txBody>
      </p:sp>
      <p:sp>
        <p:nvSpPr>
          <p:cNvPr id="4" name="Subtitle 3"/>
          <p:cNvSpPr>
            <a:spLocks noGrp="1"/>
          </p:cNvSpPr>
          <p:nvPr>
            <p:ph type="subTitle" idx="13"/>
          </p:nvPr>
        </p:nvSpPr>
        <p:spPr/>
        <p:txBody>
          <a:bodyPr/>
          <a:lstStyle/>
          <a:p>
            <a:endParaRPr lang="en-US"/>
          </a:p>
        </p:txBody>
      </p:sp>
      <p:sp>
        <p:nvSpPr>
          <p:cNvPr id="3" name="Title 2"/>
          <p:cNvSpPr>
            <a:spLocks noGrp="1"/>
          </p:cNvSpPr>
          <p:nvPr>
            <p:ph type="ctrTitle"/>
          </p:nvPr>
        </p:nvSpPr>
        <p:spPr/>
        <p:txBody>
          <a:bodyPr/>
          <a:lstStyle/>
          <a:p>
            <a:r>
              <a:rPr lang="en-US" dirty="0" smtClean="0"/>
              <a:t>3. Latent Credibility Analysis</a:t>
            </a:r>
            <a:endParaRPr lang="en-US" dirty="0"/>
          </a:p>
        </p:txBody>
      </p:sp>
    </p:spTree>
    <p:extLst>
      <p:ext uri="{BB962C8B-B14F-4D97-AF65-F5344CB8AC3E}">
        <p14:creationId xmlns:p14="http://schemas.microsoft.com/office/powerpoint/2010/main" val="1197807077"/>
      </p:ext>
    </p:extLst>
  </p:cSld>
  <p:clrMapOvr>
    <a:masterClrMapping/>
  </p:clrMapOvr>
  <p:transition spd="med"/>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Credibility Analysis</a:t>
            </a:r>
            <a:endParaRPr lang="en-US" dirty="0"/>
          </a:p>
        </p:txBody>
      </p:sp>
      <p:sp>
        <p:nvSpPr>
          <p:cNvPr id="3" name="Content Placeholder 2"/>
          <p:cNvSpPr>
            <a:spLocks noGrp="1"/>
          </p:cNvSpPr>
          <p:nvPr>
            <p:ph idx="1"/>
          </p:nvPr>
        </p:nvSpPr>
        <p:spPr/>
        <p:txBody>
          <a:bodyPr>
            <a:normAutofit/>
          </a:bodyPr>
          <a:lstStyle/>
          <a:p>
            <a:r>
              <a:rPr lang="en-US" dirty="0" smtClean="0"/>
              <a:t>Generative graphical models</a:t>
            </a:r>
            <a:endParaRPr lang="en-US" baseline="-25000" dirty="0" smtClean="0">
              <a:latin typeface="Calibri"/>
            </a:endParaRPr>
          </a:p>
          <a:p>
            <a:r>
              <a:rPr lang="en-US" dirty="0" smtClean="0"/>
              <a:t>Describe how sources assert claims, given their credibility (expressed as parameters)</a:t>
            </a:r>
          </a:p>
          <a:p>
            <a:r>
              <a:rPr lang="en-US" dirty="0" smtClean="0"/>
              <a:t>Intuitive “stories” and semantics</a:t>
            </a:r>
          </a:p>
          <a:p>
            <a:r>
              <a:rPr lang="en-US" dirty="0" smtClean="0"/>
              <a:t>Modular, easily extensible</a:t>
            </a:r>
          </a:p>
          <a:p>
            <a:pPr marL="342900" lvl="2" indent="-342900">
              <a:buSzPct val="75000"/>
            </a:pPr>
            <a:r>
              <a:rPr lang="en-US" sz="2400" b="0" dirty="0"/>
              <a:t>More general than the simpler, specialized probabilistic models we saw previously</a:t>
            </a:r>
          </a:p>
          <a:p>
            <a:endParaRPr lang="en-US" dirty="0" smtClean="0"/>
          </a:p>
          <a:p>
            <a:endParaRPr lang="en-US" baseline="-25000" dirty="0" smtClean="0">
              <a:latin typeface="Calibri"/>
            </a:endParaRPr>
          </a:p>
          <a:p>
            <a:endParaRPr lang="en-US" dirty="0"/>
          </a:p>
        </p:txBody>
      </p:sp>
      <p:graphicFrame>
        <p:nvGraphicFramePr>
          <p:cNvPr id="4" name="Diagram 3"/>
          <p:cNvGraphicFramePr/>
          <p:nvPr>
            <p:extLst>
              <p:ext uri="{D42A27DB-BD31-4B8C-83A1-F6EECF244321}">
                <p14:modId xmlns:p14="http://schemas.microsoft.com/office/powerpoint/2010/main" val="3127287390"/>
              </p:ext>
            </p:extLst>
          </p:nvPr>
        </p:nvGraphicFramePr>
        <p:xfrm>
          <a:off x="563562" y="4572000"/>
          <a:ext cx="7970838"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563562" y="5943600"/>
            <a:ext cx="1112838" cy="304800"/>
          </a:xfrm>
          <a:prstGeom prst="rightArrow">
            <a:avLst/>
          </a:prstGeom>
          <a:solidFill>
            <a:srgbClr val="0000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83933" y="5943600"/>
            <a:ext cx="7231467" cy="338554"/>
          </a:xfrm>
          <a:prstGeom prst="rect">
            <a:avLst/>
          </a:prstGeom>
          <a:noFill/>
        </p:spPr>
        <p:txBody>
          <a:bodyPr wrap="none" rtlCol="0">
            <a:spAutoFit/>
          </a:bodyPr>
          <a:lstStyle/>
          <a:p>
            <a:r>
              <a:rPr lang="en-US" sz="1600" b="0" dirty="0" smtClean="0"/>
              <a:t>Increasing </a:t>
            </a:r>
            <a:r>
              <a:rPr lang="en-US" sz="1600" b="1" dirty="0" smtClean="0">
                <a:solidFill>
                  <a:srgbClr val="008000"/>
                </a:solidFill>
              </a:rPr>
              <a:t>information utilization</a:t>
            </a:r>
            <a:r>
              <a:rPr lang="en-US" sz="1600" b="0" dirty="0" smtClean="0"/>
              <a:t>, </a:t>
            </a:r>
            <a:r>
              <a:rPr lang="en-US" sz="1600" b="1" dirty="0" smtClean="0">
                <a:solidFill>
                  <a:srgbClr val="008000"/>
                </a:solidFill>
              </a:rPr>
              <a:t>performance</a:t>
            </a:r>
            <a:r>
              <a:rPr lang="en-US" sz="1600" b="0" dirty="0" smtClean="0"/>
              <a:t>, </a:t>
            </a:r>
            <a:r>
              <a:rPr lang="en-US" sz="1600" b="1" dirty="0" smtClean="0">
                <a:solidFill>
                  <a:srgbClr val="008000"/>
                </a:solidFill>
              </a:rPr>
              <a:t>flexibility</a:t>
            </a:r>
            <a:r>
              <a:rPr lang="en-US" sz="1600" b="0" dirty="0" smtClean="0"/>
              <a:t> and </a:t>
            </a:r>
            <a:r>
              <a:rPr lang="en-US" sz="1600" b="1" dirty="0" smtClean="0">
                <a:solidFill>
                  <a:srgbClr val="C00000"/>
                </a:solidFill>
              </a:rPr>
              <a:t>complexity</a:t>
            </a:r>
            <a:endParaRPr lang="en-US" sz="1600" b="1" dirty="0">
              <a:solidFill>
                <a:srgbClr val="C00000"/>
              </a:solidFill>
            </a:endParaRPr>
          </a:p>
        </p:txBody>
      </p:sp>
      <p:sp>
        <p:nvSpPr>
          <p:cNvPr id="7" name="Slide Number Placeholder 6"/>
          <p:cNvSpPr>
            <a:spLocks noGrp="1"/>
          </p:cNvSpPr>
          <p:nvPr>
            <p:ph type="sldNum" sz="quarter" idx="11"/>
          </p:nvPr>
        </p:nvSpPr>
        <p:spPr/>
        <p:txBody>
          <a:bodyPr/>
          <a:lstStyle/>
          <a:p>
            <a:pPr>
              <a:defRPr/>
            </a:pPr>
            <a:fld id="{6CA5A8AD-66B9-4278-A4E9-C0262DD8FDB5}" type="slidenum">
              <a:rPr lang="en-US" altLang="zh-TW" smtClean="0"/>
              <a:pPr>
                <a:defRPr/>
              </a:pPr>
              <a:t>171</a:t>
            </a:fld>
            <a:endParaRPr lang="en-US" altLang="zh-TW" dirty="0"/>
          </a:p>
        </p:txBody>
      </p:sp>
    </p:spTree>
    <p:extLst>
      <p:ext uri="{BB962C8B-B14F-4D97-AF65-F5344CB8AC3E}">
        <p14:creationId xmlns:p14="http://schemas.microsoft.com/office/powerpoint/2010/main" val="2365230882"/>
      </p:ext>
    </p:extLst>
  </p:cSld>
  <p:clrMapOvr>
    <a:masterClrMapping/>
  </p:clrMapOvr>
  <p:transition spd="med"/>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SimpleLCA</a:t>
            </a:r>
            <a:r>
              <a:rPr lang="en-US" dirty="0" smtClean="0"/>
              <a:t> Model</a:t>
            </a:r>
            <a:endParaRPr lang="en-US" dirty="0"/>
          </a:p>
        </p:txBody>
      </p:sp>
      <p:sp>
        <p:nvSpPr>
          <p:cNvPr id="3" name="Content Placeholder 2"/>
          <p:cNvSpPr>
            <a:spLocks noGrp="1"/>
          </p:cNvSpPr>
          <p:nvPr>
            <p:ph idx="1"/>
          </p:nvPr>
        </p:nvSpPr>
        <p:spPr/>
        <p:txBody>
          <a:bodyPr/>
          <a:lstStyle/>
          <a:p>
            <a:pPr marL="0" indent="0">
              <a:buNone/>
            </a:pPr>
            <a:r>
              <a:rPr lang="en-US" sz="3200" dirty="0" smtClean="0"/>
              <a:t>We’ll start with a very basic, very natural generative story:</a:t>
            </a:r>
          </a:p>
          <a:p>
            <a:r>
              <a:rPr lang="en-US" sz="3200" dirty="0" smtClean="0"/>
              <a:t>Each source has an “honesty” parameter </a:t>
            </a:r>
            <a:r>
              <a:rPr lang="en-US" sz="3200" dirty="0" err="1" smtClean="0">
                <a:latin typeface="Calibri"/>
              </a:rPr>
              <a:t>H</a:t>
            </a:r>
            <a:r>
              <a:rPr lang="en-US" sz="3200" baseline="-25000" dirty="0" err="1" smtClean="0">
                <a:latin typeface="Calibri"/>
              </a:rPr>
              <a:t>s</a:t>
            </a:r>
            <a:endParaRPr lang="en-US" sz="3200" baseline="-25000" dirty="0" smtClean="0">
              <a:latin typeface="Calibri"/>
            </a:endParaRPr>
          </a:p>
          <a:p>
            <a:r>
              <a:rPr lang="en-US" sz="3200" dirty="0" smtClean="0"/>
              <a:t>Each source makes assertions independently of the others</a:t>
            </a:r>
          </a:p>
          <a:p>
            <a:r>
              <a:rPr lang="en-US" sz="3200" dirty="0" smtClean="0"/>
              <a:t> </a:t>
            </a:r>
            <a:endParaRPr lang="en-US" sz="3200" dirty="0"/>
          </a:p>
          <a:p>
            <a:r>
              <a:rPr lang="en-US" sz="3200" dirty="0" smtClean="0"/>
              <a:t> </a:t>
            </a:r>
            <a:endParaRPr lang="en-US" sz="3200" dirty="0"/>
          </a:p>
        </p:txBody>
      </p:sp>
      <p:pic>
        <p:nvPicPr>
          <p:cNvPr id="4" name="Picture 3"/>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865501" y="4031600"/>
            <a:ext cx="2410943" cy="46890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 name="Picture 4"/>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867501" y="4397047"/>
            <a:ext cx="4454741" cy="94387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6" name="Slide Number Placeholder 5"/>
          <p:cNvSpPr>
            <a:spLocks noGrp="1"/>
          </p:cNvSpPr>
          <p:nvPr>
            <p:ph type="sldNum" sz="quarter" idx="11"/>
          </p:nvPr>
        </p:nvSpPr>
        <p:spPr/>
        <p:txBody>
          <a:bodyPr/>
          <a:lstStyle/>
          <a:p>
            <a:pPr>
              <a:defRPr/>
            </a:pPr>
            <a:fld id="{6CA5A8AD-66B9-4278-A4E9-C0262DD8FDB5}" type="slidenum">
              <a:rPr lang="en-US" altLang="zh-TW" smtClean="0"/>
              <a:pPr>
                <a:defRPr/>
              </a:pPr>
              <a:t>172</a:t>
            </a:fld>
            <a:endParaRPr lang="en-US" altLang="zh-TW" dirty="0"/>
          </a:p>
        </p:txBody>
      </p:sp>
    </p:spTree>
    <p:extLst>
      <p:ext uri="{BB962C8B-B14F-4D97-AF65-F5344CB8AC3E}">
        <p14:creationId xmlns:p14="http://schemas.microsoft.com/office/powerpoint/2010/main" val="1975662797"/>
      </p:ext>
    </p:extLst>
  </p:cSld>
  <p:clrMapOvr>
    <a:masterClrMapping/>
  </p:clrMapOvr>
  <p:transition spd="med"/>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Additional Variables and Constants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56004136"/>
              </p:ext>
            </p:extLst>
          </p:nvPr>
        </p:nvGraphicFramePr>
        <p:xfrm>
          <a:off x="304800" y="1143000"/>
          <a:ext cx="8534400" cy="5009577"/>
        </p:xfrm>
        <a:graphic>
          <a:graphicData uri="http://schemas.openxmlformats.org/drawingml/2006/table">
            <a:tbl>
              <a:tblPr firstRow="1" bandRow="1">
                <a:tableStyleId>{5C22544A-7EE6-4342-B048-85BDC9FD1C3A}</a:tableStyleId>
              </a:tblPr>
              <a:tblGrid>
                <a:gridCol w="1524000"/>
                <a:gridCol w="3505200"/>
                <a:gridCol w="3505200"/>
              </a:tblGrid>
              <a:tr h="502647">
                <a:tc>
                  <a:txBody>
                    <a:bodyPr/>
                    <a:lstStyle/>
                    <a:p>
                      <a:r>
                        <a:rPr lang="en-US" sz="2800" dirty="0" smtClean="0"/>
                        <a:t>Notation</a:t>
                      </a:r>
                      <a:endParaRPr lang="en-US" sz="2800" dirty="0"/>
                    </a:p>
                  </a:txBody>
                  <a:tcPr>
                    <a:solidFill>
                      <a:schemeClr val="bg2"/>
                    </a:solidFill>
                  </a:tcPr>
                </a:tc>
                <a:tc>
                  <a:txBody>
                    <a:bodyPr/>
                    <a:lstStyle/>
                    <a:p>
                      <a:r>
                        <a:rPr lang="en-US" sz="2800" dirty="0" smtClean="0"/>
                        <a:t>Description</a:t>
                      </a:r>
                      <a:endParaRPr lang="en-US" sz="2800" dirty="0"/>
                    </a:p>
                  </a:txBody>
                  <a:tcPr>
                    <a:solidFill>
                      <a:schemeClr val="bg2"/>
                    </a:solidFill>
                  </a:tcPr>
                </a:tc>
                <a:tc>
                  <a:txBody>
                    <a:bodyPr/>
                    <a:lstStyle/>
                    <a:p>
                      <a:r>
                        <a:rPr lang="en-US" sz="2800" dirty="0" smtClean="0"/>
                        <a:t>Example</a:t>
                      </a:r>
                      <a:endParaRPr lang="en-US" sz="2800" dirty="0"/>
                    </a:p>
                  </a:txBody>
                  <a:tcPr>
                    <a:solidFill>
                      <a:schemeClr val="bg2"/>
                    </a:solidFill>
                  </a:tcPr>
                </a:tc>
              </a:tr>
              <a:tr h="1330537">
                <a:tc>
                  <a:txBody>
                    <a:bodyPr/>
                    <a:lstStyle/>
                    <a:p>
                      <a:pPr algn="ctr"/>
                      <a:r>
                        <a:rPr lang="en-US" sz="2800" b="0" i="0" u="none" baseline="0" dirty="0" err="1" smtClean="0">
                          <a:latin typeface="Calibri"/>
                        </a:rPr>
                        <a:t>b</a:t>
                      </a:r>
                      <a:r>
                        <a:rPr lang="en-US" sz="2800" b="0" i="0" u="none" baseline="-25000" dirty="0" err="1" smtClean="0">
                          <a:latin typeface="Calibri"/>
                        </a:rPr>
                        <a:t>s,c</a:t>
                      </a:r>
                      <a:r>
                        <a:rPr lang="en-US" sz="2800" baseline="0" dirty="0" smtClean="0"/>
                        <a:t> </a:t>
                      </a:r>
                      <a:r>
                        <a:rPr lang="en-US" sz="2800" baseline="0" dirty="0" smtClean="0">
                          <a:latin typeface="cmsy10"/>
                        </a:rPr>
                        <a:t>2</a:t>
                      </a:r>
                      <a:r>
                        <a:rPr lang="en-US" sz="2800" baseline="0" dirty="0" smtClean="0"/>
                        <a:t> B</a:t>
                      </a:r>
                      <a:br>
                        <a:rPr lang="en-US" sz="2800" baseline="0" dirty="0" smtClean="0"/>
                      </a:br>
                      <a:r>
                        <a:rPr lang="en-US" sz="2800" baseline="0" dirty="0" smtClean="0"/>
                        <a:t>(B </a:t>
                      </a:r>
                      <a:r>
                        <a:rPr lang="en-US" sz="2800" baseline="0" dirty="0" smtClean="0">
                          <a:latin typeface="cmsy10"/>
                        </a:rPr>
                        <a:t>µ</a:t>
                      </a:r>
                      <a:r>
                        <a:rPr lang="en-US" sz="2800" baseline="0" dirty="0" smtClean="0"/>
                        <a:t> X)</a:t>
                      </a:r>
                      <a:endParaRPr lang="en-US" sz="2800" dirty="0"/>
                    </a:p>
                  </a:txBody>
                  <a:tcPr anchor="ctr"/>
                </a:tc>
                <a:tc>
                  <a:txBody>
                    <a:bodyPr/>
                    <a:lstStyle/>
                    <a:p>
                      <a:r>
                        <a:rPr lang="en-US" sz="2800" dirty="0" smtClean="0"/>
                        <a:t>Assertions (s </a:t>
                      </a:r>
                      <a:r>
                        <a:rPr lang="en-US" sz="2800" baseline="0" dirty="0" smtClean="0">
                          <a:latin typeface="cmsy10"/>
                        </a:rPr>
                        <a:t>!</a:t>
                      </a:r>
                      <a:r>
                        <a:rPr lang="en-US" sz="2800" dirty="0" smtClean="0"/>
                        <a:t> c)</a:t>
                      </a:r>
                      <a:br>
                        <a:rPr lang="en-US" sz="2800" dirty="0" smtClean="0"/>
                      </a:br>
                      <a:r>
                        <a:rPr lang="en-US" sz="2800" baseline="0" dirty="0" smtClean="0">
                          <a:latin typeface="Symbol"/>
                          <a:sym typeface="Symbol"/>
                        </a:rPr>
                        <a:t></a:t>
                      </a:r>
                      <a:r>
                        <a:rPr lang="en-US" sz="2800" baseline="-25000" dirty="0" smtClean="0">
                          <a:latin typeface="+mn-lt"/>
                          <a:sym typeface="Symbol"/>
                        </a:rPr>
                        <a:t>c </a:t>
                      </a:r>
                      <a:r>
                        <a:rPr lang="en-US" sz="2800" baseline="-25000" dirty="0" smtClean="0">
                          <a:latin typeface="cmsy10"/>
                          <a:sym typeface="Symbol"/>
                        </a:rPr>
                        <a:t>2 </a:t>
                      </a:r>
                      <a:r>
                        <a:rPr lang="en-US" sz="2800" baseline="-25000" dirty="0" smtClean="0">
                          <a:latin typeface="+mn-lt"/>
                          <a:cs typeface="Times New Roman" pitchFamily="18" charset="0"/>
                          <a:sym typeface="Symbol"/>
                        </a:rPr>
                        <a:t>m</a:t>
                      </a:r>
                      <a:r>
                        <a:rPr lang="en-US" sz="2800" baseline="0" dirty="0" smtClean="0"/>
                        <a:t> </a:t>
                      </a:r>
                      <a:r>
                        <a:rPr lang="en-US" sz="2800" b="0" i="0" u="none" baseline="0" dirty="0" err="1" smtClean="0">
                          <a:latin typeface="Calibri"/>
                        </a:rPr>
                        <a:t>b</a:t>
                      </a:r>
                      <a:r>
                        <a:rPr lang="en-US" sz="2800" b="0" i="0" u="none" baseline="-25000" dirty="0" err="1" smtClean="0">
                          <a:latin typeface="Calibri"/>
                        </a:rPr>
                        <a:t>s,c</a:t>
                      </a:r>
                      <a:r>
                        <a:rPr lang="en-US" sz="2800" baseline="0" dirty="0" smtClean="0"/>
                        <a:t> = 1</a:t>
                      </a:r>
                      <a:endParaRPr lang="en-US" sz="2800" dirty="0"/>
                    </a:p>
                  </a:txBody>
                  <a:tcPr anchor="ctr"/>
                </a:tc>
                <a:tc>
                  <a:txBody>
                    <a:bodyPr/>
                    <a:lstStyle/>
                    <a:p>
                      <a:r>
                        <a:rPr lang="en-US" sz="2800" dirty="0" smtClean="0"/>
                        <a:t>John</a:t>
                      </a:r>
                      <a:r>
                        <a:rPr lang="en-US" sz="2800" baseline="0" dirty="0" smtClean="0"/>
                        <a:t> says “90% chance SCOTUS will reverse Bowman v. Monsanto”</a:t>
                      </a:r>
                      <a:endParaRPr lang="en-US" sz="2800" dirty="0"/>
                    </a:p>
                  </a:txBody>
                  <a:tcPr anchor="ctr"/>
                </a:tc>
              </a:tr>
              <a:tr h="1039939">
                <a:tc>
                  <a:txBody>
                    <a:bodyPr/>
                    <a:lstStyle/>
                    <a:p>
                      <a:pPr algn="ctr"/>
                      <a:r>
                        <a:rPr lang="en-US" sz="2800" b="0" i="0" u="none" baseline="0" dirty="0" err="1" smtClean="0">
                          <a:latin typeface="Calibri"/>
                        </a:rPr>
                        <a:t>w</a:t>
                      </a:r>
                      <a:r>
                        <a:rPr lang="en-US" sz="2800" b="0" i="0" u="none" baseline="-25000" dirty="0" err="1" smtClean="0">
                          <a:latin typeface="Calibri"/>
                        </a:rPr>
                        <a:t>s,m</a:t>
                      </a:r>
                      <a:endParaRPr lang="en-US" sz="2800" dirty="0"/>
                    </a:p>
                  </a:txBody>
                  <a:tcPr anchor="ctr"/>
                </a:tc>
                <a:tc>
                  <a:txBody>
                    <a:bodyPr/>
                    <a:lstStyle/>
                    <a:p>
                      <a:r>
                        <a:rPr lang="en-US" sz="2800" dirty="0" smtClean="0"/>
                        <a:t>Confidence</a:t>
                      </a:r>
                      <a:r>
                        <a:rPr lang="en-US" sz="2800" baseline="0" dirty="0" smtClean="0"/>
                        <a:t> of s in its assertions over m</a:t>
                      </a:r>
                      <a:endParaRPr lang="en-US" sz="2800" dirty="0"/>
                    </a:p>
                  </a:txBody>
                  <a:tcPr anchor="ctr"/>
                </a:tc>
                <a:tc>
                  <a:txBody>
                    <a:bodyPr/>
                    <a:lstStyle/>
                    <a:p>
                      <a:r>
                        <a:rPr lang="en-US" sz="2800" dirty="0" smtClean="0"/>
                        <a:t>John 100% confident</a:t>
                      </a:r>
                      <a:r>
                        <a:rPr lang="en-US" sz="2800" baseline="0" dirty="0" smtClean="0"/>
                        <a:t> in his claims</a:t>
                      </a:r>
                      <a:endParaRPr lang="en-US" sz="2800" dirty="0"/>
                    </a:p>
                  </a:txBody>
                  <a:tcPr anchor="ctr"/>
                </a:tc>
              </a:tr>
              <a:tr h="1039939">
                <a:tc>
                  <a:txBody>
                    <a:bodyPr/>
                    <a:lstStyle/>
                    <a:p>
                      <a:pPr algn="ctr"/>
                      <a:r>
                        <a:rPr lang="en-US" sz="2800" b="0" i="0" u="none" baseline="0" dirty="0" err="1" smtClean="0">
                          <a:latin typeface="Calibri"/>
                        </a:rPr>
                        <a:t>y</a:t>
                      </a:r>
                      <a:r>
                        <a:rPr lang="en-US" sz="2800" b="0" i="0" u="none" baseline="-25000" dirty="0" err="1" smtClean="0">
                          <a:latin typeface="Calibri"/>
                        </a:rPr>
                        <a:t>m</a:t>
                      </a:r>
                      <a:r>
                        <a:rPr lang="en-US" sz="2800" dirty="0" smtClean="0"/>
                        <a:t> </a:t>
                      </a:r>
                      <a:r>
                        <a:rPr lang="en-US" sz="2800" baseline="0" dirty="0" smtClean="0">
                          <a:latin typeface="cmsy10"/>
                        </a:rPr>
                        <a:t>2</a:t>
                      </a:r>
                      <a:r>
                        <a:rPr lang="en-US" sz="2800" dirty="0" smtClean="0"/>
                        <a:t> Y</a:t>
                      </a:r>
                      <a:endParaRPr lang="en-US" sz="2800" dirty="0"/>
                    </a:p>
                  </a:txBody>
                  <a:tcPr anchor="ctr"/>
                </a:tc>
                <a:tc>
                  <a:txBody>
                    <a:bodyPr/>
                    <a:lstStyle/>
                    <a:p>
                      <a:r>
                        <a:rPr lang="en-US" sz="2800" dirty="0" smtClean="0"/>
                        <a:t>True claim in m</a:t>
                      </a:r>
                      <a:endParaRPr lang="en-US" sz="2800" dirty="0"/>
                    </a:p>
                  </a:txBody>
                  <a:tcPr anchor="ctr"/>
                </a:tc>
                <a:tc>
                  <a:txBody>
                    <a:bodyPr/>
                    <a:lstStyle/>
                    <a:p>
                      <a:r>
                        <a:rPr lang="en-US" sz="2800" dirty="0" smtClean="0"/>
                        <a:t>SCOTUS affirmed Bowman v. Monsanto</a:t>
                      </a:r>
                      <a:endParaRPr lang="en-US" sz="2800" dirty="0"/>
                    </a:p>
                  </a:txBody>
                  <a:tcPr anchor="ctr"/>
                </a:tc>
              </a:tr>
              <a:tr h="1039939">
                <a:tc>
                  <a:txBody>
                    <a:bodyPr/>
                    <a:lstStyle/>
                    <a:p>
                      <a:pPr algn="ctr"/>
                      <a:r>
                        <a:rPr lang="en-US" sz="2800" baseline="0" dirty="0" smtClean="0">
                          <a:latin typeface="cmmi10"/>
                        </a:rPr>
                        <a:t>µ</a:t>
                      </a:r>
                      <a:endParaRPr lang="en-US" sz="2800" baseline="0" dirty="0">
                        <a:latin typeface="cmmi10"/>
                      </a:endParaRPr>
                    </a:p>
                  </a:txBody>
                  <a:tcPr anchor="ctr"/>
                </a:tc>
                <a:tc>
                  <a:txBody>
                    <a:bodyPr/>
                    <a:lstStyle/>
                    <a:p>
                      <a:r>
                        <a:rPr lang="en-US" sz="2800" dirty="0" smtClean="0"/>
                        <a:t>Parameters describin</a:t>
                      </a:r>
                      <a:r>
                        <a:rPr lang="en-US" sz="2800" baseline="0" dirty="0" smtClean="0"/>
                        <a:t>g the sources and claims</a:t>
                      </a:r>
                      <a:endParaRPr lang="en-US" sz="2800" dirty="0"/>
                    </a:p>
                  </a:txBody>
                  <a:tcPr anchor="ctr"/>
                </a:tc>
                <a:tc>
                  <a:txBody>
                    <a:bodyPr/>
                    <a:lstStyle/>
                    <a:p>
                      <a:r>
                        <a:rPr lang="en-US" sz="2800" b="0" i="0" u="none" baseline="0" dirty="0" err="1" smtClean="0">
                          <a:latin typeface="Calibri"/>
                        </a:rPr>
                        <a:t>H</a:t>
                      </a:r>
                      <a:r>
                        <a:rPr lang="en-US" sz="2800" b="0" i="0" u="none" baseline="-25000" dirty="0" err="1" smtClean="0">
                          <a:latin typeface="Calibri"/>
                        </a:rPr>
                        <a:t>s</a:t>
                      </a:r>
                      <a:r>
                        <a:rPr lang="en-US" sz="2800" dirty="0" smtClean="0"/>
                        <a:t>,</a:t>
                      </a:r>
                      <a:r>
                        <a:rPr lang="en-US" sz="2800" baseline="0" dirty="0" smtClean="0"/>
                        <a:t> </a:t>
                      </a:r>
                      <a:r>
                        <a:rPr lang="en-US" sz="2800" b="0" i="0" u="none" baseline="0" dirty="0" err="1" smtClean="0">
                          <a:latin typeface="Calibri"/>
                        </a:rPr>
                        <a:t>D</a:t>
                      </a:r>
                      <a:r>
                        <a:rPr lang="en-US" sz="2800" b="0" i="0" u="none" baseline="-25000" dirty="0" err="1" smtClean="0">
                          <a:latin typeface="Calibri"/>
                        </a:rPr>
                        <a:t>m</a:t>
                      </a:r>
                      <a:endParaRPr lang="en-US" sz="2800" b="0" i="0" u="none" baseline="-25000" dirty="0">
                        <a:latin typeface="Calibri"/>
                      </a:endParaRPr>
                    </a:p>
                  </a:txBody>
                  <a:tcPr anchor="ctr"/>
                </a:tc>
              </a:tr>
            </a:tbl>
          </a:graphicData>
        </a:graphic>
      </p:graphicFrame>
      <p:sp>
        <p:nvSpPr>
          <p:cNvPr id="3" name="Slide Number Placeholder 2"/>
          <p:cNvSpPr>
            <a:spLocks noGrp="1"/>
          </p:cNvSpPr>
          <p:nvPr>
            <p:ph type="sldNum" sz="quarter" idx="11"/>
          </p:nvPr>
        </p:nvSpPr>
        <p:spPr/>
        <p:txBody>
          <a:bodyPr/>
          <a:lstStyle/>
          <a:p>
            <a:pPr>
              <a:defRPr/>
            </a:pPr>
            <a:fld id="{6CA5A8AD-66B9-4278-A4E9-C0262DD8FDB5}" type="slidenum">
              <a:rPr lang="en-US" altLang="zh-TW" smtClean="0"/>
              <a:pPr>
                <a:defRPr/>
              </a:pPr>
              <a:t>173</a:t>
            </a:fld>
            <a:endParaRPr lang="en-US" altLang="zh-TW" dirty="0"/>
          </a:p>
        </p:txBody>
      </p:sp>
    </p:spTree>
    <p:extLst>
      <p:ext uri="{BB962C8B-B14F-4D97-AF65-F5344CB8AC3E}">
        <p14:creationId xmlns:p14="http://schemas.microsoft.com/office/powerpoint/2010/main" val="1086853039"/>
      </p:ext>
    </p:extLst>
  </p:cSld>
  <p:clrMapOvr>
    <a:masterClrMapping/>
  </p:clrMapOvr>
  <p:transition spd="med"/>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SimpleLCA</a:t>
            </a:r>
            <a:r>
              <a:rPr lang="en-US" dirty="0" smtClean="0"/>
              <a:t> Plate Diagram</a:t>
            </a:r>
            <a:endParaRPr lang="en-US" dirty="0"/>
          </a:p>
        </p:txBody>
      </p:sp>
      <p:sp>
        <p:nvSpPr>
          <p:cNvPr id="4" name="Rectangle 3"/>
          <p:cNvSpPr/>
          <p:nvPr/>
        </p:nvSpPr>
        <p:spPr>
          <a:xfrm>
            <a:off x="2064785" y="1564747"/>
            <a:ext cx="3667806" cy="29959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71902" y="1484216"/>
            <a:ext cx="1324402" cy="584775"/>
          </a:xfrm>
          <a:prstGeom prst="rect">
            <a:avLst/>
          </a:prstGeom>
          <a:noFill/>
        </p:spPr>
        <p:txBody>
          <a:bodyPr wrap="none" rtlCol="0">
            <a:spAutoFit/>
          </a:bodyPr>
          <a:lstStyle/>
          <a:p>
            <a:r>
              <a:rPr lang="en-US" sz="3200" dirty="0" smtClean="0"/>
              <a:t>m </a:t>
            </a:r>
            <a:r>
              <a:rPr lang="en-US" sz="3200" dirty="0" smtClean="0">
                <a:latin typeface="cmsy10"/>
              </a:rPr>
              <a:t>2</a:t>
            </a:r>
            <a:r>
              <a:rPr lang="en-US" sz="3200" dirty="0" smtClean="0"/>
              <a:t> M</a:t>
            </a:r>
            <a:endParaRPr lang="en-US" sz="3200" dirty="0"/>
          </a:p>
        </p:txBody>
      </p:sp>
      <p:sp>
        <p:nvSpPr>
          <p:cNvPr id="6" name="Rectangle 5"/>
          <p:cNvSpPr/>
          <p:nvPr/>
        </p:nvSpPr>
        <p:spPr>
          <a:xfrm>
            <a:off x="3497049" y="2188382"/>
            <a:ext cx="685800" cy="6858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7784" y="1451205"/>
            <a:ext cx="2666999" cy="44810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30633" y="5398903"/>
            <a:ext cx="1319410" cy="584775"/>
          </a:xfrm>
          <a:prstGeom prst="rect">
            <a:avLst/>
          </a:prstGeom>
          <a:noFill/>
        </p:spPr>
        <p:txBody>
          <a:bodyPr wrap="square" rtlCol="0">
            <a:spAutoFit/>
          </a:bodyPr>
          <a:lstStyle/>
          <a:p>
            <a:r>
              <a:rPr lang="en-US" sz="3200" dirty="0" smtClean="0"/>
              <a:t>s </a:t>
            </a:r>
            <a:r>
              <a:rPr lang="en-US" sz="3200" dirty="0" smtClean="0">
                <a:latin typeface="cmsy10"/>
              </a:rPr>
              <a:t>2</a:t>
            </a:r>
            <a:r>
              <a:rPr lang="en-US" sz="3200" dirty="0" smtClean="0"/>
              <a:t> S</a:t>
            </a:r>
            <a:endParaRPr lang="en-US" sz="3200" dirty="0"/>
          </a:p>
        </p:txBody>
      </p:sp>
      <p:sp>
        <p:nvSpPr>
          <p:cNvPr id="9" name="TextBox 8"/>
          <p:cNvSpPr txBox="1"/>
          <p:nvPr/>
        </p:nvSpPr>
        <p:spPr>
          <a:xfrm>
            <a:off x="3416453" y="1603607"/>
            <a:ext cx="868764" cy="584775"/>
          </a:xfrm>
          <a:prstGeom prst="rect">
            <a:avLst/>
          </a:prstGeom>
          <a:noFill/>
        </p:spPr>
        <p:txBody>
          <a:bodyPr wrap="none" rtlCol="0">
            <a:spAutoFit/>
          </a:bodyPr>
          <a:lstStyle/>
          <a:p>
            <a:r>
              <a:rPr lang="en-US" sz="3200" dirty="0" smtClean="0">
                <a:latin typeface="Calibri"/>
              </a:rPr>
              <a:t>w</a:t>
            </a:r>
            <a:r>
              <a:rPr lang="en-US" sz="3200" baseline="-25000" dirty="0" smtClean="0">
                <a:latin typeface="Calibri"/>
              </a:rPr>
              <a:t>s,m</a:t>
            </a:r>
            <a:endParaRPr lang="en-US" sz="3200" baseline="-25000" dirty="0">
              <a:latin typeface="Calibri"/>
            </a:endParaRPr>
          </a:p>
        </p:txBody>
      </p:sp>
      <p:sp>
        <p:nvSpPr>
          <p:cNvPr id="10" name="Oval 9"/>
          <p:cNvSpPr/>
          <p:nvPr/>
        </p:nvSpPr>
        <p:spPr>
          <a:xfrm>
            <a:off x="3507935" y="3604855"/>
            <a:ext cx="685800" cy="688853"/>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4285217" y="3621282"/>
            <a:ext cx="690830" cy="584775"/>
          </a:xfrm>
          <a:prstGeom prst="rect">
            <a:avLst/>
          </a:prstGeom>
          <a:noFill/>
        </p:spPr>
        <p:txBody>
          <a:bodyPr wrap="none" rtlCol="0">
            <a:spAutoFit/>
          </a:bodyPr>
          <a:lstStyle/>
          <a:p>
            <a:r>
              <a:rPr lang="en-US" sz="3200" dirty="0" err="1" smtClean="0">
                <a:latin typeface="Calibri"/>
              </a:rPr>
              <a:t>b</a:t>
            </a:r>
            <a:r>
              <a:rPr lang="en-US" sz="3200" baseline="-25000" dirty="0" err="1" smtClean="0">
                <a:latin typeface="Calibri"/>
              </a:rPr>
              <a:t>s,c</a:t>
            </a:r>
            <a:endParaRPr lang="en-US" sz="3200" baseline="-25000" dirty="0">
              <a:latin typeface="Calibri"/>
            </a:endParaRPr>
          </a:p>
        </p:txBody>
      </p:sp>
      <p:sp>
        <p:nvSpPr>
          <p:cNvPr id="12" name="Rectangle 11"/>
          <p:cNvSpPr/>
          <p:nvPr/>
        </p:nvSpPr>
        <p:spPr>
          <a:xfrm>
            <a:off x="3360183" y="3089505"/>
            <a:ext cx="2274174" cy="14123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02813" y="2989909"/>
            <a:ext cx="1146468" cy="584775"/>
          </a:xfrm>
          <a:prstGeom prst="rect">
            <a:avLst/>
          </a:prstGeom>
          <a:noFill/>
        </p:spPr>
        <p:txBody>
          <a:bodyPr wrap="none" rtlCol="0">
            <a:spAutoFit/>
          </a:bodyPr>
          <a:lstStyle/>
          <a:p>
            <a:r>
              <a:rPr lang="en-US" sz="3200" dirty="0" smtClean="0"/>
              <a:t>c </a:t>
            </a:r>
            <a:r>
              <a:rPr lang="en-US" sz="3200" dirty="0" smtClean="0">
                <a:latin typeface="cmsy10"/>
              </a:rPr>
              <a:t>2</a:t>
            </a:r>
            <a:r>
              <a:rPr lang="en-US" sz="3200" dirty="0" smtClean="0"/>
              <a:t> m</a:t>
            </a:r>
            <a:endParaRPr lang="en-US" sz="3200" dirty="0"/>
          </a:p>
        </p:txBody>
      </p:sp>
      <p:sp>
        <p:nvSpPr>
          <p:cNvPr id="14" name="Oval 13"/>
          <p:cNvSpPr/>
          <p:nvPr/>
        </p:nvSpPr>
        <p:spPr>
          <a:xfrm>
            <a:off x="2222876" y="3604855"/>
            <a:ext cx="685800" cy="6888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2257623" y="3020080"/>
            <a:ext cx="588623" cy="584775"/>
          </a:xfrm>
          <a:prstGeom prst="rect">
            <a:avLst/>
          </a:prstGeom>
          <a:noFill/>
        </p:spPr>
        <p:txBody>
          <a:bodyPr wrap="none" rtlCol="0">
            <a:spAutoFit/>
          </a:bodyPr>
          <a:lstStyle/>
          <a:p>
            <a:r>
              <a:rPr lang="en-US" sz="3200" dirty="0" err="1" smtClean="0">
                <a:latin typeface="Calibri"/>
              </a:rPr>
              <a:t>y</a:t>
            </a:r>
            <a:r>
              <a:rPr lang="en-US" sz="3200" baseline="-25000" dirty="0" err="1" smtClean="0">
                <a:latin typeface="Calibri"/>
              </a:rPr>
              <a:t>m</a:t>
            </a:r>
            <a:endParaRPr lang="en-US" sz="3200" baseline="-25000" dirty="0">
              <a:latin typeface="Calibri"/>
            </a:endParaRPr>
          </a:p>
        </p:txBody>
      </p:sp>
      <p:sp>
        <p:nvSpPr>
          <p:cNvPr id="16" name="Oval 15"/>
          <p:cNvSpPr/>
          <p:nvPr/>
        </p:nvSpPr>
        <p:spPr>
          <a:xfrm>
            <a:off x="3507935" y="4710050"/>
            <a:ext cx="685800" cy="6888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3645187" y="5347527"/>
            <a:ext cx="548548" cy="584775"/>
          </a:xfrm>
          <a:prstGeom prst="rect">
            <a:avLst/>
          </a:prstGeom>
          <a:noFill/>
        </p:spPr>
        <p:txBody>
          <a:bodyPr wrap="none" rtlCol="0">
            <a:spAutoFit/>
          </a:bodyPr>
          <a:lstStyle/>
          <a:p>
            <a:r>
              <a:rPr lang="en-US" sz="3200" dirty="0" err="1"/>
              <a:t>H</a:t>
            </a:r>
            <a:r>
              <a:rPr lang="en-US" sz="3200" baseline="-25000" dirty="0" err="1" smtClean="0">
                <a:latin typeface="Calibri"/>
              </a:rPr>
              <a:t>s</a:t>
            </a:r>
            <a:endParaRPr lang="en-US" sz="3200" baseline="-25000" dirty="0">
              <a:latin typeface="Calibri"/>
            </a:endParaRPr>
          </a:p>
        </p:txBody>
      </p:sp>
      <p:cxnSp>
        <p:nvCxnSpPr>
          <p:cNvPr id="18" name="Straight Arrow Connector 17"/>
          <p:cNvCxnSpPr>
            <a:endCxn id="10" idx="2"/>
          </p:cNvCxnSpPr>
          <p:nvPr/>
        </p:nvCxnSpPr>
        <p:spPr>
          <a:xfrm>
            <a:off x="2908676" y="3949281"/>
            <a:ext cx="599259"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10" idx="0"/>
          </p:cNvCxnSpPr>
          <p:nvPr/>
        </p:nvCxnSpPr>
        <p:spPr>
          <a:xfrm>
            <a:off x="3839949" y="2874182"/>
            <a:ext cx="10886" cy="7306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0"/>
            <a:endCxn id="10" idx="4"/>
          </p:cNvCxnSpPr>
          <p:nvPr/>
        </p:nvCxnSpPr>
        <p:spPr>
          <a:xfrm flipV="1">
            <a:off x="3850835" y="4293708"/>
            <a:ext cx="0" cy="4163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extLst>
              <p:ext uri="{D42A27DB-BD31-4B8C-83A1-F6EECF244321}">
                <p14:modId xmlns:p14="http://schemas.microsoft.com/office/powerpoint/2010/main" val="1192569116"/>
              </p:ext>
            </p:extLst>
          </p:nvPr>
        </p:nvGraphicFramePr>
        <p:xfrm>
          <a:off x="6400800" y="3836149"/>
          <a:ext cx="2604022" cy="2595880"/>
        </p:xfrm>
        <a:graphic>
          <a:graphicData uri="http://schemas.openxmlformats.org/drawingml/2006/table">
            <a:tbl>
              <a:tblPr bandRow="1">
                <a:tableStyleId>{5C22544A-7EE6-4342-B048-85BDC9FD1C3A}</a:tableStyleId>
              </a:tblPr>
              <a:tblGrid>
                <a:gridCol w="622822"/>
                <a:gridCol w="1981200"/>
              </a:tblGrid>
              <a:tr h="370840">
                <a:tc>
                  <a:txBody>
                    <a:bodyPr/>
                    <a:lstStyle/>
                    <a:p>
                      <a:r>
                        <a:rPr lang="en-US" dirty="0" smtClean="0"/>
                        <a:t>c</a:t>
                      </a:r>
                      <a:endParaRPr lang="en-US" dirty="0"/>
                    </a:p>
                  </a:txBody>
                  <a:tcPr/>
                </a:tc>
                <a:tc>
                  <a:txBody>
                    <a:bodyPr/>
                    <a:lstStyle/>
                    <a:p>
                      <a:r>
                        <a:rPr lang="en-US" dirty="0" smtClean="0"/>
                        <a:t>Claim</a:t>
                      </a:r>
                      <a:endParaRPr lang="en-US" dirty="0"/>
                    </a:p>
                  </a:txBody>
                  <a:tcPr/>
                </a:tc>
              </a:tr>
              <a:tr h="370840">
                <a:tc>
                  <a:txBody>
                    <a:bodyPr/>
                    <a:lstStyle/>
                    <a:p>
                      <a:r>
                        <a:rPr lang="en-US" dirty="0" smtClean="0"/>
                        <a:t>s</a:t>
                      </a:r>
                      <a:endParaRPr lang="en-US" dirty="0"/>
                    </a:p>
                  </a:txBody>
                  <a:tcPr/>
                </a:tc>
                <a:tc>
                  <a:txBody>
                    <a:bodyPr/>
                    <a:lstStyle/>
                    <a:p>
                      <a:r>
                        <a:rPr lang="en-US" dirty="0" smtClean="0"/>
                        <a:t>Source</a:t>
                      </a:r>
                      <a:endParaRPr lang="en-US" dirty="0"/>
                    </a:p>
                  </a:txBody>
                  <a:tcPr/>
                </a:tc>
              </a:tr>
              <a:tr h="370840">
                <a:tc>
                  <a:txBody>
                    <a:bodyPr/>
                    <a:lstStyle/>
                    <a:p>
                      <a:r>
                        <a:rPr lang="en-US" dirty="0" smtClean="0"/>
                        <a:t>m</a:t>
                      </a:r>
                      <a:endParaRPr lang="en-US" dirty="0"/>
                    </a:p>
                  </a:txBody>
                  <a:tcPr/>
                </a:tc>
                <a:tc>
                  <a:txBody>
                    <a:bodyPr/>
                    <a:lstStyle/>
                    <a:p>
                      <a:r>
                        <a:rPr lang="en-US" dirty="0" smtClean="0"/>
                        <a:t>ME Set</a:t>
                      </a:r>
                      <a:endParaRPr lang="en-US" dirty="0"/>
                    </a:p>
                  </a:txBody>
                  <a:tcPr/>
                </a:tc>
              </a:tr>
              <a:tr h="370840">
                <a:tc>
                  <a:txBody>
                    <a:bodyPr/>
                    <a:lstStyle/>
                    <a:p>
                      <a:r>
                        <a:rPr lang="en-US" b="0" i="0" u="none" baseline="0" dirty="0" err="1" smtClean="0">
                          <a:latin typeface="Calibri"/>
                        </a:rPr>
                        <a:t>y</a:t>
                      </a:r>
                      <a:r>
                        <a:rPr lang="en-US" b="0" i="0" u="none" baseline="-25000" dirty="0" err="1" smtClean="0">
                          <a:latin typeface="Calibri"/>
                        </a:rPr>
                        <a:t>m</a:t>
                      </a:r>
                      <a:endParaRPr lang="en-US" b="0" i="0" u="none" baseline="-25000" dirty="0">
                        <a:latin typeface="Calibri"/>
                      </a:endParaRPr>
                    </a:p>
                  </a:txBody>
                  <a:tcPr/>
                </a:tc>
                <a:tc>
                  <a:txBody>
                    <a:bodyPr/>
                    <a:lstStyle/>
                    <a:p>
                      <a:r>
                        <a:rPr lang="en-US" dirty="0" smtClean="0"/>
                        <a:t>True claim in m</a:t>
                      </a:r>
                      <a:endParaRPr lang="en-US" dirty="0"/>
                    </a:p>
                  </a:txBody>
                  <a:tcPr/>
                </a:tc>
              </a:tr>
              <a:tr h="370840">
                <a:tc>
                  <a:txBody>
                    <a:bodyPr/>
                    <a:lstStyle/>
                    <a:p>
                      <a:r>
                        <a:rPr lang="en-US" b="0" i="0" u="none" baseline="0" smtClean="0">
                          <a:latin typeface="Calibri"/>
                        </a:rPr>
                        <a:t>b</a:t>
                      </a:r>
                      <a:r>
                        <a:rPr lang="en-US" b="0" i="0" u="none" baseline="-25000" smtClean="0">
                          <a:latin typeface="Calibri"/>
                        </a:rPr>
                        <a:t>s,c</a:t>
                      </a:r>
                      <a:endParaRPr lang="en-US" b="0" i="0" u="none" baseline="-25000" dirty="0">
                        <a:latin typeface="Calibri"/>
                      </a:endParaRPr>
                    </a:p>
                  </a:txBody>
                  <a:tcPr/>
                </a:tc>
                <a:tc>
                  <a:txBody>
                    <a:bodyPr/>
                    <a:lstStyle/>
                    <a:p>
                      <a:r>
                        <a:rPr lang="en-US" dirty="0" smtClean="0"/>
                        <a:t>P(c) according to s</a:t>
                      </a:r>
                      <a:endParaRPr lang="en-US" dirty="0"/>
                    </a:p>
                  </a:txBody>
                  <a:tcPr/>
                </a:tc>
              </a:tr>
              <a:tr h="370840">
                <a:tc>
                  <a:txBody>
                    <a:bodyPr/>
                    <a:lstStyle/>
                    <a:p>
                      <a:r>
                        <a:rPr lang="en-US" b="0" i="0" u="none" baseline="0" smtClean="0">
                          <a:latin typeface="Calibri"/>
                        </a:rPr>
                        <a:t>w</a:t>
                      </a:r>
                      <a:r>
                        <a:rPr lang="en-US" b="0" i="0" u="none" baseline="-25000" smtClean="0">
                          <a:latin typeface="Calibri"/>
                        </a:rPr>
                        <a:t>s,m</a:t>
                      </a:r>
                      <a:endParaRPr lang="en-US" b="0" i="0" u="none" baseline="-25000" dirty="0">
                        <a:latin typeface="Calibri"/>
                      </a:endParaRPr>
                    </a:p>
                  </a:txBody>
                  <a:tcPr/>
                </a:tc>
                <a:tc>
                  <a:txBody>
                    <a:bodyPr/>
                    <a:lstStyle/>
                    <a:p>
                      <a:r>
                        <a:rPr lang="en-US" dirty="0" smtClean="0"/>
                        <a:t>Confidence</a:t>
                      </a:r>
                      <a:r>
                        <a:rPr lang="en-US" baseline="0" dirty="0" smtClean="0"/>
                        <a:t> of s</a:t>
                      </a:r>
                    </a:p>
                  </a:txBody>
                  <a:tcPr/>
                </a:tc>
              </a:tr>
              <a:tr h="370840">
                <a:tc>
                  <a:txBody>
                    <a:bodyPr/>
                    <a:lstStyle/>
                    <a:p>
                      <a:r>
                        <a:rPr lang="en-US" b="0" i="0" u="none" baseline="0" smtClean="0">
                          <a:latin typeface="Calibri"/>
                        </a:rPr>
                        <a:t>H</a:t>
                      </a:r>
                      <a:r>
                        <a:rPr lang="en-US" b="0" i="0" u="none" baseline="-25000" smtClean="0">
                          <a:latin typeface="Calibri"/>
                        </a:rPr>
                        <a:t>s</a:t>
                      </a:r>
                      <a:endParaRPr lang="en-US" b="0" i="0" u="none" baseline="-25000" dirty="0">
                        <a:latin typeface="Calibri"/>
                      </a:endParaRPr>
                    </a:p>
                  </a:txBody>
                  <a:tcPr/>
                </a:tc>
                <a:tc>
                  <a:txBody>
                    <a:bodyPr/>
                    <a:lstStyle/>
                    <a:p>
                      <a:r>
                        <a:rPr lang="en-US" baseline="0" dirty="0" smtClean="0"/>
                        <a:t>Honesty of s</a:t>
                      </a:r>
                    </a:p>
                  </a:txBody>
                  <a:tcPr/>
                </a:tc>
              </a:tr>
            </a:tbl>
          </a:graphicData>
        </a:graphic>
      </p:graphicFrame>
      <p:sp>
        <p:nvSpPr>
          <p:cNvPr id="3" name="Slide Number Placeholder 2"/>
          <p:cNvSpPr>
            <a:spLocks noGrp="1"/>
          </p:cNvSpPr>
          <p:nvPr>
            <p:ph type="sldNum" sz="quarter" idx="11"/>
          </p:nvPr>
        </p:nvSpPr>
        <p:spPr/>
        <p:txBody>
          <a:bodyPr/>
          <a:lstStyle/>
          <a:p>
            <a:pPr>
              <a:defRPr/>
            </a:pPr>
            <a:fld id="{6CA5A8AD-66B9-4278-A4E9-C0262DD8FDB5}" type="slidenum">
              <a:rPr lang="en-US" altLang="zh-TW" smtClean="0"/>
              <a:pPr>
                <a:defRPr/>
              </a:pPr>
              <a:t>174</a:t>
            </a:fld>
            <a:endParaRPr lang="en-US" altLang="zh-TW" dirty="0"/>
          </a:p>
        </p:txBody>
      </p:sp>
    </p:spTree>
    <p:extLst>
      <p:ext uri="{BB962C8B-B14F-4D97-AF65-F5344CB8AC3E}">
        <p14:creationId xmlns:p14="http://schemas.microsoft.com/office/powerpoint/2010/main" val="3273300559"/>
      </p:ext>
    </p:extLst>
  </p:cSld>
  <p:clrMapOvr>
    <a:masterClrMapping/>
  </p:clrMapOvr>
  <p:transition spd="med"/>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SimpleLCA</a:t>
            </a:r>
            <a:r>
              <a:rPr lang="en-US" dirty="0" smtClean="0"/>
              <a:t> Joint</a:t>
            </a:r>
            <a:endParaRPr lang="en-US" dirty="0"/>
          </a:p>
        </p:txBody>
      </p:sp>
      <p:pic>
        <p:nvPicPr>
          <p:cNvPr id="3" name="Picture 2"/>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851615" y="2169619"/>
            <a:ext cx="8177009" cy="126097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 name="Picture 3"/>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534270" y="1781410"/>
            <a:ext cx="2208060" cy="52313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aphicFrame>
        <p:nvGraphicFramePr>
          <p:cNvPr id="17" name="Table 16"/>
          <p:cNvGraphicFramePr>
            <a:graphicFrameLocks noGrp="1"/>
          </p:cNvGraphicFramePr>
          <p:nvPr>
            <p:extLst>
              <p:ext uri="{D42A27DB-BD31-4B8C-83A1-F6EECF244321}">
                <p14:modId xmlns:p14="http://schemas.microsoft.com/office/powerpoint/2010/main" val="3519202668"/>
              </p:ext>
            </p:extLst>
          </p:nvPr>
        </p:nvGraphicFramePr>
        <p:xfrm>
          <a:off x="6424602" y="3733800"/>
          <a:ext cx="2604022" cy="2595880"/>
        </p:xfrm>
        <a:graphic>
          <a:graphicData uri="http://schemas.openxmlformats.org/drawingml/2006/table">
            <a:tbl>
              <a:tblPr bandRow="1">
                <a:tableStyleId>{5C22544A-7EE6-4342-B048-85BDC9FD1C3A}</a:tableStyleId>
              </a:tblPr>
              <a:tblGrid>
                <a:gridCol w="622822"/>
                <a:gridCol w="1981200"/>
              </a:tblGrid>
              <a:tr h="370840">
                <a:tc>
                  <a:txBody>
                    <a:bodyPr/>
                    <a:lstStyle/>
                    <a:p>
                      <a:r>
                        <a:rPr lang="en-US" dirty="0" smtClean="0"/>
                        <a:t>c</a:t>
                      </a:r>
                      <a:endParaRPr lang="en-US" dirty="0"/>
                    </a:p>
                  </a:txBody>
                  <a:tcPr/>
                </a:tc>
                <a:tc>
                  <a:txBody>
                    <a:bodyPr/>
                    <a:lstStyle/>
                    <a:p>
                      <a:r>
                        <a:rPr lang="en-US" dirty="0" smtClean="0"/>
                        <a:t>Claim</a:t>
                      </a:r>
                      <a:endParaRPr lang="en-US" dirty="0"/>
                    </a:p>
                  </a:txBody>
                  <a:tcPr/>
                </a:tc>
              </a:tr>
              <a:tr h="370840">
                <a:tc>
                  <a:txBody>
                    <a:bodyPr/>
                    <a:lstStyle/>
                    <a:p>
                      <a:r>
                        <a:rPr lang="en-US" dirty="0" smtClean="0"/>
                        <a:t>s</a:t>
                      </a:r>
                      <a:endParaRPr lang="en-US" dirty="0"/>
                    </a:p>
                  </a:txBody>
                  <a:tcPr/>
                </a:tc>
                <a:tc>
                  <a:txBody>
                    <a:bodyPr/>
                    <a:lstStyle/>
                    <a:p>
                      <a:r>
                        <a:rPr lang="en-US" dirty="0" smtClean="0"/>
                        <a:t>Source</a:t>
                      </a:r>
                      <a:endParaRPr lang="en-US" dirty="0"/>
                    </a:p>
                  </a:txBody>
                  <a:tcPr/>
                </a:tc>
              </a:tr>
              <a:tr h="370840">
                <a:tc>
                  <a:txBody>
                    <a:bodyPr/>
                    <a:lstStyle/>
                    <a:p>
                      <a:r>
                        <a:rPr lang="en-US" dirty="0" smtClean="0"/>
                        <a:t>m</a:t>
                      </a:r>
                      <a:endParaRPr lang="en-US" dirty="0"/>
                    </a:p>
                  </a:txBody>
                  <a:tcPr/>
                </a:tc>
                <a:tc>
                  <a:txBody>
                    <a:bodyPr/>
                    <a:lstStyle/>
                    <a:p>
                      <a:r>
                        <a:rPr lang="en-US" dirty="0" smtClean="0"/>
                        <a:t>ME Set</a:t>
                      </a:r>
                      <a:endParaRPr lang="en-US" dirty="0"/>
                    </a:p>
                  </a:txBody>
                  <a:tcPr/>
                </a:tc>
              </a:tr>
              <a:tr h="370840">
                <a:tc>
                  <a:txBody>
                    <a:bodyPr/>
                    <a:lstStyle/>
                    <a:p>
                      <a:r>
                        <a:rPr lang="en-US" b="0" i="0" u="none" baseline="0" dirty="0" err="1" smtClean="0">
                          <a:latin typeface="Calibri"/>
                        </a:rPr>
                        <a:t>y</a:t>
                      </a:r>
                      <a:r>
                        <a:rPr lang="en-US" b="0" i="0" u="none" baseline="-25000" dirty="0" err="1" smtClean="0">
                          <a:latin typeface="Calibri"/>
                        </a:rPr>
                        <a:t>m</a:t>
                      </a:r>
                      <a:endParaRPr lang="en-US" b="0" i="0" u="none" baseline="-25000" dirty="0">
                        <a:latin typeface="Calibri"/>
                      </a:endParaRPr>
                    </a:p>
                  </a:txBody>
                  <a:tcPr/>
                </a:tc>
                <a:tc>
                  <a:txBody>
                    <a:bodyPr/>
                    <a:lstStyle/>
                    <a:p>
                      <a:r>
                        <a:rPr lang="en-US" dirty="0" smtClean="0"/>
                        <a:t>True claim in m</a:t>
                      </a:r>
                      <a:endParaRPr lang="en-US" dirty="0"/>
                    </a:p>
                  </a:txBody>
                  <a:tcPr/>
                </a:tc>
              </a:tr>
              <a:tr h="370840">
                <a:tc>
                  <a:txBody>
                    <a:bodyPr/>
                    <a:lstStyle/>
                    <a:p>
                      <a:r>
                        <a:rPr lang="en-US" b="0" i="0" u="none" baseline="0" smtClean="0">
                          <a:latin typeface="Calibri"/>
                        </a:rPr>
                        <a:t>b</a:t>
                      </a:r>
                      <a:r>
                        <a:rPr lang="en-US" b="0" i="0" u="none" baseline="-25000" smtClean="0">
                          <a:latin typeface="Calibri"/>
                        </a:rPr>
                        <a:t>s,c</a:t>
                      </a:r>
                      <a:endParaRPr lang="en-US" b="0" i="0" u="none" baseline="-25000" dirty="0">
                        <a:latin typeface="Calibri"/>
                      </a:endParaRPr>
                    </a:p>
                  </a:txBody>
                  <a:tcPr/>
                </a:tc>
                <a:tc>
                  <a:txBody>
                    <a:bodyPr/>
                    <a:lstStyle/>
                    <a:p>
                      <a:r>
                        <a:rPr lang="en-US" dirty="0" smtClean="0"/>
                        <a:t>P(c) according to s</a:t>
                      </a:r>
                      <a:endParaRPr lang="en-US" dirty="0"/>
                    </a:p>
                  </a:txBody>
                  <a:tcPr/>
                </a:tc>
              </a:tr>
              <a:tr h="370840">
                <a:tc>
                  <a:txBody>
                    <a:bodyPr/>
                    <a:lstStyle/>
                    <a:p>
                      <a:r>
                        <a:rPr lang="en-US" b="0" i="0" u="none" baseline="0" smtClean="0">
                          <a:latin typeface="Calibri"/>
                        </a:rPr>
                        <a:t>w</a:t>
                      </a:r>
                      <a:r>
                        <a:rPr lang="en-US" b="0" i="0" u="none" baseline="-25000" smtClean="0">
                          <a:latin typeface="Calibri"/>
                        </a:rPr>
                        <a:t>s,m</a:t>
                      </a:r>
                      <a:endParaRPr lang="en-US" b="0" i="0" u="none" baseline="-25000" dirty="0">
                        <a:latin typeface="Calibri"/>
                      </a:endParaRPr>
                    </a:p>
                  </a:txBody>
                  <a:tcPr/>
                </a:tc>
                <a:tc>
                  <a:txBody>
                    <a:bodyPr/>
                    <a:lstStyle/>
                    <a:p>
                      <a:r>
                        <a:rPr lang="en-US" dirty="0" smtClean="0"/>
                        <a:t>Confidence</a:t>
                      </a:r>
                      <a:r>
                        <a:rPr lang="en-US" baseline="0" dirty="0" smtClean="0"/>
                        <a:t> of s</a:t>
                      </a:r>
                    </a:p>
                  </a:txBody>
                  <a:tcPr/>
                </a:tc>
              </a:tr>
              <a:tr h="370840">
                <a:tc>
                  <a:txBody>
                    <a:bodyPr/>
                    <a:lstStyle/>
                    <a:p>
                      <a:r>
                        <a:rPr lang="en-US" b="0" i="0" u="none" baseline="0" smtClean="0">
                          <a:latin typeface="Calibri"/>
                        </a:rPr>
                        <a:t>H</a:t>
                      </a:r>
                      <a:r>
                        <a:rPr lang="en-US" b="0" i="0" u="none" baseline="-25000" smtClean="0">
                          <a:latin typeface="Calibri"/>
                        </a:rPr>
                        <a:t>s</a:t>
                      </a:r>
                      <a:endParaRPr lang="en-US" b="0" i="0" u="none" baseline="-25000" dirty="0">
                        <a:latin typeface="Calibri"/>
                      </a:endParaRPr>
                    </a:p>
                  </a:txBody>
                  <a:tcPr/>
                </a:tc>
                <a:tc>
                  <a:txBody>
                    <a:bodyPr/>
                    <a:lstStyle/>
                    <a:p>
                      <a:r>
                        <a:rPr lang="en-US" baseline="0" dirty="0" smtClean="0"/>
                        <a:t>Honesty of s</a:t>
                      </a:r>
                    </a:p>
                  </a:txBody>
                  <a:tcPr/>
                </a:tc>
              </a:tr>
            </a:tbl>
          </a:graphicData>
        </a:graphic>
      </p:graphicFrame>
      <p:sp>
        <p:nvSpPr>
          <p:cNvPr id="5" name="Slide Number Placeholder 4"/>
          <p:cNvSpPr>
            <a:spLocks noGrp="1"/>
          </p:cNvSpPr>
          <p:nvPr>
            <p:ph type="sldNum" sz="quarter" idx="11"/>
          </p:nvPr>
        </p:nvSpPr>
        <p:spPr/>
        <p:txBody>
          <a:bodyPr/>
          <a:lstStyle/>
          <a:p>
            <a:pPr>
              <a:defRPr/>
            </a:pPr>
            <a:fld id="{6CA5A8AD-66B9-4278-A4E9-C0262DD8FDB5}" type="slidenum">
              <a:rPr lang="en-US" altLang="zh-TW" smtClean="0"/>
              <a:pPr>
                <a:defRPr/>
              </a:pPr>
              <a:t>175</a:t>
            </a:fld>
            <a:endParaRPr lang="en-US" altLang="zh-TW" dirty="0"/>
          </a:p>
        </p:txBody>
      </p:sp>
    </p:spTree>
    <p:extLst>
      <p:ext uri="{BB962C8B-B14F-4D97-AF65-F5344CB8AC3E}">
        <p14:creationId xmlns:p14="http://schemas.microsoft.com/office/powerpoint/2010/main" val="1684417888"/>
      </p:ext>
    </p:extLst>
  </p:cSld>
  <p:clrMapOvr>
    <a:masterClrMapping/>
  </p:clrMapOvr>
  <p:transition spd="med"/>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0"/>
            <a:ext cx="8229600" cy="1143000"/>
          </a:xfrm>
        </p:spPr>
        <p:txBody>
          <a:bodyPr/>
          <a:lstStyle/>
          <a:p>
            <a:r>
              <a:rPr lang="en-US" dirty="0" smtClean="0"/>
              <a:t>Computation</a:t>
            </a:r>
            <a:endParaRPr lang="en-US" dirty="0"/>
          </a:p>
        </p:txBody>
      </p:sp>
      <p:sp>
        <p:nvSpPr>
          <p:cNvPr id="3" name="Slide Number Placeholder 2"/>
          <p:cNvSpPr>
            <a:spLocks noGrp="1"/>
          </p:cNvSpPr>
          <p:nvPr>
            <p:ph type="sldNum" sz="quarter" idx="11"/>
          </p:nvPr>
        </p:nvSpPr>
        <p:spPr/>
        <p:txBody>
          <a:bodyPr/>
          <a:lstStyle/>
          <a:p>
            <a:pPr>
              <a:defRPr/>
            </a:pPr>
            <a:fld id="{6CA5A8AD-66B9-4278-A4E9-C0262DD8FDB5}" type="slidenum">
              <a:rPr lang="en-US" altLang="zh-TW" smtClean="0"/>
              <a:pPr>
                <a:defRPr/>
              </a:pPr>
              <a:t>176</a:t>
            </a:fld>
            <a:endParaRPr lang="en-US" altLang="zh-TW" dirty="0"/>
          </a:p>
        </p:txBody>
      </p:sp>
    </p:spTree>
    <p:extLst>
      <p:ext uri="{BB962C8B-B14F-4D97-AF65-F5344CB8AC3E}">
        <p14:creationId xmlns:p14="http://schemas.microsoft.com/office/powerpoint/2010/main" val="629663248"/>
      </p:ext>
    </p:extLst>
  </p:cSld>
  <p:clrMapOvr>
    <a:masterClrMapping/>
  </p:clrMapOvr>
  <p:transition spd="med"/>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Conditional Distribution over Claims</a:t>
            </a:r>
            <a:endParaRPr lang="en-US" dirty="0"/>
          </a:p>
        </p:txBody>
      </p:sp>
      <p:sp>
        <p:nvSpPr>
          <p:cNvPr id="3" name="Content Placeholder 2"/>
          <p:cNvSpPr>
            <a:spLocks noGrp="1"/>
          </p:cNvSpPr>
          <p:nvPr>
            <p:ph idx="1"/>
          </p:nvPr>
        </p:nvSpPr>
        <p:spPr>
          <a:xfrm>
            <a:off x="457200" y="1623218"/>
            <a:ext cx="8229600" cy="4525963"/>
          </a:xfrm>
        </p:spPr>
        <p:txBody>
          <a:bodyPr/>
          <a:lstStyle/>
          <a:p>
            <a:pPr marL="0" indent="0">
              <a:buNone/>
            </a:pPr>
            <a:r>
              <a:rPr lang="en-US" sz="3600" dirty="0" smtClean="0"/>
              <a:t>The exact distribution over the unknown true claims given the assertions and known true claims is:</a:t>
            </a:r>
          </a:p>
          <a:p>
            <a:pPr marL="0" indent="0">
              <a:buNone/>
            </a:pPr>
            <a:endParaRPr lang="en-US" sz="3600" dirty="0"/>
          </a:p>
          <a:p>
            <a:pPr marL="0" indent="0">
              <a:buNone/>
            </a:pPr>
            <a:endParaRPr lang="en-US" sz="3600" dirty="0" smtClean="0"/>
          </a:p>
          <a:p>
            <a:pPr marL="0" indent="0">
              <a:buNone/>
            </a:pPr>
            <a:r>
              <a:rPr lang="en-US" sz="3600" dirty="0" smtClean="0"/>
              <a:t>But this is impossible to compute in practice!</a:t>
            </a:r>
            <a:br>
              <a:rPr lang="en-US" sz="3600" dirty="0" smtClean="0"/>
            </a:br>
            <a:endParaRPr lang="en-US" sz="3600" dirty="0" smtClean="0"/>
          </a:p>
          <a:p>
            <a:pPr marL="0" indent="0">
              <a:buNone/>
            </a:pPr>
            <a:endParaRPr lang="en-US" sz="3600" dirty="0"/>
          </a:p>
        </p:txBody>
      </p:sp>
      <p:pic>
        <p:nvPicPr>
          <p:cNvPr id="4" name="Picture 3"/>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993347" y="3505200"/>
            <a:ext cx="6971931" cy="109194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 name="Slide Number Placeholder 4"/>
          <p:cNvSpPr>
            <a:spLocks noGrp="1"/>
          </p:cNvSpPr>
          <p:nvPr>
            <p:ph type="sldNum" sz="quarter" idx="11"/>
          </p:nvPr>
        </p:nvSpPr>
        <p:spPr/>
        <p:txBody>
          <a:bodyPr/>
          <a:lstStyle/>
          <a:p>
            <a:pPr>
              <a:defRPr/>
            </a:pPr>
            <a:fld id="{6CA5A8AD-66B9-4278-A4E9-C0262DD8FDB5}" type="slidenum">
              <a:rPr lang="en-US" altLang="zh-TW" smtClean="0"/>
              <a:pPr>
                <a:defRPr/>
              </a:pPr>
              <a:t>177</a:t>
            </a:fld>
            <a:endParaRPr lang="en-US" altLang="zh-TW" dirty="0"/>
          </a:p>
        </p:txBody>
      </p:sp>
    </p:spTree>
    <p:extLst>
      <p:ext uri="{BB962C8B-B14F-4D97-AF65-F5344CB8AC3E}">
        <p14:creationId xmlns:p14="http://schemas.microsoft.com/office/powerpoint/2010/main" val="1143816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Approximation</a:t>
            </a:r>
            <a:endParaRPr lang="en-US" dirty="0"/>
          </a:p>
        </p:txBody>
      </p:sp>
      <p:sp>
        <p:nvSpPr>
          <p:cNvPr id="9" name="Content Placeholder 8"/>
          <p:cNvSpPr>
            <a:spLocks noGrp="1"/>
          </p:cNvSpPr>
          <p:nvPr>
            <p:ph idx="1"/>
          </p:nvPr>
        </p:nvSpPr>
        <p:spPr/>
        <p:txBody>
          <a:bodyPr/>
          <a:lstStyle/>
          <a:p>
            <a:pPr marL="0" indent="0">
              <a:buNone/>
            </a:pPr>
            <a:r>
              <a:rPr lang="en-US" sz="3200" dirty="0" smtClean="0"/>
              <a:t>Use EM to find the MAP parameter values:</a:t>
            </a:r>
          </a:p>
          <a:p>
            <a:pPr marL="0" indent="0">
              <a:buNone/>
            </a:pPr>
            <a:endParaRPr lang="en-US" sz="3200" dirty="0"/>
          </a:p>
          <a:p>
            <a:pPr marL="0" indent="0">
              <a:buNone/>
            </a:pPr>
            <a:endParaRPr lang="en-US" sz="3200" dirty="0" smtClean="0"/>
          </a:p>
          <a:p>
            <a:pPr marL="0" indent="0">
              <a:buNone/>
            </a:pPr>
            <a:r>
              <a:rPr lang="en-US" sz="3200" dirty="0" smtClean="0"/>
              <a:t>Then assume those parameters are correct:</a:t>
            </a:r>
            <a:endParaRPr lang="en-US" sz="3200" dirty="0"/>
          </a:p>
        </p:txBody>
      </p:sp>
      <p:pic>
        <p:nvPicPr>
          <p:cNvPr id="3" name="Picture 2"/>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842536" y="2107351"/>
            <a:ext cx="5558220" cy="62980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 name="Picture 3"/>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843406" y="3581400"/>
            <a:ext cx="7769666" cy="121824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aphicFrame>
        <p:nvGraphicFramePr>
          <p:cNvPr id="13" name="Table 12"/>
          <p:cNvGraphicFramePr>
            <a:graphicFrameLocks noGrp="1"/>
          </p:cNvGraphicFramePr>
          <p:nvPr>
            <p:extLst>
              <p:ext uri="{D42A27DB-BD31-4B8C-83A1-F6EECF244321}">
                <p14:modId xmlns:p14="http://schemas.microsoft.com/office/powerpoint/2010/main" val="806158889"/>
              </p:ext>
            </p:extLst>
          </p:nvPr>
        </p:nvGraphicFramePr>
        <p:xfrm>
          <a:off x="6248400" y="5029200"/>
          <a:ext cx="2895600" cy="1483360"/>
        </p:xfrm>
        <a:graphic>
          <a:graphicData uri="http://schemas.openxmlformats.org/drawingml/2006/table">
            <a:tbl>
              <a:tblPr bandRow="1">
                <a:tableStyleId>{5C22544A-7EE6-4342-B048-85BDC9FD1C3A}</a:tableStyleId>
              </a:tblPr>
              <a:tblGrid>
                <a:gridCol w="692561"/>
                <a:gridCol w="2203039"/>
              </a:tblGrid>
              <a:tr h="370840">
                <a:tc>
                  <a:txBody>
                    <a:bodyPr/>
                    <a:lstStyle/>
                    <a:p>
                      <a:r>
                        <a:rPr lang="en-US" b="0" i="0" u="none" baseline="0" dirty="0" smtClean="0">
                          <a:latin typeface="Calibri"/>
                        </a:rPr>
                        <a:t>Y</a:t>
                      </a:r>
                      <a:r>
                        <a:rPr lang="en-US" b="0" i="0" u="none" baseline="-25000" dirty="0" smtClean="0">
                          <a:latin typeface="Calibri"/>
                        </a:rPr>
                        <a:t>U</a:t>
                      </a:r>
                      <a:endParaRPr lang="en-US" b="0" i="0" u="none" baseline="-25000" dirty="0">
                        <a:latin typeface="Calibri"/>
                      </a:endParaRPr>
                    </a:p>
                  </a:txBody>
                  <a:tcPr/>
                </a:tc>
                <a:tc>
                  <a:txBody>
                    <a:bodyPr/>
                    <a:lstStyle/>
                    <a:p>
                      <a:r>
                        <a:rPr lang="en-US" dirty="0" smtClean="0"/>
                        <a:t>Unknown</a:t>
                      </a:r>
                      <a:r>
                        <a:rPr lang="en-US" baseline="0" dirty="0" smtClean="0"/>
                        <a:t> true claims</a:t>
                      </a:r>
                      <a:endParaRPr lang="en-US" dirty="0"/>
                    </a:p>
                  </a:txBody>
                  <a:tcPr/>
                </a:tc>
              </a:tr>
              <a:tr h="370840">
                <a:tc>
                  <a:txBody>
                    <a:bodyPr/>
                    <a:lstStyle/>
                    <a:p>
                      <a:r>
                        <a:rPr lang="en-US" b="0" i="0" u="none" baseline="0" dirty="0" smtClean="0">
                          <a:latin typeface="Calibri"/>
                        </a:rPr>
                        <a:t>Y</a:t>
                      </a:r>
                      <a:r>
                        <a:rPr lang="en-US" b="0" i="0" u="none" baseline="-25000" dirty="0" smtClean="0">
                          <a:latin typeface="Calibri"/>
                        </a:rPr>
                        <a:t>L</a:t>
                      </a:r>
                      <a:endParaRPr lang="en-US" b="0" i="0" u="none" baseline="-25000" dirty="0">
                        <a:latin typeface="Calibri"/>
                      </a:endParaRPr>
                    </a:p>
                  </a:txBody>
                  <a:tcPr/>
                </a:tc>
                <a:tc>
                  <a:txBody>
                    <a:bodyPr/>
                    <a:lstStyle/>
                    <a:p>
                      <a:r>
                        <a:rPr lang="en-US" dirty="0" smtClean="0"/>
                        <a:t>Known true</a:t>
                      </a:r>
                      <a:r>
                        <a:rPr lang="en-US" baseline="0" dirty="0" smtClean="0"/>
                        <a:t> claims</a:t>
                      </a:r>
                      <a:endParaRPr lang="en-US" dirty="0"/>
                    </a:p>
                  </a:txBody>
                  <a:tcPr/>
                </a:tc>
              </a:tr>
              <a:tr h="370840">
                <a:tc>
                  <a:txBody>
                    <a:bodyPr/>
                    <a:lstStyle/>
                    <a:p>
                      <a:r>
                        <a:rPr lang="en-US" dirty="0" smtClean="0"/>
                        <a:t>X</a:t>
                      </a:r>
                      <a:endParaRPr lang="en-US" dirty="0"/>
                    </a:p>
                  </a:txBody>
                  <a:tcPr/>
                </a:tc>
                <a:tc>
                  <a:txBody>
                    <a:bodyPr/>
                    <a:lstStyle/>
                    <a:p>
                      <a:r>
                        <a:rPr lang="en-US" dirty="0" smtClean="0"/>
                        <a:t>Observations</a:t>
                      </a:r>
                      <a:endParaRPr lang="en-US" dirty="0"/>
                    </a:p>
                  </a:txBody>
                  <a:tcPr/>
                </a:tc>
              </a:tr>
              <a:tr h="370840">
                <a:tc>
                  <a:txBody>
                    <a:bodyPr/>
                    <a:lstStyle/>
                    <a:p>
                      <a:r>
                        <a:rPr lang="en-US" b="0" i="0" u="none" baseline="0" smtClean="0">
                          <a:latin typeface="cmmi10"/>
                        </a:rPr>
                        <a:t>µ</a:t>
                      </a:r>
                      <a:endParaRPr lang="en-US" b="0" i="0" u="none" baseline="0" dirty="0">
                        <a:latin typeface="cmmi10"/>
                      </a:endParaRPr>
                    </a:p>
                  </a:txBody>
                  <a:tcPr/>
                </a:tc>
                <a:tc>
                  <a:txBody>
                    <a:bodyPr/>
                    <a:lstStyle/>
                    <a:p>
                      <a:r>
                        <a:rPr lang="en-US" dirty="0" smtClean="0"/>
                        <a:t>Parameters</a:t>
                      </a:r>
                      <a:endParaRPr lang="en-US" dirty="0"/>
                    </a:p>
                  </a:txBody>
                  <a:tcPr/>
                </a:tc>
              </a:tr>
            </a:tbl>
          </a:graphicData>
        </a:graphic>
      </p:graphicFrame>
      <p:sp>
        <p:nvSpPr>
          <p:cNvPr id="5" name="Slide Number Placeholder 4"/>
          <p:cNvSpPr>
            <a:spLocks noGrp="1"/>
          </p:cNvSpPr>
          <p:nvPr>
            <p:ph type="sldNum" sz="quarter" idx="11"/>
          </p:nvPr>
        </p:nvSpPr>
        <p:spPr/>
        <p:txBody>
          <a:bodyPr/>
          <a:lstStyle/>
          <a:p>
            <a:pPr>
              <a:defRPr/>
            </a:pPr>
            <a:fld id="{6CA5A8AD-66B9-4278-A4E9-C0262DD8FDB5}" type="slidenum">
              <a:rPr lang="en-US" altLang="zh-TW" smtClean="0"/>
              <a:pPr>
                <a:defRPr/>
              </a:pPr>
              <a:t>178</a:t>
            </a:fld>
            <a:endParaRPr lang="en-US" altLang="zh-TW" dirty="0"/>
          </a:p>
        </p:txBody>
      </p:sp>
    </p:spTree>
    <p:extLst>
      <p:ext uri="{BB962C8B-B14F-4D97-AF65-F5344CB8AC3E}">
        <p14:creationId xmlns:p14="http://schemas.microsoft.com/office/powerpoint/2010/main" val="2965996814"/>
      </p:ext>
    </p:extLst>
  </p:cSld>
  <p:clrMapOvr>
    <a:masterClrMapping/>
  </p:clrMapOvr>
  <p:transition spd="med"/>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SimpleLCA</a:t>
            </a:r>
            <a:r>
              <a:rPr lang="en-US" dirty="0" smtClean="0"/>
              <a:t> EM Updates</a:t>
            </a:r>
            <a:endParaRPr lang="en-US" dirty="0"/>
          </a:p>
        </p:txBody>
      </p:sp>
      <p:sp>
        <p:nvSpPr>
          <p:cNvPr id="3" name="Content Placeholder 2"/>
          <p:cNvSpPr>
            <a:spLocks noGrp="1"/>
          </p:cNvSpPr>
          <p:nvPr>
            <p:ph idx="1"/>
          </p:nvPr>
        </p:nvSpPr>
        <p:spPr>
          <a:xfrm>
            <a:off x="457200" y="1600201"/>
            <a:ext cx="8229600" cy="1524000"/>
          </a:xfrm>
        </p:spPr>
        <p:txBody>
          <a:bodyPr/>
          <a:lstStyle/>
          <a:p>
            <a:pPr marL="0" indent="0">
              <a:buNone/>
            </a:pPr>
            <a:r>
              <a:rPr lang="en-US" dirty="0" smtClean="0"/>
              <a:t>E-step is easy: just calculate the distribution over Y given the current honesty parameters</a:t>
            </a:r>
            <a:endParaRPr lang="en-US" dirty="0"/>
          </a:p>
        </p:txBody>
      </p:sp>
      <p:sp>
        <p:nvSpPr>
          <p:cNvPr id="4" name="Content Placeholder 2"/>
          <p:cNvSpPr txBox="1">
            <a:spLocks/>
          </p:cNvSpPr>
          <p:nvPr/>
        </p:nvSpPr>
        <p:spPr>
          <a:xfrm>
            <a:off x="457200" y="2895600"/>
            <a:ext cx="83820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The maximizing parameters in EM’s “M-step” can be (very) quickly found in closed form:</a:t>
            </a:r>
          </a:p>
        </p:txBody>
      </p:sp>
      <p:pic>
        <p:nvPicPr>
          <p:cNvPr id="6" name="Picture 5"/>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1247439" y="4114800"/>
            <a:ext cx="6296564" cy="10960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 name="Slide Number Placeholder 4"/>
          <p:cNvSpPr>
            <a:spLocks noGrp="1"/>
          </p:cNvSpPr>
          <p:nvPr>
            <p:ph type="sldNum" sz="quarter" idx="11"/>
          </p:nvPr>
        </p:nvSpPr>
        <p:spPr/>
        <p:txBody>
          <a:bodyPr/>
          <a:lstStyle/>
          <a:p>
            <a:pPr>
              <a:defRPr/>
            </a:pPr>
            <a:fld id="{6CA5A8AD-66B9-4278-A4E9-C0262DD8FDB5}" type="slidenum">
              <a:rPr lang="en-US" altLang="zh-TW" smtClean="0"/>
              <a:pPr>
                <a:defRPr/>
              </a:pPr>
              <a:t>179</a:t>
            </a:fld>
            <a:endParaRPr lang="en-US" altLang="zh-TW" dirty="0"/>
          </a:p>
        </p:txBody>
      </p:sp>
    </p:spTree>
    <p:extLst>
      <p:ext uri="{BB962C8B-B14F-4D97-AF65-F5344CB8AC3E}">
        <p14:creationId xmlns:p14="http://schemas.microsoft.com/office/powerpoint/2010/main" val="158434782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152400" y="381000"/>
            <a:ext cx="8610600" cy="533400"/>
          </a:xfrm>
        </p:spPr>
        <p:txBody>
          <a:bodyPr anchor="t"/>
          <a:lstStyle/>
          <a:p>
            <a:pPr eaLnBrk="1" hangingPunct="1"/>
            <a:r>
              <a:rPr lang="en-US" dirty="0" smtClean="0"/>
              <a:t>Other Perspectives</a:t>
            </a:r>
            <a:endParaRPr lang="en-IN" dirty="0" smtClean="0"/>
          </a:p>
        </p:txBody>
      </p:sp>
      <p:sp>
        <p:nvSpPr>
          <p:cNvPr id="67588" name="Content Placeholder 2"/>
          <p:cNvSpPr>
            <a:spLocks noGrp="1"/>
          </p:cNvSpPr>
          <p:nvPr>
            <p:ph idx="4294967295"/>
          </p:nvPr>
        </p:nvSpPr>
        <p:spPr>
          <a:xfrm>
            <a:off x="457200" y="990600"/>
            <a:ext cx="8382000" cy="5181600"/>
          </a:xfrm>
        </p:spPr>
        <p:txBody>
          <a:bodyPr/>
          <a:lstStyle/>
          <a:p>
            <a:pPr eaLnBrk="1" hangingPunct="1">
              <a:defRPr/>
            </a:pPr>
            <a:r>
              <a:rPr lang="en-US" dirty="0" smtClean="0"/>
              <a:t>The algorithmic framework of trustworthiness can be  motivated form other perspectives:</a:t>
            </a:r>
          </a:p>
          <a:p>
            <a:pPr eaLnBrk="1" hangingPunct="1">
              <a:defRPr/>
            </a:pPr>
            <a:r>
              <a:rPr lang="en-US" dirty="0" smtClean="0">
                <a:solidFill>
                  <a:srgbClr val="0000FF"/>
                </a:solidFill>
              </a:rPr>
              <a:t>Crowd Sourcing: </a:t>
            </a:r>
            <a:r>
              <a:rPr lang="en-US" dirty="0" smtClean="0"/>
              <a:t>Multiple Amazon </a:t>
            </a:r>
            <a:r>
              <a:rPr lang="en-US" dirty="0" err="1" smtClean="0"/>
              <a:t>turkers</a:t>
            </a:r>
            <a:r>
              <a:rPr lang="en-US" dirty="0" smtClean="0"/>
              <a:t> are contributing annotation/answers for some task.</a:t>
            </a:r>
          </a:p>
          <a:p>
            <a:pPr lvl="1" eaLnBrk="1" hangingPunct="1">
              <a:defRPr/>
            </a:pPr>
            <a:r>
              <a:rPr lang="en-US" dirty="0" smtClean="0">
                <a:solidFill>
                  <a:srgbClr val="0000FF"/>
                </a:solidFill>
              </a:rPr>
              <a:t>Goal: Identify who the trustworthy </a:t>
            </a:r>
            <a:r>
              <a:rPr lang="en-US" dirty="0" err="1" smtClean="0">
                <a:solidFill>
                  <a:srgbClr val="0000FF"/>
                </a:solidFill>
              </a:rPr>
              <a:t>turkers</a:t>
            </a:r>
            <a:r>
              <a:rPr lang="en-US" dirty="0" smtClean="0">
                <a:solidFill>
                  <a:srgbClr val="0000FF"/>
                </a:solidFill>
              </a:rPr>
              <a:t> are and integrate the information provided so it is more reliable</a:t>
            </a:r>
            <a:r>
              <a:rPr lang="en-US" dirty="0" smtClean="0">
                <a:solidFill>
                  <a:srgbClr val="0033CC"/>
                </a:solidFill>
              </a:rPr>
              <a:t>. </a:t>
            </a:r>
          </a:p>
          <a:p>
            <a:pPr eaLnBrk="1" hangingPunct="1">
              <a:defRPr/>
            </a:pPr>
            <a:r>
              <a:rPr lang="en-US" dirty="0" smtClean="0">
                <a:solidFill>
                  <a:srgbClr val="0000FF"/>
                </a:solidFill>
              </a:rPr>
              <a:t>Information Integration </a:t>
            </a:r>
          </a:p>
          <a:p>
            <a:pPr lvl="1" eaLnBrk="1" hangingPunct="1">
              <a:defRPr/>
            </a:pPr>
            <a:r>
              <a:rPr lang="en-US" dirty="0" smtClean="0"/>
              <a:t>Data Base Integration</a:t>
            </a:r>
          </a:p>
          <a:p>
            <a:pPr lvl="1" eaLnBrk="1" hangingPunct="1">
              <a:defRPr/>
            </a:pPr>
            <a:r>
              <a:rPr lang="en-US" dirty="0" smtClean="0"/>
              <a:t>Aggregation of multiple algorithmic components, taking into account the identify of the source</a:t>
            </a:r>
          </a:p>
          <a:p>
            <a:pPr lvl="1" eaLnBrk="1" hangingPunct="1">
              <a:defRPr/>
            </a:pPr>
            <a:r>
              <a:rPr lang="en-US" dirty="0" smtClean="0"/>
              <a:t>Meta-search: aggregate information of multiple rankers </a:t>
            </a:r>
          </a:p>
          <a:p>
            <a:pPr eaLnBrk="1" hangingPunct="1">
              <a:defRPr/>
            </a:pPr>
            <a:r>
              <a:rPr lang="en-US" dirty="0" smtClean="0"/>
              <a:t>There have been studies in all these directions and, sometimes, the technical content overlaps with what is presented here.</a:t>
            </a:r>
            <a:endParaRPr lang="en-IN" sz="1800" dirty="0" smtClean="0"/>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18</a:t>
            </a:fld>
            <a:endParaRPr lang="en-US" altLang="zh-TW"/>
          </a:p>
        </p:txBody>
      </p:sp>
    </p:spTree>
    <p:extLst>
      <p:ext uri="{BB962C8B-B14F-4D97-AF65-F5344CB8AC3E}">
        <p14:creationId xmlns:p14="http://schemas.microsoft.com/office/powerpoint/2010/main" val="30760231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58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58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58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58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58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58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Modularity and Extensibility</a:t>
            </a:r>
            <a:endParaRPr lang="en-US" dirty="0"/>
          </a:p>
        </p:txBody>
      </p:sp>
      <p:sp>
        <p:nvSpPr>
          <p:cNvPr id="3" name="Content Placeholder 2"/>
          <p:cNvSpPr>
            <a:spLocks noGrp="1"/>
          </p:cNvSpPr>
          <p:nvPr>
            <p:ph idx="1"/>
          </p:nvPr>
        </p:nvSpPr>
        <p:spPr>
          <a:xfrm>
            <a:off x="457200" y="1600200"/>
            <a:ext cx="8382000" cy="5029200"/>
          </a:xfrm>
        </p:spPr>
        <p:txBody>
          <a:bodyPr>
            <a:normAutofit/>
          </a:bodyPr>
          <a:lstStyle/>
          <a:p>
            <a:r>
              <a:rPr lang="en-US" dirty="0"/>
              <a:t>Want </a:t>
            </a:r>
            <a:r>
              <a:rPr lang="en-US" dirty="0" smtClean="0"/>
              <a:t>the joint distribution P(X</a:t>
            </a:r>
            <a:r>
              <a:rPr lang="en-US" dirty="0"/>
              <a:t>, Y | </a:t>
            </a:r>
            <a:r>
              <a:rPr lang="en-US" dirty="0" smtClean="0">
                <a:latin typeface="cmmi10"/>
              </a:rPr>
              <a:t>µ</a:t>
            </a:r>
            <a:r>
              <a:rPr lang="en-US" dirty="0" smtClean="0"/>
              <a:t>)</a:t>
            </a:r>
          </a:p>
          <a:p>
            <a:r>
              <a:rPr lang="en-US" dirty="0" smtClean="0"/>
              <a:t>X = { B </a:t>
            </a:r>
            <a:r>
              <a:rPr lang="en-US" dirty="0" smtClean="0">
                <a:latin typeface="cmsy10"/>
              </a:rPr>
              <a:t>[</a:t>
            </a:r>
            <a:r>
              <a:rPr lang="en-US" dirty="0" smtClean="0"/>
              <a:t> </a:t>
            </a:r>
            <a:r>
              <a:rPr lang="en-US" dirty="0" err="1" smtClean="0">
                <a:latin typeface="Calibri"/>
              </a:rPr>
              <a:t>X</a:t>
            </a:r>
            <a:r>
              <a:rPr lang="en-US" baseline="-25000" dirty="0" err="1" smtClean="0">
                <a:latin typeface="Calibri"/>
              </a:rPr>
              <a:t>f</a:t>
            </a:r>
            <a:r>
              <a:rPr lang="en-US" dirty="0" smtClean="0"/>
              <a:t> }</a:t>
            </a:r>
          </a:p>
          <a:p>
            <a:r>
              <a:rPr lang="en-US" dirty="0" smtClean="0"/>
              <a:t>Unadorned LCA model</a:t>
            </a:r>
            <a:r>
              <a:rPr lang="en-US" dirty="0"/>
              <a:t>: </a:t>
            </a:r>
            <a:r>
              <a:rPr lang="en-US" dirty="0" smtClean="0">
                <a:latin typeface="Calibri"/>
              </a:rPr>
              <a:t>P</a:t>
            </a:r>
            <a:r>
              <a:rPr lang="en-US" baseline="-25000" dirty="0" smtClean="0">
                <a:latin typeface="Calibri"/>
              </a:rPr>
              <a:t>LCA</a:t>
            </a:r>
            <a:r>
              <a:rPr lang="en-US" dirty="0" smtClean="0">
                <a:latin typeface="Calibri"/>
              </a:rPr>
              <a:t>(B</a:t>
            </a:r>
            <a:r>
              <a:rPr lang="en-US" dirty="0" smtClean="0"/>
              <a:t>, </a:t>
            </a:r>
            <a:r>
              <a:rPr lang="en-US" dirty="0"/>
              <a:t>Y | </a:t>
            </a:r>
            <a:r>
              <a:rPr lang="en-US" dirty="0" smtClean="0">
                <a:latin typeface="cmmi10"/>
              </a:rPr>
              <a:t>µ</a:t>
            </a:r>
            <a:r>
              <a:rPr lang="en-US" dirty="0" smtClean="0"/>
              <a:t>)</a:t>
            </a:r>
          </a:p>
          <a:p>
            <a:r>
              <a:rPr lang="en-US" dirty="0" smtClean="0"/>
              <a:t>Model for additional features: </a:t>
            </a:r>
            <a:r>
              <a:rPr lang="en-US" dirty="0" smtClean="0">
                <a:latin typeface="Calibri"/>
              </a:rPr>
              <a:t>P</a:t>
            </a:r>
            <a:r>
              <a:rPr lang="en-US" baseline="-25000" dirty="0" smtClean="0">
                <a:latin typeface="Calibri"/>
              </a:rPr>
              <a:t>f </a:t>
            </a:r>
            <a:r>
              <a:rPr lang="en-US" dirty="0" smtClean="0">
                <a:latin typeface="Calibri"/>
              </a:rPr>
              <a:t>(</a:t>
            </a:r>
            <a:r>
              <a:rPr lang="en-US" dirty="0" err="1" smtClean="0">
                <a:latin typeface="Calibri"/>
              </a:rPr>
              <a:t>X</a:t>
            </a:r>
            <a:r>
              <a:rPr lang="en-US" baseline="-25000" dirty="0" err="1" smtClean="0"/>
              <a:t>f</a:t>
            </a:r>
            <a:r>
              <a:rPr lang="en-US" dirty="0" smtClean="0"/>
              <a:t> | </a:t>
            </a:r>
            <a:r>
              <a:rPr lang="en-US" dirty="0" smtClean="0">
                <a:latin typeface="cmmi10"/>
              </a:rPr>
              <a:t>µ</a:t>
            </a:r>
            <a:r>
              <a:rPr lang="en-US" dirty="0" smtClean="0"/>
              <a:t>)</a:t>
            </a:r>
          </a:p>
          <a:p>
            <a:r>
              <a:rPr lang="en-US" dirty="0" smtClean="0"/>
              <a:t>Models are independent given </a:t>
            </a:r>
            <a:r>
              <a:rPr lang="en-US" dirty="0" smtClean="0">
                <a:latin typeface="cmmi10"/>
              </a:rPr>
              <a:t>µ</a:t>
            </a:r>
            <a:r>
              <a:rPr lang="en-US" dirty="0" smtClean="0"/>
              <a:t>, so </a:t>
            </a:r>
            <a:r>
              <a:rPr lang="en-US" dirty="0"/>
              <a:t>j</a:t>
            </a:r>
            <a:r>
              <a:rPr lang="en-US" dirty="0" smtClean="0"/>
              <a:t>ust concatenate:</a:t>
            </a:r>
            <a:br>
              <a:rPr lang="en-US" dirty="0" smtClean="0"/>
            </a:br>
            <a:r>
              <a:rPr lang="en-US" dirty="0" smtClean="0"/>
              <a:t>P(X</a:t>
            </a:r>
            <a:r>
              <a:rPr lang="en-US" dirty="0"/>
              <a:t>, Y | </a:t>
            </a:r>
            <a:r>
              <a:rPr lang="en-US" dirty="0" smtClean="0">
                <a:latin typeface="cmmi10"/>
              </a:rPr>
              <a:t>µ</a:t>
            </a:r>
            <a:r>
              <a:rPr lang="en-US" dirty="0" smtClean="0"/>
              <a:t>) = </a:t>
            </a:r>
            <a:r>
              <a:rPr lang="en-US" dirty="0" smtClean="0">
                <a:latin typeface="Calibri"/>
              </a:rPr>
              <a:t>P</a:t>
            </a:r>
            <a:r>
              <a:rPr lang="en-US" baseline="-25000" dirty="0" smtClean="0">
                <a:latin typeface="Calibri"/>
              </a:rPr>
              <a:t>LCA</a:t>
            </a:r>
            <a:r>
              <a:rPr lang="en-US" dirty="0" smtClean="0">
                <a:latin typeface="Calibri"/>
              </a:rPr>
              <a:t>(B</a:t>
            </a:r>
            <a:r>
              <a:rPr lang="en-US" dirty="0"/>
              <a:t>, Y | </a:t>
            </a:r>
            <a:r>
              <a:rPr lang="en-US" dirty="0" smtClean="0">
                <a:latin typeface="cmmi10"/>
              </a:rPr>
              <a:t>µ</a:t>
            </a:r>
            <a:r>
              <a:rPr lang="en-US" dirty="0" smtClean="0"/>
              <a:t>) </a:t>
            </a:r>
            <a:r>
              <a:rPr lang="en-US" dirty="0" smtClean="0">
                <a:latin typeface="Calibri"/>
              </a:rPr>
              <a:t>P</a:t>
            </a:r>
            <a:r>
              <a:rPr lang="en-US" baseline="-25000" dirty="0" smtClean="0"/>
              <a:t>f </a:t>
            </a:r>
            <a:r>
              <a:rPr lang="en-US" dirty="0" smtClean="0">
                <a:latin typeface="Calibri"/>
              </a:rPr>
              <a:t>(</a:t>
            </a:r>
            <a:r>
              <a:rPr lang="en-US" dirty="0" err="1" smtClean="0">
                <a:latin typeface="Calibri"/>
              </a:rPr>
              <a:t>X</a:t>
            </a:r>
            <a:r>
              <a:rPr lang="en-US" baseline="-25000" dirty="0" err="1" smtClean="0">
                <a:latin typeface="Calibri"/>
              </a:rPr>
              <a:t>f</a:t>
            </a:r>
            <a:r>
              <a:rPr lang="en-US" dirty="0" smtClean="0"/>
              <a:t> </a:t>
            </a:r>
            <a:r>
              <a:rPr lang="en-US" dirty="0"/>
              <a:t>| </a:t>
            </a:r>
            <a:r>
              <a:rPr lang="en-US" dirty="0" smtClean="0">
                <a:latin typeface="cmmi10"/>
              </a:rPr>
              <a:t>µ</a:t>
            </a: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75222888"/>
              </p:ext>
            </p:extLst>
          </p:nvPr>
        </p:nvGraphicFramePr>
        <p:xfrm>
          <a:off x="6858000" y="5029200"/>
          <a:ext cx="2133600" cy="1483360"/>
        </p:xfrm>
        <a:graphic>
          <a:graphicData uri="http://schemas.openxmlformats.org/drawingml/2006/table">
            <a:tbl>
              <a:tblPr bandRow="1">
                <a:tableStyleId>{5C22544A-7EE6-4342-B048-85BDC9FD1C3A}</a:tableStyleId>
              </a:tblPr>
              <a:tblGrid>
                <a:gridCol w="510308"/>
                <a:gridCol w="1623292"/>
              </a:tblGrid>
              <a:tr h="370840">
                <a:tc>
                  <a:txBody>
                    <a:bodyPr/>
                    <a:lstStyle/>
                    <a:p>
                      <a:r>
                        <a:rPr lang="en-US" b="0" i="0" u="none" baseline="0" dirty="0" smtClean="0">
                          <a:latin typeface="Calibri"/>
                        </a:rPr>
                        <a:t>Y</a:t>
                      </a:r>
                      <a:endParaRPr lang="en-US" b="0" i="0" u="none" baseline="-25000" dirty="0">
                        <a:latin typeface="Calibri"/>
                      </a:endParaRPr>
                    </a:p>
                  </a:txBody>
                  <a:tcPr/>
                </a:tc>
                <a:tc>
                  <a:txBody>
                    <a:bodyPr/>
                    <a:lstStyle/>
                    <a:p>
                      <a:r>
                        <a:rPr lang="en-US" dirty="0" smtClean="0"/>
                        <a:t>True</a:t>
                      </a:r>
                      <a:r>
                        <a:rPr lang="en-US" baseline="0" dirty="0" smtClean="0"/>
                        <a:t> claims</a:t>
                      </a:r>
                      <a:endParaRPr lang="en-US" dirty="0"/>
                    </a:p>
                  </a:txBody>
                  <a:tcPr/>
                </a:tc>
              </a:tr>
              <a:tr h="370840">
                <a:tc>
                  <a:txBody>
                    <a:bodyPr/>
                    <a:lstStyle/>
                    <a:p>
                      <a:r>
                        <a:rPr lang="en-US" b="0" i="0" u="none" baseline="0" dirty="0" smtClean="0">
                          <a:latin typeface="Calibri"/>
                        </a:rPr>
                        <a:t>B</a:t>
                      </a:r>
                      <a:endParaRPr lang="en-US" b="0" i="0" u="none" baseline="-25000" dirty="0">
                        <a:latin typeface="Calibri"/>
                      </a:endParaRPr>
                    </a:p>
                  </a:txBody>
                  <a:tcPr/>
                </a:tc>
                <a:tc>
                  <a:txBody>
                    <a:bodyPr/>
                    <a:lstStyle/>
                    <a:p>
                      <a:r>
                        <a:rPr lang="en-US" dirty="0" smtClean="0"/>
                        <a:t>Assertions</a:t>
                      </a:r>
                      <a:endParaRPr lang="en-US" dirty="0"/>
                    </a:p>
                  </a:txBody>
                  <a:tcPr/>
                </a:tc>
              </a:tr>
              <a:tr h="370840">
                <a:tc>
                  <a:txBody>
                    <a:bodyPr/>
                    <a:lstStyle/>
                    <a:p>
                      <a:r>
                        <a:rPr lang="en-US" dirty="0" err="1" smtClean="0"/>
                        <a:t>X</a:t>
                      </a:r>
                      <a:r>
                        <a:rPr lang="en-US" baseline="-25000" dirty="0" err="1" smtClean="0">
                          <a:latin typeface="+mn-lt"/>
                        </a:rPr>
                        <a:t>f</a:t>
                      </a:r>
                      <a:endParaRPr lang="en-US" dirty="0"/>
                    </a:p>
                  </a:txBody>
                  <a:tcPr/>
                </a:tc>
                <a:tc>
                  <a:txBody>
                    <a:bodyPr/>
                    <a:lstStyle/>
                    <a:p>
                      <a:r>
                        <a:rPr lang="en-US" dirty="0" smtClean="0"/>
                        <a:t>Other Features</a:t>
                      </a:r>
                      <a:endParaRPr lang="en-US" dirty="0"/>
                    </a:p>
                  </a:txBody>
                  <a:tcPr/>
                </a:tc>
              </a:tr>
              <a:tr h="370840">
                <a:tc>
                  <a:txBody>
                    <a:bodyPr/>
                    <a:lstStyle/>
                    <a:p>
                      <a:r>
                        <a:rPr lang="en-US" b="0" i="0" u="none" baseline="0" smtClean="0">
                          <a:latin typeface="cmmi10"/>
                        </a:rPr>
                        <a:t>µ</a:t>
                      </a:r>
                      <a:endParaRPr lang="en-US" b="0" i="0" u="none" baseline="0" dirty="0">
                        <a:latin typeface="cmmi10"/>
                      </a:endParaRPr>
                    </a:p>
                  </a:txBody>
                  <a:tcPr/>
                </a:tc>
                <a:tc>
                  <a:txBody>
                    <a:bodyPr/>
                    <a:lstStyle/>
                    <a:p>
                      <a:r>
                        <a:rPr lang="en-US" dirty="0" smtClean="0"/>
                        <a:t>Parameters</a:t>
                      </a:r>
                      <a:endParaRPr lang="en-US" dirty="0"/>
                    </a:p>
                  </a:txBody>
                  <a:tcPr/>
                </a:tc>
              </a:tr>
            </a:tbl>
          </a:graphicData>
        </a:graphic>
      </p:graphicFrame>
      <p:sp>
        <p:nvSpPr>
          <p:cNvPr id="5" name="Slide Number Placeholder 4"/>
          <p:cNvSpPr>
            <a:spLocks noGrp="1"/>
          </p:cNvSpPr>
          <p:nvPr>
            <p:ph type="sldNum" sz="quarter" idx="11"/>
          </p:nvPr>
        </p:nvSpPr>
        <p:spPr/>
        <p:txBody>
          <a:bodyPr/>
          <a:lstStyle/>
          <a:p>
            <a:pPr>
              <a:defRPr/>
            </a:pPr>
            <a:fld id="{6CA5A8AD-66B9-4278-A4E9-C0262DD8FDB5}" type="slidenum">
              <a:rPr lang="en-US" altLang="zh-TW" smtClean="0"/>
              <a:pPr>
                <a:defRPr/>
              </a:pPr>
              <a:t>180</a:t>
            </a:fld>
            <a:endParaRPr lang="en-US" altLang="zh-TW" dirty="0"/>
          </a:p>
        </p:txBody>
      </p:sp>
    </p:spTree>
    <p:extLst>
      <p:ext uri="{BB962C8B-B14F-4D97-AF65-F5344CB8AC3E}">
        <p14:creationId xmlns:p14="http://schemas.microsoft.com/office/powerpoint/2010/main" val="2778351299"/>
      </p:ext>
    </p:extLst>
  </p:cSld>
  <p:clrMapOvr>
    <a:masterClrMapping/>
  </p:clrMapOvr>
  <p:transition spd="med"/>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0"/>
            <a:ext cx="8229600" cy="1143000"/>
          </a:xfrm>
        </p:spPr>
        <p:txBody>
          <a:bodyPr/>
          <a:lstStyle/>
          <a:p>
            <a:r>
              <a:rPr lang="en-US" dirty="0" smtClean="0"/>
              <a:t>Four Models</a:t>
            </a:r>
            <a:endParaRPr lang="en-US" dirty="0"/>
          </a:p>
        </p:txBody>
      </p:sp>
      <p:sp>
        <p:nvSpPr>
          <p:cNvPr id="3" name="Slide Number Placeholder 2"/>
          <p:cNvSpPr>
            <a:spLocks noGrp="1"/>
          </p:cNvSpPr>
          <p:nvPr>
            <p:ph type="sldNum" sz="quarter" idx="11"/>
          </p:nvPr>
        </p:nvSpPr>
        <p:spPr/>
        <p:txBody>
          <a:bodyPr/>
          <a:lstStyle/>
          <a:p>
            <a:pPr>
              <a:defRPr/>
            </a:pPr>
            <a:fld id="{6CA5A8AD-66B9-4278-A4E9-C0262DD8FDB5}" type="slidenum">
              <a:rPr lang="en-US" altLang="zh-TW" smtClean="0"/>
              <a:pPr>
                <a:defRPr/>
              </a:pPr>
              <a:t>181</a:t>
            </a:fld>
            <a:endParaRPr lang="en-US" altLang="zh-TW" dirty="0"/>
          </a:p>
        </p:txBody>
      </p:sp>
    </p:spTree>
    <p:extLst>
      <p:ext uri="{BB962C8B-B14F-4D97-AF65-F5344CB8AC3E}">
        <p14:creationId xmlns:p14="http://schemas.microsoft.com/office/powerpoint/2010/main" val="1193305276"/>
      </p:ext>
    </p:extLst>
  </p:cSld>
  <p:clrMapOvr>
    <a:masterClrMapping/>
  </p:clrMapOvr>
  <p:transition spd="med"/>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382963"/>
          </a:xfrm>
        </p:spPr>
        <p:txBody>
          <a:bodyPr/>
          <a:lstStyle/>
          <a:p>
            <a:pPr marL="0" indent="0">
              <a:buNone/>
            </a:pPr>
            <a:r>
              <a:rPr lang="en-US" dirty="0" smtClean="0"/>
              <a:t>Four increasingly complex models:</a:t>
            </a:r>
          </a:p>
        </p:txBody>
      </p:sp>
      <p:graphicFrame>
        <p:nvGraphicFramePr>
          <p:cNvPr id="4" name="Diagram 3"/>
          <p:cNvGraphicFramePr/>
          <p:nvPr>
            <p:extLst>
              <p:ext uri="{D42A27DB-BD31-4B8C-83A1-F6EECF244321}">
                <p14:modId xmlns:p14="http://schemas.microsoft.com/office/powerpoint/2010/main" val="3079572276"/>
              </p:ext>
            </p:extLst>
          </p:nvPr>
        </p:nvGraphicFramePr>
        <p:xfrm>
          <a:off x="533400" y="3124200"/>
          <a:ext cx="8229600" cy="139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1"/>
          </p:nvPr>
        </p:nvSpPr>
        <p:spPr/>
        <p:txBody>
          <a:bodyPr/>
          <a:lstStyle/>
          <a:p>
            <a:pPr>
              <a:defRPr/>
            </a:pPr>
            <a:fld id="{6CA5A8AD-66B9-4278-A4E9-C0262DD8FDB5}" type="slidenum">
              <a:rPr lang="en-US" altLang="zh-TW" smtClean="0"/>
              <a:pPr>
                <a:defRPr/>
              </a:pPr>
              <a:t>182</a:t>
            </a:fld>
            <a:endParaRPr lang="en-US" altLang="zh-TW" dirty="0"/>
          </a:p>
        </p:txBody>
      </p:sp>
    </p:spTree>
    <p:extLst>
      <p:ext uri="{BB962C8B-B14F-4D97-AF65-F5344CB8AC3E}">
        <p14:creationId xmlns:p14="http://schemas.microsoft.com/office/powerpoint/2010/main" val="2101833242"/>
      </p:ext>
    </p:extLst>
  </p:cSld>
  <p:clrMapOvr>
    <a:masterClrMapping/>
  </p:clrMapOvr>
  <p:transition spd="med"/>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SimpleLCA</a:t>
            </a:r>
            <a:endParaRPr lang="en-US" dirty="0"/>
          </a:p>
        </p:txBody>
      </p:sp>
      <p:sp>
        <p:nvSpPr>
          <p:cNvPr id="3" name="Content Placeholder 2"/>
          <p:cNvSpPr>
            <a:spLocks noGrp="1"/>
          </p:cNvSpPr>
          <p:nvPr>
            <p:ph idx="1"/>
          </p:nvPr>
        </p:nvSpPr>
        <p:spPr/>
        <p:txBody>
          <a:bodyPr/>
          <a:lstStyle/>
          <a:p>
            <a:r>
              <a:rPr lang="en-US" sz="3200" dirty="0" smtClean="0"/>
              <a:t>Very fast, very easy to implement</a:t>
            </a:r>
          </a:p>
          <a:p>
            <a:r>
              <a:rPr lang="en-US" sz="3200" dirty="0" smtClean="0"/>
              <a:t>But the semantics are sometimes troublesome:</a:t>
            </a:r>
          </a:p>
          <a:p>
            <a:pPr lvl="1"/>
            <a:r>
              <a:rPr lang="en-US" sz="2800" dirty="0" smtClean="0"/>
              <a:t>The probability of asserting the true claim is fixed regardless of how many claims are in the ME set</a:t>
            </a:r>
          </a:p>
          <a:p>
            <a:pPr lvl="1"/>
            <a:r>
              <a:rPr lang="en-US" sz="2800" dirty="0" smtClean="0"/>
              <a:t>But the difficulty clearly varies with |m|</a:t>
            </a:r>
          </a:p>
          <a:p>
            <a:pPr lvl="2"/>
            <a:r>
              <a:rPr lang="en-US" sz="2400" b="0" dirty="0" smtClean="0"/>
              <a:t>You can guess the true claim 50% of the time if |m| = 2</a:t>
            </a:r>
          </a:p>
          <a:p>
            <a:pPr lvl="2"/>
            <a:r>
              <a:rPr lang="en-US" sz="2400" b="0" dirty="0" smtClean="0"/>
              <a:t>Only 10% of the time if |m| = 10</a:t>
            </a:r>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183</a:t>
            </a:fld>
            <a:endParaRPr lang="en-US" altLang="zh-TW" dirty="0"/>
          </a:p>
        </p:txBody>
      </p:sp>
    </p:spTree>
    <p:extLst>
      <p:ext uri="{BB962C8B-B14F-4D97-AF65-F5344CB8AC3E}">
        <p14:creationId xmlns:p14="http://schemas.microsoft.com/office/powerpoint/2010/main" val="2704758245"/>
      </p:ext>
    </p:extLst>
  </p:cSld>
  <p:clrMapOvr>
    <a:masterClrMapping/>
  </p:clrMapOvr>
  <p:transition spd="med"/>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GuessLCA</a:t>
            </a:r>
            <a:endParaRPr lang="en-US" dirty="0"/>
          </a:p>
        </p:txBody>
      </p:sp>
      <p:sp>
        <p:nvSpPr>
          <p:cNvPr id="3" name="Content Placeholder 2"/>
          <p:cNvSpPr>
            <a:spLocks noGrp="1"/>
          </p:cNvSpPr>
          <p:nvPr>
            <p:ph idx="1"/>
          </p:nvPr>
        </p:nvSpPr>
        <p:spPr>
          <a:xfrm>
            <a:off x="457200" y="1600200"/>
            <a:ext cx="8153400" cy="4525963"/>
          </a:xfrm>
        </p:spPr>
        <p:txBody>
          <a:bodyPr/>
          <a:lstStyle/>
          <a:p>
            <a:r>
              <a:rPr lang="en-US" sz="3200" dirty="0" smtClean="0"/>
              <a:t>We can solve this by modeling guessing</a:t>
            </a:r>
          </a:p>
          <a:p>
            <a:pPr lvl="1"/>
            <a:r>
              <a:rPr lang="en-US" sz="2800" dirty="0" smtClean="0"/>
              <a:t>With probability </a:t>
            </a:r>
            <a:r>
              <a:rPr lang="en-US" sz="2800" dirty="0" err="1" smtClean="0">
                <a:latin typeface="Calibri"/>
              </a:rPr>
              <a:t>H</a:t>
            </a:r>
            <a:r>
              <a:rPr lang="en-US" sz="2800" baseline="-25000" dirty="0" err="1" smtClean="0">
                <a:latin typeface="Calibri"/>
              </a:rPr>
              <a:t>s</a:t>
            </a:r>
            <a:r>
              <a:rPr lang="en-US" sz="2800" dirty="0" smtClean="0"/>
              <a:t>, the source knows and asserts the true claim</a:t>
            </a:r>
          </a:p>
          <a:p>
            <a:pPr lvl="1"/>
            <a:r>
              <a:rPr lang="en-US" sz="2800" dirty="0" smtClean="0"/>
              <a:t>With probability 1 – </a:t>
            </a:r>
            <a:r>
              <a:rPr lang="en-US" sz="2800" dirty="0" err="1" smtClean="0">
                <a:latin typeface="Calibri"/>
              </a:rPr>
              <a:t>H</a:t>
            </a:r>
            <a:r>
              <a:rPr lang="en-US" sz="2800" baseline="-25000" dirty="0" err="1" smtClean="0">
                <a:latin typeface="Calibri"/>
              </a:rPr>
              <a:t>s</a:t>
            </a:r>
            <a:r>
              <a:rPr lang="en-US" sz="2800" dirty="0" smtClean="0"/>
              <a:t>, it guesses a c </a:t>
            </a:r>
            <a:r>
              <a:rPr lang="en-US" sz="2800" dirty="0" smtClean="0">
                <a:latin typeface="cmsy10"/>
              </a:rPr>
              <a:t>2</a:t>
            </a:r>
            <a:r>
              <a:rPr lang="en-US" sz="2800" dirty="0" smtClean="0"/>
              <a:t> m according to </a:t>
            </a:r>
            <a:r>
              <a:rPr lang="en-US" sz="2800" dirty="0" err="1" smtClean="0">
                <a:latin typeface="Calibri"/>
              </a:rPr>
              <a:t>P</a:t>
            </a:r>
            <a:r>
              <a:rPr lang="en-US" sz="2800" baseline="-25000" dirty="0" err="1" smtClean="0">
                <a:latin typeface="Calibri"/>
              </a:rPr>
              <a:t>g</a:t>
            </a:r>
            <a:r>
              <a:rPr lang="en-US" sz="2800" dirty="0" smtClean="0">
                <a:latin typeface="Calibri"/>
              </a:rPr>
              <a:t>(c</a:t>
            </a:r>
            <a:r>
              <a:rPr lang="en-US" sz="2800" dirty="0" smtClean="0"/>
              <a:t> | s)</a:t>
            </a:r>
          </a:p>
          <a:p>
            <a:r>
              <a:rPr lang="en-US" sz="3200" dirty="0"/>
              <a:t> </a:t>
            </a:r>
            <a:endParaRPr lang="en-US" sz="3200" dirty="0" smtClean="0"/>
          </a:p>
          <a:p>
            <a:r>
              <a:rPr lang="en-US" sz="3200" dirty="0"/>
              <a:t> </a:t>
            </a:r>
            <a:endParaRPr lang="en-US" sz="3200" dirty="0" smtClean="0"/>
          </a:p>
          <a:p>
            <a:endParaRPr lang="en-US" sz="3200" dirty="0" smtClean="0"/>
          </a:p>
          <a:p>
            <a:endParaRPr lang="en-US" sz="3200" dirty="0" smtClean="0"/>
          </a:p>
          <a:p>
            <a:endParaRPr lang="en-US" sz="3200" dirty="0"/>
          </a:p>
        </p:txBody>
      </p:sp>
      <p:pic>
        <p:nvPicPr>
          <p:cNvPr id="4" name="Picture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966312" y="4142632"/>
            <a:ext cx="5281354" cy="46816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 name="Picture 4"/>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968706" y="4704638"/>
            <a:ext cx="5677181" cy="47119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6" name="Slide Number Placeholder 5"/>
          <p:cNvSpPr>
            <a:spLocks noGrp="1"/>
          </p:cNvSpPr>
          <p:nvPr>
            <p:ph type="sldNum" sz="quarter" idx="11"/>
          </p:nvPr>
        </p:nvSpPr>
        <p:spPr/>
        <p:txBody>
          <a:bodyPr/>
          <a:lstStyle/>
          <a:p>
            <a:pPr>
              <a:defRPr/>
            </a:pPr>
            <a:fld id="{6CA5A8AD-66B9-4278-A4E9-C0262DD8FDB5}" type="slidenum">
              <a:rPr lang="en-US" altLang="zh-TW" smtClean="0"/>
              <a:pPr>
                <a:defRPr/>
              </a:pPr>
              <a:t>184</a:t>
            </a:fld>
            <a:endParaRPr lang="en-US" altLang="zh-TW" dirty="0"/>
          </a:p>
        </p:txBody>
      </p:sp>
    </p:spTree>
    <p:extLst>
      <p:ext uri="{BB962C8B-B14F-4D97-AF65-F5344CB8AC3E}">
        <p14:creationId xmlns:p14="http://schemas.microsoft.com/office/powerpoint/2010/main" val="2183357759"/>
      </p:ext>
    </p:extLst>
  </p:cSld>
  <p:clrMapOvr>
    <a:masterClrMapping/>
  </p:clrMapOvr>
  <p:transition spd="med"/>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Guessing</a:t>
            </a:r>
            <a:endParaRPr lang="en-US" dirty="0"/>
          </a:p>
        </p:txBody>
      </p:sp>
      <p:sp>
        <p:nvSpPr>
          <p:cNvPr id="3" name="Content Placeholder 2"/>
          <p:cNvSpPr>
            <a:spLocks noGrp="1"/>
          </p:cNvSpPr>
          <p:nvPr>
            <p:ph idx="1"/>
          </p:nvPr>
        </p:nvSpPr>
        <p:spPr/>
        <p:txBody>
          <a:bodyPr/>
          <a:lstStyle/>
          <a:p>
            <a:r>
              <a:rPr lang="en-US" sz="3600" dirty="0" smtClean="0"/>
              <a:t>The guessing distribution is constant and determined in advance</a:t>
            </a:r>
          </a:p>
          <a:p>
            <a:pPr lvl="1"/>
            <a:r>
              <a:rPr lang="en-US" sz="3200" dirty="0" smtClean="0"/>
              <a:t>Uniform guessing</a:t>
            </a:r>
          </a:p>
          <a:p>
            <a:pPr lvl="1"/>
            <a:r>
              <a:rPr lang="en-US" sz="3200" dirty="0" smtClean="0"/>
              <a:t>Guess based on number of other, existing assertions at the time of the source’s assertion</a:t>
            </a:r>
          </a:p>
          <a:p>
            <a:pPr lvl="2"/>
            <a:r>
              <a:rPr lang="en-US" sz="2800" dirty="0" smtClean="0"/>
              <a:t>Captures “difficulty”: just saying what everyone else was saying is easy</a:t>
            </a:r>
          </a:p>
          <a:p>
            <a:pPr lvl="1"/>
            <a:r>
              <a:rPr lang="en-US" sz="3200" dirty="0" smtClean="0"/>
              <a:t>Create based on a priori expert knowledge</a:t>
            </a:r>
            <a:endParaRPr lang="en-US" sz="3200"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185</a:t>
            </a:fld>
            <a:endParaRPr lang="en-US" altLang="zh-TW" dirty="0"/>
          </a:p>
        </p:txBody>
      </p:sp>
    </p:spTree>
    <p:extLst>
      <p:ext uri="{BB962C8B-B14F-4D97-AF65-F5344CB8AC3E}">
        <p14:creationId xmlns:p14="http://schemas.microsoft.com/office/powerpoint/2010/main" val="704741885"/>
      </p:ext>
    </p:extLst>
  </p:cSld>
  <p:clrMapOvr>
    <a:masterClrMapping/>
  </p:clrMapOvr>
  <p:transition spd="med"/>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GuessLCA</a:t>
            </a:r>
            <a:r>
              <a:rPr lang="en-US" dirty="0"/>
              <a:t> </a:t>
            </a:r>
            <a:r>
              <a:rPr lang="en-US" dirty="0" smtClean="0"/>
              <a:t>Pros/Cons</a:t>
            </a:r>
            <a:endParaRPr lang="en-US" dirty="0"/>
          </a:p>
        </p:txBody>
      </p:sp>
      <p:sp>
        <p:nvSpPr>
          <p:cNvPr id="3" name="Content Placeholder 2"/>
          <p:cNvSpPr>
            <a:spLocks noGrp="1"/>
          </p:cNvSpPr>
          <p:nvPr>
            <p:ph idx="1"/>
          </p:nvPr>
        </p:nvSpPr>
        <p:spPr/>
        <p:txBody>
          <a:bodyPr/>
          <a:lstStyle/>
          <a:p>
            <a:r>
              <a:rPr lang="en-US" sz="2800" dirty="0" smtClean="0"/>
              <a:t>Pros: tractable and effective</a:t>
            </a:r>
          </a:p>
          <a:p>
            <a:pPr lvl="1"/>
            <a:r>
              <a:rPr lang="en-US" sz="2400" dirty="0" smtClean="0"/>
              <a:t>Can optimize each </a:t>
            </a:r>
            <a:r>
              <a:rPr lang="en-US" sz="2400" dirty="0" err="1" smtClean="0">
                <a:latin typeface="Calibri"/>
              </a:rPr>
              <a:t>H</a:t>
            </a:r>
            <a:r>
              <a:rPr lang="en-US" sz="2400" baseline="-25000" dirty="0" err="1" smtClean="0">
                <a:latin typeface="Calibri"/>
              </a:rPr>
              <a:t>s</a:t>
            </a:r>
            <a:r>
              <a:rPr lang="en-US" sz="2400" dirty="0" smtClean="0"/>
              <a:t> parameter independently in the M-step via gradient ascent</a:t>
            </a:r>
          </a:p>
          <a:p>
            <a:pPr lvl="1"/>
            <a:r>
              <a:rPr lang="en-US" sz="2400" dirty="0" smtClean="0"/>
              <a:t>Accurate across broad spectrum of tasks</a:t>
            </a:r>
          </a:p>
          <a:p>
            <a:r>
              <a:rPr lang="en-US" sz="2800" dirty="0" smtClean="0"/>
              <a:t>Cons: fixed “difficulty” is limiting</a:t>
            </a:r>
          </a:p>
          <a:p>
            <a:pPr lvl="1"/>
            <a:r>
              <a:rPr lang="en-US" sz="2400" dirty="0" smtClean="0"/>
              <a:t>Can infer difficulty from estimates of latent variables</a:t>
            </a:r>
          </a:p>
          <a:p>
            <a:pPr lvl="1"/>
            <a:r>
              <a:rPr lang="en-US" sz="2400" dirty="0" smtClean="0"/>
              <a:t>A source is never expected to do worse than guessing</a:t>
            </a:r>
            <a:endParaRPr lang="en-US" sz="2400"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186</a:t>
            </a:fld>
            <a:endParaRPr lang="en-US" altLang="zh-TW" dirty="0"/>
          </a:p>
        </p:txBody>
      </p:sp>
    </p:spTree>
    <p:extLst>
      <p:ext uri="{BB962C8B-B14F-4D97-AF65-F5344CB8AC3E}">
        <p14:creationId xmlns:p14="http://schemas.microsoft.com/office/powerpoint/2010/main" val="3666967746"/>
      </p:ext>
    </p:extLst>
  </p:cSld>
  <p:clrMapOvr>
    <a:masterClrMapping/>
  </p:clrMapOvr>
  <p:transition spd="med"/>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MistakeLCA</a:t>
            </a:r>
            <a:endParaRPr lang="en-US" dirty="0"/>
          </a:p>
        </p:txBody>
      </p:sp>
      <p:sp>
        <p:nvSpPr>
          <p:cNvPr id="3" name="Content Placeholder 2"/>
          <p:cNvSpPr>
            <a:spLocks noGrp="1"/>
          </p:cNvSpPr>
          <p:nvPr>
            <p:ph idx="1"/>
          </p:nvPr>
        </p:nvSpPr>
        <p:spPr/>
        <p:txBody>
          <a:bodyPr>
            <a:normAutofit/>
          </a:bodyPr>
          <a:lstStyle/>
          <a:p>
            <a:r>
              <a:rPr lang="en-US" sz="3200" dirty="0" smtClean="0"/>
              <a:t>We can instead model difficulty explicitly</a:t>
            </a:r>
          </a:p>
          <a:p>
            <a:r>
              <a:rPr lang="en-US" sz="3200" dirty="0" smtClean="0"/>
              <a:t>Add a “difficulty” parameter D</a:t>
            </a:r>
          </a:p>
          <a:p>
            <a:pPr lvl="1"/>
            <a:r>
              <a:rPr lang="en-US" sz="2800" dirty="0" smtClean="0"/>
              <a:t>Global, </a:t>
            </a:r>
            <a:r>
              <a:rPr lang="en-US" sz="2800" dirty="0" smtClean="0">
                <a:latin typeface="Calibri"/>
              </a:rPr>
              <a:t>D</a:t>
            </a:r>
            <a:r>
              <a:rPr lang="en-US" sz="2800" baseline="-25000" dirty="0" smtClean="0">
                <a:latin typeface="Calibri"/>
              </a:rPr>
              <a:t>g</a:t>
            </a:r>
          </a:p>
          <a:p>
            <a:pPr lvl="1"/>
            <a:r>
              <a:rPr lang="en-US" sz="2800" dirty="0" smtClean="0"/>
              <a:t>Per mutual exclusion set, </a:t>
            </a:r>
            <a:r>
              <a:rPr lang="en-US" sz="2800" dirty="0" err="1" smtClean="0">
                <a:latin typeface="Calibri"/>
              </a:rPr>
              <a:t>D</a:t>
            </a:r>
            <a:r>
              <a:rPr lang="en-US" sz="2800" baseline="-25000" dirty="0" err="1" smtClean="0">
                <a:latin typeface="Calibri"/>
              </a:rPr>
              <a:t>m</a:t>
            </a:r>
            <a:endParaRPr lang="en-US" sz="2800" baseline="-25000" dirty="0" smtClean="0">
              <a:latin typeface="Calibri"/>
            </a:endParaRPr>
          </a:p>
          <a:p>
            <a:r>
              <a:rPr lang="en-US" sz="3200" dirty="0" smtClean="0"/>
              <a:t>If a source is honest </a:t>
            </a:r>
            <a:r>
              <a:rPr lang="en-US" sz="3200" i="1" dirty="0" smtClean="0"/>
              <a:t>and</a:t>
            </a:r>
            <a:r>
              <a:rPr lang="en-US" sz="3200" dirty="0" smtClean="0"/>
              <a:t> knows the answer with probability </a:t>
            </a:r>
            <a:r>
              <a:rPr lang="en-US" sz="3200" dirty="0" err="1" smtClean="0">
                <a:latin typeface="Calibri"/>
              </a:rPr>
              <a:t>H</a:t>
            </a:r>
            <a:r>
              <a:rPr lang="en-US" sz="3200" baseline="-25000" dirty="0" err="1" smtClean="0">
                <a:latin typeface="Calibri"/>
              </a:rPr>
              <a:t>s</a:t>
            </a:r>
            <a:r>
              <a:rPr lang="en-US" sz="3200" dirty="0" smtClean="0"/>
              <a:t> </a:t>
            </a:r>
            <a:r>
              <a:rPr lang="en-US" sz="3200" dirty="0" smtClean="0">
                <a:latin typeface="cmsy10"/>
              </a:rPr>
              <a:t>¢</a:t>
            </a:r>
            <a:r>
              <a:rPr lang="en-US" sz="3200" dirty="0" smtClean="0"/>
              <a:t> D, it asserts the correct claim</a:t>
            </a:r>
          </a:p>
          <a:p>
            <a:r>
              <a:rPr lang="en-US" sz="3200" dirty="0" smtClean="0"/>
              <a:t>Otherwise, chooses a claim according to a </a:t>
            </a:r>
            <a:r>
              <a:rPr lang="en-US" sz="3200" i="1" dirty="0" smtClean="0"/>
              <a:t>mistake distribution</a:t>
            </a:r>
            <a:r>
              <a:rPr lang="en-US" sz="3200" dirty="0" smtClean="0"/>
              <a:t>:</a:t>
            </a:r>
            <a:endParaRPr lang="en-US" sz="3200" dirty="0"/>
          </a:p>
        </p:txBody>
      </p:sp>
      <p:pic>
        <p:nvPicPr>
          <p:cNvPr id="4" name="Picture 3"/>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4420153" y="5562600"/>
            <a:ext cx="1402345" cy="45684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 name="Slide Number Placeholder 4"/>
          <p:cNvSpPr>
            <a:spLocks noGrp="1"/>
          </p:cNvSpPr>
          <p:nvPr>
            <p:ph type="sldNum" sz="quarter" idx="11"/>
          </p:nvPr>
        </p:nvSpPr>
        <p:spPr/>
        <p:txBody>
          <a:bodyPr/>
          <a:lstStyle/>
          <a:p>
            <a:pPr>
              <a:defRPr/>
            </a:pPr>
            <a:fld id="{6CA5A8AD-66B9-4278-A4E9-C0262DD8FDB5}" type="slidenum">
              <a:rPr lang="en-US" altLang="zh-TW" smtClean="0"/>
              <a:pPr>
                <a:defRPr/>
              </a:pPr>
              <a:t>187</a:t>
            </a:fld>
            <a:endParaRPr lang="en-US" altLang="zh-TW" dirty="0"/>
          </a:p>
        </p:txBody>
      </p:sp>
    </p:spTree>
    <p:extLst>
      <p:ext uri="{BB962C8B-B14F-4D97-AF65-F5344CB8AC3E}">
        <p14:creationId xmlns:p14="http://schemas.microsoft.com/office/powerpoint/2010/main" val="1380310562"/>
      </p:ext>
    </p:extLst>
  </p:cSld>
  <p:clrMapOvr>
    <a:masterClrMapping/>
  </p:clrMapOvr>
  <p:transition spd="med"/>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MistakeLCA</a:t>
            </a:r>
            <a:endParaRPr lang="en-US" dirty="0"/>
          </a:p>
        </p:txBody>
      </p:sp>
      <p:sp>
        <p:nvSpPr>
          <p:cNvPr id="3" name="Content Placeholder 2"/>
          <p:cNvSpPr>
            <a:spLocks noGrp="1"/>
          </p:cNvSpPr>
          <p:nvPr>
            <p:ph idx="1"/>
          </p:nvPr>
        </p:nvSpPr>
        <p:spPr>
          <a:xfrm>
            <a:off x="457200" y="1066800"/>
            <a:ext cx="8229600" cy="4953000"/>
          </a:xfrm>
        </p:spPr>
        <p:txBody>
          <a:bodyPr/>
          <a:lstStyle/>
          <a:p>
            <a:r>
              <a:rPr lang="en-US" sz="3200" dirty="0" smtClean="0"/>
              <a:t> </a:t>
            </a:r>
          </a:p>
          <a:p>
            <a:r>
              <a:rPr lang="en-US" sz="3200" dirty="0" smtClean="0"/>
              <a:t> </a:t>
            </a:r>
          </a:p>
          <a:p>
            <a:endParaRPr lang="en-US" sz="3200" dirty="0"/>
          </a:p>
          <a:p>
            <a:r>
              <a:rPr lang="en-US" sz="3200" dirty="0" smtClean="0"/>
              <a:t>Pro: </a:t>
            </a:r>
            <a:r>
              <a:rPr lang="en-US" sz="3200" dirty="0"/>
              <a:t>models difficulty directly</a:t>
            </a:r>
          </a:p>
          <a:p>
            <a:r>
              <a:rPr lang="en-US" sz="3200" dirty="0" smtClean="0"/>
              <a:t>Con: does not distinguish between intentional lies and honest mistakes</a:t>
            </a:r>
            <a:endParaRPr lang="en-US" sz="3200" dirty="0"/>
          </a:p>
          <a:p>
            <a:endParaRPr lang="en-US" sz="3200" dirty="0"/>
          </a:p>
        </p:txBody>
      </p:sp>
      <p:pic>
        <p:nvPicPr>
          <p:cNvPr id="4" name="Picture 3"/>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847380" y="1210683"/>
            <a:ext cx="2728346" cy="46779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 name="Picture 4"/>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848780" y="1772689"/>
            <a:ext cx="6282003" cy="47045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6" name="Slide Number Placeholder 5"/>
          <p:cNvSpPr>
            <a:spLocks noGrp="1"/>
          </p:cNvSpPr>
          <p:nvPr>
            <p:ph type="sldNum" sz="quarter" idx="11"/>
          </p:nvPr>
        </p:nvSpPr>
        <p:spPr/>
        <p:txBody>
          <a:bodyPr/>
          <a:lstStyle/>
          <a:p>
            <a:pPr>
              <a:defRPr/>
            </a:pPr>
            <a:fld id="{6CA5A8AD-66B9-4278-A4E9-C0262DD8FDB5}" type="slidenum">
              <a:rPr lang="en-US" altLang="zh-TW" smtClean="0"/>
              <a:pPr>
                <a:defRPr/>
              </a:pPr>
              <a:t>188</a:t>
            </a:fld>
            <a:endParaRPr lang="en-US" altLang="zh-TW" dirty="0"/>
          </a:p>
        </p:txBody>
      </p:sp>
    </p:spTree>
    <p:extLst>
      <p:ext uri="{BB962C8B-B14F-4D97-AF65-F5344CB8AC3E}">
        <p14:creationId xmlns:p14="http://schemas.microsoft.com/office/powerpoint/2010/main" val="1058755003"/>
      </p:ext>
    </p:extLst>
  </p:cSld>
  <p:clrMapOvr>
    <a:masterClrMapping/>
  </p:clrMapOvr>
  <p:transition spd="med"/>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LieLCA</a:t>
            </a:r>
            <a:endParaRPr lang="en-US" dirty="0"/>
          </a:p>
        </p:txBody>
      </p:sp>
      <p:sp>
        <p:nvSpPr>
          <p:cNvPr id="3" name="Content Placeholder 2"/>
          <p:cNvSpPr>
            <a:spLocks noGrp="1"/>
          </p:cNvSpPr>
          <p:nvPr>
            <p:ph idx="1"/>
          </p:nvPr>
        </p:nvSpPr>
        <p:spPr>
          <a:xfrm>
            <a:off x="457200" y="1143000"/>
            <a:ext cx="8229600" cy="4953000"/>
          </a:xfrm>
        </p:spPr>
        <p:txBody>
          <a:bodyPr/>
          <a:lstStyle/>
          <a:p>
            <a:r>
              <a:rPr lang="en-US" sz="3200" dirty="0" smtClean="0"/>
              <a:t>Distinguish intentional lies from mistakes</a:t>
            </a:r>
          </a:p>
          <a:p>
            <a:pPr lvl="1"/>
            <a:r>
              <a:rPr lang="en-US" sz="2800" dirty="0" smtClean="0"/>
              <a:t>Lies follow the distribution:</a:t>
            </a:r>
          </a:p>
          <a:p>
            <a:pPr lvl="1"/>
            <a:r>
              <a:rPr lang="en-US" sz="2800" dirty="0" smtClean="0"/>
              <a:t>Mistakes follow a guess </a:t>
            </a:r>
            <a:r>
              <a:rPr lang="en-US" sz="2800" dirty="0" smtClean="0">
                <a:latin typeface="Calibri"/>
              </a:rPr>
              <a:t>distribution</a:t>
            </a:r>
            <a:endParaRPr lang="en-US" sz="2800" baseline="-25000" dirty="0" smtClean="0">
              <a:latin typeface="Calibri"/>
            </a:endParaRPr>
          </a:p>
          <a:p>
            <a:endParaRPr lang="en-US" sz="3200" dirty="0"/>
          </a:p>
        </p:txBody>
      </p:sp>
      <p:pic>
        <p:nvPicPr>
          <p:cNvPr id="4" name="Picture 3"/>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5381651" y="1843368"/>
            <a:ext cx="1218240" cy="40704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aphicFrame>
        <p:nvGraphicFramePr>
          <p:cNvPr id="6" name="Table 5"/>
          <p:cNvGraphicFramePr>
            <a:graphicFrameLocks noGrp="1"/>
          </p:cNvGraphicFramePr>
          <p:nvPr>
            <p:extLst>
              <p:ext uri="{D42A27DB-BD31-4B8C-83A1-F6EECF244321}">
                <p14:modId xmlns:p14="http://schemas.microsoft.com/office/powerpoint/2010/main" val="401557147"/>
              </p:ext>
            </p:extLst>
          </p:nvPr>
        </p:nvGraphicFramePr>
        <p:xfrm>
          <a:off x="609600" y="3200400"/>
          <a:ext cx="7162800" cy="2667000"/>
        </p:xfrm>
        <a:graphic>
          <a:graphicData uri="http://schemas.openxmlformats.org/drawingml/2006/table">
            <a:tbl>
              <a:tblPr firstRow="1" bandRow="1">
                <a:tableStyleId>{5C22544A-7EE6-4342-B048-85BDC9FD1C3A}</a:tableStyleId>
              </a:tblPr>
              <a:tblGrid>
                <a:gridCol w="2514600"/>
                <a:gridCol w="2286000"/>
                <a:gridCol w="2362200"/>
              </a:tblGrid>
              <a:tr h="889000">
                <a:tc>
                  <a:txBody>
                    <a:bodyPr/>
                    <a:lstStyle/>
                    <a:p>
                      <a:pPr algn="ctr"/>
                      <a:endParaRPr lang="en-US" sz="2000" dirty="0"/>
                    </a:p>
                  </a:txBody>
                  <a:tcPr anchor="ctr">
                    <a:solidFill>
                      <a:schemeClr val="bg1"/>
                    </a:solidFill>
                  </a:tcPr>
                </a:tc>
                <a:tc>
                  <a:txBody>
                    <a:bodyPr/>
                    <a:lstStyle/>
                    <a:p>
                      <a:pPr algn="ctr"/>
                      <a:r>
                        <a:rPr lang="en-US" sz="2000" dirty="0" smtClean="0"/>
                        <a:t>Knows</a:t>
                      </a:r>
                      <a:r>
                        <a:rPr lang="en-US" sz="2000" baseline="0" dirty="0" smtClean="0"/>
                        <a:t> Answer</a:t>
                      </a:r>
                    </a:p>
                    <a:p>
                      <a:pPr algn="ctr"/>
                      <a:r>
                        <a:rPr lang="en-US" sz="2000" baseline="0" dirty="0" smtClean="0"/>
                        <a:t>(probability = D)</a:t>
                      </a:r>
                      <a:endParaRPr lang="en-US" sz="2000" dirty="0"/>
                    </a:p>
                  </a:txBody>
                  <a:tcPr anchor="ctr">
                    <a:solidFill>
                      <a:schemeClr val="tx2">
                        <a:lumMod val="60000"/>
                        <a:lumOff val="40000"/>
                      </a:schemeClr>
                    </a:solidFill>
                  </a:tcPr>
                </a:tc>
                <a:tc>
                  <a:txBody>
                    <a:bodyPr/>
                    <a:lstStyle/>
                    <a:p>
                      <a:pPr algn="ctr"/>
                      <a:r>
                        <a:rPr lang="en-US" sz="2000" dirty="0" smtClean="0"/>
                        <a:t>Doesn’t Know</a:t>
                      </a:r>
                    </a:p>
                    <a:p>
                      <a:pPr algn="ctr"/>
                      <a:r>
                        <a:rPr lang="en-US" sz="2000" dirty="0" smtClean="0"/>
                        <a:t>(probability = 1 - D)</a:t>
                      </a:r>
                      <a:endParaRPr lang="en-US" sz="2000" dirty="0"/>
                    </a:p>
                  </a:txBody>
                  <a:tcPr anchor="ctr">
                    <a:solidFill>
                      <a:schemeClr val="tx2">
                        <a:lumMod val="60000"/>
                        <a:lumOff val="40000"/>
                      </a:schemeClr>
                    </a:solidFill>
                  </a:tcPr>
                </a:tc>
              </a:tr>
              <a:tr h="889000">
                <a:tc>
                  <a:txBody>
                    <a:bodyPr/>
                    <a:lstStyle/>
                    <a:p>
                      <a:pPr algn="ctr"/>
                      <a:r>
                        <a:rPr lang="en-US" sz="2000" b="1" dirty="0" smtClean="0">
                          <a:solidFill>
                            <a:schemeClr val="bg1"/>
                          </a:solidFill>
                        </a:rPr>
                        <a:t>Honest</a:t>
                      </a:r>
                    </a:p>
                    <a:p>
                      <a:pPr algn="ctr"/>
                      <a:r>
                        <a:rPr lang="en-US" sz="2000" b="1" dirty="0" smtClean="0">
                          <a:solidFill>
                            <a:schemeClr val="bg1"/>
                          </a:solidFill>
                        </a:rPr>
                        <a:t>(probability = </a:t>
                      </a:r>
                      <a:r>
                        <a:rPr lang="en-US" sz="2000" b="1" dirty="0" err="1" smtClean="0">
                          <a:solidFill>
                            <a:schemeClr val="bg1"/>
                          </a:solidFill>
                          <a:latin typeface="+mn-lt"/>
                        </a:rPr>
                        <a:t>H</a:t>
                      </a:r>
                      <a:r>
                        <a:rPr lang="en-US" sz="2000" b="1" baseline="-25000" dirty="0" err="1" smtClean="0">
                          <a:solidFill>
                            <a:schemeClr val="bg1"/>
                          </a:solidFill>
                          <a:latin typeface="+mn-lt"/>
                        </a:rPr>
                        <a:t>s</a:t>
                      </a:r>
                      <a:r>
                        <a:rPr lang="en-US" sz="2000" b="1" dirty="0" smtClean="0">
                          <a:solidFill>
                            <a:schemeClr val="bg1"/>
                          </a:solidFill>
                        </a:rPr>
                        <a:t>)</a:t>
                      </a:r>
                      <a:endParaRPr lang="en-US" sz="2000" b="1" dirty="0">
                        <a:solidFill>
                          <a:schemeClr val="bg1"/>
                        </a:solidFill>
                      </a:endParaRPr>
                    </a:p>
                  </a:txBody>
                  <a:tcPr anchor="ctr">
                    <a:solidFill>
                      <a:schemeClr val="tx2">
                        <a:lumMod val="60000"/>
                        <a:lumOff val="40000"/>
                      </a:schemeClr>
                    </a:solidFill>
                  </a:tcPr>
                </a:tc>
                <a:tc>
                  <a:txBody>
                    <a:bodyPr/>
                    <a:lstStyle/>
                    <a:p>
                      <a:pPr algn="ctr"/>
                      <a:r>
                        <a:rPr lang="en-US" sz="2000" dirty="0" smtClean="0"/>
                        <a:t>Asserts true claim</a:t>
                      </a:r>
                      <a:endParaRPr lang="en-US" sz="2000" dirty="0"/>
                    </a:p>
                  </a:txBody>
                  <a:tcPr anchor="ctr"/>
                </a:tc>
                <a:tc>
                  <a:txBody>
                    <a:bodyPr/>
                    <a:lstStyle/>
                    <a:p>
                      <a:pPr algn="ctr"/>
                      <a:r>
                        <a:rPr lang="en-US" sz="2000" dirty="0" smtClean="0"/>
                        <a:t>Guesses</a:t>
                      </a:r>
                      <a:endParaRPr lang="en-US" sz="2000" dirty="0"/>
                    </a:p>
                  </a:txBody>
                  <a:tcPr anchor="ctr"/>
                </a:tc>
              </a:tr>
              <a:tr h="889000">
                <a:tc>
                  <a:txBody>
                    <a:bodyPr/>
                    <a:lstStyle/>
                    <a:p>
                      <a:pPr algn="ctr"/>
                      <a:r>
                        <a:rPr lang="en-US" sz="2000" b="1" dirty="0" smtClean="0">
                          <a:solidFill>
                            <a:schemeClr val="bg1"/>
                          </a:solidFill>
                        </a:rPr>
                        <a:t>Dishonest</a:t>
                      </a:r>
                    </a:p>
                    <a:p>
                      <a:pPr algn="ctr"/>
                      <a:r>
                        <a:rPr lang="en-US" sz="2000" b="1" dirty="0" smtClean="0">
                          <a:solidFill>
                            <a:schemeClr val="bg1"/>
                          </a:solidFill>
                        </a:rPr>
                        <a:t>(probability =</a:t>
                      </a:r>
                      <a:r>
                        <a:rPr lang="en-US" sz="2000" b="1" baseline="0" dirty="0" smtClean="0">
                          <a:solidFill>
                            <a:schemeClr val="bg1"/>
                          </a:solidFill>
                        </a:rPr>
                        <a:t> 1 -</a:t>
                      </a:r>
                      <a:r>
                        <a:rPr lang="en-US" sz="2000" b="1" dirty="0" smtClean="0">
                          <a:solidFill>
                            <a:schemeClr val="bg1"/>
                          </a:solidFill>
                        </a:rPr>
                        <a:t> </a:t>
                      </a:r>
                      <a:r>
                        <a:rPr lang="en-US" sz="2000" b="1" dirty="0" err="1" smtClean="0">
                          <a:solidFill>
                            <a:schemeClr val="bg1"/>
                          </a:solidFill>
                          <a:latin typeface="+mn-lt"/>
                        </a:rPr>
                        <a:t>H</a:t>
                      </a:r>
                      <a:r>
                        <a:rPr lang="en-US" sz="2000" b="1" baseline="-25000" dirty="0" err="1" smtClean="0">
                          <a:solidFill>
                            <a:schemeClr val="bg1"/>
                          </a:solidFill>
                          <a:latin typeface="+mn-lt"/>
                        </a:rPr>
                        <a:t>s</a:t>
                      </a:r>
                      <a:r>
                        <a:rPr lang="en-US" sz="2000" b="1" dirty="0" smtClean="0">
                          <a:solidFill>
                            <a:schemeClr val="bg1"/>
                          </a:solidFill>
                        </a:rPr>
                        <a:t>)</a:t>
                      </a:r>
                    </a:p>
                  </a:txBody>
                  <a:tcPr anchor="ctr">
                    <a:solidFill>
                      <a:schemeClr val="tx2">
                        <a:lumMod val="60000"/>
                        <a:lumOff val="40000"/>
                      </a:schemeClr>
                    </a:solidFill>
                  </a:tcPr>
                </a:tc>
                <a:tc>
                  <a:txBody>
                    <a:bodyPr/>
                    <a:lstStyle/>
                    <a:p>
                      <a:pPr algn="ctr"/>
                      <a:r>
                        <a:rPr lang="en-US" sz="2000" dirty="0" smtClean="0"/>
                        <a:t>Lies</a:t>
                      </a:r>
                      <a:endParaRPr lang="en-US" sz="2000" dirty="0"/>
                    </a:p>
                  </a:txBody>
                  <a:tcPr anchor="ctr"/>
                </a:tc>
                <a:tc>
                  <a:txBody>
                    <a:bodyPr/>
                    <a:lstStyle/>
                    <a:p>
                      <a:pPr algn="ctr"/>
                      <a:r>
                        <a:rPr lang="en-US" sz="2000" dirty="0" smtClean="0"/>
                        <a:t>Guesses</a:t>
                      </a:r>
                      <a:endParaRPr lang="en-US" sz="2000" dirty="0"/>
                    </a:p>
                  </a:txBody>
                  <a:tcPr anchor="ctr"/>
                </a:tc>
              </a:tr>
            </a:tbl>
          </a:graphicData>
        </a:graphic>
      </p:graphicFrame>
      <p:sp>
        <p:nvSpPr>
          <p:cNvPr id="5" name="Slide Number Placeholder 4"/>
          <p:cNvSpPr>
            <a:spLocks noGrp="1"/>
          </p:cNvSpPr>
          <p:nvPr>
            <p:ph type="sldNum" sz="quarter" idx="11"/>
          </p:nvPr>
        </p:nvSpPr>
        <p:spPr/>
        <p:txBody>
          <a:bodyPr/>
          <a:lstStyle/>
          <a:p>
            <a:pPr>
              <a:defRPr/>
            </a:pPr>
            <a:fld id="{6CA5A8AD-66B9-4278-A4E9-C0262DD8FDB5}" type="slidenum">
              <a:rPr lang="en-US" altLang="zh-TW" smtClean="0"/>
              <a:pPr>
                <a:defRPr/>
              </a:pPr>
              <a:t>189</a:t>
            </a:fld>
            <a:endParaRPr lang="en-US" altLang="zh-TW" dirty="0"/>
          </a:p>
        </p:txBody>
      </p:sp>
    </p:spTree>
    <p:extLst>
      <p:ext uri="{BB962C8B-B14F-4D97-AF65-F5344CB8AC3E}">
        <p14:creationId xmlns:p14="http://schemas.microsoft.com/office/powerpoint/2010/main" val="401526673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152400" y="457200"/>
            <a:ext cx="8610600" cy="533400"/>
          </a:xfrm>
        </p:spPr>
        <p:txBody>
          <a:bodyPr anchor="t"/>
          <a:lstStyle/>
          <a:p>
            <a:pPr eaLnBrk="1" hangingPunct="1"/>
            <a:r>
              <a:rPr lang="en-US" dirty="0" smtClean="0"/>
              <a:t>Summary of Introduction</a:t>
            </a:r>
            <a:endParaRPr lang="en-IN" dirty="0" smtClean="0"/>
          </a:p>
        </p:txBody>
      </p:sp>
      <p:sp>
        <p:nvSpPr>
          <p:cNvPr id="67588" name="Content Placeholder 2"/>
          <p:cNvSpPr>
            <a:spLocks noGrp="1"/>
          </p:cNvSpPr>
          <p:nvPr>
            <p:ph idx="4294967295"/>
          </p:nvPr>
        </p:nvSpPr>
        <p:spPr>
          <a:xfrm>
            <a:off x="457200" y="990600"/>
            <a:ext cx="8382000" cy="5181600"/>
          </a:xfrm>
        </p:spPr>
        <p:txBody>
          <a:bodyPr/>
          <a:lstStyle/>
          <a:p>
            <a:pPr marL="0" indent="0" eaLnBrk="1" hangingPunct="1">
              <a:buNone/>
              <a:defRPr/>
            </a:pPr>
            <a:endParaRPr lang="en-US" dirty="0" smtClean="0">
              <a:solidFill>
                <a:srgbClr val="0033CC"/>
              </a:solidFill>
            </a:endParaRPr>
          </a:p>
          <a:p>
            <a:pPr eaLnBrk="1" hangingPunct="1">
              <a:defRPr/>
            </a:pPr>
            <a:r>
              <a:rPr lang="en-US" dirty="0" smtClean="0">
                <a:solidFill>
                  <a:srgbClr val="0033CC"/>
                </a:solidFill>
              </a:rPr>
              <a:t>Trustworthiness of information </a:t>
            </a:r>
            <a:r>
              <a:rPr lang="en-US" dirty="0" smtClean="0"/>
              <a:t>comes up in the context of </a:t>
            </a:r>
            <a:r>
              <a:rPr lang="en-US" b="1" dirty="0" smtClean="0"/>
              <a:t>social media</a:t>
            </a:r>
            <a:r>
              <a:rPr lang="en-US" dirty="0" smtClean="0"/>
              <a:t>, but also in the context of the “</a:t>
            </a:r>
            <a:r>
              <a:rPr lang="en-US" b="1" dirty="0" smtClean="0"/>
              <a:t>standard</a:t>
            </a:r>
            <a:r>
              <a:rPr lang="en-US" dirty="0" smtClean="0"/>
              <a:t>” media</a:t>
            </a:r>
          </a:p>
          <a:p>
            <a:pPr eaLnBrk="1" hangingPunct="1">
              <a:defRPr/>
            </a:pPr>
            <a:r>
              <a:rPr lang="en-US" dirty="0" smtClean="0"/>
              <a:t>Trustworthiness comes with huge </a:t>
            </a:r>
            <a:r>
              <a:rPr lang="en-US" b="1" dirty="0" smtClean="0"/>
              <a:t>Societal Implications</a:t>
            </a:r>
          </a:p>
          <a:p>
            <a:pPr marL="0" indent="0" eaLnBrk="1" hangingPunct="1">
              <a:buNone/>
              <a:defRPr/>
            </a:pPr>
            <a:endParaRPr lang="en-US" b="1" dirty="0" smtClean="0"/>
          </a:p>
          <a:p>
            <a:pPr eaLnBrk="1" hangingPunct="1">
              <a:defRPr/>
            </a:pPr>
            <a:r>
              <a:rPr lang="en-US" dirty="0" smtClean="0"/>
              <a:t>We will address some </a:t>
            </a:r>
            <a:r>
              <a:rPr lang="en-US" dirty="0"/>
              <a:t>of the Key Scientific &amp; Technological obstacles</a:t>
            </a:r>
            <a:endParaRPr lang="en-US" dirty="0" smtClean="0"/>
          </a:p>
          <a:p>
            <a:pPr lvl="1" eaLnBrk="1" hangingPunct="1">
              <a:defRPr/>
            </a:pPr>
            <a:r>
              <a:rPr lang="en-US" dirty="0" smtClean="0"/>
              <a:t>Algorithmic Issues  </a:t>
            </a:r>
          </a:p>
          <a:p>
            <a:pPr lvl="1" eaLnBrk="1" hangingPunct="1">
              <a:defRPr/>
            </a:pPr>
            <a:r>
              <a:rPr lang="en-US" dirty="0" smtClean="0"/>
              <a:t>Human-Computer Interaction Issues</a:t>
            </a:r>
          </a:p>
          <a:p>
            <a:pPr lvl="1" eaLnBrk="1" hangingPunct="1">
              <a:defRPr/>
            </a:pPr>
            <a:r>
              <a:rPr lang="en-US" dirty="0" smtClean="0">
                <a:solidFill>
                  <a:srgbClr val="FF0000"/>
                </a:solidFill>
              </a:rPr>
              <a:t>** </a:t>
            </a:r>
            <a:r>
              <a:rPr lang="en-US" dirty="0" smtClean="0"/>
              <a:t>What is Trustworthiness? </a:t>
            </a:r>
          </a:p>
          <a:p>
            <a:pPr eaLnBrk="1" hangingPunct="1">
              <a:defRPr/>
            </a:pPr>
            <a:endParaRPr lang="en-US" dirty="0" smtClean="0"/>
          </a:p>
          <a:p>
            <a:pPr eaLnBrk="1" hangingPunct="1">
              <a:defRPr/>
            </a:pPr>
            <a:r>
              <a:rPr lang="en-US" dirty="0" smtClean="0"/>
              <a:t>A lot can (and should) be done.</a:t>
            </a:r>
          </a:p>
          <a:p>
            <a:pPr lvl="1" eaLnBrk="1" hangingPunct="1">
              <a:defRPr/>
            </a:pPr>
            <a:endParaRPr lang="en-IN" sz="1800" dirty="0" smtClean="0"/>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19</a:t>
            </a:fld>
            <a:endParaRPr lang="en-US" altLang="zh-TW"/>
          </a:p>
        </p:txBody>
      </p:sp>
    </p:spTree>
    <p:extLst>
      <p:ext uri="{BB962C8B-B14F-4D97-AF65-F5344CB8AC3E}">
        <p14:creationId xmlns:p14="http://schemas.microsoft.com/office/powerpoint/2010/main" val="2372209532"/>
      </p:ext>
    </p:extLst>
  </p:cSld>
  <p:clrMapOvr>
    <a:masterClrMapping/>
  </p:clrMapOvr>
  <p:transition spd="med"/>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LieLCA</a:t>
            </a:r>
            <a:endParaRPr lang="en-US" dirty="0"/>
          </a:p>
        </p:txBody>
      </p:sp>
      <p:sp>
        <p:nvSpPr>
          <p:cNvPr id="3" name="Content Placeholder 2"/>
          <p:cNvSpPr>
            <a:spLocks noGrp="1"/>
          </p:cNvSpPr>
          <p:nvPr>
            <p:ph idx="1"/>
          </p:nvPr>
        </p:nvSpPr>
        <p:spPr/>
        <p:txBody>
          <a:bodyPr/>
          <a:lstStyle/>
          <a:p>
            <a:r>
              <a:rPr lang="en-US" dirty="0" smtClean="0"/>
              <a:t>“Lie” doesn’t necessarily mean malice</a:t>
            </a:r>
          </a:p>
          <a:p>
            <a:pPr lvl="1"/>
            <a:r>
              <a:rPr lang="en-US" dirty="0" smtClean="0"/>
              <a:t> Difference in subjective truth</a:t>
            </a:r>
          </a:p>
          <a:p>
            <a:r>
              <a:rPr lang="en-US" dirty="0" smtClean="0"/>
              <a:t> </a:t>
            </a:r>
          </a:p>
          <a:p>
            <a:r>
              <a:rPr lang="en-US" dirty="0"/>
              <a:t> </a:t>
            </a:r>
            <a:endParaRPr lang="en-US" dirty="0" smtClean="0"/>
          </a:p>
          <a:p>
            <a:endParaRPr lang="en-US" dirty="0"/>
          </a:p>
        </p:txBody>
      </p:sp>
      <p:pic>
        <p:nvPicPr>
          <p:cNvPr id="4" name="Picture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859999" y="2024827"/>
            <a:ext cx="5452395" cy="46742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 name="Picture 4"/>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859085" y="2581467"/>
            <a:ext cx="3136059" cy="46971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Picture 6"/>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2820314" y="3080528"/>
            <a:ext cx="5798941" cy="4693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6" name="Slide Number Placeholder 5"/>
          <p:cNvSpPr>
            <a:spLocks noGrp="1"/>
          </p:cNvSpPr>
          <p:nvPr>
            <p:ph type="sldNum" sz="quarter" idx="11"/>
          </p:nvPr>
        </p:nvSpPr>
        <p:spPr/>
        <p:txBody>
          <a:bodyPr/>
          <a:lstStyle/>
          <a:p>
            <a:pPr>
              <a:defRPr/>
            </a:pPr>
            <a:fld id="{6CA5A8AD-66B9-4278-A4E9-C0262DD8FDB5}" type="slidenum">
              <a:rPr lang="en-US" altLang="zh-TW" smtClean="0"/>
              <a:pPr>
                <a:defRPr/>
              </a:pPr>
              <a:t>190</a:t>
            </a:fld>
            <a:endParaRPr lang="en-US" altLang="zh-TW" dirty="0"/>
          </a:p>
        </p:txBody>
      </p:sp>
    </p:spTree>
    <p:extLst>
      <p:ext uri="{BB962C8B-B14F-4D97-AF65-F5344CB8AC3E}">
        <p14:creationId xmlns:p14="http://schemas.microsoft.com/office/powerpoint/2010/main" val="3758545476"/>
      </p:ext>
    </p:extLst>
  </p:cSld>
  <p:clrMapOvr>
    <a:masterClrMapping/>
  </p:clrMapOvr>
  <p:transition spd="med"/>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0"/>
            <a:ext cx="8229600" cy="1143000"/>
          </a:xfrm>
        </p:spPr>
        <p:txBody>
          <a:bodyPr/>
          <a:lstStyle/>
          <a:p>
            <a:r>
              <a:rPr lang="en-US" dirty="0" smtClean="0"/>
              <a:t>Experiments</a:t>
            </a:r>
            <a:endParaRPr lang="en-US" dirty="0"/>
          </a:p>
        </p:txBody>
      </p:sp>
      <p:sp>
        <p:nvSpPr>
          <p:cNvPr id="3" name="Slide Number Placeholder 2"/>
          <p:cNvSpPr>
            <a:spLocks noGrp="1"/>
          </p:cNvSpPr>
          <p:nvPr>
            <p:ph type="sldNum" sz="quarter" idx="11"/>
          </p:nvPr>
        </p:nvSpPr>
        <p:spPr/>
        <p:txBody>
          <a:bodyPr/>
          <a:lstStyle/>
          <a:p>
            <a:pPr>
              <a:defRPr/>
            </a:pPr>
            <a:fld id="{6CA5A8AD-66B9-4278-A4E9-C0262DD8FDB5}" type="slidenum">
              <a:rPr lang="en-US" altLang="zh-TW" smtClean="0"/>
              <a:pPr>
                <a:defRPr/>
              </a:pPr>
              <a:t>191</a:t>
            </a:fld>
            <a:endParaRPr lang="en-US" altLang="zh-TW" dirty="0"/>
          </a:p>
        </p:txBody>
      </p:sp>
    </p:spTree>
    <p:extLst>
      <p:ext uri="{BB962C8B-B14F-4D97-AF65-F5344CB8AC3E}">
        <p14:creationId xmlns:p14="http://schemas.microsoft.com/office/powerpoint/2010/main" val="613953331"/>
      </p:ext>
    </p:extLst>
  </p:cSld>
  <p:clrMapOvr>
    <a:masterClrMapping/>
  </p:clrMapOvr>
  <p:transition spd="med"/>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r>
              <a:rPr lang="en-US" dirty="0" smtClean="0"/>
              <a:t>Book authors from bookseller websites</a:t>
            </a:r>
          </a:p>
          <a:p>
            <a:r>
              <a:rPr lang="en-US" dirty="0" smtClean="0"/>
              <a:t>Population </a:t>
            </a:r>
            <a:r>
              <a:rPr lang="en-US" dirty="0" err="1" smtClean="0"/>
              <a:t>infoboxes</a:t>
            </a:r>
            <a:r>
              <a:rPr lang="en-US" dirty="0" smtClean="0"/>
              <a:t> from Wikipedia</a:t>
            </a:r>
          </a:p>
          <a:p>
            <a:r>
              <a:rPr lang="en-US" dirty="0" smtClean="0"/>
              <a:t>Stock performance predictions from analysts</a:t>
            </a:r>
          </a:p>
          <a:p>
            <a:r>
              <a:rPr lang="en-US" dirty="0" smtClean="0"/>
              <a:t>Supreme Court predictions from law students</a:t>
            </a:r>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192</a:t>
            </a:fld>
            <a:endParaRPr lang="en-US" altLang="zh-TW" dirty="0"/>
          </a:p>
        </p:txBody>
      </p:sp>
    </p:spTree>
    <p:extLst>
      <p:ext uri="{BB962C8B-B14F-4D97-AF65-F5344CB8AC3E}">
        <p14:creationId xmlns:p14="http://schemas.microsoft.com/office/powerpoint/2010/main" val="3325300748"/>
      </p:ext>
    </p:extLst>
  </p:cSld>
  <p:clrMapOvr>
    <a:masterClrMapping/>
  </p:clrMapOvr>
  <p:transition spd="med"/>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712746241"/>
              </p:ext>
            </p:extLst>
          </p:nvPr>
        </p:nvGraphicFramePr>
        <p:xfrm>
          <a:off x="381000" y="1066800"/>
          <a:ext cx="86106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Book Authorship</a:t>
            </a:r>
            <a:endParaRPr lang="en-US" dirty="0"/>
          </a:p>
        </p:txBody>
      </p:sp>
      <p:sp>
        <p:nvSpPr>
          <p:cNvPr id="3" name="Slide Number Placeholder 2"/>
          <p:cNvSpPr>
            <a:spLocks noGrp="1"/>
          </p:cNvSpPr>
          <p:nvPr>
            <p:ph type="sldNum" sz="quarter" idx="11"/>
          </p:nvPr>
        </p:nvSpPr>
        <p:spPr/>
        <p:txBody>
          <a:bodyPr/>
          <a:lstStyle/>
          <a:p>
            <a:pPr>
              <a:defRPr/>
            </a:pPr>
            <a:fld id="{6CA5A8AD-66B9-4278-A4E9-C0262DD8FDB5}" type="slidenum">
              <a:rPr lang="en-US" altLang="zh-TW" smtClean="0"/>
              <a:pPr>
                <a:defRPr/>
              </a:pPr>
              <a:t>193</a:t>
            </a:fld>
            <a:endParaRPr lang="en-US" altLang="zh-TW" dirty="0"/>
          </a:p>
        </p:txBody>
      </p:sp>
      <p:sp>
        <p:nvSpPr>
          <p:cNvPr id="5" name="TextBox 4"/>
          <p:cNvSpPr txBox="1"/>
          <p:nvPr/>
        </p:nvSpPr>
        <p:spPr>
          <a:xfrm>
            <a:off x="2286000" y="1147226"/>
            <a:ext cx="1624163" cy="400110"/>
          </a:xfrm>
          <a:prstGeom prst="rect">
            <a:avLst/>
          </a:prstGeom>
          <a:solidFill>
            <a:srgbClr val="FFFF66"/>
          </a:solidFill>
          <a:ln>
            <a:solidFill>
              <a:schemeClr val="bg2"/>
            </a:solidFill>
          </a:ln>
        </p:spPr>
        <p:txBody>
          <a:bodyPr wrap="none" rtlCol="0">
            <a:spAutoFit/>
          </a:bodyPr>
          <a:lstStyle/>
          <a:p>
            <a:r>
              <a:rPr lang="en-US" sz="2000" dirty="0" smtClean="0"/>
              <a:t>Fact-Finders</a:t>
            </a:r>
            <a:endParaRPr lang="en-US" sz="2000" dirty="0"/>
          </a:p>
        </p:txBody>
      </p:sp>
    </p:spTree>
    <p:extLst>
      <p:ext uri="{BB962C8B-B14F-4D97-AF65-F5344CB8AC3E}">
        <p14:creationId xmlns:p14="http://schemas.microsoft.com/office/powerpoint/2010/main" val="1819986284"/>
      </p:ext>
    </p:extLst>
  </p:cSld>
  <p:clrMapOvr>
    <a:masterClrMapping/>
  </p:clrMapOvr>
  <p:transition spd="med"/>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of Cities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396284292"/>
              </p:ext>
            </p:extLst>
          </p:nvPr>
        </p:nvGraphicFramePr>
        <p:xfrm>
          <a:off x="228600" y="1371600"/>
          <a:ext cx="87630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1"/>
          </p:nvPr>
        </p:nvSpPr>
        <p:spPr/>
        <p:txBody>
          <a:bodyPr/>
          <a:lstStyle/>
          <a:p>
            <a:pPr>
              <a:defRPr/>
            </a:pPr>
            <a:fld id="{6CA5A8AD-66B9-4278-A4E9-C0262DD8FDB5}" type="slidenum">
              <a:rPr lang="en-US" altLang="zh-TW" smtClean="0"/>
              <a:pPr>
                <a:defRPr/>
              </a:pPr>
              <a:t>194</a:t>
            </a:fld>
            <a:endParaRPr lang="en-US" altLang="zh-TW" dirty="0"/>
          </a:p>
        </p:txBody>
      </p:sp>
      <p:sp>
        <p:nvSpPr>
          <p:cNvPr id="5" name="TextBox 4"/>
          <p:cNvSpPr txBox="1"/>
          <p:nvPr/>
        </p:nvSpPr>
        <p:spPr>
          <a:xfrm>
            <a:off x="2286000" y="1147226"/>
            <a:ext cx="1624163" cy="400110"/>
          </a:xfrm>
          <a:prstGeom prst="rect">
            <a:avLst/>
          </a:prstGeom>
          <a:solidFill>
            <a:srgbClr val="FFFF66"/>
          </a:solidFill>
          <a:ln>
            <a:solidFill>
              <a:schemeClr val="bg2"/>
            </a:solidFill>
          </a:ln>
        </p:spPr>
        <p:txBody>
          <a:bodyPr wrap="none" rtlCol="0">
            <a:spAutoFit/>
          </a:bodyPr>
          <a:lstStyle/>
          <a:p>
            <a:r>
              <a:rPr lang="en-US" sz="2000" dirty="0" smtClean="0"/>
              <a:t>Fact-Finders</a:t>
            </a:r>
            <a:endParaRPr lang="en-US" sz="2000" dirty="0"/>
          </a:p>
        </p:txBody>
      </p:sp>
      <p:sp>
        <p:nvSpPr>
          <p:cNvPr id="6" name="TextBox 4"/>
          <p:cNvSpPr txBox="1"/>
          <p:nvPr/>
        </p:nvSpPr>
        <p:spPr>
          <a:xfrm>
            <a:off x="6096000" y="1154000"/>
            <a:ext cx="1568314" cy="400110"/>
          </a:xfrm>
          <a:prstGeom prst="rect">
            <a:avLst/>
          </a:prstGeom>
          <a:solidFill>
            <a:srgbClr val="FFFF66"/>
          </a:solidFill>
          <a:ln>
            <a:solidFill>
              <a:schemeClr val="bg2"/>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latin typeface="Arial" pitchFamily="34" charset="0"/>
                <a:cs typeface="Arial" pitchFamily="34" charset="0"/>
              </a:rPr>
              <a:t>LCA Models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816285801"/>
      </p:ext>
    </p:extLst>
  </p:cSld>
  <p:clrMapOvr>
    <a:masterClrMapping/>
  </p:clrMapOvr>
  <p:transition spd="med"/>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Performance Prediction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764180480"/>
              </p:ext>
            </p:extLst>
          </p:nvPr>
        </p:nvGraphicFramePr>
        <p:xfrm>
          <a:off x="228600" y="1219200"/>
          <a:ext cx="86868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1"/>
          </p:nvPr>
        </p:nvSpPr>
        <p:spPr/>
        <p:txBody>
          <a:bodyPr/>
          <a:lstStyle/>
          <a:p>
            <a:pPr>
              <a:defRPr/>
            </a:pPr>
            <a:fld id="{6CA5A8AD-66B9-4278-A4E9-C0262DD8FDB5}" type="slidenum">
              <a:rPr lang="en-US" altLang="zh-TW" smtClean="0"/>
              <a:pPr>
                <a:defRPr/>
              </a:pPr>
              <a:t>195</a:t>
            </a:fld>
            <a:endParaRPr lang="en-US" altLang="zh-TW" dirty="0"/>
          </a:p>
        </p:txBody>
      </p:sp>
      <p:sp>
        <p:nvSpPr>
          <p:cNvPr id="5" name="TextBox 4"/>
          <p:cNvSpPr txBox="1"/>
          <p:nvPr/>
        </p:nvSpPr>
        <p:spPr>
          <a:xfrm>
            <a:off x="2286000" y="1147226"/>
            <a:ext cx="1624163" cy="400110"/>
          </a:xfrm>
          <a:prstGeom prst="rect">
            <a:avLst/>
          </a:prstGeom>
          <a:solidFill>
            <a:srgbClr val="FFFF66"/>
          </a:solidFill>
          <a:ln>
            <a:solidFill>
              <a:schemeClr val="bg2"/>
            </a:solidFill>
          </a:ln>
        </p:spPr>
        <p:txBody>
          <a:bodyPr wrap="none" rtlCol="0">
            <a:spAutoFit/>
          </a:bodyPr>
          <a:lstStyle/>
          <a:p>
            <a:r>
              <a:rPr lang="en-US" sz="2000" dirty="0" smtClean="0"/>
              <a:t>Fact-Finders</a:t>
            </a:r>
            <a:endParaRPr lang="en-US" sz="2000" dirty="0"/>
          </a:p>
        </p:txBody>
      </p:sp>
      <p:sp>
        <p:nvSpPr>
          <p:cNvPr id="6" name="TextBox 4"/>
          <p:cNvSpPr txBox="1"/>
          <p:nvPr/>
        </p:nvSpPr>
        <p:spPr>
          <a:xfrm>
            <a:off x="6019800" y="1147226"/>
            <a:ext cx="1568314" cy="400110"/>
          </a:xfrm>
          <a:prstGeom prst="rect">
            <a:avLst/>
          </a:prstGeom>
          <a:solidFill>
            <a:srgbClr val="FFFF66"/>
          </a:solidFill>
          <a:ln>
            <a:solidFill>
              <a:schemeClr val="bg2"/>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latin typeface="Arial" pitchFamily="34" charset="0"/>
                <a:cs typeface="Arial" pitchFamily="34" charset="0"/>
              </a:rPr>
              <a:t>LCA Models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66328342"/>
      </p:ext>
    </p:extLst>
  </p:cSld>
  <p:clrMapOvr>
    <a:masterClrMapping/>
  </p:clrMapOvr>
  <p:transition spd="med"/>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SCOTUS Prediction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870683179"/>
              </p:ext>
            </p:extLst>
          </p:nvPr>
        </p:nvGraphicFramePr>
        <p:xfrm>
          <a:off x="304800" y="1172370"/>
          <a:ext cx="86106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1"/>
          </p:nvPr>
        </p:nvSpPr>
        <p:spPr/>
        <p:txBody>
          <a:bodyPr/>
          <a:lstStyle/>
          <a:p>
            <a:pPr>
              <a:defRPr/>
            </a:pPr>
            <a:fld id="{6CA5A8AD-66B9-4278-A4E9-C0262DD8FDB5}" type="slidenum">
              <a:rPr lang="en-US" altLang="zh-TW" smtClean="0"/>
              <a:pPr>
                <a:defRPr/>
              </a:pPr>
              <a:t>196</a:t>
            </a:fld>
            <a:endParaRPr lang="en-US" altLang="zh-TW" dirty="0"/>
          </a:p>
        </p:txBody>
      </p:sp>
      <p:sp>
        <p:nvSpPr>
          <p:cNvPr id="5" name="TextBox 4"/>
          <p:cNvSpPr txBox="1"/>
          <p:nvPr/>
        </p:nvSpPr>
        <p:spPr>
          <a:xfrm>
            <a:off x="2743200" y="1060112"/>
            <a:ext cx="1624163" cy="400110"/>
          </a:xfrm>
          <a:prstGeom prst="rect">
            <a:avLst/>
          </a:prstGeom>
          <a:solidFill>
            <a:srgbClr val="FFFF66"/>
          </a:solidFill>
          <a:ln>
            <a:solidFill>
              <a:schemeClr val="bg2"/>
            </a:solidFill>
          </a:ln>
        </p:spPr>
        <p:txBody>
          <a:bodyPr wrap="none" rtlCol="0">
            <a:spAutoFit/>
          </a:bodyPr>
          <a:lstStyle/>
          <a:p>
            <a:r>
              <a:rPr lang="en-US" sz="2000" dirty="0" smtClean="0"/>
              <a:t>Fact-Finders</a:t>
            </a:r>
            <a:endParaRPr lang="en-US" sz="2000" dirty="0"/>
          </a:p>
        </p:txBody>
      </p:sp>
      <p:sp>
        <p:nvSpPr>
          <p:cNvPr id="6" name="TextBox 4"/>
          <p:cNvSpPr txBox="1"/>
          <p:nvPr/>
        </p:nvSpPr>
        <p:spPr>
          <a:xfrm>
            <a:off x="7162800" y="1030486"/>
            <a:ext cx="1568314" cy="400110"/>
          </a:xfrm>
          <a:prstGeom prst="rect">
            <a:avLst/>
          </a:prstGeom>
          <a:solidFill>
            <a:srgbClr val="FFFF66"/>
          </a:solidFill>
          <a:ln>
            <a:solidFill>
              <a:schemeClr val="bg2"/>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latin typeface="Arial" pitchFamily="34" charset="0"/>
                <a:cs typeface="Arial" pitchFamily="34" charset="0"/>
              </a:rPr>
              <a:t>LCA Models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724748914"/>
      </p:ext>
    </p:extLst>
  </p:cSld>
  <p:clrMapOvr>
    <a:masterClrMapping/>
  </p:clrMapOvr>
  <p:transition spd="med"/>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800" dirty="0" smtClean="0"/>
              <a:t>LCA models outperform state-of-the-art</a:t>
            </a:r>
          </a:p>
          <a:p>
            <a:pPr lvl="1"/>
            <a:r>
              <a:rPr lang="en-US" sz="2400" dirty="0" smtClean="0"/>
              <a:t>Domain knowledge informs choice of LCA model</a:t>
            </a:r>
          </a:p>
          <a:p>
            <a:pPr lvl="1"/>
            <a:r>
              <a:rPr lang="en-US" sz="2400" dirty="0" err="1" smtClean="0"/>
              <a:t>GuessLCA</a:t>
            </a:r>
            <a:r>
              <a:rPr lang="en-US" sz="2400" dirty="0"/>
              <a:t> </a:t>
            </a:r>
            <a:r>
              <a:rPr lang="en-US" sz="2400" dirty="0" smtClean="0"/>
              <a:t>has high accuracy across range of domains, with low computational cost</a:t>
            </a:r>
          </a:p>
          <a:p>
            <a:pPr lvl="2"/>
            <a:r>
              <a:rPr lang="en-US" sz="2200" dirty="0" smtClean="0"/>
              <a:t>Recommended!</a:t>
            </a:r>
          </a:p>
          <a:p>
            <a:r>
              <a:rPr lang="en-US" sz="2800" dirty="0" smtClean="0"/>
              <a:t>Easily extended with new features of both the sources and claims</a:t>
            </a:r>
          </a:p>
          <a:p>
            <a:r>
              <a:rPr lang="en-US" sz="2800" dirty="0" smtClean="0"/>
              <a:t>Generative story makes decisions “explainable” to users</a:t>
            </a:r>
          </a:p>
          <a:p>
            <a:endParaRPr lang="en-US" sz="2800" dirty="0" smtClean="0"/>
          </a:p>
          <a:p>
            <a:endParaRPr lang="en-US" sz="2800"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197</a:t>
            </a:fld>
            <a:endParaRPr lang="en-US" altLang="zh-TW" dirty="0"/>
          </a:p>
        </p:txBody>
      </p:sp>
    </p:spTree>
    <p:extLst>
      <p:ext uri="{BB962C8B-B14F-4D97-AF65-F5344CB8AC3E}">
        <p14:creationId xmlns:p14="http://schemas.microsoft.com/office/powerpoint/2010/main" val="2098498451"/>
      </p:ext>
    </p:extLst>
  </p:cSld>
  <p:clrMapOvr>
    <a:masterClrMapping/>
  </p:clrMapOvr>
  <p:transition spd="med"/>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69743539"/>
              </p:ext>
            </p:extLst>
          </p:nvPr>
        </p:nvGraphicFramePr>
        <p:xfrm>
          <a:off x="731838" y="3276600"/>
          <a:ext cx="77724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Conclusion</a:t>
            </a:r>
            <a:endParaRPr lang="en-US" sz="2400" dirty="0" smtClean="0"/>
          </a:p>
        </p:txBody>
      </p:sp>
      <p:sp>
        <p:nvSpPr>
          <p:cNvPr id="215043" name="Content Placeholder 14"/>
          <p:cNvSpPr>
            <a:spLocks noGrp="1"/>
          </p:cNvSpPr>
          <p:nvPr>
            <p:ph idx="4294967295"/>
          </p:nvPr>
        </p:nvSpPr>
        <p:spPr>
          <a:xfrm>
            <a:off x="457200" y="1219200"/>
            <a:ext cx="8305800" cy="5029200"/>
          </a:xfrm>
        </p:spPr>
        <p:txBody>
          <a:bodyPr/>
          <a:lstStyle/>
          <a:p>
            <a:r>
              <a:rPr lang="en-US" sz="2400" dirty="0" smtClean="0"/>
              <a:t>Generalized, constrained fact-finders, and Latent Credibility Analysis, allow increasingly </a:t>
            </a:r>
            <a:r>
              <a:rPr lang="en-US" sz="2400" b="1" dirty="0" smtClean="0"/>
              <a:t>more informed trust decisions</a:t>
            </a:r>
          </a:p>
          <a:p>
            <a:r>
              <a:rPr lang="en-US" dirty="0" smtClean="0"/>
              <a:t>But at the cost of complexity!</a:t>
            </a:r>
          </a:p>
          <a:p>
            <a:endParaRPr lang="en-US" sz="2400" dirty="0" smtClean="0"/>
          </a:p>
          <a:p>
            <a:pPr lvl="2"/>
            <a:endParaRPr lang="en-US" sz="1800" dirty="0" smtClean="0"/>
          </a:p>
        </p:txBody>
      </p:sp>
      <p:sp>
        <p:nvSpPr>
          <p:cNvPr id="3" name="Right Arrow 2"/>
          <p:cNvSpPr/>
          <p:nvPr/>
        </p:nvSpPr>
        <p:spPr>
          <a:xfrm>
            <a:off x="762000" y="5791200"/>
            <a:ext cx="914400" cy="304800"/>
          </a:xfrm>
          <a:prstGeom prst="rightArrow">
            <a:avLst/>
          </a:prstGeom>
          <a:solidFill>
            <a:srgbClr val="0000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76400" y="5757446"/>
            <a:ext cx="7231467" cy="338554"/>
          </a:xfrm>
          <a:prstGeom prst="rect">
            <a:avLst/>
          </a:prstGeom>
          <a:noFill/>
        </p:spPr>
        <p:txBody>
          <a:bodyPr wrap="none" rtlCol="0">
            <a:spAutoFit/>
          </a:bodyPr>
          <a:lstStyle/>
          <a:p>
            <a:r>
              <a:rPr lang="en-US" sz="1600" b="0" dirty="0" smtClean="0"/>
              <a:t>Increasing </a:t>
            </a:r>
            <a:r>
              <a:rPr lang="en-US" sz="1600" b="1" dirty="0" smtClean="0">
                <a:solidFill>
                  <a:srgbClr val="008000"/>
                </a:solidFill>
              </a:rPr>
              <a:t>information utilization</a:t>
            </a:r>
            <a:r>
              <a:rPr lang="en-US" sz="1600" b="0" dirty="0" smtClean="0"/>
              <a:t>, </a:t>
            </a:r>
            <a:r>
              <a:rPr lang="en-US" sz="1600" b="1" dirty="0" smtClean="0">
                <a:solidFill>
                  <a:srgbClr val="008000"/>
                </a:solidFill>
              </a:rPr>
              <a:t>performance</a:t>
            </a:r>
            <a:r>
              <a:rPr lang="en-US" sz="1600" b="0" dirty="0" smtClean="0"/>
              <a:t>, </a:t>
            </a:r>
            <a:r>
              <a:rPr lang="en-US" sz="1600" b="1" dirty="0" smtClean="0">
                <a:solidFill>
                  <a:srgbClr val="008000"/>
                </a:solidFill>
              </a:rPr>
              <a:t>flexibility</a:t>
            </a:r>
            <a:r>
              <a:rPr lang="en-US" sz="1600" b="0" dirty="0" smtClean="0"/>
              <a:t> and </a:t>
            </a:r>
            <a:r>
              <a:rPr lang="en-US" sz="1600" b="1" dirty="0" smtClean="0">
                <a:solidFill>
                  <a:srgbClr val="C00000"/>
                </a:solidFill>
              </a:rPr>
              <a:t>complexity</a:t>
            </a:r>
            <a:endParaRPr lang="en-US" sz="1600" b="1" dirty="0">
              <a:solidFill>
                <a:srgbClr val="C00000"/>
              </a:solidFill>
            </a:endParaRPr>
          </a:p>
        </p:txBody>
      </p:sp>
      <p:sp>
        <p:nvSpPr>
          <p:cNvPr id="4" name="Slide Number Placeholder 3"/>
          <p:cNvSpPr>
            <a:spLocks noGrp="1"/>
          </p:cNvSpPr>
          <p:nvPr>
            <p:ph type="sldNum" sz="quarter" idx="11"/>
          </p:nvPr>
        </p:nvSpPr>
        <p:spPr/>
        <p:txBody>
          <a:bodyPr/>
          <a:lstStyle/>
          <a:p>
            <a:pPr>
              <a:defRPr/>
            </a:pPr>
            <a:fld id="{A2339191-6377-4EDD-81B3-5CAFA9A9EC31}" type="slidenum">
              <a:rPr lang="en-US" altLang="zh-TW" smtClean="0"/>
              <a:pPr>
                <a:defRPr/>
              </a:pPr>
              <a:t>198</a:t>
            </a:fld>
            <a:endParaRPr lang="en-US" altLang="zh-TW" dirty="0"/>
          </a:p>
        </p:txBody>
      </p:sp>
    </p:spTree>
    <p:extLst>
      <p:ext uri="{BB962C8B-B14F-4D97-AF65-F5344CB8AC3E}">
        <p14:creationId xmlns:p14="http://schemas.microsoft.com/office/powerpoint/2010/main" val="4097517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p:txBody>
          <a:bodyPr/>
          <a:lstStyle/>
          <a:p>
            <a:r>
              <a:rPr lang="en-US" dirty="0" smtClean="0"/>
              <a:t>Source-based Trustworthiness </a:t>
            </a:r>
          </a:p>
          <a:p>
            <a:endParaRPr lang="en-US" dirty="0"/>
          </a:p>
          <a:p>
            <a:r>
              <a:rPr lang="en-US" dirty="0" smtClean="0"/>
              <a:t>Basic Trustworthiness Framework </a:t>
            </a:r>
          </a:p>
          <a:p>
            <a:pPr lvl="1"/>
            <a:r>
              <a:rPr lang="en-US" dirty="0" smtClean="0"/>
              <a:t>Basic Fact-finding approaches</a:t>
            </a:r>
          </a:p>
          <a:p>
            <a:pPr lvl="1"/>
            <a:r>
              <a:rPr lang="en-US" dirty="0" smtClean="0"/>
              <a:t>Basic probabilistic approaches</a:t>
            </a:r>
          </a:p>
          <a:p>
            <a:pPr marL="0" indent="0">
              <a:buNone/>
            </a:pPr>
            <a:endParaRPr lang="en-US" dirty="0" smtClean="0"/>
          </a:p>
          <a:p>
            <a:r>
              <a:rPr lang="en-US" dirty="0" smtClean="0"/>
              <a:t>Integrating Textual Evidence</a:t>
            </a:r>
          </a:p>
          <a:p>
            <a:pPr marL="0" indent="0">
              <a:buNone/>
            </a:pPr>
            <a:endParaRPr lang="en-US" dirty="0"/>
          </a:p>
          <a:p>
            <a:r>
              <a:rPr lang="en-US" dirty="0" smtClean="0"/>
              <a:t>Informed Trustworthiness Approaches</a:t>
            </a:r>
          </a:p>
          <a:p>
            <a:pPr lvl="1"/>
            <a:r>
              <a:rPr lang="en-US" dirty="0" smtClean="0"/>
              <a:t>Adding prior knowledge, more information, structure</a:t>
            </a:r>
          </a:p>
          <a:p>
            <a:r>
              <a:rPr lang="en-US" dirty="0" smtClean="0"/>
              <a:t>Perception and Presentation of Trustworthiness</a:t>
            </a:r>
            <a:endParaRPr lang="en-US" dirty="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199</a:t>
            </a:fld>
            <a:endParaRPr lang="en-US" altLang="zh-TW" dirty="0"/>
          </a:p>
        </p:txBody>
      </p:sp>
      <p:sp>
        <p:nvSpPr>
          <p:cNvPr id="5" name="Right Arrow 4"/>
          <p:cNvSpPr/>
          <p:nvPr/>
        </p:nvSpPr>
        <p:spPr>
          <a:xfrm>
            <a:off x="18144" y="5486400"/>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334000" y="1752600"/>
            <a:ext cx="3733800" cy="1714402"/>
            <a:chOff x="228600" y="1143000"/>
            <a:chExt cx="8688214" cy="4267200"/>
          </a:xfrm>
        </p:grpSpPr>
        <p:sp>
          <p:nvSpPr>
            <p:cNvPr id="30" name="Rounded Rectangle 29"/>
            <p:cNvSpPr/>
            <p:nvPr/>
          </p:nvSpPr>
          <p:spPr>
            <a:xfrm>
              <a:off x="228600" y="1143000"/>
              <a:ext cx="6096000" cy="42672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810000" y="14478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2" name="Rounded Rectangle 31"/>
            <p:cNvSpPr/>
            <p:nvPr/>
          </p:nvSpPr>
          <p:spPr>
            <a:xfrm>
              <a:off x="3733800" y="15240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3" name="Rounded Rectangle 32"/>
            <p:cNvSpPr/>
            <p:nvPr/>
          </p:nvSpPr>
          <p:spPr>
            <a:xfrm>
              <a:off x="3657600" y="16002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4" name="Rounded Rectangle 33"/>
            <p:cNvSpPr/>
            <p:nvPr/>
          </p:nvSpPr>
          <p:spPr>
            <a:xfrm>
              <a:off x="3593233" y="16764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5" name="Oval 34"/>
            <p:cNvSpPr/>
            <p:nvPr/>
          </p:nvSpPr>
          <p:spPr>
            <a:xfrm>
              <a:off x="304800" y="13716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sp>
          <p:nvSpPr>
            <p:cNvPr id="36" name="Oval 35"/>
            <p:cNvSpPr/>
            <p:nvPr/>
          </p:nvSpPr>
          <p:spPr>
            <a:xfrm>
              <a:off x="381000" y="14478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sp>
          <p:nvSpPr>
            <p:cNvPr id="37" name="Oval 36"/>
            <p:cNvSpPr/>
            <p:nvPr/>
          </p:nvSpPr>
          <p:spPr>
            <a:xfrm>
              <a:off x="457200" y="15240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grpSp>
          <p:nvGrpSpPr>
            <p:cNvPr id="38" name="Group 37"/>
            <p:cNvGrpSpPr/>
            <p:nvPr/>
          </p:nvGrpSpPr>
          <p:grpSpPr>
            <a:xfrm>
              <a:off x="7618185" y="2286000"/>
              <a:ext cx="1298629" cy="1852249"/>
              <a:chOff x="7532158" y="1066490"/>
              <a:chExt cx="1298629" cy="1852249"/>
            </a:xfrm>
          </p:grpSpPr>
          <p:sp>
            <p:nvSpPr>
              <p:cNvPr id="44" name="Rectangle 43"/>
              <p:cNvSpPr/>
              <p:nvPr/>
            </p:nvSpPr>
            <p:spPr>
              <a:xfrm>
                <a:off x="7532158" y="2438400"/>
                <a:ext cx="1288143" cy="480339"/>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6600"/>
                  </a:solidFill>
                </a:endParaRPr>
              </a:p>
            </p:txBody>
          </p:sp>
          <p:pic>
            <p:nvPicPr>
              <p:cNvPr id="45" name="Picture 2" descr="C:\Program Files\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2644" y="1066490"/>
                <a:ext cx="1288143" cy="13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Flowchart: Multidocument 38"/>
            <p:cNvSpPr/>
            <p:nvPr/>
          </p:nvSpPr>
          <p:spPr>
            <a:xfrm>
              <a:off x="1943100" y="3733218"/>
              <a:ext cx="2171700" cy="1524582"/>
            </a:xfrm>
            <a:prstGeom prst="flowChartMultidocumen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p:cNvCxnSpPr>
              <a:stCxn id="34" idx="2"/>
              <a:endCxn id="39" idx="0"/>
            </p:cNvCxnSpPr>
            <p:nvPr/>
          </p:nvCxnSpPr>
          <p:spPr>
            <a:xfrm flipH="1">
              <a:off x="3178355" y="2514600"/>
              <a:ext cx="1595978" cy="12186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9" idx="0"/>
              <a:endCxn id="37" idx="4"/>
            </p:cNvCxnSpPr>
            <p:nvPr/>
          </p:nvCxnSpPr>
          <p:spPr>
            <a:xfrm flipH="1" flipV="1">
              <a:off x="1371600" y="2667000"/>
              <a:ext cx="1806755" cy="10662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1"/>
              <a:endCxn id="37" idx="6"/>
            </p:cNvCxnSpPr>
            <p:nvPr/>
          </p:nvCxnSpPr>
          <p:spPr>
            <a:xfrm flipH="1">
              <a:off x="2286000" y="2095500"/>
              <a:ext cx="1307233" cy="0"/>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sp>
          <p:nvSpPr>
            <p:cNvPr id="43" name="Right Arrow 42"/>
            <p:cNvSpPr/>
            <p:nvPr/>
          </p:nvSpPr>
          <p:spPr>
            <a:xfrm>
              <a:off x="6466112" y="2972692"/>
              <a:ext cx="1001487" cy="3728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914400" y="3364468"/>
            <a:ext cx="966931" cy="369332"/>
          </a:xfrm>
          <a:prstGeom prst="rect">
            <a:avLst/>
          </a:prstGeom>
          <a:solidFill>
            <a:srgbClr val="FFFFCC"/>
          </a:solidFill>
          <a:ln>
            <a:solidFill>
              <a:schemeClr val="bg2"/>
            </a:solidFill>
          </a:ln>
        </p:spPr>
        <p:txBody>
          <a:bodyPr wrap="none" rtlCol="0">
            <a:spAutoFit/>
          </a:bodyPr>
          <a:lstStyle/>
          <a:p>
            <a:r>
              <a:rPr lang="en-US" dirty="0" smtClean="0"/>
              <a:t>BREAK</a:t>
            </a:r>
            <a:endParaRPr lang="en-US" dirty="0"/>
          </a:p>
        </p:txBody>
      </p:sp>
    </p:spTree>
    <p:extLst>
      <p:ext uri="{BB962C8B-B14F-4D97-AF65-F5344CB8AC3E}">
        <p14:creationId xmlns:p14="http://schemas.microsoft.com/office/powerpoint/2010/main" val="359208360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685800" y="5029200"/>
            <a:ext cx="7086600" cy="533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0" name="Content Placeholder 2"/>
          <p:cNvSpPr>
            <a:spLocks noGrp="1"/>
          </p:cNvSpPr>
          <p:nvPr>
            <p:ph idx="4294967295"/>
          </p:nvPr>
        </p:nvSpPr>
        <p:spPr>
          <a:xfrm>
            <a:off x="457200" y="990600"/>
            <a:ext cx="8229600" cy="4953000"/>
          </a:xfrm>
        </p:spPr>
        <p:txBody>
          <a:bodyPr/>
          <a:lstStyle/>
          <a:p>
            <a:endParaRPr lang="en-US" sz="2000" dirty="0" smtClean="0"/>
          </a:p>
          <a:p>
            <a:r>
              <a:rPr lang="en-US" dirty="0" smtClean="0"/>
              <a:t>A lot of research efforts over the last few years target the question of how to </a:t>
            </a:r>
            <a:r>
              <a:rPr lang="en-US" dirty="0" smtClean="0">
                <a:solidFill>
                  <a:srgbClr val="0000FF"/>
                </a:solidFill>
              </a:rPr>
              <a:t>make sense of data.</a:t>
            </a:r>
          </a:p>
          <a:p>
            <a:endParaRPr lang="en-US" dirty="0" smtClean="0">
              <a:solidFill>
                <a:srgbClr val="0033CC"/>
              </a:solidFill>
            </a:endParaRPr>
          </a:p>
          <a:p>
            <a:r>
              <a:rPr lang="en-US" dirty="0" smtClean="0"/>
              <a:t>For the most part, the focus is on unstructured data, and the goal is to </a:t>
            </a:r>
            <a:r>
              <a:rPr lang="en-US" dirty="0" smtClean="0">
                <a:solidFill>
                  <a:srgbClr val="0000FF"/>
                </a:solidFill>
              </a:rPr>
              <a:t>understand what a document says </a:t>
            </a:r>
            <a:r>
              <a:rPr lang="en-US" dirty="0" smtClean="0"/>
              <a:t>with some level of certainty</a:t>
            </a:r>
            <a:r>
              <a:rPr lang="en-US" dirty="0" smtClean="0">
                <a:solidFill>
                  <a:srgbClr val="0000FF"/>
                </a:solidFill>
              </a:rPr>
              <a:t>:</a:t>
            </a:r>
            <a:r>
              <a:rPr lang="en-US" b="0" dirty="0" smtClean="0">
                <a:solidFill>
                  <a:srgbClr val="0000FF"/>
                </a:solidFill>
              </a:rPr>
              <a:t>            [data </a:t>
            </a:r>
            <a:r>
              <a:rPr lang="en-US" b="0" dirty="0">
                <a:solidFill>
                  <a:srgbClr val="0000FF"/>
                </a:solidFill>
                <a:sym typeface="Wingdings" pitchFamily="2" charset="2"/>
              </a:rPr>
              <a:t> meaning] </a:t>
            </a:r>
            <a:endParaRPr lang="en-US" b="0" dirty="0" smtClean="0">
              <a:solidFill>
                <a:srgbClr val="0000FF"/>
              </a:solidFill>
              <a:sym typeface="Wingdings" pitchFamily="2" charset="2"/>
            </a:endParaRPr>
          </a:p>
          <a:p>
            <a:endParaRPr lang="en-US" dirty="0">
              <a:solidFill>
                <a:srgbClr val="0033CC"/>
              </a:solidFill>
              <a:sym typeface="Wingdings" pitchFamily="2" charset="2"/>
            </a:endParaRPr>
          </a:p>
          <a:p>
            <a:pPr marL="342900" lvl="2" indent="-342900">
              <a:buSzPct val="75000"/>
            </a:pPr>
            <a:endParaRPr lang="en-US" sz="2400" b="0" dirty="0" smtClean="0"/>
          </a:p>
          <a:p>
            <a:pPr marL="342900" lvl="2" indent="-342900">
              <a:buSzPct val="75000"/>
            </a:pPr>
            <a:r>
              <a:rPr lang="en-US" sz="2400" b="0" dirty="0" smtClean="0"/>
              <a:t>Only recently we have started to consider the importance of </a:t>
            </a:r>
            <a:r>
              <a:rPr lang="en-US" sz="2400" dirty="0" smtClean="0">
                <a:solidFill>
                  <a:srgbClr val="FF0000"/>
                </a:solidFill>
              </a:rPr>
              <a:t>what</a:t>
            </a:r>
            <a:r>
              <a:rPr lang="en-US" sz="2400" dirty="0" smtClean="0"/>
              <a:t> </a:t>
            </a:r>
            <a:r>
              <a:rPr lang="en-US" sz="2400" dirty="0"/>
              <a:t>should we </a:t>
            </a:r>
            <a:r>
              <a:rPr lang="en-US" sz="2400" dirty="0">
                <a:solidFill>
                  <a:srgbClr val="0000FF"/>
                </a:solidFill>
              </a:rPr>
              <a:t>believe</a:t>
            </a:r>
            <a:r>
              <a:rPr lang="en-US" sz="2400" dirty="0"/>
              <a:t>, and </a:t>
            </a:r>
            <a:r>
              <a:rPr lang="en-US" sz="2400" dirty="0">
                <a:solidFill>
                  <a:srgbClr val="FF0000"/>
                </a:solidFill>
              </a:rPr>
              <a:t>who</a:t>
            </a:r>
            <a:r>
              <a:rPr lang="en-US" sz="2400" dirty="0"/>
              <a:t> should we </a:t>
            </a:r>
            <a:r>
              <a:rPr lang="en-US" sz="2400" dirty="0">
                <a:solidFill>
                  <a:srgbClr val="0000FF"/>
                </a:solidFill>
              </a:rPr>
              <a:t>trust</a:t>
            </a:r>
            <a:r>
              <a:rPr lang="en-US" sz="2400" dirty="0" smtClean="0"/>
              <a:t>?</a:t>
            </a:r>
            <a:endParaRPr lang="en-US" dirty="0" smtClean="0"/>
          </a:p>
        </p:txBody>
      </p:sp>
      <p:sp>
        <p:nvSpPr>
          <p:cNvPr id="37891" name="Title 1"/>
          <p:cNvSpPr>
            <a:spLocks noGrp="1"/>
          </p:cNvSpPr>
          <p:nvPr>
            <p:ph type="title" idx="4294967295"/>
          </p:nvPr>
        </p:nvSpPr>
        <p:spPr/>
        <p:txBody>
          <a:bodyPr/>
          <a:lstStyle/>
          <a:p>
            <a:r>
              <a:rPr lang="en-US" dirty="0" smtClean="0"/>
              <a:t>Knowing what to Believe </a:t>
            </a:r>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2</a:t>
            </a:fld>
            <a:endParaRPr lang="en-US" altLang="zh-TW"/>
          </a:p>
        </p:txBody>
      </p:sp>
    </p:spTree>
    <p:extLst>
      <p:ext uri="{BB962C8B-B14F-4D97-AF65-F5344CB8AC3E}">
        <p14:creationId xmlns:p14="http://schemas.microsoft.com/office/powerpoint/2010/main" val="3707790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 of Trustworthiness</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20</a:t>
            </a:fld>
            <a:endParaRPr lang="en-US" altLang="zh-TW" dirty="0"/>
          </a:p>
        </p:txBody>
      </p:sp>
      <p:sp>
        <p:nvSpPr>
          <p:cNvPr id="46" name="Rounded Rectangle 45"/>
          <p:cNvSpPr/>
          <p:nvPr/>
        </p:nvSpPr>
        <p:spPr>
          <a:xfrm>
            <a:off x="228600" y="1143000"/>
            <a:ext cx="6096000" cy="42672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810000" y="14478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31" name="Rounded Rectangle 30"/>
          <p:cNvSpPr/>
          <p:nvPr/>
        </p:nvSpPr>
        <p:spPr>
          <a:xfrm>
            <a:off x="3733800" y="15240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30" name="Rounded Rectangle 29"/>
          <p:cNvSpPr/>
          <p:nvPr/>
        </p:nvSpPr>
        <p:spPr>
          <a:xfrm>
            <a:off x="3657600" y="16002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6" name="Rounded Rectangle 5"/>
          <p:cNvSpPr/>
          <p:nvPr/>
        </p:nvSpPr>
        <p:spPr>
          <a:xfrm>
            <a:off x="3593233" y="16764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36" name="Oval 35"/>
          <p:cNvSpPr/>
          <p:nvPr/>
        </p:nvSpPr>
        <p:spPr>
          <a:xfrm>
            <a:off x="304800" y="13716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Source</a:t>
            </a:r>
            <a:endParaRPr lang="en-US" sz="2800" b="1" dirty="0">
              <a:solidFill>
                <a:srgbClr val="002060"/>
              </a:solidFill>
            </a:endParaRPr>
          </a:p>
        </p:txBody>
      </p:sp>
      <p:sp>
        <p:nvSpPr>
          <p:cNvPr id="35" name="Oval 34"/>
          <p:cNvSpPr/>
          <p:nvPr/>
        </p:nvSpPr>
        <p:spPr>
          <a:xfrm>
            <a:off x="381000" y="14478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Source</a:t>
            </a:r>
            <a:endParaRPr lang="en-US" sz="2800" b="1" dirty="0">
              <a:solidFill>
                <a:srgbClr val="002060"/>
              </a:solidFill>
            </a:endParaRPr>
          </a:p>
        </p:txBody>
      </p:sp>
      <p:sp>
        <p:nvSpPr>
          <p:cNvPr id="7" name="Oval 6"/>
          <p:cNvSpPr/>
          <p:nvPr/>
        </p:nvSpPr>
        <p:spPr>
          <a:xfrm>
            <a:off x="457200" y="15240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Source</a:t>
            </a:r>
            <a:endParaRPr lang="en-US" sz="2800" b="1" dirty="0">
              <a:solidFill>
                <a:srgbClr val="002060"/>
              </a:solidFill>
            </a:endParaRPr>
          </a:p>
        </p:txBody>
      </p:sp>
      <p:grpSp>
        <p:nvGrpSpPr>
          <p:cNvPr id="51" name="Group 50"/>
          <p:cNvGrpSpPr/>
          <p:nvPr/>
        </p:nvGrpSpPr>
        <p:grpSpPr>
          <a:xfrm>
            <a:off x="7618185" y="2286000"/>
            <a:ext cx="1298629" cy="1852249"/>
            <a:chOff x="7532158" y="1066490"/>
            <a:chExt cx="1298629" cy="1852249"/>
          </a:xfrm>
        </p:grpSpPr>
        <p:sp>
          <p:nvSpPr>
            <p:cNvPr id="3" name="Rectangle 2"/>
            <p:cNvSpPr/>
            <p:nvPr/>
          </p:nvSpPr>
          <p:spPr>
            <a:xfrm>
              <a:off x="7532158" y="2438400"/>
              <a:ext cx="1288143" cy="480339"/>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6600"/>
                  </a:solidFill>
                </a:rPr>
                <a:t>U</a:t>
              </a:r>
              <a:r>
                <a:rPr lang="en-US" sz="3200" b="1" dirty="0" smtClean="0">
                  <a:solidFill>
                    <a:srgbClr val="FF6600"/>
                  </a:solidFill>
                </a:rPr>
                <a:t>sers</a:t>
              </a:r>
              <a:endParaRPr lang="en-US" sz="3200" b="1" dirty="0">
                <a:solidFill>
                  <a:srgbClr val="FF6600"/>
                </a:solidFill>
              </a:endParaRPr>
            </a:p>
          </p:txBody>
        </p:sp>
        <p:pic>
          <p:nvPicPr>
            <p:cNvPr id="9" name="Picture 2"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2644" y="1066490"/>
              <a:ext cx="1288143" cy="13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lowchart: Multidocument 11"/>
          <p:cNvSpPr/>
          <p:nvPr/>
        </p:nvSpPr>
        <p:spPr>
          <a:xfrm>
            <a:off x="1943100" y="3733218"/>
            <a:ext cx="2171700" cy="1524582"/>
          </a:xfrm>
          <a:prstGeom prst="flowChartMultidocumen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Evidence</a:t>
            </a:r>
          </a:p>
          <a:p>
            <a:pPr algn="ctr"/>
            <a:endParaRPr lang="en-US" dirty="0"/>
          </a:p>
        </p:txBody>
      </p:sp>
      <p:cxnSp>
        <p:nvCxnSpPr>
          <p:cNvPr id="19" name="Straight Arrow Connector 18"/>
          <p:cNvCxnSpPr>
            <a:stCxn id="6" idx="2"/>
            <a:endCxn id="12" idx="0"/>
          </p:cNvCxnSpPr>
          <p:nvPr/>
        </p:nvCxnSpPr>
        <p:spPr>
          <a:xfrm flipH="1">
            <a:off x="3178355" y="2514600"/>
            <a:ext cx="1595978" cy="12186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0"/>
            <a:endCxn id="7" idx="4"/>
          </p:cNvCxnSpPr>
          <p:nvPr/>
        </p:nvCxnSpPr>
        <p:spPr>
          <a:xfrm flipH="1" flipV="1">
            <a:off x="1371600" y="2667000"/>
            <a:ext cx="1806755" cy="10662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1"/>
            <a:endCxn id="7" idx="6"/>
          </p:cNvCxnSpPr>
          <p:nvPr/>
        </p:nvCxnSpPr>
        <p:spPr>
          <a:xfrm flipH="1">
            <a:off x="2286000" y="2095500"/>
            <a:ext cx="1307233" cy="0"/>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6466112" y="2972692"/>
            <a:ext cx="1001487" cy="3728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48717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500"/>
                                  </p:stCondLst>
                                  <p:childTnLst>
                                    <p:set>
                                      <p:cBhvr>
                                        <p:cTn id="27" dur="1" fill="hold">
                                          <p:stCondLst>
                                            <p:cond delay="0"/>
                                          </p:stCondLst>
                                        </p:cTn>
                                        <p:tgtEl>
                                          <p:spTgt spid="31"/>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50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3" grpId="0" animBg="1"/>
      <p:bldP spid="31" grpId="0" animBg="1"/>
      <p:bldP spid="30" grpId="0" animBg="1"/>
      <p:bldP spid="6" grpId="0" animBg="1"/>
      <p:bldP spid="36" grpId="0" animBg="1"/>
      <p:bldP spid="35" grpId="0" animBg="1"/>
      <p:bldP spid="7" grpId="0" animBg="1"/>
      <p:bldP spid="12" grpId="0" animBg="1"/>
      <p:bldP spid="14"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313E9D8-6076-4115-9373-40F37A4213DC}" type="slidenum">
              <a:rPr lang="en-US" altLang="zh-TW" smtClean="0"/>
              <a:pPr>
                <a:defRPr/>
              </a:pPr>
              <a:t>200</a:t>
            </a:fld>
            <a:endParaRPr lang="en-US" altLang="zh-TW" dirty="0"/>
          </a:p>
        </p:txBody>
      </p:sp>
      <p:sp>
        <p:nvSpPr>
          <p:cNvPr id="5" name="Subtitle 4"/>
          <p:cNvSpPr>
            <a:spLocks noGrp="1"/>
          </p:cNvSpPr>
          <p:nvPr>
            <p:ph type="subTitle" idx="13"/>
          </p:nvPr>
        </p:nvSpPr>
        <p:spPr/>
        <p:txBody>
          <a:bodyPr/>
          <a:lstStyle/>
          <a:p>
            <a:endParaRPr lang="en-US"/>
          </a:p>
        </p:txBody>
      </p:sp>
      <p:sp>
        <p:nvSpPr>
          <p:cNvPr id="4" name="Title 3"/>
          <p:cNvSpPr>
            <a:spLocks noGrp="1"/>
          </p:cNvSpPr>
          <p:nvPr>
            <p:ph type="ctrTitle"/>
          </p:nvPr>
        </p:nvSpPr>
        <p:spPr/>
        <p:txBody>
          <a:bodyPr/>
          <a:lstStyle/>
          <a:p>
            <a:r>
              <a:rPr lang="en-US" dirty="0" smtClean="0"/>
              <a:t>Perception and presentation of trustworthiness</a:t>
            </a:r>
            <a:endParaRPr lang="en-US" dirty="0"/>
          </a:p>
        </p:txBody>
      </p:sp>
      <p:sp>
        <p:nvSpPr>
          <p:cNvPr id="6" name="Rectangle 5"/>
          <p:cNvSpPr/>
          <p:nvPr/>
        </p:nvSpPr>
        <p:spPr>
          <a:xfrm>
            <a:off x="1257300" y="990600"/>
            <a:ext cx="6629400" cy="369332"/>
          </a:xfrm>
          <a:prstGeom prst="rect">
            <a:avLst/>
          </a:prstGeom>
          <a:solidFill>
            <a:srgbClr val="FFFFCC"/>
          </a:solidFill>
          <a:ln w="28575">
            <a:solidFill>
              <a:schemeClr val="bg2"/>
            </a:solid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dirty="0">
                <a:latin typeface="+mn-lt"/>
              </a:rPr>
              <a:t>http://</a:t>
            </a:r>
            <a:r>
              <a:rPr lang="en-US" dirty="0" smtClean="0">
                <a:latin typeface="+mn-lt"/>
              </a:rPr>
              <a:t>l2r.cs.uiuc.edu/Information_Trustworthiness_Tutorial.pptx</a:t>
            </a:r>
            <a:endParaRPr lang="en-US" dirty="0">
              <a:latin typeface="+mn-lt"/>
            </a:endParaRPr>
          </a:p>
        </p:txBody>
      </p:sp>
    </p:spTree>
    <p:extLst>
      <p:ext uri="{BB962C8B-B14F-4D97-AF65-F5344CB8AC3E}">
        <p14:creationId xmlns:p14="http://schemas.microsoft.com/office/powerpoint/2010/main" val="2220849686"/>
      </p:ext>
    </p:extLst>
  </p:cSld>
  <p:clrMapOvr>
    <a:masterClrMapping/>
  </p:clrMapOvr>
  <p:transition spd="med"/>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 of Trustworthiness</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201</a:t>
            </a:fld>
            <a:endParaRPr lang="en-US" altLang="zh-TW" dirty="0"/>
          </a:p>
        </p:txBody>
      </p:sp>
      <p:sp>
        <p:nvSpPr>
          <p:cNvPr id="46" name="Rounded Rectangle 45"/>
          <p:cNvSpPr/>
          <p:nvPr/>
        </p:nvSpPr>
        <p:spPr>
          <a:xfrm>
            <a:off x="228600" y="1143000"/>
            <a:ext cx="6096000" cy="42672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810000" y="14478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31" name="Rounded Rectangle 30"/>
          <p:cNvSpPr/>
          <p:nvPr/>
        </p:nvSpPr>
        <p:spPr>
          <a:xfrm>
            <a:off x="3733800" y="15240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30" name="Rounded Rectangle 29"/>
          <p:cNvSpPr/>
          <p:nvPr/>
        </p:nvSpPr>
        <p:spPr>
          <a:xfrm>
            <a:off x="3657600" y="16002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6" name="Rounded Rectangle 5"/>
          <p:cNvSpPr/>
          <p:nvPr/>
        </p:nvSpPr>
        <p:spPr>
          <a:xfrm>
            <a:off x="3593233" y="16764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20" name="Rounded Rectangle 19"/>
          <p:cNvSpPr/>
          <p:nvPr/>
        </p:nvSpPr>
        <p:spPr>
          <a:xfrm>
            <a:off x="6629400" y="2209799"/>
            <a:ext cx="2362200" cy="228570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04800" y="13716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Source</a:t>
            </a:r>
            <a:endParaRPr lang="en-US" sz="2800" b="1" dirty="0">
              <a:solidFill>
                <a:srgbClr val="002060"/>
              </a:solidFill>
            </a:endParaRPr>
          </a:p>
        </p:txBody>
      </p:sp>
      <p:sp>
        <p:nvSpPr>
          <p:cNvPr id="35" name="Oval 34"/>
          <p:cNvSpPr/>
          <p:nvPr/>
        </p:nvSpPr>
        <p:spPr>
          <a:xfrm>
            <a:off x="381000" y="14478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Source</a:t>
            </a:r>
            <a:endParaRPr lang="en-US" sz="2800" b="1" dirty="0">
              <a:solidFill>
                <a:srgbClr val="002060"/>
              </a:solidFill>
            </a:endParaRPr>
          </a:p>
        </p:txBody>
      </p:sp>
      <p:sp>
        <p:nvSpPr>
          <p:cNvPr id="7" name="Oval 6"/>
          <p:cNvSpPr/>
          <p:nvPr/>
        </p:nvSpPr>
        <p:spPr>
          <a:xfrm>
            <a:off x="457200" y="15240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Source</a:t>
            </a:r>
            <a:endParaRPr lang="en-US" sz="2800" b="1" dirty="0">
              <a:solidFill>
                <a:srgbClr val="002060"/>
              </a:solidFill>
            </a:endParaRPr>
          </a:p>
        </p:txBody>
      </p:sp>
      <p:grpSp>
        <p:nvGrpSpPr>
          <p:cNvPr id="51" name="Group 50"/>
          <p:cNvGrpSpPr/>
          <p:nvPr/>
        </p:nvGrpSpPr>
        <p:grpSpPr>
          <a:xfrm>
            <a:off x="7618185" y="2286000"/>
            <a:ext cx="1298629" cy="1852249"/>
            <a:chOff x="7532158" y="1066490"/>
            <a:chExt cx="1298629" cy="1852249"/>
          </a:xfrm>
        </p:grpSpPr>
        <p:sp>
          <p:nvSpPr>
            <p:cNvPr id="3" name="Rectangle 2"/>
            <p:cNvSpPr/>
            <p:nvPr/>
          </p:nvSpPr>
          <p:spPr>
            <a:xfrm>
              <a:off x="7532158" y="2438400"/>
              <a:ext cx="1288143" cy="480339"/>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6600"/>
                  </a:solidFill>
                </a:rPr>
                <a:t>U</a:t>
              </a:r>
              <a:r>
                <a:rPr lang="en-US" sz="3200" b="1" dirty="0" smtClean="0">
                  <a:solidFill>
                    <a:srgbClr val="FF6600"/>
                  </a:solidFill>
                </a:rPr>
                <a:t>sers</a:t>
              </a:r>
              <a:endParaRPr lang="en-US" sz="3200" b="1" dirty="0">
                <a:solidFill>
                  <a:srgbClr val="FF6600"/>
                </a:solidFill>
              </a:endParaRPr>
            </a:p>
          </p:txBody>
        </p:sp>
        <p:pic>
          <p:nvPicPr>
            <p:cNvPr id="9" name="Picture 2"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2644" y="1066490"/>
              <a:ext cx="1288143" cy="13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lowchart: Multidocument 11"/>
          <p:cNvSpPr/>
          <p:nvPr/>
        </p:nvSpPr>
        <p:spPr>
          <a:xfrm>
            <a:off x="1943100" y="3733218"/>
            <a:ext cx="2171700" cy="1524582"/>
          </a:xfrm>
          <a:prstGeom prst="flowChartMultidocumen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Evidence</a:t>
            </a:r>
          </a:p>
          <a:p>
            <a:pPr algn="ctr"/>
            <a:endParaRPr lang="en-US" dirty="0"/>
          </a:p>
        </p:txBody>
      </p:sp>
      <p:cxnSp>
        <p:nvCxnSpPr>
          <p:cNvPr id="19" name="Straight Arrow Connector 18"/>
          <p:cNvCxnSpPr>
            <a:stCxn id="6" idx="2"/>
            <a:endCxn id="12" idx="0"/>
          </p:cNvCxnSpPr>
          <p:nvPr/>
        </p:nvCxnSpPr>
        <p:spPr>
          <a:xfrm flipH="1">
            <a:off x="3178355" y="2514600"/>
            <a:ext cx="1595978" cy="12186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0"/>
            <a:endCxn id="7" idx="4"/>
          </p:cNvCxnSpPr>
          <p:nvPr/>
        </p:nvCxnSpPr>
        <p:spPr>
          <a:xfrm flipH="1" flipV="1">
            <a:off x="1371600" y="2667000"/>
            <a:ext cx="1806755" cy="10662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1"/>
            <a:endCxn id="7" idx="6"/>
          </p:cNvCxnSpPr>
          <p:nvPr/>
        </p:nvCxnSpPr>
        <p:spPr>
          <a:xfrm flipH="1">
            <a:off x="2286000" y="2095500"/>
            <a:ext cx="1307233" cy="0"/>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6466112" y="2972692"/>
            <a:ext cx="1001487" cy="3728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4791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4"/>
          <p:cNvSpPr txBox="1">
            <a:spLocks noGrp="1"/>
          </p:cNvSpPr>
          <p:nvPr/>
        </p:nvSpPr>
        <p:spPr bwMode="auto">
          <a:xfrm>
            <a:off x="6542088" y="6362700"/>
            <a:ext cx="1981200" cy="365125"/>
          </a:xfrm>
          <a:prstGeom prst="rect">
            <a:avLst/>
          </a:prstGeom>
          <a:noFill/>
          <a:ln w="9525">
            <a:noFill/>
            <a:miter lim="800000"/>
            <a:headEnd/>
            <a:tailEnd/>
          </a:ln>
        </p:spPr>
        <p:txBody>
          <a:bodyPr/>
          <a:lstStyle/>
          <a:p>
            <a:pPr algn="r"/>
            <a:fld id="{7952071A-29F1-4498-A60C-F95B57E2A315}" type="slidenum">
              <a:rPr lang="en-US" sz="1400" b="0">
                <a:solidFill>
                  <a:schemeClr val="tx2"/>
                </a:solidFill>
              </a:rPr>
              <a:pPr algn="r"/>
              <a:t>202</a:t>
            </a:fld>
            <a:endParaRPr lang="en-US" sz="1400" b="0">
              <a:solidFill>
                <a:schemeClr val="tx2"/>
              </a:solidFill>
            </a:endParaRPr>
          </a:p>
        </p:txBody>
      </p:sp>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Comprehensive Trust Metrics</a:t>
            </a:r>
            <a:endParaRPr lang="en-US" sz="2400" dirty="0" smtClean="0"/>
          </a:p>
        </p:txBody>
      </p:sp>
      <p:sp>
        <p:nvSpPr>
          <p:cNvPr id="215043" name="Content Placeholder 14"/>
          <p:cNvSpPr>
            <a:spLocks noGrp="1"/>
          </p:cNvSpPr>
          <p:nvPr>
            <p:ph idx="4294967295"/>
          </p:nvPr>
        </p:nvSpPr>
        <p:spPr>
          <a:xfrm>
            <a:off x="457200" y="1219200"/>
            <a:ext cx="8382000" cy="4910138"/>
          </a:xfrm>
        </p:spPr>
        <p:txBody>
          <a:bodyPr/>
          <a:lstStyle/>
          <a:p>
            <a:r>
              <a:rPr lang="en-US" dirty="0" smtClean="0"/>
              <a:t>Current approach: calculate trustworthiness as a </a:t>
            </a:r>
            <a:r>
              <a:rPr lang="en-US" dirty="0" smtClean="0">
                <a:solidFill>
                  <a:srgbClr val="7030A0"/>
                </a:solidFill>
              </a:rPr>
              <a:t>simple function of the accuracy of claims</a:t>
            </a:r>
          </a:p>
          <a:p>
            <a:pPr lvl="1"/>
            <a:r>
              <a:rPr lang="en-US" dirty="0" smtClean="0"/>
              <a:t>If 80% of the things John says are factually correct, John is 80% trustworthy</a:t>
            </a:r>
          </a:p>
          <a:p>
            <a:r>
              <a:rPr lang="en-US" dirty="0" smtClean="0"/>
              <a:t>But this kind of trustworthiness assessment can be misleading and uninformative</a:t>
            </a:r>
          </a:p>
          <a:p>
            <a:pPr lvl="1"/>
            <a:r>
              <a:rPr lang="en-US" dirty="0" smtClean="0"/>
              <a:t>We need a more comprehensive trustworthiness score</a:t>
            </a:r>
          </a:p>
          <a:p>
            <a:pPr lvl="1"/>
            <a:endParaRPr lang="en-US" dirty="0" smtClean="0"/>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3706885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4"/>
          <p:cNvSpPr txBox="1">
            <a:spLocks noGrp="1"/>
          </p:cNvSpPr>
          <p:nvPr/>
        </p:nvSpPr>
        <p:spPr bwMode="auto">
          <a:xfrm>
            <a:off x="6542088" y="6362700"/>
            <a:ext cx="1981200" cy="365125"/>
          </a:xfrm>
          <a:prstGeom prst="rect">
            <a:avLst/>
          </a:prstGeom>
          <a:noFill/>
          <a:ln w="9525">
            <a:noFill/>
            <a:miter lim="800000"/>
            <a:headEnd/>
            <a:tailEnd/>
          </a:ln>
        </p:spPr>
        <p:txBody>
          <a:bodyPr/>
          <a:lstStyle/>
          <a:p>
            <a:pPr algn="r"/>
            <a:fld id="{7952071A-29F1-4498-A60C-F95B57E2A315}" type="slidenum">
              <a:rPr lang="en-US" sz="1400" b="0">
                <a:solidFill>
                  <a:schemeClr val="tx2"/>
                </a:solidFill>
              </a:rPr>
              <a:pPr algn="r"/>
              <a:t>203</a:t>
            </a:fld>
            <a:endParaRPr lang="en-US" sz="1400" b="0">
              <a:solidFill>
                <a:schemeClr val="tx2"/>
              </a:solidFill>
            </a:endParaRPr>
          </a:p>
        </p:txBody>
      </p:sp>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Accuracy is Misleading</a:t>
            </a:r>
            <a:endParaRPr lang="en-US" sz="2400" dirty="0" smtClean="0"/>
          </a:p>
        </p:txBody>
      </p:sp>
      <p:sp>
        <p:nvSpPr>
          <p:cNvPr id="215043" name="Content Placeholder 14"/>
          <p:cNvSpPr>
            <a:spLocks noGrp="1"/>
          </p:cNvSpPr>
          <p:nvPr>
            <p:ph idx="4294967295"/>
          </p:nvPr>
        </p:nvSpPr>
        <p:spPr>
          <a:xfrm>
            <a:off x="457200" y="1219200"/>
            <a:ext cx="8382000" cy="4910138"/>
          </a:xfrm>
        </p:spPr>
        <p:txBody>
          <a:bodyPr/>
          <a:lstStyle/>
          <a:p>
            <a:r>
              <a:rPr lang="en-US" dirty="0" smtClean="0"/>
              <a:t>Sarah writes the following document:</a:t>
            </a:r>
          </a:p>
          <a:p>
            <a:pPr lvl="1"/>
            <a:r>
              <a:rPr lang="en-US" dirty="0" smtClean="0"/>
              <a:t>“</a:t>
            </a:r>
            <a:r>
              <a:rPr lang="en-US" dirty="0" smtClean="0">
                <a:solidFill>
                  <a:srgbClr val="0066FF"/>
                </a:solidFill>
              </a:rPr>
              <a:t>John </a:t>
            </a:r>
            <a:r>
              <a:rPr lang="en-US" dirty="0">
                <a:solidFill>
                  <a:srgbClr val="0066FF"/>
                </a:solidFill>
              </a:rPr>
              <a:t>is running against me</a:t>
            </a:r>
            <a:r>
              <a:rPr lang="en-US" dirty="0"/>
              <a:t>.  Last year, </a:t>
            </a:r>
            <a:r>
              <a:rPr lang="en-US" dirty="0">
                <a:solidFill>
                  <a:srgbClr val="008000"/>
                </a:solidFill>
              </a:rPr>
              <a:t>John spent </a:t>
            </a:r>
            <a:r>
              <a:rPr lang="en-US" dirty="0" smtClean="0">
                <a:solidFill>
                  <a:srgbClr val="008000"/>
                </a:solidFill>
              </a:rPr>
              <a:t>$</a:t>
            </a:r>
            <a:r>
              <a:rPr lang="en-US" dirty="0">
                <a:solidFill>
                  <a:srgbClr val="008000"/>
                </a:solidFill>
              </a:rPr>
              <a:t>100,000</a:t>
            </a:r>
            <a:r>
              <a:rPr lang="en-US" dirty="0"/>
              <a:t> of taxpayer money on travel.  John recently </a:t>
            </a:r>
            <a:r>
              <a:rPr lang="en-US" dirty="0">
                <a:solidFill>
                  <a:srgbClr val="7030A0"/>
                </a:solidFill>
              </a:rPr>
              <a:t>voted to confiscate</a:t>
            </a:r>
            <a:r>
              <a:rPr lang="en-US" dirty="0"/>
              <a:t>, without judicial process, the private wealth of citizens</a:t>
            </a:r>
            <a:r>
              <a:rPr lang="en-US" dirty="0" smtClean="0"/>
              <a:t>.”</a:t>
            </a:r>
          </a:p>
          <a:p>
            <a:r>
              <a:rPr lang="en-US" dirty="0" smtClean="0"/>
              <a:t>Assume all of these statements are factually true.</a:t>
            </a:r>
          </a:p>
          <a:p>
            <a:r>
              <a:rPr lang="en-US" dirty="0" smtClean="0"/>
              <a:t>Is Sarah 100% trustworthy?  Certainly not.</a:t>
            </a:r>
          </a:p>
          <a:p>
            <a:pPr lvl="1"/>
            <a:r>
              <a:rPr lang="en-US" dirty="0" smtClean="0">
                <a:solidFill>
                  <a:srgbClr val="0066FF"/>
                </a:solidFill>
              </a:rPr>
              <a:t>John is running against Sarah </a:t>
            </a:r>
            <a:r>
              <a:rPr lang="en-US" dirty="0" smtClean="0"/>
              <a:t>is well-known</a:t>
            </a:r>
          </a:p>
          <a:p>
            <a:pPr lvl="2"/>
            <a:r>
              <a:rPr lang="en-US" dirty="0" smtClean="0"/>
              <a:t>Stating the obvious does not make you more trustworthy</a:t>
            </a:r>
          </a:p>
          <a:p>
            <a:pPr lvl="1"/>
            <a:r>
              <a:rPr lang="en-US" dirty="0" smtClean="0"/>
              <a:t>John’s position might </a:t>
            </a:r>
            <a:r>
              <a:rPr lang="en-US" dirty="0" smtClean="0">
                <a:solidFill>
                  <a:srgbClr val="009900"/>
                </a:solidFill>
              </a:rPr>
              <a:t>require a great deal of travel</a:t>
            </a:r>
          </a:p>
          <a:p>
            <a:pPr lvl="2"/>
            <a:r>
              <a:rPr lang="en-US" dirty="0" smtClean="0"/>
              <a:t>Sarah conveniently neglects to mention this (incompleteness and bias)</a:t>
            </a:r>
          </a:p>
          <a:p>
            <a:pPr lvl="1"/>
            <a:r>
              <a:rPr lang="en-US" dirty="0" smtClean="0">
                <a:solidFill>
                  <a:srgbClr val="7030A0"/>
                </a:solidFill>
              </a:rPr>
              <a:t>“Wealth confiscation” </a:t>
            </a:r>
            <a:r>
              <a:rPr lang="en-US" dirty="0" smtClean="0"/>
              <a:t>is an intimidating way of saying “taxation” (bias)</a:t>
            </a:r>
          </a:p>
          <a:p>
            <a:endParaRPr lang="en-US" dirty="0" smtClean="0"/>
          </a:p>
          <a:p>
            <a:pPr lvl="1"/>
            <a:endParaRPr lang="en-US" dirty="0" smtClean="0"/>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2170441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4"/>
          <p:cNvSpPr txBox="1">
            <a:spLocks noGrp="1"/>
          </p:cNvSpPr>
          <p:nvPr/>
        </p:nvSpPr>
        <p:spPr bwMode="auto">
          <a:xfrm>
            <a:off x="6542088" y="6362700"/>
            <a:ext cx="1981200" cy="365125"/>
          </a:xfrm>
          <a:prstGeom prst="rect">
            <a:avLst/>
          </a:prstGeom>
          <a:noFill/>
          <a:ln w="9525">
            <a:noFill/>
            <a:miter lim="800000"/>
            <a:headEnd/>
            <a:tailEnd/>
          </a:ln>
        </p:spPr>
        <p:txBody>
          <a:bodyPr/>
          <a:lstStyle/>
          <a:p>
            <a:pPr algn="r"/>
            <a:fld id="{7952071A-29F1-4498-A60C-F95B57E2A315}" type="slidenum">
              <a:rPr lang="en-US" sz="1400" b="0">
                <a:solidFill>
                  <a:schemeClr val="tx2"/>
                </a:solidFill>
              </a:rPr>
              <a:pPr algn="r"/>
              <a:t>204</a:t>
            </a:fld>
            <a:endParaRPr lang="en-US" sz="1400" b="0">
              <a:solidFill>
                <a:schemeClr val="tx2"/>
              </a:solidFill>
            </a:endParaRPr>
          </a:p>
        </p:txBody>
      </p:sp>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Additional Trust Metrics</a:t>
            </a:r>
            <a:endParaRPr lang="en-US" sz="2400" dirty="0" smtClean="0"/>
          </a:p>
        </p:txBody>
      </p:sp>
      <p:sp>
        <p:nvSpPr>
          <p:cNvPr id="215043" name="Content Placeholder 14"/>
          <p:cNvSpPr>
            <a:spLocks noGrp="1"/>
          </p:cNvSpPr>
          <p:nvPr>
            <p:ph idx="4294967295"/>
          </p:nvPr>
        </p:nvSpPr>
        <p:spPr>
          <a:xfrm>
            <a:off x="457200" y="1143000"/>
            <a:ext cx="8382000" cy="4910138"/>
          </a:xfrm>
        </p:spPr>
        <p:txBody>
          <a:bodyPr/>
          <a:lstStyle/>
          <a:p>
            <a:r>
              <a:rPr lang="en-US" dirty="0" smtClean="0"/>
              <a:t>A single, accuracy-derived metric is inadequate</a:t>
            </a:r>
          </a:p>
          <a:p>
            <a:r>
              <a:rPr lang="en-US" dirty="0" smtClean="0"/>
              <a:t>[</a:t>
            </a:r>
            <a:r>
              <a:rPr lang="en-US" dirty="0" err="1" smtClean="0"/>
              <a:t>Pasternack</a:t>
            </a:r>
            <a:r>
              <a:rPr lang="en-US" dirty="0" smtClean="0"/>
              <a:t> &amp; Roth, 2010] propose three measures of trustworthiness:</a:t>
            </a:r>
          </a:p>
          <a:p>
            <a:pPr lvl="1"/>
            <a:r>
              <a:rPr lang="en-US" dirty="0" smtClean="0"/>
              <a:t>Truthfulness</a:t>
            </a:r>
          </a:p>
          <a:p>
            <a:pPr lvl="1"/>
            <a:r>
              <a:rPr lang="en-US" dirty="0" smtClean="0"/>
              <a:t>Completeness</a:t>
            </a:r>
          </a:p>
          <a:p>
            <a:pPr lvl="1"/>
            <a:r>
              <a:rPr lang="en-US" dirty="0" smtClean="0"/>
              <a:t>Bias</a:t>
            </a:r>
          </a:p>
          <a:p>
            <a:r>
              <a:rPr lang="en-US" dirty="0" smtClean="0"/>
              <a:t>Calculated relative to </a:t>
            </a:r>
            <a:r>
              <a:rPr lang="en-US" i="1" dirty="0" smtClean="0"/>
              <a:t>the user’s </a:t>
            </a:r>
            <a:r>
              <a:rPr lang="en-US" dirty="0" smtClean="0"/>
              <a:t>beliefs and information requirements</a:t>
            </a:r>
          </a:p>
          <a:p>
            <a:r>
              <a:rPr lang="en-US" dirty="0" smtClean="0"/>
              <a:t>These apply to collections of claims, </a:t>
            </a:r>
            <a:r>
              <a:rPr lang="en-US" b="1" dirty="0"/>
              <a:t>C</a:t>
            </a:r>
            <a:endParaRPr lang="en-US" b="1" dirty="0" smtClean="0"/>
          </a:p>
          <a:p>
            <a:pPr lvl="1"/>
            <a:r>
              <a:rPr lang="en-US" dirty="0" smtClean="0"/>
              <a:t>Information sources</a:t>
            </a:r>
          </a:p>
          <a:p>
            <a:pPr lvl="1"/>
            <a:r>
              <a:rPr lang="en-US" dirty="0" smtClean="0"/>
              <a:t>Documents</a:t>
            </a:r>
          </a:p>
          <a:p>
            <a:pPr lvl="1"/>
            <a:r>
              <a:rPr lang="en-US" dirty="0" smtClean="0"/>
              <a:t>Publishers</a:t>
            </a:r>
          </a:p>
          <a:p>
            <a:pPr lvl="1"/>
            <a:r>
              <a:rPr lang="en-US" dirty="0" smtClean="0"/>
              <a:t>Etc.</a:t>
            </a:r>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3010157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4"/>
          <p:cNvSpPr txBox="1">
            <a:spLocks noGrp="1"/>
          </p:cNvSpPr>
          <p:nvPr/>
        </p:nvSpPr>
        <p:spPr bwMode="auto">
          <a:xfrm>
            <a:off x="6542088" y="6362700"/>
            <a:ext cx="1981200" cy="365125"/>
          </a:xfrm>
          <a:prstGeom prst="rect">
            <a:avLst/>
          </a:prstGeom>
          <a:noFill/>
          <a:ln w="9525">
            <a:noFill/>
            <a:miter lim="800000"/>
            <a:headEnd/>
            <a:tailEnd/>
          </a:ln>
        </p:spPr>
        <p:txBody>
          <a:bodyPr/>
          <a:lstStyle/>
          <a:p>
            <a:pPr algn="r"/>
            <a:fld id="{7952071A-29F1-4498-A60C-F95B57E2A315}" type="slidenum">
              <a:rPr lang="en-US" sz="1400" b="0">
                <a:solidFill>
                  <a:schemeClr val="tx2"/>
                </a:solidFill>
              </a:rPr>
              <a:pPr algn="r"/>
              <a:t>205</a:t>
            </a:fld>
            <a:endParaRPr lang="en-US" sz="1400" b="0">
              <a:solidFill>
                <a:schemeClr val="tx2"/>
              </a:solidFill>
            </a:endParaRPr>
          </a:p>
        </p:txBody>
      </p:sp>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Benefits</a:t>
            </a:r>
            <a:endParaRPr lang="en-US" sz="2400" dirty="0" smtClean="0"/>
          </a:p>
        </p:txBody>
      </p:sp>
      <p:sp>
        <p:nvSpPr>
          <p:cNvPr id="215043" name="Content Placeholder 14"/>
          <p:cNvSpPr>
            <a:spLocks noGrp="1"/>
          </p:cNvSpPr>
          <p:nvPr>
            <p:ph idx="4294967295"/>
          </p:nvPr>
        </p:nvSpPr>
        <p:spPr>
          <a:xfrm>
            <a:off x="304800" y="1219200"/>
            <a:ext cx="8610600" cy="4910138"/>
          </a:xfrm>
        </p:spPr>
        <p:txBody>
          <a:bodyPr/>
          <a:lstStyle/>
          <a:p>
            <a:r>
              <a:rPr lang="en-US" dirty="0" smtClean="0"/>
              <a:t>By better representing the trustworthiness of an information resource, we can:</a:t>
            </a:r>
          </a:p>
          <a:p>
            <a:pPr lvl="1"/>
            <a:r>
              <a:rPr lang="en-US" dirty="0" smtClean="0">
                <a:solidFill>
                  <a:srgbClr val="0066FF"/>
                </a:solidFill>
              </a:rPr>
              <a:t>Moderate our reading </a:t>
            </a:r>
            <a:r>
              <a:rPr lang="en-US" dirty="0" smtClean="0"/>
              <a:t>to account for the source’s inaccuracy, incompleteness, or bias</a:t>
            </a:r>
          </a:p>
          <a:p>
            <a:pPr lvl="2"/>
            <a:r>
              <a:rPr lang="en-US" dirty="0" smtClean="0"/>
              <a:t>Question claims for inaccurate source</a:t>
            </a:r>
          </a:p>
          <a:p>
            <a:pPr lvl="2"/>
            <a:r>
              <a:rPr lang="en-US" dirty="0" smtClean="0"/>
              <a:t>Augment an incomplete source with further research</a:t>
            </a:r>
          </a:p>
          <a:p>
            <a:pPr lvl="2"/>
            <a:r>
              <a:rPr lang="en-US" dirty="0" smtClean="0"/>
              <a:t>Read carefully and objectively from a biased source</a:t>
            </a:r>
          </a:p>
          <a:p>
            <a:pPr lvl="1"/>
            <a:r>
              <a:rPr lang="en-US" dirty="0" smtClean="0">
                <a:solidFill>
                  <a:srgbClr val="0066FF"/>
                </a:solidFill>
              </a:rPr>
              <a:t>Select good information sources</a:t>
            </a:r>
            <a:r>
              <a:rPr lang="en-US" dirty="0" smtClean="0"/>
              <a:t>, e.g. observing that bias and completeness may not be important for our purposes</a:t>
            </a:r>
          </a:p>
          <a:p>
            <a:pPr lvl="1"/>
            <a:r>
              <a:rPr lang="en-US" dirty="0" smtClean="0"/>
              <a:t>Correspondingly, </a:t>
            </a:r>
            <a:r>
              <a:rPr lang="en-US" dirty="0" smtClean="0">
                <a:solidFill>
                  <a:srgbClr val="0066FF"/>
                </a:solidFill>
              </a:rPr>
              <a:t>calculate a single trust </a:t>
            </a:r>
            <a:r>
              <a:rPr lang="en-US" dirty="0">
                <a:solidFill>
                  <a:srgbClr val="0066FF"/>
                </a:solidFill>
              </a:rPr>
              <a:t>score that reflects our information </a:t>
            </a:r>
            <a:r>
              <a:rPr lang="en-US" dirty="0" smtClean="0">
                <a:solidFill>
                  <a:srgbClr val="0066FF"/>
                </a:solidFill>
              </a:rPr>
              <a:t>needs</a:t>
            </a:r>
            <a:r>
              <a:rPr lang="en-US" dirty="0" smtClean="0"/>
              <a:t> when required (e.g. when ranking) </a:t>
            </a:r>
          </a:p>
          <a:p>
            <a:pPr lvl="1"/>
            <a:r>
              <a:rPr lang="en-US" dirty="0" smtClean="0">
                <a:solidFill>
                  <a:srgbClr val="0066FF"/>
                </a:solidFill>
              </a:rPr>
              <a:t>Explain each component of trustworthiness</a:t>
            </a:r>
            <a:r>
              <a:rPr lang="en-US" dirty="0" smtClean="0"/>
              <a:t> separately, e.g. for completeness, by listing important claims the source omits</a:t>
            </a:r>
          </a:p>
          <a:p>
            <a:endParaRPr lang="en-US" dirty="0" smtClean="0"/>
          </a:p>
        </p:txBody>
      </p:sp>
    </p:spTree>
    <p:extLst>
      <p:ext uri="{BB962C8B-B14F-4D97-AF65-F5344CB8AC3E}">
        <p14:creationId xmlns:p14="http://schemas.microsoft.com/office/powerpoint/2010/main" val="3647853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4"/>
          <p:cNvSpPr txBox="1">
            <a:spLocks noGrp="1"/>
          </p:cNvSpPr>
          <p:nvPr/>
        </p:nvSpPr>
        <p:spPr bwMode="auto">
          <a:xfrm>
            <a:off x="6542088" y="6362700"/>
            <a:ext cx="1981200" cy="365125"/>
          </a:xfrm>
          <a:prstGeom prst="rect">
            <a:avLst/>
          </a:prstGeom>
          <a:noFill/>
          <a:ln w="9525">
            <a:noFill/>
            <a:miter lim="800000"/>
            <a:headEnd/>
            <a:tailEnd/>
          </a:ln>
        </p:spPr>
        <p:txBody>
          <a:bodyPr/>
          <a:lstStyle/>
          <a:p>
            <a:pPr algn="r"/>
            <a:fld id="{7952071A-29F1-4498-A60C-F95B57E2A315}" type="slidenum">
              <a:rPr lang="en-US" sz="1400" b="0">
                <a:solidFill>
                  <a:schemeClr val="tx2"/>
                </a:solidFill>
              </a:rPr>
              <a:pPr algn="r"/>
              <a:t>206</a:t>
            </a:fld>
            <a:endParaRPr lang="en-US" sz="1400" b="0">
              <a:solidFill>
                <a:schemeClr val="tx2"/>
              </a:solidFill>
            </a:endParaRPr>
          </a:p>
        </p:txBody>
      </p:sp>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Truthfulness Metric</a:t>
            </a:r>
            <a:endParaRPr lang="en-US" sz="2400" dirty="0" smtClean="0"/>
          </a:p>
        </p:txBody>
      </p:sp>
      <p:sp>
        <p:nvSpPr>
          <p:cNvPr id="215043" name="Content Placeholder 14"/>
          <p:cNvSpPr>
            <a:spLocks noGrp="1"/>
          </p:cNvSpPr>
          <p:nvPr>
            <p:ph idx="4294967295"/>
          </p:nvPr>
        </p:nvSpPr>
        <p:spPr>
          <a:xfrm>
            <a:off x="457200" y="1219200"/>
            <a:ext cx="8382000" cy="4910138"/>
          </a:xfrm>
        </p:spPr>
        <p:txBody>
          <a:bodyPr/>
          <a:lstStyle/>
          <a:p>
            <a:r>
              <a:rPr lang="en-US" i="1" dirty="0" smtClean="0"/>
              <a:t>Importance-weighted</a:t>
            </a:r>
            <a:r>
              <a:rPr lang="en-US" dirty="0" smtClean="0"/>
              <a:t> accuracy</a:t>
            </a:r>
          </a:p>
          <a:p>
            <a:r>
              <a:rPr lang="en-US" dirty="0" smtClean="0"/>
              <a:t>“Dewey </a:t>
            </a:r>
            <a:r>
              <a:rPr lang="en-US" dirty="0"/>
              <a:t>Defeats </a:t>
            </a:r>
            <a:r>
              <a:rPr lang="en-US" dirty="0" smtClean="0"/>
              <a:t>Truman” </a:t>
            </a:r>
            <a:r>
              <a:rPr lang="en-US" dirty="0"/>
              <a:t>is more significant than an error reporting the price of corn </a:t>
            </a:r>
            <a:r>
              <a:rPr lang="en-US" dirty="0" smtClean="0"/>
              <a:t>futures</a:t>
            </a:r>
          </a:p>
          <a:p>
            <a:pPr lvl="1"/>
            <a:r>
              <a:rPr lang="en-US" dirty="0"/>
              <a:t>U</a:t>
            </a:r>
            <a:r>
              <a:rPr lang="en-US" dirty="0" smtClean="0"/>
              <a:t>nless </a:t>
            </a:r>
            <a:r>
              <a:rPr lang="en-US" dirty="0"/>
              <a:t>the user happens to be a futures </a:t>
            </a:r>
            <a:r>
              <a:rPr lang="en-US" dirty="0" smtClean="0"/>
              <a:t>trader</a:t>
            </a:r>
          </a:p>
          <a:p>
            <a:pPr lvl="1"/>
            <a:endParaRPr lang="en-US" dirty="0"/>
          </a:p>
          <a:p>
            <a:pPr lvl="1"/>
            <a:endParaRPr lang="en-US" dirty="0" smtClean="0"/>
          </a:p>
          <a:p>
            <a:pPr lvl="1"/>
            <a:endParaRPr lang="en-US" dirty="0"/>
          </a:p>
          <a:p>
            <a:pPr lvl="1"/>
            <a:endParaRPr lang="en-US" dirty="0" smtClean="0"/>
          </a:p>
          <a:p>
            <a:endParaRPr lang="en-US" dirty="0" smtClean="0">
              <a:latin typeface="Lucida Calligraphy" pitchFamily="66" charset="0"/>
            </a:endParaRPr>
          </a:p>
          <a:p>
            <a:r>
              <a:rPr lang="en-US" dirty="0" smtClean="0">
                <a:latin typeface="Lucida Calligraphy" pitchFamily="66" charset="0"/>
              </a:rPr>
              <a:t>I</a:t>
            </a:r>
            <a:r>
              <a:rPr lang="en-US" dirty="0" smtClean="0"/>
              <a:t>(c, </a:t>
            </a:r>
            <a:r>
              <a:rPr lang="en-US" dirty="0">
                <a:latin typeface="cmmi10"/>
              </a:rPr>
              <a:t>P</a:t>
            </a:r>
            <a:r>
              <a:rPr lang="en-US" dirty="0" smtClean="0"/>
              <a:t>(c)) is the importance of a claim c to the user, given its probability (belief)</a:t>
            </a:r>
          </a:p>
          <a:p>
            <a:pPr lvl="1"/>
            <a:r>
              <a:rPr lang="en-US" dirty="0" smtClean="0"/>
              <a:t>“The sky is falling” is very important, but only if true</a:t>
            </a:r>
          </a:p>
          <a:p>
            <a:pPr lvl="1"/>
            <a:endParaRPr lang="en-US" dirty="0" smtClean="0"/>
          </a:p>
          <a:p>
            <a:pPr lvl="1"/>
            <a:endParaRPr lang="en-US" dirty="0" smtClean="0"/>
          </a:p>
          <a:p>
            <a:endParaRPr lang="en-US" dirty="0" smtClean="0"/>
          </a:p>
        </p:txBody>
      </p:sp>
      <p:pic>
        <p:nvPicPr>
          <p:cNvPr id="6" name="Picture 5"/>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914951" y="3276042"/>
            <a:ext cx="1396685" cy="33090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 name="Picture 7"/>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914798" y="3733242"/>
            <a:ext cx="3531790" cy="71312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4" name="Rectangle 3"/>
          <p:cNvSpPr/>
          <p:nvPr/>
        </p:nvSpPr>
        <p:spPr>
          <a:xfrm>
            <a:off x="1828800" y="3733242"/>
            <a:ext cx="2619179" cy="35540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257800" y="3726276"/>
            <a:ext cx="3634328" cy="369332"/>
          </a:xfrm>
          <a:prstGeom prst="rect">
            <a:avLst/>
          </a:prstGeom>
          <a:noFill/>
        </p:spPr>
        <p:txBody>
          <a:bodyPr wrap="none" rtlCol="0">
            <a:spAutoFit/>
          </a:bodyPr>
          <a:lstStyle/>
          <a:p>
            <a:r>
              <a:rPr lang="en-US" sz="1800" b="0" dirty="0" smtClean="0">
                <a:solidFill>
                  <a:srgbClr val="33CC33"/>
                </a:solidFill>
              </a:rPr>
              <a:t>Accuracy weighted by importance</a:t>
            </a:r>
            <a:endParaRPr lang="en-US" sz="1800" b="0" dirty="0">
              <a:solidFill>
                <a:srgbClr val="33CC33"/>
              </a:solidFill>
            </a:endParaRPr>
          </a:p>
        </p:txBody>
      </p:sp>
      <p:cxnSp>
        <p:nvCxnSpPr>
          <p:cNvPr id="7" name="Straight Arrow Connector 6"/>
          <p:cNvCxnSpPr>
            <a:stCxn id="5" idx="1"/>
          </p:cNvCxnSpPr>
          <p:nvPr/>
        </p:nvCxnSpPr>
        <p:spPr>
          <a:xfrm flipH="1">
            <a:off x="4447980" y="3910942"/>
            <a:ext cx="80982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28800" y="4081534"/>
            <a:ext cx="2619179" cy="35540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57800" y="4074568"/>
            <a:ext cx="2852127" cy="369332"/>
          </a:xfrm>
          <a:prstGeom prst="rect">
            <a:avLst/>
          </a:prstGeom>
          <a:noFill/>
        </p:spPr>
        <p:txBody>
          <a:bodyPr wrap="none" rtlCol="0">
            <a:spAutoFit/>
          </a:bodyPr>
          <a:lstStyle/>
          <a:p>
            <a:r>
              <a:rPr lang="en-US" sz="1800" b="0" dirty="0" smtClean="0">
                <a:solidFill>
                  <a:srgbClr val="33CC33"/>
                </a:solidFill>
              </a:rPr>
              <a:t>Total importance of claims</a:t>
            </a:r>
            <a:endParaRPr lang="en-US" sz="1800" b="0" dirty="0">
              <a:solidFill>
                <a:srgbClr val="33CC33"/>
              </a:solidFill>
            </a:endParaRPr>
          </a:p>
        </p:txBody>
      </p:sp>
      <p:cxnSp>
        <p:nvCxnSpPr>
          <p:cNvPr id="14" name="Straight Arrow Connector 13"/>
          <p:cNvCxnSpPr>
            <a:stCxn id="13" idx="1"/>
          </p:cNvCxnSpPr>
          <p:nvPr/>
        </p:nvCxnSpPr>
        <p:spPr>
          <a:xfrm flipH="1">
            <a:off x="4447980" y="4259234"/>
            <a:ext cx="80982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83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P spid="13"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4"/>
          <p:cNvSpPr txBox="1">
            <a:spLocks noGrp="1"/>
          </p:cNvSpPr>
          <p:nvPr/>
        </p:nvSpPr>
        <p:spPr bwMode="auto">
          <a:xfrm>
            <a:off x="6542088" y="6362700"/>
            <a:ext cx="1981200" cy="365125"/>
          </a:xfrm>
          <a:prstGeom prst="rect">
            <a:avLst/>
          </a:prstGeom>
          <a:noFill/>
          <a:ln w="9525">
            <a:noFill/>
            <a:miter lim="800000"/>
            <a:headEnd/>
            <a:tailEnd/>
          </a:ln>
        </p:spPr>
        <p:txBody>
          <a:bodyPr/>
          <a:lstStyle/>
          <a:p>
            <a:pPr algn="r"/>
            <a:fld id="{7952071A-29F1-4498-A60C-F95B57E2A315}" type="slidenum">
              <a:rPr lang="en-US" sz="1400" b="0">
                <a:solidFill>
                  <a:schemeClr val="tx2"/>
                </a:solidFill>
              </a:rPr>
              <a:pPr algn="r"/>
              <a:t>207</a:t>
            </a:fld>
            <a:endParaRPr lang="en-US" sz="1400" b="0">
              <a:solidFill>
                <a:schemeClr val="tx2"/>
              </a:solidFill>
            </a:endParaRPr>
          </a:p>
        </p:txBody>
      </p:sp>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Completeness Metric</a:t>
            </a:r>
            <a:endParaRPr lang="en-US" sz="2400" dirty="0" smtClean="0"/>
          </a:p>
        </p:txBody>
      </p:sp>
      <p:sp>
        <p:nvSpPr>
          <p:cNvPr id="215043" name="Content Placeholder 14"/>
          <p:cNvSpPr>
            <a:spLocks noGrp="1"/>
          </p:cNvSpPr>
          <p:nvPr>
            <p:ph idx="4294967295"/>
          </p:nvPr>
        </p:nvSpPr>
        <p:spPr>
          <a:xfrm>
            <a:off x="457200" y="1219200"/>
            <a:ext cx="8382000" cy="4910138"/>
          </a:xfrm>
        </p:spPr>
        <p:txBody>
          <a:bodyPr/>
          <a:lstStyle/>
          <a:p>
            <a:r>
              <a:rPr lang="en-US" dirty="0" smtClean="0"/>
              <a:t>How thorough a collection of claims is</a:t>
            </a:r>
          </a:p>
          <a:p>
            <a:pPr lvl="1"/>
            <a:r>
              <a:rPr lang="en-US" dirty="0" smtClean="0"/>
              <a:t>A reporter who lists military casualties but ignores civilian losses cannot be trusted as a source of information for the war</a:t>
            </a:r>
          </a:p>
          <a:p>
            <a:pPr lvl="1"/>
            <a:r>
              <a:rPr lang="en-US" dirty="0" smtClean="0"/>
              <a:t>Incomplete information is often symptomatic of bias</a:t>
            </a:r>
          </a:p>
          <a:p>
            <a:pPr lvl="2"/>
            <a:r>
              <a:rPr lang="en-US" dirty="0"/>
              <a:t> </a:t>
            </a:r>
            <a:r>
              <a:rPr lang="en-US" dirty="0" smtClean="0"/>
              <a:t>But not always</a:t>
            </a:r>
          </a:p>
          <a:p>
            <a:endParaRPr lang="en-US" dirty="0" smtClean="0"/>
          </a:p>
          <a:p>
            <a:endParaRPr lang="en-US" dirty="0"/>
          </a:p>
          <a:p>
            <a:endParaRPr lang="en-US" dirty="0" smtClean="0"/>
          </a:p>
          <a:p>
            <a:r>
              <a:rPr lang="en-US" dirty="0" smtClean="0"/>
              <a:t>Where:</a:t>
            </a:r>
          </a:p>
          <a:p>
            <a:pPr lvl="1"/>
            <a:r>
              <a:rPr lang="en-US" dirty="0" smtClean="0"/>
              <a:t>A is the set of all claims</a:t>
            </a:r>
          </a:p>
          <a:p>
            <a:pPr lvl="1"/>
            <a:r>
              <a:rPr lang="en-US" dirty="0"/>
              <a:t>t</a:t>
            </a:r>
            <a:r>
              <a:rPr lang="en-US" dirty="0" smtClean="0"/>
              <a:t> is the topic the collection of claims, C, purports to cover</a:t>
            </a:r>
          </a:p>
          <a:p>
            <a:pPr lvl="1"/>
            <a:r>
              <a:rPr lang="en-US" dirty="0" smtClean="0">
                <a:latin typeface="Lucida Calligraphy" pitchFamily="66" charset="0"/>
              </a:rPr>
              <a:t>R</a:t>
            </a:r>
            <a:r>
              <a:rPr lang="en-US" dirty="0" smtClean="0"/>
              <a:t>(c, t) is the [0,1] relevance of a claim c to the topic t.</a:t>
            </a:r>
          </a:p>
          <a:p>
            <a:endParaRPr lang="en-US" dirty="0"/>
          </a:p>
        </p:txBody>
      </p:sp>
      <p:pic>
        <p:nvPicPr>
          <p:cNvPr id="5" name="Picture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622799" y="3429000"/>
            <a:ext cx="4370273" cy="71312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 name="Oval 2"/>
          <p:cNvSpPr/>
          <p:nvPr/>
        </p:nvSpPr>
        <p:spPr>
          <a:xfrm>
            <a:off x="5410200" y="2924175"/>
            <a:ext cx="3505200" cy="20574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5827713" y="3358750"/>
            <a:ext cx="838200" cy="4572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smtClean="0">
                <a:latin typeface="Bookman Old Style"/>
              </a:rPr>
              <a:t>c</a:t>
            </a:r>
            <a:r>
              <a:rPr lang="en-US" b="0" baseline="-25000" dirty="0" smtClean="0">
                <a:latin typeface="Gill Sans MT"/>
              </a:rPr>
              <a:t>1</a:t>
            </a:r>
            <a:endParaRPr lang="en-US" b="0" baseline="-25000" dirty="0">
              <a:latin typeface="Gill Sans MT"/>
            </a:endParaRPr>
          </a:p>
        </p:txBody>
      </p:sp>
      <p:sp>
        <p:nvSpPr>
          <p:cNvPr id="8" name="Oval 7"/>
          <p:cNvSpPr/>
          <p:nvPr/>
        </p:nvSpPr>
        <p:spPr>
          <a:xfrm>
            <a:off x="7010400" y="3053949"/>
            <a:ext cx="1219199" cy="603651"/>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smtClean="0">
                <a:latin typeface="Bookman Old Style"/>
              </a:rPr>
              <a:t>c</a:t>
            </a:r>
            <a:r>
              <a:rPr lang="en-US" b="0" baseline="-25000" dirty="0" smtClean="0">
                <a:latin typeface="Gill Sans MT"/>
              </a:rPr>
              <a:t>2</a:t>
            </a:r>
            <a:endParaRPr lang="en-US" b="0" baseline="-25000" dirty="0">
              <a:latin typeface="Gill Sans MT"/>
            </a:endParaRPr>
          </a:p>
        </p:txBody>
      </p:sp>
      <p:sp>
        <p:nvSpPr>
          <p:cNvPr id="9" name="Oval 8"/>
          <p:cNvSpPr/>
          <p:nvPr/>
        </p:nvSpPr>
        <p:spPr>
          <a:xfrm>
            <a:off x="6152356" y="3780825"/>
            <a:ext cx="2020887" cy="113705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smtClean="0">
                <a:latin typeface="Bookman Old Style"/>
              </a:rPr>
              <a:t>c</a:t>
            </a:r>
            <a:r>
              <a:rPr lang="en-US" b="0" baseline="-25000" dirty="0" smtClean="0">
                <a:latin typeface="Gill Sans MT"/>
              </a:rPr>
              <a:t>3</a:t>
            </a:r>
            <a:endParaRPr lang="en-US" b="0" baseline="-25000" dirty="0">
              <a:latin typeface="Gill Sans MT"/>
            </a:endParaRPr>
          </a:p>
        </p:txBody>
      </p:sp>
      <p:cxnSp>
        <p:nvCxnSpPr>
          <p:cNvPr id="6" name="Curved Connector 5"/>
          <p:cNvCxnSpPr/>
          <p:nvPr/>
        </p:nvCxnSpPr>
        <p:spPr>
          <a:xfrm>
            <a:off x="4994794" y="3600050"/>
            <a:ext cx="832919" cy="12700"/>
          </a:xfrm>
          <a:prstGeom prst="curvedConnector3">
            <a:avLst/>
          </a:prstGeom>
          <a:ln w="19050">
            <a:solidFill>
              <a:srgbClr val="EEE028"/>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flipV="1">
            <a:off x="4994794" y="3200400"/>
            <a:ext cx="2091806" cy="412352"/>
          </a:xfrm>
          <a:prstGeom prst="curvedConnector3">
            <a:avLst>
              <a:gd name="adj1" fmla="val 40894"/>
            </a:avLst>
          </a:prstGeom>
          <a:ln w="19050">
            <a:solidFill>
              <a:srgbClr val="EEE028"/>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a:endCxn id="9" idx="2"/>
          </p:cNvCxnSpPr>
          <p:nvPr/>
        </p:nvCxnSpPr>
        <p:spPr>
          <a:xfrm>
            <a:off x="5013844" y="3606400"/>
            <a:ext cx="1138512" cy="742950"/>
          </a:xfrm>
          <a:prstGeom prst="curvedConnector3">
            <a:avLst/>
          </a:prstGeom>
          <a:ln w="19050">
            <a:solidFill>
              <a:srgbClr val="EEE028"/>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3" idx="2"/>
          </p:cNvCxnSpPr>
          <p:nvPr/>
        </p:nvCxnSpPr>
        <p:spPr>
          <a:xfrm>
            <a:off x="4994794" y="3952875"/>
            <a:ext cx="41540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431716" y="3747042"/>
            <a:ext cx="407484" cy="461665"/>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p:spTree>
    <p:extLst>
      <p:ext uri="{BB962C8B-B14F-4D97-AF65-F5344CB8AC3E}">
        <p14:creationId xmlns:p14="http://schemas.microsoft.com/office/powerpoint/2010/main" val="1513773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4"/>
          <p:cNvSpPr txBox="1">
            <a:spLocks noGrp="1"/>
          </p:cNvSpPr>
          <p:nvPr/>
        </p:nvSpPr>
        <p:spPr bwMode="auto">
          <a:xfrm>
            <a:off x="6542088" y="6362700"/>
            <a:ext cx="1981200" cy="365125"/>
          </a:xfrm>
          <a:prstGeom prst="rect">
            <a:avLst/>
          </a:prstGeom>
          <a:noFill/>
          <a:ln w="9525">
            <a:noFill/>
            <a:miter lim="800000"/>
            <a:headEnd/>
            <a:tailEnd/>
          </a:ln>
        </p:spPr>
        <p:txBody>
          <a:bodyPr/>
          <a:lstStyle/>
          <a:p>
            <a:pPr algn="r"/>
            <a:fld id="{7952071A-29F1-4498-A60C-F95B57E2A315}" type="slidenum">
              <a:rPr lang="en-US" sz="1400" b="0">
                <a:solidFill>
                  <a:schemeClr val="tx2"/>
                </a:solidFill>
              </a:rPr>
              <a:pPr algn="r"/>
              <a:t>208</a:t>
            </a:fld>
            <a:endParaRPr lang="en-US" sz="1400" b="0">
              <a:solidFill>
                <a:schemeClr val="tx2"/>
              </a:solidFill>
            </a:endParaRPr>
          </a:p>
        </p:txBody>
      </p:sp>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Bias Metric</a:t>
            </a:r>
            <a:endParaRPr lang="en-US" sz="2400" dirty="0" smtClean="0"/>
          </a:p>
        </p:txBody>
      </p:sp>
      <p:sp>
        <p:nvSpPr>
          <p:cNvPr id="215043" name="Content Placeholder 14"/>
          <p:cNvSpPr>
            <a:spLocks noGrp="1"/>
          </p:cNvSpPr>
          <p:nvPr>
            <p:ph idx="4294967295"/>
          </p:nvPr>
        </p:nvSpPr>
        <p:spPr>
          <a:xfrm>
            <a:off x="457200" y="1219200"/>
            <a:ext cx="8382000" cy="4910138"/>
          </a:xfrm>
        </p:spPr>
        <p:txBody>
          <a:bodyPr/>
          <a:lstStyle/>
          <a:p>
            <a:r>
              <a:rPr lang="en-US" dirty="0" smtClean="0"/>
              <a:t>Measuring bias is difficult</a:t>
            </a:r>
          </a:p>
          <a:p>
            <a:r>
              <a:rPr lang="en-US" dirty="0"/>
              <a:t>R</a:t>
            </a:r>
            <a:r>
              <a:rPr lang="en-US" dirty="0" smtClean="0"/>
              <a:t>esults </a:t>
            </a:r>
            <a:r>
              <a:rPr lang="en-US" dirty="0"/>
              <a:t>from supporting a favored position </a:t>
            </a:r>
            <a:r>
              <a:rPr lang="en-US" dirty="0" smtClean="0"/>
              <a:t>with:</a:t>
            </a:r>
          </a:p>
          <a:p>
            <a:pPr lvl="1"/>
            <a:r>
              <a:rPr lang="en-US" dirty="0"/>
              <a:t>U</a:t>
            </a:r>
            <a:r>
              <a:rPr lang="en-US" dirty="0" smtClean="0"/>
              <a:t>ntruthful statements</a:t>
            </a:r>
          </a:p>
          <a:p>
            <a:pPr lvl="1"/>
            <a:r>
              <a:rPr lang="en-US" dirty="0" smtClean="0"/>
              <a:t>Targeted </a:t>
            </a:r>
            <a:r>
              <a:rPr lang="en-US" dirty="0"/>
              <a:t>incompleteness </a:t>
            </a:r>
            <a:r>
              <a:rPr lang="en-US" dirty="0" smtClean="0"/>
              <a:t>(“lies </a:t>
            </a:r>
            <a:r>
              <a:rPr lang="en-US" dirty="0"/>
              <a:t>of </a:t>
            </a:r>
            <a:r>
              <a:rPr lang="en-US" dirty="0" smtClean="0"/>
              <a:t>omission”)</a:t>
            </a:r>
          </a:p>
          <a:p>
            <a:r>
              <a:rPr lang="en-US" dirty="0"/>
              <a:t>A single claim may also have </a:t>
            </a:r>
            <a:r>
              <a:rPr lang="en-US" dirty="0" smtClean="0"/>
              <a:t>bias</a:t>
            </a:r>
          </a:p>
          <a:p>
            <a:pPr lvl="1"/>
            <a:r>
              <a:rPr lang="en-US" dirty="0" smtClean="0"/>
              <a:t>“Freedom fighter” versus “terrorist”</a:t>
            </a:r>
            <a:endParaRPr lang="en-US" dirty="0"/>
          </a:p>
          <a:p>
            <a:r>
              <a:rPr lang="en-US" dirty="0" smtClean="0"/>
              <a:t>The degree of bias perceived depends on how much the user agrees/disagrees</a:t>
            </a:r>
          </a:p>
          <a:p>
            <a:pPr lvl="1"/>
            <a:r>
              <a:rPr lang="en-US" dirty="0" smtClean="0"/>
              <a:t>Conservatives think MSNBC is biased</a:t>
            </a:r>
          </a:p>
          <a:p>
            <a:pPr lvl="1"/>
            <a:r>
              <a:rPr lang="en-US" dirty="0" smtClean="0"/>
              <a:t>Liberals think Fox News is biased</a:t>
            </a:r>
          </a:p>
          <a:p>
            <a:endParaRPr lang="en-US" dirty="0"/>
          </a:p>
        </p:txBody>
      </p:sp>
    </p:spTree>
    <p:extLst>
      <p:ext uri="{BB962C8B-B14F-4D97-AF65-F5344CB8AC3E}">
        <p14:creationId xmlns:p14="http://schemas.microsoft.com/office/powerpoint/2010/main" val="419784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4"/>
          <p:cNvSpPr txBox="1">
            <a:spLocks noGrp="1"/>
          </p:cNvSpPr>
          <p:nvPr/>
        </p:nvSpPr>
        <p:spPr bwMode="auto">
          <a:xfrm>
            <a:off x="6542088" y="6362700"/>
            <a:ext cx="1981200" cy="365125"/>
          </a:xfrm>
          <a:prstGeom prst="rect">
            <a:avLst/>
          </a:prstGeom>
          <a:noFill/>
          <a:ln w="9525">
            <a:noFill/>
            <a:miter lim="800000"/>
            <a:headEnd/>
            <a:tailEnd/>
          </a:ln>
        </p:spPr>
        <p:txBody>
          <a:bodyPr/>
          <a:lstStyle/>
          <a:p>
            <a:pPr algn="r"/>
            <a:fld id="{7952071A-29F1-4498-A60C-F95B57E2A315}" type="slidenum">
              <a:rPr lang="en-US" sz="1400" b="0">
                <a:solidFill>
                  <a:schemeClr val="tx2"/>
                </a:solidFill>
              </a:rPr>
              <a:pPr algn="r"/>
              <a:t>209</a:t>
            </a:fld>
            <a:endParaRPr lang="en-US" sz="1400" b="0">
              <a:solidFill>
                <a:schemeClr val="tx2"/>
              </a:solidFill>
            </a:endParaRPr>
          </a:p>
        </p:txBody>
      </p:sp>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Calculating the Bias Metric</a:t>
            </a:r>
            <a:endParaRPr lang="en-US" sz="2400" dirty="0" smtClean="0"/>
          </a:p>
        </p:txBody>
      </p:sp>
      <p:sp>
        <p:nvSpPr>
          <p:cNvPr id="215043" name="Content Placeholder 14"/>
          <p:cNvSpPr>
            <a:spLocks noGrp="1"/>
          </p:cNvSpPr>
          <p:nvPr>
            <p:ph idx="4294967295"/>
          </p:nvPr>
        </p:nvSpPr>
        <p:spPr>
          <a:xfrm>
            <a:off x="457200" y="4829298"/>
            <a:ext cx="8382000" cy="1533402"/>
          </a:xfrm>
        </p:spPr>
        <p:txBody>
          <a:bodyPr/>
          <a:lstStyle/>
          <a:p>
            <a:r>
              <a:rPr lang="en-US" sz="2000" dirty="0" smtClean="0"/>
              <a:t>Z is the set of possible positions for the topic</a:t>
            </a:r>
          </a:p>
          <a:p>
            <a:pPr lvl="1"/>
            <a:r>
              <a:rPr lang="en-US" sz="1800" dirty="0" smtClean="0"/>
              <a:t>E.g. pro-gun-control, anti-gun-control</a:t>
            </a:r>
          </a:p>
          <a:p>
            <a:r>
              <a:rPr lang="en-US" sz="2000" dirty="0" smtClean="0">
                <a:latin typeface="Lucida Calligraphy" pitchFamily="66" charset="0"/>
              </a:rPr>
              <a:t>Support</a:t>
            </a:r>
            <a:r>
              <a:rPr lang="en-US" sz="2000" dirty="0" smtClean="0"/>
              <a:t>(z) is the user’s support for position </a:t>
            </a:r>
            <a:r>
              <a:rPr lang="en-US" sz="2000" dirty="0"/>
              <a:t>z</a:t>
            </a:r>
            <a:endParaRPr lang="en-US" sz="2000" dirty="0" smtClean="0"/>
          </a:p>
          <a:p>
            <a:r>
              <a:rPr lang="en-US" sz="2000" dirty="0" smtClean="0">
                <a:latin typeface="Lucida Calligraphy" pitchFamily="66" charset="0"/>
              </a:rPr>
              <a:t>Support</a:t>
            </a:r>
            <a:r>
              <a:rPr lang="en-US" sz="2000" dirty="0" smtClean="0"/>
              <a:t>(c, z) is the degree to which claim c supports position </a:t>
            </a:r>
            <a:r>
              <a:rPr lang="en-US" sz="2000" dirty="0"/>
              <a:t>z</a:t>
            </a:r>
          </a:p>
        </p:txBody>
      </p:sp>
      <p:pic>
        <p:nvPicPr>
          <p:cNvPr id="2" name="Picture 1"/>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460242" y="3086575"/>
            <a:ext cx="7723507" cy="71071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1" name="Rectangle 10"/>
          <p:cNvSpPr/>
          <p:nvPr/>
        </p:nvSpPr>
        <p:spPr>
          <a:xfrm>
            <a:off x="1371600" y="3033354"/>
            <a:ext cx="6815191" cy="408861"/>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02084" y="3873639"/>
            <a:ext cx="6207790" cy="646331"/>
          </a:xfrm>
          <a:prstGeom prst="rect">
            <a:avLst/>
          </a:prstGeom>
          <a:solidFill>
            <a:srgbClr val="FFFFCC"/>
          </a:solidFill>
          <a:ln w="19050">
            <a:solidFill>
              <a:schemeClr val="tx1"/>
            </a:solidFill>
          </a:ln>
        </p:spPr>
        <p:txBody>
          <a:bodyPr wrap="none" rtlCol="0">
            <a:spAutoFit/>
          </a:bodyPr>
          <a:lstStyle/>
          <a:p>
            <a:pPr algn="ctr"/>
            <a:r>
              <a:rPr lang="en-US" sz="1800" b="0" dirty="0" smtClean="0">
                <a:solidFill>
                  <a:srgbClr val="33CC33"/>
                </a:solidFill>
              </a:rPr>
              <a:t>Difference between what (belief and importance-weighted) </a:t>
            </a:r>
          </a:p>
          <a:p>
            <a:r>
              <a:rPr lang="en-US" sz="1800" b="0" dirty="0" smtClean="0">
                <a:solidFill>
                  <a:srgbClr val="33CC33"/>
                </a:solidFill>
              </a:rPr>
              <a:t>collection of claims support and what user supports</a:t>
            </a:r>
            <a:endParaRPr lang="en-US" sz="1800" b="0" dirty="0">
              <a:solidFill>
                <a:srgbClr val="33CC33"/>
              </a:solidFill>
            </a:endParaRPr>
          </a:p>
        </p:txBody>
      </p:sp>
      <p:cxnSp>
        <p:nvCxnSpPr>
          <p:cNvPr id="13" name="Straight Arrow Connector 12"/>
          <p:cNvCxnSpPr>
            <a:stCxn id="12" idx="0"/>
            <a:endCxn id="11" idx="2"/>
          </p:cNvCxnSpPr>
          <p:nvPr/>
        </p:nvCxnSpPr>
        <p:spPr>
          <a:xfrm flipV="1">
            <a:off x="4705979" y="3442215"/>
            <a:ext cx="73217" cy="43142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26841" y="3390184"/>
            <a:ext cx="5012159" cy="408861"/>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211069" y="4230469"/>
            <a:ext cx="6224781" cy="646331"/>
          </a:xfrm>
          <a:prstGeom prst="rect">
            <a:avLst/>
          </a:prstGeom>
          <a:solidFill>
            <a:srgbClr val="FFFFCC"/>
          </a:solidFill>
          <a:ln w="19050">
            <a:solidFill>
              <a:schemeClr val="tx1"/>
            </a:solidFill>
          </a:ln>
        </p:spPr>
        <p:txBody>
          <a:bodyPr wrap="none" rtlCol="0">
            <a:spAutoFit/>
          </a:bodyPr>
          <a:lstStyle/>
          <a:p>
            <a:r>
              <a:rPr lang="en-US" sz="1800" b="0" dirty="0" smtClean="0">
                <a:solidFill>
                  <a:srgbClr val="33CC33"/>
                </a:solidFill>
              </a:rPr>
              <a:t>Normalized by the sum of (belief and importance-weighted)</a:t>
            </a:r>
          </a:p>
          <a:p>
            <a:pPr algn="ctr"/>
            <a:r>
              <a:rPr lang="en-US" sz="1800" b="0" dirty="0" smtClean="0">
                <a:solidFill>
                  <a:srgbClr val="33CC33"/>
                </a:solidFill>
              </a:rPr>
              <a:t> total support over all positions for each claim</a:t>
            </a:r>
            <a:endParaRPr lang="en-US" sz="1800" b="0" dirty="0">
              <a:solidFill>
                <a:srgbClr val="33CC33"/>
              </a:solidFill>
            </a:endParaRPr>
          </a:p>
        </p:txBody>
      </p:sp>
      <p:cxnSp>
        <p:nvCxnSpPr>
          <p:cNvPr id="26" name="Straight Arrow Connector 25"/>
          <p:cNvCxnSpPr>
            <a:stCxn id="25" idx="0"/>
            <a:endCxn id="24" idx="2"/>
          </p:cNvCxnSpPr>
          <p:nvPr/>
        </p:nvCxnSpPr>
        <p:spPr>
          <a:xfrm flipV="1">
            <a:off x="4323460" y="3799045"/>
            <a:ext cx="409461" cy="43142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7200" y="1324579"/>
            <a:ext cx="8458200" cy="1738938"/>
          </a:xfrm>
          <a:prstGeom prst="rect">
            <a:avLst/>
          </a:prstGeom>
        </p:spPr>
        <p:txBody>
          <a:bodyPr wrap="square">
            <a:spAutoFit/>
          </a:bodyPr>
          <a:lstStyle/>
          <a:p>
            <a:pPr marL="273050" lvl="0" indent="-273050" eaLnBrk="0" hangingPunct="0">
              <a:spcBef>
                <a:spcPts val="600"/>
              </a:spcBef>
              <a:buClr>
                <a:srgbClr val="727CA3"/>
              </a:buClr>
              <a:buSzPct val="76000"/>
              <a:buFont typeface="Wingdings 3" pitchFamily="18" charset="2"/>
              <a:buChar char=""/>
            </a:pPr>
            <a:r>
              <a:rPr lang="en-US" sz="2300" b="0" kern="0" dirty="0" smtClean="0">
                <a:solidFill>
                  <a:srgbClr val="464653"/>
                </a:solidFill>
                <a:latin typeface="Gill Sans MT"/>
              </a:rPr>
              <a:t>Distance between:</a:t>
            </a:r>
          </a:p>
          <a:p>
            <a:pPr marL="730250" lvl="1" indent="-273050" eaLnBrk="0" hangingPunct="0">
              <a:spcBef>
                <a:spcPts val="600"/>
              </a:spcBef>
              <a:buClr>
                <a:srgbClr val="727CA3"/>
              </a:buClr>
              <a:buSzPct val="76000"/>
              <a:buFont typeface="Wingdings 3" pitchFamily="18" charset="2"/>
              <a:buChar char=""/>
            </a:pPr>
            <a:r>
              <a:rPr lang="en-US" sz="2300" b="0" kern="0" dirty="0" smtClean="0">
                <a:solidFill>
                  <a:srgbClr val="464653"/>
                </a:solidFill>
                <a:latin typeface="Gill Sans MT"/>
              </a:rPr>
              <a:t>The distribution of the user’s support for the positions</a:t>
            </a:r>
          </a:p>
          <a:p>
            <a:pPr marL="1187450" lvl="2" indent="-273050" eaLnBrk="0" hangingPunct="0">
              <a:spcBef>
                <a:spcPts val="600"/>
              </a:spcBef>
              <a:buClr>
                <a:srgbClr val="727CA3"/>
              </a:buClr>
              <a:buSzPct val="76000"/>
              <a:buFont typeface="Wingdings 3" pitchFamily="18" charset="2"/>
              <a:buChar char=""/>
            </a:pPr>
            <a:r>
              <a:rPr lang="en-US" sz="2300" b="0" kern="0" dirty="0" smtClean="0">
                <a:solidFill>
                  <a:srgbClr val="464653"/>
                </a:solidFill>
                <a:latin typeface="Gill Sans MT"/>
              </a:rPr>
              <a:t>E.g. Support(pro-gun) = 0.7; Support(anti-gun) = 0.3</a:t>
            </a:r>
          </a:p>
          <a:p>
            <a:pPr marL="730250" lvl="1" indent="-273050" eaLnBrk="0" hangingPunct="0">
              <a:spcBef>
                <a:spcPts val="600"/>
              </a:spcBef>
              <a:buClr>
                <a:srgbClr val="727CA3"/>
              </a:buClr>
              <a:buSzPct val="76000"/>
              <a:buFont typeface="Wingdings 3" pitchFamily="18" charset="2"/>
              <a:buChar char=""/>
            </a:pPr>
            <a:r>
              <a:rPr lang="en-US" sz="2300" b="0" kern="0" dirty="0" smtClean="0">
                <a:solidFill>
                  <a:srgbClr val="464653"/>
                </a:solidFill>
                <a:latin typeface="Gill Sans MT"/>
              </a:rPr>
              <a:t>The distribution of support implied by the collection of claims</a:t>
            </a:r>
            <a:endParaRPr lang="en-US" sz="2300" b="0" kern="0" dirty="0">
              <a:solidFill>
                <a:srgbClr val="464653"/>
              </a:solidFill>
              <a:latin typeface="Gill Sans MT"/>
            </a:endParaRPr>
          </a:p>
        </p:txBody>
      </p:sp>
    </p:spTree>
    <p:extLst>
      <p:ext uri="{BB962C8B-B14F-4D97-AF65-F5344CB8AC3E}">
        <p14:creationId xmlns:p14="http://schemas.microsoft.com/office/powerpoint/2010/main" val="712042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p:txBody>
          <a:bodyPr/>
          <a:lstStyle/>
          <a:p>
            <a:r>
              <a:rPr lang="en-US" dirty="0" smtClean="0"/>
              <a:t>Source-based Trustworthiness </a:t>
            </a:r>
          </a:p>
          <a:p>
            <a:endParaRPr lang="en-US" dirty="0"/>
          </a:p>
          <a:p>
            <a:r>
              <a:rPr lang="en-US" dirty="0" smtClean="0"/>
              <a:t>Basic Trustworthiness Framework </a:t>
            </a:r>
          </a:p>
          <a:p>
            <a:pPr lvl="1"/>
            <a:r>
              <a:rPr lang="en-US" dirty="0" smtClean="0"/>
              <a:t>Basic Fact-finding approaches</a:t>
            </a:r>
          </a:p>
          <a:p>
            <a:pPr lvl="1"/>
            <a:r>
              <a:rPr lang="en-US" dirty="0" smtClean="0"/>
              <a:t>Basic probabilistic approaches</a:t>
            </a:r>
          </a:p>
          <a:p>
            <a:r>
              <a:rPr lang="en-US" dirty="0" smtClean="0"/>
              <a:t>Integrating Textual Evidence</a:t>
            </a:r>
          </a:p>
          <a:p>
            <a:pPr marL="0" indent="0">
              <a:buNone/>
            </a:pPr>
            <a:endParaRPr lang="en-US" dirty="0"/>
          </a:p>
          <a:p>
            <a:r>
              <a:rPr lang="en-US" dirty="0" smtClean="0"/>
              <a:t>Informed Trustworthiness Approaches</a:t>
            </a:r>
          </a:p>
          <a:p>
            <a:pPr lvl="1"/>
            <a:r>
              <a:rPr lang="en-US" dirty="0" smtClean="0"/>
              <a:t>Adding prior knowledge, more information, structure</a:t>
            </a:r>
          </a:p>
          <a:p>
            <a:endParaRPr lang="en-US" dirty="0"/>
          </a:p>
          <a:p>
            <a:r>
              <a:rPr lang="en-US" dirty="0" smtClean="0"/>
              <a:t>Perception and Presentation of Trustworthiness</a:t>
            </a:r>
            <a:endParaRPr lang="en-US" dirty="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21</a:t>
            </a:fld>
            <a:endParaRPr lang="en-US" altLang="zh-TW" dirty="0"/>
          </a:p>
        </p:txBody>
      </p:sp>
      <p:sp>
        <p:nvSpPr>
          <p:cNvPr id="5" name="Right Arrow 4"/>
          <p:cNvSpPr/>
          <p:nvPr/>
        </p:nvSpPr>
        <p:spPr>
          <a:xfrm>
            <a:off x="-12010" y="1324428"/>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2010" y="2195286"/>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2010" y="3352800"/>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2010" y="4238172"/>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028" y="2086428"/>
            <a:ext cx="564932" cy="4426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028" y="3243942"/>
            <a:ext cx="564932" cy="4426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532" y="4205514"/>
            <a:ext cx="564932" cy="4426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334000" y="1752600"/>
            <a:ext cx="3733800" cy="1714402"/>
            <a:chOff x="228600" y="1143000"/>
            <a:chExt cx="8688214" cy="4267200"/>
          </a:xfrm>
        </p:grpSpPr>
        <p:sp>
          <p:nvSpPr>
            <p:cNvPr id="30" name="Rounded Rectangle 29"/>
            <p:cNvSpPr/>
            <p:nvPr/>
          </p:nvSpPr>
          <p:spPr>
            <a:xfrm>
              <a:off x="228600" y="1143000"/>
              <a:ext cx="6096000" cy="42672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810000" y="14478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2" name="Rounded Rectangle 31"/>
            <p:cNvSpPr/>
            <p:nvPr/>
          </p:nvSpPr>
          <p:spPr>
            <a:xfrm>
              <a:off x="3733800" y="15240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3" name="Rounded Rectangle 32"/>
            <p:cNvSpPr/>
            <p:nvPr/>
          </p:nvSpPr>
          <p:spPr>
            <a:xfrm>
              <a:off x="3657600" y="16002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4" name="Rounded Rectangle 33"/>
            <p:cNvSpPr/>
            <p:nvPr/>
          </p:nvSpPr>
          <p:spPr>
            <a:xfrm>
              <a:off x="3593233" y="16764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5" name="Oval 34"/>
            <p:cNvSpPr/>
            <p:nvPr/>
          </p:nvSpPr>
          <p:spPr>
            <a:xfrm>
              <a:off x="304800" y="13716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sp>
          <p:nvSpPr>
            <p:cNvPr id="36" name="Oval 35"/>
            <p:cNvSpPr/>
            <p:nvPr/>
          </p:nvSpPr>
          <p:spPr>
            <a:xfrm>
              <a:off x="381000" y="14478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sp>
          <p:nvSpPr>
            <p:cNvPr id="37" name="Oval 36"/>
            <p:cNvSpPr/>
            <p:nvPr/>
          </p:nvSpPr>
          <p:spPr>
            <a:xfrm>
              <a:off x="457200" y="15240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grpSp>
          <p:nvGrpSpPr>
            <p:cNvPr id="38" name="Group 37"/>
            <p:cNvGrpSpPr/>
            <p:nvPr/>
          </p:nvGrpSpPr>
          <p:grpSpPr>
            <a:xfrm>
              <a:off x="7618185" y="2286000"/>
              <a:ext cx="1298629" cy="1852249"/>
              <a:chOff x="7532158" y="1066490"/>
              <a:chExt cx="1298629" cy="1852249"/>
            </a:xfrm>
          </p:grpSpPr>
          <p:sp>
            <p:nvSpPr>
              <p:cNvPr id="44" name="Rectangle 43"/>
              <p:cNvSpPr/>
              <p:nvPr/>
            </p:nvSpPr>
            <p:spPr>
              <a:xfrm>
                <a:off x="7532158" y="2438400"/>
                <a:ext cx="1288143" cy="480339"/>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6600"/>
                  </a:solidFill>
                </a:endParaRPr>
              </a:p>
            </p:txBody>
          </p:sp>
          <p:pic>
            <p:nvPicPr>
              <p:cNvPr id="45" name="Picture 2" descr="C:\Program Files\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2644" y="1066490"/>
                <a:ext cx="1288143" cy="13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Flowchart: Multidocument 38"/>
            <p:cNvSpPr/>
            <p:nvPr/>
          </p:nvSpPr>
          <p:spPr>
            <a:xfrm>
              <a:off x="1943100" y="3733218"/>
              <a:ext cx="2171700" cy="1524582"/>
            </a:xfrm>
            <a:prstGeom prst="flowChartMultidocumen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p:cNvCxnSpPr>
              <a:stCxn id="34" idx="2"/>
              <a:endCxn id="39" idx="0"/>
            </p:cNvCxnSpPr>
            <p:nvPr/>
          </p:nvCxnSpPr>
          <p:spPr>
            <a:xfrm flipH="1">
              <a:off x="3178355" y="2514600"/>
              <a:ext cx="1595978" cy="12186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9" idx="0"/>
              <a:endCxn id="37" idx="4"/>
            </p:cNvCxnSpPr>
            <p:nvPr/>
          </p:nvCxnSpPr>
          <p:spPr>
            <a:xfrm flipH="1" flipV="1">
              <a:off x="1371600" y="2667000"/>
              <a:ext cx="1806755" cy="10662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1"/>
              <a:endCxn id="37" idx="6"/>
            </p:cNvCxnSpPr>
            <p:nvPr/>
          </p:nvCxnSpPr>
          <p:spPr>
            <a:xfrm flipH="1">
              <a:off x="2286000" y="2095500"/>
              <a:ext cx="1307233" cy="0"/>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sp>
          <p:nvSpPr>
            <p:cNvPr id="43" name="Right Arrow 42"/>
            <p:cNvSpPr/>
            <p:nvPr/>
          </p:nvSpPr>
          <p:spPr>
            <a:xfrm>
              <a:off x="6466112" y="2972692"/>
              <a:ext cx="1001487" cy="3728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0" y="2895600"/>
            <a:ext cx="1157444" cy="400110"/>
          </a:xfrm>
          <a:prstGeom prst="rect">
            <a:avLst/>
          </a:prstGeom>
          <a:solidFill>
            <a:srgbClr val="FFFFCC"/>
          </a:solidFill>
          <a:ln>
            <a:solidFill>
              <a:schemeClr val="bg2"/>
            </a:solidFill>
          </a:ln>
        </p:spPr>
        <p:txBody>
          <a:bodyPr wrap="square" rtlCol="0">
            <a:spAutoFit/>
          </a:bodyPr>
          <a:lstStyle/>
          <a:p>
            <a:pPr algn="ctr"/>
            <a:r>
              <a:rPr lang="en-US" sz="2000" dirty="0" smtClean="0">
                <a:solidFill>
                  <a:srgbClr val="FF0000"/>
                </a:solidFill>
                <a:latin typeface="+mn-lt"/>
              </a:rPr>
              <a:t>BREAK</a:t>
            </a:r>
            <a:endParaRPr lang="en-US" sz="2000" dirty="0">
              <a:solidFill>
                <a:srgbClr val="FF0000"/>
              </a:solidFill>
              <a:latin typeface="+mn-lt"/>
            </a:endParaRPr>
          </a:p>
        </p:txBody>
      </p:sp>
    </p:spTree>
    <p:extLst>
      <p:ext uri="{BB962C8B-B14F-4D97-AF65-F5344CB8AC3E}">
        <p14:creationId xmlns:p14="http://schemas.microsoft.com/office/powerpoint/2010/main" val="6133265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68208E-6 L -3.33333E-6 0.12786 " pathEditMode="relative" rAng="0" ptsTypes="AA">
                                      <p:cBhvr>
                                        <p:cTn id="6" dur="2000" fill="hold"/>
                                        <p:tgtEl>
                                          <p:spTgt spid="5"/>
                                        </p:tgtEl>
                                        <p:attrNameLst>
                                          <p:attrName>ppt_x</p:attrName>
                                          <p:attrName>ppt_y</p:attrName>
                                        </p:attrNameLst>
                                      </p:cBhvr>
                                      <p:rCtr x="0" y="6382"/>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11111E-6 0.00093 L 0.00069 0.16948 " pathEditMode="relative" rAng="0" ptsTypes="AA">
                                      <p:cBhvr>
                                        <p:cTn id="14" dur="2000" fill="hold"/>
                                        <p:tgtEl>
                                          <p:spTgt spid="6"/>
                                        </p:tgtEl>
                                        <p:attrNameLst>
                                          <p:attrName>ppt_x</p:attrName>
                                          <p:attrName>ppt_y</p:attrName>
                                        </p:attrNameLst>
                                      </p:cBhvr>
                                      <p:rCtr x="35" y="8416"/>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33333E-6 4.68208E-6 L -3.33333E-6 0.12786 " pathEditMode="relative" rAng="0" ptsTypes="AA">
                                      <p:cBhvr>
                                        <p:cTn id="22" dur="2000" fill="hold"/>
                                        <p:tgtEl>
                                          <p:spTgt spid="7"/>
                                        </p:tgtEl>
                                        <p:attrNameLst>
                                          <p:attrName>ppt_x</p:attrName>
                                          <p:attrName>ppt_y</p:attrName>
                                        </p:attrNameLst>
                                      </p:cBhvr>
                                      <p:rCtr x="0" y="6382"/>
                                    </p:animMotion>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11111E-6 -1.50289E-6 L 0.00069 0.18289 " pathEditMode="relative" rAng="0" ptsTypes="AA">
                                      <p:cBhvr>
                                        <p:cTn id="30" dur="2000" fill="hold"/>
                                        <p:tgtEl>
                                          <p:spTgt spid="8"/>
                                        </p:tgtEl>
                                        <p:attrNameLst>
                                          <p:attrName>ppt_x</p:attrName>
                                          <p:attrName>ppt_y</p:attrName>
                                        </p:attrNameLst>
                                      </p:cBhvr>
                                      <p:rCtr x="35" y="9133"/>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4"/>
          <p:cNvSpPr txBox="1">
            <a:spLocks noGrp="1"/>
          </p:cNvSpPr>
          <p:nvPr/>
        </p:nvSpPr>
        <p:spPr bwMode="auto">
          <a:xfrm>
            <a:off x="6542088" y="6362700"/>
            <a:ext cx="1981200" cy="365125"/>
          </a:xfrm>
          <a:prstGeom prst="rect">
            <a:avLst/>
          </a:prstGeom>
          <a:noFill/>
          <a:ln w="9525">
            <a:noFill/>
            <a:miter lim="800000"/>
            <a:headEnd/>
            <a:tailEnd/>
          </a:ln>
        </p:spPr>
        <p:txBody>
          <a:bodyPr/>
          <a:lstStyle/>
          <a:p>
            <a:pPr algn="r"/>
            <a:fld id="{7952071A-29F1-4498-A60C-F95B57E2A315}" type="slidenum">
              <a:rPr lang="en-US" sz="1400" b="0">
                <a:solidFill>
                  <a:schemeClr val="tx2"/>
                </a:solidFill>
              </a:rPr>
              <a:pPr algn="r"/>
              <a:t>210</a:t>
            </a:fld>
            <a:endParaRPr lang="en-US" sz="1400" b="0">
              <a:solidFill>
                <a:schemeClr val="tx2"/>
              </a:solidFill>
            </a:endParaRPr>
          </a:p>
        </p:txBody>
      </p:sp>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Pilot Study</a:t>
            </a:r>
            <a:endParaRPr lang="en-US" sz="2400" dirty="0" smtClean="0"/>
          </a:p>
        </p:txBody>
      </p:sp>
      <p:sp>
        <p:nvSpPr>
          <p:cNvPr id="215043" name="Content Placeholder 14"/>
          <p:cNvSpPr>
            <a:spLocks noGrp="1"/>
          </p:cNvSpPr>
          <p:nvPr>
            <p:ph idx="4294967295"/>
          </p:nvPr>
        </p:nvSpPr>
        <p:spPr>
          <a:xfrm>
            <a:off x="457200" y="1219200"/>
            <a:ext cx="8382000" cy="4910138"/>
          </a:xfrm>
        </p:spPr>
        <p:txBody>
          <a:bodyPr>
            <a:normAutofit/>
          </a:bodyPr>
          <a:lstStyle/>
          <a:p>
            <a:r>
              <a:rPr lang="en-US" dirty="0" smtClean="0"/>
              <a:t>Baseline metric: average accuracy of a source’s claims</a:t>
            </a:r>
          </a:p>
          <a:p>
            <a:r>
              <a:rPr lang="en-US" dirty="0" smtClean="0"/>
              <a:t>Goal: compare our metrics against the baseline and direct human judgment</a:t>
            </a:r>
            <a:endParaRPr lang="en-US" dirty="0"/>
          </a:p>
          <a:p>
            <a:r>
              <a:rPr lang="en-US" dirty="0" smtClean="0"/>
              <a:t>Nine participants (all computer scientists) read an article and answered trust-related questions about it</a:t>
            </a:r>
          </a:p>
          <a:p>
            <a:pPr lvl="1"/>
            <a:r>
              <a:rPr lang="en-US" dirty="0" smtClean="0"/>
              <a:t>Source: The People’s Daily</a:t>
            </a:r>
          </a:p>
          <a:p>
            <a:pPr lvl="2"/>
            <a:r>
              <a:rPr lang="en-US" dirty="0" smtClean="0"/>
              <a:t>Accurate but extreme pro-CCP bias</a:t>
            </a:r>
          </a:p>
          <a:p>
            <a:pPr lvl="1"/>
            <a:r>
              <a:rPr lang="en-US" dirty="0" smtClean="0"/>
              <a:t>Topic: China’s family planning policy</a:t>
            </a:r>
          </a:p>
          <a:p>
            <a:pPr lvl="1"/>
            <a:r>
              <a:rPr lang="en-US" dirty="0" smtClean="0"/>
              <a:t>Positions: Good for China / Bad for China</a:t>
            </a:r>
          </a:p>
          <a:p>
            <a:r>
              <a:rPr lang="en-US" dirty="0" smtClean="0"/>
              <a:t>Asked overall trustworthiness questions, and solicited their opinion of each of the claims</a:t>
            </a:r>
          </a:p>
          <a:p>
            <a:pPr lvl="1"/>
            <a:r>
              <a:rPr lang="en-US" dirty="0" smtClean="0"/>
              <a:t>Subjective accuracy and importance</a:t>
            </a:r>
          </a:p>
        </p:txBody>
      </p:sp>
    </p:spTree>
    <p:extLst>
      <p:ext uri="{BB962C8B-B14F-4D97-AF65-F5344CB8AC3E}">
        <p14:creationId xmlns:p14="http://schemas.microsoft.com/office/powerpoint/2010/main" val="1550735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4"/>
          <p:cNvSpPr txBox="1">
            <a:spLocks noGrp="1"/>
          </p:cNvSpPr>
          <p:nvPr/>
        </p:nvSpPr>
        <p:spPr bwMode="auto">
          <a:xfrm>
            <a:off x="6542088" y="6362700"/>
            <a:ext cx="1981200" cy="365125"/>
          </a:xfrm>
          <a:prstGeom prst="rect">
            <a:avLst/>
          </a:prstGeom>
          <a:noFill/>
          <a:ln w="9525">
            <a:noFill/>
            <a:miter lim="800000"/>
            <a:headEnd/>
            <a:tailEnd/>
          </a:ln>
        </p:spPr>
        <p:txBody>
          <a:bodyPr/>
          <a:lstStyle/>
          <a:p>
            <a:pPr algn="r"/>
            <a:fld id="{7952071A-29F1-4498-A60C-F95B57E2A315}" type="slidenum">
              <a:rPr lang="en-US" sz="1400" b="0">
                <a:solidFill>
                  <a:schemeClr val="tx2"/>
                </a:solidFill>
              </a:rPr>
              <a:pPr algn="r"/>
              <a:t>211</a:t>
            </a:fld>
            <a:endParaRPr lang="en-US" sz="1400" b="0">
              <a:solidFill>
                <a:schemeClr val="tx2"/>
              </a:solidFill>
            </a:endParaRPr>
          </a:p>
        </p:txBody>
      </p:sp>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Study: Truthfulness</a:t>
            </a:r>
            <a:endParaRPr lang="en-US" sz="2400" dirty="0" smtClean="0"/>
          </a:p>
        </p:txBody>
      </p:sp>
      <p:sp>
        <p:nvSpPr>
          <p:cNvPr id="215043" name="Content Placeholder 14"/>
          <p:cNvSpPr>
            <a:spLocks noGrp="1"/>
          </p:cNvSpPr>
          <p:nvPr>
            <p:ph idx="4294967295"/>
          </p:nvPr>
        </p:nvSpPr>
        <p:spPr>
          <a:xfrm>
            <a:off x="457200" y="1219200"/>
            <a:ext cx="8382000" cy="4910138"/>
          </a:xfrm>
        </p:spPr>
        <p:txBody>
          <a:bodyPr/>
          <a:lstStyle/>
          <a:p>
            <a:r>
              <a:rPr lang="en-US" dirty="0" smtClean="0"/>
              <a:t>Users gave very similar scores for subjective “reliability”, “accuracy” and “trustworthiness”, 74% +/- 2%</a:t>
            </a:r>
          </a:p>
          <a:p>
            <a:r>
              <a:rPr lang="en-US" dirty="0" smtClean="0"/>
              <a:t>True mean accuracy of the claims was &gt; 84%</a:t>
            </a:r>
          </a:p>
          <a:p>
            <a:pPr lvl="1"/>
            <a:r>
              <a:rPr lang="en-US" dirty="0" smtClean="0"/>
              <a:t>Some were unverifiable, none were contradictable</a:t>
            </a:r>
          </a:p>
          <a:p>
            <a:r>
              <a:rPr lang="en-US" dirty="0" smtClean="0"/>
              <a:t>Calculated truthfulness 77% close to user’s judgments</a:t>
            </a:r>
          </a:p>
          <a:p>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117783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4"/>
          <p:cNvSpPr txBox="1">
            <a:spLocks noGrp="1"/>
          </p:cNvSpPr>
          <p:nvPr/>
        </p:nvSpPr>
        <p:spPr bwMode="auto">
          <a:xfrm>
            <a:off x="6542088" y="6362700"/>
            <a:ext cx="1981200" cy="365125"/>
          </a:xfrm>
          <a:prstGeom prst="rect">
            <a:avLst/>
          </a:prstGeom>
          <a:noFill/>
          <a:ln w="9525">
            <a:noFill/>
            <a:miter lim="800000"/>
            <a:headEnd/>
            <a:tailEnd/>
          </a:ln>
        </p:spPr>
        <p:txBody>
          <a:bodyPr/>
          <a:lstStyle/>
          <a:p>
            <a:pPr algn="r"/>
            <a:fld id="{7952071A-29F1-4498-A60C-F95B57E2A315}" type="slidenum">
              <a:rPr lang="en-US" sz="1400" b="0">
                <a:solidFill>
                  <a:schemeClr val="tx2"/>
                </a:solidFill>
              </a:rPr>
              <a:pPr algn="r"/>
              <a:t>212</a:t>
            </a:fld>
            <a:endParaRPr lang="en-US" sz="1400" b="0">
              <a:solidFill>
                <a:schemeClr val="tx2"/>
              </a:solidFill>
            </a:endParaRPr>
          </a:p>
        </p:txBody>
      </p:sp>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Study: Completeness</a:t>
            </a:r>
            <a:endParaRPr lang="en-US" sz="2400" dirty="0" smtClean="0"/>
          </a:p>
        </p:txBody>
      </p:sp>
      <p:sp>
        <p:nvSpPr>
          <p:cNvPr id="215043" name="Content Placeholder 14"/>
          <p:cNvSpPr>
            <a:spLocks noGrp="1"/>
          </p:cNvSpPr>
          <p:nvPr>
            <p:ph idx="4294967295"/>
          </p:nvPr>
        </p:nvSpPr>
        <p:spPr>
          <a:xfrm>
            <a:off x="457200" y="1219200"/>
            <a:ext cx="8382000" cy="4910138"/>
          </a:xfrm>
        </p:spPr>
        <p:txBody>
          <a:bodyPr/>
          <a:lstStyle/>
          <a:p>
            <a:r>
              <a:rPr lang="en-US" dirty="0" smtClean="0"/>
              <a:t>Article was 60% informative according to users</a:t>
            </a:r>
          </a:p>
          <a:p>
            <a:pPr lvl="1"/>
            <a:r>
              <a:rPr lang="en-US" dirty="0" smtClean="0"/>
              <a:t>This in spite of omitting information like forced abortions, international condemnation, exceptions for rural folk, etc.</a:t>
            </a:r>
          </a:p>
          <a:p>
            <a:r>
              <a:rPr lang="en-US" dirty="0" smtClean="0"/>
              <a:t>This aligns well with our notion of completeness</a:t>
            </a:r>
          </a:p>
          <a:p>
            <a:pPr lvl="1"/>
            <a:r>
              <a:rPr lang="en-US" dirty="0" smtClean="0"/>
              <a:t>People (like our respondents) less interested in the topic only care about the most basic elements</a:t>
            </a:r>
          </a:p>
          <a:p>
            <a:pPr lvl="2"/>
            <a:r>
              <a:rPr lang="en-US" dirty="0" smtClean="0"/>
              <a:t>Details are unimportant to them</a:t>
            </a:r>
          </a:p>
          <a:p>
            <a:pPr lvl="2"/>
            <a:r>
              <a:rPr lang="en-US" dirty="0" smtClean="0"/>
              <a:t>The mean importance of the claims was rated at only 41.6%</a:t>
            </a:r>
          </a:p>
          <a:p>
            <a:pPr lvl="1"/>
            <a:endParaRPr lang="en-US" dirty="0" smtClean="0"/>
          </a:p>
          <a:p>
            <a:endParaRPr lang="en-US" dirty="0" smtClean="0"/>
          </a:p>
        </p:txBody>
      </p:sp>
    </p:spTree>
    <p:extLst>
      <p:ext uri="{BB962C8B-B14F-4D97-AF65-F5344CB8AC3E}">
        <p14:creationId xmlns:p14="http://schemas.microsoft.com/office/powerpoint/2010/main" val="151711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4"/>
          <p:cNvSpPr txBox="1">
            <a:spLocks noGrp="1"/>
          </p:cNvSpPr>
          <p:nvPr/>
        </p:nvSpPr>
        <p:spPr bwMode="auto">
          <a:xfrm>
            <a:off x="6542088" y="6362700"/>
            <a:ext cx="1981200" cy="365125"/>
          </a:xfrm>
          <a:prstGeom prst="rect">
            <a:avLst/>
          </a:prstGeom>
          <a:noFill/>
          <a:ln w="9525">
            <a:noFill/>
            <a:miter lim="800000"/>
            <a:headEnd/>
            <a:tailEnd/>
          </a:ln>
        </p:spPr>
        <p:txBody>
          <a:bodyPr/>
          <a:lstStyle/>
          <a:p>
            <a:pPr algn="r"/>
            <a:fld id="{7952071A-29F1-4498-A60C-F95B57E2A315}" type="slidenum">
              <a:rPr lang="en-US" sz="1400" b="0">
                <a:solidFill>
                  <a:schemeClr val="tx2"/>
                </a:solidFill>
              </a:rPr>
              <a:pPr algn="r"/>
              <a:t>213</a:t>
            </a:fld>
            <a:endParaRPr lang="en-US" sz="1400" b="0">
              <a:solidFill>
                <a:schemeClr val="tx2"/>
              </a:solidFill>
            </a:endParaRPr>
          </a:p>
        </p:txBody>
      </p:sp>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Study: Bias</a:t>
            </a:r>
            <a:endParaRPr lang="en-US" sz="2400" dirty="0" smtClean="0"/>
          </a:p>
        </p:txBody>
      </p:sp>
      <p:sp>
        <p:nvSpPr>
          <p:cNvPr id="215043" name="Content Placeholder 14"/>
          <p:cNvSpPr>
            <a:spLocks noGrp="1"/>
          </p:cNvSpPr>
          <p:nvPr>
            <p:ph idx="4294967295"/>
          </p:nvPr>
        </p:nvSpPr>
        <p:spPr>
          <a:xfrm>
            <a:off x="457200" y="1219200"/>
            <a:ext cx="8382000" cy="4910138"/>
          </a:xfrm>
        </p:spPr>
        <p:txBody>
          <a:bodyPr/>
          <a:lstStyle/>
          <a:p>
            <a:r>
              <a:rPr lang="en-US" dirty="0" smtClean="0"/>
              <a:t>Calculated relative bias: </a:t>
            </a:r>
            <a:r>
              <a:rPr lang="en-US" dirty="0"/>
              <a:t>58</a:t>
            </a:r>
            <a:r>
              <a:rPr lang="en-US" dirty="0" smtClean="0"/>
              <a:t>%</a:t>
            </a:r>
          </a:p>
          <a:p>
            <a:r>
              <a:rPr lang="en-US" dirty="0" smtClean="0"/>
              <a:t>Calculated absolute bias: 82%</a:t>
            </a:r>
            <a:endParaRPr lang="en-US" dirty="0"/>
          </a:p>
          <a:p>
            <a:r>
              <a:rPr lang="en-US" dirty="0" smtClean="0"/>
              <a:t>User-reported bias: </a:t>
            </a:r>
            <a:r>
              <a:rPr lang="en-US" dirty="0"/>
              <a:t>87%</a:t>
            </a:r>
          </a:p>
          <a:p>
            <a:pPr lvl="1"/>
            <a:endParaRPr lang="en-US" dirty="0" smtClean="0"/>
          </a:p>
          <a:p>
            <a:r>
              <a:rPr lang="en-US" dirty="0" smtClean="0"/>
              <a:t>When bias is extreme, users seem unable to ignore it, even if they are moderately biased in the same direction</a:t>
            </a:r>
          </a:p>
          <a:p>
            <a:endParaRPr lang="en-US" dirty="0"/>
          </a:p>
          <a:p>
            <a:r>
              <a:rPr lang="en-US" dirty="0" smtClean="0"/>
              <a:t>Calculating absolute bias (calculated relative to a hypothetical unbiased user) is much closer to reported user perceptions</a:t>
            </a:r>
          </a:p>
          <a:p>
            <a:endParaRPr lang="en-US" dirty="0" smtClean="0"/>
          </a:p>
        </p:txBody>
      </p:sp>
    </p:spTree>
    <p:extLst>
      <p:ext uri="{BB962C8B-B14F-4D97-AF65-F5344CB8AC3E}">
        <p14:creationId xmlns:p14="http://schemas.microsoft.com/office/powerpoint/2010/main" val="2310455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4"/>
          <p:cNvSpPr txBox="1">
            <a:spLocks noGrp="1"/>
          </p:cNvSpPr>
          <p:nvPr/>
        </p:nvSpPr>
        <p:spPr bwMode="auto">
          <a:xfrm>
            <a:off x="6542088" y="6362700"/>
            <a:ext cx="1981200" cy="365125"/>
          </a:xfrm>
          <a:prstGeom prst="rect">
            <a:avLst/>
          </a:prstGeom>
          <a:noFill/>
          <a:ln w="9525">
            <a:noFill/>
            <a:miter lim="800000"/>
            <a:headEnd/>
            <a:tailEnd/>
          </a:ln>
        </p:spPr>
        <p:txBody>
          <a:bodyPr/>
          <a:lstStyle/>
          <a:p>
            <a:pPr algn="r"/>
            <a:fld id="{7952071A-29F1-4498-A60C-F95B57E2A315}" type="slidenum">
              <a:rPr lang="en-US" sz="1400" b="0">
                <a:solidFill>
                  <a:schemeClr val="tx2"/>
                </a:solidFill>
              </a:rPr>
              <a:pPr algn="r"/>
              <a:t>214</a:t>
            </a:fld>
            <a:endParaRPr lang="en-US" sz="1400" b="0">
              <a:solidFill>
                <a:schemeClr val="tx2"/>
              </a:solidFill>
            </a:endParaRPr>
          </a:p>
        </p:txBody>
      </p:sp>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dirty="0" smtClean="0"/>
              <a:t>What Do Users Prefer?</a:t>
            </a:r>
            <a:endParaRPr lang="en-US" sz="2400" dirty="0" smtClean="0"/>
          </a:p>
        </p:txBody>
      </p:sp>
      <p:sp>
        <p:nvSpPr>
          <p:cNvPr id="215043" name="Content Placeholder 14"/>
          <p:cNvSpPr>
            <a:spLocks noGrp="1"/>
          </p:cNvSpPr>
          <p:nvPr>
            <p:ph idx="4294967295"/>
          </p:nvPr>
        </p:nvSpPr>
        <p:spPr>
          <a:xfrm>
            <a:off x="457200" y="1219200"/>
            <a:ext cx="8382000" cy="4910138"/>
          </a:xfrm>
        </p:spPr>
        <p:txBody>
          <a:bodyPr>
            <a:normAutofit/>
          </a:bodyPr>
          <a:lstStyle/>
          <a:p>
            <a:r>
              <a:rPr lang="en-US" dirty="0" smtClean="0">
                <a:latin typeface="+mj-lt"/>
              </a:rPr>
              <a:t>After these calculations, we asked our participants which set of metrics best captured </a:t>
            </a:r>
            <a:r>
              <a:rPr lang="en-US" dirty="0">
                <a:latin typeface="+mj-lt"/>
              </a:rPr>
              <a:t>the trustworthiness of the </a:t>
            </a:r>
            <a:r>
              <a:rPr lang="en-US" dirty="0" smtClean="0">
                <a:latin typeface="+mj-lt"/>
              </a:rPr>
              <a:t>article</a:t>
            </a:r>
          </a:p>
          <a:p>
            <a:pPr lvl="1"/>
            <a:endParaRPr lang="en-US" dirty="0" smtClean="0">
              <a:latin typeface="+mj-lt"/>
            </a:endParaRPr>
          </a:p>
          <a:p>
            <a:pPr lvl="1"/>
            <a:r>
              <a:rPr lang="en-US" dirty="0" smtClean="0">
                <a:latin typeface="+mj-lt"/>
              </a:rPr>
              <a:t>“The </a:t>
            </a:r>
            <a:r>
              <a:rPr lang="en-US" dirty="0">
                <a:latin typeface="+mj-lt"/>
              </a:rPr>
              <a:t>truthfulness of the article is 7.7 (out of 10), </a:t>
            </a:r>
            <a:r>
              <a:rPr lang="en-US" dirty="0" smtClean="0">
                <a:latin typeface="+mj-lt"/>
              </a:rPr>
              <a:t>the </a:t>
            </a:r>
            <a:r>
              <a:rPr lang="en-US" dirty="0">
                <a:latin typeface="+mj-lt"/>
              </a:rPr>
              <a:t>completeness of the article was 6 (out of 10), and the bias of the article was 8.2 (out of 10</a:t>
            </a:r>
            <a:r>
              <a:rPr lang="en-US" dirty="0" smtClean="0">
                <a:latin typeface="+mj-lt"/>
              </a:rPr>
              <a:t>)”</a:t>
            </a:r>
          </a:p>
          <a:p>
            <a:pPr lvl="2"/>
            <a:r>
              <a:rPr lang="en-US" b="1" dirty="0" smtClean="0">
                <a:latin typeface="+mj-lt"/>
              </a:rPr>
              <a:t>Preferred by 61%</a:t>
            </a:r>
            <a:endParaRPr lang="en-US" b="1" dirty="0">
              <a:latin typeface="+mj-lt"/>
            </a:endParaRPr>
          </a:p>
          <a:p>
            <a:pPr lvl="1"/>
            <a:r>
              <a:rPr lang="en-US" dirty="0"/>
              <a:t>“The trustworthiness of the article is 7.4 (out of 10)”</a:t>
            </a:r>
          </a:p>
          <a:p>
            <a:pPr lvl="2"/>
            <a:r>
              <a:rPr lang="en-US" dirty="0"/>
              <a:t>Preferred by 28%</a:t>
            </a:r>
            <a:endParaRPr lang="en-US" dirty="0" smtClean="0">
              <a:latin typeface="+mj-lt"/>
            </a:endParaRPr>
          </a:p>
        </p:txBody>
      </p:sp>
    </p:spTree>
    <p:extLst>
      <p:ext uri="{BB962C8B-B14F-4D97-AF65-F5344CB8AC3E}">
        <p14:creationId xmlns:p14="http://schemas.microsoft.com/office/powerpoint/2010/main" val="2474615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4"/>
          <p:cNvSpPr txBox="1">
            <a:spLocks noGrp="1"/>
          </p:cNvSpPr>
          <p:nvPr/>
        </p:nvSpPr>
        <p:spPr bwMode="auto">
          <a:xfrm>
            <a:off x="6542088" y="6362700"/>
            <a:ext cx="1981200" cy="365125"/>
          </a:xfrm>
          <a:prstGeom prst="rect">
            <a:avLst/>
          </a:prstGeom>
          <a:noFill/>
          <a:ln w="9525">
            <a:noFill/>
            <a:miter lim="800000"/>
            <a:headEnd/>
            <a:tailEnd/>
          </a:ln>
        </p:spPr>
        <p:txBody>
          <a:bodyPr/>
          <a:lstStyle/>
          <a:p>
            <a:pPr algn="r"/>
            <a:fld id="{7952071A-29F1-4498-A60C-F95B57E2A315}" type="slidenum">
              <a:rPr lang="en-US" sz="1400" b="0">
                <a:solidFill>
                  <a:schemeClr val="tx2"/>
                </a:solidFill>
              </a:rPr>
              <a:pPr algn="r"/>
              <a:t>215</a:t>
            </a:fld>
            <a:endParaRPr lang="en-US" sz="1400" b="0">
              <a:solidFill>
                <a:schemeClr val="tx2"/>
              </a:solidFill>
            </a:endParaRPr>
          </a:p>
        </p:txBody>
      </p:sp>
      <p:sp>
        <p:nvSpPr>
          <p:cNvPr id="215042" name="Rectangle 2"/>
          <p:cNvSpPr>
            <a:spLocks noGrp="1"/>
          </p:cNvSpPr>
          <p:nvPr>
            <p:ph type="title" idx="4294967295"/>
          </p:nvPr>
        </p:nvSpPr>
        <p:spPr>
          <a:xfrm>
            <a:off x="457200" y="0"/>
            <a:ext cx="8458200" cy="990600"/>
          </a:xfrm>
        </p:spPr>
        <p:txBody>
          <a:bodyPr/>
          <a:lstStyle/>
          <a:p>
            <a:r>
              <a:rPr lang="en-US" dirty="0" smtClean="0"/>
              <a:t/>
            </a:r>
            <a:br>
              <a:rPr lang="en-US" dirty="0" smtClean="0"/>
            </a:br>
            <a:r>
              <a:rPr lang="en-US" sz="3600" dirty="0" smtClean="0"/>
              <a:t>Comprehensive Trust Metrics Summary</a:t>
            </a:r>
            <a:endParaRPr lang="en-US" sz="2400" dirty="0" smtClean="0"/>
          </a:p>
        </p:txBody>
      </p:sp>
      <p:sp>
        <p:nvSpPr>
          <p:cNvPr id="215043" name="Content Placeholder 14"/>
          <p:cNvSpPr>
            <a:spLocks noGrp="1"/>
          </p:cNvSpPr>
          <p:nvPr>
            <p:ph idx="4294967295"/>
          </p:nvPr>
        </p:nvSpPr>
        <p:spPr>
          <a:xfrm>
            <a:off x="457200" y="1219200"/>
            <a:ext cx="8382000" cy="4910138"/>
          </a:xfrm>
        </p:spPr>
        <p:txBody>
          <a:bodyPr/>
          <a:lstStyle/>
          <a:p>
            <a:r>
              <a:rPr lang="en-US" dirty="0" smtClean="0"/>
              <a:t>The trustworthiness of a source cannot be captured in a single, one-size fits all number derived from accuracy</a:t>
            </a:r>
          </a:p>
          <a:p>
            <a:r>
              <a:rPr lang="en-US" dirty="0" smtClean="0"/>
              <a:t>We have introduced the triple metrics of trustworthiness, completeness and bias</a:t>
            </a:r>
          </a:p>
          <a:p>
            <a:pPr lvl="1"/>
            <a:r>
              <a:rPr lang="en-US" dirty="0" smtClean="0"/>
              <a:t>Which align well with user perception overall</a:t>
            </a:r>
          </a:p>
          <a:p>
            <a:pPr lvl="1"/>
            <a:r>
              <a:rPr lang="en-US" dirty="0" smtClean="0"/>
              <a:t>And are preferred over accuracy-based metrics</a:t>
            </a:r>
          </a:p>
        </p:txBody>
      </p:sp>
    </p:spTree>
    <p:extLst>
      <p:ext uri="{BB962C8B-B14F-4D97-AF65-F5344CB8AC3E}">
        <p14:creationId xmlns:p14="http://schemas.microsoft.com/office/powerpoint/2010/main" val="81447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313E9D8-6076-4115-9373-40F37A4213DC}" type="slidenum">
              <a:rPr lang="en-US" altLang="zh-TW" smtClean="0"/>
              <a:pPr>
                <a:defRPr/>
              </a:pPr>
              <a:t>216</a:t>
            </a:fld>
            <a:endParaRPr lang="en-US" altLang="zh-TW" dirty="0"/>
          </a:p>
        </p:txBody>
      </p:sp>
      <p:sp>
        <p:nvSpPr>
          <p:cNvPr id="5" name="Subtitle 4"/>
          <p:cNvSpPr>
            <a:spLocks noGrp="1"/>
          </p:cNvSpPr>
          <p:nvPr>
            <p:ph type="subTitle" idx="13"/>
          </p:nvPr>
        </p:nvSpPr>
        <p:spPr/>
        <p:txBody>
          <a:bodyPr/>
          <a:lstStyle/>
          <a:p>
            <a:r>
              <a:rPr lang="en-US" dirty="0" smtClean="0">
                <a:solidFill>
                  <a:schemeClr val="tx1"/>
                </a:solidFill>
              </a:rPr>
              <a:t>[</a:t>
            </a:r>
            <a:r>
              <a:rPr lang="en-US" dirty="0" err="1" smtClean="0">
                <a:solidFill>
                  <a:schemeClr val="tx1"/>
                </a:solidFill>
              </a:rPr>
              <a:t>Vydiswaran</a:t>
            </a:r>
            <a:r>
              <a:rPr lang="en-US" dirty="0" smtClean="0">
                <a:solidFill>
                  <a:schemeClr val="tx1"/>
                </a:solidFill>
              </a:rPr>
              <a:t> et al., 2012a, 2012b]</a:t>
            </a:r>
            <a:endParaRPr lang="en-US" dirty="0">
              <a:solidFill>
                <a:schemeClr val="tx1"/>
              </a:solidFill>
            </a:endParaRPr>
          </a:p>
          <a:p>
            <a:endParaRPr lang="en-US" dirty="0"/>
          </a:p>
        </p:txBody>
      </p:sp>
      <p:sp>
        <p:nvSpPr>
          <p:cNvPr id="4" name="Title 3"/>
          <p:cNvSpPr>
            <a:spLocks noGrp="1"/>
          </p:cNvSpPr>
          <p:nvPr>
            <p:ph type="ctrTitle"/>
          </p:nvPr>
        </p:nvSpPr>
        <p:spPr/>
        <p:txBody>
          <a:bodyPr/>
          <a:lstStyle/>
          <a:p>
            <a:r>
              <a:rPr lang="en-US" dirty="0" err="1"/>
              <a:t>BiasTrust</a:t>
            </a:r>
            <a:r>
              <a:rPr lang="en-US" dirty="0"/>
              <a:t>: Understanding how users perceive information</a:t>
            </a:r>
          </a:p>
        </p:txBody>
      </p:sp>
    </p:spTree>
    <p:extLst>
      <p:ext uri="{BB962C8B-B14F-4D97-AF65-F5344CB8AC3E}">
        <p14:creationId xmlns:p14="http://schemas.microsoft.com/office/powerpoint/2010/main" val="2629469935"/>
      </p:ext>
    </p:extLst>
  </p:cSld>
  <p:clrMapOvr>
    <a:masterClrMapping/>
  </p:clrMapOvr>
  <p:transition spd="med"/>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Milk is good for humans… or is it?</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217</a:t>
            </a:fld>
            <a:endParaRPr lang="en-US" altLang="zh-TW" dirty="0"/>
          </a:p>
        </p:txBody>
      </p:sp>
      <p:sp>
        <p:nvSpPr>
          <p:cNvPr id="6" name="TextBox 5"/>
          <p:cNvSpPr txBox="1"/>
          <p:nvPr/>
        </p:nvSpPr>
        <p:spPr>
          <a:xfrm>
            <a:off x="216660" y="1274802"/>
            <a:ext cx="4352474" cy="369332"/>
          </a:xfrm>
          <a:prstGeom prst="rect">
            <a:avLst/>
          </a:prstGeom>
          <a:noFill/>
        </p:spPr>
        <p:txBody>
          <a:bodyPr wrap="none" rtlCol="0">
            <a:spAutoFit/>
          </a:bodyPr>
          <a:lstStyle/>
          <a:p>
            <a:r>
              <a:rPr lang="en-US" dirty="0">
                <a:solidFill>
                  <a:srgbClr val="002060"/>
                </a:solidFill>
              </a:rPr>
              <a:t>Milk contains nine </a:t>
            </a:r>
            <a:r>
              <a:rPr lang="en-US" b="1" dirty="0">
                <a:solidFill>
                  <a:srgbClr val="002060"/>
                </a:solidFill>
              </a:rPr>
              <a:t>essential </a:t>
            </a:r>
            <a:r>
              <a:rPr lang="en-US" b="1" dirty="0" smtClean="0">
                <a:solidFill>
                  <a:srgbClr val="002060"/>
                </a:solidFill>
              </a:rPr>
              <a:t>nutrients</a:t>
            </a:r>
            <a:r>
              <a:rPr lang="en-US" dirty="0" smtClean="0">
                <a:solidFill>
                  <a:srgbClr val="002060"/>
                </a:solidFill>
              </a:rPr>
              <a:t>…</a:t>
            </a:r>
            <a:endParaRPr lang="en-US" dirty="0">
              <a:solidFill>
                <a:srgbClr val="002060"/>
              </a:solidFill>
            </a:endParaRPr>
          </a:p>
        </p:txBody>
      </p:sp>
      <p:sp>
        <p:nvSpPr>
          <p:cNvPr id="7" name="TextBox 6"/>
          <p:cNvSpPr txBox="1"/>
          <p:nvPr/>
        </p:nvSpPr>
        <p:spPr>
          <a:xfrm>
            <a:off x="5562600" y="1276367"/>
            <a:ext cx="3305629" cy="923330"/>
          </a:xfrm>
          <a:prstGeom prst="rect">
            <a:avLst/>
          </a:prstGeom>
          <a:noFill/>
        </p:spPr>
        <p:txBody>
          <a:bodyPr wrap="square" rtlCol="0">
            <a:spAutoFit/>
          </a:bodyPr>
          <a:lstStyle/>
          <a:p>
            <a:r>
              <a:rPr lang="en-US" dirty="0">
                <a:solidFill>
                  <a:srgbClr val="C00000"/>
                </a:solidFill>
              </a:rPr>
              <a:t>Dairy </a:t>
            </a:r>
            <a:r>
              <a:rPr lang="en-US" dirty="0" smtClean="0">
                <a:solidFill>
                  <a:srgbClr val="C00000"/>
                </a:solidFill>
              </a:rPr>
              <a:t>products add significant </a:t>
            </a:r>
            <a:r>
              <a:rPr lang="en-US" dirty="0">
                <a:solidFill>
                  <a:srgbClr val="C00000"/>
                </a:solidFill>
              </a:rPr>
              <a:t>amounts of </a:t>
            </a:r>
            <a:r>
              <a:rPr lang="en-US" b="1" dirty="0">
                <a:solidFill>
                  <a:srgbClr val="7030A0"/>
                </a:solidFill>
              </a:rPr>
              <a:t>cholesterol and saturated fat </a:t>
            </a:r>
            <a:r>
              <a:rPr lang="en-US" dirty="0">
                <a:solidFill>
                  <a:srgbClr val="C00000"/>
                </a:solidFill>
              </a:rPr>
              <a:t>to the diet... </a:t>
            </a:r>
          </a:p>
        </p:txBody>
      </p:sp>
      <p:sp>
        <p:nvSpPr>
          <p:cNvPr id="8" name="TextBox 7"/>
          <p:cNvSpPr txBox="1"/>
          <p:nvPr/>
        </p:nvSpPr>
        <p:spPr>
          <a:xfrm>
            <a:off x="174024" y="1815290"/>
            <a:ext cx="4550376" cy="923330"/>
          </a:xfrm>
          <a:prstGeom prst="rect">
            <a:avLst/>
          </a:prstGeom>
          <a:noFill/>
        </p:spPr>
        <p:txBody>
          <a:bodyPr wrap="square" rtlCol="0">
            <a:spAutoFit/>
          </a:bodyPr>
          <a:lstStyle/>
          <a:p>
            <a:r>
              <a:rPr lang="en-US" dirty="0">
                <a:solidFill>
                  <a:srgbClr val="008000"/>
                </a:solidFill>
              </a:rPr>
              <a:t>The protein in milk is high quality, which means it contains all of the essential amino acids or </a:t>
            </a:r>
            <a:r>
              <a:rPr lang="en-US" dirty="0" smtClean="0">
                <a:solidFill>
                  <a:srgbClr val="008000"/>
                </a:solidFill>
              </a:rPr>
              <a:t>'</a:t>
            </a:r>
            <a:r>
              <a:rPr lang="en-US" b="1" dirty="0" smtClean="0">
                <a:solidFill>
                  <a:srgbClr val="008000"/>
                </a:solidFill>
              </a:rPr>
              <a:t>building </a:t>
            </a:r>
            <a:r>
              <a:rPr lang="en-US" b="1" dirty="0">
                <a:solidFill>
                  <a:srgbClr val="008000"/>
                </a:solidFill>
              </a:rPr>
              <a:t>blocks</a:t>
            </a:r>
            <a:r>
              <a:rPr lang="en-US" dirty="0">
                <a:solidFill>
                  <a:srgbClr val="008000"/>
                </a:solidFill>
              </a:rPr>
              <a:t>' of protein.</a:t>
            </a:r>
          </a:p>
        </p:txBody>
      </p:sp>
      <p:sp>
        <p:nvSpPr>
          <p:cNvPr id="9" name="TextBox 8"/>
          <p:cNvSpPr txBox="1"/>
          <p:nvPr/>
        </p:nvSpPr>
        <p:spPr>
          <a:xfrm>
            <a:off x="4593625" y="2575987"/>
            <a:ext cx="4550375" cy="1200329"/>
          </a:xfrm>
          <a:prstGeom prst="rect">
            <a:avLst/>
          </a:prstGeom>
          <a:noFill/>
        </p:spPr>
        <p:txBody>
          <a:bodyPr wrap="square" rtlCol="0">
            <a:spAutoFit/>
          </a:bodyPr>
          <a:lstStyle/>
          <a:p>
            <a:r>
              <a:rPr lang="en-US" dirty="0">
                <a:solidFill>
                  <a:srgbClr val="7030A0"/>
                </a:solidFill>
              </a:rPr>
              <a:t>Milk proteins, milk sugar, </a:t>
            </a:r>
            <a:r>
              <a:rPr lang="en-US" dirty="0" smtClean="0">
                <a:solidFill>
                  <a:srgbClr val="7030A0"/>
                </a:solidFill>
              </a:rPr>
              <a:t>and </a:t>
            </a:r>
            <a:r>
              <a:rPr lang="en-US" dirty="0">
                <a:solidFill>
                  <a:srgbClr val="7030A0"/>
                </a:solidFill>
              </a:rPr>
              <a:t>saturated fat in dairy products pose health risks for children and encourage the </a:t>
            </a:r>
            <a:r>
              <a:rPr lang="en-US" b="1" dirty="0">
                <a:solidFill>
                  <a:srgbClr val="FF0000"/>
                </a:solidFill>
              </a:rPr>
              <a:t>development of obesity, diabetes, and heart disease</a:t>
            </a:r>
            <a:r>
              <a:rPr lang="en-US" dirty="0">
                <a:solidFill>
                  <a:srgbClr val="7030A0"/>
                </a:solidFill>
              </a:rPr>
              <a:t>... </a:t>
            </a:r>
          </a:p>
        </p:txBody>
      </p:sp>
      <p:sp>
        <p:nvSpPr>
          <p:cNvPr id="10" name="TextBox 9"/>
          <p:cNvSpPr txBox="1"/>
          <p:nvPr/>
        </p:nvSpPr>
        <p:spPr>
          <a:xfrm>
            <a:off x="4287920" y="4038600"/>
            <a:ext cx="4856080" cy="646331"/>
          </a:xfrm>
          <a:prstGeom prst="rect">
            <a:avLst/>
          </a:prstGeom>
          <a:noFill/>
        </p:spPr>
        <p:txBody>
          <a:bodyPr wrap="square" rtlCol="0">
            <a:spAutoFit/>
          </a:bodyPr>
          <a:lstStyle/>
          <a:p>
            <a:r>
              <a:rPr lang="en-US" dirty="0" smtClean="0">
                <a:solidFill>
                  <a:srgbClr val="800000"/>
                </a:solidFill>
              </a:rPr>
              <a:t>Drinking </a:t>
            </a:r>
            <a:r>
              <a:rPr lang="en-US" dirty="0">
                <a:solidFill>
                  <a:srgbClr val="800000"/>
                </a:solidFill>
              </a:rPr>
              <a:t>of cow milk has </a:t>
            </a:r>
            <a:r>
              <a:rPr lang="en-US" b="1" dirty="0">
                <a:solidFill>
                  <a:srgbClr val="002060"/>
                </a:solidFill>
              </a:rPr>
              <a:t>been linked to iron-deficiency anemia in infants </a:t>
            </a:r>
            <a:r>
              <a:rPr lang="en-US" dirty="0">
                <a:solidFill>
                  <a:srgbClr val="800000"/>
                </a:solidFill>
              </a:rPr>
              <a:t>and children</a:t>
            </a:r>
          </a:p>
        </p:txBody>
      </p:sp>
      <p:sp>
        <p:nvSpPr>
          <p:cNvPr id="11" name="TextBox 10"/>
          <p:cNvSpPr txBox="1"/>
          <p:nvPr/>
        </p:nvSpPr>
        <p:spPr>
          <a:xfrm>
            <a:off x="182950" y="2831713"/>
            <a:ext cx="4386184" cy="646331"/>
          </a:xfrm>
          <a:prstGeom prst="rect">
            <a:avLst/>
          </a:prstGeom>
          <a:noFill/>
        </p:spPr>
        <p:txBody>
          <a:bodyPr wrap="square" rtlCol="0">
            <a:spAutoFit/>
          </a:bodyPr>
          <a:lstStyle/>
          <a:p>
            <a:r>
              <a:rPr lang="en-US" dirty="0">
                <a:solidFill>
                  <a:srgbClr val="0070C0"/>
                </a:solidFill>
              </a:rPr>
              <a:t>It is long established </a:t>
            </a:r>
            <a:r>
              <a:rPr lang="en-US" dirty="0" smtClean="0">
                <a:solidFill>
                  <a:srgbClr val="0070C0"/>
                </a:solidFill>
              </a:rPr>
              <a:t>that </a:t>
            </a:r>
            <a:r>
              <a:rPr lang="en-US" dirty="0">
                <a:solidFill>
                  <a:srgbClr val="0070C0"/>
                </a:solidFill>
              </a:rPr>
              <a:t>milk </a:t>
            </a:r>
            <a:r>
              <a:rPr lang="en-US" b="1" dirty="0">
                <a:solidFill>
                  <a:srgbClr val="0070C0"/>
                </a:solidFill>
              </a:rPr>
              <a:t>supports </a:t>
            </a:r>
            <a:r>
              <a:rPr lang="en-US" b="1" dirty="0" smtClean="0">
                <a:solidFill>
                  <a:srgbClr val="0070C0"/>
                </a:solidFill>
              </a:rPr>
              <a:t>growth and bone development</a:t>
            </a:r>
            <a:endParaRPr lang="en-US" b="1" dirty="0">
              <a:solidFill>
                <a:srgbClr val="0070C0"/>
              </a:solidFill>
            </a:endParaRPr>
          </a:p>
        </p:txBody>
      </p:sp>
      <p:sp>
        <p:nvSpPr>
          <p:cNvPr id="12" name="TextBox 11"/>
          <p:cNvSpPr txBox="1"/>
          <p:nvPr/>
        </p:nvSpPr>
        <p:spPr>
          <a:xfrm>
            <a:off x="3505200" y="4800600"/>
            <a:ext cx="5630490" cy="1477328"/>
          </a:xfrm>
          <a:prstGeom prst="rect">
            <a:avLst/>
          </a:prstGeom>
          <a:noFill/>
        </p:spPr>
        <p:txBody>
          <a:bodyPr wrap="square" rtlCol="0">
            <a:spAutoFit/>
          </a:bodyPr>
          <a:lstStyle/>
          <a:p>
            <a:r>
              <a:rPr lang="en-US" dirty="0" smtClean="0">
                <a:solidFill>
                  <a:srgbClr val="FF0000"/>
                </a:solidFill>
              </a:rPr>
              <a:t>One </a:t>
            </a:r>
            <a:r>
              <a:rPr lang="en-US" dirty="0">
                <a:solidFill>
                  <a:srgbClr val="FF0000"/>
                </a:solidFill>
              </a:rPr>
              <a:t>outbreak of </a:t>
            </a:r>
            <a:r>
              <a:rPr lang="en-US" dirty="0" smtClean="0">
                <a:solidFill>
                  <a:srgbClr val="FF0000"/>
                </a:solidFill>
              </a:rPr>
              <a:t>development </a:t>
            </a:r>
            <a:r>
              <a:rPr lang="en-US" dirty="0">
                <a:solidFill>
                  <a:srgbClr val="FF0000"/>
                </a:solidFill>
              </a:rPr>
              <a:t>of </a:t>
            </a:r>
            <a:r>
              <a:rPr lang="en-US" b="1" dirty="0">
                <a:solidFill>
                  <a:srgbClr val="7030A0"/>
                </a:solidFill>
              </a:rPr>
              <a:t>enlarged breasts </a:t>
            </a:r>
            <a:r>
              <a:rPr lang="en-US" dirty="0">
                <a:solidFill>
                  <a:srgbClr val="FF0000"/>
                </a:solidFill>
              </a:rPr>
              <a:t>in </a:t>
            </a:r>
            <a:r>
              <a:rPr lang="en-US" dirty="0" smtClean="0">
                <a:solidFill>
                  <a:srgbClr val="FF0000"/>
                </a:solidFill>
              </a:rPr>
              <a:t>boys </a:t>
            </a:r>
            <a:r>
              <a:rPr lang="en-US" dirty="0">
                <a:solidFill>
                  <a:srgbClr val="FF0000"/>
                </a:solidFill>
              </a:rPr>
              <a:t>and </a:t>
            </a:r>
            <a:r>
              <a:rPr lang="en-US" dirty="0" smtClean="0">
                <a:solidFill>
                  <a:srgbClr val="FF0000"/>
                </a:solidFill>
              </a:rPr>
              <a:t>premature </a:t>
            </a:r>
            <a:r>
              <a:rPr lang="en-US" dirty="0">
                <a:solidFill>
                  <a:srgbClr val="FF0000"/>
                </a:solidFill>
              </a:rPr>
              <a:t>development of breast buds </a:t>
            </a:r>
            <a:r>
              <a:rPr lang="en-US" dirty="0" smtClean="0">
                <a:solidFill>
                  <a:srgbClr val="FF0000"/>
                </a:solidFill>
              </a:rPr>
              <a:t>in </a:t>
            </a:r>
            <a:r>
              <a:rPr lang="en-US" dirty="0">
                <a:solidFill>
                  <a:srgbClr val="FF0000"/>
                </a:solidFill>
              </a:rPr>
              <a:t>girls in Bahrain was </a:t>
            </a:r>
            <a:r>
              <a:rPr lang="en-US" b="1" dirty="0">
                <a:solidFill>
                  <a:srgbClr val="7030A0"/>
                </a:solidFill>
              </a:rPr>
              <a:t>traced to ingestion of milk </a:t>
            </a:r>
            <a:r>
              <a:rPr lang="en-US" dirty="0">
                <a:solidFill>
                  <a:srgbClr val="FF0000"/>
                </a:solidFill>
              </a:rPr>
              <a:t>from a cow given continuous </a:t>
            </a:r>
            <a:r>
              <a:rPr lang="en-US" b="1" dirty="0">
                <a:solidFill>
                  <a:srgbClr val="7030A0"/>
                </a:solidFill>
              </a:rPr>
              <a:t>estrogen treatment </a:t>
            </a:r>
            <a:r>
              <a:rPr lang="en-US" dirty="0">
                <a:solidFill>
                  <a:srgbClr val="FF0000"/>
                </a:solidFill>
              </a:rPr>
              <a:t>by its owner to ensure uninterrupted milk production</a:t>
            </a:r>
            <a:r>
              <a:rPr lang="en-US" dirty="0" smtClean="0">
                <a:solidFill>
                  <a:srgbClr val="FF0000"/>
                </a:solidFill>
              </a:rPr>
              <a:t>.</a:t>
            </a:r>
            <a:endParaRPr lang="en-US" dirty="0">
              <a:solidFill>
                <a:srgbClr val="FF0000"/>
              </a:solidFill>
            </a:endParaRPr>
          </a:p>
        </p:txBody>
      </p:sp>
      <p:sp>
        <p:nvSpPr>
          <p:cNvPr id="13" name="Rectangle 12"/>
          <p:cNvSpPr/>
          <p:nvPr/>
        </p:nvSpPr>
        <p:spPr>
          <a:xfrm>
            <a:off x="146958" y="3628489"/>
            <a:ext cx="3586842" cy="1754326"/>
          </a:xfrm>
          <a:prstGeom prst="rect">
            <a:avLst/>
          </a:prstGeom>
        </p:spPr>
        <p:txBody>
          <a:bodyPr wrap="square">
            <a:spAutoFit/>
          </a:bodyPr>
          <a:lstStyle/>
          <a:p>
            <a:r>
              <a:rPr lang="en-US" dirty="0" err="1">
                <a:solidFill>
                  <a:srgbClr val="00B050"/>
                </a:solidFill>
              </a:rPr>
              <a:t>rbST</a:t>
            </a:r>
            <a:r>
              <a:rPr lang="en-US" dirty="0">
                <a:solidFill>
                  <a:srgbClr val="00B050"/>
                </a:solidFill>
              </a:rPr>
              <a:t> [man-made </a:t>
            </a:r>
            <a:r>
              <a:rPr lang="en-US" b="1" dirty="0">
                <a:solidFill>
                  <a:srgbClr val="800000"/>
                </a:solidFill>
              </a:rPr>
              <a:t>bovine growth hormone</a:t>
            </a:r>
            <a:r>
              <a:rPr lang="en-US" dirty="0">
                <a:solidFill>
                  <a:srgbClr val="00B050"/>
                </a:solidFill>
              </a:rPr>
              <a:t>] </a:t>
            </a:r>
            <a:r>
              <a:rPr lang="en-US" b="1" dirty="0">
                <a:solidFill>
                  <a:srgbClr val="800000"/>
                </a:solidFill>
              </a:rPr>
              <a:t>has no biological effects</a:t>
            </a:r>
            <a:r>
              <a:rPr lang="en-US" dirty="0">
                <a:solidFill>
                  <a:srgbClr val="00B050"/>
                </a:solidFill>
              </a:rPr>
              <a:t> in humans</a:t>
            </a:r>
            <a:r>
              <a:rPr lang="en-US" dirty="0" smtClean="0">
                <a:solidFill>
                  <a:srgbClr val="00B050"/>
                </a:solidFill>
              </a:rPr>
              <a:t>. </a:t>
            </a:r>
            <a:r>
              <a:rPr lang="en-US" dirty="0">
                <a:solidFill>
                  <a:srgbClr val="00B050"/>
                </a:solidFill>
              </a:rPr>
              <a:t>There is </a:t>
            </a:r>
            <a:r>
              <a:rPr lang="en-US" b="1" dirty="0">
                <a:solidFill>
                  <a:srgbClr val="800000"/>
                </a:solidFill>
              </a:rPr>
              <a:t>no way </a:t>
            </a:r>
            <a:r>
              <a:rPr lang="en-US" dirty="0">
                <a:solidFill>
                  <a:srgbClr val="00B050"/>
                </a:solidFill>
              </a:rPr>
              <a:t>that </a:t>
            </a:r>
            <a:r>
              <a:rPr lang="en-US" dirty="0" err="1">
                <a:solidFill>
                  <a:srgbClr val="00B050"/>
                </a:solidFill>
              </a:rPr>
              <a:t>bST</a:t>
            </a:r>
            <a:r>
              <a:rPr lang="en-US" dirty="0">
                <a:solidFill>
                  <a:srgbClr val="00B050"/>
                </a:solidFill>
              </a:rPr>
              <a:t> [naturally-occurring bovine growth hormone] or </a:t>
            </a:r>
            <a:r>
              <a:rPr lang="en-US" dirty="0" err="1">
                <a:solidFill>
                  <a:srgbClr val="00B050"/>
                </a:solidFill>
              </a:rPr>
              <a:t>rbST</a:t>
            </a:r>
            <a:r>
              <a:rPr lang="en-US" dirty="0">
                <a:solidFill>
                  <a:srgbClr val="00B050"/>
                </a:solidFill>
              </a:rPr>
              <a:t> in </a:t>
            </a:r>
            <a:r>
              <a:rPr lang="en-US" b="1" dirty="0">
                <a:solidFill>
                  <a:srgbClr val="800000"/>
                </a:solidFill>
              </a:rPr>
              <a:t>milk induces early puberty</a:t>
            </a:r>
            <a:r>
              <a:rPr lang="en-US" dirty="0">
                <a:solidFill>
                  <a:srgbClr val="00B050"/>
                </a:solidFill>
              </a:rPr>
              <a:t>.</a:t>
            </a:r>
          </a:p>
        </p:txBody>
      </p:sp>
      <p:cxnSp>
        <p:nvCxnSpPr>
          <p:cNvPr id="15" name="Straight Connector 14"/>
          <p:cNvCxnSpPr/>
          <p:nvPr/>
        </p:nvCxnSpPr>
        <p:spPr>
          <a:xfrm flipH="1">
            <a:off x="2819400" y="304800"/>
            <a:ext cx="2971800" cy="6172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20182186">
            <a:off x="-234394" y="3711507"/>
            <a:ext cx="9607056" cy="523220"/>
          </a:xfrm>
          <a:prstGeom prst="rect">
            <a:avLst/>
          </a:prstGeom>
          <a:solidFill>
            <a:schemeClr val="bg1">
              <a:alpha val="80000"/>
            </a:schemeClr>
          </a:solidFill>
          <a:ln w="25400">
            <a:solidFill>
              <a:srgbClr val="FF0000"/>
            </a:solidFill>
            <a:prstDash val="dash"/>
          </a:ln>
        </p:spPr>
        <p:txBody>
          <a:bodyPr wrap="square" rtlCol="0">
            <a:spAutoFit/>
          </a:bodyPr>
          <a:lstStyle/>
          <a:p>
            <a:r>
              <a:rPr lang="en-US" sz="2800" b="1" dirty="0" smtClean="0">
                <a:solidFill>
                  <a:srgbClr val="FF0000"/>
                </a:solidFill>
              </a:rPr>
              <a:t>Given these evidence docs, users can make a decision</a:t>
            </a:r>
            <a:endParaRPr lang="en-US" sz="2800" b="1" dirty="0">
              <a:solidFill>
                <a:srgbClr val="FF0000"/>
              </a:solidFill>
            </a:endParaRPr>
          </a:p>
        </p:txBody>
      </p:sp>
      <p:sp>
        <p:nvSpPr>
          <p:cNvPr id="14" name="TextBox 13"/>
          <p:cNvSpPr txBox="1"/>
          <p:nvPr/>
        </p:nvSpPr>
        <p:spPr>
          <a:xfrm>
            <a:off x="1938749" y="914400"/>
            <a:ext cx="715902" cy="461665"/>
          </a:xfrm>
          <a:prstGeom prst="rect">
            <a:avLst/>
          </a:prstGeom>
          <a:noFill/>
        </p:spPr>
        <p:txBody>
          <a:bodyPr wrap="none" rtlCol="0">
            <a:spAutoFit/>
          </a:bodyPr>
          <a:lstStyle/>
          <a:p>
            <a:r>
              <a:rPr lang="en-US" sz="2400" b="1" dirty="0" smtClean="0">
                <a:solidFill>
                  <a:schemeClr val="accent1">
                    <a:lumMod val="50000"/>
                  </a:schemeClr>
                </a:solidFill>
              </a:rPr>
              <a:t>Yes</a:t>
            </a:r>
            <a:endParaRPr lang="en-US" sz="2400" b="1" dirty="0">
              <a:solidFill>
                <a:schemeClr val="accent1">
                  <a:lumMod val="50000"/>
                </a:schemeClr>
              </a:solidFill>
            </a:endParaRPr>
          </a:p>
        </p:txBody>
      </p:sp>
      <p:sp>
        <p:nvSpPr>
          <p:cNvPr id="16" name="TextBox 15"/>
          <p:cNvSpPr txBox="1"/>
          <p:nvPr/>
        </p:nvSpPr>
        <p:spPr>
          <a:xfrm>
            <a:off x="6858000" y="914400"/>
            <a:ext cx="595035" cy="461665"/>
          </a:xfrm>
          <a:prstGeom prst="rect">
            <a:avLst/>
          </a:prstGeom>
          <a:noFill/>
        </p:spPr>
        <p:txBody>
          <a:bodyPr wrap="none" rtlCol="0">
            <a:spAutoFit/>
          </a:bodyPr>
          <a:lstStyle/>
          <a:p>
            <a:r>
              <a:rPr lang="en-US" sz="2400" b="1" dirty="0" smtClean="0">
                <a:solidFill>
                  <a:schemeClr val="accent1">
                    <a:lumMod val="50000"/>
                  </a:schemeClr>
                </a:solidFill>
              </a:rPr>
              <a:t>No</a:t>
            </a:r>
            <a:endParaRPr lang="en-US" sz="2400" b="1" dirty="0">
              <a:solidFill>
                <a:schemeClr val="accent1">
                  <a:lumMod val="50000"/>
                </a:schemeClr>
              </a:solidFill>
            </a:endParaRPr>
          </a:p>
        </p:txBody>
      </p:sp>
    </p:spTree>
    <p:extLst>
      <p:ext uri="{BB962C8B-B14F-4D97-AF65-F5344CB8AC3E}">
        <p14:creationId xmlns:p14="http://schemas.microsoft.com/office/powerpoint/2010/main" val="8827020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25" grpId="0" animBg="1"/>
      <p:bldP spid="14" grpId="0"/>
      <p:bldP spid="16"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US" dirty="0" smtClean="0"/>
              <a:t>Every coin has two sides</a:t>
            </a:r>
          </a:p>
        </p:txBody>
      </p:sp>
      <p:sp>
        <p:nvSpPr>
          <p:cNvPr id="9219" name="Content Placeholder 5"/>
          <p:cNvSpPr>
            <a:spLocks noGrp="1"/>
          </p:cNvSpPr>
          <p:nvPr>
            <p:ph idx="1"/>
          </p:nvPr>
        </p:nvSpPr>
        <p:spPr>
          <a:xfrm>
            <a:off x="4343400" y="1143000"/>
            <a:ext cx="4724400" cy="4953000"/>
          </a:xfrm>
        </p:spPr>
        <p:txBody>
          <a:bodyPr/>
          <a:lstStyle/>
          <a:p>
            <a:r>
              <a:rPr lang="en-US" dirty="0" smtClean="0"/>
              <a:t>People tend to be biased, and may be exposed to only one side of the story</a:t>
            </a:r>
          </a:p>
          <a:p>
            <a:r>
              <a:rPr lang="en-US" b="1" dirty="0" smtClean="0">
                <a:solidFill>
                  <a:srgbClr val="FF0000"/>
                </a:solidFill>
              </a:rPr>
              <a:t>Confirmation bias</a:t>
            </a:r>
            <a:endParaRPr lang="en-US" dirty="0"/>
          </a:p>
          <a:p>
            <a:r>
              <a:rPr lang="en-US" dirty="0" smtClean="0"/>
              <a:t>Effects </a:t>
            </a:r>
            <a:r>
              <a:rPr lang="en-US" dirty="0"/>
              <a:t>of </a:t>
            </a:r>
            <a:r>
              <a:rPr lang="en-US" b="1" dirty="0">
                <a:solidFill>
                  <a:srgbClr val="FF0000"/>
                </a:solidFill>
              </a:rPr>
              <a:t>filter bubble</a:t>
            </a:r>
          </a:p>
          <a:p>
            <a:r>
              <a:rPr lang="en-US" dirty="0" smtClean="0"/>
              <a:t>For intelligent choices, it is wiser to also know about the other side</a:t>
            </a:r>
          </a:p>
          <a:p>
            <a:r>
              <a:rPr lang="en-US" dirty="0" smtClean="0"/>
              <a:t>What is considered trustworthy may depend on the person’s viewpoint</a:t>
            </a:r>
            <a:endParaRPr lang="en-US" sz="2800" dirty="0"/>
          </a:p>
        </p:txBody>
      </p:sp>
      <p:sp>
        <p:nvSpPr>
          <p:cNvPr id="9220"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fld id="{CED8CEFF-15CD-490D-8303-6335C94997A1}" type="slidenum">
              <a:rPr lang="en-US" smtClean="0"/>
              <a:pPr/>
              <a:t>218</a:t>
            </a:fld>
            <a:endParaRPr lang="en-US" dirty="0" smtClean="0"/>
          </a:p>
        </p:txBody>
      </p:sp>
      <p:pic>
        <p:nvPicPr>
          <p:cNvPr id="92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9" y="1447800"/>
            <a:ext cx="4337731" cy="399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02810" y="5536601"/>
            <a:ext cx="7431248" cy="461665"/>
          </a:xfrm>
          <a:prstGeom prst="rect">
            <a:avLst/>
          </a:prstGeom>
          <a:solidFill>
            <a:schemeClr val="bg1">
              <a:alpha val="90000"/>
            </a:schemeClr>
          </a:solidFill>
          <a:ln w="25400">
            <a:solidFill>
              <a:srgbClr val="FF0000"/>
            </a:solidFill>
            <a:prstDash val="dash"/>
          </a:ln>
        </p:spPr>
        <p:txBody>
          <a:bodyPr wrap="square" rtlCol="0">
            <a:spAutoFit/>
          </a:bodyPr>
          <a:lstStyle/>
          <a:p>
            <a:pPr algn="ctr"/>
            <a:r>
              <a:rPr lang="en-US" sz="2400" b="1" dirty="0" smtClean="0">
                <a:solidFill>
                  <a:srgbClr val="FF0000"/>
                </a:solidFill>
              </a:rPr>
              <a:t>Presenting contrasting viewpoints may help</a:t>
            </a:r>
            <a:endParaRPr lang="en-US" sz="2400" b="1" dirty="0">
              <a:solidFill>
                <a:srgbClr val="FF0000"/>
              </a:solidFill>
            </a:endParaRPr>
          </a:p>
        </p:txBody>
      </p:sp>
    </p:spTree>
    <p:extLst>
      <p:ext uri="{BB962C8B-B14F-4D97-AF65-F5344CB8AC3E}">
        <p14:creationId xmlns:p14="http://schemas.microsoft.com/office/powerpoint/2010/main" val="6770749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457200"/>
            <a:ext cx="8991600" cy="533400"/>
          </a:xfrm>
        </p:spPr>
        <p:txBody>
          <a:bodyPr/>
          <a:lstStyle/>
          <a:p>
            <a:r>
              <a:rPr lang="en-US" dirty="0" smtClean="0"/>
              <a:t>Presenting information to biased users</a:t>
            </a:r>
          </a:p>
        </p:txBody>
      </p:sp>
      <p:sp>
        <p:nvSpPr>
          <p:cNvPr id="13315" name="Content Placeholder 2"/>
          <p:cNvSpPr>
            <a:spLocks noGrp="1"/>
          </p:cNvSpPr>
          <p:nvPr>
            <p:ph idx="1"/>
          </p:nvPr>
        </p:nvSpPr>
        <p:spPr/>
        <p:txBody>
          <a:bodyPr/>
          <a:lstStyle/>
          <a:p>
            <a:r>
              <a:rPr lang="en-US" dirty="0" smtClean="0"/>
              <a:t>What do people trust when learning about a topic – information from </a:t>
            </a:r>
            <a:r>
              <a:rPr lang="en-US" b="1" dirty="0" smtClean="0">
                <a:solidFill>
                  <a:srgbClr val="FF0000"/>
                </a:solidFill>
              </a:rPr>
              <a:t>credible sources </a:t>
            </a:r>
            <a:r>
              <a:rPr lang="en-US" dirty="0" smtClean="0"/>
              <a:t>or information that </a:t>
            </a:r>
            <a:r>
              <a:rPr lang="en-US" b="1" dirty="0" smtClean="0">
                <a:solidFill>
                  <a:srgbClr val="0000FF"/>
                </a:solidFill>
              </a:rPr>
              <a:t>aligns with their bias</a:t>
            </a:r>
            <a:r>
              <a:rPr lang="en-US" dirty="0" smtClean="0"/>
              <a:t>?</a:t>
            </a:r>
          </a:p>
          <a:p>
            <a:r>
              <a:rPr lang="en-US" dirty="0" smtClean="0"/>
              <a:t>Does display of </a:t>
            </a:r>
            <a:r>
              <a:rPr lang="en-US" b="1" dirty="0" smtClean="0">
                <a:solidFill>
                  <a:srgbClr val="FF0000"/>
                </a:solidFill>
              </a:rPr>
              <a:t>contrasting viewpoints</a:t>
            </a:r>
            <a:r>
              <a:rPr lang="en-US" dirty="0" smtClean="0"/>
              <a:t> help?</a:t>
            </a:r>
          </a:p>
          <a:p>
            <a:r>
              <a:rPr lang="en-US" dirty="0" smtClean="0"/>
              <a:t>Are (relevance) </a:t>
            </a:r>
            <a:r>
              <a:rPr lang="en-US" b="1" dirty="0" smtClean="0">
                <a:solidFill>
                  <a:srgbClr val="0000FF"/>
                </a:solidFill>
              </a:rPr>
              <a:t>judgments</a:t>
            </a:r>
            <a:r>
              <a:rPr lang="en-US" dirty="0" smtClean="0"/>
              <a:t> on documents affected by user bias?</a:t>
            </a:r>
          </a:p>
          <a:p>
            <a:r>
              <a:rPr lang="en-US" dirty="0" smtClean="0"/>
              <a:t>Do the judgments change if credibility/ bias information is visible to the user?</a:t>
            </a:r>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fld id="{8C11B317-0EA0-44D8-BA26-EE164595A652}" type="slidenum">
              <a:rPr lang="en-US" smtClean="0"/>
              <a:pPr/>
              <a:t>219</a:t>
            </a:fld>
            <a:endParaRPr lang="en-US" smtClean="0"/>
          </a:p>
        </p:txBody>
      </p:sp>
      <p:sp>
        <p:nvSpPr>
          <p:cNvPr id="5" name="TextBox 4"/>
          <p:cNvSpPr txBox="1"/>
          <p:nvPr/>
        </p:nvSpPr>
        <p:spPr>
          <a:xfrm>
            <a:off x="1219200" y="5029200"/>
            <a:ext cx="6751207" cy="769441"/>
          </a:xfrm>
          <a:prstGeom prst="rect">
            <a:avLst/>
          </a:prstGeom>
          <a:noFill/>
          <a:ln w="25400">
            <a:solidFill>
              <a:srgbClr val="FF0000"/>
            </a:solidFill>
            <a:prstDash val="dash"/>
          </a:ln>
        </p:spPr>
        <p:txBody>
          <a:bodyPr wrap="none" rtlCol="0">
            <a:spAutoFit/>
          </a:bodyPr>
          <a:lstStyle/>
          <a:p>
            <a:r>
              <a:rPr lang="en-US" sz="2000" dirty="0" smtClean="0">
                <a:latin typeface="+mn-lt"/>
              </a:rPr>
              <a:t>Proposed approach to answer these questions: </a:t>
            </a:r>
          </a:p>
          <a:p>
            <a:r>
              <a:rPr lang="en-US" sz="2400" b="1" dirty="0" err="1" smtClean="0">
                <a:solidFill>
                  <a:srgbClr val="0000FF"/>
                </a:solidFill>
              </a:rPr>
              <a:t>BiasTrust</a:t>
            </a:r>
            <a:r>
              <a:rPr lang="en-US" sz="2400" b="1" dirty="0" smtClean="0">
                <a:solidFill>
                  <a:srgbClr val="FF0000"/>
                </a:solidFill>
              </a:rPr>
              <a:t>: User study to test our hypotheses</a:t>
            </a:r>
            <a:endParaRPr lang="en-US" sz="2400" b="1" dirty="0">
              <a:solidFill>
                <a:srgbClr val="FF0000"/>
              </a:solidFill>
            </a:endParaRPr>
          </a:p>
        </p:txBody>
      </p:sp>
    </p:spTree>
    <p:custDataLst>
      <p:tags r:id="rId1"/>
    </p:custDataLst>
    <p:extLst>
      <p:ext uri="{BB962C8B-B14F-4D97-AF65-F5344CB8AC3E}">
        <p14:creationId xmlns:p14="http://schemas.microsoft.com/office/powerpoint/2010/main" val="2155817594"/>
      </p:ext>
    </p:extLst>
  </p:cSld>
  <p:clrMapOvr>
    <a:masterClrMapping/>
  </p:clrMapOvr>
  <p:transition spd="med" advTm="343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pPr eaLnBrk="1" hangingPunct="1"/>
            <a:r>
              <a:rPr lang="en-US" dirty="0" smtClean="0"/>
              <a:t>Source-based Trustworthiness Models</a:t>
            </a:r>
            <a:endParaRPr lang="en-IN" dirty="0" smtClean="0"/>
          </a:p>
        </p:txBody>
      </p:sp>
      <p:sp>
        <p:nvSpPr>
          <p:cNvPr id="4" name="Subtitle 3"/>
          <p:cNvSpPr>
            <a:spLocks noGrp="1"/>
          </p:cNvSpPr>
          <p:nvPr>
            <p:ph type="subTitle" idx="13"/>
          </p:nvPr>
        </p:nvSpPr>
        <p:spPr/>
        <p:txBody>
          <a:bodyPr/>
          <a:lstStyle/>
          <a:p>
            <a:endParaRPr lang="en-US"/>
          </a:p>
        </p:txBody>
      </p:sp>
      <p:sp>
        <p:nvSpPr>
          <p:cNvPr id="5" name="Rectangle 4"/>
          <p:cNvSpPr/>
          <p:nvPr/>
        </p:nvSpPr>
        <p:spPr>
          <a:xfrm>
            <a:off x="1257300" y="1447800"/>
            <a:ext cx="6629400" cy="369332"/>
          </a:xfrm>
          <a:prstGeom prst="rect">
            <a:avLst/>
          </a:prstGeom>
          <a:solidFill>
            <a:srgbClr val="FFFFCC"/>
          </a:solidFill>
          <a:ln w="28575">
            <a:solidFill>
              <a:schemeClr val="bg2"/>
            </a:solid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dirty="0">
                <a:latin typeface="+mn-lt"/>
              </a:rPr>
              <a:t>http://</a:t>
            </a:r>
            <a:r>
              <a:rPr lang="en-US" dirty="0" smtClean="0">
                <a:latin typeface="+mn-lt"/>
              </a:rPr>
              <a:t>l2r.cs.uiuc.edu/Information_Trustworthiness_Tutorial.pptx</a:t>
            </a:r>
            <a:endParaRPr lang="en-US" dirty="0">
              <a:latin typeface="+mn-lt"/>
            </a:endParaRPr>
          </a:p>
        </p:txBody>
      </p:sp>
    </p:spTree>
    <p:extLst>
      <p:ext uri="{BB962C8B-B14F-4D97-AF65-F5344CB8AC3E}">
        <p14:creationId xmlns:p14="http://schemas.microsoft.com/office/powerpoint/2010/main" val="2454822550"/>
      </p:ext>
    </p:extLst>
  </p:cSld>
  <p:clrMapOvr>
    <a:masterClrMapping/>
  </p:clrMapOvr>
  <p:transition spd="med"/>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err="1" smtClean="0"/>
              <a:t>BiasTrust</a:t>
            </a:r>
            <a:r>
              <a:rPr lang="en-US" dirty="0" smtClean="0"/>
              <a:t>: User study task setup</a:t>
            </a:r>
          </a:p>
        </p:txBody>
      </p:sp>
      <p:sp>
        <p:nvSpPr>
          <p:cNvPr id="12291" name="Content Placeholder 2"/>
          <p:cNvSpPr>
            <a:spLocks noGrp="1"/>
          </p:cNvSpPr>
          <p:nvPr>
            <p:ph idx="1"/>
          </p:nvPr>
        </p:nvSpPr>
        <p:spPr>
          <a:xfrm>
            <a:off x="457200" y="1219200"/>
            <a:ext cx="8001000" cy="4953000"/>
          </a:xfrm>
        </p:spPr>
        <p:txBody>
          <a:bodyPr/>
          <a:lstStyle/>
          <a:p>
            <a:r>
              <a:rPr lang="en-US" dirty="0" smtClean="0"/>
              <a:t>Participants asked to </a:t>
            </a:r>
            <a:r>
              <a:rPr lang="en-US" dirty="0" smtClean="0">
                <a:solidFill>
                  <a:srgbClr val="FF0000"/>
                </a:solidFill>
              </a:rPr>
              <a:t>learn more</a:t>
            </a:r>
            <a:r>
              <a:rPr lang="en-US" dirty="0" smtClean="0"/>
              <a:t> about a </a:t>
            </a:r>
            <a:r>
              <a:rPr lang="en-US" dirty="0"/>
              <a:t>“controversial”</a:t>
            </a:r>
            <a:r>
              <a:rPr lang="en-US" dirty="0" smtClean="0"/>
              <a:t> topic</a:t>
            </a:r>
          </a:p>
          <a:p>
            <a:r>
              <a:rPr lang="en-US" dirty="0" smtClean="0"/>
              <a:t>Participants are shown quotes (documents) from “experts” on the topic</a:t>
            </a:r>
          </a:p>
          <a:p>
            <a:pPr lvl="1"/>
            <a:r>
              <a:rPr lang="en-US" dirty="0" smtClean="0"/>
              <a:t>Expertise varies, is subjective</a:t>
            </a:r>
          </a:p>
          <a:p>
            <a:pPr lvl="1"/>
            <a:r>
              <a:rPr lang="en-US" dirty="0" smtClean="0"/>
              <a:t>Perceived expertise varies much more</a:t>
            </a:r>
          </a:p>
          <a:p>
            <a:r>
              <a:rPr lang="en-US" dirty="0" smtClean="0"/>
              <a:t>Participants are asked to judge if quotes are </a:t>
            </a:r>
            <a:r>
              <a:rPr lang="en-US" dirty="0" smtClean="0">
                <a:solidFill>
                  <a:srgbClr val="FF0000"/>
                </a:solidFill>
              </a:rPr>
              <a:t>biased</a:t>
            </a:r>
            <a:r>
              <a:rPr lang="en-US" dirty="0" smtClean="0"/>
              <a:t>, </a:t>
            </a:r>
            <a:r>
              <a:rPr lang="en-US" dirty="0" smtClean="0">
                <a:solidFill>
                  <a:srgbClr val="FF0000"/>
                </a:solidFill>
              </a:rPr>
              <a:t>informative</a:t>
            </a:r>
            <a:r>
              <a:rPr lang="en-US" dirty="0" smtClean="0"/>
              <a:t>, </a:t>
            </a:r>
            <a:r>
              <a:rPr lang="en-US" dirty="0" smtClean="0">
                <a:solidFill>
                  <a:srgbClr val="FF0000"/>
                </a:solidFill>
              </a:rPr>
              <a:t>interesting</a:t>
            </a:r>
            <a:r>
              <a:rPr lang="en-US" dirty="0" smtClean="0"/>
              <a:t>   </a:t>
            </a:r>
          </a:p>
          <a:p>
            <a:r>
              <a:rPr lang="en-US" dirty="0"/>
              <a:t>Pre- and </a:t>
            </a:r>
            <a:r>
              <a:rPr lang="en-US" dirty="0" smtClean="0"/>
              <a:t>post-surveys </a:t>
            </a:r>
            <a:r>
              <a:rPr lang="en-US" dirty="0"/>
              <a:t>measure </a:t>
            </a:r>
            <a:r>
              <a:rPr lang="en-US" dirty="0" smtClean="0"/>
              <a:t>extent of learning</a:t>
            </a:r>
            <a:endParaRPr lang="en-US" sz="2800" dirty="0"/>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fld id="{3AB8C434-0A10-4B19-8B91-7B209ABB5568}" type="slidenum">
              <a:rPr lang="en-US" smtClean="0"/>
              <a:pPr/>
              <a:t>220</a:t>
            </a:fld>
            <a:endParaRPr lang="en-US" smtClean="0"/>
          </a:p>
        </p:txBody>
      </p:sp>
    </p:spTree>
    <p:custDataLst>
      <p:tags r:id="rId1"/>
    </p:custDataLst>
    <p:extLst>
      <p:ext uri="{BB962C8B-B14F-4D97-AF65-F5344CB8AC3E}">
        <p14:creationId xmlns:p14="http://schemas.microsoft.com/office/powerpoint/2010/main" val="2866658639"/>
      </p:ext>
    </p:extLst>
  </p:cSld>
  <p:clrMapOvr>
    <a:masterClrMapping/>
  </p:clrMapOvr>
  <p:transition spd="med" advTm="605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Many “controversial” topics</a:t>
            </a:r>
          </a:p>
        </p:txBody>
      </p:sp>
      <p:sp>
        <p:nvSpPr>
          <p:cNvPr id="14339" name="Content Placeholder 2"/>
          <p:cNvSpPr>
            <a:spLocks noGrp="1"/>
          </p:cNvSpPr>
          <p:nvPr>
            <p:ph idx="1"/>
          </p:nvPr>
        </p:nvSpPr>
        <p:spPr/>
        <p:txBody>
          <a:bodyPr/>
          <a:lstStyle/>
          <a:p>
            <a:r>
              <a:rPr lang="en-US" dirty="0" smtClean="0"/>
              <a:t>Is milk good for you?</a:t>
            </a:r>
          </a:p>
          <a:p>
            <a:pPr lvl="1"/>
            <a:r>
              <a:rPr lang="en-US" dirty="0" smtClean="0"/>
              <a:t>Is organic milk healthier? Raw? Flavored?</a:t>
            </a:r>
          </a:p>
          <a:p>
            <a:pPr lvl="1"/>
            <a:r>
              <a:rPr lang="en-US" dirty="0" smtClean="0"/>
              <a:t>Does milk cause early puberty?</a:t>
            </a:r>
            <a:endParaRPr lang="en-US" sz="1800" dirty="0" smtClean="0"/>
          </a:p>
          <a:p>
            <a:r>
              <a:rPr lang="en-US" dirty="0" smtClean="0"/>
              <a:t>Are alternative energy sources viable?</a:t>
            </a:r>
          </a:p>
          <a:p>
            <a:pPr lvl="1"/>
            <a:r>
              <a:rPr lang="en-US" dirty="0" smtClean="0"/>
              <a:t>Different sources of alternative energy</a:t>
            </a:r>
            <a:endParaRPr lang="en-US" sz="1800" dirty="0" smtClean="0"/>
          </a:p>
          <a:p>
            <a:r>
              <a:rPr lang="en-US" dirty="0" smtClean="0"/>
              <a:t>Israeli </a:t>
            </a:r>
            <a:r>
              <a:rPr lang="en-US" dirty="0"/>
              <a:t>– Palestinian Conflict</a:t>
            </a:r>
          </a:p>
          <a:p>
            <a:pPr lvl="1"/>
            <a:r>
              <a:rPr lang="en-US" altLang="en-US" dirty="0"/>
              <a:t>Statehood? History? Settlements?</a:t>
            </a:r>
          </a:p>
          <a:p>
            <a:pPr lvl="1"/>
            <a:r>
              <a:rPr lang="en-US" altLang="en-US" dirty="0"/>
              <a:t>International involvement, solution </a:t>
            </a:r>
            <a:r>
              <a:rPr lang="en-US" altLang="en-US" dirty="0" smtClean="0"/>
              <a:t>theories</a:t>
            </a:r>
            <a:endParaRPr lang="en-US" altLang="en-US" sz="1800" dirty="0" smtClean="0"/>
          </a:p>
          <a:p>
            <a:r>
              <a:rPr lang="en-US" dirty="0"/>
              <a:t>Creationism vs. Evolution?</a:t>
            </a:r>
          </a:p>
          <a:p>
            <a:r>
              <a:rPr lang="en-US" dirty="0"/>
              <a:t>Global </a:t>
            </a:r>
            <a:r>
              <a:rPr lang="en-US" dirty="0" smtClean="0"/>
              <a:t>warming</a:t>
            </a:r>
            <a:endParaRPr lang="en-US" sz="2000" dirty="0"/>
          </a:p>
          <a:p>
            <a:endParaRPr lang="en-US" sz="3000" dirty="0" smtClean="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fld id="{EA98C60E-17E7-4452-A09C-23AE0EC52777}" type="slidenum">
              <a:rPr lang="en-US" smtClean="0"/>
              <a:pPr/>
              <a:t>221</a:t>
            </a:fld>
            <a:endParaRPr lang="en-US" smtClean="0"/>
          </a:p>
        </p:txBody>
      </p:sp>
      <p:sp>
        <p:nvSpPr>
          <p:cNvPr id="14341" name="TextBox 1"/>
          <p:cNvSpPr txBox="1">
            <a:spLocks noChangeArrowheads="1"/>
          </p:cNvSpPr>
          <p:nvPr/>
        </p:nvSpPr>
        <p:spPr bwMode="auto">
          <a:xfrm rot="-731865">
            <a:off x="7001699" y="1358523"/>
            <a:ext cx="137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r>
              <a:rPr lang="en-US" sz="2800" b="1" dirty="0">
                <a:solidFill>
                  <a:srgbClr val="FF0000"/>
                </a:solidFill>
              </a:rPr>
              <a:t>Health</a:t>
            </a:r>
          </a:p>
        </p:txBody>
      </p:sp>
      <p:sp>
        <p:nvSpPr>
          <p:cNvPr id="14343" name="TextBox 6"/>
          <p:cNvSpPr txBox="1">
            <a:spLocks noChangeArrowheads="1"/>
          </p:cNvSpPr>
          <p:nvPr/>
        </p:nvSpPr>
        <p:spPr bwMode="auto">
          <a:xfrm rot="-731865">
            <a:off x="6895616" y="2291053"/>
            <a:ext cx="1555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r>
              <a:rPr lang="en-US" sz="2800" b="1" dirty="0">
                <a:solidFill>
                  <a:srgbClr val="FF0000"/>
                </a:solidFill>
              </a:rPr>
              <a:t>Science</a:t>
            </a:r>
          </a:p>
        </p:txBody>
      </p:sp>
      <p:sp>
        <p:nvSpPr>
          <p:cNvPr id="8" name="TextBox 5"/>
          <p:cNvSpPr txBox="1">
            <a:spLocks noChangeArrowheads="1"/>
          </p:cNvSpPr>
          <p:nvPr/>
        </p:nvSpPr>
        <p:spPr bwMode="auto">
          <a:xfrm rot="-731865">
            <a:off x="6943532" y="3199621"/>
            <a:ext cx="14911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r>
              <a:rPr lang="en-US" sz="2800" b="1" dirty="0" smtClean="0">
                <a:solidFill>
                  <a:srgbClr val="FF0000"/>
                </a:solidFill>
              </a:rPr>
              <a:t>Politics</a:t>
            </a:r>
            <a:endParaRPr lang="en-US" sz="2800" b="1" dirty="0">
              <a:solidFill>
                <a:srgbClr val="FF0000"/>
              </a:solidFill>
            </a:endParaRPr>
          </a:p>
        </p:txBody>
      </p:sp>
      <p:sp>
        <p:nvSpPr>
          <p:cNvPr id="9" name="TextBox 5"/>
          <p:cNvSpPr txBox="1">
            <a:spLocks noChangeArrowheads="1"/>
          </p:cNvSpPr>
          <p:nvPr/>
        </p:nvSpPr>
        <p:spPr bwMode="auto">
          <a:xfrm rot="-731865">
            <a:off x="6702280" y="4164994"/>
            <a:ext cx="1973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r>
              <a:rPr lang="en-US" sz="2800" b="1" dirty="0" smtClean="0">
                <a:solidFill>
                  <a:srgbClr val="FF0000"/>
                </a:solidFill>
              </a:rPr>
              <a:t>Education</a:t>
            </a:r>
            <a:endParaRPr lang="en-US" sz="2800" b="1" dirty="0">
              <a:solidFill>
                <a:srgbClr val="FF0000"/>
              </a:solidFill>
            </a:endParaRPr>
          </a:p>
        </p:txBody>
      </p:sp>
      <p:sp>
        <p:nvSpPr>
          <p:cNvPr id="2" name="Rectangle 1"/>
          <p:cNvSpPr/>
          <p:nvPr/>
        </p:nvSpPr>
        <p:spPr>
          <a:xfrm>
            <a:off x="381000" y="3200400"/>
            <a:ext cx="8458200" cy="24384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52749895"/>
      </p:ext>
    </p:extLst>
  </p:cSld>
  <p:clrMapOvr>
    <a:masterClrMapping/>
  </p:clrMapOvr>
  <p:transition spd="med" advTm="457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9">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8" grpId="0"/>
      <p:bldP spid="9" grpId="0"/>
      <p:bldP spid="2"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studied in the user study</a:t>
            </a:r>
            <a:endParaRPr lang="en-US" dirty="0"/>
          </a:p>
        </p:txBody>
      </p:sp>
      <p:sp>
        <p:nvSpPr>
          <p:cNvPr id="3" name="Content Placeholder 2"/>
          <p:cNvSpPr>
            <a:spLocks noGrp="1"/>
          </p:cNvSpPr>
          <p:nvPr>
            <p:ph idx="1"/>
          </p:nvPr>
        </p:nvSpPr>
        <p:spPr/>
        <p:txBody>
          <a:bodyPr/>
          <a:lstStyle/>
          <a:p>
            <a:r>
              <a:rPr lang="en-US" dirty="0" smtClean="0"/>
              <a:t>Does contrastive display help / hinder in learning</a:t>
            </a:r>
          </a:p>
          <a:p>
            <a:endParaRPr lang="en-US" dirty="0"/>
          </a:p>
          <a:p>
            <a:endParaRPr lang="en-US" dirty="0" smtClean="0"/>
          </a:p>
          <a:p>
            <a:endParaRPr lang="en-US" dirty="0"/>
          </a:p>
          <a:p>
            <a:endParaRPr lang="en-US" dirty="0" smtClean="0"/>
          </a:p>
          <a:p>
            <a:r>
              <a:rPr lang="en-US" dirty="0" smtClean="0"/>
              <a:t>Do multiple documents per page have any effect?</a:t>
            </a:r>
          </a:p>
          <a:p>
            <a:pPr marL="0" indent="0">
              <a:buNone/>
            </a:pPr>
            <a:endParaRPr lang="en-US" dirty="0" smtClean="0"/>
          </a:p>
          <a:p>
            <a:pPr marL="0" indent="0">
              <a:buNone/>
            </a:pPr>
            <a:endParaRPr lang="en-US" dirty="0" smtClean="0"/>
          </a:p>
          <a:p>
            <a:endParaRPr lang="en-US" dirty="0"/>
          </a:p>
          <a:p>
            <a:endParaRPr lang="en-US" dirty="0" smtClean="0"/>
          </a:p>
          <a:p>
            <a:r>
              <a:rPr lang="en-US" dirty="0" smtClean="0"/>
              <a:t>Does sorting results by topic help?</a:t>
            </a:r>
          </a:p>
          <a:p>
            <a:endParaRPr lang="en-US" dirty="0" smtClean="0"/>
          </a:p>
          <a:p>
            <a:endParaRPr lang="en-US" dirty="0" smtClean="0"/>
          </a:p>
          <a:p>
            <a:endParaRPr lang="en-US" dirty="0"/>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1"/>
          </p:nvPr>
        </p:nvSpPr>
        <p:spPr>
          <a:xfrm>
            <a:off x="7573899" y="6553200"/>
            <a:ext cx="914400" cy="228600"/>
          </a:xfrm>
        </p:spPr>
        <p:txBody>
          <a:bodyPr/>
          <a:lstStyle/>
          <a:p>
            <a:pPr>
              <a:defRPr/>
            </a:pPr>
            <a:fld id="{6CA5A8AD-66B9-4278-A4E9-C0262DD8FDB5}" type="slidenum">
              <a:rPr lang="en-US" altLang="zh-TW" smtClean="0"/>
              <a:pPr>
                <a:defRPr/>
              </a:pPr>
              <a:t>222</a:t>
            </a:fld>
            <a:endParaRPr lang="en-US" altLang="zh-TW"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976629"/>
            <a:ext cx="3352800" cy="1137313"/>
          </a:xfrm>
          <a:prstGeom prst="rect">
            <a:avLst/>
          </a:prstGeom>
          <a:ln>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0998" y="1976629"/>
            <a:ext cx="4846703" cy="1137313"/>
          </a:xfrm>
          <a:prstGeom prst="rect">
            <a:avLst/>
          </a:prstGeom>
          <a:ln>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4272887"/>
            <a:ext cx="4846703" cy="1137313"/>
          </a:xfrm>
          <a:prstGeom prst="rect">
            <a:avLst/>
          </a:prstGeom>
          <a:ln>
            <a:solidFill>
              <a:schemeClr val="tx1"/>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7701" y="4093201"/>
            <a:ext cx="3840099" cy="2536199"/>
          </a:xfrm>
          <a:prstGeom prst="rect">
            <a:avLst/>
          </a:prstGeom>
          <a:ln>
            <a:solidFill>
              <a:schemeClr val="tx1"/>
            </a:solidFill>
          </a:ln>
        </p:spPr>
      </p:pic>
      <p:sp>
        <p:nvSpPr>
          <p:cNvPr id="9" name="Rounded Rectangle 8"/>
          <p:cNvSpPr/>
          <p:nvPr/>
        </p:nvSpPr>
        <p:spPr>
          <a:xfrm>
            <a:off x="533400" y="2221468"/>
            <a:ext cx="3352800" cy="457198"/>
          </a:xfrm>
          <a:prstGeom prst="roundRect">
            <a:avLst/>
          </a:prstGeom>
          <a:gradFill flip="none" rotWithShape="0">
            <a:gsLst>
              <a:gs pos="0">
                <a:srgbClr val="92D050">
                  <a:alpha val="50000"/>
                </a:srgbClr>
              </a:gs>
              <a:gs pos="40000">
                <a:srgbClr val="9CB86E"/>
              </a:gs>
              <a:gs pos="100000">
                <a:srgbClr val="FF9393">
                  <a:alpha val="50000"/>
                </a:srgbClr>
              </a:gs>
            </a:gsLst>
            <a:lin ang="27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190999" y="2171500"/>
            <a:ext cx="2423350" cy="507167"/>
          </a:xfrm>
          <a:prstGeom prst="round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620596" y="2171499"/>
            <a:ext cx="2423351" cy="507167"/>
          </a:xfrm>
          <a:prstGeom prst="roundRect">
            <a:avLst/>
          </a:prstGeom>
          <a:solidFill>
            <a:srgbClr val="FF9393">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1" y="4501487"/>
            <a:ext cx="2423350" cy="507167"/>
          </a:xfrm>
          <a:prstGeom prst="round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577001" y="4492743"/>
            <a:ext cx="2423351" cy="507167"/>
          </a:xfrm>
          <a:prstGeom prst="roundRect">
            <a:avLst/>
          </a:prstGeom>
          <a:solidFill>
            <a:srgbClr val="FF9393">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227701" y="4343400"/>
            <a:ext cx="1920049" cy="321039"/>
          </a:xfrm>
          <a:prstGeom prst="round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227700" y="4743875"/>
            <a:ext cx="1920049" cy="321039"/>
          </a:xfrm>
          <a:prstGeom prst="round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227701" y="5124875"/>
            <a:ext cx="1920049" cy="339150"/>
          </a:xfrm>
          <a:prstGeom prst="round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227701" y="5505875"/>
            <a:ext cx="1920049" cy="321039"/>
          </a:xfrm>
          <a:prstGeom prst="round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255002" y="5909180"/>
            <a:ext cx="1892747" cy="287935"/>
          </a:xfrm>
          <a:prstGeom prst="round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140193" y="4343400"/>
            <a:ext cx="1881506" cy="321039"/>
          </a:xfrm>
          <a:prstGeom prst="roundRect">
            <a:avLst/>
          </a:prstGeom>
          <a:solidFill>
            <a:srgbClr val="FF9393">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140193" y="4724400"/>
            <a:ext cx="1881506" cy="321039"/>
          </a:xfrm>
          <a:prstGeom prst="roundRect">
            <a:avLst/>
          </a:prstGeom>
          <a:solidFill>
            <a:srgbClr val="FF9393">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151498" y="5126633"/>
            <a:ext cx="1881506" cy="321039"/>
          </a:xfrm>
          <a:prstGeom prst="roundRect">
            <a:avLst/>
          </a:prstGeom>
          <a:solidFill>
            <a:srgbClr val="FF9393">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140193" y="5504512"/>
            <a:ext cx="1881506" cy="321039"/>
          </a:xfrm>
          <a:prstGeom prst="roundRect">
            <a:avLst/>
          </a:prstGeom>
          <a:solidFill>
            <a:srgbClr val="FF9393">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140193" y="5909180"/>
            <a:ext cx="1881506" cy="287936"/>
          </a:xfrm>
          <a:prstGeom prst="round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cxnSp>
        <p:nvCxnSpPr>
          <p:cNvPr id="25" name="Straight Arrow Connector 24"/>
          <p:cNvCxnSpPr/>
          <p:nvPr/>
        </p:nvCxnSpPr>
        <p:spPr>
          <a:xfrm flipH="1" flipV="1">
            <a:off x="2577002" y="2887717"/>
            <a:ext cx="775798" cy="5090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53304" y="2286000"/>
            <a:ext cx="413896" cy="307777"/>
          </a:xfrm>
          <a:prstGeom prst="rect">
            <a:avLst/>
          </a:prstGeom>
          <a:noFill/>
        </p:spPr>
        <p:txBody>
          <a:bodyPr wrap="none" rtlCol="0">
            <a:spAutoFit/>
          </a:bodyPr>
          <a:lstStyle/>
          <a:p>
            <a:r>
              <a:rPr lang="en-US" sz="1400" dirty="0" smtClean="0"/>
              <a:t>vs.</a:t>
            </a:r>
            <a:endParaRPr lang="en-US" sz="1400" dirty="0"/>
          </a:p>
        </p:txBody>
      </p:sp>
      <p:sp>
        <p:nvSpPr>
          <p:cNvPr id="26" name="TextBox 25"/>
          <p:cNvSpPr txBox="1"/>
          <p:nvPr/>
        </p:nvSpPr>
        <p:spPr>
          <a:xfrm>
            <a:off x="4920104" y="5334000"/>
            <a:ext cx="413896" cy="307777"/>
          </a:xfrm>
          <a:prstGeom prst="rect">
            <a:avLst/>
          </a:prstGeom>
          <a:noFill/>
        </p:spPr>
        <p:txBody>
          <a:bodyPr wrap="none" rtlCol="0">
            <a:spAutoFit/>
          </a:bodyPr>
          <a:lstStyle/>
          <a:p>
            <a:r>
              <a:rPr lang="en-US" sz="1400" dirty="0" smtClean="0"/>
              <a:t>vs.</a:t>
            </a:r>
            <a:endParaRPr lang="en-US" sz="1400" dirty="0"/>
          </a:p>
        </p:txBody>
      </p:sp>
      <p:sp>
        <p:nvSpPr>
          <p:cNvPr id="27" name="TextBox 26"/>
          <p:cNvSpPr txBox="1"/>
          <p:nvPr/>
        </p:nvSpPr>
        <p:spPr>
          <a:xfrm>
            <a:off x="3243540" y="3212068"/>
            <a:ext cx="5519460" cy="369332"/>
          </a:xfrm>
          <a:prstGeom prst="rect">
            <a:avLst/>
          </a:prstGeom>
          <a:noFill/>
        </p:spPr>
        <p:txBody>
          <a:bodyPr wrap="none" rtlCol="0">
            <a:spAutoFit/>
          </a:bodyPr>
          <a:lstStyle/>
          <a:p>
            <a:r>
              <a:rPr lang="en-US" b="1" dirty="0" smtClean="0">
                <a:solidFill>
                  <a:srgbClr val="002060"/>
                </a:solidFill>
              </a:rPr>
              <a:t>Show me a passage from an opposing viewpoint</a:t>
            </a:r>
            <a:endParaRPr lang="en-US" b="1" dirty="0">
              <a:solidFill>
                <a:srgbClr val="002060"/>
              </a:solidFill>
            </a:endParaRPr>
          </a:p>
        </p:txBody>
      </p:sp>
      <p:sp>
        <p:nvSpPr>
          <p:cNvPr id="28" name="TextBox 27"/>
          <p:cNvSpPr txBox="1"/>
          <p:nvPr/>
        </p:nvSpPr>
        <p:spPr>
          <a:xfrm>
            <a:off x="-76200" y="3212068"/>
            <a:ext cx="2941831" cy="369332"/>
          </a:xfrm>
          <a:prstGeom prst="rect">
            <a:avLst/>
          </a:prstGeom>
          <a:noFill/>
        </p:spPr>
        <p:txBody>
          <a:bodyPr wrap="none" rtlCol="0">
            <a:spAutoFit/>
          </a:bodyPr>
          <a:lstStyle/>
          <a:p>
            <a:r>
              <a:rPr lang="en-US" b="1" dirty="0" smtClean="0">
                <a:solidFill>
                  <a:srgbClr val="008000"/>
                </a:solidFill>
              </a:rPr>
              <a:t>Show me more passages</a:t>
            </a:r>
            <a:endParaRPr lang="en-US" b="1" dirty="0">
              <a:solidFill>
                <a:srgbClr val="008000"/>
              </a:solidFill>
            </a:endParaRPr>
          </a:p>
        </p:txBody>
      </p:sp>
      <p:cxnSp>
        <p:nvCxnSpPr>
          <p:cNvPr id="29" name="Straight Arrow Connector 28"/>
          <p:cNvCxnSpPr/>
          <p:nvPr/>
        </p:nvCxnSpPr>
        <p:spPr>
          <a:xfrm flipV="1">
            <a:off x="228600" y="2838953"/>
            <a:ext cx="304800" cy="381000"/>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962400" y="2887715"/>
            <a:ext cx="304800" cy="312685"/>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791200" y="2819400"/>
            <a:ext cx="303874" cy="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35469" y="2667000"/>
            <a:ext cx="646331" cy="369332"/>
          </a:xfrm>
          <a:prstGeom prst="rect">
            <a:avLst/>
          </a:prstGeom>
          <a:noFill/>
        </p:spPr>
        <p:txBody>
          <a:bodyPr wrap="none" rtlCol="0">
            <a:spAutoFit/>
          </a:bodyPr>
          <a:lstStyle/>
          <a:p>
            <a:r>
              <a:rPr lang="en-US" b="1" dirty="0" smtClean="0">
                <a:solidFill>
                  <a:srgbClr val="FF0000"/>
                </a:solidFill>
              </a:rPr>
              <a:t>Quit</a:t>
            </a:r>
            <a:endParaRPr lang="en-US" b="1" dirty="0">
              <a:solidFill>
                <a:srgbClr val="FF0000"/>
              </a:solidFill>
            </a:endParaRPr>
          </a:p>
        </p:txBody>
      </p:sp>
      <p:cxnSp>
        <p:nvCxnSpPr>
          <p:cNvPr id="36" name="Straight Arrow Connector 35"/>
          <p:cNvCxnSpPr/>
          <p:nvPr/>
        </p:nvCxnSpPr>
        <p:spPr>
          <a:xfrm flipH="1">
            <a:off x="3384001" y="2819400"/>
            <a:ext cx="394542" cy="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04800" y="5486400"/>
            <a:ext cx="2941831" cy="369332"/>
          </a:xfrm>
          <a:prstGeom prst="rect">
            <a:avLst/>
          </a:prstGeom>
          <a:noFill/>
        </p:spPr>
        <p:txBody>
          <a:bodyPr wrap="none" rtlCol="0">
            <a:spAutoFit/>
          </a:bodyPr>
          <a:lstStyle/>
          <a:p>
            <a:r>
              <a:rPr lang="en-US" b="1" dirty="0" smtClean="0">
                <a:solidFill>
                  <a:srgbClr val="008000"/>
                </a:solidFill>
              </a:rPr>
              <a:t>Show me more passages</a:t>
            </a:r>
            <a:endParaRPr lang="en-US" b="1" dirty="0">
              <a:solidFill>
                <a:srgbClr val="008000"/>
              </a:solidFill>
            </a:endParaRPr>
          </a:p>
        </p:txBody>
      </p:sp>
      <p:sp>
        <p:nvSpPr>
          <p:cNvPr id="40" name="TextBox 39"/>
          <p:cNvSpPr txBox="1"/>
          <p:nvPr/>
        </p:nvSpPr>
        <p:spPr>
          <a:xfrm>
            <a:off x="6828332" y="6260068"/>
            <a:ext cx="646331" cy="369332"/>
          </a:xfrm>
          <a:prstGeom prst="rect">
            <a:avLst/>
          </a:prstGeom>
          <a:noFill/>
        </p:spPr>
        <p:txBody>
          <a:bodyPr wrap="none" rtlCol="0">
            <a:spAutoFit/>
          </a:bodyPr>
          <a:lstStyle/>
          <a:p>
            <a:r>
              <a:rPr lang="en-US" b="1" dirty="0" smtClean="0">
                <a:solidFill>
                  <a:srgbClr val="FF0000"/>
                </a:solidFill>
              </a:rPr>
              <a:t>Quit</a:t>
            </a:r>
            <a:endParaRPr lang="en-US" b="1" dirty="0">
              <a:solidFill>
                <a:srgbClr val="FF0000"/>
              </a:solidFill>
            </a:endParaRPr>
          </a:p>
        </p:txBody>
      </p:sp>
      <p:cxnSp>
        <p:nvCxnSpPr>
          <p:cNvPr id="41" name="Straight Arrow Connector 40"/>
          <p:cNvCxnSpPr/>
          <p:nvPr/>
        </p:nvCxnSpPr>
        <p:spPr>
          <a:xfrm flipH="1" flipV="1">
            <a:off x="1780959" y="5179300"/>
            <a:ext cx="342952" cy="1217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6439139" y="6400802"/>
            <a:ext cx="35430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81000" y="5219700"/>
            <a:ext cx="304802" cy="331544"/>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4920104" y="6378123"/>
            <a:ext cx="231399" cy="260346"/>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62000" y="1659040"/>
            <a:ext cx="2723823" cy="369332"/>
          </a:xfrm>
          <a:prstGeom prst="rect">
            <a:avLst/>
          </a:prstGeom>
          <a:noFill/>
        </p:spPr>
        <p:txBody>
          <a:bodyPr wrap="none" rtlCol="0">
            <a:spAutoFit/>
          </a:bodyPr>
          <a:lstStyle/>
          <a:p>
            <a:r>
              <a:rPr lang="en-US" dirty="0" smtClean="0"/>
              <a:t>Single viewpoint scheme</a:t>
            </a:r>
            <a:endParaRPr lang="en-US" dirty="0"/>
          </a:p>
        </p:txBody>
      </p:sp>
      <p:sp>
        <p:nvSpPr>
          <p:cNvPr id="52" name="TextBox 51"/>
          <p:cNvSpPr txBox="1"/>
          <p:nvPr/>
        </p:nvSpPr>
        <p:spPr>
          <a:xfrm>
            <a:off x="5342786" y="1644526"/>
            <a:ext cx="3313728" cy="369332"/>
          </a:xfrm>
          <a:prstGeom prst="rect">
            <a:avLst/>
          </a:prstGeom>
          <a:noFill/>
        </p:spPr>
        <p:txBody>
          <a:bodyPr wrap="none" rtlCol="0">
            <a:spAutoFit/>
          </a:bodyPr>
          <a:lstStyle/>
          <a:p>
            <a:r>
              <a:rPr lang="en-US" dirty="0" smtClean="0"/>
              <a:t>Contrastive viewpoint scheme </a:t>
            </a:r>
            <a:endParaRPr lang="en-US" dirty="0"/>
          </a:p>
        </p:txBody>
      </p:sp>
      <p:sp>
        <p:nvSpPr>
          <p:cNvPr id="53" name="TextBox 52"/>
          <p:cNvSpPr txBox="1"/>
          <p:nvPr/>
        </p:nvSpPr>
        <p:spPr>
          <a:xfrm>
            <a:off x="990600" y="3930526"/>
            <a:ext cx="2787943" cy="369332"/>
          </a:xfrm>
          <a:prstGeom prst="rect">
            <a:avLst/>
          </a:prstGeom>
          <a:noFill/>
        </p:spPr>
        <p:txBody>
          <a:bodyPr wrap="none" rtlCol="0">
            <a:spAutoFit/>
          </a:bodyPr>
          <a:lstStyle/>
          <a:p>
            <a:r>
              <a:rPr lang="en-US" dirty="0" smtClean="0"/>
              <a:t>Single document / screen</a:t>
            </a:r>
            <a:endParaRPr lang="en-US" dirty="0"/>
          </a:p>
        </p:txBody>
      </p:sp>
      <p:sp>
        <p:nvSpPr>
          <p:cNvPr id="54" name="TextBox 53"/>
          <p:cNvSpPr txBox="1"/>
          <p:nvPr/>
        </p:nvSpPr>
        <p:spPr>
          <a:xfrm>
            <a:off x="5638800" y="3745468"/>
            <a:ext cx="3057247" cy="369332"/>
          </a:xfrm>
          <a:prstGeom prst="rect">
            <a:avLst/>
          </a:prstGeom>
          <a:noFill/>
        </p:spPr>
        <p:txBody>
          <a:bodyPr wrap="none" rtlCol="0">
            <a:spAutoFit/>
          </a:bodyPr>
          <a:lstStyle/>
          <a:p>
            <a:r>
              <a:rPr lang="en-US" dirty="0" smtClean="0"/>
              <a:t>Multiple documents / screen</a:t>
            </a:r>
            <a:endParaRPr lang="en-US" dirty="0"/>
          </a:p>
        </p:txBody>
      </p:sp>
    </p:spTree>
    <p:custDataLst>
      <p:tags r:id="rId1"/>
    </p:custDataLst>
    <p:extLst>
      <p:ext uri="{BB962C8B-B14F-4D97-AF65-F5344CB8AC3E}">
        <p14:creationId xmlns:p14="http://schemas.microsoft.com/office/powerpoint/2010/main" val="2662268550"/>
      </p:ext>
    </p:extLst>
  </p:cSld>
  <p:clrMapOvr>
    <a:masterClrMapping/>
  </p:clrMapOvr>
  <p:transition spd="med" advTm="786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8"/>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6"/>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8"/>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39"/>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40"/>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41"/>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48"/>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47"/>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43"/>
                                        </p:tgtEl>
                                        <p:attrNameLst>
                                          <p:attrName>style.visibility</p:attrName>
                                        </p:attrNameLst>
                                      </p:cBhvr>
                                      <p:to>
                                        <p:strVal val="hidden"/>
                                      </p:to>
                                    </p:set>
                                  </p:childTnLst>
                                </p:cTn>
                              </p:par>
                              <p:par>
                                <p:cTn id="125" presetID="1" presetClass="entr" presetSubtype="0" fill="hold" nodeType="withEffect">
                                  <p:stCondLst>
                                    <p:cond delay="0"/>
                                  </p:stCondLst>
                                  <p:childTnLst>
                                    <p:set>
                                      <p:cBhvr>
                                        <p:cTn id="1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6" grpId="0"/>
      <p:bldP spid="27" grpId="0"/>
      <p:bldP spid="27" grpId="1"/>
      <p:bldP spid="28" grpId="0"/>
      <p:bldP spid="28" grpId="1"/>
      <p:bldP spid="34" grpId="0"/>
      <p:bldP spid="34" grpId="1"/>
      <p:bldP spid="39" grpId="0"/>
      <p:bldP spid="39" grpId="1"/>
      <p:bldP spid="40" grpId="0"/>
      <p:bldP spid="40" grpId="1"/>
      <p:bldP spid="51" grpId="0"/>
      <p:bldP spid="52" grpId="0"/>
      <p:bldP spid="53" grpId="0"/>
      <p:bldP spid="54"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studied in the user study (2)</a:t>
            </a:r>
            <a:endParaRPr lang="en-US" dirty="0"/>
          </a:p>
        </p:txBody>
      </p:sp>
      <p:sp>
        <p:nvSpPr>
          <p:cNvPr id="3" name="Content Placeholder 2"/>
          <p:cNvSpPr>
            <a:spLocks noGrp="1"/>
          </p:cNvSpPr>
          <p:nvPr>
            <p:ph idx="1"/>
          </p:nvPr>
        </p:nvSpPr>
        <p:spPr>
          <a:xfrm>
            <a:off x="457200" y="1219200"/>
            <a:ext cx="8534400" cy="4953000"/>
          </a:xfrm>
        </p:spPr>
        <p:txBody>
          <a:bodyPr/>
          <a:lstStyle/>
          <a:p>
            <a:r>
              <a:rPr lang="en-US" sz="2800" dirty="0" smtClean="0"/>
              <a:t>Effect of display </a:t>
            </a:r>
            <a:r>
              <a:rPr lang="en-US" sz="2800" dirty="0"/>
              <a:t>of source expertise </a:t>
            </a:r>
            <a:r>
              <a:rPr lang="en-US" sz="2800" dirty="0" smtClean="0"/>
              <a:t>on </a:t>
            </a:r>
            <a:endParaRPr lang="en-US" sz="2800" dirty="0"/>
          </a:p>
          <a:p>
            <a:pPr lvl="1"/>
            <a:r>
              <a:rPr lang="en-US" sz="2400" dirty="0"/>
              <a:t>readership</a:t>
            </a:r>
          </a:p>
          <a:p>
            <a:pPr lvl="1"/>
            <a:r>
              <a:rPr lang="en-US" sz="2400" dirty="0" smtClean="0"/>
              <a:t>which documents subjects consider </a:t>
            </a:r>
            <a:r>
              <a:rPr lang="en-US" sz="2400" b="1" dirty="0" smtClean="0">
                <a:solidFill>
                  <a:srgbClr val="00008A"/>
                </a:solidFill>
              </a:rPr>
              <a:t>biased</a:t>
            </a:r>
          </a:p>
          <a:p>
            <a:pPr lvl="1"/>
            <a:r>
              <a:rPr lang="en-US" sz="2400" dirty="0" smtClean="0"/>
              <a:t>which documents subjects </a:t>
            </a:r>
            <a:r>
              <a:rPr lang="en-US" sz="2400" b="1" dirty="0" smtClean="0">
                <a:solidFill>
                  <a:srgbClr val="00008A"/>
                </a:solidFill>
              </a:rPr>
              <a:t>agree</a:t>
            </a:r>
            <a:r>
              <a:rPr lang="en-US" sz="2400" dirty="0" smtClean="0">
                <a:solidFill>
                  <a:srgbClr val="00008A"/>
                </a:solidFill>
              </a:rPr>
              <a:t> </a:t>
            </a:r>
            <a:r>
              <a:rPr lang="en-US" sz="2400" dirty="0" smtClean="0"/>
              <a:t>with</a:t>
            </a:r>
          </a:p>
          <a:p>
            <a:endParaRPr lang="en-US" dirty="0" smtClean="0"/>
          </a:p>
          <a:p>
            <a:pPr marL="0" indent="0">
              <a:buNone/>
            </a:pPr>
            <a:r>
              <a:rPr lang="en-US" sz="2800" dirty="0" smtClean="0"/>
              <a:t>     Experiment 1: Hide source expertise</a:t>
            </a:r>
          </a:p>
          <a:p>
            <a:endParaRPr lang="en-US" dirty="0"/>
          </a:p>
          <a:p>
            <a:pPr marL="0" indent="0">
              <a:buNone/>
            </a:pPr>
            <a:r>
              <a:rPr lang="en-US" sz="2800" dirty="0" smtClean="0"/>
              <a:t>     Experiment 2: </a:t>
            </a:r>
            <a:r>
              <a:rPr lang="en-US" sz="2800" dirty="0"/>
              <a:t>Vary source expertise</a:t>
            </a:r>
          </a:p>
          <a:p>
            <a:pPr lvl="1"/>
            <a:r>
              <a:rPr lang="en-US" sz="2400" b="1" dirty="0">
                <a:solidFill>
                  <a:srgbClr val="FF0000"/>
                </a:solidFill>
              </a:rPr>
              <a:t>Uniform distribution</a:t>
            </a:r>
            <a:r>
              <a:rPr lang="en-US" sz="2400" dirty="0"/>
              <a:t>: </a:t>
            </a:r>
            <a:r>
              <a:rPr lang="en-US" sz="2400" dirty="0" smtClean="0"/>
              <a:t>Expertise ranges from </a:t>
            </a:r>
            <a:r>
              <a:rPr lang="en-US" sz="2400" dirty="0"/>
              <a:t>1 </a:t>
            </a:r>
            <a:r>
              <a:rPr lang="en-US" sz="2400" dirty="0" smtClean="0"/>
              <a:t>to </a:t>
            </a:r>
            <a:r>
              <a:rPr lang="en-US" sz="2400" dirty="0"/>
              <a:t>5 stars</a:t>
            </a:r>
          </a:p>
          <a:p>
            <a:pPr lvl="1"/>
            <a:r>
              <a:rPr lang="en-US" sz="2400" b="1" dirty="0" smtClean="0">
                <a:solidFill>
                  <a:srgbClr val="FF0000"/>
                </a:solidFill>
              </a:rPr>
              <a:t>Bimodal </a:t>
            </a:r>
            <a:r>
              <a:rPr lang="en-US" sz="2400" b="1" dirty="0">
                <a:solidFill>
                  <a:srgbClr val="FF0000"/>
                </a:solidFill>
              </a:rPr>
              <a:t>distribution</a:t>
            </a:r>
            <a:r>
              <a:rPr lang="en-US" sz="2400" dirty="0"/>
              <a:t>: </a:t>
            </a:r>
            <a:r>
              <a:rPr lang="en-US" sz="2400" dirty="0" smtClean="0"/>
              <a:t>Expertise </a:t>
            </a:r>
            <a:r>
              <a:rPr lang="en-US" sz="2400" dirty="0"/>
              <a:t>either 1 star or 3 stars</a:t>
            </a:r>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223</a:t>
            </a:fld>
            <a:endParaRPr lang="en-US" altLang="zh-TW" dirty="0"/>
          </a:p>
        </p:txBody>
      </p:sp>
    </p:spTree>
    <p:extLst>
      <p:ext uri="{BB962C8B-B14F-4D97-AF65-F5344CB8AC3E}">
        <p14:creationId xmlns:p14="http://schemas.microsoft.com/office/powerpoint/2010/main" val="2354342043"/>
      </p:ext>
    </p:extLst>
  </p:cSld>
  <p:clrMapOvr>
    <a:masterClrMapping/>
  </p:clrMapOvr>
  <p:transition spd="med" advTm="60393"/>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variants</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201593306"/>
              </p:ext>
            </p:extLst>
          </p:nvPr>
        </p:nvGraphicFramePr>
        <p:xfrm>
          <a:off x="457200" y="1219200"/>
          <a:ext cx="8229600" cy="3337560"/>
        </p:xfrm>
        <a:graphic>
          <a:graphicData uri="http://schemas.openxmlformats.org/drawingml/2006/table">
            <a:tbl>
              <a:tblPr firstRow="1" bandRow="1">
                <a:tableStyleId>{5C22544A-7EE6-4342-B048-85BDC9FD1C3A}</a:tableStyleId>
              </a:tblPr>
              <a:tblGrid>
                <a:gridCol w="2438400"/>
                <a:gridCol w="853440"/>
                <a:gridCol w="1645920"/>
                <a:gridCol w="1645920"/>
                <a:gridCol w="1645920"/>
              </a:tblGrid>
              <a:tr h="370840">
                <a:tc>
                  <a:txBody>
                    <a:bodyPr/>
                    <a:lstStyle/>
                    <a:p>
                      <a:pPr algn="ctr"/>
                      <a:r>
                        <a:rPr lang="en-US" dirty="0" smtClean="0">
                          <a:solidFill>
                            <a:schemeClr val="tx1"/>
                          </a:solidFill>
                        </a:rPr>
                        <a:t>UI</a:t>
                      </a:r>
                      <a:r>
                        <a:rPr lang="en-US" baseline="0" dirty="0" smtClean="0">
                          <a:solidFill>
                            <a:schemeClr val="tx1"/>
                          </a:solidFill>
                        </a:rPr>
                        <a:t> identifier</a:t>
                      </a:r>
                      <a:endParaRPr lang="en-US" dirty="0">
                        <a:solidFill>
                          <a:schemeClr val="tx1"/>
                        </a:solidFill>
                      </a:endParaRPr>
                    </a:p>
                  </a:txBody>
                  <a:tcPr/>
                </a:tc>
                <a:tc>
                  <a:txBody>
                    <a:bodyPr/>
                    <a:lstStyle/>
                    <a:p>
                      <a:pPr algn="ctr"/>
                      <a:r>
                        <a:rPr lang="en-US" dirty="0" smtClean="0">
                          <a:solidFill>
                            <a:schemeClr val="tx1"/>
                          </a:solidFill>
                        </a:rPr>
                        <a:t># docs</a:t>
                      </a:r>
                      <a:endParaRPr lang="en-US" dirty="0">
                        <a:solidFill>
                          <a:schemeClr val="tx1"/>
                        </a:solidFill>
                      </a:endParaRPr>
                    </a:p>
                  </a:txBody>
                  <a:tcPr/>
                </a:tc>
                <a:tc>
                  <a:txBody>
                    <a:bodyPr/>
                    <a:lstStyle/>
                    <a:p>
                      <a:pPr algn="ctr"/>
                      <a:r>
                        <a:rPr lang="en-US" dirty="0" smtClean="0">
                          <a:solidFill>
                            <a:schemeClr val="tx1"/>
                          </a:solidFill>
                        </a:rPr>
                        <a:t>Contrast view</a:t>
                      </a:r>
                      <a:endParaRPr lang="en-US" dirty="0">
                        <a:solidFill>
                          <a:schemeClr val="tx1"/>
                        </a:solidFill>
                      </a:endParaRPr>
                    </a:p>
                  </a:txBody>
                  <a:tcPr/>
                </a:tc>
                <a:tc>
                  <a:txBody>
                    <a:bodyPr/>
                    <a:lstStyle/>
                    <a:p>
                      <a:pPr algn="ctr"/>
                      <a:r>
                        <a:rPr lang="en-US" dirty="0" smtClean="0">
                          <a:solidFill>
                            <a:schemeClr val="tx1"/>
                          </a:solidFill>
                        </a:rPr>
                        <a:t>Topic sorted</a:t>
                      </a:r>
                      <a:endParaRPr lang="en-US" dirty="0">
                        <a:solidFill>
                          <a:schemeClr val="tx1"/>
                        </a:solidFill>
                      </a:endParaRPr>
                    </a:p>
                  </a:txBody>
                  <a:tcPr/>
                </a:tc>
                <a:tc>
                  <a:txBody>
                    <a:bodyPr/>
                    <a:lstStyle/>
                    <a:p>
                      <a:pPr algn="ctr"/>
                      <a:r>
                        <a:rPr lang="en-US" dirty="0" smtClean="0">
                          <a:solidFill>
                            <a:schemeClr val="tx1"/>
                          </a:solidFill>
                        </a:rPr>
                        <a:t>Rating</a:t>
                      </a:r>
                      <a:endParaRPr lang="en-US" dirty="0">
                        <a:solidFill>
                          <a:schemeClr val="tx1"/>
                        </a:solidFill>
                      </a:endParaRPr>
                    </a:p>
                  </a:txBody>
                  <a:tcPr/>
                </a:tc>
              </a:tr>
              <a:tr h="370840">
                <a:tc>
                  <a:txBody>
                    <a:bodyPr/>
                    <a:lstStyle/>
                    <a:p>
                      <a:pPr algn="l"/>
                      <a:r>
                        <a:rPr lang="en-US" dirty="0" smtClean="0"/>
                        <a:t>1a:  SIN-SIN-BIM-UNSRT</a:t>
                      </a:r>
                      <a:endParaRPr lang="en-US" dirty="0"/>
                    </a:p>
                  </a:txBody>
                  <a:tcPr/>
                </a:tc>
                <a:tc>
                  <a:txBody>
                    <a:bodyPr/>
                    <a:lstStyle/>
                    <a:p>
                      <a:pPr algn="ctr"/>
                      <a:r>
                        <a:rPr lang="en-US" dirty="0" smtClean="0"/>
                        <a:t>1</a:t>
                      </a:r>
                      <a:endParaRPr lang="en-US" dirty="0"/>
                    </a:p>
                  </a:txBody>
                  <a:tcPr/>
                </a:tc>
                <a:tc>
                  <a:txBody>
                    <a:bodyPr/>
                    <a:lstStyle/>
                    <a:p>
                      <a:pPr algn="ctr"/>
                      <a:r>
                        <a:rPr lang="en-US" b="1" dirty="0" smtClean="0">
                          <a:solidFill>
                            <a:srgbClr val="FF0000"/>
                          </a:solidFill>
                        </a:rPr>
                        <a:t>No</a:t>
                      </a:r>
                      <a:endParaRPr lang="en-US" b="1" dirty="0">
                        <a:solidFill>
                          <a:srgbClr val="FF0000"/>
                        </a:solidFill>
                      </a:endParaRPr>
                    </a:p>
                  </a:txBody>
                  <a:tcPr/>
                </a:tc>
                <a:tc>
                  <a:txBody>
                    <a:bodyPr/>
                    <a:lstStyle/>
                    <a:p>
                      <a:pPr algn="ctr"/>
                      <a:r>
                        <a:rPr lang="en-US" b="1" dirty="0" smtClean="0">
                          <a:solidFill>
                            <a:srgbClr val="FF0000"/>
                          </a:solidFill>
                        </a:rPr>
                        <a:t>No</a:t>
                      </a:r>
                      <a:endParaRPr lang="en-US" dirty="0"/>
                    </a:p>
                  </a:txBody>
                  <a:tcPr/>
                </a:tc>
                <a:tc>
                  <a:txBody>
                    <a:bodyPr/>
                    <a:lstStyle/>
                    <a:p>
                      <a:pPr algn="ctr"/>
                      <a:r>
                        <a:rPr lang="en-US" b="1" dirty="0" smtClean="0">
                          <a:solidFill>
                            <a:srgbClr val="0000FF"/>
                          </a:solidFill>
                        </a:rPr>
                        <a:t>Bimodal</a:t>
                      </a:r>
                      <a:endParaRPr lang="en-US" b="1" dirty="0">
                        <a:solidFill>
                          <a:srgbClr val="0000FF"/>
                        </a:solidFill>
                      </a:endParaRPr>
                    </a:p>
                  </a:txBody>
                  <a:tcPr/>
                </a:tc>
              </a:tr>
              <a:tr h="370840">
                <a:tc>
                  <a:txBody>
                    <a:bodyPr/>
                    <a:lstStyle/>
                    <a:p>
                      <a:pPr algn="l"/>
                      <a:r>
                        <a:rPr lang="en-US" dirty="0" smtClean="0"/>
                        <a:t>1b:</a:t>
                      </a:r>
                      <a:r>
                        <a:rPr lang="en-US" baseline="0" dirty="0" smtClean="0"/>
                        <a:t> SIN-SIN-UNI-UNSRT</a:t>
                      </a:r>
                      <a:endParaRPr lang="en-US" dirty="0"/>
                    </a:p>
                  </a:txBody>
                  <a:tcPr/>
                </a:tc>
                <a:tc>
                  <a:txBody>
                    <a:bodyPr/>
                    <a:lstStyle/>
                    <a:p>
                      <a:pPr algn="ctr"/>
                      <a:r>
                        <a:rPr lang="en-US" dirty="0" smtClean="0"/>
                        <a:t>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No</a:t>
                      </a:r>
                    </a:p>
                  </a:txBody>
                  <a:tcPr/>
                </a:tc>
                <a:tc>
                  <a:txBody>
                    <a:bodyPr/>
                    <a:lstStyle/>
                    <a:p>
                      <a:pPr algn="ctr"/>
                      <a:r>
                        <a:rPr lang="en-US" b="1" dirty="0" smtClean="0">
                          <a:solidFill>
                            <a:srgbClr val="FF0000"/>
                          </a:solidFill>
                        </a:rPr>
                        <a:t>No</a:t>
                      </a:r>
                      <a:endParaRPr lang="en-US" dirty="0"/>
                    </a:p>
                  </a:txBody>
                  <a:tcPr/>
                </a:tc>
                <a:tc>
                  <a:txBody>
                    <a:bodyPr/>
                    <a:lstStyle/>
                    <a:p>
                      <a:pPr algn="ctr"/>
                      <a:r>
                        <a:rPr lang="en-US" b="1" dirty="0" smtClean="0">
                          <a:solidFill>
                            <a:srgbClr val="C00000"/>
                          </a:solidFill>
                        </a:rPr>
                        <a:t>Uniform</a:t>
                      </a:r>
                      <a:endParaRPr lang="en-US" b="1" dirty="0">
                        <a:solidFill>
                          <a:srgbClr val="C00000"/>
                        </a:solidFill>
                      </a:endParaRPr>
                    </a:p>
                  </a:txBody>
                  <a:tcPr/>
                </a:tc>
              </a:tr>
              <a:tr h="370840">
                <a:tc>
                  <a:txBody>
                    <a:bodyPr/>
                    <a:lstStyle/>
                    <a:p>
                      <a:pPr algn="l"/>
                      <a:r>
                        <a:rPr lang="en-US" dirty="0" smtClean="0"/>
                        <a:t>2a: SIN-CTR-BIM-UNSRT</a:t>
                      </a:r>
                      <a:endParaRPr lang="en-US" dirty="0"/>
                    </a:p>
                  </a:txBody>
                  <a:tcPr/>
                </a:tc>
                <a:tc>
                  <a:txBody>
                    <a:bodyPr/>
                    <a:lstStyle/>
                    <a:p>
                      <a:pPr algn="ctr"/>
                      <a:r>
                        <a:rPr lang="en-US" dirty="0" smtClean="0"/>
                        <a:t>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Yes</a:t>
                      </a:r>
                      <a:endParaRPr lang="en-US" b="1" dirty="0">
                        <a:solidFill>
                          <a:srgbClr val="00B050"/>
                        </a:solidFill>
                      </a:endParaRPr>
                    </a:p>
                  </a:txBody>
                  <a:tcPr/>
                </a:tc>
                <a:tc>
                  <a:txBody>
                    <a:bodyPr/>
                    <a:lstStyle/>
                    <a:p>
                      <a:pPr algn="ctr"/>
                      <a:r>
                        <a:rPr lang="en-US" b="1" dirty="0" smtClean="0">
                          <a:solidFill>
                            <a:srgbClr val="FF0000"/>
                          </a:solidFill>
                        </a:rPr>
                        <a:t>No</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00FF"/>
                          </a:solidFill>
                        </a:rPr>
                        <a:t>Bimodal</a:t>
                      </a:r>
                    </a:p>
                  </a:txBody>
                  <a:tcPr/>
                </a:tc>
              </a:tr>
              <a:tr h="370840">
                <a:tc>
                  <a:txBody>
                    <a:bodyPr/>
                    <a:lstStyle/>
                    <a:p>
                      <a:pPr algn="l"/>
                      <a:r>
                        <a:rPr lang="en-US" dirty="0" smtClean="0"/>
                        <a:t>2b: SIN-CTR-UNI-UNSRT</a:t>
                      </a:r>
                      <a:endParaRPr lang="en-US" dirty="0"/>
                    </a:p>
                  </a:txBody>
                  <a:tcPr/>
                </a:tc>
                <a:tc>
                  <a:txBody>
                    <a:bodyPr/>
                    <a:lstStyle/>
                    <a:p>
                      <a:pPr algn="ctr"/>
                      <a:r>
                        <a:rPr lang="en-US" dirty="0" smtClean="0"/>
                        <a:t>2</a:t>
                      </a:r>
                      <a:endParaRPr lang="en-US" dirty="0"/>
                    </a:p>
                  </a:txBody>
                  <a:tcPr/>
                </a:tc>
                <a:tc>
                  <a:txBody>
                    <a:bodyPr/>
                    <a:lstStyle/>
                    <a:p>
                      <a:pPr algn="ctr"/>
                      <a:r>
                        <a:rPr lang="en-US" b="1" dirty="0" smtClean="0">
                          <a:solidFill>
                            <a:srgbClr val="00B050"/>
                          </a:solidFill>
                        </a:rPr>
                        <a:t>Yes</a:t>
                      </a:r>
                      <a:endParaRPr lang="en-US" dirty="0"/>
                    </a:p>
                  </a:txBody>
                  <a:tcPr/>
                </a:tc>
                <a:tc>
                  <a:txBody>
                    <a:bodyPr/>
                    <a:lstStyle/>
                    <a:p>
                      <a:pPr algn="ctr"/>
                      <a:r>
                        <a:rPr lang="en-US" b="1" dirty="0" smtClean="0">
                          <a:solidFill>
                            <a:srgbClr val="FF0000"/>
                          </a:solidFill>
                        </a:rPr>
                        <a:t>No</a:t>
                      </a:r>
                      <a:endParaRPr lang="en-US" dirty="0"/>
                    </a:p>
                  </a:txBody>
                  <a:tcPr/>
                </a:tc>
                <a:tc>
                  <a:txBody>
                    <a:bodyPr/>
                    <a:lstStyle/>
                    <a:p>
                      <a:pPr algn="ctr"/>
                      <a:r>
                        <a:rPr lang="en-US" b="1" dirty="0" smtClean="0">
                          <a:solidFill>
                            <a:srgbClr val="C00000"/>
                          </a:solidFill>
                        </a:rPr>
                        <a:t>Uniform</a:t>
                      </a:r>
                      <a:endParaRPr lang="en-US" dirty="0"/>
                    </a:p>
                  </a:txBody>
                  <a:tcPr/>
                </a:tc>
              </a:tr>
              <a:tr h="370840">
                <a:tc>
                  <a:txBody>
                    <a:bodyPr/>
                    <a:lstStyle/>
                    <a:p>
                      <a:pPr algn="l"/>
                      <a:r>
                        <a:rPr lang="en-US" dirty="0" smtClean="0"/>
                        <a:t>3: MUL-CTR-BIM-UNSRT</a:t>
                      </a:r>
                      <a:endParaRPr lang="en-US" dirty="0"/>
                    </a:p>
                  </a:txBody>
                  <a:tcPr/>
                </a:tc>
                <a:tc>
                  <a:txBody>
                    <a:bodyPr/>
                    <a:lstStyle/>
                    <a:p>
                      <a:pPr algn="ctr"/>
                      <a:r>
                        <a:rPr lang="en-US" dirty="0" smtClean="0"/>
                        <a:t>10</a:t>
                      </a:r>
                      <a:endParaRPr lang="en-US" dirty="0"/>
                    </a:p>
                  </a:txBody>
                  <a:tcPr/>
                </a:tc>
                <a:tc>
                  <a:txBody>
                    <a:bodyPr/>
                    <a:lstStyle/>
                    <a:p>
                      <a:pPr algn="ctr"/>
                      <a:r>
                        <a:rPr lang="en-US" b="1" dirty="0" smtClean="0">
                          <a:solidFill>
                            <a:srgbClr val="00B050"/>
                          </a:solidFill>
                        </a:rPr>
                        <a:t>Yes</a:t>
                      </a:r>
                      <a:endParaRPr lang="en-US" dirty="0"/>
                    </a:p>
                  </a:txBody>
                  <a:tcPr/>
                </a:tc>
                <a:tc>
                  <a:txBody>
                    <a:bodyPr/>
                    <a:lstStyle/>
                    <a:p>
                      <a:pPr algn="ctr"/>
                      <a:r>
                        <a:rPr lang="en-US" b="1" dirty="0" smtClean="0">
                          <a:solidFill>
                            <a:srgbClr val="FF0000"/>
                          </a:solidFill>
                        </a:rPr>
                        <a:t>No</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00FF"/>
                          </a:solidFill>
                        </a:rPr>
                        <a:t>Bimodal</a:t>
                      </a:r>
                    </a:p>
                  </a:txBody>
                  <a:tcPr/>
                </a:tc>
              </a:tr>
              <a:tr h="370840">
                <a:tc>
                  <a:txBody>
                    <a:bodyPr/>
                    <a:lstStyle/>
                    <a:p>
                      <a:pPr algn="l"/>
                      <a:r>
                        <a:rPr lang="en-US" dirty="0" smtClean="0"/>
                        <a:t>4a: MUL-CTR-BIM-SRT</a:t>
                      </a:r>
                      <a:endParaRPr lang="en-US" dirty="0"/>
                    </a:p>
                  </a:txBody>
                  <a:tcPr/>
                </a:tc>
                <a:tc>
                  <a:txBody>
                    <a:bodyPr/>
                    <a:lstStyle/>
                    <a:p>
                      <a:pPr algn="ctr"/>
                      <a:r>
                        <a:rPr lang="en-US" dirty="0" smtClean="0"/>
                        <a:t>10</a:t>
                      </a:r>
                      <a:endParaRPr lang="en-US" dirty="0"/>
                    </a:p>
                  </a:txBody>
                  <a:tcPr/>
                </a:tc>
                <a:tc>
                  <a:txBody>
                    <a:bodyPr/>
                    <a:lstStyle/>
                    <a:p>
                      <a:pPr algn="ctr"/>
                      <a:r>
                        <a:rPr lang="en-US" b="1" dirty="0" smtClean="0">
                          <a:solidFill>
                            <a:srgbClr val="00B050"/>
                          </a:solidFill>
                        </a:rPr>
                        <a:t>Yes</a:t>
                      </a:r>
                      <a:endParaRPr lang="en-US" dirty="0"/>
                    </a:p>
                  </a:txBody>
                  <a:tcPr/>
                </a:tc>
                <a:tc>
                  <a:txBody>
                    <a:bodyPr/>
                    <a:lstStyle/>
                    <a:p>
                      <a:pPr algn="ctr"/>
                      <a:r>
                        <a:rPr lang="en-US" b="1" dirty="0" smtClean="0">
                          <a:solidFill>
                            <a:srgbClr val="00B050"/>
                          </a:solidFill>
                        </a:rPr>
                        <a:t>Yes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00FF"/>
                          </a:solidFill>
                        </a:rPr>
                        <a:t>Bimodal</a:t>
                      </a:r>
                    </a:p>
                  </a:txBody>
                  <a:tcPr/>
                </a:tc>
              </a:tr>
              <a:tr h="370840">
                <a:tc>
                  <a:txBody>
                    <a:bodyPr/>
                    <a:lstStyle/>
                    <a:p>
                      <a:pPr algn="l"/>
                      <a:r>
                        <a:rPr lang="en-US" dirty="0" smtClean="0"/>
                        <a:t>4b: MUL-CTR-UNI-SRT</a:t>
                      </a:r>
                      <a:endParaRPr lang="en-US" dirty="0"/>
                    </a:p>
                  </a:txBody>
                  <a:tcPr/>
                </a:tc>
                <a:tc>
                  <a:txBody>
                    <a:bodyPr/>
                    <a:lstStyle/>
                    <a:p>
                      <a:pPr algn="ctr"/>
                      <a:r>
                        <a:rPr lang="en-US" dirty="0" smtClean="0"/>
                        <a:t>10</a:t>
                      </a:r>
                      <a:endParaRPr lang="en-US" dirty="0"/>
                    </a:p>
                  </a:txBody>
                  <a:tcPr/>
                </a:tc>
                <a:tc>
                  <a:txBody>
                    <a:bodyPr/>
                    <a:lstStyle/>
                    <a:p>
                      <a:pPr algn="ctr"/>
                      <a:r>
                        <a:rPr lang="en-US" b="1" dirty="0" smtClean="0">
                          <a:solidFill>
                            <a:srgbClr val="00B050"/>
                          </a:solidFill>
                        </a:rPr>
                        <a:t>Yes</a:t>
                      </a:r>
                      <a:endParaRPr lang="en-US" dirty="0"/>
                    </a:p>
                  </a:txBody>
                  <a:tcPr/>
                </a:tc>
                <a:tc>
                  <a:txBody>
                    <a:bodyPr/>
                    <a:lstStyle/>
                    <a:p>
                      <a:pPr algn="ctr"/>
                      <a:r>
                        <a:rPr lang="en-US" b="1" dirty="0" smtClean="0">
                          <a:solidFill>
                            <a:srgbClr val="00B050"/>
                          </a:solidFill>
                        </a:rPr>
                        <a:t>Yes</a:t>
                      </a:r>
                      <a:endParaRPr lang="en-US" dirty="0"/>
                    </a:p>
                  </a:txBody>
                  <a:tcPr/>
                </a:tc>
                <a:tc>
                  <a:txBody>
                    <a:bodyPr/>
                    <a:lstStyle/>
                    <a:p>
                      <a:pPr algn="ctr"/>
                      <a:r>
                        <a:rPr lang="en-US" b="1" dirty="0" smtClean="0">
                          <a:solidFill>
                            <a:srgbClr val="C00000"/>
                          </a:solidFill>
                        </a:rPr>
                        <a:t>Uniform</a:t>
                      </a:r>
                      <a:endParaRPr lang="en-US" dirty="0"/>
                    </a:p>
                  </a:txBody>
                  <a:tcPr/>
                </a:tc>
              </a:tr>
              <a:tr h="370840">
                <a:tc>
                  <a:txBody>
                    <a:bodyPr/>
                    <a:lstStyle/>
                    <a:p>
                      <a:pPr algn="l"/>
                      <a:r>
                        <a:rPr lang="en-US" dirty="0" smtClean="0"/>
                        <a:t>5: MUL-CTR-NONE-SRT</a:t>
                      </a:r>
                      <a:endParaRPr lang="en-US" dirty="0"/>
                    </a:p>
                  </a:txBody>
                  <a:tcPr/>
                </a:tc>
                <a:tc>
                  <a:txBody>
                    <a:bodyPr/>
                    <a:lstStyle/>
                    <a:p>
                      <a:pPr algn="ctr"/>
                      <a:r>
                        <a:rPr lang="en-US" dirty="0" smtClean="0"/>
                        <a:t>10</a:t>
                      </a:r>
                      <a:endParaRPr lang="en-US" dirty="0"/>
                    </a:p>
                  </a:txBody>
                  <a:tcPr/>
                </a:tc>
                <a:tc>
                  <a:txBody>
                    <a:bodyPr/>
                    <a:lstStyle/>
                    <a:p>
                      <a:pPr algn="ctr"/>
                      <a:r>
                        <a:rPr lang="en-US" b="1" dirty="0" smtClean="0">
                          <a:solidFill>
                            <a:srgbClr val="00B050"/>
                          </a:solidFill>
                        </a:rPr>
                        <a:t>Yes</a:t>
                      </a:r>
                      <a:endParaRPr lang="en-US" dirty="0"/>
                    </a:p>
                  </a:txBody>
                  <a:tcPr/>
                </a:tc>
                <a:tc>
                  <a:txBody>
                    <a:bodyPr/>
                    <a:lstStyle/>
                    <a:p>
                      <a:pPr algn="ctr"/>
                      <a:r>
                        <a:rPr lang="en-US" b="1" dirty="0" smtClean="0">
                          <a:solidFill>
                            <a:srgbClr val="00B050"/>
                          </a:solidFill>
                        </a:rPr>
                        <a:t>Yes</a:t>
                      </a:r>
                      <a:endParaRPr lang="en-US" dirty="0"/>
                    </a:p>
                  </a:txBody>
                  <a:tcPr/>
                </a:tc>
                <a:tc>
                  <a:txBody>
                    <a:bodyPr/>
                    <a:lstStyle/>
                    <a:p>
                      <a:pPr algn="ctr"/>
                      <a:r>
                        <a:rPr lang="en-US" b="1" dirty="0" smtClean="0">
                          <a:solidFill>
                            <a:srgbClr val="FF0000"/>
                          </a:solidFill>
                        </a:rPr>
                        <a:t>None</a:t>
                      </a:r>
                      <a:endParaRPr lang="en-US" dirty="0"/>
                    </a:p>
                  </a:txBody>
                  <a:tcPr/>
                </a:tc>
              </a:tr>
            </a:tbl>
          </a:graphicData>
        </a:graphic>
      </p:graphicFrame>
      <p:sp>
        <p:nvSpPr>
          <p:cNvPr id="7" name="Content Placeholder 6"/>
          <p:cNvSpPr>
            <a:spLocks noGrp="1"/>
          </p:cNvSpPr>
          <p:nvPr>
            <p:ph sz="half" idx="2"/>
          </p:nvPr>
        </p:nvSpPr>
        <p:spPr>
          <a:xfrm>
            <a:off x="457200" y="4648200"/>
            <a:ext cx="8229600" cy="1524000"/>
          </a:xfrm>
        </p:spPr>
        <p:txBody>
          <a:bodyPr/>
          <a:lstStyle/>
          <a:p>
            <a:r>
              <a:rPr lang="en-US" dirty="0" smtClean="0"/>
              <a:t>Possibly to study them in groups</a:t>
            </a:r>
          </a:p>
          <a:p>
            <a:pPr lvl="1"/>
            <a:r>
              <a:rPr lang="en-US" dirty="0" err="1" smtClean="0"/>
              <a:t>SINgle</a:t>
            </a:r>
            <a:r>
              <a:rPr lang="en-US" dirty="0" smtClean="0"/>
              <a:t> vs. </a:t>
            </a:r>
            <a:r>
              <a:rPr lang="en-US" dirty="0" err="1" smtClean="0"/>
              <a:t>MULtiple</a:t>
            </a:r>
            <a:r>
              <a:rPr lang="en-US" dirty="0" smtClean="0"/>
              <a:t> documents/screen</a:t>
            </a:r>
          </a:p>
          <a:p>
            <a:pPr lvl="1"/>
            <a:r>
              <a:rPr lang="en-US" dirty="0" err="1" smtClean="0"/>
              <a:t>BIModal</a:t>
            </a:r>
            <a:r>
              <a:rPr lang="en-US" dirty="0" smtClean="0"/>
              <a:t> vs. </a:t>
            </a:r>
            <a:r>
              <a:rPr lang="en-US" dirty="0" err="1" smtClean="0"/>
              <a:t>UNIform</a:t>
            </a:r>
            <a:r>
              <a:rPr lang="en-US" dirty="0" smtClean="0"/>
              <a:t> rating scheme</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224</a:t>
            </a:fld>
            <a:endParaRPr lang="en-US" altLang="zh-TW" dirty="0"/>
          </a:p>
        </p:txBody>
      </p:sp>
    </p:spTree>
    <p:custDataLst>
      <p:tags r:id="rId1"/>
    </p:custDataLst>
    <p:extLst>
      <p:ext uri="{BB962C8B-B14F-4D97-AF65-F5344CB8AC3E}">
        <p14:creationId xmlns:p14="http://schemas.microsoft.com/office/powerpoint/2010/main" val="1501592965"/>
      </p:ext>
    </p:extLst>
  </p:cSld>
  <p:clrMapOvr>
    <a:masterClrMapping/>
  </p:clrMapOvr>
  <p:transition spd="med" advTm="248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5"/>
          <p:cNvSpPr>
            <a:spLocks noGrp="1"/>
          </p:cNvSpPr>
          <p:nvPr>
            <p:ph type="title"/>
          </p:nvPr>
        </p:nvSpPr>
        <p:spPr/>
        <p:txBody>
          <a:bodyPr/>
          <a:lstStyle/>
          <a:p>
            <a:r>
              <a:rPr lang="en-US" dirty="0" smtClean="0"/>
              <a:t>User interaction workflow</a:t>
            </a:r>
          </a:p>
        </p:txBody>
      </p:sp>
      <p:sp>
        <p:nvSpPr>
          <p:cNvPr id="2458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fld id="{B08139CE-3236-4298-8C1B-5F339F56D6A2}" type="slidenum">
              <a:rPr lang="en-US" smtClean="0"/>
              <a:pPr/>
              <a:t>225</a:t>
            </a:fld>
            <a:endParaRPr lang="en-US" smtClean="0"/>
          </a:p>
        </p:txBody>
      </p:sp>
      <p:pic>
        <p:nvPicPr>
          <p:cNvPr id="24583" name="Picture 2" descr="C:\Users\V.G.Vinod Vydiswaran\AppData\Local\Microsoft\Windows\Temporary Internet Files\Content.IE5\HGTFQYN2\MC90043492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17938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19"/>
          <p:cNvSpPr txBox="1">
            <a:spLocks noChangeArrowheads="1"/>
          </p:cNvSpPr>
          <p:nvPr/>
        </p:nvSpPr>
        <p:spPr bwMode="auto">
          <a:xfrm>
            <a:off x="102054" y="3053051"/>
            <a:ext cx="1263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r>
              <a:rPr lang="en-US" dirty="0" smtClean="0"/>
              <a:t>Pre-survey</a:t>
            </a:r>
            <a:endParaRPr lang="en-US" dirty="0"/>
          </a:p>
        </p:txBody>
      </p:sp>
      <p:sp>
        <p:nvSpPr>
          <p:cNvPr id="21" name="Right Arrow 20"/>
          <p:cNvSpPr>
            <a:spLocks noChangeArrowheads="1"/>
          </p:cNvSpPr>
          <p:nvPr/>
        </p:nvSpPr>
        <p:spPr bwMode="auto">
          <a:xfrm>
            <a:off x="2743200" y="2524125"/>
            <a:ext cx="1177925" cy="339725"/>
          </a:xfrm>
          <a:prstGeom prst="rightArrow">
            <a:avLst>
              <a:gd name="adj1" fmla="val 50000"/>
              <a:gd name="adj2" fmla="val 49971"/>
            </a:avLst>
          </a:prstGeom>
          <a:solidFill>
            <a:srgbClr val="C00000"/>
          </a:solidFill>
          <a:ln w="9525" algn="ctr">
            <a:solidFill>
              <a:schemeClr val="tx1"/>
            </a:solidFill>
            <a:round/>
            <a:headEnd/>
            <a:tailEnd/>
          </a:ln>
        </p:spPr>
        <p:txBody>
          <a:bodyPr/>
          <a:lstStyle/>
          <a:p>
            <a:endParaRPr lang="en-US"/>
          </a:p>
        </p:txBody>
      </p:sp>
      <p:sp>
        <p:nvSpPr>
          <p:cNvPr id="24" name="Right Arrow 23"/>
          <p:cNvSpPr>
            <a:spLocks noChangeArrowheads="1"/>
          </p:cNvSpPr>
          <p:nvPr/>
        </p:nvSpPr>
        <p:spPr bwMode="auto">
          <a:xfrm rot="10800000">
            <a:off x="2708275" y="4408488"/>
            <a:ext cx="1177925" cy="339725"/>
          </a:xfrm>
          <a:prstGeom prst="rightArrow">
            <a:avLst>
              <a:gd name="adj1" fmla="val 50000"/>
              <a:gd name="adj2" fmla="val 49971"/>
            </a:avLst>
          </a:prstGeom>
          <a:solidFill>
            <a:srgbClr val="C00000"/>
          </a:solidFill>
          <a:ln w="9525" algn="ctr">
            <a:solidFill>
              <a:schemeClr val="tx1"/>
            </a:solidFill>
            <a:round/>
            <a:headEnd/>
            <a:tailEnd/>
          </a:ln>
        </p:spPr>
        <p:txBody>
          <a:bodyPr/>
          <a:lstStyle/>
          <a:p>
            <a:endParaRPr lang="en-US"/>
          </a:p>
        </p:txBody>
      </p:sp>
      <p:pic>
        <p:nvPicPr>
          <p:cNvPr id="33797" name="Picture 5" descr="C:\Users\V.G.Vinod Vydiswaran\AppData\Local\Microsoft\Windows\Temporary Internet Files\Content.IE5\HGTFQYN2\MC90043264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3962400"/>
            <a:ext cx="21304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a:spLocks noChangeArrowheads="1"/>
          </p:cNvSpPr>
          <p:nvPr/>
        </p:nvSpPr>
        <p:spPr bwMode="auto">
          <a:xfrm>
            <a:off x="88204" y="5117068"/>
            <a:ext cx="1354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r>
              <a:rPr lang="en-US" dirty="0" smtClean="0"/>
              <a:t>Post-survey</a:t>
            </a:r>
            <a:endParaRPr lang="en-US" dirty="0"/>
          </a:p>
        </p:txBody>
      </p:sp>
      <p:grpSp>
        <p:nvGrpSpPr>
          <p:cNvPr id="9" name="Group 8"/>
          <p:cNvGrpSpPr/>
          <p:nvPr/>
        </p:nvGrpSpPr>
        <p:grpSpPr>
          <a:xfrm>
            <a:off x="2895600" y="1060487"/>
            <a:ext cx="6012347" cy="4273513"/>
            <a:chOff x="2979253" y="979324"/>
            <a:chExt cx="6012347" cy="4273513"/>
          </a:xfrm>
        </p:grpSpPr>
        <p:grpSp>
          <p:nvGrpSpPr>
            <p:cNvPr id="8" name="Group 7"/>
            <p:cNvGrpSpPr/>
            <p:nvPr/>
          </p:nvGrpSpPr>
          <p:grpSpPr>
            <a:xfrm>
              <a:off x="2979254" y="990600"/>
              <a:ext cx="6012346" cy="4262237"/>
              <a:chOff x="2979254" y="995563"/>
              <a:chExt cx="6012346" cy="4262237"/>
            </a:xfrm>
          </p:grpSpPr>
          <p:sp>
            <p:nvSpPr>
              <p:cNvPr id="35" name="Rectangle 34"/>
              <p:cNvSpPr>
                <a:spLocks noChangeArrowheads="1"/>
              </p:cNvSpPr>
              <p:nvPr/>
            </p:nvSpPr>
            <p:spPr bwMode="auto">
              <a:xfrm>
                <a:off x="4421188" y="1524000"/>
                <a:ext cx="4570412" cy="3429000"/>
              </a:xfrm>
              <a:prstGeom prst="rect">
                <a:avLst/>
              </a:prstGeom>
              <a:solidFill>
                <a:srgbClr val="FFFFFF"/>
              </a:solidFill>
              <a:ln w="9525" algn="ctr">
                <a:solidFill>
                  <a:schemeClr val="tx1"/>
                </a:solidFill>
                <a:round/>
                <a:headEnd/>
                <a:tailEnd/>
              </a:ln>
            </p:spPr>
            <p:txBody>
              <a:bodyPr/>
              <a:lstStyle/>
              <a:p>
                <a:endParaRPr lang="en-US"/>
              </a:p>
            </p:txBody>
          </p:sp>
          <p:sp>
            <p:nvSpPr>
              <p:cNvPr id="2" name="Rectangle 1"/>
              <p:cNvSpPr>
                <a:spLocks noChangeArrowheads="1"/>
              </p:cNvSpPr>
              <p:nvPr/>
            </p:nvSpPr>
            <p:spPr bwMode="auto">
              <a:xfrm>
                <a:off x="4268788" y="1676400"/>
                <a:ext cx="4570412" cy="3429000"/>
              </a:xfrm>
              <a:prstGeom prst="rect">
                <a:avLst/>
              </a:prstGeom>
              <a:solidFill>
                <a:srgbClr val="FFFFFF"/>
              </a:solidFill>
              <a:ln w="9525" algn="ctr">
                <a:solidFill>
                  <a:schemeClr val="tx1"/>
                </a:solidFill>
                <a:round/>
                <a:headEnd/>
                <a:tailEnd/>
              </a:ln>
            </p:spPr>
            <p:txBody>
              <a:bodyPr/>
              <a:lstStyle/>
              <a:p>
                <a:endParaRPr lang="en-US"/>
              </a:p>
            </p:txBody>
          </p:sp>
          <p:sp>
            <p:nvSpPr>
              <p:cNvPr id="24591" name="Rectangle 4"/>
              <p:cNvSpPr>
                <a:spLocks noChangeArrowheads="1"/>
              </p:cNvSpPr>
              <p:nvPr/>
            </p:nvSpPr>
            <p:spPr bwMode="auto">
              <a:xfrm>
                <a:off x="4114800" y="1828800"/>
                <a:ext cx="4572000" cy="3429000"/>
              </a:xfrm>
              <a:prstGeom prst="rect">
                <a:avLst/>
              </a:prstGeom>
              <a:solidFill>
                <a:srgbClr val="FFFFFF"/>
              </a:solidFill>
              <a:ln w="9525" algn="ctr">
                <a:solidFill>
                  <a:schemeClr val="tx1"/>
                </a:solidFill>
                <a:round/>
                <a:headEnd/>
                <a:tailEnd/>
              </a:ln>
            </p:spPr>
            <p:txBody>
              <a:bodyPr/>
              <a:lstStyle/>
              <a:p>
                <a:endParaRPr lang="en-US"/>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3828" y="1828800"/>
                <a:ext cx="4583118" cy="2702378"/>
              </a:xfrm>
              <a:prstGeom prst="rect">
                <a:avLst/>
              </a:prstGeom>
            </p:spPr>
          </p:pic>
          <p:sp>
            <p:nvSpPr>
              <p:cNvPr id="16397" name="Rectangle 7"/>
              <p:cNvSpPr>
                <a:spLocks noChangeArrowheads="1"/>
              </p:cNvSpPr>
              <p:nvPr/>
            </p:nvSpPr>
            <p:spPr bwMode="auto">
              <a:xfrm>
                <a:off x="4188315" y="2257651"/>
                <a:ext cx="4498485" cy="714149"/>
              </a:xfrm>
              <a:prstGeom prst="rect">
                <a:avLst/>
              </a:prstGeom>
              <a:solidFill>
                <a:srgbClr val="FFFF66">
                  <a:alpha val="50000"/>
                </a:srgbClr>
              </a:solidFill>
              <a:ln w="9525" algn="ctr">
                <a:noFill/>
                <a:round/>
                <a:headEnd/>
                <a:tailEnd/>
              </a:ln>
            </p:spPr>
            <p:txBody>
              <a:bodyPr/>
              <a:lstStyle/>
              <a:p>
                <a:pPr>
                  <a:defRPr/>
                </a:pPr>
                <a:endParaRPr lang="en-US"/>
              </a:p>
            </p:txBody>
          </p:sp>
          <p:sp>
            <p:nvSpPr>
              <p:cNvPr id="24596" name="Rectangle 12"/>
              <p:cNvSpPr>
                <a:spLocks noChangeArrowheads="1"/>
              </p:cNvSpPr>
              <p:nvPr/>
            </p:nvSpPr>
            <p:spPr bwMode="auto">
              <a:xfrm>
                <a:off x="4161972" y="1981200"/>
                <a:ext cx="4524828" cy="322160"/>
              </a:xfrm>
              <a:prstGeom prst="rect">
                <a:avLst/>
              </a:prstGeom>
              <a:solidFill>
                <a:srgbClr val="92D050">
                  <a:alpha val="50000"/>
                </a:srgbClr>
              </a:solidFill>
              <a:ln w="9525" algn="ctr">
                <a:noFill/>
                <a:round/>
                <a:headEnd/>
                <a:tailEnd/>
              </a:ln>
            </p:spPr>
            <p:txBody>
              <a:bodyPr/>
              <a:lstStyle/>
              <a:p>
                <a:endParaRPr lang="en-US"/>
              </a:p>
            </p:txBody>
          </p:sp>
          <p:sp>
            <p:nvSpPr>
              <p:cNvPr id="24597" name="Rectangle 13"/>
              <p:cNvSpPr>
                <a:spLocks noChangeArrowheads="1"/>
              </p:cNvSpPr>
              <p:nvPr/>
            </p:nvSpPr>
            <p:spPr bwMode="auto">
              <a:xfrm>
                <a:off x="7060641" y="1857762"/>
                <a:ext cx="1016559" cy="123438"/>
              </a:xfrm>
              <a:prstGeom prst="rect">
                <a:avLst/>
              </a:prstGeom>
              <a:solidFill>
                <a:srgbClr val="00B0F0">
                  <a:alpha val="50000"/>
                </a:srgbClr>
              </a:solidFill>
              <a:ln w="9525" algn="ctr">
                <a:noFill/>
                <a:round/>
                <a:headEnd/>
                <a:tailEnd/>
              </a:ln>
            </p:spPr>
            <p:txBody>
              <a:bodyPr/>
              <a:lstStyle/>
              <a:p>
                <a:endParaRPr lang="en-US"/>
              </a:p>
            </p:txBody>
          </p:sp>
          <p:sp>
            <p:nvSpPr>
              <p:cNvPr id="24595" name="TextBox 10"/>
              <p:cNvSpPr txBox="1">
                <a:spLocks noChangeArrowheads="1"/>
              </p:cNvSpPr>
              <p:nvPr/>
            </p:nvSpPr>
            <p:spPr bwMode="auto">
              <a:xfrm>
                <a:off x="6070643" y="995563"/>
                <a:ext cx="12715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r>
                  <a:rPr lang="en-US" b="1" dirty="0" smtClean="0">
                    <a:solidFill>
                      <a:srgbClr val="00B0F0"/>
                    </a:solidFill>
                  </a:rPr>
                  <a:t>Expertise</a:t>
                </a:r>
                <a:endParaRPr lang="en-US" b="1" dirty="0">
                  <a:solidFill>
                    <a:srgbClr val="00B0F0"/>
                  </a:solidFill>
                </a:endParaRPr>
              </a:p>
            </p:txBody>
          </p:sp>
          <p:sp>
            <p:nvSpPr>
              <p:cNvPr id="24594" name="TextBox 9"/>
              <p:cNvSpPr txBox="1">
                <a:spLocks noChangeArrowheads="1"/>
              </p:cNvSpPr>
              <p:nvPr/>
            </p:nvSpPr>
            <p:spPr bwMode="auto">
              <a:xfrm>
                <a:off x="2979254" y="1560267"/>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r>
                  <a:rPr lang="en-US" b="1" dirty="0" smtClean="0">
                    <a:solidFill>
                      <a:srgbClr val="92D050"/>
                    </a:solidFill>
                  </a:rPr>
                  <a:t>Source</a:t>
                </a:r>
                <a:r>
                  <a:rPr lang="en-US" dirty="0" smtClean="0">
                    <a:solidFill>
                      <a:srgbClr val="92D050"/>
                    </a:solidFill>
                  </a:rPr>
                  <a:t> </a:t>
                </a:r>
                <a:endParaRPr lang="en-US" dirty="0">
                  <a:solidFill>
                    <a:srgbClr val="92D050"/>
                  </a:solidFill>
                </a:endParaRPr>
              </a:p>
            </p:txBody>
          </p:sp>
          <p:sp>
            <p:nvSpPr>
              <p:cNvPr id="24599" name="Rectangle 15"/>
              <p:cNvSpPr>
                <a:spLocks noChangeArrowheads="1"/>
              </p:cNvSpPr>
              <p:nvPr/>
            </p:nvSpPr>
            <p:spPr bwMode="auto">
              <a:xfrm>
                <a:off x="4267410" y="4856020"/>
                <a:ext cx="1524007" cy="304800"/>
              </a:xfrm>
              <a:prstGeom prst="rect">
                <a:avLst/>
              </a:prstGeom>
              <a:solidFill>
                <a:schemeClr val="accent1"/>
              </a:solidFill>
              <a:ln w="9525" algn="ctr">
                <a:solidFill>
                  <a:schemeClr val="tx1"/>
                </a:solidFill>
                <a:round/>
                <a:headEnd/>
                <a:tailEnd/>
              </a:ln>
            </p:spPr>
            <p:txBody>
              <a:bodyPr/>
              <a:lstStyle/>
              <a:p>
                <a:pPr algn="l"/>
                <a:r>
                  <a:rPr lang="en-US" dirty="0"/>
                  <a:t>Show similar</a:t>
                </a:r>
              </a:p>
            </p:txBody>
          </p:sp>
          <p:sp>
            <p:nvSpPr>
              <p:cNvPr id="24589" name="Rectangle 15"/>
              <p:cNvSpPr>
                <a:spLocks noChangeArrowheads="1"/>
              </p:cNvSpPr>
              <p:nvPr/>
            </p:nvSpPr>
            <p:spPr bwMode="auto">
              <a:xfrm>
                <a:off x="5943600" y="4846638"/>
                <a:ext cx="1643063" cy="304800"/>
              </a:xfrm>
              <a:prstGeom prst="rect">
                <a:avLst/>
              </a:prstGeom>
              <a:solidFill>
                <a:schemeClr val="accent1"/>
              </a:solidFill>
              <a:ln w="9525" algn="ctr">
                <a:solidFill>
                  <a:schemeClr val="tx1"/>
                </a:solidFill>
                <a:round/>
                <a:headEnd/>
                <a:tailEnd/>
              </a:ln>
            </p:spPr>
            <p:txBody>
              <a:bodyPr/>
              <a:lstStyle/>
              <a:p>
                <a:pPr algn="l"/>
                <a:r>
                  <a:rPr lang="en-US" dirty="0"/>
                  <a:t>Show contrast </a:t>
                </a:r>
              </a:p>
            </p:txBody>
          </p:sp>
          <p:sp>
            <p:nvSpPr>
              <p:cNvPr id="24590" name="Rectangle 15"/>
              <p:cNvSpPr>
                <a:spLocks noChangeArrowheads="1"/>
              </p:cNvSpPr>
              <p:nvPr/>
            </p:nvSpPr>
            <p:spPr bwMode="auto">
              <a:xfrm>
                <a:off x="7862888" y="4856163"/>
                <a:ext cx="671512" cy="304800"/>
              </a:xfrm>
              <a:prstGeom prst="rect">
                <a:avLst/>
              </a:prstGeom>
              <a:solidFill>
                <a:schemeClr val="accent1"/>
              </a:solidFill>
              <a:ln w="9525" algn="ctr">
                <a:solidFill>
                  <a:schemeClr val="tx1"/>
                </a:solidFill>
                <a:round/>
                <a:headEnd/>
                <a:tailEnd/>
              </a:ln>
            </p:spPr>
            <p:txBody>
              <a:bodyPr/>
              <a:lstStyle/>
              <a:p>
                <a:pPr algn="l"/>
                <a:r>
                  <a:rPr lang="en-US" dirty="0" smtClean="0"/>
                  <a:t>Quit</a:t>
                </a:r>
                <a:endParaRPr lang="en-US" dirty="0"/>
              </a:p>
            </p:txBody>
          </p:sp>
          <p:sp>
            <p:nvSpPr>
              <p:cNvPr id="26" name="TextBox 9"/>
              <p:cNvSpPr txBox="1">
                <a:spLocks noChangeArrowheads="1"/>
              </p:cNvSpPr>
              <p:nvPr/>
            </p:nvSpPr>
            <p:spPr bwMode="auto">
              <a:xfrm>
                <a:off x="7466594" y="2831068"/>
                <a:ext cx="1220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r>
                  <a:rPr lang="en-US" b="1" dirty="0" smtClean="0">
                    <a:solidFill>
                      <a:schemeClr val="accent1">
                        <a:lumMod val="75000"/>
                      </a:schemeClr>
                    </a:solidFill>
                  </a:rPr>
                  <a:t>Evidence</a:t>
                </a:r>
                <a:endParaRPr lang="en-US" b="1" dirty="0">
                  <a:solidFill>
                    <a:schemeClr val="accent1">
                      <a:lumMod val="75000"/>
                    </a:schemeClr>
                  </a:solidFill>
                </a:endParaRPr>
              </a:p>
            </p:txBody>
          </p:sp>
          <p:sp>
            <p:nvSpPr>
              <p:cNvPr id="28" name="TextBox 9"/>
              <p:cNvSpPr txBox="1">
                <a:spLocks noChangeArrowheads="1"/>
              </p:cNvSpPr>
              <p:nvPr/>
            </p:nvSpPr>
            <p:spPr bwMode="auto">
              <a:xfrm>
                <a:off x="7086600" y="3135868"/>
                <a:ext cx="14654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r>
                  <a:rPr lang="en-US" b="1" dirty="0" smtClean="0">
                    <a:solidFill>
                      <a:srgbClr val="7030A0"/>
                    </a:solidFill>
                  </a:rPr>
                  <a:t>Agreement</a:t>
                </a:r>
                <a:endParaRPr lang="en-US" b="1" dirty="0">
                  <a:solidFill>
                    <a:srgbClr val="7030A0"/>
                  </a:solidFill>
                </a:endParaRPr>
              </a:p>
            </p:txBody>
          </p:sp>
          <p:sp>
            <p:nvSpPr>
              <p:cNvPr id="29" name="TextBox 9"/>
              <p:cNvSpPr txBox="1">
                <a:spLocks noChangeArrowheads="1"/>
              </p:cNvSpPr>
              <p:nvPr/>
            </p:nvSpPr>
            <p:spPr bwMode="auto">
              <a:xfrm>
                <a:off x="7086600" y="3496662"/>
                <a:ext cx="10743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r>
                  <a:rPr lang="en-US" b="1" dirty="0" smtClean="0">
                    <a:solidFill>
                      <a:srgbClr val="7030A0"/>
                    </a:solidFill>
                  </a:rPr>
                  <a:t>Novelty</a:t>
                </a:r>
                <a:endParaRPr lang="en-US" dirty="0">
                  <a:solidFill>
                    <a:srgbClr val="7030A0"/>
                  </a:solidFill>
                </a:endParaRPr>
              </a:p>
            </p:txBody>
          </p:sp>
          <p:sp>
            <p:nvSpPr>
              <p:cNvPr id="30" name="TextBox 9"/>
              <p:cNvSpPr txBox="1">
                <a:spLocks noChangeArrowheads="1"/>
              </p:cNvSpPr>
              <p:nvPr/>
            </p:nvSpPr>
            <p:spPr bwMode="auto">
              <a:xfrm>
                <a:off x="7086600" y="3886200"/>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r>
                  <a:rPr lang="en-US" b="1" dirty="0" smtClean="0">
                    <a:solidFill>
                      <a:srgbClr val="7030A0"/>
                    </a:solidFill>
                  </a:rPr>
                  <a:t>Bias</a:t>
                </a:r>
                <a:endParaRPr lang="en-US" dirty="0">
                  <a:solidFill>
                    <a:srgbClr val="7030A0"/>
                  </a:solidFill>
                </a:endParaRPr>
              </a:p>
            </p:txBody>
          </p:sp>
        </p:grpSp>
        <p:sp>
          <p:nvSpPr>
            <p:cNvPr id="4" name="Rounded Rectangular Callout 3"/>
            <p:cNvSpPr/>
            <p:nvPr/>
          </p:nvSpPr>
          <p:spPr>
            <a:xfrm>
              <a:off x="6096794" y="979324"/>
              <a:ext cx="1219200" cy="380608"/>
            </a:xfrm>
            <a:prstGeom prst="wedgeRoundRectCallout">
              <a:avLst>
                <a:gd name="adj1" fmla="val 62773"/>
                <a:gd name="adj2" fmla="val 164900"/>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ular Callout 30"/>
            <p:cNvSpPr/>
            <p:nvPr/>
          </p:nvSpPr>
          <p:spPr>
            <a:xfrm>
              <a:off x="2979253" y="1548991"/>
              <a:ext cx="1051891" cy="380608"/>
            </a:xfrm>
            <a:prstGeom prst="wedgeRoundRectCallout">
              <a:avLst>
                <a:gd name="adj1" fmla="val 55396"/>
                <a:gd name="adj2" fmla="val 97946"/>
                <a:gd name="adj3" fmla="val 1666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19"/>
          <p:cNvSpPr txBox="1">
            <a:spLocks noChangeArrowheads="1"/>
          </p:cNvSpPr>
          <p:nvPr/>
        </p:nvSpPr>
        <p:spPr bwMode="auto">
          <a:xfrm>
            <a:off x="5838469" y="5410200"/>
            <a:ext cx="1436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a:solidFill>
                  <a:schemeClr val="tx1"/>
                </a:solidFill>
                <a:latin typeface="Tahoma" pitchFamily="34" charset="0"/>
                <a:ea typeface="MS PGothic" pitchFamily="34" charset="-128"/>
              </a:defRPr>
            </a:lvl9pPr>
          </a:lstStyle>
          <a:p>
            <a:r>
              <a:rPr lang="en-US" dirty="0" smtClean="0"/>
              <a:t>Study phase</a:t>
            </a:r>
            <a:endParaRPr lang="en-US" dirty="0"/>
          </a:p>
        </p:txBody>
      </p:sp>
    </p:spTree>
    <p:custDataLst>
      <p:tags r:id="rId1"/>
    </p:custDataLst>
    <p:extLst>
      <p:ext uri="{BB962C8B-B14F-4D97-AF65-F5344CB8AC3E}">
        <p14:creationId xmlns:p14="http://schemas.microsoft.com/office/powerpoint/2010/main" val="913048802"/>
      </p:ext>
    </p:extLst>
  </p:cSld>
  <p:clrMapOvr>
    <a:masterClrMapping/>
  </p:clrMapOvr>
  <p:transition spd="med" advTm="232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000"/>
                                        <p:tgtEl>
                                          <p:spTgt spid="9"/>
                                        </p:tgtEl>
                                      </p:cBhvr>
                                    </p:animEffect>
                                  </p:childTnLst>
                                </p:cTn>
                              </p:par>
                            </p:childTnLst>
                          </p:cTn>
                        </p:par>
                        <p:par>
                          <p:cTn id="11" fill="hold">
                            <p:stCondLst>
                              <p:cond delay="2250"/>
                            </p:stCondLst>
                            <p:childTnLst>
                              <p:par>
                                <p:cTn id="12" presetID="1"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childTnLst>
                          </p:cTn>
                        </p:par>
                        <p:par>
                          <p:cTn id="14" fill="hold">
                            <p:stCondLst>
                              <p:cond delay="2250"/>
                            </p:stCondLst>
                            <p:childTnLst>
                              <p:par>
                                <p:cTn id="15" presetID="22" presetClass="entr" presetSubtype="2"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par>
                          <p:cTn id="18" fill="hold">
                            <p:stCondLst>
                              <p:cond delay="2750"/>
                            </p:stCondLst>
                            <p:childTnLst>
                              <p:par>
                                <p:cTn id="19" presetID="22" presetClass="entr" presetSubtype="2" fill="hold" nodeType="afterEffect">
                                  <p:stCondLst>
                                    <p:cond delay="0"/>
                                  </p:stCondLst>
                                  <p:childTnLst>
                                    <p:set>
                                      <p:cBhvr>
                                        <p:cTn id="20" dur="1" fill="hold">
                                          <p:stCondLst>
                                            <p:cond delay="0"/>
                                          </p:stCondLst>
                                        </p:cTn>
                                        <p:tgtEl>
                                          <p:spTgt spid="33797"/>
                                        </p:tgtEl>
                                        <p:attrNameLst>
                                          <p:attrName>style.visibility</p:attrName>
                                        </p:attrNameLst>
                                      </p:cBhvr>
                                      <p:to>
                                        <p:strVal val="visible"/>
                                      </p:to>
                                    </p:set>
                                    <p:animEffect transition="in" filter="wipe(right)">
                                      <p:cBhvr>
                                        <p:cTn id="21" dur="500"/>
                                        <p:tgtEl>
                                          <p:spTgt spid="3379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7" grpId="0"/>
      <p:bldP spid="32"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study details</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226</a:t>
            </a:fld>
            <a:endParaRPr lang="en-US" altLang="zh-TW" dirty="0"/>
          </a:p>
        </p:txBody>
      </p:sp>
      <p:sp>
        <p:nvSpPr>
          <p:cNvPr id="6" name="Content Placeholder 5"/>
          <p:cNvSpPr>
            <a:spLocks noGrp="1"/>
          </p:cNvSpPr>
          <p:nvPr>
            <p:ph idx="1"/>
          </p:nvPr>
        </p:nvSpPr>
        <p:spPr/>
        <p:txBody>
          <a:bodyPr/>
          <a:lstStyle/>
          <a:p>
            <a:r>
              <a:rPr lang="en-US" dirty="0" smtClean="0"/>
              <a:t>Issues being studied</a:t>
            </a:r>
          </a:p>
          <a:p>
            <a:pPr lvl="1"/>
            <a:r>
              <a:rPr lang="en-US" b="1" dirty="0"/>
              <a:t>Milk:</a:t>
            </a:r>
            <a:r>
              <a:rPr lang="en-US" dirty="0"/>
              <a:t> </a:t>
            </a:r>
            <a:r>
              <a:rPr lang="en-US" dirty="0" smtClean="0"/>
              <a:t>Drinking </a:t>
            </a:r>
            <a:r>
              <a:rPr lang="en-US" dirty="0"/>
              <a:t>milk is a healthy choice for humans.</a:t>
            </a:r>
          </a:p>
          <a:p>
            <a:pPr lvl="1"/>
            <a:r>
              <a:rPr lang="en-US" b="1" dirty="0" smtClean="0"/>
              <a:t>Energy</a:t>
            </a:r>
            <a:r>
              <a:rPr lang="en-US" b="1" dirty="0"/>
              <a:t>:</a:t>
            </a:r>
            <a:r>
              <a:rPr lang="en-US" dirty="0"/>
              <a:t> Alternate sources of energy are a viable alternative to fossil fuels</a:t>
            </a:r>
            <a:r>
              <a:rPr lang="en-US" dirty="0" smtClean="0"/>
              <a:t>.</a:t>
            </a:r>
          </a:p>
          <a:p>
            <a:r>
              <a:rPr lang="en-US" dirty="0" smtClean="0"/>
              <a:t>40 study sessions from 24 participants</a:t>
            </a:r>
          </a:p>
          <a:p>
            <a:r>
              <a:rPr lang="en-US" dirty="0"/>
              <a:t>Average age of subjects: 28.6 ± 4.9 years</a:t>
            </a:r>
          </a:p>
          <a:p>
            <a:r>
              <a:rPr lang="en-US" dirty="0" smtClean="0"/>
              <a:t>Time to complete one study session: 45 min (7 + 27 + 11)</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89151133"/>
              </p:ext>
            </p:extLst>
          </p:nvPr>
        </p:nvGraphicFramePr>
        <p:xfrm>
          <a:off x="1219200" y="4114800"/>
          <a:ext cx="6096000" cy="1483360"/>
        </p:xfrm>
        <a:graphic>
          <a:graphicData uri="http://schemas.openxmlformats.org/drawingml/2006/table">
            <a:tbl>
              <a:tblPr firstRow="1" bandRow="1">
                <a:tableStyleId>{5C22544A-7EE6-4342-B048-85BDC9FD1C3A}</a:tableStyleId>
              </a:tblPr>
              <a:tblGrid>
                <a:gridCol w="3200400"/>
                <a:gridCol w="1066800"/>
                <a:gridCol w="914400"/>
                <a:gridCol w="914400"/>
              </a:tblGrid>
              <a:tr h="370840">
                <a:tc>
                  <a:txBody>
                    <a:bodyPr/>
                    <a:lstStyle/>
                    <a:p>
                      <a:pPr algn="ctr"/>
                      <a:r>
                        <a:rPr lang="en-US" dirty="0" smtClean="0">
                          <a:solidFill>
                            <a:schemeClr val="tx1"/>
                          </a:solidFill>
                        </a:rPr>
                        <a:t>Particulars</a:t>
                      </a:r>
                      <a:endParaRPr lang="en-US" dirty="0">
                        <a:solidFill>
                          <a:schemeClr val="tx1"/>
                        </a:solidFill>
                      </a:endParaRPr>
                    </a:p>
                  </a:txBody>
                  <a:tcPr/>
                </a:tc>
                <a:tc>
                  <a:txBody>
                    <a:bodyPr/>
                    <a:lstStyle/>
                    <a:p>
                      <a:pPr algn="ctr"/>
                      <a:r>
                        <a:rPr lang="en-US" dirty="0" smtClean="0">
                          <a:solidFill>
                            <a:schemeClr val="tx1"/>
                          </a:solidFill>
                        </a:rPr>
                        <a:t>Overall</a:t>
                      </a:r>
                      <a:endParaRPr lang="en-US" dirty="0">
                        <a:solidFill>
                          <a:schemeClr val="tx1"/>
                        </a:solidFill>
                      </a:endParaRPr>
                    </a:p>
                  </a:txBody>
                  <a:tcPr/>
                </a:tc>
                <a:tc>
                  <a:txBody>
                    <a:bodyPr/>
                    <a:lstStyle/>
                    <a:p>
                      <a:pPr algn="ctr"/>
                      <a:r>
                        <a:rPr lang="en-US" dirty="0" smtClean="0">
                          <a:solidFill>
                            <a:schemeClr val="tx1"/>
                          </a:solidFill>
                        </a:rPr>
                        <a:t>Milk</a:t>
                      </a:r>
                      <a:endParaRPr lang="en-US" dirty="0">
                        <a:solidFill>
                          <a:schemeClr val="tx1"/>
                        </a:solidFill>
                      </a:endParaRPr>
                    </a:p>
                  </a:txBody>
                  <a:tcPr/>
                </a:tc>
                <a:tc>
                  <a:txBody>
                    <a:bodyPr/>
                    <a:lstStyle/>
                    <a:p>
                      <a:pPr algn="ctr"/>
                      <a:r>
                        <a:rPr lang="en-US" dirty="0" smtClean="0">
                          <a:solidFill>
                            <a:schemeClr val="tx1"/>
                          </a:solidFill>
                        </a:rPr>
                        <a:t>Energy</a:t>
                      </a:r>
                      <a:endParaRPr lang="en-US" dirty="0">
                        <a:solidFill>
                          <a:schemeClr val="tx1"/>
                        </a:solidFill>
                      </a:endParaRPr>
                    </a:p>
                  </a:txBody>
                  <a:tcPr/>
                </a:tc>
              </a:tr>
              <a:tr h="370840">
                <a:tc>
                  <a:txBody>
                    <a:bodyPr/>
                    <a:lstStyle/>
                    <a:p>
                      <a:pPr algn="l"/>
                      <a:r>
                        <a:rPr lang="en-US" dirty="0" smtClean="0"/>
                        <a:t>Number of documents read</a:t>
                      </a:r>
                      <a:endParaRPr lang="en-US" dirty="0"/>
                    </a:p>
                  </a:txBody>
                  <a:tcPr/>
                </a:tc>
                <a:tc>
                  <a:txBody>
                    <a:bodyPr/>
                    <a:lstStyle/>
                    <a:p>
                      <a:pPr algn="ctr"/>
                      <a:r>
                        <a:rPr lang="en-US" dirty="0" smtClean="0"/>
                        <a:t>18.6</a:t>
                      </a:r>
                      <a:endParaRPr lang="en-US" dirty="0"/>
                    </a:p>
                  </a:txBody>
                  <a:tcPr/>
                </a:tc>
                <a:tc>
                  <a:txBody>
                    <a:bodyPr/>
                    <a:lstStyle/>
                    <a:p>
                      <a:pPr algn="ctr"/>
                      <a:r>
                        <a:rPr lang="en-US" dirty="0" smtClean="0"/>
                        <a:t>20.1</a:t>
                      </a:r>
                      <a:endParaRPr lang="en-US" dirty="0"/>
                    </a:p>
                  </a:txBody>
                  <a:tcPr/>
                </a:tc>
                <a:tc>
                  <a:txBody>
                    <a:bodyPr/>
                    <a:lstStyle/>
                    <a:p>
                      <a:pPr algn="ctr"/>
                      <a:r>
                        <a:rPr lang="en-US" dirty="0" smtClean="0"/>
                        <a:t>17.1</a:t>
                      </a:r>
                      <a:endParaRPr lang="en-US" dirty="0"/>
                    </a:p>
                  </a:txBody>
                  <a:tcPr/>
                </a:tc>
              </a:tr>
              <a:tr h="370840">
                <a:tc>
                  <a:txBody>
                    <a:bodyPr/>
                    <a:lstStyle/>
                    <a:p>
                      <a:pPr algn="l"/>
                      <a:r>
                        <a:rPr lang="en-US" dirty="0" smtClean="0"/>
                        <a:t>Number of documents skipped</a:t>
                      </a:r>
                      <a:endParaRPr lang="en-US" dirty="0"/>
                    </a:p>
                  </a:txBody>
                  <a:tcPr/>
                </a:tc>
                <a:tc>
                  <a:txBody>
                    <a:bodyPr/>
                    <a:lstStyle/>
                    <a:p>
                      <a:pPr algn="ctr"/>
                      <a:r>
                        <a:rPr lang="en-US" dirty="0" smtClean="0"/>
                        <a:t>12.6</a:t>
                      </a:r>
                      <a:endParaRPr lang="en-US" dirty="0"/>
                    </a:p>
                  </a:txBody>
                  <a:tcPr/>
                </a:tc>
                <a:tc>
                  <a:txBody>
                    <a:bodyPr/>
                    <a:lstStyle/>
                    <a:p>
                      <a:pPr algn="ctr"/>
                      <a:r>
                        <a:rPr lang="en-US" dirty="0" smtClean="0"/>
                        <a:t>13.0</a:t>
                      </a:r>
                      <a:endParaRPr lang="en-US" dirty="0"/>
                    </a:p>
                  </a:txBody>
                  <a:tcPr/>
                </a:tc>
                <a:tc>
                  <a:txBody>
                    <a:bodyPr/>
                    <a:lstStyle/>
                    <a:p>
                      <a:pPr algn="ctr"/>
                      <a:r>
                        <a:rPr lang="en-US" dirty="0" smtClean="0"/>
                        <a:t>12.1</a:t>
                      </a:r>
                      <a:endParaRPr lang="en-US" dirty="0"/>
                    </a:p>
                  </a:txBody>
                  <a:tcPr/>
                </a:tc>
              </a:tr>
              <a:tr h="370840">
                <a:tc>
                  <a:txBody>
                    <a:bodyPr/>
                    <a:lstStyle/>
                    <a:p>
                      <a:pPr algn="l"/>
                      <a:r>
                        <a:rPr lang="en-US" dirty="0" smtClean="0"/>
                        <a:t>Time spent (in min)</a:t>
                      </a:r>
                      <a:endParaRPr lang="en-US" dirty="0"/>
                    </a:p>
                  </a:txBody>
                  <a:tcPr/>
                </a:tc>
                <a:tc>
                  <a:txBody>
                    <a:bodyPr/>
                    <a:lstStyle/>
                    <a:p>
                      <a:pPr algn="ctr"/>
                      <a:r>
                        <a:rPr lang="en-US" dirty="0" smtClean="0"/>
                        <a:t>26.5</a:t>
                      </a:r>
                      <a:endParaRPr lang="en-US" dirty="0"/>
                    </a:p>
                  </a:txBody>
                  <a:tcPr/>
                </a:tc>
                <a:tc>
                  <a:txBody>
                    <a:bodyPr/>
                    <a:lstStyle/>
                    <a:p>
                      <a:pPr algn="ctr"/>
                      <a:r>
                        <a:rPr lang="en-US" dirty="0" smtClean="0"/>
                        <a:t>26.5</a:t>
                      </a:r>
                      <a:endParaRPr lang="en-US" dirty="0"/>
                    </a:p>
                  </a:txBody>
                  <a:tcPr/>
                </a:tc>
                <a:tc>
                  <a:txBody>
                    <a:bodyPr/>
                    <a:lstStyle/>
                    <a:p>
                      <a:pPr algn="ctr"/>
                      <a:r>
                        <a:rPr lang="en-US" dirty="0" smtClean="0"/>
                        <a:t>26.6</a:t>
                      </a:r>
                      <a:endParaRPr lang="en-US" dirty="0"/>
                    </a:p>
                  </a:txBody>
                  <a:tcPr/>
                </a:tc>
              </a:tr>
            </a:tbl>
          </a:graphicData>
        </a:graphic>
      </p:graphicFrame>
    </p:spTree>
    <p:extLst>
      <p:ext uri="{BB962C8B-B14F-4D97-AF65-F5344CB8AC3E}">
        <p14:creationId xmlns:p14="http://schemas.microsoft.com/office/powerpoint/2010/main" val="3754007765"/>
      </p:ext>
    </p:extLst>
  </p:cSld>
  <p:clrMapOvr>
    <a:masterClrMapping/>
  </p:clrMapOvr>
  <p:transition spd="med" advTm="35271"/>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787136840"/>
              </p:ext>
            </p:extLst>
          </p:nvPr>
        </p:nvGraphicFramePr>
        <p:xfrm>
          <a:off x="457200" y="418980"/>
          <a:ext cx="8001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495180"/>
            <a:ext cx="7924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52400" y="495180"/>
            <a:ext cx="8534400" cy="533400"/>
          </a:xfrm>
        </p:spPr>
        <p:txBody>
          <a:bodyPr/>
          <a:lstStyle/>
          <a:p>
            <a:r>
              <a:rPr lang="en-US" dirty="0" smtClean="0"/>
              <a:t>Contrastive display encourages reading</a:t>
            </a:r>
            <a:endParaRPr lang="en-US" dirty="0"/>
          </a:p>
        </p:txBody>
      </p:sp>
      <p:sp>
        <p:nvSpPr>
          <p:cNvPr id="3" name="Slide Number Placeholder 2"/>
          <p:cNvSpPr>
            <a:spLocks noGrp="1"/>
          </p:cNvSpPr>
          <p:nvPr>
            <p:ph type="sldNum" sz="quarter" idx="11"/>
          </p:nvPr>
        </p:nvSpPr>
        <p:spPr/>
        <p:txBody>
          <a:bodyPr/>
          <a:lstStyle/>
          <a:p>
            <a:pPr>
              <a:defRPr/>
            </a:pPr>
            <a:fld id="{0313E9D8-6076-4115-9373-40F37A4213DC}" type="slidenum">
              <a:rPr lang="en-US" altLang="zh-TW" smtClean="0"/>
              <a:pPr>
                <a:defRPr/>
              </a:pPr>
              <a:t>227</a:t>
            </a:fld>
            <a:endParaRPr lang="en-US" altLang="zh-TW" dirty="0"/>
          </a:p>
        </p:txBody>
      </p:sp>
      <p:grpSp>
        <p:nvGrpSpPr>
          <p:cNvPr id="8" name="Group 7"/>
          <p:cNvGrpSpPr/>
          <p:nvPr/>
        </p:nvGrpSpPr>
        <p:grpSpPr>
          <a:xfrm>
            <a:off x="240268" y="1072122"/>
            <a:ext cx="8356044" cy="4071258"/>
            <a:chOff x="240268" y="1072122"/>
            <a:chExt cx="8356044" cy="4071258"/>
          </a:xfrm>
        </p:grpSpPr>
        <p:sp>
          <p:nvSpPr>
            <p:cNvPr id="10" name="Rectangle 9"/>
            <p:cNvSpPr/>
            <p:nvPr/>
          </p:nvSpPr>
          <p:spPr>
            <a:xfrm>
              <a:off x="442912" y="4467224"/>
              <a:ext cx="815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65000"/>
                      <a:lumOff val="35000"/>
                    </a:schemeClr>
                  </a:solidFill>
                </a:rPr>
                <a:t>         |     1    |     2    |     3     </a:t>
              </a:r>
              <a:r>
                <a:rPr lang="en-US" dirty="0">
                  <a:solidFill>
                    <a:schemeClr val="tx1">
                      <a:lumMod val="65000"/>
                      <a:lumOff val="35000"/>
                    </a:schemeClr>
                  </a:solidFill>
                </a:rPr>
                <a:t>|</a:t>
              </a:r>
              <a:r>
                <a:rPr lang="en-US" dirty="0" smtClean="0">
                  <a:solidFill>
                    <a:schemeClr val="tx1">
                      <a:lumMod val="65000"/>
                      <a:lumOff val="35000"/>
                    </a:schemeClr>
                  </a:solidFill>
                </a:rPr>
                <a:t>     4     |     5     |     6     |     7     |    8     |     9     |    10   | </a:t>
              </a:r>
            </a:p>
          </p:txBody>
        </p:sp>
        <p:sp>
          <p:nvSpPr>
            <p:cNvPr id="12" name="Rectangle 11"/>
            <p:cNvSpPr/>
            <p:nvPr/>
          </p:nvSpPr>
          <p:spPr>
            <a:xfrm>
              <a:off x="1066800" y="1072122"/>
              <a:ext cx="304800" cy="3323772"/>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52600" y="1079379"/>
              <a:ext cx="304800" cy="3323772"/>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14600" y="1072122"/>
              <a:ext cx="304800" cy="3323772"/>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76600" y="1079379"/>
              <a:ext cx="304800" cy="3323772"/>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62400" y="1079379"/>
              <a:ext cx="304800" cy="3323772"/>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24400" y="1104779"/>
              <a:ext cx="304800" cy="3323772"/>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10200" y="1079379"/>
              <a:ext cx="304800" cy="3323772"/>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172200" y="1072122"/>
              <a:ext cx="304800" cy="3323772"/>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858000" y="1072122"/>
              <a:ext cx="304800" cy="3323772"/>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620000" y="1072122"/>
              <a:ext cx="304800" cy="3323772"/>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657600" y="4774048"/>
              <a:ext cx="2095445" cy="369332"/>
            </a:xfrm>
            <a:prstGeom prst="rect">
              <a:avLst/>
            </a:prstGeom>
            <a:noFill/>
          </p:spPr>
          <p:txBody>
            <a:bodyPr wrap="none" rtlCol="0">
              <a:spAutoFit/>
            </a:bodyPr>
            <a:lstStyle/>
            <a:p>
              <a:r>
                <a:rPr lang="en-US" dirty="0" smtClean="0"/>
                <a:t>Document position</a:t>
              </a:r>
              <a:endParaRPr lang="en-US" dirty="0"/>
            </a:p>
          </p:txBody>
        </p:sp>
        <p:sp>
          <p:nvSpPr>
            <p:cNvPr id="25" name="TextBox 24"/>
            <p:cNvSpPr txBox="1"/>
            <p:nvPr/>
          </p:nvSpPr>
          <p:spPr>
            <a:xfrm rot="16200000">
              <a:off x="-590729" y="2207919"/>
              <a:ext cx="2031325" cy="369332"/>
            </a:xfrm>
            <a:prstGeom prst="rect">
              <a:avLst/>
            </a:prstGeom>
            <a:noFill/>
          </p:spPr>
          <p:txBody>
            <a:bodyPr wrap="none" rtlCol="0">
              <a:spAutoFit/>
            </a:bodyPr>
            <a:lstStyle/>
            <a:p>
              <a:r>
                <a:rPr lang="en-US" dirty="0" smtClean="0"/>
                <a:t>Readership (in %)</a:t>
              </a:r>
              <a:endParaRPr lang="en-US" dirty="0"/>
            </a:p>
          </p:txBody>
        </p:sp>
      </p:grpSp>
      <p:sp>
        <p:nvSpPr>
          <p:cNvPr id="22" name="Rounded Rectangular Callout 21"/>
          <p:cNvSpPr/>
          <p:nvPr/>
        </p:nvSpPr>
        <p:spPr>
          <a:xfrm>
            <a:off x="7467600" y="1547465"/>
            <a:ext cx="1371600" cy="457200"/>
          </a:xfrm>
          <a:prstGeom prst="wedgeRoundRectCallout">
            <a:avLst>
              <a:gd name="adj1" fmla="val -101312"/>
              <a:gd name="adj2" fmla="val 958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b="1" dirty="0" smtClean="0">
                <a:solidFill>
                  <a:schemeClr val="bg2">
                    <a:lumMod val="50000"/>
                  </a:schemeClr>
                </a:solidFill>
              </a:rPr>
              <a:t>Contrastive</a:t>
            </a:r>
            <a:endParaRPr lang="en-US" sz="1800" b="1" dirty="0">
              <a:solidFill>
                <a:schemeClr val="bg2">
                  <a:lumMod val="50000"/>
                </a:schemeClr>
              </a:solidFill>
            </a:endParaRPr>
          </a:p>
        </p:txBody>
      </p:sp>
      <p:sp>
        <p:nvSpPr>
          <p:cNvPr id="23" name="Rounded Rectangular Callout 22"/>
          <p:cNvSpPr/>
          <p:nvPr/>
        </p:nvSpPr>
        <p:spPr>
          <a:xfrm>
            <a:off x="8001000" y="3891522"/>
            <a:ext cx="838200" cy="457200"/>
          </a:xfrm>
          <a:prstGeom prst="wedgeRoundRectCallout">
            <a:avLst>
              <a:gd name="adj1" fmla="val -198592"/>
              <a:gd name="adj2" fmla="val -8929"/>
              <a:gd name="adj3" fmla="val 16667"/>
            </a:avLst>
          </a:prstGeom>
          <a:solidFill>
            <a:srgbClr val="CCECFF"/>
          </a:solidFill>
          <a:ln w="190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b="1" dirty="0" smtClean="0">
                <a:solidFill>
                  <a:srgbClr val="0070C0"/>
                </a:solidFill>
              </a:rPr>
              <a:t>Single</a:t>
            </a:r>
            <a:endParaRPr lang="en-US" sz="1800" b="1" dirty="0">
              <a:solidFill>
                <a:srgbClr val="0070C0"/>
              </a:solidFill>
            </a:endParaRPr>
          </a:p>
        </p:txBody>
      </p:sp>
      <p:grpSp>
        <p:nvGrpSpPr>
          <p:cNvPr id="28" name="Group 27"/>
          <p:cNvGrpSpPr/>
          <p:nvPr/>
        </p:nvGrpSpPr>
        <p:grpSpPr>
          <a:xfrm>
            <a:off x="424933" y="3434322"/>
            <a:ext cx="1676400" cy="457200"/>
            <a:chOff x="381000" y="3886200"/>
            <a:chExt cx="1676400" cy="457200"/>
          </a:xfrm>
        </p:grpSpPr>
        <p:sp>
          <p:nvSpPr>
            <p:cNvPr id="26" name="Rounded Rectangular Callout 25"/>
            <p:cNvSpPr/>
            <p:nvPr/>
          </p:nvSpPr>
          <p:spPr>
            <a:xfrm>
              <a:off x="1028700" y="3886200"/>
              <a:ext cx="685800" cy="264886"/>
            </a:xfrm>
            <a:prstGeom prst="wedgeRoundRectCallout">
              <a:avLst>
                <a:gd name="adj1" fmla="val 78871"/>
                <a:gd name="adj2" fmla="val -283032"/>
                <a:gd name="adj3" fmla="val 16667"/>
              </a:avLst>
            </a:prstGeom>
            <a:solidFill>
              <a:srgbClr val="D8EE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800" b="1" dirty="0">
                <a:solidFill>
                  <a:srgbClr val="008000"/>
                </a:solidFill>
              </a:endParaRPr>
            </a:p>
          </p:txBody>
        </p:sp>
        <p:sp>
          <p:nvSpPr>
            <p:cNvPr id="27" name="Rounded Rectangular Callout 26"/>
            <p:cNvSpPr/>
            <p:nvPr/>
          </p:nvSpPr>
          <p:spPr>
            <a:xfrm>
              <a:off x="381000" y="3886200"/>
              <a:ext cx="1676400" cy="457200"/>
            </a:xfrm>
            <a:prstGeom prst="wedgeRoundRectCallout">
              <a:avLst>
                <a:gd name="adj1" fmla="val 85701"/>
                <a:gd name="adj2" fmla="val -135913"/>
                <a:gd name="adj3" fmla="val 16667"/>
              </a:avLst>
            </a:prstGeom>
            <a:solidFill>
              <a:srgbClr val="D8EE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b="1" dirty="0" smtClean="0">
                  <a:solidFill>
                    <a:srgbClr val="008000"/>
                  </a:solidFill>
                </a:rPr>
                <a:t>Primary docs</a:t>
              </a:r>
              <a:endParaRPr lang="en-US" sz="1800" b="1" dirty="0">
                <a:solidFill>
                  <a:srgbClr val="008000"/>
                </a:solidFill>
              </a:endParaRPr>
            </a:p>
          </p:txBody>
        </p:sp>
      </p:grpSp>
      <p:grpSp>
        <p:nvGrpSpPr>
          <p:cNvPr id="29" name="Group 28"/>
          <p:cNvGrpSpPr/>
          <p:nvPr/>
        </p:nvGrpSpPr>
        <p:grpSpPr>
          <a:xfrm>
            <a:off x="240266" y="3771442"/>
            <a:ext cx="1588533" cy="457200"/>
            <a:chOff x="468866" y="3886200"/>
            <a:chExt cx="1588533" cy="457200"/>
          </a:xfrm>
        </p:grpSpPr>
        <p:sp>
          <p:nvSpPr>
            <p:cNvPr id="30" name="Rounded Rectangular Callout 29"/>
            <p:cNvSpPr/>
            <p:nvPr/>
          </p:nvSpPr>
          <p:spPr>
            <a:xfrm>
              <a:off x="1028700" y="3886200"/>
              <a:ext cx="685800" cy="264886"/>
            </a:xfrm>
            <a:prstGeom prst="wedgeRoundRectCallout">
              <a:avLst>
                <a:gd name="adj1" fmla="val 65756"/>
                <a:gd name="adj2" fmla="val -283032"/>
                <a:gd name="adj3" fmla="val 16667"/>
              </a:avLst>
            </a:prstGeom>
            <a:solidFill>
              <a:srgbClr val="FFC5C5"/>
            </a:solidFill>
            <a:ln>
              <a:solidFill>
                <a:srgbClr val="FF939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800" b="1" dirty="0">
                <a:solidFill>
                  <a:srgbClr val="008000"/>
                </a:solidFill>
              </a:endParaRPr>
            </a:p>
          </p:txBody>
        </p:sp>
        <p:sp>
          <p:nvSpPr>
            <p:cNvPr id="31" name="Rounded Rectangular Callout 30"/>
            <p:cNvSpPr/>
            <p:nvPr/>
          </p:nvSpPr>
          <p:spPr>
            <a:xfrm>
              <a:off x="468866" y="3886200"/>
              <a:ext cx="1588533" cy="457200"/>
            </a:xfrm>
            <a:prstGeom prst="wedgeRoundRectCallout">
              <a:avLst>
                <a:gd name="adj1" fmla="val 78547"/>
                <a:gd name="adj2" fmla="val -152306"/>
                <a:gd name="adj3" fmla="val 16667"/>
              </a:avLst>
            </a:prstGeom>
            <a:solidFill>
              <a:srgbClr val="FFC5C5"/>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b="1" dirty="0" smtClean="0">
                  <a:solidFill>
                    <a:srgbClr val="FF6165"/>
                  </a:solidFill>
                </a:rPr>
                <a:t>Contrast docs</a:t>
              </a:r>
              <a:endParaRPr lang="en-US" sz="1800" b="1" dirty="0">
                <a:solidFill>
                  <a:srgbClr val="FF6165"/>
                </a:solidFill>
              </a:endParaRPr>
            </a:p>
          </p:txBody>
        </p:sp>
      </p:grpSp>
      <p:graphicFrame>
        <p:nvGraphicFramePr>
          <p:cNvPr id="35" name="Table 34"/>
          <p:cNvGraphicFramePr>
            <a:graphicFrameLocks noGrp="1"/>
          </p:cNvGraphicFramePr>
          <p:nvPr>
            <p:extLst>
              <p:ext uri="{D42A27DB-BD31-4B8C-83A1-F6EECF244321}">
                <p14:modId xmlns:p14="http://schemas.microsoft.com/office/powerpoint/2010/main" val="317853408"/>
              </p:ext>
            </p:extLst>
          </p:nvPr>
        </p:nvGraphicFramePr>
        <p:xfrm>
          <a:off x="535604" y="5154974"/>
          <a:ext cx="7767992" cy="1112520"/>
        </p:xfrm>
        <a:graphic>
          <a:graphicData uri="http://schemas.openxmlformats.org/drawingml/2006/table">
            <a:tbl>
              <a:tblPr firstRow="1" bandRow="1">
                <a:tableStyleId>{5C22544A-7EE6-4342-B048-85BDC9FD1C3A}</a:tableStyleId>
              </a:tblPr>
              <a:tblGrid>
                <a:gridCol w="1941998"/>
                <a:gridCol w="1941998"/>
                <a:gridCol w="2057400"/>
                <a:gridCol w="1826596"/>
              </a:tblGrid>
              <a:tr h="370840">
                <a:tc>
                  <a:txBody>
                    <a:bodyPr/>
                    <a:lstStyle/>
                    <a:p>
                      <a:r>
                        <a:rPr lang="en-US" dirty="0" smtClean="0">
                          <a:solidFill>
                            <a:schemeClr val="tx1"/>
                          </a:solidFill>
                        </a:rPr>
                        <a:t>Area Under</a:t>
                      </a:r>
                      <a:r>
                        <a:rPr lang="en-US" baseline="0" dirty="0" smtClean="0">
                          <a:solidFill>
                            <a:schemeClr val="tx1"/>
                          </a:solidFill>
                        </a:rPr>
                        <a:t> Curve</a:t>
                      </a:r>
                      <a:endParaRPr lang="en-US"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Single display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Contrastive display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Readership</a:t>
                      </a:r>
                      <a:endParaRPr lang="en-US"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Top</a:t>
                      </a:r>
                      <a:r>
                        <a:rPr lang="en-US" b="1" baseline="0" dirty="0" smtClean="0">
                          <a:solidFill>
                            <a:schemeClr val="tx1"/>
                          </a:solidFill>
                        </a:rPr>
                        <a:t> 10 pairs</a:t>
                      </a:r>
                      <a:endParaRPr lang="en-US"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45.00 %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64.44 %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Only contrast docs</a:t>
                      </a:r>
                      <a:endParaRPr lang="en-US"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dirty="0" smtClean="0"/>
                        <a:t>22.00 %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dirty="0" smtClean="0"/>
                        <a:t>64.44 %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33" name="Rectangle 32"/>
          <p:cNvSpPr/>
          <p:nvPr/>
        </p:nvSpPr>
        <p:spPr>
          <a:xfrm>
            <a:off x="6535057" y="5524380"/>
            <a:ext cx="1447800" cy="400110"/>
          </a:xfrm>
          <a:prstGeom prst="rect">
            <a:avLst/>
          </a:prstGeom>
          <a:noFill/>
          <a:ln>
            <a:noFill/>
          </a:ln>
        </p:spPr>
        <p:txBody>
          <a:bodyPr wrap="square" lIns="91440" tIns="45720" rIns="91440" bIns="45720">
            <a:spAutoFit/>
          </a:bodyPr>
          <a:lstStyle/>
          <a:p>
            <a:pPr algn="ctr"/>
            <a:r>
              <a:rPr lang="en-US" sz="2000" cap="none" spc="0" dirty="0" smtClean="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+ 19.44 %</a:t>
            </a:r>
            <a:endParaRPr lang="en-US" sz="2000" cap="none" spc="0"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endParaRPr>
          </a:p>
        </p:txBody>
      </p:sp>
      <p:sp>
        <p:nvSpPr>
          <p:cNvPr id="34" name="Rectangle 33"/>
          <p:cNvSpPr/>
          <p:nvPr/>
        </p:nvSpPr>
        <p:spPr>
          <a:xfrm>
            <a:off x="6579507" y="5924490"/>
            <a:ext cx="1358899" cy="400110"/>
          </a:xfrm>
          <a:prstGeom prst="rect">
            <a:avLst/>
          </a:prstGeom>
          <a:noFill/>
          <a:ln>
            <a:noFill/>
          </a:ln>
        </p:spPr>
        <p:txBody>
          <a:bodyPr wrap="square" lIns="91440" tIns="45720" rIns="91440" bIns="45720">
            <a:spAutoFit/>
          </a:bodyPr>
          <a:lstStyle/>
          <a:p>
            <a:pPr algn="ctr"/>
            <a:r>
              <a:rPr lang="en-US" sz="2000" cap="none" spc="0" dirty="0" smtClean="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+ 42.44 %</a:t>
            </a:r>
            <a:endParaRPr lang="en-US" sz="2000" cap="none" spc="0"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endParaRPr>
          </a:p>
        </p:txBody>
      </p:sp>
      <p:sp>
        <p:nvSpPr>
          <p:cNvPr id="36" name="Rectangle 35"/>
          <p:cNvSpPr/>
          <p:nvPr/>
        </p:nvSpPr>
        <p:spPr>
          <a:xfrm>
            <a:off x="457199" y="5905380"/>
            <a:ext cx="6122308"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001000" y="5524380"/>
            <a:ext cx="990600" cy="400110"/>
          </a:xfrm>
          <a:prstGeom prst="rect">
            <a:avLst/>
          </a:prstGeom>
          <a:noFill/>
          <a:ln>
            <a:noFill/>
          </a:ln>
        </p:spPr>
        <p:txBody>
          <a:bodyPr wrap="square" lIns="91440" tIns="45720" rIns="91440" bIns="45720">
            <a:spAutoFit/>
          </a:bodyPr>
          <a:lstStyle/>
          <a:p>
            <a:pPr algn="ctr"/>
            <a:r>
              <a:rPr lang="en-US" sz="2000" cap="none" spc="0" dirty="0" smtClean="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+ 43 %</a:t>
            </a:r>
            <a:endParaRPr lang="en-US" sz="2000" cap="none" spc="0"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endParaRPr>
          </a:p>
        </p:txBody>
      </p:sp>
      <p:sp>
        <p:nvSpPr>
          <p:cNvPr id="38" name="Rectangle 37"/>
          <p:cNvSpPr/>
          <p:nvPr/>
        </p:nvSpPr>
        <p:spPr>
          <a:xfrm>
            <a:off x="7935686" y="5924490"/>
            <a:ext cx="1208314" cy="400110"/>
          </a:xfrm>
          <a:prstGeom prst="rect">
            <a:avLst/>
          </a:prstGeom>
          <a:noFill/>
          <a:ln>
            <a:noFill/>
          </a:ln>
        </p:spPr>
        <p:txBody>
          <a:bodyPr wrap="square" lIns="91440" tIns="45720" rIns="91440" bIns="45720">
            <a:spAutoFit/>
          </a:bodyPr>
          <a:lstStyle/>
          <a:p>
            <a:pPr algn="ctr"/>
            <a:r>
              <a:rPr lang="en-US" sz="2000" cap="none" spc="0" dirty="0" smtClean="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+ 193 %</a:t>
            </a:r>
            <a:endParaRPr lang="en-US" sz="2000" cap="none" spc="0"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endParaRPr>
          </a:p>
        </p:txBody>
      </p:sp>
      <p:sp>
        <p:nvSpPr>
          <p:cNvPr id="9" name="TextBox 8"/>
          <p:cNvSpPr txBox="1"/>
          <p:nvPr/>
        </p:nvSpPr>
        <p:spPr>
          <a:xfrm>
            <a:off x="8046840" y="5154266"/>
            <a:ext cx="1097160" cy="369332"/>
          </a:xfrm>
          <a:prstGeom prst="rect">
            <a:avLst/>
          </a:prstGeom>
          <a:noFill/>
        </p:spPr>
        <p:txBody>
          <a:bodyPr wrap="none" rtlCol="0">
            <a:spAutoFit/>
          </a:bodyPr>
          <a:lstStyle/>
          <a:p>
            <a:r>
              <a:rPr lang="en-US" b="1" dirty="0" smtClean="0">
                <a:latin typeface="+mn-lt"/>
              </a:rPr>
              <a:t>(Relative)</a:t>
            </a:r>
            <a:endParaRPr lang="en-US" b="1" dirty="0">
              <a:latin typeface="+mn-lt"/>
            </a:endParaRPr>
          </a:p>
        </p:txBody>
      </p:sp>
      <p:cxnSp>
        <p:nvCxnSpPr>
          <p:cNvPr id="5" name="Straight Connector 4"/>
          <p:cNvCxnSpPr/>
          <p:nvPr/>
        </p:nvCxnSpPr>
        <p:spPr>
          <a:xfrm flipV="1">
            <a:off x="4705322" y="1104779"/>
            <a:ext cx="19078" cy="3291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84783" y="1192256"/>
            <a:ext cx="1210588" cy="369332"/>
          </a:xfrm>
          <a:prstGeom prst="rect">
            <a:avLst/>
          </a:prstGeom>
          <a:noFill/>
        </p:spPr>
        <p:txBody>
          <a:bodyPr wrap="none" rtlCol="0">
            <a:spAutoFit/>
          </a:bodyPr>
          <a:lstStyle/>
          <a:p>
            <a:r>
              <a:rPr lang="en-US" dirty="0" smtClean="0"/>
              <a:t>First page</a:t>
            </a:r>
            <a:endParaRPr lang="en-US" dirty="0"/>
          </a:p>
        </p:txBody>
      </p:sp>
      <p:sp>
        <p:nvSpPr>
          <p:cNvPr id="39" name="TextBox 38"/>
          <p:cNvSpPr txBox="1"/>
          <p:nvPr/>
        </p:nvSpPr>
        <p:spPr>
          <a:xfrm>
            <a:off x="4724400" y="1193558"/>
            <a:ext cx="1544012" cy="369332"/>
          </a:xfrm>
          <a:prstGeom prst="rect">
            <a:avLst/>
          </a:prstGeom>
          <a:noFill/>
        </p:spPr>
        <p:txBody>
          <a:bodyPr wrap="none" rtlCol="0">
            <a:spAutoFit/>
          </a:bodyPr>
          <a:lstStyle/>
          <a:p>
            <a:r>
              <a:rPr lang="en-US" dirty="0" smtClean="0"/>
              <a:t>Second page</a:t>
            </a:r>
            <a:endParaRPr lang="en-US" dirty="0"/>
          </a:p>
        </p:txBody>
      </p:sp>
    </p:spTree>
    <p:custDataLst>
      <p:tags r:id="rId1"/>
    </p:custDataLst>
    <p:extLst>
      <p:ext uri="{BB962C8B-B14F-4D97-AF65-F5344CB8AC3E}">
        <p14:creationId xmlns:p14="http://schemas.microsoft.com/office/powerpoint/2010/main" val="3197134885"/>
      </p:ext>
    </p:extLst>
  </p:cSld>
  <p:clrMapOvr>
    <a:masterClrMapping/>
  </p:clrMapOvr>
  <p:transition spd="med" advTm="1258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22" grpId="0" animBg="1"/>
      <p:bldP spid="23" grpId="0" animBg="1"/>
      <p:bldP spid="33" grpId="0"/>
      <p:bldP spid="34" grpId="0"/>
      <p:bldP spid="36" grpId="0" animBg="1"/>
      <p:bldP spid="37" grpId="0"/>
      <p:bldP spid="38" grpId="0"/>
      <p:bldP spid="9" grpId="0"/>
      <p:bldP spid="11" grpId="0"/>
      <p:bldP spid="11" grpId="1"/>
      <p:bldP spid="39" grpId="0"/>
      <p:bldP spid="39" grpId="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43950" cy="533400"/>
          </a:xfrm>
        </p:spPr>
        <p:txBody>
          <a:bodyPr/>
          <a:lstStyle/>
          <a:p>
            <a:r>
              <a:rPr lang="en-US" dirty="0" smtClean="0"/>
              <a:t>Readership higher for expert documents</a:t>
            </a:r>
            <a:endParaRPr lang="en-US" dirty="0"/>
          </a:p>
        </p:txBody>
      </p:sp>
      <p:sp>
        <p:nvSpPr>
          <p:cNvPr id="3" name="Slide Number Placeholder 2"/>
          <p:cNvSpPr>
            <a:spLocks noGrp="1"/>
          </p:cNvSpPr>
          <p:nvPr>
            <p:ph type="sldNum" sz="quarter" idx="11"/>
          </p:nvPr>
        </p:nvSpPr>
        <p:spPr/>
        <p:txBody>
          <a:bodyPr/>
          <a:lstStyle/>
          <a:p>
            <a:pPr>
              <a:defRPr/>
            </a:pPr>
            <a:fld id="{0313E9D8-6076-4115-9373-40F37A4213DC}" type="slidenum">
              <a:rPr lang="en-US" altLang="zh-TW" smtClean="0"/>
              <a:pPr>
                <a:defRPr/>
              </a:pPr>
              <a:t>228</a:t>
            </a:fld>
            <a:endParaRPr lang="en-US" altLang="zh-TW" dirty="0"/>
          </a:p>
        </p:txBody>
      </p:sp>
      <p:sp>
        <p:nvSpPr>
          <p:cNvPr id="32" name="Content Placeholder 31"/>
          <p:cNvSpPr>
            <a:spLocks noGrp="1"/>
          </p:cNvSpPr>
          <p:nvPr>
            <p:ph idx="4294967295"/>
          </p:nvPr>
        </p:nvSpPr>
        <p:spPr>
          <a:xfrm>
            <a:off x="914400" y="5486400"/>
            <a:ext cx="8229600" cy="609600"/>
          </a:xfrm>
        </p:spPr>
        <p:txBody>
          <a:bodyPr/>
          <a:lstStyle/>
          <a:p>
            <a:r>
              <a:rPr lang="en-US" dirty="0" smtClean="0"/>
              <a:t>When no rating given for documents, readership was </a:t>
            </a:r>
            <a:r>
              <a:rPr lang="en-US" b="1" dirty="0" smtClean="0"/>
              <a:t>49.8%</a:t>
            </a:r>
            <a:endParaRPr lang="en-US" b="1" dirty="0"/>
          </a:p>
        </p:txBody>
      </p:sp>
      <p:graphicFrame>
        <p:nvGraphicFramePr>
          <p:cNvPr id="4" name="Chart 3"/>
          <p:cNvGraphicFramePr/>
          <p:nvPr>
            <p:extLst>
              <p:ext uri="{D42A27DB-BD31-4B8C-83A1-F6EECF244321}">
                <p14:modId xmlns:p14="http://schemas.microsoft.com/office/powerpoint/2010/main" val="609977859"/>
              </p:ext>
            </p:extLst>
          </p:nvPr>
        </p:nvGraphicFramePr>
        <p:xfrm>
          <a:off x="521732" y="1143000"/>
          <a:ext cx="5498068" cy="35661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778469683"/>
              </p:ext>
            </p:extLst>
          </p:nvPr>
        </p:nvGraphicFramePr>
        <p:xfrm>
          <a:off x="5943600" y="1143000"/>
          <a:ext cx="2895600" cy="356286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981200" y="4583668"/>
            <a:ext cx="2903359" cy="369332"/>
          </a:xfrm>
          <a:prstGeom prst="rect">
            <a:avLst/>
          </a:prstGeom>
          <a:noFill/>
        </p:spPr>
        <p:txBody>
          <a:bodyPr wrap="none" rtlCol="0">
            <a:spAutoFit/>
          </a:bodyPr>
          <a:lstStyle/>
          <a:p>
            <a:r>
              <a:rPr lang="en-US" dirty="0" smtClean="0"/>
              <a:t>Expertise rating (in “stars”)</a:t>
            </a:r>
            <a:endParaRPr lang="en-US" dirty="0"/>
          </a:p>
        </p:txBody>
      </p:sp>
      <p:sp>
        <p:nvSpPr>
          <p:cNvPr id="11" name="TextBox 10"/>
          <p:cNvSpPr txBox="1"/>
          <p:nvPr/>
        </p:nvSpPr>
        <p:spPr>
          <a:xfrm rot="16200000">
            <a:off x="-678596" y="2507397"/>
            <a:ext cx="2031325" cy="369332"/>
          </a:xfrm>
          <a:prstGeom prst="rect">
            <a:avLst/>
          </a:prstGeom>
          <a:noFill/>
        </p:spPr>
        <p:txBody>
          <a:bodyPr wrap="none" rtlCol="0">
            <a:spAutoFit/>
          </a:bodyPr>
          <a:lstStyle/>
          <a:p>
            <a:r>
              <a:rPr lang="en-US" dirty="0" smtClean="0"/>
              <a:t>Readership (in %)</a:t>
            </a:r>
            <a:endParaRPr lang="en-US" dirty="0"/>
          </a:p>
        </p:txBody>
      </p:sp>
      <p:sp>
        <p:nvSpPr>
          <p:cNvPr id="12" name="TextBox 11"/>
          <p:cNvSpPr txBox="1"/>
          <p:nvPr/>
        </p:nvSpPr>
        <p:spPr>
          <a:xfrm>
            <a:off x="6781800" y="4583668"/>
            <a:ext cx="1787669" cy="369332"/>
          </a:xfrm>
          <a:prstGeom prst="rect">
            <a:avLst/>
          </a:prstGeom>
          <a:noFill/>
        </p:spPr>
        <p:txBody>
          <a:bodyPr wrap="none" rtlCol="0">
            <a:spAutoFit/>
          </a:bodyPr>
          <a:lstStyle/>
          <a:p>
            <a:r>
              <a:rPr lang="en-US" dirty="0" smtClean="0"/>
              <a:t>Expertise rating</a:t>
            </a:r>
            <a:endParaRPr lang="en-US" dirty="0"/>
          </a:p>
        </p:txBody>
      </p:sp>
      <p:sp>
        <p:nvSpPr>
          <p:cNvPr id="22" name="TextBox 21"/>
          <p:cNvSpPr txBox="1"/>
          <p:nvPr/>
        </p:nvSpPr>
        <p:spPr>
          <a:xfrm>
            <a:off x="1349702" y="4964668"/>
            <a:ext cx="4365298" cy="369332"/>
          </a:xfrm>
          <a:prstGeom prst="rect">
            <a:avLst/>
          </a:prstGeom>
          <a:noFill/>
        </p:spPr>
        <p:txBody>
          <a:bodyPr wrap="none" rtlCol="0">
            <a:spAutoFit/>
          </a:bodyPr>
          <a:lstStyle/>
          <a:p>
            <a:r>
              <a:rPr lang="en-US" b="1" dirty="0" smtClean="0">
                <a:solidFill>
                  <a:srgbClr val="002060"/>
                </a:solidFill>
              </a:rPr>
              <a:t>Documents rated uniformly at random</a:t>
            </a:r>
            <a:endParaRPr lang="en-US" b="1" dirty="0">
              <a:solidFill>
                <a:srgbClr val="002060"/>
              </a:solidFill>
            </a:endParaRPr>
          </a:p>
        </p:txBody>
      </p:sp>
      <p:cxnSp>
        <p:nvCxnSpPr>
          <p:cNvPr id="34" name="Straight Connector 33"/>
          <p:cNvCxnSpPr/>
          <p:nvPr/>
        </p:nvCxnSpPr>
        <p:spPr>
          <a:xfrm>
            <a:off x="1066800" y="2634342"/>
            <a:ext cx="1905000" cy="0"/>
          </a:xfrm>
          <a:prstGeom prst="line">
            <a:avLst/>
          </a:prstGeom>
          <a:ln w="19050">
            <a:solidFill>
              <a:srgbClr val="008000"/>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943600" y="4964668"/>
            <a:ext cx="3009900" cy="369332"/>
            <a:chOff x="6019800" y="4964668"/>
            <a:chExt cx="3009900" cy="369332"/>
          </a:xfrm>
        </p:grpSpPr>
        <p:sp>
          <p:nvSpPr>
            <p:cNvPr id="23" name="TextBox 22"/>
            <p:cNvSpPr txBox="1"/>
            <p:nvPr/>
          </p:nvSpPr>
          <p:spPr>
            <a:xfrm>
              <a:off x="6019800" y="4964668"/>
              <a:ext cx="2941831" cy="369332"/>
            </a:xfrm>
            <a:prstGeom prst="rect">
              <a:avLst/>
            </a:prstGeom>
            <a:noFill/>
          </p:spPr>
          <p:txBody>
            <a:bodyPr wrap="none" rtlCol="0">
              <a:spAutoFit/>
            </a:bodyPr>
            <a:lstStyle/>
            <a:p>
              <a:r>
                <a:rPr lang="en-US" b="1" dirty="0" smtClean="0">
                  <a:solidFill>
                    <a:srgbClr val="002060"/>
                  </a:solidFill>
                </a:rPr>
                <a:t>Documents rated 1    or 3</a:t>
              </a:r>
              <a:endParaRPr lang="en-US" b="1" dirty="0">
                <a:solidFill>
                  <a:srgbClr val="002060"/>
                </a:solidFill>
              </a:endParaRPr>
            </a:p>
          </p:txBody>
        </p:sp>
        <p:sp>
          <p:nvSpPr>
            <p:cNvPr id="24" name="5-Point Star 23"/>
            <p:cNvSpPr/>
            <p:nvPr/>
          </p:nvSpPr>
          <p:spPr>
            <a:xfrm>
              <a:off x="8229600" y="5105400"/>
              <a:ext cx="114300" cy="92333"/>
            </a:xfrm>
            <a:prstGeom prst="star5">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9" name="5-Point Star 18"/>
            <p:cNvSpPr/>
            <p:nvPr/>
          </p:nvSpPr>
          <p:spPr>
            <a:xfrm>
              <a:off x="8915400" y="5105400"/>
              <a:ext cx="114300" cy="92333"/>
            </a:xfrm>
            <a:prstGeom prst="star5">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Tree>
    <p:custDataLst>
      <p:tags r:id="rId1"/>
    </p:custDataLst>
    <p:extLst>
      <p:ext uri="{BB962C8B-B14F-4D97-AF65-F5344CB8AC3E}">
        <p14:creationId xmlns:p14="http://schemas.microsoft.com/office/powerpoint/2010/main" val="3905100367"/>
      </p:ext>
    </p:extLst>
  </p:cSld>
  <p:clrMapOvr>
    <a:masterClrMapping/>
  </p:clrMapOvr>
  <p:transition spd="med" advTm="665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chart seriesIdx="0"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Graphic spid="4" grpId="0">
        <p:bldSub>
          <a:bldChart bld="series"/>
        </p:bldSub>
      </p:bldGraphic>
      <p:bldGraphic spid="5" grpId="0">
        <p:bldSub>
          <a:bldChart bld="series"/>
        </p:bldSub>
      </p:bldGraphic>
      <p:bldP spid="12" grpId="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457200"/>
            <a:ext cx="8991600" cy="533400"/>
          </a:xfrm>
        </p:spPr>
        <p:txBody>
          <a:bodyPr/>
          <a:lstStyle/>
          <a:p>
            <a:r>
              <a:rPr lang="en-US" dirty="0" smtClean="0"/>
              <a:t>Interface had positive impact on learning</a:t>
            </a:r>
            <a:endParaRPr lang="en-US" dirty="0"/>
          </a:p>
        </p:txBody>
      </p:sp>
      <p:sp>
        <p:nvSpPr>
          <p:cNvPr id="6" name="Content Placeholder 5"/>
          <p:cNvSpPr>
            <a:spLocks noGrp="1"/>
          </p:cNvSpPr>
          <p:nvPr>
            <p:ph idx="1"/>
          </p:nvPr>
        </p:nvSpPr>
        <p:spPr>
          <a:xfrm>
            <a:off x="457200" y="1219200"/>
            <a:ext cx="5105400" cy="4953000"/>
          </a:xfrm>
        </p:spPr>
        <p:txBody>
          <a:bodyPr/>
          <a:lstStyle/>
          <a:p>
            <a:r>
              <a:rPr lang="en-US" dirty="0" smtClean="0"/>
              <a:t>Knowledge-related questions</a:t>
            </a:r>
          </a:p>
          <a:p>
            <a:pPr lvl="1"/>
            <a:r>
              <a:rPr lang="en-US" dirty="0" smtClean="0"/>
              <a:t>Relevance/importance of a sub-topic in overall decision</a:t>
            </a:r>
          </a:p>
          <a:p>
            <a:pPr lvl="2"/>
            <a:r>
              <a:rPr lang="en-US" dirty="0" smtClean="0">
                <a:solidFill>
                  <a:schemeClr val="tx1">
                    <a:lumMod val="50000"/>
                    <a:lumOff val="50000"/>
                  </a:schemeClr>
                </a:solidFill>
              </a:rPr>
              <a:t>Importance of calcium from milk in diet</a:t>
            </a:r>
          </a:p>
          <a:p>
            <a:pPr lvl="2"/>
            <a:r>
              <a:rPr lang="en-US" dirty="0" smtClean="0">
                <a:solidFill>
                  <a:schemeClr val="tx1">
                    <a:lumMod val="50000"/>
                    <a:lumOff val="50000"/>
                  </a:schemeClr>
                </a:solidFill>
              </a:rPr>
              <a:t>Effect of milk on cancer/diabetes</a:t>
            </a:r>
          </a:p>
          <a:p>
            <a:pPr lvl="1"/>
            <a:r>
              <a:rPr lang="en-US" dirty="0" smtClean="0">
                <a:solidFill>
                  <a:srgbClr val="FF0000"/>
                </a:solidFill>
              </a:rPr>
              <a:t>Measure of success</a:t>
            </a:r>
          </a:p>
          <a:p>
            <a:pPr lvl="2"/>
            <a:r>
              <a:rPr lang="en-US" b="0" dirty="0" smtClean="0">
                <a:solidFill>
                  <a:srgbClr val="FF0000"/>
                </a:solidFill>
              </a:rPr>
              <a:t>Higher mean knowledge rating</a:t>
            </a:r>
          </a:p>
          <a:p>
            <a:r>
              <a:rPr lang="en-US" dirty="0" smtClean="0"/>
              <a:t>Bias-related questions</a:t>
            </a:r>
          </a:p>
          <a:p>
            <a:pPr lvl="1"/>
            <a:r>
              <a:rPr lang="en-US" dirty="0" smtClean="0"/>
              <a:t>Preference/opinion about a sub-topic</a:t>
            </a:r>
          </a:p>
          <a:p>
            <a:pPr lvl="2"/>
            <a:r>
              <a:rPr lang="en-US" dirty="0" smtClean="0">
                <a:solidFill>
                  <a:schemeClr val="tx1">
                    <a:lumMod val="50000"/>
                    <a:lumOff val="50000"/>
                  </a:schemeClr>
                </a:solidFill>
              </a:rPr>
              <a:t>Flavored milk is healthy or unhealthy</a:t>
            </a:r>
          </a:p>
          <a:p>
            <a:pPr lvl="2"/>
            <a:r>
              <a:rPr lang="en-US" dirty="0" smtClean="0">
                <a:solidFill>
                  <a:schemeClr val="tx1">
                    <a:lumMod val="50000"/>
                    <a:lumOff val="50000"/>
                  </a:schemeClr>
                </a:solidFill>
              </a:rPr>
              <a:t>Milk causes early onset of puberty</a:t>
            </a:r>
          </a:p>
          <a:p>
            <a:pPr lvl="1"/>
            <a:r>
              <a:rPr lang="en-US" dirty="0" smtClean="0">
                <a:solidFill>
                  <a:srgbClr val="FF0000"/>
                </a:solidFill>
              </a:rPr>
              <a:t>Measure of success</a:t>
            </a:r>
          </a:p>
          <a:p>
            <a:pPr lvl="2"/>
            <a:r>
              <a:rPr lang="en-US" b="0" dirty="0" smtClean="0">
                <a:solidFill>
                  <a:srgbClr val="FF0000"/>
                </a:solidFill>
              </a:rPr>
              <a:t>Lower spread of overall bias neutrality</a:t>
            </a:r>
          </a:p>
          <a:p>
            <a:pPr lvl="2"/>
            <a:r>
              <a:rPr lang="en-US" b="0" dirty="0" smtClean="0">
                <a:solidFill>
                  <a:srgbClr val="FF0000"/>
                </a:solidFill>
              </a:rPr>
              <a:t>Shift from extremes</a:t>
            </a:r>
            <a:endParaRPr lang="en-US" b="0" dirty="0">
              <a:solidFill>
                <a:srgbClr val="FF0000"/>
              </a:solidFill>
            </a:endParaRPr>
          </a:p>
        </p:txBody>
      </p:sp>
      <p:sp>
        <p:nvSpPr>
          <p:cNvPr id="3" name="Slide Number Placeholder 2"/>
          <p:cNvSpPr>
            <a:spLocks noGrp="1"/>
          </p:cNvSpPr>
          <p:nvPr>
            <p:ph type="sldNum" sz="quarter" idx="11"/>
          </p:nvPr>
        </p:nvSpPr>
        <p:spPr/>
        <p:txBody>
          <a:bodyPr/>
          <a:lstStyle/>
          <a:p>
            <a:pPr>
              <a:defRPr/>
            </a:pPr>
            <a:fld id="{0313E9D8-6076-4115-9373-40F37A4213DC}" type="slidenum">
              <a:rPr lang="en-US" altLang="zh-TW" smtClean="0"/>
              <a:pPr>
                <a:defRPr/>
              </a:pPr>
              <a:t>229</a:t>
            </a:fld>
            <a:endParaRPr lang="en-US" altLang="zh-TW" dirty="0"/>
          </a:p>
        </p:txBody>
      </p:sp>
      <p:graphicFrame>
        <p:nvGraphicFramePr>
          <p:cNvPr id="7" name="Table 6"/>
          <p:cNvGraphicFramePr>
            <a:graphicFrameLocks noGrp="1"/>
          </p:cNvGraphicFramePr>
          <p:nvPr>
            <p:extLst>
              <p:ext uri="{D42A27DB-BD31-4B8C-83A1-F6EECF244321}">
                <p14:modId xmlns:p14="http://schemas.microsoft.com/office/powerpoint/2010/main" val="3090401578"/>
              </p:ext>
            </p:extLst>
          </p:nvPr>
        </p:nvGraphicFramePr>
        <p:xfrm>
          <a:off x="5562601" y="1981200"/>
          <a:ext cx="3276599" cy="1104900"/>
        </p:xfrm>
        <a:graphic>
          <a:graphicData uri="http://schemas.openxmlformats.org/drawingml/2006/table">
            <a:tbl>
              <a:tblPr firstRow="1" bandRow="1">
                <a:tableStyleId>{5C22544A-7EE6-4342-B048-85BDC9FD1C3A}</a:tableStyleId>
              </a:tblPr>
              <a:tblGrid>
                <a:gridCol w="836579"/>
                <a:gridCol w="418289"/>
                <a:gridCol w="418289"/>
                <a:gridCol w="418289"/>
                <a:gridCol w="1185153"/>
              </a:tblGrid>
              <a:tr h="368300">
                <a:tc>
                  <a:txBody>
                    <a:bodyPr/>
                    <a:lstStyle/>
                    <a:p>
                      <a:r>
                        <a:rPr lang="en-US" dirty="0" smtClean="0">
                          <a:solidFill>
                            <a:schemeClr val="tx1"/>
                          </a:solidFill>
                        </a:rPr>
                        <a:t>Issue</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r>
                        <a:rPr lang="en-US" dirty="0" smtClean="0">
                          <a:solidFill>
                            <a:schemeClr val="tx1"/>
                          </a:solidFill>
                        </a:rPr>
                        <a:t>Change</a:t>
                      </a:r>
                      <a:endParaRPr lang="en-US" dirty="0">
                        <a:solidFill>
                          <a:schemeClr val="tx1"/>
                        </a:solidFill>
                      </a:endParaRPr>
                    </a:p>
                  </a:txBody>
                  <a:tcPr/>
                </a:tc>
              </a:tr>
              <a:tr h="368300">
                <a:tc>
                  <a:txBody>
                    <a:bodyPr/>
                    <a:lstStyle/>
                    <a:p>
                      <a:r>
                        <a:rPr lang="en-US" dirty="0" smtClean="0"/>
                        <a:t>Milk</a:t>
                      </a:r>
                      <a:endParaRPr lang="en-US" dirty="0"/>
                    </a:p>
                  </a:txBody>
                  <a:tcPr/>
                </a:tc>
                <a:tc>
                  <a:txBody>
                    <a:bodyPr/>
                    <a:lstStyle/>
                    <a:p>
                      <a:pPr algn="ctr"/>
                      <a:r>
                        <a:rPr lang="en-US" dirty="0" smtClean="0"/>
                        <a:t>9</a:t>
                      </a:r>
                      <a:endParaRPr lang="en-US" dirty="0"/>
                    </a:p>
                  </a:txBody>
                  <a:tcPr/>
                </a:tc>
                <a:tc>
                  <a:txBody>
                    <a:bodyPr/>
                    <a:lstStyle/>
                    <a:p>
                      <a:pPr algn="ctr"/>
                      <a:r>
                        <a:rPr lang="en-US" dirty="0" smtClean="0"/>
                        <a:t>7</a:t>
                      </a:r>
                      <a:endParaRPr lang="en-US" dirty="0"/>
                    </a:p>
                  </a:txBody>
                  <a:tcPr/>
                </a:tc>
                <a:tc>
                  <a:txBody>
                    <a:bodyPr/>
                    <a:lstStyle/>
                    <a:p>
                      <a:pPr algn="ctr"/>
                      <a:r>
                        <a:rPr lang="en-US" dirty="0" smtClean="0"/>
                        <a:t>2</a:t>
                      </a:r>
                      <a:endParaRPr lang="en-US" dirty="0"/>
                    </a:p>
                  </a:txBody>
                  <a:tcPr/>
                </a:tc>
                <a:tc>
                  <a:txBody>
                    <a:bodyPr/>
                    <a:lstStyle/>
                    <a:p>
                      <a:r>
                        <a:rPr lang="en-US" dirty="0" smtClean="0"/>
                        <a:t>+ 12.3 % *</a:t>
                      </a:r>
                      <a:endParaRPr lang="en-US" dirty="0"/>
                    </a:p>
                  </a:txBody>
                  <a:tcPr/>
                </a:tc>
              </a:tr>
              <a:tr h="368300">
                <a:tc>
                  <a:txBody>
                    <a:bodyPr/>
                    <a:lstStyle/>
                    <a:p>
                      <a:r>
                        <a:rPr lang="en-US" dirty="0" smtClean="0"/>
                        <a:t>Energy</a:t>
                      </a:r>
                      <a:endParaRPr lang="en-US" dirty="0"/>
                    </a:p>
                  </a:txBody>
                  <a:tcPr/>
                </a:tc>
                <a:tc>
                  <a:txBody>
                    <a:bodyPr/>
                    <a:lstStyle/>
                    <a:p>
                      <a:pPr algn="ctr"/>
                      <a:r>
                        <a:rPr lang="en-US" dirty="0" smtClean="0"/>
                        <a:t>13</a:t>
                      </a:r>
                      <a:endParaRPr lang="en-US" dirty="0"/>
                    </a:p>
                  </a:txBody>
                  <a:tcPr/>
                </a:tc>
                <a:tc>
                  <a:txBody>
                    <a:bodyPr/>
                    <a:lstStyle/>
                    <a:p>
                      <a:pPr algn="ctr"/>
                      <a:r>
                        <a:rPr lang="en-US" dirty="0" smtClean="0"/>
                        <a:t>8</a:t>
                      </a:r>
                      <a:endParaRPr lang="en-US" dirty="0"/>
                    </a:p>
                  </a:txBody>
                  <a:tcPr/>
                </a:tc>
                <a:tc>
                  <a:txBody>
                    <a:bodyPr/>
                    <a:lstStyle/>
                    <a:p>
                      <a:pPr algn="ctr"/>
                      <a:r>
                        <a:rPr lang="en-US" dirty="0" smtClean="0"/>
                        <a:t>5</a:t>
                      </a:r>
                      <a:endParaRPr lang="en-US" dirty="0"/>
                    </a:p>
                  </a:txBody>
                  <a:tcPr/>
                </a:tc>
                <a:tc>
                  <a:txBody>
                    <a:bodyPr/>
                    <a:lstStyle/>
                    <a:p>
                      <a:r>
                        <a:rPr lang="en-US" dirty="0" smtClean="0"/>
                        <a:t>+   3.3 %</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87925174"/>
              </p:ext>
            </p:extLst>
          </p:nvPr>
        </p:nvGraphicFramePr>
        <p:xfrm>
          <a:off x="5486399" y="4114800"/>
          <a:ext cx="3333122" cy="1104900"/>
        </p:xfrm>
        <a:graphic>
          <a:graphicData uri="http://schemas.openxmlformats.org/drawingml/2006/table">
            <a:tbl>
              <a:tblPr firstRow="1" bandRow="1">
                <a:tableStyleId>{5C22544A-7EE6-4342-B048-85BDC9FD1C3A}</a:tableStyleId>
              </a:tblPr>
              <a:tblGrid>
                <a:gridCol w="851010"/>
                <a:gridCol w="425505"/>
                <a:gridCol w="425505"/>
                <a:gridCol w="425505"/>
                <a:gridCol w="1205597"/>
              </a:tblGrid>
              <a:tr h="368300">
                <a:tc>
                  <a:txBody>
                    <a:bodyPr/>
                    <a:lstStyle/>
                    <a:p>
                      <a:r>
                        <a:rPr lang="en-US" dirty="0" smtClean="0">
                          <a:solidFill>
                            <a:schemeClr val="tx1"/>
                          </a:solidFill>
                        </a:rPr>
                        <a:t>Issue</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r>
                        <a:rPr lang="en-US" dirty="0" smtClean="0">
                          <a:solidFill>
                            <a:schemeClr val="tx1"/>
                          </a:solidFill>
                        </a:rPr>
                        <a:t>Change</a:t>
                      </a:r>
                      <a:endParaRPr lang="en-US" dirty="0">
                        <a:solidFill>
                          <a:schemeClr val="tx1"/>
                        </a:solidFill>
                      </a:endParaRPr>
                    </a:p>
                  </a:txBody>
                  <a:tcPr/>
                </a:tc>
              </a:tr>
              <a:tr h="368300">
                <a:tc>
                  <a:txBody>
                    <a:bodyPr/>
                    <a:lstStyle/>
                    <a:p>
                      <a:r>
                        <a:rPr lang="en-US" dirty="0" smtClean="0"/>
                        <a:t>Milk</a:t>
                      </a:r>
                      <a:endParaRPr lang="en-US" dirty="0"/>
                    </a:p>
                  </a:txBody>
                  <a:tcPr/>
                </a:tc>
                <a:tc>
                  <a:txBody>
                    <a:bodyPr/>
                    <a:lstStyle/>
                    <a:p>
                      <a:pPr algn="ctr"/>
                      <a:r>
                        <a:rPr lang="en-US" dirty="0" smtClean="0"/>
                        <a:t>11</a:t>
                      </a:r>
                      <a:endParaRPr lang="en-US" dirty="0"/>
                    </a:p>
                  </a:txBody>
                  <a:tcPr/>
                </a:tc>
                <a:tc>
                  <a:txBody>
                    <a:bodyPr/>
                    <a:lstStyle/>
                    <a:p>
                      <a:pPr algn="ctr"/>
                      <a:r>
                        <a:rPr lang="en-US" dirty="0" smtClean="0"/>
                        <a:t>2</a:t>
                      </a:r>
                      <a:endParaRPr lang="en-US" dirty="0"/>
                    </a:p>
                  </a:txBody>
                  <a:tcPr/>
                </a:tc>
                <a:tc>
                  <a:txBody>
                    <a:bodyPr/>
                    <a:lstStyle/>
                    <a:p>
                      <a:pPr algn="ctr"/>
                      <a:r>
                        <a:rPr lang="en-US" dirty="0" smtClean="0"/>
                        <a:t>9</a:t>
                      </a:r>
                      <a:endParaRPr lang="en-US" dirty="0"/>
                    </a:p>
                  </a:txBody>
                  <a:tcPr/>
                </a:tc>
                <a:tc>
                  <a:txBody>
                    <a:bodyPr/>
                    <a:lstStyle/>
                    <a:p>
                      <a:r>
                        <a:rPr lang="en-US" dirty="0" smtClean="0"/>
                        <a:t>- 31.0 % *</a:t>
                      </a:r>
                      <a:endParaRPr lang="en-US" dirty="0"/>
                    </a:p>
                  </a:txBody>
                  <a:tcPr/>
                </a:tc>
              </a:tr>
              <a:tr h="368300">
                <a:tc>
                  <a:txBody>
                    <a:bodyPr/>
                    <a:lstStyle/>
                    <a:p>
                      <a:r>
                        <a:rPr lang="en-US" dirty="0" smtClean="0"/>
                        <a:t>Energy</a:t>
                      </a:r>
                      <a:endParaRPr lang="en-US" dirty="0"/>
                    </a:p>
                  </a:txBody>
                  <a:tcPr/>
                </a:tc>
                <a:tc>
                  <a:txBody>
                    <a:bodyPr/>
                    <a:lstStyle/>
                    <a:p>
                      <a:pPr algn="ctr"/>
                      <a:r>
                        <a:rPr lang="en-US" dirty="0" smtClean="0"/>
                        <a:t>7</a:t>
                      </a:r>
                      <a:endParaRPr lang="en-US" dirty="0"/>
                    </a:p>
                  </a:txBody>
                  <a:tcPr/>
                </a:tc>
                <a:tc>
                  <a:txBody>
                    <a:bodyPr/>
                    <a:lstStyle/>
                    <a:p>
                      <a:pPr algn="ctr"/>
                      <a:r>
                        <a:rPr lang="en-US" dirty="0" smtClean="0"/>
                        <a:t>2</a:t>
                      </a:r>
                      <a:endParaRPr lang="en-US" dirty="0"/>
                    </a:p>
                  </a:txBody>
                  <a:tcPr/>
                </a:tc>
                <a:tc>
                  <a:txBody>
                    <a:bodyPr/>
                    <a:lstStyle/>
                    <a:p>
                      <a:pPr algn="ctr"/>
                      <a:r>
                        <a:rPr lang="en-US" dirty="0" smtClean="0"/>
                        <a:t>5</a:t>
                      </a:r>
                      <a:endParaRPr lang="en-US" dirty="0"/>
                    </a:p>
                  </a:txBody>
                  <a:tcPr/>
                </a:tc>
                <a:tc>
                  <a:txBody>
                    <a:bodyPr/>
                    <a:lstStyle/>
                    <a:p>
                      <a:r>
                        <a:rPr lang="en-US" dirty="0" smtClean="0"/>
                        <a:t>- 27.9 % *</a:t>
                      </a:r>
                      <a:endParaRPr lang="en-US" dirty="0"/>
                    </a:p>
                  </a:txBody>
                  <a:tcPr/>
                </a:tc>
              </a:tr>
            </a:tbl>
          </a:graphicData>
        </a:graphic>
      </p:graphicFrame>
      <p:sp>
        <p:nvSpPr>
          <p:cNvPr id="10" name="TextBox 9"/>
          <p:cNvSpPr txBox="1"/>
          <p:nvPr/>
        </p:nvSpPr>
        <p:spPr>
          <a:xfrm>
            <a:off x="6477000" y="5726081"/>
            <a:ext cx="2359941" cy="338554"/>
          </a:xfrm>
          <a:prstGeom prst="rect">
            <a:avLst/>
          </a:prstGeom>
          <a:noFill/>
        </p:spPr>
        <p:txBody>
          <a:bodyPr wrap="none" rtlCol="0">
            <a:spAutoFit/>
          </a:bodyPr>
          <a:lstStyle/>
          <a:p>
            <a:r>
              <a:rPr lang="en-US" sz="1600" dirty="0" smtClean="0"/>
              <a:t>* Significant at p = 0.05 </a:t>
            </a:r>
            <a:endParaRPr lang="en-US" sz="1600" dirty="0"/>
          </a:p>
        </p:txBody>
      </p:sp>
      <p:sp>
        <p:nvSpPr>
          <p:cNvPr id="2" name="Up Arrow 1"/>
          <p:cNvSpPr/>
          <p:nvPr/>
        </p:nvSpPr>
        <p:spPr>
          <a:xfrm>
            <a:off x="6952938" y="2057400"/>
            <a:ext cx="152400" cy="228600"/>
          </a:xfrm>
          <a:prstGeom prst="up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6876738" y="4179133"/>
            <a:ext cx="152400" cy="2286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flipV="1">
            <a:off x="7391400" y="2048031"/>
            <a:ext cx="152400" cy="2286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flipV="1">
            <a:off x="7315200" y="4179133"/>
            <a:ext cx="152400" cy="228600"/>
          </a:xfrm>
          <a:prstGeom prst="up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45132520"/>
      </p:ext>
    </p:extLst>
  </p:cSld>
  <p:clrMapOvr>
    <a:masterClrMapping/>
  </p:clrMapOvr>
  <p:transition spd="med" advTm="732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9"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 of Trustworthiness</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23</a:t>
            </a:fld>
            <a:endParaRPr lang="en-US" altLang="zh-TW" dirty="0"/>
          </a:p>
        </p:txBody>
      </p:sp>
      <p:sp>
        <p:nvSpPr>
          <p:cNvPr id="46" name="Rounded Rectangle 45"/>
          <p:cNvSpPr/>
          <p:nvPr/>
        </p:nvSpPr>
        <p:spPr>
          <a:xfrm>
            <a:off x="228600" y="1143000"/>
            <a:ext cx="6096000" cy="42672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810000" y="14478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31" name="Rounded Rectangle 30"/>
          <p:cNvSpPr/>
          <p:nvPr/>
        </p:nvSpPr>
        <p:spPr>
          <a:xfrm>
            <a:off x="3733800" y="15240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30" name="Rounded Rectangle 29"/>
          <p:cNvSpPr/>
          <p:nvPr/>
        </p:nvSpPr>
        <p:spPr>
          <a:xfrm>
            <a:off x="3657600" y="16002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6" name="Rounded Rectangle 5"/>
          <p:cNvSpPr/>
          <p:nvPr/>
        </p:nvSpPr>
        <p:spPr>
          <a:xfrm>
            <a:off x="3593233" y="16764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20" name="Rounded Rectangle 19"/>
          <p:cNvSpPr/>
          <p:nvPr/>
        </p:nvSpPr>
        <p:spPr>
          <a:xfrm>
            <a:off x="228600" y="1295400"/>
            <a:ext cx="2362200" cy="14478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04800" y="13716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Source</a:t>
            </a:r>
            <a:endParaRPr lang="en-US" sz="2800" b="1" dirty="0">
              <a:solidFill>
                <a:srgbClr val="002060"/>
              </a:solidFill>
            </a:endParaRPr>
          </a:p>
        </p:txBody>
      </p:sp>
      <p:sp>
        <p:nvSpPr>
          <p:cNvPr id="35" name="Oval 34"/>
          <p:cNvSpPr/>
          <p:nvPr/>
        </p:nvSpPr>
        <p:spPr>
          <a:xfrm>
            <a:off x="381000" y="14478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Source</a:t>
            </a:r>
            <a:endParaRPr lang="en-US" sz="2800" b="1" dirty="0">
              <a:solidFill>
                <a:srgbClr val="002060"/>
              </a:solidFill>
            </a:endParaRPr>
          </a:p>
        </p:txBody>
      </p:sp>
      <p:sp>
        <p:nvSpPr>
          <p:cNvPr id="7" name="Oval 6"/>
          <p:cNvSpPr/>
          <p:nvPr/>
        </p:nvSpPr>
        <p:spPr>
          <a:xfrm>
            <a:off x="457200" y="15240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Source</a:t>
            </a:r>
            <a:endParaRPr lang="en-US" sz="2800" b="1" dirty="0">
              <a:solidFill>
                <a:srgbClr val="002060"/>
              </a:solidFill>
            </a:endParaRPr>
          </a:p>
        </p:txBody>
      </p:sp>
      <p:grpSp>
        <p:nvGrpSpPr>
          <p:cNvPr id="51" name="Group 50"/>
          <p:cNvGrpSpPr/>
          <p:nvPr/>
        </p:nvGrpSpPr>
        <p:grpSpPr>
          <a:xfrm>
            <a:off x="7618185" y="2286000"/>
            <a:ext cx="1298629" cy="1852249"/>
            <a:chOff x="7532158" y="1066490"/>
            <a:chExt cx="1298629" cy="1852249"/>
          </a:xfrm>
        </p:grpSpPr>
        <p:sp>
          <p:nvSpPr>
            <p:cNvPr id="3" name="Rectangle 2"/>
            <p:cNvSpPr/>
            <p:nvPr/>
          </p:nvSpPr>
          <p:spPr>
            <a:xfrm>
              <a:off x="7532158" y="2438400"/>
              <a:ext cx="1288143" cy="480339"/>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6600"/>
                  </a:solidFill>
                </a:rPr>
                <a:t>U</a:t>
              </a:r>
              <a:r>
                <a:rPr lang="en-US" sz="3200" b="1" dirty="0" smtClean="0">
                  <a:solidFill>
                    <a:srgbClr val="FF6600"/>
                  </a:solidFill>
                </a:rPr>
                <a:t>sers</a:t>
              </a:r>
              <a:endParaRPr lang="en-US" sz="3200" b="1" dirty="0">
                <a:solidFill>
                  <a:srgbClr val="FF6600"/>
                </a:solidFill>
              </a:endParaRPr>
            </a:p>
          </p:txBody>
        </p:sp>
        <p:pic>
          <p:nvPicPr>
            <p:cNvPr id="9" name="Picture 2"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2644" y="1066490"/>
              <a:ext cx="1288143" cy="13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lowchart: Multidocument 11"/>
          <p:cNvSpPr/>
          <p:nvPr/>
        </p:nvSpPr>
        <p:spPr>
          <a:xfrm>
            <a:off x="1943100" y="3733218"/>
            <a:ext cx="2171700" cy="1524582"/>
          </a:xfrm>
          <a:prstGeom prst="flowChartMultidocumen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Evidence</a:t>
            </a:r>
          </a:p>
          <a:p>
            <a:pPr algn="ctr"/>
            <a:endParaRPr lang="en-US" dirty="0"/>
          </a:p>
        </p:txBody>
      </p:sp>
      <p:cxnSp>
        <p:nvCxnSpPr>
          <p:cNvPr id="19" name="Straight Arrow Connector 18"/>
          <p:cNvCxnSpPr>
            <a:stCxn id="6" idx="2"/>
            <a:endCxn id="12" idx="0"/>
          </p:cNvCxnSpPr>
          <p:nvPr/>
        </p:nvCxnSpPr>
        <p:spPr>
          <a:xfrm flipH="1">
            <a:off x="3178355" y="2514600"/>
            <a:ext cx="1595978" cy="12186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0"/>
            <a:endCxn id="7" idx="4"/>
          </p:cNvCxnSpPr>
          <p:nvPr/>
        </p:nvCxnSpPr>
        <p:spPr>
          <a:xfrm flipH="1" flipV="1">
            <a:off x="1371600" y="2667000"/>
            <a:ext cx="1806755" cy="10662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1"/>
            <a:endCxn id="7" idx="6"/>
          </p:cNvCxnSpPr>
          <p:nvPr/>
        </p:nvCxnSpPr>
        <p:spPr>
          <a:xfrm flipH="1">
            <a:off x="2286000" y="2095500"/>
            <a:ext cx="1307233" cy="0"/>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6466112" y="2972692"/>
            <a:ext cx="1001487" cy="3728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6873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findings</a:t>
            </a:r>
            <a:endParaRPr lang="en-US" dirty="0"/>
          </a:p>
        </p:txBody>
      </p:sp>
      <p:sp>
        <p:nvSpPr>
          <p:cNvPr id="5" name="Content Placeholder 4"/>
          <p:cNvSpPr>
            <a:spLocks noGrp="1"/>
          </p:cNvSpPr>
          <p:nvPr>
            <p:ph idx="1"/>
          </p:nvPr>
        </p:nvSpPr>
        <p:spPr/>
        <p:txBody>
          <a:bodyPr/>
          <a:lstStyle/>
          <a:p>
            <a:r>
              <a:rPr lang="en-US" dirty="0" smtClean="0"/>
              <a:t>Showing </a:t>
            </a:r>
            <a:r>
              <a:rPr lang="en-US" dirty="0"/>
              <a:t>multiple documents per page </a:t>
            </a:r>
            <a:r>
              <a:rPr lang="en-US" dirty="0" smtClean="0"/>
              <a:t>increases readership.</a:t>
            </a:r>
          </a:p>
          <a:p>
            <a:pPr marL="0" indent="0">
              <a:buNone/>
            </a:pPr>
            <a:r>
              <a:rPr lang="en-US" dirty="0" smtClean="0"/>
              <a:t> </a:t>
            </a:r>
          </a:p>
          <a:p>
            <a:r>
              <a:rPr lang="en-US" dirty="0" smtClean="0"/>
              <a:t>Both </a:t>
            </a:r>
            <a:r>
              <a:rPr lang="en-US" dirty="0"/>
              <a:t>highly-rated and poorly-rated documents perceived to be strongly </a:t>
            </a:r>
            <a:r>
              <a:rPr lang="en-US" dirty="0" smtClean="0"/>
              <a:t>biased.</a:t>
            </a:r>
            <a:endParaRPr lang="en-US" dirty="0"/>
          </a:p>
          <a:p>
            <a:endParaRPr lang="en-US" dirty="0" smtClean="0"/>
          </a:p>
          <a:p>
            <a:r>
              <a:rPr lang="en-US" dirty="0" smtClean="0"/>
              <a:t>Subjects </a:t>
            </a:r>
            <a:r>
              <a:rPr lang="en-US" dirty="0"/>
              <a:t>learned </a:t>
            </a:r>
            <a:r>
              <a:rPr lang="en-US" dirty="0" smtClean="0"/>
              <a:t>more about </a:t>
            </a:r>
            <a:r>
              <a:rPr lang="en-US" dirty="0"/>
              <a:t>topics they did not </a:t>
            </a:r>
            <a:r>
              <a:rPr lang="en-US" dirty="0" smtClean="0"/>
              <a:t>know.</a:t>
            </a:r>
          </a:p>
          <a:p>
            <a:endParaRPr lang="en-US" dirty="0" smtClean="0"/>
          </a:p>
          <a:p>
            <a:r>
              <a:rPr lang="en-US" dirty="0"/>
              <a:t>Subjects changed strongly-held </a:t>
            </a:r>
            <a:r>
              <a:rPr lang="en-US" dirty="0" smtClean="0"/>
              <a:t>biases.</a:t>
            </a:r>
          </a:p>
        </p:txBody>
      </p:sp>
      <p:sp>
        <p:nvSpPr>
          <p:cNvPr id="3" name="Slide Number Placeholder 2"/>
          <p:cNvSpPr>
            <a:spLocks noGrp="1"/>
          </p:cNvSpPr>
          <p:nvPr>
            <p:ph type="sldNum" sz="quarter" idx="11"/>
          </p:nvPr>
        </p:nvSpPr>
        <p:spPr/>
        <p:txBody>
          <a:bodyPr/>
          <a:lstStyle/>
          <a:p>
            <a:pPr>
              <a:defRPr/>
            </a:pPr>
            <a:fld id="{0313E9D8-6076-4115-9373-40F37A4213DC}" type="slidenum">
              <a:rPr lang="en-US" altLang="zh-TW" smtClean="0"/>
              <a:pPr>
                <a:defRPr/>
              </a:pPr>
              <a:t>230</a:t>
            </a:fld>
            <a:endParaRPr lang="en-US" altLang="zh-TW" dirty="0"/>
          </a:p>
        </p:txBody>
      </p:sp>
    </p:spTree>
    <p:extLst>
      <p:ext uri="{BB962C8B-B14F-4D97-AF65-F5344CB8AC3E}">
        <p14:creationId xmlns:p14="http://schemas.microsoft.com/office/powerpoint/2010/main" val="1956574256"/>
      </p:ext>
    </p:extLst>
  </p:cSld>
  <p:clrMapOvr>
    <a:masterClrMapping/>
  </p:clrMapOvr>
  <p:transition spd="med" advTm="8477"/>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91600" cy="533400"/>
          </a:xfrm>
        </p:spPr>
        <p:txBody>
          <a:bodyPr/>
          <a:lstStyle/>
          <a:p>
            <a:r>
              <a:rPr lang="en-US" dirty="0" smtClean="0"/>
              <a:t>Summary: Helping users verify claims</a:t>
            </a:r>
            <a:endParaRPr lang="en-US" dirty="0"/>
          </a:p>
        </p:txBody>
      </p:sp>
      <p:sp>
        <p:nvSpPr>
          <p:cNvPr id="3" name="Content Placeholder 2"/>
          <p:cNvSpPr>
            <a:spLocks noGrp="1"/>
          </p:cNvSpPr>
          <p:nvPr>
            <p:ph idx="1"/>
          </p:nvPr>
        </p:nvSpPr>
        <p:spPr>
          <a:xfrm>
            <a:off x="457200" y="1219200"/>
            <a:ext cx="8534400" cy="4953000"/>
          </a:xfrm>
        </p:spPr>
        <p:txBody>
          <a:bodyPr/>
          <a:lstStyle/>
          <a:p>
            <a:endParaRPr lang="en-US" dirty="0" smtClean="0"/>
          </a:p>
          <a:p>
            <a:r>
              <a:rPr lang="en-US" dirty="0" smtClean="0"/>
              <a:t>User study helped us measure the impact of presenting </a:t>
            </a:r>
            <a:r>
              <a:rPr lang="en-US" b="1" dirty="0" smtClean="0">
                <a:solidFill>
                  <a:srgbClr val="FF0000"/>
                </a:solidFill>
              </a:rPr>
              <a:t>contrastive viewpoints</a:t>
            </a:r>
            <a:r>
              <a:rPr lang="en-US" dirty="0" smtClean="0"/>
              <a:t> </a:t>
            </a:r>
            <a:r>
              <a:rPr lang="en-US" dirty="0"/>
              <a:t>o</a:t>
            </a:r>
            <a:r>
              <a:rPr lang="en-US" dirty="0" smtClean="0"/>
              <a:t>n readership and learning about controversial topics.</a:t>
            </a:r>
          </a:p>
          <a:p>
            <a:endParaRPr lang="en-US" b="1" dirty="0" smtClean="0">
              <a:solidFill>
                <a:srgbClr val="008000"/>
              </a:solidFill>
            </a:endParaRPr>
          </a:p>
          <a:p>
            <a:r>
              <a:rPr lang="en-US" b="1" dirty="0" smtClean="0">
                <a:solidFill>
                  <a:srgbClr val="0000FF"/>
                </a:solidFill>
              </a:rPr>
              <a:t>Display of expertise rating</a:t>
            </a:r>
            <a:r>
              <a:rPr lang="en-US" dirty="0" smtClean="0">
                <a:solidFill>
                  <a:srgbClr val="0000FF"/>
                </a:solidFill>
              </a:rPr>
              <a:t> </a:t>
            </a:r>
            <a:r>
              <a:rPr lang="en-US" dirty="0" smtClean="0"/>
              <a:t>not only affects </a:t>
            </a:r>
            <a:r>
              <a:rPr lang="en-US" b="1" dirty="0" smtClean="0">
                <a:solidFill>
                  <a:srgbClr val="FF0000"/>
                </a:solidFill>
              </a:rPr>
              <a:t>readership</a:t>
            </a:r>
            <a:r>
              <a:rPr lang="en-US" dirty="0" smtClean="0"/>
              <a:t>, but also impacts whether documents are </a:t>
            </a:r>
            <a:r>
              <a:rPr lang="en-US" b="1" dirty="0" smtClean="0">
                <a:solidFill>
                  <a:srgbClr val="FF0000"/>
                </a:solidFill>
              </a:rPr>
              <a:t>perceived to be biased</a:t>
            </a:r>
            <a:r>
              <a:rPr lang="en-US" dirty="0" smtClean="0"/>
              <a:t>.</a:t>
            </a:r>
            <a:endParaRPr lang="en-US" dirty="0"/>
          </a:p>
          <a:p>
            <a:endParaRPr lang="en-US" dirty="0" smtClean="0"/>
          </a:p>
          <a:p>
            <a:endParaRPr lang="en-US" dirty="0" smtClean="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231</a:t>
            </a:fld>
            <a:endParaRPr lang="en-US" altLang="zh-TW" dirty="0"/>
          </a:p>
        </p:txBody>
      </p:sp>
    </p:spTree>
    <p:extLst>
      <p:ext uri="{BB962C8B-B14F-4D97-AF65-F5344CB8AC3E}">
        <p14:creationId xmlns:p14="http://schemas.microsoft.com/office/powerpoint/2010/main" val="2060989408"/>
      </p:ext>
    </p:extLst>
  </p:cSld>
  <p:clrMapOvr>
    <a:masterClrMapping/>
  </p:clrMapOvr>
  <p:transition spd="med" advTm="26029"/>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pPr eaLnBrk="1" hangingPunct="1"/>
            <a:r>
              <a:rPr lang="en-US" dirty="0" smtClean="0"/>
              <a:t>Conclusion</a:t>
            </a:r>
            <a:endParaRPr lang="en-IN" dirty="0" smtClean="0"/>
          </a:p>
        </p:txBody>
      </p:sp>
      <p:sp>
        <p:nvSpPr>
          <p:cNvPr id="4" name="Subtitle 3"/>
          <p:cNvSpPr>
            <a:spLocks noGrp="1"/>
          </p:cNvSpPr>
          <p:nvPr>
            <p:ph type="subTitle" idx="13"/>
          </p:nvPr>
        </p:nvSpPr>
        <p:spPr/>
        <p:txBody>
          <a:bodyPr/>
          <a:lstStyle/>
          <a:p>
            <a:endParaRPr lang="en-US"/>
          </a:p>
        </p:txBody>
      </p:sp>
      <p:sp>
        <p:nvSpPr>
          <p:cNvPr id="5" name="Rectangle 4"/>
          <p:cNvSpPr/>
          <p:nvPr/>
        </p:nvSpPr>
        <p:spPr>
          <a:xfrm>
            <a:off x="1257300" y="1143000"/>
            <a:ext cx="6629400" cy="369332"/>
          </a:xfrm>
          <a:prstGeom prst="rect">
            <a:avLst/>
          </a:prstGeom>
          <a:solidFill>
            <a:srgbClr val="FFFFCC"/>
          </a:solidFill>
          <a:ln w="28575">
            <a:solidFill>
              <a:schemeClr val="bg2"/>
            </a:solid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dirty="0">
                <a:latin typeface="+mn-lt"/>
              </a:rPr>
              <a:t>http://</a:t>
            </a:r>
            <a:r>
              <a:rPr lang="en-US" dirty="0" smtClean="0">
                <a:latin typeface="+mn-lt"/>
              </a:rPr>
              <a:t>l2r.cs.uiuc.edu/Information_Trustworthiness_Tutorial.pptx</a:t>
            </a:r>
            <a:endParaRPr lang="en-US" dirty="0">
              <a:latin typeface="+mn-lt"/>
            </a:endParaRPr>
          </a:p>
        </p:txBody>
      </p:sp>
    </p:spTree>
    <p:extLst>
      <p:ext uri="{BB962C8B-B14F-4D97-AF65-F5344CB8AC3E}">
        <p14:creationId xmlns:p14="http://schemas.microsoft.com/office/powerpoint/2010/main" val="392657818"/>
      </p:ext>
    </p:extLst>
  </p:cSld>
  <p:clrMapOvr>
    <a:masterClrMapping/>
  </p:clrMapOvr>
  <p:transition spd="med"/>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685800" y="5029200"/>
            <a:ext cx="7086600" cy="533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0" name="Content Placeholder 2"/>
          <p:cNvSpPr>
            <a:spLocks noGrp="1"/>
          </p:cNvSpPr>
          <p:nvPr>
            <p:ph idx="4294967295"/>
          </p:nvPr>
        </p:nvSpPr>
        <p:spPr>
          <a:xfrm>
            <a:off x="457200" y="990600"/>
            <a:ext cx="8229600" cy="4953000"/>
          </a:xfrm>
        </p:spPr>
        <p:txBody>
          <a:bodyPr/>
          <a:lstStyle/>
          <a:p>
            <a:endParaRPr lang="en-US" sz="2000" dirty="0" smtClean="0"/>
          </a:p>
          <a:p>
            <a:r>
              <a:rPr lang="en-US" dirty="0" smtClean="0"/>
              <a:t>A lot of research efforts over the last few years target the question of how to </a:t>
            </a:r>
            <a:r>
              <a:rPr lang="en-US" dirty="0" smtClean="0">
                <a:solidFill>
                  <a:srgbClr val="0000FF"/>
                </a:solidFill>
              </a:rPr>
              <a:t>make sense of data.</a:t>
            </a:r>
          </a:p>
          <a:p>
            <a:endParaRPr lang="en-US" dirty="0" smtClean="0">
              <a:solidFill>
                <a:srgbClr val="0033CC"/>
              </a:solidFill>
            </a:endParaRPr>
          </a:p>
          <a:p>
            <a:r>
              <a:rPr lang="en-US" dirty="0" smtClean="0"/>
              <a:t>For the most part, the focus is on unstructured data, and the goal is to </a:t>
            </a:r>
            <a:r>
              <a:rPr lang="en-US" dirty="0" smtClean="0">
                <a:solidFill>
                  <a:srgbClr val="0000FF"/>
                </a:solidFill>
              </a:rPr>
              <a:t>understand what a document says </a:t>
            </a:r>
            <a:r>
              <a:rPr lang="en-US" dirty="0" smtClean="0"/>
              <a:t>with some level of certainty</a:t>
            </a:r>
            <a:r>
              <a:rPr lang="en-US" dirty="0" smtClean="0">
                <a:solidFill>
                  <a:srgbClr val="0000FF"/>
                </a:solidFill>
              </a:rPr>
              <a:t>:</a:t>
            </a:r>
            <a:r>
              <a:rPr lang="en-US" b="0" dirty="0" smtClean="0">
                <a:solidFill>
                  <a:srgbClr val="0000FF"/>
                </a:solidFill>
              </a:rPr>
              <a:t>            [data </a:t>
            </a:r>
            <a:r>
              <a:rPr lang="en-US" b="0" dirty="0">
                <a:solidFill>
                  <a:srgbClr val="0000FF"/>
                </a:solidFill>
                <a:sym typeface="Wingdings" pitchFamily="2" charset="2"/>
              </a:rPr>
              <a:t> meaning] </a:t>
            </a:r>
            <a:endParaRPr lang="en-US" b="0" dirty="0" smtClean="0">
              <a:solidFill>
                <a:srgbClr val="0000FF"/>
              </a:solidFill>
              <a:sym typeface="Wingdings" pitchFamily="2" charset="2"/>
            </a:endParaRPr>
          </a:p>
          <a:p>
            <a:endParaRPr lang="en-US" dirty="0">
              <a:solidFill>
                <a:srgbClr val="0033CC"/>
              </a:solidFill>
              <a:sym typeface="Wingdings" pitchFamily="2" charset="2"/>
            </a:endParaRPr>
          </a:p>
          <a:p>
            <a:pPr marL="342900" lvl="2" indent="-342900">
              <a:buSzPct val="75000"/>
            </a:pPr>
            <a:endParaRPr lang="en-US" sz="2400" b="0" dirty="0" smtClean="0"/>
          </a:p>
          <a:p>
            <a:pPr marL="342900" lvl="2" indent="-342900">
              <a:buSzPct val="75000"/>
            </a:pPr>
            <a:r>
              <a:rPr lang="en-US" sz="2400" b="0" dirty="0" smtClean="0"/>
              <a:t>Only recently we have started to consider the importance of </a:t>
            </a:r>
            <a:r>
              <a:rPr lang="en-US" sz="2400" dirty="0" smtClean="0">
                <a:solidFill>
                  <a:srgbClr val="FF0000"/>
                </a:solidFill>
              </a:rPr>
              <a:t>what</a:t>
            </a:r>
            <a:r>
              <a:rPr lang="en-US" sz="2400" dirty="0" smtClean="0"/>
              <a:t> </a:t>
            </a:r>
            <a:r>
              <a:rPr lang="en-US" sz="2400" dirty="0"/>
              <a:t>should we </a:t>
            </a:r>
            <a:r>
              <a:rPr lang="en-US" sz="2400" dirty="0">
                <a:solidFill>
                  <a:srgbClr val="0000FF"/>
                </a:solidFill>
              </a:rPr>
              <a:t>believe</a:t>
            </a:r>
            <a:r>
              <a:rPr lang="en-US" sz="2400" dirty="0"/>
              <a:t>, and </a:t>
            </a:r>
            <a:r>
              <a:rPr lang="en-US" sz="2400" dirty="0">
                <a:solidFill>
                  <a:srgbClr val="FF0000"/>
                </a:solidFill>
              </a:rPr>
              <a:t>who</a:t>
            </a:r>
            <a:r>
              <a:rPr lang="en-US" sz="2400" dirty="0"/>
              <a:t> should we </a:t>
            </a:r>
            <a:r>
              <a:rPr lang="en-US" sz="2400" dirty="0">
                <a:solidFill>
                  <a:srgbClr val="0000FF"/>
                </a:solidFill>
              </a:rPr>
              <a:t>trust</a:t>
            </a:r>
            <a:r>
              <a:rPr lang="en-US" sz="2400" dirty="0" smtClean="0"/>
              <a:t>?</a:t>
            </a:r>
            <a:endParaRPr lang="en-US" dirty="0" smtClean="0"/>
          </a:p>
        </p:txBody>
      </p:sp>
      <p:sp>
        <p:nvSpPr>
          <p:cNvPr id="37891" name="Title 1"/>
          <p:cNvSpPr>
            <a:spLocks noGrp="1"/>
          </p:cNvSpPr>
          <p:nvPr>
            <p:ph type="title" idx="4294967295"/>
          </p:nvPr>
        </p:nvSpPr>
        <p:spPr/>
        <p:txBody>
          <a:bodyPr/>
          <a:lstStyle/>
          <a:p>
            <a:r>
              <a:rPr lang="en-US" dirty="0" smtClean="0"/>
              <a:t>Knowing what to Believe </a:t>
            </a:r>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233</a:t>
            </a:fld>
            <a:endParaRPr lang="en-US" altLang="zh-TW"/>
          </a:p>
        </p:txBody>
      </p:sp>
    </p:spTree>
    <p:extLst>
      <p:ext uri="{BB962C8B-B14F-4D97-AF65-F5344CB8AC3E}">
        <p14:creationId xmlns:p14="http://schemas.microsoft.com/office/powerpoint/2010/main" val="1071719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Topics Addressed</a:t>
            </a:r>
            <a:endParaRPr lang="en-US" dirty="0"/>
          </a:p>
        </p:txBody>
      </p:sp>
      <p:sp>
        <p:nvSpPr>
          <p:cNvPr id="4" name="Content Placeholder 3"/>
          <p:cNvSpPr>
            <a:spLocks noGrp="1"/>
          </p:cNvSpPr>
          <p:nvPr>
            <p:ph idx="1"/>
          </p:nvPr>
        </p:nvSpPr>
        <p:spPr/>
        <p:txBody>
          <a:bodyPr/>
          <a:lstStyle/>
          <a:p>
            <a:r>
              <a:rPr lang="en-US" dirty="0" smtClean="0"/>
              <a:t>Source-based Trustworthiness</a:t>
            </a:r>
            <a:endParaRPr lang="en-US" dirty="0"/>
          </a:p>
          <a:p>
            <a:endParaRPr lang="en-US" dirty="0" smtClean="0"/>
          </a:p>
          <a:p>
            <a:r>
              <a:rPr lang="en-US" dirty="0" smtClean="0"/>
              <a:t>Basic Trustworthiness Framework </a:t>
            </a:r>
          </a:p>
          <a:p>
            <a:pPr lvl="1"/>
            <a:r>
              <a:rPr lang="en-US" dirty="0" smtClean="0"/>
              <a:t>Basic Fact-finding approaches</a:t>
            </a:r>
          </a:p>
          <a:p>
            <a:pPr lvl="1"/>
            <a:r>
              <a:rPr lang="en-US" dirty="0" smtClean="0"/>
              <a:t>Basic probabilistic approaches</a:t>
            </a:r>
          </a:p>
          <a:p>
            <a:r>
              <a:rPr lang="en-US" dirty="0" smtClean="0"/>
              <a:t>Integrating Textual Evidence</a:t>
            </a:r>
          </a:p>
          <a:p>
            <a:pPr marL="0" indent="0">
              <a:buNone/>
            </a:pPr>
            <a:endParaRPr lang="en-US" dirty="0"/>
          </a:p>
          <a:p>
            <a:r>
              <a:rPr lang="en-US" dirty="0" smtClean="0"/>
              <a:t>Informed Trustworthiness Approaches</a:t>
            </a:r>
          </a:p>
          <a:p>
            <a:pPr lvl="1"/>
            <a:r>
              <a:rPr lang="en-US" dirty="0" smtClean="0"/>
              <a:t>Adding prior knowledge, more information, structure</a:t>
            </a:r>
          </a:p>
          <a:p>
            <a:endParaRPr lang="en-US" dirty="0"/>
          </a:p>
          <a:p>
            <a:r>
              <a:rPr lang="en-US" dirty="0" smtClean="0"/>
              <a:t>Perception and Presentation of Trustworthiness  </a:t>
            </a:r>
            <a:endParaRPr lang="en-US" dirty="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234</a:t>
            </a:fld>
            <a:endParaRPr lang="en-US" altLang="zh-TW" dirty="0"/>
          </a:p>
        </p:txBody>
      </p:sp>
      <p:grpSp>
        <p:nvGrpSpPr>
          <p:cNvPr id="29" name="Group 28"/>
          <p:cNvGrpSpPr/>
          <p:nvPr/>
        </p:nvGrpSpPr>
        <p:grpSpPr>
          <a:xfrm>
            <a:off x="5334000" y="2057400"/>
            <a:ext cx="3733800" cy="1714402"/>
            <a:chOff x="228600" y="1143000"/>
            <a:chExt cx="8688214" cy="4267200"/>
          </a:xfrm>
        </p:grpSpPr>
        <p:sp>
          <p:nvSpPr>
            <p:cNvPr id="30" name="Rounded Rectangle 29"/>
            <p:cNvSpPr/>
            <p:nvPr/>
          </p:nvSpPr>
          <p:spPr>
            <a:xfrm>
              <a:off x="228600" y="1143000"/>
              <a:ext cx="6096000" cy="42672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810000" y="14478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2" name="Rounded Rectangle 31"/>
            <p:cNvSpPr/>
            <p:nvPr/>
          </p:nvSpPr>
          <p:spPr>
            <a:xfrm>
              <a:off x="3733800" y="15240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3" name="Rounded Rectangle 32"/>
            <p:cNvSpPr/>
            <p:nvPr/>
          </p:nvSpPr>
          <p:spPr>
            <a:xfrm>
              <a:off x="3657600" y="16002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4" name="Rounded Rectangle 33"/>
            <p:cNvSpPr/>
            <p:nvPr/>
          </p:nvSpPr>
          <p:spPr>
            <a:xfrm>
              <a:off x="3593233" y="16764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5" name="Oval 34"/>
            <p:cNvSpPr/>
            <p:nvPr/>
          </p:nvSpPr>
          <p:spPr>
            <a:xfrm>
              <a:off x="304800" y="13716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sp>
          <p:nvSpPr>
            <p:cNvPr id="36" name="Oval 35"/>
            <p:cNvSpPr/>
            <p:nvPr/>
          </p:nvSpPr>
          <p:spPr>
            <a:xfrm>
              <a:off x="381000" y="14478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sp>
          <p:nvSpPr>
            <p:cNvPr id="37" name="Oval 36"/>
            <p:cNvSpPr/>
            <p:nvPr/>
          </p:nvSpPr>
          <p:spPr>
            <a:xfrm>
              <a:off x="457200" y="15240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grpSp>
          <p:nvGrpSpPr>
            <p:cNvPr id="38" name="Group 37"/>
            <p:cNvGrpSpPr/>
            <p:nvPr/>
          </p:nvGrpSpPr>
          <p:grpSpPr>
            <a:xfrm>
              <a:off x="7618185" y="2286000"/>
              <a:ext cx="1298629" cy="1852249"/>
              <a:chOff x="7532158" y="1066490"/>
              <a:chExt cx="1298629" cy="1852249"/>
            </a:xfrm>
          </p:grpSpPr>
          <p:sp>
            <p:nvSpPr>
              <p:cNvPr id="44" name="Rectangle 43"/>
              <p:cNvSpPr/>
              <p:nvPr/>
            </p:nvSpPr>
            <p:spPr>
              <a:xfrm>
                <a:off x="7532158" y="2438400"/>
                <a:ext cx="1288143" cy="480339"/>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6600"/>
                  </a:solidFill>
                </a:endParaRPr>
              </a:p>
            </p:txBody>
          </p:sp>
          <p:pic>
            <p:nvPicPr>
              <p:cNvPr id="45" name="Picture 2" descr="C:\Program Files\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2644" y="1066490"/>
                <a:ext cx="1288143" cy="13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Flowchart: Multidocument 38"/>
            <p:cNvSpPr/>
            <p:nvPr/>
          </p:nvSpPr>
          <p:spPr>
            <a:xfrm>
              <a:off x="1943100" y="3733218"/>
              <a:ext cx="2171700" cy="1524582"/>
            </a:xfrm>
            <a:prstGeom prst="flowChartMultidocumen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p:cNvCxnSpPr>
              <a:stCxn id="34" idx="2"/>
              <a:endCxn id="39" idx="0"/>
            </p:cNvCxnSpPr>
            <p:nvPr/>
          </p:nvCxnSpPr>
          <p:spPr>
            <a:xfrm flipH="1">
              <a:off x="3178355" y="2514600"/>
              <a:ext cx="1595978" cy="12186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9" idx="0"/>
              <a:endCxn id="37" idx="4"/>
            </p:cNvCxnSpPr>
            <p:nvPr/>
          </p:nvCxnSpPr>
          <p:spPr>
            <a:xfrm flipH="1" flipV="1">
              <a:off x="1371600" y="2667000"/>
              <a:ext cx="1806755" cy="10662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1"/>
              <a:endCxn id="37" idx="6"/>
            </p:cNvCxnSpPr>
            <p:nvPr/>
          </p:nvCxnSpPr>
          <p:spPr>
            <a:xfrm flipH="1">
              <a:off x="2286000" y="2095500"/>
              <a:ext cx="1307233" cy="0"/>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sp>
          <p:nvSpPr>
            <p:cNvPr id="43" name="Right Arrow 42"/>
            <p:cNvSpPr/>
            <p:nvPr/>
          </p:nvSpPr>
          <p:spPr>
            <a:xfrm>
              <a:off x="6466112" y="2972692"/>
              <a:ext cx="1001487" cy="3728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102796"/>
      </p:ext>
    </p:extLst>
  </p:cSld>
  <p:clrMapOvr>
    <a:masterClrMapping/>
  </p:clrMapOvr>
  <p:transition spd="med"/>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itle 1"/>
          <p:cNvSpPr>
            <a:spLocks noGrp="1"/>
          </p:cNvSpPr>
          <p:nvPr>
            <p:ph type="title"/>
          </p:nvPr>
        </p:nvSpPr>
        <p:spPr>
          <a:xfrm>
            <a:off x="152400" y="457200"/>
            <a:ext cx="8991600" cy="533400"/>
          </a:xfrm>
        </p:spPr>
        <p:txBody>
          <a:bodyPr anchor="t"/>
          <a:lstStyle/>
          <a:p>
            <a:pPr eaLnBrk="1" hangingPunct="1"/>
            <a:r>
              <a:rPr lang="en-US" dirty="0" smtClean="0"/>
              <a:t>Research Questions</a:t>
            </a:r>
            <a:endParaRPr lang="en-IN" sz="1400" dirty="0" smtClean="0">
              <a:solidFill>
                <a:schemeClr val="tx1"/>
              </a:solidFill>
            </a:endParaRPr>
          </a:p>
        </p:txBody>
      </p:sp>
      <p:sp>
        <p:nvSpPr>
          <p:cNvPr id="1298435" name="Content Placeholder 2"/>
          <p:cNvSpPr>
            <a:spLocks noGrp="1"/>
          </p:cNvSpPr>
          <p:nvPr>
            <p:ph idx="1"/>
          </p:nvPr>
        </p:nvSpPr>
        <p:spPr>
          <a:xfrm>
            <a:off x="457200" y="1066800"/>
            <a:ext cx="8458200" cy="4953000"/>
          </a:xfrm>
        </p:spPr>
        <p:txBody>
          <a:bodyPr/>
          <a:lstStyle/>
          <a:p>
            <a:pPr eaLnBrk="1" hangingPunct="1"/>
            <a:r>
              <a:rPr lang="en-US" dirty="0" smtClean="0"/>
              <a:t>1. Trust Metrics</a:t>
            </a:r>
          </a:p>
          <a:p>
            <a:pPr marL="669925" lvl="1" indent="-325438" eaLnBrk="1" hangingPunct="1"/>
            <a:r>
              <a:rPr lang="en-US" dirty="0" smtClean="0">
                <a:solidFill>
                  <a:srgbClr val="0033CC"/>
                </a:solidFill>
              </a:rPr>
              <a:t>(a) What is Trustworthiness?  How do people “understand” it?</a:t>
            </a:r>
          </a:p>
          <a:p>
            <a:pPr marL="669925" lvl="1" indent="-325438" eaLnBrk="1" hangingPunct="1"/>
            <a:r>
              <a:rPr lang="en-US" dirty="0" smtClean="0">
                <a:solidFill>
                  <a:srgbClr val="0033CC"/>
                </a:solidFill>
              </a:rPr>
              <a:t>(b) Accuracy is misleading.  A lot of (trivial) truths do not make a message trustworthy. </a:t>
            </a:r>
          </a:p>
          <a:p>
            <a:pPr marL="269875" indent="-325438" eaLnBrk="1" hangingPunct="1"/>
            <a:r>
              <a:rPr lang="en-US" dirty="0" smtClean="0"/>
              <a:t>2. Algorithmic Framework: Constrained Trustworthiness Models</a:t>
            </a:r>
          </a:p>
          <a:p>
            <a:pPr marL="669925" lvl="1" indent="-325438" eaLnBrk="1" hangingPunct="1"/>
            <a:r>
              <a:rPr lang="en-US" dirty="0" smtClean="0">
                <a:solidFill>
                  <a:srgbClr val="0033CC"/>
                </a:solidFill>
              </a:rPr>
              <a:t>Just voting isn’t good enough</a:t>
            </a:r>
          </a:p>
          <a:p>
            <a:pPr marL="669925" lvl="1" indent="-325438" eaLnBrk="1" hangingPunct="1"/>
            <a:r>
              <a:rPr lang="en-US" dirty="0" smtClean="0">
                <a:solidFill>
                  <a:srgbClr val="0033CC"/>
                </a:solidFill>
              </a:rPr>
              <a:t>Need to incorporate prior beliefs &amp; background knowledge</a:t>
            </a:r>
          </a:p>
          <a:p>
            <a:pPr eaLnBrk="1" hangingPunct="1"/>
            <a:r>
              <a:rPr lang="en-US" dirty="0" smtClean="0"/>
              <a:t>3. Incorporating Evidence for Claims</a:t>
            </a:r>
          </a:p>
          <a:p>
            <a:pPr lvl="1" eaLnBrk="1" hangingPunct="1"/>
            <a:r>
              <a:rPr lang="en-US" dirty="0" smtClean="0">
                <a:solidFill>
                  <a:srgbClr val="0033CC"/>
                </a:solidFill>
              </a:rPr>
              <a:t>Not sufficient to deal with claims and sources</a:t>
            </a:r>
          </a:p>
          <a:p>
            <a:pPr lvl="1" eaLnBrk="1" hangingPunct="1"/>
            <a:r>
              <a:rPr lang="en-US" dirty="0" smtClean="0">
                <a:solidFill>
                  <a:srgbClr val="0033CC"/>
                </a:solidFill>
              </a:rPr>
              <a:t>Need to find (diverse) evidence – </a:t>
            </a:r>
            <a:r>
              <a:rPr lang="en-US" dirty="0">
                <a:solidFill>
                  <a:srgbClr val="0033CC"/>
                </a:solidFill>
              </a:rPr>
              <a:t>n</a:t>
            </a:r>
            <a:r>
              <a:rPr lang="en-US" dirty="0" smtClean="0">
                <a:solidFill>
                  <a:srgbClr val="0033CC"/>
                </a:solidFill>
              </a:rPr>
              <a:t>atural language difficulties </a:t>
            </a:r>
          </a:p>
          <a:p>
            <a:pPr marL="269875" indent="-325438" eaLnBrk="1" hangingPunct="1"/>
            <a:r>
              <a:rPr lang="en-US" dirty="0" smtClean="0"/>
              <a:t>4. Building a Claim-Verification system </a:t>
            </a:r>
          </a:p>
          <a:p>
            <a:pPr marL="669925" lvl="1" indent="-325438" eaLnBrk="1" hangingPunct="1"/>
            <a:r>
              <a:rPr lang="en-US" dirty="0" smtClean="0">
                <a:solidFill>
                  <a:srgbClr val="0033CC"/>
                </a:solidFill>
              </a:rPr>
              <a:t>Automate Claim Verification—find supporting &amp; opposing evidence</a:t>
            </a:r>
          </a:p>
          <a:p>
            <a:pPr marL="669925" lvl="1" indent="-325438" eaLnBrk="1" hangingPunct="1"/>
            <a:r>
              <a:rPr lang="en-US" dirty="0" smtClean="0">
                <a:solidFill>
                  <a:srgbClr val="0033CC"/>
                </a:solidFill>
              </a:rPr>
              <a:t>What do users perceive? How to interact with users?  </a:t>
            </a:r>
          </a:p>
        </p:txBody>
      </p:sp>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235</a:t>
            </a:fld>
            <a:endParaRPr lang="en-US" altLang="zh-TW"/>
          </a:p>
        </p:txBody>
      </p:sp>
      <p:cxnSp>
        <p:nvCxnSpPr>
          <p:cNvPr id="4" name="Straight Connector 3"/>
          <p:cNvCxnSpPr/>
          <p:nvPr/>
        </p:nvCxnSpPr>
        <p:spPr>
          <a:xfrm>
            <a:off x="304800" y="2743200"/>
            <a:ext cx="0" cy="228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67942" y="187404"/>
            <a:ext cx="3450112" cy="400110"/>
          </a:xfrm>
          <a:prstGeom prst="rect">
            <a:avLst/>
          </a:prstGeom>
          <a:solidFill>
            <a:srgbClr val="FFFFCC"/>
          </a:solidFill>
          <a:ln>
            <a:solidFill>
              <a:schemeClr val="bg2"/>
            </a:solidFill>
          </a:ln>
        </p:spPr>
        <p:txBody>
          <a:bodyPr wrap="none" rtlCol="0">
            <a:spAutoFit/>
          </a:bodyPr>
          <a:lstStyle/>
          <a:p>
            <a:r>
              <a:rPr lang="en-US" sz="2000" dirty="0" smtClean="0">
                <a:latin typeface="+mn-lt"/>
              </a:rPr>
              <a:t>We are at only at the beginning</a:t>
            </a:r>
            <a:endParaRPr lang="en-US" sz="2000" dirty="0">
              <a:latin typeface="+mn-lt"/>
            </a:endParaRPr>
          </a:p>
        </p:txBody>
      </p:sp>
      <p:sp>
        <p:nvSpPr>
          <p:cNvPr id="9" name="TextBox 8"/>
          <p:cNvSpPr txBox="1"/>
          <p:nvPr/>
        </p:nvSpPr>
        <p:spPr>
          <a:xfrm>
            <a:off x="4753748" y="663714"/>
            <a:ext cx="3901261" cy="707886"/>
          </a:xfrm>
          <a:prstGeom prst="rect">
            <a:avLst/>
          </a:prstGeom>
          <a:solidFill>
            <a:srgbClr val="FFFFCC"/>
          </a:solidFill>
          <a:ln>
            <a:solidFill>
              <a:schemeClr val="bg2"/>
            </a:solidFill>
          </a:ln>
        </p:spPr>
        <p:txBody>
          <a:bodyPr wrap="none" rtlCol="0">
            <a:spAutoFit/>
          </a:bodyPr>
          <a:lstStyle/>
          <a:p>
            <a:r>
              <a:rPr lang="en-US" sz="2000" dirty="0" smtClean="0">
                <a:latin typeface="+mn-lt"/>
              </a:rPr>
              <a:t>Beyond interesting research issues, </a:t>
            </a:r>
          </a:p>
          <a:p>
            <a:r>
              <a:rPr lang="en-US" sz="2000" dirty="0" smtClean="0">
                <a:latin typeface="+mn-lt"/>
              </a:rPr>
              <a:t>significant societal implications</a:t>
            </a:r>
            <a:endParaRPr lang="en-US" sz="2000" dirty="0">
              <a:latin typeface="+mn-lt"/>
            </a:endParaRPr>
          </a:p>
        </p:txBody>
      </p:sp>
      <p:sp>
        <p:nvSpPr>
          <p:cNvPr id="10" name="TextBox 9"/>
          <p:cNvSpPr txBox="1"/>
          <p:nvPr/>
        </p:nvSpPr>
        <p:spPr>
          <a:xfrm>
            <a:off x="3732732" y="6153090"/>
            <a:ext cx="1678536" cy="461665"/>
          </a:xfrm>
          <a:prstGeom prst="rect">
            <a:avLst/>
          </a:prstGeom>
          <a:solidFill>
            <a:srgbClr val="FFFFCC"/>
          </a:solidFill>
          <a:ln>
            <a:solidFill>
              <a:schemeClr val="bg2"/>
            </a:solidFill>
          </a:ln>
        </p:spPr>
        <p:txBody>
          <a:bodyPr wrap="none" rtlCol="0">
            <a:spAutoFit/>
          </a:bodyPr>
          <a:lstStyle/>
          <a:p>
            <a:r>
              <a:rPr lang="en-US" sz="2400" b="1" dirty="0" smtClean="0">
                <a:latin typeface="+mn-lt"/>
              </a:rPr>
              <a:t>Thank you! </a:t>
            </a:r>
            <a:endParaRPr lang="en-US" sz="2400" b="1" dirty="0">
              <a:latin typeface="+mn-lt"/>
            </a:endParaRPr>
          </a:p>
        </p:txBody>
      </p:sp>
    </p:spTree>
    <p:extLst>
      <p:ext uri="{BB962C8B-B14F-4D97-AF65-F5344CB8AC3E}">
        <p14:creationId xmlns:p14="http://schemas.microsoft.com/office/powerpoint/2010/main" val="17668145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can we do with sources alone?</a:t>
            </a:r>
            <a:endParaRPr lang="en-US" dirty="0"/>
          </a:p>
        </p:txBody>
      </p:sp>
      <p:sp>
        <p:nvSpPr>
          <p:cNvPr id="7" name="Content Placeholder 6"/>
          <p:cNvSpPr>
            <a:spLocks noGrp="1"/>
          </p:cNvSpPr>
          <p:nvPr>
            <p:ph idx="1"/>
          </p:nvPr>
        </p:nvSpPr>
        <p:spPr/>
        <p:txBody>
          <a:bodyPr/>
          <a:lstStyle/>
          <a:p>
            <a:r>
              <a:rPr lang="en-US" dirty="0" smtClean="0"/>
              <a:t>Assumption: Everything that is claimed depends only on who said it. </a:t>
            </a:r>
          </a:p>
          <a:p>
            <a:pPr lvl="1"/>
            <a:r>
              <a:rPr lang="en-US" dirty="0" smtClean="0"/>
              <a:t>Does not depend on the claim or the context</a:t>
            </a:r>
          </a:p>
          <a:p>
            <a:endParaRPr lang="en-US" dirty="0" smtClean="0"/>
          </a:p>
          <a:p>
            <a:r>
              <a:rPr lang="en-US" dirty="0" smtClean="0"/>
              <a:t>Model 1: Use static features of the source</a:t>
            </a:r>
          </a:p>
          <a:p>
            <a:pPr lvl="1"/>
            <a:r>
              <a:rPr lang="en-US" dirty="0" smtClean="0"/>
              <a:t>What features indicate trustworthiness?</a:t>
            </a:r>
          </a:p>
          <a:p>
            <a:r>
              <a:rPr lang="en-US" dirty="0" smtClean="0"/>
              <a:t>Model 2: Source reputation</a:t>
            </a:r>
          </a:p>
          <a:p>
            <a:pPr lvl="1"/>
            <a:r>
              <a:rPr lang="en-US" dirty="0" smtClean="0"/>
              <a:t>Features based on past performance</a:t>
            </a:r>
          </a:p>
          <a:p>
            <a:r>
              <a:rPr lang="en-US" dirty="0" smtClean="0"/>
              <a:t>Model 3: </a:t>
            </a:r>
            <a:r>
              <a:rPr lang="en-US" dirty="0"/>
              <a:t>Analyze the </a:t>
            </a:r>
            <a:r>
              <a:rPr lang="en-US" dirty="0" smtClean="0"/>
              <a:t>source network </a:t>
            </a:r>
            <a:r>
              <a:rPr lang="en-US" dirty="0"/>
              <a:t>(the “link graph”)</a:t>
            </a:r>
          </a:p>
          <a:p>
            <a:pPr lvl="1"/>
            <a:r>
              <a:rPr lang="en-US" dirty="0"/>
              <a:t>Good sources link to each other</a:t>
            </a:r>
          </a:p>
          <a:p>
            <a:pPr marL="0" indent="0">
              <a:buNone/>
            </a:pPr>
            <a:endParaRPr lang="en-US" dirty="0" smtClean="0"/>
          </a:p>
        </p:txBody>
      </p:sp>
      <p:sp>
        <p:nvSpPr>
          <p:cNvPr id="2" name="Slide Number Placeholder 1"/>
          <p:cNvSpPr>
            <a:spLocks noGrp="1"/>
          </p:cNvSpPr>
          <p:nvPr>
            <p:ph type="sldNum" sz="quarter" idx="11"/>
          </p:nvPr>
        </p:nvSpPr>
        <p:spPr/>
        <p:txBody>
          <a:bodyPr/>
          <a:lstStyle/>
          <a:p>
            <a:pPr>
              <a:defRPr/>
            </a:pPr>
            <a:fld id="{0334B46D-1141-4B21-8035-B4B93261CF7D}" type="slidenum">
              <a:rPr lang="en-US" altLang="zh-TW" smtClean="0"/>
              <a:pPr>
                <a:defRPr/>
              </a:pPr>
              <a:t>24</a:t>
            </a:fld>
            <a:endParaRPr lang="en-US" altLang="zh-TW" dirty="0"/>
          </a:p>
        </p:txBody>
      </p:sp>
    </p:spTree>
    <p:extLst>
      <p:ext uri="{BB962C8B-B14F-4D97-AF65-F5344CB8AC3E}">
        <p14:creationId xmlns:p14="http://schemas.microsoft.com/office/powerpoint/2010/main" val="421002077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Identifying trustworthy websites</a:t>
            </a:r>
            <a:endParaRPr lang="en-US" dirty="0"/>
          </a:p>
        </p:txBody>
      </p:sp>
      <p:sp>
        <p:nvSpPr>
          <p:cNvPr id="5" name="Content Placeholder 4"/>
          <p:cNvSpPr>
            <a:spLocks noGrp="1"/>
          </p:cNvSpPr>
          <p:nvPr>
            <p:ph idx="1"/>
          </p:nvPr>
        </p:nvSpPr>
        <p:spPr/>
        <p:txBody>
          <a:bodyPr/>
          <a:lstStyle/>
          <a:p>
            <a:r>
              <a:rPr lang="en-US" dirty="0" smtClean="0"/>
              <a:t>For a website</a:t>
            </a:r>
          </a:p>
          <a:p>
            <a:pPr lvl="1"/>
            <a:r>
              <a:rPr lang="en-US" dirty="0" smtClean="0"/>
              <a:t>What features indicate trustworthiness?</a:t>
            </a:r>
          </a:p>
          <a:p>
            <a:pPr lvl="1"/>
            <a:endParaRPr lang="en-US" dirty="0" smtClean="0"/>
          </a:p>
          <a:p>
            <a:pPr lvl="1"/>
            <a:r>
              <a:rPr lang="en-US" dirty="0" smtClean="0"/>
              <a:t>How </a:t>
            </a:r>
            <a:r>
              <a:rPr lang="en-US" dirty="0"/>
              <a:t>can you automate extracting these features? </a:t>
            </a:r>
          </a:p>
          <a:p>
            <a:pPr lvl="1"/>
            <a:endParaRPr lang="en-US" sz="2800" dirty="0" smtClean="0"/>
          </a:p>
          <a:p>
            <a:r>
              <a:rPr lang="en-US" dirty="0" smtClean="0"/>
              <a:t>Can you learn to distinguish trustworthy websites from others?</a:t>
            </a:r>
          </a:p>
        </p:txBody>
      </p:sp>
      <p:sp>
        <p:nvSpPr>
          <p:cNvPr id="3" name="Slide Number Placeholder 2"/>
          <p:cNvSpPr>
            <a:spLocks noGrp="1"/>
          </p:cNvSpPr>
          <p:nvPr>
            <p:ph type="sldNum" sz="quarter" idx="11"/>
          </p:nvPr>
        </p:nvSpPr>
        <p:spPr/>
        <p:txBody>
          <a:bodyPr/>
          <a:lstStyle/>
          <a:p>
            <a:pPr>
              <a:defRPr/>
            </a:pPr>
            <a:fld id="{0313E9D8-6076-4115-9373-40F37A4213DC}" type="slidenum">
              <a:rPr lang="en-US" altLang="zh-TW" smtClean="0"/>
              <a:pPr>
                <a:defRPr/>
              </a:pPr>
              <a:t>25</a:t>
            </a:fld>
            <a:endParaRPr lang="en-US" altLang="zh-TW" dirty="0"/>
          </a:p>
        </p:txBody>
      </p:sp>
      <p:sp>
        <p:nvSpPr>
          <p:cNvPr id="6" name="TextBox 5"/>
          <p:cNvSpPr txBox="1"/>
          <p:nvPr/>
        </p:nvSpPr>
        <p:spPr>
          <a:xfrm>
            <a:off x="5732611" y="949903"/>
            <a:ext cx="3447675" cy="369332"/>
          </a:xfrm>
          <a:prstGeom prst="rect">
            <a:avLst/>
          </a:prstGeom>
          <a:noFill/>
        </p:spPr>
        <p:txBody>
          <a:bodyPr wrap="none" rtlCol="0">
            <a:spAutoFit/>
          </a:bodyPr>
          <a:lstStyle/>
          <a:p>
            <a:r>
              <a:rPr lang="en-US" dirty="0" smtClean="0">
                <a:latin typeface="+mn-lt"/>
              </a:rPr>
              <a:t>[</a:t>
            </a:r>
            <a:r>
              <a:rPr lang="en-US" dirty="0" err="1" smtClean="0">
                <a:latin typeface="+mn-lt"/>
              </a:rPr>
              <a:t>Sondhi</a:t>
            </a:r>
            <a:r>
              <a:rPr lang="en-US" dirty="0" smtClean="0">
                <a:latin typeface="+mn-lt"/>
              </a:rPr>
              <a:t>, </a:t>
            </a:r>
            <a:r>
              <a:rPr lang="en-US" dirty="0" err="1" smtClean="0">
                <a:latin typeface="+mn-lt"/>
              </a:rPr>
              <a:t>Vydiswaran</a:t>
            </a:r>
            <a:r>
              <a:rPr lang="en-US" dirty="0" smtClean="0">
                <a:latin typeface="+mn-lt"/>
              </a:rPr>
              <a:t> &amp; </a:t>
            </a:r>
            <a:r>
              <a:rPr lang="en-US" dirty="0" err="1" smtClean="0">
                <a:latin typeface="+mn-lt"/>
              </a:rPr>
              <a:t>Zhai</a:t>
            </a:r>
            <a:r>
              <a:rPr lang="en-US" dirty="0" smtClean="0">
                <a:latin typeface="+mn-lt"/>
              </a:rPr>
              <a:t>, 2012]</a:t>
            </a:r>
            <a:endParaRPr lang="en-US" dirty="0">
              <a:latin typeface="+mn-lt"/>
            </a:endParaRPr>
          </a:p>
        </p:txBody>
      </p:sp>
    </p:spTree>
    <p:extLst>
      <p:ext uri="{BB962C8B-B14F-4D97-AF65-F5344CB8AC3E}">
        <p14:creationId xmlns:p14="http://schemas.microsoft.com/office/powerpoint/2010/main" val="6933142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“cure back pain”: Top 10 results</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26</a:t>
            </a:fld>
            <a:endParaRPr lang="en-US" altLang="zh-TW"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14" y="1023353"/>
            <a:ext cx="4439463" cy="3396247"/>
          </a:xfrm>
          <a:prstGeom prst="rect">
            <a:avLst/>
          </a:prstGeom>
          <a:ln>
            <a:solidFill>
              <a:schemeClr val="tx1"/>
            </a:solidFill>
          </a:ln>
        </p:spPr>
      </p:pic>
      <p:sp>
        <p:nvSpPr>
          <p:cNvPr id="14" name="Rounded Rectangle 13"/>
          <p:cNvSpPr/>
          <p:nvPr/>
        </p:nvSpPr>
        <p:spPr>
          <a:xfrm>
            <a:off x="990600" y="1600198"/>
            <a:ext cx="2480034" cy="53340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4201" y="3200398"/>
            <a:ext cx="990600" cy="129540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70634" y="1447800"/>
            <a:ext cx="1329966"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48000"/>
            <a:ext cx="7086600" cy="3193442"/>
          </a:xfrm>
          <a:prstGeom prst="rect">
            <a:avLst/>
          </a:prstGeom>
          <a:ln>
            <a:solidFill>
              <a:schemeClr val="tx1"/>
            </a:solidFill>
          </a:ln>
        </p:spPr>
      </p:pic>
      <p:sp>
        <p:nvSpPr>
          <p:cNvPr id="12" name="TextBox 11"/>
          <p:cNvSpPr txBox="1"/>
          <p:nvPr/>
        </p:nvSpPr>
        <p:spPr>
          <a:xfrm rot="20815019">
            <a:off x="586500" y="3488108"/>
            <a:ext cx="1911101" cy="369332"/>
          </a:xfrm>
          <a:prstGeom prst="rect">
            <a:avLst/>
          </a:prstGeom>
          <a:noFill/>
          <a:ln w="25400">
            <a:solidFill>
              <a:srgbClr val="0070C0"/>
            </a:solidFill>
            <a:prstDash val="solid"/>
          </a:ln>
        </p:spPr>
        <p:txBody>
          <a:bodyPr wrap="none" rtlCol="0">
            <a:spAutoFit/>
          </a:bodyPr>
          <a:lstStyle/>
          <a:p>
            <a:r>
              <a:rPr lang="en-US" b="1" dirty="0" smtClean="0">
                <a:solidFill>
                  <a:srgbClr val="0070C0"/>
                </a:solidFill>
                <a:latin typeface="Lucida Sans" pitchFamily="34" charset="0"/>
              </a:rPr>
              <a:t>health2us.com</a:t>
            </a:r>
            <a:endParaRPr lang="en-US" b="1" dirty="0">
              <a:solidFill>
                <a:srgbClr val="0070C0"/>
              </a:solidFill>
              <a:latin typeface="Lucida Sans" pitchFamily="34" charset="0"/>
            </a:endParaRPr>
          </a:p>
        </p:txBody>
      </p:sp>
      <p:sp>
        <p:nvSpPr>
          <p:cNvPr id="16" name="Oval 15"/>
          <p:cNvSpPr/>
          <p:nvPr/>
        </p:nvSpPr>
        <p:spPr>
          <a:xfrm>
            <a:off x="685800" y="4174624"/>
            <a:ext cx="5105400" cy="4700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1023353"/>
            <a:ext cx="4724400" cy="5476634"/>
          </a:xfrm>
          <a:prstGeom prst="rect">
            <a:avLst/>
          </a:prstGeom>
          <a:ln>
            <a:solidFill>
              <a:schemeClr val="tx1"/>
            </a:solidFill>
          </a:ln>
        </p:spPr>
      </p:pic>
      <p:sp>
        <p:nvSpPr>
          <p:cNvPr id="3" name="Rounded Rectangle 2"/>
          <p:cNvSpPr/>
          <p:nvPr/>
        </p:nvSpPr>
        <p:spPr>
          <a:xfrm>
            <a:off x="4038601" y="4122161"/>
            <a:ext cx="1524000" cy="243103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267200" y="1981199"/>
            <a:ext cx="1524000" cy="53340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81799" y="4474987"/>
            <a:ext cx="2133599" cy="2031325"/>
          </a:xfrm>
          <a:prstGeom prst="rect">
            <a:avLst/>
          </a:prstGeom>
          <a:solidFill>
            <a:schemeClr val="bg1"/>
          </a:solidFill>
          <a:ln w="25400">
            <a:solidFill>
              <a:srgbClr val="FF0000"/>
            </a:solidFill>
            <a:prstDash val="dash"/>
          </a:ln>
        </p:spPr>
        <p:txBody>
          <a:bodyPr wrap="square" rtlCol="0">
            <a:spAutoFit/>
          </a:bodyPr>
          <a:lstStyle/>
          <a:p>
            <a:r>
              <a:rPr lang="en-US" b="1" dirty="0" smtClean="0">
                <a:solidFill>
                  <a:srgbClr val="FF0000"/>
                </a:solidFill>
              </a:rPr>
              <a:t>Content</a:t>
            </a:r>
          </a:p>
          <a:p>
            <a:r>
              <a:rPr lang="en-US" b="1" dirty="0" smtClean="0">
                <a:solidFill>
                  <a:srgbClr val="FF0000"/>
                </a:solidFill>
              </a:rPr>
              <a:t>Presentation</a:t>
            </a:r>
          </a:p>
          <a:p>
            <a:r>
              <a:rPr lang="en-US" b="1" dirty="0">
                <a:solidFill>
                  <a:srgbClr val="FF0000"/>
                </a:solidFill>
              </a:rPr>
              <a:t>Financial interest</a:t>
            </a:r>
          </a:p>
          <a:p>
            <a:r>
              <a:rPr lang="en-US" b="1" dirty="0" smtClean="0">
                <a:solidFill>
                  <a:srgbClr val="FF0000"/>
                </a:solidFill>
              </a:rPr>
              <a:t>Transparency</a:t>
            </a:r>
          </a:p>
          <a:p>
            <a:r>
              <a:rPr lang="en-US" b="1" dirty="0" smtClean="0">
                <a:solidFill>
                  <a:srgbClr val="FF0000"/>
                </a:solidFill>
              </a:rPr>
              <a:t>Complementarity</a:t>
            </a:r>
            <a:endParaRPr lang="en-US" b="1" dirty="0">
              <a:solidFill>
                <a:srgbClr val="FF0000"/>
              </a:solidFill>
            </a:endParaRPr>
          </a:p>
          <a:p>
            <a:r>
              <a:rPr lang="en-US" b="1" dirty="0" smtClean="0">
                <a:solidFill>
                  <a:srgbClr val="FF0000"/>
                </a:solidFill>
              </a:rPr>
              <a:t>Authorship</a:t>
            </a:r>
          </a:p>
          <a:p>
            <a:r>
              <a:rPr lang="en-US" b="1" dirty="0" smtClean="0">
                <a:solidFill>
                  <a:srgbClr val="FF0000"/>
                </a:solidFill>
              </a:rPr>
              <a:t>Privacy</a:t>
            </a:r>
            <a:endParaRPr lang="en-US" b="1" dirty="0">
              <a:solidFill>
                <a:srgbClr val="FF0000"/>
              </a:solidFill>
            </a:endParaRPr>
          </a:p>
        </p:txBody>
      </p:sp>
    </p:spTree>
    <p:extLst>
      <p:ext uri="{BB962C8B-B14F-4D97-AF65-F5344CB8AC3E}">
        <p14:creationId xmlns:p14="http://schemas.microsoft.com/office/powerpoint/2010/main" val="33968350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
                                            <p:txEl>
                                              <p:pRg st="0" end="0"/>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
                                            <p:txEl>
                                              <p:pRg st="1" end="1"/>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
                                            <p:txEl>
                                              <p:pRg st="2" end="2"/>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
                                            <p:txEl>
                                              <p:pRg st="3" end="3"/>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xEl>
                                              <p:pRg st="1" end="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
                                            <p:txEl>
                                              <p:pRg st="3" end="3"/>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1" grpId="0" animBg="1"/>
      <p:bldP spid="12" grpId="0" animBg="1"/>
      <p:bldP spid="16" grpId="0" animBg="1"/>
      <p:bldP spid="3" grpId="0" animBg="1"/>
      <p:bldP spid="15" grpId="0" animBg="1"/>
      <p:bldP spid="5" grpId="0" animBg="1"/>
      <p:bldP spid="5" grpId="1" animBg="1"/>
      <p:bldP spid="5"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Trustworthiness features</a:t>
            </a:r>
            <a:endParaRPr lang="en-US" dirty="0"/>
          </a:p>
        </p:txBody>
      </p:sp>
      <p:sp>
        <p:nvSpPr>
          <p:cNvPr id="3" name="Content Placeholder 2"/>
          <p:cNvSpPr>
            <a:spLocks noGrp="1"/>
          </p:cNvSpPr>
          <p:nvPr>
            <p:ph sz="half" idx="1"/>
          </p:nvPr>
        </p:nvSpPr>
        <p:spPr>
          <a:xfrm>
            <a:off x="457200" y="1143000"/>
            <a:ext cx="4038600" cy="4953000"/>
          </a:xfrm>
        </p:spPr>
        <p:txBody>
          <a:bodyPr/>
          <a:lstStyle/>
          <a:p>
            <a:pPr marL="0" indent="0">
              <a:buNone/>
            </a:pPr>
            <a:r>
              <a:rPr lang="en-US" sz="2400" b="1" dirty="0" smtClean="0">
                <a:solidFill>
                  <a:srgbClr val="FF0000"/>
                </a:solidFill>
              </a:rPr>
              <a:t>HON code Principles</a:t>
            </a:r>
          </a:p>
          <a:p>
            <a:r>
              <a:rPr lang="en-US" sz="2400" dirty="0" smtClean="0"/>
              <a:t>Authoritative</a:t>
            </a:r>
          </a:p>
          <a:p>
            <a:r>
              <a:rPr lang="en-US" sz="2400" dirty="0" smtClean="0"/>
              <a:t>Complementarity</a:t>
            </a:r>
          </a:p>
          <a:p>
            <a:r>
              <a:rPr lang="en-US" sz="2400" dirty="0" smtClean="0"/>
              <a:t>Privacy</a:t>
            </a:r>
          </a:p>
          <a:p>
            <a:r>
              <a:rPr lang="en-US" sz="2400" dirty="0" smtClean="0"/>
              <a:t>Attribution</a:t>
            </a:r>
          </a:p>
          <a:p>
            <a:r>
              <a:rPr lang="en-US" sz="2400" dirty="0" smtClean="0"/>
              <a:t>Justifiability</a:t>
            </a:r>
          </a:p>
          <a:p>
            <a:r>
              <a:rPr lang="en-US" sz="2400" dirty="0" smtClean="0"/>
              <a:t>Transparency</a:t>
            </a:r>
          </a:p>
          <a:p>
            <a:r>
              <a:rPr lang="en-US" sz="2400" dirty="0" smtClean="0"/>
              <a:t>Financial disclosure</a:t>
            </a:r>
          </a:p>
          <a:p>
            <a:r>
              <a:rPr lang="en-US" sz="2400" dirty="0" smtClean="0"/>
              <a:t>Advertising policy</a:t>
            </a:r>
            <a:endParaRPr lang="en-US" sz="2400" dirty="0"/>
          </a:p>
        </p:txBody>
      </p:sp>
      <p:sp>
        <p:nvSpPr>
          <p:cNvPr id="9" name="Content Placeholder 8"/>
          <p:cNvSpPr>
            <a:spLocks noGrp="1"/>
          </p:cNvSpPr>
          <p:nvPr>
            <p:ph sz="half" idx="2"/>
          </p:nvPr>
        </p:nvSpPr>
        <p:spPr>
          <a:xfrm>
            <a:off x="4648200" y="1143000"/>
            <a:ext cx="4038600" cy="4495800"/>
          </a:xfrm>
        </p:spPr>
        <p:txBody>
          <a:bodyPr/>
          <a:lstStyle/>
          <a:p>
            <a:pPr marL="0" indent="0">
              <a:buNone/>
            </a:pPr>
            <a:r>
              <a:rPr lang="en-US" sz="2400" b="1" dirty="0" smtClean="0">
                <a:solidFill>
                  <a:srgbClr val="FF0000"/>
                </a:solidFill>
              </a:rPr>
              <a:t>Our model (automated)</a:t>
            </a:r>
            <a:endParaRPr lang="en-US" sz="2400" dirty="0" smtClean="0"/>
          </a:p>
          <a:p>
            <a:r>
              <a:rPr lang="en-US" sz="2400" dirty="0" smtClean="0"/>
              <a:t>Link-based features</a:t>
            </a:r>
          </a:p>
          <a:p>
            <a:pPr lvl="1"/>
            <a:r>
              <a:rPr lang="en-US" sz="2000" dirty="0" smtClean="0"/>
              <a:t>Transparency</a:t>
            </a:r>
          </a:p>
          <a:p>
            <a:pPr lvl="1"/>
            <a:r>
              <a:rPr lang="en-US" sz="2000" dirty="0" smtClean="0"/>
              <a:t>Privacy Policy</a:t>
            </a:r>
          </a:p>
          <a:p>
            <a:pPr lvl="1"/>
            <a:r>
              <a:rPr lang="en-US" sz="2000" dirty="0" smtClean="0"/>
              <a:t>Advertising links</a:t>
            </a:r>
            <a:endParaRPr lang="en-US" sz="2000" dirty="0"/>
          </a:p>
          <a:p>
            <a:r>
              <a:rPr lang="en-US" sz="2400" dirty="0" smtClean="0"/>
              <a:t>Page-based features</a:t>
            </a:r>
          </a:p>
          <a:p>
            <a:pPr lvl="1"/>
            <a:r>
              <a:rPr lang="en-US" sz="2000" dirty="0" smtClean="0"/>
              <a:t>Commercial words</a:t>
            </a:r>
          </a:p>
          <a:p>
            <a:pPr lvl="1"/>
            <a:r>
              <a:rPr lang="en-US" sz="2000" dirty="0" smtClean="0"/>
              <a:t>Content words</a:t>
            </a:r>
          </a:p>
          <a:p>
            <a:pPr lvl="1"/>
            <a:r>
              <a:rPr lang="en-US" sz="2000" dirty="0" smtClean="0"/>
              <a:t>Presentation</a:t>
            </a:r>
            <a:endParaRPr lang="en-US" sz="2000" dirty="0"/>
          </a:p>
          <a:p>
            <a:r>
              <a:rPr lang="en-US" sz="2400" dirty="0" smtClean="0"/>
              <a:t>Website-based features</a:t>
            </a:r>
          </a:p>
          <a:p>
            <a:pPr lvl="1"/>
            <a:r>
              <a:rPr lang="en-US" sz="2000" dirty="0"/>
              <a:t>P</a:t>
            </a:r>
            <a:r>
              <a:rPr lang="en-US" sz="2000" dirty="0" smtClean="0"/>
              <a:t>age Rank</a:t>
            </a:r>
            <a:endParaRPr lang="en-US" sz="2000"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27</a:t>
            </a:fld>
            <a:endParaRPr lang="en-US" altLang="zh-TW" dirty="0"/>
          </a:p>
        </p:txBody>
      </p:sp>
    </p:spTree>
    <p:extLst>
      <p:ext uri="{BB962C8B-B14F-4D97-AF65-F5344CB8AC3E}">
        <p14:creationId xmlns:p14="http://schemas.microsoft.com/office/powerpoint/2010/main" val="18936263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533400"/>
          </a:xfrm>
        </p:spPr>
        <p:txBody>
          <a:bodyPr/>
          <a:lstStyle/>
          <a:p>
            <a:r>
              <a:rPr lang="en-US" dirty="0" smtClean="0"/>
              <a:t>Medical trustworthiness methodology</a:t>
            </a:r>
            <a:endParaRPr lang="en-US" dirty="0"/>
          </a:p>
        </p:txBody>
      </p:sp>
      <p:sp>
        <p:nvSpPr>
          <p:cNvPr id="5" name="Content Placeholder 4"/>
          <p:cNvSpPr>
            <a:spLocks noGrp="1"/>
          </p:cNvSpPr>
          <p:nvPr>
            <p:ph idx="1"/>
          </p:nvPr>
        </p:nvSpPr>
        <p:spPr/>
        <p:txBody>
          <a:bodyPr/>
          <a:lstStyle/>
          <a:p>
            <a:pPr marL="0" indent="0">
              <a:buNone/>
            </a:pPr>
            <a:r>
              <a:rPr lang="en-US" sz="2800" dirty="0" smtClean="0"/>
              <a:t>Learning trustworthiness</a:t>
            </a:r>
          </a:p>
          <a:p>
            <a:r>
              <a:rPr lang="en-US" dirty="0" smtClean="0"/>
              <a:t>For a (medical) website</a:t>
            </a:r>
          </a:p>
          <a:p>
            <a:pPr lvl="1"/>
            <a:r>
              <a:rPr lang="en-US" dirty="0" smtClean="0"/>
              <a:t>What features indicate trustworthiness?</a:t>
            </a:r>
          </a:p>
          <a:p>
            <a:pPr lvl="1"/>
            <a:endParaRPr lang="en-US" dirty="0" smtClean="0"/>
          </a:p>
          <a:p>
            <a:pPr lvl="1"/>
            <a:r>
              <a:rPr lang="en-US" dirty="0" smtClean="0"/>
              <a:t>How </a:t>
            </a:r>
            <a:r>
              <a:rPr lang="en-US" dirty="0"/>
              <a:t>can you automate extracting these features? </a:t>
            </a:r>
          </a:p>
          <a:p>
            <a:pPr lvl="1"/>
            <a:endParaRPr lang="en-US" dirty="0" smtClean="0"/>
          </a:p>
          <a:p>
            <a:r>
              <a:rPr lang="en-US" dirty="0" smtClean="0"/>
              <a:t>Can you learn to distinguish trustworthy websites from others?</a:t>
            </a:r>
          </a:p>
          <a:p>
            <a:endParaRPr lang="en-US" dirty="0" smtClean="0"/>
          </a:p>
        </p:txBody>
      </p:sp>
      <p:sp>
        <p:nvSpPr>
          <p:cNvPr id="3" name="Slide Number Placeholder 2"/>
          <p:cNvSpPr>
            <a:spLocks noGrp="1"/>
          </p:cNvSpPr>
          <p:nvPr>
            <p:ph type="sldNum" sz="quarter" idx="11"/>
          </p:nvPr>
        </p:nvSpPr>
        <p:spPr/>
        <p:txBody>
          <a:bodyPr/>
          <a:lstStyle/>
          <a:p>
            <a:pPr>
              <a:defRPr/>
            </a:pPr>
            <a:fld id="{0313E9D8-6076-4115-9373-40F37A4213DC}" type="slidenum">
              <a:rPr lang="en-US" altLang="zh-TW" smtClean="0"/>
              <a:pPr>
                <a:defRPr/>
              </a:pPr>
              <a:t>28</a:t>
            </a:fld>
            <a:endParaRPr lang="en-US" altLang="zh-TW" dirty="0"/>
          </a:p>
        </p:txBody>
      </p:sp>
      <p:sp>
        <p:nvSpPr>
          <p:cNvPr id="6" name="TextBox 5"/>
          <p:cNvSpPr txBox="1"/>
          <p:nvPr/>
        </p:nvSpPr>
        <p:spPr>
          <a:xfrm>
            <a:off x="5091433" y="3997723"/>
            <a:ext cx="582275" cy="369332"/>
          </a:xfrm>
          <a:prstGeom prst="rect">
            <a:avLst/>
          </a:prstGeom>
          <a:noFill/>
        </p:spPr>
        <p:txBody>
          <a:bodyPr wrap="none" rtlCol="0">
            <a:spAutoFit/>
          </a:bodyPr>
          <a:lstStyle/>
          <a:p>
            <a:r>
              <a:rPr lang="en-US" b="1" dirty="0" smtClean="0">
                <a:solidFill>
                  <a:srgbClr val="FF0000"/>
                </a:solidFill>
              </a:rPr>
              <a:t>Yes</a:t>
            </a:r>
            <a:endParaRPr lang="en-US" b="1" dirty="0">
              <a:solidFill>
                <a:srgbClr val="FF0000"/>
              </a:solidFill>
            </a:endParaRPr>
          </a:p>
        </p:txBody>
      </p:sp>
      <p:sp>
        <p:nvSpPr>
          <p:cNvPr id="7" name="TextBox 6"/>
          <p:cNvSpPr txBox="1"/>
          <p:nvPr/>
        </p:nvSpPr>
        <p:spPr>
          <a:xfrm>
            <a:off x="5091433" y="2508328"/>
            <a:ext cx="2706190" cy="400110"/>
          </a:xfrm>
          <a:prstGeom prst="rect">
            <a:avLst/>
          </a:prstGeom>
          <a:noFill/>
        </p:spPr>
        <p:txBody>
          <a:bodyPr wrap="none" rtlCol="0">
            <a:spAutoFit/>
          </a:bodyPr>
          <a:lstStyle/>
          <a:p>
            <a:r>
              <a:rPr lang="en-US" sz="2000" b="1" dirty="0" smtClean="0">
                <a:solidFill>
                  <a:srgbClr val="FF0000"/>
                </a:solidFill>
              </a:rPr>
              <a:t>HON code principles</a:t>
            </a:r>
            <a:endParaRPr lang="en-US" sz="2000" b="1" dirty="0">
              <a:solidFill>
                <a:srgbClr val="FF0000"/>
              </a:solidFill>
            </a:endParaRPr>
          </a:p>
        </p:txBody>
      </p:sp>
      <p:sp>
        <p:nvSpPr>
          <p:cNvPr id="8" name="TextBox 7"/>
          <p:cNvSpPr txBox="1"/>
          <p:nvPr/>
        </p:nvSpPr>
        <p:spPr>
          <a:xfrm>
            <a:off x="5091433" y="3228281"/>
            <a:ext cx="3015569" cy="400110"/>
          </a:xfrm>
          <a:prstGeom prst="rect">
            <a:avLst/>
          </a:prstGeom>
          <a:noFill/>
        </p:spPr>
        <p:txBody>
          <a:bodyPr wrap="none" rtlCol="0">
            <a:spAutoFit/>
          </a:bodyPr>
          <a:lstStyle/>
          <a:p>
            <a:r>
              <a:rPr lang="en-US" sz="2000" b="1" dirty="0" smtClean="0">
                <a:solidFill>
                  <a:srgbClr val="FF0000"/>
                </a:solidFill>
              </a:rPr>
              <a:t>link, page, site features</a:t>
            </a:r>
            <a:endParaRPr lang="en-US" sz="2000" b="1" dirty="0">
              <a:solidFill>
                <a:srgbClr val="FF0000"/>
              </a:solidFill>
            </a:endParaRPr>
          </a:p>
        </p:txBody>
      </p:sp>
    </p:spTree>
    <p:extLst>
      <p:ext uri="{BB962C8B-B14F-4D97-AF65-F5344CB8AC3E}">
        <p14:creationId xmlns:p14="http://schemas.microsoft.com/office/powerpoint/2010/main" val="21243349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91600" cy="533400"/>
          </a:xfrm>
        </p:spPr>
        <p:txBody>
          <a:bodyPr/>
          <a:lstStyle/>
          <a:p>
            <a:r>
              <a:rPr lang="en-US" dirty="0" smtClean="0"/>
              <a:t>Medical trustworthiness methodology (2)</a:t>
            </a:r>
            <a:endParaRPr lang="en-US" dirty="0"/>
          </a:p>
        </p:txBody>
      </p:sp>
      <p:sp>
        <p:nvSpPr>
          <p:cNvPr id="5" name="Content Placeholder 4"/>
          <p:cNvSpPr>
            <a:spLocks noGrp="1"/>
          </p:cNvSpPr>
          <p:nvPr>
            <p:ph idx="1"/>
          </p:nvPr>
        </p:nvSpPr>
        <p:spPr>
          <a:xfrm>
            <a:off x="457200" y="1219200"/>
            <a:ext cx="8534400" cy="4953000"/>
          </a:xfrm>
        </p:spPr>
        <p:txBody>
          <a:bodyPr/>
          <a:lstStyle/>
          <a:p>
            <a:pPr marL="0" indent="0">
              <a:buNone/>
            </a:pPr>
            <a:r>
              <a:rPr lang="en-US" sz="2800" dirty="0"/>
              <a:t>Incorporating trustworthiness in retrieval </a:t>
            </a:r>
          </a:p>
          <a:p>
            <a:r>
              <a:rPr lang="en-US" dirty="0"/>
              <a:t>How do you bias results to prefer trustworthy websites</a:t>
            </a:r>
            <a:r>
              <a:rPr lang="en-US" dirty="0" smtClean="0"/>
              <a:t>?</a:t>
            </a:r>
          </a:p>
          <a:p>
            <a:endParaRPr lang="en-US" dirty="0" smtClean="0"/>
          </a:p>
          <a:p>
            <a:endParaRPr lang="en-US" dirty="0" smtClean="0"/>
          </a:p>
          <a:p>
            <a:r>
              <a:rPr lang="en-US" dirty="0" smtClean="0"/>
              <a:t>Evaluation Methodology</a:t>
            </a:r>
          </a:p>
          <a:p>
            <a:pPr lvl="1"/>
            <a:r>
              <a:rPr lang="en-US" dirty="0" smtClean="0"/>
              <a:t>Use Google to get top 10 results</a:t>
            </a:r>
          </a:p>
          <a:p>
            <a:pPr lvl="1"/>
            <a:r>
              <a:rPr lang="en-US" dirty="0" smtClean="0"/>
              <a:t>Manually rate the results (“Gold standard”)</a:t>
            </a:r>
          </a:p>
          <a:p>
            <a:pPr lvl="1"/>
            <a:r>
              <a:rPr lang="en-US" dirty="0" smtClean="0"/>
              <a:t>Re-rank results by combining with SVM classifier results</a:t>
            </a:r>
          </a:p>
          <a:p>
            <a:pPr lvl="1"/>
            <a:r>
              <a:rPr lang="en-US" dirty="0" smtClean="0"/>
              <a:t>Evaluate the initial ranking and the re-ranking against the Gold standard</a:t>
            </a:r>
          </a:p>
        </p:txBody>
      </p:sp>
      <p:sp>
        <p:nvSpPr>
          <p:cNvPr id="3" name="Slide Number Placeholder 2"/>
          <p:cNvSpPr>
            <a:spLocks noGrp="1"/>
          </p:cNvSpPr>
          <p:nvPr>
            <p:ph type="sldNum" sz="quarter" idx="11"/>
          </p:nvPr>
        </p:nvSpPr>
        <p:spPr/>
        <p:txBody>
          <a:bodyPr/>
          <a:lstStyle/>
          <a:p>
            <a:pPr>
              <a:defRPr/>
            </a:pPr>
            <a:fld id="{0313E9D8-6076-4115-9373-40F37A4213DC}" type="slidenum">
              <a:rPr lang="en-US" altLang="zh-TW" smtClean="0"/>
              <a:pPr>
                <a:defRPr/>
              </a:pPr>
              <a:t>29</a:t>
            </a:fld>
            <a:endParaRPr lang="en-US" altLang="zh-TW" dirty="0"/>
          </a:p>
        </p:txBody>
      </p:sp>
      <p:sp>
        <p:nvSpPr>
          <p:cNvPr id="10" name="TextBox 9"/>
          <p:cNvSpPr txBox="1"/>
          <p:nvPr/>
        </p:nvSpPr>
        <p:spPr>
          <a:xfrm>
            <a:off x="2639370" y="2106763"/>
            <a:ext cx="5486400" cy="400110"/>
          </a:xfrm>
          <a:prstGeom prst="rect">
            <a:avLst/>
          </a:prstGeom>
          <a:noFill/>
        </p:spPr>
        <p:txBody>
          <a:bodyPr wrap="square" rtlCol="0">
            <a:spAutoFit/>
          </a:bodyPr>
          <a:lstStyle/>
          <a:p>
            <a:r>
              <a:rPr lang="en-US" sz="2000" b="1" dirty="0" smtClean="0">
                <a:solidFill>
                  <a:srgbClr val="002060"/>
                </a:solidFill>
              </a:rPr>
              <a:t>Learned SVM and used it to re-rank results</a:t>
            </a:r>
            <a:endParaRPr lang="en-US" sz="2000" b="1" dirty="0">
              <a:solidFill>
                <a:srgbClr val="002060"/>
              </a:solidFill>
            </a:endParaRPr>
          </a:p>
        </p:txBody>
      </p:sp>
    </p:spTree>
    <p:extLst>
      <p:ext uri="{BB962C8B-B14F-4D97-AF65-F5344CB8AC3E}">
        <p14:creationId xmlns:p14="http://schemas.microsoft.com/office/powerpoint/2010/main" val="7459747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Content Placeholder 2"/>
          <p:cNvSpPr>
            <a:spLocks noGrp="1"/>
          </p:cNvSpPr>
          <p:nvPr>
            <p:ph idx="4294967295"/>
          </p:nvPr>
        </p:nvSpPr>
        <p:spPr>
          <a:xfrm>
            <a:off x="457200" y="914400"/>
            <a:ext cx="8229600" cy="4953000"/>
          </a:xfrm>
        </p:spPr>
        <p:txBody>
          <a:bodyPr/>
          <a:lstStyle/>
          <a:p>
            <a:endParaRPr lang="en-US" dirty="0" smtClean="0"/>
          </a:p>
          <a:p>
            <a:r>
              <a:rPr lang="en-US" dirty="0" smtClean="0"/>
              <a:t>The advent of the Information Age and the Web</a:t>
            </a:r>
          </a:p>
          <a:p>
            <a:pPr lvl="1"/>
            <a:r>
              <a:rPr lang="en-US" sz="2400" dirty="0" smtClean="0"/>
              <a:t>Overwhelming quantity of information</a:t>
            </a:r>
          </a:p>
          <a:p>
            <a:pPr lvl="1"/>
            <a:r>
              <a:rPr lang="en-US" sz="2400" dirty="0" smtClean="0"/>
              <a:t>But uncertain quality.</a:t>
            </a:r>
          </a:p>
          <a:p>
            <a:pPr lvl="2"/>
            <a:r>
              <a:rPr lang="en-US" sz="2400" dirty="0" smtClean="0"/>
              <a:t>Collaborative media</a:t>
            </a:r>
          </a:p>
          <a:p>
            <a:pPr lvl="3"/>
            <a:r>
              <a:rPr lang="en-US" sz="2000" dirty="0" smtClean="0"/>
              <a:t>Blogs</a:t>
            </a:r>
          </a:p>
          <a:p>
            <a:pPr lvl="3"/>
            <a:r>
              <a:rPr lang="en-US" sz="2000" dirty="0" smtClean="0"/>
              <a:t>Wikis</a:t>
            </a:r>
          </a:p>
          <a:p>
            <a:pPr lvl="3"/>
            <a:r>
              <a:rPr lang="en-US" sz="2000" dirty="0" smtClean="0"/>
              <a:t>Tweets</a:t>
            </a:r>
          </a:p>
          <a:p>
            <a:pPr lvl="3"/>
            <a:r>
              <a:rPr lang="en-US" sz="2000" dirty="0" smtClean="0"/>
              <a:t>Message boards</a:t>
            </a:r>
          </a:p>
          <a:p>
            <a:pPr lvl="2"/>
            <a:endParaRPr lang="en-US" sz="2400" dirty="0" smtClean="0"/>
          </a:p>
          <a:p>
            <a:pPr lvl="2"/>
            <a:r>
              <a:rPr lang="en-US" sz="2400" dirty="0" smtClean="0"/>
              <a:t>Established media are losing market share</a:t>
            </a:r>
          </a:p>
          <a:p>
            <a:pPr lvl="3"/>
            <a:r>
              <a:rPr lang="en-US" sz="2000" dirty="0" smtClean="0"/>
              <a:t>Reduced fact-checking</a:t>
            </a:r>
          </a:p>
          <a:p>
            <a:pPr marL="0" indent="0" eaLnBrk="1" hangingPunct="1">
              <a:lnSpc>
                <a:spcPct val="90000"/>
              </a:lnSpc>
              <a:buNone/>
            </a:pPr>
            <a:endParaRPr lang="en-US" sz="2800" dirty="0" smtClean="0">
              <a:solidFill>
                <a:srgbClr val="FF0000"/>
              </a:solidFill>
            </a:endParaRPr>
          </a:p>
          <a:p>
            <a:pPr lvl="2"/>
            <a:endParaRPr lang="en-US" sz="2000" dirty="0" smtClean="0"/>
          </a:p>
        </p:txBody>
      </p:sp>
      <p:sp>
        <p:nvSpPr>
          <p:cNvPr id="37891" name="Title 1"/>
          <p:cNvSpPr>
            <a:spLocks noGrp="1"/>
          </p:cNvSpPr>
          <p:nvPr>
            <p:ph type="title" idx="4294967295"/>
          </p:nvPr>
        </p:nvSpPr>
        <p:spPr/>
        <p:txBody>
          <a:bodyPr/>
          <a:lstStyle/>
          <a:p>
            <a:r>
              <a:rPr lang="en-US" dirty="0" smtClean="0"/>
              <a:t>Knowing what to Believe </a:t>
            </a:r>
          </a:p>
        </p:txBody>
      </p:sp>
      <p:pic>
        <p:nvPicPr>
          <p:cNvPr id="140292" name="Picture 9"/>
          <p:cNvPicPr>
            <a:picLocks noChangeAspect="1" noChangeArrowheads="1"/>
          </p:cNvPicPr>
          <p:nvPr/>
        </p:nvPicPr>
        <p:blipFill>
          <a:blip r:embed="rId3">
            <a:extLst>
              <a:ext uri="{28A0092B-C50C-407E-A947-70E740481C1C}">
                <a14:useLocalDpi xmlns:a14="http://schemas.microsoft.com/office/drawing/2010/main" val="0"/>
              </a:ext>
            </a:extLst>
          </a:blip>
          <a:srcRect t="21333" b="25333"/>
          <a:stretch>
            <a:fillRect/>
          </a:stretch>
        </p:blipFill>
        <p:spPr bwMode="auto">
          <a:xfrm>
            <a:off x="4419600" y="2438400"/>
            <a:ext cx="4429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3</a:t>
            </a:fld>
            <a:endParaRPr lang="en-US" altLang="zh-TW"/>
          </a:p>
        </p:txBody>
      </p:sp>
    </p:spTree>
    <p:extLst>
      <p:ext uri="{BB962C8B-B14F-4D97-AF65-F5344CB8AC3E}">
        <p14:creationId xmlns:p14="http://schemas.microsoft.com/office/powerpoint/2010/main" val="164720722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Use classifier to re-rank results</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143000"/>
            <a:ext cx="5909627" cy="3810000"/>
          </a:xfrm>
        </p:spPr>
      </p:pic>
      <p:sp>
        <p:nvSpPr>
          <p:cNvPr id="5" name="Slide Number Placeholder 4"/>
          <p:cNvSpPr>
            <a:spLocks noGrp="1"/>
          </p:cNvSpPr>
          <p:nvPr>
            <p:ph type="sldNum" sz="quarter" idx="11"/>
          </p:nvPr>
        </p:nvSpPr>
        <p:spPr/>
        <p:txBody>
          <a:bodyPr/>
          <a:lstStyle/>
          <a:p>
            <a:pPr>
              <a:defRPr/>
            </a:pPr>
            <a:fld id="{1310E07B-5D7A-4F75-9BD6-3A7FCE220448}" type="slidenum">
              <a:rPr lang="en-US" altLang="zh-TW" smtClean="0"/>
              <a:pPr>
                <a:defRPr/>
              </a:pPr>
              <a:t>30</a:t>
            </a:fld>
            <a:endParaRPr lang="en-US" altLang="zh-TW" dirty="0"/>
          </a:p>
        </p:txBody>
      </p:sp>
      <p:sp>
        <p:nvSpPr>
          <p:cNvPr id="4" name="Rectangle 3"/>
          <p:cNvSpPr/>
          <p:nvPr/>
        </p:nvSpPr>
        <p:spPr>
          <a:xfrm>
            <a:off x="4680858" y="1509486"/>
            <a:ext cx="2481942"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227440984"/>
              </p:ext>
            </p:extLst>
          </p:nvPr>
        </p:nvGraphicFramePr>
        <p:xfrm>
          <a:off x="1371600" y="5204152"/>
          <a:ext cx="4114800" cy="741680"/>
        </p:xfrm>
        <a:graphic>
          <a:graphicData uri="http://schemas.openxmlformats.org/drawingml/2006/table">
            <a:tbl>
              <a:tblPr firstRow="1" bandRow="1">
                <a:tableStyleId>{5C22544A-7EE6-4342-B048-85BDC9FD1C3A}</a:tableStyleId>
              </a:tblPr>
              <a:tblGrid>
                <a:gridCol w="1371600"/>
                <a:gridCol w="1371600"/>
                <a:gridCol w="1371600"/>
              </a:tblGrid>
              <a:tr h="370840">
                <a:tc>
                  <a:txBody>
                    <a:bodyPr/>
                    <a:lstStyle/>
                    <a:p>
                      <a:pPr algn="ctr"/>
                      <a:r>
                        <a:rPr lang="en-US" b="1" dirty="0" smtClean="0">
                          <a:solidFill>
                            <a:srgbClr val="C00000"/>
                          </a:solidFill>
                        </a:rPr>
                        <a:t>MAP</a:t>
                      </a:r>
                      <a:endParaRPr lang="en-US" b="1" dirty="0">
                        <a:solidFill>
                          <a:srgbClr val="C00000"/>
                        </a:solidFill>
                      </a:endParaRPr>
                    </a:p>
                  </a:txBody>
                  <a:tcPr/>
                </a:tc>
                <a:tc>
                  <a:txBody>
                    <a:bodyPr/>
                    <a:lstStyle/>
                    <a:p>
                      <a:pPr algn="ctr"/>
                      <a:r>
                        <a:rPr lang="en-US" b="1" dirty="0" smtClean="0">
                          <a:solidFill>
                            <a:srgbClr val="C00000"/>
                          </a:solidFill>
                        </a:rPr>
                        <a:t>Google</a:t>
                      </a:r>
                      <a:endParaRPr lang="en-US" b="1" dirty="0">
                        <a:solidFill>
                          <a:srgbClr val="C00000"/>
                        </a:solidFill>
                      </a:endParaRPr>
                    </a:p>
                  </a:txBody>
                  <a:tcPr/>
                </a:tc>
                <a:tc>
                  <a:txBody>
                    <a:bodyPr/>
                    <a:lstStyle/>
                    <a:p>
                      <a:pPr algn="ctr"/>
                      <a:r>
                        <a:rPr lang="en-US" b="1" dirty="0" smtClean="0">
                          <a:solidFill>
                            <a:srgbClr val="C00000"/>
                          </a:solidFill>
                        </a:rPr>
                        <a:t>Ours</a:t>
                      </a:r>
                      <a:endParaRPr lang="en-US" b="1" dirty="0">
                        <a:solidFill>
                          <a:srgbClr val="C00000"/>
                        </a:solidFill>
                      </a:endParaRPr>
                    </a:p>
                  </a:txBody>
                  <a:tcPr/>
                </a:tc>
              </a:tr>
              <a:tr h="370840">
                <a:tc>
                  <a:txBody>
                    <a:bodyPr/>
                    <a:lstStyle/>
                    <a:p>
                      <a:pPr algn="ctr"/>
                      <a:r>
                        <a:rPr lang="en-US" dirty="0" smtClean="0"/>
                        <a:t>22</a:t>
                      </a:r>
                      <a:r>
                        <a:rPr lang="en-US" baseline="0" dirty="0" smtClean="0"/>
                        <a:t> queries</a:t>
                      </a:r>
                      <a:endParaRPr lang="en-US" dirty="0"/>
                    </a:p>
                  </a:txBody>
                  <a:tcPr/>
                </a:tc>
                <a:tc>
                  <a:txBody>
                    <a:bodyPr/>
                    <a:lstStyle/>
                    <a:p>
                      <a:pPr algn="ctr"/>
                      <a:r>
                        <a:rPr lang="en-US" b="1" dirty="0" smtClean="0"/>
                        <a:t>0.753</a:t>
                      </a:r>
                      <a:endParaRPr lang="en-US" b="1" dirty="0"/>
                    </a:p>
                  </a:txBody>
                  <a:tcPr/>
                </a:tc>
                <a:tc>
                  <a:txBody>
                    <a:bodyPr/>
                    <a:lstStyle/>
                    <a:p>
                      <a:pPr algn="ctr"/>
                      <a:r>
                        <a:rPr lang="en-US" b="1" dirty="0" smtClean="0"/>
                        <a:t>0.817</a:t>
                      </a:r>
                      <a:endParaRPr lang="en-US" b="1" dirty="0"/>
                    </a:p>
                  </a:txBody>
                  <a:tcPr/>
                </a:tc>
              </a:tr>
            </a:tbl>
          </a:graphicData>
        </a:graphic>
      </p:graphicFrame>
      <p:sp>
        <p:nvSpPr>
          <p:cNvPr id="9" name="Rectangle 8"/>
          <p:cNvSpPr/>
          <p:nvPr/>
        </p:nvSpPr>
        <p:spPr>
          <a:xfrm>
            <a:off x="5791200" y="5495053"/>
            <a:ext cx="2332691" cy="461665"/>
          </a:xfrm>
          <a:prstGeom prst="rect">
            <a:avLst/>
          </a:prstGeom>
          <a:noFill/>
          <a:ln>
            <a:noFill/>
          </a:ln>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+8.5% Relative</a:t>
            </a:r>
            <a:endParaRPr lang="en-US" sz="2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
        <p:nvSpPr>
          <p:cNvPr id="2" name="TextBox 1"/>
          <p:cNvSpPr txBox="1"/>
          <p:nvPr/>
        </p:nvSpPr>
        <p:spPr>
          <a:xfrm>
            <a:off x="5305329" y="1432190"/>
            <a:ext cx="1018227" cy="353943"/>
          </a:xfrm>
          <a:prstGeom prst="rect">
            <a:avLst/>
          </a:prstGeom>
          <a:solidFill>
            <a:schemeClr val="bg1"/>
          </a:solidFill>
        </p:spPr>
        <p:txBody>
          <a:bodyPr wrap="none" rtlCol="0">
            <a:spAutoFit/>
          </a:bodyPr>
          <a:lstStyle/>
          <a:p>
            <a:r>
              <a:rPr lang="en-US" sz="1700" dirty="0" err="1" smtClean="0">
                <a:latin typeface="Times New Roman" pitchFamily="18" charset="0"/>
                <a:cs typeface="Times New Roman" pitchFamily="18" charset="0"/>
              </a:rPr>
              <a:t>Reranked</a:t>
            </a:r>
            <a:endParaRPr lang="en-US" sz="1700" dirty="0">
              <a:latin typeface="Times New Roman" pitchFamily="18" charset="0"/>
              <a:cs typeface="Times New Roman" pitchFamily="18" charset="0"/>
            </a:endParaRPr>
          </a:p>
        </p:txBody>
      </p:sp>
      <p:cxnSp>
        <p:nvCxnSpPr>
          <p:cNvPr id="8" name="Straight Connector 7"/>
          <p:cNvCxnSpPr/>
          <p:nvPr/>
        </p:nvCxnSpPr>
        <p:spPr>
          <a:xfrm>
            <a:off x="4680858" y="1490246"/>
            <a:ext cx="24819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80858" y="1769385"/>
            <a:ext cx="24819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4807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Source reputation models</a:t>
            </a:r>
            <a:endParaRPr lang="en-US" dirty="0"/>
          </a:p>
        </p:txBody>
      </p:sp>
      <p:sp>
        <p:nvSpPr>
          <p:cNvPr id="3" name="Content Placeholder 2"/>
          <p:cNvSpPr>
            <a:spLocks noGrp="1"/>
          </p:cNvSpPr>
          <p:nvPr>
            <p:ph idx="1"/>
          </p:nvPr>
        </p:nvSpPr>
        <p:spPr/>
        <p:txBody>
          <a:bodyPr/>
          <a:lstStyle/>
          <a:p>
            <a:r>
              <a:rPr lang="en-US" dirty="0" smtClean="0"/>
              <a:t>Social network builds user reputation</a:t>
            </a:r>
          </a:p>
          <a:p>
            <a:pPr lvl="1"/>
            <a:r>
              <a:rPr lang="en-US" dirty="0" smtClean="0"/>
              <a:t>Here, reputation means extent of good past behavior </a:t>
            </a:r>
          </a:p>
          <a:p>
            <a:endParaRPr lang="en-US" dirty="0" smtClean="0"/>
          </a:p>
          <a:p>
            <a:r>
              <a:rPr lang="en-US" dirty="0" smtClean="0"/>
              <a:t>Estimate reputation of sources based on </a:t>
            </a:r>
          </a:p>
          <a:p>
            <a:pPr lvl="1"/>
            <a:r>
              <a:rPr lang="en-US" dirty="0"/>
              <a:t>Number of people who agreed with (or did not refute) what they </a:t>
            </a:r>
            <a:r>
              <a:rPr lang="en-US" dirty="0" smtClean="0"/>
              <a:t>said</a:t>
            </a:r>
          </a:p>
          <a:p>
            <a:pPr lvl="1"/>
            <a:r>
              <a:rPr lang="en-US" dirty="0" smtClean="0"/>
              <a:t>Number of people who “voted” for (or liked) what they said</a:t>
            </a:r>
          </a:p>
          <a:p>
            <a:pPr lvl="1"/>
            <a:r>
              <a:rPr lang="en-US" dirty="0" smtClean="0"/>
              <a:t>Frequency of changes or comments made to what they said</a:t>
            </a:r>
          </a:p>
          <a:p>
            <a:pPr marL="0" indent="0">
              <a:buNone/>
            </a:pPr>
            <a:endParaRPr lang="en-US" dirty="0" smtClean="0"/>
          </a:p>
          <a:p>
            <a:r>
              <a:rPr lang="en-US" dirty="0" smtClean="0"/>
              <a:t>Used in many review sites</a:t>
            </a:r>
          </a:p>
          <a:p>
            <a:pPr lvl="1"/>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31</a:t>
            </a:fld>
            <a:endParaRPr lang="en-US" altLang="zh-TW"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029200"/>
            <a:ext cx="1981200" cy="8165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517" y="4114800"/>
            <a:ext cx="4421283" cy="2678826"/>
          </a:xfrm>
          <a:prstGeom prst="rect">
            <a:avLst/>
          </a:prstGeom>
        </p:spPr>
      </p:pic>
    </p:spTree>
    <p:extLst>
      <p:ext uri="{BB962C8B-B14F-4D97-AF65-F5344CB8AC3E}">
        <p14:creationId xmlns:p14="http://schemas.microsoft.com/office/powerpoint/2010/main" val="660631031"/>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a:t>
            </a:r>
            <a:r>
              <a:rPr lang="en-US" dirty="0" err="1" smtClean="0"/>
              <a:t>WikiTrust</a:t>
            </a:r>
            <a:endParaRPr lang="en-US" dirty="0"/>
          </a:p>
        </p:txBody>
      </p:sp>
      <p:sp>
        <p:nvSpPr>
          <p:cNvPr id="2" name="Slide Number Placeholder 1"/>
          <p:cNvSpPr>
            <a:spLocks noGrp="1"/>
          </p:cNvSpPr>
          <p:nvPr>
            <p:ph type="sldNum" sz="quarter" idx="11"/>
          </p:nvPr>
        </p:nvSpPr>
        <p:spPr/>
        <p:txBody>
          <a:bodyPr/>
          <a:lstStyle/>
          <a:p>
            <a:pPr>
              <a:defRPr/>
            </a:pPr>
            <a:fld id="{0334B46D-1141-4B21-8035-B4B93261CF7D}" type="slidenum">
              <a:rPr lang="en-US" altLang="zh-TW" smtClean="0"/>
              <a:pPr>
                <a:defRPr/>
              </a:pPr>
              <a:t>32</a:t>
            </a:fld>
            <a:endParaRPr lang="en-US" altLang="zh-TW" dirty="0"/>
          </a:p>
        </p:txBody>
      </p:sp>
      <p:sp>
        <p:nvSpPr>
          <p:cNvPr id="4" name="Content Placeholder 3"/>
          <p:cNvSpPr>
            <a:spLocks noGrp="1"/>
          </p:cNvSpPr>
          <p:nvPr>
            <p:ph idx="1"/>
          </p:nvPr>
        </p:nvSpPr>
        <p:spPr/>
        <p:txBody>
          <a:bodyPr/>
          <a:lstStyle/>
          <a:p>
            <a:r>
              <a:rPr lang="en-US" dirty="0" smtClean="0"/>
              <a:t>Computed based on</a:t>
            </a:r>
          </a:p>
          <a:p>
            <a:pPr lvl="1"/>
            <a:r>
              <a:rPr lang="en-US" dirty="0" smtClean="0"/>
              <a:t>Edit history of the page</a:t>
            </a:r>
          </a:p>
          <a:p>
            <a:pPr lvl="1"/>
            <a:r>
              <a:rPr lang="en-US" dirty="0" smtClean="0"/>
              <a:t>Reputation of the authors making the change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819"/>
            <a:ext cx="9144000" cy="3834581"/>
          </a:xfrm>
          <a:prstGeom prst="rect">
            <a:avLst/>
          </a:prstGeom>
        </p:spPr>
      </p:pic>
      <p:sp>
        <p:nvSpPr>
          <p:cNvPr id="6" name="TextBox 5"/>
          <p:cNvSpPr txBox="1"/>
          <p:nvPr/>
        </p:nvSpPr>
        <p:spPr>
          <a:xfrm>
            <a:off x="6449995" y="533400"/>
            <a:ext cx="2714653" cy="646331"/>
          </a:xfrm>
          <a:prstGeom prst="rect">
            <a:avLst/>
          </a:prstGeom>
          <a:noFill/>
        </p:spPr>
        <p:txBody>
          <a:bodyPr wrap="none" rtlCol="0">
            <a:spAutoFit/>
          </a:bodyPr>
          <a:lstStyle/>
          <a:p>
            <a:pPr algn="r"/>
            <a:r>
              <a:rPr lang="en-US" dirty="0" smtClean="0">
                <a:latin typeface="+mn-lt"/>
              </a:rPr>
              <a:t>[Adler et al., 2008]</a:t>
            </a:r>
          </a:p>
          <a:p>
            <a:pPr algn="r"/>
            <a:r>
              <a:rPr lang="en-US" dirty="0" smtClean="0">
                <a:latin typeface="+mn-lt"/>
              </a:rPr>
              <a:t>[Adler and de Alfaro, 2007]</a:t>
            </a:r>
            <a:endParaRPr lang="en-US" dirty="0">
              <a:latin typeface="+mn-lt"/>
            </a:endParaRPr>
          </a:p>
        </p:txBody>
      </p:sp>
    </p:spTree>
    <p:extLst>
      <p:ext uri="{BB962C8B-B14F-4D97-AF65-F5344CB8AC3E}">
        <p14:creationId xmlns:p14="http://schemas.microsoft.com/office/powerpoint/2010/main" val="1959024805"/>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Alert</a:t>
            </a:r>
            <a:endParaRPr lang="en-US" dirty="0"/>
          </a:p>
        </p:txBody>
      </p:sp>
      <p:sp>
        <p:nvSpPr>
          <p:cNvPr id="3" name="Content Placeholder 2"/>
          <p:cNvSpPr>
            <a:spLocks noGrp="1"/>
          </p:cNvSpPr>
          <p:nvPr>
            <p:ph idx="1"/>
          </p:nvPr>
        </p:nvSpPr>
        <p:spPr/>
        <p:txBody>
          <a:bodyPr/>
          <a:lstStyle/>
          <a:p>
            <a:r>
              <a:rPr lang="en-US" dirty="0" smtClean="0"/>
              <a:t>A lot of the algorithms presented next have the following characteristics</a:t>
            </a:r>
          </a:p>
          <a:p>
            <a:pPr lvl="1"/>
            <a:r>
              <a:rPr lang="en-US" dirty="0" smtClean="0"/>
              <a:t>Model Trustworthiness Components – sources, claims, evidence, etc. – as nodes of a graph</a:t>
            </a:r>
          </a:p>
          <a:p>
            <a:pPr lvl="1"/>
            <a:r>
              <a:rPr lang="en-US" dirty="0" smtClean="0"/>
              <a:t>Associate scores with each node</a:t>
            </a:r>
          </a:p>
          <a:p>
            <a:pPr lvl="1"/>
            <a:r>
              <a:rPr lang="en-US" dirty="0" smtClean="0"/>
              <a:t>Run iterate algorithms to update the scores</a:t>
            </a:r>
          </a:p>
          <a:p>
            <a:pPr lvl="1"/>
            <a:endParaRPr lang="en-US" dirty="0"/>
          </a:p>
          <a:p>
            <a:r>
              <a:rPr lang="en-US" dirty="0" smtClean="0"/>
              <a:t>Models will be vastly different based on</a:t>
            </a:r>
          </a:p>
          <a:p>
            <a:pPr lvl="1"/>
            <a:r>
              <a:rPr lang="en-US" dirty="0" smtClean="0"/>
              <a:t>What the nodes represent (e.g., only sources, sources &amp; claims, etc.)</a:t>
            </a:r>
          </a:p>
          <a:p>
            <a:pPr lvl="1"/>
            <a:r>
              <a:rPr lang="en-US" dirty="0" smtClean="0"/>
              <a:t>What update rules are being used (a lot more on that later)</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33</a:t>
            </a:fld>
            <a:endParaRPr lang="en-US" altLang="zh-TW" dirty="0"/>
          </a:p>
        </p:txBody>
      </p:sp>
    </p:spTree>
    <p:extLst>
      <p:ext uri="{BB962C8B-B14F-4D97-AF65-F5344CB8AC3E}">
        <p14:creationId xmlns:p14="http://schemas.microsoft.com/office/powerpoint/2010/main" val="1833546489"/>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Link-based trust computation</a:t>
            </a:r>
            <a:endParaRPr lang="en-US" dirty="0"/>
          </a:p>
        </p:txBody>
      </p:sp>
      <p:sp>
        <p:nvSpPr>
          <p:cNvPr id="3" name="Content Placeholder 2"/>
          <p:cNvSpPr>
            <a:spLocks noGrp="1"/>
          </p:cNvSpPr>
          <p:nvPr>
            <p:ph idx="1"/>
          </p:nvPr>
        </p:nvSpPr>
        <p:spPr>
          <a:xfrm>
            <a:off x="6019800" y="1219200"/>
            <a:ext cx="2438400" cy="4953000"/>
          </a:xfrm>
        </p:spPr>
        <p:txBody>
          <a:bodyPr/>
          <a:lstStyle/>
          <a:p>
            <a:r>
              <a:rPr lang="en-US" dirty="0" smtClean="0"/>
              <a:t>HITS</a:t>
            </a:r>
          </a:p>
          <a:p>
            <a:endParaRPr lang="en-US" dirty="0" smtClean="0"/>
          </a:p>
          <a:p>
            <a:r>
              <a:rPr lang="en-US" dirty="0" smtClean="0"/>
              <a:t>PageRank</a:t>
            </a:r>
          </a:p>
          <a:p>
            <a:endParaRPr lang="en-US" dirty="0" smtClean="0"/>
          </a:p>
          <a:p>
            <a:r>
              <a:rPr lang="en-US" dirty="0" smtClean="0"/>
              <a:t>Propagation of Trust and Distrust</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34</a:t>
            </a:fld>
            <a:endParaRPr lang="en-US" altLang="zh-TW" dirty="0"/>
          </a:p>
        </p:txBody>
      </p:sp>
      <p:sp>
        <p:nvSpPr>
          <p:cNvPr id="5" name="Oval 4"/>
          <p:cNvSpPr/>
          <p:nvPr/>
        </p:nvSpPr>
        <p:spPr>
          <a:xfrm>
            <a:off x="685800" y="1600200"/>
            <a:ext cx="609600" cy="609600"/>
          </a:xfrm>
          <a:prstGeom prst="ellipse">
            <a:avLst/>
          </a:prstGeom>
          <a:solidFill>
            <a:srgbClr val="57D3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r>
              <a:rPr lang="en-US" baseline="-25000" dirty="0" smtClean="0">
                <a:solidFill>
                  <a:schemeClr val="tx1"/>
                </a:solidFill>
              </a:rPr>
              <a:t>1</a:t>
            </a:r>
            <a:endParaRPr lang="en-US" baseline="-25000" dirty="0">
              <a:solidFill>
                <a:schemeClr val="tx1"/>
              </a:solidFill>
            </a:endParaRPr>
          </a:p>
        </p:txBody>
      </p:sp>
      <p:sp>
        <p:nvSpPr>
          <p:cNvPr id="6" name="Oval 5"/>
          <p:cNvSpPr/>
          <p:nvPr/>
        </p:nvSpPr>
        <p:spPr>
          <a:xfrm>
            <a:off x="4953000" y="1600200"/>
            <a:ext cx="609600" cy="609600"/>
          </a:xfrm>
          <a:prstGeom prst="ellipse">
            <a:avLst/>
          </a:prstGeom>
          <a:solidFill>
            <a:srgbClr val="57D3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r>
              <a:rPr lang="en-US" baseline="-25000" dirty="0" smtClean="0">
                <a:solidFill>
                  <a:schemeClr val="tx1"/>
                </a:solidFill>
              </a:rPr>
              <a:t>2</a:t>
            </a:r>
            <a:endParaRPr lang="en-US" baseline="-25000" dirty="0">
              <a:solidFill>
                <a:schemeClr val="tx1"/>
              </a:solidFill>
            </a:endParaRPr>
          </a:p>
        </p:txBody>
      </p:sp>
      <p:sp>
        <p:nvSpPr>
          <p:cNvPr id="7" name="Oval 6"/>
          <p:cNvSpPr/>
          <p:nvPr/>
        </p:nvSpPr>
        <p:spPr>
          <a:xfrm>
            <a:off x="4953000" y="3873125"/>
            <a:ext cx="609600" cy="609600"/>
          </a:xfrm>
          <a:prstGeom prst="ellipse">
            <a:avLst/>
          </a:prstGeom>
          <a:solidFill>
            <a:srgbClr val="57D3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r>
              <a:rPr lang="en-US" baseline="-25000" dirty="0" smtClean="0">
                <a:solidFill>
                  <a:schemeClr val="tx1"/>
                </a:solidFill>
              </a:rPr>
              <a:t>3</a:t>
            </a:r>
            <a:endParaRPr lang="en-US" baseline="-25000" dirty="0">
              <a:solidFill>
                <a:schemeClr val="tx1"/>
              </a:solidFill>
            </a:endParaRPr>
          </a:p>
        </p:txBody>
      </p:sp>
      <p:sp>
        <p:nvSpPr>
          <p:cNvPr id="8" name="Oval 7"/>
          <p:cNvSpPr/>
          <p:nvPr/>
        </p:nvSpPr>
        <p:spPr>
          <a:xfrm>
            <a:off x="685800" y="4038600"/>
            <a:ext cx="609600" cy="609600"/>
          </a:xfrm>
          <a:prstGeom prst="ellipse">
            <a:avLst/>
          </a:prstGeom>
          <a:solidFill>
            <a:srgbClr val="57D3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r>
              <a:rPr lang="en-US" baseline="-25000" dirty="0" smtClean="0">
                <a:solidFill>
                  <a:schemeClr val="tx1"/>
                </a:solidFill>
              </a:rPr>
              <a:t>4</a:t>
            </a:r>
            <a:endParaRPr lang="en-US" baseline="-25000" dirty="0">
              <a:solidFill>
                <a:schemeClr val="tx1"/>
              </a:solidFill>
            </a:endParaRPr>
          </a:p>
        </p:txBody>
      </p:sp>
      <p:sp>
        <p:nvSpPr>
          <p:cNvPr id="9" name="Oval 8"/>
          <p:cNvSpPr/>
          <p:nvPr/>
        </p:nvSpPr>
        <p:spPr>
          <a:xfrm>
            <a:off x="3086100" y="4953000"/>
            <a:ext cx="609600" cy="609600"/>
          </a:xfrm>
          <a:prstGeom prst="ellipse">
            <a:avLst/>
          </a:prstGeom>
          <a:solidFill>
            <a:srgbClr val="57D3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r>
              <a:rPr lang="en-US" baseline="-25000" dirty="0" smtClean="0">
                <a:solidFill>
                  <a:schemeClr val="tx1"/>
                </a:solidFill>
              </a:rPr>
              <a:t>5</a:t>
            </a:r>
            <a:endParaRPr lang="en-US" baseline="-25000" dirty="0">
              <a:solidFill>
                <a:schemeClr val="tx1"/>
              </a:solidFill>
            </a:endParaRPr>
          </a:p>
        </p:txBody>
      </p:sp>
      <p:cxnSp>
        <p:nvCxnSpPr>
          <p:cNvPr id="10" name="Straight Connector 9"/>
          <p:cNvCxnSpPr>
            <a:stCxn id="5" idx="5"/>
            <a:endCxn id="7" idx="2"/>
          </p:cNvCxnSpPr>
          <p:nvPr/>
        </p:nvCxnSpPr>
        <p:spPr>
          <a:xfrm>
            <a:off x="1206126" y="2120526"/>
            <a:ext cx="3746874" cy="20573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4"/>
            <a:endCxn id="8" idx="0"/>
          </p:cNvCxnSpPr>
          <p:nvPr/>
        </p:nvCxnSpPr>
        <p:spPr>
          <a:xfrm>
            <a:off x="990600" y="2209800"/>
            <a:ext cx="0" cy="1828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0"/>
            <a:endCxn id="6" idx="4"/>
          </p:cNvCxnSpPr>
          <p:nvPr/>
        </p:nvCxnSpPr>
        <p:spPr>
          <a:xfrm flipV="1">
            <a:off x="5257800" y="2209800"/>
            <a:ext cx="0" cy="16633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2"/>
            <a:endCxn id="8" idx="5"/>
          </p:cNvCxnSpPr>
          <p:nvPr/>
        </p:nvCxnSpPr>
        <p:spPr>
          <a:xfrm flipH="1" flipV="1">
            <a:off x="1206126" y="4558926"/>
            <a:ext cx="1879974" cy="69887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 idx="6"/>
            <a:endCxn id="7" idx="3"/>
          </p:cNvCxnSpPr>
          <p:nvPr/>
        </p:nvCxnSpPr>
        <p:spPr>
          <a:xfrm flipV="1">
            <a:off x="3695700" y="4393451"/>
            <a:ext cx="1346574" cy="86434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6"/>
            <a:endCxn id="6" idx="2"/>
          </p:cNvCxnSpPr>
          <p:nvPr/>
        </p:nvCxnSpPr>
        <p:spPr>
          <a:xfrm>
            <a:off x="1295400" y="1905000"/>
            <a:ext cx="3657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6"/>
            <a:endCxn id="6" idx="3"/>
          </p:cNvCxnSpPr>
          <p:nvPr/>
        </p:nvCxnSpPr>
        <p:spPr>
          <a:xfrm flipV="1">
            <a:off x="1295400" y="2120526"/>
            <a:ext cx="3746874" cy="222287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447744"/>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Hubs and Authorities (HITS)</a:t>
            </a:r>
            <a:endParaRPr lang="en-US" dirty="0"/>
          </a:p>
        </p:txBody>
      </p:sp>
      <p:sp>
        <p:nvSpPr>
          <p:cNvPr id="3" name="Content Placeholder 2"/>
          <p:cNvSpPr>
            <a:spLocks noGrp="1"/>
          </p:cNvSpPr>
          <p:nvPr>
            <p:ph idx="1"/>
          </p:nvPr>
        </p:nvSpPr>
        <p:spPr>
          <a:xfrm>
            <a:off x="457200" y="1219200"/>
            <a:ext cx="8534400" cy="4953000"/>
          </a:xfrm>
        </p:spPr>
        <p:txBody>
          <a:bodyPr/>
          <a:lstStyle/>
          <a:p>
            <a:r>
              <a:rPr lang="en-US" dirty="0" smtClean="0"/>
              <a:t>Proposed to compute source “credibility” based on web links</a:t>
            </a:r>
          </a:p>
          <a:p>
            <a:r>
              <a:rPr lang="en-US" dirty="0" smtClean="0"/>
              <a:t>Determines important hub pages and important authority pages</a:t>
            </a:r>
          </a:p>
          <a:p>
            <a:r>
              <a:rPr lang="en-US" dirty="0" smtClean="0"/>
              <a:t>Each source p </a:t>
            </a:r>
            <a:r>
              <a:rPr lang="en-US" dirty="0" smtClean="0">
                <a:latin typeface="cmsy10"/>
              </a:rPr>
              <a:t>2</a:t>
            </a:r>
            <a:r>
              <a:rPr lang="en-US" dirty="0" smtClean="0"/>
              <a:t> S has two scores (at iteration </a:t>
            </a:r>
            <a:r>
              <a:rPr lang="en-US" i="1" dirty="0" err="1" smtClean="0"/>
              <a:t>i</a:t>
            </a:r>
            <a:r>
              <a:rPr lang="en-US" dirty="0" smtClean="0"/>
              <a:t>)</a:t>
            </a:r>
          </a:p>
          <a:p>
            <a:pPr lvl="1"/>
            <a:r>
              <a:rPr lang="en-US" dirty="0" smtClean="0"/>
              <a:t>Hub score: Depends on “</a:t>
            </a:r>
            <a:r>
              <a:rPr lang="en-US" dirty="0" err="1" smtClean="0"/>
              <a:t>outlinks</a:t>
            </a:r>
            <a:r>
              <a:rPr lang="en-US" dirty="0" smtClean="0"/>
              <a:t>”, links that point to other sources</a:t>
            </a:r>
          </a:p>
          <a:p>
            <a:pPr lvl="1"/>
            <a:r>
              <a:rPr lang="en-US" dirty="0" smtClean="0"/>
              <a:t>Authority score: Depends on “</a:t>
            </a:r>
            <a:r>
              <a:rPr lang="en-US" dirty="0" err="1" smtClean="0"/>
              <a:t>inlinks</a:t>
            </a:r>
            <a:r>
              <a:rPr lang="en-US" dirty="0" smtClean="0"/>
              <a:t>”, links from other sources</a:t>
            </a:r>
          </a:p>
          <a:p>
            <a:pPr marL="457200" lvl="1" indent="0">
              <a:buNone/>
            </a:pPr>
            <a:endParaRPr lang="en-US" dirty="0" smtClean="0"/>
          </a:p>
          <a:p>
            <a:pPr marL="457200" lvl="1" indent="0">
              <a:buNone/>
            </a:pPr>
            <a:endParaRPr lang="en-US" dirty="0" smtClean="0"/>
          </a:p>
          <a:p>
            <a:pPr lvl="1"/>
            <a:endParaRPr lang="en-US" dirty="0" smtClean="0"/>
          </a:p>
          <a:p>
            <a:pPr lvl="1"/>
            <a:endParaRPr lang="en-US" dirty="0" smtClean="0"/>
          </a:p>
          <a:p>
            <a:endParaRPr lang="en-US" dirty="0"/>
          </a:p>
          <a:p>
            <a:endParaRPr lang="en-US" dirty="0" smtClean="0"/>
          </a:p>
          <a:p>
            <a:endParaRPr lang="en-US" sz="1400" dirty="0" smtClean="0"/>
          </a:p>
          <a:p>
            <a:r>
              <a:rPr lang="en-US" dirty="0" smtClean="0">
                <a:latin typeface="Calibri"/>
              </a:rPr>
              <a:t>     </a:t>
            </a:r>
            <a:r>
              <a:rPr lang="en-US" dirty="0" smtClean="0"/>
              <a:t>and        are normalizers (</a:t>
            </a:r>
            <a:r>
              <a:rPr lang="en-US" dirty="0" smtClean="0">
                <a:latin typeface="Calibri"/>
              </a:rPr>
              <a:t>L</a:t>
            </a:r>
            <a:r>
              <a:rPr lang="en-US" baseline="-25000" dirty="0" smtClean="0">
                <a:latin typeface="Calibri"/>
              </a:rPr>
              <a:t>2</a:t>
            </a:r>
            <a:r>
              <a:rPr lang="en-US" dirty="0" smtClean="0"/>
              <a:t> norm of the score vectors)</a:t>
            </a:r>
          </a:p>
          <a:p>
            <a:pPr marL="0" indent="0">
              <a:buNone/>
            </a:pPr>
            <a:endParaRPr lang="en-US" dirty="0"/>
          </a:p>
          <a:p>
            <a:pPr marL="0" indent="0">
              <a:buNone/>
            </a:pP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35</a:t>
            </a:fld>
            <a:endParaRPr lang="en-US" altLang="zh-TW" dirty="0"/>
          </a:p>
        </p:txBody>
      </p:sp>
      <p:graphicFrame>
        <p:nvGraphicFramePr>
          <p:cNvPr id="6" name="Object 5"/>
          <p:cNvGraphicFramePr>
            <a:graphicFrameLocks noChangeAspect="1"/>
          </p:cNvGraphicFramePr>
          <p:nvPr>
            <p:extLst>
              <p:ext uri="{D42A27DB-BD31-4B8C-83A1-F6EECF244321}">
                <p14:modId xmlns:p14="http://schemas.microsoft.com/office/powerpoint/2010/main" val="4204670171"/>
              </p:ext>
            </p:extLst>
          </p:nvPr>
        </p:nvGraphicFramePr>
        <p:xfrm>
          <a:off x="742950" y="3276600"/>
          <a:ext cx="5753100" cy="1295400"/>
        </p:xfrm>
        <a:graphic>
          <a:graphicData uri="http://schemas.openxmlformats.org/presentationml/2006/ole">
            <mc:AlternateContent xmlns:mc="http://schemas.openxmlformats.org/markup-compatibility/2006">
              <mc:Choice xmlns:v="urn:schemas-microsoft-com:vml" Requires="v">
                <p:oleObj spid="_x0000_s1026" name="Equation" r:id="rId3" imgW="1917360" imgH="431640" progId="Equation.DSMT4">
                  <p:embed/>
                </p:oleObj>
              </mc:Choice>
              <mc:Fallback>
                <p:oleObj name="Equation" r:id="rId3" imgW="1917360" imgH="431640" progId="Equation.DSMT4">
                  <p:embed/>
                  <p:pic>
                    <p:nvPicPr>
                      <p:cNvPr id="0" name=""/>
                      <p:cNvPicPr/>
                      <p:nvPr/>
                    </p:nvPicPr>
                    <p:blipFill>
                      <a:blip r:embed="rId4"/>
                      <a:stretch>
                        <a:fillRect/>
                      </a:stretch>
                    </p:blipFill>
                    <p:spPr>
                      <a:xfrm>
                        <a:off x="742950" y="3276600"/>
                        <a:ext cx="5753100" cy="1295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15831003"/>
              </p:ext>
            </p:extLst>
          </p:nvPr>
        </p:nvGraphicFramePr>
        <p:xfrm>
          <a:off x="838200" y="4495800"/>
          <a:ext cx="5481638" cy="1284287"/>
        </p:xfrm>
        <a:graphic>
          <a:graphicData uri="http://schemas.openxmlformats.org/presentationml/2006/ole">
            <mc:AlternateContent xmlns:mc="http://schemas.openxmlformats.org/markup-compatibility/2006">
              <mc:Choice xmlns:v="urn:schemas-microsoft-com:vml" Requires="v">
                <p:oleObj spid="_x0000_s1027" name="Equation" r:id="rId5" imgW="1841400" imgH="431640" progId="Equation.DSMT4">
                  <p:embed/>
                </p:oleObj>
              </mc:Choice>
              <mc:Fallback>
                <p:oleObj name="Equation" r:id="rId5" imgW="1841400" imgH="431640" progId="Equation.DSMT4">
                  <p:embed/>
                  <p:pic>
                    <p:nvPicPr>
                      <p:cNvPr id="0" name=""/>
                      <p:cNvPicPr>
                        <a:picLocks noChangeAspect="1" noChangeArrowheads="1"/>
                      </p:cNvPicPr>
                      <p:nvPr/>
                    </p:nvPicPr>
                    <p:blipFill>
                      <a:blip r:embed="rId6"/>
                      <a:srcRect/>
                      <a:stretch>
                        <a:fillRect/>
                      </a:stretch>
                    </p:blipFill>
                    <p:spPr bwMode="auto">
                      <a:xfrm>
                        <a:off x="838200" y="4495800"/>
                        <a:ext cx="5481638" cy="1284287"/>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41693980"/>
              </p:ext>
            </p:extLst>
          </p:nvPr>
        </p:nvGraphicFramePr>
        <p:xfrm>
          <a:off x="6477000" y="4114800"/>
          <a:ext cx="2228850" cy="679450"/>
        </p:xfrm>
        <a:graphic>
          <a:graphicData uri="http://schemas.openxmlformats.org/presentationml/2006/ole">
            <mc:AlternateContent xmlns:mc="http://schemas.openxmlformats.org/markup-compatibility/2006">
              <mc:Choice xmlns:v="urn:schemas-microsoft-com:vml" Requires="v">
                <p:oleObj spid="_x0000_s1028" name="Equation" r:id="rId7" imgW="749160" imgH="228600" progId="Equation.DSMT4">
                  <p:embed/>
                </p:oleObj>
              </mc:Choice>
              <mc:Fallback>
                <p:oleObj name="Equation" r:id="rId7" imgW="749160" imgH="228600" progId="Equation.DSMT4">
                  <p:embed/>
                  <p:pic>
                    <p:nvPicPr>
                      <p:cNvPr id="0" name=""/>
                      <p:cNvPicPr>
                        <a:picLocks noChangeAspect="1" noChangeArrowheads="1"/>
                      </p:cNvPicPr>
                      <p:nvPr/>
                    </p:nvPicPr>
                    <p:blipFill>
                      <a:blip r:embed="rId8"/>
                      <a:srcRect/>
                      <a:stretch>
                        <a:fillRect/>
                      </a:stretch>
                    </p:blipFill>
                    <p:spPr bwMode="auto">
                      <a:xfrm>
                        <a:off x="6477000" y="4114800"/>
                        <a:ext cx="2228850" cy="679450"/>
                      </a:xfrm>
                      <a:prstGeom prst="rect">
                        <a:avLst/>
                      </a:prstGeom>
                      <a:noFill/>
                      <a:ln>
                        <a:noFill/>
                      </a:ln>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24166246"/>
              </p:ext>
            </p:extLst>
          </p:nvPr>
        </p:nvGraphicFramePr>
        <p:xfrm>
          <a:off x="762000" y="5852160"/>
          <a:ext cx="457200" cy="548640"/>
        </p:xfrm>
        <a:graphic>
          <a:graphicData uri="http://schemas.openxmlformats.org/presentationml/2006/ole">
            <mc:AlternateContent xmlns:mc="http://schemas.openxmlformats.org/markup-compatibility/2006">
              <mc:Choice xmlns:v="urn:schemas-microsoft-com:vml" Requires="v">
                <p:oleObj spid="_x0000_s1029" name="Equation" r:id="rId9" imgW="190440" imgH="228600" progId="Equation.DSMT4">
                  <p:embed/>
                </p:oleObj>
              </mc:Choice>
              <mc:Fallback>
                <p:oleObj name="Equation" r:id="rId9" imgW="190440" imgH="228600" progId="Equation.DSMT4">
                  <p:embed/>
                  <p:pic>
                    <p:nvPicPr>
                      <p:cNvPr id="0" name=""/>
                      <p:cNvPicPr/>
                      <p:nvPr/>
                    </p:nvPicPr>
                    <p:blipFill>
                      <a:blip r:embed="rId10"/>
                      <a:stretch>
                        <a:fillRect/>
                      </a:stretch>
                    </p:blipFill>
                    <p:spPr>
                      <a:xfrm>
                        <a:off x="762000" y="5852160"/>
                        <a:ext cx="457200" cy="54864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11729577"/>
              </p:ext>
            </p:extLst>
          </p:nvPr>
        </p:nvGraphicFramePr>
        <p:xfrm>
          <a:off x="1752600" y="5836920"/>
          <a:ext cx="457200" cy="547688"/>
        </p:xfrm>
        <a:graphic>
          <a:graphicData uri="http://schemas.openxmlformats.org/presentationml/2006/ole">
            <mc:AlternateContent xmlns:mc="http://schemas.openxmlformats.org/markup-compatibility/2006">
              <mc:Choice xmlns:v="urn:schemas-microsoft-com:vml" Requires="v">
                <p:oleObj spid="_x0000_s1030" name="Equation" r:id="rId11" imgW="190440" imgH="228600" progId="Equation.DSMT4">
                  <p:embed/>
                </p:oleObj>
              </mc:Choice>
              <mc:Fallback>
                <p:oleObj name="Equation" r:id="rId11" imgW="190440" imgH="228600" progId="Equation.DSMT4">
                  <p:embed/>
                  <p:pic>
                    <p:nvPicPr>
                      <p:cNvPr id="0" name=""/>
                      <p:cNvPicPr>
                        <a:picLocks noChangeAspect="1" noChangeArrowheads="1"/>
                      </p:cNvPicPr>
                      <p:nvPr/>
                    </p:nvPicPr>
                    <p:blipFill>
                      <a:blip r:embed="rId12"/>
                      <a:srcRect/>
                      <a:stretch>
                        <a:fillRect/>
                      </a:stretch>
                    </p:blipFill>
                    <p:spPr bwMode="auto">
                      <a:xfrm>
                        <a:off x="1752600" y="5836920"/>
                        <a:ext cx="457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7208010" y="490248"/>
            <a:ext cx="1928733" cy="369332"/>
          </a:xfrm>
          <a:prstGeom prst="rect">
            <a:avLst/>
          </a:prstGeom>
          <a:noFill/>
        </p:spPr>
        <p:txBody>
          <a:bodyPr wrap="none" rtlCol="0">
            <a:spAutoFit/>
          </a:bodyPr>
          <a:lstStyle/>
          <a:p>
            <a:r>
              <a:rPr lang="en-US" dirty="0" smtClean="0"/>
              <a:t>[Kleinberg, 1999]</a:t>
            </a:r>
            <a:endParaRPr lang="en-US" dirty="0"/>
          </a:p>
        </p:txBody>
      </p:sp>
    </p:spTree>
    <p:extLst>
      <p:ext uri="{BB962C8B-B14F-4D97-AF65-F5344CB8AC3E}">
        <p14:creationId xmlns:p14="http://schemas.microsoft.com/office/powerpoint/2010/main" val="38101259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Page Rank</a:t>
            </a:r>
            <a:endParaRPr lang="en-US" dirty="0"/>
          </a:p>
        </p:txBody>
      </p:sp>
      <p:sp>
        <p:nvSpPr>
          <p:cNvPr id="6" name="Content Placeholder 5"/>
          <p:cNvSpPr>
            <a:spLocks noGrp="1"/>
          </p:cNvSpPr>
          <p:nvPr>
            <p:ph idx="1"/>
          </p:nvPr>
        </p:nvSpPr>
        <p:spPr/>
        <p:txBody>
          <a:bodyPr/>
          <a:lstStyle/>
          <a:p>
            <a:r>
              <a:rPr lang="en-US" dirty="0" smtClean="0"/>
              <a:t>Another link analysis algorithm to compute the relative importance of a source in the web graph</a:t>
            </a:r>
          </a:p>
          <a:p>
            <a:r>
              <a:rPr lang="en-US" dirty="0" smtClean="0"/>
              <a:t>Importance of a page p </a:t>
            </a:r>
            <a:r>
              <a:rPr lang="en-US" dirty="0" smtClean="0">
                <a:latin typeface="cmsy10"/>
              </a:rPr>
              <a:t>2</a:t>
            </a:r>
            <a:r>
              <a:rPr lang="en-US" dirty="0" smtClean="0"/>
              <a:t> S depends on probability of landing on the source node p by a random surfer</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Used as a feature in determining “quality” of web sources </a:t>
            </a:r>
          </a:p>
          <a:p>
            <a:endParaRPr lang="en-US" dirty="0"/>
          </a:p>
          <a:p>
            <a:endParaRPr lang="en-US" dirty="0" smtClean="0"/>
          </a:p>
          <a:p>
            <a:endParaRPr lang="en-US" dirty="0"/>
          </a:p>
        </p:txBody>
      </p:sp>
      <p:sp>
        <p:nvSpPr>
          <p:cNvPr id="2" name="Slide Number Placeholder 1"/>
          <p:cNvSpPr>
            <a:spLocks noGrp="1"/>
          </p:cNvSpPr>
          <p:nvPr>
            <p:ph type="sldNum" sz="quarter" idx="11"/>
          </p:nvPr>
        </p:nvSpPr>
        <p:spPr/>
        <p:txBody>
          <a:bodyPr/>
          <a:lstStyle/>
          <a:p>
            <a:pPr>
              <a:defRPr/>
            </a:pPr>
            <a:fld id="{0334B46D-1141-4B21-8035-B4B93261CF7D}" type="slidenum">
              <a:rPr lang="en-US" altLang="zh-TW" smtClean="0"/>
              <a:pPr>
                <a:defRPr/>
              </a:pPr>
              <a:t>36</a:t>
            </a:fld>
            <a:endParaRPr lang="en-US" altLang="zh-TW" dirty="0"/>
          </a:p>
        </p:txBody>
      </p:sp>
      <p:graphicFrame>
        <p:nvGraphicFramePr>
          <p:cNvPr id="3" name="Object 2"/>
          <p:cNvGraphicFramePr>
            <a:graphicFrameLocks noChangeAspect="1"/>
          </p:cNvGraphicFramePr>
          <p:nvPr>
            <p:extLst>
              <p:ext uri="{D42A27DB-BD31-4B8C-83A1-F6EECF244321}">
                <p14:modId xmlns:p14="http://schemas.microsoft.com/office/powerpoint/2010/main" val="846156386"/>
              </p:ext>
            </p:extLst>
          </p:nvPr>
        </p:nvGraphicFramePr>
        <p:xfrm>
          <a:off x="1562100" y="2819400"/>
          <a:ext cx="6286500" cy="1371600"/>
        </p:xfrm>
        <a:graphic>
          <a:graphicData uri="http://schemas.openxmlformats.org/presentationml/2006/ole">
            <mc:AlternateContent xmlns:mc="http://schemas.openxmlformats.org/markup-compatibility/2006">
              <mc:Choice xmlns:v="urn:schemas-microsoft-com:vml" Requires="v">
                <p:oleObj spid="_x0000_s2050" name="Equation" r:id="rId3" imgW="2095200" imgH="457200" progId="Equation.DSMT4">
                  <p:embed/>
                </p:oleObj>
              </mc:Choice>
              <mc:Fallback>
                <p:oleObj name="Equation" r:id="rId3" imgW="2095200" imgH="457200" progId="Equation.DSMT4">
                  <p:embed/>
                  <p:pic>
                    <p:nvPicPr>
                      <p:cNvPr id="0" name=""/>
                      <p:cNvPicPr>
                        <a:picLocks noChangeAspect="1" noChangeArrowheads="1"/>
                      </p:cNvPicPr>
                      <p:nvPr/>
                    </p:nvPicPr>
                    <p:blipFill>
                      <a:blip r:embed="rId4"/>
                      <a:srcRect/>
                      <a:stretch>
                        <a:fillRect/>
                      </a:stretch>
                    </p:blipFill>
                    <p:spPr bwMode="auto">
                      <a:xfrm>
                        <a:off x="1562100" y="2819400"/>
                        <a:ext cx="6286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874395677"/>
              </p:ext>
            </p:extLst>
          </p:nvPr>
        </p:nvGraphicFramePr>
        <p:xfrm>
          <a:off x="1524000" y="4229100"/>
          <a:ext cx="2438400" cy="1181100"/>
        </p:xfrm>
        <a:graphic>
          <a:graphicData uri="http://schemas.openxmlformats.org/presentationml/2006/ole">
            <mc:AlternateContent xmlns:mc="http://schemas.openxmlformats.org/markup-compatibility/2006">
              <mc:Choice xmlns:v="urn:schemas-microsoft-com:vml" Requires="v">
                <p:oleObj spid="_x0000_s2051" name="Equation" r:id="rId5" imgW="812520" imgH="393480" progId="Equation.DSMT4">
                  <p:embed/>
                </p:oleObj>
              </mc:Choice>
              <mc:Fallback>
                <p:oleObj name="Equation" r:id="rId5" imgW="812520" imgH="393480" progId="Equation.DSMT4">
                  <p:embed/>
                  <p:pic>
                    <p:nvPicPr>
                      <p:cNvPr id="0" name=""/>
                      <p:cNvPicPr>
                        <a:picLocks noChangeAspect="1" noChangeArrowheads="1"/>
                      </p:cNvPicPr>
                      <p:nvPr/>
                    </p:nvPicPr>
                    <p:blipFill>
                      <a:blip r:embed="rId6"/>
                      <a:srcRect/>
                      <a:stretch>
                        <a:fillRect/>
                      </a:stretch>
                    </p:blipFill>
                    <p:spPr bwMode="auto">
                      <a:xfrm>
                        <a:off x="1524000" y="4229100"/>
                        <a:ext cx="24384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6691668" y="496723"/>
            <a:ext cx="2416046" cy="369332"/>
          </a:xfrm>
          <a:prstGeom prst="rect">
            <a:avLst/>
          </a:prstGeom>
          <a:noFill/>
        </p:spPr>
        <p:txBody>
          <a:bodyPr wrap="none" rtlCol="0">
            <a:spAutoFit/>
          </a:bodyPr>
          <a:lstStyle/>
          <a:p>
            <a:r>
              <a:rPr lang="en-US" dirty="0" smtClean="0"/>
              <a:t>[</a:t>
            </a:r>
            <a:r>
              <a:rPr lang="en-US" dirty="0" err="1" smtClean="0"/>
              <a:t>Brin</a:t>
            </a:r>
            <a:r>
              <a:rPr lang="en-US" dirty="0" smtClean="0"/>
              <a:t> and Page, 1998]</a:t>
            </a:r>
            <a:endParaRPr lang="en-US" dirty="0"/>
          </a:p>
        </p:txBody>
      </p:sp>
      <p:sp>
        <p:nvSpPr>
          <p:cNvPr id="7" name="TextBox 6"/>
          <p:cNvSpPr txBox="1"/>
          <p:nvPr/>
        </p:nvSpPr>
        <p:spPr>
          <a:xfrm>
            <a:off x="4724400" y="4572000"/>
            <a:ext cx="3903633" cy="923330"/>
          </a:xfrm>
          <a:prstGeom prst="rect">
            <a:avLst/>
          </a:prstGeom>
          <a:noFill/>
        </p:spPr>
        <p:txBody>
          <a:bodyPr wrap="none" rtlCol="0">
            <a:spAutoFit/>
          </a:bodyPr>
          <a:lstStyle/>
          <a:p>
            <a:r>
              <a:rPr lang="en-US" dirty="0" smtClean="0"/>
              <a:t>N: number of sources in S</a:t>
            </a:r>
          </a:p>
          <a:p>
            <a:r>
              <a:rPr lang="en-US" dirty="0" smtClean="0"/>
              <a:t>L(p): number of </a:t>
            </a:r>
            <a:r>
              <a:rPr lang="en-US" dirty="0" err="1" smtClean="0"/>
              <a:t>outlinks</a:t>
            </a:r>
            <a:r>
              <a:rPr lang="en-US" dirty="0" smtClean="0"/>
              <a:t> of p</a:t>
            </a:r>
          </a:p>
          <a:p>
            <a:r>
              <a:rPr lang="en-US" dirty="0" smtClean="0"/>
              <a:t>d: combination parameter; d \in (0,1)</a:t>
            </a:r>
            <a:endParaRPr lang="en-US" dirty="0"/>
          </a:p>
        </p:txBody>
      </p:sp>
    </p:spTree>
    <p:extLst>
      <p:ext uri="{BB962C8B-B14F-4D97-AF65-F5344CB8AC3E}">
        <p14:creationId xmlns:p14="http://schemas.microsoft.com/office/powerpoint/2010/main" val="25209911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PageRank example – Iteration 1</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37</a:t>
            </a:fld>
            <a:endParaRPr lang="en-US" altLang="zh-TW" dirty="0"/>
          </a:p>
        </p:txBody>
      </p:sp>
      <p:sp>
        <p:nvSpPr>
          <p:cNvPr id="5" name="Oval 4"/>
          <p:cNvSpPr/>
          <p:nvPr/>
        </p:nvSpPr>
        <p:spPr>
          <a:xfrm>
            <a:off x="1752600" y="1981200"/>
            <a:ext cx="762000" cy="76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3276600"/>
            <a:ext cx="762000" cy="76200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81600" y="1981200"/>
            <a:ext cx="762000" cy="76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520016" y="2286000"/>
            <a:ext cx="2661584" cy="0"/>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441108" y="2514600"/>
            <a:ext cx="2740492" cy="0"/>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5"/>
            <a:endCxn id="6" idx="1"/>
          </p:cNvCxnSpPr>
          <p:nvPr/>
        </p:nvCxnSpPr>
        <p:spPr>
          <a:xfrm>
            <a:off x="2403008" y="2631608"/>
            <a:ext cx="1213784" cy="756584"/>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7"/>
            <a:endCxn id="7" idx="3"/>
          </p:cNvCxnSpPr>
          <p:nvPr/>
        </p:nvCxnSpPr>
        <p:spPr>
          <a:xfrm flipV="1">
            <a:off x="4155608" y="2631608"/>
            <a:ext cx="1137584" cy="756584"/>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82058" y="1796534"/>
            <a:ext cx="312906" cy="369332"/>
          </a:xfrm>
          <a:prstGeom prst="rect">
            <a:avLst/>
          </a:prstGeom>
          <a:noFill/>
        </p:spPr>
        <p:txBody>
          <a:bodyPr wrap="none" rtlCol="0">
            <a:spAutoFit/>
          </a:bodyPr>
          <a:lstStyle/>
          <a:p>
            <a:r>
              <a:rPr lang="en-US" dirty="0" smtClean="0"/>
              <a:t>1</a:t>
            </a:r>
            <a:endParaRPr lang="en-US" dirty="0"/>
          </a:p>
        </p:txBody>
      </p:sp>
      <p:sp>
        <p:nvSpPr>
          <p:cNvPr id="27" name="TextBox 26"/>
          <p:cNvSpPr txBox="1"/>
          <p:nvPr/>
        </p:nvSpPr>
        <p:spPr>
          <a:xfrm>
            <a:off x="5830266" y="1767114"/>
            <a:ext cx="312906" cy="369332"/>
          </a:xfrm>
          <a:prstGeom prst="rect">
            <a:avLst/>
          </a:prstGeom>
          <a:noFill/>
        </p:spPr>
        <p:txBody>
          <a:bodyPr wrap="none" rtlCol="0">
            <a:spAutoFit/>
          </a:bodyPr>
          <a:lstStyle/>
          <a:p>
            <a:r>
              <a:rPr lang="en-US" dirty="0" smtClean="0"/>
              <a:t>1</a:t>
            </a:r>
            <a:endParaRPr lang="en-US" dirty="0"/>
          </a:p>
        </p:txBody>
      </p:sp>
      <p:sp>
        <p:nvSpPr>
          <p:cNvPr id="28" name="TextBox 27"/>
          <p:cNvSpPr txBox="1"/>
          <p:nvPr/>
        </p:nvSpPr>
        <p:spPr>
          <a:xfrm>
            <a:off x="3725694" y="4038600"/>
            <a:ext cx="312906" cy="369332"/>
          </a:xfrm>
          <a:prstGeom prst="rect">
            <a:avLst/>
          </a:prstGeom>
          <a:noFill/>
        </p:spPr>
        <p:txBody>
          <a:bodyPr wrap="none" rtlCol="0">
            <a:spAutoFit/>
          </a:bodyPr>
          <a:lstStyle/>
          <a:p>
            <a:r>
              <a:rPr lang="en-US" dirty="0" smtClean="0"/>
              <a:t>1</a:t>
            </a:r>
            <a:endParaRPr lang="en-US" dirty="0"/>
          </a:p>
        </p:txBody>
      </p:sp>
      <p:sp>
        <p:nvSpPr>
          <p:cNvPr id="29" name="TextBox 28"/>
          <p:cNvSpPr txBox="1"/>
          <p:nvPr/>
        </p:nvSpPr>
        <p:spPr>
          <a:xfrm>
            <a:off x="2895600" y="1916668"/>
            <a:ext cx="505267" cy="369332"/>
          </a:xfrm>
          <a:prstGeom prst="rect">
            <a:avLst/>
          </a:prstGeom>
          <a:noFill/>
        </p:spPr>
        <p:txBody>
          <a:bodyPr wrap="none" rtlCol="0">
            <a:spAutoFit/>
          </a:bodyPr>
          <a:lstStyle/>
          <a:p>
            <a:r>
              <a:rPr lang="en-US" dirty="0" smtClean="0"/>
              <a:t>0.5</a:t>
            </a:r>
            <a:endParaRPr lang="en-US" dirty="0"/>
          </a:p>
        </p:txBody>
      </p:sp>
      <p:sp>
        <p:nvSpPr>
          <p:cNvPr id="30" name="TextBox 29"/>
          <p:cNvSpPr txBox="1"/>
          <p:nvPr/>
        </p:nvSpPr>
        <p:spPr>
          <a:xfrm>
            <a:off x="2045619" y="2825234"/>
            <a:ext cx="505267" cy="369332"/>
          </a:xfrm>
          <a:prstGeom prst="rect">
            <a:avLst/>
          </a:prstGeom>
          <a:noFill/>
        </p:spPr>
        <p:txBody>
          <a:bodyPr wrap="none" rtlCol="0">
            <a:spAutoFit/>
          </a:bodyPr>
          <a:lstStyle/>
          <a:p>
            <a:r>
              <a:rPr lang="en-US" dirty="0" smtClean="0"/>
              <a:t>0.5</a:t>
            </a:r>
            <a:endParaRPr lang="en-US" dirty="0"/>
          </a:p>
        </p:txBody>
      </p:sp>
      <p:sp>
        <p:nvSpPr>
          <p:cNvPr id="31" name="TextBox 30"/>
          <p:cNvSpPr txBox="1"/>
          <p:nvPr/>
        </p:nvSpPr>
        <p:spPr>
          <a:xfrm>
            <a:off x="4471766" y="3194566"/>
            <a:ext cx="312906" cy="369332"/>
          </a:xfrm>
          <a:prstGeom prst="rect">
            <a:avLst/>
          </a:prstGeom>
          <a:noFill/>
        </p:spPr>
        <p:txBody>
          <a:bodyPr wrap="none" rtlCol="0">
            <a:spAutoFit/>
          </a:bodyPr>
          <a:lstStyle/>
          <a:p>
            <a:r>
              <a:rPr lang="en-US" dirty="0" smtClean="0"/>
              <a:t>1</a:t>
            </a:r>
            <a:endParaRPr lang="en-US" dirty="0"/>
          </a:p>
        </p:txBody>
      </p:sp>
      <p:sp>
        <p:nvSpPr>
          <p:cNvPr id="32" name="TextBox 31"/>
          <p:cNvSpPr txBox="1"/>
          <p:nvPr/>
        </p:nvSpPr>
        <p:spPr>
          <a:xfrm>
            <a:off x="4395990" y="2495675"/>
            <a:ext cx="312906" cy="369332"/>
          </a:xfrm>
          <a:prstGeom prst="rect">
            <a:avLst/>
          </a:prstGeom>
          <a:noFill/>
        </p:spPr>
        <p:txBody>
          <a:bodyPr wrap="none" rtlCol="0">
            <a:spAutoFit/>
          </a:bodyPr>
          <a:lstStyle/>
          <a:p>
            <a:r>
              <a:rPr lang="en-US" dirty="0" smtClean="0"/>
              <a:t>1</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209004536"/>
              </p:ext>
            </p:extLst>
          </p:nvPr>
        </p:nvGraphicFramePr>
        <p:xfrm>
          <a:off x="1524000" y="4572000"/>
          <a:ext cx="4686300" cy="1371600"/>
        </p:xfrm>
        <a:graphic>
          <a:graphicData uri="http://schemas.openxmlformats.org/presentationml/2006/ole">
            <mc:AlternateContent xmlns:mc="http://schemas.openxmlformats.org/markup-compatibility/2006">
              <mc:Choice xmlns:v="urn:schemas-microsoft-com:vml" Requires="v">
                <p:oleObj spid="_x0000_s3074" name="Equation" r:id="rId3" imgW="1562040" imgH="457200" progId="Equation.DSMT4">
                  <p:embed/>
                </p:oleObj>
              </mc:Choice>
              <mc:Fallback>
                <p:oleObj name="Equation" r:id="rId3" imgW="1562040" imgH="457200" progId="Equation.DSMT4">
                  <p:embed/>
                  <p:pic>
                    <p:nvPicPr>
                      <p:cNvPr id="0" name=""/>
                      <p:cNvPicPr>
                        <a:picLocks noChangeAspect="1" noChangeArrowheads="1"/>
                      </p:cNvPicPr>
                      <p:nvPr/>
                    </p:nvPicPr>
                    <p:blipFill>
                      <a:blip r:embed="rId4"/>
                      <a:srcRect/>
                      <a:stretch>
                        <a:fillRect/>
                      </a:stretch>
                    </p:blipFill>
                    <p:spPr bwMode="auto">
                      <a:xfrm>
                        <a:off x="1524000" y="4572000"/>
                        <a:ext cx="46863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02271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7" grpId="0"/>
      <p:bldP spid="27" grpId="1"/>
      <p:bldP spid="28" grpId="0"/>
      <p:bldP spid="28" grpId="1"/>
      <p:bldP spid="29" grpId="0"/>
      <p:bldP spid="30" grpId="0"/>
      <p:bldP spid="31" grpId="0"/>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PageRank example – </a:t>
            </a:r>
            <a:r>
              <a:rPr lang="en-US" dirty="0" smtClean="0"/>
              <a:t>Iteration 2</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38</a:t>
            </a:fld>
            <a:endParaRPr lang="en-US" altLang="zh-TW" dirty="0"/>
          </a:p>
        </p:txBody>
      </p:sp>
      <p:sp>
        <p:nvSpPr>
          <p:cNvPr id="5" name="Oval 4"/>
          <p:cNvSpPr/>
          <p:nvPr/>
        </p:nvSpPr>
        <p:spPr>
          <a:xfrm>
            <a:off x="1752600" y="1981200"/>
            <a:ext cx="762000" cy="76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3276600"/>
            <a:ext cx="762000" cy="76200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81600" y="1981200"/>
            <a:ext cx="762000" cy="76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520016" y="2286000"/>
            <a:ext cx="2661584" cy="0"/>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441108" y="2514600"/>
            <a:ext cx="2740492" cy="0"/>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5"/>
            <a:endCxn id="6" idx="1"/>
          </p:cNvCxnSpPr>
          <p:nvPr/>
        </p:nvCxnSpPr>
        <p:spPr>
          <a:xfrm>
            <a:off x="2403008" y="2631608"/>
            <a:ext cx="1213784" cy="756584"/>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7"/>
            <a:endCxn id="7" idx="3"/>
          </p:cNvCxnSpPr>
          <p:nvPr/>
        </p:nvCxnSpPr>
        <p:spPr>
          <a:xfrm flipV="1">
            <a:off x="4155608" y="2631608"/>
            <a:ext cx="1137584" cy="756584"/>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82058" y="1796534"/>
            <a:ext cx="312906" cy="369332"/>
          </a:xfrm>
          <a:prstGeom prst="rect">
            <a:avLst/>
          </a:prstGeom>
          <a:noFill/>
        </p:spPr>
        <p:txBody>
          <a:bodyPr wrap="none" rtlCol="0">
            <a:spAutoFit/>
          </a:bodyPr>
          <a:lstStyle/>
          <a:p>
            <a:r>
              <a:rPr lang="en-US" dirty="0" smtClean="0"/>
              <a:t>1</a:t>
            </a:r>
            <a:endParaRPr lang="en-US" dirty="0"/>
          </a:p>
        </p:txBody>
      </p:sp>
      <p:sp>
        <p:nvSpPr>
          <p:cNvPr id="27" name="TextBox 26"/>
          <p:cNvSpPr txBox="1"/>
          <p:nvPr/>
        </p:nvSpPr>
        <p:spPr>
          <a:xfrm>
            <a:off x="5830266" y="1767114"/>
            <a:ext cx="505267" cy="369332"/>
          </a:xfrm>
          <a:prstGeom prst="rect">
            <a:avLst/>
          </a:prstGeom>
          <a:noFill/>
        </p:spPr>
        <p:txBody>
          <a:bodyPr wrap="none" rtlCol="0">
            <a:spAutoFit/>
          </a:bodyPr>
          <a:lstStyle/>
          <a:p>
            <a:r>
              <a:rPr lang="en-US" dirty="0" smtClean="0"/>
              <a:t>1.5</a:t>
            </a:r>
            <a:endParaRPr lang="en-US" dirty="0"/>
          </a:p>
        </p:txBody>
      </p:sp>
      <p:sp>
        <p:nvSpPr>
          <p:cNvPr id="28" name="TextBox 27"/>
          <p:cNvSpPr txBox="1"/>
          <p:nvPr/>
        </p:nvSpPr>
        <p:spPr>
          <a:xfrm>
            <a:off x="3725694" y="4038600"/>
            <a:ext cx="505267" cy="369332"/>
          </a:xfrm>
          <a:prstGeom prst="rect">
            <a:avLst/>
          </a:prstGeom>
          <a:noFill/>
        </p:spPr>
        <p:txBody>
          <a:bodyPr wrap="none" rtlCol="0">
            <a:spAutoFit/>
          </a:bodyPr>
          <a:lstStyle/>
          <a:p>
            <a:r>
              <a:rPr lang="en-US" dirty="0" smtClean="0"/>
              <a:t>0.5</a:t>
            </a:r>
            <a:endParaRPr lang="en-US" dirty="0"/>
          </a:p>
        </p:txBody>
      </p:sp>
      <p:sp>
        <p:nvSpPr>
          <p:cNvPr id="29" name="TextBox 28"/>
          <p:cNvSpPr txBox="1"/>
          <p:nvPr/>
        </p:nvSpPr>
        <p:spPr>
          <a:xfrm>
            <a:off x="2895600" y="1916668"/>
            <a:ext cx="505267" cy="369332"/>
          </a:xfrm>
          <a:prstGeom prst="rect">
            <a:avLst/>
          </a:prstGeom>
          <a:noFill/>
        </p:spPr>
        <p:txBody>
          <a:bodyPr wrap="none" rtlCol="0">
            <a:spAutoFit/>
          </a:bodyPr>
          <a:lstStyle/>
          <a:p>
            <a:r>
              <a:rPr lang="en-US" dirty="0" smtClean="0"/>
              <a:t>0.5</a:t>
            </a:r>
            <a:endParaRPr lang="en-US" dirty="0"/>
          </a:p>
        </p:txBody>
      </p:sp>
      <p:sp>
        <p:nvSpPr>
          <p:cNvPr id="30" name="TextBox 29"/>
          <p:cNvSpPr txBox="1"/>
          <p:nvPr/>
        </p:nvSpPr>
        <p:spPr>
          <a:xfrm>
            <a:off x="2045619" y="2825234"/>
            <a:ext cx="505267" cy="369332"/>
          </a:xfrm>
          <a:prstGeom prst="rect">
            <a:avLst/>
          </a:prstGeom>
          <a:noFill/>
        </p:spPr>
        <p:txBody>
          <a:bodyPr wrap="none" rtlCol="0">
            <a:spAutoFit/>
          </a:bodyPr>
          <a:lstStyle/>
          <a:p>
            <a:r>
              <a:rPr lang="en-US" dirty="0" smtClean="0"/>
              <a:t>0.5</a:t>
            </a:r>
            <a:endParaRPr lang="en-US" dirty="0"/>
          </a:p>
        </p:txBody>
      </p:sp>
      <p:sp>
        <p:nvSpPr>
          <p:cNvPr id="31" name="TextBox 30"/>
          <p:cNvSpPr txBox="1"/>
          <p:nvPr/>
        </p:nvSpPr>
        <p:spPr>
          <a:xfrm>
            <a:off x="4471766" y="3194566"/>
            <a:ext cx="505267" cy="369332"/>
          </a:xfrm>
          <a:prstGeom prst="rect">
            <a:avLst/>
          </a:prstGeom>
          <a:noFill/>
        </p:spPr>
        <p:txBody>
          <a:bodyPr wrap="none" rtlCol="0">
            <a:spAutoFit/>
          </a:bodyPr>
          <a:lstStyle/>
          <a:p>
            <a:r>
              <a:rPr lang="en-US" dirty="0" smtClean="0"/>
              <a:t>0.5</a:t>
            </a:r>
            <a:endParaRPr lang="en-US" dirty="0"/>
          </a:p>
        </p:txBody>
      </p:sp>
      <p:sp>
        <p:nvSpPr>
          <p:cNvPr id="32" name="TextBox 31"/>
          <p:cNvSpPr txBox="1"/>
          <p:nvPr/>
        </p:nvSpPr>
        <p:spPr>
          <a:xfrm>
            <a:off x="4395990" y="2495675"/>
            <a:ext cx="505267" cy="369332"/>
          </a:xfrm>
          <a:prstGeom prst="rect">
            <a:avLst/>
          </a:prstGeom>
          <a:noFill/>
        </p:spPr>
        <p:txBody>
          <a:bodyPr wrap="none" rtlCol="0">
            <a:spAutoFit/>
          </a:bodyPr>
          <a:lstStyle/>
          <a:p>
            <a:r>
              <a:rPr lang="en-US" dirty="0" smtClean="0"/>
              <a:t>1.5</a:t>
            </a:r>
            <a:endParaRPr lang="en-US" dirty="0"/>
          </a:p>
        </p:txBody>
      </p:sp>
    </p:spTree>
    <p:extLst>
      <p:ext uri="{BB962C8B-B14F-4D97-AF65-F5344CB8AC3E}">
        <p14:creationId xmlns:p14="http://schemas.microsoft.com/office/powerpoint/2010/main" val="10732447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30" grpId="0"/>
      <p:bldP spid="31"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PageRank example – Iteration </a:t>
            </a:r>
            <a:r>
              <a:rPr lang="en-US" dirty="0" smtClean="0"/>
              <a:t>3</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39</a:t>
            </a:fld>
            <a:endParaRPr lang="en-US" altLang="zh-TW" dirty="0"/>
          </a:p>
        </p:txBody>
      </p:sp>
      <p:sp>
        <p:nvSpPr>
          <p:cNvPr id="5" name="Oval 4"/>
          <p:cNvSpPr/>
          <p:nvPr/>
        </p:nvSpPr>
        <p:spPr>
          <a:xfrm>
            <a:off x="1752600" y="1981200"/>
            <a:ext cx="762000" cy="76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3276600"/>
            <a:ext cx="762000" cy="76200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81600" y="1981200"/>
            <a:ext cx="762000" cy="76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520016" y="2286000"/>
            <a:ext cx="2661584" cy="0"/>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441108" y="2514600"/>
            <a:ext cx="2740492" cy="0"/>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5"/>
            <a:endCxn id="6" idx="1"/>
          </p:cNvCxnSpPr>
          <p:nvPr/>
        </p:nvCxnSpPr>
        <p:spPr>
          <a:xfrm>
            <a:off x="2403008" y="2631608"/>
            <a:ext cx="1213784" cy="756584"/>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7"/>
            <a:endCxn id="7" idx="3"/>
          </p:cNvCxnSpPr>
          <p:nvPr/>
        </p:nvCxnSpPr>
        <p:spPr>
          <a:xfrm flipV="1">
            <a:off x="4155608" y="2631608"/>
            <a:ext cx="1137584" cy="756584"/>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24000" y="1752600"/>
            <a:ext cx="505267" cy="369332"/>
          </a:xfrm>
          <a:prstGeom prst="rect">
            <a:avLst/>
          </a:prstGeom>
          <a:noFill/>
        </p:spPr>
        <p:txBody>
          <a:bodyPr wrap="none" rtlCol="0">
            <a:spAutoFit/>
          </a:bodyPr>
          <a:lstStyle/>
          <a:p>
            <a:r>
              <a:rPr lang="en-US" dirty="0" smtClean="0"/>
              <a:t>1.5</a:t>
            </a:r>
            <a:endParaRPr lang="en-US" dirty="0"/>
          </a:p>
        </p:txBody>
      </p:sp>
      <p:sp>
        <p:nvSpPr>
          <p:cNvPr id="27" name="TextBox 26"/>
          <p:cNvSpPr txBox="1"/>
          <p:nvPr/>
        </p:nvSpPr>
        <p:spPr>
          <a:xfrm>
            <a:off x="5830266" y="1767114"/>
            <a:ext cx="312906" cy="369332"/>
          </a:xfrm>
          <a:prstGeom prst="rect">
            <a:avLst/>
          </a:prstGeom>
          <a:noFill/>
        </p:spPr>
        <p:txBody>
          <a:bodyPr wrap="none" rtlCol="0">
            <a:spAutoFit/>
          </a:bodyPr>
          <a:lstStyle/>
          <a:p>
            <a:r>
              <a:rPr lang="en-US" dirty="0" smtClean="0"/>
              <a:t>1</a:t>
            </a:r>
            <a:endParaRPr lang="en-US" dirty="0"/>
          </a:p>
        </p:txBody>
      </p:sp>
      <p:sp>
        <p:nvSpPr>
          <p:cNvPr id="28" name="TextBox 27"/>
          <p:cNvSpPr txBox="1"/>
          <p:nvPr/>
        </p:nvSpPr>
        <p:spPr>
          <a:xfrm>
            <a:off x="3725694" y="4038600"/>
            <a:ext cx="505267" cy="369332"/>
          </a:xfrm>
          <a:prstGeom prst="rect">
            <a:avLst/>
          </a:prstGeom>
          <a:noFill/>
        </p:spPr>
        <p:txBody>
          <a:bodyPr wrap="none" rtlCol="0">
            <a:spAutoFit/>
          </a:bodyPr>
          <a:lstStyle/>
          <a:p>
            <a:r>
              <a:rPr lang="en-US" dirty="0" smtClean="0"/>
              <a:t>0.5</a:t>
            </a:r>
            <a:endParaRPr lang="en-US" dirty="0"/>
          </a:p>
        </p:txBody>
      </p:sp>
      <p:sp>
        <p:nvSpPr>
          <p:cNvPr id="29" name="TextBox 28"/>
          <p:cNvSpPr txBox="1"/>
          <p:nvPr/>
        </p:nvSpPr>
        <p:spPr>
          <a:xfrm>
            <a:off x="2895600" y="1916668"/>
            <a:ext cx="633507" cy="369332"/>
          </a:xfrm>
          <a:prstGeom prst="rect">
            <a:avLst/>
          </a:prstGeom>
          <a:noFill/>
        </p:spPr>
        <p:txBody>
          <a:bodyPr wrap="none" rtlCol="0">
            <a:spAutoFit/>
          </a:bodyPr>
          <a:lstStyle/>
          <a:p>
            <a:r>
              <a:rPr lang="en-US" dirty="0" smtClean="0"/>
              <a:t>0.75</a:t>
            </a:r>
            <a:endParaRPr lang="en-US" dirty="0"/>
          </a:p>
        </p:txBody>
      </p:sp>
      <p:sp>
        <p:nvSpPr>
          <p:cNvPr id="30" name="TextBox 29"/>
          <p:cNvSpPr txBox="1"/>
          <p:nvPr/>
        </p:nvSpPr>
        <p:spPr>
          <a:xfrm>
            <a:off x="2045619" y="2825234"/>
            <a:ext cx="633507" cy="369332"/>
          </a:xfrm>
          <a:prstGeom prst="rect">
            <a:avLst/>
          </a:prstGeom>
          <a:noFill/>
        </p:spPr>
        <p:txBody>
          <a:bodyPr wrap="none" rtlCol="0">
            <a:spAutoFit/>
          </a:bodyPr>
          <a:lstStyle/>
          <a:p>
            <a:r>
              <a:rPr lang="en-US" dirty="0" smtClean="0"/>
              <a:t>0.75</a:t>
            </a:r>
            <a:endParaRPr lang="en-US" dirty="0"/>
          </a:p>
        </p:txBody>
      </p:sp>
      <p:sp>
        <p:nvSpPr>
          <p:cNvPr id="31" name="TextBox 30"/>
          <p:cNvSpPr txBox="1"/>
          <p:nvPr/>
        </p:nvSpPr>
        <p:spPr>
          <a:xfrm>
            <a:off x="4471766" y="3194566"/>
            <a:ext cx="505267" cy="369332"/>
          </a:xfrm>
          <a:prstGeom prst="rect">
            <a:avLst/>
          </a:prstGeom>
          <a:noFill/>
        </p:spPr>
        <p:txBody>
          <a:bodyPr wrap="none" rtlCol="0">
            <a:spAutoFit/>
          </a:bodyPr>
          <a:lstStyle/>
          <a:p>
            <a:r>
              <a:rPr lang="en-US" dirty="0" smtClean="0"/>
              <a:t>0.5</a:t>
            </a:r>
            <a:endParaRPr lang="en-US" dirty="0"/>
          </a:p>
        </p:txBody>
      </p:sp>
      <p:sp>
        <p:nvSpPr>
          <p:cNvPr id="32" name="TextBox 31"/>
          <p:cNvSpPr txBox="1"/>
          <p:nvPr/>
        </p:nvSpPr>
        <p:spPr>
          <a:xfrm>
            <a:off x="4395990" y="2495675"/>
            <a:ext cx="312906" cy="369332"/>
          </a:xfrm>
          <a:prstGeom prst="rect">
            <a:avLst/>
          </a:prstGeom>
          <a:noFill/>
        </p:spPr>
        <p:txBody>
          <a:bodyPr wrap="none" rtlCol="0">
            <a:spAutoFit/>
          </a:bodyPr>
          <a:lstStyle/>
          <a:p>
            <a:r>
              <a:rPr lang="en-US" dirty="0" smtClean="0"/>
              <a:t>1</a:t>
            </a:r>
            <a:endParaRPr lang="en-US" dirty="0"/>
          </a:p>
        </p:txBody>
      </p:sp>
    </p:spTree>
    <p:extLst>
      <p:ext uri="{BB962C8B-B14F-4D97-AF65-F5344CB8AC3E}">
        <p14:creationId xmlns:p14="http://schemas.microsoft.com/office/powerpoint/2010/main" val="22066834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Content Placeholder 2"/>
          <p:cNvSpPr>
            <a:spLocks noGrp="1"/>
          </p:cNvSpPr>
          <p:nvPr>
            <p:ph idx="4294967295"/>
          </p:nvPr>
        </p:nvSpPr>
        <p:spPr>
          <a:xfrm>
            <a:off x="457200" y="914400"/>
            <a:ext cx="8229600" cy="4953000"/>
          </a:xfrm>
        </p:spPr>
        <p:txBody>
          <a:bodyPr/>
          <a:lstStyle/>
          <a:p>
            <a:pPr eaLnBrk="1" hangingPunct="1">
              <a:lnSpc>
                <a:spcPct val="90000"/>
              </a:lnSpc>
            </a:pPr>
            <a:endParaRPr lang="en-US" dirty="0" smtClean="0">
              <a:solidFill>
                <a:srgbClr val="FF0000"/>
              </a:solidFill>
            </a:endParaRPr>
          </a:p>
          <a:p>
            <a:pPr eaLnBrk="1" hangingPunct="1">
              <a:lnSpc>
                <a:spcPct val="90000"/>
              </a:lnSpc>
            </a:pPr>
            <a:r>
              <a:rPr lang="en-US" dirty="0" smtClean="0"/>
              <a:t>A distributed data stream needs to be monitored </a:t>
            </a:r>
          </a:p>
          <a:p>
            <a:pPr eaLnBrk="1" hangingPunct="1">
              <a:lnSpc>
                <a:spcPct val="90000"/>
              </a:lnSpc>
            </a:pPr>
            <a:r>
              <a:rPr lang="en-US" dirty="0" smtClean="0">
                <a:solidFill>
                  <a:srgbClr val="FF0000"/>
                </a:solidFill>
              </a:rPr>
              <a:t>All Data streams have Natural Language Content  </a:t>
            </a:r>
          </a:p>
          <a:p>
            <a:pPr lvl="1" eaLnBrk="1" hangingPunct="1">
              <a:lnSpc>
                <a:spcPct val="90000"/>
              </a:lnSpc>
            </a:pPr>
            <a:r>
              <a:rPr lang="en-US" dirty="0" smtClean="0"/>
              <a:t>Internet activity </a:t>
            </a:r>
          </a:p>
          <a:p>
            <a:pPr lvl="2" eaLnBrk="1" hangingPunct="1">
              <a:lnSpc>
                <a:spcPct val="90000"/>
              </a:lnSpc>
            </a:pPr>
            <a:r>
              <a:rPr lang="en-US" dirty="0" smtClean="0"/>
              <a:t>chat rooms, forums, search activity, twitter and cell phones </a:t>
            </a:r>
          </a:p>
          <a:p>
            <a:pPr lvl="1" eaLnBrk="1" hangingPunct="1">
              <a:lnSpc>
                <a:spcPct val="90000"/>
              </a:lnSpc>
            </a:pPr>
            <a:r>
              <a:rPr lang="en-US" dirty="0" smtClean="0"/>
              <a:t>Traffic reports; 911 calls and other emergency reports </a:t>
            </a:r>
          </a:p>
          <a:p>
            <a:pPr lvl="1" eaLnBrk="1" hangingPunct="1">
              <a:lnSpc>
                <a:spcPct val="90000"/>
              </a:lnSpc>
            </a:pPr>
            <a:r>
              <a:rPr lang="en-US" dirty="0" smtClean="0"/>
              <a:t>Network activity, power grid reports, networks reports, security systems, banking</a:t>
            </a:r>
          </a:p>
          <a:p>
            <a:pPr lvl="1" eaLnBrk="1" hangingPunct="1">
              <a:lnSpc>
                <a:spcPct val="90000"/>
              </a:lnSpc>
            </a:pPr>
            <a:r>
              <a:rPr lang="en-US" dirty="0" smtClean="0"/>
              <a:t>Media coverage</a:t>
            </a:r>
          </a:p>
          <a:p>
            <a:pPr eaLnBrk="1" hangingPunct="1">
              <a:lnSpc>
                <a:spcPct val="90000"/>
              </a:lnSpc>
            </a:pPr>
            <a:r>
              <a:rPr lang="en-US" dirty="0" smtClean="0"/>
              <a:t>Often, stories appear on tweeter before they break the news</a:t>
            </a:r>
          </a:p>
          <a:p>
            <a:pPr eaLnBrk="1" hangingPunct="1">
              <a:lnSpc>
                <a:spcPct val="90000"/>
              </a:lnSpc>
            </a:pPr>
            <a:r>
              <a:rPr lang="en-US" dirty="0" smtClean="0"/>
              <a:t>But, a lot of conflicting information, possibly misleading and deceiving. </a:t>
            </a:r>
          </a:p>
          <a:p>
            <a:pPr eaLnBrk="1" hangingPunct="1">
              <a:lnSpc>
                <a:spcPct val="90000"/>
              </a:lnSpc>
            </a:pPr>
            <a:r>
              <a:rPr lang="en-US" dirty="0" smtClean="0">
                <a:solidFill>
                  <a:srgbClr val="0000FF"/>
                </a:solidFill>
              </a:rPr>
              <a:t>How can one generate an understanding of what is really happening?</a:t>
            </a:r>
          </a:p>
          <a:p>
            <a:pPr lvl="1"/>
            <a:endParaRPr lang="en-US" dirty="0" smtClean="0"/>
          </a:p>
        </p:txBody>
      </p:sp>
      <p:sp>
        <p:nvSpPr>
          <p:cNvPr id="37891" name="Title 1"/>
          <p:cNvSpPr>
            <a:spLocks noGrp="1"/>
          </p:cNvSpPr>
          <p:nvPr>
            <p:ph type="title" idx="4294967295"/>
          </p:nvPr>
        </p:nvSpPr>
        <p:spPr/>
        <p:txBody>
          <a:bodyPr/>
          <a:lstStyle/>
          <a:p>
            <a:r>
              <a:rPr lang="en-US" dirty="0" smtClean="0"/>
              <a:t>Example: Emergency Situations</a:t>
            </a:r>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4</a:t>
            </a:fld>
            <a:endParaRPr lang="en-US" altLang="zh-TW"/>
          </a:p>
        </p:txBody>
      </p:sp>
    </p:spTree>
    <p:extLst>
      <p:ext uri="{BB962C8B-B14F-4D97-AF65-F5344CB8AC3E}">
        <p14:creationId xmlns:p14="http://schemas.microsoft.com/office/powerpoint/2010/main" val="1916674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29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9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29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29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29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0290">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0290">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02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PageRank example – Iteration </a:t>
            </a:r>
            <a:r>
              <a:rPr lang="en-US" dirty="0" smtClean="0"/>
              <a:t>4</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40</a:t>
            </a:fld>
            <a:endParaRPr lang="en-US" altLang="zh-TW" dirty="0"/>
          </a:p>
        </p:txBody>
      </p:sp>
      <p:sp>
        <p:nvSpPr>
          <p:cNvPr id="5" name="Oval 4"/>
          <p:cNvSpPr/>
          <p:nvPr/>
        </p:nvSpPr>
        <p:spPr>
          <a:xfrm>
            <a:off x="1752600" y="1981200"/>
            <a:ext cx="762000" cy="76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3276600"/>
            <a:ext cx="762000" cy="76200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81600" y="1981200"/>
            <a:ext cx="762000" cy="76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520016" y="2286000"/>
            <a:ext cx="2661584" cy="0"/>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441108" y="2514600"/>
            <a:ext cx="2740492" cy="0"/>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5"/>
            <a:endCxn id="6" idx="1"/>
          </p:cNvCxnSpPr>
          <p:nvPr/>
        </p:nvCxnSpPr>
        <p:spPr>
          <a:xfrm>
            <a:off x="2403008" y="2631608"/>
            <a:ext cx="1213784" cy="756584"/>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7"/>
            <a:endCxn id="7" idx="3"/>
          </p:cNvCxnSpPr>
          <p:nvPr/>
        </p:nvCxnSpPr>
        <p:spPr>
          <a:xfrm flipV="1">
            <a:off x="4155608" y="2631608"/>
            <a:ext cx="1137584" cy="756584"/>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24000" y="1752600"/>
            <a:ext cx="312906" cy="369332"/>
          </a:xfrm>
          <a:prstGeom prst="rect">
            <a:avLst/>
          </a:prstGeom>
          <a:noFill/>
        </p:spPr>
        <p:txBody>
          <a:bodyPr wrap="none" rtlCol="0">
            <a:spAutoFit/>
          </a:bodyPr>
          <a:lstStyle/>
          <a:p>
            <a:r>
              <a:rPr lang="en-US" dirty="0" smtClean="0"/>
              <a:t>1</a:t>
            </a:r>
            <a:endParaRPr lang="en-US" dirty="0"/>
          </a:p>
        </p:txBody>
      </p:sp>
      <p:sp>
        <p:nvSpPr>
          <p:cNvPr id="27" name="TextBox 26"/>
          <p:cNvSpPr txBox="1"/>
          <p:nvPr/>
        </p:nvSpPr>
        <p:spPr>
          <a:xfrm>
            <a:off x="5830266" y="1767114"/>
            <a:ext cx="633507" cy="369332"/>
          </a:xfrm>
          <a:prstGeom prst="rect">
            <a:avLst/>
          </a:prstGeom>
          <a:noFill/>
        </p:spPr>
        <p:txBody>
          <a:bodyPr wrap="none" rtlCol="0">
            <a:spAutoFit/>
          </a:bodyPr>
          <a:lstStyle/>
          <a:p>
            <a:r>
              <a:rPr lang="en-US" dirty="0" smtClean="0"/>
              <a:t>1.25</a:t>
            </a:r>
            <a:endParaRPr lang="en-US" dirty="0"/>
          </a:p>
        </p:txBody>
      </p:sp>
      <p:sp>
        <p:nvSpPr>
          <p:cNvPr id="28" name="TextBox 27"/>
          <p:cNvSpPr txBox="1"/>
          <p:nvPr/>
        </p:nvSpPr>
        <p:spPr>
          <a:xfrm>
            <a:off x="3581400" y="4038600"/>
            <a:ext cx="633507" cy="369332"/>
          </a:xfrm>
          <a:prstGeom prst="rect">
            <a:avLst/>
          </a:prstGeom>
          <a:noFill/>
        </p:spPr>
        <p:txBody>
          <a:bodyPr wrap="none" rtlCol="0">
            <a:spAutoFit/>
          </a:bodyPr>
          <a:lstStyle/>
          <a:p>
            <a:r>
              <a:rPr lang="en-US" dirty="0" smtClean="0"/>
              <a:t>0.75</a:t>
            </a:r>
            <a:endParaRPr lang="en-US" dirty="0"/>
          </a:p>
        </p:txBody>
      </p:sp>
      <p:sp>
        <p:nvSpPr>
          <p:cNvPr id="29" name="TextBox 28"/>
          <p:cNvSpPr txBox="1"/>
          <p:nvPr/>
        </p:nvSpPr>
        <p:spPr>
          <a:xfrm>
            <a:off x="2895600" y="1916668"/>
            <a:ext cx="505267" cy="369332"/>
          </a:xfrm>
          <a:prstGeom prst="rect">
            <a:avLst/>
          </a:prstGeom>
          <a:noFill/>
        </p:spPr>
        <p:txBody>
          <a:bodyPr wrap="none" rtlCol="0">
            <a:spAutoFit/>
          </a:bodyPr>
          <a:lstStyle/>
          <a:p>
            <a:r>
              <a:rPr lang="en-US" dirty="0" smtClean="0"/>
              <a:t>0.5</a:t>
            </a:r>
            <a:endParaRPr lang="en-US" dirty="0"/>
          </a:p>
        </p:txBody>
      </p:sp>
      <p:sp>
        <p:nvSpPr>
          <p:cNvPr id="30" name="TextBox 29"/>
          <p:cNvSpPr txBox="1"/>
          <p:nvPr/>
        </p:nvSpPr>
        <p:spPr>
          <a:xfrm>
            <a:off x="2045619" y="2825234"/>
            <a:ext cx="505267" cy="369332"/>
          </a:xfrm>
          <a:prstGeom prst="rect">
            <a:avLst/>
          </a:prstGeom>
          <a:noFill/>
        </p:spPr>
        <p:txBody>
          <a:bodyPr wrap="none" rtlCol="0">
            <a:spAutoFit/>
          </a:bodyPr>
          <a:lstStyle/>
          <a:p>
            <a:r>
              <a:rPr lang="en-US" dirty="0" smtClean="0"/>
              <a:t>0.5</a:t>
            </a:r>
            <a:endParaRPr lang="en-US" dirty="0"/>
          </a:p>
        </p:txBody>
      </p:sp>
      <p:sp>
        <p:nvSpPr>
          <p:cNvPr id="31" name="TextBox 30"/>
          <p:cNvSpPr txBox="1"/>
          <p:nvPr/>
        </p:nvSpPr>
        <p:spPr>
          <a:xfrm>
            <a:off x="4471766" y="3194566"/>
            <a:ext cx="633507" cy="369332"/>
          </a:xfrm>
          <a:prstGeom prst="rect">
            <a:avLst/>
          </a:prstGeom>
          <a:noFill/>
        </p:spPr>
        <p:txBody>
          <a:bodyPr wrap="none" rtlCol="0">
            <a:spAutoFit/>
          </a:bodyPr>
          <a:lstStyle/>
          <a:p>
            <a:r>
              <a:rPr lang="en-US" dirty="0" smtClean="0"/>
              <a:t>0.75</a:t>
            </a:r>
            <a:endParaRPr lang="en-US" dirty="0"/>
          </a:p>
        </p:txBody>
      </p:sp>
      <p:sp>
        <p:nvSpPr>
          <p:cNvPr id="32" name="TextBox 31"/>
          <p:cNvSpPr txBox="1"/>
          <p:nvPr/>
        </p:nvSpPr>
        <p:spPr>
          <a:xfrm>
            <a:off x="4395990" y="2495675"/>
            <a:ext cx="633507" cy="369332"/>
          </a:xfrm>
          <a:prstGeom prst="rect">
            <a:avLst/>
          </a:prstGeom>
          <a:noFill/>
        </p:spPr>
        <p:txBody>
          <a:bodyPr wrap="none" rtlCol="0">
            <a:spAutoFit/>
          </a:bodyPr>
          <a:lstStyle/>
          <a:p>
            <a:r>
              <a:rPr lang="en-US" dirty="0" smtClean="0"/>
              <a:t>1.25</a:t>
            </a:r>
            <a:endParaRPr lang="en-US" dirty="0"/>
          </a:p>
        </p:txBody>
      </p:sp>
    </p:spTree>
    <p:extLst>
      <p:ext uri="{BB962C8B-B14F-4D97-AF65-F5344CB8AC3E}">
        <p14:creationId xmlns:p14="http://schemas.microsoft.com/office/powerpoint/2010/main" val="29247419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30" grpId="0"/>
      <p:bldP spid="31" grpId="0"/>
      <p:bldP spid="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Eventually…</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41</a:t>
            </a:fld>
            <a:endParaRPr lang="en-US" altLang="zh-TW" dirty="0"/>
          </a:p>
        </p:txBody>
      </p:sp>
      <p:sp>
        <p:nvSpPr>
          <p:cNvPr id="5" name="Oval 4"/>
          <p:cNvSpPr/>
          <p:nvPr/>
        </p:nvSpPr>
        <p:spPr>
          <a:xfrm>
            <a:off x="1752600" y="1981200"/>
            <a:ext cx="762000" cy="76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3276600"/>
            <a:ext cx="762000" cy="76200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81600" y="1981200"/>
            <a:ext cx="762000" cy="76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520016" y="2286000"/>
            <a:ext cx="2661584" cy="0"/>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441108" y="2514600"/>
            <a:ext cx="2740492" cy="0"/>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5"/>
            <a:endCxn id="6" idx="1"/>
          </p:cNvCxnSpPr>
          <p:nvPr/>
        </p:nvCxnSpPr>
        <p:spPr>
          <a:xfrm>
            <a:off x="2403008" y="2631608"/>
            <a:ext cx="1213784" cy="756584"/>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7"/>
            <a:endCxn id="7" idx="3"/>
          </p:cNvCxnSpPr>
          <p:nvPr/>
        </p:nvCxnSpPr>
        <p:spPr>
          <a:xfrm flipV="1">
            <a:off x="4155608" y="2631608"/>
            <a:ext cx="1137584" cy="756584"/>
          </a:xfrm>
          <a:prstGeom prst="straightConnector1">
            <a:avLst/>
          </a:prstGeom>
          <a:ln w="254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47800" y="1735240"/>
            <a:ext cx="505267" cy="369332"/>
          </a:xfrm>
          <a:prstGeom prst="rect">
            <a:avLst/>
          </a:prstGeom>
          <a:noFill/>
        </p:spPr>
        <p:txBody>
          <a:bodyPr wrap="none" rtlCol="0">
            <a:spAutoFit/>
          </a:bodyPr>
          <a:lstStyle/>
          <a:p>
            <a:r>
              <a:rPr lang="en-US" dirty="0" smtClean="0"/>
              <a:t>1.2</a:t>
            </a:r>
            <a:endParaRPr lang="en-US" dirty="0"/>
          </a:p>
        </p:txBody>
      </p:sp>
      <p:sp>
        <p:nvSpPr>
          <p:cNvPr id="27" name="TextBox 26"/>
          <p:cNvSpPr txBox="1"/>
          <p:nvPr/>
        </p:nvSpPr>
        <p:spPr>
          <a:xfrm>
            <a:off x="5830266" y="1767114"/>
            <a:ext cx="505267" cy="369332"/>
          </a:xfrm>
          <a:prstGeom prst="rect">
            <a:avLst/>
          </a:prstGeom>
          <a:noFill/>
        </p:spPr>
        <p:txBody>
          <a:bodyPr wrap="none" rtlCol="0">
            <a:spAutoFit/>
          </a:bodyPr>
          <a:lstStyle/>
          <a:p>
            <a:r>
              <a:rPr lang="en-US" dirty="0" smtClean="0"/>
              <a:t>1.2</a:t>
            </a:r>
            <a:endParaRPr lang="en-US" dirty="0"/>
          </a:p>
        </p:txBody>
      </p:sp>
      <p:sp>
        <p:nvSpPr>
          <p:cNvPr id="28" name="TextBox 27"/>
          <p:cNvSpPr txBox="1"/>
          <p:nvPr/>
        </p:nvSpPr>
        <p:spPr>
          <a:xfrm>
            <a:off x="3609533" y="4038600"/>
            <a:ext cx="505267" cy="369332"/>
          </a:xfrm>
          <a:prstGeom prst="rect">
            <a:avLst/>
          </a:prstGeom>
          <a:noFill/>
        </p:spPr>
        <p:txBody>
          <a:bodyPr wrap="none" rtlCol="0">
            <a:spAutoFit/>
          </a:bodyPr>
          <a:lstStyle/>
          <a:p>
            <a:r>
              <a:rPr lang="en-US" dirty="0" smtClean="0"/>
              <a:t>0.6</a:t>
            </a:r>
            <a:endParaRPr lang="en-US" dirty="0"/>
          </a:p>
        </p:txBody>
      </p:sp>
    </p:spTree>
    <p:extLst>
      <p:ext uri="{BB962C8B-B14F-4D97-AF65-F5344CB8AC3E}">
        <p14:creationId xmlns:p14="http://schemas.microsoft.com/office/powerpoint/2010/main" val="2928466187"/>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Topic-sensitive PageRank</a:t>
            </a:r>
            <a:endParaRPr lang="en-US" dirty="0"/>
          </a:p>
        </p:txBody>
      </p:sp>
      <p:sp>
        <p:nvSpPr>
          <p:cNvPr id="3" name="Content Placeholder 2"/>
          <p:cNvSpPr>
            <a:spLocks noGrp="1"/>
          </p:cNvSpPr>
          <p:nvPr>
            <p:ph idx="1"/>
          </p:nvPr>
        </p:nvSpPr>
        <p:spPr/>
        <p:txBody>
          <a:bodyPr/>
          <a:lstStyle/>
          <a:p>
            <a:r>
              <a:rPr lang="en-US" dirty="0" smtClean="0"/>
              <a:t>One PageRank score per basic topic</a:t>
            </a:r>
          </a:p>
          <a:p>
            <a:pPr lvl="1"/>
            <a:r>
              <a:rPr lang="en-US" dirty="0" smtClean="0"/>
              <a:t>Instead of running over the entire web graph, restrict to pages known to be on the topic.</a:t>
            </a:r>
          </a:p>
          <a:p>
            <a:pPr lvl="1"/>
            <a:r>
              <a:rPr lang="en-US" dirty="0" smtClean="0"/>
              <a:t>Each node gets a vector of scores (over the set of topics)</a:t>
            </a:r>
            <a:endParaRPr lang="en-US" dirty="0"/>
          </a:p>
          <a:p>
            <a:endParaRPr lang="en-US" dirty="0"/>
          </a:p>
          <a:p>
            <a:endParaRPr lang="en-US" dirty="0" smtClean="0"/>
          </a:p>
          <a:p>
            <a:endParaRPr lang="en-US" dirty="0"/>
          </a:p>
          <a:p>
            <a:endParaRPr lang="en-US" dirty="0" smtClean="0"/>
          </a:p>
          <a:p>
            <a:endParaRPr lang="en-US" dirty="0"/>
          </a:p>
          <a:p>
            <a:endParaRPr lang="en-US" dirty="0" smtClean="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42</a:t>
            </a:fld>
            <a:endParaRPr lang="en-US" altLang="zh-TW" dirty="0"/>
          </a:p>
        </p:txBody>
      </p:sp>
      <p:graphicFrame>
        <p:nvGraphicFramePr>
          <p:cNvPr id="6" name="Object 5"/>
          <p:cNvGraphicFramePr>
            <a:graphicFrameLocks noChangeAspect="1"/>
          </p:cNvGraphicFramePr>
          <p:nvPr>
            <p:extLst>
              <p:ext uri="{D42A27DB-BD31-4B8C-83A1-F6EECF244321}">
                <p14:modId xmlns:p14="http://schemas.microsoft.com/office/powerpoint/2010/main" val="1095982090"/>
              </p:ext>
            </p:extLst>
          </p:nvPr>
        </p:nvGraphicFramePr>
        <p:xfrm>
          <a:off x="685800" y="2590322"/>
          <a:ext cx="6299201" cy="1219200"/>
        </p:xfrm>
        <a:graphic>
          <a:graphicData uri="http://schemas.openxmlformats.org/presentationml/2006/ole">
            <mc:AlternateContent xmlns:mc="http://schemas.openxmlformats.org/markup-compatibility/2006">
              <mc:Choice xmlns:v="urn:schemas-microsoft-com:vml" Requires="v">
                <p:oleObj spid="_x0000_s4098" name="Equation" r:id="rId3" imgW="2361960" imgH="457200" progId="Equation.DSMT4">
                  <p:embed/>
                </p:oleObj>
              </mc:Choice>
              <mc:Fallback>
                <p:oleObj name="Equation" r:id="rId3" imgW="2361960" imgH="457200" progId="Equation.DSMT4">
                  <p:embed/>
                  <p:pic>
                    <p:nvPicPr>
                      <p:cNvPr id="0" name=""/>
                      <p:cNvPicPr>
                        <a:picLocks noChangeAspect="1" noChangeArrowheads="1"/>
                      </p:cNvPicPr>
                      <p:nvPr/>
                    </p:nvPicPr>
                    <p:blipFill>
                      <a:blip r:embed="rId4"/>
                      <a:srcRect/>
                      <a:stretch>
                        <a:fillRect/>
                      </a:stretch>
                    </p:blipFill>
                    <p:spPr bwMode="auto">
                      <a:xfrm>
                        <a:off x="685800" y="2590322"/>
                        <a:ext cx="6299201" cy="1219200"/>
                      </a:xfrm>
                      <a:prstGeom prst="rect">
                        <a:avLst/>
                      </a:prstGeom>
                      <a:noFill/>
                      <a:ln>
                        <a:noFill/>
                      </a:ln>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1178357"/>
              </p:ext>
            </p:extLst>
          </p:nvPr>
        </p:nvGraphicFramePr>
        <p:xfrm>
          <a:off x="6400800" y="4267200"/>
          <a:ext cx="2438400" cy="922638"/>
        </p:xfrm>
        <a:graphic>
          <a:graphicData uri="http://schemas.openxmlformats.org/presentationml/2006/ole">
            <mc:AlternateContent xmlns:mc="http://schemas.openxmlformats.org/markup-compatibility/2006">
              <mc:Choice xmlns:v="urn:schemas-microsoft-com:vml" Requires="v">
                <p:oleObj spid="_x0000_s4099" name="Equation" r:id="rId5" imgW="939600" imgH="355320" progId="Equation.DSMT4">
                  <p:embed/>
                </p:oleObj>
              </mc:Choice>
              <mc:Fallback>
                <p:oleObj name="Equation" r:id="rId5" imgW="939600" imgH="355320" progId="Equation.DSMT4">
                  <p:embed/>
                  <p:pic>
                    <p:nvPicPr>
                      <p:cNvPr id="0" name=""/>
                      <p:cNvPicPr>
                        <a:picLocks noChangeAspect="1" noChangeArrowheads="1"/>
                      </p:cNvPicPr>
                      <p:nvPr/>
                    </p:nvPicPr>
                    <p:blipFill>
                      <a:blip r:embed="rId6"/>
                      <a:srcRect/>
                      <a:stretch>
                        <a:fillRect/>
                      </a:stretch>
                    </p:blipFill>
                    <p:spPr bwMode="auto">
                      <a:xfrm>
                        <a:off x="6400800" y="4267200"/>
                        <a:ext cx="2438400" cy="922638"/>
                      </a:xfrm>
                      <a:prstGeom prst="rect">
                        <a:avLst/>
                      </a:prstGeom>
                      <a:noFill/>
                      <a:ln>
                        <a:noFill/>
                      </a:ln>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24584087"/>
              </p:ext>
            </p:extLst>
          </p:nvPr>
        </p:nvGraphicFramePr>
        <p:xfrm>
          <a:off x="609600" y="3733800"/>
          <a:ext cx="5410200" cy="1905479"/>
        </p:xfrm>
        <a:graphic>
          <a:graphicData uri="http://schemas.openxmlformats.org/presentationml/2006/ole">
            <mc:AlternateContent xmlns:mc="http://schemas.openxmlformats.org/markup-compatibility/2006">
              <mc:Choice xmlns:v="urn:schemas-microsoft-com:vml" Requires="v">
                <p:oleObj spid="_x0000_s4100" name="Equation" r:id="rId7" imgW="2019240" imgH="711000" progId="Equation.DSMT4">
                  <p:embed/>
                </p:oleObj>
              </mc:Choice>
              <mc:Fallback>
                <p:oleObj name="Equation" r:id="rId7" imgW="2019240" imgH="711000" progId="Equation.DSMT4">
                  <p:embed/>
                  <p:pic>
                    <p:nvPicPr>
                      <p:cNvPr id="0" name=""/>
                      <p:cNvPicPr>
                        <a:picLocks noChangeAspect="1" noChangeArrowheads="1"/>
                      </p:cNvPicPr>
                      <p:nvPr/>
                    </p:nvPicPr>
                    <p:blipFill>
                      <a:blip r:embed="rId8"/>
                      <a:srcRect/>
                      <a:stretch>
                        <a:fillRect/>
                      </a:stretch>
                    </p:blipFill>
                    <p:spPr bwMode="auto">
                      <a:xfrm>
                        <a:off x="609600" y="3733800"/>
                        <a:ext cx="5410200" cy="1905479"/>
                      </a:xfrm>
                      <a:prstGeom prst="rect">
                        <a:avLst/>
                      </a:prstGeom>
                      <a:noFill/>
                      <a:ln>
                        <a:noFill/>
                      </a:ln>
                      <a:extLst/>
                    </p:spPr>
                  </p:pic>
                </p:oleObj>
              </mc:Fallback>
            </mc:AlternateContent>
          </a:graphicData>
        </a:graphic>
      </p:graphicFrame>
      <p:sp>
        <p:nvSpPr>
          <p:cNvPr id="9" name="TextBox 8"/>
          <p:cNvSpPr txBox="1"/>
          <p:nvPr/>
        </p:nvSpPr>
        <p:spPr>
          <a:xfrm>
            <a:off x="7010400" y="685800"/>
            <a:ext cx="2069797" cy="369332"/>
          </a:xfrm>
          <a:prstGeom prst="rect">
            <a:avLst/>
          </a:prstGeom>
          <a:noFill/>
        </p:spPr>
        <p:txBody>
          <a:bodyPr wrap="none" rtlCol="0">
            <a:spAutoFit/>
          </a:bodyPr>
          <a:lstStyle/>
          <a:p>
            <a:r>
              <a:rPr lang="en-US" dirty="0" smtClean="0"/>
              <a:t>[</a:t>
            </a:r>
            <a:r>
              <a:rPr lang="en-US" dirty="0" err="1" smtClean="0"/>
              <a:t>Haveliwala</a:t>
            </a:r>
            <a:r>
              <a:rPr lang="en-US" dirty="0" smtClean="0"/>
              <a:t>, 2002]</a:t>
            </a:r>
            <a:endParaRPr lang="en-US" dirty="0"/>
          </a:p>
        </p:txBody>
      </p:sp>
    </p:spTree>
    <p:extLst>
      <p:ext uri="{BB962C8B-B14F-4D97-AF65-F5344CB8AC3E}">
        <p14:creationId xmlns:p14="http://schemas.microsoft.com/office/powerpoint/2010/main" val="2763233921"/>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Semantics of Link Analysis</a:t>
            </a:r>
            <a:endParaRPr lang="en-US" dirty="0"/>
          </a:p>
        </p:txBody>
      </p:sp>
      <p:sp>
        <p:nvSpPr>
          <p:cNvPr id="3" name="Content Placeholder 2"/>
          <p:cNvSpPr>
            <a:spLocks noGrp="1"/>
          </p:cNvSpPr>
          <p:nvPr>
            <p:ph idx="1"/>
          </p:nvPr>
        </p:nvSpPr>
        <p:spPr/>
        <p:txBody>
          <a:bodyPr/>
          <a:lstStyle/>
          <a:p>
            <a:r>
              <a:rPr lang="en-US" dirty="0" smtClean="0"/>
              <a:t>Computes “reputation” in the network</a:t>
            </a:r>
          </a:p>
          <a:p>
            <a:endParaRPr lang="en-US" dirty="0"/>
          </a:p>
          <a:p>
            <a:r>
              <a:rPr lang="en-US" dirty="0" smtClean="0"/>
              <a:t>Thinking about reputation as trustworthiness assumes that the links are recommendations</a:t>
            </a:r>
          </a:p>
          <a:p>
            <a:pPr lvl="1"/>
            <a:r>
              <a:rPr lang="en-US" dirty="0" smtClean="0"/>
              <a:t>May not be always true</a:t>
            </a:r>
          </a:p>
          <a:p>
            <a:r>
              <a:rPr lang="en-US" dirty="0" smtClean="0"/>
              <a:t>It is a static property of the network</a:t>
            </a:r>
          </a:p>
          <a:p>
            <a:pPr lvl="1"/>
            <a:r>
              <a:rPr lang="en-US" dirty="0" smtClean="0"/>
              <a:t>Do not take the content or information need into account</a:t>
            </a:r>
          </a:p>
          <a:p>
            <a:pPr lvl="1"/>
            <a:r>
              <a:rPr lang="en-US" dirty="0" smtClean="0"/>
              <a:t>It is objective</a:t>
            </a:r>
          </a:p>
          <a:p>
            <a:endParaRPr lang="en-US" dirty="0" smtClean="0"/>
          </a:p>
          <a:p>
            <a:r>
              <a:rPr lang="en-US" dirty="0" smtClean="0"/>
              <a:t>The next model refines the PageRank approach in two ways</a:t>
            </a:r>
          </a:p>
          <a:p>
            <a:pPr lvl="1"/>
            <a:r>
              <a:rPr lang="en-US" dirty="0" smtClean="0"/>
              <a:t>Explicitly assume links are recommendations (with weights)</a:t>
            </a:r>
          </a:p>
          <a:p>
            <a:pPr lvl="1"/>
            <a:r>
              <a:rPr lang="en-US" dirty="0" smtClean="0"/>
              <a:t>Update rules are more expressive </a:t>
            </a:r>
          </a:p>
          <a:p>
            <a:pPr lvl="1"/>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43</a:t>
            </a:fld>
            <a:endParaRPr lang="en-US" altLang="zh-TW" dirty="0"/>
          </a:p>
        </p:txBody>
      </p:sp>
    </p:spTree>
    <p:extLst>
      <p:ext uri="{BB962C8B-B14F-4D97-AF65-F5344CB8AC3E}">
        <p14:creationId xmlns:p14="http://schemas.microsoft.com/office/powerpoint/2010/main" val="140142741"/>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Propagation of Trust and Distrust</a:t>
            </a:r>
            <a:endParaRPr lang="en-US" dirty="0"/>
          </a:p>
        </p:txBody>
      </p:sp>
      <p:sp>
        <p:nvSpPr>
          <p:cNvPr id="3" name="Content Placeholder 2"/>
          <p:cNvSpPr>
            <a:spLocks noGrp="1"/>
          </p:cNvSpPr>
          <p:nvPr>
            <p:ph idx="1"/>
          </p:nvPr>
        </p:nvSpPr>
        <p:spPr/>
        <p:txBody>
          <a:bodyPr/>
          <a:lstStyle/>
          <a:p>
            <a:r>
              <a:rPr lang="en-US" dirty="0" smtClean="0"/>
              <a:t>Model propagation of trust in human networks</a:t>
            </a:r>
          </a:p>
          <a:p>
            <a:r>
              <a:rPr lang="en-US" dirty="0" smtClean="0"/>
              <a:t>Two matrices: Trust (T) and Distrust (D) among users</a:t>
            </a:r>
          </a:p>
          <a:p>
            <a:r>
              <a:rPr lang="en-US" dirty="0" smtClean="0"/>
              <a:t>Belief matrix (B): typically T or T-D</a:t>
            </a:r>
          </a:p>
          <a:p>
            <a:r>
              <a:rPr lang="en-US" dirty="0" smtClean="0"/>
              <a:t>Atomic propagation schemes for Trust</a:t>
            </a:r>
          </a:p>
          <a:p>
            <a:pPr lvl="1"/>
            <a:r>
              <a:rPr lang="en-US" dirty="0" smtClean="0"/>
              <a:t>1. Direct propagation (B)</a:t>
            </a:r>
          </a:p>
          <a:p>
            <a:pPr lvl="1"/>
            <a:endParaRPr lang="en-US" dirty="0" smtClean="0"/>
          </a:p>
          <a:p>
            <a:pPr lvl="1"/>
            <a:r>
              <a:rPr lang="en-US" dirty="0" smtClean="0"/>
              <a:t>2. Co-Citation (B</a:t>
            </a:r>
            <a:r>
              <a:rPr lang="en-US" baseline="30000" dirty="0" smtClean="0"/>
              <a:t>T</a:t>
            </a:r>
            <a:r>
              <a:rPr lang="en-US" dirty="0" smtClean="0"/>
              <a:t>B)</a:t>
            </a:r>
          </a:p>
          <a:p>
            <a:pPr lvl="1"/>
            <a:endParaRPr lang="en-US" dirty="0" smtClean="0"/>
          </a:p>
          <a:p>
            <a:pPr lvl="1"/>
            <a:r>
              <a:rPr lang="en-US" dirty="0" smtClean="0"/>
              <a:t>3. Transpose Trust (B</a:t>
            </a:r>
            <a:r>
              <a:rPr lang="en-US" baseline="30000" dirty="0" smtClean="0"/>
              <a:t>T</a:t>
            </a:r>
            <a:r>
              <a:rPr lang="en-US" dirty="0" smtClean="0"/>
              <a:t>)</a:t>
            </a:r>
          </a:p>
          <a:p>
            <a:pPr lvl="1"/>
            <a:endParaRPr lang="en-US" dirty="0" smtClean="0"/>
          </a:p>
          <a:p>
            <a:pPr lvl="1"/>
            <a:r>
              <a:rPr lang="en-US" dirty="0" smtClean="0"/>
              <a:t>4. Trust Coupling (BB</a:t>
            </a:r>
            <a:r>
              <a:rPr lang="en-US" baseline="30000" dirty="0" smtClean="0"/>
              <a:t>T</a:t>
            </a:r>
            <a:r>
              <a:rPr lang="en-US" dirty="0" smtClean="0"/>
              <a:t>)</a:t>
            </a:r>
          </a:p>
          <a:p>
            <a:pPr marL="0" indent="0">
              <a:buNone/>
            </a:pPr>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44</a:t>
            </a:fld>
            <a:endParaRPr lang="en-US" altLang="zh-TW" dirty="0"/>
          </a:p>
        </p:txBody>
      </p:sp>
      <p:sp>
        <p:nvSpPr>
          <p:cNvPr id="5" name="TextBox 4"/>
          <p:cNvSpPr txBox="1"/>
          <p:nvPr/>
        </p:nvSpPr>
        <p:spPr>
          <a:xfrm>
            <a:off x="6781800" y="838200"/>
            <a:ext cx="2082621" cy="369332"/>
          </a:xfrm>
          <a:prstGeom prst="rect">
            <a:avLst/>
          </a:prstGeom>
          <a:noFill/>
        </p:spPr>
        <p:txBody>
          <a:bodyPr wrap="none" rtlCol="0">
            <a:spAutoFit/>
          </a:bodyPr>
          <a:lstStyle/>
          <a:p>
            <a:r>
              <a:rPr lang="en-US" dirty="0" smtClean="0"/>
              <a:t>[</a:t>
            </a:r>
            <a:r>
              <a:rPr lang="en-US" dirty="0" err="1" smtClean="0"/>
              <a:t>Guha</a:t>
            </a:r>
            <a:r>
              <a:rPr lang="en-US" dirty="0" smtClean="0"/>
              <a:t> et al., 2004]</a:t>
            </a:r>
            <a:endParaRPr lang="en-US" dirty="0"/>
          </a:p>
        </p:txBody>
      </p:sp>
      <p:sp>
        <p:nvSpPr>
          <p:cNvPr id="6" name="Oval 5"/>
          <p:cNvSpPr/>
          <p:nvPr/>
        </p:nvSpPr>
        <p:spPr>
          <a:xfrm>
            <a:off x="3733800" y="3276600"/>
            <a:ext cx="457200" cy="4572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7" name="Oval 6"/>
          <p:cNvSpPr/>
          <p:nvPr/>
        </p:nvSpPr>
        <p:spPr>
          <a:xfrm>
            <a:off x="4864009" y="3276600"/>
            <a:ext cx="478971" cy="4572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a:t>
            </a:r>
            <a:endParaRPr lang="en-US" dirty="0"/>
          </a:p>
        </p:txBody>
      </p:sp>
      <p:sp>
        <p:nvSpPr>
          <p:cNvPr id="8" name="Oval 7"/>
          <p:cNvSpPr/>
          <p:nvPr/>
        </p:nvSpPr>
        <p:spPr>
          <a:xfrm>
            <a:off x="5952580" y="3276600"/>
            <a:ext cx="457200" cy="4572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endParaRPr lang="en-US" dirty="0"/>
          </a:p>
        </p:txBody>
      </p:sp>
      <p:cxnSp>
        <p:nvCxnSpPr>
          <p:cNvPr id="10" name="Straight Arrow Connector 9"/>
          <p:cNvCxnSpPr>
            <a:stCxn id="6" idx="6"/>
            <a:endCxn id="7" idx="2"/>
          </p:cNvCxnSpPr>
          <p:nvPr/>
        </p:nvCxnSpPr>
        <p:spPr>
          <a:xfrm>
            <a:off x="4191000" y="3505200"/>
            <a:ext cx="673009"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6"/>
            <a:endCxn id="8" idx="2"/>
          </p:cNvCxnSpPr>
          <p:nvPr/>
        </p:nvCxnSpPr>
        <p:spPr>
          <a:xfrm>
            <a:off x="5342980" y="3505200"/>
            <a:ext cx="6096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191000" y="5486400"/>
            <a:ext cx="457200" cy="4572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75" name="Oval 74"/>
          <p:cNvSpPr/>
          <p:nvPr/>
        </p:nvSpPr>
        <p:spPr>
          <a:xfrm>
            <a:off x="5638800" y="5486400"/>
            <a:ext cx="478971" cy="4572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a:t>
            </a:r>
            <a:endParaRPr lang="en-US" dirty="0"/>
          </a:p>
        </p:txBody>
      </p:sp>
      <p:cxnSp>
        <p:nvCxnSpPr>
          <p:cNvPr id="76" name="Straight Arrow Connector 75"/>
          <p:cNvCxnSpPr>
            <a:stCxn id="74" idx="6"/>
            <a:endCxn id="75" idx="2"/>
          </p:cNvCxnSpPr>
          <p:nvPr/>
        </p:nvCxnSpPr>
        <p:spPr>
          <a:xfrm>
            <a:off x="4648200" y="5715000"/>
            <a:ext cx="9906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75" idx="3"/>
            <a:endCxn id="74" idx="5"/>
          </p:cNvCxnSpPr>
          <p:nvPr/>
        </p:nvCxnSpPr>
        <p:spPr>
          <a:xfrm rot="5400000">
            <a:off x="5145095" y="5312796"/>
            <a:ext cx="12700" cy="1127699"/>
          </a:xfrm>
          <a:prstGeom prst="curvedConnector3">
            <a:avLst>
              <a:gd name="adj1" fmla="val 2327205"/>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6868886" y="4953000"/>
            <a:ext cx="457200" cy="4572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85" name="Oval 84"/>
          <p:cNvSpPr/>
          <p:nvPr/>
        </p:nvSpPr>
        <p:spPr>
          <a:xfrm>
            <a:off x="8055429" y="4953000"/>
            <a:ext cx="478971" cy="4572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a:t>
            </a:r>
            <a:endParaRPr lang="en-US" dirty="0"/>
          </a:p>
        </p:txBody>
      </p:sp>
      <p:sp>
        <p:nvSpPr>
          <p:cNvPr id="86" name="Oval 85"/>
          <p:cNvSpPr/>
          <p:nvPr/>
        </p:nvSpPr>
        <p:spPr>
          <a:xfrm>
            <a:off x="8066314" y="6019614"/>
            <a:ext cx="457200" cy="4572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cxnSp>
        <p:nvCxnSpPr>
          <p:cNvPr id="87" name="Straight Arrow Connector 86"/>
          <p:cNvCxnSpPr>
            <a:stCxn id="86" idx="1"/>
            <a:endCxn id="84" idx="5"/>
          </p:cNvCxnSpPr>
          <p:nvPr/>
        </p:nvCxnSpPr>
        <p:spPr>
          <a:xfrm flipH="1" flipV="1">
            <a:off x="7259131" y="5343245"/>
            <a:ext cx="874138" cy="74332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6" idx="0"/>
            <a:endCxn id="85" idx="4"/>
          </p:cNvCxnSpPr>
          <p:nvPr/>
        </p:nvCxnSpPr>
        <p:spPr>
          <a:xfrm flipV="1">
            <a:off x="8294914" y="5410200"/>
            <a:ext cx="1" cy="609414"/>
          </a:xfrm>
          <a:prstGeom prst="straightConnector1">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6868886" y="6019614"/>
            <a:ext cx="457200" cy="4572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endParaRPr lang="en-US" dirty="0"/>
          </a:p>
        </p:txBody>
      </p:sp>
      <p:cxnSp>
        <p:nvCxnSpPr>
          <p:cNvPr id="90" name="Straight Arrow Connector 89"/>
          <p:cNvCxnSpPr>
            <a:stCxn id="85" idx="3"/>
            <a:endCxn id="89" idx="7"/>
          </p:cNvCxnSpPr>
          <p:nvPr/>
        </p:nvCxnSpPr>
        <p:spPr>
          <a:xfrm flipH="1">
            <a:off x="7259131" y="5343245"/>
            <a:ext cx="866442" cy="74332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4" idx="4"/>
            <a:endCxn id="89" idx="0"/>
          </p:cNvCxnSpPr>
          <p:nvPr/>
        </p:nvCxnSpPr>
        <p:spPr>
          <a:xfrm>
            <a:off x="7097486" y="5410200"/>
            <a:ext cx="0" cy="60941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Curved Connector 107"/>
          <p:cNvCxnSpPr>
            <a:stCxn id="6" idx="5"/>
            <a:endCxn id="8" idx="3"/>
          </p:cNvCxnSpPr>
          <p:nvPr/>
        </p:nvCxnSpPr>
        <p:spPr>
          <a:xfrm rot="16200000" flipH="1">
            <a:off x="5071790" y="2719100"/>
            <a:ext cx="12700" cy="1895490"/>
          </a:xfrm>
          <a:prstGeom prst="curvedConnector3">
            <a:avLst>
              <a:gd name="adj1" fmla="val 2327205"/>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6868886" y="3124200"/>
            <a:ext cx="457200" cy="4572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115" name="Oval 114"/>
          <p:cNvSpPr/>
          <p:nvPr/>
        </p:nvSpPr>
        <p:spPr>
          <a:xfrm>
            <a:off x="8055429" y="3124200"/>
            <a:ext cx="478971" cy="4572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a:t>
            </a:r>
            <a:endParaRPr lang="en-US" dirty="0"/>
          </a:p>
        </p:txBody>
      </p:sp>
      <p:sp>
        <p:nvSpPr>
          <p:cNvPr id="117" name="Oval 116"/>
          <p:cNvSpPr/>
          <p:nvPr/>
        </p:nvSpPr>
        <p:spPr>
          <a:xfrm>
            <a:off x="6868886" y="4087412"/>
            <a:ext cx="457200" cy="4572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endParaRPr lang="en-US" dirty="0"/>
          </a:p>
        </p:txBody>
      </p:sp>
      <p:cxnSp>
        <p:nvCxnSpPr>
          <p:cNvPr id="118" name="Straight Arrow Connector 117"/>
          <p:cNvCxnSpPr>
            <a:stCxn id="114" idx="4"/>
            <a:endCxn id="117" idx="0"/>
          </p:cNvCxnSpPr>
          <p:nvPr/>
        </p:nvCxnSpPr>
        <p:spPr>
          <a:xfrm>
            <a:off x="7097486" y="3581400"/>
            <a:ext cx="0" cy="50601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15" idx="3"/>
            <a:endCxn id="117" idx="7"/>
          </p:cNvCxnSpPr>
          <p:nvPr/>
        </p:nvCxnSpPr>
        <p:spPr>
          <a:xfrm flipH="1">
            <a:off x="7259131" y="3514445"/>
            <a:ext cx="866442" cy="63992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4" idx="5"/>
            <a:endCxn id="148" idx="1"/>
          </p:cNvCxnSpPr>
          <p:nvPr/>
        </p:nvCxnSpPr>
        <p:spPr>
          <a:xfrm>
            <a:off x="7259131" y="3514445"/>
            <a:ext cx="874138" cy="63992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5" idx="4"/>
            <a:endCxn id="148" idx="0"/>
          </p:cNvCxnSpPr>
          <p:nvPr/>
        </p:nvCxnSpPr>
        <p:spPr>
          <a:xfrm flipH="1">
            <a:off x="8294914" y="3581400"/>
            <a:ext cx="1" cy="506012"/>
          </a:xfrm>
          <a:prstGeom prst="straightConnector1">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8" name="Oval 147"/>
          <p:cNvSpPr/>
          <p:nvPr/>
        </p:nvSpPr>
        <p:spPr>
          <a:xfrm>
            <a:off x="8066314" y="4087412"/>
            <a:ext cx="457200" cy="4572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Tree>
    <p:extLst>
      <p:ext uri="{BB962C8B-B14F-4D97-AF65-F5344CB8AC3E}">
        <p14:creationId xmlns:p14="http://schemas.microsoft.com/office/powerpoint/2010/main" val="2106571127"/>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Propagation of Trust and Distrust (2)</a:t>
            </a:r>
            <a:endParaRPr lang="en-US" dirty="0"/>
          </a:p>
        </p:txBody>
      </p:sp>
      <p:sp>
        <p:nvSpPr>
          <p:cNvPr id="3" name="Content Placeholder 2"/>
          <p:cNvSpPr>
            <a:spLocks noGrp="1"/>
          </p:cNvSpPr>
          <p:nvPr>
            <p:ph idx="1"/>
          </p:nvPr>
        </p:nvSpPr>
        <p:spPr>
          <a:xfrm>
            <a:off x="457200" y="1219200"/>
            <a:ext cx="8534400" cy="4953000"/>
          </a:xfrm>
        </p:spPr>
        <p:txBody>
          <a:bodyPr/>
          <a:lstStyle/>
          <a:p>
            <a:r>
              <a:rPr lang="en-US" dirty="0"/>
              <a:t>Propagation matrix: Linear combination of the </a:t>
            </a:r>
            <a:r>
              <a:rPr lang="en-US" dirty="0" smtClean="0"/>
              <a:t>atomic schemes</a:t>
            </a:r>
            <a:endParaRPr lang="en-US" dirty="0"/>
          </a:p>
          <a:p>
            <a:endParaRPr lang="en-US" dirty="0" smtClean="0"/>
          </a:p>
          <a:p>
            <a:r>
              <a:rPr lang="en-US" dirty="0" smtClean="0"/>
              <a:t>Propagation methods</a:t>
            </a:r>
          </a:p>
          <a:p>
            <a:pPr lvl="1"/>
            <a:r>
              <a:rPr lang="en-US" dirty="0" smtClean="0"/>
              <a:t>Trust only</a:t>
            </a:r>
          </a:p>
          <a:p>
            <a:pPr lvl="1"/>
            <a:endParaRPr lang="en-US" dirty="0" smtClean="0"/>
          </a:p>
          <a:p>
            <a:pPr lvl="1"/>
            <a:r>
              <a:rPr lang="en-US" dirty="0" smtClean="0"/>
              <a:t>One-step Distrust</a:t>
            </a:r>
          </a:p>
          <a:p>
            <a:pPr lvl="1"/>
            <a:endParaRPr lang="en-US" dirty="0"/>
          </a:p>
          <a:p>
            <a:pPr lvl="1"/>
            <a:r>
              <a:rPr lang="en-US" dirty="0" smtClean="0"/>
              <a:t>Propagated Distrust</a:t>
            </a:r>
          </a:p>
          <a:p>
            <a:pPr lvl="1"/>
            <a:endParaRPr lang="en-US" dirty="0"/>
          </a:p>
          <a:p>
            <a:r>
              <a:rPr lang="en-US" dirty="0" smtClean="0"/>
              <a:t>Finally:                  or weighted linear combination:</a:t>
            </a:r>
            <a:endParaRPr lang="en-US" baseline="30000"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45</a:t>
            </a:fld>
            <a:endParaRPr lang="en-US" altLang="zh-TW" dirty="0"/>
          </a:p>
        </p:txBody>
      </p:sp>
      <p:graphicFrame>
        <p:nvGraphicFramePr>
          <p:cNvPr id="5" name="Object 4"/>
          <p:cNvGraphicFramePr>
            <a:graphicFrameLocks noChangeAspect="1"/>
          </p:cNvGraphicFramePr>
          <p:nvPr>
            <p:extLst>
              <p:ext uri="{D42A27DB-BD31-4B8C-83A1-F6EECF244321}">
                <p14:modId xmlns:p14="http://schemas.microsoft.com/office/powerpoint/2010/main" val="3834127208"/>
              </p:ext>
            </p:extLst>
          </p:nvPr>
        </p:nvGraphicFramePr>
        <p:xfrm>
          <a:off x="7086600" y="4495800"/>
          <a:ext cx="1355725" cy="838200"/>
        </p:xfrm>
        <a:graphic>
          <a:graphicData uri="http://schemas.openxmlformats.org/presentationml/2006/ole">
            <mc:AlternateContent xmlns:mc="http://schemas.openxmlformats.org/markup-compatibility/2006">
              <mc:Choice xmlns:v="urn:schemas-microsoft-com:vml" Requires="v">
                <p:oleObj spid="_x0000_s5122" name="Equation" r:id="rId3" imgW="698400" imgH="431640" progId="Equation.DSMT4">
                  <p:embed/>
                </p:oleObj>
              </mc:Choice>
              <mc:Fallback>
                <p:oleObj name="Equation" r:id="rId3" imgW="698400" imgH="431640" progId="Equation.DSMT4">
                  <p:embed/>
                  <p:pic>
                    <p:nvPicPr>
                      <p:cNvPr id="0" name=""/>
                      <p:cNvPicPr/>
                      <p:nvPr/>
                    </p:nvPicPr>
                    <p:blipFill>
                      <a:blip r:embed="rId4"/>
                      <a:stretch>
                        <a:fillRect/>
                      </a:stretch>
                    </p:blipFill>
                    <p:spPr>
                      <a:xfrm>
                        <a:off x="7086600" y="4495800"/>
                        <a:ext cx="1355725" cy="838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51005037"/>
              </p:ext>
            </p:extLst>
          </p:nvPr>
        </p:nvGraphicFramePr>
        <p:xfrm>
          <a:off x="1752600" y="4724400"/>
          <a:ext cx="1219200" cy="406982"/>
        </p:xfrm>
        <a:graphic>
          <a:graphicData uri="http://schemas.openxmlformats.org/presentationml/2006/ole">
            <mc:AlternateContent xmlns:mc="http://schemas.openxmlformats.org/markup-compatibility/2006">
              <mc:Choice xmlns:v="urn:schemas-microsoft-com:vml" Requires="v">
                <p:oleObj spid="_x0000_s5123" name="Equation" r:id="rId5" imgW="571320" imgH="190440" progId="Equation.DSMT4">
                  <p:embed/>
                </p:oleObj>
              </mc:Choice>
              <mc:Fallback>
                <p:oleObj name="Equation" r:id="rId5" imgW="571320" imgH="190440" progId="Equation.DSMT4">
                  <p:embed/>
                  <p:pic>
                    <p:nvPicPr>
                      <p:cNvPr id="0" name=""/>
                      <p:cNvPicPr>
                        <a:picLocks noChangeAspect="1" noChangeArrowheads="1"/>
                      </p:cNvPicPr>
                      <p:nvPr/>
                    </p:nvPicPr>
                    <p:blipFill>
                      <a:blip r:embed="rId6"/>
                      <a:srcRect/>
                      <a:stretch>
                        <a:fillRect/>
                      </a:stretch>
                    </p:blipFill>
                    <p:spPr bwMode="auto">
                      <a:xfrm>
                        <a:off x="1752600" y="4724400"/>
                        <a:ext cx="1219200" cy="40698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66503608"/>
              </p:ext>
            </p:extLst>
          </p:nvPr>
        </p:nvGraphicFramePr>
        <p:xfrm>
          <a:off x="2667000" y="1600200"/>
          <a:ext cx="4264025" cy="493713"/>
        </p:xfrm>
        <a:graphic>
          <a:graphicData uri="http://schemas.openxmlformats.org/presentationml/2006/ole">
            <mc:AlternateContent xmlns:mc="http://schemas.openxmlformats.org/markup-compatibility/2006">
              <mc:Choice xmlns:v="urn:schemas-microsoft-com:vml" Requires="v">
                <p:oleObj spid="_x0000_s5124" name="Equation" r:id="rId7" imgW="2197080" imgH="253800" progId="Equation.DSMT4">
                  <p:embed/>
                </p:oleObj>
              </mc:Choice>
              <mc:Fallback>
                <p:oleObj name="Equation" r:id="rId7" imgW="2197080" imgH="253800" progId="Equation.DSMT4">
                  <p:embed/>
                  <p:pic>
                    <p:nvPicPr>
                      <p:cNvPr id="0" name=""/>
                      <p:cNvPicPr>
                        <a:picLocks noChangeAspect="1" noChangeArrowheads="1"/>
                      </p:cNvPicPr>
                      <p:nvPr/>
                    </p:nvPicPr>
                    <p:blipFill>
                      <a:blip r:embed="rId8"/>
                      <a:srcRect/>
                      <a:stretch>
                        <a:fillRect/>
                      </a:stretch>
                    </p:blipFill>
                    <p:spPr bwMode="auto">
                      <a:xfrm>
                        <a:off x="2667000" y="1600200"/>
                        <a:ext cx="42640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45137018"/>
              </p:ext>
            </p:extLst>
          </p:nvPr>
        </p:nvGraphicFramePr>
        <p:xfrm>
          <a:off x="3810000" y="2514600"/>
          <a:ext cx="2120900" cy="493713"/>
        </p:xfrm>
        <a:graphic>
          <a:graphicData uri="http://schemas.openxmlformats.org/presentationml/2006/ole">
            <mc:AlternateContent xmlns:mc="http://schemas.openxmlformats.org/markup-compatibility/2006">
              <mc:Choice xmlns:v="urn:schemas-microsoft-com:vml" Requires="v">
                <p:oleObj spid="_x0000_s5125" name="Equation" r:id="rId9" imgW="1091880" imgH="253800" progId="Equation.DSMT4">
                  <p:embed/>
                </p:oleObj>
              </mc:Choice>
              <mc:Fallback>
                <p:oleObj name="Equation" r:id="rId9" imgW="1091880" imgH="253800" progId="Equation.DSMT4">
                  <p:embed/>
                  <p:pic>
                    <p:nvPicPr>
                      <p:cNvPr id="0" name=""/>
                      <p:cNvPicPr>
                        <a:picLocks noChangeAspect="1" noChangeArrowheads="1"/>
                      </p:cNvPicPr>
                      <p:nvPr/>
                    </p:nvPicPr>
                    <p:blipFill>
                      <a:blip r:embed="rId10"/>
                      <a:srcRect/>
                      <a:stretch>
                        <a:fillRect/>
                      </a:stretch>
                    </p:blipFill>
                    <p:spPr bwMode="auto">
                      <a:xfrm>
                        <a:off x="3810000" y="2514600"/>
                        <a:ext cx="2120900" cy="493713"/>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71132354"/>
              </p:ext>
            </p:extLst>
          </p:nvPr>
        </p:nvGraphicFramePr>
        <p:xfrm>
          <a:off x="3767138" y="3200400"/>
          <a:ext cx="3181350" cy="493713"/>
        </p:xfrm>
        <a:graphic>
          <a:graphicData uri="http://schemas.openxmlformats.org/presentationml/2006/ole">
            <mc:AlternateContent xmlns:mc="http://schemas.openxmlformats.org/markup-compatibility/2006">
              <mc:Choice xmlns:v="urn:schemas-microsoft-com:vml" Requires="v">
                <p:oleObj spid="_x0000_s5126" name="Equation" r:id="rId11" imgW="1638000" imgH="253800" progId="Equation.DSMT4">
                  <p:embed/>
                </p:oleObj>
              </mc:Choice>
              <mc:Fallback>
                <p:oleObj name="Equation" r:id="rId11" imgW="1638000" imgH="253800" progId="Equation.DSMT4">
                  <p:embed/>
                  <p:pic>
                    <p:nvPicPr>
                      <p:cNvPr id="0" name=""/>
                      <p:cNvPicPr>
                        <a:picLocks noChangeAspect="1" noChangeArrowheads="1"/>
                      </p:cNvPicPr>
                      <p:nvPr/>
                    </p:nvPicPr>
                    <p:blipFill>
                      <a:blip r:embed="rId12"/>
                      <a:srcRect/>
                      <a:stretch>
                        <a:fillRect/>
                      </a:stretch>
                    </p:blipFill>
                    <p:spPr bwMode="auto">
                      <a:xfrm>
                        <a:off x="3767138" y="3200400"/>
                        <a:ext cx="31813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11383885"/>
              </p:ext>
            </p:extLst>
          </p:nvPr>
        </p:nvGraphicFramePr>
        <p:xfrm>
          <a:off x="3733800" y="3962400"/>
          <a:ext cx="2614613" cy="493713"/>
        </p:xfrm>
        <a:graphic>
          <a:graphicData uri="http://schemas.openxmlformats.org/presentationml/2006/ole">
            <mc:AlternateContent xmlns:mc="http://schemas.openxmlformats.org/markup-compatibility/2006">
              <mc:Choice xmlns:v="urn:schemas-microsoft-com:vml" Requires="v">
                <p:oleObj spid="_x0000_s5127" name="Equation" r:id="rId13" imgW="1346040" imgH="253800" progId="Equation.DSMT4">
                  <p:embed/>
                </p:oleObj>
              </mc:Choice>
              <mc:Fallback>
                <p:oleObj name="Equation" r:id="rId13" imgW="1346040" imgH="253800" progId="Equation.DSMT4">
                  <p:embed/>
                  <p:pic>
                    <p:nvPicPr>
                      <p:cNvPr id="0" name=""/>
                      <p:cNvPicPr>
                        <a:picLocks noChangeAspect="1" noChangeArrowheads="1"/>
                      </p:cNvPicPr>
                      <p:nvPr/>
                    </p:nvPicPr>
                    <p:blipFill>
                      <a:blip r:embed="rId14"/>
                      <a:srcRect/>
                      <a:stretch>
                        <a:fillRect/>
                      </a:stretch>
                    </p:blipFill>
                    <p:spPr bwMode="auto">
                      <a:xfrm>
                        <a:off x="3733800" y="3962400"/>
                        <a:ext cx="2614613" cy="4937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96286959"/>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Source features </a:t>
            </a:r>
            <a:r>
              <a:rPr lang="en-US" dirty="0" smtClean="0"/>
              <a:t>could be used to determine if the source is “trustworthy”</a:t>
            </a:r>
          </a:p>
          <a:p>
            <a:r>
              <a:rPr lang="en-US" b="1" dirty="0" smtClean="0">
                <a:solidFill>
                  <a:srgbClr val="FF0000"/>
                </a:solidFill>
              </a:rPr>
              <a:t>Source network </a:t>
            </a:r>
            <a:r>
              <a:rPr lang="en-US" dirty="0" smtClean="0"/>
              <a:t>significantly helps in computing “trustworthiness” of sources</a:t>
            </a:r>
          </a:p>
          <a:p>
            <a:endParaRPr lang="en-US" dirty="0"/>
          </a:p>
          <a:p>
            <a:pPr marL="0" indent="0">
              <a:buNone/>
            </a:pPr>
            <a:endParaRPr lang="en-US" dirty="0" smtClean="0"/>
          </a:p>
          <a:p>
            <a:r>
              <a:rPr lang="en-US" dirty="0" smtClean="0"/>
              <a:t>However, we have not talked about what is being said -- the claims themselves, and how they affect </a:t>
            </a:r>
            <a:r>
              <a:rPr lang="en-US" smtClean="0"/>
              <a:t>source “trustworthiness”</a:t>
            </a:r>
            <a:endParaRPr lang="en-US" dirty="0" smtClean="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46</a:t>
            </a:fld>
            <a:endParaRPr lang="en-US" altLang="zh-TW" dirty="0"/>
          </a:p>
        </p:txBody>
      </p:sp>
    </p:spTree>
    <p:extLst>
      <p:ext uri="{BB962C8B-B14F-4D97-AF65-F5344CB8AC3E}">
        <p14:creationId xmlns:p14="http://schemas.microsoft.com/office/powerpoint/2010/main" val="1984988799"/>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p:txBody>
          <a:bodyPr/>
          <a:lstStyle/>
          <a:p>
            <a:r>
              <a:rPr lang="en-US" dirty="0" smtClean="0"/>
              <a:t>Source-based Trustworthiness</a:t>
            </a:r>
          </a:p>
          <a:p>
            <a:endParaRPr lang="en-US" dirty="0"/>
          </a:p>
          <a:p>
            <a:r>
              <a:rPr lang="en-US" dirty="0" smtClean="0"/>
              <a:t>Basic Trustworthiness Framework </a:t>
            </a:r>
          </a:p>
          <a:p>
            <a:pPr lvl="1"/>
            <a:r>
              <a:rPr lang="en-US" dirty="0" smtClean="0"/>
              <a:t>Basic Fact-finding approaches</a:t>
            </a:r>
          </a:p>
          <a:p>
            <a:pPr lvl="1"/>
            <a:r>
              <a:rPr lang="en-US" dirty="0" smtClean="0"/>
              <a:t>Basic probabilistic approaches</a:t>
            </a:r>
          </a:p>
          <a:p>
            <a:r>
              <a:rPr lang="en-US" dirty="0" smtClean="0"/>
              <a:t>Integrating Textual Evidence</a:t>
            </a:r>
          </a:p>
          <a:p>
            <a:pPr marL="0" indent="0">
              <a:buNone/>
            </a:pPr>
            <a:endParaRPr lang="en-US" dirty="0"/>
          </a:p>
          <a:p>
            <a:r>
              <a:rPr lang="en-US" dirty="0" smtClean="0"/>
              <a:t>Informed Trustworthiness Approaches</a:t>
            </a:r>
          </a:p>
          <a:p>
            <a:pPr lvl="1"/>
            <a:r>
              <a:rPr lang="en-US" dirty="0" smtClean="0"/>
              <a:t>Adding prior knowledge, more information, structure</a:t>
            </a:r>
          </a:p>
          <a:p>
            <a:endParaRPr lang="en-US" dirty="0"/>
          </a:p>
          <a:p>
            <a:r>
              <a:rPr lang="en-US" dirty="0" smtClean="0"/>
              <a:t>Perception and Presentation of Trustworthiness</a:t>
            </a:r>
            <a:endParaRPr lang="en-US" dirty="0"/>
          </a:p>
        </p:txBody>
      </p:sp>
      <p:sp>
        <p:nvSpPr>
          <p:cNvPr id="2" name="Slide Number Placeholder 1"/>
          <p:cNvSpPr>
            <a:spLocks noGrp="1"/>
          </p:cNvSpPr>
          <p:nvPr>
            <p:ph type="sldNum" sz="quarter" idx="11"/>
          </p:nvPr>
        </p:nvSpPr>
        <p:spPr/>
        <p:txBody>
          <a:bodyPr/>
          <a:lstStyle/>
          <a:p>
            <a:pPr>
              <a:defRPr/>
            </a:pPr>
            <a:fld id="{A2339191-6377-4EDD-81B3-5CAFA9A9EC31}" type="slidenum">
              <a:rPr lang="en-US" altLang="zh-TW" smtClean="0"/>
              <a:pPr>
                <a:defRPr/>
              </a:pPr>
              <a:t>47</a:t>
            </a:fld>
            <a:endParaRPr lang="en-US" altLang="zh-TW" dirty="0"/>
          </a:p>
        </p:txBody>
      </p:sp>
      <p:sp>
        <p:nvSpPr>
          <p:cNvPr id="5" name="Right Arrow 4"/>
          <p:cNvSpPr/>
          <p:nvPr/>
        </p:nvSpPr>
        <p:spPr>
          <a:xfrm>
            <a:off x="18144" y="2195286"/>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334000" y="1752600"/>
            <a:ext cx="3733800" cy="1714402"/>
            <a:chOff x="228600" y="1143000"/>
            <a:chExt cx="8688214" cy="4267200"/>
          </a:xfrm>
        </p:grpSpPr>
        <p:sp>
          <p:nvSpPr>
            <p:cNvPr id="30" name="Rounded Rectangle 29"/>
            <p:cNvSpPr/>
            <p:nvPr/>
          </p:nvSpPr>
          <p:spPr>
            <a:xfrm>
              <a:off x="228600" y="1143000"/>
              <a:ext cx="6096000" cy="42672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810000" y="14478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2" name="Rounded Rectangle 31"/>
            <p:cNvSpPr/>
            <p:nvPr/>
          </p:nvSpPr>
          <p:spPr>
            <a:xfrm>
              <a:off x="3733800" y="15240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3" name="Rounded Rectangle 32"/>
            <p:cNvSpPr/>
            <p:nvPr/>
          </p:nvSpPr>
          <p:spPr>
            <a:xfrm>
              <a:off x="3657600" y="16002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4" name="Rounded Rectangle 33"/>
            <p:cNvSpPr/>
            <p:nvPr/>
          </p:nvSpPr>
          <p:spPr>
            <a:xfrm>
              <a:off x="3593233" y="16764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8000"/>
                </a:solidFill>
              </a:endParaRPr>
            </a:p>
          </p:txBody>
        </p:sp>
        <p:sp>
          <p:nvSpPr>
            <p:cNvPr id="35" name="Oval 34"/>
            <p:cNvSpPr/>
            <p:nvPr/>
          </p:nvSpPr>
          <p:spPr>
            <a:xfrm>
              <a:off x="304800" y="13716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sp>
          <p:nvSpPr>
            <p:cNvPr id="36" name="Oval 35"/>
            <p:cNvSpPr/>
            <p:nvPr/>
          </p:nvSpPr>
          <p:spPr>
            <a:xfrm>
              <a:off x="381000" y="14478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sp>
          <p:nvSpPr>
            <p:cNvPr id="37" name="Oval 36"/>
            <p:cNvSpPr/>
            <p:nvPr/>
          </p:nvSpPr>
          <p:spPr>
            <a:xfrm>
              <a:off x="457200" y="15240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2060"/>
                </a:solidFill>
              </a:endParaRPr>
            </a:p>
          </p:txBody>
        </p:sp>
        <p:grpSp>
          <p:nvGrpSpPr>
            <p:cNvPr id="38" name="Group 37"/>
            <p:cNvGrpSpPr/>
            <p:nvPr/>
          </p:nvGrpSpPr>
          <p:grpSpPr>
            <a:xfrm>
              <a:off x="7618185" y="2286000"/>
              <a:ext cx="1298629" cy="1852249"/>
              <a:chOff x="7532158" y="1066490"/>
              <a:chExt cx="1298629" cy="1852249"/>
            </a:xfrm>
          </p:grpSpPr>
          <p:sp>
            <p:nvSpPr>
              <p:cNvPr id="44" name="Rectangle 43"/>
              <p:cNvSpPr/>
              <p:nvPr/>
            </p:nvSpPr>
            <p:spPr>
              <a:xfrm>
                <a:off x="7532158" y="2438400"/>
                <a:ext cx="1288143" cy="480339"/>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6600"/>
                  </a:solidFill>
                </a:endParaRPr>
              </a:p>
            </p:txBody>
          </p:sp>
          <p:pic>
            <p:nvPicPr>
              <p:cNvPr id="45" name="Picture 2" descr="C:\Program Files\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2644" y="1066490"/>
                <a:ext cx="1288143" cy="13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Flowchart: Multidocument 38"/>
            <p:cNvSpPr/>
            <p:nvPr/>
          </p:nvSpPr>
          <p:spPr>
            <a:xfrm>
              <a:off x="1943100" y="3733218"/>
              <a:ext cx="2171700" cy="1524582"/>
            </a:xfrm>
            <a:prstGeom prst="flowChartMultidocumen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p:cNvCxnSpPr>
              <a:stCxn id="34" idx="2"/>
              <a:endCxn id="39" idx="0"/>
            </p:cNvCxnSpPr>
            <p:nvPr/>
          </p:nvCxnSpPr>
          <p:spPr>
            <a:xfrm flipH="1">
              <a:off x="3178355" y="2514600"/>
              <a:ext cx="1595978" cy="12186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9" idx="0"/>
              <a:endCxn id="37" idx="4"/>
            </p:cNvCxnSpPr>
            <p:nvPr/>
          </p:nvCxnSpPr>
          <p:spPr>
            <a:xfrm flipH="1" flipV="1">
              <a:off x="1371600" y="2667000"/>
              <a:ext cx="1806755" cy="10662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1"/>
              <a:endCxn id="37" idx="6"/>
            </p:cNvCxnSpPr>
            <p:nvPr/>
          </p:nvCxnSpPr>
          <p:spPr>
            <a:xfrm flipH="1">
              <a:off x="2286000" y="2095500"/>
              <a:ext cx="1307233" cy="0"/>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sp>
          <p:nvSpPr>
            <p:cNvPr id="43" name="Right Arrow 42"/>
            <p:cNvSpPr/>
            <p:nvPr/>
          </p:nvSpPr>
          <p:spPr>
            <a:xfrm>
              <a:off x="6466112" y="2972692"/>
              <a:ext cx="1001487" cy="3728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94699380"/>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313E9D8-6076-4115-9373-40F37A4213DC}" type="slidenum">
              <a:rPr lang="en-US" altLang="zh-TW" smtClean="0"/>
              <a:pPr>
                <a:defRPr/>
              </a:pPr>
              <a:t>48</a:t>
            </a:fld>
            <a:endParaRPr lang="en-US" altLang="zh-TW" dirty="0"/>
          </a:p>
        </p:txBody>
      </p:sp>
      <p:sp>
        <p:nvSpPr>
          <p:cNvPr id="5" name="Subtitle 4"/>
          <p:cNvSpPr>
            <a:spLocks noGrp="1"/>
          </p:cNvSpPr>
          <p:nvPr>
            <p:ph type="subTitle" idx="13"/>
          </p:nvPr>
        </p:nvSpPr>
        <p:spPr/>
        <p:txBody>
          <a:bodyPr/>
          <a:lstStyle/>
          <a:p>
            <a:endParaRPr lang="en-US"/>
          </a:p>
        </p:txBody>
      </p:sp>
      <p:sp>
        <p:nvSpPr>
          <p:cNvPr id="4" name="Title 3"/>
          <p:cNvSpPr>
            <a:spLocks noGrp="1"/>
          </p:cNvSpPr>
          <p:nvPr>
            <p:ph type="ctrTitle"/>
          </p:nvPr>
        </p:nvSpPr>
        <p:spPr/>
        <p:txBody>
          <a:bodyPr/>
          <a:lstStyle/>
          <a:p>
            <a:r>
              <a:rPr lang="en-US" dirty="0" smtClean="0"/>
              <a:t>Basic Trustworthiness Frameworks:</a:t>
            </a:r>
            <a:br>
              <a:rPr lang="en-US" dirty="0" smtClean="0"/>
            </a:br>
            <a:r>
              <a:rPr lang="en-US" sz="2400" dirty="0" smtClean="0"/>
              <a:t>Fact-finding algorithms</a:t>
            </a:r>
            <a:br>
              <a:rPr lang="en-US" sz="2400" dirty="0" smtClean="0"/>
            </a:br>
            <a:r>
              <a:rPr lang="en-US" sz="2400" dirty="0" smtClean="0"/>
              <a:t>and simple probabilistic models</a:t>
            </a:r>
            <a:endParaRPr lang="en-US" sz="2400" dirty="0"/>
          </a:p>
        </p:txBody>
      </p:sp>
      <p:sp>
        <p:nvSpPr>
          <p:cNvPr id="2" name="TextBox 1"/>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MI10"/>
              </a:rPr>
              <a:t>A</a:t>
            </a:r>
            <a:r>
              <a:rPr lang="en-US" smtClean="0">
                <a:latin typeface="CMR10"/>
              </a:rPr>
              <a:t>A</a:t>
            </a:r>
            <a:r>
              <a:rPr lang="en-US" smtClean="0">
                <a:latin typeface="CMSY10ORIG"/>
              </a:rPr>
              <a:t>A</a:t>
            </a:r>
            <a:r>
              <a:rPr lang="en-US" smtClean="0">
                <a:latin typeface="CMEX10"/>
              </a:rPr>
              <a:t>A</a:t>
            </a:r>
            <a:r>
              <a:rPr lang="en-US" smtClean="0">
                <a:latin typeface="CMMI7"/>
              </a:rPr>
              <a:t>A</a:t>
            </a:r>
            <a:r>
              <a:rPr lang="en-US" smtClean="0">
                <a:latin typeface="CMSY7"/>
              </a:rPr>
              <a:t>A</a:t>
            </a:r>
            <a:r>
              <a:rPr lang="en-US" smtClean="0">
                <a:latin typeface="CMMI5"/>
              </a:rPr>
              <a:t>A</a:t>
            </a:r>
            <a:endParaRPr lang="en-US"/>
          </a:p>
        </p:txBody>
      </p:sp>
      <p:sp>
        <p:nvSpPr>
          <p:cNvPr id="6" name="Rectangle 5"/>
          <p:cNvSpPr/>
          <p:nvPr/>
        </p:nvSpPr>
        <p:spPr>
          <a:xfrm>
            <a:off x="1257300" y="1295400"/>
            <a:ext cx="6629400" cy="369332"/>
          </a:xfrm>
          <a:prstGeom prst="rect">
            <a:avLst/>
          </a:prstGeom>
          <a:solidFill>
            <a:srgbClr val="FFFFCC"/>
          </a:solidFill>
          <a:ln w="28575">
            <a:solidFill>
              <a:schemeClr val="bg2"/>
            </a:solid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dirty="0">
                <a:latin typeface="+mn-lt"/>
              </a:rPr>
              <a:t>http://</a:t>
            </a:r>
            <a:r>
              <a:rPr lang="en-US" dirty="0" smtClean="0">
                <a:latin typeface="+mn-lt"/>
              </a:rPr>
              <a:t>l2r.cs.uiuc.edu/Information_Trustworthiness_Tutorial.pptx</a:t>
            </a:r>
            <a:endParaRPr lang="en-US" dirty="0">
              <a:latin typeface="+mn-lt"/>
            </a:endParaRPr>
          </a:p>
        </p:txBody>
      </p:sp>
    </p:spTree>
    <p:extLst>
      <p:ext uri="{BB962C8B-B14F-4D97-AF65-F5344CB8AC3E}">
        <p14:creationId xmlns:p14="http://schemas.microsoft.com/office/powerpoint/2010/main" val="4134812259"/>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 of Trustworthiness</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49</a:t>
            </a:fld>
            <a:endParaRPr lang="en-US" altLang="zh-TW" dirty="0"/>
          </a:p>
        </p:txBody>
      </p:sp>
      <p:sp>
        <p:nvSpPr>
          <p:cNvPr id="46" name="Rounded Rectangle 45"/>
          <p:cNvSpPr/>
          <p:nvPr/>
        </p:nvSpPr>
        <p:spPr>
          <a:xfrm>
            <a:off x="228600" y="1143000"/>
            <a:ext cx="6096000" cy="42672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810000" y="14478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31" name="Rounded Rectangle 30"/>
          <p:cNvSpPr/>
          <p:nvPr/>
        </p:nvSpPr>
        <p:spPr>
          <a:xfrm>
            <a:off x="3733800" y="15240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30" name="Rounded Rectangle 29"/>
          <p:cNvSpPr/>
          <p:nvPr/>
        </p:nvSpPr>
        <p:spPr>
          <a:xfrm>
            <a:off x="3657600" y="16002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6" name="Rounded Rectangle 5"/>
          <p:cNvSpPr/>
          <p:nvPr/>
        </p:nvSpPr>
        <p:spPr>
          <a:xfrm>
            <a:off x="3593233" y="1676400"/>
            <a:ext cx="2362200" cy="838200"/>
          </a:xfrm>
          <a:prstGeom prst="roundRect">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Claim</a:t>
            </a:r>
            <a:endParaRPr lang="en-US" sz="3200" b="1" dirty="0">
              <a:solidFill>
                <a:srgbClr val="008000"/>
              </a:solidFill>
            </a:endParaRPr>
          </a:p>
        </p:txBody>
      </p:sp>
      <p:sp>
        <p:nvSpPr>
          <p:cNvPr id="36" name="Oval 35"/>
          <p:cNvSpPr/>
          <p:nvPr/>
        </p:nvSpPr>
        <p:spPr>
          <a:xfrm>
            <a:off x="304800" y="13716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Source</a:t>
            </a:r>
            <a:endParaRPr lang="en-US" sz="2800" b="1" dirty="0">
              <a:solidFill>
                <a:srgbClr val="002060"/>
              </a:solidFill>
            </a:endParaRPr>
          </a:p>
        </p:txBody>
      </p:sp>
      <p:sp>
        <p:nvSpPr>
          <p:cNvPr id="35" name="Oval 34"/>
          <p:cNvSpPr/>
          <p:nvPr/>
        </p:nvSpPr>
        <p:spPr>
          <a:xfrm>
            <a:off x="381000" y="14478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Source</a:t>
            </a:r>
            <a:endParaRPr lang="en-US" sz="2800" b="1" dirty="0">
              <a:solidFill>
                <a:srgbClr val="002060"/>
              </a:solidFill>
            </a:endParaRPr>
          </a:p>
        </p:txBody>
      </p:sp>
      <p:sp>
        <p:nvSpPr>
          <p:cNvPr id="7" name="Oval 6"/>
          <p:cNvSpPr/>
          <p:nvPr/>
        </p:nvSpPr>
        <p:spPr>
          <a:xfrm>
            <a:off x="457200" y="1524000"/>
            <a:ext cx="1828800" cy="1143000"/>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Source</a:t>
            </a:r>
            <a:endParaRPr lang="en-US" sz="2800" b="1" dirty="0">
              <a:solidFill>
                <a:srgbClr val="002060"/>
              </a:solidFill>
            </a:endParaRPr>
          </a:p>
        </p:txBody>
      </p:sp>
      <p:grpSp>
        <p:nvGrpSpPr>
          <p:cNvPr id="51" name="Group 50"/>
          <p:cNvGrpSpPr/>
          <p:nvPr/>
        </p:nvGrpSpPr>
        <p:grpSpPr>
          <a:xfrm>
            <a:off x="7618185" y="2286000"/>
            <a:ext cx="1298629" cy="1852249"/>
            <a:chOff x="7532158" y="1066490"/>
            <a:chExt cx="1298629" cy="1852249"/>
          </a:xfrm>
        </p:grpSpPr>
        <p:sp>
          <p:nvSpPr>
            <p:cNvPr id="3" name="Rectangle 2"/>
            <p:cNvSpPr/>
            <p:nvPr/>
          </p:nvSpPr>
          <p:spPr>
            <a:xfrm>
              <a:off x="7532158" y="2438400"/>
              <a:ext cx="1288143" cy="480339"/>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6600"/>
                  </a:solidFill>
                </a:rPr>
                <a:t>U</a:t>
              </a:r>
              <a:r>
                <a:rPr lang="en-US" sz="3200" b="1" dirty="0" smtClean="0">
                  <a:solidFill>
                    <a:srgbClr val="FF6600"/>
                  </a:solidFill>
                </a:rPr>
                <a:t>sers</a:t>
              </a:r>
              <a:endParaRPr lang="en-US" sz="3200" b="1" dirty="0">
                <a:solidFill>
                  <a:srgbClr val="FF6600"/>
                </a:solidFill>
              </a:endParaRPr>
            </a:p>
          </p:txBody>
        </p:sp>
        <p:pic>
          <p:nvPicPr>
            <p:cNvPr id="9" name="Picture 2"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2644" y="1066490"/>
              <a:ext cx="1288143" cy="13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lowchart: Multidocument 11"/>
          <p:cNvSpPr/>
          <p:nvPr/>
        </p:nvSpPr>
        <p:spPr>
          <a:xfrm>
            <a:off x="1943100" y="3733218"/>
            <a:ext cx="2171700" cy="1524582"/>
          </a:xfrm>
          <a:prstGeom prst="flowChartMultidocumen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Evidence</a:t>
            </a:r>
          </a:p>
          <a:p>
            <a:pPr algn="ctr"/>
            <a:endParaRPr lang="en-US" dirty="0"/>
          </a:p>
        </p:txBody>
      </p:sp>
      <p:cxnSp>
        <p:nvCxnSpPr>
          <p:cNvPr id="19" name="Straight Arrow Connector 18"/>
          <p:cNvCxnSpPr>
            <a:stCxn id="6" idx="2"/>
            <a:endCxn id="12" idx="0"/>
          </p:cNvCxnSpPr>
          <p:nvPr/>
        </p:nvCxnSpPr>
        <p:spPr>
          <a:xfrm flipH="1">
            <a:off x="3178355" y="2514600"/>
            <a:ext cx="1595978" cy="12186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0"/>
            <a:endCxn id="7" idx="4"/>
          </p:cNvCxnSpPr>
          <p:nvPr/>
        </p:nvCxnSpPr>
        <p:spPr>
          <a:xfrm flipH="1" flipV="1">
            <a:off x="1371600" y="2667000"/>
            <a:ext cx="1806755" cy="1066218"/>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1"/>
            <a:endCxn id="7" idx="6"/>
          </p:cNvCxnSpPr>
          <p:nvPr/>
        </p:nvCxnSpPr>
        <p:spPr>
          <a:xfrm flipH="1">
            <a:off x="2286000" y="2095500"/>
            <a:ext cx="1307233" cy="0"/>
          </a:xfrm>
          <a:prstGeom prst="straightConnector1">
            <a:avLst/>
          </a:prstGeom>
          <a:ln w="22225">
            <a:solidFill>
              <a:srgbClr val="FF6600"/>
            </a:solidFill>
            <a:tailEnd type="none" w="lg" len="lg"/>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6466112" y="2972692"/>
            <a:ext cx="1001487" cy="3728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35857" y="1181100"/>
            <a:ext cx="6096000" cy="16764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1259608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533400"/>
          </a:xfrm>
        </p:spPr>
        <p:txBody>
          <a:bodyPr/>
          <a:lstStyle/>
          <a:p>
            <a:r>
              <a:rPr lang="en-US" dirty="0" smtClean="0"/>
              <a:t>Many </a:t>
            </a:r>
            <a:r>
              <a:rPr lang="en-US" dirty="0" smtClean="0">
                <a:solidFill>
                  <a:srgbClr val="0000FF"/>
                </a:solidFill>
              </a:rPr>
              <a:t>sources</a:t>
            </a:r>
            <a:r>
              <a:rPr lang="en-US" dirty="0" smtClean="0"/>
              <a:t> of information available</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5</a:t>
            </a:fld>
            <a:endParaRPr lang="en-US" altLang="zh-TW"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28470">
            <a:off x="3044297" y="1502318"/>
            <a:ext cx="5341407" cy="3992567"/>
          </a:xfrm>
          <a:prstGeom prst="rect">
            <a:avLst/>
          </a:prstGeom>
          <a:ln>
            <a:solidFill>
              <a:schemeClr val="tx1"/>
            </a:solidFill>
          </a:ln>
        </p:spPr>
      </p:pic>
      <p:pic>
        <p:nvPicPr>
          <p:cNvPr id="117762" name="Picture 2" descr="C:\Users\V.G.Vinod Vydiswaran\AppData\Local\Microsoft\Windows\Temporary Internet Files\Content.IE5\GYRQUQK3\MP90031426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8505" y="1536495"/>
            <a:ext cx="2987588" cy="20166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26788">
            <a:off x="2861294" y="3250869"/>
            <a:ext cx="5622375" cy="4115781"/>
          </a:xfrm>
          <a:prstGeom prst="rect">
            <a:avLst/>
          </a:prstGeom>
          <a:ln>
            <a:solidFill>
              <a:schemeClr val="tx1"/>
            </a:solidFill>
          </a:ln>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977" y="4038600"/>
            <a:ext cx="2028825" cy="7620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98447">
            <a:off x="3187373" y="2305578"/>
            <a:ext cx="4710198" cy="4336702"/>
          </a:xfrm>
          <a:prstGeom prst="rect">
            <a:avLst/>
          </a:prstGeom>
          <a:ln>
            <a:solidFill>
              <a:schemeClr val="tx1"/>
            </a:solidFill>
          </a:ln>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4600" y="1143000"/>
            <a:ext cx="3016325" cy="992371"/>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5000" y="1014725"/>
            <a:ext cx="1878892" cy="1878892"/>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24451" y="2819400"/>
            <a:ext cx="2647950" cy="3831213"/>
          </a:xfrm>
          <a:prstGeom prst="rect">
            <a:avLst/>
          </a:prstGeom>
          <a:ln>
            <a:solidFill>
              <a:schemeClr val="tx1"/>
            </a:solidFill>
          </a:ln>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84528" y="2720633"/>
            <a:ext cx="4871959" cy="4564257"/>
          </a:xfrm>
          <a:prstGeom prst="rect">
            <a:avLst/>
          </a:prstGeom>
          <a:ln>
            <a:solidFill>
              <a:schemeClr val="tx1"/>
            </a:solidFill>
          </a:ln>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15200" y="2819400"/>
            <a:ext cx="1828800" cy="1820672"/>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82085">
            <a:off x="3522931" y="4111169"/>
            <a:ext cx="5691366" cy="2691004"/>
          </a:xfrm>
          <a:prstGeom prst="rect">
            <a:avLst/>
          </a:prstGeom>
          <a:ln>
            <a:solidFill>
              <a:schemeClr val="tx1"/>
            </a:solidFill>
          </a:ln>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0800" y="2409825"/>
            <a:ext cx="2114550" cy="2162175"/>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21877" y="4737597"/>
            <a:ext cx="1888723" cy="1663203"/>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274077" y="4743440"/>
            <a:ext cx="1609725" cy="1609725"/>
          </a:xfrm>
          <a:prstGeom prst="rect">
            <a:avLst/>
          </a:prstGeom>
        </p:spPr>
      </p:pic>
      <p:pic>
        <p:nvPicPr>
          <p:cNvPr id="23" name="Picture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53000" y="2904931"/>
            <a:ext cx="2133600" cy="1819469"/>
          </a:xfrm>
          <a:prstGeom prst="rect">
            <a:avLst/>
          </a:prstGeom>
        </p:spPr>
      </p:pic>
      <p:sp>
        <p:nvSpPr>
          <p:cNvPr id="7" name="TextBox 6"/>
          <p:cNvSpPr txBox="1"/>
          <p:nvPr/>
        </p:nvSpPr>
        <p:spPr>
          <a:xfrm rot="20838537">
            <a:off x="893022" y="4721394"/>
            <a:ext cx="7455894" cy="523220"/>
          </a:xfrm>
          <a:prstGeom prst="rect">
            <a:avLst/>
          </a:prstGeom>
          <a:solidFill>
            <a:schemeClr val="bg1">
              <a:alpha val="81000"/>
            </a:schemeClr>
          </a:solidFill>
          <a:ln w="25400">
            <a:solidFill>
              <a:srgbClr val="FF0000"/>
            </a:solidFill>
            <a:prstDash val="dash"/>
          </a:ln>
        </p:spPr>
        <p:txBody>
          <a:bodyPr wrap="square" rtlCol="0">
            <a:spAutoFit/>
          </a:bodyPr>
          <a:lstStyle/>
          <a:p>
            <a:r>
              <a:rPr lang="en-US" sz="2800" b="1" dirty="0" smtClean="0">
                <a:solidFill>
                  <a:srgbClr val="FF0000"/>
                </a:solidFill>
              </a:rPr>
              <a:t>Are all these sources equally trustworthy?</a:t>
            </a:r>
            <a:endParaRPr lang="en-US" sz="2800" b="1" dirty="0">
              <a:solidFill>
                <a:srgbClr val="FF0000"/>
              </a:solidFill>
            </a:endParaRPr>
          </a:p>
        </p:txBody>
      </p:sp>
    </p:spTree>
    <p:extLst>
      <p:ext uri="{BB962C8B-B14F-4D97-AF65-F5344CB8AC3E}">
        <p14:creationId xmlns:p14="http://schemas.microsoft.com/office/powerpoint/2010/main" val="419712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Fact-Finders</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50</a:t>
            </a:fld>
            <a:endParaRPr lang="en-US" altLang="zh-TW" dirty="0"/>
          </a:p>
        </p:txBody>
      </p:sp>
      <p:sp>
        <p:nvSpPr>
          <p:cNvPr id="5" name="Oval 4"/>
          <p:cNvSpPr/>
          <p:nvPr/>
        </p:nvSpPr>
        <p:spPr>
          <a:xfrm>
            <a:off x="6324600" y="1888331"/>
            <a:ext cx="609600" cy="609600"/>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r>
              <a:rPr lang="en-US" baseline="-25000" dirty="0" smtClean="0">
                <a:solidFill>
                  <a:schemeClr val="tx1"/>
                </a:solidFill>
              </a:rPr>
              <a:t>1</a:t>
            </a:r>
            <a:endParaRPr lang="en-US" baseline="-25000" dirty="0">
              <a:solidFill>
                <a:schemeClr val="tx1"/>
              </a:solidFill>
            </a:endParaRPr>
          </a:p>
        </p:txBody>
      </p:sp>
      <p:sp>
        <p:nvSpPr>
          <p:cNvPr id="6" name="Oval 5"/>
          <p:cNvSpPr/>
          <p:nvPr/>
        </p:nvSpPr>
        <p:spPr>
          <a:xfrm>
            <a:off x="6324600" y="2653960"/>
            <a:ext cx="609600" cy="609600"/>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r>
              <a:rPr lang="en-US" baseline="-25000" dirty="0" smtClean="0">
                <a:solidFill>
                  <a:schemeClr val="tx1"/>
                </a:solidFill>
              </a:rPr>
              <a:t>2</a:t>
            </a:r>
            <a:endParaRPr lang="en-US" baseline="-25000" dirty="0">
              <a:solidFill>
                <a:schemeClr val="tx1"/>
              </a:solidFill>
            </a:endParaRPr>
          </a:p>
        </p:txBody>
      </p:sp>
      <p:sp>
        <p:nvSpPr>
          <p:cNvPr id="7" name="Oval 6"/>
          <p:cNvSpPr/>
          <p:nvPr/>
        </p:nvSpPr>
        <p:spPr>
          <a:xfrm>
            <a:off x="6324600" y="3564731"/>
            <a:ext cx="609600" cy="609600"/>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r>
              <a:rPr lang="en-US" baseline="-25000" dirty="0" smtClean="0">
                <a:solidFill>
                  <a:schemeClr val="tx1"/>
                </a:solidFill>
              </a:rPr>
              <a:t>3</a:t>
            </a:r>
            <a:endParaRPr lang="en-US" baseline="-25000" dirty="0">
              <a:solidFill>
                <a:schemeClr val="tx1"/>
              </a:solidFill>
            </a:endParaRPr>
          </a:p>
        </p:txBody>
      </p:sp>
      <p:sp>
        <p:nvSpPr>
          <p:cNvPr id="8" name="Oval 7"/>
          <p:cNvSpPr/>
          <p:nvPr/>
        </p:nvSpPr>
        <p:spPr>
          <a:xfrm>
            <a:off x="6324600" y="4326731"/>
            <a:ext cx="609600" cy="609600"/>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r>
              <a:rPr lang="en-US" baseline="-25000" dirty="0" smtClean="0">
                <a:solidFill>
                  <a:schemeClr val="tx1"/>
                </a:solidFill>
              </a:rPr>
              <a:t>4</a:t>
            </a:r>
            <a:endParaRPr lang="en-US" baseline="-25000" dirty="0">
              <a:solidFill>
                <a:schemeClr val="tx1"/>
              </a:solidFill>
            </a:endParaRPr>
          </a:p>
        </p:txBody>
      </p:sp>
      <p:sp>
        <p:nvSpPr>
          <p:cNvPr id="9" name="Oval 8"/>
          <p:cNvSpPr/>
          <p:nvPr/>
        </p:nvSpPr>
        <p:spPr>
          <a:xfrm>
            <a:off x="6324600" y="5241131"/>
            <a:ext cx="609600" cy="609600"/>
          </a:xfrm>
          <a:prstGeom prst="ellipse">
            <a:avLst/>
          </a:prstGeom>
          <a:solidFill>
            <a:srgbClr val="57D3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r>
              <a:rPr lang="en-US" baseline="-25000" dirty="0" smtClean="0">
                <a:solidFill>
                  <a:schemeClr val="tx1"/>
                </a:solidFill>
              </a:rPr>
              <a:t>5</a:t>
            </a:r>
            <a:endParaRPr lang="en-US" baseline="-25000" dirty="0">
              <a:solidFill>
                <a:schemeClr val="tx1"/>
              </a:solidFill>
            </a:endParaRPr>
          </a:p>
        </p:txBody>
      </p:sp>
      <p:sp>
        <p:nvSpPr>
          <p:cNvPr id="10" name="Oval 9"/>
          <p:cNvSpPr/>
          <p:nvPr/>
        </p:nvSpPr>
        <p:spPr>
          <a:xfrm>
            <a:off x="8115300" y="4823845"/>
            <a:ext cx="609600" cy="6096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r>
              <a:rPr lang="en-US" baseline="-25000" dirty="0" smtClean="0">
                <a:solidFill>
                  <a:schemeClr val="tx1"/>
                </a:solidFill>
              </a:rPr>
              <a:t>4</a:t>
            </a:r>
            <a:endParaRPr lang="en-US" baseline="-25000" dirty="0">
              <a:solidFill>
                <a:schemeClr val="tx1"/>
              </a:solidFill>
            </a:endParaRPr>
          </a:p>
        </p:txBody>
      </p:sp>
      <p:sp>
        <p:nvSpPr>
          <p:cNvPr id="11" name="Oval 10"/>
          <p:cNvSpPr/>
          <p:nvPr/>
        </p:nvSpPr>
        <p:spPr>
          <a:xfrm>
            <a:off x="8115300" y="3757045"/>
            <a:ext cx="609600" cy="6096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r>
              <a:rPr lang="en-US" baseline="-25000" dirty="0" smtClean="0">
                <a:solidFill>
                  <a:schemeClr val="tx1"/>
                </a:solidFill>
              </a:rPr>
              <a:t>3</a:t>
            </a:r>
            <a:endParaRPr lang="en-US" baseline="-25000" dirty="0">
              <a:solidFill>
                <a:schemeClr val="tx1"/>
              </a:solidFill>
            </a:endParaRPr>
          </a:p>
        </p:txBody>
      </p:sp>
      <p:sp>
        <p:nvSpPr>
          <p:cNvPr id="12" name="Oval 11"/>
          <p:cNvSpPr/>
          <p:nvPr/>
        </p:nvSpPr>
        <p:spPr>
          <a:xfrm>
            <a:off x="8115300" y="2842645"/>
            <a:ext cx="609600" cy="6096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r>
              <a:rPr lang="en-US" baseline="-25000" dirty="0" smtClean="0">
                <a:solidFill>
                  <a:schemeClr val="tx1"/>
                </a:solidFill>
              </a:rPr>
              <a:t>2</a:t>
            </a:r>
            <a:endParaRPr lang="en-US" baseline="-25000" dirty="0">
              <a:solidFill>
                <a:schemeClr val="tx1"/>
              </a:solidFill>
            </a:endParaRPr>
          </a:p>
        </p:txBody>
      </p:sp>
      <p:sp>
        <p:nvSpPr>
          <p:cNvPr id="13" name="Oval 12"/>
          <p:cNvSpPr/>
          <p:nvPr/>
        </p:nvSpPr>
        <p:spPr>
          <a:xfrm>
            <a:off x="8115300" y="1928245"/>
            <a:ext cx="609600" cy="6096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r>
              <a:rPr lang="en-US" baseline="-25000" dirty="0" smtClean="0">
                <a:solidFill>
                  <a:schemeClr val="tx1"/>
                </a:solidFill>
              </a:rPr>
              <a:t>1</a:t>
            </a:r>
            <a:endParaRPr lang="en-US" baseline="-25000" dirty="0">
              <a:solidFill>
                <a:schemeClr val="tx1"/>
              </a:solidFill>
            </a:endParaRPr>
          </a:p>
        </p:txBody>
      </p:sp>
      <p:cxnSp>
        <p:nvCxnSpPr>
          <p:cNvPr id="14" name="Straight Connector 13"/>
          <p:cNvCxnSpPr>
            <a:stCxn id="5" idx="6"/>
            <a:endCxn id="12" idx="2"/>
          </p:cNvCxnSpPr>
          <p:nvPr/>
        </p:nvCxnSpPr>
        <p:spPr>
          <a:xfrm>
            <a:off x="6934200" y="2193131"/>
            <a:ext cx="1181100" cy="9543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6"/>
            <a:endCxn id="11" idx="2"/>
          </p:cNvCxnSpPr>
          <p:nvPr/>
        </p:nvCxnSpPr>
        <p:spPr>
          <a:xfrm>
            <a:off x="6934200" y="2193131"/>
            <a:ext cx="1181100" cy="18687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6"/>
            <a:endCxn id="10" idx="2"/>
          </p:cNvCxnSpPr>
          <p:nvPr/>
        </p:nvCxnSpPr>
        <p:spPr>
          <a:xfrm>
            <a:off x="6934200" y="2958760"/>
            <a:ext cx="1181100" cy="216988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6"/>
            <a:endCxn id="13" idx="2"/>
          </p:cNvCxnSpPr>
          <p:nvPr/>
        </p:nvCxnSpPr>
        <p:spPr>
          <a:xfrm flipV="1">
            <a:off x="6934200" y="2233045"/>
            <a:ext cx="1181100" cy="163648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6"/>
            <a:endCxn id="12" idx="2"/>
          </p:cNvCxnSpPr>
          <p:nvPr/>
        </p:nvCxnSpPr>
        <p:spPr>
          <a:xfrm>
            <a:off x="6934200" y="2958760"/>
            <a:ext cx="1181100" cy="18868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6"/>
            <a:endCxn id="11" idx="2"/>
          </p:cNvCxnSpPr>
          <p:nvPr/>
        </p:nvCxnSpPr>
        <p:spPr>
          <a:xfrm>
            <a:off x="6934200" y="3869531"/>
            <a:ext cx="1181100" cy="1923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6"/>
            <a:endCxn id="11" idx="2"/>
          </p:cNvCxnSpPr>
          <p:nvPr/>
        </p:nvCxnSpPr>
        <p:spPr>
          <a:xfrm flipV="1">
            <a:off x="6934200" y="4061845"/>
            <a:ext cx="1181100" cy="148408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6"/>
            <a:endCxn id="10" idx="2"/>
          </p:cNvCxnSpPr>
          <p:nvPr/>
        </p:nvCxnSpPr>
        <p:spPr>
          <a:xfrm flipV="1">
            <a:off x="6934200" y="5128645"/>
            <a:ext cx="1181100" cy="41728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6"/>
            <a:endCxn id="13" idx="2"/>
          </p:cNvCxnSpPr>
          <p:nvPr/>
        </p:nvCxnSpPr>
        <p:spPr>
          <a:xfrm>
            <a:off x="6934200" y="2193131"/>
            <a:ext cx="1181100" cy="399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6"/>
            <a:endCxn id="10" idx="2"/>
          </p:cNvCxnSpPr>
          <p:nvPr/>
        </p:nvCxnSpPr>
        <p:spPr>
          <a:xfrm>
            <a:off x="6934200" y="4631531"/>
            <a:ext cx="1181100" cy="4971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ext uri="{D42A27DB-BD31-4B8C-83A1-F6EECF244321}">
                <p14:modId xmlns:p14="http://schemas.microsoft.com/office/powerpoint/2010/main" val="2560630597"/>
              </p:ext>
            </p:extLst>
          </p:nvPr>
        </p:nvGraphicFramePr>
        <p:xfrm>
          <a:off x="8115300" y="1492137"/>
          <a:ext cx="550862" cy="338137"/>
        </p:xfrm>
        <a:graphic>
          <a:graphicData uri="http://schemas.openxmlformats.org/presentationml/2006/ole">
            <mc:AlternateContent xmlns:mc="http://schemas.openxmlformats.org/markup-compatibility/2006">
              <mc:Choice xmlns:v="urn:schemas-microsoft-com:vml" Requires="v">
                <p:oleObj spid="_x0000_s6146" name="Equation" r:id="rId4" imgW="330120" imgH="203040" progId="Equation.DSMT4">
                  <p:embed/>
                </p:oleObj>
              </mc:Choice>
              <mc:Fallback>
                <p:oleObj name="Equation" r:id="rId4" imgW="330120" imgH="203040" progId="Equation.DSMT4">
                  <p:embed/>
                  <p:pic>
                    <p:nvPicPr>
                      <p:cNvPr id="0" name=""/>
                      <p:cNvPicPr>
                        <a:picLocks noChangeAspect="1" noChangeArrowheads="1"/>
                      </p:cNvPicPr>
                      <p:nvPr/>
                    </p:nvPicPr>
                    <p:blipFill>
                      <a:blip r:embed="rId5"/>
                      <a:srcRect/>
                      <a:stretch>
                        <a:fillRect/>
                      </a:stretch>
                    </p:blipFill>
                    <p:spPr bwMode="auto">
                      <a:xfrm>
                        <a:off x="8115300" y="1492137"/>
                        <a:ext cx="550862" cy="338137"/>
                      </a:xfrm>
                      <a:prstGeom prst="rect">
                        <a:avLst/>
                      </a:prstGeom>
                      <a:noFill/>
                      <a:ln>
                        <a:noFill/>
                      </a:ln>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071871404"/>
              </p:ext>
            </p:extLst>
          </p:nvPr>
        </p:nvGraphicFramePr>
        <p:xfrm>
          <a:off x="6324600" y="1431131"/>
          <a:ext cx="528638" cy="338138"/>
        </p:xfrm>
        <a:graphic>
          <a:graphicData uri="http://schemas.openxmlformats.org/presentationml/2006/ole">
            <mc:AlternateContent xmlns:mc="http://schemas.openxmlformats.org/markup-compatibility/2006">
              <mc:Choice xmlns:v="urn:schemas-microsoft-com:vml" Requires="v">
                <p:oleObj spid="_x0000_s6147" name="Equation" r:id="rId6" imgW="317160" imgH="203040" progId="Equation.DSMT4">
                  <p:embed/>
                </p:oleObj>
              </mc:Choice>
              <mc:Fallback>
                <p:oleObj name="Equation" r:id="rId6" imgW="317160" imgH="203040" progId="Equation.DSMT4">
                  <p:embed/>
                  <p:pic>
                    <p:nvPicPr>
                      <p:cNvPr id="0" name=""/>
                      <p:cNvPicPr>
                        <a:picLocks noChangeAspect="1" noChangeArrowheads="1"/>
                      </p:cNvPicPr>
                      <p:nvPr/>
                    </p:nvPicPr>
                    <p:blipFill>
                      <a:blip r:embed="rId7"/>
                      <a:srcRect/>
                      <a:stretch>
                        <a:fillRect/>
                      </a:stretch>
                    </p:blipFill>
                    <p:spPr bwMode="auto">
                      <a:xfrm>
                        <a:off x="6324600" y="1431131"/>
                        <a:ext cx="528638" cy="338138"/>
                      </a:xfrm>
                      <a:prstGeom prst="rect">
                        <a:avLst/>
                      </a:prstGeom>
                      <a:noFill/>
                      <a:ln>
                        <a:noFill/>
                      </a:ln>
                      <a:extLst/>
                    </p:spPr>
                  </p:pic>
                </p:oleObj>
              </mc:Fallback>
            </mc:AlternateContent>
          </a:graphicData>
        </a:graphic>
      </p:graphicFrame>
      <p:sp>
        <p:nvSpPr>
          <p:cNvPr id="37" name="Content Placeholder 14"/>
          <p:cNvSpPr>
            <a:spLocks noGrp="1"/>
          </p:cNvSpPr>
          <p:nvPr>
            <p:ph idx="1"/>
          </p:nvPr>
        </p:nvSpPr>
        <p:spPr>
          <a:xfrm>
            <a:off x="457200" y="2045097"/>
            <a:ext cx="5638800" cy="3648868"/>
          </a:xfrm>
        </p:spPr>
        <p:txBody>
          <a:bodyPr/>
          <a:lstStyle/>
          <a:p>
            <a:r>
              <a:rPr lang="en-US" dirty="0" smtClean="0"/>
              <a:t>Model the trustworthiness of sources and the believability of claims</a:t>
            </a:r>
          </a:p>
          <a:p>
            <a:r>
              <a:rPr lang="en-US" dirty="0" smtClean="0"/>
              <a:t>Claims belong to </a:t>
            </a:r>
            <a:r>
              <a:rPr lang="en-US" i="1" dirty="0" smtClean="0"/>
              <a:t>mutual exclusion sets</a:t>
            </a:r>
          </a:p>
          <a:p>
            <a:r>
              <a:rPr lang="en-US" dirty="0" smtClean="0"/>
              <a:t>Input: who says what</a:t>
            </a:r>
          </a:p>
          <a:p>
            <a:r>
              <a:rPr lang="en-US" dirty="0" smtClean="0"/>
              <a:t>Output: what we should believe, who we should trust</a:t>
            </a:r>
          </a:p>
          <a:p>
            <a:r>
              <a:rPr lang="en-US" dirty="0" smtClean="0"/>
              <a:t>Baseline: simple voting—just believe the claim asserted by the most sources</a:t>
            </a:r>
          </a:p>
        </p:txBody>
      </p:sp>
    </p:spTree>
    <p:extLst>
      <p:ext uri="{BB962C8B-B14F-4D97-AF65-F5344CB8AC3E}">
        <p14:creationId xmlns:p14="http://schemas.microsoft.com/office/powerpoint/2010/main" val="3040761225"/>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31"/>
          <p:cNvSpPr>
            <a:spLocks noChangeArrowheads="1"/>
          </p:cNvSpPr>
          <p:nvPr/>
        </p:nvSpPr>
        <p:spPr bwMode="auto">
          <a:xfrm>
            <a:off x="304801" y="1587500"/>
            <a:ext cx="2571750" cy="3124200"/>
          </a:xfrm>
          <a:prstGeom prst="rect">
            <a:avLst/>
          </a:prstGeom>
          <a:solidFill>
            <a:schemeClr val="accent1">
              <a:alpha val="0"/>
            </a:schemeClr>
          </a:solidFill>
          <a:ln w="9525">
            <a:solidFill>
              <a:srgbClr val="3366FF"/>
            </a:solidFill>
            <a:prstDash val="lgDash"/>
            <a:miter lim="800000"/>
            <a:headEnd/>
            <a:tailEnd/>
          </a:ln>
        </p:spPr>
        <p:txBody>
          <a:bodyPr wrap="none" anchor="ctr"/>
          <a:lstStyle/>
          <a:p>
            <a:pPr algn="ctr"/>
            <a:endParaRPr lang="en-US" b="0">
              <a:solidFill>
                <a:srgbClr val="000000"/>
              </a:solidFill>
            </a:endParaRPr>
          </a:p>
        </p:txBody>
      </p:sp>
      <p:sp>
        <p:nvSpPr>
          <p:cNvPr id="155652" name="Oval 4"/>
          <p:cNvSpPr>
            <a:spLocks noChangeArrowheads="1"/>
          </p:cNvSpPr>
          <p:nvPr/>
        </p:nvSpPr>
        <p:spPr bwMode="auto">
          <a:xfrm>
            <a:off x="533400" y="1676400"/>
            <a:ext cx="533400" cy="533400"/>
          </a:xfrm>
          <a:prstGeom prst="ellipse">
            <a:avLst/>
          </a:prstGeom>
          <a:solidFill>
            <a:srgbClr val="57D3FF"/>
          </a:solidFill>
          <a:ln w="9525" algn="ctr">
            <a:solidFill>
              <a:srgbClr val="0000FF"/>
            </a:solidFill>
            <a:round/>
            <a:headEnd/>
            <a:tailEnd/>
          </a:ln>
        </p:spPr>
        <p:txBody>
          <a:bodyPr wrap="none" tIns="0" anchor="ctr"/>
          <a:lstStyle/>
          <a:p>
            <a:r>
              <a:rPr lang="en-US" altLang="zh-CN" sz="2600" b="0" i="1" dirty="0">
                <a:solidFill>
                  <a:srgbClr val="000000"/>
                </a:solidFill>
                <a:latin typeface="Times New Roman" pitchFamily="18" charset="0"/>
                <a:ea typeface="SimSun" pitchFamily="2" charset="-122"/>
              </a:rPr>
              <a:t>s</a:t>
            </a:r>
            <a:r>
              <a:rPr lang="en-US" altLang="zh-CN" sz="2600" b="0" baseline="-25000" dirty="0">
                <a:solidFill>
                  <a:srgbClr val="000000"/>
                </a:solidFill>
                <a:latin typeface="Times New Roman" pitchFamily="18" charset="0"/>
                <a:ea typeface="SimSun" pitchFamily="2" charset="-122"/>
              </a:rPr>
              <a:t>1</a:t>
            </a:r>
          </a:p>
        </p:txBody>
      </p:sp>
      <p:sp>
        <p:nvSpPr>
          <p:cNvPr id="155653" name="Oval 5"/>
          <p:cNvSpPr>
            <a:spLocks noChangeArrowheads="1"/>
          </p:cNvSpPr>
          <p:nvPr/>
        </p:nvSpPr>
        <p:spPr bwMode="auto">
          <a:xfrm>
            <a:off x="2095500" y="1714500"/>
            <a:ext cx="457200" cy="457200"/>
          </a:xfrm>
          <a:prstGeom prst="ellipse">
            <a:avLst/>
          </a:prstGeom>
          <a:solidFill>
            <a:srgbClr val="FFFF66"/>
          </a:solidFill>
          <a:ln w="9525" algn="ctr">
            <a:solidFill>
              <a:srgbClr val="FFC000"/>
            </a:solidFill>
            <a:round/>
            <a:headEnd/>
            <a:tailEnd/>
          </a:ln>
        </p:spPr>
        <p:txBody>
          <a:bodyPr wrap="none" tIns="0" anchor="ctr"/>
          <a:lstStyle/>
          <a:p>
            <a:pPr algn="ctr"/>
            <a:r>
              <a:rPr lang="en-US" altLang="zh-CN" b="0" i="1" dirty="0">
                <a:solidFill>
                  <a:srgbClr val="000000"/>
                </a:solidFill>
                <a:latin typeface="Times New Roman" pitchFamily="18" charset="0"/>
                <a:ea typeface="SimSun" pitchFamily="2" charset="-122"/>
              </a:rPr>
              <a:t>c</a:t>
            </a:r>
            <a:r>
              <a:rPr lang="en-US" altLang="zh-CN" b="0" baseline="-25000" dirty="0">
                <a:solidFill>
                  <a:srgbClr val="000000"/>
                </a:solidFill>
                <a:latin typeface="Times New Roman" pitchFamily="18" charset="0"/>
                <a:ea typeface="SimSun" pitchFamily="2" charset="-122"/>
              </a:rPr>
              <a:t>1</a:t>
            </a:r>
          </a:p>
        </p:txBody>
      </p:sp>
      <p:sp>
        <p:nvSpPr>
          <p:cNvPr id="155654" name="Oval 6"/>
          <p:cNvSpPr>
            <a:spLocks noChangeArrowheads="1"/>
          </p:cNvSpPr>
          <p:nvPr/>
        </p:nvSpPr>
        <p:spPr bwMode="auto">
          <a:xfrm>
            <a:off x="2095500" y="2324100"/>
            <a:ext cx="457200" cy="457200"/>
          </a:xfrm>
          <a:prstGeom prst="ellipse">
            <a:avLst/>
          </a:prstGeom>
          <a:solidFill>
            <a:srgbClr val="FFFF66"/>
          </a:solidFill>
          <a:ln w="9525" algn="ctr">
            <a:solidFill>
              <a:srgbClr val="FFC000"/>
            </a:solidFill>
            <a:round/>
            <a:headEnd/>
            <a:tailEnd/>
          </a:ln>
        </p:spPr>
        <p:txBody>
          <a:bodyPr wrap="none" tIns="0" anchor="ctr"/>
          <a:lstStyle/>
          <a:p>
            <a:pPr algn="ctr"/>
            <a:r>
              <a:rPr lang="en-US" altLang="zh-CN" b="0" i="1">
                <a:solidFill>
                  <a:srgbClr val="000000"/>
                </a:solidFill>
                <a:latin typeface="Times New Roman" pitchFamily="18" charset="0"/>
                <a:ea typeface="SimSun" pitchFamily="2" charset="-122"/>
              </a:rPr>
              <a:t>c</a:t>
            </a:r>
            <a:r>
              <a:rPr lang="en-US" altLang="zh-CN" b="0" baseline="-25000">
                <a:solidFill>
                  <a:srgbClr val="000000"/>
                </a:solidFill>
                <a:latin typeface="Times New Roman" pitchFamily="18" charset="0"/>
                <a:ea typeface="SimSun" pitchFamily="2" charset="-122"/>
              </a:rPr>
              <a:t>2</a:t>
            </a:r>
          </a:p>
        </p:txBody>
      </p:sp>
      <p:sp>
        <p:nvSpPr>
          <p:cNvPr id="155655" name="Oval 7"/>
          <p:cNvSpPr>
            <a:spLocks noChangeArrowheads="1"/>
          </p:cNvSpPr>
          <p:nvPr/>
        </p:nvSpPr>
        <p:spPr bwMode="auto">
          <a:xfrm>
            <a:off x="2095500" y="2933700"/>
            <a:ext cx="457200" cy="457200"/>
          </a:xfrm>
          <a:prstGeom prst="ellipse">
            <a:avLst/>
          </a:prstGeom>
          <a:solidFill>
            <a:srgbClr val="FFFF66"/>
          </a:solidFill>
          <a:ln w="9525" algn="ctr">
            <a:solidFill>
              <a:srgbClr val="FFC000"/>
            </a:solidFill>
            <a:round/>
            <a:headEnd/>
            <a:tailEnd/>
          </a:ln>
        </p:spPr>
        <p:txBody>
          <a:bodyPr wrap="none" tIns="0" anchor="ctr"/>
          <a:lstStyle/>
          <a:p>
            <a:pPr algn="ctr"/>
            <a:r>
              <a:rPr lang="en-US" altLang="zh-CN" b="0" i="1">
                <a:solidFill>
                  <a:srgbClr val="000000"/>
                </a:solidFill>
                <a:latin typeface="Times New Roman" pitchFamily="18" charset="0"/>
                <a:ea typeface="SimSun" pitchFamily="2" charset="-122"/>
              </a:rPr>
              <a:t>c</a:t>
            </a:r>
            <a:r>
              <a:rPr lang="en-US" altLang="zh-CN" b="0" baseline="-25000">
                <a:solidFill>
                  <a:srgbClr val="000000"/>
                </a:solidFill>
                <a:latin typeface="Times New Roman" pitchFamily="18" charset="0"/>
                <a:ea typeface="SimSun" pitchFamily="2" charset="-122"/>
              </a:rPr>
              <a:t>3</a:t>
            </a:r>
          </a:p>
        </p:txBody>
      </p:sp>
      <p:sp>
        <p:nvSpPr>
          <p:cNvPr id="155656" name="Oval 8"/>
          <p:cNvSpPr>
            <a:spLocks noChangeArrowheads="1"/>
          </p:cNvSpPr>
          <p:nvPr/>
        </p:nvSpPr>
        <p:spPr bwMode="auto">
          <a:xfrm>
            <a:off x="533400" y="2413000"/>
            <a:ext cx="533400" cy="533400"/>
          </a:xfrm>
          <a:prstGeom prst="ellipse">
            <a:avLst/>
          </a:prstGeom>
          <a:solidFill>
            <a:srgbClr val="57D3FF"/>
          </a:solidFill>
          <a:ln w="9525" algn="ctr">
            <a:solidFill>
              <a:srgbClr val="0000FF"/>
            </a:solidFill>
            <a:round/>
            <a:headEnd/>
            <a:tailEnd/>
          </a:ln>
        </p:spPr>
        <p:txBody>
          <a:bodyPr wrap="none" tIns="0" anchor="ctr"/>
          <a:lstStyle/>
          <a:p>
            <a:r>
              <a:rPr lang="en-US" altLang="zh-CN" sz="2600" b="0" i="1" dirty="0">
                <a:solidFill>
                  <a:srgbClr val="000000"/>
                </a:solidFill>
                <a:latin typeface="Times New Roman" pitchFamily="18" charset="0"/>
                <a:ea typeface="SimSun" pitchFamily="2" charset="-122"/>
              </a:rPr>
              <a:t>s</a:t>
            </a:r>
            <a:r>
              <a:rPr lang="en-US" altLang="zh-CN" sz="2600" b="0" baseline="-25000" dirty="0">
                <a:solidFill>
                  <a:srgbClr val="000000"/>
                </a:solidFill>
                <a:latin typeface="Times New Roman" pitchFamily="18" charset="0"/>
                <a:ea typeface="SimSun" pitchFamily="2" charset="-122"/>
              </a:rPr>
              <a:t>2</a:t>
            </a:r>
          </a:p>
        </p:txBody>
      </p:sp>
      <p:sp>
        <p:nvSpPr>
          <p:cNvPr id="155657" name="Oval 9"/>
          <p:cNvSpPr>
            <a:spLocks noChangeArrowheads="1"/>
          </p:cNvSpPr>
          <p:nvPr/>
        </p:nvSpPr>
        <p:spPr bwMode="auto">
          <a:xfrm>
            <a:off x="533400" y="3149600"/>
            <a:ext cx="533400" cy="533400"/>
          </a:xfrm>
          <a:prstGeom prst="ellipse">
            <a:avLst/>
          </a:prstGeom>
          <a:solidFill>
            <a:srgbClr val="57D3FF"/>
          </a:solidFill>
          <a:ln w="9525" algn="ctr">
            <a:solidFill>
              <a:srgbClr val="0000FF"/>
            </a:solidFill>
            <a:round/>
            <a:headEnd/>
            <a:tailEnd/>
          </a:ln>
        </p:spPr>
        <p:txBody>
          <a:bodyPr wrap="none" tIns="0" anchor="ctr"/>
          <a:lstStyle/>
          <a:p>
            <a:r>
              <a:rPr lang="en-US" altLang="zh-CN" sz="2600" b="0" i="1">
                <a:solidFill>
                  <a:srgbClr val="000000"/>
                </a:solidFill>
                <a:latin typeface="Times New Roman" pitchFamily="18" charset="0"/>
                <a:ea typeface="SimSun" pitchFamily="2" charset="-122"/>
              </a:rPr>
              <a:t>s</a:t>
            </a:r>
            <a:r>
              <a:rPr lang="en-US" altLang="zh-CN" sz="2600" b="0" baseline="-25000">
                <a:solidFill>
                  <a:srgbClr val="000000"/>
                </a:solidFill>
                <a:latin typeface="Times New Roman" pitchFamily="18" charset="0"/>
                <a:ea typeface="SimSun" pitchFamily="2" charset="-122"/>
              </a:rPr>
              <a:t>3</a:t>
            </a:r>
          </a:p>
        </p:txBody>
      </p:sp>
      <p:sp>
        <p:nvSpPr>
          <p:cNvPr id="155658" name="Oval 10"/>
          <p:cNvSpPr>
            <a:spLocks noChangeArrowheads="1"/>
          </p:cNvSpPr>
          <p:nvPr/>
        </p:nvSpPr>
        <p:spPr bwMode="auto">
          <a:xfrm>
            <a:off x="533400" y="3886200"/>
            <a:ext cx="533400" cy="533400"/>
          </a:xfrm>
          <a:prstGeom prst="ellipse">
            <a:avLst/>
          </a:prstGeom>
          <a:solidFill>
            <a:srgbClr val="57D3FF"/>
          </a:solidFill>
          <a:ln w="9525" algn="ctr">
            <a:solidFill>
              <a:srgbClr val="0000FF"/>
            </a:solidFill>
            <a:round/>
            <a:headEnd/>
            <a:tailEnd/>
          </a:ln>
        </p:spPr>
        <p:txBody>
          <a:bodyPr wrap="none" tIns="0" anchor="ctr"/>
          <a:lstStyle/>
          <a:p>
            <a:r>
              <a:rPr lang="en-US" altLang="zh-CN" sz="2600" b="0" i="1">
                <a:solidFill>
                  <a:srgbClr val="000000"/>
                </a:solidFill>
                <a:latin typeface="Times New Roman" pitchFamily="18" charset="0"/>
                <a:ea typeface="SimSun" pitchFamily="2" charset="-122"/>
              </a:rPr>
              <a:t>s</a:t>
            </a:r>
            <a:r>
              <a:rPr lang="en-US" altLang="zh-CN" sz="2600" b="0" baseline="-25000">
                <a:solidFill>
                  <a:srgbClr val="000000"/>
                </a:solidFill>
                <a:latin typeface="Times New Roman" pitchFamily="18" charset="0"/>
                <a:ea typeface="SimSun" pitchFamily="2" charset="-122"/>
              </a:rPr>
              <a:t>4</a:t>
            </a:r>
          </a:p>
        </p:txBody>
      </p:sp>
      <p:sp>
        <p:nvSpPr>
          <p:cNvPr id="155659" name="Oval 11"/>
          <p:cNvSpPr>
            <a:spLocks noChangeArrowheads="1"/>
          </p:cNvSpPr>
          <p:nvPr/>
        </p:nvSpPr>
        <p:spPr bwMode="auto">
          <a:xfrm>
            <a:off x="2095500" y="3543300"/>
            <a:ext cx="457200" cy="457200"/>
          </a:xfrm>
          <a:prstGeom prst="ellipse">
            <a:avLst/>
          </a:prstGeom>
          <a:solidFill>
            <a:srgbClr val="FFFF66"/>
          </a:solidFill>
          <a:ln w="9525" algn="ctr">
            <a:solidFill>
              <a:srgbClr val="FFC000"/>
            </a:solidFill>
            <a:round/>
            <a:headEnd/>
            <a:tailEnd/>
          </a:ln>
        </p:spPr>
        <p:txBody>
          <a:bodyPr wrap="none" tIns="0" anchor="ctr"/>
          <a:lstStyle/>
          <a:p>
            <a:pPr algn="ctr"/>
            <a:r>
              <a:rPr lang="en-US" altLang="zh-CN" b="0" i="1">
                <a:solidFill>
                  <a:srgbClr val="000000"/>
                </a:solidFill>
                <a:latin typeface="Times New Roman" pitchFamily="18" charset="0"/>
                <a:ea typeface="SimSun" pitchFamily="2" charset="-122"/>
              </a:rPr>
              <a:t>c</a:t>
            </a:r>
            <a:r>
              <a:rPr lang="en-US" altLang="zh-CN" b="0" baseline="-25000">
                <a:solidFill>
                  <a:srgbClr val="000000"/>
                </a:solidFill>
                <a:latin typeface="Times New Roman" pitchFamily="18" charset="0"/>
                <a:ea typeface="SimSun" pitchFamily="2" charset="-122"/>
              </a:rPr>
              <a:t>4</a:t>
            </a:r>
          </a:p>
        </p:txBody>
      </p:sp>
      <p:sp>
        <p:nvSpPr>
          <p:cNvPr id="155660" name="Oval 12"/>
          <p:cNvSpPr>
            <a:spLocks noChangeArrowheads="1"/>
          </p:cNvSpPr>
          <p:nvPr/>
        </p:nvSpPr>
        <p:spPr bwMode="auto">
          <a:xfrm>
            <a:off x="2095500" y="4152900"/>
            <a:ext cx="457200" cy="457200"/>
          </a:xfrm>
          <a:prstGeom prst="ellipse">
            <a:avLst/>
          </a:prstGeom>
          <a:solidFill>
            <a:srgbClr val="FFFF66"/>
          </a:solidFill>
          <a:ln w="9525" algn="ctr">
            <a:solidFill>
              <a:srgbClr val="FFC000"/>
            </a:solidFill>
            <a:round/>
            <a:headEnd/>
            <a:tailEnd/>
          </a:ln>
        </p:spPr>
        <p:txBody>
          <a:bodyPr wrap="none" tIns="0" anchor="ctr"/>
          <a:lstStyle/>
          <a:p>
            <a:pPr algn="ctr"/>
            <a:r>
              <a:rPr lang="en-US" altLang="zh-CN" b="0" i="1">
                <a:solidFill>
                  <a:srgbClr val="000000"/>
                </a:solidFill>
                <a:latin typeface="Times New Roman" pitchFamily="18" charset="0"/>
                <a:ea typeface="SimSun" pitchFamily="2" charset="-122"/>
              </a:rPr>
              <a:t>c</a:t>
            </a:r>
            <a:r>
              <a:rPr lang="en-US" altLang="zh-CN" b="0" baseline="-25000">
                <a:solidFill>
                  <a:srgbClr val="000000"/>
                </a:solidFill>
                <a:latin typeface="Times New Roman" pitchFamily="18" charset="0"/>
                <a:ea typeface="SimSun" pitchFamily="2" charset="-122"/>
              </a:rPr>
              <a:t>5</a:t>
            </a:r>
          </a:p>
        </p:txBody>
      </p:sp>
      <p:sp>
        <p:nvSpPr>
          <p:cNvPr id="155661" name="Text Box 13"/>
          <p:cNvSpPr txBox="1">
            <a:spLocks noChangeArrowheads="1"/>
          </p:cNvSpPr>
          <p:nvPr/>
        </p:nvSpPr>
        <p:spPr bwMode="auto">
          <a:xfrm>
            <a:off x="192484" y="1214071"/>
            <a:ext cx="1215231" cy="396875"/>
          </a:xfrm>
          <a:prstGeom prst="rect">
            <a:avLst/>
          </a:prstGeom>
          <a:noFill/>
          <a:ln w="9525">
            <a:noFill/>
            <a:miter lim="800000"/>
            <a:headEnd/>
            <a:tailEnd/>
          </a:ln>
        </p:spPr>
        <p:txBody>
          <a:bodyPr wrap="square">
            <a:spAutoFit/>
          </a:bodyPr>
          <a:lstStyle/>
          <a:p>
            <a:pPr>
              <a:spcBef>
                <a:spcPct val="50000"/>
              </a:spcBef>
            </a:pPr>
            <a:r>
              <a:rPr lang="en-US" altLang="zh-CN" sz="2000" b="0" dirty="0" smtClean="0">
                <a:solidFill>
                  <a:srgbClr val="000000"/>
                </a:solidFill>
                <a:latin typeface="Calibri" pitchFamily="34" charset="0"/>
                <a:ea typeface="SimSun" pitchFamily="2" charset="-122"/>
              </a:rPr>
              <a:t>Sources S</a:t>
            </a:r>
            <a:endParaRPr lang="en-US" altLang="zh-CN" sz="2000" b="0" dirty="0">
              <a:solidFill>
                <a:srgbClr val="000000"/>
              </a:solidFill>
              <a:latin typeface="Calibri" pitchFamily="34" charset="0"/>
              <a:ea typeface="SimSun" pitchFamily="2" charset="-122"/>
            </a:endParaRPr>
          </a:p>
        </p:txBody>
      </p:sp>
      <p:sp>
        <p:nvSpPr>
          <p:cNvPr id="155662" name="Text Box 14"/>
          <p:cNvSpPr txBox="1">
            <a:spLocks noChangeArrowheads="1"/>
          </p:cNvSpPr>
          <p:nvPr/>
        </p:nvSpPr>
        <p:spPr bwMode="auto">
          <a:xfrm>
            <a:off x="1771650" y="1187390"/>
            <a:ext cx="1104900" cy="400110"/>
          </a:xfrm>
          <a:prstGeom prst="rect">
            <a:avLst/>
          </a:prstGeom>
          <a:noFill/>
          <a:ln w="9525">
            <a:noFill/>
            <a:miter lim="800000"/>
            <a:headEnd/>
            <a:tailEnd/>
          </a:ln>
        </p:spPr>
        <p:txBody>
          <a:bodyPr wrap="square">
            <a:spAutoFit/>
          </a:bodyPr>
          <a:lstStyle/>
          <a:p>
            <a:pPr>
              <a:spcBef>
                <a:spcPct val="50000"/>
              </a:spcBef>
            </a:pPr>
            <a:r>
              <a:rPr lang="en-US" altLang="zh-CN" sz="2000" b="0" dirty="0">
                <a:solidFill>
                  <a:srgbClr val="000000"/>
                </a:solidFill>
                <a:latin typeface="Calibri" pitchFamily="34" charset="0"/>
                <a:ea typeface="SimSun" pitchFamily="2" charset="-122"/>
              </a:rPr>
              <a:t>Claims C</a:t>
            </a:r>
          </a:p>
        </p:txBody>
      </p:sp>
      <p:sp>
        <p:nvSpPr>
          <p:cNvPr id="155663" name="Oval 15"/>
          <p:cNvSpPr>
            <a:spLocks noChangeArrowheads="1"/>
          </p:cNvSpPr>
          <p:nvPr/>
        </p:nvSpPr>
        <p:spPr bwMode="auto">
          <a:xfrm>
            <a:off x="3491802" y="1943100"/>
            <a:ext cx="457200" cy="457200"/>
          </a:xfrm>
          <a:prstGeom prst="ellipse">
            <a:avLst/>
          </a:prstGeom>
          <a:solidFill>
            <a:srgbClr val="C0C0C0"/>
          </a:solidFill>
          <a:ln w="9525" algn="ctr">
            <a:solidFill>
              <a:schemeClr val="tx1"/>
            </a:solidFill>
            <a:round/>
            <a:headEnd/>
            <a:tailEnd/>
          </a:ln>
        </p:spPr>
        <p:txBody>
          <a:bodyPr wrap="none" tIns="0" anchor="ctr"/>
          <a:lstStyle/>
          <a:p>
            <a:pPr algn="ctr"/>
            <a:r>
              <a:rPr lang="en-US" altLang="zh-CN" i="1" dirty="0">
                <a:solidFill>
                  <a:srgbClr val="000000"/>
                </a:solidFill>
                <a:latin typeface="Times New Roman" pitchFamily="18" charset="0"/>
                <a:ea typeface="SimSun" pitchFamily="2" charset="-122"/>
              </a:rPr>
              <a:t>m</a:t>
            </a:r>
            <a:r>
              <a:rPr lang="en-US" altLang="zh-CN" b="0" baseline="-25000" dirty="0" smtClean="0">
                <a:solidFill>
                  <a:srgbClr val="000000"/>
                </a:solidFill>
                <a:latin typeface="Times New Roman" pitchFamily="18" charset="0"/>
                <a:ea typeface="SimSun" pitchFamily="2" charset="-122"/>
              </a:rPr>
              <a:t>1</a:t>
            </a:r>
            <a:endParaRPr lang="en-US" altLang="zh-CN" b="0" baseline="-25000" dirty="0">
              <a:solidFill>
                <a:srgbClr val="000000"/>
              </a:solidFill>
              <a:latin typeface="Times New Roman" pitchFamily="18" charset="0"/>
              <a:ea typeface="SimSun" pitchFamily="2" charset="-122"/>
            </a:endParaRPr>
          </a:p>
        </p:txBody>
      </p:sp>
      <p:sp>
        <p:nvSpPr>
          <p:cNvPr id="155664" name="Oval 16"/>
          <p:cNvSpPr>
            <a:spLocks noChangeArrowheads="1"/>
          </p:cNvSpPr>
          <p:nvPr/>
        </p:nvSpPr>
        <p:spPr bwMode="auto">
          <a:xfrm>
            <a:off x="3491802" y="3467100"/>
            <a:ext cx="457200" cy="476250"/>
          </a:xfrm>
          <a:prstGeom prst="ellipse">
            <a:avLst/>
          </a:prstGeom>
          <a:solidFill>
            <a:srgbClr val="C0C0C0"/>
          </a:solidFill>
          <a:ln w="9525" algn="ctr">
            <a:solidFill>
              <a:schemeClr val="tx1"/>
            </a:solidFill>
            <a:round/>
            <a:headEnd/>
            <a:tailEnd/>
          </a:ln>
        </p:spPr>
        <p:txBody>
          <a:bodyPr wrap="none" tIns="0" anchor="ctr"/>
          <a:lstStyle/>
          <a:p>
            <a:pPr algn="ctr"/>
            <a:r>
              <a:rPr lang="en-US" altLang="zh-CN" i="1" dirty="0">
                <a:solidFill>
                  <a:srgbClr val="000000"/>
                </a:solidFill>
                <a:latin typeface="Times New Roman" pitchFamily="18" charset="0"/>
                <a:ea typeface="SimSun" pitchFamily="2" charset="-122"/>
              </a:rPr>
              <a:t>m</a:t>
            </a:r>
            <a:r>
              <a:rPr lang="en-US" altLang="zh-CN" b="0" baseline="-25000" dirty="0" smtClean="0">
                <a:solidFill>
                  <a:srgbClr val="000000"/>
                </a:solidFill>
                <a:latin typeface="Times New Roman" pitchFamily="18" charset="0"/>
                <a:ea typeface="SimSun" pitchFamily="2" charset="-122"/>
              </a:rPr>
              <a:t>2</a:t>
            </a:r>
            <a:endParaRPr lang="en-US" altLang="zh-CN" b="0" baseline="-25000" dirty="0">
              <a:solidFill>
                <a:srgbClr val="000000"/>
              </a:solidFill>
              <a:latin typeface="Times New Roman" pitchFamily="18" charset="0"/>
              <a:ea typeface="SimSun" pitchFamily="2" charset="-122"/>
            </a:endParaRPr>
          </a:p>
        </p:txBody>
      </p:sp>
      <p:cxnSp>
        <p:nvCxnSpPr>
          <p:cNvPr id="155665" name="AutoShape 17"/>
          <p:cNvCxnSpPr>
            <a:cxnSpLocks noChangeShapeType="1"/>
            <a:stCxn id="155653" idx="6"/>
            <a:endCxn id="155663" idx="2"/>
          </p:cNvCxnSpPr>
          <p:nvPr/>
        </p:nvCxnSpPr>
        <p:spPr bwMode="auto">
          <a:xfrm>
            <a:off x="2552700" y="1943100"/>
            <a:ext cx="939102" cy="228600"/>
          </a:xfrm>
          <a:prstGeom prst="straightConnector1">
            <a:avLst/>
          </a:prstGeom>
          <a:noFill/>
          <a:ln w="9525">
            <a:solidFill>
              <a:schemeClr val="tx1"/>
            </a:solidFill>
            <a:prstDash val="dash"/>
            <a:round/>
            <a:headEnd/>
            <a:tailEnd/>
          </a:ln>
        </p:spPr>
      </p:cxnSp>
      <p:cxnSp>
        <p:nvCxnSpPr>
          <p:cNvPr id="155666" name="AutoShape 18"/>
          <p:cNvCxnSpPr>
            <a:cxnSpLocks noChangeShapeType="1"/>
            <a:stCxn id="155654" idx="6"/>
            <a:endCxn id="155663" idx="2"/>
          </p:cNvCxnSpPr>
          <p:nvPr/>
        </p:nvCxnSpPr>
        <p:spPr bwMode="auto">
          <a:xfrm flipV="1">
            <a:off x="2552700" y="2171700"/>
            <a:ext cx="939102" cy="381000"/>
          </a:xfrm>
          <a:prstGeom prst="straightConnector1">
            <a:avLst/>
          </a:prstGeom>
          <a:noFill/>
          <a:ln w="9525">
            <a:solidFill>
              <a:schemeClr val="tx1"/>
            </a:solidFill>
            <a:prstDash val="dash"/>
            <a:round/>
            <a:headEnd/>
            <a:tailEnd/>
          </a:ln>
        </p:spPr>
      </p:cxnSp>
      <p:cxnSp>
        <p:nvCxnSpPr>
          <p:cNvPr id="155667" name="AutoShape 19"/>
          <p:cNvCxnSpPr>
            <a:cxnSpLocks noChangeShapeType="1"/>
            <a:stCxn id="155655" idx="6"/>
            <a:endCxn id="155664" idx="2"/>
          </p:cNvCxnSpPr>
          <p:nvPr/>
        </p:nvCxnSpPr>
        <p:spPr bwMode="auto">
          <a:xfrm>
            <a:off x="2552700" y="3162300"/>
            <a:ext cx="939102" cy="542925"/>
          </a:xfrm>
          <a:prstGeom prst="straightConnector1">
            <a:avLst/>
          </a:prstGeom>
          <a:noFill/>
          <a:ln w="9525">
            <a:solidFill>
              <a:schemeClr val="tx1"/>
            </a:solidFill>
            <a:prstDash val="dash"/>
            <a:round/>
            <a:headEnd/>
            <a:tailEnd/>
          </a:ln>
        </p:spPr>
      </p:cxnSp>
      <p:cxnSp>
        <p:nvCxnSpPr>
          <p:cNvPr id="155668" name="AutoShape 20"/>
          <p:cNvCxnSpPr>
            <a:cxnSpLocks noChangeShapeType="1"/>
            <a:stCxn id="155659" idx="6"/>
            <a:endCxn id="155664" idx="2"/>
          </p:cNvCxnSpPr>
          <p:nvPr/>
        </p:nvCxnSpPr>
        <p:spPr bwMode="auto">
          <a:xfrm flipV="1">
            <a:off x="2552700" y="3705225"/>
            <a:ext cx="939102" cy="66675"/>
          </a:xfrm>
          <a:prstGeom prst="straightConnector1">
            <a:avLst/>
          </a:prstGeom>
          <a:noFill/>
          <a:ln w="9525">
            <a:solidFill>
              <a:schemeClr val="tx1"/>
            </a:solidFill>
            <a:prstDash val="dash"/>
            <a:round/>
            <a:headEnd/>
            <a:tailEnd/>
          </a:ln>
        </p:spPr>
      </p:cxnSp>
      <p:cxnSp>
        <p:nvCxnSpPr>
          <p:cNvPr id="155669" name="AutoShape 21"/>
          <p:cNvCxnSpPr>
            <a:cxnSpLocks noChangeShapeType="1"/>
            <a:stCxn id="155660" idx="6"/>
            <a:endCxn id="155664" idx="2"/>
          </p:cNvCxnSpPr>
          <p:nvPr/>
        </p:nvCxnSpPr>
        <p:spPr bwMode="auto">
          <a:xfrm flipV="1">
            <a:off x="2552700" y="3705225"/>
            <a:ext cx="939102" cy="676275"/>
          </a:xfrm>
          <a:prstGeom prst="straightConnector1">
            <a:avLst/>
          </a:prstGeom>
          <a:noFill/>
          <a:ln w="9525">
            <a:solidFill>
              <a:schemeClr val="tx1"/>
            </a:solidFill>
            <a:prstDash val="dash"/>
            <a:round/>
            <a:headEnd/>
            <a:tailEnd/>
          </a:ln>
        </p:spPr>
      </p:cxnSp>
      <p:cxnSp>
        <p:nvCxnSpPr>
          <p:cNvPr id="155670" name="AutoShape 22"/>
          <p:cNvCxnSpPr>
            <a:cxnSpLocks noChangeShapeType="1"/>
            <a:stCxn id="155652" idx="6"/>
            <a:endCxn id="155653" idx="2"/>
          </p:cNvCxnSpPr>
          <p:nvPr/>
        </p:nvCxnSpPr>
        <p:spPr bwMode="auto">
          <a:xfrm>
            <a:off x="1066800" y="1943100"/>
            <a:ext cx="1028700" cy="0"/>
          </a:xfrm>
          <a:prstGeom prst="straightConnector1">
            <a:avLst/>
          </a:prstGeom>
          <a:noFill/>
          <a:ln w="9525">
            <a:solidFill>
              <a:schemeClr val="tx1"/>
            </a:solidFill>
            <a:prstDash val="dash"/>
            <a:round/>
            <a:headEnd/>
            <a:tailEnd/>
          </a:ln>
        </p:spPr>
      </p:cxnSp>
      <p:cxnSp>
        <p:nvCxnSpPr>
          <p:cNvPr id="155671" name="AutoShape 23"/>
          <p:cNvCxnSpPr>
            <a:cxnSpLocks noChangeShapeType="1"/>
            <a:stCxn id="155652" idx="6"/>
            <a:endCxn id="155655" idx="2"/>
          </p:cNvCxnSpPr>
          <p:nvPr/>
        </p:nvCxnSpPr>
        <p:spPr bwMode="auto">
          <a:xfrm>
            <a:off x="1066800" y="1943100"/>
            <a:ext cx="1028700" cy="1219200"/>
          </a:xfrm>
          <a:prstGeom prst="straightConnector1">
            <a:avLst/>
          </a:prstGeom>
          <a:noFill/>
          <a:ln w="9525">
            <a:solidFill>
              <a:schemeClr val="tx1"/>
            </a:solidFill>
            <a:prstDash val="dash"/>
            <a:round/>
            <a:headEnd/>
            <a:tailEnd/>
          </a:ln>
        </p:spPr>
      </p:cxnSp>
      <p:cxnSp>
        <p:nvCxnSpPr>
          <p:cNvPr id="155672" name="AutoShape 24"/>
          <p:cNvCxnSpPr>
            <a:cxnSpLocks noChangeShapeType="1"/>
            <a:stCxn id="155656" idx="6"/>
            <a:endCxn id="155655" idx="2"/>
          </p:cNvCxnSpPr>
          <p:nvPr/>
        </p:nvCxnSpPr>
        <p:spPr bwMode="auto">
          <a:xfrm>
            <a:off x="1066800" y="2679700"/>
            <a:ext cx="1028700" cy="482600"/>
          </a:xfrm>
          <a:prstGeom prst="straightConnector1">
            <a:avLst/>
          </a:prstGeom>
          <a:noFill/>
          <a:ln w="9525">
            <a:solidFill>
              <a:schemeClr val="tx1"/>
            </a:solidFill>
            <a:prstDash val="dash"/>
            <a:round/>
            <a:headEnd/>
            <a:tailEnd/>
          </a:ln>
        </p:spPr>
      </p:cxnSp>
      <p:cxnSp>
        <p:nvCxnSpPr>
          <p:cNvPr id="155673" name="AutoShape 25"/>
          <p:cNvCxnSpPr>
            <a:cxnSpLocks noChangeShapeType="1"/>
            <a:stCxn id="155657" idx="6"/>
            <a:endCxn id="155659" idx="2"/>
          </p:cNvCxnSpPr>
          <p:nvPr/>
        </p:nvCxnSpPr>
        <p:spPr bwMode="auto">
          <a:xfrm>
            <a:off x="1066800" y="3416300"/>
            <a:ext cx="1028700" cy="355600"/>
          </a:xfrm>
          <a:prstGeom prst="straightConnector1">
            <a:avLst/>
          </a:prstGeom>
          <a:noFill/>
          <a:ln w="9525">
            <a:solidFill>
              <a:schemeClr val="tx1"/>
            </a:solidFill>
            <a:prstDash val="dash"/>
            <a:round/>
            <a:headEnd/>
            <a:tailEnd/>
          </a:ln>
        </p:spPr>
      </p:cxnSp>
      <p:cxnSp>
        <p:nvCxnSpPr>
          <p:cNvPr id="155674" name="AutoShape 26"/>
          <p:cNvCxnSpPr>
            <a:cxnSpLocks noChangeShapeType="1"/>
            <a:stCxn id="155658" idx="6"/>
            <a:endCxn id="155660" idx="2"/>
          </p:cNvCxnSpPr>
          <p:nvPr/>
        </p:nvCxnSpPr>
        <p:spPr bwMode="auto">
          <a:xfrm>
            <a:off x="1066800" y="4152900"/>
            <a:ext cx="1028700" cy="228600"/>
          </a:xfrm>
          <a:prstGeom prst="straightConnector1">
            <a:avLst/>
          </a:prstGeom>
          <a:noFill/>
          <a:ln w="9525">
            <a:solidFill>
              <a:schemeClr val="tx1"/>
            </a:solidFill>
            <a:prstDash val="dash"/>
            <a:round/>
            <a:headEnd/>
            <a:tailEnd/>
          </a:ln>
        </p:spPr>
      </p:cxnSp>
      <p:cxnSp>
        <p:nvCxnSpPr>
          <p:cNvPr id="155675" name="AutoShape 27"/>
          <p:cNvCxnSpPr>
            <a:cxnSpLocks noChangeShapeType="1"/>
            <a:stCxn id="155656" idx="6"/>
            <a:endCxn id="155654" idx="2"/>
          </p:cNvCxnSpPr>
          <p:nvPr/>
        </p:nvCxnSpPr>
        <p:spPr bwMode="auto">
          <a:xfrm flipV="1">
            <a:off x="1066800" y="2552700"/>
            <a:ext cx="1028700" cy="127000"/>
          </a:xfrm>
          <a:prstGeom prst="straightConnector1">
            <a:avLst/>
          </a:prstGeom>
          <a:noFill/>
          <a:ln w="9525">
            <a:solidFill>
              <a:schemeClr val="tx1"/>
            </a:solidFill>
            <a:prstDash val="dash"/>
            <a:round/>
            <a:headEnd/>
            <a:tailEnd/>
          </a:ln>
        </p:spPr>
      </p:cxnSp>
      <p:sp>
        <p:nvSpPr>
          <p:cNvPr id="155676" name="Text Box 28"/>
          <p:cNvSpPr txBox="1">
            <a:spLocks noChangeArrowheads="1"/>
          </p:cNvSpPr>
          <p:nvPr/>
        </p:nvSpPr>
        <p:spPr bwMode="auto">
          <a:xfrm>
            <a:off x="2901252" y="1187390"/>
            <a:ext cx="1638300" cy="707886"/>
          </a:xfrm>
          <a:prstGeom prst="rect">
            <a:avLst/>
          </a:prstGeom>
          <a:noFill/>
          <a:ln w="9525">
            <a:noFill/>
            <a:miter lim="800000"/>
            <a:headEnd/>
            <a:tailEnd/>
          </a:ln>
        </p:spPr>
        <p:txBody>
          <a:bodyPr wrap="square">
            <a:spAutoFit/>
          </a:bodyPr>
          <a:lstStyle/>
          <a:p>
            <a:pPr algn="ctr">
              <a:spcBef>
                <a:spcPct val="50000"/>
              </a:spcBef>
            </a:pPr>
            <a:r>
              <a:rPr lang="en-US" altLang="zh-CN" sz="2000" b="0" dirty="0">
                <a:solidFill>
                  <a:srgbClr val="000000"/>
                </a:solidFill>
                <a:latin typeface="Calibri" pitchFamily="34" charset="0"/>
                <a:ea typeface="SimSun" pitchFamily="2" charset="-122"/>
              </a:rPr>
              <a:t>Mutual exclusion sets</a:t>
            </a:r>
          </a:p>
        </p:txBody>
      </p:sp>
      <p:sp>
        <p:nvSpPr>
          <p:cNvPr id="155678" name="Text Box 32"/>
          <p:cNvSpPr txBox="1">
            <a:spLocks noChangeArrowheads="1"/>
          </p:cNvSpPr>
          <p:nvPr/>
        </p:nvSpPr>
        <p:spPr bwMode="auto">
          <a:xfrm>
            <a:off x="306476" y="4751196"/>
            <a:ext cx="1278748" cy="307777"/>
          </a:xfrm>
          <a:prstGeom prst="rect">
            <a:avLst/>
          </a:prstGeom>
          <a:noFill/>
          <a:ln w="9525">
            <a:noFill/>
            <a:miter lim="800000"/>
            <a:headEnd/>
            <a:tailEnd/>
          </a:ln>
        </p:spPr>
        <p:txBody>
          <a:bodyPr wrap="none">
            <a:spAutoFit/>
          </a:bodyPr>
          <a:lstStyle/>
          <a:p>
            <a:r>
              <a:rPr lang="en-US" sz="1400" b="0" dirty="0">
                <a:solidFill>
                  <a:srgbClr val="0066FF"/>
                </a:solidFill>
              </a:rPr>
              <a:t>Bipartite </a:t>
            </a:r>
            <a:r>
              <a:rPr lang="en-US" sz="1400" b="0" dirty="0" smtClean="0">
                <a:solidFill>
                  <a:srgbClr val="0066FF"/>
                </a:solidFill>
              </a:rPr>
              <a:t>graph</a:t>
            </a:r>
            <a:endParaRPr lang="en-US" sz="1400" b="0" dirty="0">
              <a:solidFill>
                <a:srgbClr val="0066FF"/>
              </a:solidFill>
            </a:endParaRPr>
          </a:p>
        </p:txBody>
      </p:sp>
      <p:sp>
        <p:nvSpPr>
          <p:cNvPr id="155679" name="Text Box 33"/>
          <p:cNvSpPr txBox="1">
            <a:spLocks noChangeArrowheads="1"/>
          </p:cNvSpPr>
          <p:nvPr/>
        </p:nvSpPr>
        <p:spPr bwMode="auto">
          <a:xfrm>
            <a:off x="517525" y="5202238"/>
            <a:ext cx="184150" cy="457200"/>
          </a:xfrm>
          <a:prstGeom prst="rect">
            <a:avLst/>
          </a:prstGeom>
          <a:noFill/>
          <a:ln w="9525">
            <a:noFill/>
            <a:miter lim="800000"/>
            <a:headEnd/>
            <a:tailEnd/>
          </a:ln>
        </p:spPr>
        <p:txBody>
          <a:bodyPr wrap="none">
            <a:spAutoFit/>
          </a:bodyPr>
          <a:lstStyle/>
          <a:p>
            <a:endParaRPr lang="en-US">
              <a:solidFill>
                <a:srgbClr val="000000"/>
              </a:solidFill>
            </a:endParaRPr>
          </a:p>
        </p:txBody>
      </p:sp>
      <p:sp>
        <p:nvSpPr>
          <p:cNvPr id="155680" name="Content Placeholder 14"/>
          <p:cNvSpPr>
            <a:spLocks/>
          </p:cNvSpPr>
          <p:nvPr/>
        </p:nvSpPr>
        <p:spPr bwMode="auto">
          <a:xfrm>
            <a:off x="304800" y="5105400"/>
            <a:ext cx="8534400" cy="1143000"/>
          </a:xfrm>
          <a:prstGeom prst="rect">
            <a:avLst/>
          </a:prstGeom>
          <a:noFill/>
          <a:ln w="9525">
            <a:noFill/>
            <a:miter lim="800000"/>
            <a:headEnd/>
            <a:tailEnd/>
          </a:ln>
        </p:spPr>
        <p:txBody>
          <a:bodyPr/>
          <a:lstStyle/>
          <a:p>
            <a:pPr marL="273050" indent="-273050" eaLnBrk="0" hangingPunct="0">
              <a:spcBef>
                <a:spcPts val="600"/>
              </a:spcBef>
              <a:buClr>
                <a:srgbClr val="727CA3"/>
              </a:buClr>
              <a:buSzPct val="76000"/>
              <a:buFont typeface="Wingdings 3" pitchFamily="18" charset="2"/>
              <a:buNone/>
            </a:pPr>
            <a:r>
              <a:rPr lang="en-US" sz="2000" b="0" dirty="0">
                <a:solidFill>
                  <a:srgbClr val="000000"/>
                </a:solidFill>
                <a:latin typeface="Gill Sans MT" pitchFamily="34" charset="0"/>
              </a:rPr>
              <a:t>Each source s </a:t>
            </a:r>
            <a:r>
              <a:rPr lang="en-US" sz="2000" b="0" dirty="0">
                <a:solidFill>
                  <a:srgbClr val="000000"/>
                </a:solidFill>
                <a:latin typeface="cmsy10" pitchFamily="34" charset="0"/>
              </a:rPr>
              <a:t>2</a:t>
            </a:r>
            <a:r>
              <a:rPr lang="en-US" sz="2000" b="0" dirty="0">
                <a:solidFill>
                  <a:srgbClr val="000000"/>
                </a:solidFill>
                <a:latin typeface="Gill Sans MT" pitchFamily="34" charset="0"/>
              </a:rPr>
              <a:t> S asserts a set of claims </a:t>
            </a:r>
            <a:r>
              <a:rPr lang="en-US" sz="2000" b="0" dirty="0" smtClean="0">
                <a:solidFill>
                  <a:srgbClr val="000000"/>
                </a:solidFill>
                <a:latin typeface="cmsy10" pitchFamily="34" charset="0"/>
              </a:rPr>
              <a:t>µ</a:t>
            </a:r>
            <a:r>
              <a:rPr lang="en-US" sz="2000" b="0" dirty="0" smtClean="0">
                <a:solidFill>
                  <a:srgbClr val="000000"/>
                </a:solidFill>
                <a:latin typeface="Gill Sans MT" pitchFamily="34" charset="0"/>
              </a:rPr>
              <a:t> </a:t>
            </a:r>
            <a:r>
              <a:rPr lang="en-US" sz="2000" b="0" dirty="0">
                <a:solidFill>
                  <a:srgbClr val="000000"/>
                </a:solidFill>
                <a:latin typeface="Gill Sans MT" pitchFamily="34" charset="0"/>
              </a:rPr>
              <a:t>C</a:t>
            </a:r>
            <a:endParaRPr lang="en-US" sz="2000" b="0" baseline="-25000" dirty="0">
              <a:solidFill>
                <a:srgbClr val="000000"/>
              </a:solidFill>
              <a:latin typeface="Gill Sans MT" pitchFamily="34" charset="0"/>
            </a:endParaRPr>
          </a:p>
          <a:p>
            <a:pPr marL="273050" indent="-273050" eaLnBrk="0" hangingPunct="0">
              <a:spcBef>
                <a:spcPts val="600"/>
              </a:spcBef>
              <a:buClr>
                <a:srgbClr val="727CA3"/>
              </a:buClr>
              <a:buSzPct val="76000"/>
              <a:buFont typeface="Wingdings 3" pitchFamily="18" charset="2"/>
              <a:buNone/>
            </a:pPr>
            <a:r>
              <a:rPr lang="en-US" sz="2000" b="0" dirty="0">
                <a:solidFill>
                  <a:srgbClr val="000000"/>
                </a:solidFill>
                <a:latin typeface="Gill Sans MT" pitchFamily="34" charset="0"/>
              </a:rPr>
              <a:t>Each claim c </a:t>
            </a:r>
            <a:r>
              <a:rPr lang="en-US" sz="2000" b="0" dirty="0">
                <a:solidFill>
                  <a:srgbClr val="000000"/>
                </a:solidFill>
                <a:latin typeface="cmsy10" pitchFamily="34" charset="0"/>
              </a:rPr>
              <a:t>2</a:t>
            </a:r>
            <a:r>
              <a:rPr lang="en-US" sz="2000" b="0" dirty="0">
                <a:solidFill>
                  <a:srgbClr val="000000"/>
                </a:solidFill>
                <a:latin typeface="Gill Sans MT" pitchFamily="34" charset="0"/>
              </a:rPr>
              <a:t> C belongs to a mutual exclusion set </a:t>
            </a:r>
            <a:r>
              <a:rPr lang="en-US" sz="2000" b="0" dirty="0" smtClean="0">
                <a:solidFill>
                  <a:srgbClr val="000000"/>
                </a:solidFill>
                <a:latin typeface="Gill Sans MT" pitchFamily="34" charset="0"/>
              </a:rPr>
              <a:t>m</a:t>
            </a:r>
          </a:p>
          <a:p>
            <a:pPr marL="273050" indent="-273050" eaLnBrk="0" hangingPunct="0">
              <a:spcBef>
                <a:spcPts val="600"/>
              </a:spcBef>
              <a:buClr>
                <a:srgbClr val="727CA3"/>
              </a:buClr>
              <a:buSzPct val="76000"/>
              <a:buFont typeface="Wingdings 3" pitchFamily="18" charset="2"/>
              <a:buNone/>
            </a:pPr>
            <a:r>
              <a:rPr lang="en-US" sz="2000" dirty="0" smtClean="0">
                <a:solidFill>
                  <a:srgbClr val="000000"/>
                </a:solidFill>
                <a:latin typeface="Gill Sans MT" pitchFamily="34" charset="0"/>
              </a:rPr>
              <a:t>Example ME set: “Possible ratings of the Detroit Marriot”</a:t>
            </a:r>
            <a:endParaRPr lang="en-US" sz="2000" b="0" dirty="0">
              <a:solidFill>
                <a:srgbClr val="000000"/>
              </a:solidFill>
              <a:latin typeface="Gill Sans MT" pitchFamily="34" charset="0"/>
            </a:endParaRPr>
          </a:p>
        </p:txBody>
      </p:sp>
      <p:sp>
        <p:nvSpPr>
          <p:cNvPr id="155681" name="Content Placeholder 14"/>
          <p:cNvSpPr>
            <a:spLocks/>
          </p:cNvSpPr>
          <p:nvPr/>
        </p:nvSpPr>
        <p:spPr bwMode="auto">
          <a:xfrm>
            <a:off x="304800" y="5486400"/>
            <a:ext cx="8153400" cy="457200"/>
          </a:xfrm>
          <a:prstGeom prst="rect">
            <a:avLst/>
          </a:prstGeom>
          <a:noFill/>
          <a:ln w="9525">
            <a:noFill/>
            <a:miter lim="800000"/>
            <a:headEnd/>
            <a:tailEnd/>
          </a:ln>
        </p:spPr>
        <p:txBody>
          <a:bodyPr/>
          <a:lstStyle/>
          <a:p>
            <a:pPr marL="273050" indent="-273050" eaLnBrk="0" hangingPunct="0">
              <a:spcBef>
                <a:spcPts val="600"/>
              </a:spcBef>
              <a:buClr>
                <a:srgbClr val="727CA3"/>
              </a:buClr>
              <a:buSzPct val="76000"/>
              <a:buFont typeface="Wingdings 3" pitchFamily="18" charset="2"/>
              <a:buNone/>
            </a:pPr>
            <a:endParaRPr lang="en-US" sz="2600" b="0">
              <a:solidFill>
                <a:srgbClr val="000000"/>
              </a:solidFill>
              <a:latin typeface="Gill Sans MT" pitchFamily="34" charset="0"/>
            </a:endParaRPr>
          </a:p>
        </p:txBody>
      </p:sp>
      <p:sp>
        <p:nvSpPr>
          <p:cNvPr id="88" name="Content Placeholder 14"/>
          <p:cNvSpPr>
            <a:spLocks noGrp="1"/>
          </p:cNvSpPr>
          <p:nvPr>
            <p:ph idx="1"/>
          </p:nvPr>
        </p:nvSpPr>
        <p:spPr>
          <a:xfrm>
            <a:off x="4648200" y="1214072"/>
            <a:ext cx="4419600" cy="3053128"/>
          </a:xfrm>
          <a:solidFill>
            <a:srgbClr val="FFFFCC"/>
          </a:solidFill>
        </p:spPr>
        <p:txBody>
          <a:bodyPr>
            <a:normAutofit fontScale="92500" lnSpcReduction="10000"/>
          </a:bodyPr>
          <a:lstStyle/>
          <a:p>
            <a:pPr marL="0" indent="0">
              <a:buNone/>
            </a:pPr>
            <a:r>
              <a:rPr lang="en-US" sz="2400" dirty="0" smtClean="0"/>
              <a:t>A fact-finder is an iterative, transitive voting algorithm:</a:t>
            </a:r>
          </a:p>
          <a:p>
            <a:pPr marL="514350" indent="-457200">
              <a:buFont typeface="+mj-lt"/>
              <a:buAutoNum type="arabicPeriod"/>
            </a:pPr>
            <a:r>
              <a:rPr lang="en-US" sz="2400" dirty="0" smtClean="0"/>
              <a:t>Calculates belief in each claim from the credibility of its sources</a:t>
            </a:r>
          </a:p>
          <a:p>
            <a:pPr marL="514350" indent="-457200">
              <a:buFont typeface="+mj-lt"/>
              <a:buAutoNum type="arabicPeriod"/>
            </a:pPr>
            <a:r>
              <a:rPr lang="en-US" sz="2400" dirty="0" smtClean="0"/>
              <a:t>Calculates the credibility of each source from the believability of the claims it makes</a:t>
            </a:r>
          </a:p>
          <a:p>
            <a:pPr marL="514350" indent="-457200">
              <a:buFont typeface="+mj-lt"/>
              <a:buAutoNum type="arabicPeriod"/>
            </a:pPr>
            <a:r>
              <a:rPr lang="en-US" sz="2400" dirty="0" smtClean="0"/>
              <a:t>Repeats</a:t>
            </a:r>
          </a:p>
        </p:txBody>
      </p:sp>
      <p:sp>
        <p:nvSpPr>
          <p:cNvPr id="34" name="Title 1"/>
          <p:cNvSpPr txBox="1">
            <a:spLocks/>
          </p:cNvSpPr>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FF0000"/>
                </a:solidFill>
                <a:latin typeface="+mj-lt"/>
                <a:ea typeface="+mj-ea"/>
                <a:cs typeface="+mj-cs"/>
              </a:defRPr>
            </a:lvl1pPr>
            <a:lvl2pPr algn="l" rtl="0" eaLnBrk="0" fontAlgn="base" hangingPunct="0">
              <a:spcBef>
                <a:spcPct val="0"/>
              </a:spcBef>
              <a:spcAft>
                <a:spcPct val="0"/>
              </a:spcAft>
              <a:defRPr sz="4000" b="1">
                <a:solidFill>
                  <a:srgbClr val="FF0000"/>
                </a:solidFill>
                <a:latin typeface="Calibri" pitchFamily="34" charset="0"/>
                <a:cs typeface="Arial" charset="0"/>
              </a:defRPr>
            </a:lvl2pPr>
            <a:lvl3pPr algn="l" rtl="0" eaLnBrk="0" fontAlgn="base" hangingPunct="0">
              <a:spcBef>
                <a:spcPct val="0"/>
              </a:spcBef>
              <a:spcAft>
                <a:spcPct val="0"/>
              </a:spcAft>
              <a:defRPr sz="4000" b="1">
                <a:solidFill>
                  <a:srgbClr val="FF0000"/>
                </a:solidFill>
                <a:latin typeface="Calibri" pitchFamily="34" charset="0"/>
                <a:cs typeface="Arial" charset="0"/>
              </a:defRPr>
            </a:lvl3pPr>
            <a:lvl4pPr algn="l" rtl="0" eaLnBrk="0" fontAlgn="base" hangingPunct="0">
              <a:spcBef>
                <a:spcPct val="0"/>
              </a:spcBef>
              <a:spcAft>
                <a:spcPct val="0"/>
              </a:spcAft>
              <a:defRPr sz="4000" b="1">
                <a:solidFill>
                  <a:srgbClr val="FF0000"/>
                </a:solidFill>
                <a:latin typeface="Calibri" pitchFamily="34" charset="0"/>
                <a:cs typeface="Arial" charset="0"/>
              </a:defRPr>
            </a:lvl4pPr>
            <a:lvl5pPr algn="l" rtl="0" eaLnBrk="0" fontAlgn="base" hangingPunct="0">
              <a:spcBef>
                <a:spcPct val="0"/>
              </a:spcBef>
              <a:spcAft>
                <a:spcPct val="0"/>
              </a:spcAft>
              <a:defRPr sz="4000" b="1">
                <a:solidFill>
                  <a:srgbClr val="FF0000"/>
                </a:solidFill>
                <a:latin typeface="Calibri" pitchFamily="34" charset="0"/>
                <a:cs typeface="Arial" charset="0"/>
              </a:defRPr>
            </a:lvl5pPr>
            <a:lvl6pPr marL="457200" algn="l" rtl="0" fontAlgn="base">
              <a:spcBef>
                <a:spcPct val="0"/>
              </a:spcBef>
              <a:spcAft>
                <a:spcPct val="0"/>
              </a:spcAft>
              <a:defRPr sz="2800">
                <a:solidFill>
                  <a:srgbClr val="FF0000"/>
                </a:solidFill>
                <a:latin typeface="Calibri" pitchFamily="34" charset="0"/>
                <a:cs typeface="Arial" charset="0"/>
              </a:defRPr>
            </a:lvl6pPr>
            <a:lvl7pPr marL="914400" algn="l" rtl="0" fontAlgn="base">
              <a:spcBef>
                <a:spcPct val="0"/>
              </a:spcBef>
              <a:spcAft>
                <a:spcPct val="0"/>
              </a:spcAft>
              <a:defRPr sz="2800">
                <a:solidFill>
                  <a:srgbClr val="FF0000"/>
                </a:solidFill>
                <a:latin typeface="Calibri" pitchFamily="34" charset="0"/>
                <a:cs typeface="Arial" charset="0"/>
              </a:defRPr>
            </a:lvl7pPr>
            <a:lvl8pPr marL="1371600" algn="l" rtl="0" fontAlgn="base">
              <a:spcBef>
                <a:spcPct val="0"/>
              </a:spcBef>
              <a:spcAft>
                <a:spcPct val="0"/>
              </a:spcAft>
              <a:defRPr sz="2800">
                <a:solidFill>
                  <a:srgbClr val="FF0000"/>
                </a:solidFill>
                <a:latin typeface="Calibri" pitchFamily="34" charset="0"/>
                <a:cs typeface="Arial" charset="0"/>
              </a:defRPr>
            </a:lvl8pPr>
            <a:lvl9pPr marL="1828800" algn="l" rtl="0" fontAlgn="base">
              <a:spcBef>
                <a:spcPct val="0"/>
              </a:spcBef>
              <a:spcAft>
                <a:spcPct val="0"/>
              </a:spcAft>
              <a:defRPr sz="2800">
                <a:solidFill>
                  <a:srgbClr val="FF0000"/>
                </a:solidFill>
                <a:latin typeface="Calibri" pitchFamily="34" charset="0"/>
                <a:cs typeface="Arial" charset="0"/>
              </a:defRPr>
            </a:lvl9pPr>
          </a:lstStyle>
          <a:p>
            <a:r>
              <a:rPr lang="en-US" kern="0" dirty="0" smtClean="0"/>
              <a:t>Basic Idea</a:t>
            </a:r>
            <a:endParaRPr lang="en-US" kern="0" dirty="0"/>
          </a:p>
        </p:txBody>
      </p:sp>
    </p:spTree>
    <p:extLst>
      <p:ext uri="{BB962C8B-B14F-4D97-AF65-F5344CB8AC3E}">
        <p14:creationId xmlns:p14="http://schemas.microsoft.com/office/powerpoint/2010/main" val="2411970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Fact-Finder Prediction</a:t>
            </a:r>
            <a:endParaRPr lang="en-US" dirty="0"/>
          </a:p>
        </p:txBody>
      </p:sp>
      <p:sp>
        <p:nvSpPr>
          <p:cNvPr id="3" name="Content Placeholder 2"/>
          <p:cNvSpPr>
            <a:spLocks noGrp="1"/>
          </p:cNvSpPr>
          <p:nvPr>
            <p:ph idx="1"/>
          </p:nvPr>
        </p:nvSpPr>
        <p:spPr/>
        <p:txBody>
          <a:bodyPr/>
          <a:lstStyle/>
          <a:p>
            <a:r>
              <a:rPr lang="en-US" dirty="0" smtClean="0"/>
              <a:t>The fact-finder runs for a specified number of iterations or until convergence</a:t>
            </a:r>
          </a:p>
          <a:p>
            <a:pPr lvl="1"/>
            <a:r>
              <a:rPr lang="en-US" dirty="0" smtClean="0"/>
              <a:t>Some fact-finders are proven to converge; most are not</a:t>
            </a:r>
          </a:p>
          <a:p>
            <a:pPr lvl="1"/>
            <a:r>
              <a:rPr lang="en-US" dirty="0" smtClean="0"/>
              <a:t>All seem to converge relatively quickly in practice (e.g. a few dozen iterations)</a:t>
            </a:r>
          </a:p>
          <a:p>
            <a:r>
              <a:rPr lang="en-US" dirty="0" smtClean="0"/>
              <a:t>Predictions are made by looking at each mutual exclusion set and choosing the claim with the highest belief score</a:t>
            </a:r>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52</a:t>
            </a:fld>
            <a:endParaRPr lang="en-US" altLang="zh-TW" dirty="0"/>
          </a:p>
        </p:txBody>
      </p:sp>
    </p:spTree>
    <p:extLst>
      <p:ext uri="{BB962C8B-B14F-4D97-AF65-F5344CB8AC3E}">
        <p14:creationId xmlns:p14="http://schemas.microsoft.com/office/powerpoint/2010/main" val="2817520937"/>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Fact-Finders</a:t>
            </a:r>
            <a:endParaRPr lang="en-US" dirty="0"/>
          </a:p>
        </p:txBody>
      </p:sp>
      <p:sp>
        <p:nvSpPr>
          <p:cNvPr id="3" name="Content Placeholder 2"/>
          <p:cNvSpPr>
            <a:spLocks noGrp="1"/>
          </p:cNvSpPr>
          <p:nvPr>
            <p:ph idx="1"/>
          </p:nvPr>
        </p:nvSpPr>
        <p:spPr/>
        <p:txBody>
          <a:bodyPr/>
          <a:lstStyle/>
          <a:p>
            <a:r>
              <a:rPr lang="en-US" dirty="0" smtClean="0"/>
              <a:t>Usually </a:t>
            </a:r>
            <a:r>
              <a:rPr lang="en-US" dirty="0"/>
              <a:t>work much better than </a:t>
            </a:r>
            <a:r>
              <a:rPr lang="en-US" dirty="0" smtClean="0"/>
              <a:t>simple voting</a:t>
            </a:r>
            <a:endParaRPr lang="en-US" dirty="0"/>
          </a:p>
          <a:p>
            <a:pPr lvl="1"/>
            <a:r>
              <a:rPr lang="en-US" dirty="0" smtClean="0"/>
              <a:t>Sources are not all equally trustworthy!</a:t>
            </a:r>
            <a:endParaRPr lang="en-US" dirty="0"/>
          </a:p>
          <a:p>
            <a:r>
              <a:rPr lang="en-US" dirty="0"/>
              <a:t>Numerous high-performing algorithms in </a:t>
            </a:r>
            <a:r>
              <a:rPr lang="en-US" dirty="0" smtClean="0"/>
              <a:t>literature</a:t>
            </a:r>
          </a:p>
          <a:p>
            <a:r>
              <a:rPr lang="en-US" dirty="0"/>
              <a:t>Highly tractable: all extant algorithms take time linear in the number of sources and claims per </a:t>
            </a:r>
            <a:r>
              <a:rPr lang="en-US" dirty="0" smtClean="0"/>
              <a:t>iteration</a:t>
            </a:r>
          </a:p>
          <a:p>
            <a:r>
              <a:rPr lang="en-US" dirty="0" smtClean="0"/>
              <a:t>Easy to implement and to (procedurally) understand</a:t>
            </a:r>
          </a:p>
          <a:p>
            <a:r>
              <a:rPr lang="en-US" dirty="0" smtClean="0"/>
              <a:t>A fact-finding algorithm can be specified by just two functions:</a:t>
            </a:r>
          </a:p>
          <a:p>
            <a:pPr lvl="1"/>
            <a:r>
              <a:rPr lang="en-US" b="0" dirty="0" smtClean="0">
                <a:latin typeface="Calibri"/>
              </a:rPr>
              <a:t>T</a:t>
            </a:r>
            <a:r>
              <a:rPr lang="en-US" baseline="30000" dirty="0" smtClean="0">
                <a:latin typeface="Calibri"/>
              </a:rPr>
              <a:t>i</a:t>
            </a:r>
            <a:r>
              <a:rPr lang="en-US" b="0" dirty="0" smtClean="0">
                <a:latin typeface="Calibri"/>
              </a:rPr>
              <a:t>(s</a:t>
            </a:r>
            <a:r>
              <a:rPr lang="en-US" dirty="0" smtClean="0"/>
              <a:t>): How trustworthy is this source given our previous belief the claims it makes claims?</a:t>
            </a:r>
          </a:p>
          <a:p>
            <a:pPr lvl="1"/>
            <a:r>
              <a:rPr lang="en-US" dirty="0" smtClean="0">
                <a:latin typeface="Calibri"/>
              </a:rPr>
              <a:t>B</a:t>
            </a:r>
            <a:r>
              <a:rPr lang="en-US" baseline="30000" dirty="0" smtClean="0">
                <a:latin typeface="Calibri"/>
              </a:rPr>
              <a:t>i</a:t>
            </a:r>
            <a:r>
              <a:rPr lang="en-US" dirty="0" smtClean="0">
                <a:latin typeface="Calibri"/>
              </a:rPr>
              <a:t>(c</a:t>
            </a:r>
            <a:r>
              <a:rPr lang="en-US" dirty="0" smtClean="0"/>
              <a:t>): How trustworthy is this claim given our current trust of the sources asserting it?</a:t>
            </a:r>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53</a:t>
            </a:fld>
            <a:endParaRPr lang="en-US" altLang="zh-TW" dirty="0"/>
          </a:p>
        </p:txBody>
      </p:sp>
    </p:spTree>
    <p:extLst>
      <p:ext uri="{BB962C8B-B14F-4D97-AF65-F5344CB8AC3E}">
        <p14:creationId xmlns:p14="http://schemas.microsoft.com/office/powerpoint/2010/main" val="1236714985"/>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Fact-Finders</a:t>
            </a:r>
            <a:endParaRPr lang="en-US" dirty="0"/>
          </a:p>
        </p:txBody>
      </p:sp>
      <p:sp>
        <p:nvSpPr>
          <p:cNvPr id="3" name="Content Placeholder 2"/>
          <p:cNvSpPr>
            <a:spLocks noGrp="1"/>
          </p:cNvSpPr>
          <p:nvPr>
            <p:ph idx="1"/>
          </p:nvPr>
        </p:nvSpPr>
        <p:spPr/>
        <p:txBody>
          <a:bodyPr/>
          <a:lstStyle/>
          <a:p>
            <a:r>
              <a:rPr lang="en-US" sz="2800" dirty="0" smtClean="0"/>
              <a:t>Limited expressivity</a:t>
            </a:r>
            <a:endParaRPr lang="en-US" sz="2800" dirty="0"/>
          </a:p>
          <a:p>
            <a:pPr lvl="1"/>
            <a:r>
              <a:rPr lang="en-US" sz="2400" dirty="0"/>
              <a:t>Only consider </a:t>
            </a:r>
            <a:r>
              <a:rPr lang="en-US" sz="2400" dirty="0" smtClean="0"/>
              <a:t>sources </a:t>
            </a:r>
            <a:r>
              <a:rPr lang="en-US" sz="2400" dirty="0"/>
              <a:t>and the claims they make</a:t>
            </a:r>
          </a:p>
          <a:p>
            <a:r>
              <a:rPr lang="en-US" sz="2800" dirty="0"/>
              <a:t>Much more information is available, but unused</a:t>
            </a:r>
          </a:p>
          <a:p>
            <a:pPr lvl="1"/>
            <a:r>
              <a:rPr lang="en-US" sz="2400" dirty="0"/>
              <a:t>Declarative prior knowledge</a:t>
            </a:r>
          </a:p>
          <a:p>
            <a:pPr lvl="1"/>
            <a:r>
              <a:rPr lang="en-US" sz="2400" dirty="0"/>
              <a:t>Attributes of the source, uncertainty of assertions, and other data</a:t>
            </a:r>
          </a:p>
          <a:p>
            <a:r>
              <a:rPr lang="en-US" sz="2800" dirty="0"/>
              <a:t>No “story” </a:t>
            </a:r>
            <a:r>
              <a:rPr lang="en-US" sz="2800" dirty="0" smtClean="0"/>
              <a:t>and vague semantics</a:t>
            </a:r>
          </a:p>
          <a:p>
            <a:pPr lvl="1"/>
            <a:r>
              <a:rPr lang="en-US" dirty="0" smtClean="0"/>
              <a:t>A trust score of 20 is better than 19, but how much better?</a:t>
            </a:r>
            <a:endParaRPr lang="en-US" dirty="0"/>
          </a:p>
          <a:p>
            <a:pPr lvl="1"/>
            <a:r>
              <a:rPr lang="en-US" dirty="0"/>
              <a:t>Which algorithm to apply to a given problem</a:t>
            </a:r>
            <a:r>
              <a:rPr lang="en-US" dirty="0" smtClean="0"/>
              <a:t>?</a:t>
            </a:r>
          </a:p>
          <a:p>
            <a:pPr lvl="2"/>
            <a:r>
              <a:rPr lang="en-US" dirty="0" smtClean="0"/>
              <a:t>Some intuitions are possible, but nothing concrete</a:t>
            </a:r>
            <a:endParaRPr lang="en-US" dirty="0"/>
          </a:p>
          <a:p>
            <a:r>
              <a:rPr lang="en-US" sz="2800" dirty="0"/>
              <a:t>Opaque; decisions are hard to </a:t>
            </a:r>
            <a:r>
              <a:rPr lang="en-US" sz="2800" dirty="0" smtClean="0"/>
              <a:t>explain</a:t>
            </a:r>
            <a:endParaRPr lang="en-US" sz="2800"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54</a:t>
            </a:fld>
            <a:endParaRPr lang="en-US" altLang="zh-TW" dirty="0"/>
          </a:p>
        </p:txBody>
      </p:sp>
    </p:spTree>
    <p:extLst>
      <p:ext uri="{BB962C8B-B14F-4D97-AF65-F5344CB8AC3E}">
        <p14:creationId xmlns:p14="http://schemas.microsoft.com/office/powerpoint/2010/main" val="3476172404"/>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The Sums Fact-Finder</a:t>
            </a:r>
            <a:endParaRPr lang="en-US" dirty="0"/>
          </a:p>
        </p:txBody>
      </p:sp>
      <p:sp>
        <p:nvSpPr>
          <p:cNvPr id="3" name="Content Placeholder 2"/>
          <p:cNvSpPr>
            <a:spLocks noGrp="1"/>
          </p:cNvSpPr>
          <p:nvPr>
            <p:ph idx="1"/>
          </p:nvPr>
        </p:nvSpPr>
        <p:spPr/>
        <p:txBody>
          <a:bodyPr>
            <a:normAutofit/>
          </a:bodyPr>
          <a:lstStyle/>
          <a:p>
            <a:r>
              <a:rPr lang="en-US" sz="2800" dirty="0" smtClean="0"/>
              <a:t>We start with a concrete example using a very simple fact-finder, Sums</a:t>
            </a:r>
          </a:p>
          <a:p>
            <a:pPr lvl="1"/>
            <a:r>
              <a:rPr lang="en-US" dirty="0" smtClean="0"/>
              <a:t>Sums is similar to the Hubs and Authorities algorithm, but applied to a source-claim bipartite graph</a:t>
            </a:r>
          </a:p>
          <a:p>
            <a:pPr marL="457200" lvl="1" indent="0">
              <a:buNone/>
            </a:pPr>
            <a:endParaRPr lang="en-US" dirty="0" smtClean="0"/>
          </a:p>
        </p:txBody>
      </p:sp>
      <p:sp>
        <p:nvSpPr>
          <p:cNvPr id="4" name="Slide Number Placeholder 3"/>
          <p:cNvSpPr>
            <a:spLocks noGrp="1"/>
          </p:cNvSpPr>
          <p:nvPr>
            <p:ph type="sldNum" sz="quarter" idx="11"/>
          </p:nvPr>
        </p:nvSpPr>
        <p:spPr>
          <a:xfrm>
            <a:off x="7543800" y="6553200"/>
            <a:ext cx="914400" cy="228600"/>
          </a:xfrm>
        </p:spPr>
        <p:txBody>
          <a:bodyPr/>
          <a:lstStyle/>
          <a:p>
            <a:pPr>
              <a:defRPr/>
            </a:pPr>
            <a:fld id="{FE6269B1-1E3F-4FE1-AFB9-A5EF782FDDF4}" type="slidenum">
              <a:rPr lang="en-US" smtClean="0"/>
              <a:pPr>
                <a:defRPr/>
              </a:pPr>
              <a:t>55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41359433"/>
              </p:ext>
            </p:extLst>
          </p:nvPr>
        </p:nvGraphicFramePr>
        <p:xfrm>
          <a:off x="2667000" y="3124200"/>
          <a:ext cx="3267075" cy="2654300"/>
        </p:xfrm>
        <a:graphic>
          <a:graphicData uri="http://schemas.openxmlformats.org/presentationml/2006/ole">
            <mc:AlternateContent xmlns:mc="http://schemas.openxmlformats.org/markup-compatibility/2006">
              <mc:Choice xmlns:v="urn:schemas-microsoft-com:vml" Requires="v">
                <p:oleObj spid="_x0000_s7170" name="Equation" r:id="rId4" imgW="1218960" imgH="990360" progId="Equation.DSMT4">
                  <p:embed/>
                </p:oleObj>
              </mc:Choice>
              <mc:Fallback>
                <p:oleObj name="Equation" r:id="rId4" imgW="1218960" imgH="9903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124200"/>
                        <a:ext cx="326707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16632221"/>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Fact-Finding Example</a:t>
            </a:r>
            <a:endParaRPr lang="en-US" dirty="0"/>
          </a:p>
        </p:txBody>
      </p:sp>
      <p:sp>
        <p:nvSpPr>
          <p:cNvPr id="3" name="Content Placeholder 2"/>
          <p:cNvSpPr>
            <a:spLocks noGrp="1"/>
          </p:cNvSpPr>
          <p:nvPr>
            <p:ph idx="1"/>
          </p:nvPr>
        </p:nvSpPr>
        <p:spPr/>
        <p:txBody>
          <a:bodyPr/>
          <a:lstStyle/>
          <a:p>
            <a:r>
              <a:rPr lang="en-US" sz="3200" dirty="0" smtClean="0"/>
              <a:t>Problem:</a:t>
            </a:r>
          </a:p>
          <a:p>
            <a:pPr lvl="1"/>
            <a:r>
              <a:rPr lang="en-US" sz="2800" dirty="0" smtClean="0"/>
              <a:t>We want to obtain the birthdays of Bill Clinton, George W. Bush, and Barack Obama</a:t>
            </a:r>
          </a:p>
          <a:p>
            <a:pPr lvl="1"/>
            <a:r>
              <a:rPr lang="en-US" sz="2800" dirty="0" smtClean="0"/>
              <a:t>We have run information extraction on documents by seven authors, but they disagree</a:t>
            </a:r>
          </a:p>
        </p:txBody>
      </p:sp>
      <p:sp>
        <p:nvSpPr>
          <p:cNvPr id="4" name="Slide Number Placeholder 3"/>
          <p:cNvSpPr>
            <a:spLocks noGrp="1"/>
          </p:cNvSpPr>
          <p:nvPr>
            <p:ph type="sldNum" sz="quarter" idx="11"/>
          </p:nvPr>
        </p:nvSpPr>
        <p:spPr/>
        <p:txBody>
          <a:bodyPr/>
          <a:lstStyle/>
          <a:p>
            <a:pPr>
              <a:defRPr/>
            </a:pPr>
            <a:fld id="{FE6269B1-1E3F-4FE1-AFB9-A5EF782FDDF4}" type="slidenum">
              <a:rPr lang="en-US" smtClean="0"/>
              <a:pPr>
                <a:defRPr/>
              </a:pPr>
              <a:t>56</a:t>
            </a:fld>
            <a:endParaRPr lang="en-US" dirty="0"/>
          </a:p>
        </p:txBody>
      </p:sp>
    </p:spTree>
    <p:extLst>
      <p:ext uri="{BB962C8B-B14F-4D97-AF65-F5344CB8AC3E}">
        <p14:creationId xmlns:p14="http://schemas.microsoft.com/office/powerpoint/2010/main" val="83831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Fact-Finding Example</a:t>
            </a:r>
          </a:p>
        </p:txBody>
      </p:sp>
      <p:sp>
        <p:nvSpPr>
          <p:cNvPr id="4" name="Slide Number Placeholder 3"/>
          <p:cNvSpPr>
            <a:spLocks noGrp="1"/>
          </p:cNvSpPr>
          <p:nvPr>
            <p:ph type="sldNum" sz="quarter" idx="11"/>
          </p:nvPr>
        </p:nvSpPr>
        <p:spPr/>
        <p:txBody>
          <a:bodyPr/>
          <a:lstStyle/>
          <a:p>
            <a:pPr>
              <a:defRPr/>
            </a:pPr>
            <a:fld id="{FE6269B1-1E3F-4FE1-AFB9-A5EF782FDDF4}" type="slidenum">
              <a:rPr lang="en-US" smtClean="0"/>
              <a:pPr>
                <a:defRPr/>
              </a:pPr>
              <a:t>57</a:t>
            </a:fld>
            <a:endParaRPr lang="en-US" dirty="0"/>
          </a:p>
        </p:txBody>
      </p:sp>
      <p:sp>
        <p:nvSpPr>
          <p:cNvPr id="5" name="Oval 4"/>
          <p:cNvSpPr/>
          <p:nvPr/>
        </p:nvSpPr>
        <p:spPr>
          <a:xfrm>
            <a:off x="419100" y="2133602"/>
            <a:ext cx="990600" cy="962026"/>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John</a:t>
            </a:r>
            <a:endParaRPr lang="en-US" sz="2400" b="0" dirty="0">
              <a:solidFill>
                <a:schemeClr val="tx1"/>
              </a:solidFill>
            </a:endParaRPr>
          </a:p>
        </p:txBody>
      </p:sp>
      <p:sp>
        <p:nvSpPr>
          <p:cNvPr id="6" name="Oval 5"/>
          <p:cNvSpPr/>
          <p:nvPr/>
        </p:nvSpPr>
        <p:spPr>
          <a:xfrm>
            <a:off x="1631950" y="2133601"/>
            <a:ext cx="990600" cy="962026"/>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Sarah</a:t>
            </a:r>
            <a:endParaRPr lang="en-US" sz="2400" b="0" dirty="0">
              <a:solidFill>
                <a:schemeClr val="tx1"/>
              </a:solidFill>
            </a:endParaRPr>
          </a:p>
        </p:txBody>
      </p:sp>
      <p:sp>
        <p:nvSpPr>
          <p:cNvPr id="7" name="Oval 6"/>
          <p:cNvSpPr/>
          <p:nvPr/>
        </p:nvSpPr>
        <p:spPr>
          <a:xfrm>
            <a:off x="2844800" y="2133602"/>
            <a:ext cx="990600" cy="962026"/>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Kevin</a:t>
            </a:r>
            <a:endParaRPr lang="en-US" sz="2400" b="0" dirty="0">
              <a:solidFill>
                <a:schemeClr val="tx1"/>
              </a:solidFill>
            </a:endParaRPr>
          </a:p>
        </p:txBody>
      </p:sp>
      <p:sp>
        <p:nvSpPr>
          <p:cNvPr id="8" name="Oval 7"/>
          <p:cNvSpPr/>
          <p:nvPr/>
        </p:nvSpPr>
        <p:spPr>
          <a:xfrm>
            <a:off x="4057650" y="2133600"/>
            <a:ext cx="990600" cy="962026"/>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Jill</a:t>
            </a:r>
            <a:endParaRPr lang="en-US" sz="2400" b="0" dirty="0">
              <a:solidFill>
                <a:schemeClr val="tx1"/>
              </a:solidFill>
            </a:endParaRPr>
          </a:p>
        </p:txBody>
      </p:sp>
      <p:sp>
        <p:nvSpPr>
          <p:cNvPr id="9" name="Oval 8"/>
          <p:cNvSpPr/>
          <p:nvPr/>
        </p:nvSpPr>
        <p:spPr>
          <a:xfrm>
            <a:off x="5270500" y="2133602"/>
            <a:ext cx="990600" cy="962026"/>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Sam</a:t>
            </a:r>
            <a:endParaRPr lang="en-US" sz="2400" b="0" dirty="0">
              <a:solidFill>
                <a:schemeClr val="tx1"/>
              </a:solidFill>
            </a:endParaRPr>
          </a:p>
        </p:txBody>
      </p:sp>
      <p:sp>
        <p:nvSpPr>
          <p:cNvPr id="13" name="Oval 12"/>
          <p:cNvSpPr/>
          <p:nvPr/>
        </p:nvSpPr>
        <p:spPr>
          <a:xfrm>
            <a:off x="419100" y="4267200"/>
            <a:ext cx="990600" cy="962026"/>
          </a:xfrm>
          <a:prstGeom prst="ellipse">
            <a:avLst/>
          </a:prstGeom>
          <a:solidFill>
            <a:srgbClr val="FFFF66"/>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8/20/47</a:t>
            </a:r>
            <a:endParaRPr lang="en-US" sz="1800" b="1" dirty="0">
              <a:solidFill>
                <a:schemeClr val="tx1"/>
              </a:solidFill>
            </a:endParaRPr>
          </a:p>
        </p:txBody>
      </p:sp>
      <p:sp>
        <p:nvSpPr>
          <p:cNvPr id="14" name="Oval 13"/>
          <p:cNvSpPr/>
          <p:nvPr/>
        </p:nvSpPr>
        <p:spPr>
          <a:xfrm>
            <a:off x="1628775" y="4267200"/>
            <a:ext cx="990600" cy="962026"/>
          </a:xfrm>
          <a:prstGeom prst="ellipse">
            <a:avLst/>
          </a:prstGeom>
          <a:solidFill>
            <a:srgbClr val="FFFF66"/>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8/31/46</a:t>
            </a:r>
            <a:endParaRPr lang="en-US" sz="1800" b="1" dirty="0">
              <a:solidFill>
                <a:schemeClr val="tx1"/>
              </a:solidFill>
            </a:endParaRPr>
          </a:p>
        </p:txBody>
      </p:sp>
      <p:sp>
        <p:nvSpPr>
          <p:cNvPr id="15" name="Oval 14"/>
          <p:cNvSpPr/>
          <p:nvPr/>
        </p:nvSpPr>
        <p:spPr>
          <a:xfrm>
            <a:off x="2838450" y="4267200"/>
            <a:ext cx="990600" cy="962026"/>
          </a:xfrm>
          <a:prstGeom prst="ellipse">
            <a:avLst/>
          </a:prstGeom>
          <a:solidFill>
            <a:srgbClr val="FFFF66"/>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8/19/46</a:t>
            </a:r>
            <a:endParaRPr lang="en-US" sz="1800" b="1" dirty="0">
              <a:solidFill>
                <a:schemeClr val="tx1"/>
              </a:solidFill>
            </a:endParaRPr>
          </a:p>
        </p:txBody>
      </p:sp>
      <p:sp>
        <p:nvSpPr>
          <p:cNvPr id="16" name="Oval 15"/>
          <p:cNvSpPr/>
          <p:nvPr/>
        </p:nvSpPr>
        <p:spPr>
          <a:xfrm>
            <a:off x="4048125" y="4267200"/>
            <a:ext cx="990600" cy="962026"/>
          </a:xfrm>
          <a:prstGeom prst="ellipse">
            <a:avLst/>
          </a:prstGeom>
          <a:solidFill>
            <a:srgbClr val="FFFF66"/>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4/31/47</a:t>
            </a:r>
            <a:endParaRPr lang="en-US" sz="1800" b="1" dirty="0">
              <a:solidFill>
                <a:schemeClr val="tx1"/>
              </a:solidFill>
            </a:endParaRPr>
          </a:p>
        </p:txBody>
      </p:sp>
      <p:sp>
        <p:nvSpPr>
          <p:cNvPr id="18" name="Oval 17"/>
          <p:cNvSpPr/>
          <p:nvPr/>
        </p:nvSpPr>
        <p:spPr>
          <a:xfrm>
            <a:off x="5257800" y="4267200"/>
            <a:ext cx="990600" cy="962026"/>
          </a:xfrm>
          <a:prstGeom prst="ellipse">
            <a:avLst/>
          </a:prstGeom>
          <a:solidFill>
            <a:srgbClr val="FFFF66"/>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7/6/46</a:t>
            </a:r>
            <a:endParaRPr lang="en-US" sz="1800" b="1" dirty="0">
              <a:solidFill>
                <a:schemeClr val="tx1"/>
              </a:solidFill>
            </a:endParaRPr>
          </a:p>
        </p:txBody>
      </p:sp>
      <p:sp>
        <p:nvSpPr>
          <p:cNvPr id="19" name="Oval 18"/>
          <p:cNvSpPr/>
          <p:nvPr/>
        </p:nvSpPr>
        <p:spPr>
          <a:xfrm>
            <a:off x="7696200" y="4267200"/>
            <a:ext cx="990600" cy="962026"/>
          </a:xfrm>
          <a:prstGeom prst="ellipse">
            <a:avLst/>
          </a:prstGeom>
          <a:solidFill>
            <a:srgbClr val="FFFF66"/>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2/14/61</a:t>
            </a:r>
            <a:endParaRPr lang="en-US" sz="1800" b="1" dirty="0">
              <a:solidFill>
                <a:schemeClr val="tx1"/>
              </a:solidFill>
            </a:endParaRPr>
          </a:p>
        </p:txBody>
      </p:sp>
      <p:sp>
        <p:nvSpPr>
          <p:cNvPr id="20" name="Oval 19"/>
          <p:cNvSpPr/>
          <p:nvPr/>
        </p:nvSpPr>
        <p:spPr>
          <a:xfrm>
            <a:off x="6467475" y="4267200"/>
            <a:ext cx="990600" cy="962026"/>
          </a:xfrm>
          <a:prstGeom prst="ellipse">
            <a:avLst/>
          </a:prstGeom>
          <a:solidFill>
            <a:srgbClr val="FFFF66"/>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8/4/61</a:t>
            </a:r>
            <a:endParaRPr lang="en-US" sz="1800" b="1" dirty="0">
              <a:solidFill>
                <a:schemeClr val="tx1"/>
              </a:solidFill>
            </a:endParaRPr>
          </a:p>
        </p:txBody>
      </p:sp>
      <p:sp>
        <p:nvSpPr>
          <p:cNvPr id="21" name="Oval 20"/>
          <p:cNvSpPr/>
          <p:nvPr/>
        </p:nvSpPr>
        <p:spPr>
          <a:xfrm>
            <a:off x="6483350" y="2133602"/>
            <a:ext cx="990600" cy="962026"/>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Lilly</a:t>
            </a:r>
            <a:endParaRPr lang="en-US" sz="2400" b="0" dirty="0">
              <a:solidFill>
                <a:schemeClr val="tx1"/>
              </a:solidFill>
            </a:endParaRPr>
          </a:p>
        </p:txBody>
      </p:sp>
      <p:sp>
        <p:nvSpPr>
          <p:cNvPr id="65" name="Oval 64"/>
          <p:cNvSpPr/>
          <p:nvPr/>
        </p:nvSpPr>
        <p:spPr>
          <a:xfrm>
            <a:off x="7696200" y="2133600"/>
            <a:ext cx="990600" cy="962026"/>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Dave</a:t>
            </a:r>
            <a:endParaRPr lang="en-US" sz="2400" b="0" dirty="0">
              <a:solidFill>
                <a:schemeClr val="tx1"/>
              </a:solidFill>
            </a:endParaRPr>
          </a:p>
        </p:txBody>
      </p:sp>
      <p:cxnSp>
        <p:nvCxnSpPr>
          <p:cNvPr id="67" name="Straight Connector 66"/>
          <p:cNvCxnSpPr>
            <a:stCxn id="5" idx="4"/>
            <a:endCxn id="13" idx="0"/>
          </p:cNvCxnSpPr>
          <p:nvPr/>
        </p:nvCxnSpPr>
        <p:spPr>
          <a:xfrm>
            <a:off x="914400" y="3095628"/>
            <a:ext cx="0" cy="117157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 idx="4"/>
            <a:endCxn id="13" idx="0"/>
          </p:cNvCxnSpPr>
          <p:nvPr/>
        </p:nvCxnSpPr>
        <p:spPr>
          <a:xfrm flipH="1">
            <a:off x="914400" y="3095627"/>
            <a:ext cx="1212850" cy="117157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 idx="4"/>
            <a:endCxn id="16" idx="0"/>
          </p:cNvCxnSpPr>
          <p:nvPr/>
        </p:nvCxnSpPr>
        <p:spPr>
          <a:xfrm>
            <a:off x="2127250" y="3095627"/>
            <a:ext cx="2416175" cy="117157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 idx="4"/>
            <a:endCxn id="14" idx="0"/>
          </p:cNvCxnSpPr>
          <p:nvPr/>
        </p:nvCxnSpPr>
        <p:spPr>
          <a:xfrm flipH="1">
            <a:off x="2124075" y="3095628"/>
            <a:ext cx="1216025" cy="117157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 idx="4"/>
            <a:endCxn id="15" idx="0"/>
          </p:cNvCxnSpPr>
          <p:nvPr/>
        </p:nvCxnSpPr>
        <p:spPr>
          <a:xfrm flipH="1">
            <a:off x="3333750" y="3095626"/>
            <a:ext cx="1219200" cy="117157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 idx="4"/>
            <a:endCxn id="18" idx="0"/>
          </p:cNvCxnSpPr>
          <p:nvPr/>
        </p:nvCxnSpPr>
        <p:spPr>
          <a:xfrm>
            <a:off x="4552950" y="3095626"/>
            <a:ext cx="1200150" cy="117157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9" idx="4"/>
            <a:endCxn id="18" idx="0"/>
          </p:cNvCxnSpPr>
          <p:nvPr/>
        </p:nvCxnSpPr>
        <p:spPr>
          <a:xfrm flipH="1">
            <a:off x="5753100" y="3095628"/>
            <a:ext cx="12700" cy="117157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 idx="4"/>
            <a:endCxn id="20" idx="0"/>
          </p:cNvCxnSpPr>
          <p:nvPr/>
        </p:nvCxnSpPr>
        <p:spPr>
          <a:xfrm>
            <a:off x="5765800" y="3095628"/>
            <a:ext cx="1196975" cy="117157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21" idx="4"/>
            <a:endCxn id="18" idx="0"/>
          </p:cNvCxnSpPr>
          <p:nvPr/>
        </p:nvCxnSpPr>
        <p:spPr>
          <a:xfrm flipH="1">
            <a:off x="5753100" y="3095628"/>
            <a:ext cx="1225550" cy="117157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5" idx="4"/>
            <a:endCxn id="19" idx="0"/>
          </p:cNvCxnSpPr>
          <p:nvPr/>
        </p:nvCxnSpPr>
        <p:spPr>
          <a:xfrm>
            <a:off x="8191500" y="3095626"/>
            <a:ext cx="0" cy="117157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53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#1: Voting</a:t>
            </a:r>
            <a:endParaRPr lang="en-US" dirty="0"/>
          </a:p>
        </p:txBody>
      </p:sp>
      <p:sp>
        <p:nvSpPr>
          <p:cNvPr id="4" name="Slide Number Placeholder 3"/>
          <p:cNvSpPr>
            <a:spLocks noGrp="1"/>
          </p:cNvSpPr>
          <p:nvPr>
            <p:ph type="sldNum" sz="quarter" idx="11"/>
          </p:nvPr>
        </p:nvSpPr>
        <p:spPr/>
        <p:txBody>
          <a:bodyPr/>
          <a:lstStyle/>
          <a:p>
            <a:pPr>
              <a:defRPr/>
            </a:pPr>
            <a:fld id="{FE6269B1-1E3F-4FE1-AFB9-A5EF782FDDF4}" type="slidenum">
              <a:rPr lang="en-US" smtClean="0"/>
              <a:pPr>
                <a:defRPr/>
              </a:pPr>
              <a:t>58</a:t>
            </a:fld>
            <a:endParaRPr lang="en-US" dirty="0"/>
          </a:p>
        </p:txBody>
      </p:sp>
      <p:sp>
        <p:nvSpPr>
          <p:cNvPr id="5" name="Oval 4"/>
          <p:cNvSpPr/>
          <p:nvPr/>
        </p:nvSpPr>
        <p:spPr>
          <a:xfrm>
            <a:off x="419100" y="2133602"/>
            <a:ext cx="990600" cy="962026"/>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John</a:t>
            </a:r>
            <a:endParaRPr lang="en-US" sz="2400" b="0" dirty="0">
              <a:solidFill>
                <a:schemeClr val="tx1"/>
              </a:solidFill>
            </a:endParaRPr>
          </a:p>
        </p:txBody>
      </p:sp>
      <p:sp>
        <p:nvSpPr>
          <p:cNvPr id="6" name="Oval 5"/>
          <p:cNvSpPr/>
          <p:nvPr/>
        </p:nvSpPr>
        <p:spPr>
          <a:xfrm>
            <a:off x="1631950" y="2133601"/>
            <a:ext cx="990600" cy="962026"/>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Sarah</a:t>
            </a:r>
            <a:endParaRPr lang="en-US" sz="2400" b="0" dirty="0">
              <a:solidFill>
                <a:schemeClr val="tx1"/>
              </a:solidFill>
            </a:endParaRPr>
          </a:p>
        </p:txBody>
      </p:sp>
      <p:sp>
        <p:nvSpPr>
          <p:cNvPr id="7" name="Oval 6"/>
          <p:cNvSpPr/>
          <p:nvPr/>
        </p:nvSpPr>
        <p:spPr>
          <a:xfrm>
            <a:off x="2844800" y="2133602"/>
            <a:ext cx="990600" cy="962026"/>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Kevin</a:t>
            </a:r>
            <a:endParaRPr lang="en-US" sz="2400" b="0" dirty="0">
              <a:solidFill>
                <a:schemeClr val="tx1"/>
              </a:solidFill>
            </a:endParaRPr>
          </a:p>
        </p:txBody>
      </p:sp>
      <p:sp>
        <p:nvSpPr>
          <p:cNvPr id="8" name="Oval 7"/>
          <p:cNvSpPr/>
          <p:nvPr/>
        </p:nvSpPr>
        <p:spPr>
          <a:xfrm>
            <a:off x="4057650" y="2133600"/>
            <a:ext cx="990600" cy="962026"/>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Jill</a:t>
            </a:r>
            <a:endParaRPr lang="en-US" sz="2400" b="0" dirty="0">
              <a:solidFill>
                <a:schemeClr val="tx1"/>
              </a:solidFill>
            </a:endParaRPr>
          </a:p>
        </p:txBody>
      </p:sp>
      <p:sp>
        <p:nvSpPr>
          <p:cNvPr id="9" name="Oval 8"/>
          <p:cNvSpPr/>
          <p:nvPr/>
        </p:nvSpPr>
        <p:spPr>
          <a:xfrm>
            <a:off x="5270500" y="2133602"/>
            <a:ext cx="990600" cy="962026"/>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Sam</a:t>
            </a:r>
            <a:endParaRPr lang="en-US" sz="2400" b="0" dirty="0">
              <a:solidFill>
                <a:schemeClr val="tx1"/>
              </a:solidFill>
            </a:endParaRPr>
          </a:p>
        </p:txBody>
      </p:sp>
      <p:sp>
        <p:nvSpPr>
          <p:cNvPr id="13" name="Oval 12"/>
          <p:cNvSpPr/>
          <p:nvPr/>
        </p:nvSpPr>
        <p:spPr>
          <a:xfrm>
            <a:off x="419100" y="4267200"/>
            <a:ext cx="990600" cy="962026"/>
          </a:xfrm>
          <a:prstGeom prst="ellipse">
            <a:avLst/>
          </a:prstGeom>
          <a:solidFill>
            <a:srgbClr val="FFC5C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8/20/47</a:t>
            </a:r>
            <a:endParaRPr lang="en-US" sz="1800" b="1" dirty="0">
              <a:solidFill>
                <a:schemeClr val="tx1"/>
              </a:solidFill>
            </a:endParaRPr>
          </a:p>
        </p:txBody>
      </p:sp>
      <p:sp>
        <p:nvSpPr>
          <p:cNvPr id="14" name="Oval 13"/>
          <p:cNvSpPr/>
          <p:nvPr/>
        </p:nvSpPr>
        <p:spPr>
          <a:xfrm>
            <a:off x="1628775" y="4267200"/>
            <a:ext cx="990600" cy="962026"/>
          </a:xfrm>
          <a:prstGeom prst="ellipse">
            <a:avLst/>
          </a:prstGeom>
          <a:solidFill>
            <a:srgbClr val="FFC5C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8/31/46</a:t>
            </a:r>
            <a:endParaRPr lang="en-US" sz="1800" b="1" dirty="0">
              <a:solidFill>
                <a:schemeClr val="tx1"/>
              </a:solidFill>
            </a:endParaRPr>
          </a:p>
        </p:txBody>
      </p:sp>
      <p:sp>
        <p:nvSpPr>
          <p:cNvPr id="15" name="Oval 14"/>
          <p:cNvSpPr/>
          <p:nvPr/>
        </p:nvSpPr>
        <p:spPr>
          <a:xfrm>
            <a:off x="2838450" y="4267200"/>
            <a:ext cx="990600" cy="962026"/>
          </a:xfrm>
          <a:prstGeom prst="ellipse">
            <a:avLst/>
          </a:prstGeom>
          <a:solidFill>
            <a:srgbClr val="92D05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8/19/46</a:t>
            </a:r>
            <a:endParaRPr lang="en-US" sz="1800" b="1" dirty="0">
              <a:solidFill>
                <a:schemeClr val="tx1"/>
              </a:solidFill>
            </a:endParaRPr>
          </a:p>
        </p:txBody>
      </p:sp>
      <p:sp>
        <p:nvSpPr>
          <p:cNvPr id="16" name="Oval 15"/>
          <p:cNvSpPr/>
          <p:nvPr/>
        </p:nvSpPr>
        <p:spPr>
          <a:xfrm>
            <a:off x="4048125" y="4267200"/>
            <a:ext cx="990600" cy="962026"/>
          </a:xfrm>
          <a:prstGeom prst="ellipse">
            <a:avLst/>
          </a:prstGeom>
          <a:solidFill>
            <a:srgbClr val="FFC5C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4/31/47</a:t>
            </a:r>
            <a:endParaRPr lang="en-US" sz="1800" b="1" dirty="0">
              <a:solidFill>
                <a:schemeClr val="tx1"/>
              </a:solidFill>
            </a:endParaRPr>
          </a:p>
        </p:txBody>
      </p:sp>
      <p:sp>
        <p:nvSpPr>
          <p:cNvPr id="18" name="Oval 17"/>
          <p:cNvSpPr/>
          <p:nvPr/>
        </p:nvSpPr>
        <p:spPr>
          <a:xfrm>
            <a:off x="5257800" y="4267200"/>
            <a:ext cx="990600" cy="962026"/>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7/6/46</a:t>
            </a:r>
            <a:endParaRPr lang="en-US" sz="1800" b="1" dirty="0">
              <a:solidFill>
                <a:schemeClr val="tx1"/>
              </a:solidFill>
            </a:endParaRPr>
          </a:p>
        </p:txBody>
      </p:sp>
      <p:sp>
        <p:nvSpPr>
          <p:cNvPr id="19" name="Oval 18"/>
          <p:cNvSpPr/>
          <p:nvPr/>
        </p:nvSpPr>
        <p:spPr>
          <a:xfrm>
            <a:off x="7696200" y="4267200"/>
            <a:ext cx="990600" cy="962026"/>
          </a:xfrm>
          <a:prstGeom prst="ellipse">
            <a:avLst/>
          </a:prstGeom>
          <a:solidFill>
            <a:srgbClr val="FFC5C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2/14/61</a:t>
            </a:r>
            <a:endParaRPr lang="en-US" sz="1800" b="1" dirty="0">
              <a:solidFill>
                <a:schemeClr val="tx1"/>
              </a:solidFill>
            </a:endParaRPr>
          </a:p>
        </p:txBody>
      </p:sp>
      <p:sp>
        <p:nvSpPr>
          <p:cNvPr id="20" name="Oval 19"/>
          <p:cNvSpPr/>
          <p:nvPr/>
        </p:nvSpPr>
        <p:spPr>
          <a:xfrm>
            <a:off x="6467475" y="4267200"/>
            <a:ext cx="990600" cy="962026"/>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8/4/61</a:t>
            </a:r>
            <a:endParaRPr lang="en-US" sz="1800" b="1" dirty="0">
              <a:solidFill>
                <a:schemeClr val="tx1"/>
              </a:solidFill>
            </a:endParaRPr>
          </a:p>
        </p:txBody>
      </p:sp>
      <p:sp>
        <p:nvSpPr>
          <p:cNvPr id="21" name="Oval 20"/>
          <p:cNvSpPr/>
          <p:nvPr/>
        </p:nvSpPr>
        <p:spPr>
          <a:xfrm>
            <a:off x="6483350" y="2133602"/>
            <a:ext cx="990600" cy="962026"/>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Lilly</a:t>
            </a:r>
            <a:endParaRPr lang="en-US" sz="2400" b="0" dirty="0">
              <a:solidFill>
                <a:schemeClr val="tx1"/>
              </a:solidFill>
            </a:endParaRPr>
          </a:p>
        </p:txBody>
      </p:sp>
      <p:sp>
        <p:nvSpPr>
          <p:cNvPr id="65" name="Oval 64"/>
          <p:cNvSpPr/>
          <p:nvPr/>
        </p:nvSpPr>
        <p:spPr>
          <a:xfrm>
            <a:off x="7696200" y="2133600"/>
            <a:ext cx="990600" cy="962026"/>
          </a:xfrm>
          <a:prstGeom prst="ellipse">
            <a:avLst/>
          </a:prstGeom>
          <a:solidFill>
            <a:srgbClr val="57D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Dave</a:t>
            </a:r>
            <a:endParaRPr lang="en-US" sz="2400" b="0" dirty="0">
              <a:solidFill>
                <a:schemeClr val="tx1"/>
              </a:solidFill>
            </a:endParaRPr>
          </a:p>
        </p:txBody>
      </p:sp>
      <p:cxnSp>
        <p:nvCxnSpPr>
          <p:cNvPr id="67" name="Straight Connector 66"/>
          <p:cNvCxnSpPr>
            <a:stCxn id="5" idx="4"/>
            <a:endCxn id="13" idx="0"/>
          </p:cNvCxnSpPr>
          <p:nvPr/>
        </p:nvCxnSpPr>
        <p:spPr>
          <a:xfrm>
            <a:off x="914400" y="3095628"/>
            <a:ext cx="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 idx="4"/>
            <a:endCxn id="13" idx="0"/>
          </p:cNvCxnSpPr>
          <p:nvPr/>
        </p:nvCxnSpPr>
        <p:spPr>
          <a:xfrm flipH="1">
            <a:off x="914400" y="3095627"/>
            <a:ext cx="1212850"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 idx="4"/>
            <a:endCxn id="16" idx="0"/>
          </p:cNvCxnSpPr>
          <p:nvPr/>
        </p:nvCxnSpPr>
        <p:spPr>
          <a:xfrm>
            <a:off x="2127250" y="3095627"/>
            <a:ext cx="2416175"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 idx="4"/>
            <a:endCxn id="14" idx="0"/>
          </p:cNvCxnSpPr>
          <p:nvPr/>
        </p:nvCxnSpPr>
        <p:spPr>
          <a:xfrm flipH="1">
            <a:off x="2124075" y="3095628"/>
            <a:ext cx="121602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 idx="4"/>
            <a:endCxn id="15" idx="0"/>
          </p:cNvCxnSpPr>
          <p:nvPr/>
        </p:nvCxnSpPr>
        <p:spPr>
          <a:xfrm flipH="1">
            <a:off x="3333750" y="3095626"/>
            <a:ext cx="121920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 idx="4"/>
            <a:endCxn id="18" idx="0"/>
          </p:cNvCxnSpPr>
          <p:nvPr/>
        </p:nvCxnSpPr>
        <p:spPr>
          <a:xfrm>
            <a:off x="4552950" y="3095626"/>
            <a:ext cx="120015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9" idx="4"/>
            <a:endCxn id="18" idx="0"/>
          </p:cNvCxnSpPr>
          <p:nvPr/>
        </p:nvCxnSpPr>
        <p:spPr>
          <a:xfrm flipH="1">
            <a:off x="5753100" y="3095628"/>
            <a:ext cx="1270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 idx="4"/>
            <a:endCxn id="20" idx="0"/>
          </p:cNvCxnSpPr>
          <p:nvPr/>
        </p:nvCxnSpPr>
        <p:spPr>
          <a:xfrm>
            <a:off x="5765800" y="3095628"/>
            <a:ext cx="119697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21" idx="4"/>
            <a:endCxn id="18" idx="0"/>
          </p:cNvCxnSpPr>
          <p:nvPr/>
        </p:nvCxnSpPr>
        <p:spPr>
          <a:xfrm flipH="1">
            <a:off x="5753100" y="3095628"/>
            <a:ext cx="122555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5" idx="4"/>
            <a:endCxn id="19" idx="0"/>
          </p:cNvCxnSpPr>
          <p:nvPr/>
        </p:nvCxnSpPr>
        <p:spPr>
          <a:xfrm>
            <a:off x="8191500" y="3095626"/>
            <a:ext cx="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4800" y="4114800"/>
            <a:ext cx="1216025"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5410200"/>
            <a:ext cx="1095172" cy="369332"/>
          </a:xfrm>
          <a:prstGeom prst="rect">
            <a:avLst/>
          </a:prstGeom>
          <a:noFill/>
        </p:spPr>
        <p:txBody>
          <a:bodyPr wrap="none" rtlCol="0">
            <a:spAutoFit/>
          </a:bodyPr>
          <a:lstStyle/>
          <a:p>
            <a:r>
              <a:rPr lang="en-US" b="1" dirty="0" smtClean="0">
                <a:solidFill>
                  <a:srgbClr val="FF0000"/>
                </a:solidFill>
              </a:rPr>
              <a:t>WRONG</a:t>
            </a:r>
            <a:endParaRPr lang="en-US" b="1" dirty="0">
              <a:solidFill>
                <a:srgbClr val="FF0000"/>
              </a:solidFill>
            </a:endParaRPr>
          </a:p>
        </p:txBody>
      </p:sp>
      <p:sp>
        <p:nvSpPr>
          <p:cNvPr id="31" name="Rectangle 30"/>
          <p:cNvSpPr/>
          <p:nvPr/>
        </p:nvSpPr>
        <p:spPr>
          <a:xfrm>
            <a:off x="5157787" y="4114800"/>
            <a:ext cx="1216025" cy="1295400"/>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CC33"/>
              </a:solidFill>
            </a:endParaRPr>
          </a:p>
        </p:txBody>
      </p:sp>
      <p:sp>
        <p:nvSpPr>
          <p:cNvPr id="32" name="TextBox 31"/>
          <p:cNvSpPr txBox="1"/>
          <p:nvPr/>
        </p:nvSpPr>
        <p:spPr>
          <a:xfrm>
            <a:off x="5257800" y="5410200"/>
            <a:ext cx="902811" cy="369332"/>
          </a:xfrm>
          <a:prstGeom prst="rect">
            <a:avLst/>
          </a:prstGeom>
          <a:noFill/>
        </p:spPr>
        <p:txBody>
          <a:bodyPr wrap="none" rtlCol="0">
            <a:spAutoFit/>
          </a:bodyPr>
          <a:lstStyle/>
          <a:p>
            <a:r>
              <a:rPr lang="en-US" b="1" dirty="0" smtClean="0">
                <a:solidFill>
                  <a:srgbClr val="33CC33"/>
                </a:solidFill>
              </a:rPr>
              <a:t>RIGHT</a:t>
            </a:r>
            <a:endParaRPr lang="en-US" b="1" dirty="0">
              <a:solidFill>
                <a:srgbClr val="33CC33"/>
              </a:solidFill>
            </a:endParaRPr>
          </a:p>
        </p:txBody>
      </p:sp>
      <p:sp>
        <p:nvSpPr>
          <p:cNvPr id="33" name="Rectangle 32"/>
          <p:cNvSpPr/>
          <p:nvPr/>
        </p:nvSpPr>
        <p:spPr>
          <a:xfrm>
            <a:off x="6409419" y="4114800"/>
            <a:ext cx="2371725" cy="1295400"/>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252306" y="5410200"/>
            <a:ext cx="543739" cy="369332"/>
          </a:xfrm>
          <a:prstGeom prst="rect">
            <a:avLst/>
          </a:prstGeom>
          <a:noFill/>
        </p:spPr>
        <p:txBody>
          <a:bodyPr wrap="none" rtlCol="0">
            <a:spAutoFit/>
          </a:bodyPr>
          <a:lstStyle/>
          <a:p>
            <a:r>
              <a:rPr lang="en-US" b="1" dirty="0" smtClean="0">
                <a:solidFill>
                  <a:srgbClr val="0000FF"/>
                </a:solidFill>
              </a:rPr>
              <a:t>TIE</a:t>
            </a:r>
            <a:endParaRPr lang="en-US" b="1" dirty="0">
              <a:solidFill>
                <a:srgbClr val="0000FF"/>
              </a:solidFill>
            </a:endParaRPr>
          </a:p>
        </p:txBody>
      </p:sp>
      <p:sp>
        <p:nvSpPr>
          <p:cNvPr id="12" name="TextBox 11"/>
          <p:cNvSpPr txBox="1"/>
          <p:nvPr/>
        </p:nvSpPr>
        <p:spPr>
          <a:xfrm>
            <a:off x="3383438" y="1371600"/>
            <a:ext cx="2102962" cy="369332"/>
          </a:xfrm>
          <a:prstGeom prst="rect">
            <a:avLst/>
          </a:prstGeom>
          <a:solidFill>
            <a:schemeClr val="bg1">
              <a:lumMod val="95000"/>
            </a:schemeClr>
          </a:solidFill>
          <a:ln w="25400">
            <a:solidFill>
              <a:srgbClr val="7030A0"/>
            </a:solidFill>
            <a:prstDash val="dash"/>
          </a:ln>
        </p:spPr>
        <p:txBody>
          <a:bodyPr wrap="square" rtlCol="0">
            <a:spAutoFit/>
          </a:bodyPr>
          <a:lstStyle/>
          <a:p>
            <a:r>
              <a:rPr lang="en-US" dirty="0" smtClean="0"/>
              <a:t>1.5 out of 3 correct</a:t>
            </a:r>
            <a:endParaRPr lang="en-US" dirty="0"/>
          </a:p>
        </p:txBody>
      </p:sp>
    </p:spTree>
    <p:extLst>
      <p:ext uri="{BB962C8B-B14F-4D97-AF65-F5344CB8AC3E}">
        <p14:creationId xmlns:p14="http://schemas.microsoft.com/office/powerpoint/2010/main" val="4121949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31" grpId="0" animBg="1"/>
      <p:bldP spid="32" grpId="0"/>
      <p:bldP spid="33" grpId="0" animBg="1"/>
      <p:bldP spid="34" grpId="0"/>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Sums at Iteration 0</a:t>
            </a:r>
            <a:endParaRPr lang="en-US" dirty="0"/>
          </a:p>
        </p:txBody>
      </p:sp>
      <p:sp>
        <p:nvSpPr>
          <p:cNvPr id="4" name="Slide Number Placeholder 3"/>
          <p:cNvSpPr>
            <a:spLocks noGrp="1"/>
          </p:cNvSpPr>
          <p:nvPr>
            <p:ph type="sldNum" sz="quarter" idx="11"/>
          </p:nvPr>
        </p:nvSpPr>
        <p:spPr/>
        <p:txBody>
          <a:bodyPr/>
          <a:lstStyle/>
          <a:p>
            <a:pPr>
              <a:defRPr/>
            </a:pPr>
            <a:fld id="{FE6269B1-1E3F-4FE1-AFB9-A5EF782FDDF4}" type="slidenum">
              <a:rPr lang="en-US" smtClean="0"/>
              <a:pPr>
                <a:defRPr/>
              </a:pPr>
              <a:t>59</a:t>
            </a:fld>
            <a:endParaRPr lang="en-US" dirty="0"/>
          </a:p>
        </p:txBody>
      </p:sp>
      <p:sp>
        <p:nvSpPr>
          <p:cNvPr id="5" name="Oval 4"/>
          <p:cNvSpPr/>
          <p:nvPr/>
        </p:nvSpPr>
        <p:spPr>
          <a:xfrm>
            <a:off x="4191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John</a:t>
            </a:r>
            <a:endParaRPr lang="en-US" sz="2400" b="0" dirty="0">
              <a:solidFill>
                <a:schemeClr val="tx1"/>
              </a:solidFill>
            </a:endParaRPr>
          </a:p>
        </p:txBody>
      </p:sp>
      <p:sp>
        <p:nvSpPr>
          <p:cNvPr id="6" name="Oval 5"/>
          <p:cNvSpPr/>
          <p:nvPr/>
        </p:nvSpPr>
        <p:spPr>
          <a:xfrm>
            <a:off x="1631950" y="2133601"/>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Sarah</a:t>
            </a:r>
            <a:endParaRPr lang="en-US" sz="2400" b="0" dirty="0">
              <a:solidFill>
                <a:schemeClr val="tx1"/>
              </a:solidFill>
            </a:endParaRPr>
          </a:p>
        </p:txBody>
      </p:sp>
      <p:sp>
        <p:nvSpPr>
          <p:cNvPr id="7" name="Oval 6"/>
          <p:cNvSpPr/>
          <p:nvPr/>
        </p:nvSpPr>
        <p:spPr>
          <a:xfrm>
            <a:off x="28448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Kevin</a:t>
            </a:r>
            <a:endParaRPr lang="en-US" sz="2400" b="0" dirty="0">
              <a:solidFill>
                <a:schemeClr val="tx1"/>
              </a:solidFill>
            </a:endParaRPr>
          </a:p>
        </p:txBody>
      </p:sp>
      <p:sp>
        <p:nvSpPr>
          <p:cNvPr id="8" name="Oval 7"/>
          <p:cNvSpPr/>
          <p:nvPr/>
        </p:nvSpPr>
        <p:spPr>
          <a:xfrm>
            <a:off x="4057650" y="21336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Jill</a:t>
            </a:r>
            <a:endParaRPr lang="en-US" sz="2400" b="0" dirty="0">
              <a:solidFill>
                <a:schemeClr val="tx1"/>
              </a:solidFill>
            </a:endParaRPr>
          </a:p>
        </p:txBody>
      </p:sp>
      <p:sp>
        <p:nvSpPr>
          <p:cNvPr id="9" name="Oval 8"/>
          <p:cNvSpPr/>
          <p:nvPr/>
        </p:nvSpPr>
        <p:spPr>
          <a:xfrm>
            <a:off x="52705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Sam</a:t>
            </a:r>
            <a:endParaRPr lang="en-US" sz="2400" b="0" dirty="0">
              <a:solidFill>
                <a:schemeClr val="tx1"/>
              </a:solidFill>
            </a:endParaRPr>
          </a:p>
        </p:txBody>
      </p:sp>
      <p:sp>
        <p:nvSpPr>
          <p:cNvPr id="13" name="Oval 12"/>
          <p:cNvSpPr/>
          <p:nvPr/>
        </p:nvSpPr>
        <p:spPr>
          <a:xfrm>
            <a:off x="4191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8/20/47</a:t>
            </a:r>
            <a:endParaRPr lang="en-US" sz="1800" b="1" dirty="0">
              <a:solidFill>
                <a:schemeClr val="tx1"/>
              </a:solidFill>
            </a:endParaRPr>
          </a:p>
        </p:txBody>
      </p:sp>
      <p:sp>
        <p:nvSpPr>
          <p:cNvPr id="14" name="Oval 13"/>
          <p:cNvSpPr/>
          <p:nvPr/>
        </p:nvSpPr>
        <p:spPr>
          <a:xfrm>
            <a:off x="162877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8/31/46</a:t>
            </a:r>
            <a:endParaRPr lang="en-US" sz="1800" b="1" dirty="0">
              <a:solidFill>
                <a:schemeClr val="tx1"/>
              </a:solidFill>
            </a:endParaRPr>
          </a:p>
        </p:txBody>
      </p:sp>
      <p:sp>
        <p:nvSpPr>
          <p:cNvPr id="15" name="Oval 14"/>
          <p:cNvSpPr/>
          <p:nvPr/>
        </p:nvSpPr>
        <p:spPr>
          <a:xfrm>
            <a:off x="283845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8/19/46</a:t>
            </a:r>
            <a:endParaRPr lang="en-US" sz="1800" b="1" dirty="0">
              <a:solidFill>
                <a:schemeClr val="tx1"/>
              </a:solidFill>
            </a:endParaRPr>
          </a:p>
        </p:txBody>
      </p:sp>
      <p:sp>
        <p:nvSpPr>
          <p:cNvPr id="16" name="Oval 15"/>
          <p:cNvSpPr/>
          <p:nvPr/>
        </p:nvSpPr>
        <p:spPr>
          <a:xfrm>
            <a:off x="404812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4/31/47</a:t>
            </a:r>
            <a:endParaRPr lang="en-US" sz="1800" b="1" dirty="0">
              <a:solidFill>
                <a:schemeClr val="tx1"/>
              </a:solidFill>
            </a:endParaRPr>
          </a:p>
        </p:txBody>
      </p:sp>
      <p:sp>
        <p:nvSpPr>
          <p:cNvPr id="18" name="Oval 17"/>
          <p:cNvSpPr/>
          <p:nvPr/>
        </p:nvSpPr>
        <p:spPr>
          <a:xfrm>
            <a:off x="52578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7/6/46</a:t>
            </a:r>
            <a:endParaRPr lang="en-US" sz="1800" b="1" dirty="0">
              <a:solidFill>
                <a:schemeClr val="tx1"/>
              </a:solidFill>
            </a:endParaRPr>
          </a:p>
        </p:txBody>
      </p:sp>
      <p:sp>
        <p:nvSpPr>
          <p:cNvPr id="19" name="Oval 18"/>
          <p:cNvSpPr/>
          <p:nvPr/>
        </p:nvSpPr>
        <p:spPr>
          <a:xfrm>
            <a:off x="76962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2/14/61</a:t>
            </a:r>
            <a:endParaRPr lang="en-US" sz="1800" b="1" dirty="0">
              <a:solidFill>
                <a:schemeClr val="tx1"/>
              </a:solidFill>
            </a:endParaRPr>
          </a:p>
        </p:txBody>
      </p:sp>
      <p:sp>
        <p:nvSpPr>
          <p:cNvPr id="20" name="Oval 19"/>
          <p:cNvSpPr/>
          <p:nvPr/>
        </p:nvSpPr>
        <p:spPr>
          <a:xfrm>
            <a:off x="646747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8/4/61</a:t>
            </a:r>
            <a:endParaRPr lang="en-US" sz="1800" b="1" dirty="0">
              <a:solidFill>
                <a:schemeClr val="tx1"/>
              </a:solidFill>
            </a:endParaRPr>
          </a:p>
        </p:txBody>
      </p:sp>
      <p:sp>
        <p:nvSpPr>
          <p:cNvPr id="21" name="Oval 20"/>
          <p:cNvSpPr/>
          <p:nvPr/>
        </p:nvSpPr>
        <p:spPr>
          <a:xfrm>
            <a:off x="648335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Lilly</a:t>
            </a:r>
            <a:endParaRPr lang="en-US" sz="2400" b="0" dirty="0">
              <a:solidFill>
                <a:schemeClr val="tx1"/>
              </a:solidFill>
            </a:endParaRPr>
          </a:p>
        </p:txBody>
      </p:sp>
      <p:sp>
        <p:nvSpPr>
          <p:cNvPr id="65" name="Oval 64"/>
          <p:cNvSpPr/>
          <p:nvPr/>
        </p:nvSpPr>
        <p:spPr>
          <a:xfrm>
            <a:off x="7696200" y="21336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Dave</a:t>
            </a:r>
            <a:endParaRPr lang="en-US" sz="2400" b="0" dirty="0">
              <a:solidFill>
                <a:schemeClr val="tx1"/>
              </a:solidFill>
            </a:endParaRPr>
          </a:p>
        </p:txBody>
      </p:sp>
      <p:cxnSp>
        <p:nvCxnSpPr>
          <p:cNvPr id="67" name="Straight Connector 66"/>
          <p:cNvCxnSpPr>
            <a:stCxn id="5" idx="4"/>
            <a:endCxn id="13" idx="0"/>
          </p:cNvCxnSpPr>
          <p:nvPr/>
        </p:nvCxnSpPr>
        <p:spPr>
          <a:xfrm>
            <a:off x="914400" y="3095628"/>
            <a:ext cx="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 idx="4"/>
            <a:endCxn id="13" idx="0"/>
          </p:cNvCxnSpPr>
          <p:nvPr/>
        </p:nvCxnSpPr>
        <p:spPr>
          <a:xfrm flipH="1">
            <a:off x="914400" y="3095627"/>
            <a:ext cx="1212850"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 idx="4"/>
            <a:endCxn id="16" idx="0"/>
          </p:cNvCxnSpPr>
          <p:nvPr/>
        </p:nvCxnSpPr>
        <p:spPr>
          <a:xfrm>
            <a:off x="2127250" y="3095627"/>
            <a:ext cx="2416175"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 idx="4"/>
            <a:endCxn id="14" idx="0"/>
          </p:cNvCxnSpPr>
          <p:nvPr/>
        </p:nvCxnSpPr>
        <p:spPr>
          <a:xfrm flipH="1">
            <a:off x="2124075" y="3095628"/>
            <a:ext cx="121602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 idx="4"/>
            <a:endCxn id="15" idx="0"/>
          </p:cNvCxnSpPr>
          <p:nvPr/>
        </p:nvCxnSpPr>
        <p:spPr>
          <a:xfrm flipH="1">
            <a:off x="3333750" y="3095626"/>
            <a:ext cx="121920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 idx="4"/>
            <a:endCxn id="18" idx="0"/>
          </p:cNvCxnSpPr>
          <p:nvPr/>
        </p:nvCxnSpPr>
        <p:spPr>
          <a:xfrm>
            <a:off x="4552950" y="3095626"/>
            <a:ext cx="120015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9" idx="4"/>
            <a:endCxn id="18" idx="0"/>
          </p:cNvCxnSpPr>
          <p:nvPr/>
        </p:nvCxnSpPr>
        <p:spPr>
          <a:xfrm flipH="1">
            <a:off x="5753100" y="3095628"/>
            <a:ext cx="1270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 idx="4"/>
            <a:endCxn id="20" idx="0"/>
          </p:cNvCxnSpPr>
          <p:nvPr/>
        </p:nvCxnSpPr>
        <p:spPr>
          <a:xfrm>
            <a:off x="5765800" y="3095628"/>
            <a:ext cx="119697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21" idx="4"/>
            <a:endCxn id="18" idx="0"/>
          </p:cNvCxnSpPr>
          <p:nvPr/>
        </p:nvCxnSpPr>
        <p:spPr>
          <a:xfrm flipH="1">
            <a:off x="5753100" y="3095628"/>
            <a:ext cx="122555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5" idx="4"/>
            <a:endCxn id="19" idx="0"/>
          </p:cNvCxnSpPr>
          <p:nvPr/>
        </p:nvCxnSpPr>
        <p:spPr>
          <a:xfrm>
            <a:off x="8191500" y="3095626"/>
            <a:ext cx="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26688" y="5324475"/>
            <a:ext cx="375424" cy="461665"/>
          </a:xfrm>
          <a:prstGeom prst="rect">
            <a:avLst/>
          </a:prstGeom>
          <a:noFill/>
        </p:spPr>
        <p:txBody>
          <a:bodyPr wrap="none" rtlCol="0">
            <a:spAutoFit/>
          </a:bodyPr>
          <a:lstStyle/>
          <a:p>
            <a:pPr algn="ctr"/>
            <a:r>
              <a:rPr lang="en-US" b="0" dirty="0">
                <a:latin typeface="+mj-lt"/>
              </a:rPr>
              <a:t>1</a:t>
            </a:r>
          </a:p>
        </p:txBody>
      </p:sp>
      <p:sp>
        <p:nvSpPr>
          <p:cNvPr id="30" name="TextBox 29"/>
          <p:cNvSpPr txBox="1"/>
          <p:nvPr/>
        </p:nvSpPr>
        <p:spPr>
          <a:xfrm>
            <a:off x="1936364" y="5324475"/>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1" name="TextBox 30"/>
          <p:cNvSpPr txBox="1"/>
          <p:nvPr/>
        </p:nvSpPr>
        <p:spPr>
          <a:xfrm>
            <a:off x="3146038" y="5334000"/>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2" name="TextBox 31"/>
          <p:cNvSpPr txBox="1"/>
          <p:nvPr/>
        </p:nvSpPr>
        <p:spPr>
          <a:xfrm>
            <a:off x="4365238" y="5334000"/>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3" name="TextBox 32"/>
          <p:cNvSpPr txBox="1"/>
          <p:nvPr/>
        </p:nvSpPr>
        <p:spPr>
          <a:xfrm>
            <a:off x="5565388" y="5336232"/>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4" name="TextBox 33"/>
          <p:cNvSpPr txBox="1"/>
          <p:nvPr/>
        </p:nvSpPr>
        <p:spPr>
          <a:xfrm>
            <a:off x="6775063" y="5336232"/>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5" name="TextBox 34"/>
          <p:cNvSpPr txBox="1"/>
          <p:nvPr/>
        </p:nvSpPr>
        <p:spPr>
          <a:xfrm>
            <a:off x="7984738" y="5336232"/>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6" name="TextBox 35"/>
          <p:cNvSpPr txBox="1"/>
          <p:nvPr/>
        </p:nvSpPr>
        <p:spPr>
          <a:xfrm>
            <a:off x="611465" y="5797897"/>
            <a:ext cx="5376985" cy="461665"/>
          </a:xfrm>
          <a:prstGeom prst="rect">
            <a:avLst/>
          </a:prstGeom>
          <a:noFill/>
        </p:spPr>
        <p:txBody>
          <a:bodyPr wrap="none" rtlCol="0">
            <a:spAutoFit/>
          </a:bodyPr>
          <a:lstStyle/>
          <a:p>
            <a:r>
              <a:rPr lang="en-US" sz="2400" b="1" dirty="0" smtClean="0">
                <a:solidFill>
                  <a:srgbClr val="0000FF"/>
                </a:solidFill>
                <a:latin typeface="+mn-lt"/>
              </a:rPr>
              <a:t>Initially, we believe in each claim equally</a:t>
            </a:r>
            <a:endParaRPr lang="en-US" sz="2400" b="1" dirty="0">
              <a:solidFill>
                <a:srgbClr val="0000FF"/>
              </a:solidFill>
              <a:latin typeface="+mn-lt"/>
            </a:endParaRPr>
          </a:p>
        </p:txBody>
      </p:sp>
      <p:sp>
        <p:nvSpPr>
          <p:cNvPr id="37" name="TextBox 36"/>
          <p:cNvSpPr txBox="1"/>
          <p:nvPr/>
        </p:nvSpPr>
        <p:spPr>
          <a:xfrm>
            <a:off x="419099" y="1148060"/>
            <a:ext cx="5268237" cy="461665"/>
          </a:xfrm>
          <a:prstGeom prst="rect">
            <a:avLst/>
          </a:prstGeom>
          <a:noFill/>
        </p:spPr>
        <p:txBody>
          <a:bodyPr wrap="none" rtlCol="0">
            <a:spAutoFit/>
          </a:bodyPr>
          <a:lstStyle/>
          <a:p>
            <a:r>
              <a:rPr lang="en-US" sz="2400" b="1" dirty="0">
                <a:solidFill>
                  <a:srgbClr val="008000"/>
                </a:solidFill>
              </a:rPr>
              <a:t>Let’s try a simple fact-finder, Sums</a:t>
            </a:r>
          </a:p>
        </p:txBody>
      </p:sp>
    </p:spTree>
    <p:extLst>
      <p:ext uri="{BB962C8B-B14F-4D97-AF65-F5344CB8AC3E}">
        <p14:creationId xmlns:p14="http://schemas.microsoft.com/office/powerpoint/2010/main" val="1191889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31"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54288">
            <a:off x="387364" y="1114557"/>
            <a:ext cx="5473672" cy="5127967"/>
          </a:xfrm>
          <a:prstGeom prst="rect">
            <a:avLst/>
          </a:prstGeom>
          <a:ln>
            <a:solidFill>
              <a:schemeClr val="tx1"/>
            </a:solidFill>
          </a:ln>
        </p:spPr>
      </p:pic>
      <p:sp>
        <p:nvSpPr>
          <p:cNvPr id="2" name="Title 1"/>
          <p:cNvSpPr>
            <a:spLocks noGrp="1"/>
          </p:cNvSpPr>
          <p:nvPr>
            <p:ph type="title"/>
          </p:nvPr>
        </p:nvSpPr>
        <p:spPr>
          <a:xfrm>
            <a:off x="152400" y="457200"/>
            <a:ext cx="8610600" cy="533400"/>
          </a:xfrm>
        </p:spPr>
        <p:txBody>
          <a:bodyPr/>
          <a:lstStyle/>
          <a:p>
            <a:r>
              <a:rPr lang="en-US" dirty="0" smtClean="0">
                <a:solidFill>
                  <a:srgbClr val="0000FF"/>
                </a:solidFill>
              </a:rPr>
              <a:t>Information</a:t>
            </a:r>
            <a:r>
              <a:rPr lang="en-US" dirty="0" smtClean="0"/>
              <a:t> can still be trustworthy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612" y="1371600"/>
            <a:ext cx="6029325" cy="2197924"/>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2142">
            <a:off x="3106407" y="3717074"/>
            <a:ext cx="5861491" cy="2429161"/>
          </a:xfrm>
          <a:prstGeom prst="rect">
            <a:avLst/>
          </a:prstGeom>
          <a:ln>
            <a:solidFill>
              <a:schemeClr val="tx1"/>
            </a:solidFill>
          </a:ln>
        </p:spPr>
      </p:pic>
      <p:sp>
        <p:nvSpPr>
          <p:cNvPr id="7" name="TextBox 6"/>
          <p:cNvSpPr txBox="1"/>
          <p:nvPr/>
        </p:nvSpPr>
        <p:spPr>
          <a:xfrm>
            <a:off x="93338" y="3963033"/>
            <a:ext cx="6078862" cy="954107"/>
          </a:xfrm>
          <a:prstGeom prst="rect">
            <a:avLst/>
          </a:prstGeom>
          <a:solidFill>
            <a:schemeClr val="bg1">
              <a:alpha val="80000"/>
            </a:schemeClr>
          </a:solidFill>
          <a:ln w="25400">
            <a:solidFill>
              <a:srgbClr val="FF0000"/>
            </a:solidFill>
            <a:prstDash val="dash"/>
          </a:ln>
        </p:spPr>
        <p:txBody>
          <a:bodyPr wrap="square" rtlCol="0">
            <a:spAutoFit/>
          </a:bodyPr>
          <a:lstStyle/>
          <a:p>
            <a:pPr algn="ctr"/>
            <a:r>
              <a:rPr lang="en-US" sz="2800" b="1" dirty="0" smtClean="0">
                <a:solidFill>
                  <a:srgbClr val="FF0000"/>
                </a:solidFill>
              </a:rPr>
              <a:t>Sources may not be “reputed”, but information can still be trusted.</a:t>
            </a:r>
            <a:endParaRPr lang="en-US" sz="2800" b="1" dirty="0">
              <a:solidFill>
                <a:srgbClr val="FF0000"/>
              </a:solidFill>
            </a:endParaRPr>
          </a:p>
        </p:txBody>
      </p:sp>
    </p:spTree>
    <p:extLst>
      <p:ext uri="{BB962C8B-B14F-4D97-AF65-F5344CB8AC3E}">
        <p14:creationId xmlns:p14="http://schemas.microsoft.com/office/powerpoint/2010/main" val="28981776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Sums at Iteration 1A</a:t>
            </a:r>
            <a:endParaRPr lang="en-US" dirty="0"/>
          </a:p>
        </p:txBody>
      </p:sp>
      <p:sp>
        <p:nvSpPr>
          <p:cNvPr id="4" name="Slide Number Placeholder 3"/>
          <p:cNvSpPr>
            <a:spLocks noGrp="1"/>
          </p:cNvSpPr>
          <p:nvPr>
            <p:ph type="sldNum" sz="quarter" idx="11"/>
          </p:nvPr>
        </p:nvSpPr>
        <p:spPr/>
        <p:txBody>
          <a:bodyPr/>
          <a:lstStyle/>
          <a:p>
            <a:pPr>
              <a:defRPr/>
            </a:pPr>
            <a:fld id="{FE6269B1-1E3F-4FE1-AFB9-A5EF782FDDF4}" type="slidenum">
              <a:rPr lang="en-US" smtClean="0"/>
              <a:pPr>
                <a:defRPr/>
              </a:pPr>
              <a:t>60</a:t>
            </a:fld>
            <a:endParaRPr lang="en-US" dirty="0"/>
          </a:p>
        </p:txBody>
      </p:sp>
      <p:sp>
        <p:nvSpPr>
          <p:cNvPr id="5" name="Oval 4"/>
          <p:cNvSpPr/>
          <p:nvPr/>
        </p:nvSpPr>
        <p:spPr>
          <a:xfrm>
            <a:off x="4191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John</a:t>
            </a:r>
            <a:endParaRPr lang="en-US" sz="2400" b="0" dirty="0">
              <a:solidFill>
                <a:schemeClr val="tx1"/>
              </a:solidFill>
            </a:endParaRPr>
          </a:p>
        </p:txBody>
      </p:sp>
      <p:sp>
        <p:nvSpPr>
          <p:cNvPr id="6" name="Oval 5"/>
          <p:cNvSpPr/>
          <p:nvPr/>
        </p:nvSpPr>
        <p:spPr>
          <a:xfrm>
            <a:off x="1631950" y="2133601"/>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Sarah</a:t>
            </a:r>
            <a:endParaRPr lang="en-US" sz="2400" b="0" dirty="0">
              <a:solidFill>
                <a:schemeClr val="tx1"/>
              </a:solidFill>
            </a:endParaRPr>
          </a:p>
        </p:txBody>
      </p:sp>
      <p:sp>
        <p:nvSpPr>
          <p:cNvPr id="7" name="Oval 6"/>
          <p:cNvSpPr/>
          <p:nvPr/>
        </p:nvSpPr>
        <p:spPr>
          <a:xfrm>
            <a:off x="28448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Kevin</a:t>
            </a:r>
            <a:endParaRPr lang="en-US" sz="2400" b="0" dirty="0">
              <a:solidFill>
                <a:schemeClr val="tx1"/>
              </a:solidFill>
            </a:endParaRPr>
          </a:p>
        </p:txBody>
      </p:sp>
      <p:sp>
        <p:nvSpPr>
          <p:cNvPr id="8" name="Oval 7"/>
          <p:cNvSpPr/>
          <p:nvPr/>
        </p:nvSpPr>
        <p:spPr>
          <a:xfrm>
            <a:off x="4057650" y="21336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Jill</a:t>
            </a:r>
            <a:endParaRPr lang="en-US" sz="2400" b="0" dirty="0">
              <a:solidFill>
                <a:schemeClr val="tx1"/>
              </a:solidFill>
            </a:endParaRPr>
          </a:p>
        </p:txBody>
      </p:sp>
      <p:sp>
        <p:nvSpPr>
          <p:cNvPr id="9" name="Oval 8"/>
          <p:cNvSpPr/>
          <p:nvPr/>
        </p:nvSpPr>
        <p:spPr>
          <a:xfrm>
            <a:off x="52705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Sam</a:t>
            </a:r>
            <a:endParaRPr lang="en-US" sz="2400" b="0" dirty="0">
              <a:solidFill>
                <a:schemeClr val="tx1"/>
              </a:solidFill>
            </a:endParaRPr>
          </a:p>
        </p:txBody>
      </p:sp>
      <p:sp>
        <p:nvSpPr>
          <p:cNvPr id="13" name="Oval 12"/>
          <p:cNvSpPr/>
          <p:nvPr/>
        </p:nvSpPr>
        <p:spPr>
          <a:xfrm>
            <a:off x="4191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8/20/47</a:t>
            </a:r>
            <a:endParaRPr lang="en-US" sz="1800" b="1" dirty="0">
              <a:solidFill>
                <a:schemeClr val="tx1"/>
              </a:solidFill>
            </a:endParaRPr>
          </a:p>
        </p:txBody>
      </p:sp>
      <p:sp>
        <p:nvSpPr>
          <p:cNvPr id="14" name="Oval 13"/>
          <p:cNvSpPr/>
          <p:nvPr/>
        </p:nvSpPr>
        <p:spPr>
          <a:xfrm>
            <a:off x="162877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8/31/46</a:t>
            </a:r>
            <a:endParaRPr lang="en-US" sz="1800" b="1" dirty="0">
              <a:solidFill>
                <a:schemeClr val="tx1"/>
              </a:solidFill>
            </a:endParaRPr>
          </a:p>
        </p:txBody>
      </p:sp>
      <p:sp>
        <p:nvSpPr>
          <p:cNvPr id="15" name="Oval 14"/>
          <p:cNvSpPr/>
          <p:nvPr/>
        </p:nvSpPr>
        <p:spPr>
          <a:xfrm>
            <a:off x="283845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8/19/46</a:t>
            </a:r>
            <a:endParaRPr lang="en-US" sz="1800" b="1" dirty="0">
              <a:solidFill>
                <a:schemeClr val="tx1"/>
              </a:solidFill>
            </a:endParaRPr>
          </a:p>
        </p:txBody>
      </p:sp>
      <p:sp>
        <p:nvSpPr>
          <p:cNvPr id="16" name="Oval 15"/>
          <p:cNvSpPr/>
          <p:nvPr/>
        </p:nvSpPr>
        <p:spPr>
          <a:xfrm>
            <a:off x="404812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4/31/47</a:t>
            </a:r>
            <a:endParaRPr lang="en-US" sz="1800" b="1" dirty="0">
              <a:solidFill>
                <a:schemeClr val="tx1"/>
              </a:solidFill>
            </a:endParaRPr>
          </a:p>
        </p:txBody>
      </p:sp>
      <p:sp>
        <p:nvSpPr>
          <p:cNvPr id="18" name="Oval 17"/>
          <p:cNvSpPr/>
          <p:nvPr/>
        </p:nvSpPr>
        <p:spPr>
          <a:xfrm>
            <a:off x="52578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7/6/46</a:t>
            </a:r>
            <a:endParaRPr lang="en-US" sz="1800" b="1" dirty="0">
              <a:solidFill>
                <a:schemeClr val="tx1"/>
              </a:solidFill>
            </a:endParaRPr>
          </a:p>
        </p:txBody>
      </p:sp>
      <p:sp>
        <p:nvSpPr>
          <p:cNvPr id="19" name="Oval 18"/>
          <p:cNvSpPr/>
          <p:nvPr/>
        </p:nvSpPr>
        <p:spPr>
          <a:xfrm>
            <a:off x="76962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2/14/61</a:t>
            </a:r>
            <a:endParaRPr lang="en-US" sz="1800" b="1" dirty="0">
              <a:solidFill>
                <a:schemeClr val="tx1"/>
              </a:solidFill>
            </a:endParaRPr>
          </a:p>
        </p:txBody>
      </p:sp>
      <p:sp>
        <p:nvSpPr>
          <p:cNvPr id="20" name="Oval 19"/>
          <p:cNvSpPr/>
          <p:nvPr/>
        </p:nvSpPr>
        <p:spPr>
          <a:xfrm>
            <a:off x="646747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8/4/61</a:t>
            </a:r>
            <a:endParaRPr lang="en-US" sz="1800" b="1" dirty="0">
              <a:solidFill>
                <a:schemeClr val="tx1"/>
              </a:solidFill>
            </a:endParaRPr>
          </a:p>
        </p:txBody>
      </p:sp>
      <p:sp>
        <p:nvSpPr>
          <p:cNvPr id="21" name="Oval 20"/>
          <p:cNvSpPr/>
          <p:nvPr/>
        </p:nvSpPr>
        <p:spPr>
          <a:xfrm>
            <a:off x="648335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Lilly</a:t>
            </a:r>
            <a:endParaRPr lang="en-US" sz="2400" b="0" dirty="0">
              <a:solidFill>
                <a:schemeClr val="tx1"/>
              </a:solidFill>
            </a:endParaRPr>
          </a:p>
        </p:txBody>
      </p:sp>
      <p:sp>
        <p:nvSpPr>
          <p:cNvPr id="65" name="Oval 64"/>
          <p:cNvSpPr/>
          <p:nvPr/>
        </p:nvSpPr>
        <p:spPr>
          <a:xfrm>
            <a:off x="7696200" y="21336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Dave</a:t>
            </a:r>
            <a:endParaRPr lang="en-US" sz="2400" b="0" dirty="0">
              <a:solidFill>
                <a:schemeClr val="tx1"/>
              </a:solidFill>
            </a:endParaRPr>
          </a:p>
        </p:txBody>
      </p:sp>
      <p:cxnSp>
        <p:nvCxnSpPr>
          <p:cNvPr id="67" name="Straight Connector 66"/>
          <p:cNvCxnSpPr>
            <a:stCxn id="5" idx="4"/>
            <a:endCxn id="13" idx="0"/>
          </p:cNvCxnSpPr>
          <p:nvPr/>
        </p:nvCxnSpPr>
        <p:spPr>
          <a:xfrm>
            <a:off x="914400" y="3095628"/>
            <a:ext cx="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 idx="4"/>
            <a:endCxn id="13" idx="0"/>
          </p:cNvCxnSpPr>
          <p:nvPr/>
        </p:nvCxnSpPr>
        <p:spPr>
          <a:xfrm flipH="1">
            <a:off x="914400" y="3095627"/>
            <a:ext cx="1212850"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 idx="4"/>
            <a:endCxn id="16" idx="0"/>
          </p:cNvCxnSpPr>
          <p:nvPr/>
        </p:nvCxnSpPr>
        <p:spPr>
          <a:xfrm>
            <a:off x="2127250" y="3095627"/>
            <a:ext cx="2416175"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 idx="4"/>
            <a:endCxn id="14" idx="0"/>
          </p:cNvCxnSpPr>
          <p:nvPr/>
        </p:nvCxnSpPr>
        <p:spPr>
          <a:xfrm flipH="1">
            <a:off x="2124075" y="3095628"/>
            <a:ext cx="121602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 idx="4"/>
            <a:endCxn id="15" idx="0"/>
          </p:cNvCxnSpPr>
          <p:nvPr/>
        </p:nvCxnSpPr>
        <p:spPr>
          <a:xfrm flipH="1">
            <a:off x="3333750" y="3095626"/>
            <a:ext cx="121920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 idx="4"/>
            <a:endCxn id="18" idx="0"/>
          </p:cNvCxnSpPr>
          <p:nvPr/>
        </p:nvCxnSpPr>
        <p:spPr>
          <a:xfrm>
            <a:off x="4552950" y="3095626"/>
            <a:ext cx="120015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9" idx="4"/>
            <a:endCxn id="18" idx="0"/>
          </p:cNvCxnSpPr>
          <p:nvPr/>
        </p:nvCxnSpPr>
        <p:spPr>
          <a:xfrm flipH="1">
            <a:off x="5753100" y="3095628"/>
            <a:ext cx="1270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 idx="4"/>
            <a:endCxn id="20" idx="0"/>
          </p:cNvCxnSpPr>
          <p:nvPr/>
        </p:nvCxnSpPr>
        <p:spPr>
          <a:xfrm>
            <a:off x="5765800" y="3095628"/>
            <a:ext cx="119697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21" idx="4"/>
            <a:endCxn id="18" idx="0"/>
          </p:cNvCxnSpPr>
          <p:nvPr/>
        </p:nvCxnSpPr>
        <p:spPr>
          <a:xfrm flipH="1">
            <a:off x="5753100" y="3095628"/>
            <a:ext cx="122555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5" idx="4"/>
            <a:endCxn id="19" idx="0"/>
          </p:cNvCxnSpPr>
          <p:nvPr/>
        </p:nvCxnSpPr>
        <p:spPr>
          <a:xfrm>
            <a:off x="8191500" y="3095626"/>
            <a:ext cx="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9099" y="1148060"/>
            <a:ext cx="8268802" cy="461665"/>
          </a:xfrm>
          <a:prstGeom prst="rect">
            <a:avLst/>
          </a:prstGeom>
          <a:noFill/>
        </p:spPr>
        <p:txBody>
          <a:bodyPr wrap="none" rtlCol="0">
            <a:spAutoFit/>
          </a:bodyPr>
          <a:lstStyle/>
          <a:p>
            <a:r>
              <a:rPr lang="en-US" sz="2400" b="1" dirty="0" smtClean="0">
                <a:solidFill>
                  <a:srgbClr val="008000"/>
                </a:solidFill>
                <a:latin typeface="+mn-lt"/>
              </a:rPr>
              <a:t>The trustworthiness of a source is the sum of belief in its claims</a:t>
            </a:r>
            <a:endParaRPr lang="en-US" sz="2400" b="1" dirty="0">
              <a:solidFill>
                <a:srgbClr val="008000"/>
              </a:solidFill>
              <a:latin typeface="+mn-lt"/>
            </a:endParaRPr>
          </a:p>
        </p:txBody>
      </p:sp>
      <p:sp>
        <p:nvSpPr>
          <p:cNvPr id="3" name="TextBox 2"/>
          <p:cNvSpPr txBox="1"/>
          <p:nvPr/>
        </p:nvSpPr>
        <p:spPr>
          <a:xfrm>
            <a:off x="726688" y="5324475"/>
            <a:ext cx="375424" cy="461665"/>
          </a:xfrm>
          <a:prstGeom prst="rect">
            <a:avLst/>
          </a:prstGeom>
          <a:noFill/>
        </p:spPr>
        <p:txBody>
          <a:bodyPr wrap="none" rtlCol="0">
            <a:spAutoFit/>
          </a:bodyPr>
          <a:lstStyle/>
          <a:p>
            <a:pPr algn="ctr"/>
            <a:r>
              <a:rPr lang="en-US" b="0" dirty="0">
                <a:latin typeface="+mj-lt"/>
              </a:rPr>
              <a:t>1</a:t>
            </a:r>
          </a:p>
        </p:txBody>
      </p:sp>
      <p:sp>
        <p:nvSpPr>
          <p:cNvPr id="30" name="TextBox 29"/>
          <p:cNvSpPr txBox="1"/>
          <p:nvPr/>
        </p:nvSpPr>
        <p:spPr>
          <a:xfrm>
            <a:off x="1936364" y="5324475"/>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1" name="TextBox 30"/>
          <p:cNvSpPr txBox="1"/>
          <p:nvPr/>
        </p:nvSpPr>
        <p:spPr>
          <a:xfrm>
            <a:off x="3146038" y="5334000"/>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2" name="TextBox 31"/>
          <p:cNvSpPr txBox="1"/>
          <p:nvPr/>
        </p:nvSpPr>
        <p:spPr>
          <a:xfrm>
            <a:off x="4365238" y="5334000"/>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3" name="TextBox 32"/>
          <p:cNvSpPr txBox="1"/>
          <p:nvPr/>
        </p:nvSpPr>
        <p:spPr>
          <a:xfrm>
            <a:off x="5565388" y="5336232"/>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4" name="TextBox 33"/>
          <p:cNvSpPr txBox="1"/>
          <p:nvPr/>
        </p:nvSpPr>
        <p:spPr>
          <a:xfrm>
            <a:off x="6775063" y="5336232"/>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5" name="TextBox 34"/>
          <p:cNvSpPr txBox="1"/>
          <p:nvPr/>
        </p:nvSpPr>
        <p:spPr>
          <a:xfrm>
            <a:off x="7984738" y="5336232"/>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8" name="TextBox 37"/>
          <p:cNvSpPr txBox="1"/>
          <p:nvPr/>
        </p:nvSpPr>
        <p:spPr>
          <a:xfrm>
            <a:off x="726688" y="1595139"/>
            <a:ext cx="375424" cy="461665"/>
          </a:xfrm>
          <a:prstGeom prst="rect">
            <a:avLst/>
          </a:prstGeom>
          <a:noFill/>
        </p:spPr>
        <p:txBody>
          <a:bodyPr wrap="none" rtlCol="0">
            <a:spAutoFit/>
          </a:bodyPr>
          <a:lstStyle/>
          <a:p>
            <a:pPr algn="ctr"/>
            <a:r>
              <a:rPr lang="en-US" b="0" dirty="0">
                <a:latin typeface="+mj-lt"/>
              </a:rPr>
              <a:t>1</a:t>
            </a:r>
          </a:p>
        </p:txBody>
      </p:sp>
      <p:sp>
        <p:nvSpPr>
          <p:cNvPr id="39" name="TextBox 38"/>
          <p:cNvSpPr txBox="1"/>
          <p:nvPr/>
        </p:nvSpPr>
        <p:spPr>
          <a:xfrm>
            <a:off x="1936364" y="1595139"/>
            <a:ext cx="375423" cy="461665"/>
          </a:xfrm>
          <a:prstGeom prst="rect">
            <a:avLst/>
          </a:prstGeom>
          <a:noFill/>
        </p:spPr>
        <p:txBody>
          <a:bodyPr wrap="none" rtlCol="0">
            <a:spAutoFit/>
          </a:bodyPr>
          <a:lstStyle/>
          <a:p>
            <a:pPr algn="ctr"/>
            <a:r>
              <a:rPr lang="en-US" b="0" dirty="0" smtClean="0">
                <a:latin typeface="+mj-lt"/>
              </a:rPr>
              <a:t>2</a:t>
            </a:r>
            <a:endParaRPr lang="en-US" b="0" dirty="0">
              <a:latin typeface="+mj-lt"/>
            </a:endParaRPr>
          </a:p>
        </p:txBody>
      </p:sp>
      <p:sp>
        <p:nvSpPr>
          <p:cNvPr id="40" name="TextBox 39"/>
          <p:cNvSpPr txBox="1"/>
          <p:nvPr/>
        </p:nvSpPr>
        <p:spPr>
          <a:xfrm>
            <a:off x="3146038" y="1604664"/>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41" name="TextBox 40"/>
          <p:cNvSpPr txBox="1"/>
          <p:nvPr/>
        </p:nvSpPr>
        <p:spPr>
          <a:xfrm>
            <a:off x="4365238" y="1604664"/>
            <a:ext cx="375423" cy="461665"/>
          </a:xfrm>
          <a:prstGeom prst="rect">
            <a:avLst/>
          </a:prstGeom>
          <a:noFill/>
        </p:spPr>
        <p:txBody>
          <a:bodyPr wrap="none" rtlCol="0">
            <a:spAutoFit/>
          </a:bodyPr>
          <a:lstStyle/>
          <a:p>
            <a:pPr algn="ctr"/>
            <a:r>
              <a:rPr lang="en-US" b="0" dirty="0" smtClean="0">
                <a:latin typeface="+mj-lt"/>
              </a:rPr>
              <a:t>2</a:t>
            </a:r>
            <a:endParaRPr lang="en-US" b="0" dirty="0">
              <a:latin typeface="+mj-lt"/>
            </a:endParaRPr>
          </a:p>
        </p:txBody>
      </p:sp>
      <p:sp>
        <p:nvSpPr>
          <p:cNvPr id="42" name="TextBox 41"/>
          <p:cNvSpPr txBox="1"/>
          <p:nvPr/>
        </p:nvSpPr>
        <p:spPr>
          <a:xfrm>
            <a:off x="5565388" y="1606896"/>
            <a:ext cx="375423" cy="461665"/>
          </a:xfrm>
          <a:prstGeom prst="rect">
            <a:avLst/>
          </a:prstGeom>
          <a:noFill/>
        </p:spPr>
        <p:txBody>
          <a:bodyPr wrap="none" rtlCol="0">
            <a:spAutoFit/>
          </a:bodyPr>
          <a:lstStyle/>
          <a:p>
            <a:pPr algn="ctr"/>
            <a:r>
              <a:rPr lang="en-US" b="0" dirty="0" smtClean="0">
                <a:latin typeface="+mj-lt"/>
              </a:rPr>
              <a:t>2</a:t>
            </a:r>
            <a:endParaRPr lang="en-US" b="0" dirty="0">
              <a:latin typeface="+mj-lt"/>
            </a:endParaRPr>
          </a:p>
        </p:txBody>
      </p:sp>
      <p:sp>
        <p:nvSpPr>
          <p:cNvPr id="43" name="TextBox 42"/>
          <p:cNvSpPr txBox="1"/>
          <p:nvPr/>
        </p:nvSpPr>
        <p:spPr>
          <a:xfrm>
            <a:off x="6775063" y="1606896"/>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44" name="TextBox 43"/>
          <p:cNvSpPr txBox="1"/>
          <p:nvPr/>
        </p:nvSpPr>
        <p:spPr>
          <a:xfrm>
            <a:off x="7984738" y="1606896"/>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Tree>
    <p:extLst>
      <p:ext uri="{BB962C8B-B14F-4D97-AF65-F5344CB8AC3E}">
        <p14:creationId xmlns:p14="http://schemas.microsoft.com/office/powerpoint/2010/main" val="1785927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Sums at Iteration </a:t>
            </a:r>
            <a:r>
              <a:rPr lang="en-US" dirty="0" smtClean="0"/>
              <a:t>1B</a:t>
            </a:r>
            <a:endParaRPr lang="en-US" dirty="0"/>
          </a:p>
        </p:txBody>
      </p:sp>
      <p:sp>
        <p:nvSpPr>
          <p:cNvPr id="4" name="Slide Number Placeholder 3"/>
          <p:cNvSpPr>
            <a:spLocks noGrp="1"/>
          </p:cNvSpPr>
          <p:nvPr>
            <p:ph type="sldNum" sz="quarter" idx="11"/>
          </p:nvPr>
        </p:nvSpPr>
        <p:spPr/>
        <p:txBody>
          <a:bodyPr/>
          <a:lstStyle/>
          <a:p>
            <a:pPr>
              <a:defRPr/>
            </a:pPr>
            <a:fld id="{FE6269B1-1E3F-4FE1-AFB9-A5EF782FDDF4}" type="slidenum">
              <a:rPr lang="en-US" smtClean="0"/>
              <a:pPr>
                <a:defRPr/>
              </a:pPr>
              <a:t>61</a:t>
            </a:fld>
            <a:endParaRPr lang="en-US" dirty="0"/>
          </a:p>
        </p:txBody>
      </p:sp>
      <p:sp>
        <p:nvSpPr>
          <p:cNvPr id="5" name="Oval 4"/>
          <p:cNvSpPr/>
          <p:nvPr/>
        </p:nvSpPr>
        <p:spPr>
          <a:xfrm>
            <a:off x="4191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John</a:t>
            </a:r>
            <a:endParaRPr lang="en-US" sz="2400" b="0" dirty="0">
              <a:solidFill>
                <a:schemeClr val="tx1"/>
              </a:solidFill>
            </a:endParaRPr>
          </a:p>
        </p:txBody>
      </p:sp>
      <p:sp>
        <p:nvSpPr>
          <p:cNvPr id="6" name="Oval 5"/>
          <p:cNvSpPr/>
          <p:nvPr/>
        </p:nvSpPr>
        <p:spPr>
          <a:xfrm>
            <a:off x="1631950" y="2133601"/>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Sarah</a:t>
            </a:r>
            <a:endParaRPr lang="en-US" sz="2400" b="0" dirty="0">
              <a:solidFill>
                <a:schemeClr val="tx1"/>
              </a:solidFill>
            </a:endParaRPr>
          </a:p>
        </p:txBody>
      </p:sp>
      <p:sp>
        <p:nvSpPr>
          <p:cNvPr id="7" name="Oval 6"/>
          <p:cNvSpPr/>
          <p:nvPr/>
        </p:nvSpPr>
        <p:spPr>
          <a:xfrm>
            <a:off x="28448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Kevin</a:t>
            </a:r>
            <a:endParaRPr lang="en-US" sz="2400" b="0" dirty="0">
              <a:solidFill>
                <a:schemeClr val="tx1"/>
              </a:solidFill>
            </a:endParaRPr>
          </a:p>
        </p:txBody>
      </p:sp>
      <p:sp>
        <p:nvSpPr>
          <p:cNvPr id="8" name="Oval 7"/>
          <p:cNvSpPr/>
          <p:nvPr/>
        </p:nvSpPr>
        <p:spPr>
          <a:xfrm>
            <a:off x="4057650" y="21336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Jill</a:t>
            </a:r>
            <a:endParaRPr lang="en-US" sz="2400" b="0" dirty="0">
              <a:solidFill>
                <a:schemeClr val="tx1"/>
              </a:solidFill>
            </a:endParaRPr>
          </a:p>
        </p:txBody>
      </p:sp>
      <p:sp>
        <p:nvSpPr>
          <p:cNvPr id="9" name="Oval 8"/>
          <p:cNvSpPr/>
          <p:nvPr/>
        </p:nvSpPr>
        <p:spPr>
          <a:xfrm>
            <a:off x="52705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Sam</a:t>
            </a:r>
            <a:endParaRPr lang="en-US" sz="2400" b="0" dirty="0">
              <a:solidFill>
                <a:schemeClr val="tx1"/>
              </a:solidFill>
            </a:endParaRPr>
          </a:p>
        </p:txBody>
      </p:sp>
      <p:sp>
        <p:nvSpPr>
          <p:cNvPr id="13" name="Oval 12"/>
          <p:cNvSpPr/>
          <p:nvPr/>
        </p:nvSpPr>
        <p:spPr>
          <a:xfrm>
            <a:off x="4191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8/20/47</a:t>
            </a:r>
            <a:endParaRPr lang="en-US" sz="1800" b="1" dirty="0">
              <a:solidFill>
                <a:schemeClr val="tx1"/>
              </a:solidFill>
            </a:endParaRPr>
          </a:p>
        </p:txBody>
      </p:sp>
      <p:sp>
        <p:nvSpPr>
          <p:cNvPr id="14" name="Oval 13"/>
          <p:cNvSpPr/>
          <p:nvPr/>
        </p:nvSpPr>
        <p:spPr>
          <a:xfrm>
            <a:off x="162877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8/31/46</a:t>
            </a:r>
            <a:endParaRPr lang="en-US" sz="1800" b="1" dirty="0">
              <a:solidFill>
                <a:schemeClr val="tx1"/>
              </a:solidFill>
            </a:endParaRPr>
          </a:p>
        </p:txBody>
      </p:sp>
      <p:sp>
        <p:nvSpPr>
          <p:cNvPr id="15" name="Oval 14"/>
          <p:cNvSpPr/>
          <p:nvPr/>
        </p:nvSpPr>
        <p:spPr>
          <a:xfrm>
            <a:off x="283845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8/19/46</a:t>
            </a:r>
            <a:endParaRPr lang="en-US" sz="1800" b="1" dirty="0">
              <a:solidFill>
                <a:schemeClr val="tx1"/>
              </a:solidFill>
            </a:endParaRPr>
          </a:p>
        </p:txBody>
      </p:sp>
      <p:sp>
        <p:nvSpPr>
          <p:cNvPr id="16" name="Oval 15"/>
          <p:cNvSpPr/>
          <p:nvPr/>
        </p:nvSpPr>
        <p:spPr>
          <a:xfrm>
            <a:off x="404812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4/31/47</a:t>
            </a:r>
            <a:endParaRPr lang="en-US" sz="1800" b="1" dirty="0">
              <a:solidFill>
                <a:schemeClr val="tx1"/>
              </a:solidFill>
            </a:endParaRPr>
          </a:p>
        </p:txBody>
      </p:sp>
      <p:sp>
        <p:nvSpPr>
          <p:cNvPr id="18" name="Oval 17"/>
          <p:cNvSpPr/>
          <p:nvPr/>
        </p:nvSpPr>
        <p:spPr>
          <a:xfrm>
            <a:off x="52578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7/6/46</a:t>
            </a:r>
            <a:endParaRPr lang="en-US" sz="1800" b="1" dirty="0">
              <a:solidFill>
                <a:schemeClr val="tx1"/>
              </a:solidFill>
            </a:endParaRPr>
          </a:p>
        </p:txBody>
      </p:sp>
      <p:sp>
        <p:nvSpPr>
          <p:cNvPr id="19" name="Oval 18"/>
          <p:cNvSpPr/>
          <p:nvPr/>
        </p:nvSpPr>
        <p:spPr>
          <a:xfrm>
            <a:off x="76962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2/14/61</a:t>
            </a:r>
            <a:endParaRPr lang="en-US" sz="1800" b="1" dirty="0">
              <a:solidFill>
                <a:schemeClr val="tx1"/>
              </a:solidFill>
            </a:endParaRPr>
          </a:p>
        </p:txBody>
      </p:sp>
      <p:sp>
        <p:nvSpPr>
          <p:cNvPr id="20" name="Oval 19"/>
          <p:cNvSpPr/>
          <p:nvPr/>
        </p:nvSpPr>
        <p:spPr>
          <a:xfrm>
            <a:off x="646747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8/4/61</a:t>
            </a:r>
            <a:endParaRPr lang="en-US" sz="1800" b="1" dirty="0">
              <a:solidFill>
                <a:schemeClr val="tx1"/>
              </a:solidFill>
            </a:endParaRPr>
          </a:p>
        </p:txBody>
      </p:sp>
      <p:sp>
        <p:nvSpPr>
          <p:cNvPr id="21" name="Oval 20"/>
          <p:cNvSpPr/>
          <p:nvPr/>
        </p:nvSpPr>
        <p:spPr>
          <a:xfrm>
            <a:off x="648335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Lilly</a:t>
            </a:r>
            <a:endParaRPr lang="en-US" sz="2400" b="0" dirty="0">
              <a:solidFill>
                <a:schemeClr val="tx1"/>
              </a:solidFill>
            </a:endParaRPr>
          </a:p>
        </p:txBody>
      </p:sp>
      <p:sp>
        <p:nvSpPr>
          <p:cNvPr id="65" name="Oval 64"/>
          <p:cNvSpPr/>
          <p:nvPr/>
        </p:nvSpPr>
        <p:spPr>
          <a:xfrm>
            <a:off x="7696200" y="21336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Dave</a:t>
            </a:r>
            <a:endParaRPr lang="en-US" sz="2400" b="0" dirty="0">
              <a:solidFill>
                <a:schemeClr val="tx1"/>
              </a:solidFill>
            </a:endParaRPr>
          </a:p>
        </p:txBody>
      </p:sp>
      <p:cxnSp>
        <p:nvCxnSpPr>
          <p:cNvPr id="67" name="Straight Connector 66"/>
          <p:cNvCxnSpPr>
            <a:stCxn id="5" idx="4"/>
            <a:endCxn id="13" idx="0"/>
          </p:cNvCxnSpPr>
          <p:nvPr/>
        </p:nvCxnSpPr>
        <p:spPr>
          <a:xfrm>
            <a:off x="914400" y="3095628"/>
            <a:ext cx="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 idx="4"/>
            <a:endCxn id="13" idx="0"/>
          </p:cNvCxnSpPr>
          <p:nvPr/>
        </p:nvCxnSpPr>
        <p:spPr>
          <a:xfrm flipH="1">
            <a:off x="914400" y="3095627"/>
            <a:ext cx="1212850"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 idx="4"/>
            <a:endCxn id="16" idx="0"/>
          </p:cNvCxnSpPr>
          <p:nvPr/>
        </p:nvCxnSpPr>
        <p:spPr>
          <a:xfrm>
            <a:off x="2127250" y="3095627"/>
            <a:ext cx="2416175"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 idx="4"/>
            <a:endCxn id="14" idx="0"/>
          </p:cNvCxnSpPr>
          <p:nvPr/>
        </p:nvCxnSpPr>
        <p:spPr>
          <a:xfrm flipH="1">
            <a:off x="2124075" y="3095628"/>
            <a:ext cx="121602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 idx="4"/>
            <a:endCxn id="15" idx="0"/>
          </p:cNvCxnSpPr>
          <p:nvPr/>
        </p:nvCxnSpPr>
        <p:spPr>
          <a:xfrm flipH="1">
            <a:off x="3333750" y="3095626"/>
            <a:ext cx="121920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 idx="4"/>
            <a:endCxn id="18" idx="0"/>
          </p:cNvCxnSpPr>
          <p:nvPr/>
        </p:nvCxnSpPr>
        <p:spPr>
          <a:xfrm>
            <a:off x="4552950" y="3095626"/>
            <a:ext cx="120015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9" idx="4"/>
            <a:endCxn id="18" idx="0"/>
          </p:cNvCxnSpPr>
          <p:nvPr/>
        </p:nvCxnSpPr>
        <p:spPr>
          <a:xfrm flipH="1">
            <a:off x="5753100" y="3095628"/>
            <a:ext cx="1270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 idx="4"/>
            <a:endCxn id="20" idx="0"/>
          </p:cNvCxnSpPr>
          <p:nvPr/>
        </p:nvCxnSpPr>
        <p:spPr>
          <a:xfrm>
            <a:off x="5765800" y="3095628"/>
            <a:ext cx="119697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21" idx="4"/>
            <a:endCxn id="18" idx="0"/>
          </p:cNvCxnSpPr>
          <p:nvPr/>
        </p:nvCxnSpPr>
        <p:spPr>
          <a:xfrm flipH="1">
            <a:off x="5753100" y="3095628"/>
            <a:ext cx="122555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5" idx="4"/>
            <a:endCxn id="19" idx="0"/>
          </p:cNvCxnSpPr>
          <p:nvPr/>
        </p:nvCxnSpPr>
        <p:spPr>
          <a:xfrm>
            <a:off x="8191500" y="3095626"/>
            <a:ext cx="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26688" y="5324475"/>
            <a:ext cx="375424" cy="461665"/>
          </a:xfrm>
          <a:prstGeom prst="rect">
            <a:avLst/>
          </a:prstGeom>
          <a:noFill/>
        </p:spPr>
        <p:txBody>
          <a:bodyPr wrap="none" rtlCol="0">
            <a:spAutoFit/>
          </a:bodyPr>
          <a:lstStyle/>
          <a:p>
            <a:pPr algn="ctr"/>
            <a:r>
              <a:rPr lang="en-US" b="0" dirty="0" smtClean="0">
                <a:latin typeface="+mj-lt"/>
              </a:rPr>
              <a:t>3</a:t>
            </a:r>
            <a:endParaRPr lang="en-US" b="0" dirty="0">
              <a:latin typeface="+mj-lt"/>
            </a:endParaRPr>
          </a:p>
        </p:txBody>
      </p:sp>
      <p:sp>
        <p:nvSpPr>
          <p:cNvPr id="30" name="TextBox 29"/>
          <p:cNvSpPr txBox="1"/>
          <p:nvPr/>
        </p:nvSpPr>
        <p:spPr>
          <a:xfrm>
            <a:off x="1936364" y="5324475"/>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1" name="TextBox 30"/>
          <p:cNvSpPr txBox="1"/>
          <p:nvPr/>
        </p:nvSpPr>
        <p:spPr>
          <a:xfrm>
            <a:off x="3146038" y="5334000"/>
            <a:ext cx="375423" cy="461665"/>
          </a:xfrm>
          <a:prstGeom prst="rect">
            <a:avLst/>
          </a:prstGeom>
          <a:noFill/>
        </p:spPr>
        <p:txBody>
          <a:bodyPr wrap="none" rtlCol="0">
            <a:spAutoFit/>
          </a:bodyPr>
          <a:lstStyle/>
          <a:p>
            <a:pPr algn="ctr"/>
            <a:r>
              <a:rPr lang="en-US" b="0" dirty="0" smtClean="0">
                <a:latin typeface="+mj-lt"/>
              </a:rPr>
              <a:t>2</a:t>
            </a:r>
            <a:endParaRPr lang="en-US" b="0" dirty="0">
              <a:latin typeface="+mj-lt"/>
            </a:endParaRPr>
          </a:p>
        </p:txBody>
      </p:sp>
      <p:sp>
        <p:nvSpPr>
          <p:cNvPr id="32" name="TextBox 31"/>
          <p:cNvSpPr txBox="1"/>
          <p:nvPr/>
        </p:nvSpPr>
        <p:spPr>
          <a:xfrm>
            <a:off x="4365238" y="5334000"/>
            <a:ext cx="375423" cy="461665"/>
          </a:xfrm>
          <a:prstGeom prst="rect">
            <a:avLst/>
          </a:prstGeom>
          <a:noFill/>
        </p:spPr>
        <p:txBody>
          <a:bodyPr wrap="none" rtlCol="0">
            <a:spAutoFit/>
          </a:bodyPr>
          <a:lstStyle/>
          <a:p>
            <a:pPr algn="ctr"/>
            <a:r>
              <a:rPr lang="en-US" b="0" dirty="0" smtClean="0">
                <a:latin typeface="+mj-lt"/>
              </a:rPr>
              <a:t>2</a:t>
            </a:r>
            <a:endParaRPr lang="en-US" b="0" dirty="0">
              <a:latin typeface="+mj-lt"/>
            </a:endParaRPr>
          </a:p>
        </p:txBody>
      </p:sp>
      <p:sp>
        <p:nvSpPr>
          <p:cNvPr id="33" name="TextBox 32"/>
          <p:cNvSpPr txBox="1"/>
          <p:nvPr/>
        </p:nvSpPr>
        <p:spPr>
          <a:xfrm>
            <a:off x="5565388" y="5336232"/>
            <a:ext cx="375423" cy="461665"/>
          </a:xfrm>
          <a:prstGeom prst="rect">
            <a:avLst/>
          </a:prstGeom>
          <a:noFill/>
        </p:spPr>
        <p:txBody>
          <a:bodyPr wrap="none" rtlCol="0">
            <a:spAutoFit/>
          </a:bodyPr>
          <a:lstStyle/>
          <a:p>
            <a:pPr algn="ctr"/>
            <a:r>
              <a:rPr lang="en-US" b="0" dirty="0" smtClean="0">
                <a:latin typeface="+mj-lt"/>
              </a:rPr>
              <a:t>5</a:t>
            </a:r>
            <a:endParaRPr lang="en-US" b="0" dirty="0">
              <a:latin typeface="+mj-lt"/>
            </a:endParaRPr>
          </a:p>
        </p:txBody>
      </p:sp>
      <p:sp>
        <p:nvSpPr>
          <p:cNvPr id="34" name="TextBox 33"/>
          <p:cNvSpPr txBox="1"/>
          <p:nvPr/>
        </p:nvSpPr>
        <p:spPr>
          <a:xfrm>
            <a:off x="6775063" y="5336232"/>
            <a:ext cx="375423" cy="461665"/>
          </a:xfrm>
          <a:prstGeom prst="rect">
            <a:avLst/>
          </a:prstGeom>
          <a:noFill/>
        </p:spPr>
        <p:txBody>
          <a:bodyPr wrap="none" rtlCol="0">
            <a:spAutoFit/>
          </a:bodyPr>
          <a:lstStyle/>
          <a:p>
            <a:pPr algn="ctr"/>
            <a:r>
              <a:rPr lang="en-US" b="0" dirty="0" smtClean="0">
                <a:latin typeface="+mj-lt"/>
              </a:rPr>
              <a:t>2</a:t>
            </a:r>
            <a:endParaRPr lang="en-US" b="0" dirty="0">
              <a:latin typeface="+mj-lt"/>
            </a:endParaRPr>
          </a:p>
        </p:txBody>
      </p:sp>
      <p:sp>
        <p:nvSpPr>
          <p:cNvPr id="35" name="TextBox 34"/>
          <p:cNvSpPr txBox="1"/>
          <p:nvPr/>
        </p:nvSpPr>
        <p:spPr>
          <a:xfrm>
            <a:off x="7984738" y="5336232"/>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8" name="TextBox 37"/>
          <p:cNvSpPr txBox="1"/>
          <p:nvPr/>
        </p:nvSpPr>
        <p:spPr>
          <a:xfrm>
            <a:off x="726688" y="1595139"/>
            <a:ext cx="375424" cy="461665"/>
          </a:xfrm>
          <a:prstGeom prst="rect">
            <a:avLst/>
          </a:prstGeom>
          <a:noFill/>
        </p:spPr>
        <p:txBody>
          <a:bodyPr wrap="none" rtlCol="0">
            <a:spAutoFit/>
          </a:bodyPr>
          <a:lstStyle/>
          <a:p>
            <a:pPr algn="ctr"/>
            <a:r>
              <a:rPr lang="en-US" b="0" dirty="0">
                <a:latin typeface="+mj-lt"/>
              </a:rPr>
              <a:t>1</a:t>
            </a:r>
          </a:p>
        </p:txBody>
      </p:sp>
      <p:sp>
        <p:nvSpPr>
          <p:cNvPr id="39" name="TextBox 38"/>
          <p:cNvSpPr txBox="1"/>
          <p:nvPr/>
        </p:nvSpPr>
        <p:spPr>
          <a:xfrm>
            <a:off x="1936364" y="1595139"/>
            <a:ext cx="375423" cy="461665"/>
          </a:xfrm>
          <a:prstGeom prst="rect">
            <a:avLst/>
          </a:prstGeom>
          <a:noFill/>
        </p:spPr>
        <p:txBody>
          <a:bodyPr wrap="none" rtlCol="0">
            <a:spAutoFit/>
          </a:bodyPr>
          <a:lstStyle/>
          <a:p>
            <a:pPr algn="ctr"/>
            <a:r>
              <a:rPr lang="en-US" b="0" dirty="0" smtClean="0">
                <a:latin typeface="+mj-lt"/>
              </a:rPr>
              <a:t>2</a:t>
            </a:r>
            <a:endParaRPr lang="en-US" b="0" dirty="0">
              <a:latin typeface="+mj-lt"/>
            </a:endParaRPr>
          </a:p>
        </p:txBody>
      </p:sp>
      <p:sp>
        <p:nvSpPr>
          <p:cNvPr id="40" name="TextBox 39"/>
          <p:cNvSpPr txBox="1"/>
          <p:nvPr/>
        </p:nvSpPr>
        <p:spPr>
          <a:xfrm>
            <a:off x="3146038" y="1604664"/>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41" name="TextBox 40"/>
          <p:cNvSpPr txBox="1"/>
          <p:nvPr/>
        </p:nvSpPr>
        <p:spPr>
          <a:xfrm>
            <a:off x="4365238" y="1604664"/>
            <a:ext cx="375423" cy="461665"/>
          </a:xfrm>
          <a:prstGeom prst="rect">
            <a:avLst/>
          </a:prstGeom>
          <a:noFill/>
        </p:spPr>
        <p:txBody>
          <a:bodyPr wrap="none" rtlCol="0">
            <a:spAutoFit/>
          </a:bodyPr>
          <a:lstStyle/>
          <a:p>
            <a:pPr algn="ctr"/>
            <a:r>
              <a:rPr lang="en-US" b="0" dirty="0" smtClean="0">
                <a:latin typeface="+mj-lt"/>
              </a:rPr>
              <a:t>2</a:t>
            </a:r>
            <a:endParaRPr lang="en-US" b="0" dirty="0">
              <a:latin typeface="+mj-lt"/>
            </a:endParaRPr>
          </a:p>
        </p:txBody>
      </p:sp>
      <p:sp>
        <p:nvSpPr>
          <p:cNvPr id="42" name="TextBox 41"/>
          <p:cNvSpPr txBox="1"/>
          <p:nvPr/>
        </p:nvSpPr>
        <p:spPr>
          <a:xfrm>
            <a:off x="5565388" y="1606896"/>
            <a:ext cx="375423" cy="461665"/>
          </a:xfrm>
          <a:prstGeom prst="rect">
            <a:avLst/>
          </a:prstGeom>
          <a:noFill/>
        </p:spPr>
        <p:txBody>
          <a:bodyPr wrap="none" rtlCol="0">
            <a:spAutoFit/>
          </a:bodyPr>
          <a:lstStyle/>
          <a:p>
            <a:pPr algn="ctr"/>
            <a:r>
              <a:rPr lang="en-US" b="0" dirty="0" smtClean="0">
                <a:latin typeface="+mj-lt"/>
              </a:rPr>
              <a:t>2</a:t>
            </a:r>
            <a:endParaRPr lang="en-US" b="0" dirty="0">
              <a:latin typeface="+mj-lt"/>
            </a:endParaRPr>
          </a:p>
        </p:txBody>
      </p:sp>
      <p:sp>
        <p:nvSpPr>
          <p:cNvPr id="43" name="TextBox 42"/>
          <p:cNvSpPr txBox="1"/>
          <p:nvPr/>
        </p:nvSpPr>
        <p:spPr>
          <a:xfrm>
            <a:off x="6775063" y="1606896"/>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44" name="TextBox 43"/>
          <p:cNvSpPr txBox="1"/>
          <p:nvPr/>
        </p:nvSpPr>
        <p:spPr>
          <a:xfrm>
            <a:off x="7984738" y="1606896"/>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45" name="TextBox 44"/>
          <p:cNvSpPr txBox="1"/>
          <p:nvPr/>
        </p:nvSpPr>
        <p:spPr>
          <a:xfrm>
            <a:off x="228600" y="5802362"/>
            <a:ext cx="8809015" cy="461665"/>
          </a:xfrm>
          <a:prstGeom prst="rect">
            <a:avLst/>
          </a:prstGeom>
          <a:noFill/>
        </p:spPr>
        <p:txBody>
          <a:bodyPr wrap="none" rtlCol="0">
            <a:spAutoFit/>
          </a:bodyPr>
          <a:lstStyle/>
          <a:p>
            <a:r>
              <a:rPr lang="en-US" sz="2400" b="1" dirty="0" smtClean="0">
                <a:solidFill>
                  <a:srgbClr val="0000FF"/>
                </a:solidFill>
                <a:latin typeface="+mn-lt"/>
              </a:rPr>
              <a:t>And belief in a claim is the sum of the trustworthiness of its sources</a:t>
            </a:r>
            <a:endParaRPr lang="en-US" sz="2400" b="1" dirty="0">
              <a:solidFill>
                <a:srgbClr val="0000FF"/>
              </a:solidFill>
              <a:latin typeface="+mn-lt"/>
            </a:endParaRPr>
          </a:p>
        </p:txBody>
      </p:sp>
    </p:spTree>
    <p:extLst>
      <p:ext uri="{BB962C8B-B14F-4D97-AF65-F5344CB8AC3E}">
        <p14:creationId xmlns:p14="http://schemas.microsoft.com/office/powerpoint/2010/main" val="419446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Sums at Iteration </a:t>
            </a:r>
            <a:r>
              <a:rPr lang="en-US" dirty="0" smtClean="0"/>
              <a:t>2A</a:t>
            </a:r>
            <a:endParaRPr lang="en-US" dirty="0"/>
          </a:p>
        </p:txBody>
      </p:sp>
      <p:sp>
        <p:nvSpPr>
          <p:cNvPr id="4" name="Slide Number Placeholder 3"/>
          <p:cNvSpPr>
            <a:spLocks noGrp="1"/>
          </p:cNvSpPr>
          <p:nvPr>
            <p:ph type="sldNum" sz="quarter" idx="11"/>
          </p:nvPr>
        </p:nvSpPr>
        <p:spPr/>
        <p:txBody>
          <a:bodyPr/>
          <a:lstStyle/>
          <a:p>
            <a:pPr>
              <a:defRPr/>
            </a:pPr>
            <a:fld id="{FE6269B1-1E3F-4FE1-AFB9-A5EF782FDDF4}" type="slidenum">
              <a:rPr lang="en-US" smtClean="0"/>
              <a:pPr>
                <a:defRPr/>
              </a:pPr>
              <a:t>62</a:t>
            </a:fld>
            <a:endParaRPr lang="en-US" dirty="0"/>
          </a:p>
        </p:txBody>
      </p:sp>
      <p:sp>
        <p:nvSpPr>
          <p:cNvPr id="5" name="Oval 4"/>
          <p:cNvSpPr/>
          <p:nvPr/>
        </p:nvSpPr>
        <p:spPr>
          <a:xfrm>
            <a:off x="4191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John</a:t>
            </a:r>
            <a:endParaRPr lang="en-US" sz="2400" b="0" dirty="0">
              <a:solidFill>
                <a:schemeClr val="tx1"/>
              </a:solidFill>
            </a:endParaRPr>
          </a:p>
        </p:txBody>
      </p:sp>
      <p:sp>
        <p:nvSpPr>
          <p:cNvPr id="6" name="Oval 5"/>
          <p:cNvSpPr/>
          <p:nvPr/>
        </p:nvSpPr>
        <p:spPr>
          <a:xfrm>
            <a:off x="1631950" y="2133601"/>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Sarah</a:t>
            </a:r>
            <a:endParaRPr lang="en-US" sz="2400" b="0" dirty="0">
              <a:solidFill>
                <a:schemeClr val="tx1"/>
              </a:solidFill>
            </a:endParaRPr>
          </a:p>
        </p:txBody>
      </p:sp>
      <p:sp>
        <p:nvSpPr>
          <p:cNvPr id="7" name="Oval 6"/>
          <p:cNvSpPr/>
          <p:nvPr/>
        </p:nvSpPr>
        <p:spPr>
          <a:xfrm>
            <a:off x="28448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Kevin</a:t>
            </a:r>
            <a:endParaRPr lang="en-US" sz="2400" b="0" dirty="0">
              <a:solidFill>
                <a:schemeClr val="tx1"/>
              </a:solidFill>
            </a:endParaRPr>
          </a:p>
        </p:txBody>
      </p:sp>
      <p:sp>
        <p:nvSpPr>
          <p:cNvPr id="8" name="Oval 7"/>
          <p:cNvSpPr/>
          <p:nvPr/>
        </p:nvSpPr>
        <p:spPr>
          <a:xfrm>
            <a:off x="4057650" y="21336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Jill</a:t>
            </a:r>
            <a:endParaRPr lang="en-US" sz="2400" b="0" dirty="0">
              <a:solidFill>
                <a:schemeClr val="tx1"/>
              </a:solidFill>
            </a:endParaRPr>
          </a:p>
        </p:txBody>
      </p:sp>
      <p:sp>
        <p:nvSpPr>
          <p:cNvPr id="9" name="Oval 8"/>
          <p:cNvSpPr/>
          <p:nvPr/>
        </p:nvSpPr>
        <p:spPr>
          <a:xfrm>
            <a:off x="52705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Sam</a:t>
            </a:r>
            <a:endParaRPr lang="en-US" sz="2400" b="0" dirty="0">
              <a:solidFill>
                <a:schemeClr val="tx1"/>
              </a:solidFill>
            </a:endParaRPr>
          </a:p>
        </p:txBody>
      </p:sp>
      <p:sp>
        <p:nvSpPr>
          <p:cNvPr id="13" name="Oval 12"/>
          <p:cNvSpPr/>
          <p:nvPr/>
        </p:nvSpPr>
        <p:spPr>
          <a:xfrm>
            <a:off x="4191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8/20/47</a:t>
            </a:r>
            <a:endParaRPr lang="en-US" sz="1800" b="1" dirty="0">
              <a:solidFill>
                <a:schemeClr val="tx1"/>
              </a:solidFill>
            </a:endParaRPr>
          </a:p>
        </p:txBody>
      </p:sp>
      <p:sp>
        <p:nvSpPr>
          <p:cNvPr id="14" name="Oval 13"/>
          <p:cNvSpPr/>
          <p:nvPr/>
        </p:nvSpPr>
        <p:spPr>
          <a:xfrm>
            <a:off x="162877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8/31/46</a:t>
            </a:r>
            <a:endParaRPr lang="en-US" sz="1800" b="1" dirty="0">
              <a:solidFill>
                <a:schemeClr val="tx1"/>
              </a:solidFill>
            </a:endParaRPr>
          </a:p>
        </p:txBody>
      </p:sp>
      <p:sp>
        <p:nvSpPr>
          <p:cNvPr id="15" name="Oval 14"/>
          <p:cNvSpPr/>
          <p:nvPr/>
        </p:nvSpPr>
        <p:spPr>
          <a:xfrm>
            <a:off x="283845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8/19/46</a:t>
            </a:r>
            <a:endParaRPr lang="en-US" sz="1800" b="1" dirty="0">
              <a:solidFill>
                <a:schemeClr val="tx1"/>
              </a:solidFill>
            </a:endParaRPr>
          </a:p>
        </p:txBody>
      </p:sp>
      <p:sp>
        <p:nvSpPr>
          <p:cNvPr id="16" name="Oval 15"/>
          <p:cNvSpPr/>
          <p:nvPr/>
        </p:nvSpPr>
        <p:spPr>
          <a:xfrm>
            <a:off x="404812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4/31/47</a:t>
            </a:r>
            <a:endParaRPr lang="en-US" sz="1800" b="1" dirty="0">
              <a:solidFill>
                <a:schemeClr val="tx1"/>
              </a:solidFill>
            </a:endParaRPr>
          </a:p>
        </p:txBody>
      </p:sp>
      <p:sp>
        <p:nvSpPr>
          <p:cNvPr id="18" name="Oval 17"/>
          <p:cNvSpPr/>
          <p:nvPr/>
        </p:nvSpPr>
        <p:spPr>
          <a:xfrm>
            <a:off x="52578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7/6/46</a:t>
            </a:r>
            <a:endParaRPr lang="en-US" sz="1800" b="1" dirty="0">
              <a:solidFill>
                <a:schemeClr val="tx1"/>
              </a:solidFill>
            </a:endParaRPr>
          </a:p>
        </p:txBody>
      </p:sp>
      <p:sp>
        <p:nvSpPr>
          <p:cNvPr id="19" name="Oval 18"/>
          <p:cNvSpPr/>
          <p:nvPr/>
        </p:nvSpPr>
        <p:spPr>
          <a:xfrm>
            <a:off x="76962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2/14/61</a:t>
            </a:r>
            <a:endParaRPr lang="en-US" sz="1800" b="1" dirty="0">
              <a:solidFill>
                <a:schemeClr val="tx1"/>
              </a:solidFill>
            </a:endParaRPr>
          </a:p>
        </p:txBody>
      </p:sp>
      <p:sp>
        <p:nvSpPr>
          <p:cNvPr id="20" name="Oval 19"/>
          <p:cNvSpPr/>
          <p:nvPr/>
        </p:nvSpPr>
        <p:spPr>
          <a:xfrm>
            <a:off x="646747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8/4/61</a:t>
            </a:r>
            <a:endParaRPr lang="en-US" sz="1800" b="1" dirty="0">
              <a:solidFill>
                <a:schemeClr val="tx1"/>
              </a:solidFill>
            </a:endParaRPr>
          </a:p>
        </p:txBody>
      </p:sp>
      <p:sp>
        <p:nvSpPr>
          <p:cNvPr id="21" name="Oval 20"/>
          <p:cNvSpPr/>
          <p:nvPr/>
        </p:nvSpPr>
        <p:spPr>
          <a:xfrm>
            <a:off x="648335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Lilly</a:t>
            </a:r>
            <a:endParaRPr lang="en-US" sz="2400" b="0" dirty="0">
              <a:solidFill>
                <a:schemeClr val="tx1"/>
              </a:solidFill>
            </a:endParaRPr>
          </a:p>
        </p:txBody>
      </p:sp>
      <p:sp>
        <p:nvSpPr>
          <p:cNvPr id="65" name="Oval 64"/>
          <p:cNvSpPr/>
          <p:nvPr/>
        </p:nvSpPr>
        <p:spPr>
          <a:xfrm>
            <a:off x="7696200" y="21336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Dave</a:t>
            </a:r>
            <a:endParaRPr lang="en-US" sz="2400" b="0" dirty="0">
              <a:solidFill>
                <a:schemeClr val="tx1"/>
              </a:solidFill>
            </a:endParaRPr>
          </a:p>
        </p:txBody>
      </p:sp>
      <p:cxnSp>
        <p:nvCxnSpPr>
          <p:cNvPr id="67" name="Straight Connector 66"/>
          <p:cNvCxnSpPr>
            <a:stCxn id="5" idx="4"/>
            <a:endCxn id="13" idx="0"/>
          </p:cNvCxnSpPr>
          <p:nvPr/>
        </p:nvCxnSpPr>
        <p:spPr>
          <a:xfrm>
            <a:off x="914400" y="3095628"/>
            <a:ext cx="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 idx="4"/>
            <a:endCxn id="13" idx="0"/>
          </p:cNvCxnSpPr>
          <p:nvPr/>
        </p:nvCxnSpPr>
        <p:spPr>
          <a:xfrm flipH="1">
            <a:off x="914400" y="3095627"/>
            <a:ext cx="1212850"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 idx="4"/>
            <a:endCxn id="16" idx="0"/>
          </p:cNvCxnSpPr>
          <p:nvPr/>
        </p:nvCxnSpPr>
        <p:spPr>
          <a:xfrm>
            <a:off x="2127250" y="3095627"/>
            <a:ext cx="2416175"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 idx="4"/>
            <a:endCxn id="14" idx="0"/>
          </p:cNvCxnSpPr>
          <p:nvPr/>
        </p:nvCxnSpPr>
        <p:spPr>
          <a:xfrm flipH="1">
            <a:off x="2124075" y="3095628"/>
            <a:ext cx="121602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 idx="4"/>
            <a:endCxn id="15" idx="0"/>
          </p:cNvCxnSpPr>
          <p:nvPr/>
        </p:nvCxnSpPr>
        <p:spPr>
          <a:xfrm flipH="1">
            <a:off x="3333750" y="3095626"/>
            <a:ext cx="121920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 idx="4"/>
            <a:endCxn id="18" idx="0"/>
          </p:cNvCxnSpPr>
          <p:nvPr/>
        </p:nvCxnSpPr>
        <p:spPr>
          <a:xfrm>
            <a:off x="4552950" y="3095626"/>
            <a:ext cx="120015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9" idx="4"/>
            <a:endCxn id="18" idx="0"/>
          </p:cNvCxnSpPr>
          <p:nvPr/>
        </p:nvCxnSpPr>
        <p:spPr>
          <a:xfrm flipH="1">
            <a:off x="5753100" y="3095628"/>
            <a:ext cx="1270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 idx="4"/>
            <a:endCxn id="20" idx="0"/>
          </p:cNvCxnSpPr>
          <p:nvPr/>
        </p:nvCxnSpPr>
        <p:spPr>
          <a:xfrm>
            <a:off x="5765800" y="3095628"/>
            <a:ext cx="119697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21" idx="4"/>
            <a:endCxn id="18" idx="0"/>
          </p:cNvCxnSpPr>
          <p:nvPr/>
        </p:nvCxnSpPr>
        <p:spPr>
          <a:xfrm flipH="1">
            <a:off x="5753100" y="3095628"/>
            <a:ext cx="122555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5" idx="4"/>
            <a:endCxn id="19" idx="0"/>
          </p:cNvCxnSpPr>
          <p:nvPr/>
        </p:nvCxnSpPr>
        <p:spPr>
          <a:xfrm>
            <a:off x="8191500" y="3095626"/>
            <a:ext cx="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26688" y="5324475"/>
            <a:ext cx="375424" cy="461665"/>
          </a:xfrm>
          <a:prstGeom prst="rect">
            <a:avLst/>
          </a:prstGeom>
          <a:noFill/>
        </p:spPr>
        <p:txBody>
          <a:bodyPr wrap="none" rtlCol="0">
            <a:spAutoFit/>
          </a:bodyPr>
          <a:lstStyle/>
          <a:p>
            <a:pPr algn="ctr"/>
            <a:r>
              <a:rPr lang="en-US" b="0" dirty="0" smtClean="0">
                <a:latin typeface="+mj-lt"/>
              </a:rPr>
              <a:t>3</a:t>
            </a:r>
            <a:endParaRPr lang="en-US" b="0" dirty="0">
              <a:latin typeface="+mj-lt"/>
            </a:endParaRPr>
          </a:p>
        </p:txBody>
      </p:sp>
      <p:sp>
        <p:nvSpPr>
          <p:cNvPr id="30" name="TextBox 29"/>
          <p:cNvSpPr txBox="1"/>
          <p:nvPr/>
        </p:nvSpPr>
        <p:spPr>
          <a:xfrm>
            <a:off x="1936364" y="5324475"/>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1" name="TextBox 30"/>
          <p:cNvSpPr txBox="1"/>
          <p:nvPr/>
        </p:nvSpPr>
        <p:spPr>
          <a:xfrm>
            <a:off x="3146038" y="5334000"/>
            <a:ext cx="375423" cy="461665"/>
          </a:xfrm>
          <a:prstGeom prst="rect">
            <a:avLst/>
          </a:prstGeom>
          <a:noFill/>
        </p:spPr>
        <p:txBody>
          <a:bodyPr wrap="none" rtlCol="0">
            <a:spAutoFit/>
          </a:bodyPr>
          <a:lstStyle/>
          <a:p>
            <a:pPr algn="ctr"/>
            <a:r>
              <a:rPr lang="en-US" b="0" dirty="0" smtClean="0">
                <a:latin typeface="+mj-lt"/>
              </a:rPr>
              <a:t>2</a:t>
            </a:r>
            <a:endParaRPr lang="en-US" b="0" dirty="0">
              <a:latin typeface="+mj-lt"/>
            </a:endParaRPr>
          </a:p>
        </p:txBody>
      </p:sp>
      <p:sp>
        <p:nvSpPr>
          <p:cNvPr id="32" name="TextBox 31"/>
          <p:cNvSpPr txBox="1"/>
          <p:nvPr/>
        </p:nvSpPr>
        <p:spPr>
          <a:xfrm>
            <a:off x="4365238" y="5334000"/>
            <a:ext cx="375423" cy="461665"/>
          </a:xfrm>
          <a:prstGeom prst="rect">
            <a:avLst/>
          </a:prstGeom>
          <a:noFill/>
        </p:spPr>
        <p:txBody>
          <a:bodyPr wrap="none" rtlCol="0">
            <a:spAutoFit/>
          </a:bodyPr>
          <a:lstStyle/>
          <a:p>
            <a:pPr algn="ctr"/>
            <a:r>
              <a:rPr lang="en-US" b="0" dirty="0" smtClean="0">
                <a:latin typeface="+mj-lt"/>
              </a:rPr>
              <a:t>2</a:t>
            </a:r>
            <a:endParaRPr lang="en-US" b="0" dirty="0">
              <a:latin typeface="+mj-lt"/>
            </a:endParaRPr>
          </a:p>
        </p:txBody>
      </p:sp>
      <p:sp>
        <p:nvSpPr>
          <p:cNvPr id="33" name="TextBox 32"/>
          <p:cNvSpPr txBox="1"/>
          <p:nvPr/>
        </p:nvSpPr>
        <p:spPr>
          <a:xfrm>
            <a:off x="5565388" y="5336232"/>
            <a:ext cx="375423" cy="461665"/>
          </a:xfrm>
          <a:prstGeom prst="rect">
            <a:avLst/>
          </a:prstGeom>
          <a:noFill/>
        </p:spPr>
        <p:txBody>
          <a:bodyPr wrap="none" rtlCol="0">
            <a:spAutoFit/>
          </a:bodyPr>
          <a:lstStyle/>
          <a:p>
            <a:pPr algn="ctr"/>
            <a:r>
              <a:rPr lang="en-US" b="0" dirty="0" smtClean="0">
                <a:latin typeface="+mj-lt"/>
              </a:rPr>
              <a:t>5</a:t>
            </a:r>
            <a:endParaRPr lang="en-US" b="0" dirty="0">
              <a:latin typeface="+mj-lt"/>
            </a:endParaRPr>
          </a:p>
        </p:txBody>
      </p:sp>
      <p:sp>
        <p:nvSpPr>
          <p:cNvPr id="34" name="TextBox 33"/>
          <p:cNvSpPr txBox="1"/>
          <p:nvPr/>
        </p:nvSpPr>
        <p:spPr>
          <a:xfrm>
            <a:off x="6775063" y="5336232"/>
            <a:ext cx="375423" cy="461665"/>
          </a:xfrm>
          <a:prstGeom prst="rect">
            <a:avLst/>
          </a:prstGeom>
          <a:noFill/>
        </p:spPr>
        <p:txBody>
          <a:bodyPr wrap="none" rtlCol="0">
            <a:spAutoFit/>
          </a:bodyPr>
          <a:lstStyle/>
          <a:p>
            <a:pPr algn="ctr"/>
            <a:r>
              <a:rPr lang="en-US" b="0" dirty="0" smtClean="0">
                <a:latin typeface="+mj-lt"/>
              </a:rPr>
              <a:t>2</a:t>
            </a:r>
            <a:endParaRPr lang="en-US" b="0" dirty="0">
              <a:latin typeface="+mj-lt"/>
            </a:endParaRPr>
          </a:p>
        </p:txBody>
      </p:sp>
      <p:sp>
        <p:nvSpPr>
          <p:cNvPr id="35" name="TextBox 34"/>
          <p:cNvSpPr txBox="1"/>
          <p:nvPr/>
        </p:nvSpPr>
        <p:spPr>
          <a:xfrm>
            <a:off x="7984738" y="5336232"/>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8" name="TextBox 37"/>
          <p:cNvSpPr txBox="1"/>
          <p:nvPr/>
        </p:nvSpPr>
        <p:spPr>
          <a:xfrm>
            <a:off x="726688" y="1595139"/>
            <a:ext cx="375424" cy="461665"/>
          </a:xfrm>
          <a:prstGeom prst="rect">
            <a:avLst/>
          </a:prstGeom>
          <a:noFill/>
        </p:spPr>
        <p:txBody>
          <a:bodyPr wrap="none" rtlCol="0">
            <a:spAutoFit/>
          </a:bodyPr>
          <a:lstStyle/>
          <a:p>
            <a:pPr algn="ctr"/>
            <a:r>
              <a:rPr lang="en-US" b="0" dirty="0" smtClean="0">
                <a:latin typeface="+mj-lt"/>
              </a:rPr>
              <a:t>3</a:t>
            </a:r>
            <a:endParaRPr lang="en-US" b="0" dirty="0">
              <a:latin typeface="+mj-lt"/>
            </a:endParaRPr>
          </a:p>
        </p:txBody>
      </p:sp>
      <p:sp>
        <p:nvSpPr>
          <p:cNvPr id="39" name="TextBox 38"/>
          <p:cNvSpPr txBox="1"/>
          <p:nvPr/>
        </p:nvSpPr>
        <p:spPr>
          <a:xfrm>
            <a:off x="1936364" y="1595139"/>
            <a:ext cx="375423" cy="461665"/>
          </a:xfrm>
          <a:prstGeom prst="rect">
            <a:avLst/>
          </a:prstGeom>
          <a:noFill/>
        </p:spPr>
        <p:txBody>
          <a:bodyPr wrap="none" rtlCol="0">
            <a:spAutoFit/>
          </a:bodyPr>
          <a:lstStyle/>
          <a:p>
            <a:pPr algn="ctr"/>
            <a:r>
              <a:rPr lang="en-US" b="0" dirty="0" smtClean="0">
                <a:latin typeface="+mj-lt"/>
              </a:rPr>
              <a:t>5</a:t>
            </a:r>
            <a:endParaRPr lang="en-US" b="0" dirty="0">
              <a:latin typeface="+mj-lt"/>
            </a:endParaRPr>
          </a:p>
        </p:txBody>
      </p:sp>
      <p:sp>
        <p:nvSpPr>
          <p:cNvPr id="40" name="TextBox 39"/>
          <p:cNvSpPr txBox="1"/>
          <p:nvPr/>
        </p:nvSpPr>
        <p:spPr>
          <a:xfrm>
            <a:off x="3146038" y="1604664"/>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41" name="TextBox 40"/>
          <p:cNvSpPr txBox="1"/>
          <p:nvPr/>
        </p:nvSpPr>
        <p:spPr>
          <a:xfrm>
            <a:off x="4365238" y="1604664"/>
            <a:ext cx="375423" cy="461665"/>
          </a:xfrm>
          <a:prstGeom prst="rect">
            <a:avLst/>
          </a:prstGeom>
          <a:noFill/>
        </p:spPr>
        <p:txBody>
          <a:bodyPr wrap="none" rtlCol="0">
            <a:spAutoFit/>
          </a:bodyPr>
          <a:lstStyle/>
          <a:p>
            <a:pPr algn="ctr"/>
            <a:r>
              <a:rPr lang="en-US" b="0" dirty="0" smtClean="0">
                <a:latin typeface="+mj-lt"/>
              </a:rPr>
              <a:t>7</a:t>
            </a:r>
            <a:endParaRPr lang="en-US" b="0" dirty="0">
              <a:latin typeface="+mj-lt"/>
            </a:endParaRPr>
          </a:p>
        </p:txBody>
      </p:sp>
      <p:sp>
        <p:nvSpPr>
          <p:cNvPr id="42" name="TextBox 41"/>
          <p:cNvSpPr txBox="1"/>
          <p:nvPr/>
        </p:nvSpPr>
        <p:spPr>
          <a:xfrm>
            <a:off x="5565388" y="1606896"/>
            <a:ext cx="375423" cy="461665"/>
          </a:xfrm>
          <a:prstGeom prst="rect">
            <a:avLst/>
          </a:prstGeom>
          <a:noFill/>
        </p:spPr>
        <p:txBody>
          <a:bodyPr wrap="none" rtlCol="0">
            <a:spAutoFit/>
          </a:bodyPr>
          <a:lstStyle/>
          <a:p>
            <a:pPr algn="ctr"/>
            <a:r>
              <a:rPr lang="en-US" b="0" dirty="0" smtClean="0">
                <a:latin typeface="+mj-lt"/>
              </a:rPr>
              <a:t>7</a:t>
            </a:r>
            <a:endParaRPr lang="en-US" b="0" dirty="0">
              <a:latin typeface="+mj-lt"/>
            </a:endParaRPr>
          </a:p>
        </p:txBody>
      </p:sp>
      <p:sp>
        <p:nvSpPr>
          <p:cNvPr id="43" name="TextBox 42"/>
          <p:cNvSpPr txBox="1"/>
          <p:nvPr/>
        </p:nvSpPr>
        <p:spPr>
          <a:xfrm>
            <a:off x="6775063" y="1606896"/>
            <a:ext cx="375423" cy="461665"/>
          </a:xfrm>
          <a:prstGeom prst="rect">
            <a:avLst/>
          </a:prstGeom>
          <a:noFill/>
        </p:spPr>
        <p:txBody>
          <a:bodyPr wrap="none" rtlCol="0">
            <a:spAutoFit/>
          </a:bodyPr>
          <a:lstStyle/>
          <a:p>
            <a:pPr algn="ctr"/>
            <a:r>
              <a:rPr lang="en-US" b="0" dirty="0" smtClean="0">
                <a:latin typeface="+mj-lt"/>
              </a:rPr>
              <a:t>5</a:t>
            </a:r>
            <a:endParaRPr lang="en-US" b="0" dirty="0">
              <a:latin typeface="+mj-lt"/>
            </a:endParaRPr>
          </a:p>
        </p:txBody>
      </p:sp>
      <p:sp>
        <p:nvSpPr>
          <p:cNvPr id="44" name="TextBox 43"/>
          <p:cNvSpPr txBox="1"/>
          <p:nvPr/>
        </p:nvSpPr>
        <p:spPr>
          <a:xfrm>
            <a:off x="7984738" y="1606896"/>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46" name="TextBox 45"/>
          <p:cNvSpPr txBox="1"/>
          <p:nvPr/>
        </p:nvSpPr>
        <p:spPr>
          <a:xfrm>
            <a:off x="419099" y="1148060"/>
            <a:ext cx="4258666" cy="461665"/>
          </a:xfrm>
          <a:prstGeom prst="rect">
            <a:avLst/>
          </a:prstGeom>
          <a:noFill/>
        </p:spPr>
        <p:txBody>
          <a:bodyPr wrap="none" rtlCol="0">
            <a:spAutoFit/>
          </a:bodyPr>
          <a:lstStyle/>
          <a:p>
            <a:r>
              <a:rPr lang="en-US" sz="2400" b="1" dirty="0" smtClean="0">
                <a:solidFill>
                  <a:srgbClr val="008000"/>
                </a:solidFill>
                <a:latin typeface="+mn-lt"/>
              </a:rPr>
              <a:t>Now update the sources again…</a:t>
            </a:r>
            <a:endParaRPr lang="en-US" sz="2400" b="1" dirty="0">
              <a:solidFill>
                <a:srgbClr val="008000"/>
              </a:solidFill>
              <a:latin typeface="+mn-lt"/>
            </a:endParaRPr>
          </a:p>
        </p:txBody>
      </p:sp>
    </p:spTree>
    <p:extLst>
      <p:ext uri="{BB962C8B-B14F-4D97-AF65-F5344CB8AC3E}">
        <p14:creationId xmlns:p14="http://schemas.microsoft.com/office/powerpoint/2010/main" val="1524728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Sums at Iteration </a:t>
            </a:r>
            <a:r>
              <a:rPr lang="en-US" dirty="0" smtClean="0"/>
              <a:t>2B</a:t>
            </a:r>
            <a:endParaRPr lang="en-US" dirty="0"/>
          </a:p>
        </p:txBody>
      </p:sp>
      <p:sp>
        <p:nvSpPr>
          <p:cNvPr id="4" name="Slide Number Placeholder 3"/>
          <p:cNvSpPr>
            <a:spLocks noGrp="1"/>
          </p:cNvSpPr>
          <p:nvPr>
            <p:ph type="sldNum" sz="quarter" idx="11"/>
          </p:nvPr>
        </p:nvSpPr>
        <p:spPr/>
        <p:txBody>
          <a:bodyPr/>
          <a:lstStyle/>
          <a:p>
            <a:pPr>
              <a:defRPr/>
            </a:pPr>
            <a:fld id="{FE6269B1-1E3F-4FE1-AFB9-A5EF782FDDF4}" type="slidenum">
              <a:rPr lang="en-US" smtClean="0"/>
              <a:pPr>
                <a:defRPr/>
              </a:pPr>
              <a:t>63</a:t>
            </a:fld>
            <a:endParaRPr lang="en-US" dirty="0"/>
          </a:p>
        </p:txBody>
      </p:sp>
      <p:sp>
        <p:nvSpPr>
          <p:cNvPr id="5" name="Oval 4"/>
          <p:cNvSpPr/>
          <p:nvPr/>
        </p:nvSpPr>
        <p:spPr>
          <a:xfrm>
            <a:off x="4191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John</a:t>
            </a:r>
            <a:endParaRPr lang="en-US" sz="2400" b="0" dirty="0">
              <a:solidFill>
                <a:schemeClr val="tx1"/>
              </a:solidFill>
            </a:endParaRPr>
          </a:p>
        </p:txBody>
      </p:sp>
      <p:sp>
        <p:nvSpPr>
          <p:cNvPr id="6" name="Oval 5"/>
          <p:cNvSpPr/>
          <p:nvPr/>
        </p:nvSpPr>
        <p:spPr>
          <a:xfrm>
            <a:off x="1631950" y="2133601"/>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Sarah</a:t>
            </a:r>
            <a:endParaRPr lang="en-US" sz="2400" b="0" dirty="0">
              <a:solidFill>
                <a:schemeClr val="tx1"/>
              </a:solidFill>
            </a:endParaRPr>
          </a:p>
        </p:txBody>
      </p:sp>
      <p:sp>
        <p:nvSpPr>
          <p:cNvPr id="7" name="Oval 6"/>
          <p:cNvSpPr/>
          <p:nvPr/>
        </p:nvSpPr>
        <p:spPr>
          <a:xfrm>
            <a:off x="28448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Kevin</a:t>
            </a:r>
            <a:endParaRPr lang="en-US" sz="2400" b="0" dirty="0">
              <a:solidFill>
                <a:schemeClr val="tx1"/>
              </a:solidFill>
            </a:endParaRPr>
          </a:p>
        </p:txBody>
      </p:sp>
      <p:sp>
        <p:nvSpPr>
          <p:cNvPr id="8" name="Oval 7"/>
          <p:cNvSpPr/>
          <p:nvPr/>
        </p:nvSpPr>
        <p:spPr>
          <a:xfrm>
            <a:off x="4057650" y="21336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Jill</a:t>
            </a:r>
            <a:endParaRPr lang="en-US" sz="2400" b="0" dirty="0">
              <a:solidFill>
                <a:schemeClr val="tx1"/>
              </a:solidFill>
            </a:endParaRPr>
          </a:p>
        </p:txBody>
      </p:sp>
      <p:sp>
        <p:nvSpPr>
          <p:cNvPr id="9" name="Oval 8"/>
          <p:cNvSpPr/>
          <p:nvPr/>
        </p:nvSpPr>
        <p:spPr>
          <a:xfrm>
            <a:off x="52705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Sam</a:t>
            </a:r>
            <a:endParaRPr lang="en-US" sz="2400" b="0" dirty="0">
              <a:solidFill>
                <a:schemeClr val="tx1"/>
              </a:solidFill>
            </a:endParaRPr>
          </a:p>
        </p:txBody>
      </p:sp>
      <p:sp>
        <p:nvSpPr>
          <p:cNvPr id="13" name="Oval 12"/>
          <p:cNvSpPr/>
          <p:nvPr/>
        </p:nvSpPr>
        <p:spPr>
          <a:xfrm>
            <a:off x="4191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8/20/47</a:t>
            </a:r>
            <a:endParaRPr lang="en-US" sz="1800" b="1" dirty="0">
              <a:solidFill>
                <a:schemeClr val="tx1"/>
              </a:solidFill>
            </a:endParaRPr>
          </a:p>
        </p:txBody>
      </p:sp>
      <p:sp>
        <p:nvSpPr>
          <p:cNvPr id="14" name="Oval 13"/>
          <p:cNvSpPr/>
          <p:nvPr/>
        </p:nvSpPr>
        <p:spPr>
          <a:xfrm>
            <a:off x="162877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8/31/46</a:t>
            </a:r>
            <a:endParaRPr lang="en-US" sz="1800" b="1" dirty="0">
              <a:solidFill>
                <a:schemeClr val="tx1"/>
              </a:solidFill>
            </a:endParaRPr>
          </a:p>
        </p:txBody>
      </p:sp>
      <p:sp>
        <p:nvSpPr>
          <p:cNvPr id="15" name="Oval 14"/>
          <p:cNvSpPr/>
          <p:nvPr/>
        </p:nvSpPr>
        <p:spPr>
          <a:xfrm>
            <a:off x="283845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8/19/46</a:t>
            </a:r>
            <a:endParaRPr lang="en-US" sz="1800" b="1" dirty="0">
              <a:solidFill>
                <a:schemeClr val="tx1"/>
              </a:solidFill>
            </a:endParaRPr>
          </a:p>
        </p:txBody>
      </p:sp>
      <p:sp>
        <p:nvSpPr>
          <p:cNvPr id="16" name="Oval 15"/>
          <p:cNvSpPr/>
          <p:nvPr/>
        </p:nvSpPr>
        <p:spPr>
          <a:xfrm>
            <a:off x="404812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4/31/47</a:t>
            </a:r>
            <a:endParaRPr lang="en-US" sz="1800" b="1" dirty="0">
              <a:solidFill>
                <a:schemeClr val="tx1"/>
              </a:solidFill>
            </a:endParaRPr>
          </a:p>
        </p:txBody>
      </p:sp>
      <p:sp>
        <p:nvSpPr>
          <p:cNvPr id="18" name="Oval 17"/>
          <p:cNvSpPr/>
          <p:nvPr/>
        </p:nvSpPr>
        <p:spPr>
          <a:xfrm>
            <a:off x="52578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7/6/46</a:t>
            </a:r>
            <a:endParaRPr lang="en-US" sz="1800" b="1" dirty="0">
              <a:solidFill>
                <a:schemeClr val="tx1"/>
              </a:solidFill>
            </a:endParaRPr>
          </a:p>
        </p:txBody>
      </p:sp>
      <p:sp>
        <p:nvSpPr>
          <p:cNvPr id="19" name="Oval 18"/>
          <p:cNvSpPr/>
          <p:nvPr/>
        </p:nvSpPr>
        <p:spPr>
          <a:xfrm>
            <a:off x="76962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2/14/61</a:t>
            </a:r>
            <a:endParaRPr lang="en-US" sz="1800" b="1" dirty="0">
              <a:solidFill>
                <a:schemeClr val="tx1"/>
              </a:solidFill>
            </a:endParaRPr>
          </a:p>
        </p:txBody>
      </p:sp>
      <p:sp>
        <p:nvSpPr>
          <p:cNvPr id="20" name="Oval 19"/>
          <p:cNvSpPr/>
          <p:nvPr/>
        </p:nvSpPr>
        <p:spPr>
          <a:xfrm>
            <a:off x="646747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8/4/61</a:t>
            </a:r>
            <a:endParaRPr lang="en-US" sz="1800" b="1" dirty="0">
              <a:solidFill>
                <a:schemeClr val="tx1"/>
              </a:solidFill>
            </a:endParaRPr>
          </a:p>
        </p:txBody>
      </p:sp>
      <p:sp>
        <p:nvSpPr>
          <p:cNvPr id="21" name="Oval 20"/>
          <p:cNvSpPr/>
          <p:nvPr/>
        </p:nvSpPr>
        <p:spPr>
          <a:xfrm>
            <a:off x="648335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Lilly</a:t>
            </a:r>
            <a:endParaRPr lang="en-US" sz="2400" b="0" dirty="0">
              <a:solidFill>
                <a:schemeClr val="tx1"/>
              </a:solidFill>
            </a:endParaRPr>
          </a:p>
        </p:txBody>
      </p:sp>
      <p:sp>
        <p:nvSpPr>
          <p:cNvPr id="65" name="Oval 64"/>
          <p:cNvSpPr/>
          <p:nvPr/>
        </p:nvSpPr>
        <p:spPr>
          <a:xfrm>
            <a:off x="7696200" y="21336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Dave</a:t>
            </a:r>
            <a:endParaRPr lang="en-US" sz="2400" b="0" dirty="0">
              <a:solidFill>
                <a:schemeClr val="tx1"/>
              </a:solidFill>
            </a:endParaRPr>
          </a:p>
        </p:txBody>
      </p:sp>
      <p:cxnSp>
        <p:nvCxnSpPr>
          <p:cNvPr id="67" name="Straight Connector 66"/>
          <p:cNvCxnSpPr>
            <a:stCxn id="5" idx="4"/>
            <a:endCxn id="13" idx="0"/>
          </p:cNvCxnSpPr>
          <p:nvPr/>
        </p:nvCxnSpPr>
        <p:spPr>
          <a:xfrm>
            <a:off x="914400" y="3095628"/>
            <a:ext cx="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 idx="4"/>
            <a:endCxn id="13" idx="0"/>
          </p:cNvCxnSpPr>
          <p:nvPr/>
        </p:nvCxnSpPr>
        <p:spPr>
          <a:xfrm flipH="1">
            <a:off x="914400" y="3095627"/>
            <a:ext cx="1212850"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 idx="4"/>
            <a:endCxn id="16" idx="0"/>
          </p:cNvCxnSpPr>
          <p:nvPr/>
        </p:nvCxnSpPr>
        <p:spPr>
          <a:xfrm>
            <a:off x="2127250" y="3095627"/>
            <a:ext cx="2416175"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 idx="4"/>
            <a:endCxn id="14" idx="0"/>
          </p:cNvCxnSpPr>
          <p:nvPr/>
        </p:nvCxnSpPr>
        <p:spPr>
          <a:xfrm flipH="1">
            <a:off x="2124075" y="3095628"/>
            <a:ext cx="121602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 idx="4"/>
            <a:endCxn id="15" idx="0"/>
          </p:cNvCxnSpPr>
          <p:nvPr/>
        </p:nvCxnSpPr>
        <p:spPr>
          <a:xfrm flipH="1">
            <a:off x="3333750" y="3095626"/>
            <a:ext cx="121920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 idx="4"/>
            <a:endCxn id="18" idx="0"/>
          </p:cNvCxnSpPr>
          <p:nvPr/>
        </p:nvCxnSpPr>
        <p:spPr>
          <a:xfrm>
            <a:off x="4552950" y="3095626"/>
            <a:ext cx="120015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9" idx="4"/>
            <a:endCxn id="18" idx="0"/>
          </p:cNvCxnSpPr>
          <p:nvPr/>
        </p:nvCxnSpPr>
        <p:spPr>
          <a:xfrm flipH="1">
            <a:off x="5753100" y="3095628"/>
            <a:ext cx="1270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 idx="4"/>
            <a:endCxn id="20" idx="0"/>
          </p:cNvCxnSpPr>
          <p:nvPr/>
        </p:nvCxnSpPr>
        <p:spPr>
          <a:xfrm>
            <a:off x="5765800" y="3095628"/>
            <a:ext cx="119697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21" idx="4"/>
            <a:endCxn id="18" idx="0"/>
          </p:cNvCxnSpPr>
          <p:nvPr/>
        </p:nvCxnSpPr>
        <p:spPr>
          <a:xfrm flipH="1">
            <a:off x="5753100" y="3095628"/>
            <a:ext cx="122555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5" idx="4"/>
            <a:endCxn id="19" idx="0"/>
          </p:cNvCxnSpPr>
          <p:nvPr/>
        </p:nvCxnSpPr>
        <p:spPr>
          <a:xfrm>
            <a:off x="8191500" y="3095626"/>
            <a:ext cx="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26688" y="5324475"/>
            <a:ext cx="375424" cy="461665"/>
          </a:xfrm>
          <a:prstGeom prst="rect">
            <a:avLst/>
          </a:prstGeom>
          <a:noFill/>
        </p:spPr>
        <p:txBody>
          <a:bodyPr wrap="none" rtlCol="0">
            <a:spAutoFit/>
          </a:bodyPr>
          <a:lstStyle/>
          <a:p>
            <a:pPr algn="ctr"/>
            <a:r>
              <a:rPr lang="en-US" b="0" dirty="0" smtClean="0">
                <a:latin typeface="+mj-lt"/>
              </a:rPr>
              <a:t>8</a:t>
            </a:r>
            <a:endParaRPr lang="en-US" b="0" dirty="0">
              <a:latin typeface="+mj-lt"/>
            </a:endParaRPr>
          </a:p>
        </p:txBody>
      </p:sp>
      <p:sp>
        <p:nvSpPr>
          <p:cNvPr id="30" name="TextBox 29"/>
          <p:cNvSpPr txBox="1"/>
          <p:nvPr/>
        </p:nvSpPr>
        <p:spPr>
          <a:xfrm>
            <a:off x="1936364" y="5324475"/>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1" name="TextBox 30"/>
          <p:cNvSpPr txBox="1"/>
          <p:nvPr/>
        </p:nvSpPr>
        <p:spPr>
          <a:xfrm>
            <a:off x="3146038" y="5334000"/>
            <a:ext cx="375423" cy="461665"/>
          </a:xfrm>
          <a:prstGeom prst="rect">
            <a:avLst/>
          </a:prstGeom>
          <a:noFill/>
        </p:spPr>
        <p:txBody>
          <a:bodyPr wrap="none" rtlCol="0">
            <a:spAutoFit/>
          </a:bodyPr>
          <a:lstStyle/>
          <a:p>
            <a:pPr algn="ctr"/>
            <a:r>
              <a:rPr lang="en-US" b="0" dirty="0" smtClean="0">
                <a:latin typeface="+mj-lt"/>
              </a:rPr>
              <a:t>7</a:t>
            </a:r>
            <a:endParaRPr lang="en-US" b="0" dirty="0">
              <a:latin typeface="+mj-lt"/>
            </a:endParaRPr>
          </a:p>
        </p:txBody>
      </p:sp>
      <p:sp>
        <p:nvSpPr>
          <p:cNvPr id="32" name="TextBox 31"/>
          <p:cNvSpPr txBox="1"/>
          <p:nvPr/>
        </p:nvSpPr>
        <p:spPr>
          <a:xfrm>
            <a:off x="4365238" y="5334000"/>
            <a:ext cx="375423" cy="461665"/>
          </a:xfrm>
          <a:prstGeom prst="rect">
            <a:avLst/>
          </a:prstGeom>
          <a:noFill/>
        </p:spPr>
        <p:txBody>
          <a:bodyPr wrap="none" rtlCol="0">
            <a:spAutoFit/>
          </a:bodyPr>
          <a:lstStyle/>
          <a:p>
            <a:pPr algn="ctr"/>
            <a:r>
              <a:rPr lang="en-US" b="0" dirty="0" smtClean="0">
                <a:latin typeface="+mj-lt"/>
              </a:rPr>
              <a:t>5</a:t>
            </a:r>
            <a:endParaRPr lang="en-US" b="0" dirty="0">
              <a:latin typeface="+mj-lt"/>
            </a:endParaRPr>
          </a:p>
        </p:txBody>
      </p:sp>
      <p:sp>
        <p:nvSpPr>
          <p:cNvPr id="33" name="TextBox 32"/>
          <p:cNvSpPr txBox="1"/>
          <p:nvPr/>
        </p:nvSpPr>
        <p:spPr>
          <a:xfrm>
            <a:off x="5470009" y="5336232"/>
            <a:ext cx="566181" cy="461665"/>
          </a:xfrm>
          <a:prstGeom prst="rect">
            <a:avLst/>
          </a:prstGeom>
          <a:noFill/>
        </p:spPr>
        <p:txBody>
          <a:bodyPr wrap="none" rtlCol="0">
            <a:spAutoFit/>
          </a:bodyPr>
          <a:lstStyle/>
          <a:p>
            <a:pPr algn="ctr"/>
            <a:r>
              <a:rPr lang="en-US" b="0" dirty="0" smtClean="0">
                <a:latin typeface="+mj-lt"/>
              </a:rPr>
              <a:t>19</a:t>
            </a:r>
            <a:endParaRPr lang="en-US" b="0" dirty="0">
              <a:latin typeface="+mj-lt"/>
            </a:endParaRPr>
          </a:p>
        </p:txBody>
      </p:sp>
      <p:sp>
        <p:nvSpPr>
          <p:cNvPr id="34" name="TextBox 33"/>
          <p:cNvSpPr txBox="1"/>
          <p:nvPr/>
        </p:nvSpPr>
        <p:spPr>
          <a:xfrm>
            <a:off x="6775063" y="5336232"/>
            <a:ext cx="375423" cy="461665"/>
          </a:xfrm>
          <a:prstGeom prst="rect">
            <a:avLst/>
          </a:prstGeom>
          <a:noFill/>
        </p:spPr>
        <p:txBody>
          <a:bodyPr wrap="none" rtlCol="0">
            <a:spAutoFit/>
          </a:bodyPr>
          <a:lstStyle/>
          <a:p>
            <a:pPr algn="ctr"/>
            <a:r>
              <a:rPr lang="en-US" b="0" dirty="0" smtClean="0">
                <a:latin typeface="+mj-lt"/>
              </a:rPr>
              <a:t>7</a:t>
            </a:r>
            <a:endParaRPr lang="en-US" b="0" dirty="0">
              <a:latin typeface="+mj-lt"/>
            </a:endParaRPr>
          </a:p>
        </p:txBody>
      </p:sp>
      <p:sp>
        <p:nvSpPr>
          <p:cNvPr id="35" name="TextBox 34"/>
          <p:cNvSpPr txBox="1"/>
          <p:nvPr/>
        </p:nvSpPr>
        <p:spPr>
          <a:xfrm>
            <a:off x="7984738" y="5336232"/>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8" name="TextBox 37"/>
          <p:cNvSpPr txBox="1"/>
          <p:nvPr/>
        </p:nvSpPr>
        <p:spPr>
          <a:xfrm>
            <a:off x="726688" y="1595139"/>
            <a:ext cx="375424" cy="461665"/>
          </a:xfrm>
          <a:prstGeom prst="rect">
            <a:avLst/>
          </a:prstGeom>
          <a:noFill/>
        </p:spPr>
        <p:txBody>
          <a:bodyPr wrap="none" rtlCol="0">
            <a:spAutoFit/>
          </a:bodyPr>
          <a:lstStyle/>
          <a:p>
            <a:pPr algn="ctr"/>
            <a:r>
              <a:rPr lang="en-US" b="0" dirty="0" smtClean="0">
                <a:latin typeface="+mj-lt"/>
              </a:rPr>
              <a:t>3</a:t>
            </a:r>
            <a:endParaRPr lang="en-US" b="0" dirty="0">
              <a:latin typeface="+mj-lt"/>
            </a:endParaRPr>
          </a:p>
        </p:txBody>
      </p:sp>
      <p:sp>
        <p:nvSpPr>
          <p:cNvPr id="39" name="TextBox 38"/>
          <p:cNvSpPr txBox="1"/>
          <p:nvPr/>
        </p:nvSpPr>
        <p:spPr>
          <a:xfrm>
            <a:off x="1936364" y="1595139"/>
            <a:ext cx="375423" cy="461665"/>
          </a:xfrm>
          <a:prstGeom prst="rect">
            <a:avLst/>
          </a:prstGeom>
          <a:noFill/>
        </p:spPr>
        <p:txBody>
          <a:bodyPr wrap="none" rtlCol="0">
            <a:spAutoFit/>
          </a:bodyPr>
          <a:lstStyle/>
          <a:p>
            <a:pPr algn="ctr"/>
            <a:r>
              <a:rPr lang="en-US" b="0" dirty="0" smtClean="0">
                <a:latin typeface="+mj-lt"/>
              </a:rPr>
              <a:t>5</a:t>
            </a:r>
            <a:endParaRPr lang="en-US" b="0" dirty="0">
              <a:latin typeface="+mj-lt"/>
            </a:endParaRPr>
          </a:p>
        </p:txBody>
      </p:sp>
      <p:sp>
        <p:nvSpPr>
          <p:cNvPr id="40" name="TextBox 39"/>
          <p:cNvSpPr txBox="1"/>
          <p:nvPr/>
        </p:nvSpPr>
        <p:spPr>
          <a:xfrm>
            <a:off x="3146038" y="1604664"/>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41" name="TextBox 40"/>
          <p:cNvSpPr txBox="1"/>
          <p:nvPr/>
        </p:nvSpPr>
        <p:spPr>
          <a:xfrm>
            <a:off x="4365238" y="1604664"/>
            <a:ext cx="375423" cy="461665"/>
          </a:xfrm>
          <a:prstGeom prst="rect">
            <a:avLst/>
          </a:prstGeom>
          <a:noFill/>
        </p:spPr>
        <p:txBody>
          <a:bodyPr wrap="none" rtlCol="0">
            <a:spAutoFit/>
          </a:bodyPr>
          <a:lstStyle/>
          <a:p>
            <a:pPr algn="ctr"/>
            <a:r>
              <a:rPr lang="en-US" b="0" dirty="0" smtClean="0">
                <a:latin typeface="+mj-lt"/>
              </a:rPr>
              <a:t>7</a:t>
            </a:r>
            <a:endParaRPr lang="en-US" b="0" dirty="0">
              <a:latin typeface="+mj-lt"/>
            </a:endParaRPr>
          </a:p>
        </p:txBody>
      </p:sp>
      <p:sp>
        <p:nvSpPr>
          <p:cNvPr id="42" name="TextBox 41"/>
          <p:cNvSpPr txBox="1"/>
          <p:nvPr/>
        </p:nvSpPr>
        <p:spPr>
          <a:xfrm>
            <a:off x="5565388" y="1606896"/>
            <a:ext cx="375423" cy="461665"/>
          </a:xfrm>
          <a:prstGeom prst="rect">
            <a:avLst/>
          </a:prstGeom>
          <a:noFill/>
        </p:spPr>
        <p:txBody>
          <a:bodyPr wrap="none" rtlCol="0">
            <a:spAutoFit/>
          </a:bodyPr>
          <a:lstStyle/>
          <a:p>
            <a:pPr algn="ctr"/>
            <a:r>
              <a:rPr lang="en-US" b="0" dirty="0" smtClean="0">
                <a:latin typeface="+mj-lt"/>
              </a:rPr>
              <a:t>7</a:t>
            </a:r>
            <a:endParaRPr lang="en-US" b="0" dirty="0">
              <a:latin typeface="+mj-lt"/>
            </a:endParaRPr>
          </a:p>
        </p:txBody>
      </p:sp>
      <p:sp>
        <p:nvSpPr>
          <p:cNvPr id="43" name="TextBox 42"/>
          <p:cNvSpPr txBox="1"/>
          <p:nvPr/>
        </p:nvSpPr>
        <p:spPr>
          <a:xfrm>
            <a:off x="6775063" y="1606896"/>
            <a:ext cx="375423" cy="461665"/>
          </a:xfrm>
          <a:prstGeom prst="rect">
            <a:avLst/>
          </a:prstGeom>
          <a:noFill/>
        </p:spPr>
        <p:txBody>
          <a:bodyPr wrap="none" rtlCol="0">
            <a:spAutoFit/>
          </a:bodyPr>
          <a:lstStyle/>
          <a:p>
            <a:pPr algn="ctr"/>
            <a:r>
              <a:rPr lang="en-US" b="0" dirty="0" smtClean="0">
                <a:latin typeface="+mj-lt"/>
              </a:rPr>
              <a:t>5</a:t>
            </a:r>
            <a:endParaRPr lang="en-US" b="0" dirty="0">
              <a:latin typeface="+mj-lt"/>
            </a:endParaRPr>
          </a:p>
        </p:txBody>
      </p:sp>
      <p:sp>
        <p:nvSpPr>
          <p:cNvPr id="44" name="TextBox 43"/>
          <p:cNvSpPr txBox="1"/>
          <p:nvPr/>
        </p:nvSpPr>
        <p:spPr>
          <a:xfrm>
            <a:off x="7984738" y="1606896"/>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45" name="TextBox 44"/>
          <p:cNvSpPr txBox="1"/>
          <p:nvPr/>
        </p:nvSpPr>
        <p:spPr>
          <a:xfrm>
            <a:off x="228600" y="5802362"/>
            <a:ext cx="3263779" cy="461665"/>
          </a:xfrm>
          <a:prstGeom prst="rect">
            <a:avLst/>
          </a:prstGeom>
          <a:noFill/>
        </p:spPr>
        <p:txBody>
          <a:bodyPr wrap="none" rtlCol="0">
            <a:spAutoFit/>
          </a:bodyPr>
          <a:lstStyle/>
          <a:p>
            <a:r>
              <a:rPr lang="en-US" sz="2400" b="1" dirty="0" smtClean="0">
                <a:solidFill>
                  <a:srgbClr val="0000FF"/>
                </a:solidFill>
                <a:latin typeface="+mn-lt"/>
              </a:rPr>
              <a:t>And update the claims…</a:t>
            </a:r>
            <a:endParaRPr lang="en-US" sz="2400" b="1" dirty="0">
              <a:solidFill>
                <a:srgbClr val="0000FF"/>
              </a:solidFill>
              <a:latin typeface="+mn-lt"/>
            </a:endParaRPr>
          </a:p>
        </p:txBody>
      </p:sp>
    </p:spTree>
    <p:extLst>
      <p:ext uri="{BB962C8B-B14F-4D97-AF65-F5344CB8AC3E}">
        <p14:creationId xmlns:p14="http://schemas.microsoft.com/office/powerpoint/2010/main" val="1747828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Sums at Iteration </a:t>
            </a:r>
            <a:r>
              <a:rPr lang="en-US" dirty="0" smtClean="0"/>
              <a:t>3A</a:t>
            </a:r>
            <a:endParaRPr lang="en-US" dirty="0"/>
          </a:p>
        </p:txBody>
      </p:sp>
      <p:sp>
        <p:nvSpPr>
          <p:cNvPr id="4" name="Slide Number Placeholder 3"/>
          <p:cNvSpPr>
            <a:spLocks noGrp="1"/>
          </p:cNvSpPr>
          <p:nvPr>
            <p:ph type="sldNum" sz="quarter" idx="11"/>
          </p:nvPr>
        </p:nvSpPr>
        <p:spPr/>
        <p:txBody>
          <a:bodyPr/>
          <a:lstStyle/>
          <a:p>
            <a:pPr>
              <a:defRPr/>
            </a:pPr>
            <a:fld id="{FE6269B1-1E3F-4FE1-AFB9-A5EF782FDDF4}" type="slidenum">
              <a:rPr lang="en-US" smtClean="0"/>
              <a:pPr>
                <a:defRPr/>
              </a:pPr>
              <a:t>64</a:t>
            </a:fld>
            <a:endParaRPr lang="en-US" dirty="0"/>
          </a:p>
        </p:txBody>
      </p:sp>
      <p:sp>
        <p:nvSpPr>
          <p:cNvPr id="5" name="Oval 4"/>
          <p:cNvSpPr/>
          <p:nvPr/>
        </p:nvSpPr>
        <p:spPr>
          <a:xfrm>
            <a:off x="4191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John</a:t>
            </a:r>
            <a:endParaRPr lang="en-US" sz="2400" b="0" dirty="0">
              <a:solidFill>
                <a:schemeClr val="tx1"/>
              </a:solidFill>
            </a:endParaRPr>
          </a:p>
        </p:txBody>
      </p:sp>
      <p:sp>
        <p:nvSpPr>
          <p:cNvPr id="6" name="Oval 5"/>
          <p:cNvSpPr/>
          <p:nvPr/>
        </p:nvSpPr>
        <p:spPr>
          <a:xfrm>
            <a:off x="1631950" y="2133601"/>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Sarah</a:t>
            </a:r>
            <a:endParaRPr lang="en-US" sz="2400" b="0" dirty="0">
              <a:solidFill>
                <a:schemeClr val="tx1"/>
              </a:solidFill>
            </a:endParaRPr>
          </a:p>
        </p:txBody>
      </p:sp>
      <p:sp>
        <p:nvSpPr>
          <p:cNvPr id="7" name="Oval 6"/>
          <p:cNvSpPr/>
          <p:nvPr/>
        </p:nvSpPr>
        <p:spPr>
          <a:xfrm>
            <a:off x="28448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Kevin</a:t>
            </a:r>
            <a:endParaRPr lang="en-US" sz="2400" b="0" dirty="0">
              <a:solidFill>
                <a:schemeClr val="tx1"/>
              </a:solidFill>
            </a:endParaRPr>
          </a:p>
        </p:txBody>
      </p:sp>
      <p:sp>
        <p:nvSpPr>
          <p:cNvPr id="8" name="Oval 7"/>
          <p:cNvSpPr/>
          <p:nvPr/>
        </p:nvSpPr>
        <p:spPr>
          <a:xfrm>
            <a:off x="4057650" y="21336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Jill</a:t>
            </a:r>
            <a:endParaRPr lang="en-US" sz="2400" b="0" dirty="0">
              <a:solidFill>
                <a:schemeClr val="tx1"/>
              </a:solidFill>
            </a:endParaRPr>
          </a:p>
        </p:txBody>
      </p:sp>
      <p:sp>
        <p:nvSpPr>
          <p:cNvPr id="9" name="Oval 8"/>
          <p:cNvSpPr/>
          <p:nvPr/>
        </p:nvSpPr>
        <p:spPr>
          <a:xfrm>
            <a:off x="52705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Sam</a:t>
            </a:r>
            <a:endParaRPr lang="en-US" sz="2400" b="0" dirty="0">
              <a:solidFill>
                <a:schemeClr val="tx1"/>
              </a:solidFill>
            </a:endParaRPr>
          </a:p>
        </p:txBody>
      </p:sp>
      <p:sp>
        <p:nvSpPr>
          <p:cNvPr id="13" name="Oval 12"/>
          <p:cNvSpPr/>
          <p:nvPr/>
        </p:nvSpPr>
        <p:spPr>
          <a:xfrm>
            <a:off x="4191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8/20/47</a:t>
            </a:r>
            <a:endParaRPr lang="en-US" sz="1800" b="1" dirty="0">
              <a:solidFill>
                <a:schemeClr val="tx1"/>
              </a:solidFill>
            </a:endParaRPr>
          </a:p>
        </p:txBody>
      </p:sp>
      <p:sp>
        <p:nvSpPr>
          <p:cNvPr id="14" name="Oval 13"/>
          <p:cNvSpPr/>
          <p:nvPr/>
        </p:nvSpPr>
        <p:spPr>
          <a:xfrm>
            <a:off x="162877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8/31/46</a:t>
            </a:r>
            <a:endParaRPr lang="en-US" sz="1800" b="1" dirty="0">
              <a:solidFill>
                <a:schemeClr val="tx1"/>
              </a:solidFill>
            </a:endParaRPr>
          </a:p>
        </p:txBody>
      </p:sp>
      <p:sp>
        <p:nvSpPr>
          <p:cNvPr id="15" name="Oval 14"/>
          <p:cNvSpPr/>
          <p:nvPr/>
        </p:nvSpPr>
        <p:spPr>
          <a:xfrm>
            <a:off x="283845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8/19/46</a:t>
            </a:r>
            <a:endParaRPr lang="en-US" sz="1800" b="1" dirty="0">
              <a:solidFill>
                <a:schemeClr val="tx1"/>
              </a:solidFill>
            </a:endParaRPr>
          </a:p>
        </p:txBody>
      </p:sp>
      <p:sp>
        <p:nvSpPr>
          <p:cNvPr id="16" name="Oval 15"/>
          <p:cNvSpPr/>
          <p:nvPr/>
        </p:nvSpPr>
        <p:spPr>
          <a:xfrm>
            <a:off x="404812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4/31/47</a:t>
            </a:r>
            <a:endParaRPr lang="en-US" sz="1800" b="1" dirty="0">
              <a:solidFill>
                <a:schemeClr val="tx1"/>
              </a:solidFill>
            </a:endParaRPr>
          </a:p>
        </p:txBody>
      </p:sp>
      <p:sp>
        <p:nvSpPr>
          <p:cNvPr id="18" name="Oval 17"/>
          <p:cNvSpPr/>
          <p:nvPr/>
        </p:nvSpPr>
        <p:spPr>
          <a:xfrm>
            <a:off x="52578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7/6/46</a:t>
            </a:r>
            <a:endParaRPr lang="en-US" sz="1800" b="1" dirty="0">
              <a:solidFill>
                <a:schemeClr val="tx1"/>
              </a:solidFill>
            </a:endParaRPr>
          </a:p>
        </p:txBody>
      </p:sp>
      <p:sp>
        <p:nvSpPr>
          <p:cNvPr id="19" name="Oval 18"/>
          <p:cNvSpPr/>
          <p:nvPr/>
        </p:nvSpPr>
        <p:spPr>
          <a:xfrm>
            <a:off x="76962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2/14/61</a:t>
            </a:r>
            <a:endParaRPr lang="en-US" sz="1800" b="1" dirty="0">
              <a:solidFill>
                <a:schemeClr val="tx1"/>
              </a:solidFill>
            </a:endParaRPr>
          </a:p>
        </p:txBody>
      </p:sp>
      <p:sp>
        <p:nvSpPr>
          <p:cNvPr id="20" name="Oval 19"/>
          <p:cNvSpPr/>
          <p:nvPr/>
        </p:nvSpPr>
        <p:spPr>
          <a:xfrm>
            <a:off x="646747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8/4/61</a:t>
            </a:r>
            <a:endParaRPr lang="en-US" sz="1800" b="1" dirty="0">
              <a:solidFill>
                <a:schemeClr val="tx1"/>
              </a:solidFill>
            </a:endParaRPr>
          </a:p>
        </p:txBody>
      </p:sp>
      <p:sp>
        <p:nvSpPr>
          <p:cNvPr id="21" name="Oval 20"/>
          <p:cNvSpPr/>
          <p:nvPr/>
        </p:nvSpPr>
        <p:spPr>
          <a:xfrm>
            <a:off x="648335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Lilly</a:t>
            </a:r>
            <a:endParaRPr lang="en-US" sz="2400" b="0" dirty="0">
              <a:solidFill>
                <a:schemeClr val="tx1"/>
              </a:solidFill>
            </a:endParaRPr>
          </a:p>
        </p:txBody>
      </p:sp>
      <p:sp>
        <p:nvSpPr>
          <p:cNvPr id="65" name="Oval 64"/>
          <p:cNvSpPr/>
          <p:nvPr/>
        </p:nvSpPr>
        <p:spPr>
          <a:xfrm>
            <a:off x="7696200" y="21336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Dave</a:t>
            </a:r>
            <a:endParaRPr lang="en-US" sz="2400" b="0" dirty="0">
              <a:solidFill>
                <a:schemeClr val="tx1"/>
              </a:solidFill>
            </a:endParaRPr>
          </a:p>
        </p:txBody>
      </p:sp>
      <p:cxnSp>
        <p:nvCxnSpPr>
          <p:cNvPr id="67" name="Straight Connector 66"/>
          <p:cNvCxnSpPr>
            <a:stCxn id="5" idx="4"/>
            <a:endCxn id="13" idx="0"/>
          </p:cNvCxnSpPr>
          <p:nvPr/>
        </p:nvCxnSpPr>
        <p:spPr>
          <a:xfrm>
            <a:off x="914400" y="3095628"/>
            <a:ext cx="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 idx="4"/>
            <a:endCxn id="13" idx="0"/>
          </p:cNvCxnSpPr>
          <p:nvPr/>
        </p:nvCxnSpPr>
        <p:spPr>
          <a:xfrm flipH="1">
            <a:off x="914400" y="3095627"/>
            <a:ext cx="1212850"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 idx="4"/>
            <a:endCxn id="16" idx="0"/>
          </p:cNvCxnSpPr>
          <p:nvPr/>
        </p:nvCxnSpPr>
        <p:spPr>
          <a:xfrm>
            <a:off x="2127250" y="3095627"/>
            <a:ext cx="2416175"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 idx="4"/>
            <a:endCxn id="14" idx="0"/>
          </p:cNvCxnSpPr>
          <p:nvPr/>
        </p:nvCxnSpPr>
        <p:spPr>
          <a:xfrm flipH="1">
            <a:off x="2124075" y="3095628"/>
            <a:ext cx="121602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 idx="4"/>
            <a:endCxn id="15" idx="0"/>
          </p:cNvCxnSpPr>
          <p:nvPr/>
        </p:nvCxnSpPr>
        <p:spPr>
          <a:xfrm flipH="1">
            <a:off x="3333750" y="3095626"/>
            <a:ext cx="121920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 idx="4"/>
            <a:endCxn id="18" idx="0"/>
          </p:cNvCxnSpPr>
          <p:nvPr/>
        </p:nvCxnSpPr>
        <p:spPr>
          <a:xfrm>
            <a:off x="4552950" y="3095626"/>
            <a:ext cx="120015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9" idx="4"/>
            <a:endCxn id="18" idx="0"/>
          </p:cNvCxnSpPr>
          <p:nvPr/>
        </p:nvCxnSpPr>
        <p:spPr>
          <a:xfrm flipH="1">
            <a:off x="5753100" y="3095628"/>
            <a:ext cx="1270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 idx="4"/>
            <a:endCxn id="20" idx="0"/>
          </p:cNvCxnSpPr>
          <p:nvPr/>
        </p:nvCxnSpPr>
        <p:spPr>
          <a:xfrm>
            <a:off x="5765800" y="3095628"/>
            <a:ext cx="119697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21" idx="4"/>
            <a:endCxn id="18" idx="0"/>
          </p:cNvCxnSpPr>
          <p:nvPr/>
        </p:nvCxnSpPr>
        <p:spPr>
          <a:xfrm flipH="1">
            <a:off x="5753100" y="3095628"/>
            <a:ext cx="122555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5" idx="4"/>
            <a:endCxn id="19" idx="0"/>
          </p:cNvCxnSpPr>
          <p:nvPr/>
        </p:nvCxnSpPr>
        <p:spPr>
          <a:xfrm>
            <a:off x="8191500" y="3095626"/>
            <a:ext cx="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26688" y="5324475"/>
            <a:ext cx="375424" cy="461665"/>
          </a:xfrm>
          <a:prstGeom prst="rect">
            <a:avLst/>
          </a:prstGeom>
          <a:noFill/>
        </p:spPr>
        <p:txBody>
          <a:bodyPr wrap="none" rtlCol="0">
            <a:spAutoFit/>
          </a:bodyPr>
          <a:lstStyle/>
          <a:p>
            <a:pPr algn="ctr"/>
            <a:r>
              <a:rPr lang="en-US" b="0" dirty="0" smtClean="0">
                <a:latin typeface="+mj-lt"/>
              </a:rPr>
              <a:t>8</a:t>
            </a:r>
            <a:endParaRPr lang="en-US" b="0" dirty="0">
              <a:latin typeface="+mj-lt"/>
            </a:endParaRPr>
          </a:p>
        </p:txBody>
      </p:sp>
      <p:sp>
        <p:nvSpPr>
          <p:cNvPr id="30" name="TextBox 29"/>
          <p:cNvSpPr txBox="1"/>
          <p:nvPr/>
        </p:nvSpPr>
        <p:spPr>
          <a:xfrm>
            <a:off x="1936364" y="5324475"/>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1" name="TextBox 30"/>
          <p:cNvSpPr txBox="1"/>
          <p:nvPr/>
        </p:nvSpPr>
        <p:spPr>
          <a:xfrm>
            <a:off x="3146038" y="5334000"/>
            <a:ext cx="375423" cy="461665"/>
          </a:xfrm>
          <a:prstGeom prst="rect">
            <a:avLst/>
          </a:prstGeom>
          <a:noFill/>
        </p:spPr>
        <p:txBody>
          <a:bodyPr wrap="none" rtlCol="0">
            <a:spAutoFit/>
          </a:bodyPr>
          <a:lstStyle/>
          <a:p>
            <a:pPr algn="ctr"/>
            <a:r>
              <a:rPr lang="en-US" b="0" dirty="0" smtClean="0">
                <a:latin typeface="+mj-lt"/>
              </a:rPr>
              <a:t>7</a:t>
            </a:r>
            <a:endParaRPr lang="en-US" b="0" dirty="0">
              <a:latin typeface="+mj-lt"/>
            </a:endParaRPr>
          </a:p>
        </p:txBody>
      </p:sp>
      <p:sp>
        <p:nvSpPr>
          <p:cNvPr id="32" name="TextBox 31"/>
          <p:cNvSpPr txBox="1"/>
          <p:nvPr/>
        </p:nvSpPr>
        <p:spPr>
          <a:xfrm>
            <a:off x="4365238" y="5334000"/>
            <a:ext cx="375423" cy="461665"/>
          </a:xfrm>
          <a:prstGeom prst="rect">
            <a:avLst/>
          </a:prstGeom>
          <a:noFill/>
        </p:spPr>
        <p:txBody>
          <a:bodyPr wrap="none" rtlCol="0">
            <a:spAutoFit/>
          </a:bodyPr>
          <a:lstStyle/>
          <a:p>
            <a:pPr algn="ctr"/>
            <a:r>
              <a:rPr lang="en-US" b="0" dirty="0" smtClean="0">
                <a:latin typeface="+mj-lt"/>
              </a:rPr>
              <a:t>5</a:t>
            </a:r>
            <a:endParaRPr lang="en-US" b="0" dirty="0">
              <a:latin typeface="+mj-lt"/>
            </a:endParaRPr>
          </a:p>
        </p:txBody>
      </p:sp>
      <p:sp>
        <p:nvSpPr>
          <p:cNvPr id="33" name="TextBox 32"/>
          <p:cNvSpPr txBox="1"/>
          <p:nvPr/>
        </p:nvSpPr>
        <p:spPr>
          <a:xfrm>
            <a:off x="5470009" y="5336232"/>
            <a:ext cx="566181" cy="461665"/>
          </a:xfrm>
          <a:prstGeom prst="rect">
            <a:avLst/>
          </a:prstGeom>
          <a:noFill/>
        </p:spPr>
        <p:txBody>
          <a:bodyPr wrap="none" rtlCol="0">
            <a:spAutoFit/>
          </a:bodyPr>
          <a:lstStyle/>
          <a:p>
            <a:pPr algn="ctr"/>
            <a:r>
              <a:rPr lang="en-US" b="0" dirty="0" smtClean="0">
                <a:latin typeface="+mj-lt"/>
              </a:rPr>
              <a:t>19</a:t>
            </a:r>
            <a:endParaRPr lang="en-US" b="0" dirty="0">
              <a:latin typeface="+mj-lt"/>
            </a:endParaRPr>
          </a:p>
        </p:txBody>
      </p:sp>
      <p:sp>
        <p:nvSpPr>
          <p:cNvPr id="34" name="TextBox 33"/>
          <p:cNvSpPr txBox="1"/>
          <p:nvPr/>
        </p:nvSpPr>
        <p:spPr>
          <a:xfrm>
            <a:off x="6775063" y="5336232"/>
            <a:ext cx="375423" cy="461665"/>
          </a:xfrm>
          <a:prstGeom prst="rect">
            <a:avLst/>
          </a:prstGeom>
          <a:noFill/>
        </p:spPr>
        <p:txBody>
          <a:bodyPr wrap="none" rtlCol="0">
            <a:spAutoFit/>
          </a:bodyPr>
          <a:lstStyle/>
          <a:p>
            <a:pPr algn="ctr"/>
            <a:r>
              <a:rPr lang="en-US" b="0" dirty="0" smtClean="0">
                <a:latin typeface="+mj-lt"/>
              </a:rPr>
              <a:t>7</a:t>
            </a:r>
            <a:endParaRPr lang="en-US" b="0" dirty="0">
              <a:latin typeface="+mj-lt"/>
            </a:endParaRPr>
          </a:p>
        </p:txBody>
      </p:sp>
      <p:sp>
        <p:nvSpPr>
          <p:cNvPr id="35" name="TextBox 34"/>
          <p:cNvSpPr txBox="1"/>
          <p:nvPr/>
        </p:nvSpPr>
        <p:spPr>
          <a:xfrm>
            <a:off x="7984738" y="5336232"/>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8" name="TextBox 37"/>
          <p:cNvSpPr txBox="1"/>
          <p:nvPr/>
        </p:nvSpPr>
        <p:spPr>
          <a:xfrm>
            <a:off x="726688" y="1595139"/>
            <a:ext cx="375424" cy="461665"/>
          </a:xfrm>
          <a:prstGeom prst="rect">
            <a:avLst/>
          </a:prstGeom>
          <a:noFill/>
        </p:spPr>
        <p:txBody>
          <a:bodyPr wrap="none" rtlCol="0">
            <a:spAutoFit/>
          </a:bodyPr>
          <a:lstStyle/>
          <a:p>
            <a:pPr algn="ctr"/>
            <a:r>
              <a:rPr lang="en-US" b="0" dirty="0" smtClean="0">
                <a:latin typeface="+mj-lt"/>
              </a:rPr>
              <a:t>8</a:t>
            </a:r>
            <a:endParaRPr lang="en-US" b="0" dirty="0">
              <a:latin typeface="+mj-lt"/>
            </a:endParaRPr>
          </a:p>
        </p:txBody>
      </p:sp>
      <p:sp>
        <p:nvSpPr>
          <p:cNvPr id="39" name="TextBox 38"/>
          <p:cNvSpPr txBox="1"/>
          <p:nvPr/>
        </p:nvSpPr>
        <p:spPr>
          <a:xfrm>
            <a:off x="1840985" y="1595139"/>
            <a:ext cx="566181" cy="461665"/>
          </a:xfrm>
          <a:prstGeom prst="rect">
            <a:avLst/>
          </a:prstGeom>
          <a:noFill/>
        </p:spPr>
        <p:txBody>
          <a:bodyPr wrap="none" rtlCol="0">
            <a:spAutoFit/>
          </a:bodyPr>
          <a:lstStyle/>
          <a:p>
            <a:pPr algn="ctr"/>
            <a:r>
              <a:rPr lang="en-US" b="0" dirty="0" smtClean="0">
                <a:latin typeface="+mj-lt"/>
              </a:rPr>
              <a:t>13</a:t>
            </a:r>
            <a:endParaRPr lang="en-US" b="0" dirty="0">
              <a:latin typeface="+mj-lt"/>
            </a:endParaRPr>
          </a:p>
        </p:txBody>
      </p:sp>
      <p:sp>
        <p:nvSpPr>
          <p:cNvPr id="40" name="TextBox 39"/>
          <p:cNvSpPr txBox="1"/>
          <p:nvPr/>
        </p:nvSpPr>
        <p:spPr>
          <a:xfrm>
            <a:off x="3146038" y="1604664"/>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41" name="TextBox 40"/>
          <p:cNvSpPr txBox="1"/>
          <p:nvPr/>
        </p:nvSpPr>
        <p:spPr>
          <a:xfrm>
            <a:off x="4269859" y="1604664"/>
            <a:ext cx="566181" cy="461665"/>
          </a:xfrm>
          <a:prstGeom prst="rect">
            <a:avLst/>
          </a:prstGeom>
          <a:noFill/>
        </p:spPr>
        <p:txBody>
          <a:bodyPr wrap="none" rtlCol="0">
            <a:spAutoFit/>
          </a:bodyPr>
          <a:lstStyle/>
          <a:p>
            <a:pPr algn="ctr"/>
            <a:r>
              <a:rPr lang="en-US" b="0" dirty="0" smtClean="0">
                <a:latin typeface="+mj-lt"/>
              </a:rPr>
              <a:t>26</a:t>
            </a:r>
            <a:endParaRPr lang="en-US" b="0" dirty="0">
              <a:latin typeface="+mj-lt"/>
            </a:endParaRPr>
          </a:p>
        </p:txBody>
      </p:sp>
      <p:sp>
        <p:nvSpPr>
          <p:cNvPr id="42" name="TextBox 41"/>
          <p:cNvSpPr txBox="1"/>
          <p:nvPr/>
        </p:nvSpPr>
        <p:spPr>
          <a:xfrm>
            <a:off x="5470009" y="1606896"/>
            <a:ext cx="566181" cy="461665"/>
          </a:xfrm>
          <a:prstGeom prst="rect">
            <a:avLst/>
          </a:prstGeom>
          <a:noFill/>
        </p:spPr>
        <p:txBody>
          <a:bodyPr wrap="none" rtlCol="0">
            <a:spAutoFit/>
          </a:bodyPr>
          <a:lstStyle/>
          <a:p>
            <a:pPr algn="ctr"/>
            <a:r>
              <a:rPr lang="en-US" b="0" dirty="0" smtClean="0">
                <a:latin typeface="+mj-lt"/>
              </a:rPr>
              <a:t>26</a:t>
            </a:r>
            <a:endParaRPr lang="en-US" b="0" dirty="0">
              <a:latin typeface="+mj-lt"/>
            </a:endParaRPr>
          </a:p>
        </p:txBody>
      </p:sp>
      <p:sp>
        <p:nvSpPr>
          <p:cNvPr id="43" name="TextBox 42"/>
          <p:cNvSpPr txBox="1"/>
          <p:nvPr/>
        </p:nvSpPr>
        <p:spPr>
          <a:xfrm>
            <a:off x="6679684" y="1606896"/>
            <a:ext cx="566181" cy="461665"/>
          </a:xfrm>
          <a:prstGeom prst="rect">
            <a:avLst/>
          </a:prstGeom>
          <a:noFill/>
        </p:spPr>
        <p:txBody>
          <a:bodyPr wrap="none" rtlCol="0">
            <a:spAutoFit/>
          </a:bodyPr>
          <a:lstStyle/>
          <a:p>
            <a:pPr algn="ctr"/>
            <a:r>
              <a:rPr lang="en-US" b="0" dirty="0" smtClean="0">
                <a:latin typeface="+mj-lt"/>
              </a:rPr>
              <a:t>19</a:t>
            </a:r>
            <a:endParaRPr lang="en-US" b="0" dirty="0">
              <a:latin typeface="+mj-lt"/>
            </a:endParaRPr>
          </a:p>
        </p:txBody>
      </p:sp>
      <p:sp>
        <p:nvSpPr>
          <p:cNvPr id="44" name="TextBox 43"/>
          <p:cNvSpPr txBox="1"/>
          <p:nvPr/>
        </p:nvSpPr>
        <p:spPr>
          <a:xfrm>
            <a:off x="7984738" y="1606896"/>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46" name="TextBox 45"/>
          <p:cNvSpPr txBox="1"/>
          <p:nvPr/>
        </p:nvSpPr>
        <p:spPr>
          <a:xfrm>
            <a:off x="419099" y="1148060"/>
            <a:ext cx="2874698" cy="461665"/>
          </a:xfrm>
          <a:prstGeom prst="rect">
            <a:avLst/>
          </a:prstGeom>
          <a:noFill/>
        </p:spPr>
        <p:txBody>
          <a:bodyPr wrap="none" rtlCol="0">
            <a:spAutoFit/>
          </a:bodyPr>
          <a:lstStyle/>
          <a:p>
            <a:r>
              <a:rPr lang="en-US" sz="2400" b="1" dirty="0" smtClean="0">
                <a:solidFill>
                  <a:srgbClr val="008000"/>
                </a:solidFill>
                <a:latin typeface="+mn-lt"/>
              </a:rPr>
              <a:t>Update the sources…</a:t>
            </a:r>
            <a:endParaRPr lang="en-US" sz="2400" b="1" dirty="0">
              <a:solidFill>
                <a:srgbClr val="008000"/>
              </a:solidFill>
              <a:latin typeface="+mn-lt"/>
            </a:endParaRPr>
          </a:p>
        </p:txBody>
      </p:sp>
    </p:spTree>
    <p:extLst>
      <p:ext uri="{BB962C8B-B14F-4D97-AF65-F5344CB8AC3E}">
        <p14:creationId xmlns:p14="http://schemas.microsoft.com/office/powerpoint/2010/main" val="1647265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Sums at Iteration </a:t>
            </a:r>
            <a:r>
              <a:rPr lang="en-US" dirty="0" smtClean="0"/>
              <a:t>3B</a:t>
            </a:r>
            <a:endParaRPr lang="en-US" dirty="0"/>
          </a:p>
        </p:txBody>
      </p:sp>
      <p:sp>
        <p:nvSpPr>
          <p:cNvPr id="4" name="Slide Number Placeholder 3"/>
          <p:cNvSpPr>
            <a:spLocks noGrp="1"/>
          </p:cNvSpPr>
          <p:nvPr>
            <p:ph type="sldNum" sz="quarter" idx="11"/>
          </p:nvPr>
        </p:nvSpPr>
        <p:spPr/>
        <p:txBody>
          <a:bodyPr/>
          <a:lstStyle/>
          <a:p>
            <a:pPr>
              <a:defRPr/>
            </a:pPr>
            <a:fld id="{FE6269B1-1E3F-4FE1-AFB9-A5EF782FDDF4}" type="slidenum">
              <a:rPr lang="en-US" smtClean="0"/>
              <a:pPr>
                <a:defRPr/>
              </a:pPr>
              <a:t>65</a:t>
            </a:fld>
            <a:endParaRPr lang="en-US" dirty="0"/>
          </a:p>
        </p:txBody>
      </p:sp>
      <p:sp>
        <p:nvSpPr>
          <p:cNvPr id="5" name="Oval 4"/>
          <p:cNvSpPr/>
          <p:nvPr/>
        </p:nvSpPr>
        <p:spPr>
          <a:xfrm>
            <a:off x="4191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John</a:t>
            </a:r>
            <a:endParaRPr lang="en-US" sz="2400" b="0" dirty="0">
              <a:solidFill>
                <a:schemeClr val="tx1"/>
              </a:solidFill>
            </a:endParaRPr>
          </a:p>
        </p:txBody>
      </p:sp>
      <p:sp>
        <p:nvSpPr>
          <p:cNvPr id="6" name="Oval 5"/>
          <p:cNvSpPr/>
          <p:nvPr/>
        </p:nvSpPr>
        <p:spPr>
          <a:xfrm>
            <a:off x="1631950" y="2133601"/>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Sarah</a:t>
            </a:r>
            <a:endParaRPr lang="en-US" sz="2400" b="0" dirty="0">
              <a:solidFill>
                <a:schemeClr val="tx1"/>
              </a:solidFill>
            </a:endParaRPr>
          </a:p>
        </p:txBody>
      </p:sp>
      <p:sp>
        <p:nvSpPr>
          <p:cNvPr id="7" name="Oval 6"/>
          <p:cNvSpPr/>
          <p:nvPr/>
        </p:nvSpPr>
        <p:spPr>
          <a:xfrm>
            <a:off x="28448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Kevin</a:t>
            </a:r>
            <a:endParaRPr lang="en-US" sz="2400" b="0" dirty="0">
              <a:solidFill>
                <a:schemeClr val="tx1"/>
              </a:solidFill>
            </a:endParaRPr>
          </a:p>
        </p:txBody>
      </p:sp>
      <p:sp>
        <p:nvSpPr>
          <p:cNvPr id="8" name="Oval 7"/>
          <p:cNvSpPr/>
          <p:nvPr/>
        </p:nvSpPr>
        <p:spPr>
          <a:xfrm>
            <a:off x="4057650" y="21336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Jill</a:t>
            </a:r>
            <a:endParaRPr lang="en-US" sz="2400" b="0" dirty="0">
              <a:solidFill>
                <a:schemeClr val="tx1"/>
              </a:solidFill>
            </a:endParaRPr>
          </a:p>
        </p:txBody>
      </p:sp>
      <p:sp>
        <p:nvSpPr>
          <p:cNvPr id="9" name="Oval 8"/>
          <p:cNvSpPr/>
          <p:nvPr/>
        </p:nvSpPr>
        <p:spPr>
          <a:xfrm>
            <a:off x="52705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Sam</a:t>
            </a:r>
            <a:endParaRPr lang="en-US" sz="2400" b="0" dirty="0">
              <a:solidFill>
                <a:schemeClr val="tx1"/>
              </a:solidFill>
            </a:endParaRPr>
          </a:p>
        </p:txBody>
      </p:sp>
      <p:sp>
        <p:nvSpPr>
          <p:cNvPr id="13" name="Oval 12"/>
          <p:cNvSpPr/>
          <p:nvPr/>
        </p:nvSpPr>
        <p:spPr>
          <a:xfrm>
            <a:off x="4191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8/20/47</a:t>
            </a:r>
            <a:endParaRPr lang="en-US" sz="1800" b="1" dirty="0">
              <a:solidFill>
                <a:schemeClr val="tx1"/>
              </a:solidFill>
            </a:endParaRPr>
          </a:p>
        </p:txBody>
      </p:sp>
      <p:sp>
        <p:nvSpPr>
          <p:cNvPr id="14" name="Oval 13"/>
          <p:cNvSpPr/>
          <p:nvPr/>
        </p:nvSpPr>
        <p:spPr>
          <a:xfrm>
            <a:off x="162877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8/31/46</a:t>
            </a:r>
            <a:endParaRPr lang="en-US" sz="1800" b="1" dirty="0">
              <a:solidFill>
                <a:schemeClr val="tx1"/>
              </a:solidFill>
            </a:endParaRPr>
          </a:p>
        </p:txBody>
      </p:sp>
      <p:sp>
        <p:nvSpPr>
          <p:cNvPr id="15" name="Oval 14"/>
          <p:cNvSpPr/>
          <p:nvPr/>
        </p:nvSpPr>
        <p:spPr>
          <a:xfrm>
            <a:off x="283845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8/19/46</a:t>
            </a:r>
            <a:endParaRPr lang="en-US" sz="1800" b="1" dirty="0">
              <a:solidFill>
                <a:schemeClr val="tx1"/>
              </a:solidFill>
            </a:endParaRPr>
          </a:p>
        </p:txBody>
      </p:sp>
      <p:sp>
        <p:nvSpPr>
          <p:cNvPr id="16" name="Oval 15"/>
          <p:cNvSpPr/>
          <p:nvPr/>
        </p:nvSpPr>
        <p:spPr>
          <a:xfrm>
            <a:off x="404812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4/31/47</a:t>
            </a:r>
            <a:endParaRPr lang="en-US" sz="1800" b="1" dirty="0">
              <a:solidFill>
                <a:schemeClr val="tx1"/>
              </a:solidFill>
            </a:endParaRPr>
          </a:p>
        </p:txBody>
      </p:sp>
      <p:sp>
        <p:nvSpPr>
          <p:cNvPr id="18" name="Oval 17"/>
          <p:cNvSpPr/>
          <p:nvPr/>
        </p:nvSpPr>
        <p:spPr>
          <a:xfrm>
            <a:off x="52578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7/6/46</a:t>
            </a:r>
            <a:endParaRPr lang="en-US" sz="1800" b="1" dirty="0">
              <a:solidFill>
                <a:schemeClr val="tx1"/>
              </a:solidFill>
            </a:endParaRPr>
          </a:p>
        </p:txBody>
      </p:sp>
      <p:sp>
        <p:nvSpPr>
          <p:cNvPr id="19" name="Oval 18"/>
          <p:cNvSpPr/>
          <p:nvPr/>
        </p:nvSpPr>
        <p:spPr>
          <a:xfrm>
            <a:off x="76962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2/14/61</a:t>
            </a:r>
            <a:endParaRPr lang="en-US" sz="1800" b="1" dirty="0">
              <a:solidFill>
                <a:schemeClr val="tx1"/>
              </a:solidFill>
            </a:endParaRPr>
          </a:p>
        </p:txBody>
      </p:sp>
      <p:sp>
        <p:nvSpPr>
          <p:cNvPr id="20" name="Oval 19"/>
          <p:cNvSpPr/>
          <p:nvPr/>
        </p:nvSpPr>
        <p:spPr>
          <a:xfrm>
            <a:off x="646747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8/4/61</a:t>
            </a:r>
            <a:endParaRPr lang="en-US" sz="1800" b="1" dirty="0">
              <a:solidFill>
                <a:schemeClr val="tx1"/>
              </a:solidFill>
            </a:endParaRPr>
          </a:p>
        </p:txBody>
      </p:sp>
      <p:sp>
        <p:nvSpPr>
          <p:cNvPr id="21" name="Oval 20"/>
          <p:cNvSpPr/>
          <p:nvPr/>
        </p:nvSpPr>
        <p:spPr>
          <a:xfrm>
            <a:off x="648335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Lilly</a:t>
            </a:r>
            <a:endParaRPr lang="en-US" sz="2400" b="0" dirty="0">
              <a:solidFill>
                <a:schemeClr val="tx1"/>
              </a:solidFill>
            </a:endParaRPr>
          </a:p>
        </p:txBody>
      </p:sp>
      <p:sp>
        <p:nvSpPr>
          <p:cNvPr id="65" name="Oval 64"/>
          <p:cNvSpPr/>
          <p:nvPr/>
        </p:nvSpPr>
        <p:spPr>
          <a:xfrm>
            <a:off x="7696200" y="21336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Dave</a:t>
            </a:r>
            <a:endParaRPr lang="en-US" sz="2400" b="0" dirty="0">
              <a:solidFill>
                <a:schemeClr val="tx1"/>
              </a:solidFill>
            </a:endParaRPr>
          </a:p>
        </p:txBody>
      </p:sp>
      <p:cxnSp>
        <p:nvCxnSpPr>
          <p:cNvPr id="67" name="Straight Connector 66"/>
          <p:cNvCxnSpPr>
            <a:stCxn id="5" idx="4"/>
            <a:endCxn id="13" idx="0"/>
          </p:cNvCxnSpPr>
          <p:nvPr/>
        </p:nvCxnSpPr>
        <p:spPr>
          <a:xfrm>
            <a:off x="914400" y="3095628"/>
            <a:ext cx="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 idx="4"/>
            <a:endCxn id="13" idx="0"/>
          </p:cNvCxnSpPr>
          <p:nvPr/>
        </p:nvCxnSpPr>
        <p:spPr>
          <a:xfrm flipH="1">
            <a:off x="914400" y="3095627"/>
            <a:ext cx="1212850"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 idx="4"/>
            <a:endCxn id="16" idx="0"/>
          </p:cNvCxnSpPr>
          <p:nvPr/>
        </p:nvCxnSpPr>
        <p:spPr>
          <a:xfrm>
            <a:off x="2127250" y="3095627"/>
            <a:ext cx="2416175"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 idx="4"/>
            <a:endCxn id="14" idx="0"/>
          </p:cNvCxnSpPr>
          <p:nvPr/>
        </p:nvCxnSpPr>
        <p:spPr>
          <a:xfrm flipH="1">
            <a:off x="2124075" y="3095628"/>
            <a:ext cx="121602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 idx="4"/>
            <a:endCxn id="15" idx="0"/>
          </p:cNvCxnSpPr>
          <p:nvPr/>
        </p:nvCxnSpPr>
        <p:spPr>
          <a:xfrm flipH="1">
            <a:off x="3333750" y="3095626"/>
            <a:ext cx="121920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 idx="4"/>
            <a:endCxn id="18" idx="0"/>
          </p:cNvCxnSpPr>
          <p:nvPr/>
        </p:nvCxnSpPr>
        <p:spPr>
          <a:xfrm>
            <a:off x="4552950" y="3095626"/>
            <a:ext cx="120015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9" idx="4"/>
            <a:endCxn id="18" idx="0"/>
          </p:cNvCxnSpPr>
          <p:nvPr/>
        </p:nvCxnSpPr>
        <p:spPr>
          <a:xfrm flipH="1">
            <a:off x="5753100" y="3095628"/>
            <a:ext cx="1270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 idx="4"/>
            <a:endCxn id="20" idx="0"/>
          </p:cNvCxnSpPr>
          <p:nvPr/>
        </p:nvCxnSpPr>
        <p:spPr>
          <a:xfrm>
            <a:off x="5765800" y="3095628"/>
            <a:ext cx="119697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21" idx="4"/>
            <a:endCxn id="18" idx="0"/>
          </p:cNvCxnSpPr>
          <p:nvPr/>
        </p:nvCxnSpPr>
        <p:spPr>
          <a:xfrm flipH="1">
            <a:off x="5753100" y="3095628"/>
            <a:ext cx="122555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5" idx="4"/>
            <a:endCxn id="19" idx="0"/>
          </p:cNvCxnSpPr>
          <p:nvPr/>
        </p:nvCxnSpPr>
        <p:spPr>
          <a:xfrm>
            <a:off x="8191500" y="3095626"/>
            <a:ext cx="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31310" y="5324475"/>
            <a:ext cx="566181" cy="461665"/>
          </a:xfrm>
          <a:prstGeom prst="rect">
            <a:avLst/>
          </a:prstGeom>
          <a:noFill/>
        </p:spPr>
        <p:txBody>
          <a:bodyPr wrap="none" rtlCol="0">
            <a:spAutoFit/>
          </a:bodyPr>
          <a:lstStyle/>
          <a:p>
            <a:pPr algn="ctr"/>
            <a:r>
              <a:rPr lang="en-US" b="0" dirty="0" smtClean="0">
                <a:latin typeface="+mj-lt"/>
              </a:rPr>
              <a:t>21</a:t>
            </a:r>
            <a:endParaRPr lang="en-US" b="0" dirty="0">
              <a:latin typeface="+mj-lt"/>
            </a:endParaRPr>
          </a:p>
        </p:txBody>
      </p:sp>
      <p:sp>
        <p:nvSpPr>
          <p:cNvPr id="30" name="TextBox 29"/>
          <p:cNvSpPr txBox="1"/>
          <p:nvPr/>
        </p:nvSpPr>
        <p:spPr>
          <a:xfrm>
            <a:off x="1936364" y="5324475"/>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1" name="TextBox 30"/>
          <p:cNvSpPr txBox="1"/>
          <p:nvPr/>
        </p:nvSpPr>
        <p:spPr>
          <a:xfrm>
            <a:off x="3050659" y="5334000"/>
            <a:ext cx="566181" cy="461665"/>
          </a:xfrm>
          <a:prstGeom prst="rect">
            <a:avLst/>
          </a:prstGeom>
          <a:noFill/>
        </p:spPr>
        <p:txBody>
          <a:bodyPr wrap="none" rtlCol="0">
            <a:spAutoFit/>
          </a:bodyPr>
          <a:lstStyle/>
          <a:p>
            <a:pPr algn="ctr"/>
            <a:r>
              <a:rPr lang="en-US" b="0" dirty="0" smtClean="0">
                <a:latin typeface="+mj-lt"/>
              </a:rPr>
              <a:t>26</a:t>
            </a:r>
            <a:endParaRPr lang="en-US" b="0" dirty="0">
              <a:latin typeface="+mj-lt"/>
            </a:endParaRPr>
          </a:p>
        </p:txBody>
      </p:sp>
      <p:sp>
        <p:nvSpPr>
          <p:cNvPr id="32" name="TextBox 31"/>
          <p:cNvSpPr txBox="1"/>
          <p:nvPr/>
        </p:nvSpPr>
        <p:spPr>
          <a:xfrm>
            <a:off x="4269859" y="5334000"/>
            <a:ext cx="566181" cy="461665"/>
          </a:xfrm>
          <a:prstGeom prst="rect">
            <a:avLst/>
          </a:prstGeom>
          <a:noFill/>
        </p:spPr>
        <p:txBody>
          <a:bodyPr wrap="none" rtlCol="0">
            <a:spAutoFit/>
          </a:bodyPr>
          <a:lstStyle/>
          <a:p>
            <a:pPr algn="ctr"/>
            <a:r>
              <a:rPr lang="en-US" b="0" dirty="0" smtClean="0">
                <a:latin typeface="+mj-lt"/>
              </a:rPr>
              <a:t>13</a:t>
            </a:r>
            <a:endParaRPr lang="en-US" b="0" dirty="0">
              <a:latin typeface="+mj-lt"/>
            </a:endParaRPr>
          </a:p>
        </p:txBody>
      </p:sp>
      <p:sp>
        <p:nvSpPr>
          <p:cNvPr id="33" name="TextBox 32"/>
          <p:cNvSpPr txBox="1"/>
          <p:nvPr/>
        </p:nvSpPr>
        <p:spPr>
          <a:xfrm>
            <a:off x="5470009" y="5336232"/>
            <a:ext cx="566181" cy="461665"/>
          </a:xfrm>
          <a:prstGeom prst="rect">
            <a:avLst/>
          </a:prstGeom>
          <a:noFill/>
        </p:spPr>
        <p:txBody>
          <a:bodyPr wrap="none" rtlCol="0">
            <a:spAutoFit/>
          </a:bodyPr>
          <a:lstStyle/>
          <a:p>
            <a:pPr algn="ctr"/>
            <a:r>
              <a:rPr lang="en-US" b="0" dirty="0" smtClean="0">
                <a:latin typeface="+mj-lt"/>
              </a:rPr>
              <a:t>71</a:t>
            </a:r>
            <a:endParaRPr lang="en-US" b="0" dirty="0">
              <a:latin typeface="+mj-lt"/>
            </a:endParaRPr>
          </a:p>
        </p:txBody>
      </p:sp>
      <p:sp>
        <p:nvSpPr>
          <p:cNvPr id="34" name="TextBox 33"/>
          <p:cNvSpPr txBox="1"/>
          <p:nvPr/>
        </p:nvSpPr>
        <p:spPr>
          <a:xfrm>
            <a:off x="6679684" y="5336232"/>
            <a:ext cx="566181" cy="461665"/>
          </a:xfrm>
          <a:prstGeom prst="rect">
            <a:avLst/>
          </a:prstGeom>
          <a:noFill/>
        </p:spPr>
        <p:txBody>
          <a:bodyPr wrap="none" rtlCol="0">
            <a:spAutoFit/>
          </a:bodyPr>
          <a:lstStyle/>
          <a:p>
            <a:pPr algn="ctr"/>
            <a:r>
              <a:rPr lang="en-US" b="0" dirty="0" smtClean="0">
                <a:latin typeface="+mj-lt"/>
              </a:rPr>
              <a:t>26</a:t>
            </a:r>
            <a:endParaRPr lang="en-US" b="0" dirty="0">
              <a:latin typeface="+mj-lt"/>
            </a:endParaRPr>
          </a:p>
        </p:txBody>
      </p:sp>
      <p:sp>
        <p:nvSpPr>
          <p:cNvPr id="35" name="TextBox 34"/>
          <p:cNvSpPr txBox="1"/>
          <p:nvPr/>
        </p:nvSpPr>
        <p:spPr>
          <a:xfrm>
            <a:off x="7984738" y="5336232"/>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8" name="TextBox 37"/>
          <p:cNvSpPr txBox="1"/>
          <p:nvPr/>
        </p:nvSpPr>
        <p:spPr>
          <a:xfrm>
            <a:off x="726688" y="1595139"/>
            <a:ext cx="375424" cy="461665"/>
          </a:xfrm>
          <a:prstGeom prst="rect">
            <a:avLst/>
          </a:prstGeom>
          <a:noFill/>
        </p:spPr>
        <p:txBody>
          <a:bodyPr wrap="none" rtlCol="0">
            <a:spAutoFit/>
          </a:bodyPr>
          <a:lstStyle/>
          <a:p>
            <a:pPr algn="ctr"/>
            <a:r>
              <a:rPr lang="en-US" b="0" dirty="0" smtClean="0">
                <a:latin typeface="+mj-lt"/>
              </a:rPr>
              <a:t>8</a:t>
            </a:r>
            <a:endParaRPr lang="en-US" b="0" dirty="0">
              <a:latin typeface="+mj-lt"/>
            </a:endParaRPr>
          </a:p>
        </p:txBody>
      </p:sp>
      <p:sp>
        <p:nvSpPr>
          <p:cNvPr id="39" name="TextBox 38"/>
          <p:cNvSpPr txBox="1"/>
          <p:nvPr/>
        </p:nvSpPr>
        <p:spPr>
          <a:xfrm>
            <a:off x="1840985" y="1595139"/>
            <a:ext cx="566181" cy="461665"/>
          </a:xfrm>
          <a:prstGeom prst="rect">
            <a:avLst/>
          </a:prstGeom>
          <a:noFill/>
        </p:spPr>
        <p:txBody>
          <a:bodyPr wrap="none" rtlCol="0">
            <a:spAutoFit/>
          </a:bodyPr>
          <a:lstStyle/>
          <a:p>
            <a:pPr algn="ctr"/>
            <a:r>
              <a:rPr lang="en-US" b="0" dirty="0" smtClean="0">
                <a:latin typeface="+mj-lt"/>
              </a:rPr>
              <a:t>13</a:t>
            </a:r>
            <a:endParaRPr lang="en-US" b="0" dirty="0">
              <a:latin typeface="+mj-lt"/>
            </a:endParaRPr>
          </a:p>
        </p:txBody>
      </p:sp>
      <p:sp>
        <p:nvSpPr>
          <p:cNvPr id="40" name="TextBox 39"/>
          <p:cNvSpPr txBox="1"/>
          <p:nvPr/>
        </p:nvSpPr>
        <p:spPr>
          <a:xfrm>
            <a:off x="3146038" y="1604664"/>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41" name="TextBox 40"/>
          <p:cNvSpPr txBox="1"/>
          <p:nvPr/>
        </p:nvSpPr>
        <p:spPr>
          <a:xfrm>
            <a:off x="4269859" y="1604664"/>
            <a:ext cx="566181" cy="461665"/>
          </a:xfrm>
          <a:prstGeom prst="rect">
            <a:avLst/>
          </a:prstGeom>
          <a:noFill/>
        </p:spPr>
        <p:txBody>
          <a:bodyPr wrap="none" rtlCol="0">
            <a:spAutoFit/>
          </a:bodyPr>
          <a:lstStyle/>
          <a:p>
            <a:pPr algn="ctr"/>
            <a:r>
              <a:rPr lang="en-US" b="0" dirty="0" smtClean="0">
                <a:latin typeface="+mj-lt"/>
              </a:rPr>
              <a:t>26</a:t>
            </a:r>
            <a:endParaRPr lang="en-US" b="0" dirty="0">
              <a:latin typeface="+mj-lt"/>
            </a:endParaRPr>
          </a:p>
        </p:txBody>
      </p:sp>
      <p:sp>
        <p:nvSpPr>
          <p:cNvPr id="42" name="TextBox 41"/>
          <p:cNvSpPr txBox="1"/>
          <p:nvPr/>
        </p:nvSpPr>
        <p:spPr>
          <a:xfrm>
            <a:off x="5470009" y="1606896"/>
            <a:ext cx="566181" cy="461665"/>
          </a:xfrm>
          <a:prstGeom prst="rect">
            <a:avLst/>
          </a:prstGeom>
          <a:noFill/>
        </p:spPr>
        <p:txBody>
          <a:bodyPr wrap="none" rtlCol="0">
            <a:spAutoFit/>
          </a:bodyPr>
          <a:lstStyle/>
          <a:p>
            <a:pPr algn="ctr"/>
            <a:r>
              <a:rPr lang="en-US" b="0" dirty="0" smtClean="0">
                <a:latin typeface="+mj-lt"/>
              </a:rPr>
              <a:t>26</a:t>
            </a:r>
            <a:endParaRPr lang="en-US" b="0" dirty="0">
              <a:latin typeface="+mj-lt"/>
            </a:endParaRPr>
          </a:p>
        </p:txBody>
      </p:sp>
      <p:sp>
        <p:nvSpPr>
          <p:cNvPr id="43" name="TextBox 42"/>
          <p:cNvSpPr txBox="1"/>
          <p:nvPr/>
        </p:nvSpPr>
        <p:spPr>
          <a:xfrm>
            <a:off x="6679684" y="1606896"/>
            <a:ext cx="566181" cy="461665"/>
          </a:xfrm>
          <a:prstGeom prst="rect">
            <a:avLst/>
          </a:prstGeom>
          <a:noFill/>
        </p:spPr>
        <p:txBody>
          <a:bodyPr wrap="none" rtlCol="0">
            <a:spAutoFit/>
          </a:bodyPr>
          <a:lstStyle/>
          <a:p>
            <a:pPr algn="ctr"/>
            <a:r>
              <a:rPr lang="en-US" b="0" dirty="0" smtClean="0">
                <a:latin typeface="+mj-lt"/>
              </a:rPr>
              <a:t>19</a:t>
            </a:r>
            <a:endParaRPr lang="en-US" b="0" dirty="0">
              <a:latin typeface="+mj-lt"/>
            </a:endParaRPr>
          </a:p>
        </p:txBody>
      </p:sp>
      <p:sp>
        <p:nvSpPr>
          <p:cNvPr id="44" name="TextBox 43"/>
          <p:cNvSpPr txBox="1"/>
          <p:nvPr/>
        </p:nvSpPr>
        <p:spPr>
          <a:xfrm>
            <a:off x="7984738" y="1606896"/>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47" name="TextBox 46"/>
          <p:cNvSpPr txBox="1"/>
          <p:nvPr/>
        </p:nvSpPr>
        <p:spPr>
          <a:xfrm>
            <a:off x="228600" y="5802362"/>
            <a:ext cx="4675767" cy="461665"/>
          </a:xfrm>
          <a:prstGeom prst="rect">
            <a:avLst/>
          </a:prstGeom>
          <a:noFill/>
        </p:spPr>
        <p:txBody>
          <a:bodyPr wrap="none" rtlCol="0">
            <a:spAutoFit/>
          </a:bodyPr>
          <a:lstStyle/>
          <a:p>
            <a:r>
              <a:rPr lang="en-US" sz="2400" b="1" dirty="0" smtClean="0">
                <a:solidFill>
                  <a:srgbClr val="0000FF"/>
                </a:solidFill>
                <a:latin typeface="+mn-lt"/>
              </a:rPr>
              <a:t>And one more update of the claims</a:t>
            </a:r>
            <a:endParaRPr lang="en-US" sz="2400" b="1" dirty="0">
              <a:solidFill>
                <a:srgbClr val="0000FF"/>
              </a:solidFill>
              <a:latin typeface="+mn-lt"/>
            </a:endParaRPr>
          </a:p>
        </p:txBody>
      </p:sp>
    </p:spTree>
    <p:extLst>
      <p:ext uri="{BB962C8B-B14F-4D97-AF65-F5344CB8AC3E}">
        <p14:creationId xmlns:p14="http://schemas.microsoft.com/office/powerpoint/2010/main" val="2956341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after Iteration 3</a:t>
            </a:r>
            <a:endParaRPr lang="en-US" dirty="0"/>
          </a:p>
        </p:txBody>
      </p:sp>
      <p:sp>
        <p:nvSpPr>
          <p:cNvPr id="4" name="Slide Number Placeholder 3"/>
          <p:cNvSpPr>
            <a:spLocks noGrp="1"/>
          </p:cNvSpPr>
          <p:nvPr>
            <p:ph type="sldNum" sz="quarter" idx="11"/>
          </p:nvPr>
        </p:nvSpPr>
        <p:spPr/>
        <p:txBody>
          <a:bodyPr/>
          <a:lstStyle/>
          <a:p>
            <a:pPr>
              <a:defRPr/>
            </a:pPr>
            <a:fld id="{FE6269B1-1E3F-4FE1-AFB9-A5EF782FDDF4}" type="slidenum">
              <a:rPr lang="en-US" smtClean="0"/>
              <a:pPr>
                <a:defRPr/>
              </a:pPr>
              <a:t>66</a:t>
            </a:fld>
            <a:endParaRPr lang="en-US" dirty="0"/>
          </a:p>
        </p:txBody>
      </p:sp>
      <p:sp>
        <p:nvSpPr>
          <p:cNvPr id="5" name="Oval 4"/>
          <p:cNvSpPr/>
          <p:nvPr/>
        </p:nvSpPr>
        <p:spPr>
          <a:xfrm>
            <a:off x="4191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John</a:t>
            </a:r>
            <a:endParaRPr lang="en-US" sz="2400" b="0" dirty="0">
              <a:solidFill>
                <a:schemeClr val="tx1"/>
              </a:solidFill>
            </a:endParaRPr>
          </a:p>
        </p:txBody>
      </p:sp>
      <p:sp>
        <p:nvSpPr>
          <p:cNvPr id="6" name="Oval 5"/>
          <p:cNvSpPr/>
          <p:nvPr/>
        </p:nvSpPr>
        <p:spPr>
          <a:xfrm>
            <a:off x="1631950" y="2133601"/>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Sarah</a:t>
            </a:r>
            <a:endParaRPr lang="en-US" sz="2400" b="0" dirty="0">
              <a:solidFill>
                <a:schemeClr val="tx1"/>
              </a:solidFill>
            </a:endParaRPr>
          </a:p>
        </p:txBody>
      </p:sp>
      <p:sp>
        <p:nvSpPr>
          <p:cNvPr id="7" name="Oval 6"/>
          <p:cNvSpPr/>
          <p:nvPr/>
        </p:nvSpPr>
        <p:spPr>
          <a:xfrm>
            <a:off x="28448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Kevin</a:t>
            </a:r>
            <a:endParaRPr lang="en-US" sz="2400" b="0" dirty="0">
              <a:solidFill>
                <a:schemeClr val="tx1"/>
              </a:solidFill>
            </a:endParaRPr>
          </a:p>
        </p:txBody>
      </p:sp>
      <p:sp>
        <p:nvSpPr>
          <p:cNvPr id="8" name="Oval 7"/>
          <p:cNvSpPr/>
          <p:nvPr/>
        </p:nvSpPr>
        <p:spPr>
          <a:xfrm>
            <a:off x="4057650" y="21336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Jill</a:t>
            </a:r>
            <a:endParaRPr lang="en-US" sz="2400" b="0" dirty="0">
              <a:solidFill>
                <a:schemeClr val="tx1"/>
              </a:solidFill>
            </a:endParaRPr>
          </a:p>
        </p:txBody>
      </p:sp>
      <p:sp>
        <p:nvSpPr>
          <p:cNvPr id="9" name="Oval 8"/>
          <p:cNvSpPr/>
          <p:nvPr/>
        </p:nvSpPr>
        <p:spPr>
          <a:xfrm>
            <a:off x="527050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Sam</a:t>
            </a:r>
            <a:endParaRPr lang="en-US" sz="2400" b="0" dirty="0">
              <a:solidFill>
                <a:schemeClr val="tx1"/>
              </a:solidFill>
            </a:endParaRPr>
          </a:p>
        </p:txBody>
      </p:sp>
      <p:sp>
        <p:nvSpPr>
          <p:cNvPr id="13" name="Oval 12"/>
          <p:cNvSpPr/>
          <p:nvPr/>
        </p:nvSpPr>
        <p:spPr>
          <a:xfrm>
            <a:off x="4191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8/20/47</a:t>
            </a:r>
            <a:endParaRPr lang="en-US" sz="1800" b="1" dirty="0">
              <a:solidFill>
                <a:schemeClr val="tx1"/>
              </a:solidFill>
            </a:endParaRPr>
          </a:p>
        </p:txBody>
      </p:sp>
      <p:sp>
        <p:nvSpPr>
          <p:cNvPr id="14" name="Oval 13"/>
          <p:cNvSpPr/>
          <p:nvPr/>
        </p:nvSpPr>
        <p:spPr>
          <a:xfrm>
            <a:off x="162877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8/31/46</a:t>
            </a:r>
            <a:endParaRPr lang="en-US" sz="1800" b="1" dirty="0">
              <a:solidFill>
                <a:schemeClr val="tx1"/>
              </a:solidFill>
            </a:endParaRPr>
          </a:p>
        </p:txBody>
      </p:sp>
      <p:sp>
        <p:nvSpPr>
          <p:cNvPr id="15" name="Oval 14"/>
          <p:cNvSpPr/>
          <p:nvPr/>
        </p:nvSpPr>
        <p:spPr>
          <a:xfrm>
            <a:off x="283845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Clinton</a:t>
            </a:r>
          </a:p>
          <a:p>
            <a:pPr algn="ctr"/>
            <a:r>
              <a:rPr lang="en-US" sz="1600" b="1" dirty="0" smtClean="0">
                <a:solidFill>
                  <a:schemeClr val="tx1"/>
                </a:solidFill>
              </a:rPr>
              <a:t>8/19/46</a:t>
            </a:r>
            <a:endParaRPr lang="en-US" sz="1800" b="1" dirty="0">
              <a:solidFill>
                <a:schemeClr val="tx1"/>
              </a:solidFill>
            </a:endParaRPr>
          </a:p>
        </p:txBody>
      </p:sp>
      <p:sp>
        <p:nvSpPr>
          <p:cNvPr id="16" name="Oval 15"/>
          <p:cNvSpPr/>
          <p:nvPr/>
        </p:nvSpPr>
        <p:spPr>
          <a:xfrm>
            <a:off x="404812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4/31/47</a:t>
            </a:r>
            <a:endParaRPr lang="en-US" sz="1800" b="1" dirty="0">
              <a:solidFill>
                <a:schemeClr val="tx1"/>
              </a:solidFill>
            </a:endParaRPr>
          </a:p>
        </p:txBody>
      </p:sp>
      <p:sp>
        <p:nvSpPr>
          <p:cNvPr id="18" name="Oval 17"/>
          <p:cNvSpPr/>
          <p:nvPr/>
        </p:nvSpPr>
        <p:spPr>
          <a:xfrm>
            <a:off x="52578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Bush</a:t>
            </a:r>
          </a:p>
          <a:p>
            <a:pPr algn="ctr"/>
            <a:r>
              <a:rPr lang="en-US" sz="1600" b="1" dirty="0" smtClean="0">
                <a:solidFill>
                  <a:schemeClr val="tx1"/>
                </a:solidFill>
              </a:rPr>
              <a:t>7/6/46</a:t>
            </a:r>
            <a:endParaRPr lang="en-US" sz="1800" b="1" dirty="0">
              <a:solidFill>
                <a:schemeClr val="tx1"/>
              </a:solidFill>
            </a:endParaRPr>
          </a:p>
        </p:txBody>
      </p:sp>
      <p:sp>
        <p:nvSpPr>
          <p:cNvPr id="19" name="Oval 18"/>
          <p:cNvSpPr/>
          <p:nvPr/>
        </p:nvSpPr>
        <p:spPr>
          <a:xfrm>
            <a:off x="7696200"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2/14/61</a:t>
            </a:r>
            <a:endParaRPr lang="en-US" sz="1800" b="1" dirty="0">
              <a:solidFill>
                <a:schemeClr val="tx1"/>
              </a:solidFill>
            </a:endParaRPr>
          </a:p>
        </p:txBody>
      </p:sp>
      <p:sp>
        <p:nvSpPr>
          <p:cNvPr id="20" name="Oval 19"/>
          <p:cNvSpPr/>
          <p:nvPr/>
        </p:nvSpPr>
        <p:spPr>
          <a:xfrm>
            <a:off x="6467475" y="4267200"/>
            <a:ext cx="990600" cy="962026"/>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Obama</a:t>
            </a:r>
          </a:p>
          <a:p>
            <a:pPr algn="ctr"/>
            <a:r>
              <a:rPr lang="en-US" sz="1600" b="1" dirty="0" smtClean="0">
                <a:solidFill>
                  <a:schemeClr val="tx1"/>
                </a:solidFill>
              </a:rPr>
              <a:t>8/4/61</a:t>
            </a:r>
            <a:endParaRPr lang="en-US" sz="1800" b="1" dirty="0">
              <a:solidFill>
                <a:schemeClr val="tx1"/>
              </a:solidFill>
            </a:endParaRPr>
          </a:p>
        </p:txBody>
      </p:sp>
      <p:sp>
        <p:nvSpPr>
          <p:cNvPr id="21" name="Oval 20"/>
          <p:cNvSpPr/>
          <p:nvPr/>
        </p:nvSpPr>
        <p:spPr>
          <a:xfrm>
            <a:off x="6483350" y="2133602"/>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Lilly</a:t>
            </a:r>
            <a:endParaRPr lang="en-US" sz="2400" b="0" dirty="0">
              <a:solidFill>
                <a:schemeClr val="tx1"/>
              </a:solidFill>
            </a:endParaRPr>
          </a:p>
        </p:txBody>
      </p:sp>
      <p:sp>
        <p:nvSpPr>
          <p:cNvPr id="65" name="Oval 64"/>
          <p:cNvSpPr/>
          <p:nvPr/>
        </p:nvSpPr>
        <p:spPr>
          <a:xfrm>
            <a:off x="7696200" y="2133600"/>
            <a:ext cx="990600" cy="962026"/>
          </a:xfrm>
          <a:prstGeom prst="ellipse">
            <a:avLst/>
          </a:prstGeom>
          <a:solidFill>
            <a:srgbClr val="57D3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0" dirty="0" smtClean="0">
                <a:solidFill>
                  <a:schemeClr val="tx1"/>
                </a:solidFill>
              </a:rPr>
              <a:t>Dave</a:t>
            </a:r>
            <a:endParaRPr lang="en-US" sz="2400" b="0" dirty="0">
              <a:solidFill>
                <a:schemeClr val="tx1"/>
              </a:solidFill>
            </a:endParaRPr>
          </a:p>
        </p:txBody>
      </p:sp>
      <p:cxnSp>
        <p:nvCxnSpPr>
          <p:cNvPr id="67" name="Straight Connector 66"/>
          <p:cNvCxnSpPr>
            <a:stCxn id="5" idx="4"/>
            <a:endCxn id="13" idx="0"/>
          </p:cNvCxnSpPr>
          <p:nvPr/>
        </p:nvCxnSpPr>
        <p:spPr>
          <a:xfrm>
            <a:off x="914400" y="3095628"/>
            <a:ext cx="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 idx="4"/>
            <a:endCxn id="13" idx="0"/>
          </p:cNvCxnSpPr>
          <p:nvPr/>
        </p:nvCxnSpPr>
        <p:spPr>
          <a:xfrm flipH="1">
            <a:off x="914400" y="3095627"/>
            <a:ext cx="1212850"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 idx="4"/>
            <a:endCxn id="16" idx="0"/>
          </p:cNvCxnSpPr>
          <p:nvPr/>
        </p:nvCxnSpPr>
        <p:spPr>
          <a:xfrm>
            <a:off x="2127250" y="3095627"/>
            <a:ext cx="2416175" cy="117157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 idx="4"/>
            <a:endCxn id="14" idx="0"/>
          </p:cNvCxnSpPr>
          <p:nvPr/>
        </p:nvCxnSpPr>
        <p:spPr>
          <a:xfrm flipH="1">
            <a:off x="2124075" y="3095628"/>
            <a:ext cx="121602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 idx="4"/>
            <a:endCxn id="15" idx="0"/>
          </p:cNvCxnSpPr>
          <p:nvPr/>
        </p:nvCxnSpPr>
        <p:spPr>
          <a:xfrm flipH="1">
            <a:off x="3333750" y="3095626"/>
            <a:ext cx="121920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 idx="4"/>
            <a:endCxn id="18" idx="0"/>
          </p:cNvCxnSpPr>
          <p:nvPr/>
        </p:nvCxnSpPr>
        <p:spPr>
          <a:xfrm>
            <a:off x="4552950" y="3095626"/>
            <a:ext cx="120015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9" idx="4"/>
            <a:endCxn id="18" idx="0"/>
          </p:cNvCxnSpPr>
          <p:nvPr/>
        </p:nvCxnSpPr>
        <p:spPr>
          <a:xfrm flipH="1">
            <a:off x="5753100" y="3095628"/>
            <a:ext cx="1270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 idx="4"/>
            <a:endCxn id="20" idx="0"/>
          </p:cNvCxnSpPr>
          <p:nvPr/>
        </p:nvCxnSpPr>
        <p:spPr>
          <a:xfrm>
            <a:off x="5765800" y="3095628"/>
            <a:ext cx="1196975"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21" idx="4"/>
            <a:endCxn id="18" idx="0"/>
          </p:cNvCxnSpPr>
          <p:nvPr/>
        </p:nvCxnSpPr>
        <p:spPr>
          <a:xfrm flipH="1">
            <a:off x="5753100" y="3095628"/>
            <a:ext cx="1225550" cy="11715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5" idx="4"/>
            <a:endCxn id="19" idx="0"/>
          </p:cNvCxnSpPr>
          <p:nvPr/>
        </p:nvCxnSpPr>
        <p:spPr>
          <a:xfrm>
            <a:off x="8191500" y="3095626"/>
            <a:ext cx="0" cy="11715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31310" y="5324475"/>
            <a:ext cx="566181" cy="461665"/>
          </a:xfrm>
          <a:prstGeom prst="rect">
            <a:avLst/>
          </a:prstGeom>
          <a:noFill/>
        </p:spPr>
        <p:txBody>
          <a:bodyPr wrap="none" rtlCol="0">
            <a:spAutoFit/>
          </a:bodyPr>
          <a:lstStyle/>
          <a:p>
            <a:pPr algn="ctr"/>
            <a:r>
              <a:rPr lang="en-US" b="0" dirty="0" smtClean="0">
                <a:latin typeface="+mj-lt"/>
              </a:rPr>
              <a:t>21</a:t>
            </a:r>
            <a:endParaRPr lang="en-US" b="0" dirty="0">
              <a:latin typeface="+mj-lt"/>
            </a:endParaRPr>
          </a:p>
        </p:txBody>
      </p:sp>
      <p:sp>
        <p:nvSpPr>
          <p:cNvPr id="30" name="TextBox 29"/>
          <p:cNvSpPr txBox="1"/>
          <p:nvPr/>
        </p:nvSpPr>
        <p:spPr>
          <a:xfrm>
            <a:off x="1936364" y="5324475"/>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1" name="TextBox 30"/>
          <p:cNvSpPr txBox="1"/>
          <p:nvPr/>
        </p:nvSpPr>
        <p:spPr>
          <a:xfrm>
            <a:off x="3050659" y="5334000"/>
            <a:ext cx="566181" cy="461665"/>
          </a:xfrm>
          <a:prstGeom prst="rect">
            <a:avLst/>
          </a:prstGeom>
          <a:noFill/>
        </p:spPr>
        <p:txBody>
          <a:bodyPr wrap="none" rtlCol="0">
            <a:spAutoFit/>
          </a:bodyPr>
          <a:lstStyle/>
          <a:p>
            <a:pPr algn="ctr"/>
            <a:r>
              <a:rPr lang="en-US" b="0" dirty="0" smtClean="0">
                <a:latin typeface="+mj-lt"/>
              </a:rPr>
              <a:t>26</a:t>
            </a:r>
            <a:endParaRPr lang="en-US" b="0" dirty="0">
              <a:latin typeface="+mj-lt"/>
            </a:endParaRPr>
          </a:p>
        </p:txBody>
      </p:sp>
      <p:sp>
        <p:nvSpPr>
          <p:cNvPr id="32" name="TextBox 31"/>
          <p:cNvSpPr txBox="1"/>
          <p:nvPr/>
        </p:nvSpPr>
        <p:spPr>
          <a:xfrm>
            <a:off x="4269859" y="5334000"/>
            <a:ext cx="566181" cy="461665"/>
          </a:xfrm>
          <a:prstGeom prst="rect">
            <a:avLst/>
          </a:prstGeom>
          <a:noFill/>
        </p:spPr>
        <p:txBody>
          <a:bodyPr wrap="none" rtlCol="0">
            <a:spAutoFit/>
          </a:bodyPr>
          <a:lstStyle/>
          <a:p>
            <a:pPr algn="ctr"/>
            <a:r>
              <a:rPr lang="en-US" b="0" dirty="0" smtClean="0">
                <a:latin typeface="+mj-lt"/>
              </a:rPr>
              <a:t>13</a:t>
            </a:r>
            <a:endParaRPr lang="en-US" b="0" dirty="0">
              <a:latin typeface="+mj-lt"/>
            </a:endParaRPr>
          </a:p>
        </p:txBody>
      </p:sp>
      <p:sp>
        <p:nvSpPr>
          <p:cNvPr id="33" name="TextBox 32"/>
          <p:cNvSpPr txBox="1"/>
          <p:nvPr/>
        </p:nvSpPr>
        <p:spPr>
          <a:xfrm>
            <a:off x="5470009" y="5336232"/>
            <a:ext cx="566181" cy="461665"/>
          </a:xfrm>
          <a:prstGeom prst="rect">
            <a:avLst/>
          </a:prstGeom>
          <a:noFill/>
        </p:spPr>
        <p:txBody>
          <a:bodyPr wrap="none" rtlCol="0">
            <a:spAutoFit/>
          </a:bodyPr>
          <a:lstStyle/>
          <a:p>
            <a:pPr algn="ctr"/>
            <a:r>
              <a:rPr lang="en-US" b="0" dirty="0" smtClean="0">
                <a:latin typeface="+mj-lt"/>
              </a:rPr>
              <a:t>71</a:t>
            </a:r>
            <a:endParaRPr lang="en-US" b="0" dirty="0">
              <a:latin typeface="+mj-lt"/>
            </a:endParaRPr>
          </a:p>
        </p:txBody>
      </p:sp>
      <p:sp>
        <p:nvSpPr>
          <p:cNvPr id="34" name="TextBox 33"/>
          <p:cNvSpPr txBox="1"/>
          <p:nvPr/>
        </p:nvSpPr>
        <p:spPr>
          <a:xfrm>
            <a:off x="6679684" y="5336232"/>
            <a:ext cx="566181" cy="461665"/>
          </a:xfrm>
          <a:prstGeom prst="rect">
            <a:avLst/>
          </a:prstGeom>
          <a:noFill/>
        </p:spPr>
        <p:txBody>
          <a:bodyPr wrap="none" rtlCol="0">
            <a:spAutoFit/>
          </a:bodyPr>
          <a:lstStyle/>
          <a:p>
            <a:pPr algn="ctr"/>
            <a:r>
              <a:rPr lang="en-US" b="0" dirty="0" smtClean="0">
                <a:latin typeface="+mj-lt"/>
              </a:rPr>
              <a:t>26</a:t>
            </a:r>
            <a:endParaRPr lang="en-US" b="0" dirty="0">
              <a:latin typeface="+mj-lt"/>
            </a:endParaRPr>
          </a:p>
        </p:txBody>
      </p:sp>
      <p:sp>
        <p:nvSpPr>
          <p:cNvPr id="35" name="TextBox 34"/>
          <p:cNvSpPr txBox="1"/>
          <p:nvPr/>
        </p:nvSpPr>
        <p:spPr>
          <a:xfrm>
            <a:off x="7984738" y="5336232"/>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38" name="TextBox 37"/>
          <p:cNvSpPr txBox="1"/>
          <p:nvPr/>
        </p:nvSpPr>
        <p:spPr>
          <a:xfrm>
            <a:off x="726688" y="1595139"/>
            <a:ext cx="375424" cy="461665"/>
          </a:xfrm>
          <a:prstGeom prst="rect">
            <a:avLst/>
          </a:prstGeom>
          <a:noFill/>
        </p:spPr>
        <p:txBody>
          <a:bodyPr wrap="none" rtlCol="0">
            <a:spAutoFit/>
          </a:bodyPr>
          <a:lstStyle/>
          <a:p>
            <a:pPr algn="ctr"/>
            <a:r>
              <a:rPr lang="en-US" b="0" dirty="0" smtClean="0">
                <a:latin typeface="+mj-lt"/>
              </a:rPr>
              <a:t>8</a:t>
            </a:r>
            <a:endParaRPr lang="en-US" b="0" dirty="0">
              <a:latin typeface="+mj-lt"/>
            </a:endParaRPr>
          </a:p>
        </p:txBody>
      </p:sp>
      <p:sp>
        <p:nvSpPr>
          <p:cNvPr id="39" name="TextBox 38"/>
          <p:cNvSpPr txBox="1"/>
          <p:nvPr/>
        </p:nvSpPr>
        <p:spPr>
          <a:xfrm>
            <a:off x="1840985" y="1595139"/>
            <a:ext cx="566181" cy="461665"/>
          </a:xfrm>
          <a:prstGeom prst="rect">
            <a:avLst/>
          </a:prstGeom>
          <a:noFill/>
        </p:spPr>
        <p:txBody>
          <a:bodyPr wrap="none" rtlCol="0">
            <a:spAutoFit/>
          </a:bodyPr>
          <a:lstStyle/>
          <a:p>
            <a:pPr algn="ctr"/>
            <a:r>
              <a:rPr lang="en-US" b="0" dirty="0" smtClean="0">
                <a:latin typeface="+mj-lt"/>
              </a:rPr>
              <a:t>13</a:t>
            </a:r>
            <a:endParaRPr lang="en-US" b="0" dirty="0">
              <a:latin typeface="+mj-lt"/>
            </a:endParaRPr>
          </a:p>
        </p:txBody>
      </p:sp>
      <p:sp>
        <p:nvSpPr>
          <p:cNvPr id="40" name="TextBox 39"/>
          <p:cNvSpPr txBox="1"/>
          <p:nvPr/>
        </p:nvSpPr>
        <p:spPr>
          <a:xfrm>
            <a:off x="3146038" y="1604664"/>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41" name="TextBox 40"/>
          <p:cNvSpPr txBox="1"/>
          <p:nvPr/>
        </p:nvSpPr>
        <p:spPr>
          <a:xfrm>
            <a:off x="4269859" y="1604664"/>
            <a:ext cx="566181" cy="461665"/>
          </a:xfrm>
          <a:prstGeom prst="rect">
            <a:avLst/>
          </a:prstGeom>
          <a:noFill/>
        </p:spPr>
        <p:txBody>
          <a:bodyPr wrap="none" rtlCol="0">
            <a:spAutoFit/>
          </a:bodyPr>
          <a:lstStyle/>
          <a:p>
            <a:pPr algn="ctr"/>
            <a:r>
              <a:rPr lang="en-US" b="0" dirty="0" smtClean="0">
                <a:latin typeface="+mj-lt"/>
              </a:rPr>
              <a:t>26</a:t>
            </a:r>
            <a:endParaRPr lang="en-US" b="0" dirty="0">
              <a:latin typeface="+mj-lt"/>
            </a:endParaRPr>
          </a:p>
        </p:txBody>
      </p:sp>
      <p:sp>
        <p:nvSpPr>
          <p:cNvPr id="42" name="TextBox 41"/>
          <p:cNvSpPr txBox="1"/>
          <p:nvPr/>
        </p:nvSpPr>
        <p:spPr>
          <a:xfrm>
            <a:off x="5470009" y="1606896"/>
            <a:ext cx="566181" cy="461665"/>
          </a:xfrm>
          <a:prstGeom prst="rect">
            <a:avLst/>
          </a:prstGeom>
          <a:noFill/>
        </p:spPr>
        <p:txBody>
          <a:bodyPr wrap="none" rtlCol="0">
            <a:spAutoFit/>
          </a:bodyPr>
          <a:lstStyle/>
          <a:p>
            <a:pPr algn="ctr"/>
            <a:r>
              <a:rPr lang="en-US" b="0" dirty="0" smtClean="0">
                <a:latin typeface="+mj-lt"/>
              </a:rPr>
              <a:t>26</a:t>
            </a:r>
            <a:endParaRPr lang="en-US" b="0" dirty="0">
              <a:latin typeface="+mj-lt"/>
            </a:endParaRPr>
          </a:p>
        </p:txBody>
      </p:sp>
      <p:sp>
        <p:nvSpPr>
          <p:cNvPr id="43" name="TextBox 42"/>
          <p:cNvSpPr txBox="1"/>
          <p:nvPr/>
        </p:nvSpPr>
        <p:spPr>
          <a:xfrm>
            <a:off x="6679684" y="1606896"/>
            <a:ext cx="566181" cy="461665"/>
          </a:xfrm>
          <a:prstGeom prst="rect">
            <a:avLst/>
          </a:prstGeom>
          <a:noFill/>
        </p:spPr>
        <p:txBody>
          <a:bodyPr wrap="none" rtlCol="0">
            <a:spAutoFit/>
          </a:bodyPr>
          <a:lstStyle/>
          <a:p>
            <a:pPr algn="ctr"/>
            <a:r>
              <a:rPr lang="en-US" b="0" dirty="0" smtClean="0">
                <a:latin typeface="+mj-lt"/>
              </a:rPr>
              <a:t>19</a:t>
            </a:r>
            <a:endParaRPr lang="en-US" b="0" dirty="0">
              <a:latin typeface="+mj-lt"/>
            </a:endParaRPr>
          </a:p>
        </p:txBody>
      </p:sp>
      <p:sp>
        <p:nvSpPr>
          <p:cNvPr id="44" name="TextBox 43"/>
          <p:cNvSpPr txBox="1"/>
          <p:nvPr/>
        </p:nvSpPr>
        <p:spPr>
          <a:xfrm>
            <a:off x="7984738" y="1606896"/>
            <a:ext cx="375423" cy="461665"/>
          </a:xfrm>
          <a:prstGeom prst="rect">
            <a:avLst/>
          </a:prstGeom>
          <a:noFill/>
        </p:spPr>
        <p:txBody>
          <a:bodyPr wrap="none" rtlCol="0">
            <a:spAutoFit/>
          </a:bodyPr>
          <a:lstStyle/>
          <a:p>
            <a:pPr algn="ctr"/>
            <a:r>
              <a:rPr lang="en-US" b="0" dirty="0" smtClean="0">
                <a:latin typeface="+mj-lt"/>
              </a:rPr>
              <a:t>1</a:t>
            </a:r>
            <a:endParaRPr lang="en-US" b="0" dirty="0">
              <a:latin typeface="+mj-lt"/>
            </a:endParaRPr>
          </a:p>
        </p:txBody>
      </p:sp>
      <p:sp>
        <p:nvSpPr>
          <p:cNvPr id="45" name="Rectangle 44"/>
          <p:cNvSpPr/>
          <p:nvPr/>
        </p:nvSpPr>
        <p:spPr>
          <a:xfrm>
            <a:off x="2732087" y="4100512"/>
            <a:ext cx="1216025" cy="1766888"/>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CC33"/>
              </a:solidFill>
            </a:endParaRPr>
          </a:p>
        </p:txBody>
      </p:sp>
      <p:sp>
        <p:nvSpPr>
          <p:cNvPr id="46" name="TextBox 45"/>
          <p:cNvSpPr txBox="1"/>
          <p:nvPr/>
        </p:nvSpPr>
        <p:spPr>
          <a:xfrm>
            <a:off x="2803525" y="5867400"/>
            <a:ext cx="1141659" cy="461665"/>
          </a:xfrm>
          <a:prstGeom prst="rect">
            <a:avLst/>
          </a:prstGeom>
          <a:noFill/>
        </p:spPr>
        <p:txBody>
          <a:bodyPr wrap="none" rtlCol="0">
            <a:spAutoFit/>
          </a:bodyPr>
          <a:lstStyle/>
          <a:p>
            <a:r>
              <a:rPr lang="en-US" dirty="0" smtClean="0">
                <a:solidFill>
                  <a:srgbClr val="33CC33"/>
                </a:solidFill>
              </a:rPr>
              <a:t>RIGHT</a:t>
            </a:r>
            <a:endParaRPr lang="en-US" dirty="0">
              <a:solidFill>
                <a:srgbClr val="33CC33"/>
              </a:solidFill>
            </a:endParaRPr>
          </a:p>
        </p:txBody>
      </p:sp>
      <p:sp>
        <p:nvSpPr>
          <p:cNvPr id="48" name="Rectangle 47"/>
          <p:cNvSpPr/>
          <p:nvPr/>
        </p:nvSpPr>
        <p:spPr>
          <a:xfrm>
            <a:off x="5133974" y="4100512"/>
            <a:ext cx="1216025" cy="1766888"/>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CC33"/>
              </a:solidFill>
            </a:endParaRPr>
          </a:p>
        </p:txBody>
      </p:sp>
      <p:sp>
        <p:nvSpPr>
          <p:cNvPr id="49" name="TextBox 48"/>
          <p:cNvSpPr txBox="1"/>
          <p:nvPr/>
        </p:nvSpPr>
        <p:spPr>
          <a:xfrm>
            <a:off x="5205412" y="5867400"/>
            <a:ext cx="1141659" cy="461665"/>
          </a:xfrm>
          <a:prstGeom prst="rect">
            <a:avLst/>
          </a:prstGeom>
          <a:noFill/>
        </p:spPr>
        <p:txBody>
          <a:bodyPr wrap="none" rtlCol="0">
            <a:spAutoFit/>
          </a:bodyPr>
          <a:lstStyle/>
          <a:p>
            <a:r>
              <a:rPr lang="en-US" dirty="0" smtClean="0">
                <a:solidFill>
                  <a:srgbClr val="33CC33"/>
                </a:solidFill>
              </a:rPr>
              <a:t>RIGHT</a:t>
            </a:r>
            <a:endParaRPr lang="en-US" dirty="0">
              <a:solidFill>
                <a:srgbClr val="33CC33"/>
              </a:solidFill>
            </a:endParaRPr>
          </a:p>
        </p:txBody>
      </p:sp>
      <p:sp>
        <p:nvSpPr>
          <p:cNvPr id="50" name="Rectangle 49"/>
          <p:cNvSpPr/>
          <p:nvPr/>
        </p:nvSpPr>
        <p:spPr>
          <a:xfrm>
            <a:off x="6370637" y="4100512"/>
            <a:ext cx="1216025" cy="1766888"/>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CC33"/>
              </a:solidFill>
            </a:endParaRPr>
          </a:p>
        </p:txBody>
      </p:sp>
      <p:sp>
        <p:nvSpPr>
          <p:cNvPr id="51" name="TextBox 50"/>
          <p:cNvSpPr txBox="1"/>
          <p:nvPr/>
        </p:nvSpPr>
        <p:spPr>
          <a:xfrm>
            <a:off x="6442075" y="5867400"/>
            <a:ext cx="1141659" cy="461665"/>
          </a:xfrm>
          <a:prstGeom prst="rect">
            <a:avLst/>
          </a:prstGeom>
          <a:noFill/>
        </p:spPr>
        <p:txBody>
          <a:bodyPr wrap="none" rtlCol="0">
            <a:spAutoFit/>
          </a:bodyPr>
          <a:lstStyle/>
          <a:p>
            <a:r>
              <a:rPr lang="en-US" dirty="0" smtClean="0">
                <a:solidFill>
                  <a:srgbClr val="33CC33"/>
                </a:solidFill>
              </a:rPr>
              <a:t>RIGHT</a:t>
            </a:r>
            <a:endParaRPr lang="en-US" dirty="0">
              <a:solidFill>
                <a:srgbClr val="33CC33"/>
              </a:solidFill>
            </a:endParaRPr>
          </a:p>
        </p:txBody>
      </p:sp>
      <p:sp>
        <p:nvSpPr>
          <p:cNvPr id="53" name="TextBox 52"/>
          <p:cNvSpPr txBox="1"/>
          <p:nvPr/>
        </p:nvSpPr>
        <p:spPr>
          <a:xfrm>
            <a:off x="1409700" y="1219200"/>
            <a:ext cx="6286500" cy="369332"/>
          </a:xfrm>
          <a:prstGeom prst="rect">
            <a:avLst/>
          </a:prstGeom>
          <a:solidFill>
            <a:schemeClr val="bg1">
              <a:lumMod val="95000"/>
            </a:schemeClr>
          </a:solidFill>
          <a:ln w="25400">
            <a:solidFill>
              <a:srgbClr val="7030A0"/>
            </a:solidFill>
            <a:prstDash val="dash"/>
          </a:ln>
        </p:spPr>
        <p:txBody>
          <a:bodyPr wrap="square" rtlCol="0">
            <a:spAutoFit/>
          </a:bodyPr>
          <a:lstStyle/>
          <a:p>
            <a:r>
              <a:rPr lang="en-US" dirty="0"/>
              <a:t>Now (and in subsequent iterations) we get 3 out of 3 correct</a:t>
            </a:r>
          </a:p>
        </p:txBody>
      </p:sp>
    </p:spTree>
    <p:extLst>
      <p:ext uri="{BB962C8B-B14F-4D97-AF65-F5344CB8AC3E}">
        <p14:creationId xmlns:p14="http://schemas.microsoft.com/office/powerpoint/2010/main" val="3293483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8" grpId="0" animBg="1"/>
      <p:bldP spid="49" grpId="0"/>
      <p:bldP spid="50" grpId="0" animBg="1"/>
      <p:bldP spid="51" grpId="0"/>
      <p:bldP spid="5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457200" y="1409700"/>
            <a:ext cx="8229600" cy="495300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t>Sums is easy to express, but is also quite biased</a:t>
            </a:r>
          </a:p>
          <a:p>
            <a:r>
              <a:rPr lang="en-US" kern="0" dirty="0" smtClean="0"/>
              <a:t>All else being equal, favors sources that make many claims</a:t>
            </a:r>
          </a:p>
          <a:p>
            <a:pPr lvl="1"/>
            <a:r>
              <a:rPr lang="en-US" sz="2200" kern="0" dirty="0" smtClean="0"/>
              <a:t>Asserting more claims always results in greater credibility</a:t>
            </a:r>
          </a:p>
          <a:p>
            <a:pPr lvl="1"/>
            <a:r>
              <a:rPr lang="en-US" sz="2200" kern="0" dirty="0" smtClean="0"/>
              <a:t>Nothing dampens this effect</a:t>
            </a:r>
          </a:p>
          <a:p>
            <a:pPr lvl="1"/>
            <a:r>
              <a:rPr lang="en-US" kern="0" dirty="0" smtClean="0"/>
              <a:t>Similarly, it favors claims asserted by many sources</a:t>
            </a:r>
          </a:p>
          <a:p>
            <a:r>
              <a:rPr lang="en-US" kern="0" dirty="0" smtClean="0"/>
              <a:t>Fortunately, in some real-world domains dishonest sources do tend to create fewer claims; e.g. Wikipedia vandals</a:t>
            </a:r>
          </a:p>
          <a:p>
            <a:endParaRPr lang="en-US" kern="0" dirty="0"/>
          </a:p>
        </p:txBody>
      </p:sp>
      <p:sp>
        <p:nvSpPr>
          <p:cNvPr id="155650" name="Slide Number Placeholder 4"/>
          <p:cNvSpPr txBox="1">
            <a:spLocks noGrp="1"/>
          </p:cNvSpPr>
          <p:nvPr/>
        </p:nvSpPr>
        <p:spPr bwMode="auto">
          <a:xfrm>
            <a:off x="6542088" y="6362700"/>
            <a:ext cx="1981200" cy="365125"/>
          </a:xfrm>
          <a:prstGeom prst="rect">
            <a:avLst/>
          </a:prstGeom>
          <a:noFill/>
          <a:ln w="9525">
            <a:noFill/>
            <a:miter lim="800000"/>
            <a:headEnd/>
            <a:tailEnd/>
          </a:ln>
        </p:spPr>
        <p:txBody>
          <a:bodyPr/>
          <a:lstStyle/>
          <a:p>
            <a:pPr algn="r"/>
            <a:fld id="{92B39A8A-1665-4898-B087-5B99FAAE5606}" type="slidenum">
              <a:rPr lang="en-US" sz="1400" b="0">
                <a:solidFill>
                  <a:srgbClr val="464653"/>
                </a:solidFill>
              </a:rPr>
              <a:pPr algn="r"/>
              <a:t>67</a:t>
            </a:fld>
            <a:endParaRPr lang="en-US" sz="1400" b="0">
              <a:solidFill>
                <a:srgbClr val="464653"/>
              </a:solidFill>
            </a:endParaRPr>
          </a:p>
        </p:txBody>
      </p:sp>
      <p:sp>
        <p:nvSpPr>
          <p:cNvPr id="155651" name="Rectangle 2"/>
          <p:cNvSpPr>
            <a:spLocks noGrp="1"/>
          </p:cNvSpPr>
          <p:nvPr>
            <p:ph type="title" idx="4294967295"/>
          </p:nvPr>
        </p:nvSpPr>
        <p:spPr>
          <a:xfrm>
            <a:off x="453513" y="76200"/>
            <a:ext cx="8458200" cy="990600"/>
          </a:xfrm>
        </p:spPr>
        <p:txBody>
          <a:bodyPr/>
          <a:lstStyle/>
          <a:p>
            <a:r>
              <a:rPr lang="en-US" dirty="0"/>
              <a:t/>
            </a:r>
            <a:br>
              <a:rPr lang="en-US" dirty="0"/>
            </a:br>
            <a:r>
              <a:rPr lang="en-US" dirty="0" smtClean="0"/>
              <a:t>Sums Pros and Cons</a:t>
            </a:r>
          </a:p>
        </p:txBody>
      </p:sp>
    </p:spTree>
    <p:extLst>
      <p:ext uri="{BB962C8B-B14F-4D97-AF65-F5344CB8AC3E}">
        <p14:creationId xmlns:p14="http://schemas.microsoft.com/office/powerpoint/2010/main" val="988525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Fact-finding algorithms</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Fact-finding algorithms have biases (not always obvious) that may not match the problem domain</a:t>
            </a:r>
          </a:p>
          <a:p>
            <a:r>
              <a:rPr lang="en-US" sz="2800" dirty="0" smtClean="0"/>
              <a:t>Fortunately, there are many methods to choose from:</a:t>
            </a:r>
          </a:p>
          <a:p>
            <a:pPr lvl="1"/>
            <a:r>
              <a:rPr lang="en-US" sz="2400" dirty="0" err="1" smtClean="0"/>
              <a:t>TruthFinder</a:t>
            </a:r>
            <a:endParaRPr lang="en-US" sz="2400" dirty="0" smtClean="0"/>
          </a:p>
          <a:p>
            <a:pPr lvl="1"/>
            <a:r>
              <a:rPr lang="en-US" sz="2400" dirty="0" smtClean="0"/>
              <a:t>3-Estimates</a:t>
            </a:r>
          </a:p>
          <a:p>
            <a:pPr lvl="1"/>
            <a:r>
              <a:rPr lang="en-US" sz="2400" dirty="0" smtClean="0"/>
              <a:t>Average-Log</a:t>
            </a:r>
          </a:p>
          <a:p>
            <a:pPr lvl="1"/>
            <a:r>
              <a:rPr lang="en-US" sz="2400" dirty="0" smtClean="0"/>
              <a:t>Investment</a:t>
            </a:r>
          </a:p>
          <a:p>
            <a:pPr lvl="1"/>
            <a:r>
              <a:rPr lang="en-US" sz="2400" dirty="0" err="1" smtClean="0"/>
              <a:t>PooledInvestment</a:t>
            </a:r>
            <a:endParaRPr lang="en-US" sz="2400" dirty="0" smtClean="0"/>
          </a:p>
          <a:p>
            <a:pPr lvl="1"/>
            <a:r>
              <a:rPr lang="en-US" sz="2400" dirty="0" smtClean="0"/>
              <a:t>…</a:t>
            </a:r>
          </a:p>
          <a:p>
            <a:r>
              <a:rPr lang="en-US" sz="2800" dirty="0" smtClean="0"/>
              <a:t>The algorithms are essentially driven by intuition about what makes something a credible claim, and what makes someone a trustworthy source</a:t>
            </a:r>
          </a:p>
          <a:p>
            <a:r>
              <a:rPr lang="en-US" sz="2800" dirty="0" smtClean="0"/>
              <a:t>Diversity of algorithms mean that one can pick the best where there is some labeled data</a:t>
            </a:r>
          </a:p>
          <a:p>
            <a:r>
              <a:rPr lang="en-US" sz="2800" dirty="0" smtClean="0"/>
              <a:t>But some algorithms tend to work better than others overall</a:t>
            </a:r>
          </a:p>
        </p:txBody>
      </p:sp>
    </p:spTree>
    <p:extLst>
      <p:ext uri="{BB962C8B-B14F-4D97-AF65-F5344CB8AC3E}">
        <p14:creationId xmlns:p14="http://schemas.microsoft.com/office/powerpoint/2010/main" val="2610301658"/>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TruthFinder</a:t>
            </a:r>
            <a:endParaRPr lang="en-US" dirty="0"/>
          </a:p>
        </p:txBody>
      </p:sp>
      <p:sp>
        <p:nvSpPr>
          <p:cNvPr id="6" name="Content Placeholder 5"/>
          <p:cNvSpPr>
            <a:spLocks noGrp="1"/>
          </p:cNvSpPr>
          <p:nvPr>
            <p:ph idx="1"/>
          </p:nvPr>
        </p:nvSpPr>
        <p:spPr>
          <a:xfrm>
            <a:off x="533400" y="1143000"/>
            <a:ext cx="8229600" cy="4953000"/>
          </a:xfrm>
        </p:spPr>
        <p:txBody>
          <a:bodyPr/>
          <a:lstStyle/>
          <a:p>
            <a:r>
              <a:rPr lang="en-US" dirty="0" err="1" smtClean="0"/>
              <a:t>Pseudoprobabilistic</a:t>
            </a:r>
            <a:r>
              <a:rPr lang="en-US" dirty="0" smtClean="0"/>
              <a:t> fact-finder algorithm</a:t>
            </a:r>
          </a:p>
          <a:p>
            <a:r>
              <a:rPr lang="en-US" dirty="0" smtClean="0"/>
              <a:t>The trustworthiness of each source is calculated as the average of the [0, 1] beliefs in its claims</a:t>
            </a:r>
          </a:p>
          <a:p>
            <a:r>
              <a:rPr lang="en-US" dirty="0" smtClean="0"/>
              <a:t>The intuition for calculating the belief of each claim relies on two assumptions:</a:t>
            </a:r>
          </a:p>
          <a:p>
            <a:pPr marL="914400" lvl="1" indent="-457200">
              <a:buFont typeface="+mj-lt"/>
              <a:buAutoNum type="arabicPeriod"/>
            </a:pPr>
            <a:r>
              <a:rPr lang="en-US" dirty="0" smtClean="0"/>
              <a:t>T(s) can be taken as P(claim c is true | s asserted c)</a:t>
            </a:r>
          </a:p>
          <a:p>
            <a:pPr marL="914400" lvl="1" indent="-457200">
              <a:buFont typeface="+mj-lt"/>
              <a:buAutoNum type="arabicPeriod"/>
            </a:pPr>
            <a:r>
              <a:rPr lang="en-US" dirty="0" smtClean="0"/>
              <a:t>Sources make independent mistakes</a:t>
            </a:r>
          </a:p>
          <a:p>
            <a:r>
              <a:rPr lang="en-US" dirty="0" smtClean="0"/>
              <a:t>The belief in each claim can then be found as one minus the probability that everyone who asserted it was wrong:</a:t>
            </a:r>
          </a:p>
          <a:p>
            <a:endParaRPr lang="en-US" dirty="0"/>
          </a:p>
        </p:txBody>
      </p:sp>
      <p:sp>
        <p:nvSpPr>
          <p:cNvPr id="2" name="Slide Number Placeholder 1"/>
          <p:cNvSpPr>
            <a:spLocks noGrp="1"/>
          </p:cNvSpPr>
          <p:nvPr>
            <p:ph type="sldNum" sz="quarter" idx="11"/>
          </p:nvPr>
        </p:nvSpPr>
        <p:spPr/>
        <p:txBody>
          <a:bodyPr/>
          <a:lstStyle/>
          <a:p>
            <a:pPr>
              <a:defRPr/>
            </a:pPr>
            <a:fld id="{0334B46D-1141-4B21-8035-B4B93261CF7D}" type="slidenum">
              <a:rPr lang="en-US" altLang="zh-TW" smtClean="0"/>
              <a:pPr>
                <a:defRPr/>
              </a:pPr>
              <a:t>69</a:t>
            </a:fld>
            <a:endParaRPr lang="en-US" altLang="zh-TW" dirty="0"/>
          </a:p>
        </p:txBody>
      </p:sp>
      <p:sp>
        <p:nvSpPr>
          <p:cNvPr id="28" name="TextBox 27"/>
          <p:cNvSpPr txBox="1"/>
          <p:nvPr/>
        </p:nvSpPr>
        <p:spPr>
          <a:xfrm>
            <a:off x="7010400" y="685800"/>
            <a:ext cx="1843197" cy="369332"/>
          </a:xfrm>
          <a:prstGeom prst="rect">
            <a:avLst/>
          </a:prstGeom>
          <a:noFill/>
        </p:spPr>
        <p:txBody>
          <a:bodyPr wrap="none" rtlCol="0">
            <a:spAutoFit/>
          </a:bodyPr>
          <a:lstStyle/>
          <a:p>
            <a:r>
              <a:rPr lang="en-US" dirty="0" smtClean="0"/>
              <a:t>[Yin et al., 2008]</a:t>
            </a:r>
            <a:endParaRPr lang="en-US" dirty="0"/>
          </a:p>
        </p:txBody>
      </p:sp>
      <p:sp>
        <p:nvSpPr>
          <p:cNvPr id="3" name="Double Bracket 2"/>
          <p:cNvSpPr/>
          <p:nvPr>
            <p:custDataLst>
              <p:tags r:id="rId1"/>
            </p:custDataLst>
          </p:nvPr>
        </p:nvSpPr>
        <p:spPr>
          <a:xfrm>
            <a:off x="3505200" y="7162800"/>
            <a:ext cx="2540000" cy="508000"/>
          </a:xfrm>
          <a:prstGeom prst="bracketPair">
            <a:avLst/>
          </a:prstGeom>
          <a:gradFill flip="none" rotWithShape="1">
            <a:gsLst>
              <a:gs pos="0">
                <a:srgbClr val="0064C8"/>
              </a:gs>
              <a:gs pos="100000">
                <a:srgbClr val="FFFFFF"/>
              </a:gs>
            </a:gsLst>
            <a:lin ang="54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smtClean="0"/>
              <a:t>TexPoint Display</a:t>
            </a:r>
            <a:endParaRPr lang="en-US" sz="1200" b="1"/>
          </a:p>
        </p:txBody>
      </p:sp>
      <p:pic>
        <p:nvPicPr>
          <p:cNvPr id="8" name="Picture 7"/>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914400" y="4788400"/>
            <a:ext cx="3451680" cy="636000"/>
          </a:xfrm>
          <a:prstGeom prst="rect">
            <a:avLst/>
          </a:prstGeom>
        </p:spPr>
      </p:pic>
    </p:spTree>
    <p:extLst>
      <p:ext uri="{BB962C8B-B14F-4D97-AF65-F5344CB8AC3E}">
        <p14:creationId xmlns:p14="http://schemas.microsoft.com/office/powerpoint/2010/main" val="282431606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152400" y="457200"/>
            <a:ext cx="8231188" cy="534988"/>
          </a:xfrm>
          <a:noFill/>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Distributed Trust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439863"/>
            <a:ext cx="480060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own Arrow 8"/>
          <p:cNvSpPr/>
          <p:nvPr/>
        </p:nvSpPr>
        <p:spPr>
          <a:xfrm rot="2539382">
            <a:off x="7300025" y="1187948"/>
            <a:ext cx="1393825" cy="1423987"/>
          </a:xfrm>
          <a:prstGeom prst="downArrow">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False– only 3 %</a:t>
            </a:r>
          </a:p>
        </p:txBody>
      </p:sp>
      <p:sp>
        <p:nvSpPr>
          <p:cNvPr id="1352707" name="Rectangle 3"/>
          <p:cNvSpPr>
            <a:spLocks noGrp="1" noChangeArrowheads="1"/>
          </p:cNvSpPr>
          <p:nvPr>
            <p:ph type="body" idx="1"/>
          </p:nvPr>
        </p:nvSpPr>
        <p:spPr>
          <a:xfrm>
            <a:off x="0" y="1066800"/>
            <a:ext cx="8231188" cy="4954588"/>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Integration of data from multiple heterogeneous sources is essential. </a:t>
            </a:r>
          </a:p>
          <a:p>
            <a:pPr marL="341313" indent="-341313"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Different sources may provide </a:t>
            </a:r>
          </a:p>
          <a:p>
            <a:pPr marL="0" indent="0" eaLnBrk="1" hangingPunct="1">
              <a:lnSpc>
                <a:spcPct val="90000"/>
              </a:lnSpc>
              <a:spcBef>
                <a:spcPts val="7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t> </a:t>
            </a:r>
            <a:r>
              <a:rPr lang="en-US" sz="2000" dirty="0" smtClean="0"/>
              <a:t>     conflicting information or mutually </a:t>
            </a:r>
          </a:p>
          <a:p>
            <a:pPr marL="341313" indent="-341313" eaLnBrk="1" hangingPunct="1">
              <a:lnSpc>
                <a:spcPct val="90000"/>
              </a:lnSpc>
              <a:spcBef>
                <a:spcPts val="7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	reinforcing information. </a:t>
            </a:r>
          </a:p>
          <a:p>
            <a:pPr lvl="1"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dirty="0" smtClean="0">
                <a:solidFill>
                  <a:srgbClr val="FF0000"/>
                </a:solidFill>
              </a:rPr>
              <a:t>Mistakenly</a:t>
            </a:r>
            <a:r>
              <a:rPr lang="en-US" sz="1800" dirty="0" smtClean="0"/>
              <a:t> or </a:t>
            </a:r>
            <a:r>
              <a:rPr lang="en-US" sz="1800" dirty="0" smtClean="0">
                <a:solidFill>
                  <a:srgbClr val="FF0000"/>
                </a:solidFill>
              </a:rPr>
              <a:t>for a reason</a:t>
            </a:r>
          </a:p>
          <a:p>
            <a:pPr marL="741363" lvl="1" indent="-284163"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b="1" dirty="0" smtClean="0">
                <a:solidFill>
                  <a:srgbClr val="0033CC"/>
                </a:solidFill>
              </a:rPr>
              <a:t>But there </a:t>
            </a:r>
            <a:r>
              <a:rPr lang="en-US" sz="1800" dirty="0" smtClean="0">
                <a:solidFill>
                  <a:srgbClr val="0033CC"/>
                </a:solidFill>
              </a:rPr>
              <a:t>is a need to estimate </a:t>
            </a:r>
          </a:p>
          <a:p>
            <a:pPr marL="741363" lvl="1" indent="-284163" eaLnBrk="1" hangingPunct="1">
              <a:lnSpc>
                <a:spcPct val="90000"/>
              </a:lnSpc>
              <a:spcBef>
                <a:spcPts val="7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dirty="0" smtClean="0">
                <a:solidFill>
                  <a:srgbClr val="0033CC"/>
                </a:solidFill>
              </a:rPr>
              <a:t>    source reliability and (in)dependence.</a:t>
            </a:r>
          </a:p>
          <a:p>
            <a:pPr lvl="1"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dirty="0" smtClean="0"/>
              <a:t>Not feasible for human to read it all</a:t>
            </a:r>
          </a:p>
          <a:p>
            <a:pPr lvl="1">
              <a:defRPr/>
            </a:pPr>
            <a:r>
              <a:rPr lang="en-US" sz="1800" b="1" dirty="0" smtClean="0">
                <a:solidFill>
                  <a:srgbClr val="FF0000"/>
                </a:solidFill>
              </a:rPr>
              <a:t>A computational trust system </a:t>
            </a:r>
          </a:p>
          <a:p>
            <a:pPr marL="457200" lvl="1" indent="0">
              <a:buFont typeface="Wingdings" pitchFamily="2" charset="2"/>
              <a:buNone/>
              <a:defRPr/>
            </a:pPr>
            <a:r>
              <a:rPr lang="en-US" sz="1800" b="1" dirty="0">
                <a:solidFill>
                  <a:srgbClr val="FF0000"/>
                </a:solidFill>
              </a:rPr>
              <a:t>	</a:t>
            </a:r>
            <a:r>
              <a:rPr lang="en-US" sz="1800" b="1" dirty="0" smtClean="0">
                <a:solidFill>
                  <a:srgbClr val="FF0000"/>
                </a:solidFill>
              </a:rPr>
              <a:t>can be our proxy</a:t>
            </a:r>
          </a:p>
          <a:p>
            <a:pPr lvl="1">
              <a:defRPr/>
            </a:pPr>
            <a:r>
              <a:rPr lang="en-US" sz="1800" dirty="0" smtClean="0"/>
              <a:t>Ideally, assign the same trust judgments </a:t>
            </a:r>
            <a:r>
              <a:rPr lang="en-US" sz="1800" dirty="0"/>
              <a:t>a</a:t>
            </a:r>
            <a:r>
              <a:rPr lang="en-US" sz="1800" dirty="0" smtClean="0"/>
              <a:t> user would</a:t>
            </a:r>
          </a:p>
          <a:p>
            <a:pPr lvl="1">
              <a:defRPr/>
            </a:pPr>
            <a:endParaRPr lang="en-US" dirty="0" smtClean="0"/>
          </a:p>
          <a:p>
            <a:pPr lvl="1">
              <a:defRPr/>
            </a:pPr>
            <a:r>
              <a:rPr lang="en-US" dirty="0" smtClean="0"/>
              <a:t>The user may be another system</a:t>
            </a:r>
          </a:p>
          <a:p>
            <a:pPr lvl="2">
              <a:defRPr/>
            </a:pPr>
            <a:r>
              <a:rPr lang="en-US" dirty="0" smtClean="0"/>
              <a:t>A question answering system; A navigation system; A news aggregator</a:t>
            </a:r>
          </a:p>
          <a:p>
            <a:pPr lvl="2">
              <a:defRPr/>
            </a:pPr>
            <a:r>
              <a:rPr lang="en-US" dirty="0" smtClean="0"/>
              <a:t>A warning system</a:t>
            </a:r>
          </a:p>
          <a:p>
            <a:pPr marL="457200" lvl="1" indent="0">
              <a:buFont typeface="Wingdings" pitchFamily="2" charset="2"/>
              <a:buNone/>
              <a:defRPr/>
            </a:pPr>
            <a:endParaRPr lang="en-US" sz="1800" dirty="0" smtClean="0"/>
          </a:p>
          <a:p>
            <a:pPr marL="341313" indent="-341313"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smtClean="0">
              <a:solidFill>
                <a:srgbClr val="0033CC"/>
              </a:solidFill>
            </a:endParaRPr>
          </a:p>
        </p:txBody>
      </p:sp>
    </p:spTree>
    <p:extLst>
      <p:ext uri="{BB962C8B-B14F-4D97-AF65-F5344CB8AC3E}">
        <p14:creationId xmlns:p14="http://schemas.microsoft.com/office/powerpoint/2010/main" val="187426916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352707">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52707">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52707">
                                            <p:txEl>
                                              <p:pRg st="7" end="7"/>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52707">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52707">
                                            <p:txEl>
                                              <p:pRg st="9" end="9"/>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52707">
                                            <p:txEl>
                                              <p:pRg st="10" end="10"/>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52707">
                                            <p:txEl>
                                              <p:pRg st="12" end="1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52707">
                                            <p:txEl>
                                              <p:pRg st="13" end="1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35270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TruthFinder</a:t>
            </a:r>
            <a:endParaRPr lang="en-US" dirty="0"/>
          </a:p>
        </p:txBody>
      </p:sp>
      <p:sp>
        <p:nvSpPr>
          <p:cNvPr id="6" name="Content Placeholder 5"/>
          <p:cNvSpPr>
            <a:spLocks noGrp="1"/>
          </p:cNvSpPr>
          <p:nvPr>
            <p:ph idx="1"/>
          </p:nvPr>
        </p:nvSpPr>
        <p:spPr/>
        <p:txBody>
          <a:bodyPr/>
          <a:lstStyle/>
          <a:p>
            <a:r>
              <a:rPr lang="en-US" dirty="0" smtClean="0"/>
              <a:t>More precisely, we can give the update rules as:</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p:txBody>
      </p:sp>
      <p:sp>
        <p:nvSpPr>
          <p:cNvPr id="2" name="Slide Number Placeholder 1"/>
          <p:cNvSpPr>
            <a:spLocks noGrp="1"/>
          </p:cNvSpPr>
          <p:nvPr>
            <p:ph type="sldNum" sz="quarter" idx="11"/>
          </p:nvPr>
        </p:nvSpPr>
        <p:spPr/>
        <p:txBody>
          <a:bodyPr/>
          <a:lstStyle/>
          <a:p>
            <a:pPr>
              <a:defRPr/>
            </a:pPr>
            <a:fld id="{0334B46D-1141-4B21-8035-B4B93261CF7D}" type="slidenum">
              <a:rPr lang="en-US" altLang="zh-TW" smtClean="0"/>
              <a:pPr>
                <a:defRPr/>
              </a:pPr>
              <a:t>70</a:t>
            </a:fld>
            <a:endParaRPr lang="en-US" altLang="zh-TW" dirty="0"/>
          </a:p>
        </p:txBody>
      </p:sp>
      <p:pic>
        <p:nvPicPr>
          <p:cNvPr id="7" name="Picture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762000" y="1828800"/>
            <a:ext cx="5334000" cy="2169639"/>
          </a:xfrm>
          <a:prstGeom prst="rect">
            <a:avLst/>
          </a:prstGeom>
        </p:spPr>
      </p:pic>
    </p:spTree>
    <p:extLst>
      <p:ext uri="{BB962C8B-B14F-4D97-AF65-F5344CB8AC3E}">
        <p14:creationId xmlns:p14="http://schemas.microsoft.com/office/powerpoint/2010/main" val="2645829242"/>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TruthFinder</a:t>
            </a:r>
            <a:r>
              <a:rPr lang="en-US" dirty="0" smtClean="0"/>
              <a:t> Implication</a:t>
            </a:r>
            <a:endParaRPr lang="en-US" dirty="0"/>
          </a:p>
        </p:txBody>
      </p:sp>
      <p:sp>
        <p:nvSpPr>
          <p:cNvPr id="6" name="Content Placeholder 5"/>
          <p:cNvSpPr>
            <a:spLocks noGrp="1"/>
          </p:cNvSpPr>
          <p:nvPr>
            <p:ph idx="1"/>
          </p:nvPr>
        </p:nvSpPr>
        <p:spPr/>
        <p:txBody>
          <a:bodyPr/>
          <a:lstStyle/>
          <a:p>
            <a:r>
              <a:rPr lang="en-US" dirty="0"/>
              <a:t>This is the “simple” form of </a:t>
            </a:r>
            <a:r>
              <a:rPr lang="en-US" dirty="0" err="1"/>
              <a:t>TruthFinder</a:t>
            </a:r>
            <a:endParaRPr lang="en-US" dirty="0"/>
          </a:p>
          <a:p>
            <a:endParaRPr lang="en-US" dirty="0" smtClean="0"/>
          </a:p>
          <a:p>
            <a:r>
              <a:rPr lang="en-US" dirty="0" smtClean="0"/>
              <a:t>In the “full” form, </a:t>
            </a:r>
            <a:r>
              <a:rPr lang="en-US" dirty="0"/>
              <a:t>the (log) belief score is adjusted to account for </a:t>
            </a:r>
            <a:r>
              <a:rPr lang="en-US" dirty="0" smtClean="0"/>
              <a:t>implication </a:t>
            </a:r>
            <a:r>
              <a:rPr lang="en-US" dirty="0"/>
              <a:t>between </a:t>
            </a:r>
            <a:r>
              <a:rPr lang="en-US" dirty="0" smtClean="0"/>
              <a:t>claims</a:t>
            </a:r>
          </a:p>
          <a:p>
            <a:pPr lvl="1"/>
            <a:r>
              <a:rPr lang="en-US" dirty="0" smtClean="0"/>
              <a:t>If one claim implies another, a portion of the former’s belief score is added to the score of the latter</a:t>
            </a:r>
          </a:p>
          <a:p>
            <a:pPr lvl="1"/>
            <a:r>
              <a:rPr lang="en-US" dirty="0" smtClean="0"/>
              <a:t>Similarly, if one claim implies that another can’t be true, a portion of the former’s belief score is subtracted from the score of the latter</a:t>
            </a:r>
          </a:p>
          <a:p>
            <a:pPr lvl="1"/>
            <a:r>
              <a:rPr lang="en-US" dirty="0" smtClean="0"/>
              <a:t>Scores are run through a sigmoidal function to keep them [0, 1]</a:t>
            </a:r>
          </a:p>
          <a:p>
            <a:endParaRPr lang="en-US" dirty="0" smtClean="0"/>
          </a:p>
          <a:p>
            <a:r>
              <a:rPr lang="en-US" dirty="0" smtClean="0"/>
              <a:t>This same idea can be generalized to all fact-finders (via the Generalized Fact-Finding framework presented later)</a:t>
            </a:r>
            <a:endParaRPr lang="en-US" dirty="0"/>
          </a:p>
          <a:p>
            <a:endParaRPr lang="en-US" dirty="0" smtClean="0"/>
          </a:p>
          <a:p>
            <a:endParaRPr lang="en-US" dirty="0"/>
          </a:p>
        </p:txBody>
      </p:sp>
      <p:sp>
        <p:nvSpPr>
          <p:cNvPr id="2" name="Slide Number Placeholder 1"/>
          <p:cNvSpPr>
            <a:spLocks noGrp="1"/>
          </p:cNvSpPr>
          <p:nvPr>
            <p:ph type="sldNum" sz="quarter" idx="11"/>
          </p:nvPr>
        </p:nvSpPr>
        <p:spPr/>
        <p:txBody>
          <a:bodyPr/>
          <a:lstStyle/>
          <a:p>
            <a:pPr>
              <a:defRPr/>
            </a:pPr>
            <a:fld id="{0334B46D-1141-4B21-8035-B4B93261CF7D}" type="slidenum">
              <a:rPr lang="en-US" altLang="zh-TW" smtClean="0"/>
              <a:pPr>
                <a:defRPr/>
              </a:pPr>
              <a:t>71</a:t>
            </a:fld>
            <a:endParaRPr lang="en-US" altLang="zh-TW" dirty="0"/>
          </a:p>
        </p:txBody>
      </p:sp>
    </p:spTree>
    <p:extLst>
      <p:ext uri="{BB962C8B-B14F-4D97-AF65-F5344CB8AC3E}">
        <p14:creationId xmlns:p14="http://schemas.microsoft.com/office/powerpoint/2010/main" val="3840192091"/>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err="1" smtClean="0"/>
              <a:t>TruthFinder</a:t>
            </a:r>
            <a:r>
              <a:rPr lang="en-US" dirty="0" smtClean="0"/>
              <a:t>: Computation</a:t>
            </a:r>
          </a:p>
        </p:txBody>
      </p:sp>
      <p:sp>
        <p:nvSpPr>
          <p:cNvPr id="3" name="Content Placeholder 2"/>
          <p:cNvSpPr>
            <a:spLocks noGrp="1"/>
          </p:cNvSpPr>
          <p:nvPr>
            <p:ph sz="quarter" idx="1"/>
          </p:nvPr>
        </p:nvSpPr>
        <p:spPr>
          <a:xfrm>
            <a:off x="457200" y="1219200"/>
            <a:ext cx="8458200" cy="4937125"/>
          </a:xfrm>
        </p:spPr>
        <p:txBody>
          <a:bodyPr>
            <a:normAutofit/>
          </a:bodyPr>
          <a:lstStyle/>
          <a:p>
            <a:pPr marL="0" indent="0">
              <a:buNone/>
            </a:pPr>
            <a:r>
              <a:rPr lang="en-US" dirty="0" smtClean="0"/>
              <a:t> </a:t>
            </a:r>
          </a:p>
        </p:txBody>
      </p:sp>
      <p:graphicFrame>
        <p:nvGraphicFramePr>
          <p:cNvPr id="2" name="Object 1"/>
          <p:cNvGraphicFramePr>
            <a:graphicFrameLocks noChangeAspect="1"/>
          </p:cNvGraphicFramePr>
          <p:nvPr>
            <p:extLst>
              <p:ext uri="{D42A27DB-BD31-4B8C-83A1-F6EECF244321}">
                <p14:modId xmlns:p14="http://schemas.microsoft.com/office/powerpoint/2010/main" val="2961744012"/>
              </p:ext>
            </p:extLst>
          </p:nvPr>
        </p:nvGraphicFramePr>
        <p:xfrm>
          <a:off x="757238" y="914400"/>
          <a:ext cx="3281362" cy="1093787"/>
        </p:xfrm>
        <a:graphic>
          <a:graphicData uri="http://schemas.openxmlformats.org/presentationml/2006/ole">
            <mc:AlternateContent xmlns:mc="http://schemas.openxmlformats.org/markup-compatibility/2006">
              <mc:Choice xmlns:v="urn:schemas-microsoft-com:vml" Requires="v">
                <p:oleObj spid="_x0000_s8194" name="Equation" r:id="rId3" imgW="1333440" imgH="444240" progId="Equation.DSMT4">
                  <p:embed/>
                </p:oleObj>
              </mc:Choice>
              <mc:Fallback>
                <p:oleObj name="Equation" r:id="rId3" imgW="1333440" imgH="444240" progId="Equation.DSMT4">
                  <p:embed/>
                  <p:pic>
                    <p:nvPicPr>
                      <p:cNvPr id="0" name=""/>
                      <p:cNvPicPr/>
                      <p:nvPr/>
                    </p:nvPicPr>
                    <p:blipFill>
                      <a:blip r:embed="rId4"/>
                      <a:stretch>
                        <a:fillRect/>
                      </a:stretch>
                    </p:blipFill>
                    <p:spPr>
                      <a:xfrm>
                        <a:off x="757238" y="914400"/>
                        <a:ext cx="3281362" cy="109378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883406616"/>
              </p:ext>
            </p:extLst>
          </p:nvPr>
        </p:nvGraphicFramePr>
        <p:xfrm>
          <a:off x="609600" y="2133600"/>
          <a:ext cx="3875087" cy="1003300"/>
        </p:xfrm>
        <a:graphic>
          <a:graphicData uri="http://schemas.openxmlformats.org/presentationml/2006/ole">
            <mc:AlternateContent xmlns:mc="http://schemas.openxmlformats.org/markup-compatibility/2006">
              <mc:Choice xmlns:v="urn:schemas-microsoft-com:vml" Requires="v">
                <p:oleObj spid="_x0000_s8195" name="Equation" r:id="rId5" imgW="1422360" imgH="368280" progId="Equation.DSMT4">
                  <p:embed/>
                </p:oleObj>
              </mc:Choice>
              <mc:Fallback>
                <p:oleObj name="Equation" r:id="rId5" imgW="1422360" imgH="368280" progId="Equation.DSMT4">
                  <p:embed/>
                  <p:pic>
                    <p:nvPicPr>
                      <p:cNvPr id="0" name=""/>
                      <p:cNvPicPr>
                        <a:picLocks noChangeAspect="1" noChangeArrowheads="1"/>
                      </p:cNvPicPr>
                      <p:nvPr/>
                    </p:nvPicPr>
                    <p:blipFill>
                      <a:blip r:embed="rId6"/>
                      <a:srcRect/>
                      <a:stretch>
                        <a:fillRect/>
                      </a:stretch>
                    </p:blipFill>
                    <p:spPr bwMode="auto">
                      <a:xfrm>
                        <a:off x="609600" y="2133600"/>
                        <a:ext cx="387508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12583834"/>
              </p:ext>
            </p:extLst>
          </p:nvPr>
        </p:nvGraphicFramePr>
        <p:xfrm>
          <a:off x="533400" y="3124200"/>
          <a:ext cx="2768600" cy="966788"/>
        </p:xfrm>
        <a:graphic>
          <a:graphicData uri="http://schemas.openxmlformats.org/presentationml/2006/ole">
            <mc:AlternateContent xmlns:mc="http://schemas.openxmlformats.org/markup-compatibility/2006">
              <mc:Choice xmlns:v="urn:schemas-microsoft-com:vml" Requires="v">
                <p:oleObj spid="_x0000_s8196" name="Equation" r:id="rId7" imgW="1015920" imgH="355320" progId="Equation.DSMT4">
                  <p:embed/>
                </p:oleObj>
              </mc:Choice>
              <mc:Fallback>
                <p:oleObj name="Equation" r:id="rId7" imgW="1015920" imgH="355320" progId="Equation.DSMT4">
                  <p:embed/>
                  <p:pic>
                    <p:nvPicPr>
                      <p:cNvPr id="0" name=""/>
                      <p:cNvPicPr>
                        <a:picLocks noChangeAspect="1" noChangeArrowheads="1"/>
                      </p:cNvPicPr>
                      <p:nvPr/>
                    </p:nvPicPr>
                    <p:blipFill>
                      <a:blip r:embed="rId8"/>
                      <a:srcRect/>
                      <a:stretch>
                        <a:fillRect/>
                      </a:stretch>
                    </p:blipFill>
                    <p:spPr bwMode="auto">
                      <a:xfrm>
                        <a:off x="533400" y="3124200"/>
                        <a:ext cx="2768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50477833"/>
              </p:ext>
            </p:extLst>
          </p:nvPr>
        </p:nvGraphicFramePr>
        <p:xfrm>
          <a:off x="5029200" y="2667000"/>
          <a:ext cx="3355975" cy="1219200"/>
        </p:xfrm>
        <a:graphic>
          <a:graphicData uri="http://schemas.openxmlformats.org/presentationml/2006/ole">
            <mc:AlternateContent xmlns:mc="http://schemas.openxmlformats.org/markup-compatibility/2006">
              <mc:Choice xmlns:v="urn:schemas-microsoft-com:vml" Requires="v">
                <p:oleObj spid="_x0000_s8197" name="Equation" r:id="rId9" imgW="1231560" imgH="431640" progId="Equation.DSMT4">
                  <p:embed/>
                </p:oleObj>
              </mc:Choice>
              <mc:Fallback>
                <p:oleObj name="Equation" r:id="rId9" imgW="1231560" imgH="431640" progId="Equation.DSMT4">
                  <p:embed/>
                  <p:pic>
                    <p:nvPicPr>
                      <p:cNvPr id="0" name=""/>
                      <p:cNvPicPr>
                        <a:picLocks noChangeAspect="1" noChangeArrowheads="1"/>
                      </p:cNvPicPr>
                      <p:nvPr/>
                    </p:nvPicPr>
                    <p:blipFill>
                      <a:blip r:embed="rId10"/>
                      <a:srcRect/>
                      <a:stretch>
                        <a:fillRect/>
                      </a:stretch>
                    </p:blipFill>
                    <p:spPr bwMode="auto">
                      <a:xfrm>
                        <a:off x="5029200" y="2667000"/>
                        <a:ext cx="3355975" cy="12192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78343150"/>
              </p:ext>
            </p:extLst>
          </p:nvPr>
        </p:nvGraphicFramePr>
        <p:xfrm>
          <a:off x="457200" y="4419600"/>
          <a:ext cx="7467600" cy="995680"/>
        </p:xfrm>
        <a:graphic>
          <a:graphicData uri="http://schemas.openxmlformats.org/presentationml/2006/ole">
            <mc:AlternateContent xmlns:mc="http://schemas.openxmlformats.org/markup-compatibility/2006">
              <mc:Choice xmlns:v="urn:schemas-microsoft-com:vml" Requires="v">
                <p:oleObj spid="_x0000_s8198" name="Equation" r:id="rId11" imgW="2666880" imgH="355320" progId="Equation.DSMT4">
                  <p:embed/>
                </p:oleObj>
              </mc:Choice>
              <mc:Fallback>
                <p:oleObj name="Equation" r:id="rId11" imgW="2666880" imgH="355320" progId="Equation.DSMT4">
                  <p:embed/>
                  <p:pic>
                    <p:nvPicPr>
                      <p:cNvPr id="0" name=""/>
                      <p:cNvPicPr/>
                      <p:nvPr/>
                    </p:nvPicPr>
                    <p:blipFill>
                      <a:blip r:embed="rId12"/>
                      <a:stretch>
                        <a:fillRect/>
                      </a:stretch>
                    </p:blipFill>
                    <p:spPr>
                      <a:xfrm>
                        <a:off x="457200" y="4419600"/>
                        <a:ext cx="7467600" cy="99568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06996561"/>
              </p:ext>
            </p:extLst>
          </p:nvPr>
        </p:nvGraphicFramePr>
        <p:xfrm>
          <a:off x="504825" y="5186362"/>
          <a:ext cx="3130550" cy="1138238"/>
        </p:xfrm>
        <a:graphic>
          <a:graphicData uri="http://schemas.openxmlformats.org/presentationml/2006/ole">
            <mc:AlternateContent xmlns:mc="http://schemas.openxmlformats.org/markup-compatibility/2006">
              <mc:Choice xmlns:v="urn:schemas-microsoft-com:vml" Requires="v">
                <p:oleObj spid="_x0000_s8199" name="Equation" r:id="rId13" imgW="1117440" imgH="406080" progId="Equation.DSMT4">
                  <p:embed/>
                </p:oleObj>
              </mc:Choice>
              <mc:Fallback>
                <p:oleObj name="Equation" r:id="rId13" imgW="1117440" imgH="406080" progId="Equation.DSMT4">
                  <p:embed/>
                  <p:pic>
                    <p:nvPicPr>
                      <p:cNvPr id="0" name=""/>
                      <p:cNvPicPr>
                        <a:picLocks noChangeAspect="1" noChangeArrowheads="1"/>
                      </p:cNvPicPr>
                      <p:nvPr/>
                    </p:nvPicPr>
                    <p:blipFill>
                      <a:blip r:embed="rId14"/>
                      <a:srcRect/>
                      <a:stretch>
                        <a:fillRect/>
                      </a:stretch>
                    </p:blipFill>
                    <p:spPr bwMode="auto">
                      <a:xfrm>
                        <a:off x="504825" y="5186362"/>
                        <a:ext cx="31305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Connector 9"/>
          <p:cNvCxnSpPr/>
          <p:nvPr/>
        </p:nvCxnSpPr>
        <p:spPr>
          <a:xfrm>
            <a:off x="381000" y="4267200"/>
            <a:ext cx="830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850638"/>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TruthFinder</a:t>
            </a:r>
            <a:r>
              <a:rPr lang="en-US" dirty="0" smtClean="0"/>
              <a:t> Pros and Cons</a:t>
            </a:r>
            <a:endParaRPr lang="en-US" dirty="0"/>
          </a:p>
        </p:txBody>
      </p:sp>
      <p:sp>
        <p:nvSpPr>
          <p:cNvPr id="6" name="Content Placeholder 5"/>
          <p:cNvSpPr>
            <a:spLocks noGrp="1"/>
          </p:cNvSpPr>
          <p:nvPr>
            <p:ph idx="1"/>
          </p:nvPr>
        </p:nvSpPr>
        <p:spPr/>
        <p:txBody>
          <a:bodyPr/>
          <a:lstStyle/>
          <a:p>
            <a:r>
              <a:rPr lang="en-US" dirty="0" smtClean="0"/>
              <a:t>Works well in real data sets</a:t>
            </a:r>
          </a:p>
          <a:p>
            <a:pPr lvl="1"/>
            <a:r>
              <a:rPr lang="en-US" sz="1800" dirty="0" smtClean="0"/>
              <a:t>Both, especially the “full” version, which usually works better</a:t>
            </a:r>
          </a:p>
          <a:p>
            <a:endParaRPr lang="en-US" dirty="0" smtClean="0"/>
          </a:p>
          <a:p>
            <a:r>
              <a:rPr lang="en-US" dirty="0" smtClean="0"/>
              <a:t>Bias from averaging the belief in asserted claims to find a source’s trustworthiness</a:t>
            </a:r>
          </a:p>
          <a:p>
            <a:pPr lvl="1"/>
            <a:r>
              <a:rPr lang="en-US" dirty="0" smtClean="0"/>
              <a:t>Sources asserting mostly “easy” claims will be advantaged</a:t>
            </a:r>
          </a:p>
          <a:p>
            <a:pPr lvl="1"/>
            <a:r>
              <a:rPr lang="en-US" dirty="0" smtClean="0"/>
              <a:t>Sources asserting few claims will likely be considered credible just by chance; no penalty for making very few assertions</a:t>
            </a:r>
          </a:p>
          <a:p>
            <a:pPr lvl="2"/>
            <a:r>
              <a:rPr lang="en-US" dirty="0" smtClean="0"/>
              <a:t>In Sums, reward for many assertions was linear</a:t>
            </a:r>
          </a:p>
        </p:txBody>
      </p:sp>
      <p:sp>
        <p:nvSpPr>
          <p:cNvPr id="2" name="Slide Number Placeholder 1"/>
          <p:cNvSpPr>
            <a:spLocks noGrp="1"/>
          </p:cNvSpPr>
          <p:nvPr>
            <p:ph type="sldNum" sz="quarter" idx="11"/>
          </p:nvPr>
        </p:nvSpPr>
        <p:spPr/>
        <p:txBody>
          <a:bodyPr/>
          <a:lstStyle/>
          <a:p>
            <a:pPr>
              <a:defRPr/>
            </a:pPr>
            <a:fld id="{0334B46D-1141-4B21-8035-B4B93261CF7D}" type="slidenum">
              <a:rPr lang="en-US" altLang="zh-TW" smtClean="0"/>
              <a:pPr>
                <a:defRPr/>
              </a:pPr>
              <a:t>73</a:t>
            </a:fld>
            <a:endParaRPr lang="en-US" altLang="zh-TW" dirty="0"/>
          </a:p>
        </p:txBody>
      </p:sp>
    </p:spTree>
    <p:extLst>
      <p:ext uri="{BB962C8B-B14F-4D97-AF65-F5344CB8AC3E}">
        <p14:creationId xmlns:p14="http://schemas.microsoft.com/office/powerpoint/2010/main" val="1609363623"/>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Intuition: </a:t>
            </a:r>
            <a:r>
              <a:rPr lang="en-US" dirty="0" err="1" smtClean="0"/>
              <a:t>TruthFinder</a:t>
            </a:r>
            <a:r>
              <a:rPr lang="en-US" dirty="0" smtClean="0"/>
              <a:t> does not reward sources making numerous claims, but Sums rewards them far too much</a:t>
            </a:r>
          </a:p>
          <a:p>
            <a:r>
              <a:rPr lang="en-US" dirty="0" smtClean="0"/>
              <a:t>Sources that make more claims tend to be, in many domains, more trustworthy (e.g. Wikipedia editors)</a:t>
            </a:r>
          </a:p>
          <a:p>
            <a:r>
              <a:rPr lang="en-US" dirty="0" err="1" smtClean="0"/>
              <a:t>AverageLog</a:t>
            </a:r>
            <a:r>
              <a:rPr lang="en-US" dirty="0" smtClean="0"/>
              <a:t> scales the credibility boost of multiple sources by the log of the number of sources</a:t>
            </a:r>
            <a:endParaRPr lang="en-US" dirty="0"/>
          </a:p>
        </p:txBody>
      </p:sp>
      <p:sp>
        <p:nvSpPr>
          <p:cNvPr id="2" name="Title 1"/>
          <p:cNvSpPr>
            <a:spLocks noGrp="1"/>
          </p:cNvSpPr>
          <p:nvPr>
            <p:ph type="title"/>
          </p:nvPr>
        </p:nvSpPr>
        <p:spPr/>
        <p:txBody>
          <a:bodyPr/>
          <a:lstStyle/>
          <a:p>
            <a:r>
              <a:rPr lang="en-US" dirty="0" err="1" smtClean="0"/>
              <a:t>AverageLog</a:t>
            </a:r>
            <a:endParaRPr lang="en-US" dirty="0"/>
          </a:p>
        </p:txBody>
      </p:sp>
      <p:pic>
        <p:nvPicPr>
          <p:cNvPr id="7" name="Picture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838200" y="4114800"/>
            <a:ext cx="5576632" cy="19812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crgbClr r="0" g="0" b="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74</a:t>
            </a:fld>
            <a:endParaRPr lang="en-US" altLang="zh-TW" dirty="0"/>
          </a:p>
        </p:txBody>
      </p:sp>
    </p:spTree>
    <p:extLst>
      <p:ext uri="{BB962C8B-B14F-4D97-AF65-F5344CB8AC3E}">
        <p14:creationId xmlns:p14="http://schemas.microsoft.com/office/powerpoint/2010/main" val="2715849537"/>
      </p:ext>
    </p:extLst>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dirty="0" smtClean="0"/>
          </a:p>
          <a:p>
            <a:endParaRPr lang="en-US" dirty="0" smtClean="0"/>
          </a:p>
          <a:p>
            <a:r>
              <a:rPr lang="en-US" dirty="0" err="1" smtClean="0"/>
              <a:t>AverageLog</a:t>
            </a:r>
            <a:r>
              <a:rPr lang="en-US" dirty="0" smtClean="0"/>
              <a:t> falls somewhere between Sums and </a:t>
            </a:r>
            <a:r>
              <a:rPr lang="en-US" dirty="0" err="1" smtClean="0"/>
              <a:t>TruthFinder</a:t>
            </a:r>
            <a:endParaRPr lang="en-US" dirty="0"/>
          </a:p>
          <a:p>
            <a:endParaRPr lang="en-US" dirty="0" smtClean="0"/>
          </a:p>
          <a:p>
            <a:endParaRPr lang="en-US" dirty="0"/>
          </a:p>
          <a:p>
            <a:endParaRPr lang="en-US" dirty="0" smtClean="0"/>
          </a:p>
          <a:p>
            <a:endParaRPr lang="en-US" dirty="0"/>
          </a:p>
          <a:p>
            <a:r>
              <a:rPr lang="en-US" dirty="0" smtClean="0"/>
              <a:t>Whether this is advantageous will depend on the domain</a:t>
            </a:r>
            <a:endParaRPr lang="en-US" sz="1600" dirty="0" smtClean="0"/>
          </a:p>
          <a:p>
            <a:endParaRPr lang="en-US" dirty="0"/>
          </a:p>
        </p:txBody>
      </p:sp>
      <p:sp>
        <p:nvSpPr>
          <p:cNvPr id="2" name="Title 1"/>
          <p:cNvSpPr>
            <a:spLocks noGrp="1"/>
          </p:cNvSpPr>
          <p:nvPr>
            <p:ph type="title"/>
          </p:nvPr>
        </p:nvSpPr>
        <p:spPr/>
        <p:txBody>
          <a:bodyPr/>
          <a:lstStyle/>
          <a:p>
            <a:r>
              <a:rPr lang="en-US" dirty="0" err="1" smtClean="0"/>
              <a:t>AverageLog</a:t>
            </a:r>
            <a:r>
              <a:rPr lang="en-US" dirty="0" smtClean="0"/>
              <a:t> Pros and Cons</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75</a:t>
            </a:fld>
            <a:endParaRPr lang="en-US" altLang="zh-TW" dirty="0"/>
          </a:p>
        </p:txBody>
      </p:sp>
    </p:spTree>
    <p:extLst>
      <p:ext uri="{BB962C8B-B14F-4D97-AF65-F5344CB8AC3E}">
        <p14:creationId xmlns:p14="http://schemas.microsoft.com/office/powerpoint/2010/main" val="2391737119"/>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p:cNvSpPr>
          <p:nvPr/>
        </p:nvSpPr>
        <p:spPr bwMode="auto">
          <a:xfrm>
            <a:off x="464457" y="1199503"/>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t>A source “invests” its credibility into the claims it makes</a:t>
            </a:r>
          </a:p>
          <a:p>
            <a:r>
              <a:rPr lang="en-US" kern="0" dirty="0" smtClean="0"/>
              <a:t>That credibility “investment” grows according to a non-linear function G</a:t>
            </a:r>
          </a:p>
          <a:p>
            <a:r>
              <a:rPr lang="en-US" kern="0" dirty="0" smtClean="0"/>
              <a:t>The source’s credibility is then a sum of the credibility of its claims, weighted by how much of its credibility it previously “invested”</a:t>
            </a:r>
          </a:p>
          <a:p>
            <a:endParaRPr lang="en-US" kern="0" dirty="0"/>
          </a:p>
          <a:p>
            <a:endParaRPr lang="en-US" kern="0" dirty="0" smtClean="0"/>
          </a:p>
          <a:p>
            <a:endParaRPr lang="en-US" kern="0" dirty="0"/>
          </a:p>
          <a:p>
            <a:endParaRPr lang="en-US" kern="0" dirty="0" smtClean="0"/>
          </a:p>
          <a:p>
            <a:endParaRPr lang="en-US" kern="0" dirty="0"/>
          </a:p>
          <a:p>
            <a:pPr marL="0" indent="0">
              <a:buNone/>
            </a:pPr>
            <a:r>
              <a:rPr lang="en-US" kern="0" dirty="0" smtClean="0"/>
              <a:t>(where </a:t>
            </a:r>
            <a:r>
              <a:rPr lang="en-US" kern="0" dirty="0" smtClean="0">
                <a:latin typeface="Calibri"/>
              </a:rPr>
              <a:t>C</a:t>
            </a:r>
            <a:r>
              <a:rPr lang="en-US" kern="0" baseline="-25000" dirty="0" smtClean="0">
                <a:latin typeface="Calibri"/>
              </a:rPr>
              <a:t>s</a:t>
            </a:r>
            <a:r>
              <a:rPr lang="en-US" kern="0" dirty="0" smtClean="0"/>
              <a:t> is the number of claims made by source s)</a:t>
            </a:r>
          </a:p>
        </p:txBody>
      </p:sp>
      <p:pic>
        <p:nvPicPr>
          <p:cNvPr id="12" name="Picture 11"/>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439057" y="3900714"/>
            <a:ext cx="1447800" cy="41924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crgbClr r="0" g="0" b="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 name="Title 4"/>
          <p:cNvSpPr>
            <a:spLocks noGrp="1"/>
          </p:cNvSpPr>
          <p:nvPr>
            <p:ph type="title"/>
          </p:nvPr>
        </p:nvSpPr>
        <p:spPr/>
        <p:txBody>
          <a:bodyPr/>
          <a:lstStyle/>
          <a:p>
            <a:r>
              <a:rPr lang="en-US" dirty="0" smtClean="0"/>
              <a:t>Investment</a:t>
            </a:r>
            <a:endParaRPr lang="en-US" dirty="0"/>
          </a:p>
        </p:txBody>
      </p:sp>
      <p:pic>
        <p:nvPicPr>
          <p:cNvPr id="14" name="Content Placeholder 13"/>
          <p:cNvPicPr>
            <a:picLocks noGrp="1" noChangeAspect="1"/>
          </p:cNvPicPr>
          <p:nvPr>
            <p:ph idx="1"/>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2209800" y="3657600"/>
            <a:ext cx="6233655" cy="208279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crgbClr r="0" g="0" b="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 name="Slide Number Placeholder 1"/>
          <p:cNvSpPr>
            <a:spLocks noGrp="1"/>
          </p:cNvSpPr>
          <p:nvPr>
            <p:ph type="sldNum" sz="quarter" idx="11"/>
          </p:nvPr>
        </p:nvSpPr>
        <p:spPr/>
        <p:txBody>
          <a:bodyPr/>
          <a:lstStyle/>
          <a:p>
            <a:pPr>
              <a:defRPr/>
            </a:pPr>
            <a:fld id="{0334B46D-1141-4B21-8035-B4B93261CF7D}" type="slidenum">
              <a:rPr lang="en-US" altLang="zh-TW" smtClean="0"/>
              <a:pPr>
                <a:defRPr/>
              </a:pPr>
              <a:t>76</a:t>
            </a:fld>
            <a:endParaRPr lang="en-US" altLang="zh-TW" dirty="0"/>
          </a:p>
        </p:txBody>
      </p:sp>
    </p:spTree>
    <p:extLst>
      <p:ext uri="{BB962C8B-B14F-4D97-AF65-F5344CB8AC3E}">
        <p14:creationId xmlns:p14="http://schemas.microsoft.com/office/powerpoint/2010/main" val="3955820473"/>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Pooled Investment</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77</a:t>
            </a:fld>
            <a:endParaRPr lang="en-US" altLang="zh-TW" dirty="0"/>
          </a:p>
        </p:txBody>
      </p:sp>
      <p:pic>
        <p:nvPicPr>
          <p:cNvPr id="13" name="Content Placeholder 12"/>
          <p:cNvPicPr>
            <a:picLocks noGrp="1" noChangeAspect="1"/>
          </p:cNvPicPr>
          <p:nvPr>
            <p:ph idx="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609600" y="3733800"/>
            <a:ext cx="5126760" cy="2416800"/>
          </a:xfrm>
        </p:spPr>
      </p:pic>
      <p:sp>
        <p:nvSpPr>
          <p:cNvPr id="5" name="Content Placeholder 5"/>
          <p:cNvSpPr txBox="1">
            <a:spLocks/>
          </p:cNvSpPr>
          <p:nvPr/>
        </p:nvSpPr>
        <p:spPr bwMode="auto">
          <a:xfrm>
            <a:off x="464457" y="1199503"/>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t>Like investment, except that the total credibility of claims is normalized by mutual exclusion set</a:t>
            </a:r>
          </a:p>
          <a:p>
            <a:r>
              <a:rPr lang="en-US" kern="0" dirty="0" smtClean="0"/>
              <a:t>This effectively creates “winners” and “losers” within a mutual exclusion set, dampening the tendency for popular mutual exclusion sets to become hyper-important relative to those with fewer sources</a:t>
            </a:r>
          </a:p>
        </p:txBody>
      </p:sp>
    </p:spTree>
    <p:extLst>
      <p:ext uri="{BB962C8B-B14F-4D97-AF65-F5344CB8AC3E}">
        <p14:creationId xmlns:p14="http://schemas.microsoft.com/office/powerpoint/2010/main" val="185915302"/>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953000"/>
          </a:xfrm>
        </p:spPr>
        <p:txBody>
          <a:bodyPr/>
          <a:lstStyle/>
          <a:p>
            <a:r>
              <a:rPr lang="en-US" dirty="0" smtClean="0"/>
              <a:t>The ability to choose G is useful when the truth of some claims is known and can be used to determine the best G</a:t>
            </a:r>
            <a:endParaRPr lang="en-US" dirty="0" smtClean="0">
              <a:latin typeface="Blackadder ITC" pitchFamily="82" charset="0"/>
            </a:endParaRPr>
          </a:p>
          <a:p>
            <a:r>
              <a:rPr lang="en-US" dirty="0" smtClean="0"/>
              <a:t>Often works very well in practice</a:t>
            </a:r>
          </a:p>
          <a:p>
            <a:r>
              <a:rPr lang="en-US" dirty="0" err="1" smtClean="0"/>
              <a:t>PooledInvestment</a:t>
            </a:r>
            <a:r>
              <a:rPr lang="en-US" dirty="0" smtClean="0"/>
              <a:t> tends to offer more consistent performance</a:t>
            </a:r>
          </a:p>
        </p:txBody>
      </p:sp>
      <p:sp>
        <p:nvSpPr>
          <p:cNvPr id="5" name="Title 4"/>
          <p:cNvSpPr>
            <a:spLocks noGrp="1"/>
          </p:cNvSpPr>
          <p:nvPr>
            <p:ph type="title"/>
          </p:nvPr>
        </p:nvSpPr>
        <p:spPr>
          <a:xfrm>
            <a:off x="152400" y="762000"/>
            <a:ext cx="8229600" cy="533400"/>
          </a:xfrm>
        </p:spPr>
        <p:txBody>
          <a:bodyPr/>
          <a:lstStyle/>
          <a:p>
            <a:r>
              <a:rPr lang="en-US" dirty="0" smtClean="0"/>
              <a:t>Investment and </a:t>
            </a:r>
            <a:r>
              <a:rPr lang="en-US" dirty="0" err="1" smtClean="0"/>
              <a:t>PooledInvestment</a:t>
            </a:r>
            <a:r>
              <a:rPr lang="en-US" dirty="0" smtClean="0"/>
              <a:t> Pros and Cons</a:t>
            </a:r>
            <a:endParaRPr lang="en-US" dirty="0"/>
          </a:p>
        </p:txBody>
      </p:sp>
      <p:sp>
        <p:nvSpPr>
          <p:cNvPr id="2" name="Slide Number Placeholder 1"/>
          <p:cNvSpPr>
            <a:spLocks noGrp="1"/>
          </p:cNvSpPr>
          <p:nvPr>
            <p:ph type="sldNum" sz="quarter" idx="11"/>
          </p:nvPr>
        </p:nvSpPr>
        <p:spPr/>
        <p:txBody>
          <a:bodyPr/>
          <a:lstStyle/>
          <a:p>
            <a:pPr>
              <a:defRPr/>
            </a:pPr>
            <a:fld id="{0334B46D-1141-4B21-8035-B4B93261CF7D}" type="slidenum">
              <a:rPr lang="en-US" altLang="zh-TW" smtClean="0"/>
              <a:pPr>
                <a:defRPr/>
              </a:pPr>
              <a:t>78</a:t>
            </a:fld>
            <a:endParaRPr lang="en-US" altLang="zh-TW" dirty="0"/>
          </a:p>
        </p:txBody>
      </p:sp>
    </p:spTree>
    <p:extLst>
      <p:ext uri="{BB962C8B-B14F-4D97-AF65-F5344CB8AC3E}">
        <p14:creationId xmlns:p14="http://schemas.microsoft.com/office/powerpoint/2010/main" val="1889253407"/>
      </p:ext>
    </p:extLst>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3-Estimates</a:t>
            </a:r>
            <a:endParaRPr lang="en-US" dirty="0"/>
          </a:p>
        </p:txBody>
      </p:sp>
      <p:sp>
        <p:nvSpPr>
          <p:cNvPr id="3" name="Content Placeholder 2"/>
          <p:cNvSpPr>
            <a:spLocks noGrp="1"/>
          </p:cNvSpPr>
          <p:nvPr>
            <p:ph idx="1"/>
          </p:nvPr>
        </p:nvSpPr>
        <p:spPr/>
        <p:txBody>
          <a:bodyPr/>
          <a:lstStyle/>
          <a:p>
            <a:r>
              <a:rPr lang="en-US" dirty="0" smtClean="0"/>
              <a:t>Relatively complicated algorithm</a:t>
            </a:r>
          </a:p>
          <a:p>
            <a:r>
              <a:rPr lang="en-US" dirty="0" smtClean="0"/>
              <a:t>Interesting primarily because it attempts to capture difficulty of claims with a third set of “D” parameters</a:t>
            </a:r>
          </a:p>
          <a:p>
            <a:r>
              <a:rPr lang="en-US" dirty="0" smtClean="0"/>
              <a:t>Rarely a good choice in our experience because it rarely beats voting, and sometimes substantially underperforms it</a:t>
            </a:r>
          </a:p>
          <a:p>
            <a:pPr lvl="1"/>
            <a:r>
              <a:rPr lang="en-US" dirty="0" smtClean="0"/>
              <a:t>But other authors report better results on their datasets</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79</a:t>
            </a:fld>
            <a:endParaRPr lang="en-US" altLang="zh-TW" dirty="0"/>
          </a:p>
        </p:txBody>
      </p:sp>
    </p:spTree>
    <p:extLst>
      <p:ext uri="{BB962C8B-B14F-4D97-AF65-F5344CB8AC3E}">
        <p14:creationId xmlns:p14="http://schemas.microsoft.com/office/powerpoint/2010/main" val="312092646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1821415-4FC3-46F5-9503-CE16A082D95A}" type="slidenum">
              <a:rPr lang="en-US" altLang="zh-TW" smtClean="0">
                <a:cs typeface="Arial Unicode MS" pitchFamily="34" charset="-128"/>
              </a:rPr>
              <a:pPr eaLnBrk="1" hangingPunct="1"/>
              <a:t>8</a:t>
            </a:fld>
            <a:endParaRPr lang="en-US" altLang="zh-TW" smtClean="0">
              <a:cs typeface="Arial Unicode MS" pitchFamily="34" charset="-128"/>
            </a:endParaRPr>
          </a:p>
        </p:txBody>
      </p:sp>
      <p:sp>
        <p:nvSpPr>
          <p:cNvPr id="39939" name="Title 4"/>
          <p:cNvSpPr>
            <a:spLocks noGrp="1"/>
          </p:cNvSpPr>
          <p:nvPr>
            <p:ph type="title" idx="4294967295"/>
          </p:nvPr>
        </p:nvSpPr>
        <p:spPr>
          <a:xfrm>
            <a:off x="152400" y="457200"/>
            <a:ext cx="8991600" cy="533400"/>
          </a:xfrm>
        </p:spPr>
        <p:txBody>
          <a:bodyPr anchor="t"/>
          <a:lstStyle/>
          <a:p>
            <a:pPr eaLnBrk="1" hangingPunct="1"/>
            <a:r>
              <a:rPr lang="en-US" sz="2800" dirty="0" smtClean="0"/>
              <a:t>Medical Domain: Many support groups and medical forums</a:t>
            </a:r>
            <a:endParaRPr lang="en-IN" sz="2800" dirty="0" smtClean="0"/>
          </a:p>
        </p:txBody>
      </p:sp>
      <p:sp>
        <p:nvSpPr>
          <p:cNvPr id="4"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766D19F5-A455-44F0-93C9-0FF70A2E17C9}" type="slidenum">
              <a:rPr lang="en-US" altLang="en-US" sz="1200">
                <a:latin typeface="+mj-lt"/>
                <a:cs typeface="+mn-cs"/>
              </a:rPr>
              <a:pPr algn="r">
                <a:defRPr/>
              </a:pPr>
              <a:t>8</a:t>
            </a:fld>
            <a:endParaRPr lang="en-US" altLang="en-US" sz="1200">
              <a:latin typeface="+mj-lt"/>
              <a:cs typeface="+mn-cs"/>
            </a:endParaRPr>
          </a:p>
        </p:txBody>
      </p:sp>
      <p:pic>
        <p:nvPicPr>
          <p:cNvPr id="39941" name="Picture 6" descr="cancer-msgBoa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6565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ancer-mailistLi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009775"/>
            <a:ext cx="839152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yahooHealt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2213" y="2438400"/>
            <a:ext cx="79517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66890">
            <a:off x="1482871" y="1956231"/>
            <a:ext cx="5622375" cy="4115781"/>
          </a:xfrm>
          <a:prstGeom prst="rect">
            <a:avLst/>
          </a:prstGeom>
          <a:ln>
            <a:solidFill>
              <a:schemeClr val="tx1"/>
            </a:solidFill>
          </a:ln>
        </p:spPr>
      </p:pic>
      <p:sp>
        <p:nvSpPr>
          <p:cNvPr id="9" name="Rectangle 10"/>
          <p:cNvSpPr>
            <a:spLocks noChangeArrowheads="1"/>
          </p:cNvSpPr>
          <p:nvPr/>
        </p:nvSpPr>
        <p:spPr bwMode="auto">
          <a:xfrm>
            <a:off x="1411287" y="4343400"/>
            <a:ext cx="7351713" cy="1752600"/>
          </a:xfrm>
          <a:prstGeom prst="rect">
            <a:avLst/>
          </a:prstGeom>
          <a:solidFill>
            <a:srgbClr val="FFFF66"/>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bg2"/>
              </a:buClr>
              <a:buSzPct val="75000"/>
              <a:buFont typeface="Wingdings" pitchFamily="2" charset="2"/>
              <a:buNone/>
            </a:pPr>
            <a:r>
              <a:rPr lang="en-US" sz="2000" b="1" dirty="0" smtClean="0">
                <a:solidFill>
                  <a:srgbClr val="0033CC"/>
                </a:solidFill>
                <a:latin typeface="Calibri" pitchFamily="34" charset="0"/>
              </a:rPr>
              <a:t>Hundreds of Thousands of people get their medical information from the internet</a:t>
            </a:r>
          </a:p>
          <a:p>
            <a:pPr marL="342900" indent="-342900">
              <a:lnSpc>
                <a:spcPct val="90000"/>
              </a:lnSpc>
              <a:spcBef>
                <a:spcPct val="20000"/>
              </a:spcBef>
              <a:buClr>
                <a:schemeClr val="bg2"/>
              </a:buClr>
              <a:buSzPct val="75000"/>
              <a:buFont typeface="Wingdings" pitchFamily="2" charset="2"/>
              <a:buChar char="n"/>
            </a:pPr>
            <a:r>
              <a:rPr lang="en-US" sz="2000" b="1" dirty="0" smtClean="0">
                <a:latin typeface="Calibri" pitchFamily="34" charset="0"/>
              </a:rPr>
              <a:t>Best treatment for…..</a:t>
            </a:r>
          </a:p>
          <a:p>
            <a:pPr marL="342900" indent="-342900">
              <a:lnSpc>
                <a:spcPct val="90000"/>
              </a:lnSpc>
              <a:spcBef>
                <a:spcPct val="20000"/>
              </a:spcBef>
              <a:buClr>
                <a:schemeClr val="bg2"/>
              </a:buClr>
              <a:buSzPct val="75000"/>
              <a:buFont typeface="Wingdings" pitchFamily="2" charset="2"/>
              <a:buChar char="n"/>
            </a:pPr>
            <a:r>
              <a:rPr lang="en-US" sz="2000" b="1" dirty="0" smtClean="0">
                <a:latin typeface="Calibri" pitchFamily="34" charset="0"/>
              </a:rPr>
              <a:t>Side effects of….  </a:t>
            </a:r>
            <a:endParaRPr lang="en-US" sz="2000" b="1" dirty="0">
              <a:latin typeface="Calibri" pitchFamily="34" charset="0"/>
            </a:endParaRPr>
          </a:p>
          <a:p>
            <a:pPr marL="342900" indent="-342900">
              <a:lnSpc>
                <a:spcPct val="90000"/>
              </a:lnSpc>
              <a:spcBef>
                <a:spcPct val="20000"/>
              </a:spcBef>
              <a:buClr>
                <a:schemeClr val="bg2"/>
              </a:buClr>
              <a:buSzPct val="75000"/>
              <a:buFont typeface="Wingdings" pitchFamily="2" charset="2"/>
              <a:buChar char="n"/>
            </a:pPr>
            <a:r>
              <a:rPr lang="en-US" sz="2000" b="1" dirty="0" smtClean="0">
                <a:latin typeface="Calibri" pitchFamily="34" charset="0"/>
              </a:rPr>
              <a:t>But, some users have an agenda,… </a:t>
            </a:r>
            <a:r>
              <a:rPr lang="en-US" sz="2000" b="1" dirty="0" smtClean="0">
                <a:solidFill>
                  <a:srgbClr val="FF0000"/>
                </a:solidFill>
                <a:latin typeface="Calibri" pitchFamily="34" charset="0"/>
              </a:rPr>
              <a:t>pharmaceutical companies…</a:t>
            </a:r>
            <a:endParaRPr lang="en-US" sz="2000" dirty="0">
              <a:solidFill>
                <a:srgbClr val="FF0000"/>
              </a:solidFill>
              <a:latin typeface="Calibri" pitchFamily="34" charset="0"/>
            </a:endParaRPr>
          </a:p>
        </p:txBody>
      </p:sp>
    </p:spTree>
    <p:extLst>
      <p:ext uri="{BB962C8B-B14F-4D97-AF65-F5344CB8AC3E}">
        <p14:creationId xmlns:p14="http://schemas.microsoft.com/office/powerpoint/2010/main" val="414043638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(1)</a:t>
            </a:r>
            <a:endParaRPr lang="en-US" dirty="0"/>
          </a:p>
        </p:txBody>
      </p:sp>
      <p:sp>
        <p:nvSpPr>
          <p:cNvPr id="3" name="Content Placeholder 2"/>
          <p:cNvSpPr>
            <a:spLocks noGrp="1"/>
          </p:cNvSpPr>
          <p:nvPr>
            <p:ph idx="1"/>
          </p:nvPr>
        </p:nvSpPr>
        <p:spPr/>
        <p:txBody>
          <a:bodyPr/>
          <a:lstStyle/>
          <a:p>
            <a:r>
              <a:rPr lang="en-US" dirty="0" smtClean="0"/>
              <a:t>Measure accuracy: percent of true claims identified</a:t>
            </a:r>
          </a:p>
          <a:p>
            <a:pPr marL="0" indent="0">
              <a:buNone/>
            </a:pPr>
            <a:endParaRPr lang="en-US" dirty="0" smtClean="0"/>
          </a:p>
          <a:p>
            <a:r>
              <a:rPr lang="en-US" dirty="0" smtClean="0"/>
              <a:t>Book </a:t>
            </a:r>
            <a:r>
              <a:rPr lang="en-US" dirty="0"/>
              <a:t>authors from bookseller </a:t>
            </a:r>
            <a:r>
              <a:rPr lang="en-US" dirty="0" smtClean="0"/>
              <a:t>websites</a:t>
            </a:r>
          </a:p>
          <a:p>
            <a:pPr lvl="1"/>
            <a:r>
              <a:rPr lang="en-US" dirty="0"/>
              <a:t>14,287 claims of the authorship of various books by 894 </a:t>
            </a:r>
            <a:r>
              <a:rPr lang="en-US" dirty="0" smtClean="0"/>
              <a:t>websites</a:t>
            </a:r>
          </a:p>
          <a:p>
            <a:pPr lvl="1"/>
            <a:r>
              <a:rPr lang="en-US" dirty="0" smtClean="0"/>
              <a:t>Evaluation </a:t>
            </a:r>
            <a:r>
              <a:rPr lang="en-US" dirty="0"/>
              <a:t>set of 605 true claims </a:t>
            </a:r>
            <a:r>
              <a:rPr lang="en-US" dirty="0" smtClean="0"/>
              <a:t>from the </a:t>
            </a:r>
            <a:r>
              <a:rPr lang="en-US" dirty="0"/>
              <a:t>books’ covers</a:t>
            </a:r>
            <a:r>
              <a:rPr lang="en-US" dirty="0" smtClean="0"/>
              <a:t>.</a:t>
            </a:r>
          </a:p>
          <a:p>
            <a:r>
              <a:rPr lang="en-US" dirty="0" smtClean="0"/>
              <a:t>Population </a:t>
            </a:r>
            <a:r>
              <a:rPr lang="en-US" dirty="0" err="1"/>
              <a:t>infoboxes</a:t>
            </a:r>
            <a:r>
              <a:rPr lang="en-US" dirty="0"/>
              <a:t> from </a:t>
            </a:r>
            <a:r>
              <a:rPr lang="en-US" dirty="0" smtClean="0"/>
              <a:t>Wikipedia</a:t>
            </a:r>
          </a:p>
          <a:p>
            <a:pPr lvl="1"/>
            <a:r>
              <a:rPr lang="en-US" b="0" dirty="0" smtClean="0"/>
              <a:t>44,761 </a:t>
            </a:r>
            <a:r>
              <a:rPr lang="en-US" b="0" dirty="0"/>
              <a:t>claims made by 171,171 Wikipedia editors in </a:t>
            </a:r>
            <a:r>
              <a:rPr lang="en-US" b="0" dirty="0" err="1" smtClean="0"/>
              <a:t>infoboxes</a:t>
            </a:r>
            <a:endParaRPr lang="en-US" b="0" dirty="0" smtClean="0"/>
          </a:p>
          <a:p>
            <a:pPr lvl="1"/>
            <a:r>
              <a:rPr lang="en-US" b="0" dirty="0" smtClean="0"/>
              <a:t>Evaluation </a:t>
            </a:r>
            <a:r>
              <a:rPr lang="en-US" b="0" dirty="0"/>
              <a:t>set of 274 true claims identified from U.S. census data</a:t>
            </a:r>
            <a:r>
              <a:rPr lang="en-US" b="0" dirty="0" smtClean="0"/>
              <a:t>.</a:t>
            </a:r>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80</a:t>
            </a:fld>
            <a:endParaRPr lang="en-US" altLang="zh-TW" dirty="0"/>
          </a:p>
        </p:txBody>
      </p:sp>
    </p:spTree>
    <p:extLst>
      <p:ext uri="{BB962C8B-B14F-4D97-AF65-F5344CB8AC3E}">
        <p14:creationId xmlns:p14="http://schemas.microsoft.com/office/powerpoint/2010/main" val="1915818133"/>
      </p:ext>
    </p:extLst>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(2)</a:t>
            </a:r>
            <a:endParaRPr lang="en-US" dirty="0"/>
          </a:p>
        </p:txBody>
      </p:sp>
      <p:sp>
        <p:nvSpPr>
          <p:cNvPr id="3" name="Content Placeholder 2"/>
          <p:cNvSpPr>
            <a:spLocks noGrp="1"/>
          </p:cNvSpPr>
          <p:nvPr>
            <p:ph idx="1"/>
          </p:nvPr>
        </p:nvSpPr>
        <p:spPr/>
        <p:txBody>
          <a:bodyPr/>
          <a:lstStyle/>
          <a:p>
            <a:pPr marL="0" indent="-400050"/>
            <a:r>
              <a:rPr lang="en-US" b="0" dirty="0" smtClean="0"/>
              <a:t>Stock </a:t>
            </a:r>
            <a:r>
              <a:rPr lang="en-US" b="0" dirty="0"/>
              <a:t>performance predictions from </a:t>
            </a:r>
            <a:r>
              <a:rPr lang="en-US" b="0" dirty="0" smtClean="0"/>
              <a:t>analysts</a:t>
            </a:r>
          </a:p>
          <a:p>
            <a:pPr lvl="1"/>
            <a:r>
              <a:rPr lang="en-US" dirty="0"/>
              <a:t>Predicting whether stocks </a:t>
            </a:r>
            <a:r>
              <a:rPr lang="en-US" dirty="0" smtClean="0"/>
              <a:t>will outperform </a:t>
            </a:r>
            <a:r>
              <a:rPr lang="en-US" dirty="0"/>
              <a:t>S&amp;P 500. </a:t>
            </a:r>
          </a:p>
          <a:p>
            <a:pPr lvl="1"/>
            <a:r>
              <a:rPr lang="en-US" dirty="0" smtClean="0"/>
              <a:t>~</a:t>
            </a:r>
            <a:r>
              <a:rPr lang="en-US" dirty="0"/>
              <a:t>4K distinct analysts and ~80K distinct stock </a:t>
            </a:r>
            <a:r>
              <a:rPr lang="en-US" dirty="0" smtClean="0"/>
              <a:t>predictions</a:t>
            </a:r>
          </a:p>
          <a:p>
            <a:pPr lvl="1"/>
            <a:r>
              <a:rPr lang="en-US" dirty="0"/>
              <a:t>E</a:t>
            </a:r>
            <a:r>
              <a:rPr lang="en-US" dirty="0" smtClean="0"/>
              <a:t>valuation </a:t>
            </a:r>
            <a:r>
              <a:rPr lang="en-US" dirty="0"/>
              <a:t>set </a:t>
            </a:r>
            <a:r>
              <a:rPr lang="en-US" dirty="0" smtClean="0"/>
              <a:t>of </a:t>
            </a:r>
            <a:r>
              <a:rPr lang="en-US" dirty="0"/>
              <a:t>560 </a:t>
            </a:r>
            <a:r>
              <a:rPr lang="en-US" dirty="0" smtClean="0"/>
              <a:t>instances </a:t>
            </a:r>
            <a:r>
              <a:rPr lang="en-US" dirty="0"/>
              <a:t>where analysts disagreed.  </a:t>
            </a:r>
          </a:p>
          <a:p>
            <a:r>
              <a:rPr lang="en-US" dirty="0" smtClean="0"/>
              <a:t>Supreme </a:t>
            </a:r>
            <a:r>
              <a:rPr lang="en-US" dirty="0"/>
              <a:t>Court predictions from law </a:t>
            </a:r>
            <a:r>
              <a:rPr lang="en-US" dirty="0" smtClean="0"/>
              <a:t>students</a:t>
            </a:r>
          </a:p>
          <a:p>
            <a:pPr lvl="1"/>
            <a:r>
              <a:rPr lang="en-US" dirty="0" err="1"/>
              <a:t>FantasySCOTUS</a:t>
            </a:r>
            <a:r>
              <a:rPr lang="en-US" dirty="0"/>
              <a:t>: 1138 </a:t>
            </a:r>
            <a:r>
              <a:rPr lang="en-US" dirty="0" smtClean="0"/>
              <a:t>users</a:t>
            </a:r>
          </a:p>
          <a:p>
            <a:pPr lvl="1"/>
            <a:r>
              <a:rPr lang="en-US" dirty="0" smtClean="0"/>
              <a:t>24 undecided</a:t>
            </a:r>
            <a:r>
              <a:rPr lang="en-US" dirty="0"/>
              <a:t> </a:t>
            </a:r>
            <a:r>
              <a:rPr lang="en-US" dirty="0" smtClean="0"/>
              <a:t>cases</a:t>
            </a:r>
          </a:p>
          <a:p>
            <a:pPr lvl="1"/>
            <a:r>
              <a:rPr lang="en-US" dirty="0" smtClean="0"/>
              <a:t>Evaluation set of 53 </a:t>
            </a:r>
            <a:r>
              <a:rPr lang="en-US" dirty="0"/>
              <a:t>decided </a:t>
            </a:r>
            <a:r>
              <a:rPr lang="en-US" dirty="0" smtClean="0"/>
              <a:t>cases</a:t>
            </a:r>
          </a:p>
          <a:p>
            <a:pPr lvl="1"/>
            <a:r>
              <a:rPr lang="en-US" dirty="0" smtClean="0"/>
              <a:t>10-fold cross-validation</a:t>
            </a:r>
          </a:p>
          <a:p>
            <a:endParaRPr lang="en-US" dirty="0" smtClean="0"/>
          </a:p>
          <a:p>
            <a:r>
              <a:rPr lang="en-US" dirty="0" smtClean="0"/>
              <a:t>We’ll see these datasets again when we discuss more complex models</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81</a:t>
            </a:fld>
            <a:endParaRPr lang="en-US" altLang="zh-TW" dirty="0"/>
          </a:p>
        </p:txBody>
      </p:sp>
    </p:spTree>
    <p:extLst>
      <p:ext uri="{BB962C8B-B14F-4D97-AF65-F5344CB8AC3E}">
        <p14:creationId xmlns:p14="http://schemas.microsoft.com/office/powerpoint/2010/main" val="1793352649"/>
      </p:ext>
    </p:extLst>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of Cities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225994764"/>
              </p:ext>
            </p:extLst>
          </p:nvPr>
        </p:nvGraphicFramePr>
        <p:xfrm>
          <a:off x="228600" y="1371600"/>
          <a:ext cx="160782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8534400" y="685800"/>
            <a:ext cx="23622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981200" y="1219200"/>
            <a:ext cx="0" cy="46482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457086"/>
      </p:ext>
    </p:extLst>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Authorship</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206433599"/>
              </p:ext>
            </p:extLst>
          </p:nvPr>
        </p:nvGraphicFramePr>
        <p:xfrm>
          <a:off x="152400" y="1066800"/>
          <a:ext cx="160782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8534400" y="685800"/>
            <a:ext cx="23622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133600" y="1066800"/>
            <a:ext cx="0" cy="46482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473789"/>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Performance Prediction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238098941"/>
              </p:ext>
            </p:extLst>
          </p:nvPr>
        </p:nvGraphicFramePr>
        <p:xfrm>
          <a:off x="228600" y="1219200"/>
          <a:ext cx="164592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8763000" y="656771"/>
            <a:ext cx="23622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981200" y="1090386"/>
            <a:ext cx="0" cy="46482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867582"/>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SCOTUS Prediction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811108042"/>
              </p:ext>
            </p:extLst>
          </p:nvPr>
        </p:nvGraphicFramePr>
        <p:xfrm>
          <a:off x="381000" y="1066800"/>
          <a:ext cx="112014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8763000" y="656771"/>
            <a:ext cx="23622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133600" y="1066800"/>
            <a:ext cx="0" cy="46482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898257"/>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Performance Ratio vs. Voting</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86</a:t>
            </a:fld>
            <a:endParaRPr lang="en-US" altLang="zh-TW" dirty="0"/>
          </a:p>
        </p:txBody>
      </p:sp>
      <p:graphicFrame>
        <p:nvGraphicFramePr>
          <p:cNvPr id="6" name="Chart 5"/>
          <p:cNvGraphicFramePr>
            <a:graphicFrameLocks/>
          </p:cNvGraphicFramePr>
          <p:nvPr>
            <p:extLst>
              <p:ext uri="{D42A27DB-BD31-4B8C-83A1-F6EECF244321}">
                <p14:modId xmlns:p14="http://schemas.microsoft.com/office/powerpoint/2010/main" val="329174304"/>
              </p:ext>
            </p:extLst>
          </p:nvPr>
        </p:nvGraphicFramePr>
        <p:xfrm>
          <a:off x="304800" y="1219200"/>
          <a:ext cx="85344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105269"/>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Fact-finders are fast and can be quite effective on real problems</a:t>
            </a:r>
          </a:p>
          <a:p>
            <a:r>
              <a:rPr lang="en-US" dirty="0" smtClean="0"/>
              <a:t>The best fact-finder will depend on the problem</a:t>
            </a:r>
          </a:p>
          <a:p>
            <a:r>
              <a:rPr lang="en-US" dirty="0" smtClean="0"/>
              <a:t>Because of the variability of performance, having a pool of fact-finders to draw on is highly advantageous when tuning data is available!</a:t>
            </a:r>
          </a:p>
          <a:p>
            <a:r>
              <a:rPr lang="en-US" dirty="0" err="1" smtClean="0"/>
              <a:t>PooledInvestment</a:t>
            </a:r>
            <a:r>
              <a:rPr lang="en-US" dirty="0" smtClean="0"/>
              <a:t> </a:t>
            </a:r>
            <a:r>
              <a:rPr lang="en-US" dirty="0"/>
              <a:t>tends to be a good first choice, followed </a:t>
            </a:r>
            <a:r>
              <a:rPr lang="en-US" dirty="0" smtClean="0"/>
              <a:t>by Investment and </a:t>
            </a:r>
            <a:r>
              <a:rPr lang="en-US" dirty="0" err="1" smtClean="0"/>
              <a:t>TruthFinder</a:t>
            </a:r>
            <a:endParaRPr lang="en-US"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87</a:t>
            </a:fld>
            <a:endParaRPr lang="en-US" altLang="zh-TW" dirty="0"/>
          </a:p>
        </p:txBody>
      </p:sp>
    </p:spTree>
    <p:extLst>
      <p:ext uri="{BB962C8B-B14F-4D97-AF65-F5344CB8AC3E}">
        <p14:creationId xmlns:p14="http://schemas.microsoft.com/office/powerpoint/2010/main" val="2877196351"/>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88</a:t>
            </a:fld>
            <a:endParaRPr lang="en-US" altLang="zh-TW" dirty="0"/>
          </a:p>
        </p:txBody>
      </p:sp>
      <p:sp>
        <p:nvSpPr>
          <p:cNvPr id="8" name="Subtitle 7"/>
          <p:cNvSpPr>
            <a:spLocks noGrp="1"/>
          </p:cNvSpPr>
          <p:nvPr>
            <p:ph type="subTitle" idx="13"/>
          </p:nvPr>
        </p:nvSpPr>
        <p:spPr/>
        <p:txBody>
          <a:bodyPr/>
          <a:lstStyle/>
          <a:p>
            <a:endParaRPr lang="en-US"/>
          </a:p>
        </p:txBody>
      </p:sp>
      <p:sp>
        <p:nvSpPr>
          <p:cNvPr id="7" name="Title 6"/>
          <p:cNvSpPr>
            <a:spLocks noGrp="1"/>
          </p:cNvSpPr>
          <p:nvPr>
            <p:ph type="ctrTitle"/>
          </p:nvPr>
        </p:nvSpPr>
        <p:spPr/>
        <p:txBody>
          <a:bodyPr/>
          <a:lstStyle/>
          <a:p>
            <a:r>
              <a:rPr lang="en-US" dirty="0" smtClean="0"/>
              <a:t>Basic Probabilistic Models</a:t>
            </a:r>
            <a:endParaRPr lang="en-US" dirty="0"/>
          </a:p>
        </p:txBody>
      </p:sp>
    </p:spTree>
    <p:extLst>
      <p:ext uri="{BB962C8B-B14F-4D97-AF65-F5344CB8AC3E}">
        <p14:creationId xmlns:p14="http://schemas.microsoft.com/office/powerpoint/2010/main" val="2502580351"/>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We’ll next look at some simple </a:t>
            </a:r>
            <a:r>
              <a:rPr lang="en-US" i="1" dirty="0" smtClean="0"/>
              <a:t>probabilistic</a:t>
            </a:r>
            <a:r>
              <a:rPr lang="en-US" dirty="0" smtClean="0"/>
              <a:t> models</a:t>
            </a:r>
          </a:p>
          <a:p>
            <a:r>
              <a:rPr lang="en-US" dirty="0" smtClean="0"/>
              <a:t>These are more transparent than fact-finders and tell a generative story, but are also more complicated</a:t>
            </a:r>
          </a:p>
          <a:p>
            <a:endParaRPr lang="en-US" dirty="0" smtClean="0"/>
          </a:p>
          <a:p>
            <a:r>
              <a:rPr lang="en-US" dirty="0" smtClean="0"/>
              <a:t>For the three simple models we’ll discuss next:</a:t>
            </a:r>
            <a:endParaRPr lang="en-US" dirty="0"/>
          </a:p>
          <a:p>
            <a:pPr lvl="1"/>
            <a:r>
              <a:rPr lang="en-US" dirty="0" smtClean="0"/>
              <a:t>Their assumptions also specialize them to specific scenarios and types of problem</a:t>
            </a:r>
          </a:p>
          <a:p>
            <a:pPr lvl="1"/>
            <a:r>
              <a:rPr lang="en-US" dirty="0" smtClean="0"/>
              <a:t>Binary mutual exclusion sets (is something true or not?)</a:t>
            </a:r>
          </a:p>
          <a:p>
            <a:pPr lvl="2"/>
            <a:r>
              <a:rPr lang="en-US" b="0" dirty="0" smtClean="0"/>
              <a:t>No </a:t>
            </a:r>
            <a:r>
              <a:rPr lang="en-US" b="0" dirty="0" err="1" smtClean="0"/>
              <a:t>multinomials</a:t>
            </a:r>
            <a:endParaRPr lang="en-US" b="0" dirty="0" smtClean="0"/>
          </a:p>
          <a:p>
            <a:endParaRPr lang="en-US" dirty="0" smtClean="0"/>
          </a:p>
          <a:p>
            <a:r>
              <a:rPr lang="en-US" dirty="0" smtClean="0"/>
              <a:t>We’ll see more general, more sophisticated </a:t>
            </a:r>
            <a:r>
              <a:rPr lang="en-US" i="1" dirty="0" smtClean="0"/>
              <a:t>Latent Credibility Analysis </a:t>
            </a:r>
            <a:r>
              <a:rPr lang="en-US" dirty="0" smtClean="0"/>
              <a:t>models later</a:t>
            </a:r>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89</a:t>
            </a:fld>
            <a:endParaRPr lang="en-US" altLang="zh-TW" dirty="0"/>
          </a:p>
        </p:txBody>
      </p:sp>
    </p:spTree>
    <p:extLst>
      <p:ext uri="{BB962C8B-B14F-4D97-AF65-F5344CB8AC3E}">
        <p14:creationId xmlns:p14="http://schemas.microsoft.com/office/powerpoint/2010/main" val="175300546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a:xfrm>
            <a:off x="457200" y="1066800"/>
            <a:ext cx="4115594" cy="4954588"/>
          </a:xfrm>
          <a:prstGeom prst="rect">
            <a:avLst/>
          </a:prstGeom>
          <a:noFill/>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341313" indent="-341313"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t>Integration of data from multiple heterogeneous sources is essential. </a:t>
            </a:r>
          </a:p>
          <a:p>
            <a:pPr marL="341313" indent="-341313"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t>Different sources may provide either conflicting information or mutually reinforcing information.</a:t>
            </a:r>
          </a:p>
          <a:p>
            <a:pPr marL="341313" indent="-341313"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smtClean="0">
              <a:solidFill>
                <a:srgbClr val="0033CC"/>
              </a:solidFill>
            </a:endParaRPr>
          </a:p>
          <a:p>
            <a:pPr marL="341313" indent="-341313"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smtClean="0">
              <a:solidFill>
                <a:srgbClr val="0033CC"/>
              </a:solidFill>
            </a:endParaRPr>
          </a:p>
          <a:p>
            <a:pPr marL="341313" indent="-341313"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a:solidFill>
                <a:srgbClr val="0033CC"/>
              </a:solidFill>
            </a:endParaRPr>
          </a:p>
          <a:p>
            <a:pPr marL="341313" indent="-341313"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smtClean="0">
              <a:solidFill>
                <a:srgbClr val="0033CC"/>
              </a:solidFill>
            </a:endParaRPr>
          </a:p>
          <a:p>
            <a:pPr marL="0" indent="0" eaLnBrk="1" hangingPunct="1">
              <a:lnSpc>
                <a:spcPct val="90000"/>
              </a:lnSpc>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a:solidFill>
                <a:srgbClr val="0033CC"/>
              </a:solidFill>
            </a:endParaRPr>
          </a:p>
        </p:txBody>
      </p:sp>
      <p:sp>
        <p:nvSpPr>
          <p:cNvPr id="2" name="Title 1"/>
          <p:cNvSpPr>
            <a:spLocks noGrp="1"/>
          </p:cNvSpPr>
          <p:nvPr>
            <p:ph type="title"/>
          </p:nvPr>
        </p:nvSpPr>
        <p:spPr/>
        <p:txBody>
          <a:bodyPr/>
          <a:lstStyle/>
          <a:p>
            <a:r>
              <a:rPr lang="en-US" smtClean="0"/>
              <a:t>Not so Easy</a:t>
            </a:r>
            <a:endParaRPr lang="en-US" dirty="0"/>
          </a:p>
        </p:txBody>
      </p:sp>
      <p:sp>
        <p:nvSpPr>
          <p:cNvPr id="8" name="Slide Number Placeholder 7"/>
          <p:cNvSpPr>
            <a:spLocks noGrp="1"/>
          </p:cNvSpPr>
          <p:nvPr>
            <p:ph type="sldNum" sz="quarter" idx="11"/>
          </p:nvPr>
        </p:nvSpPr>
        <p:spPr/>
        <p:txBody>
          <a:bodyPr/>
          <a:lstStyle/>
          <a:p>
            <a:r>
              <a:rPr lang="en-US" altLang="zh-TW" smtClean="0"/>
              <a:t>Page </a:t>
            </a:r>
            <a:fld id="{0313E9D8-6076-4115-9373-40F37A4213DC}" type="slidenum">
              <a:rPr lang="en-US" altLang="zh-TW" smtClean="0"/>
              <a:pPr/>
              <a:t>9</a:t>
            </a:fld>
            <a:endParaRPr lang="en-US" altLang="zh-TW" dirty="0"/>
          </a:p>
        </p:txBody>
      </p:sp>
      <p:grpSp>
        <p:nvGrpSpPr>
          <p:cNvPr id="11" name="Group 10"/>
          <p:cNvGrpSpPr/>
          <p:nvPr/>
        </p:nvGrpSpPr>
        <p:grpSpPr>
          <a:xfrm rot="21194531">
            <a:off x="2431641" y="2932167"/>
            <a:ext cx="6065512" cy="3581400"/>
            <a:chOff x="2878184" y="1964479"/>
            <a:chExt cx="6065512" cy="3581400"/>
          </a:xfrm>
        </p:grpSpPr>
        <p:grpSp>
          <p:nvGrpSpPr>
            <p:cNvPr id="12" name="Group 11"/>
            <p:cNvGrpSpPr/>
            <p:nvPr/>
          </p:nvGrpSpPr>
          <p:grpSpPr>
            <a:xfrm rot="429894">
              <a:off x="2878184" y="1964479"/>
              <a:ext cx="6065512" cy="3581400"/>
              <a:chOff x="2878184" y="2624619"/>
              <a:chExt cx="6065512" cy="358140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57699">
                <a:off x="2878184" y="2624619"/>
                <a:ext cx="6000750" cy="3581400"/>
              </a:xfrm>
              <a:prstGeom prst="rect">
                <a:avLst/>
              </a:prstGeom>
              <a:ln>
                <a:solidFill>
                  <a:schemeClr val="tx1"/>
                </a:solidFill>
              </a:ln>
            </p:spPr>
          </p:pic>
          <p:sp>
            <p:nvSpPr>
              <p:cNvPr id="15" name="Rectangle 14"/>
              <p:cNvSpPr/>
              <p:nvPr/>
            </p:nvSpPr>
            <p:spPr>
              <a:xfrm rot="21117586">
                <a:off x="7096103" y="3796397"/>
                <a:ext cx="1847593" cy="213450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13" name="Picture 2" descr="G:\Work\presos\images\Trust\cnn fox healthcare\CNNs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887" y="3938420"/>
              <a:ext cx="1504713" cy="160587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78444">
            <a:off x="883453" y="3404738"/>
            <a:ext cx="3894883" cy="2688912"/>
          </a:xfrm>
          <a:prstGeom prst="rect">
            <a:avLst/>
          </a:prstGeom>
          <a:noFill/>
          <a:ln>
            <a:solidFill>
              <a:schemeClr val="tx1"/>
            </a:solidFill>
          </a:ln>
        </p:spPr>
      </p:pic>
      <p:pic>
        <p:nvPicPr>
          <p:cNvPr id="19" name="Picture 5" descr="holo-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540000"/>
            <a:ext cx="37338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holo-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438400"/>
            <a:ext cx="3733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3"/>
          <p:cNvSpPr txBox="1">
            <a:spLocks noChangeArrowheads="1"/>
          </p:cNvSpPr>
          <p:nvPr/>
        </p:nvSpPr>
        <p:spPr>
          <a:xfrm>
            <a:off x="4571206" y="1061540"/>
            <a:ext cx="4115594" cy="4954588"/>
          </a:xfrm>
          <a:prstGeom prst="rect">
            <a:avLst/>
          </a:prstGeom>
          <a:noFill/>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341313" indent="-341313"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rgbClr val="0033CC"/>
                </a:solidFill>
              </a:rPr>
              <a:t>Interpreting a distributed stream of  conflicting pieces of information is </a:t>
            </a:r>
            <a:r>
              <a:rPr lang="en-US" sz="2000" b="1" dirty="0" smtClean="0"/>
              <a:t>not easy even for experts. </a:t>
            </a:r>
          </a:p>
        </p:txBody>
      </p:sp>
    </p:spTree>
    <p:extLst>
      <p:ext uri="{BB962C8B-B14F-4D97-AF65-F5344CB8AC3E}">
        <p14:creationId xmlns:p14="http://schemas.microsoft.com/office/powerpoint/2010/main" val="624038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533400"/>
          </a:xfrm>
        </p:spPr>
        <p:txBody>
          <a:bodyPr/>
          <a:lstStyle/>
          <a:p>
            <a:r>
              <a:rPr lang="en-US" dirty="0" smtClean="0"/>
              <a:t>1. On Truth Discovery and Local Sensing</a:t>
            </a:r>
            <a:endParaRPr lang="en-US" dirty="0"/>
          </a:p>
        </p:txBody>
      </p:sp>
      <p:sp>
        <p:nvSpPr>
          <p:cNvPr id="3" name="Content Placeholder 2"/>
          <p:cNvSpPr>
            <a:spLocks noGrp="1"/>
          </p:cNvSpPr>
          <p:nvPr>
            <p:ph idx="1"/>
          </p:nvPr>
        </p:nvSpPr>
        <p:spPr/>
        <p:txBody>
          <a:bodyPr/>
          <a:lstStyle/>
          <a:p>
            <a:r>
              <a:rPr lang="en-US" dirty="0" smtClean="0"/>
              <a:t>Used when: sources only report positive claims</a:t>
            </a:r>
          </a:p>
          <a:p>
            <a:r>
              <a:rPr lang="en-US" dirty="0" smtClean="0"/>
              <a:t>Scenario:</a:t>
            </a:r>
          </a:p>
          <a:p>
            <a:pPr lvl="1"/>
            <a:r>
              <a:rPr lang="en-US" dirty="0" smtClean="0"/>
              <a:t>Sources never report “claim X is false”; they only assert the “claim X is true”</a:t>
            </a:r>
          </a:p>
          <a:p>
            <a:pPr lvl="1"/>
            <a:r>
              <a:rPr lang="en-US" dirty="0" smtClean="0"/>
              <a:t>This poses a problem for most models, which will assume a claim is true if some people say a claim is true and nobody contradicts them</a:t>
            </a:r>
          </a:p>
          <a:p>
            <a:r>
              <a:rPr lang="en-US" dirty="0" smtClean="0">
                <a:solidFill>
                  <a:srgbClr val="0000FF"/>
                </a:solidFill>
              </a:rPr>
              <a:t>Model Parameters</a:t>
            </a:r>
          </a:p>
          <a:p>
            <a:pPr lvl="1"/>
            <a:r>
              <a:rPr lang="en-US" dirty="0" smtClean="0">
                <a:solidFill>
                  <a:srgbClr val="0000FF"/>
                </a:solidFill>
              </a:rPr>
              <a:t>a</a:t>
            </a:r>
            <a:r>
              <a:rPr lang="en-US" baseline="-25000" dirty="0" smtClean="0">
                <a:solidFill>
                  <a:srgbClr val="0000FF"/>
                </a:solidFill>
              </a:rPr>
              <a:t>x</a:t>
            </a:r>
            <a:r>
              <a:rPr lang="en-US" dirty="0" smtClean="0"/>
              <a:t> </a:t>
            </a:r>
            <a:r>
              <a:rPr lang="en-US" dirty="0"/>
              <a:t>= </a:t>
            </a:r>
            <a:r>
              <a:rPr lang="en-US" dirty="0" smtClean="0"/>
              <a:t>P(</a:t>
            </a:r>
            <a:r>
              <a:rPr lang="en-US" dirty="0"/>
              <a:t>s </a:t>
            </a:r>
            <a:r>
              <a:rPr lang="en-US" dirty="0">
                <a:latin typeface="cmsy10"/>
              </a:rPr>
              <a:t>!</a:t>
            </a:r>
            <a:r>
              <a:rPr lang="en-US" dirty="0"/>
              <a:t> “</a:t>
            </a:r>
            <a:r>
              <a:rPr lang="en-US" dirty="0" smtClean="0"/>
              <a:t>X” | claim </a:t>
            </a:r>
            <a:r>
              <a:rPr lang="en-US" dirty="0"/>
              <a:t>“X” is </a:t>
            </a:r>
            <a:r>
              <a:rPr lang="en-US" dirty="0" smtClean="0"/>
              <a:t>true), </a:t>
            </a:r>
            <a:r>
              <a:rPr lang="en-US" dirty="0" err="1" smtClean="0">
                <a:solidFill>
                  <a:srgbClr val="0000FF"/>
                </a:solidFill>
              </a:rPr>
              <a:t>b</a:t>
            </a:r>
            <a:r>
              <a:rPr lang="en-US" baseline="-25000" dirty="0" err="1" smtClean="0">
                <a:solidFill>
                  <a:srgbClr val="0000FF"/>
                </a:solidFill>
              </a:rPr>
              <a:t>x</a:t>
            </a:r>
            <a:r>
              <a:rPr lang="en-US" dirty="0" smtClean="0"/>
              <a:t> </a:t>
            </a:r>
            <a:r>
              <a:rPr lang="en-US" dirty="0"/>
              <a:t>= P(s </a:t>
            </a:r>
            <a:r>
              <a:rPr lang="en-US" dirty="0">
                <a:latin typeface="cmsy10"/>
              </a:rPr>
              <a:t>!</a:t>
            </a:r>
            <a:r>
              <a:rPr lang="en-US" dirty="0"/>
              <a:t> “X” | claim “X” is </a:t>
            </a:r>
            <a:r>
              <a:rPr lang="en-US" dirty="0" smtClean="0"/>
              <a:t>false)</a:t>
            </a:r>
            <a:endParaRPr lang="en-US" dirty="0"/>
          </a:p>
          <a:p>
            <a:pPr lvl="1"/>
            <a:r>
              <a:rPr lang="en-US" dirty="0">
                <a:solidFill>
                  <a:srgbClr val="0000FF"/>
                </a:solidFill>
              </a:rPr>
              <a:t>d</a:t>
            </a:r>
            <a:r>
              <a:rPr lang="en-US" dirty="0"/>
              <a:t> = Prior probability that P(claim is true</a:t>
            </a:r>
            <a:r>
              <a:rPr lang="en-US" dirty="0" smtClean="0"/>
              <a:t>)</a:t>
            </a:r>
          </a:p>
          <a:p>
            <a:pPr lvl="1"/>
            <a:r>
              <a:rPr lang="en-US" dirty="0" smtClean="0"/>
              <a:t>To compute the posterior </a:t>
            </a:r>
            <a:r>
              <a:rPr lang="en-US" dirty="0"/>
              <a:t>P(claim “X” is true | s </a:t>
            </a:r>
            <a:r>
              <a:rPr lang="en-US" dirty="0">
                <a:latin typeface="cmsy10"/>
              </a:rPr>
              <a:t>!</a:t>
            </a:r>
            <a:r>
              <a:rPr lang="en-US" dirty="0"/>
              <a:t> “X”)</a:t>
            </a:r>
            <a:r>
              <a:rPr lang="en-US" dirty="0" smtClean="0"/>
              <a:t>, use Bayes’ rule and these two assumptions:</a:t>
            </a:r>
          </a:p>
          <a:p>
            <a:pPr lvl="2"/>
            <a:r>
              <a:rPr lang="en-US" dirty="0" smtClean="0"/>
              <a:t>Estimate P(s </a:t>
            </a:r>
            <a:r>
              <a:rPr lang="en-US" dirty="0" smtClean="0">
                <a:latin typeface="cmsy10"/>
              </a:rPr>
              <a:t>!</a:t>
            </a:r>
            <a:r>
              <a:rPr lang="en-US" dirty="0" smtClean="0"/>
              <a:t> “X”) as the proportion of claims asserted by s relative to the total number of claims</a:t>
            </a:r>
          </a:p>
          <a:p>
            <a:pPr lvl="2"/>
            <a:r>
              <a:rPr lang="en-US" dirty="0" smtClean="0"/>
              <a:t>Assume that P(claim “X” is true”) = d (for all claims)</a:t>
            </a:r>
          </a:p>
          <a:p>
            <a:pPr lvl="1"/>
            <a:endParaRPr lang="en-US" dirty="0"/>
          </a:p>
          <a:p>
            <a:pPr lvl="1"/>
            <a:endParaRPr lang="en-US" dirty="0" smtClean="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90</a:t>
            </a:fld>
            <a:endParaRPr lang="en-US" altLang="zh-TW" dirty="0"/>
          </a:p>
        </p:txBody>
      </p:sp>
      <p:sp>
        <p:nvSpPr>
          <p:cNvPr id="5" name="TextBox 4"/>
          <p:cNvSpPr txBox="1"/>
          <p:nvPr/>
        </p:nvSpPr>
        <p:spPr>
          <a:xfrm>
            <a:off x="7014028" y="1045919"/>
            <a:ext cx="2112501" cy="369332"/>
          </a:xfrm>
          <a:prstGeom prst="rect">
            <a:avLst/>
          </a:prstGeom>
          <a:noFill/>
        </p:spPr>
        <p:txBody>
          <a:bodyPr wrap="none" rtlCol="0">
            <a:spAutoFit/>
          </a:bodyPr>
          <a:lstStyle/>
          <a:p>
            <a:r>
              <a:rPr lang="en-US" dirty="0" smtClean="0"/>
              <a:t>[Wang et al., 2012]</a:t>
            </a:r>
            <a:endParaRPr lang="en-US" dirty="0"/>
          </a:p>
        </p:txBody>
      </p:sp>
    </p:spTree>
    <p:extLst>
      <p:ext uri="{BB962C8B-B14F-4D97-AF65-F5344CB8AC3E}">
        <p14:creationId xmlns:p14="http://schemas.microsoft.com/office/powerpoint/2010/main" val="2221839327"/>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610600" cy="533400"/>
          </a:xfrm>
        </p:spPr>
        <p:txBody>
          <a:bodyPr/>
          <a:lstStyle/>
          <a:p>
            <a:r>
              <a:rPr lang="en-US" dirty="0" smtClean="0"/>
              <a:t>On Truth Discovery and Local Sensing</a:t>
            </a:r>
            <a:endParaRPr lang="en-US" dirty="0"/>
          </a:p>
        </p:txBody>
      </p:sp>
      <p:sp>
        <p:nvSpPr>
          <p:cNvPr id="3" name="Content Placeholder 2"/>
          <p:cNvSpPr>
            <a:spLocks noGrp="1"/>
          </p:cNvSpPr>
          <p:nvPr>
            <p:ph idx="1"/>
          </p:nvPr>
        </p:nvSpPr>
        <p:spPr/>
        <p:txBody>
          <a:bodyPr/>
          <a:lstStyle/>
          <a:p>
            <a:r>
              <a:rPr lang="en-US" dirty="0" smtClean="0"/>
              <a:t>Interesting concept—requires only positive examples</a:t>
            </a:r>
          </a:p>
          <a:p>
            <a:r>
              <a:rPr lang="en-US" dirty="0" smtClean="0"/>
              <a:t>Inference done to maximize the probability of the observed source </a:t>
            </a:r>
            <a:r>
              <a:rPr lang="en-US" dirty="0" smtClean="0">
                <a:latin typeface="cmsy10"/>
              </a:rPr>
              <a:t>!</a:t>
            </a:r>
            <a:r>
              <a:rPr lang="en-US" dirty="0" smtClean="0"/>
              <a:t> claim assertions given the parameters via EM</a:t>
            </a:r>
          </a:p>
          <a:p>
            <a:endParaRPr lang="en-US" dirty="0" smtClean="0"/>
          </a:p>
          <a:p>
            <a:r>
              <a:rPr lang="en-US" dirty="0" smtClean="0"/>
              <a:t>Many real world problems where only positive examples will be available, especially from human sources</a:t>
            </a:r>
          </a:p>
          <a:p>
            <a:pPr lvl="1"/>
            <a:r>
              <a:rPr lang="en-US" dirty="0" smtClean="0"/>
              <a:t>But there are other ways to model this, e.g. by assuming implicit, low-weight negative examples from each non-reporting source</a:t>
            </a:r>
          </a:p>
          <a:p>
            <a:pPr lvl="1"/>
            <a:r>
              <a:rPr lang="en-US" dirty="0" smtClean="0"/>
              <a:t>Also, in many cases negative assertions are reliably implied, e.g. the omission of an author from a list of authors for a book</a:t>
            </a:r>
          </a:p>
          <a:p>
            <a:r>
              <a:rPr lang="en-US" dirty="0" smtClean="0"/>
              <a:t>Real world evaluation in paper is qualitative</a:t>
            </a:r>
          </a:p>
          <a:p>
            <a:pPr lvl="1"/>
            <a:r>
              <a:rPr lang="en-US" dirty="0" smtClean="0"/>
              <a:t>Unclear how well it really works in general</a:t>
            </a:r>
            <a:endParaRPr lang="en-US" dirty="0"/>
          </a:p>
          <a:p>
            <a:pPr lvl="1"/>
            <a:endParaRPr lang="en-US" dirty="0" smtClean="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91</a:t>
            </a:fld>
            <a:endParaRPr lang="en-US" altLang="zh-TW" dirty="0"/>
          </a:p>
        </p:txBody>
      </p:sp>
    </p:spTree>
    <p:extLst>
      <p:ext uri="{BB962C8B-B14F-4D97-AF65-F5344CB8AC3E}">
        <p14:creationId xmlns:p14="http://schemas.microsoft.com/office/powerpoint/2010/main" val="1396385153"/>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2. A </a:t>
            </a:r>
            <a:r>
              <a:rPr lang="en-US" dirty="0"/>
              <a:t>Bayesian Approach to Discovering Truth from Conflicting Sources for Data Integration</a:t>
            </a:r>
          </a:p>
        </p:txBody>
      </p:sp>
      <p:sp>
        <p:nvSpPr>
          <p:cNvPr id="3" name="Content Placeholder 2"/>
          <p:cNvSpPr>
            <a:spLocks noGrp="1"/>
          </p:cNvSpPr>
          <p:nvPr>
            <p:ph idx="1"/>
          </p:nvPr>
        </p:nvSpPr>
        <p:spPr>
          <a:xfrm>
            <a:off x="457200" y="2590800"/>
            <a:ext cx="8229600" cy="3581400"/>
          </a:xfrm>
        </p:spPr>
        <p:txBody>
          <a:bodyPr/>
          <a:lstStyle/>
          <a:p>
            <a:r>
              <a:rPr lang="en-US" dirty="0" smtClean="0"/>
              <a:t>Used when: want to model source’s false negative rate and false positive rate separately</a:t>
            </a:r>
          </a:p>
          <a:p>
            <a:pPr lvl="1"/>
            <a:r>
              <a:rPr lang="en-US" dirty="0" smtClean="0"/>
              <a:t>E.g. when predicting lists, like authors of a book or cast of a movie</a:t>
            </a:r>
          </a:p>
          <a:p>
            <a:pPr lvl="1"/>
            <a:r>
              <a:rPr lang="en-US" dirty="0" smtClean="0"/>
              <a:t>Some sources may have higher recall, others higher precision</a:t>
            </a:r>
          </a:p>
          <a:p>
            <a:r>
              <a:rPr lang="en-US" dirty="0" smtClean="0"/>
              <a:t>Claims are still binary “is member of list/is not member of list”</a:t>
            </a:r>
          </a:p>
          <a:p>
            <a:r>
              <a:rPr lang="en-US" dirty="0" smtClean="0"/>
              <a:t>Inference is (collapsed) Gibb’s sampling</a:t>
            </a:r>
          </a:p>
          <a:p>
            <a:pPr lvl="1"/>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92</a:t>
            </a:fld>
            <a:endParaRPr lang="en-US" altLang="zh-TW" dirty="0"/>
          </a:p>
        </p:txBody>
      </p:sp>
      <p:sp>
        <p:nvSpPr>
          <p:cNvPr id="5" name="TextBox 4"/>
          <p:cNvSpPr txBox="1"/>
          <p:nvPr/>
        </p:nvSpPr>
        <p:spPr>
          <a:xfrm>
            <a:off x="7309103" y="1654629"/>
            <a:ext cx="1402948" cy="369332"/>
          </a:xfrm>
          <a:prstGeom prst="rect">
            <a:avLst/>
          </a:prstGeom>
          <a:noFill/>
        </p:spPr>
        <p:txBody>
          <a:bodyPr wrap="none" rtlCol="0">
            <a:spAutoFit/>
          </a:bodyPr>
          <a:lstStyle/>
          <a:p>
            <a:r>
              <a:rPr lang="en-US" dirty="0" smtClean="0"/>
              <a:t>[Zhao et al.]</a:t>
            </a:r>
            <a:endParaRPr lang="en-US" dirty="0"/>
          </a:p>
        </p:txBody>
      </p:sp>
    </p:spTree>
    <p:extLst>
      <p:ext uri="{BB962C8B-B14F-4D97-AF65-F5344CB8AC3E}">
        <p14:creationId xmlns:p14="http://schemas.microsoft.com/office/powerpoint/2010/main" val="1788531850"/>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a:t>
            </a:r>
            <a:endParaRPr lang="en-US" dirty="0"/>
          </a:p>
        </p:txBody>
      </p:sp>
      <p:sp>
        <p:nvSpPr>
          <p:cNvPr id="3" name="Slide Number Placeholder 2"/>
          <p:cNvSpPr>
            <a:spLocks noGrp="1"/>
          </p:cNvSpPr>
          <p:nvPr>
            <p:ph type="sldNum" sz="quarter" idx="12"/>
          </p:nvPr>
        </p:nvSpPr>
        <p:spPr/>
        <p:txBody>
          <a:bodyPr/>
          <a:lstStyle/>
          <a:p>
            <a:fld id="{B92EF0DB-817C-2644-A053-0D5A6CCEB6BD}" type="slidenum">
              <a:rPr lang="en-US" smtClean="0"/>
              <a:pPr/>
              <a:t>93</a:t>
            </a:fld>
            <a:endParaRPr lang="en-US" dirty="0"/>
          </a:p>
        </p:txBody>
      </p:sp>
      <p:sp>
        <p:nvSpPr>
          <p:cNvPr id="4" name="Content Placeholder 3"/>
          <p:cNvSpPr>
            <a:spLocks noGrp="1"/>
          </p:cNvSpPr>
          <p:nvPr>
            <p:ph sz="quarter" idx="1"/>
          </p:nvPr>
        </p:nvSpPr>
        <p:spPr>
          <a:xfrm>
            <a:off x="255268" y="1227578"/>
            <a:ext cx="8207824" cy="5257800"/>
          </a:xfrm>
        </p:spPr>
        <p:txBody>
          <a:bodyPr>
            <a:normAutofit/>
          </a:bodyPr>
          <a:lstStyle/>
          <a:p>
            <a:r>
              <a:rPr lang="en-US" sz="3400" dirty="0" smtClean="0"/>
              <a:t>As already mentioned, negative claims can be implicit; this is especially true with lists</a:t>
            </a:r>
            <a:endParaRPr lang="en-US" sz="3400" dirty="0"/>
          </a:p>
        </p:txBody>
      </p:sp>
      <p:sp>
        <p:nvSpPr>
          <p:cNvPr id="53" name="Can 52"/>
          <p:cNvSpPr/>
          <p:nvPr/>
        </p:nvSpPr>
        <p:spPr>
          <a:xfrm>
            <a:off x="1707225" y="2982285"/>
            <a:ext cx="1054977" cy="733344"/>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IMDB</a:t>
            </a:r>
            <a:endParaRPr lang="en-US" dirty="0"/>
          </a:p>
        </p:txBody>
      </p:sp>
      <p:cxnSp>
        <p:nvCxnSpPr>
          <p:cNvPr id="54" name="Straight Arrow Connector 53"/>
          <p:cNvCxnSpPr>
            <a:stCxn id="53" idx="4"/>
            <a:endCxn id="63" idx="1"/>
          </p:cNvCxnSpPr>
          <p:nvPr/>
        </p:nvCxnSpPr>
        <p:spPr>
          <a:xfrm>
            <a:off x="2762201" y="3348958"/>
            <a:ext cx="1758294" cy="77111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68" idx="4"/>
            <a:endCxn id="62" idx="1"/>
          </p:cNvCxnSpPr>
          <p:nvPr/>
        </p:nvCxnSpPr>
        <p:spPr>
          <a:xfrm flipV="1">
            <a:off x="2762201" y="3349083"/>
            <a:ext cx="1758296" cy="84605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3" idx="4"/>
            <a:endCxn id="62" idx="1"/>
          </p:cNvCxnSpPr>
          <p:nvPr/>
        </p:nvCxnSpPr>
        <p:spPr>
          <a:xfrm>
            <a:off x="2762201" y="3348958"/>
            <a:ext cx="1758296" cy="12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53" idx="4"/>
            <a:endCxn id="64" idx="1"/>
          </p:cNvCxnSpPr>
          <p:nvPr/>
        </p:nvCxnSpPr>
        <p:spPr>
          <a:xfrm>
            <a:off x="2762201" y="3348958"/>
            <a:ext cx="1758294" cy="1523250"/>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381022" y="3577266"/>
            <a:ext cx="1502032" cy="307600"/>
          </a:xfrm>
          <a:prstGeom prst="rect">
            <a:avLst/>
          </a:prstGeom>
          <a:noFill/>
        </p:spPr>
        <p:txBody>
          <a:bodyPr wrap="square" rtlCol="0">
            <a:spAutoFit/>
          </a:bodyPr>
          <a:lstStyle/>
          <a:p>
            <a:r>
              <a:rPr lang="en-US" sz="1200" i="1" dirty="0" smtClean="0">
                <a:solidFill>
                  <a:srgbClr val="000000"/>
                </a:solidFill>
              </a:rPr>
              <a:t>Negative Claim</a:t>
            </a:r>
          </a:p>
        </p:txBody>
      </p:sp>
      <p:sp>
        <p:nvSpPr>
          <p:cNvPr id="59" name="Rectangle 58"/>
          <p:cNvSpPr/>
          <p:nvPr/>
        </p:nvSpPr>
        <p:spPr>
          <a:xfrm>
            <a:off x="388504" y="3123303"/>
            <a:ext cx="1251693" cy="307600"/>
          </a:xfrm>
          <a:prstGeom prst="rect">
            <a:avLst/>
          </a:prstGeom>
        </p:spPr>
        <p:txBody>
          <a:bodyPr wrap="square">
            <a:spAutoFit/>
          </a:bodyPr>
          <a:lstStyle/>
          <a:p>
            <a:r>
              <a:rPr lang="en-US" sz="1200" i="1" dirty="0" smtClean="0"/>
              <a:t>Positive Claim</a:t>
            </a:r>
            <a:endParaRPr lang="en-US" sz="1200" i="1" dirty="0"/>
          </a:p>
        </p:txBody>
      </p:sp>
      <p:sp>
        <p:nvSpPr>
          <p:cNvPr id="60" name="Rectangle 59"/>
          <p:cNvSpPr/>
          <p:nvPr/>
        </p:nvSpPr>
        <p:spPr>
          <a:xfrm>
            <a:off x="4344666" y="2954067"/>
            <a:ext cx="1318721" cy="253854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4608410" y="5238754"/>
            <a:ext cx="1142891" cy="307600"/>
          </a:xfrm>
          <a:prstGeom prst="rect">
            <a:avLst/>
          </a:prstGeom>
          <a:noFill/>
        </p:spPr>
        <p:txBody>
          <a:bodyPr wrap="square" rtlCol="0">
            <a:spAutoFit/>
          </a:bodyPr>
          <a:lstStyle/>
          <a:p>
            <a:r>
              <a:rPr lang="en-US" sz="1200" dirty="0" smtClean="0"/>
              <a:t>Harry Potter </a:t>
            </a:r>
            <a:endParaRPr lang="en-US" sz="1400" dirty="0"/>
          </a:p>
        </p:txBody>
      </p:sp>
      <p:pic>
        <p:nvPicPr>
          <p:cNvPr id="62" name="Picture 61"/>
          <p:cNvPicPr>
            <a:picLocks noChangeAspect="1"/>
          </p:cNvPicPr>
          <p:nvPr/>
        </p:nvPicPr>
        <p:blipFill>
          <a:blip r:embed="rId3"/>
          <a:stretch>
            <a:fillRect/>
          </a:stretch>
        </p:blipFill>
        <p:spPr>
          <a:xfrm>
            <a:off x="4520497" y="3038685"/>
            <a:ext cx="439572" cy="620795"/>
          </a:xfrm>
          <a:prstGeom prst="rect">
            <a:avLst/>
          </a:prstGeom>
        </p:spPr>
      </p:pic>
      <p:pic>
        <p:nvPicPr>
          <p:cNvPr id="63" name="Picture 62"/>
          <p:cNvPicPr>
            <a:picLocks noChangeAspect="1"/>
          </p:cNvPicPr>
          <p:nvPr/>
        </p:nvPicPr>
        <p:blipFill>
          <a:blip r:embed="rId4"/>
          <a:stretch>
            <a:fillRect/>
          </a:stretch>
        </p:blipFill>
        <p:spPr>
          <a:xfrm>
            <a:off x="4520496" y="3800247"/>
            <a:ext cx="452918" cy="639642"/>
          </a:xfrm>
          <a:prstGeom prst="rect">
            <a:avLst/>
          </a:prstGeom>
        </p:spPr>
      </p:pic>
      <p:pic>
        <p:nvPicPr>
          <p:cNvPr id="64" name="Picture 63"/>
          <p:cNvPicPr>
            <a:picLocks noChangeAspect="1"/>
          </p:cNvPicPr>
          <p:nvPr/>
        </p:nvPicPr>
        <p:blipFill>
          <a:blip r:embed="rId5"/>
          <a:stretch>
            <a:fillRect/>
          </a:stretch>
        </p:blipFill>
        <p:spPr>
          <a:xfrm>
            <a:off x="4520496" y="4561810"/>
            <a:ext cx="439574" cy="620795"/>
          </a:xfrm>
          <a:prstGeom prst="rect">
            <a:avLst/>
          </a:prstGeom>
        </p:spPr>
      </p:pic>
      <p:pic>
        <p:nvPicPr>
          <p:cNvPr id="65" name="Picture 64"/>
          <p:cNvPicPr>
            <a:picLocks noChangeAspect="1"/>
          </p:cNvPicPr>
          <p:nvPr/>
        </p:nvPicPr>
        <p:blipFill>
          <a:blip r:embed="rId6"/>
          <a:stretch>
            <a:fillRect/>
          </a:stretch>
        </p:blipFill>
        <p:spPr>
          <a:xfrm>
            <a:off x="5047984" y="3123303"/>
            <a:ext cx="552606" cy="465399"/>
          </a:xfrm>
          <a:prstGeom prst="rect">
            <a:avLst/>
          </a:prstGeom>
        </p:spPr>
      </p:pic>
      <p:pic>
        <p:nvPicPr>
          <p:cNvPr id="66" name="Picture 65"/>
          <p:cNvPicPr>
            <a:picLocks noChangeAspect="1"/>
          </p:cNvPicPr>
          <p:nvPr/>
        </p:nvPicPr>
        <p:blipFill>
          <a:blip r:embed="rId6"/>
          <a:stretch>
            <a:fillRect/>
          </a:stretch>
        </p:blipFill>
        <p:spPr>
          <a:xfrm>
            <a:off x="5022866" y="3884865"/>
            <a:ext cx="552606" cy="465399"/>
          </a:xfrm>
          <a:prstGeom prst="rect">
            <a:avLst/>
          </a:prstGeom>
        </p:spPr>
      </p:pic>
      <p:pic>
        <p:nvPicPr>
          <p:cNvPr id="67" name="Picture 66"/>
          <p:cNvPicPr>
            <a:picLocks noChangeAspect="1"/>
          </p:cNvPicPr>
          <p:nvPr/>
        </p:nvPicPr>
        <p:blipFill>
          <a:blip r:embed="rId7"/>
          <a:stretch>
            <a:fillRect/>
          </a:stretch>
        </p:blipFill>
        <p:spPr>
          <a:xfrm>
            <a:off x="5047984" y="4731046"/>
            <a:ext cx="439574" cy="423090"/>
          </a:xfrm>
          <a:prstGeom prst="rect">
            <a:avLst/>
          </a:prstGeom>
        </p:spPr>
      </p:pic>
      <p:sp>
        <p:nvSpPr>
          <p:cNvPr id="68" name="Can 67"/>
          <p:cNvSpPr/>
          <p:nvPr/>
        </p:nvSpPr>
        <p:spPr>
          <a:xfrm>
            <a:off x="1707225" y="3828466"/>
            <a:ext cx="1054977" cy="733344"/>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Netflix</a:t>
            </a:r>
            <a:endParaRPr lang="en-US" dirty="0"/>
          </a:p>
        </p:txBody>
      </p:sp>
      <p:sp>
        <p:nvSpPr>
          <p:cNvPr id="69" name="Can 68"/>
          <p:cNvSpPr/>
          <p:nvPr/>
        </p:nvSpPr>
        <p:spPr>
          <a:xfrm>
            <a:off x="1707225" y="4674646"/>
            <a:ext cx="1054977" cy="733344"/>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BadSource</a:t>
            </a:r>
            <a:endParaRPr lang="en-US" sz="1200" dirty="0"/>
          </a:p>
        </p:txBody>
      </p:sp>
      <p:cxnSp>
        <p:nvCxnSpPr>
          <p:cNvPr id="70" name="Straight Arrow Connector 69"/>
          <p:cNvCxnSpPr>
            <a:stCxn id="69" idx="4"/>
            <a:endCxn id="64" idx="1"/>
          </p:cNvCxnSpPr>
          <p:nvPr/>
        </p:nvCxnSpPr>
        <p:spPr>
          <a:xfrm flipV="1">
            <a:off x="2762201" y="4872208"/>
            <a:ext cx="1758294" cy="1691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68" idx="4"/>
            <a:endCxn id="63" idx="1"/>
          </p:cNvCxnSpPr>
          <p:nvPr/>
        </p:nvCxnSpPr>
        <p:spPr>
          <a:xfrm flipV="1">
            <a:off x="2762201" y="4120069"/>
            <a:ext cx="1758294" cy="75069"/>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8" idx="4"/>
            <a:endCxn id="64" idx="1"/>
          </p:cNvCxnSpPr>
          <p:nvPr/>
        </p:nvCxnSpPr>
        <p:spPr>
          <a:xfrm>
            <a:off x="2762201" y="4195138"/>
            <a:ext cx="1758294" cy="677070"/>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69" idx="4"/>
            <a:endCxn id="62" idx="1"/>
          </p:cNvCxnSpPr>
          <p:nvPr/>
        </p:nvCxnSpPr>
        <p:spPr>
          <a:xfrm flipV="1">
            <a:off x="2762201" y="3349083"/>
            <a:ext cx="1758296" cy="1692235"/>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9" idx="4"/>
            <a:endCxn id="63" idx="1"/>
          </p:cNvCxnSpPr>
          <p:nvPr/>
        </p:nvCxnSpPr>
        <p:spPr>
          <a:xfrm flipV="1">
            <a:off x="2762201" y="4120069"/>
            <a:ext cx="1758294" cy="921249"/>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652248" y="3038685"/>
            <a:ext cx="70331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652248" y="3546393"/>
            <a:ext cx="703318" cy="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652248" y="4138720"/>
            <a:ext cx="703318"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652248" y="4307956"/>
            <a:ext cx="703318" cy="0"/>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388504" y="4307956"/>
            <a:ext cx="1251693" cy="276999"/>
          </a:xfrm>
          <a:prstGeom prst="rect">
            <a:avLst/>
          </a:prstGeom>
        </p:spPr>
        <p:txBody>
          <a:bodyPr wrap="square">
            <a:spAutoFit/>
          </a:bodyPr>
          <a:lstStyle/>
          <a:p>
            <a:r>
              <a:rPr lang="en-US" sz="1200" i="1" dirty="0" smtClean="0"/>
              <a:t>True Claim</a:t>
            </a:r>
            <a:endParaRPr lang="en-US" sz="1200" i="1" dirty="0"/>
          </a:p>
        </p:txBody>
      </p:sp>
      <p:cxnSp>
        <p:nvCxnSpPr>
          <p:cNvPr id="80" name="Straight Arrow Connector 79"/>
          <p:cNvCxnSpPr/>
          <p:nvPr/>
        </p:nvCxnSpPr>
        <p:spPr>
          <a:xfrm>
            <a:off x="652248" y="4815664"/>
            <a:ext cx="70331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652248" y="4984900"/>
            <a:ext cx="703318" cy="0"/>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2" name="Rectangle 81"/>
          <p:cNvSpPr/>
          <p:nvPr/>
        </p:nvSpPr>
        <p:spPr>
          <a:xfrm>
            <a:off x="388504" y="5015772"/>
            <a:ext cx="1406635" cy="276999"/>
          </a:xfrm>
          <a:prstGeom prst="rect">
            <a:avLst/>
          </a:prstGeom>
        </p:spPr>
        <p:txBody>
          <a:bodyPr wrap="square">
            <a:spAutoFit/>
          </a:bodyPr>
          <a:lstStyle/>
          <a:p>
            <a:r>
              <a:rPr lang="en-US" sz="1200" i="1" dirty="0" smtClean="0"/>
              <a:t>False Claim</a:t>
            </a:r>
            <a:endParaRPr lang="en-US" sz="1200" i="1" dirty="0"/>
          </a:p>
        </p:txBody>
      </p:sp>
      <p:sp>
        <p:nvSpPr>
          <p:cNvPr id="85" name="Rectangle 84"/>
          <p:cNvSpPr/>
          <p:nvPr/>
        </p:nvSpPr>
        <p:spPr>
          <a:xfrm>
            <a:off x="5496649" y="3242099"/>
            <a:ext cx="3632837" cy="2077276"/>
          </a:xfrm>
          <a:prstGeom prst="rect">
            <a:avLst/>
          </a:prstGeom>
          <a:noFill/>
        </p:spPr>
        <p:txBody>
          <a:bodyPr wrap="square" lIns="91440" tIns="45720" rIns="91440" bIns="45720">
            <a:spAutoFit/>
          </a:bodyPr>
          <a:lstStyle/>
          <a:p>
            <a:pPr algn="ctr"/>
            <a:r>
              <a:rPr lang="en-US" sz="1400" b="1" dirty="0" smtClean="0">
                <a:ln w="1905"/>
                <a:solidFill>
                  <a:srgbClr val="000000"/>
                </a:solidFill>
                <a:effectLst>
                  <a:innerShdw blurRad="69850" dist="43180" dir="5400000">
                    <a:srgbClr val="000000">
                      <a:alpha val="65000"/>
                    </a:srgbClr>
                  </a:innerShdw>
                </a:effectLst>
              </a:rPr>
              <a:t>IMDB: TP=2, FP=0, TN=1, FN=0</a:t>
            </a:r>
          </a:p>
          <a:p>
            <a:pPr algn="ctr"/>
            <a:r>
              <a:rPr lang="en-US" sz="1400" b="1" dirty="0" smtClean="0">
                <a:ln w="1905"/>
                <a:solidFill>
                  <a:srgbClr val="000000"/>
                </a:solidFill>
                <a:effectLst>
                  <a:innerShdw blurRad="69850" dist="43180" dir="5400000">
                    <a:srgbClr val="000000">
                      <a:alpha val="65000"/>
                    </a:srgbClr>
                  </a:innerShdw>
                </a:effectLst>
              </a:rPr>
              <a:t>Precision=1, Recall=1, FPR = 0</a:t>
            </a:r>
          </a:p>
          <a:p>
            <a:pPr algn="ctr"/>
            <a:endParaRPr lang="en-US" sz="1400" b="1" dirty="0" smtClean="0">
              <a:ln w="1905"/>
              <a:solidFill>
                <a:srgbClr val="000000"/>
              </a:solidFill>
              <a:effectLst>
                <a:innerShdw blurRad="69850" dist="43180" dir="5400000">
                  <a:srgbClr val="000000">
                    <a:alpha val="65000"/>
                  </a:srgbClr>
                </a:innerShdw>
              </a:effectLst>
            </a:endParaRPr>
          </a:p>
          <a:p>
            <a:pPr algn="ctr"/>
            <a:r>
              <a:rPr lang="en-US" sz="1400" b="1" dirty="0" smtClean="0">
                <a:ln w="1905"/>
                <a:solidFill>
                  <a:srgbClr val="000000"/>
                </a:solidFill>
                <a:effectLst>
                  <a:innerShdw blurRad="69850" dist="43180" dir="5400000">
                    <a:srgbClr val="000000">
                      <a:alpha val="65000"/>
                    </a:srgbClr>
                  </a:innerShdw>
                </a:effectLst>
              </a:rPr>
              <a:t>Netflix: </a:t>
            </a:r>
            <a:r>
              <a:rPr lang="en-US" sz="1400" b="1" dirty="0">
                <a:ln w="1905"/>
                <a:solidFill>
                  <a:srgbClr val="000000"/>
                </a:solidFill>
                <a:effectLst>
                  <a:innerShdw blurRad="69850" dist="43180" dir="5400000">
                    <a:srgbClr val="000000">
                      <a:alpha val="65000"/>
                    </a:srgbClr>
                  </a:innerShdw>
                </a:effectLst>
              </a:rPr>
              <a:t>TP</a:t>
            </a:r>
            <a:r>
              <a:rPr lang="en-US" sz="1400" b="1" dirty="0" smtClean="0">
                <a:ln w="1905"/>
                <a:solidFill>
                  <a:srgbClr val="000000"/>
                </a:solidFill>
                <a:effectLst>
                  <a:innerShdw blurRad="69850" dist="43180" dir="5400000">
                    <a:srgbClr val="000000">
                      <a:alpha val="65000"/>
                    </a:srgbClr>
                  </a:innerShdw>
                </a:effectLst>
              </a:rPr>
              <a:t>=1, </a:t>
            </a:r>
            <a:r>
              <a:rPr lang="en-US" sz="1400" b="1" dirty="0">
                <a:ln w="1905"/>
                <a:solidFill>
                  <a:srgbClr val="000000"/>
                </a:solidFill>
                <a:effectLst>
                  <a:innerShdw blurRad="69850" dist="43180" dir="5400000">
                    <a:srgbClr val="000000">
                      <a:alpha val="65000"/>
                    </a:srgbClr>
                  </a:innerShdw>
                </a:effectLst>
              </a:rPr>
              <a:t>FP=0, TN=1, FN</a:t>
            </a:r>
            <a:r>
              <a:rPr lang="en-US" sz="1400" b="1" dirty="0" smtClean="0">
                <a:ln w="1905"/>
                <a:solidFill>
                  <a:srgbClr val="000000"/>
                </a:solidFill>
                <a:effectLst>
                  <a:innerShdw blurRad="69850" dist="43180" dir="5400000">
                    <a:srgbClr val="000000">
                      <a:alpha val="65000"/>
                    </a:srgbClr>
                  </a:innerShdw>
                </a:effectLst>
              </a:rPr>
              <a:t>=1</a:t>
            </a:r>
            <a:endParaRPr lang="en-US" sz="1400" b="1" dirty="0">
              <a:ln w="1905"/>
              <a:solidFill>
                <a:srgbClr val="000000"/>
              </a:solidFill>
              <a:effectLst>
                <a:innerShdw blurRad="69850" dist="43180" dir="5400000">
                  <a:srgbClr val="000000">
                    <a:alpha val="65000"/>
                  </a:srgbClr>
                </a:innerShdw>
              </a:effectLst>
            </a:endParaRPr>
          </a:p>
          <a:p>
            <a:pPr algn="ctr"/>
            <a:r>
              <a:rPr lang="en-US" sz="1400" b="1" dirty="0">
                <a:ln w="1905"/>
                <a:solidFill>
                  <a:srgbClr val="000000"/>
                </a:solidFill>
                <a:effectLst>
                  <a:innerShdw blurRad="69850" dist="43180" dir="5400000">
                    <a:srgbClr val="000000">
                      <a:alpha val="65000"/>
                    </a:srgbClr>
                  </a:innerShdw>
                </a:effectLst>
              </a:rPr>
              <a:t>Precision=1, Recall</a:t>
            </a:r>
            <a:r>
              <a:rPr lang="en-US" sz="1400" b="1" dirty="0" smtClean="0">
                <a:ln w="1905"/>
                <a:solidFill>
                  <a:srgbClr val="000000"/>
                </a:solidFill>
                <a:effectLst>
                  <a:innerShdw blurRad="69850" dist="43180" dir="5400000">
                    <a:srgbClr val="000000">
                      <a:alpha val="65000"/>
                    </a:srgbClr>
                  </a:innerShdw>
                </a:effectLst>
              </a:rPr>
              <a:t>=0.5, </a:t>
            </a:r>
            <a:r>
              <a:rPr lang="en-US" sz="1400" b="1" dirty="0">
                <a:ln w="1905"/>
                <a:solidFill>
                  <a:srgbClr val="000000"/>
                </a:solidFill>
                <a:effectLst>
                  <a:innerShdw blurRad="69850" dist="43180" dir="5400000">
                    <a:srgbClr val="000000">
                      <a:alpha val="65000"/>
                    </a:srgbClr>
                  </a:innerShdw>
                </a:effectLst>
              </a:rPr>
              <a:t>FPR = </a:t>
            </a:r>
            <a:r>
              <a:rPr lang="en-US" sz="1400" b="1" dirty="0" smtClean="0">
                <a:ln w="1905"/>
                <a:solidFill>
                  <a:srgbClr val="000000"/>
                </a:solidFill>
                <a:effectLst>
                  <a:innerShdw blurRad="69850" dist="43180" dir="5400000">
                    <a:srgbClr val="000000">
                      <a:alpha val="65000"/>
                    </a:srgbClr>
                  </a:innerShdw>
                </a:effectLst>
              </a:rPr>
              <a:t>0</a:t>
            </a:r>
          </a:p>
          <a:p>
            <a:pPr algn="ctr"/>
            <a:endParaRPr lang="en-US" sz="1400" b="1" dirty="0">
              <a:ln w="1905"/>
              <a:solidFill>
                <a:srgbClr val="000000"/>
              </a:solidFill>
              <a:effectLst>
                <a:innerShdw blurRad="69850" dist="43180" dir="5400000">
                  <a:srgbClr val="000000">
                    <a:alpha val="65000"/>
                  </a:srgbClr>
                </a:innerShdw>
              </a:effectLst>
            </a:endParaRPr>
          </a:p>
          <a:p>
            <a:pPr algn="ctr"/>
            <a:r>
              <a:rPr lang="en-US" sz="1400" b="1" dirty="0" err="1" smtClean="0">
                <a:ln w="1905"/>
                <a:solidFill>
                  <a:srgbClr val="000000"/>
                </a:solidFill>
                <a:effectLst>
                  <a:innerShdw blurRad="69850" dist="43180" dir="5400000">
                    <a:srgbClr val="000000">
                      <a:alpha val="65000"/>
                    </a:srgbClr>
                  </a:innerShdw>
                </a:effectLst>
              </a:rPr>
              <a:t>BadSource</a:t>
            </a:r>
            <a:r>
              <a:rPr lang="en-US" sz="1400" b="1" dirty="0" smtClean="0">
                <a:ln w="1905"/>
                <a:solidFill>
                  <a:srgbClr val="000000"/>
                </a:solidFill>
                <a:effectLst>
                  <a:innerShdw blurRad="69850" dist="43180" dir="5400000">
                    <a:srgbClr val="000000">
                      <a:alpha val="65000"/>
                    </a:srgbClr>
                  </a:innerShdw>
                </a:effectLst>
              </a:rPr>
              <a:t>: TP=1, FP=1, TN=0, FN=1</a:t>
            </a:r>
          </a:p>
          <a:p>
            <a:pPr algn="ctr"/>
            <a:r>
              <a:rPr lang="en-US" sz="1400" b="1" dirty="0" smtClean="0">
                <a:ln w="1905"/>
                <a:solidFill>
                  <a:srgbClr val="000000"/>
                </a:solidFill>
                <a:effectLst>
                  <a:innerShdw blurRad="69850" dist="43180" dir="5400000">
                    <a:srgbClr val="000000">
                      <a:alpha val="65000"/>
                    </a:srgbClr>
                  </a:innerShdw>
                </a:effectLst>
              </a:rPr>
              <a:t>Precision=0.5, Recall=0.5, FPR=1</a:t>
            </a:r>
            <a:endParaRPr lang="en-US" sz="1400" b="1" dirty="0">
              <a:ln w="1905"/>
              <a:solidFill>
                <a:srgbClr val="000000"/>
              </a:solidFill>
              <a:effectLst>
                <a:innerShdw blurRad="69850" dist="43180" dir="5400000">
                  <a:srgbClr val="000000">
                    <a:alpha val="65000"/>
                  </a:srgbClr>
                </a:innerShdw>
              </a:effectLst>
            </a:endParaRPr>
          </a:p>
          <a:p>
            <a:pPr algn="ctr"/>
            <a:endParaRPr lang="en-US" sz="1400" b="1" dirty="0">
              <a:ln w="1905"/>
              <a:solidFill>
                <a:srgbClr val="0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18837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Story</a:t>
            </a:r>
            <a:endParaRPr lang="en-US" dirty="0"/>
          </a:p>
        </p:txBody>
      </p:sp>
      <p:sp>
        <p:nvSpPr>
          <p:cNvPr id="3" name="Slide Number Placeholder 2"/>
          <p:cNvSpPr>
            <a:spLocks noGrp="1"/>
          </p:cNvSpPr>
          <p:nvPr>
            <p:ph type="sldNum" sz="quarter" idx="12"/>
          </p:nvPr>
        </p:nvSpPr>
        <p:spPr/>
        <p:txBody>
          <a:bodyPr/>
          <a:lstStyle/>
          <a:p>
            <a:fld id="{B92EF0DB-817C-2644-A053-0D5A6CCEB6BD}" type="slidenum">
              <a:rPr lang="en-US" smtClean="0"/>
              <a:pPr/>
              <a:t>94</a:t>
            </a:fld>
            <a:endParaRPr lang="en-US" dirty="0"/>
          </a:p>
        </p:txBody>
      </p:sp>
      <p:sp>
        <p:nvSpPr>
          <p:cNvPr id="4" name="Content Placeholder 3"/>
          <p:cNvSpPr>
            <a:spLocks noGrp="1"/>
          </p:cNvSpPr>
          <p:nvPr>
            <p:ph sz="quarter" idx="1"/>
          </p:nvPr>
        </p:nvSpPr>
        <p:spPr>
          <a:xfrm>
            <a:off x="179512" y="1218456"/>
            <a:ext cx="8496944" cy="5141168"/>
          </a:xfrm>
        </p:spPr>
        <p:txBody>
          <a:bodyPr>
            <a:normAutofit fontScale="92500" lnSpcReduction="10000"/>
          </a:bodyPr>
          <a:lstStyle/>
          <a:p>
            <a:r>
              <a:rPr lang="en-US" sz="2800" dirty="0">
                <a:latin typeface="Arial"/>
                <a:cs typeface="Arial"/>
              </a:rPr>
              <a:t>For each source </a:t>
            </a:r>
            <a:r>
              <a:rPr lang="en-US" sz="2800" b="1" dirty="0">
                <a:latin typeface="Arial"/>
                <a:cs typeface="Arial"/>
              </a:rPr>
              <a:t>k</a:t>
            </a:r>
          </a:p>
          <a:p>
            <a:pPr lvl="1"/>
            <a:r>
              <a:rPr lang="en-US" sz="2000" dirty="0">
                <a:latin typeface="(Body)"/>
                <a:cs typeface="(Body)"/>
              </a:rPr>
              <a:t>Generate </a:t>
            </a:r>
            <a:r>
              <a:rPr lang="en-US" sz="2000" dirty="0" smtClean="0">
                <a:latin typeface="(Body)"/>
                <a:cs typeface="(Body)"/>
              </a:rPr>
              <a:t>false </a:t>
            </a:r>
            <a:r>
              <a:rPr lang="en-US" sz="2000" dirty="0">
                <a:latin typeface="(Body)"/>
                <a:cs typeface="(Body)"/>
              </a:rPr>
              <a:t>positive rate (</a:t>
            </a:r>
            <a:r>
              <a:rPr lang="en-US" sz="2000" dirty="0" smtClean="0">
                <a:latin typeface="(Body)"/>
                <a:cs typeface="(Body)"/>
              </a:rPr>
              <a:t>with</a:t>
            </a:r>
          </a:p>
          <a:p>
            <a:pPr marL="365760" lvl="1" indent="0">
              <a:buNone/>
            </a:pPr>
            <a:r>
              <a:rPr lang="en-US" sz="2000" dirty="0" smtClean="0">
                <a:solidFill>
                  <a:srgbClr val="FF0000"/>
                </a:solidFill>
                <a:latin typeface="(Body)"/>
                <a:cs typeface="(Body)"/>
              </a:rPr>
              <a:t>strong </a:t>
            </a:r>
            <a:r>
              <a:rPr lang="en-US" sz="2000" dirty="0" smtClean="0">
                <a:latin typeface="(Body)"/>
                <a:cs typeface="(Body)"/>
              </a:rPr>
              <a:t>regularization, believing most </a:t>
            </a:r>
          </a:p>
          <a:p>
            <a:pPr marL="365760" lvl="1" indent="0">
              <a:buNone/>
            </a:pPr>
            <a:r>
              <a:rPr lang="en-US" sz="2000" dirty="0" smtClean="0">
                <a:latin typeface="(Body)"/>
                <a:cs typeface="(Body)"/>
              </a:rPr>
              <a:t>sources have low FPR):</a:t>
            </a:r>
          </a:p>
          <a:p>
            <a:pPr marL="365760" lvl="1" indent="0">
              <a:buNone/>
            </a:pPr>
            <a:endParaRPr lang="en-US" sz="2000" dirty="0">
              <a:latin typeface="(Body)"/>
              <a:cs typeface="(Body)"/>
            </a:endParaRPr>
          </a:p>
          <a:p>
            <a:pPr lvl="1"/>
            <a:r>
              <a:rPr lang="en-US" sz="2000" dirty="0" smtClean="0">
                <a:latin typeface="(Body)"/>
                <a:cs typeface="(Body)"/>
              </a:rPr>
              <a:t>Generate </a:t>
            </a:r>
            <a:r>
              <a:rPr lang="en-US" sz="2000" dirty="0">
                <a:latin typeface="(Body)"/>
                <a:cs typeface="(Body)"/>
              </a:rPr>
              <a:t>its </a:t>
            </a:r>
            <a:r>
              <a:rPr lang="en-US" sz="2000" dirty="0" smtClean="0">
                <a:latin typeface="(Body)"/>
                <a:cs typeface="(Body)"/>
              </a:rPr>
              <a:t>sensitivity/recall (1-FNR)</a:t>
            </a:r>
          </a:p>
          <a:p>
            <a:pPr marL="365760" lvl="1" indent="0">
              <a:buNone/>
            </a:pPr>
            <a:r>
              <a:rPr lang="en-US" sz="2000" dirty="0" smtClean="0">
                <a:latin typeface="(Body)"/>
                <a:cs typeface="(Body)"/>
              </a:rPr>
              <a:t>with uniform prior, indicating low FNR is</a:t>
            </a:r>
          </a:p>
          <a:p>
            <a:pPr marL="365760" lvl="1" indent="0">
              <a:buNone/>
            </a:pPr>
            <a:r>
              <a:rPr lang="en-US" sz="2000" dirty="0">
                <a:latin typeface="(Body)"/>
                <a:cs typeface="(Body)"/>
              </a:rPr>
              <a:t>m</a:t>
            </a:r>
            <a:r>
              <a:rPr lang="en-US" sz="2000" dirty="0" smtClean="0">
                <a:latin typeface="(Body)"/>
                <a:cs typeface="(Body)"/>
              </a:rPr>
              <a:t>ore likely:</a:t>
            </a:r>
            <a:endParaRPr lang="en-US" sz="2800" dirty="0" smtClean="0">
              <a:latin typeface="Arial"/>
              <a:cs typeface="Arial"/>
            </a:endParaRPr>
          </a:p>
          <a:p>
            <a:r>
              <a:rPr lang="en-US" sz="2800" dirty="0" smtClean="0">
                <a:latin typeface="Arial"/>
                <a:cs typeface="Arial"/>
              </a:rPr>
              <a:t>For </a:t>
            </a:r>
            <a:r>
              <a:rPr lang="en-US" sz="2800" dirty="0">
                <a:latin typeface="Arial"/>
                <a:cs typeface="Arial"/>
              </a:rPr>
              <a:t>each </a:t>
            </a:r>
            <a:r>
              <a:rPr lang="en-US" sz="2800" dirty="0" smtClean="0">
                <a:latin typeface="Arial"/>
                <a:cs typeface="Arial"/>
              </a:rPr>
              <a:t>fact (binary ME set) </a:t>
            </a:r>
            <a:r>
              <a:rPr lang="en-US" sz="2800" b="1" dirty="0">
                <a:latin typeface="Arial"/>
                <a:cs typeface="Arial"/>
              </a:rPr>
              <a:t>f</a:t>
            </a:r>
          </a:p>
          <a:p>
            <a:pPr lvl="1"/>
            <a:r>
              <a:rPr lang="en-US" sz="2000" dirty="0">
                <a:latin typeface="(Body)"/>
                <a:cs typeface="(Body)"/>
              </a:rPr>
              <a:t>Generate its prior </a:t>
            </a:r>
            <a:r>
              <a:rPr lang="en-US" sz="2000" dirty="0" smtClean="0">
                <a:latin typeface="(Body)"/>
                <a:cs typeface="(Body)"/>
              </a:rPr>
              <a:t>truth </a:t>
            </a:r>
            <a:r>
              <a:rPr lang="en-US" sz="2000" dirty="0" err="1" smtClean="0">
                <a:latin typeface="(Body)"/>
                <a:cs typeface="(Body)"/>
              </a:rPr>
              <a:t>prob</a:t>
            </a:r>
            <a:r>
              <a:rPr lang="en-US" sz="2000" dirty="0" smtClean="0">
                <a:latin typeface="(Body)"/>
                <a:cs typeface="(Body)"/>
              </a:rPr>
              <a:t>, uniform prior:</a:t>
            </a:r>
            <a:endParaRPr lang="en-US" sz="2000" dirty="0">
              <a:latin typeface="(Body)"/>
              <a:cs typeface="(Body)"/>
            </a:endParaRPr>
          </a:p>
          <a:p>
            <a:pPr lvl="1"/>
            <a:r>
              <a:rPr lang="en-US" sz="2000" dirty="0">
                <a:latin typeface="(Body)"/>
                <a:cs typeface="(Body)"/>
              </a:rPr>
              <a:t>Generate its truth </a:t>
            </a:r>
            <a:r>
              <a:rPr lang="en-US" sz="2000" dirty="0" smtClean="0">
                <a:latin typeface="(Body)"/>
                <a:cs typeface="(Body)"/>
              </a:rPr>
              <a:t>label:</a:t>
            </a:r>
            <a:endParaRPr lang="en-US" sz="2800" dirty="0" smtClean="0">
              <a:latin typeface="Arial"/>
              <a:cs typeface="Arial"/>
            </a:endParaRPr>
          </a:p>
          <a:p>
            <a:r>
              <a:rPr lang="en-US" sz="2800" dirty="0" smtClean="0">
                <a:latin typeface="Arial"/>
                <a:cs typeface="Arial"/>
              </a:rPr>
              <a:t>For </a:t>
            </a:r>
            <a:r>
              <a:rPr lang="en-US" sz="2800" dirty="0">
                <a:latin typeface="Arial"/>
                <a:cs typeface="Arial"/>
              </a:rPr>
              <a:t>each claim </a:t>
            </a:r>
            <a:r>
              <a:rPr lang="en-US" sz="2800" b="1" dirty="0">
                <a:latin typeface="Arial"/>
                <a:cs typeface="Arial"/>
              </a:rPr>
              <a:t>c </a:t>
            </a:r>
            <a:r>
              <a:rPr lang="en-US" sz="2800" dirty="0">
                <a:latin typeface="Arial"/>
                <a:cs typeface="Arial"/>
              </a:rPr>
              <a:t>of fact </a:t>
            </a:r>
            <a:r>
              <a:rPr lang="en-US" sz="2800" b="1" dirty="0">
                <a:latin typeface="Arial"/>
                <a:cs typeface="Arial"/>
              </a:rPr>
              <a:t>f, </a:t>
            </a:r>
            <a:r>
              <a:rPr lang="en-US" sz="2800" dirty="0">
                <a:latin typeface="Arial"/>
                <a:cs typeface="Arial"/>
              </a:rPr>
              <a:t>generate observation of </a:t>
            </a:r>
            <a:r>
              <a:rPr lang="en-US" sz="2800" b="1" dirty="0">
                <a:latin typeface="Arial"/>
                <a:cs typeface="Arial"/>
              </a:rPr>
              <a:t>c</a:t>
            </a:r>
            <a:r>
              <a:rPr lang="en-US" sz="2800" dirty="0">
                <a:latin typeface="Arial"/>
                <a:cs typeface="Arial"/>
              </a:rPr>
              <a:t>.</a:t>
            </a:r>
          </a:p>
          <a:p>
            <a:pPr lvl="1"/>
            <a:r>
              <a:rPr lang="en-US" sz="2000" dirty="0">
                <a:latin typeface="(Body)"/>
                <a:cs typeface="(Body)"/>
              </a:rPr>
              <a:t>If </a:t>
            </a:r>
            <a:r>
              <a:rPr lang="en-US" sz="2000" b="1" dirty="0">
                <a:latin typeface="(Body)"/>
                <a:cs typeface="(Body)"/>
              </a:rPr>
              <a:t>f</a:t>
            </a:r>
            <a:r>
              <a:rPr lang="en-US" sz="2000" dirty="0">
                <a:latin typeface="(Body)"/>
                <a:cs typeface="(Body)"/>
              </a:rPr>
              <a:t> is false, use false positive rate of source:</a:t>
            </a:r>
          </a:p>
          <a:p>
            <a:pPr lvl="1"/>
            <a:r>
              <a:rPr lang="en-US" sz="2000" dirty="0">
                <a:latin typeface="(Body)"/>
                <a:cs typeface="(Body)"/>
              </a:rPr>
              <a:t>If </a:t>
            </a:r>
            <a:r>
              <a:rPr lang="en-US" sz="2000" b="1" dirty="0">
                <a:latin typeface="(Body)"/>
                <a:cs typeface="(Body)"/>
              </a:rPr>
              <a:t>f</a:t>
            </a:r>
            <a:r>
              <a:rPr lang="en-US" sz="2000" dirty="0">
                <a:latin typeface="(Body)"/>
                <a:cs typeface="(Body)"/>
              </a:rPr>
              <a:t> is true, use sensitivity of source:</a:t>
            </a:r>
          </a:p>
          <a:p>
            <a:endParaRPr lang="en-US" dirty="0"/>
          </a:p>
        </p:txBody>
      </p:sp>
      <p:pic>
        <p:nvPicPr>
          <p:cNvPr id="5" name="Picture 4"/>
          <p:cNvPicPr>
            <a:picLocks noChangeAspect="1"/>
          </p:cNvPicPr>
          <p:nvPr/>
        </p:nvPicPr>
        <p:blipFill>
          <a:blip r:embed="rId2"/>
          <a:stretch>
            <a:fillRect/>
          </a:stretch>
        </p:blipFill>
        <p:spPr>
          <a:xfrm>
            <a:off x="5364088" y="1628800"/>
            <a:ext cx="3747864" cy="2233575"/>
          </a:xfrm>
          <a:prstGeom prst="rect">
            <a:avLst/>
          </a:prstGeom>
        </p:spPr>
      </p:pic>
      <p:sp>
        <p:nvSpPr>
          <p:cNvPr id="6" name="Rectangle 5"/>
          <p:cNvSpPr/>
          <p:nvPr/>
        </p:nvSpPr>
        <p:spPr>
          <a:xfrm>
            <a:off x="6363445" y="2564904"/>
            <a:ext cx="280831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FF0000"/>
                </a:solidFill>
                <a:effectLst>
                  <a:outerShdw blurRad="50800" dist="39000" dir="5460000" algn="tl">
                    <a:srgbClr val="000000">
                      <a:alpha val="38000"/>
                    </a:srgbClr>
                  </a:outerShdw>
                </a:effectLst>
              </a:rPr>
              <a:t>Observation of Claims</a:t>
            </a:r>
            <a:endParaRPr lang="en-US" b="1" dirty="0">
              <a:ln w="11430"/>
              <a:solidFill>
                <a:srgbClr val="FF0000"/>
              </a:solidFill>
              <a:effectLst>
                <a:outerShdw blurRad="50800" dist="39000" dir="5460000" algn="tl">
                  <a:srgbClr val="000000">
                    <a:alpha val="38000"/>
                  </a:srgbClr>
                </a:outerShdw>
              </a:effectLst>
            </a:endParaRPr>
          </a:p>
        </p:txBody>
      </p:sp>
      <p:sp>
        <p:nvSpPr>
          <p:cNvPr id="7" name="Rectangle 6"/>
          <p:cNvSpPr/>
          <p:nvPr/>
        </p:nvSpPr>
        <p:spPr>
          <a:xfrm>
            <a:off x="6084168" y="1484784"/>
            <a:ext cx="3217103"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FF0000"/>
                </a:solidFill>
                <a:effectLst>
                  <a:outerShdw blurRad="50800" dist="39000" dir="5460000" algn="tl">
                    <a:srgbClr val="000000">
                      <a:alpha val="38000"/>
                    </a:srgbClr>
                  </a:outerShdw>
                </a:effectLst>
              </a:rPr>
              <a:t>Quality of Sources</a:t>
            </a:r>
            <a:endParaRPr lang="en-US" b="1" dirty="0">
              <a:ln w="11430"/>
              <a:solidFill>
                <a:srgbClr val="FF0000"/>
              </a:solidFill>
              <a:effectLst>
                <a:outerShdw blurRad="50800" dist="39000" dir="5460000" algn="tl">
                  <a:srgbClr val="000000">
                    <a:alpha val="38000"/>
                  </a:srgbClr>
                </a:outerShdw>
              </a:effectLst>
            </a:endParaRPr>
          </a:p>
        </p:txBody>
      </p:sp>
      <p:sp>
        <p:nvSpPr>
          <p:cNvPr id="8" name="Rectangle 7"/>
          <p:cNvSpPr/>
          <p:nvPr/>
        </p:nvSpPr>
        <p:spPr>
          <a:xfrm>
            <a:off x="5580112" y="3429000"/>
            <a:ext cx="2172395"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FF0000"/>
                </a:solidFill>
                <a:effectLst>
                  <a:outerShdw blurRad="50800" dist="39000" dir="5460000" algn="tl">
                    <a:srgbClr val="000000">
                      <a:alpha val="38000"/>
                    </a:srgbClr>
                  </a:outerShdw>
                </a:effectLst>
              </a:rPr>
              <a:t>Truth of Facts</a:t>
            </a:r>
            <a:endParaRPr lang="en-US" b="1" dirty="0">
              <a:ln w="11430"/>
              <a:solidFill>
                <a:srgbClr val="FF0000"/>
              </a:solidFill>
              <a:effectLst>
                <a:outerShdw blurRad="50800" dist="39000" dir="5460000" algn="tl">
                  <a:srgbClr val="000000">
                    <a:alpha val="38000"/>
                  </a:srgbClr>
                </a:outerShdw>
              </a:effectLst>
            </a:endParaRPr>
          </a:p>
        </p:txBody>
      </p:sp>
      <p:sp>
        <p:nvSpPr>
          <p:cNvPr id="12" name="TextBox 11"/>
          <p:cNvSpPr txBox="1"/>
          <p:nvPr/>
        </p:nvSpPr>
        <p:spPr>
          <a:xfrm>
            <a:off x="6228184" y="3789040"/>
            <a:ext cx="2809591" cy="369332"/>
          </a:xfrm>
          <a:prstGeom prst="rect">
            <a:avLst/>
          </a:prstGeom>
          <a:noFill/>
        </p:spPr>
        <p:txBody>
          <a:bodyPr wrap="square" rtlCol="0">
            <a:spAutoFit/>
          </a:bodyPr>
          <a:lstStyle/>
          <a:p>
            <a:r>
              <a:rPr lang="en-US" dirty="0" smtClean="0"/>
              <a:t>Graphical Representation</a:t>
            </a:r>
            <a:endParaRPr lang="en-US" dirty="0"/>
          </a:p>
        </p:txBody>
      </p:sp>
      <p:pic>
        <p:nvPicPr>
          <p:cNvPr id="13" name="Picture 12"/>
          <p:cNvPicPr>
            <a:picLocks noChangeAspect="1"/>
          </p:cNvPicPr>
          <p:nvPr/>
        </p:nvPicPr>
        <p:blipFill>
          <a:blip r:embed="rId3"/>
          <a:stretch>
            <a:fillRect/>
          </a:stretch>
        </p:blipFill>
        <p:spPr>
          <a:xfrm>
            <a:off x="3275851" y="2320956"/>
            <a:ext cx="2088237" cy="352782"/>
          </a:xfrm>
          <a:prstGeom prst="rect">
            <a:avLst/>
          </a:prstGeom>
        </p:spPr>
      </p:pic>
      <p:pic>
        <p:nvPicPr>
          <p:cNvPr id="14" name="Picture 13"/>
          <p:cNvPicPr>
            <a:picLocks noChangeAspect="1"/>
          </p:cNvPicPr>
          <p:nvPr/>
        </p:nvPicPr>
        <p:blipFill>
          <a:blip r:embed="rId4"/>
          <a:stretch>
            <a:fillRect/>
          </a:stretch>
        </p:blipFill>
        <p:spPr>
          <a:xfrm>
            <a:off x="1905000" y="3547502"/>
            <a:ext cx="2088232" cy="374520"/>
          </a:xfrm>
          <a:prstGeom prst="rect">
            <a:avLst/>
          </a:prstGeom>
        </p:spPr>
      </p:pic>
      <p:pic>
        <p:nvPicPr>
          <p:cNvPr id="15" name="Picture 14"/>
          <p:cNvPicPr>
            <a:picLocks noChangeAspect="1"/>
          </p:cNvPicPr>
          <p:nvPr/>
        </p:nvPicPr>
        <p:blipFill>
          <a:blip r:embed="rId5"/>
          <a:stretch>
            <a:fillRect/>
          </a:stretch>
        </p:blipFill>
        <p:spPr>
          <a:xfrm>
            <a:off x="5580112" y="4343400"/>
            <a:ext cx="1800200" cy="340902"/>
          </a:xfrm>
          <a:prstGeom prst="rect">
            <a:avLst/>
          </a:prstGeom>
        </p:spPr>
      </p:pic>
      <p:pic>
        <p:nvPicPr>
          <p:cNvPr id="16" name="Picture 15"/>
          <p:cNvPicPr>
            <a:picLocks noChangeAspect="1"/>
          </p:cNvPicPr>
          <p:nvPr/>
        </p:nvPicPr>
        <p:blipFill>
          <a:blip r:embed="rId6"/>
          <a:stretch>
            <a:fillRect/>
          </a:stretch>
        </p:blipFill>
        <p:spPr>
          <a:xfrm>
            <a:off x="3491880" y="4591064"/>
            <a:ext cx="1872208" cy="315864"/>
          </a:xfrm>
          <a:prstGeom prst="rect">
            <a:avLst/>
          </a:prstGeom>
        </p:spPr>
      </p:pic>
      <p:pic>
        <p:nvPicPr>
          <p:cNvPr id="17" name="Picture 16"/>
          <p:cNvPicPr>
            <a:picLocks noChangeAspect="1"/>
          </p:cNvPicPr>
          <p:nvPr/>
        </p:nvPicPr>
        <p:blipFill>
          <a:blip r:embed="rId7"/>
          <a:stretch>
            <a:fillRect/>
          </a:stretch>
        </p:blipFill>
        <p:spPr>
          <a:xfrm>
            <a:off x="5736283" y="5334000"/>
            <a:ext cx="2016224" cy="332153"/>
          </a:xfrm>
          <a:prstGeom prst="rect">
            <a:avLst/>
          </a:prstGeom>
        </p:spPr>
      </p:pic>
      <p:pic>
        <p:nvPicPr>
          <p:cNvPr id="18" name="Picture 17"/>
          <p:cNvPicPr>
            <a:picLocks noChangeAspect="1"/>
          </p:cNvPicPr>
          <p:nvPr/>
        </p:nvPicPr>
        <p:blipFill>
          <a:blip r:embed="rId8"/>
          <a:stretch>
            <a:fillRect/>
          </a:stretch>
        </p:blipFill>
        <p:spPr>
          <a:xfrm>
            <a:off x="4800600" y="5709349"/>
            <a:ext cx="2016224" cy="365514"/>
          </a:xfrm>
          <a:prstGeom prst="rect">
            <a:avLst/>
          </a:prstGeom>
        </p:spPr>
      </p:pic>
    </p:spTree>
    <p:extLst>
      <p:ext uri="{BB962C8B-B14F-4D97-AF65-F5344CB8AC3E}">
        <p14:creationId xmlns:p14="http://schemas.microsoft.com/office/powerpoint/2010/main" val="2477210333"/>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a:t>
            </a:r>
            <a:endParaRPr lang="en-US" dirty="0"/>
          </a:p>
        </p:txBody>
      </p:sp>
      <p:sp>
        <p:nvSpPr>
          <p:cNvPr id="3" name="Content Placeholder 2"/>
          <p:cNvSpPr>
            <a:spLocks noGrp="1"/>
          </p:cNvSpPr>
          <p:nvPr>
            <p:ph idx="1"/>
          </p:nvPr>
        </p:nvSpPr>
        <p:spPr>
          <a:xfrm>
            <a:off x="457200" y="1219200"/>
            <a:ext cx="8458200" cy="4953000"/>
          </a:xfrm>
        </p:spPr>
        <p:txBody>
          <a:bodyPr/>
          <a:lstStyle/>
          <a:p>
            <a:r>
              <a:rPr lang="en-US" dirty="0" smtClean="0"/>
              <a:t>Assumes low false positive rate from sources</a:t>
            </a:r>
          </a:p>
          <a:p>
            <a:pPr lvl="1"/>
            <a:r>
              <a:rPr lang="en-US" dirty="0" smtClean="0"/>
              <a:t>May not be robust against those that are very bad/malicious</a:t>
            </a:r>
          </a:p>
          <a:p>
            <a:r>
              <a:rPr lang="en-US" dirty="0" smtClean="0"/>
              <a:t>Reported experimental results</a:t>
            </a:r>
          </a:p>
          <a:p>
            <a:pPr lvl="1"/>
            <a:r>
              <a:rPr lang="en-US" dirty="0" smtClean="0"/>
              <a:t>99.7% F1-score on book authorship</a:t>
            </a:r>
          </a:p>
          <a:p>
            <a:pPr lvl="2"/>
            <a:r>
              <a:rPr lang="en-US" b="0" dirty="0" smtClean="0"/>
              <a:t>1263 books, 879 sources, 48153 claims, 2420 book-author, 100 labels</a:t>
            </a:r>
          </a:p>
          <a:p>
            <a:pPr lvl="1"/>
            <a:r>
              <a:rPr lang="en-US" dirty="0" smtClean="0"/>
              <a:t>92.8% F1-score on movie directors</a:t>
            </a:r>
          </a:p>
          <a:p>
            <a:pPr lvl="2"/>
            <a:r>
              <a:rPr lang="en-US" b="0" dirty="0" smtClean="0"/>
              <a:t>15073 movies, 12 sources, 108873 claims, 33526 movie-director, 100 labels</a:t>
            </a:r>
          </a:p>
          <a:p>
            <a:r>
              <a:rPr lang="en-US" dirty="0" smtClean="0"/>
              <a:t>Experimental evaluation is incomparable to standard fact-finder evaluation</a:t>
            </a:r>
          </a:p>
          <a:p>
            <a:pPr lvl="1"/>
            <a:r>
              <a:rPr lang="en-US" dirty="0"/>
              <a:t>I</a:t>
            </a:r>
            <a:r>
              <a:rPr lang="en-US" dirty="0" smtClean="0"/>
              <a:t>mplicit negative assertions were not added</a:t>
            </a:r>
          </a:p>
          <a:p>
            <a:pPr lvl="1"/>
            <a:r>
              <a:rPr lang="en-US" dirty="0" err="1" smtClean="0"/>
              <a:t>Thresholding</a:t>
            </a:r>
            <a:r>
              <a:rPr lang="en-US" dirty="0" smtClean="0"/>
              <a:t> on the positive claims’ belief scores was used instead (!)</a:t>
            </a:r>
          </a:p>
          <a:p>
            <a:pPr lvl="1"/>
            <a:r>
              <a:rPr lang="en-US" dirty="0" smtClean="0"/>
              <a:t>Still unclear how good performance is relative to fact-finders</a:t>
            </a:r>
          </a:p>
          <a:p>
            <a:pPr lvl="1"/>
            <a:r>
              <a:rPr lang="en-US" dirty="0" smtClean="0"/>
              <a:t>Further studies are required</a:t>
            </a:r>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95</a:t>
            </a:fld>
            <a:endParaRPr lang="en-US" altLang="zh-TW" dirty="0"/>
          </a:p>
        </p:txBody>
      </p:sp>
    </p:spTree>
    <p:extLst>
      <p:ext uri="{BB962C8B-B14F-4D97-AF65-F5344CB8AC3E}">
        <p14:creationId xmlns:p14="http://schemas.microsoft.com/office/powerpoint/2010/main" val="249484996"/>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Slide Number Placeholder 2"/>
          <p:cNvSpPr>
            <a:spLocks noGrp="1"/>
          </p:cNvSpPr>
          <p:nvPr>
            <p:ph type="sldNum" sz="quarter" idx="12"/>
          </p:nvPr>
        </p:nvSpPr>
        <p:spPr/>
        <p:txBody>
          <a:bodyPr/>
          <a:lstStyle/>
          <a:p>
            <a:fld id="{B92EF0DB-817C-2644-A053-0D5A6CCEB6BD}" type="slidenum">
              <a:rPr lang="en-US" smtClean="0"/>
              <a:pPr/>
              <a:t>96</a:t>
            </a:fld>
            <a:endParaRPr lang="en-US" dirty="0"/>
          </a:p>
        </p:txBody>
      </p:sp>
      <p:sp>
        <p:nvSpPr>
          <p:cNvPr id="4" name="Content Placeholder 3"/>
          <p:cNvSpPr>
            <a:spLocks noGrp="1"/>
          </p:cNvSpPr>
          <p:nvPr>
            <p:ph sz="quarter" idx="1"/>
          </p:nvPr>
        </p:nvSpPr>
        <p:spPr>
          <a:xfrm>
            <a:off x="304800" y="1219200"/>
            <a:ext cx="8063808" cy="1972816"/>
          </a:xfrm>
        </p:spPr>
        <p:txBody>
          <a:bodyPr>
            <a:normAutofit/>
          </a:bodyPr>
          <a:lstStyle/>
          <a:p>
            <a:r>
              <a:rPr lang="en-US" dirty="0" smtClean="0"/>
              <a:t>Datasets: </a:t>
            </a:r>
          </a:p>
          <a:p>
            <a:pPr lvl="1"/>
            <a:r>
              <a:rPr lang="en-US" dirty="0" smtClean="0"/>
              <a:t>Book </a:t>
            </a:r>
            <a:r>
              <a:rPr lang="en-US" dirty="0"/>
              <a:t>Authors from </a:t>
            </a:r>
            <a:r>
              <a:rPr lang="en-US" dirty="0" err="1" smtClean="0"/>
              <a:t>abebooks.com</a:t>
            </a:r>
            <a:r>
              <a:rPr lang="en-US" dirty="0"/>
              <a:t> </a:t>
            </a:r>
            <a:r>
              <a:rPr lang="en-US" dirty="0" smtClean="0"/>
              <a:t>(1263 </a:t>
            </a:r>
            <a:r>
              <a:rPr lang="en-US" dirty="0"/>
              <a:t>books, 879 sources, 48153 </a:t>
            </a:r>
            <a:r>
              <a:rPr lang="en-US" dirty="0" smtClean="0"/>
              <a:t>claims, 2420 </a:t>
            </a:r>
            <a:r>
              <a:rPr lang="en-US" dirty="0"/>
              <a:t>book-</a:t>
            </a:r>
            <a:r>
              <a:rPr lang="en-US" dirty="0" smtClean="0"/>
              <a:t>author, 100 labeled)</a:t>
            </a:r>
            <a:endParaRPr lang="en-US" dirty="0"/>
          </a:p>
          <a:p>
            <a:pPr lvl="1"/>
            <a:r>
              <a:rPr lang="en-US" dirty="0" smtClean="0"/>
              <a:t>Movie Directors from Bing (15073 </a:t>
            </a:r>
            <a:r>
              <a:rPr lang="en-US" dirty="0"/>
              <a:t>movies, 12 sources, 108873 </a:t>
            </a:r>
            <a:r>
              <a:rPr lang="en-US" dirty="0" smtClean="0"/>
              <a:t>claims, 33526 </a:t>
            </a:r>
            <a:r>
              <a:rPr lang="en-US" dirty="0"/>
              <a:t>movie-director</a:t>
            </a:r>
            <a:r>
              <a:rPr lang="en-US" dirty="0" smtClean="0"/>
              <a:t>, 100 labeled)</a:t>
            </a:r>
            <a:endParaRPr lang="en-US" dirty="0"/>
          </a:p>
          <a:p>
            <a:endParaRPr lang="en-US" dirty="0"/>
          </a:p>
        </p:txBody>
      </p:sp>
      <p:pic>
        <p:nvPicPr>
          <p:cNvPr id="7" name="Picture 6"/>
          <p:cNvPicPr>
            <a:picLocks noChangeAspect="1"/>
          </p:cNvPicPr>
          <p:nvPr/>
        </p:nvPicPr>
        <p:blipFill>
          <a:blip r:embed="rId3"/>
          <a:stretch>
            <a:fillRect/>
          </a:stretch>
        </p:blipFill>
        <p:spPr>
          <a:xfrm>
            <a:off x="0" y="3420053"/>
            <a:ext cx="9144000" cy="2828347"/>
          </a:xfrm>
          <a:prstGeom prst="rect">
            <a:avLst/>
          </a:prstGeom>
        </p:spPr>
      </p:pic>
    </p:spTree>
    <p:extLst>
      <p:ext uri="{BB962C8B-B14F-4D97-AF65-F5344CB8AC3E}">
        <p14:creationId xmlns:p14="http://schemas.microsoft.com/office/powerpoint/2010/main" val="3040556880"/>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229600" cy="533400"/>
          </a:xfrm>
        </p:spPr>
        <p:txBody>
          <a:bodyPr/>
          <a:lstStyle/>
          <a:p>
            <a:r>
              <a:rPr lang="en-US" dirty="0" smtClean="0"/>
              <a:t>3. Estimating </a:t>
            </a:r>
            <a:r>
              <a:rPr lang="en-US" dirty="0"/>
              <a:t>Real-valued Truth from Conflicting Sources</a:t>
            </a:r>
          </a:p>
        </p:txBody>
      </p:sp>
      <p:sp>
        <p:nvSpPr>
          <p:cNvPr id="3" name="Content Placeholder 2"/>
          <p:cNvSpPr>
            <a:spLocks noGrp="1"/>
          </p:cNvSpPr>
          <p:nvPr>
            <p:ph idx="1"/>
          </p:nvPr>
        </p:nvSpPr>
        <p:spPr>
          <a:xfrm>
            <a:off x="457200" y="1905000"/>
            <a:ext cx="8229600" cy="4267200"/>
          </a:xfrm>
        </p:spPr>
        <p:txBody>
          <a:bodyPr/>
          <a:lstStyle/>
          <a:p>
            <a:r>
              <a:rPr lang="en-US" dirty="0" smtClean="0"/>
              <a:t>Used when: the truth is real-valued</a:t>
            </a:r>
          </a:p>
          <a:p>
            <a:r>
              <a:rPr lang="en-US" dirty="0" smtClean="0"/>
              <a:t>Idea: if the claims are 94, 90, 91, and 20, the truth is probably ~92</a:t>
            </a:r>
          </a:p>
          <a:p>
            <a:r>
              <a:rPr lang="en-US" dirty="0" smtClean="0"/>
              <a:t>Put another way, sources assert numbers according to some distribution around the truth</a:t>
            </a:r>
          </a:p>
          <a:p>
            <a:r>
              <a:rPr lang="en-US" dirty="0" smtClean="0"/>
              <a:t>Each mutual exclusion set is the set of real numbers</a:t>
            </a:r>
          </a:p>
        </p:txBody>
      </p:sp>
      <p:sp>
        <p:nvSpPr>
          <p:cNvPr id="4" name="Slide Number Placeholder 3"/>
          <p:cNvSpPr>
            <a:spLocks noGrp="1"/>
          </p:cNvSpPr>
          <p:nvPr>
            <p:ph type="sldNum" sz="quarter" idx="11"/>
          </p:nvPr>
        </p:nvSpPr>
        <p:spPr/>
        <p:txBody>
          <a:bodyPr/>
          <a:lstStyle/>
          <a:p>
            <a:pPr>
              <a:defRPr/>
            </a:pPr>
            <a:fld id="{6CA5A8AD-66B9-4278-A4E9-C0262DD8FDB5}" type="slidenum">
              <a:rPr lang="en-US" altLang="zh-TW" smtClean="0"/>
              <a:pPr>
                <a:defRPr/>
              </a:pPr>
              <a:t>97</a:t>
            </a:fld>
            <a:endParaRPr lang="en-US" altLang="zh-TW" dirty="0"/>
          </a:p>
        </p:txBody>
      </p:sp>
      <p:sp>
        <p:nvSpPr>
          <p:cNvPr id="5" name="TextBox 4"/>
          <p:cNvSpPr txBox="1"/>
          <p:nvPr/>
        </p:nvSpPr>
        <p:spPr>
          <a:xfrm>
            <a:off x="6553200" y="1299812"/>
            <a:ext cx="2416046" cy="369332"/>
          </a:xfrm>
          <a:prstGeom prst="rect">
            <a:avLst/>
          </a:prstGeom>
          <a:noFill/>
        </p:spPr>
        <p:txBody>
          <a:bodyPr wrap="none" rtlCol="0">
            <a:spAutoFit/>
          </a:bodyPr>
          <a:lstStyle/>
          <a:p>
            <a:r>
              <a:rPr lang="en-US" dirty="0" smtClean="0"/>
              <a:t>[Zhao and Han, 2012]</a:t>
            </a:r>
            <a:endParaRPr lang="en-US" dirty="0"/>
          </a:p>
        </p:txBody>
      </p:sp>
    </p:spTree>
    <p:extLst>
      <p:ext uri="{BB962C8B-B14F-4D97-AF65-F5344CB8AC3E}">
        <p14:creationId xmlns:p14="http://schemas.microsoft.com/office/powerpoint/2010/main" val="1231624016"/>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Real-valued data is important</a:t>
            </a:r>
            <a:endParaRPr lang="en-US" sz="3600" dirty="0"/>
          </a:p>
        </p:txBody>
      </p:sp>
      <p:sp>
        <p:nvSpPr>
          <p:cNvPr id="3" name="Slide Number Placeholder 2"/>
          <p:cNvSpPr>
            <a:spLocks noGrp="1"/>
          </p:cNvSpPr>
          <p:nvPr>
            <p:ph type="sldNum" sz="quarter" idx="12"/>
          </p:nvPr>
        </p:nvSpPr>
        <p:spPr/>
        <p:txBody>
          <a:bodyPr/>
          <a:lstStyle/>
          <a:p>
            <a:fld id="{B92EF0DB-817C-2644-A053-0D5A6CCEB6BD}" type="slidenum">
              <a:rPr lang="en-US" smtClean="0"/>
              <a:pPr/>
              <a:t>98</a:t>
            </a:fld>
            <a:endParaRPr lang="en-US" dirty="0"/>
          </a:p>
        </p:txBody>
      </p:sp>
      <p:sp>
        <p:nvSpPr>
          <p:cNvPr id="4" name="Content Placeholder 3"/>
          <p:cNvSpPr>
            <a:spLocks noGrp="1"/>
          </p:cNvSpPr>
          <p:nvPr>
            <p:ph sz="quarter" idx="1"/>
          </p:nvPr>
        </p:nvSpPr>
        <p:spPr>
          <a:xfrm>
            <a:off x="381000" y="1143000"/>
            <a:ext cx="8153400" cy="4853136"/>
          </a:xfrm>
        </p:spPr>
        <p:txBody>
          <a:bodyPr>
            <a:normAutofit/>
          </a:bodyPr>
          <a:lstStyle/>
          <a:p>
            <a:r>
              <a:rPr lang="en-US" dirty="0" smtClean="0"/>
              <a:t>Numerical data is ubiquitous and highly valuable:</a:t>
            </a:r>
          </a:p>
          <a:p>
            <a:pPr lvl="1"/>
            <a:r>
              <a:rPr lang="en-US" dirty="0" smtClean="0"/>
              <a:t>Prices, ratings, stocks, polls, census, weather, sensors, economy data, etc.</a:t>
            </a:r>
          </a:p>
          <a:p>
            <a:r>
              <a:rPr lang="en-US" dirty="0" smtClean="0"/>
              <a:t>Much harder to reach a (naïve) consensus</a:t>
            </a:r>
            <a:r>
              <a:rPr lang="en-US" dirty="0"/>
              <a:t> </a:t>
            </a:r>
            <a:r>
              <a:rPr lang="en-US" dirty="0" smtClean="0"/>
              <a:t>than with multinomial data</a:t>
            </a:r>
          </a:p>
          <a:p>
            <a:r>
              <a:rPr lang="en-US" dirty="0"/>
              <a:t>Can also be implemented with other methods:</a:t>
            </a:r>
          </a:p>
          <a:p>
            <a:pPr lvl="1"/>
            <a:r>
              <a:rPr lang="en-US" dirty="0"/>
              <a:t>Implication between claims in </a:t>
            </a:r>
            <a:r>
              <a:rPr lang="en-US" dirty="0" err="1"/>
              <a:t>TruthFinder</a:t>
            </a:r>
            <a:r>
              <a:rPr lang="en-US" dirty="0"/>
              <a:t> and Generalized Fact-Finders [discussed later]</a:t>
            </a:r>
          </a:p>
          <a:p>
            <a:pPr lvl="1"/>
            <a:r>
              <a:rPr lang="en-US" dirty="0"/>
              <a:t>Implicit assertion of distributions about the observed claim in Latent Credibility Analysis [also discussed later]</a:t>
            </a:r>
          </a:p>
          <a:p>
            <a:pPr lvl="1"/>
            <a:r>
              <a:rPr lang="en-US" dirty="0"/>
              <a:t>However, such methods will limit themselves to numerical claims asserted by at least one </a:t>
            </a:r>
            <a:r>
              <a:rPr lang="en-US" dirty="0" smtClean="0"/>
              <a:t>source</a:t>
            </a:r>
          </a:p>
        </p:txBody>
      </p:sp>
    </p:spTree>
    <p:extLst>
      <p:ext uri="{BB962C8B-B14F-4D97-AF65-F5344CB8AC3E}">
        <p14:creationId xmlns:p14="http://schemas.microsoft.com/office/powerpoint/2010/main" val="4006634758"/>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Story</a:t>
            </a:r>
            <a:endParaRPr lang="en-US" dirty="0"/>
          </a:p>
        </p:txBody>
      </p:sp>
      <p:sp>
        <p:nvSpPr>
          <p:cNvPr id="3" name="Slide Number Placeholder 2"/>
          <p:cNvSpPr>
            <a:spLocks noGrp="1"/>
          </p:cNvSpPr>
          <p:nvPr>
            <p:ph type="sldNum" sz="quarter" idx="12"/>
          </p:nvPr>
        </p:nvSpPr>
        <p:spPr/>
        <p:txBody>
          <a:bodyPr/>
          <a:lstStyle/>
          <a:p>
            <a:fld id="{B92EF0DB-817C-2644-A053-0D5A6CCEB6BD}" type="slidenum">
              <a:rPr lang="en-US" smtClean="0"/>
              <a:pPr/>
              <a:t>99</a:t>
            </a:fld>
            <a:endParaRPr lang="en-US" dirty="0"/>
          </a:p>
        </p:txBody>
      </p:sp>
      <p:pic>
        <p:nvPicPr>
          <p:cNvPr id="7" name="Content Placeholder 6"/>
          <p:cNvPicPr>
            <a:picLocks noGrp="1" noChangeAspect="1"/>
          </p:cNvPicPr>
          <p:nvPr>
            <p:ph sz="quarter" idx="1"/>
          </p:nvPr>
        </p:nvPicPr>
        <p:blipFill rotWithShape="1">
          <a:blip r:embed="rId2"/>
          <a:srcRect l="318" t="-1186" r="1269" b="134"/>
          <a:stretch/>
        </p:blipFill>
        <p:spPr>
          <a:xfrm>
            <a:off x="4699035" y="1337551"/>
            <a:ext cx="4230162" cy="3214284"/>
          </a:xfrm>
        </p:spPr>
      </p:pic>
      <p:sp>
        <p:nvSpPr>
          <p:cNvPr id="8" name="Rectangle 7"/>
          <p:cNvSpPr/>
          <p:nvPr/>
        </p:nvSpPr>
        <p:spPr>
          <a:xfrm>
            <a:off x="6048877" y="1095451"/>
            <a:ext cx="2892559"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FF0000"/>
                </a:solidFill>
                <a:effectLst>
                  <a:outerShdw blurRad="50800" dist="39000" dir="5460000" algn="tl">
                    <a:srgbClr val="000000">
                      <a:alpha val="38000"/>
                    </a:srgbClr>
                  </a:outerShdw>
                </a:effectLst>
              </a:rPr>
              <a:t>Quality of Sources</a:t>
            </a:r>
            <a:endParaRPr lang="en-US" b="1" dirty="0">
              <a:ln w="11430"/>
              <a:solidFill>
                <a:srgbClr val="FF0000"/>
              </a:solidFill>
              <a:effectLst>
                <a:outerShdw blurRad="50800" dist="39000" dir="5460000" algn="tl">
                  <a:srgbClr val="000000">
                    <a:alpha val="38000"/>
                  </a:srgbClr>
                </a:outerShdw>
              </a:effectLst>
            </a:endParaRPr>
          </a:p>
        </p:txBody>
      </p:sp>
      <p:sp>
        <p:nvSpPr>
          <p:cNvPr id="9" name="Rectangle 8"/>
          <p:cNvSpPr/>
          <p:nvPr/>
        </p:nvSpPr>
        <p:spPr>
          <a:xfrm>
            <a:off x="5904861" y="2751635"/>
            <a:ext cx="3217103"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FF0000"/>
                </a:solidFill>
                <a:effectLst>
                  <a:outerShdw blurRad="50800" dist="39000" dir="5460000" algn="tl">
                    <a:srgbClr val="000000">
                      <a:alpha val="38000"/>
                    </a:srgbClr>
                  </a:outerShdw>
                </a:effectLst>
              </a:rPr>
              <a:t>Observation of Claims</a:t>
            </a:r>
            <a:endParaRPr lang="en-US" b="1" dirty="0">
              <a:ln w="11430"/>
              <a:solidFill>
                <a:srgbClr val="FF0000"/>
              </a:solidFill>
              <a:effectLst>
                <a:outerShdw blurRad="50800" dist="39000" dir="5460000" algn="tl">
                  <a:srgbClr val="000000">
                    <a:alpha val="38000"/>
                  </a:srgbClr>
                </a:outerShdw>
              </a:effectLst>
            </a:endParaRPr>
          </a:p>
        </p:txBody>
      </p:sp>
      <p:sp>
        <p:nvSpPr>
          <p:cNvPr id="10" name="Rectangle 9"/>
          <p:cNvSpPr/>
          <p:nvPr/>
        </p:nvSpPr>
        <p:spPr>
          <a:xfrm>
            <a:off x="5392992" y="4515862"/>
            <a:ext cx="3217103"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FF0000"/>
                </a:solidFill>
                <a:effectLst>
                  <a:outerShdw blurRad="50800" dist="39000" dir="5460000" algn="tl">
                    <a:srgbClr val="000000">
                      <a:alpha val="38000"/>
                    </a:srgbClr>
                  </a:outerShdw>
                </a:effectLst>
              </a:rPr>
              <a:t>True Values of ME sets E</a:t>
            </a:r>
            <a:endParaRPr lang="en-US" b="1" dirty="0">
              <a:ln w="11430"/>
              <a:solidFill>
                <a:srgbClr val="FF0000"/>
              </a:solidFill>
              <a:effectLst>
                <a:outerShdw blurRad="50800" dist="39000" dir="5460000" algn="tl">
                  <a:srgbClr val="000000">
                    <a:alpha val="38000"/>
                  </a:srgbClr>
                </a:outerShdw>
              </a:effectLst>
            </a:endParaRPr>
          </a:p>
        </p:txBody>
      </p:sp>
      <p:sp>
        <p:nvSpPr>
          <p:cNvPr id="11" name="Content Placeholder 3"/>
          <p:cNvSpPr txBox="1">
            <a:spLocks/>
          </p:cNvSpPr>
          <p:nvPr/>
        </p:nvSpPr>
        <p:spPr>
          <a:xfrm>
            <a:off x="304800" y="1115893"/>
            <a:ext cx="6696744" cy="5141168"/>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smtClean="0">
                <a:latin typeface="Arial"/>
                <a:cs typeface="Arial"/>
              </a:rPr>
              <a:t>For each source </a:t>
            </a:r>
            <a:r>
              <a:rPr lang="en-US" sz="2400" b="1" dirty="0" smtClean="0">
                <a:latin typeface="Arial"/>
                <a:cs typeface="Arial"/>
              </a:rPr>
              <a:t>k</a:t>
            </a:r>
          </a:p>
          <a:p>
            <a:pPr lvl="1"/>
            <a:r>
              <a:rPr lang="en-US" sz="2100" dirty="0" smtClean="0">
                <a:latin typeface="(Body)"/>
                <a:cs typeface="(Body)"/>
              </a:rPr>
              <a:t>Generate source quality:</a:t>
            </a:r>
          </a:p>
          <a:p>
            <a:pPr lvl="1"/>
            <a:endParaRPr lang="en-US" sz="2400" dirty="0" smtClean="0">
              <a:latin typeface="Arial"/>
              <a:cs typeface="Arial"/>
            </a:endParaRPr>
          </a:p>
          <a:p>
            <a:pPr marL="0" indent="0">
              <a:buNone/>
            </a:pPr>
            <a:endParaRPr lang="en-US" sz="2400" dirty="0">
              <a:latin typeface="Arial"/>
              <a:cs typeface="Arial"/>
            </a:endParaRPr>
          </a:p>
          <a:p>
            <a:r>
              <a:rPr lang="en-US" sz="2400" dirty="0" smtClean="0">
                <a:latin typeface="Arial"/>
                <a:cs typeface="Arial"/>
              </a:rPr>
              <a:t>For each ME set </a:t>
            </a:r>
            <a:r>
              <a:rPr lang="en-US" sz="2400" b="1" dirty="0" smtClean="0">
                <a:latin typeface="Arial"/>
                <a:cs typeface="Arial"/>
              </a:rPr>
              <a:t>E,</a:t>
            </a:r>
            <a:br>
              <a:rPr lang="en-US" sz="2400" b="1" dirty="0" smtClean="0">
                <a:latin typeface="Arial"/>
                <a:cs typeface="Arial"/>
              </a:rPr>
            </a:br>
            <a:r>
              <a:rPr lang="en-US" sz="2100" dirty="0" smtClean="0">
                <a:latin typeface="(Body)"/>
                <a:cs typeface="(Body)"/>
              </a:rPr>
              <a:t>generate its true value:</a:t>
            </a:r>
          </a:p>
          <a:p>
            <a:pPr lvl="1"/>
            <a:endParaRPr lang="en-US" sz="2100" dirty="0">
              <a:latin typeface="(Body)"/>
              <a:cs typeface="(Body)"/>
            </a:endParaRPr>
          </a:p>
          <a:p>
            <a:pPr marL="365760" lvl="1" indent="0">
              <a:buNone/>
            </a:pPr>
            <a:endParaRPr lang="en-US" sz="2100" dirty="0">
              <a:latin typeface="(Body)"/>
              <a:cs typeface="(Body)"/>
            </a:endParaRPr>
          </a:p>
          <a:p>
            <a:pPr marL="0" indent="0">
              <a:buNone/>
            </a:pPr>
            <a:endParaRPr lang="en-US" sz="2100" dirty="0" smtClean="0">
              <a:latin typeface="Arial"/>
              <a:cs typeface="Arial"/>
            </a:endParaRPr>
          </a:p>
          <a:p>
            <a:r>
              <a:rPr lang="en-US" sz="2100" dirty="0" smtClean="0">
                <a:latin typeface="Arial"/>
                <a:cs typeface="Arial"/>
              </a:rPr>
              <a:t>Generate each observation of </a:t>
            </a:r>
            <a:r>
              <a:rPr lang="en-US" sz="2100" b="1" dirty="0" smtClean="0">
                <a:latin typeface="Arial"/>
                <a:cs typeface="Arial"/>
              </a:rPr>
              <a:t>c</a:t>
            </a:r>
            <a:r>
              <a:rPr lang="en-US" sz="2100" dirty="0">
                <a:latin typeface="Arial"/>
                <a:cs typeface="Arial"/>
              </a:rPr>
              <a:t>:</a:t>
            </a:r>
            <a:endParaRPr lang="en-US" sz="2100" dirty="0" smtClean="0">
              <a:latin typeface="Arial"/>
              <a:cs typeface="Arial"/>
            </a:endParaRPr>
          </a:p>
          <a:p>
            <a:endParaRPr lang="en-US" dirty="0"/>
          </a:p>
        </p:txBody>
      </p:sp>
      <p:pic>
        <p:nvPicPr>
          <p:cNvPr id="13" name="Picture 12"/>
          <p:cNvPicPr>
            <a:picLocks noChangeAspect="1"/>
          </p:cNvPicPr>
          <p:nvPr/>
        </p:nvPicPr>
        <p:blipFill>
          <a:blip r:embed="rId3"/>
          <a:stretch>
            <a:fillRect/>
          </a:stretch>
        </p:blipFill>
        <p:spPr>
          <a:xfrm>
            <a:off x="1312912" y="1956687"/>
            <a:ext cx="2376264" cy="988006"/>
          </a:xfrm>
          <a:prstGeom prst="rect">
            <a:avLst/>
          </a:prstGeom>
        </p:spPr>
      </p:pic>
      <p:pic>
        <p:nvPicPr>
          <p:cNvPr id="14" name="Picture 13"/>
          <p:cNvPicPr>
            <a:picLocks noChangeAspect="1"/>
          </p:cNvPicPr>
          <p:nvPr/>
        </p:nvPicPr>
        <p:blipFill>
          <a:blip r:embed="rId4"/>
          <a:stretch>
            <a:fillRect/>
          </a:stretch>
        </p:blipFill>
        <p:spPr>
          <a:xfrm>
            <a:off x="1262734" y="3686477"/>
            <a:ext cx="2390438" cy="1018744"/>
          </a:xfrm>
          <a:prstGeom prst="rect">
            <a:avLst/>
          </a:prstGeom>
        </p:spPr>
      </p:pic>
      <p:pic>
        <p:nvPicPr>
          <p:cNvPr id="16" name="Picture 15"/>
          <p:cNvPicPr>
            <a:picLocks noChangeAspect="1"/>
          </p:cNvPicPr>
          <p:nvPr/>
        </p:nvPicPr>
        <p:blipFill>
          <a:blip r:embed="rId5"/>
          <a:stretch>
            <a:fillRect/>
          </a:stretch>
        </p:blipFill>
        <p:spPr>
          <a:xfrm>
            <a:off x="1262734" y="5259925"/>
            <a:ext cx="2712616" cy="1038454"/>
          </a:xfrm>
          <a:prstGeom prst="rect">
            <a:avLst/>
          </a:prstGeom>
        </p:spPr>
      </p:pic>
    </p:spTree>
    <p:extLst>
      <p:ext uri="{BB962C8B-B14F-4D97-AF65-F5344CB8AC3E}">
        <p14:creationId xmlns:p14="http://schemas.microsoft.com/office/powerpoint/2010/main" val="1130497151"/>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DANR@YOZKPGTFUVWXY5MI" val="2971"/>
  <p:tag name="FIRSTDANR@EKFAUQOFUVWYY57I" val="3619"/>
  <p:tag name="FIRSTV2EG2EVINOD20VYDISWARAN@PGZLNIN4WAWZY553" val="4939"/>
  <p:tag name="DEFAULTDISPLAYSOURCE" val="\documentclass{article}\pagestyle{empty}&#10;\begin{document}&#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EXPOINT" val="template"/>
  <p:tag name="SOURCE" val="TPT1  equation H^i(c) &amp;=&amp; \sum_{s \in S_c}\frac{T^{i}(s)}{|C_s|}\\&#10;T^i(s) &amp;=&amp; \sum_{c \in C_s}B^{i-1}(c) \cdot \frac{T^{i-1}(s)}{|C_s| \cdot \sum_{r \in S_c}\frac{T^{i-1}(r)}{|C_r|}} \\&#10;B^i(c) &amp;=&amp; H^i(c) \cdot \frac{\mathcal{G}(H^i(c))}{\sum_{d \in M_c}\mathcal{G}(H^i(d))}  template TPT1  env TPENV3  fore 0  back 16777215  eqnno 5"/>
  <p:tag name="FILENAME" val="TP_tmp"/>
  <p:tag name="ORIGWIDTH" val="202"/>
  <p:tag name="PICTUREFILESIZE" val="48408"/>
</p:tagLst>
</file>

<file path=ppt/tags/tag11.xml><?xml version="1.0" encoding="utf-8"?>
<p:tagLst xmlns:a="http://schemas.openxmlformats.org/drawingml/2006/main" xmlns:r="http://schemas.openxmlformats.org/officeDocument/2006/relationships" xmlns:p="http://schemas.openxmlformats.org/presentationml/2006/main">
  <p:tag name="TIMING" val="|10.7|18.4|19.9|17.4|15.3"/>
</p:tagLst>
</file>

<file path=ppt/tags/tag12.xml><?xml version="1.0" encoding="utf-8"?>
<p:tagLst xmlns:a="http://schemas.openxmlformats.org/drawingml/2006/main" xmlns:r="http://schemas.openxmlformats.org/officeDocument/2006/relationships" xmlns:p="http://schemas.openxmlformats.org/presentationml/2006/main">
  <p:tag name="TIMING" val="|11.7|8.1|16.2"/>
</p:tagLst>
</file>

<file path=ppt/tags/tag13.xml><?xml version="1.0" encoding="utf-8"?>
<p:tagLst xmlns:a="http://schemas.openxmlformats.org/drawingml/2006/main" xmlns:r="http://schemas.openxmlformats.org/officeDocument/2006/relationships" xmlns:p="http://schemas.openxmlformats.org/presentationml/2006/main">
  <p:tag name="TIMING" val="|26.8|8|11.8|5.4|10.2"/>
</p:tagLst>
</file>

<file path=ppt/tags/tag14.xml><?xml version="1.0" encoding="utf-8"?>
<p:tagLst xmlns:a="http://schemas.openxmlformats.org/drawingml/2006/main" xmlns:r="http://schemas.openxmlformats.org/officeDocument/2006/relationships" xmlns:p="http://schemas.openxmlformats.org/presentationml/2006/main">
  <p:tag name="TIMING" val="|13.2|21.5|1|8.7|5.7|0.6|4.6|0.7|10"/>
</p:tagLst>
</file>

<file path=ppt/tags/tag15.xml><?xml version="1.0" encoding="utf-8"?>
<p:tagLst xmlns:a="http://schemas.openxmlformats.org/drawingml/2006/main" xmlns:r="http://schemas.openxmlformats.org/officeDocument/2006/relationships" xmlns:p="http://schemas.openxmlformats.org/presentationml/2006/main">
  <p:tag name="TIMING" val="|0.8|2.4|15|6.1|5.7|4.4|1.2|4.8"/>
</p:tagLst>
</file>

<file path=ppt/tags/tag16.xml><?xml version="1.0" encoding="utf-8"?>
<p:tagLst xmlns:a="http://schemas.openxmlformats.org/drawingml/2006/main" xmlns:r="http://schemas.openxmlformats.org/officeDocument/2006/relationships" xmlns:p="http://schemas.openxmlformats.org/presentationml/2006/main">
  <p:tag name="TIMING" val="|7.6|1.9|8|15.1|13.5"/>
</p:tagLst>
</file>

<file path=ppt/tags/tag17.xml><?xml version="1.0" encoding="utf-8"?>
<p:tagLst xmlns:a="http://schemas.openxmlformats.org/drawingml/2006/main" xmlns:r="http://schemas.openxmlformats.org/officeDocument/2006/relationships" xmlns:p="http://schemas.openxmlformats.org/presentationml/2006/main">
  <p:tag name="TIMING" val="|13.3"/>
</p:tagLst>
</file>

<file path=ppt/tags/tag18.xml><?xml version="1.0" encoding="utf-8"?>
<p:tagLst xmlns:a="http://schemas.openxmlformats.org/drawingml/2006/main" xmlns:r="http://schemas.openxmlformats.org/officeDocument/2006/relationships" xmlns:p="http://schemas.openxmlformats.org/presentationml/2006/main">
  <p:tag name="TIMING" val="|10.7|18.4|19.9|17.4|15.3"/>
</p:tagLst>
</file>

<file path=ppt/tags/tag19.xml><?xml version="1.0" encoding="utf-8"?>
<p:tagLst xmlns:a="http://schemas.openxmlformats.org/drawingml/2006/main" xmlns:r="http://schemas.openxmlformats.org/officeDocument/2006/relationships" xmlns:p="http://schemas.openxmlformats.org/presentationml/2006/main">
  <p:tag name="TEXPOINT" val="template"/>
  <p:tag name="SOURCE" val="TPT1  equation \omega_\sigma^\alpha(s,c) = \sum_{d \in M_c, d \neq c} \left(\frac{\alpha\omega_u(s,d)\omega_p(s,d)\sigma(c,d)}{\sum_{e \in M_d, e \neq d} \sigma(d, e)}\right) - \alpha\omega_u(s,c)\omega_p(s,c)  template TPT1  env TPENV2  fore 0  back 16777215  eqnno 1"/>
  <p:tag name="FILENAME" val="TP_tmp"/>
  <p:tag name="ORIGWIDTH" val="289"/>
  <p:tag name="PICTUREFILESIZE" val="29580"/>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20.xml><?xml version="1.0" encoding="utf-8"?>
<p:tagLst xmlns:a="http://schemas.openxmlformats.org/drawingml/2006/main" xmlns:r="http://schemas.openxmlformats.org/officeDocument/2006/relationships" xmlns:p="http://schemas.openxmlformats.org/presentationml/2006/main">
  <p:tag name="TEXPOINT" val="template"/>
  <p:tag name="SOURCE" val="TPT1  equation \omega_g^\beta(s,c) = \beta\sum_{g \in G_s}\sum_{u \in g} \frac{\omega_u(u,c)\omega_p(u,c) + \omega_\sigma(u,c)}{|G_u| \cdot |G_s| \cdot \sum_{v \in g} |G_v|^{-1}} - \beta(\omega_u(s,c)\omega_p(s,c) + \omega_\sigma(s,c))  template TPT1  env TPENV2  fore 0  back 16777215  eqnno 2"/>
  <p:tag name="FILENAME" val="TP_tmp"/>
  <p:tag name="ORIGWIDTH" val="344"/>
  <p:tag name="PICTUREFILESIZE" val="35272"/>
</p:tagLst>
</file>

<file path=ppt/tags/tag21.xml><?xml version="1.0" encoding="utf-8"?>
<p:tagLst xmlns:a="http://schemas.openxmlformats.org/drawingml/2006/main" xmlns:r="http://schemas.openxmlformats.org/officeDocument/2006/relationships" xmlns:p="http://schemas.openxmlformats.org/presentationml/2006/main">
  <p:tag name="TEXPOINT" val="template"/>
  <p:tag name="SOURCE" val="TPT1  equation T^i(s) &amp;=&amp; \sum_{c \in C_s}\omega(s,c)B^{i-1}(c) \\&#10;B^i(c) &amp;=&amp; \sum_{s \in S_c}\omega(s,c)T^{i}(s)  template TPT1  env TPENV3  fore 0  back 16777215  eqnno 1"/>
  <p:tag name="FILENAME" val="TP_tmp"/>
  <p:tag name="ORIGWIDTH" val="134"/>
  <p:tag name="PICTUREFILESIZE" val="21044"/>
</p:tagLst>
</file>

<file path=ppt/tags/tag22.xml><?xml version="1.0" encoding="utf-8"?>
<p:tagLst xmlns:a="http://schemas.openxmlformats.org/drawingml/2006/main" xmlns:r="http://schemas.openxmlformats.org/officeDocument/2006/relationships" xmlns:p="http://schemas.openxmlformats.org/presentationml/2006/main">
  <p:tag name="TEXPOINT" val="template"/>
  <p:tag name="SOURCE" val="TPT1  equation \neg ManOnMoon \Rightarrow \neg MirrorOnMoon  template TPT1  env TPENV1  fore 0  back 16777215  eqnno 1"/>
  <p:tag name="FILENAME" val="TP_tmp"/>
  <p:tag name="ORIGWIDTH" val="167"/>
  <p:tag name="PICTUREFILESIZE" val="4388"/>
</p:tagLst>
</file>

<file path=ppt/tags/tag23.xml><?xml version="1.0" encoding="utf-8"?>
<p:tagLst xmlns:a="http://schemas.openxmlformats.org/drawingml/2006/main" xmlns:r="http://schemas.openxmlformats.org/officeDocument/2006/relationships" xmlns:p="http://schemas.openxmlformats.org/presentationml/2006/main">
  <p:tag name="TEXPOINT" val="template"/>
  <p:tag name="SOURCE" val="TPT1  equation P(s \rightarrow \overline{c}) = H_s  template TPT1  env TPENV1  fore 0  back 16777215  eqnno 6"/>
  <p:tag name="FILENAME" val="TP_tmp"/>
  <p:tag name="ORIGWIDTH" val="67"/>
  <p:tag name="PICTUREFILESIZE" val="4756"/>
</p:tagLst>
</file>

<file path=ppt/tags/tag24.xml><?xml version="1.0" encoding="utf-8"?>
<p:tagLst xmlns:a="http://schemas.openxmlformats.org/drawingml/2006/main" xmlns:r="http://schemas.openxmlformats.org/officeDocument/2006/relationships" xmlns:p="http://schemas.openxmlformats.org/presentationml/2006/main">
  <p:tag name="TEXPOINT" val="template"/>
  <p:tag name="SOURCE" val="TPT1  equation P(s \rightarrow c \in m \setminus \overline{c}) = \frac{1-H_s}{|m| - 1}  template TPT1  env TPENV3  fore 0  back 16777215  eqnno 7"/>
  <p:tag name="FILENAME" val="TP_tmp"/>
  <p:tag name="ORIGWIDTH" val="123"/>
  <p:tag name="PICTUREFILESIZE" val="9640"/>
</p:tagLst>
</file>

<file path=ppt/tags/tag25.xml><?xml version="1.0" encoding="utf-8"?>
<p:tagLst xmlns:a="http://schemas.openxmlformats.org/drawingml/2006/main" xmlns:r="http://schemas.openxmlformats.org/officeDocument/2006/relationships" xmlns:p="http://schemas.openxmlformats.org/presentationml/2006/main">
  <p:tag name="TEXPOINT" val="template"/>
  <p:tag name="SOURCE" val="TPT1  equation \prod_m P(y_m) \prod_s \left( (H_s)^{b_{s,y_m}}\left(\frac{1-H_s}{|m| - 1}\right)^{(1-b_{s,y_m})}\right)^{w_{s,m}}  template TPT1  env TPENV2  fore 0  back 16777215  eqnno 9"/>
  <p:tag name="FILENAME" val="TP_tmp"/>
  <p:tag name="ORIGWIDTH" val="221"/>
  <p:tag name="PICTUREFILESIZE" val="18620"/>
</p:tagLst>
</file>

<file path=ppt/tags/tag26.xml><?xml version="1.0" encoding="utf-8"?>
<p:tagLst xmlns:a="http://schemas.openxmlformats.org/drawingml/2006/main" xmlns:r="http://schemas.openxmlformats.org/officeDocument/2006/relationships" xmlns:p="http://schemas.openxmlformats.org/presentationml/2006/main">
  <p:tag name="TEXPOINT" val="template"/>
  <p:tag name="SOURCE" val="TPT1  equation P(Y, X | \theta) =  template TPT1  env TPENV3  fore 0  back 16777215  eqnno 10"/>
  <p:tag name="FILENAME" val="TP_tmp"/>
  <p:tag name="ORIGWIDTH" val="55"/>
  <p:tag name="PICTUREFILESIZE" val="3756"/>
</p:tagLst>
</file>

<file path=ppt/tags/tag27.xml><?xml version="1.0" encoding="utf-8"?>
<p:tagLst xmlns:a="http://schemas.openxmlformats.org/drawingml/2006/main" xmlns:r="http://schemas.openxmlformats.org/officeDocument/2006/relationships" xmlns:p="http://schemas.openxmlformats.org/presentationml/2006/main">
  <p:tag name="TEXPOINT" val="template"/>
  <p:tag name="SOURCE" val="TPT1  equation P(Y_U | X, Y_L) = \frac{\int_\theta P(Y_U, Y_L, X | \theta)P(\theta)}{\sum_{Y_U} \int_\theta P(Y_U, Y_L, X | \theta)P(\theta)}  template TPT1  env TPENV2  fore 0  back 16777215  eqnno 2"/>
  <p:tag name="FILENAME" val="TP_tmp"/>
  <p:tag name="ORIGWIDTH" val="192"/>
  <p:tag name="PICTUREFILESIZE" val="22832"/>
</p:tagLst>
</file>

<file path=ppt/tags/tag28.xml><?xml version="1.0" encoding="utf-8"?>
<p:tagLst xmlns:a="http://schemas.openxmlformats.org/drawingml/2006/main" xmlns:r="http://schemas.openxmlformats.org/officeDocument/2006/relationships" xmlns:p="http://schemas.openxmlformats.org/presentationml/2006/main">
  <p:tag name="TEXPOINT" val="template"/>
  <p:tag name="SOURCE" val="TPT1  equation \theta^* = \mathrm{argmax}_\theta P(X | \theta)P(\theta)  template TPT1  env TPENV3  fore 0  back 16777215  eqnno 4"/>
  <p:tag name="FILENAME" val="TP_tmp"/>
  <p:tag name="ORIGWIDTH" val="115"/>
  <p:tag name="PICTUREFILESIZE" val="8044"/>
</p:tagLst>
</file>

<file path=ppt/tags/tag29.xml><?xml version="1.0" encoding="utf-8"?>
<p:tagLst xmlns:a="http://schemas.openxmlformats.org/drawingml/2006/main" xmlns:r="http://schemas.openxmlformats.org/officeDocument/2006/relationships" xmlns:p="http://schemas.openxmlformats.org/presentationml/2006/main">
  <p:tag name="TEXPOINT" val="template"/>
  <p:tag name="SOURCE" val="TPT1  equation P(Y_U | X, Y_L, \theta^*) = \frac{P(Y_U, X, Y_L | \theta^*)}{\sum_{Y_U} P(Y_U, X, Y_L | \theta^*)}  template TPT1  env TPENV3  fore 0  back 16777215  eqnno 5"/>
  <p:tag name="FILENAME" val="TP_tmp"/>
  <p:tag name="ORIGWIDTH" val="179"/>
  <p:tag name="PICTUREFILESIZE" val="18120"/>
</p:tagLst>
</file>

<file path=ppt/tags/tag3.xml><?xml version="1.0" encoding="utf-8"?>
<p:tagLst xmlns:a="http://schemas.openxmlformats.org/drawingml/2006/main" xmlns:r="http://schemas.openxmlformats.org/officeDocument/2006/relationships" xmlns:p="http://schemas.openxmlformats.org/presentationml/2006/main">
  <p:tag name="HIDDENFONTSHAPE" val="true"/>
</p:tagLst>
</file>

<file path=ppt/tags/tag30.xml><?xml version="1.0" encoding="utf-8"?>
<p:tagLst xmlns:a="http://schemas.openxmlformats.org/drawingml/2006/main" xmlns:r="http://schemas.openxmlformats.org/officeDocument/2006/relationships" xmlns:p="http://schemas.openxmlformats.org/presentationml/2006/main">
  <p:tag name="TEXPOINT" val="template"/>
  <p:tag name="SOURCE" val="TPT1  equation H_s = \frac{\sum_m \sum_{y_m} P(y_{m} | X, \theta^t) w_{s,m} b_{s,y_m}}{\sum_m w_{s,m}}  template TPT1  env TPENV3  fore 0  back 16777215  eqnno 11"/>
  <p:tag name="FILENAME" val="TP_tmp"/>
  <p:tag name="ORIGWIDTH" val="167"/>
  <p:tag name="PICTUREFILESIZE" val="13928"/>
</p:tagLst>
</file>

<file path=ppt/tags/tag31.xml><?xml version="1.0" encoding="utf-8"?>
<p:tagLst xmlns:a="http://schemas.openxmlformats.org/drawingml/2006/main" xmlns:r="http://schemas.openxmlformats.org/officeDocument/2006/relationships" xmlns:p="http://schemas.openxmlformats.org/presentationml/2006/main">
  <p:tag name="TEXPOINT" val="template"/>
  <p:tag name="SOURCE" val="TPT1  equation P(s \rightarrow \overline{c}) = H_s + (1 - H_s) P_g(\overline{c} | s)  template TPT1  env TPENV1  fore 0  back 16777215  eqnno 6"/>
  <p:tag name="FILENAME" val="TP_tmp"/>
  <p:tag name="ORIGWIDTH" val="147"/>
  <p:tag name="PICTUREFILESIZE" val="11140"/>
</p:tagLst>
</file>

<file path=ppt/tags/tag32.xml><?xml version="1.0" encoding="utf-8"?>
<p:tagLst xmlns:a="http://schemas.openxmlformats.org/drawingml/2006/main" xmlns:r="http://schemas.openxmlformats.org/officeDocument/2006/relationships" xmlns:p="http://schemas.openxmlformats.org/presentationml/2006/main">
  <p:tag name="TEXPOINT" val="template"/>
  <p:tag name="SOURCE" val="TPT1  equation P(s \rightarrow c \in m \setminus \overline{c}) = (1 - H_s) P_g(c | s)  template TPT1  env TPENV1  fore 0  back 16777215  eqnno 7"/>
  <p:tag name="FILENAME" val="TP_tmp"/>
  <p:tag name="ORIGWIDTH" val="157"/>
  <p:tag name="PICTUREFILESIZE" val="11448"/>
</p:tagLst>
</file>

<file path=ppt/tags/tag33.xml><?xml version="1.0" encoding="utf-8"?>
<p:tagLst xmlns:a="http://schemas.openxmlformats.org/drawingml/2006/main" xmlns:r="http://schemas.openxmlformats.org/officeDocument/2006/relationships" xmlns:p="http://schemas.openxmlformats.org/presentationml/2006/main">
  <p:tag name="TEXPOINT" val="template"/>
  <p:tag name="SOURCE" val="TPT1  equation P_e(c | \overline{c}, s)  template TPT1  env TPENV1  fore 0  back 16777215  eqnno 12"/>
  <p:tag name="FILENAME" val="TP_tmp"/>
  <p:tag name="ORIGWIDTH" val="40"/>
  <p:tag name="PICTUREFILESIZE" val="4352"/>
</p:tagLst>
</file>

<file path=ppt/tags/tag34.xml><?xml version="1.0" encoding="utf-8"?>
<p:tagLst xmlns:a="http://schemas.openxmlformats.org/drawingml/2006/main" xmlns:r="http://schemas.openxmlformats.org/officeDocument/2006/relationships" xmlns:p="http://schemas.openxmlformats.org/presentationml/2006/main">
  <p:tag name="TEXPOINT" val="template"/>
  <p:tag name="SOURCE" val="TPT1  equation P(s \rightarrow \overline{c}) = H_s D  template TPT1  env TPENV1  fore 0  back 16777215  eqnno 6"/>
  <p:tag name="FILENAME" val="TP_tmp"/>
  <p:tag name="ORIGWIDTH" val="76"/>
  <p:tag name="PICTUREFILESIZE" val="5256"/>
</p:tagLst>
</file>

<file path=ppt/tags/tag35.xml><?xml version="1.0" encoding="utf-8"?>
<p:tagLst xmlns:a="http://schemas.openxmlformats.org/drawingml/2006/main" xmlns:r="http://schemas.openxmlformats.org/officeDocument/2006/relationships" xmlns:p="http://schemas.openxmlformats.org/presentationml/2006/main">
  <p:tag name="TEXPOINT" val="template"/>
  <p:tag name="SOURCE" val="TPT1  equation P(s \rightarrow c \in m \setminus \overline{c}) = P_e(c | \overline{c}, s)(1 - H_s D)  template TPT1  env TPENV1  fore 0  back 16777215  eqnno 7"/>
  <p:tag name="FILENAME" val="TP_tmp"/>
  <p:tag name="ORIGWIDTH" val="174"/>
  <p:tag name="PICTUREFILESIZE" val="12332"/>
</p:tagLst>
</file>

<file path=ppt/tags/tag36.xml><?xml version="1.0" encoding="utf-8"?>
<p:tagLst xmlns:a="http://schemas.openxmlformats.org/drawingml/2006/main" xmlns:r="http://schemas.openxmlformats.org/officeDocument/2006/relationships" xmlns:p="http://schemas.openxmlformats.org/presentationml/2006/main">
  <p:tag name="TEXPOINT" val="template"/>
  <p:tag name="SOURCE" val="TPT1  equation P_l(c | \overline{c}, s)  template TPT1  env TPENV3  fore 0  back 16777215  eqnno 13"/>
  <p:tag name="FILENAME" val="TP_tmp"/>
  <p:tag name="ORIGWIDTH" val="39"/>
  <p:tag name="PICTUREFILESIZE" val="4352"/>
</p:tagLst>
</file>

<file path=ppt/tags/tag37.xml><?xml version="1.0" encoding="utf-8"?>
<p:tagLst xmlns:a="http://schemas.openxmlformats.org/drawingml/2006/main" xmlns:r="http://schemas.openxmlformats.org/officeDocument/2006/relationships" xmlns:p="http://schemas.openxmlformats.org/presentationml/2006/main">
  <p:tag name="TEXPOINT" val="template"/>
  <p:tag name="SOURCE" val="TPT1  equation P(s \rightarrow \overline{c}) = H_s D + (1 - D) P_g(\overline{c}|s)  template TPT1  env TPENV1  fore 0  back 16777215  eqnno 6"/>
  <p:tag name="FILENAME" val="TP_tmp"/>
  <p:tag name="ORIGWIDTH" val="152"/>
  <p:tag name="PICTUREFILESIZE" val="11140"/>
</p:tagLst>
</file>

<file path=ppt/tags/tag38.xml><?xml version="1.0" encoding="utf-8"?>
<p:tagLst xmlns:a="http://schemas.openxmlformats.org/drawingml/2006/main" xmlns:r="http://schemas.openxmlformats.org/officeDocument/2006/relationships" xmlns:p="http://schemas.openxmlformats.org/presentationml/2006/main">
  <p:tag name="TEXPOINT" val="template"/>
  <p:tag name="SOURCE" val="TPT1  equation P(s \rightarrow c \in m \setminus \overline{c}) =  template TPT1  env TPENV1  fore 0  back 16777215  eqnno 7"/>
  <p:tag name="FILENAME" val="TP_tmp"/>
  <p:tag name="ORIGWIDTH" val="87"/>
  <p:tag name="PICTUREFILESIZE" val="5756"/>
</p:tagLst>
</file>

<file path=ppt/tags/tag39.xml><?xml version="1.0" encoding="utf-8"?>
<p:tagLst xmlns:a="http://schemas.openxmlformats.org/drawingml/2006/main" xmlns:r="http://schemas.openxmlformats.org/officeDocument/2006/relationships" xmlns:p="http://schemas.openxmlformats.org/presentationml/2006/main">
  <p:tag name="TEXPOINT" val="template"/>
  <p:tag name="SOURCE" val="TPT1  equation (1-H_s) D P_l(c | \overline{c}, s) + (1-D) P_g(c | s)  template TPT1  env TPENV1  fore 0  back 16777215  eqnno 7"/>
  <p:tag name="FILENAME" val="TP_tmp"/>
  <p:tag name="ORIGWIDTH" val="161"/>
  <p:tag name="PICTUREFILESIZE" val="12332"/>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end{document}&#10;"/>
  <p:tag name="FILENAME" val="TP_tmp"/>
  <p:tag name="FORMAT" val="emf"/>
  <p:tag name="RES" val="1200"/>
  <p:tag name="BLEND" val="0"/>
  <p:tag name="TRANSPARENT" val="0"/>
  <p:tag name="TBUG" val="0"/>
  <p:tag name="ALLOWFS" val="0"/>
  <p:tag name="ORIGWIDTH" val="0"/>
  <p:tag name="PICTUREFILESIZE" val="0"/>
</p:tagLst>
</file>

<file path=ppt/tags/tag40.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T}(c) = P(c)  template TPT1  env TPENV2  fore 0  back 16777215  eqnno 5"/>
  <p:tag name="FILENAME" val="TP_tmp"/>
  <p:tag name="ORIGWIDTH" val="55"/>
  <p:tag name="PICTUREFILESIZE" val="4564"/>
</p:tagLst>
</file>

<file path=ppt/tags/tag41.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T}(\mathbf{C}) = \frac{\sum_{c \in \mathbf{C}} P(c) \cdot \mathcal{I}(c, P(c))}{\sum_{c \in \mathbf{C}} \mathcal{I}(c, P(c))}  template TPT1  env TPENV2  fore 0  back 16777215  eqnno 6"/>
  <p:tag name="FILENAME" val="TP_tmp"/>
  <p:tag name="ORIGWIDTH" val="139"/>
  <p:tag name="PICTUREFILESIZE" val="15428"/>
</p:tagLst>
</file>

<file path=ppt/tags/tag42.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C}(\mathbf{C}) = \frac{\sum_{c \in \mathbf{C}} P(c) \cdot \mathcal{I}(c,P(c)) \cdot \mathcal{R}(c,t)}{\sum_{c \in \mathbf{A}} P(c) \cdot \mathcal{I}(c,P(c)) \cdot \mathcal{R}(c,t)}  template TPT1  env TPENV2  fore 0  back 16777215  eqnno 7"/>
  <p:tag name="FILENAME" val="TP_tmp"/>
  <p:tag name="ORIGWIDTH" val="172"/>
  <p:tag name="PICTUREFILESIZE" val="22100"/>
</p:tagLst>
</file>

<file path=ppt/tags/tag43.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B}(\mathbf{C}) = \frac{\sum_{z \in \mathbf{Z}} |\sum_{c \in \mathbf{C}} P(c) \cdot \mathcal{I}(c,P(c)) \cdot (Support(z) - Support(c,z))|}{\sum_{c \in \mathbf{C}} P(c) \cdot \mathcal{I}(c,P(c)) \cdot \sum_{z \in \mathbf{Z}} Support(c, z)}  template TPT1  env TPENV2  fore 0  back 16777215  eqnno 9"/>
  <p:tag name="FILENAME" val="TP_tmp"/>
  <p:tag name="ORIGWIDTH" val="305"/>
  <p:tag name="PICTUREFILESIZE" val="32732"/>
</p:tagLst>
</file>

<file path=ppt/tags/tag44.xml><?xml version="1.0" encoding="utf-8"?>
<p:tagLst xmlns:a="http://schemas.openxmlformats.org/drawingml/2006/main" xmlns:r="http://schemas.openxmlformats.org/officeDocument/2006/relationships" xmlns:p="http://schemas.openxmlformats.org/presentationml/2006/main">
  <p:tag name="TIMING" val="|11.5|3.7|1|6.3"/>
</p:tagLst>
</file>

<file path=ppt/tags/tag45.xml><?xml version="1.0" encoding="utf-8"?>
<p:tagLst xmlns:a="http://schemas.openxmlformats.org/drawingml/2006/main" xmlns:r="http://schemas.openxmlformats.org/officeDocument/2006/relationships" xmlns:p="http://schemas.openxmlformats.org/presentationml/2006/main">
  <p:tag name="TIMING" val="|13.6|24.8"/>
</p:tagLst>
</file>

<file path=ppt/tags/tag46.xml><?xml version="1.0" encoding="utf-8"?>
<p:tagLst xmlns:a="http://schemas.openxmlformats.org/drawingml/2006/main" xmlns:r="http://schemas.openxmlformats.org/officeDocument/2006/relationships" xmlns:p="http://schemas.openxmlformats.org/presentationml/2006/main">
  <p:tag name="TIMING" val="|18.5|8.1"/>
</p:tagLst>
</file>

<file path=ppt/tags/tag47.xml><?xml version="1.0" encoding="utf-8"?>
<p:tagLst xmlns:a="http://schemas.openxmlformats.org/drawingml/2006/main" xmlns:r="http://schemas.openxmlformats.org/officeDocument/2006/relationships" xmlns:p="http://schemas.openxmlformats.org/presentationml/2006/main">
  <p:tag name="TIMING" val="|7.1|24.3|13.6|11.7|5.2|8.7|3.2"/>
</p:tagLst>
</file>

<file path=ppt/tags/tag48.xml><?xml version="1.0" encoding="utf-8"?>
<p:tagLst xmlns:a="http://schemas.openxmlformats.org/drawingml/2006/main" xmlns:r="http://schemas.openxmlformats.org/officeDocument/2006/relationships" xmlns:p="http://schemas.openxmlformats.org/presentationml/2006/main">
  <p:tag name="TIMING" val="|1.5|11.5"/>
</p:tagLst>
</file>

<file path=ppt/tags/tag49.xml><?xml version="1.0" encoding="utf-8"?>
<p:tagLst xmlns:a="http://schemas.openxmlformats.org/drawingml/2006/main" xmlns:r="http://schemas.openxmlformats.org/officeDocument/2006/relationships" xmlns:p="http://schemas.openxmlformats.org/presentationml/2006/main">
  <p:tag name="TIMING" val="|3"/>
</p:tagLst>
</file>

<file path=ppt/tags/tag5.xml><?xml version="1.0" encoding="utf-8"?>
<p:tagLst xmlns:a="http://schemas.openxmlformats.org/drawingml/2006/main" xmlns:r="http://schemas.openxmlformats.org/officeDocument/2006/relationships" xmlns:p="http://schemas.openxmlformats.org/presentationml/2006/main">
  <p:tag name="TEXPOINT" val="template"/>
  <p:tag name="SOURCE" val="TPT1  equation B(c) = 1 - \prod_{s \in S_c} 1 - P(c | s \rightarrow c)  template TPT1  env TPENV3  fore 0  back 16777215  eqnno 1"/>
  <p:tag name="FILENAME" val="TP_tmp"/>
  <p:tag name="ORIGWIDTH" val="136"/>
  <p:tag name="PICTUREFILESIZE" val="10660"/>
</p:tagLst>
</file>

<file path=ppt/tags/tag50.xml><?xml version="1.0" encoding="utf-8"?>
<p:tagLst xmlns:a="http://schemas.openxmlformats.org/drawingml/2006/main" xmlns:r="http://schemas.openxmlformats.org/officeDocument/2006/relationships" xmlns:p="http://schemas.openxmlformats.org/presentationml/2006/main">
  <p:tag name="TIMING" val="|25.3|16.1|4.6|5|21.4|25.7|6.1"/>
</p:tagLst>
</file>

<file path=ppt/tags/tag51.xml><?xml version="1.0" encoding="utf-8"?>
<p:tagLst xmlns:a="http://schemas.openxmlformats.org/drawingml/2006/main" xmlns:r="http://schemas.openxmlformats.org/officeDocument/2006/relationships" xmlns:p="http://schemas.openxmlformats.org/presentationml/2006/main">
  <p:tag name="TIMING" val="|13.3|18.2"/>
</p:tagLst>
</file>

<file path=ppt/tags/tag52.xml><?xml version="1.0" encoding="utf-8"?>
<p:tagLst xmlns:a="http://schemas.openxmlformats.org/drawingml/2006/main" xmlns:r="http://schemas.openxmlformats.org/officeDocument/2006/relationships" xmlns:p="http://schemas.openxmlformats.org/presentationml/2006/main">
  <p:tag name="TIMING" val="|14.6|2.2|34.6"/>
</p:tagLst>
</file>

<file path=ppt/tags/tag6.xml><?xml version="1.0" encoding="utf-8"?>
<p:tagLst xmlns:a="http://schemas.openxmlformats.org/drawingml/2006/main" xmlns:r="http://schemas.openxmlformats.org/officeDocument/2006/relationships" xmlns:p="http://schemas.openxmlformats.org/presentationml/2006/main">
  <p:tag name="TEXPOINT" val="template"/>
  <p:tag name="SOURCE" val="TPT1  equation T^i(s) &amp;=&amp;\frac{\sum_{c \in C_s}B^{i-1}(c)}{|C_s|} \\&#10;B^i(c) &amp;=&amp; 1 - \prod_{s \in S_c}\left(1 - T^{i}(s)\right)  template TPT1  env TPENV3  fore 0  back 16777215  eqnno 1"/>
  <p:tag name="FILENAME" val="TP_tmp"/>
  <p:tag name="ORIGWIDTH" val="138"/>
  <p:tag name="PICTUREFILESIZE" val="21448"/>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T^i(s) &amp;=&amp; \log |C_s| \cdot \frac{\sum_{c \in C_s}B^{i-1}(c)}{|C_s|}\\&#10;B^i(c) &amp;=&amp; \sum_{s \in S_c}T^{i}(s)  template TPT1  env TPENV3  fore 0  back 16777215  eqnno 4"/>
  <p:tag name="FILENAME" val="TP_tmp"/>
  <p:tag name="ORIGWIDTH" val="158"/>
  <p:tag name="PICTUREFILESIZE" val="21236"/>
</p:tagLst>
</file>

<file path=ppt/tags/tag8.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G}(x) = x^g  template TPT1  env TPENV3  fore 0  back 16777215  eqnno 2"/>
  <p:tag name="FILENAME" val="TP_tmp"/>
  <p:tag name="ORIGWIDTH" val="45"/>
  <p:tag name="PICTUREFILESIZE" val="3564"/>
</p:tagLst>
</file>

<file path=ppt/tags/tag9.xml><?xml version="1.0" encoding="utf-8"?>
<p:tagLst xmlns:a="http://schemas.openxmlformats.org/drawingml/2006/main" xmlns:r="http://schemas.openxmlformats.org/officeDocument/2006/relationships" xmlns:p="http://schemas.openxmlformats.org/presentationml/2006/main">
  <p:tag name="TEXPOINT" val="template"/>
  <p:tag name="SOURCE" val="TPT1  equation T^i(s) &amp;=&amp; \sum_{c \in C_s}B^{i-1}(c) \cdot \frac{T^{i-1}(s)}{|C_s| \cdot \sum_{r \in S_c}\frac{T^{i-1}(r)}{|C_r|}} \\&#10;B^i(c) &amp;= &amp;\mathcal{G}\left(\sum_{s \in S_c}\frac{T^{i}(s)}{|C_s|}\right)  template TPT1  env TPENV3  fore 0  back 16777215  eqnno 1"/>
  <p:tag name="FILENAME" val="TP_tmp"/>
  <p:tag name="ORIGWIDTH" val="201"/>
  <p:tag name="PICTUREFILESIZE" val="34428"/>
</p:tagLst>
</file>

<file path=ppt/theme/theme1.xml><?xml version="1.0" encoding="utf-8"?>
<a:theme xmlns:a="http://schemas.openxmlformats.org/drawingml/2006/main" name="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50580</TotalTime>
  <Words>14081</Words>
  <Application>Microsoft Office PowerPoint</Application>
  <PresentationFormat>On-screen Show (4:3)</PresentationFormat>
  <Paragraphs>2978</Paragraphs>
  <Slides>235</Slides>
  <Notes>111</Notes>
  <HiddenSlides>4</HiddenSlides>
  <MMClips>0</MMClips>
  <ScaleCrop>false</ScaleCrop>
  <HeadingPairs>
    <vt:vector size="8" baseType="variant">
      <vt:variant>
        <vt:lpstr>Fonts Used</vt:lpstr>
      </vt:variant>
      <vt:variant>
        <vt:i4>32</vt:i4>
      </vt:variant>
      <vt:variant>
        <vt:lpstr>Theme</vt:lpstr>
      </vt:variant>
      <vt:variant>
        <vt:i4>1</vt:i4>
      </vt:variant>
      <vt:variant>
        <vt:lpstr>Embedded OLE Servers</vt:lpstr>
      </vt:variant>
      <vt:variant>
        <vt:i4>1</vt:i4>
      </vt:variant>
      <vt:variant>
        <vt:lpstr>Slide Titles</vt:lpstr>
      </vt:variant>
      <vt:variant>
        <vt:i4>235</vt:i4>
      </vt:variant>
    </vt:vector>
  </HeadingPairs>
  <TitlesOfParts>
    <vt:vector size="269" baseType="lpstr">
      <vt:lpstr>Arial</vt:lpstr>
      <vt:lpstr>Wingdings 3</vt:lpstr>
      <vt:lpstr>Times New Roman</vt:lpstr>
      <vt:lpstr>Blackadder ITC</vt:lpstr>
      <vt:lpstr>Calibri</vt:lpstr>
      <vt:lpstr>CMSY7</vt:lpstr>
      <vt:lpstr>CMR5</vt:lpstr>
      <vt:lpstr>Wingdings 2</vt:lpstr>
      <vt:lpstr>Tahoma</vt:lpstr>
      <vt:lpstr>Symbol</vt:lpstr>
      <vt:lpstr>CMSY5</vt:lpstr>
      <vt:lpstr>Bookman Old Style</vt:lpstr>
      <vt:lpstr>CMBX7</vt:lpstr>
      <vt:lpstr>Cambria Math</vt:lpstr>
      <vt:lpstr>CMR7</vt:lpstr>
      <vt:lpstr>Arial Unicode MS</vt:lpstr>
      <vt:lpstr>CMSY10ORIG</vt:lpstr>
      <vt:lpstr>Gill Sans MT</vt:lpstr>
      <vt:lpstr>CMMI10</vt:lpstr>
      <vt:lpstr>CMR10</vt:lpstr>
      <vt:lpstr>Wingdings</vt:lpstr>
      <vt:lpstr>cmsy10</vt:lpstr>
      <vt:lpstr>CMEX10</vt:lpstr>
      <vt:lpstr>宋体</vt:lpstr>
      <vt:lpstr>MS PGothic</vt:lpstr>
      <vt:lpstr>Lucida Sans</vt:lpstr>
      <vt:lpstr>CMMI5</vt:lpstr>
      <vt:lpstr>CMBX10</vt:lpstr>
      <vt:lpstr>Lucida Calligraphy</vt:lpstr>
      <vt:lpstr>(Body)</vt:lpstr>
      <vt:lpstr>Courier New</vt:lpstr>
      <vt:lpstr>CMMI7</vt:lpstr>
      <vt:lpstr>vasin_CCG</vt:lpstr>
      <vt:lpstr>Equation</vt:lpstr>
      <vt:lpstr>Information Trustworthiness AAAI 2013 Tutorial</vt:lpstr>
      <vt:lpstr>Knowing what to Believe </vt:lpstr>
      <vt:lpstr>Knowing what to Believe </vt:lpstr>
      <vt:lpstr>Example: Emergency Situations</vt:lpstr>
      <vt:lpstr>Many sources of information available</vt:lpstr>
      <vt:lpstr>Information can still be trustworthy</vt:lpstr>
      <vt:lpstr>Distributed Trust</vt:lpstr>
      <vt:lpstr>Medical Domain: Many support groups and medical forums</vt:lpstr>
      <vt:lpstr>Not so Easy</vt:lpstr>
      <vt:lpstr>Online (manual) fact verification sites</vt:lpstr>
      <vt:lpstr>Trustworthiness</vt:lpstr>
      <vt:lpstr>Research Questions</vt:lpstr>
      <vt:lpstr>1. Comprehensive Trust Metrics</vt:lpstr>
      <vt:lpstr>Example: Selecting a hotel</vt:lpstr>
      <vt:lpstr>2. Constrained Trustworthiness Models</vt:lpstr>
      <vt:lpstr>3. Incorporating Evidence for Claims </vt:lpstr>
      <vt:lpstr>4. Building ClaimVerifier</vt:lpstr>
      <vt:lpstr>Other Perspectives</vt:lpstr>
      <vt:lpstr>Summary of Introduction</vt:lpstr>
      <vt:lpstr>Components of Trustworthiness</vt:lpstr>
      <vt:lpstr>Outline</vt:lpstr>
      <vt:lpstr>Source-based Trustworthiness Models</vt:lpstr>
      <vt:lpstr>Components of Trustworthiness</vt:lpstr>
      <vt:lpstr>What can we do with sources alone?</vt:lpstr>
      <vt:lpstr>1. Identifying trustworthy websites</vt:lpstr>
      <vt:lpstr>“cure back pain”: Top 10 results</vt:lpstr>
      <vt:lpstr>Trustworthiness features</vt:lpstr>
      <vt:lpstr>Medical trustworthiness methodology</vt:lpstr>
      <vt:lpstr>Medical trustworthiness methodology (2)</vt:lpstr>
      <vt:lpstr>Use classifier to re-rank results</vt:lpstr>
      <vt:lpstr>2. Source reputation models</vt:lpstr>
      <vt:lpstr>Example: WikiTrust</vt:lpstr>
      <vt:lpstr>An Alert</vt:lpstr>
      <vt:lpstr>3. Link-based trust computation</vt:lpstr>
      <vt:lpstr>Hubs and Authorities (HITS)</vt:lpstr>
      <vt:lpstr>Page Rank</vt:lpstr>
      <vt:lpstr>PageRank example – Iteration 1</vt:lpstr>
      <vt:lpstr>PageRank example – Iteration 2</vt:lpstr>
      <vt:lpstr>PageRank example – Iteration 3</vt:lpstr>
      <vt:lpstr>PageRank example – Iteration 4</vt:lpstr>
      <vt:lpstr>Eventually…</vt:lpstr>
      <vt:lpstr>Topic-sensitive PageRank</vt:lpstr>
      <vt:lpstr>Semantics of Link Analysis</vt:lpstr>
      <vt:lpstr>Propagation of Trust and Distrust</vt:lpstr>
      <vt:lpstr>Propagation of Trust and Distrust (2)</vt:lpstr>
      <vt:lpstr>Summary</vt:lpstr>
      <vt:lpstr>Outline</vt:lpstr>
      <vt:lpstr>Basic Trustworthiness Frameworks: Fact-finding algorithms and simple probabilistic models</vt:lpstr>
      <vt:lpstr>Components of Trustworthiness</vt:lpstr>
      <vt:lpstr>Fact-Finders</vt:lpstr>
      <vt:lpstr>PowerPoint Presentation</vt:lpstr>
      <vt:lpstr>Fact-Finder Prediction</vt:lpstr>
      <vt:lpstr>Advantages of Fact-Finders</vt:lpstr>
      <vt:lpstr>Disadvantages of Fact-Finders</vt:lpstr>
      <vt:lpstr>Example: The Sums Fact-Finder</vt:lpstr>
      <vt:lpstr>Numerical Fact-Finding Example</vt:lpstr>
      <vt:lpstr>Numerical Fact-Finding Example</vt:lpstr>
      <vt:lpstr>Approach #1: Voting</vt:lpstr>
      <vt:lpstr>Sums at Iteration 0</vt:lpstr>
      <vt:lpstr>Sums at Iteration 1A</vt:lpstr>
      <vt:lpstr>Sums at Iteration 1B</vt:lpstr>
      <vt:lpstr>Sums at Iteration 2A</vt:lpstr>
      <vt:lpstr>Sums at Iteration 2B</vt:lpstr>
      <vt:lpstr>Sums at Iteration 3A</vt:lpstr>
      <vt:lpstr>Sums at Iteration 3B</vt:lpstr>
      <vt:lpstr>Results after Iteration 3</vt:lpstr>
      <vt:lpstr> Sums Pros and Cons</vt:lpstr>
      <vt:lpstr>Fact-finding algorithms</vt:lpstr>
      <vt:lpstr>TruthFinder</vt:lpstr>
      <vt:lpstr>TruthFinder</vt:lpstr>
      <vt:lpstr>TruthFinder Implication</vt:lpstr>
      <vt:lpstr>TruthFinder: Computation</vt:lpstr>
      <vt:lpstr>TruthFinder Pros and Cons</vt:lpstr>
      <vt:lpstr>AverageLog</vt:lpstr>
      <vt:lpstr>AverageLog Pros and Cons</vt:lpstr>
      <vt:lpstr>Investment</vt:lpstr>
      <vt:lpstr>Pooled Investment</vt:lpstr>
      <vt:lpstr>Investment and PooledInvestment Pros and Cons</vt:lpstr>
      <vt:lpstr>3-Estimates</vt:lpstr>
      <vt:lpstr>Evaluation (1)</vt:lpstr>
      <vt:lpstr>Evaluation (2)</vt:lpstr>
      <vt:lpstr>Population of Cities</vt:lpstr>
      <vt:lpstr>Book Authorship</vt:lpstr>
      <vt:lpstr>Stock Performance Prediction</vt:lpstr>
      <vt:lpstr>SCOTUS Prediction</vt:lpstr>
      <vt:lpstr>Average Performance Ratio vs. Voting</vt:lpstr>
      <vt:lpstr>Conclusion</vt:lpstr>
      <vt:lpstr>Basic Probabilistic Models</vt:lpstr>
      <vt:lpstr>Introduction</vt:lpstr>
      <vt:lpstr>1. On Truth Discovery and Local Sensing</vt:lpstr>
      <vt:lpstr>On Truth Discovery and Local Sensing</vt:lpstr>
      <vt:lpstr>  2. A Bayesian Approach to Discovering Truth from Conflicting Sources for Data Integration</vt:lpstr>
      <vt:lpstr>Example</vt:lpstr>
      <vt:lpstr>Generative Story</vt:lpstr>
      <vt:lpstr>Pros and Cons</vt:lpstr>
      <vt:lpstr>Experiments</vt:lpstr>
      <vt:lpstr>3. Estimating Real-valued Truth from Conflicting Sources</vt:lpstr>
      <vt:lpstr>Real-valued data is important</vt:lpstr>
      <vt:lpstr>Generative Story</vt:lpstr>
      <vt:lpstr>Pros and Cons</vt:lpstr>
      <vt:lpstr>Experiments</vt:lpstr>
      <vt:lpstr>Experiments: Effectiveness</vt:lpstr>
      <vt:lpstr>Conclusions</vt:lpstr>
      <vt:lpstr>Outline</vt:lpstr>
      <vt:lpstr>Outline</vt:lpstr>
      <vt:lpstr>Content-Driven Trust Propagation Framework</vt:lpstr>
      <vt:lpstr>Components of Trustworthiness</vt:lpstr>
      <vt:lpstr>Typical fact-finding is over structured data</vt:lpstr>
      <vt:lpstr>Incorporating Text in Trust Models</vt:lpstr>
      <vt:lpstr>Evidence-based Trust models</vt:lpstr>
      <vt:lpstr>Understanding model parameters</vt:lpstr>
      <vt:lpstr>Computing Trust scores</vt:lpstr>
      <vt:lpstr>Computing Trust scores</vt:lpstr>
      <vt:lpstr>Generality: Relationship to other models</vt:lpstr>
      <vt:lpstr>Finding relevant evidence passages</vt:lpstr>
      <vt:lpstr>Stage 1: Relation Retrieval</vt:lpstr>
      <vt:lpstr>Stage 2: Textual Entailment</vt:lpstr>
      <vt:lpstr>Textual Entailment in Search</vt:lpstr>
      <vt:lpstr>Application 1: News Trustworthiness</vt:lpstr>
      <vt:lpstr>Evidence corpus in News domain</vt:lpstr>
      <vt:lpstr>Using Trust model to boost retrieval</vt:lpstr>
      <vt:lpstr>Which news sources should you trust?</vt:lpstr>
      <vt:lpstr>Application 2: Medical treatment claims</vt:lpstr>
      <vt:lpstr>Treatment claims considered</vt:lpstr>
      <vt:lpstr>Are valid treatments ranked higher?</vt:lpstr>
      <vt:lpstr>Measuring site “trustworthiness”</vt:lpstr>
      <vt:lpstr>Over all six disease test sets</vt:lpstr>
      <vt:lpstr>Conclusion: Content-driven Trust models </vt:lpstr>
      <vt:lpstr>Generality: Relationship to other models</vt:lpstr>
      <vt:lpstr>Outline</vt:lpstr>
      <vt:lpstr>Informed Trustworthiness Models</vt:lpstr>
      <vt:lpstr>1. Generalized Fact-Finding</vt:lpstr>
      <vt:lpstr>Generalized Fact-Finding: Motivation</vt:lpstr>
      <vt:lpstr>President Obama’s Birthplace</vt:lpstr>
      <vt:lpstr>How to Do Better: Basic Idea</vt:lpstr>
      <vt:lpstr>Leveraging Additional Information</vt:lpstr>
      <vt:lpstr>Encoding the Information</vt:lpstr>
      <vt:lpstr> Calculating the Weight</vt:lpstr>
      <vt:lpstr>1. Information Extraction Uncertainty</vt:lpstr>
      <vt:lpstr>2. Source Uncertainty</vt:lpstr>
      <vt:lpstr>3. Claim Similarity</vt:lpstr>
      <vt:lpstr>3. Claim Similarity</vt:lpstr>
      <vt:lpstr>3. Claim Similarity</vt:lpstr>
      <vt:lpstr> 4. Encoding Source Attributes and Groups with Weights</vt:lpstr>
      <vt:lpstr> Generalizing Fact-Finding Algorithms to Weighted Graphs</vt:lpstr>
      <vt:lpstr>Group Membership and Attributes of the Sources</vt:lpstr>
      <vt:lpstr>K-Partite Fact-Finding</vt:lpstr>
      <vt:lpstr>Running Fact-Finders on K-Partite Graphs</vt:lpstr>
      <vt:lpstr>Experiments</vt:lpstr>
      <vt:lpstr>Groups</vt:lpstr>
      <vt:lpstr>Weight-Encoded Grouping: Wikipedia Populations</vt:lpstr>
      <vt:lpstr> Summary</vt:lpstr>
      <vt:lpstr>2. Constrained Fact-Finders</vt:lpstr>
      <vt:lpstr> Constrained Fact-Finding</vt:lpstr>
      <vt:lpstr> Types of Prior Knowledge</vt:lpstr>
      <vt:lpstr> Prior Knowledge and Subjectivity</vt:lpstr>
      <vt:lpstr>PowerPoint Presentation</vt:lpstr>
      <vt:lpstr>Enforcement Mechanism</vt:lpstr>
      <vt:lpstr> The Algorithm</vt:lpstr>
      <vt:lpstr> Experiments</vt:lpstr>
      <vt:lpstr> Population Infobox Dataset (1)</vt:lpstr>
      <vt:lpstr> Population Infobox Dataset (2)</vt:lpstr>
      <vt:lpstr> British vs. American Spelling (1)</vt:lpstr>
      <vt:lpstr> British vs. American Spelling (2)</vt:lpstr>
      <vt:lpstr> British vs. American Spelling (3)</vt:lpstr>
      <vt:lpstr> Summary</vt:lpstr>
      <vt:lpstr>Joint Approach: Constrained Generalized Fact-Finding</vt:lpstr>
      <vt:lpstr> Joint Framework</vt:lpstr>
      <vt:lpstr> Joint Framework Population Results</vt:lpstr>
      <vt:lpstr>3. Latent Credibility Analysis</vt:lpstr>
      <vt:lpstr>Latent Credibility Analysis</vt:lpstr>
      <vt:lpstr>SimpleLCA Model</vt:lpstr>
      <vt:lpstr>Additional Variables and Constants</vt:lpstr>
      <vt:lpstr>SimpleLCA Plate Diagram</vt:lpstr>
      <vt:lpstr>SimpleLCA Joint</vt:lpstr>
      <vt:lpstr>Computation</vt:lpstr>
      <vt:lpstr>Conditional Distribution over Claims</vt:lpstr>
      <vt:lpstr>MAP Approximation</vt:lpstr>
      <vt:lpstr>Example: SimpleLCA EM Updates</vt:lpstr>
      <vt:lpstr>Modularity and Extensibility</vt:lpstr>
      <vt:lpstr>Four Models</vt:lpstr>
      <vt:lpstr>PowerPoint Presentation</vt:lpstr>
      <vt:lpstr>SimpleLCA</vt:lpstr>
      <vt:lpstr>GuessLCA</vt:lpstr>
      <vt:lpstr>Guessing</vt:lpstr>
      <vt:lpstr>GuessLCA Pros/Cons</vt:lpstr>
      <vt:lpstr>MistakeLCA</vt:lpstr>
      <vt:lpstr>MistakeLCA</vt:lpstr>
      <vt:lpstr>LieLCA</vt:lpstr>
      <vt:lpstr>LieLCA</vt:lpstr>
      <vt:lpstr>Experiments</vt:lpstr>
      <vt:lpstr>Experiments</vt:lpstr>
      <vt:lpstr>Book Authorship</vt:lpstr>
      <vt:lpstr>Population of Cities</vt:lpstr>
      <vt:lpstr>Stock Performance Prediction</vt:lpstr>
      <vt:lpstr>SCOTUS Prediction</vt:lpstr>
      <vt:lpstr>Summary</vt:lpstr>
      <vt:lpstr> Conclusion</vt:lpstr>
      <vt:lpstr>Outline</vt:lpstr>
      <vt:lpstr>Perception and presentation of trustworthiness</vt:lpstr>
      <vt:lpstr>Components of Trustworthiness</vt:lpstr>
      <vt:lpstr> Comprehensive Trust Metrics</vt:lpstr>
      <vt:lpstr> Accuracy is Misleading</vt:lpstr>
      <vt:lpstr> Additional Trust Metrics</vt:lpstr>
      <vt:lpstr> Benefits</vt:lpstr>
      <vt:lpstr> Truthfulness Metric</vt:lpstr>
      <vt:lpstr> Completeness Metric</vt:lpstr>
      <vt:lpstr> Bias Metric</vt:lpstr>
      <vt:lpstr> Calculating the Bias Metric</vt:lpstr>
      <vt:lpstr> Pilot Study</vt:lpstr>
      <vt:lpstr> Study: Truthfulness</vt:lpstr>
      <vt:lpstr> Study: Completeness</vt:lpstr>
      <vt:lpstr> Study: Bias</vt:lpstr>
      <vt:lpstr> What Do Users Prefer?</vt:lpstr>
      <vt:lpstr> Comprehensive Trust Metrics Summary</vt:lpstr>
      <vt:lpstr>BiasTrust: Understanding how users perceive information</vt:lpstr>
      <vt:lpstr>Milk is good for humans… or is it?</vt:lpstr>
      <vt:lpstr>Every coin has two sides</vt:lpstr>
      <vt:lpstr>Presenting information to biased users</vt:lpstr>
      <vt:lpstr>BiasTrust: User study task setup</vt:lpstr>
      <vt:lpstr>Many “controversial” topics</vt:lpstr>
      <vt:lpstr>Factors studied in the user study</vt:lpstr>
      <vt:lpstr>Factors studied in the user study (2)</vt:lpstr>
      <vt:lpstr>Interface variants</vt:lpstr>
      <vt:lpstr>User interaction workflow</vt:lpstr>
      <vt:lpstr>User study details</vt:lpstr>
      <vt:lpstr>Contrastive display encourages reading</vt:lpstr>
      <vt:lpstr>Readership higher for expert documents</vt:lpstr>
      <vt:lpstr>Interface had positive impact on learning</vt:lpstr>
      <vt:lpstr>Additional findings</vt:lpstr>
      <vt:lpstr>Summary: Helping users verify claims</vt:lpstr>
      <vt:lpstr>Conclusion</vt:lpstr>
      <vt:lpstr>Knowing what to Believe </vt:lpstr>
      <vt:lpstr>Topics Addressed</vt:lpstr>
      <vt:lpstr>Research Questions</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CCMs</dc:title>
  <dc:subject>Talk at CMU, April 2010</dc:subject>
  <dc:creator>V.G.Vinod Vydiswaran</dc:creator>
  <cp:lastModifiedBy>Roth, Dan</cp:lastModifiedBy>
  <cp:revision>1486</cp:revision>
  <dcterms:created xsi:type="dcterms:W3CDTF">2004-04-28T22:21:11Z</dcterms:created>
  <dcterms:modified xsi:type="dcterms:W3CDTF">2013-07-15T15:47:37Z</dcterms:modified>
</cp:coreProperties>
</file>