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9" r:id="rId4"/>
    <p:sldId id="262" r:id="rId5"/>
    <p:sldId id="264" r:id="rId6"/>
    <p:sldId id="265" r:id="rId7"/>
    <p:sldId id="258" r:id="rId8"/>
    <p:sldId id="267" r:id="rId9"/>
    <p:sldId id="269" r:id="rId10"/>
    <p:sldId id="270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60" r:id="rId21"/>
    <p:sldId id="271" r:id="rId22"/>
    <p:sldId id="281" r:id="rId23"/>
    <p:sldId id="282" r:id="rId24"/>
    <p:sldId id="283" r:id="rId25"/>
    <p:sldId id="284" r:id="rId26"/>
    <p:sldId id="261" r:id="rId27"/>
    <p:sldId id="285" r:id="rId28"/>
    <p:sldId id="286" r:id="rId29"/>
    <p:sldId id="287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09" autoAdjust="0"/>
  </p:normalViewPr>
  <p:slideViewPr>
    <p:cSldViewPr>
      <p:cViewPr varScale="1">
        <p:scale>
          <a:sx n="111" d="100"/>
          <a:sy n="111" d="100"/>
        </p:scale>
        <p:origin x="-8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DDE3DE-427C-4EB8-AA98-92C5C651D8AA}" type="datetimeFigureOut">
              <a:rPr lang="en-US" smtClean="0"/>
              <a:pPr/>
              <a:t>12/3/2011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B4E80-EA9B-4AA3-AA98-25BF893DC5D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75B874-A39D-4DBE-8A52-3661DA5D32CA}" type="datetimeFigureOut">
              <a:rPr lang="en-US" smtClean="0"/>
              <a:pPr/>
              <a:t>12/3/2011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CIS 110 (11fa) - University of Pennsylvania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A3C901-4CBD-4A6F-92EE-47B32723C5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Lecture &lt;#&gt;</a:t>
            </a:r>
          </a:p>
          <a:p>
            <a:r>
              <a:rPr lang="en-US" dirty="0" smtClean="0"/>
              <a:t>&lt;Title&gt;</a:t>
            </a:r>
          </a:p>
          <a:p>
            <a:r>
              <a:rPr lang="en-US" dirty="0" smtClean="0"/>
              <a:t>(</a:t>
            </a:r>
            <a:r>
              <a:rPr lang="en-US" dirty="0" smtClean="0">
                <a:latin typeface="+mn-lt"/>
                <a:cs typeface="Calibri"/>
              </a:rPr>
              <a:t>§ &lt;Readings&gt;)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None/>
              <a:defRPr sz="1800" baseline="0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CIS 110 (11fa) - University of Pennsylvania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8229599" cy="4800599"/>
          </a:xfrm>
        </p:spPr>
        <p:txBody>
          <a:bodyPr anchor="ctr">
            <a:normAutofit/>
          </a:bodyPr>
          <a:lstStyle>
            <a:lvl1pPr marL="0" indent="0" algn="ctr">
              <a:buNone/>
              <a:defRPr sz="4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3"/>
          </p:nvPr>
        </p:nvSpPr>
        <p:spPr>
          <a:xfrm>
            <a:off x="457200" y="5410200"/>
            <a:ext cx="8229600" cy="838199"/>
          </a:xfrm>
        </p:spPr>
        <p:txBody>
          <a:bodyPr anchor="ctr">
            <a:normAutofit/>
          </a:bodyPr>
          <a:lstStyle>
            <a:lvl1pPr marL="0" indent="0" algn="r">
              <a:buNone/>
              <a:defRPr sz="3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1A3F33-2307-4CAC-B0D8-E7A9BBDD133A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CIS 110 (11fa) - University of Pennsylvania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1D58F-B414-42D1-A548-AD414A599B1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CIS 110: Introduction to computer programming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25</a:t>
            </a:r>
          </a:p>
          <a:p>
            <a:r>
              <a:rPr lang="en-US" dirty="0" smtClean="0"/>
              <a:t>Inheritance and polymorphism</a:t>
            </a:r>
          </a:p>
          <a:p>
            <a:r>
              <a:rPr lang="en-US" dirty="0" smtClean="0"/>
              <a:t>(</a:t>
            </a:r>
            <a:r>
              <a:rPr lang="en-US" dirty="0" smtClean="0">
                <a:cs typeface="Calibri"/>
              </a:rPr>
              <a:t>§ 9)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51F3B-4105-B64A-9387-120BB7B3048B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Inheritance of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90800"/>
            <a:ext cx="6324600" cy="3581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We say that</a:t>
            </a:r>
          </a:p>
          <a:p>
            <a:pPr lvl="1"/>
            <a:r>
              <a:rPr lang="en-US" dirty="0" smtClean="0"/>
              <a:t>Student </a:t>
            </a:r>
            <a:r>
              <a:rPr lang="en-US" i="1" dirty="0" smtClean="0"/>
              <a:t>extends</a:t>
            </a:r>
            <a:r>
              <a:rPr lang="en-US" dirty="0" smtClean="0"/>
              <a:t> Employee.</a:t>
            </a:r>
          </a:p>
          <a:p>
            <a:pPr lvl="1"/>
            <a:r>
              <a:rPr lang="en-US" dirty="0" smtClean="0"/>
              <a:t>Student</a:t>
            </a:r>
            <a:r>
              <a:rPr lang="en-US" i="1" dirty="0" smtClean="0"/>
              <a:t> inherits</a:t>
            </a:r>
            <a:r>
              <a:rPr lang="en-US" dirty="0" smtClean="0"/>
              <a:t> Employee.</a:t>
            </a:r>
          </a:p>
          <a:p>
            <a:pPr lvl="1"/>
            <a:r>
              <a:rPr lang="en-US" dirty="0" smtClean="0"/>
              <a:t>Student </a:t>
            </a:r>
            <a:r>
              <a:rPr lang="en-US" i="1" dirty="0" smtClean="0"/>
              <a:t>derives from</a:t>
            </a:r>
            <a:r>
              <a:rPr lang="en-US" dirty="0" smtClean="0"/>
              <a:t> Employee.</a:t>
            </a:r>
          </a:p>
          <a:p>
            <a:pPr lvl="1"/>
            <a:r>
              <a:rPr lang="en-US" dirty="0" smtClean="0"/>
              <a:t>Student is a </a:t>
            </a:r>
            <a:r>
              <a:rPr lang="en-US" i="1" dirty="0" smtClean="0"/>
              <a:t>subclass</a:t>
            </a:r>
            <a:r>
              <a:rPr lang="en-US" dirty="0" smtClean="0"/>
              <a:t> of Employee.</a:t>
            </a:r>
          </a:p>
          <a:p>
            <a:pPr lvl="1"/>
            <a:r>
              <a:rPr lang="en-US" dirty="0" smtClean="0"/>
              <a:t>Employee is the </a:t>
            </a:r>
            <a:r>
              <a:rPr lang="en-US" i="1" dirty="0" err="1" smtClean="0"/>
              <a:t>superclass</a:t>
            </a:r>
            <a:r>
              <a:rPr lang="en-US" dirty="0" smtClean="0"/>
              <a:t> of Student.</a:t>
            </a:r>
          </a:p>
          <a:p>
            <a:pPr lvl="1"/>
            <a:r>
              <a:rPr lang="en-US" dirty="0" smtClean="0"/>
              <a:t>Employee is the </a:t>
            </a:r>
            <a:r>
              <a:rPr lang="en-US" i="1" dirty="0" smtClean="0"/>
              <a:t>parent class</a:t>
            </a:r>
            <a:r>
              <a:rPr lang="en-US" dirty="0" smtClean="0"/>
              <a:t> of Student.</a:t>
            </a:r>
          </a:p>
          <a:p>
            <a:pPr lvl="1"/>
            <a:r>
              <a:rPr lang="en-US" u="sng" dirty="0" smtClean="0"/>
              <a:t>Student is-a Employee.</a:t>
            </a:r>
            <a:endParaRPr lang="en-US" u="sng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12/4/2011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17526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 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/* ... */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b="1" dirty="0" smtClean="0">
              <a:solidFill>
                <a:srgbClr val="7F0055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Student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  <a:r>
              <a:rPr lang="en-US" dirty="0" smtClean="0">
                <a:latin typeface="Consolas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/* ... */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}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315200" y="31242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7315200" y="43434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0"/>
            <a:endCxn id="8" idx="2"/>
          </p:cNvCxnSpPr>
          <p:nvPr/>
        </p:nvCxnSpPr>
        <p:spPr>
          <a:xfrm flipV="1">
            <a:off x="7924800" y="3733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315200" y="51054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Inheritance hierarchy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onto the Student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28495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We can call four methods on a Student object.</a:t>
            </a:r>
          </a:p>
          <a:p>
            <a:pPr lvl="1"/>
            <a:r>
              <a:rPr lang="en-US" dirty="0" smtClean="0"/>
              <a:t>Two from Employee (</a:t>
            </a:r>
            <a:r>
              <a:rPr lang="en-US" dirty="0" err="1" smtClean="0"/>
              <a:t>getUsername</a:t>
            </a:r>
            <a:r>
              <a:rPr lang="en-US" dirty="0" smtClean="0"/>
              <a:t>(), </a:t>
            </a:r>
            <a:r>
              <a:rPr lang="en-US" dirty="0" err="1" smtClean="0"/>
              <a:t>getAge</a:t>
            </a:r>
            <a:r>
              <a:rPr lang="en-US" dirty="0" smtClean="0"/>
              <a:t>()).</a:t>
            </a:r>
          </a:p>
          <a:p>
            <a:pPr lvl="1"/>
            <a:r>
              <a:rPr lang="en-US" dirty="0" smtClean="0"/>
              <a:t>Two from Student (</a:t>
            </a:r>
            <a:r>
              <a:rPr lang="en-US" dirty="0" err="1" smtClean="0"/>
              <a:t>getGPA</a:t>
            </a:r>
            <a:r>
              <a:rPr lang="en-US" dirty="0" smtClean="0"/>
              <a:t>(), </a:t>
            </a:r>
            <a:r>
              <a:rPr lang="en-US" dirty="0" err="1" smtClean="0"/>
              <a:t>getStatus</a:t>
            </a:r>
            <a:r>
              <a:rPr lang="en-US" dirty="0" smtClean="0"/>
              <a:t>()).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Inheritance allows for </a:t>
            </a:r>
            <a:r>
              <a:rPr lang="en-US" i="1" dirty="0" smtClean="0"/>
              <a:t>code sharing</a:t>
            </a:r>
            <a:r>
              <a:rPr lang="en-US" dirty="0" smtClean="0"/>
              <a:t> between classes.</a:t>
            </a:r>
          </a:p>
          <a:p>
            <a:pPr lvl="1"/>
            <a:r>
              <a:rPr lang="en-US" dirty="0" smtClean="0"/>
              <a:t>Only one of the benefits!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1600201"/>
            <a:ext cx="82296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public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class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Student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extends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Employee {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onsolas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 public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double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getGPA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()  {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return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4.0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;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 public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String </a:t>
            </a: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getStatus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() {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7F0055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return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C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"Junior"</a:t>
            </a: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; }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onsolas"/>
                <a:ea typeface="+mn-ea"/>
                <a:cs typeface="+mn-cs"/>
              </a:rPr>
              <a:t>}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Inheriting state as well as behavior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1"/>
            <a:ext cx="8229600" cy="609600"/>
          </a:xfrm>
        </p:spPr>
        <p:txBody>
          <a:bodyPr/>
          <a:lstStyle/>
          <a:p>
            <a:r>
              <a:rPr lang="en-US" dirty="0" smtClean="0"/>
              <a:t>Let's add state back into the classes: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0" y="2743200"/>
            <a:ext cx="4419600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Employee(String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username,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          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age)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= username;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= age;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getUsername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username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}</a:t>
            </a:r>
            <a:endParaRPr lang="en-US" sz="1600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sz="1600" dirty="0"/>
          </a:p>
        </p:txBody>
      </p:sp>
      <p:sp>
        <p:nvSpPr>
          <p:cNvPr id="9" name="TextBox 8"/>
          <p:cNvSpPr txBox="1"/>
          <p:nvPr/>
        </p:nvSpPr>
        <p:spPr bwMode="white">
          <a:xfrm>
            <a:off x="4419600" y="2743200"/>
            <a:ext cx="4724400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Student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sz="1600" dirty="0" smtClean="0">
              <a:latin typeface="Consolas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Student(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,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             String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status)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= status;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getStatus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}</a:t>
            </a:r>
            <a:endParaRPr lang="en-US" sz="1600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  <p:sp>
        <p:nvSpPr>
          <p:cNvPr id="11" name="Rectangle 10"/>
          <p:cNvSpPr/>
          <p:nvPr/>
        </p:nvSpPr>
        <p:spPr>
          <a:xfrm>
            <a:off x="685800" y="5715000"/>
            <a:ext cx="35814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BAD!! DOES NOT COMPILE!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up your </a:t>
            </a:r>
            <a:r>
              <a:rPr lang="en-US" dirty="0" err="1" smtClean="0"/>
              <a:t>superclass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401763"/>
          </a:xfrm>
        </p:spPr>
        <p:txBody>
          <a:bodyPr/>
          <a:lstStyle/>
          <a:p>
            <a:r>
              <a:rPr lang="en-US" dirty="0" smtClean="0"/>
              <a:t>We "set up our parent" by calling its constructor with super(…).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57200" y="1676400"/>
            <a:ext cx="82296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Student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Student(String username,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age,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, String status) {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sz="1600" b="1" u="sng" dirty="0" smtClean="0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sz="1600" b="1" u="sng" dirty="0" smtClean="0">
                <a:solidFill>
                  <a:srgbClr val="000000"/>
                </a:solidFill>
                <a:latin typeface="Consolas"/>
              </a:rPr>
              <a:t>(username</a:t>
            </a:r>
            <a:r>
              <a:rPr lang="en-US" sz="1600" b="1" u="sng" dirty="0" smtClean="0">
                <a:solidFill>
                  <a:srgbClr val="000000"/>
                </a:solidFill>
                <a:latin typeface="Consolas"/>
              </a:rPr>
              <a:t>, age);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this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sz="1600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= status;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sz="1600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 {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err="1" smtClean="0">
                <a:solidFill>
                  <a:srgbClr val="0000C0"/>
                </a:solidFill>
                <a:latin typeface="Consolas"/>
              </a:rPr>
              <a:t>gpa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600" b="1" dirty="0" err="1" smtClean="0">
                <a:solidFill>
                  <a:srgbClr val="000000"/>
                </a:solidFill>
                <a:latin typeface="Consolas"/>
              </a:rPr>
              <a:t>getStatus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sz="1600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600" b="1" dirty="0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sz="1600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inherited members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2999"/>
          </a:xfrm>
        </p:spPr>
        <p:txBody>
          <a:bodyPr>
            <a:normAutofit/>
          </a:bodyPr>
          <a:lstStyle/>
          <a:p>
            <a:r>
              <a:rPr lang="en-US" dirty="0" smtClean="0"/>
              <a:t>Say I want to allow students to change their age (but not faculty).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295400" y="2743200"/>
            <a:ext cx="647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Student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dirty="0" smtClean="0">
              <a:latin typeface="Consolas"/>
            </a:endParaRP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...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setAge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age) {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= age;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038600" y="4038600"/>
            <a:ext cx="3581400" cy="6096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BAD!! DOES NOT COMPILE!</a:t>
            </a:r>
            <a:endParaRPr lang="en-US" sz="2400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57200" y="4876800"/>
            <a:ext cx="8229600" cy="1219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dirty="0" smtClean="0"/>
              <a:t>Employee's age field is marked private and thus is not visible from Student.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protected modifier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1676399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public</a:t>
            </a:r>
            <a:r>
              <a:rPr lang="en-US" dirty="0" smtClean="0"/>
              <a:t> = visible to everyone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private</a:t>
            </a:r>
            <a:r>
              <a:rPr lang="en-US" dirty="0" smtClean="0"/>
              <a:t> = visible to only me (the class)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protected</a:t>
            </a:r>
            <a:r>
              <a:rPr lang="en-US" dirty="0" smtClean="0"/>
              <a:t> = visible to me + all my subclasses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971800" y="3581400"/>
            <a:ext cx="31242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...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protected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457200" y="51054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Allows flexibility at the cost of encapsulation…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Overriding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811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Say we want to </a:t>
            </a:r>
            <a:r>
              <a:rPr lang="en-US" dirty="0" err="1" smtClean="0"/>
              <a:t>prepend</a:t>
            </a:r>
            <a:r>
              <a:rPr lang="en-US" dirty="0" smtClean="0"/>
              <a:t> the username with the status of the student.</a:t>
            </a:r>
          </a:p>
          <a:p>
            <a:r>
              <a:rPr lang="en-US" dirty="0" smtClean="0"/>
              <a:t>Solution: let's </a:t>
            </a:r>
            <a:r>
              <a:rPr lang="en-US" i="1" dirty="0" smtClean="0"/>
              <a:t>override</a:t>
            </a:r>
            <a:r>
              <a:rPr lang="en-US" dirty="0" smtClean="0"/>
              <a:t> the behavior of </a:t>
            </a:r>
            <a:r>
              <a:rPr lang="en-US" dirty="0" err="1" smtClean="0"/>
              <a:t>getUsername</a:t>
            </a:r>
            <a:r>
              <a:rPr lang="en-US" dirty="0" smtClean="0"/>
              <a:t> in Student.</a:t>
            </a:r>
            <a:endParaRPr lang="en-US" i="1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0" y="38100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...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protected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5181600"/>
            <a:ext cx="838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Student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...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":"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Invoking </a:t>
            </a:r>
            <a:r>
              <a:rPr lang="en-US" dirty="0" err="1" smtClean="0"/>
              <a:t>superclass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9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However, say we don't want to expose write access to username to Student.</a:t>
            </a:r>
          </a:p>
          <a:p>
            <a:r>
              <a:rPr lang="en-US" dirty="0" smtClean="0"/>
              <a:t>Instead, let's invoke Employee's </a:t>
            </a:r>
            <a:r>
              <a:rPr lang="en-US" dirty="0" err="1" smtClean="0"/>
              <a:t>getUsername</a:t>
            </a:r>
            <a:r>
              <a:rPr lang="en-US" dirty="0" smtClean="0"/>
              <a:t> </a:t>
            </a:r>
            <a:r>
              <a:rPr lang="en-US" dirty="0" smtClean="0"/>
              <a:t>method directly instead of making username protected!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320040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...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4648200"/>
            <a:ext cx="6248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Student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...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latin typeface="Consolas"/>
              </a:rPr>
              <a:t>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super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.getUsername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+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":"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019800" y="3733800"/>
            <a:ext cx="2667000" cy="1200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400" dirty="0" smtClean="0"/>
              <a:t>"super" = invoke my parent's version of this method.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Object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Object is the ultimate </a:t>
            </a:r>
            <a:r>
              <a:rPr lang="en-US" dirty="0" err="1" smtClean="0"/>
              <a:t>superclass</a:t>
            </a:r>
            <a:r>
              <a:rPr lang="en-US" dirty="0" smtClean="0"/>
              <a:t> for all other Java classes.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962400" y="43434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962400" y="55626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Student</a:t>
            </a:r>
            <a:endParaRPr lang="en-US" dirty="0"/>
          </a:p>
        </p:txBody>
      </p:sp>
      <p:cxnSp>
        <p:nvCxnSpPr>
          <p:cNvPr id="9" name="Straight Arrow Connector 8"/>
          <p:cNvCxnSpPr>
            <a:stCxn id="8" idx="0"/>
            <a:endCxn id="7" idx="2"/>
          </p:cNvCxnSpPr>
          <p:nvPr/>
        </p:nvCxnSpPr>
        <p:spPr>
          <a:xfrm flipV="1">
            <a:off x="4572000" y="49530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3962400" y="31242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Object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7" idx="0"/>
            <a:endCxn id="10" idx="2"/>
          </p:cNvCxnSpPr>
          <p:nvPr/>
        </p:nvCxnSpPr>
        <p:spPr>
          <a:xfrm flipV="1">
            <a:off x="4572000" y="37338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990600" y="39624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String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0"/>
            <a:endCxn id="10" idx="1"/>
          </p:cNvCxnSpPr>
          <p:nvPr/>
        </p:nvCxnSpPr>
        <p:spPr>
          <a:xfrm flipV="1">
            <a:off x="1600200" y="3429000"/>
            <a:ext cx="23622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934200" y="39624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Scanner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9" idx="0"/>
            <a:endCxn id="10" idx="3"/>
          </p:cNvCxnSpPr>
          <p:nvPr/>
        </p:nvCxnSpPr>
        <p:spPr>
          <a:xfrm flipH="1" flipV="1">
            <a:off x="5181600" y="3429000"/>
            <a:ext cx="2362200" cy="533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36" idx="0"/>
            <a:endCxn id="10" idx="1"/>
          </p:cNvCxnSpPr>
          <p:nvPr/>
        </p:nvCxnSpPr>
        <p:spPr>
          <a:xfrm flipV="1">
            <a:off x="2743200" y="3429000"/>
            <a:ext cx="1219200" cy="1524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38" idx="0"/>
            <a:endCxn id="10" idx="3"/>
          </p:cNvCxnSpPr>
          <p:nvPr/>
        </p:nvCxnSpPr>
        <p:spPr>
          <a:xfrm flipH="1" flipV="1">
            <a:off x="5181600" y="3429000"/>
            <a:ext cx="1143000" cy="1524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590800" y="4953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6172200" y="4953000"/>
            <a:ext cx="30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Important methods of the object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239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1800" b="1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800" b="1" dirty="0" smtClean="0">
                <a:solidFill>
                  <a:srgbClr val="3F7F5F"/>
                </a:solidFill>
                <a:latin typeface="Consolas"/>
              </a:rPr>
              <a:t>Returns the String representation of this object</a:t>
            </a:r>
            <a:endParaRPr lang="en-US" sz="1800" b="1" dirty="0" smtClean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sz="1800" b="1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sz="1800" b="1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sz="1800" b="1" dirty="0" smtClean="0">
              <a:solidFill>
                <a:srgbClr val="000000"/>
              </a:solidFill>
              <a:latin typeface="Consolas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3F7F5F"/>
                </a:solidFill>
                <a:latin typeface="Consolas"/>
              </a:rPr>
              <a:t>// </a:t>
            </a:r>
            <a:r>
              <a:rPr lang="en-US" sz="1800" b="1" dirty="0" smtClean="0">
                <a:solidFill>
                  <a:srgbClr val="3F7F5F"/>
                </a:solidFill>
                <a:latin typeface="Consolas"/>
              </a:rPr>
              <a:t>Returns true if this object is equal to other</a:t>
            </a:r>
            <a:endParaRPr lang="en-US" sz="1800" b="1" dirty="0" smtClean="0">
              <a:solidFill>
                <a:srgbClr val="7F0055"/>
              </a:solidFill>
              <a:latin typeface="Consolas"/>
            </a:endParaRPr>
          </a:p>
          <a:p>
            <a:pPr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b="1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sz="1800" b="1" dirty="0" smtClean="0">
                <a:solidFill>
                  <a:srgbClr val="000000"/>
                </a:solidFill>
                <a:latin typeface="Consolas"/>
              </a:rPr>
              <a:t> equals(Object other);</a:t>
            </a:r>
            <a:endParaRPr lang="en-US" sz="18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457200" y="3276600"/>
            <a:ext cx="5638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boolean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equals(Object other)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if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(other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instanceof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Employee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e = (Employee) other;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.equals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e.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) &amp;&amp;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}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else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false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638800" y="5105400"/>
            <a:ext cx="32004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latin typeface="Consolas" pitchFamily="49" charset="0"/>
                <a:cs typeface="Consolas" pitchFamily="49" charset="0"/>
              </a:rPr>
              <a:t>instanceof</a:t>
            </a:r>
            <a:r>
              <a:rPr lang="en-US" dirty="0" smtClean="0"/>
              <a:t> = binary operator that is true if other is the same class or a subclass of Employee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</a:p>
          <a:p>
            <a:r>
              <a:rPr lang="en-US" dirty="0" smtClean="0"/>
              <a:t>Polymorphism</a:t>
            </a:r>
          </a:p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Student is-a Employee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Student extends from Employee, we say Student </a:t>
            </a:r>
            <a:r>
              <a:rPr lang="en-US" b="1" dirty="0" smtClean="0"/>
              <a:t>is-a</a:t>
            </a:r>
            <a:r>
              <a:rPr lang="en-US" dirty="0" smtClean="0"/>
              <a:t> employee:</a:t>
            </a:r>
          </a:p>
          <a:p>
            <a:pPr lvl="1"/>
            <a:r>
              <a:rPr lang="en-US" dirty="0" smtClean="0"/>
              <a:t>Student is a specialization of Employee.</a:t>
            </a:r>
          </a:p>
          <a:p>
            <a:pPr lvl="2"/>
            <a:r>
              <a:rPr lang="en-US" dirty="0" smtClean="0"/>
              <a:t>Student has all the behavior and potentially more</a:t>
            </a:r>
            <a:r>
              <a:rPr lang="en-US" dirty="0" smtClean="0"/>
              <a:t>!</a:t>
            </a:r>
          </a:p>
          <a:p>
            <a:pPr lvl="1"/>
            <a:r>
              <a:rPr lang="en-US" b="1" dirty="0" smtClean="0"/>
              <a:t>Student has all of the functionality of Employee.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1430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Because a Student is-a Employee, this works!</a:t>
            </a:r>
          </a:p>
          <a:p>
            <a:pPr lvl="1"/>
            <a:r>
              <a:rPr lang="en-US" dirty="0" smtClean="0"/>
              <a:t>Polymorphism: "many forms", the same code can be used with many types.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57400" y="29718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Employee </a:t>
            </a: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e = </a:t>
            </a:r>
            <a:r>
              <a:rPr lang="en-US" sz="2400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Student(...);</a:t>
            </a:r>
            <a:endParaRPr lang="en-US" sz="240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457200" y="49530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Intuition: Student does everything Employee can do (by virtue of 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cs typeface="Consolas" pitchFamily="49" charset="0"/>
              </a:rPr>
              <a:t>extends</a:t>
            </a: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n-ea"/>
                <a:cs typeface="+mn-cs"/>
              </a:rPr>
              <a:t>) so we can use a Student where ever an Employee is expected.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10" name="Rectangular Callout 9"/>
          <p:cNvSpPr/>
          <p:nvPr/>
        </p:nvSpPr>
        <p:spPr>
          <a:xfrm>
            <a:off x="1447800" y="3733800"/>
            <a:ext cx="2133600" cy="990600"/>
          </a:xfrm>
          <a:prstGeom prst="wedgeRectCallout">
            <a:avLst>
              <a:gd name="adj1" fmla="val 19972"/>
              <a:gd name="adj2" fmla="val -784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</a:t>
            </a:r>
            <a:r>
              <a:rPr lang="en-US" i="1" dirty="0" smtClean="0"/>
              <a:t>static type</a:t>
            </a:r>
            <a:r>
              <a:rPr lang="en-US" dirty="0" smtClean="0"/>
              <a:t> of e, i.e., the type e is declared with</a:t>
            </a:r>
            <a:endParaRPr lang="en-US" dirty="0"/>
          </a:p>
        </p:txBody>
      </p:sp>
      <p:sp>
        <p:nvSpPr>
          <p:cNvPr id="11" name="Rectangular Callout 10"/>
          <p:cNvSpPr/>
          <p:nvPr/>
        </p:nvSpPr>
        <p:spPr>
          <a:xfrm>
            <a:off x="4724400" y="3733800"/>
            <a:ext cx="2514600" cy="990600"/>
          </a:xfrm>
          <a:prstGeom prst="wedgeRectCallout">
            <a:avLst>
              <a:gd name="adj1" fmla="val -20882"/>
              <a:gd name="adj2" fmla="val -7840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The </a:t>
            </a:r>
            <a:r>
              <a:rPr lang="en-US" i="1" dirty="0" smtClean="0"/>
              <a:t>dynamic type</a:t>
            </a:r>
            <a:r>
              <a:rPr lang="en-US" dirty="0" smtClean="0"/>
              <a:t> of e, i.e., the actual type of the object.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calls and polymorphism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800"/>
          </a:xfrm>
        </p:spPr>
        <p:txBody>
          <a:bodyPr>
            <a:normAutofit/>
          </a:bodyPr>
          <a:lstStyle/>
          <a:p>
            <a:r>
              <a:rPr lang="en-US" dirty="0" smtClean="0"/>
              <a:t>What gets returned for these method calls?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4800600" y="2286000"/>
            <a:ext cx="38862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Student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"Student: 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+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57200" y="2286000"/>
            <a:ext cx="3810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toString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"Employee: 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+</a:t>
            </a:r>
          </a:p>
          <a:p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        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533400" y="4495800"/>
            <a:ext cx="4419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Employee e1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Employee(...);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Student s1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Student(...);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Employee e2 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Employee(...);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e1.toString();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1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.toString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e2.toString();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105400" y="533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A00FF"/>
                </a:solidFill>
                <a:latin typeface="Consolas"/>
              </a:rPr>
              <a:t>"Employee: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..."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05400" y="56388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A00FF"/>
                </a:solidFill>
                <a:latin typeface="Consolas"/>
              </a:rPr>
              <a:t>"Student: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..."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105400" y="59436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A00FF"/>
                </a:solidFill>
                <a:latin typeface="Consolas"/>
              </a:rPr>
              <a:t>"Student: ..."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dispatch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590800"/>
          </a:xfrm>
        </p:spPr>
        <p:txBody>
          <a:bodyPr/>
          <a:lstStyle/>
          <a:p>
            <a:r>
              <a:rPr lang="en-US" dirty="0" smtClean="0"/>
              <a:t>When resolving a method call, we start with the </a:t>
            </a:r>
            <a:r>
              <a:rPr lang="en-US" i="1" dirty="0" smtClean="0"/>
              <a:t>dynamic</a:t>
            </a:r>
            <a:r>
              <a:rPr lang="en-US" dirty="0" smtClean="0"/>
              <a:t> (actual) type of the object.</a:t>
            </a:r>
          </a:p>
          <a:p>
            <a:pPr lvl="1"/>
            <a:r>
              <a:rPr lang="en-US" dirty="0" smtClean="0"/>
              <a:t>If that class defines the method, we invoke it.</a:t>
            </a:r>
          </a:p>
          <a:p>
            <a:pPr lvl="1"/>
            <a:r>
              <a:rPr lang="en-US" dirty="0" smtClean="0"/>
              <a:t>Otherwise, we repeat the process with its immediate </a:t>
            </a:r>
            <a:r>
              <a:rPr lang="en-US" dirty="0" err="1" smtClean="0"/>
              <a:t>superclass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33400" y="4572000"/>
            <a:ext cx="3962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Employee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e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Faculty(...);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e.toString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334000" y="43434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Employee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34000" y="5562600"/>
            <a:ext cx="1219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Faculty</a:t>
            </a:r>
            <a:endParaRPr lang="en-US" dirty="0"/>
          </a:p>
        </p:txBody>
      </p:sp>
      <p:cxnSp>
        <p:nvCxnSpPr>
          <p:cNvPr id="10" name="Straight Arrow Connector 9"/>
          <p:cNvCxnSpPr>
            <a:stCxn id="9" idx="0"/>
            <a:endCxn id="8" idx="2"/>
          </p:cNvCxnSpPr>
          <p:nvPr/>
        </p:nvCxnSpPr>
        <p:spPr>
          <a:xfrm flipV="1">
            <a:off x="5943600" y="4953000"/>
            <a:ext cx="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09600" y="5334000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2A00FF"/>
                </a:solidFill>
                <a:latin typeface="Consolas"/>
              </a:rPr>
              <a:t>"Employee: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..."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5600" y="5562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 Does Faculty define </a:t>
            </a:r>
            <a:r>
              <a:rPr lang="en-US" dirty="0" err="1" smtClean="0"/>
              <a:t>toString</a:t>
            </a:r>
            <a:r>
              <a:rPr lang="en-US" dirty="0" smtClean="0"/>
              <a:t>? </a:t>
            </a:r>
            <a:r>
              <a:rPr lang="en-US" b="1" dirty="0" smtClean="0"/>
              <a:t>No!</a:t>
            </a:r>
            <a:endParaRPr lang="en-US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705600" y="43434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r>
              <a:rPr lang="en-US" dirty="0" smtClean="0"/>
              <a:t>. Does Employee define </a:t>
            </a:r>
            <a:r>
              <a:rPr lang="en-US" dirty="0" err="1" smtClean="0"/>
              <a:t>toString</a:t>
            </a:r>
            <a:r>
              <a:rPr lang="en-US" dirty="0" smtClean="0"/>
              <a:t>? </a:t>
            </a:r>
            <a:r>
              <a:rPr lang="en-US" b="1" dirty="0" smtClean="0"/>
              <a:t>Yes!</a:t>
            </a:r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inherit or not to inherit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>
            <a:normAutofit/>
          </a:bodyPr>
          <a:lstStyle/>
          <a:p>
            <a:r>
              <a:rPr lang="en-US" dirty="0" smtClean="0"/>
              <a:t>Inheritance should be used when one class can be substituted for another.</a:t>
            </a:r>
          </a:p>
          <a:p>
            <a:pPr lvl="1"/>
            <a:r>
              <a:rPr lang="en-US" dirty="0" smtClean="0"/>
              <a:t>Really, class A </a:t>
            </a:r>
            <a:r>
              <a:rPr lang="en-US" b="1" dirty="0" smtClean="0"/>
              <a:t>is-a</a:t>
            </a:r>
            <a:r>
              <a:rPr lang="en-US" dirty="0" smtClean="0"/>
              <a:t> B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>
                <a:latin typeface="Consolas" pitchFamily="49" charset="0"/>
                <a:cs typeface="Consolas" pitchFamily="49" charset="0"/>
                <a:sym typeface="Wingdings" pitchFamily="2" charset="2"/>
              </a:rPr>
              <a:t>class A extends B</a:t>
            </a:r>
            <a:r>
              <a:rPr lang="en-US" dirty="0" smtClean="0">
                <a:sym typeface="Wingdings" pitchFamily="2" charset="2"/>
              </a:rPr>
              <a:t>.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E.g., a Circle </a:t>
            </a:r>
            <a:r>
              <a:rPr lang="en-US" b="1" dirty="0" smtClean="0">
                <a:sym typeface="Wingdings" pitchFamily="2" charset="2"/>
              </a:rPr>
              <a:t>IS-NOT</a:t>
            </a:r>
            <a:r>
              <a:rPr lang="en-US" dirty="0" smtClean="0">
                <a:sym typeface="Wingdings" pitchFamily="2" charset="2"/>
              </a:rPr>
              <a:t> a Point even though a circle is a point + a radius.</a:t>
            </a:r>
          </a:p>
          <a:p>
            <a:r>
              <a:rPr lang="en-US" dirty="0" smtClean="0">
                <a:sym typeface="Wingdings" pitchFamily="2" charset="2"/>
              </a:rPr>
              <a:t>Alternative: </a:t>
            </a:r>
            <a:r>
              <a:rPr lang="en-US" b="1" dirty="0" smtClean="0">
                <a:sym typeface="Wingdings" pitchFamily="2" charset="2"/>
              </a:rPr>
              <a:t>has-a</a:t>
            </a:r>
            <a:r>
              <a:rPr lang="en-US" dirty="0" smtClean="0">
                <a:sym typeface="Wingdings" pitchFamily="2" charset="2"/>
              </a:rPr>
              <a:t> relationship.</a:t>
            </a:r>
          </a:p>
          <a:p>
            <a:pPr lvl="1"/>
            <a:r>
              <a:rPr lang="en-US" dirty="0" smtClean="0"/>
              <a:t>A Circle </a:t>
            </a:r>
            <a:r>
              <a:rPr lang="en-US" b="1" dirty="0" smtClean="0"/>
              <a:t>has-a</a:t>
            </a:r>
            <a:r>
              <a:rPr lang="en-US" dirty="0" smtClean="0"/>
              <a:t> Point as a field.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Interfaces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extends</a:t>
            </a:r>
            <a:r>
              <a:rPr lang="en-US" dirty="0" smtClean="0"/>
              <a:t> isn't enough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Sometimes we want to be able to have two or more is-a relationships for a class.</a:t>
            </a:r>
          </a:p>
          <a:p>
            <a:pPr lvl="1"/>
            <a:r>
              <a:rPr lang="en-US" dirty="0" smtClean="0"/>
              <a:t>e.g., employees that are comparable in addition to being people.</a:t>
            </a:r>
          </a:p>
          <a:p>
            <a:r>
              <a:rPr lang="en-US" dirty="0" smtClean="0"/>
              <a:t>Sometimes we don't need to share code.	</a:t>
            </a:r>
          </a:p>
          <a:p>
            <a:pPr lvl="1"/>
            <a:r>
              <a:rPr lang="en-US" dirty="0" smtClean="0"/>
              <a:t>Only need to specify a set of "required" methods.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Consolas" pitchFamily="49" charset="0"/>
              </a:rPr>
              <a:t>Introducing interfaces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4779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Interfaces allow us to specify the requirements for an </a:t>
            </a:r>
            <a:r>
              <a:rPr lang="en-US" sz="2800" b="1" dirty="0" smtClean="0"/>
              <a:t>is-a</a:t>
            </a:r>
            <a:r>
              <a:rPr lang="en-US" sz="2800" dirty="0" smtClean="0"/>
              <a:t> relationship without providing any implementation details.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057400" y="3200400"/>
            <a:ext cx="495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Comparable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compareTo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(Object other);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57200" y="4572000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Student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Comparable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...</a:t>
            </a:r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compareTo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(Object other) { </a:t>
            </a:r>
            <a:r>
              <a:rPr lang="en-US" b="1" dirty="0" smtClean="0">
                <a:solidFill>
                  <a:srgbClr val="3F7F5F"/>
                </a:solidFill>
                <a:latin typeface="Consolas"/>
              </a:rPr>
              <a:t>/* ... */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+mn-lt"/>
                <a:cs typeface="Consolas" pitchFamily="49" charset="0"/>
              </a:rPr>
              <a:t>The interface construct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23622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Interfaces specify a series of abstract methods that a class must implement to, e.g., be Comparable.</a:t>
            </a:r>
          </a:p>
          <a:p>
            <a:r>
              <a:rPr lang="en-US" sz="2800" dirty="0" smtClean="0"/>
              <a:t>Classes can implement multiple interfaces (but only extend from a single class).</a:t>
            </a:r>
          </a:p>
          <a:p>
            <a:r>
              <a:rPr lang="en-US" sz="2800" dirty="0" smtClean="0"/>
              <a:t>Allows us to get polymorphism without code sharing.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12/5/2011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33600" y="1752600"/>
            <a:ext cx="4953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interface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Comparable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compareTo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(Object other);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Inheritance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443D-290C-D843-9735-D21508F89D40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Example: student and faculty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US" dirty="0" smtClean="0"/>
              <a:t>Consider parsing a file of student/faculty records.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3276600"/>
            <a:ext cx="4724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alur,faculty,35,Levine 609,professor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susan,student,18,3.9,junior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zives,faculty,32,Levine 566,associate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lee,student,20,3.5,senior</a:t>
            </a:r>
          </a:p>
          <a:p>
            <a:r>
              <a:rPr lang="en-US" dirty="0" smtClean="0">
                <a:latin typeface="Consolas" pitchFamily="49" charset="0"/>
                <a:cs typeface="Consolas" pitchFamily="49" charset="0"/>
              </a:rPr>
              <a:t>nenkova,student,21,4.0,freshman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Student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Student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username;</a:t>
            </a:r>
            <a:endParaRPr lang="en-US" b="1" dirty="0" smtClean="0">
              <a:solidFill>
                <a:srgbClr val="0000C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gpa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Student(String username,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age,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gpa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, String status)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 username;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 age;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this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gpa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gpa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 status;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getGPA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gpa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getStatus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/>
              <a:t>F</a:t>
            </a:r>
            <a:r>
              <a:rPr lang="en-US" dirty="0" smtClean="0"/>
              <a:t>aculty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Faculty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office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private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Faculty(String username,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age, String office, String status)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 username;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 age;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office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 office;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b="1" dirty="0" err="1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= status;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latin typeface="Consolas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getOffice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office;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getStatus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status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redundancy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 and faculty share fields and methods!</a:t>
            </a:r>
          </a:p>
          <a:p>
            <a:pPr lvl="1"/>
            <a:r>
              <a:rPr lang="en-US" dirty="0" smtClean="0">
                <a:latin typeface="Consolas" pitchFamily="49" charset="0"/>
                <a:cs typeface="Consolas" pitchFamily="49" charset="0"/>
              </a:rPr>
              <a:t>username</a:t>
            </a:r>
            <a:r>
              <a:rPr lang="en-US" dirty="0" smtClean="0"/>
              <a:t>/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age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getUsername</a:t>
            </a:r>
            <a:r>
              <a:rPr lang="en-US" dirty="0" smtClean="0"/>
              <a:t>,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getAge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r>
              <a:rPr lang="en-US" dirty="0" smtClean="0">
                <a:latin typeface="+mj-lt"/>
                <a:cs typeface="Consolas" pitchFamily="49" charset="0"/>
              </a:rPr>
              <a:t>How do we factor out class redundancy?</a:t>
            </a:r>
          </a:p>
          <a:p>
            <a:pPr lvl="1"/>
            <a:r>
              <a:rPr lang="en-US" dirty="0" smtClean="0">
                <a:latin typeface="+mj-lt"/>
                <a:cs typeface="Consolas" pitchFamily="49" charset="0"/>
              </a:rPr>
              <a:t>Insight: a student and a faculty are related somehow…</a:t>
            </a:r>
            <a:endParaRPr lang="en-US" dirty="0">
              <a:latin typeface="+mj-lt"/>
              <a:cs typeface="Consolas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Person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{</a:t>
            </a:r>
          </a:p>
          <a:p>
            <a:r>
              <a:rPr lang="en-US" dirty="0" smtClean="0">
                <a:solidFill>
                  <a:srgbClr val="3F7F5F"/>
                </a:solidFill>
                <a:latin typeface="Consolas"/>
              </a:rPr>
              <a:t>  //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For simplicity's sake, let's just consider methods...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getAge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C0"/>
                </a:solidFill>
                <a:latin typeface="Consolas"/>
              </a:rPr>
              <a:t>20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String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</a:rPr>
              <a:t>getUsername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() {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2A00FF"/>
                </a:solidFill>
                <a:latin typeface="Consolas"/>
              </a:rPr>
              <a:t>"username"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72A0D6-62D3-486B-B3AE-369F2CDD2D32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Extending classes - inheritance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143000"/>
          </a:xfrm>
        </p:spPr>
        <p:txBody>
          <a:bodyPr/>
          <a:lstStyle/>
          <a:p>
            <a:r>
              <a:rPr lang="en-US" dirty="0" smtClean="0"/>
              <a:t>We can </a:t>
            </a:r>
            <a:r>
              <a:rPr lang="en-US" i="1" dirty="0" smtClean="0"/>
              <a:t>extend</a:t>
            </a:r>
            <a:r>
              <a:rPr lang="en-US" dirty="0" smtClean="0"/>
              <a:t> the Person class to inherit its two methods.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ECB4E-BA96-4CD5-B412-5A3140B108B2}" type="datetime1">
              <a:rPr lang="en-US" smtClean="0"/>
              <a:pPr/>
              <a:t>12/3/2011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CIS 110 (11fa) - University of Pennsylvania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1D58F-B414-42D1-A548-AD414A599B1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2895600"/>
            <a:ext cx="784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Student </a:t>
            </a:r>
            <a:r>
              <a:rPr lang="en-US" b="1" dirty="0" smtClean="0">
                <a:solidFill>
                  <a:srgbClr val="7F0055"/>
                </a:solidFill>
                <a:latin typeface="Consolas"/>
              </a:rPr>
              <a:t>extends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Employee 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{</a:t>
            </a:r>
            <a:r>
              <a:rPr lang="en-US" dirty="0" smtClean="0">
                <a:latin typeface="Consolas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/** no </a:t>
            </a:r>
            <a:r>
              <a:rPr lang="en-US" dirty="0" err="1" smtClean="0">
                <a:solidFill>
                  <a:srgbClr val="3F5FBF"/>
                </a:solidFill>
                <a:latin typeface="Consolas"/>
              </a:rPr>
              <a:t>impl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 yet */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 }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457200" y="35052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3200" noProof="0" dirty="0" smtClean="0"/>
              <a:t>Now we can call methods of the Employee class on Student objects.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81200" y="4876800"/>
            <a:ext cx="3276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Student s = </a:t>
            </a:r>
            <a:r>
              <a:rPr lang="en-US" dirty="0" smtClean="0">
                <a:solidFill>
                  <a:srgbClr val="3F5FBF"/>
                </a:solidFill>
                <a:latin typeface="Consolas"/>
              </a:rPr>
              <a:t>/* ... */</a:t>
            </a:r>
            <a:r>
              <a:rPr lang="en-US" b="1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b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s.getUsername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s.getAge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();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867400" y="5638800"/>
            <a:ext cx="289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class can only extend at most one other class!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110-11f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cis110-11fa</Template>
  <TotalTime>2068</TotalTime>
  <Words>1965</Words>
  <Application>Microsoft Office PowerPoint</Application>
  <PresentationFormat>On-screen Show (4:3)</PresentationFormat>
  <Paragraphs>370</Paragraphs>
  <Slides>29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cis110-11fa</vt:lpstr>
      <vt:lpstr>CIS 110: Introduction to computer programming</vt:lpstr>
      <vt:lpstr>Outline</vt:lpstr>
      <vt:lpstr>Slide 3</vt:lpstr>
      <vt:lpstr>Example: student and faculty records</vt:lpstr>
      <vt:lpstr>The Student class</vt:lpstr>
      <vt:lpstr>The Faculty class</vt:lpstr>
      <vt:lpstr>Class redundancy</vt:lpstr>
      <vt:lpstr>The Person class</vt:lpstr>
      <vt:lpstr>Extending classes - inheritance</vt:lpstr>
      <vt:lpstr>Inheritance of terminology</vt:lpstr>
      <vt:lpstr>Adding onto the Student class</vt:lpstr>
      <vt:lpstr>Inheriting state as well as behavior</vt:lpstr>
      <vt:lpstr>Setting up your superclass</vt:lpstr>
      <vt:lpstr>Accessing inherited members</vt:lpstr>
      <vt:lpstr>The protected modifier</vt:lpstr>
      <vt:lpstr>Overriding methods</vt:lpstr>
      <vt:lpstr>Invoking superclass methods</vt:lpstr>
      <vt:lpstr>The Object class</vt:lpstr>
      <vt:lpstr>Important methods of the object class</vt:lpstr>
      <vt:lpstr>Slide 20</vt:lpstr>
      <vt:lpstr>Student is-a Employee</vt:lpstr>
      <vt:lpstr>Polymorphism</vt:lpstr>
      <vt:lpstr>Method calls and polymorphism</vt:lpstr>
      <vt:lpstr>Dynamic dispatch</vt:lpstr>
      <vt:lpstr>To inherit or not to inherit</vt:lpstr>
      <vt:lpstr>Slide 26</vt:lpstr>
      <vt:lpstr>extends isn't enough</vt:lpstr>
      <vt:lpstr>Introducing interfaces</vt:lpstr>
      <vt:lpstr>The interface construct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CIS 110: Introduction to computer programming</dc:title>
  <dc:creator>kambing</dc:creator>
  <cp:lastModifiedBy>kambing</cp:lastModifiedBy>
  <cp:revision>304</cp:revision>
  <dcterms:created xsi:type="dcterms:W3CDTF">2011-12-03T19:21:26Z</dcterms:created>
  <dcterms:modified xsi:type="dcterms:W3CDTF">2011-12-05T05:50:25Z</dcterms:modified>
</cp:coreProperties>
</file>