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7" r:id="rId11"/>
    <p:sldId id="268" r:id="rId12"/>
    <p:sldId id="269" r:id="rId13"/>
    <p:sldId id="280" r:id="rId14"/>
    <p:sldId id="266" r:id="rId15"/>
    <p:sldId id="265" r:id="rId16"/>
    <p:sldId id="273" r:id="rId17"/>
    <p:sldId id="274" r:id="rId18"/>
    <p:sldId id="281" r:id="rId19"/>
    <p:sldId id="282" r:id="rId20"/>
    <p:sldId id="283" r:id="rId21"/>
    <p:sldId id="276" r:id="rId22"/>
    <p:sldId id="275" r:id="rId23"/>
    <p:sldId id="277" r:id="rId24"/>
    <p:sldId id="284"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8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09" autoAdjust="0"/>
  </p:normalViewPr>
  <p:slideViewPr>
    <p:cSldViewPr>
      <p:cViewPr varScale="1">
        <p:scale>
          <a:sx n="111" d="100"/>
          <a:sy n="111" d="100"/>
        </p:scale>
        <p:origin x="-15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DDE3DE-427C-4EB8-AA98-92C5C651D8AA}" type="datetimeFigureOut">
              <a:rPr lang="en-US" smtClean="0"/>
              <a:pPr/>
              <a:t>11/17/2011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CIS 110 (11fa) - University of Pennsylvania</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2B4E80-EA9B-4AA3-AA98-25BF893DC5D1}" type="slidenum">
              <a:rPr lang="en-US" smtClean="0"/>
              <a:pPr/>
              <a:t>‹#›</a:t>
            </a:fld>
            <a:endParaRPr 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75B874-A39D-4DBE-8A52-3661DA5D32CA}"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CIS 110 (11fa) - University of Pennsylvania</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3C901-4CBD-4A6F-92EE-47B32723C557}" type="slidenum">
              <a:rPr lang="en-US" smtClean="0"/>
              <a:pPr/>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endParaRPr lang="en-US" dirty="0"/>
          </a:p>
        </p:txBody>
      </p:sp>
      <p:sp>
        <p:nvSpPr>
          <p:cNvPr id="3" name="Subtitle 2"/>
          <p:cNvSpPr>
            <a:spLocks noGrp="1"/>
          </p:cNvSpPr>
          <p:nvPr>
            <p:ph type="subTitle" idx="1"/>
          </p:nvPr>
        </p:nvSpPr>
        <p:spPr>
          <a:xfrm>
            <a:off x="1371600" y="3886200"/>
            <a:ext cx="6400800" cy="1752600"/>
          </a:xfr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p>
            <a:fld id="{FB051F3B-4105-B64A-9387-120BB7B3048B}"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a:buNone/>
              <a:defRPr sz="1800" baseline="0">
                <a:latin typeface="Consolas" pitchFamily="49" charset="0"/>
                <a:cs typeface="Consolas" pitchFamily="49" charset="0"/>
              </a:defRPr>
            </a:lvl1pPr>
          </a:lstStyle>
          <a:p>
            <a:pPr lvl="0"/>
            <a:r>
              <a:rPr lang="en-US" dirty="0" smtClean="0"/>
              <a:t>Click to edit Master text styles</a:t>
            </a:r>
            <a:endParaRPr lang="en-US" dirty="0"/>
          </a:p>
        </p:txBody>
      </p:sp>
      <p:sp>
        <p:nvSpPr>
          <p:cNvPr id="7" name="Date Placeholder 6"/>
          <p:cNvSpPr>
            <a:spLocks noGrp="1"/>
          </p:cNvSpPr>
          <p:nvPr>
            <p:ph type="dt" sz="half" idx="10"/>
          </p:nvPr>
        </p:nvSpPr>
        <p:spPr/>
        <p:txBody>
          <a:bodyPr/>
          <a:lstStyle/>
          <a:p>
            <a:fld id="{C372A0D6-62D3-486B-B3AE-369F2CDD2D32}" type="datetime1">
              <a:rPr lang="en-US" smtClean="0"/>
              <a:pPr/>
              <a:t>11/17/2011</a:t>
            </a:fld>
            <a:endParaRPr lang="en-US" dirty="0"/>
          </a:p>
        </p:txBody>
      </p:sp>
      <p:sp>
        <p:nvSpPr>
          <p:cNvPr id="8" name="Slide Number Placeholder 7"/>
          <p:cNvSpPr>
            <a:spLocks noGrp="1"/>
          </p:cNvSpPr>
          <p:nvPr>
            <p:ph type="sldNum" sz="quarter" idx="11"/>
          </p:nvPr>
        </p:nvSpPr>
        <p:spPr/>
        <p:txBody>
          <a:bodyPr/>
          <a:lstStyle/>
          <a:p>
            <a:fld id="{F101D58F-B414-42D1-A548-AD414A599B1E}"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CIS 110 (11fa) - University of Pennsylvania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457200"/>
            <a:ext cx="8229599" cy="4800599"/>
          </a:xfrm>
        </p:spPr>
        <p:txBody>
          <a:bodyPr anchor="ctr">
            <a:normAutofit/>
          </a:bodyPr>
          <a:lstStyle>
            <a:lvl1pPr marL="0" indent="0" algn="ctr">
              <a:buNone/>
              <a:defRPr sz="4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38E7443D-290C-D843-9735-D21508F89D40}"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a:t>
            </a:fld>
            <a:endParaRPr lang="en-US" dirty="0"/>
          </a:p>
        </p:txBody>
      </p:sp>
      <p:sp>
        <p:nvSpPr>
          <p:cNvPr id="7" name="Text Placeholder 2"/>
          <p:cNvSpPr>
            <a:spLocks noGrp="1"/>
          </p:cNvSpPr>
          <p:nvPr>
            <p:ph type="body" idx="13"/>
          </p:nvPr>
        </p:nvSpPr>
        <p:spPr>
          <a:xfrm>
            <a:off x="457200" y="5410200"/>
            <a:ext cx="8229600" cy="838199"/>
          </a:xfrm>
        </p:spPr>
        <p:txBody>
          <a:bodyPr anchor="ctr">
            <a:normAutofit/>
          </a:bodyPr>
          <a:lstStyle>
            <a:lvl1pPr marL="0" indent="0" algn="r">
              <a:buNone/>
              <a:defRPr sz="36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1">
            <a:schemeClr val="accent3"/>
          </a:lnRef>
          <a:fillRef idx="3">
            <a:schemeClr val="accent3"/>
          </a:fillRef>
          <a:effectRef idx="2">
            <a:schemeClr val="accent3"/>
          </a:effectRef>
          <a:fontRef idx="none"/>
        </p:style>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A3F33-2307-4CAC-B0D8-E7A9BBDD133A}" type="datetime1">
              <a:rPr lang="en-US" smtClean="0"/>
              <a:pPr/>
              <a:t>11/17/2011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marL="0" marR="0" indent="0" algn="ctr"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US" dirty="0" smtClean="0"/>
              <a:t>CIS 110 (11fa) - University of Pennsylvania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1D58F-B414-42D1-A548-AD414A599B1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hf hd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CIS 110: Introduction to Computer Programming</a:t>
            </a:r>
            <a:endParaRPr lang="en-US" dirty="0"/>
          </a:p>
        </p:txBody>
      </p:sp>
      <p:sp>
        <p:nvSpPr>
          <p:cNvPr id="3" name="Subtitle 2"/>
          <p:cNvSpPr>
            <a:spLocks noGrp="1"/>
          </p:cNvSpPr>
          <p:nvPr>
            <p:ph type="subTitle" idx="1"/>
          </p:nvPr>
        </p:nvSpPr>
        <p:spPr/>
        <p:txBody>
          <a:bodyPr/>
          <a:lstStyle/>
          <a:p>
            <a:r>
              <a:rPr lang="en-US" dirty="0" smtClean="0"/>
              <a:t>Lecture 19</a:t>
            </a:r>
          </a:p>
          <a:p>
            <a:r>
              <a:rPr lang="en-US" dirty="0" smtClean="0"/>
              <a:t>Array Wrap-up</a:t>
            </a:r>
          </a:p>
          <a:p>
            <a:r>
              <a:rPr lang="en-US" dirty="0" smtClean="0"/>
              <a:t>(</a:t>
            </a:r>
            <a:r>
              <a:rPr lang="en-US" dirty="0" smtClean="0">
                <a:cs typeface="Calibri"/>
              </a:rPr>
              <a:t>§ 7.2-7.3)</a:t>
            </a:r>
            <a:endParaRPr lang="en-US" dirty="0" smtClean="0"/>
          </a:p>
        </p:txBody>
      </p:sp>
      <p:sp>
        <p:nvSpPr>
          <p:cNvPr id="4" name="Date Placeholder 3"/>
          <p:cNvSpPr>
            <a:spLocks noGrp="1"/>
          </p:cNvSpPr>
          <p:nvPr>
            <p:ph type="dt" sz="half" idx="10"/>
          </p:nvPr>
        </p:nvSpPr>
        <p:spPr/>
        <p:txBody>
          <a:bodyPr/>
          <a:lstStyle/>
          <a:p>
            <a:fld id="{FB051F3B-4105-B64A-9387-120BB7B3048B}"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 of objects</a:t>
            </a:r>
            <a:endParaRPr lang="en-US" dirty="0"/>
          </a:p>
        </p:txBody>
      </p:sp>
      <p:sp>
        <p:nvSpPr>
          <p:cNvPr id="3" name="Content Placeholder 2"/>
          <p:cNvSpPr>
            <a:spLocks noGrp="1"/>
          </p:cNvSpPr>
          <p:nvPr>
            <p:ph idx="1"/>
          </p:nvPr>
        </p:nvSpPr>
        <p:spPr>
          <a:xfrm>
            <a:off x="457200" y="1600201"/>
            <a:ext cx="8229600" cy="685800"/>
          </a:xfrm>
        </p:spPr>
        <p:txBody>
          <a:bodyPr/>
          <a:lstStyle/>
          <a:p>
            <a:r>
              <a:rPr lang="en-US" dirty="0" smtClean="0"/>
              <a:t>We've made arrays of </a:t>
            </a:r>
            <a:r>
              <a:rPr lang="en-US" i="1" dirty="0" smtClean="0"/>
              <a:t>primitive types</a:t>
            </a:r>
            <a:r>
              <a:rPr lang="en-US" dirty="0" smtClean="0"/>
              <a:t> so far.</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10</a:t>
            </a:fld>
            <a:endParaRPr lang="en-US" dirty="0"/>
          </a:p>
        </p:txBody>
      </p:sp>
      <p:sp>
        <p:nvSpPr>
          <p:cNvPr id="7" name="Content Placeholder 2"/>
          <p:cNvSpPr txBox="1">
            <a:spLocks/>
          </p:cNvSpPr>
          <p:nvPr/>
        </p:nvSpPr>
        <p:spPr>
          <a:xfrm>
            <a:off x="457200" y="3657600"/>
            <a:ext cx="8229600" cy="68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We can make arrays</a:t>
            </a:r>
            <a:r>
              <a:rPr kumimoji="0" lang="en-US" sz="3200" b="0" i="0" u="none" strike="noStrike" kern="1200" cap="none" spc="0" normalizeH="0" noProof="0" dirty="0" smtClean="0">
                <a:ln>
                  <a:noFill/>
                </a:ln>
                <a:solidFill>
                  <a:schemeClr val="tx1"/>
                </a:solidFill>
                <a:effectLst/>
                <a:uLnTx/>
                <a:uFillTx/>
                <a:latin typeface="+mn-lt"/>
                <a:ea typeface="+mn-ea"/>
                <a:cs typeface="+mn-cs"/>
              </a:rPr>
              <a:t> of </a:t>
            </a:r>
            <a:r>
              <a:rPr kumimoji="0" lang="en-US" sz="3200" b="0" i="1" u="none" strike="noStrike" kern="1200" cap="none" spc="0" normalizeH="0" noProof="0" dirty="0" smtClean="0">
                <a:ln>
                  <a:noFill/>
                </a:ln>
                <a:solidFill>
                  <a:schemeClr val="tx1"/>
                </a:solidFill>
                <a:effectLst/>
                <a:uLnTx/>
                <a:uFillTx/>
                <a:latin typeface="+mn-lt"/>
                <a:ea typeface="+mn-ea"/>
                <a:cs typeface="+mn-cs"/>
              </a:rPr>
              <a:t>object types</a:t>
            </a:r>
            <a:r>
              <a:rPr kumimoji="0" lang="en-US" sz="3200" b="0" u="none" strike="noStrike" kern="1200" cap="none" spc="0" normalizeH="0" noProof="0" dirty="0" smtClean="0">
                <a:ln>
                  <a:noFill/>
                </a:ln>
                <a:solidFill>
                  <a:schemeClr val="tx1"/>
                </a:solidFill>
                <a:effectLst/>
                <a:uLnTx/>
                <a:uFillTx/>
                <a:latin typeface="+mn-lt"/>
                <a:ea typeface="+mn-ea"/>
                <a:cs typeface="+mn-cs"/>
              </a:rPr>
              <a:t> as well.</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4572000" y="26670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X</a:t>
            </a:r>
            <a:endParaRPr lang="en-US" sz="2400" dirty="0">
              <a:latin typeface="Consolas" pitchFamily="49" charset="0"/>
              <a:cs typeface="Consolas" pitchFamily="49" charset="0"/>
            </a:endParaRPr>
          </a:p>
        </p:txBody>
      </p:sp>
      <p:sp>
        <p:nvSpPr>
          <p:cNvPr id="9" name="TextBox 8"/>
          <p:cNvSpPr txBox="1"/>
          <p:nvPr/>
        </p:nvSpPr>
        <p:spPr>
          <a:xfrm>
            <a:off x="4953000" y="26670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10" name="TextBox 9"/>
          <p:cNvSpPr txBox="1"/>
          <p:nvPr/>
        </p:nvSpPr>
        <p:spPr>
          <a:xfrm>
            <a:off x="6248400" y="26670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1, 2]</a:t>
            </a:r>
            <a:endParaRPr lang="en-US" sz="2400" dirty="0">
              <a:latin typeface="Consolas" pitchFamily="49" charset="0"/>
              <a:cs typeface="Consolas" pitchFamily="49" charset="0"/>
            </a:endParaRPr>
          </a:p>
        </p:txBody>
      </p:sp>
      <p:sp>
        <p:nvSpPr>
          <p:cNvPr id="11" name="TextBox 10"/>
          <p:cNvSpPr txBox="1"/>
          <p:nvPr/>
        </p:nvSpPr>
        <p:spPr>
          <a:xfrm>
            <a:off x="990600" y="2667000"/>
            <a:ext cx="3276600" cy="400110"/>
          </a:xfrm>
          <a:prstGeom prst="rect">
            <a:avLst/>
          </a:prstGeom>
          <a:noFill/>
        </p:spPr>
        <p:txBody>
          <a:bodyPr wrap="square" rtlCol="0">
            <a:spAutoFit/>
          </a:bodyPr>
          <a:lstStyle/>
          <a:p>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 x[] = { 0, 1, 2 };</a:t>
            </a:r>
            <a:endParaRPr lang="en-US" sz="2000" dirty="0"/>
          </a:p>
        </p:txBody>
      </p:sp>
      <p:cxnSp>
        <p:nvCxnSpPr>
          <p:cNvPr id="13" name="Straight Arrow Connector 12"/>
          <p:cNvCxnSpPr>
            <a:endCxn id="10" idx="1"/>
          </p:cNvCxnSpPr>
          <p:nvPr/>
        </p:nvCxnSpPr>
        <p:spPr>
          <a:xfrm>
            <a:off x="5181600" y="28956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4" name="TextBox 13"/>
          <p:cNvSpPr txBox="1"/>
          <p:nvPr/>
        </p:nvSpPr>
        <p:spPr>
          <a:xfrm>
            <a:off x="4572000" y="48006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y</a:t>
            </a:r>
            <a:endParaRPr lang="en-US" sz="2400" dirty="0">
              <a:latin typeface="Consolas" pitchFamily="49" charset="0"/>
              <a:cs typeface="Consolas" pitchFamily="49" charset="0"/>
            </a:endParaRPr>
          </a:p>
        </p:txBody>
      </p:sp>
      <p:sp>
        <p:nvSpPr>
          <p:cNvPr id="15" name="TextBox 14"/>
          <p:cNvSpPr txBox="1"/>
          <p:nvPr/>
        </p:nvSpPr>
        <p:spPr>
          <a:xfrm>
            <a:off x="4953000" y="48006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16" name="TextBox 15"/>
          <p:cNvSpPr txBox="1"/>
          <p:nvPr/>
        </p:nvSpPr>
        <p:spPr>
          <a:xfrm>
            <a:off x="6248400" y="48006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a:t>
            </a:r>
            <a:endParaRPr lang="en-US" sz="2400" dirty="0">
              <a:latin typeface="Consolas" pitchFamily="49" charset="0"/>
              <a:cs typeface="Consolas" pitchFamily="49" charset="0"/>
            </a:endParaRPr>
          </a:p>
        </p:txBody>
      </p:sp>
      <p:sp>
        <p:nvSpPr>
          <p:cNvPr id="17" name="TextBox 16"/>
          <p:cNvSpPr txBox="1"/>
          <p:nvPr/>
        </p:nvSpPr>
        <p:spPr>
          <a:xfrm>
            <a:off x="533400" y="4800600"/>
            <a:ext cx="4038600" cy="400110"/>
          </a:xfrm>
          <a:prstGeom prst="rect">
            <a:avLst/>
          </a:prstGeom>
          <a:noFill/>
        </p:spPr>
        <p:txBody>
          <a:bodyPr wrap="square" rtlCol="0">
            <a:spAutoFit/>
          </a:bodyPr>
          <a:lstStyle/>
          <a:p>
            <a:r>
              <a:rPr lang="en-US" sz="2000" dirty="0" smtClean="0">
                <a:solidFill>
                  <a:srgbClr val="000000"/>
                </a:solidFill>
                <a:highlight>
                  <a:srgbClr val="E8F2FE"/>
                </a:highlight>
                <a:latin typeface="Consolas"/>
              </a:rPr>
              <a:t>String y[] = </a:t>
            </a:r>
            <a:r>
              <a:rPr lang="en-US" sz="2000" b="1" dirty="0" smtClean="0">
                <a:solidFill>
                  <a:srgbClr val="7F0055"/>
                </a:solidFill>
                <a:highlight>
                  <a:srgbClr val="E8F2FE"/>
                </a:highlight>
                <a:latin typeface="Consolas"/>
              </a:rPr>
              <a:t>new</a:t>
            </a:r>
            <a:r>
              <a:rPr lang="en-US" sz="2000" b="1" dirty="0" smtClean="0">
                <a:solidFill>
                  <a:srgbClr val="000000"/>
                </a:solidFill>
                <a:highlight>
                  <a:srgbClr val="E8F2FE"/>
                </a:highlight>
                <a:latin typeface="Consolas"/>
              </a:rPr>
              <a:t> String[3];</a:t>
            </a:r>
            <a:endParaRPr lang="en-US" sz="2000" dirty="0"/>
          </a:p>
        </p:txBody>
      </p:sp>
      <p:cxnSp>
        <p:nvCxnSpPr>
          <p:cNvPr id="18" name="Straight Arrow Connector 17"/>
          <p:cNvCxnSpPr>
            <a:endCxn id="16" idx="1"/>
          </p:cNvCxnSpPr>
          <p:nvPr/>
        </p:nvCxnSpPr>
        <p:spPr>
          <a:xfrm>
            <a:off x="5181600" y="50292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question of initialization</a:t>
            </a:r>
            <a:endParaRPr lang="en-US" dirty="0"/>
          </a:p>
        </p:txBody>
      </p:sp>
      <p:sp>
        <p:nvSpPr>
          <p:cNvPr id="3" name="Content Placeholder 2"/>
          <p:cNvSpPr>
            <a:spLocks noGrp="1"/>
          </p:cNvSpPr>
          <p:nvPr>
            <p:ph idx="1"/>
          </p:nvPr>
        </p:nvSpPr>
        <p:spPr>
          <a:xfrm>
            <a:off x="457200" y="1600200"/>
            <a:ext cx="8229600" cy="1142999"/>
          </a:xfrm>
        </p:spPr>
        <p:txBody>
          <a:bodyPr>
            <a:normAutofit/>
          </a:bodyPr>
          <a:lstStyle/>
          <a:p>
            <a:r>
              <a:rPr lang="en-US" dirty="0" smtClean="0"/>
              <a:t>When we make an array of primitive type, we initialize its elements to "zero values".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dirty="0"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11</a:t>
            </a:fld>
            <a:endParaRPr lang="en-US" dirty="0"/>
          </a:p>
        </p:txBody>
      </p:sp>
      <p:sp>
        <p:nvSpPr>
          <p:cNvPr id="7" name="Content Placeholder 2"/>
          <p:cNvSpPr txBox="1">
            <a:spLocks/>
          </p:cNvSpPr>
          <p:nvPr/>
        </p:nvSpPr>
        <p:spPr>
          <a:xfrm>
            <a:off x="457200" y="5105400"/>
            <a:ext cx="8229600" cy="1143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What</a:t>
            </a:r>
            <a:r>
              <a:rPr kumimoji="0" lang="en-US" sz="3200" b="0" i="0" u="none" strike="noStrike" kern="1200" cap="none" spc="0" normalizeH="0" noProof="0" dirty="0" smtClean="0">
                <a:ln>
                  <a:noFill/>
                </a:ln>
                <a:solidFill>
                  <a:schemeClr val="tx1"/>
                </a:solidFill>
                <a:effectLst/>
                <a:uLnTx/>
                <a:uFillTx/>
                <a:latin typeface="+mn-lt"/>
                <a:ea typeface="+mn-ea"/>
                <a:cs typeface="+mn-cs"/>
              </a:rPr>
              <a:t> is the zero value of a String?  In general any object type?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Box 7"/>
          <p:cNvSpPr txBox="1"/>
          <p:nvPr/>
        </p:nvSpPr>
        <p:spPr>
          <a:xfrm>
            <a:off x="914400" y="2743200"/>
            <a:ext cx="4876800" cy="1631216"/>
          </a:xfrm>
          <a:prstGeom prst="rect">
            <a:avLst/>
          </a:prstGeom>
          <a:noFill/>
        </p:spPr>
        <p:txBody>
          <a:bodyPr wrap="square" rtlCol="0">
            <a:spAutoFit/>
          </a:bodyPr>
          <a:lstStyle/>
          <a:p>
            <a:r>
              <a:rPr lang="en-US" sz="2000" b="1" dirty="0" err="1" smtClean="0">
                <a:solidFill>
                  <a:srgbClr val="7F0055"/>
                </a:solidFill>
                <a:latin typeface="Consolas"/>
              </a:rPr>
              <a:t>int</a:t>
            </a:r>
            <a:r>
              <a:rPr lang="en-US" sz="2000" b="1" dirty="0" smtClean="0">
                <a:solidFill>
                  <a:srgbClr val="000000"/>
                </a:solidFill>
                <a:latin typeface="Consolas"/>
              </a:rPr>
              <a:t> arr1[] = </a:t>
            </a:r>
            <a:r>
              <a:rPr lang="en-US" sz="2000" b="1" dirty="0" smtClean="0">
                <a:solidFill>
                  <a:srgbClr val="7F0055"/>
                </a:solidFill>
                <a:latin typeface="Consolas"/>
              </a:rPr>
              <a:t>new</a:t>
            </a:r>
            <a:r>
              <a:rPr lang="en-US" sz="2000" b="1" dirty="0" smtClean="0">
                <a:solidFill>
                  <a:srgbClr val="000000"/>
                </a:solidFill>
                <a:latin typeface="Consolas"/>
              </a:rPr>
              <a:t> </a:t>
            </a:r>
            <a:r>
              <a:rPr lang="en-US" sz="2000" b="1" dirty="0" err="1" smtClean="0">
                <a:solidFill>
                  <a:srgbClr val="7F0055"/>
                </a:solidFill>
                <a:latin typeface="Consolas"/>
              </a:rPr>
              <a:t>int</a:t>
            </a:r>
            <a:r>
              <a:rPr lang="en-US" sz="2000" b="1" dirty="0" smtClean="0">
                <a:solidFill>
                  <a:srgbClr val="000000"/>
                </a:solidFill>
                <a:latin typeface="Consolas"/>
              </a:rPr>
              <a:t>[3];</a:t>
            </a:r>
          </a:p>
          <a:p>
            <a:endParaRPr lang="en-US" sz="2000" b="1" dirty="0" smtClean="0">
              <a:solidFill>
                <a:srgbClr val="000000"/>
              </a:solidFill>
              <a:latin typeface="Consolas"/>
            </a:endParaRPr>
          </a:p>
          <a:p>
            <a:r>
              <a:rPr lang="en-US" sz="2000" b="1" dirty="0" smtClean="0">
                <a:solidFill>
                  <a:srgbClr val="7F0055"/>
                </a:solidFill>
                <a:latin typeface="Consolas"/>
              </a:rPr>
              <a:t>double</a:t>
            </a:r>
            <a:r>
              <a:rPr lang="en-US" sz="2000" b="1" dirty="0" smtClean="0">
                <a:solidFill>
                  <a:srgbClr val="000000"/>
                </a:solidFill>
                <a:latin typeface="Consolas"/>
              </a:rPr>
              <a:t> arr2[] = </a:t>
            </a:r>
            <a:r>
              <a:rPr lang="en-US" sz="2000" b="1" dirty="0" smtClean="0">
                <a:solidFill>
                  <a:srgbClr val="7F0055"/>
                </a:solidFill>
                <a:latin typeface="Consolas"/>
              </a:rPr>
              <a:t>new</a:t>
            </a:r>
            <a:r>
              <a:rPr lang="en-US" sz="2000" b="1" dirty="0" smtClean="0">
                <a:solidFill>
                  <a:srgbClr val="000000"/>
                </a:solidFill>
                <a:latin typeface="Consolas"/>
              </a:rPr>
              <a:t> </a:t>
            </a:r>
            <a:r>
              <a:rPr lang="en-US" sz="2000" b="1" dirty="0" smtClean="0">
                <a:solidFill>
                  <a:srgbClr val="7F0055"/>
                </a:solidFill>
                <a:latin typeface="Consolas"/>
              </a:rPr>
              <a:t>double</a:t>
            </a:r>
            <a:r>
              <a:rPr lang="en-US" sz="2000" b="1" dirty="0" smtClean="0">
                <a:solidFill>
                  <a:srgbClr val="000000"/>
                </a:solidFill>
                <a:latin typeface="Consolas"/>
              </a:rPr>
              <a:t>[3];</a:t>
            </a:r>
          </a:p>
          <a:p>
            <a:endParaRPr lang="en-US" sz="2000" b="1" dirty="0" smtClean="0">
              <a:solidFill>
                <a:srgbClr val="000000"/>
              </a:solidFill>
              <a:latin typeface="Consolas"/>
            </a:endParaRPr>
          </a:p>
          <a:p>
            <a:r>
              <a:rPr lang="en-US" sz="2000" b="1" dirty="0" err="1" smtClean="0">
                <a:solidFill>
                  <a:srgbClr val="7F0055"/>
                </a:solidFill>
                <a:latin typeface="Consolas"/>
              </a:rPr>
              <a:t>boolean</a:t>
            </a:r>
            <a:r>
              <a:rPr lang="en-US" sz="2000" b="1" dirty="0" smtClean="0">
                <a:solidFill>
                  <a:srgbClr val="000000"/>
                </a:solidFill>
                <a:latin typeface="Consolas"/>
              </a:rPr>
              <a:t> arr3[] = </a:t>
            </a:r>
            <a:r>
              <a:rPr lang="en-US" sz="2000" b="1" dirty="0" smtClean="0">
                <a:solidFill>
                  <a:srgbClr val="7F0055"/>
                </a:solidFill>
                <a:latin typeface="Consolas"/>
              </a:rPr>
              <a:t>new</a:t>
            </a:r>
            <a:r>
              <a:rPr lang="en-US" sz="2000" b="1" dirty="0" smtClean="0">
                <a:solidFill>
                  <a:srgbClr val="000000"/>
                </a:solidFill>
                <a:latin typeface="Consolas"/>
              </a:rPr>
              <a:t> </a:t>
            </a:r>
            <a:r>
              <a:rPr lang="en-US" sz="2000" b="1" dirty="0" err="1" smtClean="0">
                <a:solidFill>
                  <a:srgbClr val="7F0055"/>
                </a:solidFill>
                <a:latin typeface="Consolas"/>
              </a:rPr>
              <a:t>boolean</a:t>
            </a:r>
            <a:r>
              <a:rPr lang="en-US" sz="2000" b="1" dirty="0" smtClean="0">
                <a:solidFill>
                  <a:srgbClr val="000000"/>
                </a:solidFill>
                <a:latin typeface="Consolas"/>
              </a:rPr>
              <a:t>[3];</a:t>
            </a:r>
          </a:p>
        </p:txBody>
      </p:sp>
      <p:sp>
        <p:nvSpPr>
          <p:cNvPr id="9" name="TextBox 8"/>
          <p:cNvSpPr txBox="1"/>
          <p:nvPr/>
        </p:nvSpPr>
        <p:spPr>
          <a:xfrm>
            <a:off x="5638800" y="2743200"/>
            <a:ext cx="762000" cy="400110"/>
          </a:xfrm>
          <a:prstGeom prst="rect">
            <a:avLst/>
          </a:prstGeom>
          <a:noFill/>
        </p:spPr>
        <p:txBody>
          <a:bodyPr wrap="square" rtlCol="0">
            <a:spAutoFit/>
          </a:bodyPr>
          <a:lstStyle/>
          <a:p>
            <a:r>
              <a:rPr lang="en-US" sz="2000" dirty="0" smtClean="0">
                <a:latin typeface="Consolas" pitchFamily="49" charset="0"/>
                <a:cs typeface="Consolas" pitchFamily="49" charset="0"/>
              </a:rPr>
              <a:t>arr1</a:t>
            </a:r>
            <a:endParaRPr lang="en-US" sz="2000" dirty="0">
              <a:latin typeface="Consolas" pitchFamily="49" charset="0"/>
              <a:cs typeface="Consolas" pitchFamily="49" charset="0"/>
            </a:endParaRPr>
          </a:p>
        </p:txBody>
      </p:sp>
      <p:sp>
        <p:nvSpPr>
          <p:cNvPr id="10" name="TextBox 9"/>
          <p:cNvSpPr txBox="1"/>
          <p:nvPr/>
        </p:nvSpPr>
        <p:spPr>
          <a:xfrm>
            <a:off x="6400800" y="2743200"/>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sp>
        <p:nvSpPr>
          <p:cNvPr id="11" name="TextBox 10"/>
          <p:cNvSpPr txBox="1"/>
          <p:nvPr/>
        </p:nvSpPr>
        <p:spPr>
          <a:xfrm>
            <a:off x="7086600" y="2743201"/>
            <a:ext cx="1447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latin typeface="Consolas" pitchFamily="49" charset="0"/>
                <a:cs typeface="Consolas" pitchFamily="49" charset="0"/>
              </a:rPr>
              <a:t>[0, 0, 0]</a:t>
            </a:r>
            <a:endParaRPr lang="en-US" sz="2000" dirty="0">
              <a:latin typeface="Consolas" pitchFamily="49" charset="0"/>
              <a:cs typeface="Consolas" pitchFamily="49" charset="0"/>
            </a:endParaRPr>
          </a:p>
        </p:txBody>
      </p:sp>
      <p:cxnSp>
        <p:nvCxnSpPr>
          <p:cNvPr id="12" name="Straight Arrow Connector 11"/>
          <p:cNvCxnSpPr>
            <a:endCxn id="11" idx="1"/>
          </p:cNvCxnSpPr>
          <p:nvPr/>
        </p:nvCxnSpPr>
        <p:spPr>
          <a:xfrm flipV="1">
            <a:off x="6553200" y="2943256"/>
            <a:ext cx="533400" cy="28544"/>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5334000" y="3352799"/>
            <a:ext cx="762000" cy="400110"/>
          </a:xfrm>
          <a:prstGeom prst="rect">
            <a:avLst/>
          </a:prstGeom>
          <a:noFill/>
        </p:spPr>
        <p:txBody>
          <a:bodyPr wrap="square" rtlCol="0">
            <a:spAutoFit/>
          </a:bodyPr>
          <a:lstStyle/>
          <a:p>
            <a:r>
              <a:rPr lang="en-US" sz="2000" dirty="0" smtClean="0">
                <a:latin typeface="Consolas" pitchFamily="49" charset="0"/>
                <a:cs typeface="Consolas" pitchFamily="49" charset="0"/>
              </a:rPr>
              <a:t>arr2</a:t>
            </a:r>
            <a:endParaRPr lang="en-US" sz="2000" dirty="0">
              <a:latin typeface="Consolas" pitchFamily="49" charset="0"/>
              <a:cs typeface="Consolas" pitchFamily="49" charset="0"/>
            </a:endParaRPr>
          </a:p>
        </p:txBody>
      </p:sp>
      <p:sp>
        <p:nvSpPr>
          <p:cNvPr id="16" name="TextBox 15"/>
          <p:cNvSpPr txBox="1"/>
          <p:nvPr/>
        </p:nvSpPr>
        <p:spPr>
          <a:xfrm>
            <a:off x="6096000" y="3352799"/>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sp>
        <p:nvSpPr>
          <p:cNvPr id="17" name="TextBox 16"/>
          <p:cNvSpPr txBox="1"/>
          <p:nvPr/>
        </p:nvSpPr>
        <p:spPr>
          <a:xfrm>
            <a:off x="6781800" y="3352800"/>
            <a:ext cx="22860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latin typeface="Consolas" pitchFamily="49" charset="0"/>
                <a:cs typeface="Consolas" pitchFamily="49" charset="0"/>
              </a:rPr>
              <a:t>[0.0, 0.0, 0.0]</a:t>
            </a:r>
            <a:endParaRPr lang="en-US" sz="2000" dirty="0">
              <a:latin typeface="Consolas" pitchFamily="49" charset="0"/>
              <a:cs typeface="Consolas" pitchFamily="49" charset="0"/>
            </a:endParaRPr>
          </a:p>
        </p:txBody>
      </p:sp>
      <p:cxnSp>
        <p:nvCxnSpPr>
          <p:cNvPr id="18" name="Straight Arrow Connector 17"/>
          <p:cNvCxnSpPr>
            <a:endCxn id="17" idx="1"/>
          </p:cNvCxnSpPr>
          <p:nvPr/>
        </p:nvCxnSpPr>
        <p:spPr>
          <a:xfrm flipV="1">
            <a:off x="6248400" y="3552855"/>
            <a:ext cx="533400" cy="28544"/>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3581400" y="4571999"/>
            <a:ext cx="762000" cy="400110"/>
          </a:xfrm>
          <a:prstGeom prst="rect">
            <a:avLst/>
          </a:prstGeom>
          <a:noFill/>
        </p:spPr>
        <p:txBody>
          <a:bodyPr wrap="square" rtlCol="0">
            <a:spAutoFit/>
          </a:bodyPr>
          <a:lstStyle/>
          <a:p>
            <a:r>
              <a:rPr lang="en-US" sz="2000" dirty="0" smtClean="0">
                <a:latin typeface="Consolas" pitchFamily="49" charset="0"/>
                <a:cs typeface="Consolas" pitchFamily="49" charset="0"/>
              </a:rPr>
              <a:t>arr4</a:t>
            </a:r>
            <a:endParaRPr lang="en-US" sz="2000" dirty="0">
              <a:latin typeface="Consolas" pitchFamily="49" charset="0"/>
              <a:cs typeface="Consolas" pitchFamily="49" charset="0"/>
            </a:endParaRPr>
          </a:p>
        </p:txBody>
      </p:sp>
      <p:sp>
        <p:nvSpPr>
          <p:cNvPr id="27" name="TextBox 26"/>
          <p:cNvSpPr txBox="1"/>
          <p:nvPr/>
        </p:nvSpPr>
        <p:spPr>
          <a:xfrm>
            <a:off x="4343400" y="4571999"/>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sp>
        <p:nvSpPr>
          <p:cNvPr id="28" name="TextBox 27"/>
          <p:cNvSpPr txBox="1"/>
          <p:nvPr/>
        </p:nvSpPr>
        <p:spPr>
          <a:xfrm>
            <a:off x="5029200" y="4572000"/>
            <a:ext cx="31242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latin typeface="Consolas" pitchFamily="49" charset="0"/>
                <a:cs typeface="Consolas" pitchFamily="49" charset="0"/>
              </a:rPr>
              <a:t>[false, false, false]</a:t>
            </a:r>
            <a:endParaRPr lang="en-US" sz="2000" dirty="0">
              <a:latin typeface="Consolas" pitchFamily="49" charset="0"/>
              <a:cs typeface="Consolas" pitchFamily="49" charset="0"/>
            </a:endParaRPr>
          </a:p>
        </p:txBody>
      </p:sp>
      <p:cxnSp>
        <p:nvCxnSpPr>
          <p:cNvPr id="29" name="Straight Arrow Connector 28"/>
          <p:cNvCxnSpPr>
            <a:endCxn id="28" idx="1"/>
          </p:cNvCxnSpPr>
          <p:nvPr/>
        </p:nvCxnSpPr>
        <p:spPr>
          <a:xfrm flipV="1">
            <a:off x="4495800" y="4772055"/>
            <a:ext cx="533400" cy="28544"/>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means "no reference"</a:t>
            </a:r>
            <a:endParaRPr lang="en-US" dirty="0"/>
          </a:p>
        </p:txBody>
      </p:sp>
      <p:sp>
        <p:nvSpPr>
          <p:cNvPr id="3" name="Content Placeholder 2"/>
          <p:cNvSpPr>
            <a:spLocks noGrp="1"/>
          </p:cNvSpPr>
          <p:nvPr>
            <p:ph idx="1"/>
          </p:nvPr>
        </p:nvSpPr>
        <p:spPr>
          <a:xfrm>
            <a:off x="457200" y="1600200"/>
            <a:ext cx="8229600" cy="1142999"/>
          </a:xfrm>
        </p:spPr>
        <p:txBody>
          <a:bodyPr>
            <a:normAutofit/>
          </a:bodyPr>
          <a:lstStyle/>
          <a:p>
            <a:r>
              <a:rPr lang="en-US" dirty="0" smtClean="0"/>
              <a:t>We specify that "this variable is not referencing an object" by using the </a:t>
            </a:r>
            <a:r>
              <a:rPr lang="en-US" i="1" dirty="0" smtClean="0"/>
              <a:t>null</a:t>
            </a:r>
            <a:r>
              <a:rPr lang="en-US" dirty="0" smtClean="0"/>
              <a:t> value.</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12</a:t>
            </a:fld>
            <a:endParaRPr lang="en-US" dirty="0"/>
          </a:p>
        </p:txBody>
      </p:sp>
      <p:sp>
        <p:nvSpPr>
          <p:cNvPr id="8" name="TextBox 7"/>
          <p:cNvSpPr txBox="1"/>
          <p:nvPr/>
        </p:nvSpPr>
        <p:spPr>
          <a:xfrm>
            <a:off x="914400" y="2895600"/>
            <a:ext cx="2743200" cy="923330"/>
          </a:xfrm>
          <a:prstGeom prst="rect">
            <a:avLst/>
          </a:prstGeom>
          <a:noFill/>
        </p:spPr>
        <p:txBody>
          <a:bodyPr wrap="square" rtlCol="0">
            <a:spAutoFit/>
          </a:bodyPr>
          <a:lstStyle/>
          <a:p>
            <a:r>
              <a:rPr lang="en-US" dirty="0" smtClean="0">
                <a:solidFill>
                  <a:srgbClr val="000000"/>
                </a:solidFill>
                <a:latin typeface="Consolas"/>
              </a:rPr>
              <a:t>String s1 = </a:t>
            </a:r>
            <a:r>
              <a:rPr lang="en-US" dirty="0" smtClean="0">
                <a:solidFill>
                  <a:srgbClr val="2A00FF"/>
                </a:solidFill>
                <a:latin typeface="Consolas"/>
              </a:rPr>
              <a:t>"hello"</a:t>
            </a:r>
            <a:r>
              <a:rPr lang="en-US" dirty="0" smtClean="0">
                <a:solidFill>
                  <a:srgbClr val="000000"/>
                </a:solidFill>
                <a:latin typeface="Consolas"/>
              </a:rPr>
              <a:t>;</a:t>
            </a:r>
          </a:p>
          <a:p>
            <a:endParaRPr lang="en-US" dirty="0" smtClean="0">
              <a:solidFill>
                <a:srgbClr val="000000"/>
              </a:solidFill>
              <a:latin typeface="Consolas"/>
            </a:endParaRPr>
          </a:p>
          <a:p>
            <a:r>
              <a:rPr lang="en-US" dirty="0" smtClean="0">
                <a:solidFill>
                  <a:srgbClr val="000000"/>
                </a:solidFill>
                <a:latin typeface="Consolas"/>
              </a:rPr>
              <a:t>String s2 = </a:t>
            </a:r>
            <a:r>
              <a:rPr lang="en-US" b="1" dirty="0" smtClean="0">
                <a:solidFill>
                  <a:srgbClr val="7F0055"/>
                </a:solidFill>
                <a:latin typeface="Consolas"/>
              </a:rPr>
              <a:t>null</a:t>
            </a:r>
            <a:r>
              <a:rPr lang="en-US" b="1" dirty="0" smtClean="0">
                <a:solidFill>
                  <a:srgbClr val="000000"/>
                </a:solidFill>
                <a:latin typeface="Consolas"/>
              </a:rPr>
              <a:t>;</a:t>
            </a:r>
            <a:endParaRPr lang="en-US" dirty="0"/>
          </a:p>
        </p:txBody>
      </p:sp>
      <p:sp>
        <p:nvSpPr>
          <p:cNvPr id="9" name="TextBox 8"/>
          <p:cNvSpPr txBox="1"/>
          <p:nvPr/>
        </p:nvSpPr>
        <p:spPr>
          <a:xfrm>
            <a:off x="3962400" y="2895599"/>
            <a:ext cx="609600" cy="400110"/>
          </a:xfrm>
          <a:prstGeom prst="rect">
            <a:avLst/>
          </a:prstGeom>
          <a:noFill/>
        </p:spPr>
        <p:txBody>
          <a:bodyPr wrap="square" rtlCol="0">
            <a:spAutoFit/>
          </a:bodyPr>
          <a:lstStyle/>
          <a:p>
            <a:r>
              <a:rPr lang="en-US" sz="2000" dirty="0" smtClean="0">
                <a:latin typeface="Consolas" pitchFamily="49" charset="0"/>
                <a:cs typeface="Consolas" pitchFamily="49" charset="0"/>
              </a:rPr>
              <a:t>s1</a:t>
            </a:r>
            <a:endParaRPr lang="en-US" sz="2000" dirty="0">
              <a:latin typeface="Consolas" pitchFamily="49" charset="0"/>
              <a:cs typeface="Consolas" pitchFamily="49" charset="0"/>
            </a:endParaRPr>
          </a:p>
        </p:txBody>
      </p:sp>
      <p:sp>
        <p:nvSpPr>
          <p:cNvPr id="10" name="TextBox 9"/>
          <p:cNvSpPr txBox="1"/>
          <p:nvPr/>
        </p:nvSpPr>
        <p:spPr>
          <a:xfrm>
            <a:off x="4572000" y="2895599"/>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sp>
        <p:nvSpPr>
          <p:cNvPr id="11" name="TextBox 10"/>
          <p:cNvSpPr txBox="1"/>
          <p:nvPr/>
        </p:nvSpPr>
        <p:spPr>
          <a:xfrm>
            <a:off x="5638800" y="2895600"/>
            <a:ext cx="12192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latin typeface="Consolas" pitchFamily="49" charset="0"/>
                <a:cs typeface="Consolas" pitchFamily="49" charset="0"/>
              </a:rPr>
              <a:t>"Hello"</a:t>
            </a:r>
            <a:endParaRPr lang="en-US" sz="2000" dirty="0">
              <a:latin typeface="Consolas" pitchFamily="49" charset="0"/>
              <a:cs typeface="Consolas" pitchFamily="49" charset="0"/>
            </a:endParaRPr>
          </a:p>
        </p:txBody>
      </p:sp>
      <p:cxnSp>
        <p:nvCxnSpPr>
          <p:cNvPr id="15" name="Straight Arrow Connector 14"/>
          <p:cNvCxnSpPr>
            <a:endCxn id="11" idx="1"/>
          </p:cNvCxnSpPr>
          <p:nvPr/>
        </p:nvCxnSpPr>
        <p:spPr>
          <a:xfrm flipV="1">
            <a:off x="4724400" y="3095655"/>
            <a:ext cx="914400" cy="2854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3962400" y="3428999"/>
            <a:ext cx="609600" cy="400110"/>
          </a:xfrm>
          <a:prstGeom prst="rect">
            <a:avLst/>
          </a:prstGeom>
          <a:noFill/>
        </p:spPr>
        <p:txBody>
          <a:bodyPr wrap="square" rtlCol="0">
            <a:spAutoFit/>
          </a:bodyPr>
          <a:lstStyle/>
          <a:p>
            <a:r>
              <a:rPr lang="en-US" sz="2000" dirty="0" smtClean="0">
                <a:latin typeface="Consolas" pitchFamily="49" charset="0"/>
                <a:cs typeface="Consolas" pitchFamily="49" charset="0"/>
              </a:rPr>
              <a:t>s2</a:t>
            </a:r>
            <a:endParaRPr lang="en-US" sz="2000" dirty="0">
              <a:latin typeface="Consolas" pitchFamily="49" charset="0"/>
              <a:cs typeface="Consolas" pitchFamily="49" charset="0"/>
            </a:endParaRPr>
          </a:p>
        </p:txBody>
      </p:sp>
      <p:sp>
        <p:nvSpPr>
          <p:cNvPr id="22" name="TextBox 21"/>
          <p:cNvSpPr txBox="1"/>
          <p:nvPr/>
        </p:nvSpPr>
        <p:spPr>
          <a:xfrm>
            <a:off x="4572000" y="3428999"/>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cxnSp>
        <p:nvCxnSpPr>
          <p:cNvPr id="24" name="Straight Arrow Connector 23"/>
          <p:cNvCxnSpPr/>
          <p:nvPr/>
        </p:nvCxnSpPr>
        <p:spPr>
          <a:xfrm flipV="1">
            <a:off x="4724400" y="3629055"/>
            <a:ext cx="914400" cy="2854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25" name="Content Placeholder 2"/>
          <p:cNvSpPr txBox="1">
            <a:spLocks/>
          </p:cNvSpPr>
          <p:nvPr/>
        </p:nvSpPr>
        <p:spPr>
          <a:xfrm>
            <a:off x="457200" y="4114801"/>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Null is the "zero value" for all objects types.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6" name="TextBox 25"/>
          <p:cNvSpPr txBox="1"/>
          <p:nvPr/>
        </p:nvSpPr>
        <p:spPr>
          <a:xfrm>
            <a:off x="4876800" y="52578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y</a:t>
            </a:r>
            <a:endParaRPr lang="en-US" sz="2400" dirty="0">
              <a:latin typeface="Consolas" pitchFamily="49" charset="0"/>
              <a:cs typeface="Consolas" pitchFamily="49" charset="0"/>
            </a:endParaRPr>
          </a:p>
        </p:txBody>
      </p:sp>
      <p:sp>
        <p:nvSpPr>
          <p:cNvPr id="27" name="TextBox 26"/>
          <p:cNvSpPr txBox="1"/>
          <p:nvPr/>
        </p:nvSpPr>
        <p:spPr>
          <a:xfrm>
            <a:off x="5257800" y="52578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28" name="TextBox 27"/>
          <p:cNvSpPr txBox="1"/>
          <p:nvPr/>
        </p:nvSpPr>
        <p:spPr>
          <a:xfrm>
            <a:off x="6553200" y="52578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  ]</a:t>
            </a:r>
            <a:endParaRPr lang="en-US" sz="2400" dirty="0">
              <a:latin typeface="Consolas" pitchFamily="49" charset="0"/>
              <a:cs typeface="Consolas" pitchFamily="49" charset="0"/>
            </a:endParaRPr>
          </a:p>
        </p:txBody>
      </p:sp>
      <p:sp>
        <p:nvSpPr>
          <p:cNvPr id="29" name="TextBox 28"/>
          <p:cNvSpPr txBox="1"/>
          <p:nvPr/>
        </p:nvSpPr>
        <p:spPr>
          <a:xfrm>
            <a:off x="838200" y="5257800"/>
            <a:ext cx="4038600" cy="400110"/>
          </a:xfrm>
          <a:prstGeom prst="rect">
            <a:avLst/>
          </a:prstGeom>
          <a:noFill/>
        </p:spPr>
        <p:txBody>
          <a:bodyPr wrap="square" rtlCol="0">
            <a:spAutoFit/>
          </a:bodyPr>
          <a:lstStyle/>
          <a:p>
            <a:r>
              <a:rPr lang="en-US" sz="2000" dirty="0" smtClean="0">
                <a:solidFill>
                  <a:srgbClr val="000000"/>
                </a:solidFill>
                <a:highlight>
                  <a:srgbClr val="E8F2FE"/>
                </a:highlight>
                <a:latin typeface="Consolas"/>
              </a:rPr>
              <a:t>String y[] = </a:t>
            </a:r>
            <a:r>
              <a:rPr lang="en-US" sz="2000" b="1" dirty="0" smtClean="0">
                <a:solidFill>
                  <a:srgbClr val="7F0055"/>
                </a:solidFill>
                <a:highlight>
                  <a:srgbClr val="E8F2FE"/>
                </a:highlight>
                <a:latin typeface="Consolas"/>
              </a:rPr>
              <a:t>new</a:t>
            </a:r>
            <a:r>
              <a:rPr lang="en-US" sz="2000" b="1" dirty="0" smtClean="0">
                <a:solidFill>
                  <a:srgbClr val="000000"/>
                </a:solidFill>
                <a:highlight>
                  <a:srgbClr val="E8F2FE"/>
                </a:highlight>
                <a:latin typeface="Consolas"/>
              </a:rPr>
              <a:t> String[3];</a:t>
            </a:r>
            <a:endParaRPr lang="en-US" sz="2000" dirty="0"/>
          </a:p>
        </p:txBody>
      </p:sp>
      <p:cxnSp>
        <p:nvCxnSpPr>
          <p:cNvPr id="30" name="Straight Arrow Connector 29"/>
          <p:cNvCxnSpPr>
            <a:endCxn id="28" idx="1"/>
          </p:cNvCxnSpPr>
          <p:nvPr/>
        </p:nvCxnSpPr>
        <p:spPr>
          <a:xfrm>
            <a:off x="5486400" y="54864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32" name="Straight Arrow Connector 31"/>
          <p:cNvCxnSpPr/>
          <p:nvPr/>
        </p:nvCxnSpPr>
        <p:spPr>
          <a:xfrm flipH="1">
            <a:off x="6553200" y="5486400"/>
            <a:ext cx="381000" cy="762000"/>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36" name="Straight Arrow Connector 35"/>
          <p:cNvCxnSpPr/>
          <p:nvPr/>
        </p:nvCxnSpPr>
        <p:spPr>
          <a:xfrm flipH="1" flipV="1">
            <a:off x="7010400" y="4876800"/>
            <a:ext cx="304800" cy="609600"/>
          </a:xfrm>
          <a:prstGeom prst="straightConnector1">
            <a:avLst/>
          </a:prstGeom>
          <a:ln>
            <a:headEnd type="oval"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7848600" y="5486400"/>
            <a:ext cx="762000" cy="152400"/>
          </a:xfrm>
          <a:prstGeom prst="straightConnector1">
            <a:avLst/>
          </a:prstGeom>
          <a:ln>
            <a:headEnd type="oval" w="med" len="med"/>
            <a:tailEnd type="triangle" w="med" len="med"/>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dreaded </a:t>
            </a:r>
            <a:r>
              <a:rPr lang="en-US" dirty="0" err="1" smtClean="0"/>
              <a:t>NullPointerException</a:t>
            </a:r>
            <a:endParaRPr lang="en-US" dirty="0"/>
          </a:p>
        </p:txBody>
      </p:sp>
      <p:sp>
        <p:nvSpPr>
          <p:cNvPr id="3" name="Content Placeholder 2"/>
          <p:cNvSpPr>
            <a:spLocks noGrp="1"/>
          </p:cNvSpPr>
          <p:nvPr>
            <p:ph idx="1"/>
          </p:nvPr>
        </p:nvSpPr>
        <p:spPr>
          <a:xfrm>
            <a:off x="457200" y="1600201"/>
            <a:ext cx="8229600" cy="1219199"/>
          </a:xfrm>
        </p:spPr>
        <p:txBody>
          <a:bodyPr>
            <a:normAutofit fontScale="92500"/>
          </a:bodyPr>
          <a:lstStyle/>
          <a:p>
            <a:r>
              <a:rPr lang="en-US" dirty="0" smtClean="0"/>
              <a:t>When you try to call a method/access a field of an null reference, you get a </a:t>
            </a:r>
            <a:r>
              <a:rPr lang="en-US" i="1" dirty="0" err="1" smtClean="0"/>
              <a:t>NullPointerException</a:t>
            </a:r>
            <a:r>
              <a:rPr lang="en-US" dirty="0" smtClean="0"/>
              <a: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13</a:t>
            </a:fld>
            <a:endParaRPr lang="en-US" dirty="0"/>
          </a:p>
        </p:txBody>
      </p:sp>
      <p:sp>
        <p:nvSpPr>
          <p:cNvPr id="7" name="TextBox 6"/>
          <p:cNvSpPr txBox="1"/>
          <p:nvPr/>
        </p:nvSpPr>
        <p:spPr>
          <a:xfrm>
            <a:off x="1066800" y="3352800"/>
            <a:ext cx="2362200" cy="646331"/>
          </a:xfrm>
          <a:prstGeom prst="rect">
            <a:avLst/>
          </a:prstGeom>
          <a:noFill/>
        </p:spPr>
        <p:txBody>
          <a:bodyPr wrap="square" rtlCol="0">
            <a:spAutoFit/>
          </a:bodyPr>
          <a:lstStyle/>
          <a:p>
            <a:r>
              <a:rPr lang="en-US" dirty="0" smtClean="0">
                <a:solidFill>
                  <a:srgbClr val="000000"/>
                </a:solidFill>
                <a:latin typeface="Consolas"/>
              </a:rPr>
              <a:t>String </a:t>
            </a:r>
            <a:r>
              <a:rPr lang="en-US" dirty="0" smtClean="0">
                <a:solidFill>
                  <a:srgbClr val="000000"/>
                </a:solidFill>
                <a:latin typeface="Consolas"/>
              </a:rPr>
              <a:t>s2 = </a:t>
            </a:r>
            <a:r>
              <a:rPr lang="en-US" b="1" dirty="0" smtClean="0">
                <a:solidFill>
                  <a:srgbClr val="7F0055"/>
                </a:solidFill>
                <a:latin typeface="Consolas"/>
              </a:rPr>
              <a:t>null</a:t>
            </a:r>
            <a:r>
              <a:rPr lang="en-US" b="1" dirty="0" smtClean="0">
                <a:solidFill>
                  <a:srgbClr val="000000"/>
                </a:solidFill>
                <a:latin typeface="Consolas"/>
              </a:rPr>
              <a:t>;</a:t>
            </a:r>
          </a:p>
          <a:p>
            <a:r>
              <a:rPr lang="en-US" dirty="0" smtClean="0">
                <a:solidFill>
                  <a:srgbClr val="000000"/>
                </a:solidFill>
                <a:latin typeface="Consolas"/>
              </a:rPr>
              <a:t>s2.length();</a:t>
            </a:r>
            <a:endParaRPr lang="en-US" dirty="0"/>
          </a:p>
        </p:txBody>
      </p:sp>
      <p:sp>
        <p:nvSpPr>
          <p:cNvPr id="8" name="TextBox 7"/>
          <p:cNvSpPr txBox="1"/>
          <p:nvPr/>
        </p:nvSpPr>
        <p:spPr>
          <a:xfrm>
            <a:off x="3505200" y="3505200"/>
            <a:ext cx="609600" cy="400110"/>
          </a:xfrm>
          <a:prstGeom prst="rect">
            <a:avLst/>
          </a:prstGeom>
          <a:noFill/>
        </p:spPr>
        <p:txBody>
          <a:bodyPr wrap="square" rtlCol="0">
            <a:spAutoFit/>
          </a:bodyPr>
          <a:lstStyle/>
          <a:p>
            <a:r>
              <a:rPr lang="en-US" sz="2000" dirty="0" smtClean="0">
                <a:latin typeface="Consolas" pitchFamily="49" charset="0"/>
                <a:cs typeface="Consolas" pitchFamily="49" charset="0"/>
              </a:rPr>
              <a:t>s2</a:t>
            </a:r>
            <a:endParaRPr lang="en-US" sz="2000" dirty="0">
              <a:latin typeface="Consolas" pitchFamily="49" charset="0"/>
              <a:cs typeface="Consolas" pitchFamily="49" charset="0"/>
            </a:endParaRPr>
          </a:p>
        </p:txBody>
      </p:sp>
      <p:sp>
        <p:nvSpPr>
          <p:cNvPr id="9" name="TextBox 8"/>
          <p:cNvSpPr txBox="1"/>
          <p:nvPr/>
        </p:nvSpPr>
        <p:spPr>
          <a:xfrm>
            <a:off x="4114800" y="3505200"/>
            <a:ext cx="3048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000" dirty="0">
              <a:latin typeface="Consolas" pitchFamily="49" charset="0"/>
              <a:cs typeface="Consolas" pitchFamily="49" charset="0"/>
            </a:endParaRPr>
          </a:p>
        </p:txBody>
      </p:sp>
      <p:cxnSp>
        <p:nvCxnSpPr>
          <p:cNvPr id="10" name="Straight Arrow Connector 9"/>
          <p:cNvCxnSpPr/>
          <p:nvPr/>
        </p:nvCxnSpPr>
        <p:spPr>
          <a:xfrm flipV="1">
            <a:off x="4267200" y="3705256"/>
            <a:ext cx="914400" cy="2854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2" name="Cloud 11"/>
          <p:cNvSpPr/>
          <p:nvPr/>
        </p:nvSpPr>
        <p:spPr>
          <a:xfrm>
            <a:off x="4648200" y="4267200"/>
            <a:ext cx="4191000" cy="2057400"/>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t>What String? s2 isn't referencing a String… AHHHHHH</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"Null References: The Billion Dollar Mistake"</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Abstract of Tony Hoare's talk about null references (</a:t>
            </a:r>
            <a:r>
              <a:rPr lang="en-US" dirty="0" err="1" smtClean="0"/>
              <a:t>QCon</a:t>
            </a:r>
            <a:r>
              <a:rPr lang="en-US" dirty="0" smtClean="0"/>
              <a:t> London 2009):</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14</a:t>
            </a:fld>
            <a:endParaRPr lang="en-US" dirty="0"/>
          </a:p>
        </p:txBody>
      </p:sp>
      <p:sp>
        <p:nvSpPr>
          <p:cNvPr id="7" name="TextBox 6"/>
          <p:cNvSpPr txBox="1"/>
          <p:nvPr/>
        </p:nvSpPr>
        <p:spPr>
          <a:xfrm>
            <a:off x="457200" y="3124200"/>
            <a:ext cx="8229600" cy="255454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dirty="0" smtClean="0"/>
              <a:t>I call it my billion-dollar mistake. It was the invention of the null reference in 1965. At that time, I was designing the first comprehensive type system for references in an object oriented language (ALGOL W). My goal was to ensure that all use of references should be absolutely safe, with checking performed automatically by the compiler. But I couldn't resist the temptation to put in a null reference, simply because it was so easy to implement. </a:t>
            </a:r>
            <a:r>
              <a:rPr lang="en-US" sz="2000" b="1" dirty="0" smtClean="0"/>
              <a:t>This has led to innumerable errors, vulnerabilities, and system crashes, which have probably caused a billion dollars of pain and damage in the last forty years.</a:t>
            </a:r>
            <a:endParaRPr lang="en-US"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Multi-dimensional arrays</a:t>
            </a:r>
            <a:endParaRPr lang="en-US" dirty="0"/>
          </a:p>
        </p:txBody>
      </p:sp>
      <p:sp>
        <p:nvSpPr>
          <p:cNvPr id="3" name="Date Placeholder 2"/>
          <p:cNvSpPr>
            <a:spLocks noGrp="1"/>
          </p:cNvSpPr>
          <p:nvPr>
            <p:ph type="dt" sz="half" idx="10"/>
          </p:nvPr>
        </p:nvSpPr>
        <p:spPr/>
        <p:txBody>
          <a:bodyPr/>
          <a:lstStyle/>
          <a:p>
            <a:fld id="{38E7443D-290C-D843-9735-D21508F89D40}" type="datetime1">
              <a:rPr lang="en-US" smtClean="0"/>
              <a:pPr/>
              <a:t>11/17/2011</a:t>
            </a:fld>
            <a:endParaRPr lang="en-US" dirty="0"/>
          </a:p>
        </p:txBody>
      </p:sp>
      <p:sp>
        <p:nvSpPr>
          <p:cNvPr id="4" name="Footer Placeholder 3"/>
          <p:cNvSpPr>
            <a:spLocks noGrp="1"/>
          </p:cNvSpPr>
          <p:nvPr>
            <p:ph type="ftr" sz="quarter" idx="11"/>
          </p:nvPr>
        </p:nvSpPr>
        <p:spPr/>
        <p:txBody>
          <a:bodyPr/>
          <a:lstStyle/>
          <a:p>
            <a:r>
              <a:rPr lang="en-US" smtClean="0"/>
              <a:t>CIS 110 (11fa) - University of Pennsylvania</a:t>
            </a:r>
            <a:endParaRPr lang="en-US" dirty="0"/>
          </a:p>
        </p:txBody>
      </p:sp>
      <p:sp>
        <p:nvSpPr>
          <p:cNvPr id="5" name="Slide Number Placeholder 4"/>
          <p:cNvSpPr>
            <a:spLocks noGrp="1"/>
          </p:cNvSpPr>
          <p:nvPr>
            <p:ph type="sldNum" sz="quarter" idx="12"/>
          </p:nvPr>
        </p:nvSpPr>
        <p:spPr/>
        <p:txBody>
          <a:bodyPr/>
          <a:lstStyle/>
          <a:p>
            <a:fld id="{F101D58F-B414-42D1-A548-AD414A599B1E}" type="slidenum">
              <a:rPr lang="en-US" smtClean="0"/>
              <a:pPr/>
              <a:t>15</a:t>
            </a:fld>
            <a:endParaRPr lang="en-US" dirty="0"/>
          </a:p>
        </p:txBody>
      </p:sp>
      <p:sp>
        <p:nvSpPr>
          <p:cNvPr id="6" name="Text Placeholder 5"/>
          <p:cNvSpPr>
            <a:spLocks noGrp="1"/>
          </p:cNvSpPr>
          <p:nvPr>
            <p:ph type="body" idx="13"/>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Arrays of Arrays</a:t>
            </a:r>
            <a:endParaRPr lang="en-US" dirty="0"/>
          </a:p>
        </p:txBody>
      </p:sp>
      <p:sp>
        <p:nvSpPr>
          <p:cNvPr id="3" name="Content Placeholder 2"/>
          <p:cNvSpPr>
            <a:spLocks noGrp="1"/>
          </p:cNvSpPr>
          <p:nvPr>
            <p:ph idx="1"/>
          </p:nvPr>
        </p:nvSpPr>
        <p:spPr>
          <a:xfrm>
            <a:off x="457200" y="1600201"/>
            <a:ext cx="8229600" cy="685800"/>
          </a:xfrm>
        </p:spPr>
        <p:txBody>
          <a:bodyPr/>
          <a:lstStyle/>
          <a:p>
            <a:r>
              <a:rPr lang="en-US" dirty="0" smtClean="0"/>
              <a:t>We can declare arrays of </a:t>
            </a:r>
            <a:r>
              <a:rPr lang="en-US" i="1" dirty="0" smtClean="0"/>
              <a:t>primitive types</a:t>
            </a:r>
            <a:r>
              <a:rPr lang="en-US" dirty="0" smtClean="0"/>
              <a: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16</a:t>
            </a:fld>
            <a:endParaRPr lang="en-US" dirty="0"/>
          </a:p>
        </p:txBody>
      </p:sp>
      <p:sp>
        <p:nvSpPr>
          <p:cNvPr id="7" name="Content Placeholder 2"/>
          <p:cNvSpPr txBox="1">
            <a:spLocks/>
          </p:cNvSpPr>
          <p:nvPr/>
        </p:nvSpPr>
        <p:spPr>
          <a:xfrm>
            <a:off x="457200" y="2819400"/>
            <a:ext cx="8229600" cy="68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We can declare arrays of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object types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457200" y="4495800"/>
            <a:ext cx="8229600" cy="83820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But arrays are objects, so we can declare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arrays of arrays</a:t>
            </a:r>
            <a:r>
              <a:rPr kumimoji="0" lang="en-US" sz="3200" b="0" u="none" strike="noStrike" kern="1200" cap="none" spc="0" normalizeH="0" baseline="0" noProof="0" dirty="0" smtClean="0">
                <a:ln>
                  <a:noFill/>
                </a:ln>
                <a:solidFill>
                  <a:schemeClr val="tx1"/>
                </a:solidFill>
                <a:effectLst/>
                <a:uLnTx/>
                <a:uFillTx/>
                <a:latin typeface="+mn-lt"/>
                <a:ea typeface="+mn-ea"/>
                <a:cs typeface="+mn-cs"/>
              </a:rPr>
              <a: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extBox 8"/>
          <p:cNvSpPr txBox="1"/>
          <p:nvPr/>
        </p:nvSpPr>
        <p:spPr>
          <a:xfrm>
            <a:off x="4572000" y="22860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X</a:t>
            </a:r>
            <a:endParaRPr lang="en-US" sz="2400" dirty="0">
              <a:latin typeface="Consolas" pitchFamily="49" charset="0"/>
              <a:cs typeface="Consolas" pitchFamily="49" charset="0"/>
            </a:endParaRPr>
          </a:p>
        </p:txBody>
      </p:sp>
      <p:sp>
        <p:nvSpPr>
          <p:cNvPr id="10" name="TextBox 9"/>
          <p:cNvSpPr txBox="1"/>
          <p:nvPr/>
        </p:nvSpPr>
        <p:spPr>
          <a:xfrm>
            <a:off x="4953000" y="22860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11" name="TextBox 10"/>
          <p:cNvSpPr txBox="1"/>
          <p:nvPr/>
        </p:nvSpPr>
        <p:spPr>
          <a:xfrm>
            <a:off x="6248400" y="22860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1, 2]</a:t>
            </a:r>
            <a:endParaRPr lang="en-US" sz="2400" dirty="0">
              <a:latin typeface="Consolas" pitchFamily="49" charset="0"/>
              <a:cs typeface="Consolas" pitchFamily="49" charset="0"/>
            </a:endParaRPr>
          </a:p>
        </p:txBody>
      </p:sp>
      <p:sp>
        <p:nvSpPr>
          <p:cNvPr id="12" name="TextBox 11"/>
          <p:cNvSpPr txBox="1"/>
          <p:nvPr/>
        </p:nvSpPr>
        <p:spPr>
          <a:xfrm>
            <a:off x="990600" y="2286000"/>
            <a:ext cx="3276600" cy="400110"/>
          </a:xfrm>
          <a:prstGeom prst="rect">
            <a:avLst/>
          </a:prstGeom>
          <a:noFill/>
        </p:spPr>
        <p:txBody>
          <a:bodyPr wrap="square" rtlCol="0">
            <a:spAutoFit/>
          </a:bodyPr>
          <a:lstStyle/>
          <a:p>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 x[] = { 0, 1, 2 };</a:t>
            </a:r>
            <a:endParaRPr lang="en-US" sz="2000" dirty="0"/>
          </a:p>
        </p:txBody>
      </p:sp>
      <p:cxnSp>
        <p:nvCxnSpPr>
          <p:cNvPr id="13" name="Straight Arrow Connector 12"/>
          <p:cNvCxnSpPr>
            <a:endCxn id="11" idx="1"/>
          </p:cNvCxnSpPr>
          <p:nvPr/>
        </p:nvCxnSpPr>
        <p:spPr>
          <a:xfrm>
            <a:off x="5181600" y="25146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4" name="TextBox 13"/>
          <p:cNvSpPr txBox="1"/>
          <p:nvPr/>
        </p:nvSpPr>
        <p:spPr>
          <a:xfrm>
            <a:off x="4876800" y="37338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y</a:t>
            </a:r>
            <a:endParaRPr lang="en-US" sz="2400" dirty="0">
              <a:latin typeface="Consolas" pitchFamily="49" charset="0"/>
              <a:cs typeface="Consolas" pitchFamily="49" charset="0"/>
            </a:endParaRPr>
          </a:p>
        </p:txBody>
      </p:sp>
      <p:sp>
        <p:nvSpPr>
          <p:cNvPr id="15" name="TextBox 14"/>
          <p:cNvSpPr txBox="1"/>
          <p:nvPr/>
        </p:nvSpPr>
        <p:spPr>
          <a:xfrm>
            <a:off x="5257800" y="37338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16" name="TextBox 15"/>
          <p:cNvSpPr txBox="1"/>
          <p:nvPr/>
        </p:nvSpPr>
        <p:spPr>
          <a:xfrm>
            <a:off x="6248400" y="3733800"/>
            <a:ext cx="106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a:t>
            </a:r>
            <a:endParaRPr lang="en-US" sz="2400" dirty="0">
              <a:latin typeface="Consolas" pitchFamily="49" charset="0"/>
              <a:cs typeface="Consolas" pitchFamily="49" charset="0"/>
            </a:endParaRPr>
          </a:p>
        </p:txBody>
      </p:sp>
      <p:sp>
        <p:nvSpPr>
          <p:cNvPr id="17" name="TextBox 16"/>
          <p:cNvSpPr txBox="1"/>
          <p:nvPr/>
        </p:nvSpPr>
        <p:spPr>
          <a:xfrm>
            <a:off x="533400" y="3810000"/>
            <a:ext cx="4343400" cy="400110"/>
          </a:xfrm>
          <a:prstGeom prst="rect">
            <a:avLst/>
          </a:prstGeom>
          <a:noFill/>
        </p:spPr>
        <p:txBody>
          <a:bodyPr wrap="square" rtlCol="0">
            <a:spAutoFit/>
          </a:bodyPr>
          <a:lstStyle/>
          <a:p>
            <a:r>
              <a:rPr lang="en-US" sz="2000" dirty="0" smtClean="0">
                <a:solidFill>
                  <a:srgbClr val="000000"/>
                </a:solidFill>
                <a:highlight>
                  <a:srgbClr val="E8F2FE"/>
                </a:highlight>
                <a:latin typeface="Consolas"/>
              </a:rPr>
              <a:t>String[] y = { </a:t>
            </a:r>
            <a:r>
              <a:rPr lang="en-US" sz="2000" dirty="0" smtClean="0">
                <a:solidFill>
                  <a:srgbClr val="2A00FF"/>
                </a:solidFill>
                <a:highlight>
                  <a:srgbClr val="E8F2FE"/>
                </a:highlight>
                <a:latin typeface="Consolas"/>
              </a:rPr>
              <a:t>"hi"</a:t>
            </a:r>
            <a:r>
              <a:rPr lang="en-US" sz="2000" dirty="0" smtClean="0">
                <a:solidFill>
                  <a:srgbClr val="000000"/>
                </a:solidFill>
                <a:highlight>
                  <a:srgbClr val="E8F2FE"/>
                </a:highlight>
                <a:latin typeface="Consolas"/>
              </a:rPr>
              <a:t>, </a:t>
            </a:r>
            <a:r>
              <a:rPr lang="en-US" sz="2000" dirty="0" smtClean="0">
                <a:solidFill>
                  <a:srgbClr val="2A00FF"/>
                </a:solidFill>
                <a:highlight>
                  <a:srgbClr val="E8F2FE"/>
                </a:highlight>
                <a:latin typeface="Consolas"/>
              </a:rPr>
              <a:t>"bye"</a:t>
            </a:r>
            <a:r>
              <a:rPr lang="en-US" sz="2000" dirty="0" smtClean="0">
                <a:solidFill>
                  <a:srgbClr val="000000"/>
                </a:solidFill>
                <a:highlight>
                  <a:srgbClr val="E8F2FE"/>
                </a:highlight>
                <a:latin typeface="Consolas"/>
              </a:rPr>
              <a:t> };</a:t>
            </a:r>
            <a:endParaRPr lang="en-US" sz="2000" dirty="0"/>
          </a:p>
        </p:txBody>
      </p:sp>
      <p:cxnSp>
        <p:nvCxnSpPr>
          <p:cNvPr id="18" name="Straight Arrow Connector 17"/>
          <p:cNvCxnSpPr/>
          <p:nvPr/>
        </p:nvCxnSpPr>
        <p:spPr>
          <a:xfrm>
            <a:off x="5486400" y="3962400"/>
            <a:ext cx="762000" cy="0"/>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p:cNvCxnSpPr>
            <a:endCxn id="29" idx="1"/>
          </p:cNvCxnSpPr>
          <p:nvPr/>
        </p:nvCxnSpPr>
        <p:spPr>
          <a:xfrm flipV="1">
            <a:off x="6629400" y="3507433"/>
            <a:ext cx="1066800" cy="454967"/>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20" name="Straight Arrow Connector 19"/>
          <p:cNvCxnSpPr>
            <a:endCxn id="30" idx="1"/>
          </p:cNvCxnSpPr>
          <p:nvPr/>
        </p:nvCxnSpPr>
        <p:spPr>
          <a:xfrm>
            <a:off x="7010400" y="3962400"/>
            <a:ext cx="838200" cy="78433"/>
          </a:xfrm>
          <a:prstGeom prst="straightConnector1">
            <a:avLst/>
          </a:prstGeom>
          <a:ln>
            <a:headEnd type="oval" w="med" len="med"/>
            <a:tailEnd type="triangle" w="med" len="med"/>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7696200" y="3276600"/>
            <a:ext cx="9144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"hi"</a:t>
            </a:r>
            <a:endParaRPr lang="en-US" sz="2400" dirty="0">
              <a:latin typeface="Consolas" pitchFamily="49" charset="0"/>
              <a:cs typeface="Consolas" pitchFamily="49" charset="0"/>
            </a:endParaRPr>
          </a:p>
        </p:txBody>
      </p:sp>
      <p:sp>
        <p:nvSpPr>
          <p:cNvPr id="30" name="TextBox 29"/>
          <p:cNvSpPr txBox="1"/>
          <p:nvPr/>
        </p:nvSpPr>
        <p:spPr>
          <a:xfrm>
            <a:off x="7848600" y="3810000"/>
            <a:ext cx="106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"bye"</a:t>
            </a:r>
            <a:endParaRPr lang="en-US" sz="2400" dirty="0">
              <a:latin typeface="Consolas" pitchFamily="49" charset="0"/>
              <a:cs typeface="Consolas" pitchFamily="49" charset="0"/>
            </a:endParaRPr>
          </a:p>
        </p:txBody>
      </p:sp>
      <p:sp>
        <p:nvSpPr>
          <p:cNvPr id="34" name="TextBox 33"/>
          <p:cNvSpPr txBox="1"/>
          <p:nvPr/>
        </p:nvSpPr>
        <p:spPr>
          <a:xfrm>
            <a:off x="2667000" y="5486400"/>
            <a:ext cx="3886200" cy="400110"/>
          </a:xfrm>
          <a:prstGeom prst="rect">
            <a:avLst/>
          </a:prstGeom>
          <a:noFill/>
        </p:spPr>
        <p:txBody>
          <a:bodyPr wrap="square" rtlCol="0">
            <a:spAutoFit/>
          </a:bodyPr>
          <a:lstStyle/>
          <a:p>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 z = </a:t>
            </a:r>
            <a:r>
              <a:rPr lang="en-US" sz="2000" b="1" dirty="0" smtClean="0">
                <a:solidFill>
                  <a:srgbClr val="7F0055"/>
                </a:solidFill>
                <a:highlight>
                  <a:srgbClr val="E8F2FE"/>
                </a:highlight>
                <a:latin typeface="Consolas"/>
              </a:rPr>
              <a:t>new</a:t>
            </a:r>
            <a:r>
              <a:rPr lang="en-US" sz="2000" b="1" dirty="0" smtClean="0">
                <a:solidFill>
                  <a:srgbClr val="000000"/>
                </a:solidFill>
                <a:highlight>
                  <a:srgbClr val="E8F2FE"/>
                </a:highlight>
                <a:latin typeface="Consolas"/>
              </a:rPr>
              <a:t> </a:t>
            </a:r>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[3][3];</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Rectangular two-dimensional arrays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17</a:t>
            </a:fld>
            <a:endParaRPr lang="en-US" dirty="0"/>
          </a:p>
        </p:txBody>
      </p:sp>
      <p:sp>
        <p:nvSpPr>
          <p:cNvPr id="9" name="Content Placeholder 8"/>
          <p:cNvSpPr>
            <a:spLocks noGrp="1"/>
          </p:cNvSpPr>
          <p:nvPr>
            <p:ph idx="1"/>
          </p:nvPr>
        </p:nvSpPr>
        <p:spPr>
          <a:xfrm>
            <a:off x="457200" y="2514601"/>
            <a:ext cx="8229600" cy="609599"/>
          </a:xfrm>
        </p:spPr>
        <p:txBody>
          <a:bodyPr/>
          <a:lstStyle/>
          <a:p>
            <a:r>
              <a:rPr lang="en-US" dirty="0" smtClean="0"/>
              <a:t>Really an array of arrays</a:t>
            </a:r>
            <a:endParaRPr lang="en-US" dirty="0"/>
          </a:p>
        </p:txBody>
      </p:sp>
      <p:sp>
        <p:nvSpPr>
          <p:cNvPr id="10" name="TextBox 9"/>
          <p:cNvSpPr txBox="1"/>
          <p:nvPr/>
        </p:nvSpPr>
        <p:spPr>
          <a:xfrm>
            <a:off x="2590800" y="1905000"/>
            <a:ext cx="3886200" cy="400110"/>
          </a:xfrm>
          <a:prstGeom prst="rect">
            <a:avLst/>
          </a:prstGeom>
          <a:noFill/>
        </p:spPr>
        <p:txBody>
          <a:bodyPr wrap="square" rtlCol="0">
            <a:spAutoFit/>
          </a:bodyPr>
          <a:lstStyle/>
          <a:p>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 z = </a:t>
            </a:r>
            <a:r>
              <a:rPr lang="en-US" sz="2000" b="1" dirty="0" smtClean="0">
                <a:solidFill>
                  <a:srgbClr val="7F0055"/>
                </a:solidFill>
                <a:highlight>
                  <a:srgbClr val="E8F2FE"/>
                </a:highlight>
                <a:latin typeface="Consolas"/>
              </a:rPr>
              <a:t>new</a:t>
            </a:r>
            <a:r>
              <a:rPr lang="en-US" sz="2000" b="1" dirty="0" smtClean="0">
                <a:solidFill>
                  <a:srgbClr val="000000"/>
                </a:solidFill>
                <a:highlight>
                  <a:srgbClr val="E8F2FE"/>
                </a:highlight>
                <a:latin typeface="Consolas"/>
              </a:rPr>
              <a:t> </a:t>
            </a:r>
            <a:r>
              <a:rPr lang="en-US" sz="2000" b="1" dirty="0" err="1" smtClean="0">
                <a:solidFill>
                  <a:srgbClr val="7F0055"/>
                </a:solidFill>
                <a:highlight>
                  <a:srgbClr val="E8F2FE"/>
                </a:highlight>
                <a:latin typeface="Consolas"/>
              </a:rPr>
              <a:t>int</a:t>
            </a:r>
            <a:r>
              <a:rPr lang="en-US" sz="2000" b="1" dirty="0" smtClean="0">
                <a:solidFill>
                  <a:srgbClr val="000000"/>
                </a:solidFill>
                <a:highlight>
                  <a:srgbClr val="E8F2FE"/>
                </a:highlight>
                <a:latin typeface="Consolas"/>
              </a:rPr>
              <a:t>[3][3];</a:t>
            </a:r>
            <a:endParaRPr lang="en-US" sz="2000" dirty="0"/>
          </a:p>
        </p:txBody>
      </p:sp>
      <p:sp>
        <p:nvSpPr>
          <p:cNvPr id="11" name="Content Placeholder 8"/>
          <p:cNvSpPr txBox="1">
            <a:spLocks/>
          </p:cNvSpPr>
          <p:nvPr/>
        </p:nvSpPr>
        <p:spPr>
          <a:xfrm>
            <a:off x="457200" y="4495800"/>
            <a:ext cx="8229600" cy="6095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Conceptually a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grid</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extBox 11"/>
          <p:cNvSpPr txBox="1"/>
          <p:nvPr/>
        </p:nvSpPr>
        <p:spPr>
          <a:xfrm>
            <a:off x="2362200" y="35052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13" name="TextBox 12"/>
          <p:cNvSpPr txBox="1"/>
          <p:nvPr/>
        </p:nvSpPr>
        <p:spPr>
          <a:xfrm>
            <a:off x="2743200" y="35052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14" name="TextBox 13"/>
          <p:cNvSpPr txBox="1"/>
          <p:nvPr/>
        </p:nvSpPr>
        <p:spPr>
          <a:xfrm>
            <a:off x="4038600" y="35052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  ]</a:t>
            </a:r>
            <a:endParaRPr lang="en-US" sz="2400" dirty="0">
              <a:latin typeface="Consolas" pitchFamily="49" charset="0"/>
              <a:cs typeface="Consolas" pitchFamily="49" charset="0"/>
            </a:endParaRPr>
          </a:p>
        </p:txBody>
      </p:sp>
      <p:cxnSp>
        <p:nvCxnSpPr>
          <p:cNvPr id="15" name="Straight Arrow Connector 14"/>
          <p:cNvCxnSpPr>
            <a:endCxn id="14" idx="1"/>
          </p:cNvCxnSpPr>
          <p:nvPr/>
        </p:nvCxnSpPr>
        <p:spPr>
          <a:xfrm>
            <a:off x="2971800" y="37338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6400800" y="29718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0, 0]</a:t>
            </a:r>
            <a:endParaRPr lang="en-US" sz="2400" dirty="0">
              <a:latin typeface="Consolas" pitchFamily="49" charset="0"/>
              <a:cs typeface="Consolas" pitchFamily="49" charset="0"/>
            </a:endParaRPr>
          </a:p>
        </p:txBody>
      </p:sp>
      <p:sp>
        <p:nvSpPr>
          <p:cNvPr id="21" name="TextBox 20"/>
          <p:cNvSpPr txBox="1"/>
          <p:nvPr/>
        </p:nvSpPr>
        <p:spPr>
          <a:xfrm>
            <a:off x="6400800" y="35814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0, 0]</a:t>
            </a:r>
            <a:endParaRPr lang="en-US" sz="2400" dirty="0">
              <a:latin typeface="Consolas" pitchFamily="49" charset="0"/>
              <a:cs typeface="Consolas" pitchFamily="49" charset="0"/>
            </a:endParaRPr>
          </a:p>
        </p:txBody>
      </p:sp>
      <p:sp>
        <p:nvSpPr>
          <p:cNvPr id="22" name="TextBox 21"/>
          <p:cNvSpPr txBox="1"/>
          <p:nvPr/>
        </p:nvSpPr>
        <p:spPr>
          <a:xfrm>
            <a:off x="6400800" y="41910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0, 0]</a:t>
            </a:r>
            <a:endParaRPr lang="en-US" sz="2400" dirty="0">
              <a:latin typeface="Consolas" pitchFamily="49" charset="0"/>
              <a:cs typeface="Consolas" pitchFamily="49" charset="0"/>
            </a:endParaRPr>
          </a:p>
        </p:txBody>
      </p:sp>
      <p:cxnSp>
        <p:nvCxnSpPr>
          <p:cNvPr id="24" name="Curved Connector 23"/>
          <p:cNvCxnSpPr>
            <a:endCxn id="20" idx="1"/>
          </p:cNvCxnSpPr>
          <p:nvPr/>
        </p:nvCxnSpPr>
        <p:spPr>
          <a:xfrm flipV="1">
            <a:off x="4343400" y="3202633"/>
            <a:ext cx="2057400" cy="531167"/>
          </a:xfrm>
          <a:prstGeom prst="curvedConnector3">
            <a:avLst>
              <a:gd name="adj1" fmla="val 1817"/>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26" name="Curved Connector 25"/>
          <p:cNvCxnSpPr>
            <a:endCxn id="22" idx="1"/>
          </p:cNvCxnSpPr>
          <p:nvPr/>
        </p:nvCxnSpPr>
        <p:spPr>
          <a:xfrm>
            <a:off x="5334000" y="3810000"/>
            <a:ext cx="1066800" cy="611833"/>
          </a:xfrm>
          <a:prstGeom prst="curvedConnector3">
            <a:avLst>
              <a:gd name="adj1" fmla="val -8478"/>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32" name="Curved Connector 31"/>
          <p:cNvCxnSpPr>
            <a:endCxn id="21" idx="1"/>
          </p:cNvCxnSpPr>
          <p:nvPr/>
        </p:nvCxnSpPr>
        <p:spPr>
          <a:xfrm>
            <a:off x="4876800" y="3657600"/>
            <a:ext cx="1524000" cy="154633"/>
          </a:xfrm>
          <a:prstGeom prst="curvedConnector3">
            <a:avLst>
              <a:gd name="adj1" fmla="val 50000"/>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40" name="TextBox 39"/>
          <p:cNvSpPr txBox="1"/>
          <p:nvPr/>
        </p:nvSpPr>
        <p:spPr>
          <a:xfrm>
            <a:off x="2362200" y="52578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41" name="TextBox 40"/>
          <p:cNvSpPr txBox="1"/>
          <p:nvPr/>
        </p:nvSpPr>
        <p:spPr>
          <a:xfrm>
            <a:off x="2743200" y="52578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cxnSp>
        <p:nvCxnSpPr>
          <p:cNvPr id="42" name="Straight Arrow Connector 41"/>
          <p:cNvCxnSpPr>
            <a:endCxn id="46" idx="1"/>
          </p:cNvCxnSpPr>
          <p:nvPr/>
        </p:nvCxnSpPr>
        <p:spPr>
          <a:xfrm flipV="1">
            <a:off x="2971800" y="5476965"/>
            <a:ext cx="1371600" cy="943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46" name="TextBox 45"/>
          <p:cNvSpPr txBox="1"/>
          <p:nvPr/>
        </p:nvSpPr>
        <p:spPr>
          <a:xfrm>
            <a:off x="4343400" y="4876800"/>
            <a:ext cx="175260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0, 0]</a:t>
            </a:r>
          </a:p>
          <a:p>
            <a:r>
              <a:rPr lang="en-US" sz="2400" dirty="0" smtClean="0">
                <a:latin typeface="Consolas" pitchFamily="49" charset="0"/>
                <a:cs typeface="Consolas" pitchFamily="49" charset="0"/>
              </a:rPr>
              <a:t>[0, 0, 0]</a:t>
            </a:r>
          </a:p>
          <a:p>
            <a:r>
              <a:rPr lang="en-US" sz="2400" dirty="0" smtClean="0">
                <a:latin typeface="Consolas" pitchFamily="49" charset="0"/>
                <a:cs typeface="Consolas" pitchFamily="49" charset="0"/>
              </a:rPr>
              <a:t>[0, 0, 0]</a:t>
            </a:r>
            <a:endParaRPr lang="en-US" sz="2400" dirty="0">
              <a:latin typeface="Consolas" pitchFamily="49" charset="0"/>
              <a:cs typeface="Consolas" pitchFamily="49"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Accessing two-dimensional arrays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18</a:t>
            </a:fld>
            <a:endParaRPr lang="en-US" dirty="0"/>
          </a:p>
        </p:txBody>
      </p:sp>
      <p:sp>
        <p:nvSpPr>
          <p:cNvPr id="10" name="TextBox 9"/>
          <p:cNvSpPr txBox="1"/>
          <p:nvPr/>
        </p:nvSpPr>
        <p:spPr>
          <a:xfrm>
            <a:off x="1981200" y="3505200"/>
            <a:ext cx="4876800" cy="830997"/>
          </a:xfrm>
          <a:prstGeom prst="rect">
            <a:avLst/>
          </a:prstGeom>
          <a:noFill/>
        </p:spPr>
        <p:txBody>
          <a:bodyPr wrap="square" rtlCol="0">
            <a:spAutoFit/>
          </a:bodyPr>
          <a:lstStyle/>
          <a:p>
            <a:r>
              <a:rPr lang="en-US" sz="2400" b="1" dirty="0" err="1" smtClean="0">
                <a:solidFill>
                  <a:srgbClr val="7F0055"/>
                </a:solidFill>
                <a:highlight>
                  <a:srgbClr val="E8F2FE"/>
                </a:highlight>
                <a:latin typeface="Consolas"/>
                <a:cs typeface="Consolas"/>
              </a:rPr>
              <a:t>int</a:t>
            </a:r>
            <a:r>
              <a:rPr lang="en-US" sz="2400" b="1" dirty="0" smtClean="0">
                <a:solidFill>
                  <a:srgbClr val="000000"/>
                </a:solidFill>
                <a:highlight>
                  <a:srgbClr val="E8F2FE"/>
                </a:highlight>
                <a:latin typeface="Consolas"/>
                <a:cs typeface="Consolas"/>
              </a:rPr>
              <a:t>[][] z = </a:t>
            </a:r>
            <a:r>
              <a:rPr lang="en-US" sz="2400" b="1" dirty="0" smtClean="0">
                <a:solidFill>
                  <a:srgbClr val="7F0055"/>
                </a:solidFill>
                <a:highlight>
                  <a:srgbClr val="E8F2FE"/>
                </a:highlight>
                <a:latin typeface="Consolas"/>
                <a:cs typeface="Consolas"/>
              </a:rPr>
              <a:t>new</a:t>
            </a:r>
            <a:r>
              <a:rPr lang="en-US" sz="2400" b="1" dirty="0" smtClean="0">
                <a:solidFill>
                  <a:srgbClr val="000000"/>
                </a:solidFill>
                <a:highlight>
                  <a:srgbClr val="E8F2FE"/>
                </a:highlight>
                <a:latin typeface="Consolas"/>
                <a:cs typeface="Consolas"/>
              </a:rPr>
              <a:t> </a:t>
            </a:r>
            <a:r>
              <a:rPr lang="en-US" sz="2400" b="1" dirty="0" smtClean="0">
                <a:solidFill>
                  <a:srgbClr val="7F0055"/>
                </a:solidFill>
                <a:highlight>
                  <a:srgbClr val="E8F2FE"/>
                </a:highlight>
                <a:latin typeface="Consolas"/>
                <a:cs typeface="Consolas"/>
              </a:rPr>
              <a:t>int</a:t>
            </a:r>
            <a:r>
              <a:rPr lang="en-US" sz="2400" b="1" dirty="0" smtClean="0">
                <a:solidFill>
                  <a:srgbClr val="000000"/>
                </a:solidFill>
                <a:highlight>
                  <a:srgbClr val="E8F2FE"/>
                </a:highlight>
                <a:latin typeface="Consolas"/>
                <a:cs typeface="Consolas"/>
              </a:rPr>
              <a:t>[3][3];</a:t>
            </a:r>
          </a:p>
          <a:p>
            <a:r>
              <a:rPr lang="en-US" sz="2400" dirty="0" smtClean="0">
                <a:solidFill>
                  <a:srgbClr val="000000"/>
                </a:solidFill>
                <a:highlight>
                  <a:srgbClr val="E8F2FE"/>
                </a:highlight>
                <a:latin typeface="Consolas"/>
                <a:cs typeface="Consolas"/>
              </a:rPr>
              <a:t>z[2][1] = 5;</a:t>
            </a:r>
            <a:endParaRPr lang="en-US" sz="2400" dirty="0">
              <a:latin typeface="Consolas"/>
              <a:cs typeface="Consolas"/>
            </a:endParaRPr>
          </a:p>
        </p:txBody>
      </p:sp>
      <p:sp>
        <p:nvSpPr>
          <p:cNvPr id="40" name="TextBox 39"/>
          <p:cNvSpPr txBox="1"/>
          <p:nvPr/>
        </p:nvSpPr>
        <p:spPr>
          <a:xfrm>
            <a:off x="2362200" y="23622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41" name="TextBox 40"/>
          <p:cNvSpPr txBox="1"/>
          <p:nvPr/>
        </p:nvSpPr>
        <p:spPr>
          <a:xfrm>
            <a:off x="2743200" y="23622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cxnSp>
        <p:nvCxnSpPr>
          <p:cNvPr id="42" name="Straight Arrow Connector 41"/>
          <p:cNvCxnSpPr>
            <a:endCxn id="46" idx="1"/>
          </p:cNvCxnSpPr>
          <p:nvPr/>
        </p:nvCxnSpPr>
        <p:spPr>
          <a:xfrm flipV="1">
            <a:off x="2971800" y="2581365"/>
            <a:ext cx="1371600" cy="943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46" name="TextBox 45"/>
          <p:cNvSpPr txBox="1"/>
          <p:nvPr/>
        </p:nvSpPr>
        <p:spPr>
          <a:xfrm>
            <a:off x="4343400" y="1981200"/>
            <a:ext cx="175260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0, 0]</a:t>
            </a:r>
          </a:p>
          <a:p>
            <a:r>
              <a:rPr lang="en-US" sz="2400" dirty="0" smtClean="0">
                <a:latin typeface="Consolas" pitchFamily="49" charset="0"/>
                <a:cs typeface="Consolas" pitchFamily="49" charset="0"/>
              </a:rPr>
              <a:t>[0, 0, 0]</a:t>
            </a:r>
          </a:p>
          <a:p>
            <a:r>
              <a:rPr lang="en-US" sz="2400" dirty="0" smtClean="0">
                <a:latin typeface="Consolas" pitchFamily="49" charset="0"/>
                <a:cs typeface="Consolas" pitchFamily="49" charset="0"/>
              </a:rPr>
              <a:t>[0, </a:t>
            </a:r>
            <a:r>
              <a:rPr lang="en-US" sz="2400" b="1" dirty="0" smtClean="0">
                <a:latin typeface="Consolas" pitchFamily="49" charset="0"/>
                <a:cs typeface="Consolas" pitchFamily="49" charset="0"/>
              </a:rPr>
              <a:t>5</a:t>
            </a:r>
            <a:r>
              <a:rPr lang="en-US" sz="2400" dirty="0" smtClean="0">
                <a:latin typeface="Consolas" pitchFamily="49" charset="0"/>
                <a:cs typeface="Consolas" pitchFamily="49" charset="0"/>
              </a:rPr>
              <a:t>, 0]</a:t>
            </a:r>
            <a:endParaRPr lang="en-US" sz="2400" dirty="0">
              <a:latin typeface="Consolas" pitchFamily="49" charset="0"/>
              <a:cs typeface="Consolas" pitchFamily="49" charset="0"/>
            </a:endParaRPr>
          </a:p>
        </p:txBody>
      </p:sp>
      <p:sp>
        <p:nvSpPr>
          <p:cNvPr id="25" name="Content Placeholder 8"/>
          <p:cNvSpPr txBox="1">
            <a:spLocks/>
          </p:cNvSpPr>
          <p:nvPr/>
        </p:nvSpPr>
        <p:spPr>
          <a:xfrm>
            <a:off x="533400" y="4876800"/>
            <a:ext cx="8229600" cy="1371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Remember</a:t>
            </a:r>
            <a:r>
              <a:rPr kumimoji="0" lang="en-US" sz="3200" b="0" i="0" u="none" strike="noStrike" kern="1200" cap="none" spc="0" normalizeH="0" noProof="0" dirty="0" smtClean="0">
                <a:ln>
                  <a:noFill/>
                </a:ln>
                <a:solidFill>
                  <a:schemeClr val="tx1"/>
                </a:solidFill>
                <a:effectLst/>
                <a:uLnTx/>
                <a:uFillTx/>
                <a:latin typeface="+mn-lt"/>
                <a:ea typeface="+mn-ea"/>
                <a:cs typeface="+mn-cs"/>
              </a:rPr>
              <a:t> zero-based indexing.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aseline="0" dirty="0" smtClean="0"/>
              <a:t>Think</a:t>
            </a:r>
            <a:r>
              <a:rPr lang="en-US" sz="3200" dirty="0" smtClean="0"/>
              <a:t> of </a:t>
            </a:r>
            <a:r>
              <a:rPr lang="en-US" sz="3200" dirty="0" err="1" smtClean="0"/>
              <a:t>z[i][j</a:t>
            </a:r>
            <a:r>
              <a:rPr lang="en-US" sz="3200" dirty="0" smtClean="0"/>
              <a:t>] as "</a:t>
            </a:r>
            <a:r>
              <a:rPr lang="en-US" sz="3200" dirty="0" err="1" smtClean="0"/>
              <a:t>ith</a:t>
            </a:r>
            <a:r>
              <a:rPr lang="en-US" sz="3200" dirty="0" smtClean="0"/>
              <a:t> row, </a:t>
            </a:r>
            <a:r>
              <a:rPr lang="en-US" sz="3200" dirty="0" err="1" smtClean="0"/>
              <a:t>jth</a:t>
            </a:r>
            <a:r>
              <a:rPr lang="en-US" sz="3200" dirty="0" smtClean="0"/>
              <a:t> column"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Say hi to you neighbors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19</a:t>
            </a:fld>
            <a:endParaRPr lang="en-US" dirty="0"/>
          </a:p>
        </p:txBody>
      </p:sp>
      <p:sp>
        <p:nvSpPr>
          <p:cNvPr id="46" name="TextBox 45"/>
          <p:cNvSpPr txBox="1"/>
          <p:nvPr/>
        </p:nvSpPr>
        <p:spPr>
          <a:xfrm>
            <a:off x="2667000" y="2819400"/>
            <a:ext cx="3886200" cy="2554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3200" dirty="0" smtClean="0">
                <a:latin typeface="Consolas" pitchFamily="49" charset="0"/>
                <a:cs typeface="Consolas" pitchFamily="49" charset="0"/>
              </a:rPr>
              <a:t>      ...    </a:t>
            </a:r>
          </a:p>
          <a:p>
            <a:r>
              <a:rPr lang="en-US" sz="3200" dirty="0" smtClean="0">
                <a:latin typeface="Consolas" pitchFamily="49" charset="0"/>
                <a:cs typeface="Consolas" pitchFamily="49" charset="0"/>
              </a:rPr>
              <a:t>    1, 2, 3</a:t>
            </a:r>
          </a:p>
          <a:p>
            <a:r>
              <a:rPr lang="en-US" sz="3200" dirty="0" smtClean="0">
                <a:latin typeface="Consolas" pitchFamily="49" charset="0"/>
                <a:cs typeface="Consolas" pitchFamily="49" charset="0"/>
              </a:rPr>
              <a:t>... 5, 6, 7  ...</a:t>
            </a:r>
          </a:p>
          <a:p>
            <a:r>
              <a:rPr lang="en-US" sz="3200" dirty="0" smtClean="0">
                <a:latin typeface="Consolas" pitchFamily="49" charset="0"/>
                <a:cs typeface="Consolas" pitchFamily="49" charset="0"/>
              </a:rPr>
              <a:t>    8, 9, 10</a:t>
            </a:r>
          </a:p>
          <a:p>
            <a:r>
              <a:rPr lang="en-US" sz="3200" dirty="0" smtClean="0">
                <a:latin typeface="Consolas" pitchFamily="49" charset="0"/>
                <a:cs typeface="Consolas" pitchFamily="49" charset="0"/>
              </a:rPr>
              <a:t>      ...</a:t>
            </a:r>
          </a:p>
        </p:txBody>
      </p:sp>
      <p:sp>
        <p:nvSpPr>
          <p:cNvPr id="12" name="TextBox 11"/>
          <p:cNvSpPr txBox="1"/>
          <p:nvPr/>
        </p:nvSpPr>
        <p:spPr>
          <a:xfrm>
            <a:off x="457200" y="1524000"/>
            <a:ext cx="6248400"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smtClean="0"/>
              <a:t>Say the middle element is </a:t>
            </a:r>
            <a:r>
              <a:rPr lang="en-US" sz="2800" dirty="0" err="1" smtClean="0">
                <a:solidFill>
                  <a:srgbClr val="000000"/>
                </a:solidFill>
                <a:highlight>
                  <a:srgbClr val="E8F2FE"/>
                </a:highlight>
                <a:latin typeface="Consolas"/>
                <a:cs typeface="Consolas"/>
              </a:rPr>
              <a:t>z[i][</a:t>
            </a:r>
            <a:r>
              <a:rPr lang="en-US" sz="2800" dirty="0" err="1" smtClean="0">
                <a:solidFill>
                  <a:srgbClr val="000000"/>
                </a:solidFill>
                <a:highlight>
                  <a:srgbClr val="D4D4D4"/>
                </a:highlight>
                <a:latin typeface="Consolas"/>
                <a:cs typeface="Consolas"/>
              </a:rPr>
              <a:t>j</a:t>
            </a:r>
            <a:r>
              <a:rPr lang="en-US" sz="2800" dirty="0" smtClean="0">
                <a:solidFill>
                  <a:srgbClr val="000000"/>
                </a:solidFill>
                <a:highlight>
                  <a:srgbClr val="E8F2FE"/>
                </a:highlight>
                <a:latin typeface="Consolas"/>
                <a:cs typeface="Consolas"/>
              </a:rPr>
              <a:t>]...</a:t>
            </a:r>
            <a:endParaRPr lang="en-US" sz="2800" dirty="0">
              <a:latin typeface="Consolas"/>
              <a:cs typeface="Consolas"/>
            </a:endParaRPr>
          </a:p>
        </p:txBody>
      </p:sp>
      <p:sp>
        <p:nvSpPr>
          <p:cNvPr id="13" name="TextBox 12"/>
          <p:cNvSpPr txBox="1"/>
          <p:nvPr/>
        </p:nvSpPr>
        <p:spPr>
          <a:xfrm>
            <a:off x="609600" y="3886200"/>
            <a:ext cx="19812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4" name="TextBox 13"/>
          <p:cNvSpPr txBox="1"/>
          <p:nvPr/>
        </p:nvSpPr>
        <p:spPr>
          <a:xfrm>
            <a:off x="457200" y="28194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5" name="TextBox 14"/>
          <p:cNvSpPr txBox="1"/>
          <p:nvPr/>
        </p:nvSpPr>
        <p:spPr>
          <a:xfrm>
            <a:off x="457200" y="48768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6" name="TextBox 15"/>
          <p:cNvSpPr txBox="1"/>
          <p:nvPr/>
        </p:nvSpPr>
        <p:spPr>
          <a:xfrm>
            <a:off x="3352800" y="54102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7" name="TextBox 16"/>
          <p:cNvSpPr txBox="1"/>
          <p:nvPr/>
        </p:nvSpPr>
        <p:spPr>
          <a:xfrm>
            <a:off x="3505200" y="23622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8" name="TextBox 17"/>
          <p:cNvSpPr txBox="1"/>
          <p:nvPr/>
        </p:nvSpPr>
        <p:spPr>
          <a:xfrm>
            <a:off x="6553200" y="28194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19" name="TextBox 18"/>
          <p:cNvSpPr txBox="1"/>
          <p:nvPr/>
        </p:nvSpPr>
        <p:spPr>
          <a:xfrm>
            <a:off x="6553200" y="38862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
        <p:nvSpPr>
          <p:cNvPr id="20" name="TextBox 19"/>
          <p:cNvSpPr txBox="1"/>
          <p:nvPr/>
        </p:nvSpPr>
        <p:spPr>
          <a:xfrm>
            <a:off x="6553200" y="4876800"/>
            <a:ext cx="2209800" cy="461665"/>
          </a:xfrm>
          <a:prstGeom prst="rect">
            <a:avLst/>
          </a:prstGeom>
          <a:noFill/>
        </p:spPr>
        <p:txBody>
          <a:bodyPr wrap="square" rtlCol="0">
            <a:spAutoFit/>
          </a:bodyPr>
          <a:lstStyle/>
          <a:p>
            <a:r>
              <a:rPr lang="en-US" sz="2400" dirty="0" smtClean="0">
                <a:solidFill>
                  <a:srgbClr val="000000"/>
                </a:solidFill>
                <a:highlight>
                  <a:srgbClr val="E8F2FE"/>
                </a:highlight>
                <a:latin typeface="Consolas"/>
                <a:cs typeface="Consolas"/>
              </a:rPr>
              <a:t>z[i+1][</a:t>
            </a:r>
            <a:r>
              <a:rPr lang="en-US" sz="2400" dirty="0" smtClean="0">
                <a:solidFill>
                  <a:srgbClr val="000000"/>
                </a:solidFill>
                <a:highlight>
                  <a:srgbClr val="D4D4D4"/>
                </a:highlight>
                <a:latin typeface="Consolas"/>
                <a:cs typeface="Consolas"/>
              </a:rPr>
              <a:t>j+1</a:t>
            </a:r>
            <a:r>
              <a:rPr lang="en-US" sz="2400" dirty="0" smtClean="0">
                <a:solidFill>
                  <a:srgbClr val="000000"/>
                </a:solidFill>
                <a:highlight>
                  <a:srgbClr val="E8F2FE"/>
                </a:highlight>
                <a:latin typeface="Consolas"/>
                <a:cs typeface="Consolas"/>
              </a:rPr>
              <a:t>]</a:t>
            </a:r>
            <a:endParaRPr lang="en-US" sz="2400" dirty="0">
              <a:latin typeface="Consolas"/>
              <a:cs typeface="Consola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Side note: bits and integral representations</a:t>
            </a:r>
          </a:p>
          <a:p>
            <a:r>
              <a:rPr lang="en-US" dirty="0" smtClean="0"/>
              <a:t>The null value</a:t>
            </a:r>
          </a:p>
          <a:p>
            <a:r>
              <a:rPr lang="en-US" dirty="0" smtClean="0"/>
              <a:t>Multi-dimensional arrays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Layers upon layers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20</a:t>
            </a:fld>
            <a:endParaRPr lang="en-US" dirty="0"/>
          </a:p>
        </p:txBody>
      </p:sp>
      <p:sp>
        <p:nvSpPr>
          <p:cNvPr id="10" name="TextBox 9"/>
          <p:cNvSpPr txBox="1"/>
          <p:nvPr/>
        </p:nvSpPr>
        <p:spPr>
          <a:xfrm>
            <a:off x="533400" y="3810000"/>
            <a:ext cx="8001000" cy="1631216"/>
          </a:xfrm>
          <a:prstGeom prst="rect">
            <a:avLst/>
          </a:prstGeom>
          <a:noFill/>
        </p:spPr>
        <p:txBody>
          <a:bodyPr wrap="square" rtlCol="0">
            <a:spAutoFit/>
          </a:bodyPr>
          <a:lstStyle/>
          <a:p>
            <a:r>
              <a:rPr lang="en-US" sz="2000" b="1" dirty="0" err="1" smtClean="0">
                <a:solidFill>
                  <a:srgbClr val="7F0055"/>
                </a:solidFill>
                <a:latin typeface="Monaco"/>
              </a:rPr>
              <a:t>int</a:t>
            </a:r>
            <a:r>
              <a:rPr lang="en-US" sz="2000" b="1" dirty="0" smtClean="0">
                <a:solidFill>
                  <a:srgbClr val="000000"/>
                </a:solidFill>
                <a:latin typeface="Monaco"/>
              </a:rPr>
              <a:t> </a:t>
            </a:r>
            <a:r>
              <a:rPr lang="en-US" sz="2000" b="1" dirty="0" err="1" smtClean="0">
                <a:solidFill>
                  <a:srgbClr val="000000"/>
                </a:solidFill>
                <a:latin typeface="Monaco"/>
              </a:rPr>
              <a:t>z</a:t>
            </a:r>
            <a:r>
              <a:rPr lang="en-US" sz="2000" b="1" dirty="0" smtClean="0">
                <a:solidFill>
                  <a:srgbClr val="000000"/>
                </a:solidFill>
                <a:latin typeface="Monaco"/>
              </a:rPr>
              <a:t>[][] = </a:t>
            </a:r>
            <a:r>
              <a:rPr lang="en-US" sz="2000" b="1" dirty="0" smtClean="0">
                <a:solidFill>
                  <a:srgbClr val="7F0055"/>
                </a:solidFill>
                <a:latin typeface="Monaco"/>
              </a:rPr>
              <a:t>new</a:t>
            </a:r>
            <a:r>
              <a:rPr lang="en-US" sz="2000" b="1" dirty="0" smtClean="0">
                <a:solidFill>
                  <a:srgbClr val="000000"/>
                </a:solidFill>
                <a:latin typeface="Monaco"/>
              </a:rPr>
              <a:t> </a:t>
            </a:r>
            <a:r>
              <a:rPr lang="en-US" sz="2000" b="1" dirty="0" smtClean="0">
                <a:solidFill>
                  <a:srgbClr val="7F0055"/>
                </a:solidFill>
                <a:latin typeface="Monaco"/>
              </a:rPr>
              <a:t>int</a:t>
            </a:r>
            <a:r>
              <a:rPr lang="en-US" sz="2000" b="1" dirty="0" smtClean="0">
                <a:solidFill>
                  <a:srgbClr val="000000"/>
                </a:solidFill>
                <a:latin typeface="Monaco"/>
              </a:rPr>
              <a:t>[3][3];</a:t>
            </a:r>
          </a:p>
          <a:p>
            <a:endParaRPr lang="en-US" sz="2000" b="1" dirty="0" smtClean="0">
              <a:solidFill>
                <a:srgbClr val="000000"/>
              </a:solidFill>
              <a:latin typeface="Monaco"/>
            </a:endParaRPr>
          </a:p>
          <a:p>
            <a:r>
              <a:rPr lang="en-US" sz="2000" dirty="0" smtClean="0">
                <a:solidFill>
                  <a:srgbClr val="000000"/>
                </a:solidFill>
                <a:latin typeface="Monaco"/>
              </a:rPr>
              <a:t>... </a:t>
            </a:r>
            <a:r>
              <a:rPr lang="en-US" sz="2000" dirty="0" err="1" smtClean="0">
                <a:solidFill>
                  <a:srgbClr val="000000"/>
                </a:solidFill>
                <a:latin typeface="Monaco"/>
              </a:rPr>
              <a:t>z</a:t>
            </a:r>
            <a:r>
              <a:rPr lang="en-US" sz="2000" dirty="0" smtClean="0">
                <a:solidFill>
                  <a:srgbClr val="000000"/>
                </a:solidFill>
                <a:latin typeface="Monaco"/>
              </a:rPr>
              <a:t> ...       </a:t>
            </a:r>
            <a:r>
              <a:rPr lang="en-US" sz="2000" dirty="0" smtClean="0">
                <a:solidFill>
                  <a:srgbClr val="3F7F5F"/>
                </a:solidFill>
                <a:latin typeface="Monaco"/>
              </a:rPr>
              <a:t>// The entire array</a:t>
            </a:r>
          </a:p>
          <a:p>
            <a:r>
              <a:rPr lang="en-US" sz="2000" dirty="0" smtClean="0">
                <a:solidFill>
                  <a:srgbClr val="000000"/>
                </a:solidFill>
                <a:latin typeface="Monaco"/>
              </a:rPr>
              <a:t>... z[1] ...    </a:t>
            </a:r>
            <a:r>
              <a:rPr lang="en-US" sz="2000" dirty="0" smtClean="0">
                <a:solidFill>
                  <a:srgbClr val="3F7F5F"/>
                </a:solidFill>
                <a:latin typeface="Monaco"/>
              </a:rPr>
              <a:t>// A single row (an array itself)</a:t>
            </a:r>
          </a:p>
          <a:p>
            <a:r>
              <a:rPr lang="en-US" sz="2000" dirty="0" smtClean="0">
                <a:solidFill>
                  <a:srgbClr val="000000"/>
                </a:solidFill>
                <a:latin typeface="Monaco"/>
              </a:rPr>
              <a:t>... z[1][2] ... </a:t>
            </a:r>
            <a:r>
              <a:rPr lang="en-US" sz="2000" dirty="0" smtClean="0">
                <a:solidFill>
                  <a:srgbClr val="3F7F5F"/>
                </a:solidFill>
                <a:latin typeface="Monaco"/>
              </a:rPr>
              <a:t>// A single element</a:t>
            </a:r>
            <a:endParaRPr lang="en-US" sz="2000" dirty="0">
              <a:latin typeface="Consolas"/>
              <a:cs typeface="Consolas"/>
            </a:endParaRPr>
          </a:p>
        </p:txBody>
      </p:sp>
      <p:sp>
        <p:nvSpPr>
          <p:cNvPr id="40" name="TextBox 39"/>
          <p:cNvSpPr txBox="1"/>
          <p:nvPr/>
        </p:nvSpPr>
        <p:spPr>
          <a:xfrm>
            <a:off x="2362200" y="23622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41" name="TextBox 40"/>
          <p:cNvSpPr txBox="1"/>
          <p:nvPr/>
        </p:nvSpPr>
        <p:spPr>
          <a:xfrm>
            <a:off x="2743200" y="23622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cxnSp>
        <p:nvCxnSpPr>
          <p:cNvPr id="42" name="Straight Arrow Connector 41"/>
          <p:cNvCxnSpPr>
            <a:endCxn id="46" idx="1"/>
          </p:cNvCxnSpPr>
          <p:nvPr/>
        </p:nvCxnSpPr>
        <p:spPr>
          <a:xfrm flipV="1">
            <a:off x="2971800" y="2581365"/>
            <a:ext cx="1371600" cy="9435"/>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46" name="TextBox 45"/>
          <p:cNvSpPr txBox="1"/>
          <p:nvPr/>
        </p:nvSpPr>
        <p:spPr>
          <a:xfrm>
            <a:off x="4343400" y="1981200"/>
            <a:ext cx="175260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1, 2]</a:t>
            </a:r>
          </a:p>
          <a:p>
            <a:r>
              <a:rPr lang="en-US" sz="2400" dirty="0" smtClean="0">
                <a:latin typeface="Consolas" pitchFamily="49" charset="0"/>
                <a:cs typeface="Consolas" pitchFamily="49" charset="0"/>
              </a:rPr>
              <a:t>[3, 4, 5]</a:t>
            </a:r>
          </a:p>
          <a:p>
            <a:r>
              <a:rPr lang="en-US" sz="2400" dirty="0" smtClean="0">
                <a:latin typeface="Consolas" pitchFamily="49" charset="0"/>
                <a:cs typeface="Consolas" pitchFamily="49" charset="0"/>
              </a:rPr>
              <a:t>[6, </a:t>
            </a:r>
            <a:r>
              <a:rPr lang="en-US" sz="2400" b="1" dirty="0" smtClean="0">
                <a:latin typeface="Consolas" pitchFamily="49" charset="0"/>
                <a:cs typeface="Consolas" pitchFamily="49" charset="0"/>
              </a:rPr>
              <a:t>7</a:t>
            </a:r>
            <a:r>
              <a:rPr lang="en-US" sz="2400" dirty="0" smtClean="0">
                <a:latin typeface="Consolas" pitchFamily="49" charset="0"/>
                <a:cs typeface="Consolas" pitchFamily="49" charset="0"/>
              </a:rPr>
              <a:t>, 8]</a:t>
            </a:r>
            <a:endParaRPr lang="en-US" sz="2400" dirty="0">
              <a:latin typeface="Consolas" pitchFamily="49" charset="0"/>
              <a:cs typeface="Consolas" pitchFamily="49"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Traversing two-dimensional arrays</a:t>
            </a:r>
            <a:endParaRPr lang="en-US" dirty="0"/>
          </a:p>
        </p:txBody>
      </p:sp>
      <p:sp>
        <p:nvSpPr>
          <p:cNvPr id="7" name="Content Placeholder 6"/>
          <p:cNvSpPr>
            <a:spLocks noGrp="1"/>
          </p:cNvSpPr>
          <p:nvPr>
            <p:ph idx="1"/>
          </p:nvPr>
        </p:nvSpPr>
        <p:spPr/>
        <p:txBody>
          <a:bodyPr>
            <a:normAutofit/>
          </a:bodyPr>
          <a:lstStyle/>
          <a:p>
            <a:r>
              <a:rPr lang="en-US" sz="2400" b="1" dirty="0" err="1" smtClean="0">
                <a:solidFill>
                  <a:srgbClr val="7F0055"/>
                </a:solidFill>
                <a:latin typeface="Monaco"/>
              </a:rPr>
              <a:t>int</a:t>
            </a:r>
            <a:r>
              <a:rPr lang="en-US" sz="2400" b="1" dirty="0" smtClean="0">
                <a:solidFill>
                  <a:srgbClr val="000000"/>
                </a:solidFill>
                <a:latin typeface="Monaco"/>
              </a:rPr>
              <a:t> </a:t>
            </a:r>
            <a:r>
              <a:rPr lang="en-US" sz="2400" b="1" dirty="0" err="1" smtClean="0">
                <a:solidFill>
                  <a:srgbClr val="000000"/>
                </a:solidFill>
                <a:latin typeface="Monaco"/>
              </a:rPr>
              <a:t>z</a:t>
            </a:r>
            <a:r>
              <a:rPr lang="en-US" sz="2400" b="1" dirty="0" smtClean="0">
                <a:solidFill>
                  <a:srgbClr val="000000"/>
                </a:solidFill>
                <a:latin typeface="Monaco"/>
              </a:rPr>
              <a:t>[][] = </a:t>
            </a:r>
            <a:r>
              <a:rPr lang="en-US" sz="2400" b="1" dirty="0" smtClean="0">
                <a:solidFill>
                  <a:srgbClr val="7F0055"/>
                </a:solidFill>
                <a:latin typeface="Monaco"/>
              </a:rPr>
              <a:t>new</a:t>
            </a:r>
            <a:r>
              <a:rPr lang="en-US" sz="2400" b="1" dirty="0" smtClean="0">
                <a:solidFill>
                  <a:srgbClr val="000000"/>
                </a:solidFill>
                <a:latin typeface="Monaco"/>
              </a:rPr>
              <a:t> </a:t>
            </a:r>
            <a:r>
              <a:rPr lang="en-US" sz="2400" b="1" dirty="0" smtClean="0">
                <a:solidFill>
                  <a:srgbClr val="7F0055"/>
                </a:solidFill>
                <a:latin typeface="Monaco"/>
              </a:rPr>
              <a:t>int</a:t>
            </a:r>
            <a:r>
              <a:rPr lang="en-US" sz="2400" b="1" dirty="0" smtClean="0">
                <a:solidFill>
                  <a:srgbClr val="000000"/>
                </a:solidFill>
                <a:latin typeface="Monaco"/>
              </a:rPr>
              <a:t>[3][4];</a:t>
            </a:r>
          </a:p>
          <a:p>
            <a:endParaRPr lang="en-US" sz="2400" b="1" dirty="0" smtClean="0">
              <a:solidFill>
                <a:srgbClr val="000000"/>
              </a:solidFill>
              <a:latin typeface="Monaco"/>
            </a:endParaRPr>
          </a:p>
          <a:p>
            <a:r>
              <a:rPr lang="en-US" sz="2400" dirty="0" smtClean="0">
                <a:solidFill>
                  <a:srgbClr val="3F7F5F"/>
                </a:solidFill>
                <a:latin typeface="Monaco"/>
              </a:rPr>
              <a:t>// for each row...</a:t>
            </a:r>
          </a:p>
          <a:p>
            <a:r>
              <a:rPr lang="en-US" sz="2400" b="1" dirty="0" smtClean="0">
                <a:solidFill>
                  <a:srgbClr val="7F0055"/>
                </a:solidFill>
                <a:latin typeface="Monaco"/>
              </a:rPr>
              <a:t>for</a:t>
            </a:r>
            <a:r>
              <a:rPr lang="en-US" sz="2400" b="1" dirty="0" smtClean="0">
                <a:solidFill>
                  <a:srgbClr val="000000"/>
                </a:solidFill>
                <a:latin typeface="Monaco"/>
              </a:rPr>
              <a:t> (</a:t>
            </a:r>
            <a:r>
              <a:rPr lang="en-US" sz="2400" b="1" dirty="0" err="1" smtClean="0">
                <a:solidFill>
                  <a:srgbClr val="7F0055"/>
                </a:solidFill>
                <a:latin typeface="Monaco"/>
              </a:rPr>
              <a:t>int</a:t>
            </a:r>
            <a:r>
              <a:rPr lang="en-US" sz="2400" b="1" dirty="0" smtClean="0">
                <a:solidFill>
                  <a:srgbClr val="000000"/>
                </a:solidFill>
                <a:latin typeface="Monaco"/>
              </a:rPr>
              <a:t> </a:t>
            </a:r>
            <a:r>
              <a:rPr lang="en-US" sz="2400" b="1" dirty="0" err="1" smtClean="0">
                <a:solidFill>
                  <a:srgbClr val="000000"/>
                </a:solidFill>
                <a:latin typeface="Monaco"/>
              </a:rPr>
              <a:t>i</a:t>
            </a:r>
            <a:r>
              <a:rPr lang="en-US" sz="2400" b="1" dirty="0" smtClean="0">
                <a:solidFill>
                  <a:srgbClr val="000000"/>
                </a:solidFill>
                <a:latin typeface="Monaco"/>
              </a:rPr>
              <a:t> = 0; </a:t>
            </a:r>
            <a:r>
              <a:rPr lang="en-US" sz="2400" b="1" dirty="0" err="1" smtClean="0">
                <a:solidFill>
                  <a:srgbClr val="000000"/>
                </a:solidFill>
                <a:latin typeface="Monaco"/>
              </a:rPr>
              <a:t>i</a:t>
            </a:r>
            <a:r>
              <a:rPr lang="en-US" sz="2400" b="1" dirty="0" smtClean="0">
                <a:solidFill>
                  <a:srgbClr val="000000"/>
                </a:solidFill>
                <a:latin typeface="Monaco"/>
              </a:rPr>
              <a:t> &lt; </a:t>
            </a:r>
            <a:r>
              <a:rPr lang="en-US" sz="2400" b="1" dirty="0" err="1" smtClean="0">
                <a:solidFill>
                  <a:srgbClr val="000000"/>
                </a:solidFill>
                <a:latin typeface="Monaco"/>
              </a:rPr>
              <a:t>z.</a:t>
            </a:r>
            <a:r>
              <a:rPr lang="en-US" sz="2400" b="1" dirty="0" err="1" smtClean="0">
                <a:solidFill>
                  <a:srgbClr val="0000C0"/>
                </a:solidFill>
                <a:latin typeface="Monaco"/>
              </a:rPr>
              <a:t>length</a:t>
            </a:r>
            <a:r>
              <a:rPr lang="en-US" sz="2400" b="1" dirty="0" smtClean="0">
                <a:solidFill>
                  <a:srgbClr val="000000"/>
                </a:solidFill>
                <a:latin typeface="Monaco"/>
              </a:rPr>
              <a:t>; </a:t>
            </a:r>
            <a:r>
              <a:rPr lang="en-US" sz="2400" b="1" dirty="0" err="1" smtClean="0">
                <a:solidFill>
                  <a:srgbClr val="000000"/>
                </a:solidFill>
                <a:latin typeface="Monaco"/>
              </a:rPr>
              <a:t>i</a:t>
            </a:r>
            <a:r>
              <a:rPr lang="en-US" sz="2400" b="1" dirty="0" smtClean="0">
                <a:solidFill>
                  <a:srgbClr val="000000"/>
                </a:solidFill>
                <a:latin typeface="Monaco"/>
              </a:rPr>
              <a:t>++) {</a:t>
            </a:r>
          </a:p>
          <a:p>
            <a:r>
              <a:rPr lang="en-US" sz="2400" dirty="0" smtClean="0">
                <a:solidFill>
                  <a:srgbClr val="3F7F5F"/>
                </a:solidFill>
                <a:latin typeface="Monaco"/>
              </a:rPr>
              <a:t>  // for each column...</a:t>
            </a:r>
          </a:p>
          <a:p>
            <a:r>
              <a:rPr lang="en-US" sz="2400" b="1" dirty="0" smtClean="0">
                <a:solidFill>
                  <a:srgbClr val="7F0055"/>
                </a:solidFill>
                <a:latin typeface="Monaco"/>
              </a:rPr>
              <a:t>  for</a:t>
            </a:r>
            <a:r>
              <a:rPr lang="en-US" sz="2400" b="1" dirty="0" smtClean="0">
                <a:solidFill>
                  <a:srgbClr val="000000"/>
                </a:solidFill>
                <a:latin typeface="Monaco"/>
              </a:rPr>
              <a:t> (</a:t>
            </a:r>
            <a:r>
              <a:rPr lang="en-US" sz="2400" b="1" dirty="0" err="1" smtClean="0">
                <a:solidFill>
                  <a:srgbClr val="7F0055"/>
                </a:solidFill>
                <a:latin typeface="Monaco"/>
              </a:rPr>
              <a:t>int</a:t>
            </a:r>
            <a:r>
              <a:rPr lang="en-US" sz="2400" b="1" dirty="0" smtClean="0">
                <a:solidFill>
                  <a:srgbClr val="000000"/>
                </a:solidFill>
                <a:latin typeface="Monaco"/>
              </a:rPr>
              <a:t> </a:t>
            </a:r>
            <a:r>
              <a:rPr lang="en-US" sz="2400" b="1" dirty="0" err="1" smtClean="0">
                <a:solidFill>
                  <a:srgbClr val="000000"/>
                </a:solidFill>
                <a:latin typeface="Monaco"/>
              </a:rPr>
              <a:t>j</a:t>
            </a:r>
            <a:r>
              <a:rPr lang="en-US" sz="2400" b="1" dirty="0" smtClean="0">
                <a:solidFill>
                  <a:srgbClr val="000000"/>
                </a:solidFill>
                <a:latin typeface="Monaco"/>
              </a:rPr>
              <a:t> = 0; </a:t>
            </a:r>
            <a:r>
              <a:rPr lang="en-US" sz="2400" b="1" dirty="0" err="1" smtClean="0">
                <a:solidFill>
                  <a:srgbClr val="000000"/>
                </a:solidFill>
                <a:latin typeface="Monaco"/>
              </a:rPr>
              <a:t>j</a:t>
            </a:r>
            <a:r>
              <a:rPr lang="en-US" sz="2400" b="1" dirty="0" smtClean="0">
                <a:solidFill>
                  <a:srgbClr val="000000"/>
                </a:solidFill>
                <a:latin typeface="Monaco"/>
              </a:rPr>
              <a:t> &lt; </a:t>
            </a:r>
            <a:r>
              <a:rPr lang="en-US" sz="2400" b="1" dirty="0" err="1" smtClean="0">
                <a:solidFill>
                  <a:srgbClr val="000000"/>
                </a:solidFill>
                <a:latin typeface="Monaco"/>
              </a:rPr>
              <a:t>z[i].</a:t>
            </a:r>
            <a:r>
              <a:rPr lang="en-US" sz="2400" b="1" dirty="0" err="1" smtClean="0">
                <a:solidFill>
                  <a:srgbClr val="0000C0"/>
                </a:solidFill>
                <a:latin typeface="Monaco"/>
              </a:rPr>
              <a:t>length</a:t>
            </a:r>
            <a:r>
              <a:rPr lang="en-US" sz="2400" b="1" dirty="0" smtClean="0">
                <a:solidFill>
                  <a:srgbClr val="000000"/>
                </a:solidFill>
                <a:latin typeface="Monaco"/>
              </a:rPr>
              <a:t>; </a:t>
            </a:r>
            <a:r>
              <a:rPr lang="en-US" sz="2400" b="1" dirty="0" err="1" smtClean="0">
                <a:solidFill>
                  <a:srgbClr val="000000"/>
                </a:solidFill>
                <a:latin typeface="Monaco"/>
              </a:rPr>
              <a:t>j</a:t>
            </a:r>
            <a:r>
              <a:rPr lang="en-US" sz="2400" b="1" dirty="0" smtClean="0">
                <a:solidFill>
                  <a:srgbClr val="000000"/>
                </a:solidFill>
                <a:latin typeface="Monaco"/>
              </a:rPr>
              <a:t>++) {</a:t>
            </a:r>
          </a:p>
          <a:p>
            <a:r>
              <a:rPr lang="en-US" sz="2400" dirty="0" smtClean="0">
                <a:solidFill>
                  <a:srgbClr val="3F7F5F"/>
                </a:solidFill>
                <a:latin typeface="Monaco"/>
              </a:rPr>
              <a:t>    // print out the element</a:t>
            </a:r>
          </a:p>
          <a:p>
            <a:r>
              <a:rPr lang="en-US" sz="2400" dirty="0" smtClean="0">
                <a:solidFill>
                  <a:srgbClr val="000000"/>
                </a:solidFill>
                <a:latin typeface="Monaco"/>
              </a:rPr>
              <a:t>    </a:t>
            </a:r>
            <a:r>
              <a:rPr lang="en-US" sz="2400" dirty="0" err="1" smtClean="0">
                <a:solidFill>
                  <a:srgbClr val="000000"/>
                </a:solidFill>
                <a:latin typeface="Monaco"/>
              </a:rPr>
              <a:t>System.</a:t>
            </a:r>
            <a:r>
              <a:rPr lang="en-US" sz="2400" i="1" dirty="0" err="1" smtClean="0">
                <a:solidFill>
                  <a:srgbClr val="0000C0"/>
                </a:solidFill>
                <a:latin typeface="Monaco"/>
              </a:rPr>
              <a:t>out</a:t>
            </a:r>
            <a:r>
              <a:rPr lang="en-US" sz="2400" i="1" dirty="0" err="1" smtClean="0">
                <a:solidFill>
                  <a:srgbClr val="000000"/>
                </a:solidFill>
                <a:latin typeface="Monaco"/>
              </a:rPr>
              <a:t>.println(z[i][j</a:t>
            </a:r>
            <a:r>
              <a:rPr lang="en-US" sz="2400" i="1" dirty="0" smtClean="0">
                <a:solidFill>
                  <a:srgbClr val="000000"/>
                </a:solidFill>
                <a:latin typeface="Monaco"/>
              </a:rPr>
              <a:t>]);</a:t>
            </a:r>
          </a:p>
          <a:p>
            <a:r>
              <a:rPr lang="en-US" sz="2400" dirty="0" smtClean="0">
                <a:solidFill>
                  <a:srgbClr val="000000"/>
                </a:solidFill>
                <a:latin typeface="Monaco"/>
              </a:rPr>
              <a:t>  }</a:t>
            </a:r>
          </a:p>
          <a:p>
            <a:r>
              <a:rPr lang="en-US" sz="2400" dirty="0" smtClean="0">
                <a:solidFill>
                  <a:srgbClr val="000000"/>
                </a:solidFill>
                <a:latin typeface="Monaco"/>
              </a:rPr>
              <a:t>}</a:t>
            </a:r>
            <a:endParaRPr lang="en-US" sz="2400"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6" name="Slide Number Placeholder 5"/>
          <p:cNvSpPr>
            <a:spLocks noGrp="1"/>
          </p:cNvSpPr>
          <p:nvPr>
            <p:ph type="sldNum" sz="quarter" idx="11"/>
          </p:nvPr>
        </p:nvSpPr>
        <p:spPr/>
        <p:txBody>
          <a:bodyPr/>
          <a:lstStyle/>
          <a:p>
            <a:fld id="{F101D58F-B414-42D1-A548-AD414A599B1E}" type="slidenum">
              <a:rPr lang="en-US" smtClean="0"/>
              <a:pPr/>
              <a:t>21</a:t>
            </a:fld>
            <a:endParaRPr lang="en-US" dirty="0"/>
          </a:p>
        </p:txBody>
      </p:sp>
      <p:sp>
        <p:nvSpPr>
          <p:cNvPr id="5" name="Footer Placeholder 4"/>
          <p:cNvSpPr>
            <a:spLocks noGrp="1"/>
          </p:cNvSpPr>
          <p:nvPr>
            <p:ph type="ftr" sz="quarter" idx="12"/>
          </p:nvPr>
        </p:nvSpPr>
        <p:spPr/>
        <p:txBody>
          <a:bodyPr/>
          <a:lstStyle/>
          <a:p>
            <a:r>
              <a:rPr lang="en-US" smtClean="0"/>
              <a:t>CIS 110 (11fa) - University of Pennsylvania</a:t>
            </a:r>
            <a:endParaRPr lang="en-US" dirty="0"/>
          </a:p>
        </p:txBody>
      </p:sp>
      <p:sp>
        <p:nvSpPr>
          <p:cNvPr id="8" name="TextBox 7"/>
          <p:cNvSpPr txBox="1"/>
          <p:nvPr/>
        </p:nvSpPr>
        <p:spPr>
          <a:xfrm>
            <a:off x="7239000" y="1600200"/>
            <a:ext cx="1447800" cy="1323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000" dirty="0" smtClean="0">
                <a:latin typeface="Consolas" pitchFamily="49" charset="0"/>
                <a:cs typeface="Consolas" pitchFamily="49" charset="0"/>
              </a:rPr>
              <a:t>[0, 1, 2]</a:t>
            </a:r>
          </a:p>
          <a:p>
            <a:r>
              <a:rPr lang="en-US" sz="2000" dirty="0" smtClean="0">
                <a:latin typeface="Consolas" pitchFamily="49" charset="0"/>
                <a:cs typeface="Consolas" pitchFamily="49" charset="0"/>
              </a:rPr>
              <a:t>[3, 4, 5]</a:t>
            </a:r>
          </a:p>
          <a:p>
            <a:r>
              <a:rPr lang="en-US" sz="2000" dirty="0" smtClean="0">
                <a:latin typeface="Consolas" pitchFamily="49" charset="0"/>
                <a:cs typeface="Consolas" pitchFamily="49" charset="0"/>
              </a:rPr>
              <a:t>[6, </a:t>
            </a:r>
            <a:r>
              <a:rPr lang="en-US" sz="2000" b="1" dirty="0" smtClean="0">
                <a:latin typeface="Consolas" pitchFamily="49" charset="0"/>
                <a:cs typeface="Consolas" pitchFamily="49" charset="0"/>
              </a:rPr>
              <a:t>7</a:t>
            </a:r>
            <a:r>
              <a:rPr lang="en-US" sz="2000" dirty="0" smtClean="0">
                <a:latin typeface="Consolas" pitchFamily="49" charset="0"/>
                <a:cs typeface="Consolas" pitchFamily="49" charset="0"/>
              </a:rPr>
              <a:t>, 8]</a:t>
            </a:r>
          </a:p>
          <a:p>
            <a:r>
              <a:rPr lang="en-US" sz="2000" dirty="0" smtClean="0">
                <a:latin typeface="Consolas" pitchFamily="49" charset="0"/>
                <a:cs typeface="Consolas" pitchFamily="49" charset="0"/>
              </a:rPr>
              <a:t>[9, 0, 1]</a:t>
            </a:r>
            <a:endParaRPr lang="en-US" sz="2000" dirty="0">
              <a:latin typeface="Consolas" pitchFamily="49" charset="0"/>
              <a:cs typeface="Consolas" pitchFamily="49"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N-dimension arrays</a:t>
            </a:r>
            <a:endParaRPr lang="en-US" dirty="0"/>
          </a:p>
        </p:txBody>
      </p:sp>
      <p:sp>
        <p:nvSpPr>
          <p:cNvPr id="3" name="Content Placeholder 2"/>
          <p:cNvSpPr>
            <a:spLocks noGrp="1"/>
          </p:cNvSpPr>
          <p:nvPr>
            <p:ph idx="1"/>
          </p:nvPr>
        </p:nvSpPr>
        <p:spPr>
          <a:xfrm>
            <a:off x="457200" y="1600201"/>
            <a:ext cx="8229600" cy="762000"/>
          </a:xfrm>
        </p:spPr>
        <p:txBody>
          <a:bodyPr/>
          <a:lstStyle/>
          <a:p>
            <a:r>
              <a:rPr lang="en-US" dirty="0" smtClean="0"/>
              <a:t>We can have as many dimensions as we want!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22</a:t>
            </a:fld>
            <a:endParaRPr lang="en-US" dirty="0"/>
          </a:p>
        </p:txBody>
      </p:sp>
      <p:sp>
        <p:nvSpPr>
          <p:cNvPr id="7" name="Rectangle 6"/>
          <p:cNvSpPr/>
          <p:nvPr/>
        </p:nvSpPr>
        <p:spPr>
          <a:xfrm>
            <a:off x="457200" y="2514600"/>
            <a:ext cx="8229600" cy="830997"/>
          </a:xfrm>
          <a:prstGeom prst="rect">
            <a:avLst/>
          </a:prstGeom>
        </p:spPr>
        <p:txBody>
          <a:bodyPr wrap="square">
            <a:spAutoFit/>
          </a:bodyPr>
          <a:lstStyle/>
          <a:p>
            <a:r>
              <a:rPr lang="en-US" sz="2400" b="1" dirty="0" err="1" smtClean="0">
                <a:solidFill>
                  <a:srgbClr val="7F0055"/>
                </a:solidFill>
                <a:latin typeface="Monaco"/>
              </a:rPr>
              <a:t>int</a:t>
            </a:r>
            <a:r>
              <a:rPr lang="en-US" sz="2400" b="1" dirty="0" smtClean="0">
                <a:solidFill>
                  <a:srgbClr val="000000"/>
                </a:solidFill>
                <a:latin typeface="Monaco"/>
              </a:rPr>
              <a:t> </a:t>
            </a:r>
            <a:r>
              <a:rPr lang="en-US" sz="2400" b="1" dirty="0" err="1" smtClean="0">
                <a:solidFill>
                  <a:srgbClr val="000000"/>
                </a:solidFill>
                <a:latin typeface="Monaco"/>
              </a:rPr>
              <a:t>threeDims</a:t>
            </a:r>
            <a:r>
              <a:rPr lang="en-US" sz="2400" b="1" dirty="0" smtClean="0">
                <a:solidFill>
                  <a:srgbClr val="000000"/>
                </a:solidFill>
                <a:latin typeface="Monaco"/>
              </a:rPr>
              <a:t>[][][] = </a:t>
            </a:r>
            <a:r>
              <a:rPr lang="en-US" sz="2400" b="1" dirty="0" smtClean="0">
                <a:solidFill>
                  <a:srgbClr val="7F0055"/>
                </a:solidFill>
                <a:latin typeface="Monaco"/>
              </a:rPr>
              <a:t>new</a:t>
            </a:r>
            <a:r>
              <a:rPr lang="en-US" sz="2400" b="1" dirty="0" smtClean="0">
                <a:solidFill>
                  <a:srgbClr val="000000"/>
                </a:solidFill>
                <a:latin typeface="Monaco"/>
              </a:rPr>
              <a:t> </a:t>
            </a:r>
            <a:r>
              <a:rPr lang="en-US" sz="2400" b="1" dirty="0" smtClean="0">
                <a:solidFill>
                  <a:srgbClr val="7F0055"/>
                </a:solidFill>
                <a:latin typeface="Monaco"/>
              </a:rPr>
              <a:t>int</a:t>
            </a:r>
            <a:r>
              <a:rPr lang="en-US" sz="2400" b="1" dirty="0" smtClean="0">
                <a:solidFill>
                  <a:srgbClr val="000000"/>
                </a:solidFill>
                <a:latin typeface="Monaco"/>
              </a:rPr>
              <a:t>[3][4][5];</a:t>
            </a:r>
          </a:p>
          <a:p>
            <a:r>
              <a:rPr lang="en-US" sz="2400" b="1" dirty="0" err="1" smtClean="0">
                <a:solidFill>
                  <a:srgbClr val="7F0055"/>
                </a:solidFill>
                <a:latin typeface="Monaco"/>
              </a:rPr>
              <a:t>int</a:t>
            </a:r>
            <a:r>
              <a:rPr lang="en-US" sz="2400" b="1" dirty="0" smtClean="0">
                <a:solidFill>
                  <a:srgbClr val="000000"/>
                </a:solidFill>
                <a:latin typeface="Monaco"/>
              </a:rPr>
              <a:t> </a:t>
            </a:r>
            <a:r>
              <a:rPr lang="en-US" sz="2400" b="1" dirty="0" err="1" smtClean="0">
                <a:solidFill>
                  <a:srgbClr val="000000"/>
                </a:solidFill>
                <a:highlight>
                  <a:srgbClr val="F0D8A8"/>
                </a:highlight>
                <a:latin typeface="Monaco"/>
              </a:rPr>
              <a:t>fourDims</a:t>
            </a:r>
            <a:r>
              <a:rPr lang="en-US" sz="2400" b="1" dirty="0" smtClean="0">
                <a:solidFill>
                  <a:srgbClr val="000000"/>
                </a:solidFill>
                <a:highlight>
                  <a:srgbClr val="F0D8A8"/>
                </a:highlight>
                <a:latin typeface="Monaco"/>
              </a:rPr>
              <a:t>[][][][] = </a:t>
            </a:r>
            <a:r>
              <a:rPr lang="en-US" sz="2400" b="1" dirty="0" smtClean="0">
                <a:solidFill>
                  <a:srgbClr val="7F0055"/>
                </a:solidFill>
                <a:highlight>
                  <a:srgbClr val="F0D8A8"/>
                </a:highlight>
                <a:latin typeface="Monaco"/>
              </a:rPr>
              <a:t>new</a:t>
            </a:r>
            <a:r>
              <a:rPr lang="en-US" sz="2400" b="1" dirty="0" smtClean="0">
                <a:solidFill>
                  <a:srgbClr val="000000"/>
                </a:solidFill>
                <a:highlight>
                  <a:srgbClr val="F0D8A8"/>
                </a:highlight>
                <a:latin typeface="Monaco"/>
              </a:rPr>
              <a:t> </a:t>
            </a:r>
            <a:r>
              <a:rPr lang="en-US" sz="2400" b="1" dirty="0" smtClean="0">
                <a:solidFill>
                  <a:srgbClr val="7F0055"/>
                </a:solidFill>
                <a:highlight>
                  <a:srgbClr val="F0D8A8"/>
                </a:highlight>
                <a:latin typeface="Monaco"/>
              </a:rPr>
              <a:t>int</a:t>
            </a:r>
            <a:r>
              <a:rPr lang="en-US" sz="2400" b="1" dirty="0" smtClean="0">
                <a:solidFill>
                  <a:srgbClr val="000000"/>
                </a:solidFill>
                <a:highlight>
                  <a:srgbClr val="F0D8A8"/>
                </a:highlight>
                <a:latin typeface="Monaco"/>
              </a:rPr>
              <a:t>[5][7][9][10];</a:t>
            </a:r>
            <a:endParaRPr lang="en-US" sz="2400" u="sng" dirty="0"/>
          </a:p>
        </p:txBody>
      </p:sp>
      <p:sp>
        <p:nvSpPr>
          <p:cNvPr id="8" name="Content Placeholder 2"/>
          <p:cNvSpPr txBox="1">
            <a:spLocks/>
          </p:cNvSpPr>
          <p:nvPr/>
        </p:nvSpPr>
        <p:spPr>
          <a:xfrm>
            <a:off x="457200" y="3733800"/>
            <a:ext cx="8229600" cy="1828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Same logic as before applies!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How we interpret the dimensions is irrelevant as long as we are consistent.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Jagged arrays</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Array rows need not have the same length, i.e., they can be </a:t>
            </a:r>
            <a:r>
              <a:rPr lang="en-US" i="1" dirty="0" smtClean="0"/>
              <a:t>jagged</a:t>
            </a:r>
            <a:r>
              <a:rPr lang="en-US" dirty="0" smtClean="0"/>
              <a: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23</a:t>
            </a:fld>
            <a:endParaRPr lang="en-US" dirty="0"/>
          </a:p>
        </p:txBody>
      </p:sp>
      <p:sp>
        <p:nvSpPr>
          <p:cNvPr id="7" name="TextBox 6"/>
          <p:cNvSpPr txBox="1"/>
          <p:nvPr/>
        </p:nvSpPr>
        <p:spPr>
          <a:xfrm>
            <a:off x="1752600" y="39624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8" name="TextBox 7"/>
          <p:cNvSpPr txBox="1"/>
          <p:nvPr/>
        </p:nvSpPr>
        <p:spPr>
          <a:xfrm>
            <a:off x="2133600" y="39624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9" name="TextBox 8"/>
          <p:cNvSpPr txBox="1"/>
          <p:nvPr/>
        </p:nvSpPr>
        <p:spPr>
          <a:xfrm>
            <a:off x="3429000" y="39624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  ]</a:t>
            </a:r>
            <a:endParaRPr lang="en-US" sz="2400" dirty="0">
              <a:latin typeface="Consolas" pitchFamily="49" charset="0"/>
              <a:cs typeface="Consolas" pitchFamily="49" charset="0"/>
            </a:endParaRPr>
          </a:p>
        </p:txBody>
      </p:sp>
      <p:cxnSp>
        <p:nvCxnSpPr>
          <p:cNvPr id="10" name="Straight Arrow Connector 9"/>
          <p:cNvCxnSpPr>
            <a:endCxn id="9" idx="1"/>
          </p:cNvCxnSpPr>
          <p:nvPr/>
        </p:nvCxnSpPr>
        <p:spPr>
          <a:xfrm>
            <a:off x="2362200" y="41910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5791200" y="34290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1]</a:t>
            </a:r>
            <a:endParaRPr lang="en-US" sz="2400" dirty="0">
              <a:latin typeface="Consolas" pitchFamily="49" charset="0"/>
              <a:cs typeface="Consolas" pitchFamily="49" charset="0"/>
            </a:endParaRPr>
          </a:p>
        </p:txBody>
      </p:sp>
      <p:sp>
        <p:nvSpPr>
          <p:cNvPr id="12" name="TextBox 11"/>
          <p:cNvSpPr txBox="1"/>
          <p:nvPr/>
        </p:nvSpPr>
        <p:spPr>
          <a:xfrm>
            <a:off x="5791200" y="40386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[2, 3, 4]</a:t>
            </a:r>
            <a:endParaRPr lang="en-US" sz="2400" dirty="0">
              <a:latin typeface="Consolas" pitchFamily="49" charset="0"/>
              <a:cs typeface="Consolas" pitchFamily="49" charset="0"/>
            </a:endParaRPr>
          </a:p>
        </p:txBody>
      </p:sp>
      <p:sp>
        <p:nvSpPr>
          <p:cNvPr id="13" name="TextBox 12"/>
          <p:cNvSpPr txBox="1"/>
          <p:nvPr/>
        </p:nvSpPr>
        <p:spPr>
          <a:xfrm>
            <a:off x="5791200" y="46482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[5]</a:t>
            </a:r>
            <a:endParaRPr lang="en-US" sz="2400" dirty="0">
              <a:latin typeface="Consolas" pitchFamily="49" charset="0"/>
              <a:cs typeface="Consolas" pitchFamily="49" charset="0"/>
            </a:endParaRPr>
          </a:p>
        </p:txBody>
      </p:sp>
      <p:cxnSp>
        <p:nvCxnSpPr>
          <p:cNvPr id="14" name="Curved Connector 13"/>
          <p:cNvCxnSpPr>
            <a:endCxn id="11" idx="1"/>
          </p:cNvCxnSpPr>
          <p:nvPr/>
        </p:nvCxnSpPr>
        <p:spPr>
          <a:xfrm flipV="1">
            <a:off x="3733800" y="3659833"/>
            <a:ext cx="2057400" cy="531167"/>
          </a:xfrm>
          <a:prstGeom prst="curvedConnector3">
            <a:avLst>
              <a:gd name="adj1" fmla="val 1817"/>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15" name="Curved Connector 14"/>
          <p:cNvCxnSpPr>
            <a:endCxn id="13" idx="1"/>
          </p:cNvCxnSpPr>
          <p:nvPr/>
        </p:nvCxnSpPr>
        <p:spPr>
          <a:xfrm>
            <a:off x="4724400" y="4267200"/>
            <a:ext cx="1066800" cy="611833"/>
          </a:xfrm>
          <a:prstGeom prst="curvedConnector3">
            <a:avLst>
              <a:gd name="adj1" fmla="val -8478"/>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16" name="Curved Connector 15"/>
          <p:cNvCxnSpPr>
            <a:endCxn id="12" idx="1"/>
          </p:cNvCxnSpPr>
          <p:nvPr/>
        </p:nvCxnSpPr>
        <p:spPr>
          <a:xfrm>
            <a:off x="4267200" y="4114800"/>
            <a:ext cx="1524000" cy="154633"/>
          </a:xfrm>
          <a:prstGeom prst="curvedConnector3">
            <a:avLst>
              <a:gd name="adj1" fmla="val 50000"/>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Initializing jagged arrays</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We have to </a:t>
            </a:r>
            <a:r>
              <a:rPr lang="en-US" i="1" dirty="0" smtClean="0"/>
              <a:t>manually create jagged arrays</a:t>
            </a:r>
            <a:r>
              <a:rPr lang="en-US" dirty="0" smtClean="0"/>
              <a:t> by initializing each row at a time.</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24</a:t>
            </a:fld>
            <a:endParaRPr lang="en-US" dirty="0"/>
          </a:p>
        </p:txBody>
      </p:sp>
      <p:sp>
        <p:nvSpPr>
          <p:cNvPr id="7" name="TextBox 6"/>
          <p:cNvSpPr txBox="1"/>
          <p:nvPr/>
        </p:nvSpPr>
        <p:spPr>
          <a:xfrm>
            <a:off x="1752600" y="3352800"/>
            <a:ext cx="381000" cy="461665"/>
          </a:xfrm>
          <a:prstGeom prst="rect">
            <a:avLst/>
          </a:prstGeom>
          <a:noFill/>
        </p:spPr>
        <p:txBody>
          <a:bodyPr wrap="square" rtlCol="0">
            <a:spAutoFit/>
          </a:bodyPr>
          <a:lstStyle/>
          <a:p>
            <a:r>
              <a:rPr lang="en-US" sz="2400" dirty="0" smtClean="0">
                <a:latin typeface="Consolas" pitchFamily="49" charset="0"/>
                <a:cs typeface="Consolas" pitchFamily="49" charset="0"/>
              </a:rPr>
              <a:t>z</a:t>
            </a:r>
            <a:endParaRPr lang="en-US" sz="2400" dirty="0">
              <a:latin typeface="Consolas" pitchFamily="49" charset="0"/>
              <a:cs typeface="Consolas" pitchFamily="49" charset="0"/>
            </a:endParaRPr>
          </a:p>
        </p:txBody>
      </p:sp>
      <p:sp>
        <p:nvSpPr>
          <p:cNvPr id="8" name="TextBox 7"/>
          <p:cNvSpPr txBox="1"/>
          <p:nvPr/>
        </p:nvSpPr>
        <p:spPr>
          <a:xfrm>
            <a:off x="2133600" y="3352800"/>
            <a:ext cx="457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en-US" sz="2400" dirty="0">
              <a:latin typeface="Consolas" pitchFamily="49" charset="0"/>
              <a:cs typeface="Consolas" pitchFamily="49" charset="0"/>
            </a:endParaRPr>
          </a:p>
        </p:txBody>
      </p:sp>
      <p:sp>
        <p:nvSpPr>
          <p:cNvPr id="9" name="TextBox 8"/>
          <p:cNvSpPr txBox="1"/>
          <p:nvPr/>
        </p:nvSpPr>
        <p:spPr>
          <a:xfrm>
            <a:off x="3429000" y="33528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 ,  ,  ]</a:t>
            </a:r>
            <a:endParaRPr lang="en-US" sz="2400" dirty="0">
              <a:latin typeface="Consolas" pitchFamily="49" charset="0"/>
              <a:cs typeface="Consolas" pitchFamily="49" charset="0"/>
            </a:endParaRPr>
          </a:p>
        </p:txBody>
      </p:sp>
      <p:cxnSp>
        <p:nvCxnSpPr>
          <p:cNvPr id="10" name="Straight Arrow Connector 9"/>
          <p:cNvCxnSpPr>
            <a:endCxn id="9" idx="1"/>
          </p:cNvCxnSpPr>
          <p:nvPr/>
        </p:nvCxnSpPr>
        <p:spPr>
          <a:xfrm>
            <a:off x="2362200" y="3581400"/>
            <a:ext cx="1066800" cy="2233"/>
          </a:xfrm>
          <a:prstGeom prst="straightConnector1">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5791200" y="28194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[0, 1]</a:t>
            </a:r>
            <a:endParaRPr lang="en-US" sz="2400" dirty="0">
              <a:latin typeface="Consolas" pitchFamily="49" charset="0"/>
              <a:cs typeface="Consolas" pitchFamily="49" charset="0"/>
            </a:endParaRPr>
          </a:p>
        </p:txBody>
      </p:sp>
      <p:sp>
        <p:nvSpPr>
          <p:cNvPr id="12" name="TextBox 11"/>
          <p:cNvSpPr txBox="1"/>
          <p:nvPr/>
        </p:nvSpPr>
        <p:spPr>
          <a:xfrm>
            <a:off x="5791200" y="34290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[2, 3, 4]</a:t>
            </a:r>
            <a:endParaRPr lang="en-US" sz="2400" dirty="0">
              <a:latin typeface="Consolas" pitchFamily="49" charset="0"/>
              <a:cs typeface="Consolas" pitchFamily="49" charset="0"/>
            </a:endParaRPr>
          </a:p>
        </p:txBody>
      </p:sp>
      <p:sp>
        <p:nvSpPr>
          <p:cNvPr id="13" name="TextBox 12"/>
          <p:cNvSpPr txBox="1"/>
          <p:nvPr/>
        </p:nvSpPr>
        <p:spPr>
          <a:xfrm>
            <a:off x="5791200" y="4038600"/>
            <a:ext cx="175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pitchFamily="49" charset="0"/>
                <a:cs typeface="Consolas" pitchFamily="49" charset="0"/>
              </a:rPr>
              <a:t>[5]</a:t>
            </a:r>
            <a:endParaRPr lang="en-US" sz="2400" dirty="0">
              <a:latin typeface="Consolas" pitchFamily="49" charset="0"/>
              <a:cs typeface="Consolas" pitchFamily="49" charset="0"/>
            </a:endParaRPr>
          </a:p>
        </p:txBody>
      </p:sp>
      <p:cxnSp>
        <p:nvCxnSpPr>
          <p:cNvPr id="14" name="Curved Connector 13"/>
          <p:cNvCxnSpPr>
            <a:endCxn id="11" idx="1"/>
          </p:cNvCxnSpPr>
          <p:nvPr/>
        </p:nvCxnSpPr>
        <p:spPr>
          <a:xfrm flipV="1">
            <a:off x="3733800" y="3050233"/>
            <a:ext cx="2057400" cy="531167"/>
          </a:xfrm>
          <a:prstGeom prst="curvedConnector3">
            <a:avLst>
              <a:gd name="adj1" fmla="val 1817"/>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15" name="Curved Connector 14"/>
          <p:cNvCxnSpPr>
            <a:endCxn id="13" idx="1"/>
          </p:cNvCxnSpPr>
          <p:nvPr/>
        </p:nvCxnSpPr>
        <p:spPr>
          <a:xfrm>
            <a:off x="4724400" y="3657600"/>
            <a:ext cx="1066800" cy="611833"/>
          </a:xfrm>
          <a:prstGeom prst="curvedConnector3">
            <a:avLst>
              <a:gd name="adj1" fmla="val -8478"/>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cxnSp>
        <p:nvCxnSpPr>
          <p:cNvPr id="16" name="Curved Connector 15"/>
          <p:cNvCxnSpPr>
            <a:endCxn id="12" idx="1"/>
          </p:cNvCxnSpPr>
          <p:nvPr/>
        </p:nvCxnSpPr>
        <p:spPr>
          <a:xfrm>
            <a:off x="4267200" y="3505200"/>
            <a:ext cx="1524000" cy="154633"/>
          </a:xfrm>
          <a:prstGeom prst="curvedConnector3">
            <a:avLst>
              <a:gd name="adj1" fmla="val 50000"/>
            </a:avLst>
          </a:prstGeom>
          <a:ln>
            <a:headEnd type="diamond" w="med" len="med"/>
            <a:tailEnd type="triangle" w="med" len="med"/>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457200" y="4495800"/>
            <a:ext cx="4419600" cy="1785104"/>
          </a:xfrm>
          <a:prstGeom prst="rect">
            <a:avLst/>
          </a:prstGeom>
          <a:noFill/>
        </p:spPr>
        <p:txBody>
          <a:bodyPr wrap="square" rtlCol="0">
            <a:spAutoFit/>
          </a:bodyPr>
          <a:lstStyle/>
          <a:p>
            <a:r>
              <a:rPr lang="en-US" sz="2200" b="1" dirty="0" err="1" smtClean="0">
                <a:solidFill>
                  <a:srgbClr val="7F0055"/>
                </a:solidFill>
                <a:latin typeface="Monaco"/>
              </a:rPr>
              <a:t>int</a:t>
            </a:r>
            <a:r>
              <a:rPr lang="en-US" sz="2200" b="1" dirty="0" smtClean="0">
                <a:solidFill>
                  <a:srgbClr val="000000"/>
                </a:solidFill>
                <a:latin typeface="Monaco"/>
              </a:rPr>
              <a:t>[][] </a:t>
            </a:r>
            <a:r>
              <a:rPr lang="en-US" sz="2200" b="1" dirty="0" err="1" smtClean="0">
                <a:solidFill>
                  <a:srgbClr val="000000"/>
                </a:solidFill>
                <a:latin typeface="Monaco"/>
              </a:rPr>
              <a:t>z</a:t>
            </a:r>
            <a:r>
              <a:rPr lang="en-US" sz="2200" b="1" dirty="0" smtClean="0">
                <a:solidFill>
                  <a:srgbClr val="000000"/>
                </a:solidFill>
                <a:latin typeface="Monaco"/>
              </a:rPr>
              <a:t> = </a:t>
            </a:r>
            <a:r>
              <a:rPr lang="en-US" sz="2200" b="1" dirty="0" smtClean="0">
                <a:solidFill>
                  <a:srgbClr val="7F0055"/>
                </a:solidFill>
                <a:latin typeface="Monaco"/>
              </a:rPr>
              <a:t>new</a:t>
            </a:r>
            <a:r>
              <a:rPr lang="en-US" sz="2200" b="1" dirty="0" smtClean="0">
                <a:solidFill>
                  <a:srgbClr val="000000"/>
                </a:solidFill>
                <a:latin typeface="Monaco"/>
              </a:rPr>
              <a:t> </a:t>
            </a:r>
            <a:r>
              <a:rPr lang="en-US" sz="2200" b="1" dirty="0" smtClean="0">
                <a:solidFill>
                  <a:srgbClr val="7F0055"/>
                </a:solidFill>
                <a:latin typeface="Monaco"/>
              </a:rPr>
              <a:t>int</a:t>
            </a:r>
            <a:r>
              <a:rPr lang="en-US" sz="2200" b="1" dirty="0" smtClean="0">
                <a:solidFill>
                  <a:srgbClr val="000000"/>
                </a:solidFill>
                <a:latin typeface="Monaco"/>
              </a:rPr>
              <a:t>[3][];</a:t>
            </a:r>
          </a:p>
          <a:p>
            <a:r>
              <a:rPr lang="en-US" sz="2200" dirty="0" smtClean="0">
                <a:solidFill>
                  <a:srgbClr val="000000"/>
                </a:solidFill>
                <a:latin typeface="Monaco"/>
              </a:rPr>
              <a:t>z[0] = { 0</a:t>
            </a:r>
            <a:r>
              <a:rPr lang="en-US" sz="2200" smtClean="0">
                <a:solidFill>
                  <a:srgbClr val="000000"/>
                </a:solidFill>
                <a:latin typeface="Monaco"/>
              </a:rPr>
              <a:t>, </a:t>
            </a:r>
            <a:r>
              <a:rPr lang="en-US" sz="2200" smtClean="0">
                <a:solidFill>
                  <a:srgbClr val="000000"/>
                </a:solidFill>
                <a:latin typeface="Monaco"/>
              </a:rPr>
              <a:t>1 </a:t>
            </a:r>
            <a:r>
              <a:rPr lang="en-US" sz="2200" dirty="0" smtClean="0">
                <a:solidFill>
                  <a:srgbClr val="000000"/>
                </a:solidFill>
                <a:latin typeface="Monaco"/>
              </a:rPr>
              <a:t>};</a:t>
            </a:r>
          </a:p>
          <a:p>
            <a:r>
              <a:rPr lang="en-US" sz="2200" dirty="0" smtClean="0">
                <a:solidFill>
                  <a:srgbClr val="000000"/>
                </a:solidFill>
                <a:latin typeface="Monaco"/>
              </a:rPr>
              <a:t>z[1] = { 2, 3, 4 };</a:t>
            </a:r>
          </a:p>
          <a:p>
            <a:r>
              <a:rPr lang="en-US" sz="2200" dirty="0" smtClean="0">
                <a:solidFill>
                  <a:srgbClr val="000000"/>
                </a:solidFill>
                <a:latin typeface="Monaco"/>
              </a:rPr>
              <a:t>z[2] = </a:t>
            </a:r>
            <a:r>
              <a:rPr lang="en-US" sz="2200" b="1" dirty="0" smtClean="0">
                <a:solidFill>
                  <a:srgbClr val="7F0055"/>
                </a:solidFill>
                <a:latin typeface="Monaco"/>
              </a:rPr>
              <a:t>new</a:t>
            </a:r>
            <a:r>
              <a:rPr lang="en-US" sz="2200" b="1" dirty="0" smtClean="0">
                <a:solidFill>
                  <a:srgbClr val="000000"/>
                </a:solidFill>
                <a:latin typeface="Monaco"/>
              </a:rPr>
              <a:t> </a:t>
            </a:r>
            <a:r>
              <a:rPr lang="en-US" sz="2200" b="1" dirty="0" smtClean="0">
                <a:solidFill>
                  <a:srgbClr val="7F0055"/>
                </a:solidFill>
                <a:latin typeface="Monaco"/>
              </a:rPr>
              <a:t>int</a:t>
            </a:r>
            <a:r>
              <a:rPr lang="en-US" sz="2200" b="1" dirty="0" smtClean="0">
                <a:solidFill>
                  <a:srgbClr val="000000"/>
                </a:solidFill>
                <a:latin typeface="Monaco"/>
              </a:rPr>
              <a:t>[1];</a:t>
            </a:r>
          </a:p>
          <a:p>
            <a:r>
              <a:rPr lang="en-US" sz="2200" dirty="0" smtClean="0">
                <a:solidFill>
                  <a:srgbClr val="000000"/>
                </a:solidFill>
                <a:latin typeface="Monaco"/>
              </a:rPr>
              <a:t>z[2][0] = 5;</a:t>
            </a:r>
            <a:endParaRPr lang="en-US" sz="2200" dirty="0"/>
          </a:p>
        </p:txBody>
      </p:sp>
      <p:sp>
        <p:nvSpPr>
          <p:cNvPr id="18" name="Content Placeholder 2"/>
          <p:cNvSpPr txBox="1">
            <a:spLocks/>
          </p:cNvSpPr>
          <p:nvPr/>
        </p:nvSpPr>
        <p:spPr>
          <a:xfrm>
            <a:off x="5181600" y="5029200"/>
            <a:ext cx="3505200" cy="121920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Otherwise they behave like </a:t>
            </a:r>
            <a:r>
              <a:rPr lang="en-US" sz="3200" dirty="0" smtClean="0"/>
              <a:t>rectangular arrays!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Arrays helper class (in </a:t>
            </a:r>
            <a:r>
              <a:rPr lang="en-US" dirty="0" err="1" smtClean="0"/>
              <a:t>java.util</a:t>
            </a:r>
            <a:r>
              <a:rPr lang="en-US" dirty="0" smtClean="0"/>
              <a: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25</a:t>
            </a:fld>
            <a:endParaRPr lang="en-US" dirty="0"/>
          </a:p>
        </p:txBody>
      </p:sp>
      <p:sp>
        <p:nvSpPr>
          <p:cNvPr id="7" name="Content Placeholder 2"/>
          <p:cNvSpPr txBox="1">
            <a:spLocks/>
          </p:cNvSpPr>
          <p:nvPr/>
        </p:nvSpPr>
        <p:spPr>
          <a:xfrm>
            <a:off x="457200" y="1600200"/>
            <a:ext cx="8229600" cy="4572000"/>
          </a:xfrm>
          <a:prstGeom prst="rect">
            <a:avLst/>
          </a:prstGeom>
        </p:spPr>
        <p:txBody>
          <a:bodyPr vert="horz" lIns="91440" tIns="45720" rIns="91440" bIns="45720" rtlCol="0">
            <a:noAutofit/>
          </a:bodyPr>
          <a:lstStyle/>
          <a:p>
            <a:r>
              <a:rPr lang="en-US" sz="1600" dirty="0" smtClean="0">
                <a:solidFill>
                  <a:srgbClr val="3F7F5F"/>
                </a:solidFill>
                <a:latin typeface="Consolas"/>
                <a:cs typeface="Consolas"/>
              </a:rPr>
              <a:t>// Returns the string representation of </a:t>
            </a:r>
            <a:r>
              <a:rPr lang="en-US" sz="1600" dirty="0" err="1" smtClean="0">
                <a:solidFill>
                  <a:srgbClr val="3F7F5F"/>
                </a:solidFill>
                <a:latin typeface="Consolas"/>
                <a:cs typeface="Consolas"/>
              </a:rPr>
              <a:t>arr</a:t>
            </a:r>
            <a:r>
              <a:rPr lang="en-US" sz="1600" dirty="0" smtClean="0">
                <a:solidFill>
                  <a:srgbClr val="3F7F5F"/>
                </a:solidFill>
                <a:latin typeface="Consolas"/>
                <a:cs typeface="Consolas"/>
              </a:rPr>
              <a:t> suitable for</a:t>
            </a:r>
          </a:p>
          <a:p>
            <a:r>
              <a:rPr lang="en-US" sz="1600" dirty="0" smtClean="0">
                <a:solidFill>
                  <a:srgbClr val="3F7F5F"/>
                </a:solidFill>
                <a:latin typeface="Consolas"/>
                <a:cs typeface="Consolas"/>
              </a:rPr>
              <a:t>// printing, e.g., [0, 2, 3, 4, 5]</a:t>
            </a:r>
          </a:p>
          <a:p>
            <a:r>
              <a:rPr lang="en-US" sz="1600" dirty="0" err="1" smtClean="0">
                <a:solidFill>
                  <a:srgbClr val="000000"/>
                </a:solidFill>
                <a:latin typeface="Consolas"/>
                <a:cs typeface="Consolas"/>
              </a:rPr>
              <a:t>Arrays.</a:t>
            </a:r>
            <a:r>
              <a:rPr lang="en-US" sz="1600" i="1" dirty="0" err="1" smtClean="0">
                <a:solidFill>
                  <a:srgbClr val="000000"/>
                </a:solidFill>
                <a:latin typeface="Consolas"/>
                <a:cs typeface="Consolas"/>
              </a:rPr>
              <a:t>toString(arr</a:t>
            </a:r>
            <a:r>
              <a:rPr lang="en-US" sz="1600" i="1" dirty="0" smtClean="0">
                <a:solidFill>
                  <a:srgbClr val="000000"/>
                </a:solidFill>
                <a:latin typeface="Consolas"/>
                <a:cs typeface="Consolas"/>
              </a:rPr>
              <a:t>);</a:t>
            </a:r>
          </a:p>
          <a:p>
            <a:endParaRPr lang="en-US" sz="1600" dirty="0" smtClean="0">
              <a:latin typeface="Consolas"/>
              <a:cs typeface="Consolas"/>
            </a:endParaRPr>
          </a:p>
          <a:p>
            <a:r>
              <a:rPr lang="en-US" sz="1600" dirty="0" smtClean="0">
                <a:solidFill>
                  <a:srgbClr val="3F7F5F"/>
                </a:solidFill>
                <a:latin typeface="Consolas"/>
                <a:cs typeface="Consolas"/>
              </a:rPr>
              <a:t>// Returns true if the elements of the array are </a:t>
            </a:r>
            <a:r>
              <a:rPr lang="en-US" sz="1600" dirty="0" err="1" smtClean="0">
                <a:solidFill>
                  <a:srgbClr val="3F7F5F"/>
                </a:solidFill>
                <a:latin typeface="Consolas"/>
                <a:cs typeface="Consolas"/>
              </a:rPr>
              <a:t>pairwise</a:t>
            </a:r>
            <a:r>
              <a:rPr lang="en-US" sz="1600" dirty="0" smtClean="0">
                <a:solidFill>
                  <a:srgbClr val="3F7F5F"/>
                </a:solidFill>
                <a:latin typeface="Consolas"/>
                <a:cs typeface="Consolas"/>
              </a:rPr>
              <a:t> equals</a:t>
            </a:r>
          </a:p>
          <a:p>
            <a:r>
              <a:rPr lang="en-US" sz="1600" dirty="0" smtClean="0">
                <a:solidFill>
                  <a:srgbClr val="000000"/>
                </a:solidFill>
                <a:latin typeface="Consolas"/>
                <a:cs typeface="Consolas"/>
              </a:rPr>
              <a:t>Arrays.equals(arr1, arr2);</a:t>
            </a:r>
          </a:p>
          <a:p>
            <a:endParaRPr lang="en-US" sz="1600" dirty="0" smtClean="0">
              <a:latin typeface="Consolas"/>
              <a:cs typeface="Consolas"/>
            </a:endParaRPr>
          </a:p>
          <a:p>
            <a:r>
              <a:rPr lang="en-US" sz="1600" dirty="0" smtClean="0">
                <a:solidFill>
                  <a:srgbClr val="3F7F5F"/>
                </a:solidFill>
                <a:latin typeface="Consolas"/>
                <a:cs typeface="Consolas"/>
              </a:rPr>
              <a:t>// Fills the array with the given value</a:t>
            </a:r>
          </a:p>
          <a:p>
            <a:r>
              <a:rPr lang="en-US" sz="1600" dirty="0" err="1" smtClean="0">
                <a:solidFill>
                  <a:srgbClr val="000000"/>
                </a:solidFill>
                <a:latin typeface="Consolas"/>
                <a:cs typeface="Consolas"/>
              </a:rPr>
              <a:t>Arrays.fill(arr</a:t>
            </a:r>
            <a:r>
              <a:rPr lang="en-US" sz="1600" dirty="0" smtClean="0">
                <a:solidFill>
                  <a:srgbClr val="000000"/>
                </a:solidFill>
                <a:latin typeface="Consolas"/>
                <a:cs typeface="Consolas"/>
              </a:rPr>
              <a:t>, value);</a:t>
            </a:r>
          </a:p>
          <a:p>
            <a:endParaRPr lang="en-US" sz="1600" dirty="0" smtClean="0">
              <a:latin typeface="Consolas"/>
              <a:cs typeface="Consolas"/>
            </a:endParaRPr>
          </a:p>
          <a:p>
            <a:r>
              <a:rPr lang="en-US" sz="1600" dirty="0" smtClean="0">
                <a:solidFill>
                  <a:srgbClr val="3F7F5F"/>
                </a:solidFill>
                <a:latin typeface="Consolas"/>
                <a:cs typeface="Consolas"/>
              </a:rPr>
              <a:t>// Returns a copy of the given array with the specified length,</a:t>
            </a:r>
          </a:p>
          <a:p>
            <a:r>
              <a:rPr lang="en-US" sz="1600" dirty="0" smtClean="0">
                <a:solidFill>
                  <a:srgbClr val="3F7F5F"/>
                </a:solidFill>
                <a:latin typeface="Consolas"/>
                <a:cs typeface="Consolas"/>
              </a:rPr>
              <a:t>// either truncating elements or filling with zero-values to</a:t>
            </a:r>
          </a:p>
          <a:p>
            <a:r>
              <a:rPr lang="en-US" sz="1600" dirty="0" smtClean="0">
                <a:solidFill>
                  <a:srgbClr val="3F7F5F"/>
                </a:solidFill>
                <a:latin typeface="Consolas"/>
                <a:cs typeface="Consolas"/>
              </a:rPr>
              <a:t>// meet that length</a:t>
            </a:r>
          </a:p>
          <a:p>
            <a:r>
              <a:rPr lang="en-US" sz="1600" dirty="0" err="1" smtClean="0">
                <a:solidFill>
                  <a:srgbClr val="000000"/>
                </a:solidFill>
                <a:latin typeface="Consolas"/>
                <a:cs typeface="Consolas"/>
              </a:rPr>
              <a:t>Arrays.copyOf(arr</a:t>
            </a:r>
            <a:r>
              <a:rPr lang="en-US" sz="1600" dirty="0" smtClean="0">
                <a:solidFill>
                  <a:srgbClr val="000000"/>
                </a:solidFill>
                <a:latin typeface="Consolas"/>
                <a:cs typeface="Consolas"/>
              </a:rPr>
              <a:t>, </a:t>
            </a:r>
            <a:r>
              <a:rPr lang="en-US" sz="1600" dirty="0" err="1" smtClean="0">
                <a:solidFill>
                  <a:srgbClr val="000000"/>
                </a:solidFill>
                <a:latin typeface="Consolas"/>
                <a:cs typeface="Consolas"/>
              </a:rPr>
              <a:t>len</a:t>
            </a:r>
            <a:r>
              <a:rPr lang="en-US" sz="1600" dirty="0" smtClean="0">
                <a:solidFill>
                  <a:srgbClr val="000000"/>
                </a:solidFill>
                <a:latin typeface="Consolas"/>
                <a:cs typeface="Consolas"/>
              </a:rPr>
              <a:t>);</a:t>
            </a:r>
          </a:p>
          <a:p>
            <a:endParaRPr lang="en-US" sz="1600" dirty="0" smtClean="0">
              <a:latin typeface="Consolas"/>
              <a:cs typeface="Consolas"/>
            </a:endParaRPr>
          </a:p>
          <a:p>
            <a:r>
              <a:rPr lang="en-US" sz="1600" dirty="0" smtClean="0">
                <a:solidFill>
                  <a:srgbClr val="3F7F5F"/>
                </a:solidFill>
                <a:latin typeface="Consolas"/>
                <a:cs typeface="Consolas"/>
              </a:rPr>
              <a:t>// </a:t>
            </a:r>
            <a:r>
              <a:rPr lang="en-US" sz="1600" dirty="0" err="1" smtClean="0">
                <a:solidFill>
                  <a:srgbClr val="3F7F5F"/>
                </a:solidFill>
                <a:latin typeface="Consolas"/>
                <a:cs typeface="Consolas"/>
              </a:rPr>
              <a:t>toString</a:t>
            </a:r>
            <a:r>
              <a:rPr lang="en-US" sz="1600" dirty="0" smtClean="0">
                <a:solidFill>
                  <a:srgbClr val="3F7F5F"/>
                </a:solidFill>
                <a:latin typeface="Consolas"/>
                <a:cs typeface="Consolas"/>
              </a:rPr>
              <a:t> and equals variants that work for multi-dimensional arrays</a:t>
            </a:r>
          </a:p>
          <a:p>
            <a:r>
              <a:rPr lang="en-US" sz="1600" dirty="0" err="1" smtClean="0">
                <a:solidFill>
                  <a:srgbClr val="000000"/>
                </a:solidFill>
                <a:latin typeface="Consolas"/>
                <a:cs typeface="Consolas"/>
              </a:rPr>
              <a:t>Arrays.deepToString(arr</a:t>
            </a:r>
            <a:r>
              <a:rPr lang="en-US" sz="1600" dirty="0" smtClean="0">
                <a:solidFill>
                  <a:srgbClr val="000000"/>
                </a:solidFill>
                <a:latin typeface="Consolas"/>
                <a:cs typeface="Consolas"/>
              </a:rPr>
              <a:t>);</a:t>
            </a:r>
          </a:p>
          <a:p>
            <a:r>
              <a:rPr lang="en-US" sz="1600" dirty="0" smtClean="0">
                <a:solidFill>
                  <a:srgbClr val="000000"/>
                </a:solidFill>
                <a:latin typeface="Consolas"/>
                <a:cs typeface="Consolas"/>
              </a:rPr>
              <a:t>Arrays.deepEquals(arr1, arr2);</a:t>
            </a:r>
            <a:endParaRPr kumimoji="0" lang="en-US" sz="1600" b="0" i="0" strike="noStrike" kern="1200" cap="none" spc="0" normalizeH="0" baseline="0" noProof="0" dirty="0">
              <a:ln>
                <a:noFill/>
              </a:ln>
              <a:solidFill>
                <a:schemeClr val="tx1"/>
              </a:solidFill>
              <a:effectLst/>
              <a:uLnTx/>
              <a:uFillTx/>
              <a:latin typeface="Consolas"/>
              <a:ea typeface="+mn-ea"/>
              <a:cs typeface="Consola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Bits and integral representations</a:t>
            </a:r>
            <a:endParaRPr lang="en-US" dirty="0"/>
          </a:p>
        </p:txBody>
      </p:sp>
      <p:sp>
        <p:nvSpPr>
          <p:cNvPr id="3" name="Date Placeholder 2"/>
          <p:cNvSpPr>
            <a:spLocks noGrp="1"/>
          </p:cNvSpPr>
          <p:nvPr>
            <p:ph type="dt" sz="half" idx="10"/>
          </p:nvPr>
        </p:nvSpPr>
        <p:spPr/>
        <p:txBody>
          <a:bodyPr/>
          <a:lstStyle/>
          <a:p>
            <a:fld id="{38E7443D-290C-D843-9735-D21508F89D40}" type="datetime1">
              <a:rPr lang="en-US" smtClean="0"/>
              <a:pPr/>
              <a:t>11/17/2011</a:t>
            </a:fld>
            <a:endParaRPr lang="en-US" dirty="0"/>
          </a:p>
        </p:txBody>
      </p:sp>
      <p:sp>
        <p:nvSpPr>
          <p:cNvPr id="4" name="Footer Placeholder 3"/>
          <p:cNvSpPr>
            <a:spLocks noGrp="1"/>
          </p:cNvSpPr>
          <p:nvPr>
            <p:ph type="ftr" sz="quarter" idx="11"/>
          </p:nvPr>
        </p:nvSpPr>
        <p:spPr/>
        <p:txBody>
          <a:bodyPr/>
          <a:lstStyle/>
          <a:p>
            <a:r>
              <a:rPr lang="en-US" smtClean="0"/>
              <a:t>CIS 110 (11fa) - University of Pennsylvania</a:t>
            </a:r>
            <a:endParaRPr lang="en-US" dirty="0"/>
          </a:p>
        </p:txBody>
      </p:sp>
      <p:sp>
        <p:nvSpPr>
          <p:cNvPr id="5" name="Slide Number Placeholder 4"/>
          <p:cNvSpPr>
            <a:spLocks noGrp="1"/>
          </p:cNvSpPr>
          <p:nvPr>
            <p:ph type="sldNum" sz="quarter" idx="12"/>
          </p:nvPr>
        </p:nvSpPr>
        <p:spPr/>
        <p:txBody>
          <a:bodyPr/>
          <a:lstStyle/>
          <a:p>
            <a:fld id="{F101D58F-B414-42D1-A548-AD414A599B1E}" type="slidenum">
              <a:rPr lang="en-US" smtClean="0"/>
              <a:pPr/>
              <a:t>3</a:t>
            </a:fld>
            <a:endParaRPr lang="en-US" dirty="0"/>
          </a:p>
        </p:txBody>
      </p:sp>
      <p:sp>
        <p:nvSpPr>
          <p:cNvPr id="6" name="Text Placeholder 5"/>
          <p:cNvSpPr>
            <a:spLocks noGrp="1"/>
          </p:cNvSpPr>
          <p:nvPr>
            <p:ph type="body" idx="13"/>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actually "in" a variable?</a:t>
            </a:r>
            <a:endParaRPr lang="en-US" dirty="0"/>
          </a:p>
        </p:txBody>
      </p:sp>
      <p:sp>
        <p:nvSpPr>
          <p:cNvPr id="3" name="Content Placeholder 2"/>
          <p:cNvSpPr>
            <a:spLocks noGrp="1"/>
          </p:cNvSpPr>
          <p:nvPr>
            <p:ph idx="1"/>
          </p:nvPr>
        </p:nvSpPr>
        <p:spPr>
          <a:xfrm>
            <a:off x="457200" y="1600201"/>
            <a:ext cx="8229600" cy="1295400"/>
          </a:xfrm>
        </p:spPr>
        <p:txBody>
          <a:bodyPr/>
          <a:lstStyle/>
          <a:p>
            <a:r>
              <a:rPr lang="en-US" dirty="0" smtClean="0"/>
              <a:t>So far, we've worked at this level of abstraction for variables:</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4</a:t>
            </a:fld>
            <a:endParaRPr lang="en-US" dirty="0"/>
          </a:p>
        </p:txBody>
      </p:sp>
      <p:sp>
        <p:nvSpPr>
          <p:cNvPr id="7" name="TextBox 6"/>
          <p:cNvSpPr txBox="1"/>
          <p:nvPr/>
        </p:nvSpPr>
        <p:spPr>
          <a:xfrm>
            <a:off x="4495800" y="3429000"/>
            <a:ext cx="5334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42</a:t>
            </a:r>
            <a:endParaRPr lang="en-US" sz="2400" dirty="0">
              <a:latin typeface="Consolas"/>
              <a:cs typeface="Consolas"/>
            </a:endParaRPr>
          </a:p>
        </p:txBody>
      </p:sp>
      <p:sp>
        <p:nvSpPr>
          <p:cNvPr id="8" name="TextBox 7"/>
          <p:cNvSpPr txBox="1"/>
          <p:nvPr/>
        </p:nvSpPr>
        <p:spPr>
          <a:xfrm>
            <a:off x="4114800" y="3429000"/>
            <a:ext cx="3810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err="1" smtClean="0">
                <a:latin typeface="Consolas"/>
                <a:cs typeface="Consolas"/>
              </a:rPr>
              <a:t>x</a:t>
            </a:r>
            <a:endParaRPr lang="en-US" sz="2400" dirty="0">
              <a:latin typeface="Consolas"/>
              <a:cs typeface="Consolas"/>
            </a:endParaRPr>
          </a:p>
        </p:txBody>
      </p:sp>
      <p:sp>
        <p:nvSpPr>
          <p:cNvPr id="9" name="Content Placeholder 2"/>
          <p:cNvSpPr txBox="1">
            <a:spLocks/>
          </p:cNvSpPr>
          <p:nvPr/>
        </p:nvSpPr>
        <p:spPr>
          <a:xfrm>
            <a:off x="457200" y="4572000"/>
            <a:ext cx="8229600" cy="1295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But computers don't physically store "42" in memory</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Digital representation of data</a:t>
            </a:r>
            <a:endParaRPr lang="en-US" dirty="0"/>
          </a:p>
        </p:txBody>
      </p:sp>
      <p:sp>
        <p:nvSpPr>
          <p:cNvPr id="3" name="Content Placeholder 2"/>
          <p:cNvSpPr>
            <a:spLocks noGrp="1"/>
          </p:cNvSpPr>
          <p:nvPr>
            <p:ph idx="1"/>
          </p:nvPr>
        </p:nvSpPr>
        <p:spPr>
          <a:xfrm>
            <a:off x="457200" y="1600201"/>
            <a:ext cx="8229600" cy="1295400"/>
          </a:xfrm>
        </p:spPr>
        <p:txBody>
          <a:bodyPr/>
          <a:lstStyle/>
          <a:p>
            <a:r>
              <a:rPr lang="en-US" dirty="0" smtClean="0"/>
              <a:t>Recall from chapter 1: a computer stores all data digitally, i.e., as a binary number (base 2).</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5</a:t>
            </a:fld>
            <a:endParaRPr lang="en-US" dirty="0"/>
          </a:p>
        </p:txBody>
      </p:sp>
      <p:sp>
        <p:nvSpPr>
          <p:cNvPr id="7" name="TextBox 6"/>
          <p:cNvSpPr txBox="1"/>
          <p:nvPr/>
        </p:nvSpPr>
        <p:spPr>
          <a:xfrm>
            <a:off x="4114800" y="3276600"/>
            <a:ext cx="1219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101010</a:t>
            </a:r>
            <a:endParaRPr lang="en-US" sz="2400" dirty="0">
              <a:latin typeface="Consolas"/>
              <a:cs typeface="Consolas"/>
            </a:endParaRPr>
          </a:p>
        </p:txBody>
      </p:sp>
      <p:sp>
        <p:nvSpPr>
          <p:cNvPr id="8" name="TextBox 7"/>
          <p:cNvSpPr txBox="1"/>
          <p:nvPr/>
        </p:nvSpPr>
        <p:spPr>
          <a:xfrm>
            <a:off x="3733800" y="3276600"/>
            <a:ext cx="3810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err="1" smtClean="0">
                <a:latin typeface="Consolas"/>
                <a:cs typeface="Consolas"/>
              </a:rPr>
              <a:t>x</a:t>
            </a:r>
            <a:endParaRPr lang="en-US" sz="2400" dirty="0">
              <a:latin typeface="Consolas"/>
              <a:cs typeface="Consolas"/>
            </a:endParaRPr>
          </a:p>
        </p:txBody>
      </p:sp>
      <p:sp>
        <p:nvSpPr>
          <p:cNvPr id="9" name="Content Placeholder 2"/>
          <p:cNvSpPr txBox="1">
            <a:spLocks/>
          </p:cNvSpPr>
          <p:nvPr/>
        </p:nvSpPr>
        <p:spPr>
          <a:xfrm>
            <a:off x="457200" y="4343400"/>
            <a:ext cx="8229600" cy="2057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This is because of the natural of the electromagnetic </a:t>
            </a:r>
            <a:r>
              <a:rPr lang="en-US" sz="3200" i="1" dirty="0" smtClean="0"/>
              <a:t>switches</a:t>
            </a:r>
            <a:r>
              <a:rPr lang="en-US" sz="3200" dirty="0" smtClean="0"/>
              <a:t> that store the data.</a:t>
            </a:r>
          </a:p>
          <a:p>
            <a:pPr marL="800100" lvl="1" indent="-342900">
              <a:spcBef>
                <a:spcPct val="20000"/>
              </a:spcBef>
              <a:buFont typeface="Lucida Grande"/>
              <a:buChar char="-"/>
            </a:pPr>
            <a:r>
              <a:rPr lang="en-US" sz="3200" dirty="0" smtClean="0"/>
              <a:t>Either "on" (value 1) or "off" (value 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Java Integers</a:t>
            </a:r>
            <a:endParaRPr lang="en-US" dirty="0"/>
          </a:p>
        </p:txBody>
      </p:sp>
      <p:sp>
        <p:nvSpPr>
          <p:cNvPr id="3" name="Content Placeholder 2"/>
          <p:cNvSpPr>
            <a:spLocks noGrp="1"/>
          </p:cNvSpPr>
          <p:nvPr>
            <p:ph idx="1"/>
          </p:nvPr>
        </p:nvSpPr>
        <p:spPr>
          <a:xfrm>
            <a:off x="457200" y="1600201"/>
            <a:ext cx="8229600" cy="1219199"/>
          </a:xfrm>
        </p:spPr>
        <p:txBody>
          <a:bodyPr>
            <a:normAutofit/>
          </a:bodyPr>
          <a:lstStyle/>
          <a:p>
            <a:r>
              <a:rPr lang="en-US" dirty="0" smtClean="0"/>
              <a:t>Java </a:t>
            </a:r>
            <a:r>
              <a:rPr lang="en-US" dirty="0" err="1" smtClean="0"/>
              <a:t>ints</a:t>
            </a:r>
            <a:r>
              <a:rPr lang="en-US" dirty="0" smtClean="0"/>
              <a:t> are 32-bit values.</a:t>
            </a:r>
          </a:p>
          <a:p>
            <a:pPr lvl="1"/>
            <a:r>
              <a:rPr lang="en-US" dirty="0" smtClean="0"/>
              <a:t>Each binary digit is called a </a:t>
            </a:r>
            <a:r>
              <a:rPr lang="en-US" i="1" dirty="0" smtClean="0"/>
              <a:t>bit</a:t>
            </a:r>
            <a:r>
              <a:rPr lang="en-US" dirty="0" smtClean="0"/>
              <a:t>.</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6</a:t>
            </a:fld>
            <a:endParaRPr lang="en-US" dirty="0"/>
          </a:p>
        </p:txBody>
      </p:sp>
      <p:sp>
        <p:nvSpPr>
          <p:cNvPr id="7" name="TextBox 6"/>
          <p:cNvSpPr txBox="1"/>
          <p:nvPr/>
        </p:nvSpPr>
        <p:spPr>
          <a:xfrm>
            <a:off x="1981200" y="2971800"/>
            <a:ext cx="5562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00000000000000000000000000101010</a:t>
            </a:r>
            <a:endParaRPr lang="en-US" sz="2400" dirty="0">
              <a:latin typeface="Consolas"/>
              <a:cs typeface="Consolas"/>
            </a:endParaRPr>
          </a:p>
        </p:txBody>
      </p:sp>
      <p:sp>
        <p:nvSpPr>
          <p:cNvPr id="8" name="TextBox 7"/>
          <p:cNvSpPr txBox="1"/>
          <p:nvPr/>
        </p:nvSpPr>
        <p:spPr>
          <a:xfrm>
            <a:off x="1600200" y="2971800"/>
            <a:ext cx="3810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err="1" smtClean="0">
                <a:latin typeface="Consolas"/>
                <a:cs typeface="Consolas"/>
              </a:rPr>
              <a:t>x</a:t>
            </a:r>
            <a:endParaRPr lang="en-US" sz="2400" dirty="0">
              <a:latin typeface="Consolas"/>
              <a:cs typeface="Consolas"/>
            </a:endParaRPr>
          </a:p>
        </p:txBody>
      </p:sp>
      <p:sp>
        <p:nvSpPr>
          <p:cNvPr id="9" name="Content Placeholder 2"/>
          <p:cNvSpPr txBox="1">
            <a:spLocks/>
          </p:cNvSpPr>
          <p:nvPr/>
        </p:nvSpPr>
        <p:spPr>
          <a:xfrm>
            <a:off x="457200" y="3810000"/>
            <a:ext cx="8229600" cy="1295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Reasoning about numbers in binary is tedious so we usually use decimal (base 10) instead.</a:t>
            </a:r>
          </a:p>
        </p:txBody>
      </p:sp>
      <p:sp>
        <p:nvSpPr>
          <p:cNvPr id="10" name="TextBox 9"/>
          <p:cNvSpPr txBox="1"/>
          <p:nvPr/>
        </p:nvSpPr>
        <p:spPr>
          <a:xfrm>
            <a:off x="4495800" y="5334000"/>
            <a:ext cx="5334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42</a:t>
            </a:r>
            <a:endParaRPr lang="en-US" sz="2400" dirty="0">
              <a:latin typeface="Consolas"/>
              <a:cs typeface="Consolas"/>
            </a:endParaRPr>
          </a:p>
        </p:txBody>
      </p:sp>
      <p:sp>
        <p:nvSpPr>
          <p:cNvPr id="11" name="TextBox 10"/>
          <p:cNvSpPr txBox="1"/>
          <p:nvPr/>
        </p:nvSpPr>
        <p:spPr>
          <a:xfrm>
            <a:off x="4114800" y="5334000"/>
            <a:ext cx="3810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err="1" smtClean="0">
                <a:latin typeface="Consolas"/>
                <a:cs typeface="Consolas"/>
              </a:rPr>
              <a:t>x</a:t>
            </a:r>
            <a:endParaRPr lang="en-US" sz="2400" dirty="0">
              <a:latin typeface="Consolas"/>
              <a:cs typeface="Consola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Color components</a:t>
            </a:r>
            <a:endParaRPr lang="en-US" dirty="0"/>
          </a:p>
        </p:txBody>
      </p:sp>
      <p:sp>
        <p:nvSpPr>
          <p:cNvPr id="3" name="Content Placeholder 2"/>
          <p:cNvSpPr>
            <a:spLocks noGrp="1"/>
          </p:cNvSpPr>
          <p:nvPr>
            <p:ph idx="1"/>
          </p:nvPr>
        </p:nvSpPr>
        <p:spPr>
          <a:xfrm>
            <a:off x="457200" y="1600200"/>
            <a:ext cx="8229600" cy="1219199"/>
          </a:xfrm>
        </p:spPr>
        <p:txBody>
          <a:bodyPr>
            <a:normAutofit/>
          </a:bodyPr>
          <a:lstStyle/>
          <a:p>
            <a:r>
              <a:rPr lang="en-US" dirty="0" smtClean="0"/>
              <a:t>A color component of a pixel is made up of 3 numbers, one for each color.</a:t>
            </a:r>
            <a:endParaRPr lang="en-US" dirty="0"/>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7</a:t>
            </a:fld>
            <a:endParaRPr lang="en-US" dirty="0"/>
          </a:p>
        </p:txBody>
      </p:sp>
      <p:sp>
        <p:nvSpPr>
          <p:cNvPr id="7" name="TextBox 6"/>
          <p:cNvSpPr txBox="1"/>
          <p:nvPr/>
        </p:nvSpPr>
        <p:spPr>
          <a:xfrm>
            <a:off x="2362200" y="3048000"/>
            <a:ext cx="1600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11111111</a:t>
            </a:r>
            <a:endParaRPr lang="en-US" sz="2400" dirty="0">
              <a:latin typeface="Consolas"/>
              <a:cs typeface="Consolas"/>
            </a:endParaRPr>
          </a:p>
        </p:txBody>
      </p:sp>
      <p:sp>
        <p:nvSpPr>
          <p:cNvPr id="8" name="TextBox 7"/>
          <p:cNvSpPr txBox="1"/>
          <p:nvPr/>
        </p:nvSpPr>
        <p:spPr>
          <a:xfrm>
            <a:off x="1905000" y="3048000"/>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smtClean="0">
                <a:latin typeface="Consolas"/>
                <a:cs typeface="Consolas"/>
              </a:rPr>
              <a:t>R</a:t>
            </a:r>
            <a:endParaRPr lang="en-US" sz="2400" dirty="0">
              <a:latin typeface="Consolas"/>
              <a:cs typeface="Consolas"/>
            </a:endParaRPr>
          </a:p>
        </p:txBody>
      </p:sp>
      <p:sp>
        <p:nvSpPr>
          <p:cNvPr id="12" name="TextBox 11"/>
          <p:cNvSpPr txBox="1"/>
          <p:nvPr/>
        </p:nvSpPr>
        <p:spPr>
          <a:xfrm>
            <a:off x="2362200" y="3962400"/>
            <a:ext cx="1600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10001111</a:t>
            </a:r>
            <a:endParaRPr lang="en-US" sz="2400" dirty="0">
              <a:latin typeface="Consolas"/>
              <a:cs typeface="Consolas"/>
            </a:endParaRPr>
          </a:p>
        </p:txBody>
      </p:sp>
      <p:sp>
        <p:nvSpPr>
          <p:cNvPr id="13" name="TextBox 12"/>
          <p:cNvSpPr txBox="1"/>
          <p:nvPr/>
        </p:nvSpPr>
        <p:spPr>
          <a:xfrm>
            <a:off x="1905000" y="3962400"/>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smtClean="0">
                <a:latin typeface="Consolas"/>
                <a:cs typeface="Consolas"/>
              </a:rPr>
              <a:t>B</a:t>
            </a:r>
            <a:endParaRPr lang="en-US" sz="2400" dirty="0">
              <a:latin typeface="Consolas"/>
              <a:cs typeface="Consolas"/>
            </a:endParaRPr>
          </a:p>
        </p:txBody>
      </p:sp>
      <p:sp>
        <p:nvSpPr>
          <p:cNvPr id="14" name="TextBox 13"/>
          <p:cNvSpPr txBox="1"/>
          <p:nvPr/>
        </p:nvSpPr>
        <p:spPr>
          <a:xfrm>
            <a:off x="2362200" y="3505200"/>
            <a:ext cx="1600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00000000</a:t>
            </a:r>
            <a:endParaRPr lang="en-US" sz="2400" dirty="0">
              <a:latin typeface="Consolas"/>
              <a:cs typeface="Consolas"/>
            </a:endParaRPr>
          </a:p>
        </p:txBody>
      </p:sp>
      <p:sp>
        <p:nvSpPr>
          <p:cNvPr id="15" name="TextBox 14"/>
          <p:cNvSpPr txBox="1"/>
          <p:nvPr/>
        </p:nvSpPr>
        <p:spPr>
          <a:xfrm>
            <a:off x="1905000" y="3505200"/>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smtClean="0">
                <a:latin typeface="Consolas"/>
                <a:cs typeface="Consolas"/>
              </a:rPr>
              <a:t>G</a:t>
            </a:r>
            <a:endParaRPr lang="en-US" sz="2400" dirty="0">
              <a:latin typeface="Consolas"/>
              <a:cs typeface="Consolas"/>
            </a:endParaRPr>
          </a:p>
        </p:txBody>
      </p:sp>
      <p:sp>
        <p:nvSpPr>
          <p:cNvPr id="19" name="Content Placeholder 2"/>
          <p:cNvSpPr txBox="1">
            <a:spLocks/>
          </p:cNvSpPr>
          <p:nvPr/>
        </p:nvSpPr>
        <p:spPr>
          <a:xfrm>
            <a:off x="457200" y="4800600"/>
            <a:ext cx="8229600" cy="1219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Each component can take on a value from 0-255 (i.e., 8 bits, or 2</a:t>
            </a:r>
            <a:r>
              <a:rPr lang="en-US" sz="3200" baseline="30000" dirty="0" smtClean="0"/>
              <a:t>8</a:t>
            </a:r>
            <a:r>
              <a:rPr lang="en-US" sz="3200" dirty="0" smtClean="0"/>
              <a:t> values).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20" name="Rectangle 19"/>
          <p:cNvSpPr/>
          <p:nvPr/>
        </p:nvSpPr>
        <p:spPr>
          <a:xfrm>
            <a:off x="5562600" y="3124200"/>
            <a:ext cx="1981200" cy="1295400"/>
          </a:xfrm>
          <a:prstGeom prst="rect">
            <a:avLst/>
          </a:prstGeom>
          <a:solidFill>
            <a:srgbClr val="FF008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Bit-packing</a:t>
            </a:r>
            <a:endParaRPr lang="en-US" dirty="0"/>
          </a:p>
        </p:txBody>
      </p:sp>
      <p:sp>
        <p:nvSpPr>
          <p:cNvPr id="3" name="Content Placeholder 2"/>
          <p:cNvSpPr>
            <a:spLocks noGrp="1"/>
          </p:cNvSpPr>
          <p:nvPr>
            <p:ph idx="1"/>
          </p:nvPr>
        </p:nvSpPr>
        <p:spPr>
          <a:xfrm>
            <a:off x="457200" y="1600200"/>
            <a:ext cx="8229600" cy="2057399"/>
          </a:xfrm>
        </p:spPr>
        <p:txBody>
          <a:bodyPr>
            <a:normAutofit lnSpcReduction="10000"/>
          </a:bodyPr>
          <a:lstStyle/>
          <a:p>
            <a:pPr lvl="0"/>
            <a:r>
              <a:rPr lang="en-US" dirty="0" smtClean="0"/>
              <a:t>We can store each component as an </a:t>
            </a:r>
            <a:r>
              <a:rPr lang="en-US" dirty="0" err="1" smtClean="0"/>
              <a:t>int</a:t>
            </a:r>
            <a:r>
              <a:rPr lang="en-US" dirty="0" smtClean="0"/>
              <a:t>, but that is wasteful.</a:t>
            </a:r>
          </a:p>
          <a:p>
            <a:pPr lvl="1"/>
            <a:r>
              <a:rPr lang="en-US" dirty="0" smtClean="0"/>
              <a:t>A component uses 8 bits, but an </a:t>
            </a:r>
            <a:r>
              <a:rPr lang="en-US" dirty="0" err="1" smtClean="0"/>
              <a:t>int</a:t>
            </a:r>
            <a:r>
              <a:rPr lang="en-US" dirty="0" smtClean="0"/>
              <a:t> uses 32 bits.</a:t>
            </a:r>
          </a:p>
          <a:p>
            <a:pPr lvl="0"/>
            <a:r>
              <a:rPr lang="en-US" dirty="0" smtClean="0"/>
              <a:t>Instead, let's pack all 3 values into a single </a:t>
            </a:r>
            <a:r>
              <a:rPr lang="en-US" dirty="0" err="1" smtClean="0"/>
              <a:t>int</a:t>
            </a:r>
            <a:r>
              <a:rPr lang="en-US" dirty="0" smtClean="0"/>
              <a:t>!</a:t>
            </a:r>
          </a:p>
        </p:txBody>
      </p:sp>
      <p:sp>
        <p:nvSpPr>
          <p:cNvPr id="4" name="Date Placeholder 3"/>
          <p:cNvSpPr>
            <a:spLocks noGrp="1"/>
          </p:cNvSpPr>
          <p:nvPr>
            <p:ph type="dt" sz="half" idx="10"/>
          </p:nvPr>
        </p:nvSpPr>
        <p:spPr/>
        <p:txBody>
          <a:bodyPr/>
          <a:lstStyle/>
          <a:p>
            <a:fld id="{DB1ECB4E-BA96-4CD5-B412-5A3140B108B2}" type="datetime1">
              <a:rPr lang="en-US" smtClean="0"/>
              <a:pPr/>
              <a:t>11/17/2011</a:t>
            </a:fld>
            <a:endParaRPr lang="en-US" dirty="0"/>
          </a:p>
        </p:txBody>
      </p:sp>
      <p:sp>
        <p:nvSpPr>
          <p:cNvPr id="5" name="Footer Placeholder 4"/>
          <p:cNvSpPr>
            <a:spLocks noGrp="1"/>
          </p:cNvSpPr>
          <p:nvPr>
            <p:ph type="ftr" sz="quarter" idx="11"/>
          </p:nvPr>
        </p:nvSpPr>
        <p:spPr/>
        <p:txBody>
          <a:bodyPr/>
          <a:lstStyle/>
          <a:p>
            <a:r>
              <a:rPr lang="en-US" smtClean="0"/>
              <a:t>CIS 110 (11fa) - University of Pennsylvania</a:t>
            </a:r>
            <a:endParaRPr lang="en-US" dirty="0"/>
          </a:p>
        </p:txBody>
      </p:sp>
      <p:sp>
        <p:nvSpPr>
          <p:cNvPr id="6" name="Slide Number Placeholder 5"/>
          <p:cNvSpPr>
            <a:spLocks noGrp="1"/>
          </p:cNvSpPr>
          <p:nvPr>
            <p:ph type="sldNum" sz="quarter" idx="12"/>
          </p:nvPr>
        </p:nvSpPr>
        <p:spPr/>
        <p:txBody>
          <a:bodyPr/>
          <a:lstStyle/>
          <a:p>
            <a:fld id="{F101D58F-B414-42D1-A548-AD414A599B1E}" type="slidenum">
              <a:rPr lang="en-US" smtClean="0"/>
              <a:pPr/>
              <a:t>8</a:t>
            </a:fld>
            <a:endParaRPr lang="en-US" dirty="0"/>
          </a:p>
        </p:txBody>
      </p:sp>
      <p:sp>
        <p:nvSpPr>
          <p:cNvPr id="8" name="TextBox 7"/>
          <p:cNvSpPr txBox="1"/>
          <p:nvPr/>
        </p:nvSpPr>
        <p:spPr>
          <a:xfrm>
            <a:off x="1981200" y="4876800"/>
            <a:ext cx="5638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latin typeface="Consolas"/>
                <a:cs typeface="Consolas"/>
              </a:rPr>
              <a:t>00000000111111110000000100001111</a:t>
            </a:r>
            <a:endParaRPr lang="en-US" sz="2400" dirty="0">
              <a:latin typeface="Consolas"/>
              <a:cs typeface="Consolas"/>
            </a:endParaRPr>
          </a:p>
        </p:txBody>
      </p:sp>
      <p:sp>
        <p:nvSpPr>
          <p:cNvPr id="9" name="TextBox 8"/>
          <p:cNvSpPr txBox="1"/>
          <p:nvPr/>
        </p:nvSpPr>
        <p:spPr>
          <a:xfrm>
            <a:off x="1524000" y="4876800"/>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2400" dirty="0" err="1" smtClean="0">
                <a:latin typeface="Consolas"/>
                <a:cs typeface="Consolas"/>
              </a:rPr>
              <a:t>c</a:t>
            </a:r>
            <a:endParaRPr lang="en-US" sz="2400" dirty="0">
              <a:latin typeface="Consolas"/>
              <a:cs typeface="Consolas"/>
            </a:endParaRPr>
          </a:p>
        </p:txBody>
      </p:sp>
      <p:sp>
        <p:nvSpPr>
          <p:cNvPr id="10" name="Left Brace 9"/>
          <p:cNvSpPr/>
          <p:nvPr/>
        </p:nvSpPr>
        <p:spPr>
          <a:xfrm rot="5400000">
            <a:off x="3771900" y="3924300"/>
            <a:ext cx="609600" cy="1295400"/>
          </a:xfrm>
          <a:prstGeom prst="leftBrac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1" name="Left Brace 10"/>
          <p:cNvSpPr/>
          <p:nvPr/>
        </p:nvSpPr>
        <p:spPr>
          <a:xfrm rot="16200000">
            <a:off x="5067300" y="4991100"/>
            <a:ext cx="609600" cy="1295400"/>
          </a:xfrm>
          <a:prstGeom prst="leftBrac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Left Brace 11"/>
          <p:cNvSpPr/>
          <p:nvPr/>
        </p:nvSpPr>
        <p:spPr>
          <a:xfrm rot="5400000">
            <a:off x="6362700" y="3924300"/>
            <a:ext cx="609600" cy="1295400"/>
          </a:xfrm>
          <a:prstGeom prst="leftBr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TextBox 12"/>
          <p:cNvSpPr txBox="1"/>
          <p:nvPr/>
        </p:nvSpPr>
        <p:spPr>
          <a:xfrm>
            <a:off x="3429000" y="3810000"/>
            <a:ext cx="12954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dirty="0" smtClean="0"/>
              <a:t>RED</a:t>
            </a:r>
            <a:endParaRPr lang="en-US" dirty="0"/>
          </a:p>
        </p:txBody>
      </p:sp>
      <p:sp>
        <p:nvSpPr>
          <p:cNvPr id="14" name="TextBox 13"/>
          <p:cNvSpPr txBox="1"/>
          <p:nvPr/>
        </p:nvSpPr>
        <p:spPr>
          <a:xfrm>
            <a:off x="4724400" y="5943600"/>
            <a:ext cx="1295400"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dirty="0" smtClean="0"/>
              <a:t>GREEN</a:t>
            </a:r>
            <a:endParaRPr lang="en-US" dirty="0"/>
          </a:p>
        </p:txBody>
      </p:sp>
      <p:sp>
        <p:nvSpPr>
          <p:cNvPr id="15" name="TextBox 14"/>
          <p:cNvSpPr txBox="1"/>
          <p:nvPr/>
        </p:nvSpPr>
        <p:spPr>
          <a:xfrm>
            <a:off x="6019800" y="3810000"/>
            <a:ext cx="12954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dirty="0" smtClean="0"/>
              <a:t>BLUE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The null value</a:t>
            </a:r>
            <a:endParaRPr lang="en-US" dirty="0"/>
          </a:p>
        </p:txBody>
      </p:sp>
      <p:sp>
        <p:nvSpPr>
          <p:cNvPr id="3" name="Date Placeholder 2"/>
          <p:cNvSpPr>
            <a:spLocks noGrp="1"/>
          </p:cNvSpPr>
          <p:nvPr>
            <p:ph type="dt" sz="half" idx="10"/>
          </p:nvPr>
        </p:nvSpPr>
        <p:spPr/>
        <p:txBody>
          <a:bodyPr/>
          <a:lstStyle/>
          <a:p>
            <a:fld id="{38E7443D-290C-D843-9735-D21508F89D40}" type="datetime1">
              <a:rPr lang="en-US" smtClean="0"/>
              <a:pPr/>
              <a:t>11/17/2011</a:t>
            </a:fld>
            <a:endParaRPr lang="en-US" dirty="0"/>
          </a:p>
        </p:txBody>
      </p:sp>
      <p:sp>
        <p:nvSpPr>
          <p:cNvPr id="4" name="Footer Placeholder 3"/>
          <p:cNvSpPr>
            <a:spLocks noGrp="1"/>
          </p:cNvSpPr>
          <p:nvPr>
            <p:ph type="ftr" sz="quarter" idx="11"/>
          </p:nvPr>
        </p:nvSpPr>
        <p:spPr/>
        <p:txBody>
          <a:bodyPr/>
          <a:lstStyle/>
          <a:p>
            <a:r>
              <a:rPr lang="en-US" smtClean="0"/>
              <a:t>CIS 110 (11fa) - University of Pennsylvania</a:t>
            </a:r>
            <a:endParaRPr lang="en-US" dirty="0"/>
          </a:p>
        </p:txBody>
      </p:sp>
      <p:sp>
        <p:nvSpPr>
          <p:cNvPr id="5" name="Slide Number Placeholder 4"/>
          <p:cNvSpPr>
            <a:spLocks noGrp="1"/>
          </p:cNvSpPr>
          <p:nvPr>
            <p:ph type="sldNum" sz="quarter" idx="12"/>
          </p:nvPr>
        </p:nvSpPr>
        <p:spPr/>
        <p:txBody>
          <a:bodyPr/>
          <a:lstStyle/>
          <a:p>
            <a:fld id="{F101D58F-B414-42D1-A548-AD414A599B1E}" type="slidenum">
              <a:rPr lang="en-US" smtClean="0"/>
              <a:pPr/>
              <a:t>9</a:t>
            </a:fld>
            <a:endParaRPr lang="en-US" dirty="0"/>
          </a:p>
        </p:txBody>
      </p:sp>
      <p:sp>
        <p:nvSpPr>
          <p:cNvPr id="6" name="Text Placeholder 5"/>
          <p:cNvSpPr>
            <a:spLocks noGrp="1"/>
          </p:cNvSpPr>
          <p:nvPr>
            <p:ph type="body" idx="13"/>
          </p:nvPr>
        </p:nvSpPr>
        <p:spPr/>
        <p:txBody>
          <a:bodyPr/>
          <a:lstStyle/>
          <a:p>
            <a:endParaRPr lang="en-US"/>
          </a:p>
        </p:txBody>
      </p:sp>
    </p:spTree>
  </p:cSld>
  <p:clrMapOvr>
    <a:masterClrMapping/>
  </p:clrMapOvr>
</p:sld>
</file>

<file path=ppt/theme/theme1.xml><?xml version="1.0" encoding="utf-8"?>
<a:theme xmlns:a="http://schemas.openxmlformats.org/drawingml/2006/main" name="cis110-11f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cis110-11fa.potx</Template>
  <TotalTime>617</TotalTime>
  <Words>1632</Words>
  <Application>Microsoft Office PowerPoint</Application>
  <PresentationFormat>On-screen Show (4:3)</PresentationFormat>
  <Paragraphs>287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cis110-11fa</vt:lpstr>
      <vt:lpstr>CIS 110: Introduction to Computer Programming</vt:lpstr>
      <vt:lpstr>Outline</vt:lpstr>
      <vt:lpstr>Slide 3</vt:lpstr>
      <vt:lpstr>What is actually "in" a variable?</vt:lpstr>
      <vt:lpstr>Digital representation of data</vt:lpstr>
      <vt:lpstr>Java Integers</vt:lpstr>
      <vt:lpstr>Color components</vt:lpstr>
      <vt:lpstr>Bit-packing</vt:lpstr>
      <vt:lpstr>Slide 9</vt:lpstr>
      <vt:lpstr>Arrays of objects</vt:lpstr>
      <vt:lpstr>A question of initialization</vt:lpstr>
      <vt:lpstr>Null means "no reference"</vt:lpstr>
      <vt:lpstr>The dreaded NullPointerException</vt:lpstr>
      <vt:lpstr>"Null References: The Billion Dollar Mistake"</vt:lpstr>
      <vt:lpstr>Slide 15</vt:lpstr>
      <vt:lpstr>Arrays of Arrays</vt:lpstr>
      <vt:lpstr>Rectangular two-dimensional arrays</vt:lpstr>
      <vt:lpstr>Accessing two-dimensional arrays</vt:lpstr>
      <vt:lpstr>Say hi to you neighbors</vt:lpstr>
      <vt:lpstr>Layers upon layers</vt:lpstr>
      <vt:lpstr>Traversing two-dimensional arrays</vt:lpstr>
      <vt:lpstr>N-dimension arrays</vt:lpstr>
      <vt:lpstr>Jagged arrays</vt:lpstr>
      <vt:lpstr>Initializing jagged arrays</vt:lpstr>
      <vt:lpstr>The Arrays helper class (in java.util)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 110: Introduction to Computer Programming</dc:title>
  <dc:creator>Peter-Michael Osera</dc:creator>
  <cp:lastModifiedBy>kambing</cp:lastModifiedBy>
  <cp:revision>143</cp:revision>
  <dcterms:created xsi:type="dcterms:W3CDTF">2011-11-16T14:58:10Z</dcterms:created>
  <dcterms:modified xsi:type="dcterms:W3CDTF">2011-11-18T04:08:59Z</dcterms:modified>
</cp:coreProperties>
</file>