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8" r:id="rId4"/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72" d="100"/>
          <a:sy n="72" d="100"/>
        </p:scale>
        <p:origin x="-90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 &lt;#&gt;</a:t>
            </a:r>
          </a:p>
          <a:p>
            <a:r>
              <a:rPr lang="en-US" dirty="0" smtClean="0"/>
              <a:t>&lt;Title&gt;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+mn-lt"/>
                <a:cs typeface="Calibri"/>
              </a:rPr>
              <a:t>§ &lt;Readings&gt;)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17</a:t>
            </a:r>
          </a:p>
          <a:p>
            <a:r>
              <a:rPr lang="en-US" dirty="0" smtClean="0"/>
              <a:t>All hail </a:t>
            </a:r>
            <a:r>
              <a:rPr lang="en-US" dirty="0" smtClean="0"/>
              <a:t>the </a:t>
            </a:r>
            <a:r>
              <a:rPr lang="en-US" dirty="0" smtClean="0"/>
              <a:t>mighty array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</a:t>
            </a:r>
            <a:r>
              <a:rPr lang="en-US" dirty="0" smtClean="0">
                <a:cs typeface="Calibri"/>
              </a:rPr>
              <a:t>7.1)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Remembering lots of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We can't store arbitrary amounts of data!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82296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Scanner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in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10 numbers: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current = 0;</a:t>
            </a:r>
          </a:p>
          <a:p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 = 0; i &lt; 10;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a double: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current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in.nextDouble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...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800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We necessarily "forget" each double the user enters after each iteration of the loop.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Introducing the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n-US" dirty="0" smtClean="0"/>
              <a:t>Arrays allow us to store lots of data at once!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514600"/>
            <a:ext cx="815340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Scanner in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10 numbers: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b="1" u="sng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u="sng" dirty="0" smtClean="0">
                <a:solidFill>
                  <a:srgbClr val="000000"/>
                </a:solidFill>
                <a:latin typeface="Consolas"/>
              </a:rPr>
              <a:t>[] values = </a:t>
            </a:r>
            <a:r>
              <a:rPr lang="en-US" b="1" u="sng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u="sng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u="sng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u="sng" dirty="0" smtClean="0">
                <a:solidFill>
                  <a:srgbClr val="000000"/>
                </a:solidFill>
                <a:latin typeface="Consolas"/>
              </a:rPr>
              <a:t>[10];</a:t>
            </a:r>
          </a:p>
          <a:p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 = 0; i &lt; 10;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a double: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000000"/>
                </a:solidFill>
                <a:latin typeface="Consolas"/>
              </a:rPr>
              <a:t>values[</a:t>
            </a:r>
            <a:r>
              <a:rPr lang="en-US" u="sng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u="sng" dirty="0" smtClean="0">
                <a:solidFill>
                  <a:srgbClr val="000000"/>
                </a:solidFill>
                <a:latin typeface="Consolas"/>
              </a:rPr>
              <a:t>] = </a:t>
            </a:r>
            <a:r>
              <a:rPr lang="en-US" u="sng" dirty="0" err="1" smtClean="0">
                <a:solidFill>
                  <a:srgbClr val="000000"/>
                </a:solidFill>
                <a:latin typeface="Consolas"/>
              </a:rPr>
              <a:t>in.nextDouble</a:t>
            </a:r>
            <a:r>
              <a:rPr lang="en-US" u="sng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9530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values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array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contains all 10 doubles entered by the user!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An array is an </a:t>
            </a:r>
            <a:r>
              <a:rPr lang="en-US" i="1" dirty="0" smtClean="0"/>
              <a:t>object</a:t>
            </a:r>
            <a:r>
              <a:rPr lang="en-US" dirty="0" smtClean="0"/>
              <a:t> </a:t>
            </a:r>
            <a:r>
              <a:rPr lang="en-US" dirty="0" smtClean="0"/>
              <a:t>that contains multiple values.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048000"/>
            <a:ext cx="5791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[] values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[10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];</a:t>
            </a:r>
            <a:endParaRPr lang="en-US" sz="2400" b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1447800" y="4114800"/>
            <a:ext cx="1524000" cy="990600"/>
          </a:xfrm>
          <a:prstGeom prst="wedgeRectCallout">
            <a:avLst>
              <a:gd name="adj1" fmla="val 6720"/>
              <a:gd name="adj2" fmla="val -1178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 </a:t>
            </a:r>
            <a:r>
              <a:rPr lang="en-US" i="1" dirty="0" smtClean="0"/>
              <a:t>array type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"An array of doubles"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048000" y="2209800"/>
            <a:ext cx="2590800" cy="609600"/>
          </a:xfrm>
          <a:prstGeom prst="wedgeRectCallout">
            <a:avLst>
              <a:gd name="adj1" fmla="val -21207"/>
              <a:gd name="adj2" fmla="val 104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variable </a:t>
            </a:r>
            <a:r>
              <a:rPr lang="en-US" i="1" dirty="0" smtClean="0"/>
              <a:t>values</a:t>
            </a:r>
            <a:r>
              <a:rPr lang="en-US" dirty="0" smtClean="0"/>
              <a:t> that holds an array of doubles.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4953000" y="4191000"/>
            <a:ext cx="2286000" cy="1143000"/>
          </a:xfrm>
          <a:prstGeom prst="wedgeRectCallout">
            <a:avLst>
              <a:gd name="adj1" fmla="val 5599"/>
              <a:gd name="adj2" fmla="val -1148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</a:t>
            </a:r>
            <a:r>
              <a:rPr lang="en-US" i="1" dirty="0" smtClean="0"/>
              <a:t>creation.</a:t>
            </a:r>
          </a:p>
          <a:p>
            <a:pPr algn="ctr"/>
            <a:r>
              <a:rPr lang="en-US" dirty="0" smtClean="0"/>
              <a:t>Instantiates a new array containing 10 doubles.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5410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Arrays are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homogenous</a:t>
            </a:r>
            <a:r>
              <a:rPr lang="en-US" sz="3200" dirty="0" smtClean="0"/>
              <a:t>: all elements have the same type.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i="1" dirty="0" smtClean="0"/>
              <a:t>index</a:t>
            </a:r>
            <a:r>
              <a:rPr lang="en-US" dirty="0" smtClean="0"/>
              <a:t> into arrays to access individual elements.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048000"/>
            <a:ext cx="5791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values[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] = 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</a:rPr>
              <a:t>in.nextDouble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2819400" y="3962400"/>
            <a:ext cx="3581400" cy="990600"/>
          </a:xfrm>
          <a:prstGeom prst="wedgeRectCallout">
            <a:avLst>
              <a:gd name="adj1" fmla="val -40638"/>
              <a:gd name="adj2" fmla="val -97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</a:t>
            </a:r>
            <a:r>
              <a:rPr lang="en-US" sz="2000" dirty="0" smtClean="0"/>
              <a:t>ndex into the </a:t>
            </a:r>
            <a:r>
              <a:rPr lang="en-US" sz="2000" i="1" dirty="0" err="1" smtClean="0"/>
              <a:t>ith</a:t>
            </a:r>
            <a:r>
              <a:rPr lang="en-US" sz="2000" dirty="0" smtClean="0"/>
              <a:t> position of the array and store the next double from the user there.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 operation examples: initialization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3276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values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200" y="1981200"/>
            <a:ext cx="5791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[] values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[5];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34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43200" y="3505200"/>
            <a:ext cx="990600" cy="0"/>
          </a:xfrm>
          <a:prstGeom prst="straightConnector1">
            <a:avLst/>
          </a:prstGeom>
          <a:ln>
            <a:headEnd type="oval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4419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variables containing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references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arrays.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0" baseline="0" dirty="0" smtClean="0"/>
              <a:t>Array</a:t>
            </a:r>
            <a:r>
              <a:rPr lang="en-US" sz="3200" i="0" dirty="0" smtClean="0"/>
              <a:t> elements are </a:t>
            </a:r>
            <a:r>
              <a:rPr lang="en-US" sz="3200" i="1" dirty="0" smtClean="0"/>
              <a:t>auto-initialized</a:t>
            </a:r>
            <a:r>
              <a:rPr lang="en-US" sz="3200" dirty="0" smtClean="0"/>
              <a:t> to "zero values".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[0]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[1]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[2]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[3]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[4]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 operation examples: assignment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3276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values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1.8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0" y="1828800"/>
            <a:ext cx="28956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values[2] = 4.7;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values[0] = 1.8;</a:t>
            </a:r>
            <a:endParaRPr lang="en-US" sz="2400" b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4.7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43200" y="3505200"/>
            <a:ext cx="990600" cy="0"/>
          </a:xfrm>
          <a:prstGeom prst="straightConnector1">
            <a:avLst/>
          </a:prstGeom>
          <a:ln>
            <a:headEnd type="oval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4419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Array</a:t>
            </a:r>
            <a:r>
              <a:rPr lang="en-US" sz="3200" dirty="0" smtClean="0"/>
              <a:t>s have zero-based indices.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An </a:t>
            </a:r>
            <a:r>
              <a:rPr lang="en-US" sz="3200" i="1" dirty="0" smtClean="0"/>
              <a:t>indexed array</a:t>
            </a:r>
            <a:r>
              <a:rPr lang="en-US" sz="3200" dirty="0" smtClean="0"/>
              <a:t> is just a storage location we can assign into and access like a variable.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[0]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[1]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[2]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[3]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[4]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operation examples: usage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3276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values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1.8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1752600"/>
            <a:ext cx="73914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400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400" b="1" i="1" dirty="0" smtClean="0">
                <a:solidFill>
                  <a:srgbClr val="000000"/>
                </a:solidFill>
                <a:latin typeface="Consolas"/>
              </a:rPr>
              <a:t>(values[0] + values[2]);</a:t>
            </a:r>
          </a:p>
          <a:p>
            <a:r>
              <a:rPr lang="en-US" sz="2400" b="1" i="1" dirty="0" smtClean="0">
                <a:solidFill>
                  <a:srgbClr val="000000"/>
                </a:solidFill>
                <a:latin typeface="Consolas"/>
              </a:rPr>
              <a:t>&gt; 6.5</a:t>
            </a:r>
            <a:endParaRPr lang="en-US" sz="2400" b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4.7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0" y="3200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43200" y="3505200"/>
            <a:ext cx="990600" cy="0"/>
          </a:xfrm>
          <a:prstGeom prst="straightConnector1">
            <a:avLst/>
          </a:prstGeom>
          <a:ln>
            <a:headEnd type="oval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4419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use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element of the array, we simply index into the array </a:t>
            </a:r>
            <a:r>
              <a:rPr lang="en-US" sz="3200" dirty="0" smtClean="0"/>
              <a:t>at the desired position.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[0]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[1]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[2]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[3]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[4]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operation examples: length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32766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values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32766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1.8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2766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752600"/>
            <a:ext cx="84582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400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4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400" b="1" i="1" dirty="0" smtClean="0">
                <a:solidFill>
                  <a:srgbClr val="2A00FF"/>
                </a:solidFill>
                <a:latin typeface="Consolas"/>
              </a:rPr>
              <a:t>"Length = "</a:t>
            </a:r>
            <a:r>
              <a:rPr lang="en-US" sz="2400" b="1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2400" b="1" i="1" dirty="0" err="1" smtClean="0">
                <a:solidFill>
                  <a:srgbClr val="000000"/>
                </a:solidFill>
                <a:latin typeface="Consolas"/>
              </a:rPr>
              <a:t>values.</a:t>
            </a:r>
            <a:r>
              <a:rPr lang="en-US" sz="2400" b="1" i="1" dirty="0" err="1" smtClean="0">
                <a:solidFill>
                  <a:srgbClr val="0000C0"/>
                </a:solidFill>
                <a:latin typeface="Consolas"/>
              </a:rPr>
              <a:t>length</a:t>
            </a:r>
            <a:r>
              <a:rPr lang="en-US" sz="2400" b="1" i="1" dirty="0" smtClean="0">
                <a:solidFill>
                  <a:srgbClr val="000000"/>
                </a:solidFill>
                <a:latin typeface="Consolas"/>
              </a:rPr>
              <a:t>); </a:t>
            </a:r>
            <a:endParaRPr lang="en-US" sz="2400" b="1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2400" b="1" i="1" dirty="0" smtClean="0">
                <a:solidFill>
                  <a:srgbClr val="000000"/>
                </a:solidFill>
                <a:latin typeface="Consolas"/>
              </a:rPr>
              <a:t>&gt; 5</a:t>
            </a:r>
            <a:endParaRPr lang="en-US" sz="2400" b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32766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4.7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0" y="32766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0" y="32766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43200" y="3581400"/>
            <a:ext cx="990600" cy="0"/>
          </a:xfrm>
          <a:prstGeom prst="straightConnector1">
            <a:avLst/>
          </a:prstGeom>
          <a:ln>
            <a:headEnd type="oval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4419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field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array object contains that arrays length.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Note: no parenthesis after length unlike Strings!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3200" dirty="0" smtClean="0"/>
              <a:t>It really is a </a:t>
            </a:r>
            <a:r>
              <a:rPr lang="en-US" sz="3200" i="1" dirty="0" smtClean="0"/>
              <a:t>variable</a:t>
            </a:r>
            <a:r>
              <a:rPr lang="en-US" sz="3200" dirty="0" smtClean="0"/>
              <a:t> rather than a </a:t>
            </a:r>
            <a:r>
              <a:rPr lang="en-US" sz="3200" i="1" dirty="0" smtClean="0"/>
              <a:t>method</a:t>
            </a:r>
            <a:r>
              <a:rPr lang="en-US" sz="3200" dirty="0" smtClean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0" y="2895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[0]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2895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[1]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0" y="2895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[2]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2895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[3]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0" y="2895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[4]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IndexOutOfBoundsExceptions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3505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3581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values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3505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1.8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505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1752600"/>
            <a:ext cx="73914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values[10] = 4.1;</a:t>
            </a:r>
            <a:endParaRPr lang="en-US" sz="2000" b="1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2000" b="1" i="1" dirty="0" smtClean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2000" dirty="0" smtClean="0">
                <a:solidFill>
                  <a:srgbClr val="FF0000"/>
                </a:solidFill>
                <a:latin typeface="Consolas"/>
              </a:rPr>
              <a:t>Exception in thread "main" </a:t>
            </a:r>
            <a:r>
              <a:rPr lang="en-US" sz="2000" u="sng" dirty="0" err="1" smtClean="0">
                <a:solidFill>
                  <a:srgbClr val="000080"/>
                </a:solidFill>
                <a:latin typeface="Consolas"/>
              </a:rPr>
              <a:t>java.lang.ArrayIndexOutOfBoundsException</a:t>
            </a:r>
            <a:r>
              <a:rPr lang="en-US" sz="2000" u="sng" dirty="0" smtClean="0">
                <a:solidFill>
                  <a:srgbClr val="FF0000"/>
                </a:solidFill>
                <a:latin typeface="Consolas"/>
              </a:rPr>
              <a:t>: 10</a:t>
            </a:r>
            <a:endParaRPr lang="en-US" sz="2000" b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3505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4.7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0" y="3505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0" y="3505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0.0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43200" y="3810000"/>
            <a:ext cx="990600" cy="0"/>
          </a:xfrm>
          <a:prstGeom prst="straightConnector1">
            <a:avLst/>
          </a:prstGeom>
          <a:ln>
            <a:headEnd type="oval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4419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get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IndexOutOfBounds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exceptions if we try to access an index that doesn't exist.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We can't change the size of an array once it is made!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0" y="3124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[0]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3124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[1]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0" y="3124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[2]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3124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[3]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0" y="3124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[4]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For-loop traversal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We can put this all together to write a useful traversal pattern: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3048000"/>
            <a:ext cx="66294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n-NO" sz="24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24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24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2400" b="1" dirty="0" smtClean="0">
                <a:solidFill>
                  <a:srgbClr val="000000"/>
                </a:solidFill>
                <a:latin typeface="Consolas"/>
              </a:rPr>
              <a:t> i = 0; i &lt; arr.length; i++) {</a:t>
            </a:r>
          </a:p>
          <a:p>
            <a:r>
              <a:rPr lang="en-US" sz="2400" b="1" dirty="0" smtClean="0">
                <a:solidFill>
                  <a:srgbClr val="3F5FBF"/>
                </a:solidFill>
                <a:latin typeface="Consolas"/>
              </a:rPr>
              <a:t>  /** </a:t>
            </a:r>
            <a:r>
              <a:rPr lang="en-US" sz="2400" b="1" dirty="0" smtClean="0">
                <a:solidFill>
                  <a:srgbClr val="3F5FBF"/>
                </a:solidFill>
                <a:latin typeface="Consolas"/>
              </a:rPr>
              <a:t>...</a:t>
            </a:r>
            <a:r>
              <a:rPr lang="en-US" sz="2400" b="1" dirty="0" err="1" smtClean="0">
                <a:solidFill>
                  <a:srgbClr val="3F5FBF"/>
                </a:solidFill>
                <a:latin typeface="Consolas"/>
              </a:rPr>
              <a:t>arr</a:t>
            </a:r>
            <a:r>
              <a:rPr lang="en-US" sz="2400" b="1" dirty="0" smtClean="0">
                <a:solidFill>
                  <a:srgbClr val="3F5FBF"/>
                </a:solidFill>
                <a:latin typeface="Consolas"/>
              </a:rPr>
              <a:t>[</a:t>
            </a:r>
            <a:r>
              <a:rPr lang="en-US" sz="2400" b="1" dirty="0" err="1" smtClean="0">
                <a:solidFill>
                  <a:srgbClr val="3F5FBF"/>
                </a:solidFill>
                <a:latin typeface="Consolas"/>
              </a:rPr>
              <a:t>i</a:t>
            </a:r>
            <a:r>
              <a:rPr lang="en-US" sz="2400" b="1" dirty="0" smtClean="0">
                <a:solidFill>
                  <a:srgbClr val="3F5FBF"/>
                </a:solidFill>
                <a:latin typeface="Consolas"/>
              </a:rPr>
              <a:t>]...*/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2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4724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noProof="0" dirty="0" smtClean="0"/>
              <a:t>For each element of </a:t>
            </a:r>
            <a:r>
              <a:rPr lang="en-US" sz="3200" i="1" noProof="0" dirty="0" err="1" smtClean="0"/>
              <a:t>arr</a:t>
            </a:r>
            <a:r>
              <a:rPr lang="en-US" sz="3200" i="1" noProof="0" dirty="0" smtClean="0"/>
              <a:t>, do something to it.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Catch-up from last week: file output</a:t>
            </a:r>
          </a:p>
          <a:p>
            <a:r>
              <a:rPr lang="en-US" dirty="0" smtClean="0"/>
              <a:t>Introduction to </a:t>
            </a:r>
            <a:r>
              <a:rPr lang="en-US" dirty="0" smtClean="0"/>
              <a:t>Arrays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for-loop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"Doing something" to each element is so common there's special syntax to do this: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2971800"/>
            <a:ext cx="42672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</a:rPr>
              <a:t>arr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[]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[10];</a:t>
            </a:r>
          </a:p>
          <a:p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: 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</a:rPr>
              <a:t>arr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2400" dirty="0" smtClean="0">
                <a:solidFill>
                  <a:srgbClr val="3F5FBF"/>
                </a:solidFill>
                <a:latin typeface="Consolas"/>
              </a:rPr>
              <a:t>  /** </a:t>
            </a:r>
            <a:r>
              <a:rPr lang="en-US" sz="2400" dirty="0" smtClean="0">
                <a:solidFill>
                  <a:srgbClr val="3F5FBF"/>
                </a:solidFill>
                <a:latin typeface="Consolas"/>
              </a:rPr>
              <a:t>...</a:t>
            </a:r>
            <a:r>
              <a:rPr lang="en-US" sz="2400" dirty="0" err="1" smtClean="0">
                <a:solidFill>
                  <a:srgbClr val="3F5FBF"/>
                </a:solidFill>
                <a:latin typeface="Consolas"/>
              </a:rPr>
              <a:t>i</a:t>
            </a:r>
            <a:r>
              <a:rPr lang="en-US" sz="2400" dirty="0" smtClean="0">
                <a:solidFill>
                  <a:srgbClr val="3F5FBF"/>
                </a:solidFill>
                <a:latin typeface="Consolas"/>
              </a:rPr>
              <a:t>... */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2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502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Upside: succinct captures </a:t>
            </a:r>
            <a:r>
              <a:rPr lang="en-US" sz="3200" i="1" dirty="0" smtClean="0"/>
              <a:t>for each element…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Downside: don't have access to </a:t>
            </a:r>
            <a:r>
              <a:rPr lang="en-US" sz="3200" i="1" dirty="0" smtClean="0"/>
              <a:t>current index</a:t>
            </a:r>
            <a:r>
              <a:rPr lang="en-US" sz="3200" dirty="0" smtClean="0"/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With Scanners, we process data </a:t>
            </a:r>
            <a:r>
              <a:rPr lang="en-US" i="1" dirty="0" smtClean="0"/>
              <a:t>sequentially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Arrays allow us to have </a:t>
            </a:r>
            <a:r>
              <a:rPr lang="en-US" i="1" dirty="0" smtClean="0"/>
              <a:t>random access</a:t>
            </a:r>
            <a:r>
              <a:rPr lang="en-US" dirty="0" smtClean="0"/>
              <a:t> to data.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971800"/>
            <a:ext cx="822960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Scanner in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10 lines: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String[] lines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String[10];</a:t>
            </a:r>
          </a:p>
          <a:p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 = 0; i &lt; 10;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a line: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lines[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]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in.nextLine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"Which line do you want?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index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"Index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+ index + 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 =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+ lines[index]);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There's special syntax for initializing an array with non-default values.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2895600"/>
            <a:ext cx="43434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fr-FR" b="1" dirty="0" smtClean="0">
                <a:solidFill>
                  <a:srgbClr val="000000"/>
                </a:solidFill>
                <a:latin typeface="Consolas"/>
              </a:rPr>
              <a:t>[] values = </a:t>
            </a:r>
            <a:r>
              <a:rPr lang="fr-FR" b="1" dirty="0" smtClean="0">
                <a:solidFill>
                  <a:srgbClr val="000000"/>
                </a:solidFill>
                <a:latin typeface="Consolas"/>
              </a:rPr>
              <a:t>{ 4</a:t>
            </a:r>
            <a:r>
              <a:rPr lang="fr-FR" b="1" dirty="0" smtClean="0">
                <a:solidFill>
                  <a:srgbClr val="000000"/>
                </a:solidFill>
                <a:latin typeface="Consolas"/>
              </a:rPr>
              <a:t>, 3, 2, 1, 0 };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38400" y="41910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66800" y="4267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values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86200" y="41910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4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8200" y="41910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3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10200" y="41910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2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41910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1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34200" y="41910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19400" y="4495800"/>
            <a:ext cx="990600" cy="0"/>
          </a:xfrm>
          <a:prstGeom prst="straightConnector1">
            <a:avLst/>
          </a:prstGeom>
          <a:ln>
            <a:headEnd type="oval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200" y="3810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[0]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3810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[1]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10200" y="3810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[2]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72200" y="3810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[3]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34200" y="3810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[4]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References, arrays,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</a:t>
            </a:r>
            <a:r>
              <a:rPr lang="en-US" sz="2800" dirty="0" smtClean="0"/>
              <a:t>ethods can change the value of arrays unlike with variables!</a:t>
            </a:r>
          </a:p>
          <a:p>
            <a:pPr lvl="1"/>
            <a:r>
              <a:rPr lang="en-US" sz="2400" dirty="0" smtClean="0"/>
              <a:t>Due to </a:t>
            </a:r>
            <a:r>
              <a:rPr lang="en-US" sz="2400" i="1" dirty="0" smtClean="0"/>
              <a:t>reference</a:t>
            </a:r>
            <a:r>
              <a:rPr lang="en-US" sz="2400" dirty="0" smtClean="0"/>
              <a:t> </a:t>
            </a:r>
            <a:r>
              <a:rPr lang="en-US" sz="2400" i="1" dirty="0" smtClean="0"/>
              <a:t>semantics</a:t>
            </a:r>
            <a:r>
              <a:rPr lang="en-US" sz="2400" dirty="0" smtClean="0"/>
              <a:t> that we'll talk about next time.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3200400"/>
            <a:ext cx="5410200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initialize(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[] values)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for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0;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&lt;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values.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length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++)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values[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]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values.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length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- 1;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600" dirty="0" smtClean="0">
              <a:latin typeface="Consolas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[] values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[3];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Before: values = { 0, 0, 0 }</a:t>
            </a:r>
          </a:p>
          <a:p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 initialize(values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After: values = { 2, 1, 0 }</a:t>
            </a:r>
            <a:endParaRPr lang="en-US" sz="1600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5943600" cy="1219200"/>
          </a:xfrm>
        </p:spPr>
        <p:txBody>
          <a:bodyPr/>
          <a:lstStyle/>
          <a:p>
            <a:r>
              <a:rPr lang="en-US" dirty="0" smtClean="0"/>
              <a:t>My name: </a:t>
            </a:r>
            <a:r>
              <a:rPr lang="en-US" dirty="0" smtClean="0"/>
              <a:t>Michael-Peter </a:t>
            </a:r>
            <a:r>
              <a:rPr lang="en-US" dirty="0" err="1" smtClean="0"/>
              <a:t>Osera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Call me </a:t>
            </a:r>
            <a:r>
              <a:rPr lang="en-US" dirty="0" smtClean="0"/>
              <a:t>Michael-Peter.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30480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am 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year Ph.D. </a:t>
            </a:r>
            <a:r>
              <a:rPr lang="en-US" sz="2800" dirty="0" smtClean="0"/>
              <a:t>student (</a:t>
            </a:r>
            <a:r>
              <a:rPr lang="en-US" sz="2800" i="1" dirty="0" smtClean="0"/>
              <a:t>not</a:t>
            </a:r>
            <a:r>
              <a:rPr lang="en-US" sz="2800" dirty="0" smtClean="0"/>
              <a:t> a professor).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Ethnomusicology researcher.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smtClean="0"/>
              <a:t>Die-hard supporter of clubs in and around Philly!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to midterm #2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4384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24384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24384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4384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24384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2438400"/>
            <a:ext cx="685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3124200"/>
            <a:ext cx="685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31242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9000" y="31242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14800" y="31242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800600" y="31242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17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486400" y="31242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18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72200" y="3124200"/>
            <a:ext cx="685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19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057400" y="3810000"/>
            <a:ext cx="685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43200" y="38100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21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29000" y="38100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114800" y="3810000"/>
            <a:ext cx="685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</a:p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800600" y="3810000"/>
            <a:ext cx="685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24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86400" y="3810000"/>
            <a:ext cx="685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172200" y="3810000"/>
            <a:ext cx="685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26</a:t>
            </a:r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0574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432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</a:t>
            </a:r>
            <a:endParaRPr lang="en-US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34290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148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</a:t>
            </a:r>
            <a:endParaRPr lang="en-US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48006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Th</a:t>
            </a:r>
            <a:endParaRPr lang="en-US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61722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</a:t>
            </a:r>
            <a:endParaRPr lang="en-US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486400" y="205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</a:t>
            </a:r>
            <a:endParaRPr lang="en-US" dirty="0" smtClean="0"/>
          </a:p>
        </p:txBody>
      </p:sp>
      <p:sp>
        <p:nvSpPr>
          <p:cNvPr id="37" name="Rectangular Callout 36"/>
          <p:cNvSpPr/>
          <p:nvPr/>
        </p:nvSpPr>
        <p:spPr>
          <a:xfrm>
            <a:off x="2286000" y="4572000"/>
            <a:ext cx="1295400" cy="457200"/>
          </a:xfrm>
          <a:prstGeom prst="wedgeRectCallout">
            <a:avLst>
              <a:gd name="adj1" fmla="val 16255"/>
              <a:gd name="adj2" fmla="val -11612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Midterm #2</a:t>
            </a:r>
            <a:endParaRPr lang="en-US" dirty="0"/>
          </a:p>
        </p:txBody>
      </p:sp>
      <p:sp>
        <p:nvSpPr>
          <p:cNvPr id="38" name="Rectangular Callout 37"/>
          <p:cNvSpPr/>
          <p:nvPr/>
        </p:nvSpPr>
        <p:spPr>
          <a:xfrm>
            <a:off x="838200" y="2590800"/>
            <a:ext cx="1752600" cy="381000"/>
          </a:xfrm>
          <a:prstGeom prst="wedgeRectCallout">
            <a:avLst>
              <a:gd name="adj1" fmla="val 79086"/>
              <a:gd name="adj2" fmla="val 300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Homework 7 out</a:t>
            </a:r>
            <a:endParaRPr lang="en-US" dirty="0"/>
          </a:p>
        </p:txBody>
      </p:sp>
      <p:sp>
        <p:nvSpPr>
          <p:cNvPr id="39" name="Rectangular Callout 38"/>
          <p:cNvSpPr/>
          <p:nvPr/>
        </p:nvSpPr>
        <p:spPr>
          <a:xfrm>
            <a:off x="5105400" y="4648200"/>
            <a:ext cx="1828800" cy="381000"/>
          </a:xfrm>
          <a:prstGeom prst="wedgeRectCallout">
            <a:avLst>
              <a:gd name="adj1" fmla="val -7513"/>
              <a:gd name="adj2" fmla="val -34249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Homework 7 due</a:t>
            </a:r>
            <a:endParaRPr lang="en-US" dirty="0"/>
          </a:p>
        </p:txBody>
      </p:sp>
      <p:sp>
        <p:nvSpPr>
          <p:cNvPr id="40" name="Rectangular Callout 39"/>
          <p:cNvSpPr/>
          <p:nvPr/>
        </p:nvSpPr>
        <p:spPr>
          <a:xfrm>
            <a:off x="533400" y="4343400"/>
            <a:ext cx="1295400" cy="609600"/>
          </a:xfrm>
          <a:prstGeom prst="wedgeRectCallout">
            <a:avLst>
              <a:gd name="adj1" fmla="val 90722"/>
              <a:gd name="adj2" fmla="val -699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Midterm #2</a:t>
            </a:r>
          </a:p>
          <a:p>
            <a:pPr algn="ctr"/>
            <a:r>
              <a:rPr lang="en-US" dirty="0" smtClean="0"/>
              <a:t>r</a:t>
            </a:r>
            <a:r>
              <a:rPr lang="en-US" dirty="0" smtClean="0"/>
              <a:t>eview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010400" y="2514600"/>
            <a:ext cx="1295400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Arrays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7010400" y="3124200"/>
            <a:ext cx="129540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More arrays + review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7010400" y="3810000"/>
            <a:ext cx="129540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Midterm + objects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File output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PrintStream</a:t>
            </a:r>
            <a:r>
              <a:rPr lang="en-US" smtClean="0"/>
              <a:t> class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err="1" smtClean="0"/>
              <a:t>PrintStreams</a:t>
            </a:r>
            <a:r>
              <a:rPr lang="en-US" dirty="0" smtClean="0"/>
              <a:t> allow us to write to files!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2362200"/>
            <a:ext cx="8382000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FileNotFoundException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PrintStream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out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PrintStream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"helloworld.txt"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out.println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"Hello World!"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5562600"/>
            <a:ext cx="2667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Hello World!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5181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helloworld.txt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4038600"/>
            <a:ext cx="54102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PrintStreams</a:t>
            </a:r>
            <a:r>
              <a:rPr lang="en-US" sz="3200" dirty="0" smtClean="0"/>
              <a:t> have: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3200" dirty="0" err="1" smtClean="0"/>
              <a:t>println</a:t>
            </a:r>
            <a:endParaRPr lang="en-US" sz="3200" dirty="0" smtClean="0"/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Sound familiar?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System.out</a:t>
            </a:r>
            <a:r>
              <a:rPr lang="en-US" dirty="0" smtClean="0"/>
              <a:t> is a </a:t>
            </a:r>
            <a:r>
              <a:rPr lang="en-US" dirty="0" err="1" smtClean="0"/>
              <a:t>PrintStream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System.out</a:t>
            </a:r>
            <a:r>
              <a:rPr lang="en-US" dirty="0" smtClean="0"/>
              <a:t> is a </a:t>
            </a:r>
            <a:r>
              <a:rPr lang="en-US" dirty="0" err="1" smtClean="0"/>
              <a:t>PrintStream</a:t>
            </a:r>
            <a:r>
              <a:rPr lang="en-US" dirty="0" smtClean="0"/>
              <a:t> that outputs to the console.</a:t>
            </a:r>
          </a:p>
          <a:p>
            <a:r>
              <a:rPr lang="en-US" dirty="0" err="1" smtClean="0"/>
              <a:t>PrintStreams</a:t>
            </a:r>
            <a:r>
              <a:rPr lang="en-US" dirty="0" smtClean="0"/>
              <a:t> that we make function identically but output goes to a File instead!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1752600"/>
            <a:ext cx="57912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System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PrintStream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out = </a:t>
            </a:r>
            <a:r>
              <a:rPr lang="en-US" b="1" dirty="0" smtClean="0">
                <a:solidFill>
                  <a:srgbClr val="3F7F5F"/>
                </a:solidFill>
                <a:latin typeface="Consolas"/>
              </a:rPr>
              <a:t>/* ... */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AllCapsWriter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AllCapsWriter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FileNotFoundException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Scanner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in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Scanner(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"in.txt"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PrintStream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out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PrintStream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File(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"out.txt"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in.hasNextLine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out.println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in.nextLine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toUpperCase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155</TotalTime>
  <Words>1432</Words>
  <Application>Microsoft Office PowerPoint</Application>
  <PresentationFormat>On-screen Show (4:3)</PresentationFormat>
  <Paragraphs>323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cis110-11fa</vt:lpstr>
      <vt:lpstr>CIS 110: Introduction to Computer Programming</vt:lpstr>
      <vt:lpstr>Outline</vt:lpstr>
      <vt:lpstr>About me</vt:lpstr>
      <vt:lpstr>Now to midterm #2</vt:lpstr>
      <vt:lpstr>Slide 5</vt:lpstr>
      <vt:lpstr>The PrintStream class</vt:lpstr>
      <vt:lpstr>System.out is a PrintStream!</vt:lpstr>
      <vt:lpstr>Example: AllCapsWriter</vt:lpstr>
      <vt:lpstr>Slide 9</vt:lpstr>
      <vt:lpstr>Remembering lots of stuff</vt:lpstr>
      <vt:lpstr>Introducing the array</vt:lpstr>
      <vt:lpstr>Declaring arrays</vt:lpstr>
      <vt:lpstr>Accessing Arrays</vt:lpstr>
      <vt:lpstr>Array operation examples: initialization</vt:lpstr>
      <vt:lpstr>Array operation examples: assignment</vt:lpstr>
      <vt:lpstr>Array operation examples: usage</vt:lpstr>
      <vt:lpstr>Array operation examples: length</vt:lpstr>
      <vt:lpstr>IndexOutOfBoundsExceptions</vt:lpstr>
      <vt:lpstr>For-loop traversal template</vt:lpstr>
      <vt:lpstr>Enhanced for-loop</vt:lpstr>
      <vt:lpstr>Random access</vt:lpstr>
      <vt:lpstr>Alternative array initialization</vt:lpstr>
      <vt:lpstr>References, arrays, and methods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kambing</cp:lastModifiedBy>
  <cp:revision>99</cp:revision>
  <dcterms:created xsi:type="dcterms:W3CDTF">2011-11-07T11:46:40Z</dcterms:created>
  <dcterms:modified xsi:type="dcterms:W3CDTF">2011-11-07T14:48:23Z</dcterms:modified>
</cp:coreProperties>
</file>