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ppt/theme/theme3.xml" ContentType="application/vnd.openxmlformats-officedocument.theme+xml"/>
  <Default Extension="rels" ContentType="application/vnd.openxmlformats-package.relationships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xml" ContentType="application/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s/slide6.xml" ContentType="application/vnd.openxmlformats-officedocument.presentationml.slide+xml"/>
  <Default Extension="jpeg" ContentType="image/jpeg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2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vertBarState="maximized">
    <p:restoredLeft sz="34587" autoAdjust="0"/>
    <p:restoredTop sz="94609" autoAdjust="0"/>
  </p:normalViewPr>
  <p:slideViewPr>
    <p:cSldViewPr>
      <p:cViewPr varScale="1">
        <p:scale>
          <a:sx n="87" d="100"/>
          <a:sy n="87" d="100"/>
        </p:scale>
        <p:origin x="-23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DE3DE-427C-4EB8-AA98-92C5C651D8AA}" type="datetimeFigureOut">
              <a:rPr lang="en-US" smtClean="0"/>
              <a:pPr/>
              <a:t>11/5/11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B4E80-EA9B-4AA3-AA98-25BF893DC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5B874-A39D-4DBE-8A52-3661DA5D32CA}" type="datetimeFigureOut">
              <a:rPr lang="en-US" smtClean="0"/>
              <a:pPr/>
              <a:t>11/5/11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3C901-4CBD-4A6F-92EE-47B32723C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1F3B-4105-B64A-9387-120BB7B3048B}" type="datetime1">
              <a:rPr lang="en-US" smtClean="0"/>
              <a:pPr/>
              <a:t>11/5/11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11/5/11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None/>
              <a:defRPr sz="1800" baseline="0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11/5/11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CIS 110 (11fa) - University of Pennsylvania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8229599" cy="4800599"/>
          </a:xfrm>
        </p:spPr>
        <p:txBody>
          <a:bodyPr anchor="ctr">
            <a:normAutofit/>
          </a:bodyPr>
          <a:lstStyle>
            <a:lvl1pPr marL="0" indent="0" algn="ctr">
              <a:buNone/>
              <a:defRPr sz="4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11/5/11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457200" y="5410200"/>
            <a:ext cx="8229600" cy="838199"/>
          </a:xfrm>
        </p:spPr>
        <p:txBody>
          <a:bodyPr anchor="ctr">
            <a:normAutofit/>
          </a:bodyPr>
          <a:lstStyle>
            <a:lvl1pPr marL="0" indent="0" algn="r">
              <a:buNone/>
              <a:defRPr sz="3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A3F33-2307-4CAC-B0D8-E7A9BBDD133A}" type="datetime1">
              <a:rPr lang="en-US" smtClean="0"/>
              <a:pPr/>
              <a:t>11/5/11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CIS 110 (11fa) - University of Pennsylvania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CIS 110: Introduction to Computer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15</a:t>
            </a:r>
            <a:endParaRPr lang="en-US" dirty="0" smtClean="0"/>
          </a:p>
          <a:p>
            <a:r>
              <a:rPr lang="en-US" dirty="0" smtClean="0"/>
              <a:t>Process them lines</a:t>
            </a:r>
          </a:p>
          <a:p>
            <a:r>
              <a:rPr lang="en-US" dirty="0" smtClean="0"/>
              <a:t>(</a:t>
            </a:r>
            <a:r>
              <a:rPr lang="en-US" dirty="0" smtClean="0">
                <a:cs typeface="Calibri"/>
              </a:rPr>
              <a:t>§ </a:t>
            </a:r>
            <a:r>
              <a:rPr lang="en-US" dirty="0" smtClean="0">
                <a:cs typeface="Calibri"/>
              </a:rPr>
              <a:t>6.3-6.4)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1F3B-4105-B64A-9387-120BB7B3048B}" type="datetime1">
              <a:rPr lang="en-US" smtClean="0"/>
              <a:pPr/>
              <a:t>11/5/11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Line-based text processing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11/5/11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Line-based text processing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11/5/11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 smtClean="0"/>
              <a:t>(Live demo, </a:t>
            </a:r>
            <a:r>
              <a:rPr lang="en-US" dirty="0" err="1" smtClean="0"/>
              <a:t>ReceiptMethods.java</a:t>
            </a:r>
            <a:r>
              <a:rPr lang="en-US" dirty="0" smtClean="0"/>
              <a:t>)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Token-based processing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399"/>
          </a:xfrm>
        </p:spPr>
        <p:txBody>
          <a:bodyPr/>
          <a:lstStyle/>
          <a:p>
            <a:r>
              <a:rPr lang="en-US" dirty="0" smtClean="0"/>
              <a:t>We walk over a chunk of text using the </a:t>
            </a:r>
            <a:r>
              <a:rPr lang="en-US" dirty="0" err="1" smtClean="0"/>
              <a:t>nextX</a:t>
            </a:r>
            <a:r>
              <a:rPr lang="en-US" dirty="0" smtClean="0"/>
              <a:t> methods of the Scanner class.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11/5/11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2971800"/>
            <a:ext cx="8534400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Consolas"/>
                <a:cs typeface="Consolas"/>
              </a:rPr>
              <a:t>Scanner file =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cs typeface="Consolas"/>
              </a:rPr>
              <a:t>new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Consolas"/>
                <a:cs typeface="Consolas"/>
              </a:rPr>
              <a:t>Scanner(</a:t>
            </a:r>
            <a:r>
              <a:rPr lang="en-US" sz="2400" b="1" dirty="0" err="1" smtClean="0">
                <a:solidFill>
                  <a:srgbClr val="7F0055"/>
                </a:solidFill>
                <a:latin typeface="Consolas"/>
                <a:cs typeface="Consolas"/>
              </a:rPr>
              <a:t>new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  <a:cs typeface="Consolas"/>
              </a:rPr>
              <a:t>File (</a:t>
            </a:r>
            <a:r>
              <a:rPr lang="en-US" sz="2400" b="1" dirty="0" smtClean="0">
                <a:solidFill>
                  <a:srgbClr val="2A00FF"/>
                </a:solidFill>
                <a:latin typeface="Consolas"/>
                <a:cs typeface="Consolas"/>
              </a:rPr>
              <a:t>"</a:t>
            </a:r>
            <a:r>
              <a:rPr lang="en-US" sz="2400" b="1" dirty="0" err="1" smtClean="0">
                <a:solidFill>
                  <a:srgbClr val="2A00FF"/>
                </a:solidFill>
                <a:latin typeface="Consolas"/>
                <a:cs typeface="Consolas"/>
              </a:rPr>
              <a:t>num.txt</a:t>
            </a:r>
            <a:r>
              <a:rPr lang="en-US" sz="2400" b="1" dirty="0" smtClean="0">
                <a:solidFill>
                  <a:srgbClr val="2A00FF"/>
                </a:solidFill>
                <a:latin typeface="Consolas"/>
                <a:cs typeface="Consolas"/>
              </a:rPr>
              <a:t>"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  <a:cs typeface="Consolas"/>
              </a:rPr>
              <a:t>))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  <a:cs typeface="Consolas"/>
              </a:rPr>
              <a:t>;</a:t>
            </a:r>
          </a:p>
          <a:p>
            <a:r>
              <a:rPr lang="en-US" sz="2400" b="1" dirty="0" err="1" smtClean="0">
                <a:solidFill>
                  <a:srgbClr val="7F0055"/>
                </a:solidFill>
                <a:latin typeface="Consolas"/>
                <a:cs typeface="Consolas"/>
              </a:rPr>
              <a:t>while</a:t>
            </a:r>
            <a:r>
              <a:rPr lang="en-US" sz="2400" b="1" dirty="0" err="1" smtClean="0">
                <a:solidFill>
                  <a:srgbClr val="000000"/>
                </a:solidFill>
                <a:latin typeface="Consolas"/>
                <a:cs typeface="Consolas"/>
              </a:rPr>
              <a:t>(file.hasNextDouble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  <a:cs typeface="Consolas"/>
              </a:rPr>
              <a:t>()) {</a:t>
            </a:r>
            <a:endParaRPr lang="en-US" sz="2400" b="1" dirty="0" smtClean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Consolas"/>
                <a:cs typeface="Consolas"/>
              </a:rPr>
              <a:t>  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cs typeface="Consolas"/>
              </a:rPr>
              <a:t>System.</a:t>
            </a:r>
            <a:r>
              <a:rPr lang="en-US" sz="2400" i="1" dirty="0" err="1" smtClean="0">
                <a:solidFill>
                  <a:srgbClr val="0000C0"/>
                </a:solidFill>
                <a:latin typeface="Consolas"/>
                <a:cs typeface="Consolas"/>
              </a:rPr>
              <a:t>out</a:t>
            </a:r>
            <a:r>
              <a:rPr lang="en-US" sz="2400" i="1" dirty="0" err="1" smtClean="0">
                <a:solidFill>
                  <a:srgbClr val="000000"/>
                </a:solidFill>
                <a:latin typeface="Consolas"/>
                <a:cs typeface="Consolas"/>
              </a:rPr>
              <a:t>.print(</a:t>
            </a:r>
            <a:r>
              <a:rPr lang="en-US" sz="2400" i="1" dirty="0" err="1" smtClean="0">
                <a:solidFill>
                  <a:srgbClr val="000000"/>
                </a:solidFill>
                <a:latin typeface="Consolas"/>
                <a:cs typeface="Consolas"/>
              </a:rPr>
              <a:t>file.nextDouble</a:t>
            </a:r>
            <a:r>
              <a:rPr lang="en-US" sz="2400" i="1" dirty="0" smtClean="0">
                <a:solidFill>
                  <a:srgbClr val="000000"/>
                </a:solidFill>
                <a:latin typeface="Consolas"/>
                <a:cs typeface="Consolas"/>
              </a:rPr>
              <a:t>(</a:t>
            </a:r>
            <a:r>
              <a:rPr lang="en-US" sz="2400" i="1" dirty="0" smtClean="0">
                <a:solidFill>
                  <a:srgbClr val="000000"/>
                </a:solidFill>
                <a:latin typeface="Consolas"/>
                <a:cs typeface="Consolas"/>
              </a:rPr>
              <a:t>) + " ")</a:t>
            </a:r>
            <a:r>
              <a:rPr lang="en-US" sz="2400" i="1" dirty="0" smtClean="0">
                <a:solidFill>
                  <a:srgbClr val="000000"/>
                </a:solidFill>
                <a:latin typeface="Consolas"/>
                <a:cs typeface="Consolas"/>
              </a:rPr>
              <a:t>;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nsolas"/>
                <a:cs typeface="Consolas"/>
              </a:rPr>
              <a:t>}</a:t>
            </a:r>
            <a:endParaRPr lang="en-US" sz="2400" dirty="0">
              <a:latin typeface="Consolas"/>
              <a:cs typeface="Consola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4876800"/>
            <a:ext cx="2819400" cy="14773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0.41    410.1   10.1        </a:t>
            </a:r>
          </a:p>
          <a:p>
            <a:r>
              <a:rPr lang="en-US" dirty="0" smtClean="0">
                <a:latin typeface="Consolas"/>
                <a:cs typeface="Consolas"/>
              </a:rPr>
              <a:t>    13    31.5</a:t>
            </a:r>
          </a:p>
          <a:p>
            <a:r>
              <a:rPr lang="en-US" dirty="0" smtClean="0">
                <a:latin typeface="Consolas"/>
                <a:cs typeface="Consolas"/>
              </a:rPr>
              <a:t>                               0.8</a:t>
            </a:r>
          </a:p>
          <a:p>
            <a:r>
              <a:rPr lang="en-US" dirty="0" smtClean="0">
                <a:latin typeface="Consolas"/>
                <a:cs typeface="Consolas"/>
              </a:rPr>
              <a:t>              0.5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5334000"/>
            <a:ext cx="4267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0.41 410.1 10.1 13. 31.5 0.8 0.5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3352800" y="5334000"/>
            <a:ext cx="1066800" cy="381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Files with lines of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95400"/>
          </a:xfrm>
        </p:spPr>
        <p:txBody>
          <a:bodyPr/>
          <a:lstStyle/>
          <a:p>
            <a:r>
              <a:rPr lang="en-US" dirty="0" smtClean="0"/>
              <a:t>Many files use each line to represent an </a:t>
            </a:r>
            <a:r>
              <a:rPr lang="en-US" i="1" dirty="0" smtClean="0"/>
              <a:t>individual record</a:t>
            </a:r>
            <a:r>
              <a:rPr lang="en-US" dirty="0" smtClean="0"/>
              <a:t> of a data set.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11/5/11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2971800"/>
            <a:ext cx="6248400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nsolas"/>
                <a:cs typeface="Consolas"/>
              </a:rPr>
              <a:t>Lastname</a:t>
            </a:r>
            <a:r>
              <a:rPr lang="en-US" sz="2400" dirty="0" smtClean="0">
                <a:latin typeface="Consolas"/>
                <a:cs typeface="Consolas"/>
              </a:rPr>
              <a:t> </a:t>
            </a:r>
            <a:r>
              <a:rPr lang="en-US" sz="2400" dirty="0" err="1" smtClean="0">
                <a:latin typeface="Consolas"/>
                <a:cs typeface="Consolas"/>
              </a:rPr>
              <a:t>Firstname</a:t>
            </a:r>
            <a:r>
              <a:rPr lang="en-US" sz="2400" dirty="0" smtClean="0">
                <a:latin typeface="Consolas"/>
                <a:cs typeface="Consolas"/>
              </a:rPr>
              <a:t> weight year </a:t>
            </a:r>
            <a:r>
              <a:rPr lang="en-US" sz="2400" dirty="0" err="1" smtClean="0">
                <a:latin typeface="Consolas"/>
                <a:cs typeface="Consolas"/>
              </a:rPr>
              <a:t>ppg</a:t>
            </a:r>
            <a:endParaRPr lang="en-US" sz="2400" dirty="0" smtClean="0">
              <a:latin typeface="Consolas"/>
              <a:cs typeface="Consolas"/>
            </a:endParaRPr>
          </a:p>
          <a:p>
            <a:r>
              <a:rPr lang="en-US" sz="2400" dirty="0" smtClean="0">
                <a:latin typeface="Consolas"/>
                <a:cs typeface="Consolas"/>
              </a:rPr>
              <a:t>Allen </a:t>
            </a:r>
            <a:r>
              <a:rPr lang="en-US" sz="2400" dirty="0" err="1" smtClean="0">
                <a:latin typeface="Consolas"/>
                <a:cs typeface="Consolas"/>
              </a:rPr>
              <a:t>Lavoy</a:t>
            </a:r>
            <a:r>
              <a:rPr lang="en-US" sz="2400" dirty="0" smtClean="0">
                <a:latin typeface="Consolas"/>
                <a:cs typeface="Consolas"/>
              </a:rPr>
              <a:t> 225 R 0.0</a:t>
            </a:r>
          </a:p>
          <a:p>
            <a:r>
              <a:rPr lang="en-US" sz="2400" dirty="0" err="1" smtClean="0">
                <a:latin typeface="Consolas"/>
                <a:cs typeface="Consolas"/>
              </a:rPr>
              <a:t>Brackins</a:t>
            </a:r>
            <a:r>
              <a:rPr lang="en-US" sz="2400" dirty="0" smtClean="0">
                <a:latin typeface="Consolas"/>
                <a:cs typeface="Consolas"/>
              </a:rPr>
              <a:t> Craig 230 R 2.7</a:t>
            </a:r>
          </a:p>
          <a:p>
            <a:r>
              <a:rPr lang="en-US" sz="2400" dirty="0" smtClean="0">
                <a:latin typeface="Consolas"/>
                <a:cs typeface="Consolas"/>
              </a:rPr>
              <a:t>Brand Elton 254 11 </a:t>
            </a:r>
            <a:r>
              <a:rPr lang="en-US" sz="2400" dirty="0" smtClean="0">
                <a:latin typeface="Consolas"/>
                <a:cs typeface="Consolas"/>
              </a:rPr>
              <a:t>15.0</a:t>
            </a:r>
            <a:endParaRPr lang="en-US" sz="2400" dirty="0" smtClean="0">
              <a:latin typeface="Consolas"/>
              <a:cs typeface="Consola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4800600"/>
            <a:ext cx="82296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Token-based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processing throws away line information which makes it unsuitable for these kinds of situations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Line-based processing template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11/5/11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1981200"/>
            <a:ext cx="8001000" cy="1200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F7F5F"/>
                </a:solidFill>
                <a:latin typeface="Consolas"/>
                <a:cs typeface="Consolas"/>
              </a:rPr>
              <a:t>// while file has lines left to process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nsolas"/>
                <a:cs typeface="Consolas"/>
              </a:rPr>
              <a:t>   </a:t>
            </a:r>
            <a:r>
              <a:rPr lang="en-US" sz="2400" dirty="0" smtClean="0">
                <a:solidFill>
                  <a:srgbClr val="3F7F5F"/>
                </a:solidFill>
                <a:latin typeface="Consolas"/>
                <a:cs typeface="Consolas"/>
              </a:rPr>
              <a:t>// process the line using token-based processing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3505200"/>
            <a:ext cx="82296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We can decompose processing a file into</a:t>
            </a:r>
          </a:p>
          <a:p>
            <a:pPr marL="971550" lvl="1" indent="-514350">
              <a:spcBef>
                <a:spcPct val="20000"/>
              </a:spcBef>
              <a:buFont typeface="+mj-lt"/>
              <a:buAutoNum type="arabicPeriod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Reading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each </a:t>
            </a:r>
            <a:r>
              <a:rPr lang="en-US" sz="3200" dirty="0" smtClean="0"/>
              <a:t>line of a file</a:t>
            </a:r>
          </a:p>
          <a:p>
            <a:pPr marL="971550" lvl="1" indent="-514350">
              <a:spcBef>
                <a:spcPct val="20000"/>
              </a:spcBef>
              <a:buFont typeface="+mj-lt"/>
              <a:buAutoNum type="arabicPeriod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Processing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 individual line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Tokenizing individual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2000"/>
          </a:xfrm>
        </p:spPr>
        <p:txBody>
          <a:bodyPr/>
          <a:lstStyle/>
          <a:p>
            <a:r>
              <a:rPr lang="en-US" dirty="0" smtClean="0"/>
              <a:t>Once we have a line, how do we tokenize it?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11/5/11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2743200"/>
            <a:ext cx="7924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  <a:cs typeface="Consolas"/>
              </a:rPr>
              <a:t>Scanner line = </a:t>
            </a:r>
            <a:r>
              <a:rPr lang="en-US" sz="2400" b="1" dirty="0" smtClean="0">
                <a:solidFill>
                  <a:srgbClr val="7F0055"/>
                </a:solidFill>
                <a:highlight>
                  <a:srgbClr val="E8F2FE"/>
                </a:highlight>
                <a:latin typeface="Consolas"/>
                <a:cs typeface="Consolas"/>
              </a:rPr>
              <a:t>new</a:t>
            </a:r>
            <a:r>
              <a:rPr lang="en-US" sz="2400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  <a:cs typeface="Consolas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  <a:cs typeface="Consolas"/>
              </a:rPr>
              <a:t>Scanner(</a:t>
            </a:r>
            <a:r>
              <a:rPr lang="en-US" sz="2400" b="1" dirty="0" err="1" smtClean="0">
                <a:solidFill>
                  <a:srgbClr val="2A00FF"/>
                </a:solidFill>
                <a:highlight>
                  <a:srgbClr val="E8F2FE"/>
                </a:highlight>
                <a:latin typeface="Consolas"/>
                <a:cs typeface="Consolas"/>
              </a:rPr>
              <a:t>"Hello</a:t>
            </a:r>
            <a:r>
              <a:rPr lang="en-US" sz="2400" b="1" dirty="0" smtClean="0">
                <a:solidFill>
                  <a:srgbClr val="2A00FF"/>
                </a:solidFill>
                <a:highlight>
                  <a:srgbClr val="E8F2FE"/>
                </a:highlight>
                <a:latin typeface="Consolas"/>
                <a:cs typeface="Consolas"/>
              </a:rPr>
              <a:t> world!"</a:t>
            </a:r>
            <a:r>
              <a:rPr lang="en-US" sz="2400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  <a:cs typeface="Consolas"/>
              </a:rPr>
              <a:t>);</a:t>
            </a:r>
            <a:endParaRPr lang="en-US" sz="2400" dirty="0">
              <a:latin typeface="Consolas"/>
              <a:cs typeface="Consola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3810000"/>
            <a:ext cx="8229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Scanners can made over Strings!</a:t>
            </a:r>
          </a:p>
          <a:p>
            <a:pPr marL="800100" lvl="1" indent="-342900">
              <a:spcBef>
                <a:spcPct val="20000"/>
              </a:spcBef>
              <a:buFont typeface="Lucida Grande"/>
              <a:buChar char="-"/>
            </a:pPr>
            <a:r>
              <a:rPr lang="en-US" sz="3200" dirty="0" smtClean="0"/>
              <a:t>e.g., the line Scanner above tokenizes "Hello world!" into two tokens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Line-based processing template expanded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11/5/11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1752600"/>
            <a:ext cx="8001000" cy="24622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dirty="0" smtClean="0">
                <a:latin typeface="Consolas"/>
                <a:cs typeface="Consolas"/>
              </a:rPr>
              <a:t>Scanner 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cs typeface="Consolas"/>
              </a:rPr>
              <a:t>file 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cs typeface="Consolas"/>
              </a:rPr>
              <a:t>= </a:t>
            </a:r>
            <a:r>
              <a:rPr lang="en-US" sz="2200" b="1" dirty="0" smtClean="0">
                <a:solidFill>
                  <a:srgbClr val="7F0055"/>
                </a:solidFill>
                <a:latin typeface="Consolas"/>
                <a:cs typeface="Consolas"/>
              </a:rPr>
              <a:t>new</a:t>
            </a:r>
            <a:r>
              <a:rPr lang="en-US" sz="2200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Consolas"/>
                <a:cs typeface="Consolas"/>
              </a:rPr>
              <a:t>Scanner(</a:t>
            </a:r>
            <a:r>
              <a:rPr lang="en-US" sz="2200" b="1" dirty="0" err="1" smtClean="0">
                <a:solidFill>
                  <a:srgbClr val="7F0055"/>
                </a:solidFill>
                <a:latin typeface="Consolas"/>
                <a:cs typeface="Consolas"/>
              </a:rPr>
              <a:t>new</a:t>
            </a:r>
            <a:r>
              <a:rPr lang="en-US" sz="2200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Consolas"/>
                <a:cs typeface="Consolas"/>
              </a:rPr>
              <a:t>File(</a:t>
            </a:r>
            <a:r>
              <a:rPr lang="en-US" sz="2200" b="1" dirty="0" err="1" smtClean="0">
                <a:solidFill>
                  <a:srgbClr val="2A00FF"/>
                </a:solidFill>
                <a:latin typeface="Consolas"/>
                <a:cs typeface="Consolas"/>
              </a:rPr>
              <a:t>"file.txt</a:t>
            </a:r>
            <a:r>
              <a:rPr lang="en-US" sz="2200" b="1" dirty="0" smtClean="0">
                <a:solidFill>
                  <a:srgbClr val="2A00FF"/>
                </a:solidFill>
                <a:latin typeface="Consolas"/>
                <a:cs typeface="Consolas"/>
              </a:rPr>
              <a:t>"</a:t>
            </a:r>
            <a:r>
              <a:rPr lang="en-US" sz="2200" b="1" dirty="0" smtClean="0">
                <a:solidFill>
                  <a:srgbClr val="000000"/>
                </a:solidFill>
                <a:latin typeface="Consolas"/>
                <a:cs typeface="Consolas"/>
              </a:rPr>
              <a:t>));</a:t>
            </a:r>
          </a:p>
          <a:p>
            <a:r>
              <a:rPr lang="en-US" sz="2200" dirty="0" smtClean="0">
                <a:solidFill>
                  <a:srgbClr val="3F7F5F"/>
                </a:solidFill>
                <a:latin typeface="Consolas"/>
                <a:cs typeface="Consolas"/>
              </a:rPr>
              <a:t>// While file has lines left to process</a:t>
            </a:r>
          </a:p>
          <a:p>
            <a:r>
              <a:rPr lang="en-US" sz="2200" b="1" dirty="0" smtClean="0">
                <a:solidFill>
                  <a:srgbClr val="7F0055"/>
                </a:solidFill>
                <a:latin typeface="Consolas"/>
                <a:cs typeface="Consolas"/>
              </a:rPr>
              <a:t>while</a:t>
            </a:r>
            <a:r>
              <a:rPr lang="en-US" sz="2200" b="1" dirty="0" smtClean="0">
                <a:solidFill>
                  <a:srgbClr val="000000"/>
                </a:solidFill>
                <a:latin typeface="Consolas"/>
                <a:cs typeface="Consolas"/>
              </a:rPr>
              <a:t> (</a:t>
            </a:r>
            <a:r>
              <a:rPr lang="en-US" sz="2200" b="1" dirty="0" err="1" smtClean="0">
                <a:solidFill>
                  <a:srgbClr val="000000"/>
                </a:solidFill>
                <a:latin typeface="Consolas"/>
                <a:cs typeface="Consolas"/>
              </a:rPr>
              <a:t>file.hasNextLine</a:t>
            </a:r>
            <a:r>
              <a:rPr lang="en-US" sz="2200" b="1" dirty="0" smtClean="0">
                <a:solidFill>
                  <a:srgbClr val="000000"/>
                </a:solidFill>
                <a:latin typeface="Consolas"/>
                <a:cs typeface="Consolas"/>
              </a:rPr>
              <a:t>()) {</a:t>
            </a:r>
            <a:endParaRPr lang="en-US" sz="2200" b="1" dirty="0" smtClean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en-US" sz="2200" dirty="0" smtClean="0">
                <a:solidFill>
                  <a:srgbClr val="3F7F5F"/>
                </a:solidFill>
                <a:latin typeface="Consolas"/>
                <a:cs typeface="Consolas"/>
              </a:rPr>
              <a:t>  /</a:t>
            </a:r>
            <a:r>
              <a:rPr lang="en-US" sz="2200" dirty="0" smtClean="0">
                <a:solidFill>
                  <a:srgbClr val="3F7F5F"/>
                </a:solidFill>
                <a:latin typeface="Consolas"/>
                <a:cs typeface="Consolas"/>
              </a:rPr>
              <a:t>/ Process the line using token-based processing</a:t>
            </a:r>
            <a:endParaRPr lang="en-US" sz="2200" dirty="0" smtClean="0">
              <a:solidFill>
                <a:srgbClr val="3F7F5F"/>
              </a:solidFill>
              <a:latin typeface="Consolas"/>
              <a:cs typeface="Consolas"/>
            </a:endParaRPr>
          </a:p>
          <a:p>
            <a:r>
              <a:rPr lang="en-US" sz="2200" dirty="0" smtClean="0">
                <a:solidFill>
                  <a:srgbClr val="000000"/>
                </a:solidFill>
                <a:latin typeface="Consolas"/>
                <a:cs typeface="Consolas"/>
              </a:rPr>
              <a:t>  Scanner 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cs typeface="Consolas"/>
              </a:rPr>
              <a:t>line = </a:t>
            </a:r>
            <a:r>
              <a:rPr lang="en-US" sz="2200" b="1" dirty="0" smtClean="0">
                <a:solidFill>
                  <a:srgbClr val="7F0055"/>
                </a:solidFill>
                <a:latin typeface="Consolas"/>
                <a:cs typeface="Consolas"/>
              </a:rPr>
              <a:t>new</a:t>
            </a:r>
            <a:r>
              <a:rPr lang="en-US" sz="2200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sz="2200" b="1" dirty="0" err="1" smtClean="0">
                <a:solidFill>
                  <a:srgbClr val="000000"/>
                </a:solidFill>
                <a:latin typeface="Consolas"/>
                <a:cs typeface="Consolas"/>
              </a:rPr>
              <a:t>Scanner(</a:t>
            </a:r>
            <a:r>
              <a:rPr lang="en-US" sz="2200" b="1" dirty="0" err="1" smtClean="0">
                <a:solidFill>
                  <a:srgbClr val="2A00FF"/>
                </a:solidFill>
                <a:latin typeface="Consolas"/>
                <a:cs typeface="Consolas"/>
              </a:rPr>
              <a:t>"Hello</a:t>
            </a:r>
            <a:r>
              <a:rPr lang="en-US" sz="2200" b="1" dirty="0" smtClean="0">
                <a:solidFill>
                  <a:srgbClr val="2A00FF"/>
                </a:solidFill>
                <a:latin typeface="Consolas"/>
                <a:cs typeface="Consolas"/>
              </a:rPr>
              <a:t> world!"</a:t>
            </a:r>
            <a:r>
              <a:rPr lang="en-US" sz="2200" b="1" dirty="0" smtClean="0">
                <a:solidFill>
                  <a:srgbClr val="000000"/>
                </a:solidFill>
                <a:latin typeface="Consolas"/>
                <a:cs typeface="Consolas"/>
              </a:rPr>
              <a:t>);</a:t>
            </a:r>
            <a:endParaRPr lang="en-US" sz="2200" b="1" dirty="0" smtClean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en-US" sz="2200" dirty="0" smtClean="0">
                <a:solidFill>
                  <a:srgbClr val="3F7F5F"/>
                </a:solidFill>
                <a:latin typeface="Consolas"/>
                <a:cs typeface="Consolas"/>
              </a:rPr>
              <a:t>  /</a:t>
            </a:r>
            <a:r>
              <a:rPr lang="en-US" sz="2200" dirty="0" smtClean="0">
                <a:solidFill>
                  <a:srgbClr val="3F7F5F"/>
                </a:solidFill>
                <a:latin typeface="Consolas"/>
                <a:cs typeface="Consolas"/>
              </a:rPr>
              <a:t>/ token-based processing here...</a:t>
            </a:r>
          </a:p>
          <a:p>
            <a:r>
              <a:rPr lang="en-US" sz="2200" dirty="0" smtClean="0">
                <a:solidFill>
                  <a:srgbClr val="000000"/>
                </a:solidFill>
                <a:latin typeface="Consolas"/>
                <a:cs typeface="Consolas"/>
              </a:rPr>
              <a:t>}</a:t>
            </a:r>
            <a:endParaRPr lang="en-US" sz="2200" dirty="0" smtClean="0">
              <a:solidFill>
                <a:srgbClr val="3F7F5F"/>
              </a:solidFill>
              <a:latin typeface="Consolas"/>
              <a:cs typeface="Consola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4495800"/>
            <a:ext cx="82296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noProof="0" dirty="0" smtClean="0"/>
              <a:t>Idiom: one scanner for file, one for each line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 this pattern for the homework!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is110-11f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cis110-11fa.potx</Template>
  <TotalTime>46</TotalTime>
  <Words>438</Words>
  <Application>Microsoft Macintosh PowerPoint</Application>
  <PresentationFormat>On-screen Show (4:3)</PresentationFormat>
  <Paragraphs>71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cis110-11fa</vt:lpstr>
      <vt:lpstr>CIS 110: Introduction to Computer Programming</vt:lpstr>
      <vt:lpstr>Outline</vt:lpstr>
      <vt:lpstr>Slide 3</vt:lpstr>
      <vt:lpstr>Token-based processing review</vt:lpstr>
      <vt:lpstr>Files with lines of text</vt:lpstr>
      <vt:lpstr>Line-based processing template</vt:lpstr>
      <vt:lpstr>Tokenizing individual lines</vt:lpstr>
      <vt:lpstr>Line-based processing template expanded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 110: Introduction to Computer Programming</dc:title>
  <dc:creator>Peter-Michael Osera</dc:creator>
  <cp:lastModifiedBy>Peter-Michael Osera</cp:lastModifiedBy>
  <cp:revision>19</cp:revision>
  <dcterms:created xsi:type="dcterms:W3CDTF">2011-11-05T15:53:24Z</dcterms:created>
  <dcterms:modified xsi:type="dcterms:W3CDTF">2011-11-05T16:39:46Z</dcterms:modified>
</cp:coreProperties>
</file>