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87" r:id="rId4"/>
    <p:sldId id="258" r:id="rId5"/>
    <p:sldId id="259" r:id="rId6"/>
    <p:sldId id="261" r:id="rId7"/>
    <p:sldId id="260" r:id="rId8"/>
    <p:sldId id="264" r:id="rId9"/>
    <p:sldId id="265" r:id="rId10"/>
    <p:sldId id="266" r:id="rId11"/>
    <p:sldId id="267" r:id="rId12"/>
    <p:sldId id="270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&lt;#&gt;</a:t>
            </a:r>
          </a:p>
          <a:p>
            <a:r>
              <a:rPr lang="en-US" dirty="0" smtClean="0"/>
              <a:t>&lt;Title&gt;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+mn-lt"/>
                <a:cs typeface="Calibri"/>
              </a:rPr>
              <a:t>§ &lt;Readings&gt;)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15</a:t>
            </a:r>
          </a:p>
          <a:p>
            <a:r>
              <a:rPr lang="en-US" dirty="0" smtClean="0"/>
              <a:t>Our Scanner eats files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6.1-6.2)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Consuming 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When we consume a token, there's no way to "go back", only forward!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76" name="Picture 4" descr="http://i.imagehost.org/0881/2_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581400"/>
            <a:ext cx="1752600" cy="1314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42\n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System.in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762000" y="5334000"/>
            <a:ext cx="2743200" cy="1524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world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!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Hello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Consuming tokens as different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We can consume a token </a:t>
            </a:r>
            <a:r>
              <a:rPr lang="en-US" i="1" dirty="0" smtClean="0"/>
              <a:t>and</a:t>
            </a:r>
            <a:r>
              <a:rPr lang="en-US" dirty="0" smtClean="0"/>
              <a:t> translate it to a particular type, e.g.,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nextInt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().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6" name="Picture 4" descr="http://i.imagehost.org/0881/2_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581400"/>
            <a:ext cx="1752600" cy="1314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\n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System.in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762000" y="5334000"/>
            <a:ext cx="2743200" cy="1524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42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world!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Hello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Consuming the rest of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We can consume the rest of a line with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nextLine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.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076" name="Picture 4" descr="http://i.imagehost.org/0881/2_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581400"/>
            <a:ext cx="1752600" cy="1314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\n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System.in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762000" y="5334000"/>
            <a:ext cx="2743200" cy="1524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\n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42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world!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Hello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Plugging in different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Scanner can accept many kinds of data sources such as Files instead!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File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  <p:pic>
        <p:nvPicPr>
          <p:cNvPr id="16386" name="Picture 2" descr="http://lhim.org/images/icon-tex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581400"/>
            <a:ext cx="1428750" cy="14287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657600" y="5410200"/>
            <a:ext cx="5029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Scanner file = </a:t>
            </a:r>
            <a:endParaRPr lang="en-US" dirty="0" smtClean="0">
              <a:solidFill>
                <a:srgbClr val="000000"/>
              </a:solidFill>
              <a:highlight>
                <a:srgbClr val="E8F2FE"/>
              </a:highlight>
              <a:latin typeface="Consolas"/>
            </a:endParaRPr>
          </a:p>
          <a:p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Scanner(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File(</a:t>
            </a:r>
            <a:r>
              <a:rPr lang="en-US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</a:rPr>
              <a:t>"data.txt"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));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File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File object represents a </a:t>
            </a:r>
            <a:r>
              <a:rPr lang="en-US" i="1" dirty="0" smtClean="0"/>
              <a:t>file or directory on disk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Exists in the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java.io</a:t>
            </a:r>
            <a:r>
              <a:rPr lang="en-US" dirty="0" smtClean="0"/>
              <a:t> package.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48600" y="5181600"/>
            <a:ext cx="849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File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6386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562599"/>
            <a:ext cx="838200" cy="838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57200" y="2743200"/>
            <a:ext cx="8229600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File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file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"data.txt"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2000" i="1" dirty="0" err="1" smtClean="0">
                <a:solidFill>
                  <a:srgbClr val="2A00FF"/>
                </a:solidFill>
                <a:latin typeface="Consolas"/>
              </a:rPr>
              <a:t>canRead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? 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file.canRead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"exists? 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file.exists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Renames the file to the given file's name.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file.renameTo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"foo.txt"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Deletes the file from disk if it exists.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file.delete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exceptional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The following code fails to compile.  Why?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"unreported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exception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java.io.FileNotFoundException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 must be caught or declared to be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thrown"</a:t>
            </a:r>
            <a:endParaRPr lang="en-US" dirty="0" smtClean="0"/>
          </a:p>
          <a:p>
            <a:r>
              <a:rPr lang="en-US" dirty="0" smtClean="0">
                <a:cs typeface="Consolas" pitchFamily="49" charset="0"/>
              </a:rPr>
              <a:t>Example of a </a:t>
            </a:r>
            <a:r>
              <a:rPr lang="en-US" i="1" dirty="0" smtClean="0">
                <a:cs typeface="Consolas" pitchFamily="49" charset="0"/>
              </a:rPr>
              <a:t>checked exception</a:t>
            </a:r>
            <a:r>
              <a:rPr lang="en-US" dirty="0" smtClean="0">
                <a:cs typeface="Consolas" pitchFamily="49" charset="0"/>
              </a:rPr>
              <a:t> in Java.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1752600"/>
            <a:ext cx="8229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Scanner 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file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"data.txt"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Checked and unchecked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Java distinguishes between two sorts of exceptions.</a:t>
            </a:r>
          </a:p>
          <a:p>
            <a:pPr lvl="1"/>
            <a:r>
              <a:rPr lang="en-US" i="1" dirty="0" smtClean="0">
                <a:cs typeface="Consolas" pitchFamily="49" charset="0"/>
              </a:rPr>
              <a:t>Unchecked exceptions</a:t>
            </a:r>
            <a:r>
              <a:rPr lang="en-US" dirty="0" smtClean="0">
                <a:cs typeface="Consolas" pitchFamily="49" charset="0"/>
              </a:rPr>
              <a:t> represent program bugs</a:t>
            </a:r>
            <a:endParaRPr lang="en-US" i="1" dirty="0" smtClean="0">
              <a:cs typeface="Consolas" pitchFamily="49" charset="0"/>
            </a:endParaRPr>
          </a:p>
          <a:p>
            <a:pPr lvl="1"/>
            <a:r>
              <a:rPr lang="en-US" i="1" dirty="0" smtClean="0">
                <a:cs typeface="Consolas" pitchFamily="49" charset="0"/>
              </a:rPr>
              <a:t>Checked exceptions</a:t>
            </a:r>
            <a:r>
              <a:rPr lang="en-US" dirty="0" smtClean="0">
                <a:cs typeface="Consolas" pitchFamily="49" charset="0"/>
              </a:rPr>
              <a:t> represent badness outside of the program's control.</a:t>
            </a:r>
            <a:endParaRPr lang="en-US" i="1" dirty="0" smtClean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495800"/>
            <a:ext cx="4038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/>
              <a:t>Unchecked exceptions</a:t>
            </a:r>
            <a:endParaRPr lang="en-US" dirty="0" smtClean="0"/>
          </a:p>
          <a:p>
            <a:pPr algn="ctr"/>
            <a:r>
              <a:rPr lang="en-US" dirty="0" err="1" smtClean="0"/>
              <a:t>IndexOutOfBoundsException</a:t>
            </a:r>
            <a:endParaRPr lang="en-US" dirty="0" smtClean="0"/>
          </a:p>
          <a:p>
            <a:pPr algn="ctr"/>
            <a:r>
              <a:rPr lang="en-US" dirty="0" err="1" smtClean="0"/>
              <a:t>IllegalArgumentException</a:t>
            </a:r>
            <a:endParaRPr lang="en-US" dirty="0" smtClean="0"/>
          </a:p>
          <a:p>
            <a:pPr algn="ctr"/>
            <a:r>
              <a:rPr lang="en-US" dirty="0" err="1" smtClean="0"/>
              <a:t>StackOverflowError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0" y="4495800"/>
            <a:ext cx="4038600" cy="1371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/>
              <a:t>C</a:t>
            </a:r>
            <a:r>
              <a:rPr lang="en-US" b="1" u="sng" dirty="0" smtClean="0"/>
              <a:t>hecked exceptions</a:t>
            </a:r>
            <a:endParaRPr lang="en-US" dirty="0" smtClean="0"/>
          </a:p>
          <a:p>
            <a:pPr algn="ctr"/>
            <a:r>
              <a:rPr lang="en-US" dirty="0" err="1" smtClean="0"/>
              <a:t>FileNotFoundException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Dealing with checked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600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Two solutions:</a:t>
            </a:r>
          </a:p>
          <a:p>
            <a:pPr lvl="1"/>
            <a:r>
              <a:rPr lang="en-US" i="1" dirty="0" smtClean="0">
                <a:cs typeface="Consolas" pitchFamily="49" charset="0"/>
              </a:rPr>
              <a:t>Annotate the enclosing method with a throws clause.</a:t>
            </a:r>
          </a:p>
          <a:p>
            <a:pPr lvl="1"/>
            <a:r>
              <a:rPr lang="en-US" i="1" dirty="0" smtClean="0">
                <a:cs typeface="Consolas" pitchFamily="49" charset="0"/>
              </a:rPr>
              <a:t>Use a try-catch block.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9600" y="3429000"/>
            <a:ext cx="4495800" cy="1447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FileNotFoundException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Scanner file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Scanner(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"data.txt"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24000" y="4724400"/>
            <a:ext cx="4267200" cy="1676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Scanner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file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Scanner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File(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"data.txt"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catch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FileNotFoundException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ex)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ex.printStackTrace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2590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Which do we use!?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Checked exceptions: a holy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7432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cs typeface="Consolas" pitchFamily="49" charset="0"/>
              </a:rPr>
              <a:t>Big debate if checked exceptions are "worth it".</a:t>
            </a:r>
          </a:p>
          <a:p>
            <a:r>
              <a:rPr lang="en-US" dirty="0" smtClean="0">
                <a:cs typeface="Consolas" pitchFamily="49" charset="0"/>
              </a:rPr>
              <a:t>General advice: use try-catch when you can do something meaningful with the exception.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Give a good error message, re-throw, etc.</a:t>
            </a:r>
          </a:p>
          <a:p>
            <a:r>
              <a:rPr lang="en-US" dirty="0" smtClean="0">
                <a:cs typeface="Consolas" pitchFamily="49" charset="0"/>
              </a:rPr>
              <a:t>For this class: we'll use </a:t>
            </a:r>
            <a:r>
              <a:rPr lang="en-US" i="1" dirty="0" smtClean="0">
                <a:cs typeface="Consolas" pitchFamily="49" charset="0"/>
              </a:rPr>
              <a:t>throws clauses</a:t>
            </a:r>
            <a:r>
              <a:rPr lang="en-US" dirty="0" smtClean="0">
                <a:cs typeface="Consolas" pitchFamily="49" charset="0"/>
              </a:rPr>
              <a:t>.</a:t>
            </a:r>
          </a:p>
          <a:p>
            <a:pPr lvl="1"/>
            <a:endParaRPr lang="en-US" dirty="0" smtClean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62200" y="4876800"/>
            <a:ext cx="4495800" cy="1447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FileNotFoundException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Scanner file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Scanner(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"data.txt"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Token-based processing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assertion recap</a:t>
            </a:r>
          </a:p>
          <a:p>
            <a:r>
              <a:rPr lang="en-US" dirty="0" smtClean="0"/>
              <a:t>The Scanner object and files</a:t>
            </a:r>
          </a:p>
          <a:p>
            <a:r>
              <a:rPr lang="en-US" dirty="0" smtClean="0"/>
              <a:t>Token-based file processing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at its finest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methods of the Scanner we've learned so far apply when we use a File instead!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File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  <p:pic>
        <p:nvPicPr>
          <p:cNvPr id="16386" name="Picture 2" descr="http://lhim.org/images/icon-tex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581400"/>
            <a:ext cx="1428750" cy="14287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657600" y="5410200"/>
            <a:ext cx="5029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Scanner file = </a:t>
            </a:r>
            <a:endParaRPr lang="en-US" dirty="0" smtClean="0">
              <a:solidFill>
                <a:srgbClr val="000000"/>
              </a:solidFill>
              <a:highlight>
                <a:srgbClr val="E8F2FE"/>
              </a:highlight>
              <a:latin typeface="Consolas"/>
            </a:endParaRPr>
          </a:p>
          <a:p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Scanner(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File(</a:t>
            </a:r>
            <a:r>
              <a:rPr lang="en-US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</a:rPr>
              <a:t>"data.txt"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));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processing example: </a:t>
            </a:r>
            <a:r>
              <a:rPr lang="en-US" dirty="0" err="1" smtClean="0"/>
              <a:t>FileSum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java.util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.*;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// Necessary since </a:t>
            </a:r>
            <a:r>
              <a:rPr lang="en-US" dirty="0" err="1" smtClean="0">
                <a:solidFill>
                  <a:srgbClr val="3F7F5F"/>
                </a:solidFill>
                <a:latin typeface="Consolas"/>
              </a:rPr>
              <a:t>FileNotFoundException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 is also in java.io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java.io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.*;</a:t>
            </a:r>
          </a:p>
          <a:p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FileSum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FileNotFoundException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Scanner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file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"data.txt"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sum = 0.0;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"Adding up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+ d + 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"..."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sum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+= d;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"Total =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+ sum);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file is just a long-ass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5181600"/>
            <a:ext cx="4114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24000" y="41148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1828800"/>
            <a:ext cx="205740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4.3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5.9 1.1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2.5</a:t>
            </a:r>
          </a:p>
          <a:p>
            <a:pPr lvl="0"/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  <a:p>
            <a:pPr lvl="0"/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3.6      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676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data.txt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33600"/>
            <a:ext cx="1428750" cy="1428750"/>
          </a:xfrm>
          <a:prstGeom prst="rect">
            <a:avLst/>
          </a:prstGeom>
          <a:noFill/>
        </p:spPr>
      </p:pic>
      <p:sp>
        <p:nvSpPr>
          <p:cNvPr id="13" name="Right Arrow 12"/>
          <p:cNvSpPr/>
          <p:nvPr/>
        </p:nvSpPr>
        <p:spPr>
          <a:xfrm>
            <a:off x="1905000" y="2514600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ent Arrow 13"/>
          <p:cNvSpPr/>
          <p:nvPr/>
        </p:nvSpPr>
        <p:spPr>
          <a:xfrm rot="5400000">
            <a:off x="4991100" y="2628900"/>
            <a:ext cx="1066800" cy="9906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1676400"/>
            <a:ext cx="2667000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We can think of a file as a sequence of characters by replacing newlines with '\n'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5181600"/>
            <a:ext cx="4114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24000" y="22860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5181600"/>
            <a:ext cx="1024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data.txt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486400"/>
            <a:ext cx="914400" cy="9144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486400" y="3505200"/>
            <a:ext cx="2971800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The input cursor is our </a:t>
            </a:r>
            <a:r>
              <a:rPr lang="en-US" sz="2000" i="1" dirty="0" smtClean="0"/>
              <a:t>current position</a:t>
            </a:r>
            <a:r>
              <a:rPr lang="en-US" sz="2000" dirty="0" smtClean="0"/>
              <a:t> in the file, initially at the beginning.</a:t>
            </a:r>
            <a:endParaRPr lang="en-US" sz="2000" dirty="0"/>
          </a:p>
        </p:txBody>
      </p:sp>
      <p:sp>
        <p:nvSpPr>
          <p:cNvPr id="16" name="Up Arrow 15"/>
          <p:cNvSpPr/>
          <p:nvPr/>
        </p:nvSpPr>
        <p:spPr>
          <a:xfrm>
            <a:off x="1295400" y="2590800"/>
            <a:ext cx="6096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0600" y="3276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cursor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Input cursor and input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5181600"/>
            <a:ext cx="4114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24000" y="22860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5181600"/>
            <a:ext cx="1024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data.txt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486400"/>
            <a:ext cx="914400" cy="9144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343400" y="3048000"/>
            <a:ext cx="4267200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On each call to </a:t>
            </a:r>
            <a:r>
              <a:rPr lang="en-US" sz="2800" dirty="0" err="1" smtClean="0"/>
              <a:t>nextDouble</a:t>
            </a:r>
            <a:r>
              <a:rPr lang="en-US" sz="2800" dirty="0" smtClean="0"/>
              <a:t>, we consume the next double and advance the input just past the token.</a:t>
            </a:r>
            <a:endParaRPr lang="en-US" sz="2800" dirty="0"/>
          </a:p>
        </p:txBody>
      </p:sp>
      <p:sp>
        <p:nvSpPr>
          <p:cNvPr id="16" name="Up Arrow 15"/>
          <p:cNvSpPr/>
          <p:nvPr/>
        </p:nvSpPr>
        <p:spPr>
          <a:xfrm>
            <a:off x="1752600" y="2590800"/>
            <a:ext cx="6096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47800" y="3276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cursor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Jumping that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5181600"/>
            <a:ext cx="4114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24000" y="22860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5181600"/>
            <a:ext cx="1024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data.txt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486400"/>
            <a:ext cx="914400" cy="9144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410200" y="3200400"/>
            <a:ext cx="2895600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Calls to </a:t>
            </a:r>
            <a:r>
              <a:rPr lang="en-US" sz="2800" dirty="0" err="1" smtClean="0"/>
              <a:t>next</a:t>
            </a:r>
            <a:r>
              <a:rPr lang="en-US" sz="2800" i="1" dirty="0" err="1" smtClean="0"/>
              <a:t>X</a:t>
            </a:r>
            <a:r>
              <a:rPr lang="en-US" sz="2800" dirty="0" smtClean="0"/>
              <a:t>() skip whitespace to the next token.</a:t>
            </a:r>
            <a:endParaRPr lang="en-US" sz="2800" dirty="0"/>
          </a:p>
        </p:txBody>
      </p:sp>
      <p:sp>
        <p:nvSpPr>
          <p:cNvPr id="16" name="Up Arrow 15"/>
          <p:cNvSpPr/>
          <p:nvPr/>
        </p:nvSpPr>
        <p:spPr>
          <a:xfrm>
            <a:off x="2362200" y="2590800"/>
            <a:ext cx="6096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81200" y="3276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cursor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Newlines are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5181600"/>
            <a:ext cx="4114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24000" y="18288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5181600"/>
            <a:ext cx="1024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data.txt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486400"/>
            <a:ext cx="914400" cy="914400"/>
          </a:xfrm>
          <a:prstGeom prst="rect">
            <a:avLst/>
          </a:prstGeom>
          <a:noFill/>
        </p:spPr>
      </p:pic>
      <p:sp>
        <p:nvSpPr>
          <p:cNvPr id="16" name="Up Arrow 15"/>
          <p:cNvSpPr/>
          <p:nvPr/>
        </p:nvSpPr>
        <p:spPr>
          <a:xfrm>
            <a:off x="4572000" y="2133600"/>
            <a:ext cx="6096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91000" y="2819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cursor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0" y="35814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5715000" y="3886200"/>
            <a:ext cx="6096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0" y="4572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cursor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1676400" y="2438400"/>
            <a:ext cx="1524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hasNext</a:t>
            </a:r>
            <a:r>
              <a:rPr lang="en-US" i="1" dirty="0" err="1" smtClean="0"/>
              <a:t>X</a:t>
            </a:r>
            <a:r>
              <a:rPr lang="en-US" dirty="0" smtClean="0"/>
              <a:t> looks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5181600"/>
            <a:ext cx="4114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file.hasNextDouble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d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file.nextDouble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5181600"/>
            <a:ext cx="1024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data.txt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2" name="Picture 2" descr="http://lhim.org/images/icon-t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486400"/>
            <a:ext cx="914400" cy="9144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24000" y="1905000"/>
            <a:ext cx="6324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3.4  7.1 4.3\n 5.9 1.1 2.5\n\n\n3.6       -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1.2\n</a:t>
            </a:r>
            <a:endParaRPr lang="en-US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7162800" y="2209800"/>
            <a:ext cx="6096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81800" y="2895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cursor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0" y="2743200"/>
            <a:ext cx="2895600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/>
              <a:t>hasNextDouble</a:t>
            </a:r>
            <a:r>
              <a:rPr lang="en-US" sz="2800" dirty="0" smtClean="0"/>
              <a:t>() now returns false!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up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We can mix different </a:t>
            </a:r>
            <a:r>
              <a:rPr lang="en-US" dirty="0" err="1" smtClean="0"/>
              <a:t>next</a:t>
            </a:r>
            <a:r>
              <a:rPr lang="en-US" i="1" dirty="0" err="1" smtClean="0"/>
              <a:t>X</a:t>
            </a:r>
            <a:r>
              <a:rPr lang="en-US" dirty="0" smtClean="0"/>
              <a:t> functions as necessary.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971800"/>
            <a:ext cx="64008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3200" b="1" dirty="0" smtClean="0">
                <a:solidFill>
                  <a:srgbClr val="000000"/>
                </a:solidFill>
                <a:latin typeface="Consolas"/>
                <a:cs typeface="Consolas" pitchFamily="49" charset="0"/>
              </a:rPr>
              <a:t>Jerry   21   13.7      true</a:t>
            </a:r>
            <a:endParaRPr lang="en-US" sz="3200" b="1" dirty="0" smtClean="0">
              <a:solidFill>
                <a:srgbClr val="000000"/>
              </a:solidFill>
              <a:latin typeface="Consolas"/>
              <a:cs typeface="Consolas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1143000" y="3810000"/>
            <a:ext cx="2286000" cy="457200"/>
          </a:xfrm>
          <a:prstGeom prst="wedgeRectCallout">
            <a:avLst>
              <a:gd name="adj1" fmla="val -20833"/>
              <a:gd name="adj2" fmla="val -1259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file.next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905000" y="4343400"/>
            <a:ext cx="2819400" cy="457200"/>
          </a:xfrm>
          <a:prstGeom prst="wedgeRectCallout">
            <a:avLst>
              <a:gd name="adj1" fmla="val 11367"/>
              <a:gd name="adj2" fmla="val -236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file.nextInt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2819400" y="4876800"/>
            <a:ext cx="3429000" cy="457200"/>
          </a:xfrm>
          <a:prstGeom prst="wedgeRectCallout">
            <a:avLst>
              <a:gd name="adj1" fmla="val 16216"/>
              <a:gd name="adj2" fmla="val -359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file.nextDouble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4267200" y="5486400"/>
            <a:ext cx="3581400" cy="457200"/>
          </a:xfrm>
          <a:prstGeom prst="wedgeRectCallout">
            <a:avLst>
              <a:gd name="adj1" fmla="val 25522"/>
              <a:gd name="adj2" fmla="val -4847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file.nextBooelean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5486400"/>
            <a:ext cx="2590800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But we get </a:t>
            </a:r>
            <a:r>
              <a:rPr lang="en-US" dirty="0" err="1" smtClean="0"/>
              <a:t>NoSuchElementException</a:t>
            </a:r>
            <a:r>
              <a:rPr lang="en-US" dirty="0" smtClean="0"/>
              <a:t> if we're wrong!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1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Attempting to reschedule midterm #2 to 11/21 (Monday of Thanksgiving break)</a:t>
            </a:r>
          </a:p>
          <a:p>
            <a:pPr lvl="1"/>
            <a:r>
              <a:rPr lang="en-US" dirty="0" smtClean="0"/>
              <a:t>Let me know </a:t>
            </a:r>
            <a:r>
              <a:rPr lang="en-US" dirty="0" err="1" smtClean="0"/>
              <a:t>asap</a:t>
            </a:r>
            <a:r>
              <a:rPr lang="en-US" dirty="0" smtClean="0"/>
              <a:t> if you will be out of town.</a:t>
            </a:r>
          </a:p>
          <a:p>
            <a:r>
              <a:rPr lang="en-US" dirty="0" smtClean="0"/>
              <a:t>Final time has been </a:t>
            </a:r>
            <a:r>
              <a:rPr lang="en-US" i="1" dirty="0" smtClean="0"/>
              <a:t>confirmed</a:t>
            </a:r>
            <a:r>
              <a:rPr lang="en-US" dirty="0" smtClean="0"/>
              <a:t> for 12/19, 6-8 PM</a:t>
            </a:r>
          </a:p>
          <a:p>
            <a:pPr lvl="1"/>
            <a:r>
              <a:rPr lang="en-US" dirty="0" smtClean="0"/>
              <a:t>Let me know </a:t>
            </a:r>
            <a:r>
              <a:rPr lang="en-US" dirty="0" err="1" smtClean="0"/>
              <a:t>asap</a:t>
            </a:r>
            <a:r>
              <a:rPr lang="en-US" dirty="0" smtClean="0"/>
              <a:t> if you need to reschedule.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Programming assertions 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extended example: mystery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057400"/>
            <a:ext cx="4648200" cy="45243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mystery(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= 0;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  <a:endParaRPr lang="en-US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  if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&lt; 0) {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-1; }</a:t>
            </a:r>
            <a:endParaRPr lang="en-US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while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!= 0)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  // Point B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% 10;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  if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% 2 == 1)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+=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  // Point C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/= 10;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Point D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3276600"/>
            <a:ext cx="33528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For each point, are the following always/sometimes/never true?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1)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&lt; 0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2)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&gt;= 0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3)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&lt; 10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4)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&lt;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endParaRPr lang="en-US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(See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AssertionProblem.java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Scanner object and files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Scanners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A Scanner is a </a:t>
            </a:r>
            <a:r>
              <a:rPr lang="en-US" i="1" dirty="0" smtClean="0"/>
              <a:t>faucet</a:t>
            </a:r>
            <a:r>
              <a:rPr lang="en-US" dirty="0" smtClean="0"/>
              <a:t> over some pipe of data.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6" name="Picture 4" descr="http://i.imagehost.org/0881/2_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581400"/>
            <a:ext cx="1752600" cy="1314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System.in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Empty 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the pipe is empty, the scanner first gets a line of input from the user, e.g., one call to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next()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6" name="Picture 4" descr="http://i.imagehost.org/0881/2_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581400"/>
            <a:ext cx="1752600" cy="1314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Hello world! 42\n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System.in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Consuming input from the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call to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next()</a:t>
            </a:r>
            <a:r>
              <a:rPr lang="en-US" dirty="0" smtClean="0"/>
              <a:t> then consumes the first </a:t>
            </a:r>
            <a:r>
              <a:rPr lang="en-US" i="1" dirty="0" smtClean="0"/>
              <a:t>token</a:t>
            </a:r>
            <a:r>
              <a:rPr lang="en-US" dirty="0" smtClean="0"/>
              <a:t> of input.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6" name="Picture 4" descr="http://i.imagehost.org/0881/2_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581400"/>
            <a:ext cx="1752600" cy="1314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962400"/>
            <a:ext cx="3048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world! 42\n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3124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System.in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Scanner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074" name="Picture 2" descr="http://grza.net/GIS/Animals/Cats%20Kittens/Cat%20Sink%20Dr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" y="3276600"/>
            <a:ext cx="2746481" cy="2057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762000" y="5334000"/>
            <a:ext cx="2743200" cy="1524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Hello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638800"/>
            <a:ext cx="29718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i="1" dirty="0" smtClean="0"/>
              <a:t>Token</a:t>
            </a:r>
            <a:r>
              <a:rPr lang="en-US" sz="2000" dirty="0" smtClean="0"/>
              <a:t> = chunk of text separated by whitespace)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264</TotalTime>
  <Words>1415</Words>
  <Application>Microsoft Office PowerPoint</Application>
  <PresentationFormat>On-screen Show (4:3)</PresentationFormat>
  <Paragraphs>308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cis110-11fa</vt:lpstr>
      <vt:lpstr>CIS 110: Introduction to Computer Programming</vt:lpstr>
      <vt:lpstr>Outline</vt:lpstr>
      <vt:lpstr>Exam announcements</vt:lpstr>
      <vt:lpstr>Slide 4</vt:lpstr>
      <vt:lpstr>An extended example: mystery</vt:lpstr>
      <vt:lpstr>Slide 6</vt:lpstr>
      <vt:lpstr>Scanners revisited</vt:lpstr>
      <vt:lpstr>Empty pipes</vt:lpstr>
      <vt:lpstr>Consuming input from the pipe</vt:lpstr>
      <vt:lpstr>Consuming tokens</vt:lpstr>
      <vt:lpstr>Consuming tokens as different types</vt:lpstr>
      <vt:lpstr>Consuming the rest of a line</vt:lpstr>
      <vt:lpstr>Plugging in different data sources</vt:lpstr>
      <vt:lpstr>The File object</vt:lpstr>
      <vt:lpstr>An exceptional problem</vt:lpstr>
      <vt:lpstr>Checked and unchecked exceptions</vt:lpstr>
      <vt:lpstr>Dealing with checked exceptions</vt:lpstr>
      <vt:lpstr>Checked exceptions: a holy war</vt:lpstr>
      <vt:lpstr>Slide 19</vt:lpstr>
      <vt:lpstr>Abstraction at its finest</vt:lpstr>
      <vt:lpstr>File processing example: FileSum</vt:lpstr>
      <vt:lpstr>A file is just a long-ass string</vt:lpstr>
      <vt:lpstr>Input cursor</vt:lpstr>
      <vt:lpstr>Input cursor and input consumption</vt:lpstr>
      <vt:lpstr>Jumping that whitespace</vt:lpstr>
      <vt:lpstr>Newlines are whitespace</vt:lpstr>
      <vt:lpstr>hasNextX looks ahead</vt:lpstr>
      <vt:lpstr>Mixing up types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kambing</dc:creator>
  <cp:lastModifiedBy>kambing</cp:lastModifiedBy>
  <cp:revision>215</cp:revision>
  <dcterms:created xsi:type="dcterms:W3CDTF">2011-10-31T08:45:47Z</dcterms:created>
  <dcterms:modified xsi:type="dcterms:W3CDTF">2011-10-31T13:11:40Z</dcterms:modified>
</cp:coreProperties>
</file>