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9ABD3"/>
    <a:srgbClr val="D392B1"/>
    <a:srgbClr val="D32938"/>
    <a:srgbClr val="D300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14</a:t>
            </a:r>
          </a:p>
          <a:p>
            <a:r>
              <a:rPr lang="en-US" dirty="0" smtClean="0"/>
              <a:t>Booleans and Program Assertions</a:t>
            </a:r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5.3-5.5)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DeMorgan's</a:t>
            </a:r>
            <a:r>
              <a:rPr lang="en-US" dirty="0" smtClean="0"/>
              <a:t>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Identities concerning logical ops and negation.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2667000"/>
            <a:ext cx="21336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!(b1 || b2)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= !b1 &amp;&amp; !b2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667000"/>
            <a:ext cx="1905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!(b1 &amp;&amp; b2)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= !b1 || !b2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Useful for simplifying and reasoning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about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boolean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expressions.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181600"/>
            <a:ext cx="82296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  <a:cs typeface="Consolas"/>
              </a:rPr>
              <a:t>   while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(!(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s.equals(</a:t>
            </a:r>
            <a:r>
              <a:rPr lang="en-US" b="1" dirty="0" err="1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"yes</a:t>
            </a:r>
            <a:r>
              <a:rPr lang="en-US" b="1" dirty="0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) || 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s.equals(</a:t>
            </a:r>
            <a:r>
              <a:rPr lang="en-US" b="1" dirty="0" err="1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"no</a:t>
            </a:r>
            <a:r>
              <a:rPr lang="en-US" b="1" dirty="0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))) { ... }</a:t>
            </a:r>
          </a:p>
          <a:p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= 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  <a:cs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(!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s.equals(</a:t>
            </a:r>
            <a:r>
              <a:rPr lang="en-US" b="1" dirty="0" err="1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"yes</a:t>
            </a:r>
            <a:r>
              <a:rPr lang="en-US" b="1" dirty="0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) &amp;&amp; !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s.equals(</a:t>
            </a:r>
            <a:r>
              <a:rPr lang="en-US" b="1" dirty="0" err="1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"no</a:t>
            </a:r>
            <a:r>
              <a:rPr lang="en-US" b="1" dirty="0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)) { ... }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/>
              <a:t>One use of </a:t>
            </a:r>
            <a:r>
              <a:rPr lang="en-US" dirty="0" err="1" smtClean="0"/>
              <a:t>boolean</a:t>
            </a:r>
            <a:r>
              <a:rPr lang="en-US" dirty="0" smtClean="0"/>
              <a:t> variables is a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i="1" dirty="0" smtClean="0"/>
              <a:t>flag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362200"/>
            <a:ext cx="8153400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 in 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Scanner(System.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en-US" b="1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1;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.print(</a:t>
            </a:r>
            <a:r>
              <a:rPr lang="en-US" i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"Enter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 word 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": "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String line =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in.nextLine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if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line.equalsIgnoreCase(</a:t>
            </a:r>
            <a:r>
              <a:rPr lang="en-US" b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"pie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println(</a:t>
            </a:r>
            <a:r>
              <a:rPr lang="en-US" i="1" dirty="0" err="1" smtClean="0">
                <a:solidFill>
                  <a:srgbClr val="2A00FF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"Haha</a:t>
            </a:r>
            <a:r>
              <a:rPr lang="en-US" i="1" dirty="0" smtClean="0">
                <a:solidFill>
                  <a:srgbClr val="2A00FF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.  You said pie."</a:t>
            </a:r>
            <a:r>
              <a:rPr lang="en-US" i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i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println(</a:t>
            </a:r>
            <a:r>
              <a:rPr lang="en-US" i="1" dirty="0" err="1" smtClean="0">
                <a:solidFill>
                  <a:srgbClr val="2A00FF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"Good</a:t>
            </a:r>
            <a:r>
              <a:rPr lang="en-US" i="1" dirty="0" smtClean="0">
                <a:solidFill>
                  <a:srgbClr val="2A00FF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 words!"</a:t>
            </a:r>
            <a:r>
              <a:rPr lang="en-US" i="1" dirty="0" smtClean="0">
                <a:solidFill>
                  <a:srgbClr val="000000"/>
                </a:solidFill>
                <a:highlight>
                  <a:srgbClr val="D4D4D4"/>
                </a:highlight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19800" y="2209800"/>
            <a:ext cx="2362200" cy="914400"/>
          </a:xfrm>
          <a:prstGeom prst="wedgeRoundRectCallout">
            <a:avLst>
              <a:gd name="adj1" fmla="val -139534"/>
              <a:gd name="adj2" fmla="val 1907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This will be true if we ever see "Pie".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90599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Boolean </a:t>
            </a:r>
            <a:r>
              <a:rPr lang="en-US" i="1" dirty="0" err="1" smtClean="0"/>
              <a:t>zen</a:t>
            </a:r>
            <a:r>
              <a:rPr lang="en-US" dirty="0" smtClean="0"/>
              <a:t> is realizing the simplicity of the </a:t>
            </a:r>
            <a:r>
              <a:rPr lang="en-US" dirty="0" err="1" smtClean="0"/>
              <a:t>boolean</a:t>
            </a:r>
            <a:r>
              <a:rPr lang="en-US" dirty="0" smtClean="0"/>
              <a:t> expressions.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971800"/>
            <a:ext cx="32766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  // ...</a:t>
            </a:r>
            <a:endParaRPr lang="en-US" b="1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4419600"/>
            <a:ext cx="3810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u="sng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| </a:t>
            </a:r>
            <a:r>
              <a:rPr lang="en-US" u="sng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u="sng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-------------------------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    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|     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5334000" y="2209800"/>
            <a:ext cx="3505200" cy="190500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 smtClean="0"/>
              <a:t>If </a:t>
            </a:r>
            <a:r>
              <a:rPr lang="en-US" dirty="0" err="1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sz="19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900" dirty="0" smtClean="0">
                <a:solidFill>
                  <a:srgbClr val="FFFFFF"/>
                </a:solidFill>
              </a:rPr>
              <a:t>and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sz="19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900" dirty="0" smtClean="0"/>
              <a:t>have the same values, why don't I replace...?</a:t>
            </a:r>
            <a:endParaRPr lang="en-US" sz="1900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4572000"/>
            <a:ext cx="21336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seenPie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  // ...</a:t>
            </a:r>
            <a:endParaRPr lang="en-US" b="1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Down Arrow 11"/>
          <p:cNvSpPr/>
          <p:nvPr/>
        </p:nvSpPr>
        <p:spPr>
          <a:xfrm flipH="1">
            <a:off x="2362200" y="3886200"/>
            <a:ext cx="411481" cy="685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1676400" y="5715000"/>
            <a:ext cx="2057400" cy="685800"/>
          </a:xfrm>
          <a:prstGeom prst="wedgeRoundRectCallout">
            <a:avLst>
              <a:gd name="adj1" fmla="val -20833"/>
              <a:gd name="adj2" fmla="val -7161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Much simpler!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 Assertions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Imperative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Imperative programming</a:t>
            </a:r>
            <a:r>
              <a:rPr lang="en-US" dirty="0" smtClean="0"/>
              <a:t>: being able to </a:t>
            </a:r>
            <a:r>
              <a:rPr lang="en-US" i="1" dirty="0" smtClean="0"/>
              <a:t>mutate</a:t>
            </a:r>
            <a:r>
              <a:rPr lang="en-US" dirty="0" smtClean="0"/>
              <a:t> (change) state/variables.</a:t>
            </a:r>
          </a:p>
          <a:p>
            <a:r>
              <a:rPr lang="en-US" dirty="0" smtClean="0"/>
              <a:t>Mutation makes program reasoning hard!</a:t>
            </a:r>
          </a:p>
          <a:p>
            <a:pPr lvl="1"/>
            <a:r>
              <a:rPr lang="en-US" dirty="0" smtClean="0"/>
              <a:t>Need to keep track of both </a:t>
            </a:r>
            <a:r>
              <a:rPr lang="en-US" i="1" dirty="0" smtClean="0"/>
              <a:t>control flow</a:t>
            </a:r>
            <a:r>
              <a:rPr lang="en-US" dirty="0" smtClean="0"/>
              <a:t> and </a:t>
            </a:r>
            <a:r>
              <a:rPr lang="en-US" i="1" dirty="0" smtClean="0"/>
              <a:t>state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657600"/>
            <a:ext cx="7924800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x = 0;</a:t>
            </a:r>
          </a:p>
          <a:p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y = 5;</a:t>
            </a:r>
          </a:p>
          <a:p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z = 25;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(x + y &lt; z) {</a:t>
            </a:r>
          </a:p>
          <a:p>
            <a:r>
              <a:rPr lang="pl-PL" sz="1600" dirty="0" smtClean="0">
                <a:solidFill>
                  <a:srgbClr val="000000"/>
                </a:solidFill>
                <a:latin typeface="Consolas"/>
              </a:rPr>
              <a:t>  System.</a:t>
            </a:r>
            <a:r>
              <a:rPr lang="pl-PL" sz="1600" i="1" dirty="0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pl-PL" sz="1600" i="1" dirty="0" smtClean="0">
                <a:solidFill>
                  <a:srgbClr val="000000"/>
                </a:solidFill>
                <a:latin typeface="Consolas"/>
              </a:rPr>
              <a:t>.printf(</a:t>
            </a:r>
            <a:r>
              <a:rPr lang="pl-PL" sz="1600" i="1" dirty="0" smtClean="0">
                <a:solidFill>
                  <a:srgbClr val="2A00FF"/>
                </a:solidFill>
                <a:latin typeface="Consolas"/>
              </a:rPr>
              <a:t>"x = %d, y = %d, z = %d\n"</a:t>
            </a:r>
            <a:r>
              <a:rPr lang="pl-PL" sz="1600" i="1" dirty="0" smtClean="0">
                <a:solidFill>
                  <a:srgbClr val="000000"/>
                </a:solidFill>
                <a:latin typeface="Consolas"/>
              </a:rPr>
              <a:t>, x, y, z);  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x += y / 2;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y += 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(x * 1.5);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z += x * 2;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s-ES" sz="1600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s-E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s-ES" sz="1600" i="1" dirty="0" err="1" smtClean="0">
                <a:solidFill>
                  <a:srgbClr val="000000"/>
                </a:solidFill>
                <a:latin typeface="Consolas"/>
              </a:rPr>
              <a:t>.printf</a:t>
            </a:r>
            <a:r>
              <a:rPr lang="es-E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s-ES" sz="1600" i="1" dirty="0" smtClean="0">
                <a:solidFill>
                  <a:srgbClr val="2A00FF"/>
                </a:solidFill>
                <a:latin typeface="Consolas"/>
              </a:rPr>
              <a:t>"Final: x = %d, y = %d, z = %d\n"</a:t>
            </a:r>
            <a:r>
              <a:rPr lang="es-ES" sz="1600" i="1" dirty="0" smtClean="0">
                <a:solidFill>
                  <a:srgbClr val="000000"/>
                </a:solidFill>
                <a:latin typeface="Consolas"/>
              </a:rPr>
              <a:t>, x, y, z);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An assertion is a claim that is </a:t>
            </a:r>
            <a:r>
              <a:rPr lang="en-US" i="1" dirty="0" smtClean="0"/>
              <a:t>true</a:t>
            </a:r>
            <a:r>
              <a:rPr lang="en-US" dirty="0" smtClean="0"/>
              <a:t>, </a:t>
            </a:r>
            <a:r>
              <a:rPr lang="en-US" i="1" dirty="0" smtClean="0"/>
              <a:t>false</a:t>
            </a:r>
            <a:r>
              <a:rPr lang="en-US" dirty="0" smtClean="0"/>
              <a:t>, or </a:t>
            </a:r>
            <a:r>
              <a:rPr lang="en-US" i="1" dirty="0" smtClean="0"/>
              <a:t>sometimes true and sometimes false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e.g., "2 + 2 = 4", "Cats bark", "The sky is blue"</a:t>
            </a:r>
          </a:p>
          <a:p>
            <a:r>
              <a:rPr lang="en-US" i="1" dirty="0" smtClean="0"/>
              <a:t>Programming assertions</a:t>
            </a:r>
            <a:r>
              <a:rPr lang="en-US" dirty="0" smtClean="0"/>
              <a:t> are such claims made about the state of a program.</a:t>
            </a: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4648200"/>
            <a:ext cx="59436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&gt; 0)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...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// Is </a:t>
            </a:r>
            <a:r>
              <a:rPr lang="en-US" dirty="0" err="1" smtClean="0">
                <a:solidFill>
                  <a:srgbClr val="3F7F5F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&gt; 0 always/never/sometimes true here?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Assertions implicitly made by programming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By design, certain language constructs enforce some assertions, e.g., if-statements.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352800"/>
            <a:ext cx="22860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if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(test)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A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// point B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962400" y="2971800"/>
            <a:ext cx="3733800" cy="990600"/>
          </a:xfrm>
          <a:prstGeom prst="wedgeRoundRectCallout">
            <a:avLst>
              <a:gd name="adj1" fmla="val -69673"/>
              <a:gd name="adj2" fmla="val 4008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At point A, test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true.</a:t>
            </a:r>
            <a:endParaRPr lang="en-US" sz="28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962400" y="4495800"/>
            <a:ext cx="3733800" cy="990600"/>
          </a:xfrm>
          <a:prstGeom prst="wedgeRoundRectCallout">
            <a:avLst>
              <a:gd name="adj1" fmla="val -77294"/>
              <a:gd name="adj2" fmla="val -3101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At point B, test is </a:t>
            </a:r>
            <a:r>
              <a:rPr lang="en-US" sz="2800" i="1" dirty="0" smtClean="0"/>
              <a:t>sometimes</a:t>
            </a:r>
            <a:r>
              <a:rPr lang="en-US" sz="2800" dirty="0" smtClean="0"/>
              <a:t> true.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Assertions and if-else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590800"/>
            <a:ext cx="259080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if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(test)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A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else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B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C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191000" y="2362200"/>
            <a:ext cx="3048000" cy="609600"/>
          </a:xfrm>
          <a:prstGeom prst="wedgeRoundRectCallout">
            <a:avLst>
              <a:gd name="adj1" fmla="val -80642"/>
              <a:gd name="adj2" fmla="val 8016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true.</a:t>
            </a:r>
            <a:endParaRPr lang="en-US" sz="28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191000" y="3657600"/>
            <a:ext cx="3048000" cy="609600"/>
          </a:xfrm>
          <a:prstGeom prst="wedgeRoundRectCallout">
            <a:avLst>
              <a:gd name="adj1" fmla="val -80041"/>
              <a:gd name="adj2" fmla="val -3540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false.</a:t>
            </a:r>
            <a:endParaRPr lang="en-US" sz="28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4191000" y="4800600"/>
            <a:ext cx="3505200" cy="609600"/>
          </a:xfrm>
          <a:prstGeom prst="wedgeRoundRectCallout">
            <a:avLst>
              <a:gd name="adj1" fmla="val -76121"/>
              <a:gd name="adj2" fmla="val -72280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is </a:t>
            </a:r>
            <a:r>
              <a:rPr lang="en-US" sz="2800" i="1" dirty="0" smtClean="0"/>
              <a:t>sometimes</a:t>
            </a:r>
            <a:r>
              <a:rPr lang="en-US" sz="2800" dirty="0" smtClean="0"/>
              <a:t> true.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assertions and if-else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3733800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if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(test1)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A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else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if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(test2)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B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else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C 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// point D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724400" y="1752600"/>
            <a:ext cx="3810000" cy="914400"/>
          </a:xfrm>
          <a:prstGeom prst="wedgeRoundRectCallout">
            <a:avLst>
              <a:gd name="adj1" fmla="val -97042"/>
              <a:gd name="adj2" fmla="val 6669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test1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true; test2 is </a:t>
            </a:r>
            <a:r>
              <a:rPr lang="en-US" sz="2800" i="1" dirty="0" smtClean="0"/>
              <a:t>sometimes true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724400" y="2971800"/>
            <a:ext cx="3733800" cy="914400"/>
          </a:xfrm>
          <a:prstGeom prst="wedgeRoundRectCallout">
            <a:avLst>
              <a:gd name="adj1" fmla="val -100170"/>
              <a:gd name="adj2" fmla="val 2308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test1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false; test2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true.</a:t>
            </a:r>
            <a:endParaRPr lang="en-US" sz="2800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4724400" y="4038600"/>
            <a:ext cx="3733800" cy="990600"/>
          </a:xfrm>
          <a:prstGeom prst="wedgeRoundRectCallout">
            <a:avLst>
              <a:gd name="adj1" fmla="val -98215"/>
              <a:gd name="adj2" fmla="val -2016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test1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false; test2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false.</a:t>
            </a:r>
            <a:endParaRPr lang="en-US" sz="2800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4267200" y="5410200"/>
            <a:ext cx="3810000" cy="914400"/>
          </a:xfrm>
          <a:prstGeom prst="wedgeRoundRectCallout">
            <a:avLst>
              <a:gd name="adj1" fmla="val -97425"/>
              <a:gd name="adj2" fmla="val -7859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test1 is </a:t>
            </a:r>
            <a:r>
              <a:rPr lang="en-US" sz="2800" i="1" dirty="0" smtClean="0"/>
              <a:t>sometimes true</a:t>
            </a:r>
            <a:r>
              <a:rPr lang="en-US" sz="2800" dirty="0" smtClean="0"/>
              <a:t>; test2 is </a:t>
            </a:r>
            <a:r>
              <a:rPr lang="en-US" sz="2800" i="1" dirty="0" smtClean="0"/>
              <a:t>sometimes true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Assertions and while loops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2819400"/>
            <a:ext cx="25146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while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(test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)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A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// point B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191000" y="2971800"/>
            <a:ext cx="2971800" cy="533400"/>
          </a:xfrm>
          <a:prstGeom prst="wedgeRoundRectCallout">
            <a:avLst>
              <a:gd name="adj1" fmla="val -71007"/>
              <a:gd name="adj2" fmla="val 3932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true</a:t>
            </a:r>
            <a:endParaRPr lang="en-US" sz="2800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3962400" y="4114800"/>
            <a:ext cx="3048000" cy="533400"/>
          </a:xfrm>
          <a:prstGeom prst="wedgeRoundRectCallout">
            <a:avLst>
              <a:gd name="adj1" fmla="val -70057"/>
              <a:gd name="adj2" fmla="val -330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false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boolean</a:t>
            </a:r>
            <a:r>
              <a:rPr lang="en-US" dirty="0" smtClean="0"/>
              <a:t> primitive type</a:t>
            </a:r>
          </a:p>
          <a:p>
            <a:r>
              <a:rPr lang="en-US" dirty="0" smtClean="0"/>
              <a:t>Program assertions and invariants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Assertions and for loops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2971800"/>
            <a:ext cx="56388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for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sz="24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= 0; test; 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++) {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A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  // Point B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029200" y="3733800"/>
            <a:ext cx="2971800" cy="533400"/>
          </a:xfrm>
          <a:prstGeom prst="wedgeRoundRectCallout">
            <a:avLst>
              <a:gd name="adj1" fmla="val -100591"/>
              <a:gd name="adj2" fmla="val -6533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true</a:t>
            </a:r>
            <a:endParaRPr lang="en-US" sz="2800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3276600" y="4876800"/>
            <a:ext cx="3200400" cy="533400"/>
          </a:xfrm>
          <a:prstGeom prst="wedgeRoundRectCallout">
            <a:avLst>
              <a:gd name="adj1" fmla="val -51743"/>
              <a:gd name="adj2" fmla="val -11485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test is </a:t>
            </a:r>
            <a:r>
              <a:rPr lang="en-US" sz="2800" i="1" dirty="0" smtClean="0"/>
              <a:t>always</a:t>
            </a:r>
            <a:r>
              <a:rPr lang="en-US" sz="2800" dirty="0" smtClean="0"/>
              <a:t> false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that mental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In general, we must rely on our mental model of computation to reason about assertions.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200400"/>
            <a:ext cx="7086600" cy="2862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repeat(String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msg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,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String ret = </a:t>
            </a:r>
            <a:r>
              <a:rPr lang="en-US" dirty="0" smtClean="0">
                <a:solidFill>
                  <a:srgbClr val="2A00FF"/>
                </a:solidFill>
                <a:latin typeface="Consolas"/>
                <a:cs typeface="Consolas"/>
              </a:rPr>
              <a:t>""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Is </a:t>
            </a:r>
            <a:r>
              <a:rPr lang="en-US" dirty="0" err="1" smtClean="0">
                <a:solidFill>
                  <a:srgbClr val="3F7F5F"/>
                </a:solidFill>
                <a:latin typeface="Consolas"/>
                <a:cs typeface="Consolas"/>
              </a:rPr>
              <a:t>ret.length</a:t>
            </a:r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() == 0 always/sometimes/never true?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for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= 0;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&lt;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  ret +=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msg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}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Is </a:t>
            </a:r>
            <a:r>
              <a:rPr lang="en-US" dirty="0" err="1" smtClean="0">
                <a:solidFill>
                  <a:srgbClr val="3F7F5F"/>
                </a:solidFill>
                <a:latin typeface="Consolas"/>
                <a:cs typeface="Consolas"/>
              </a:rPr>
              <a:t>ret.length</a:t>
            </a:r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() == </a:t>
            </a:r>
            <a:r>
              <a:rPr lang="en-US" dirty="0" err="1" smtClean="0">
                <a:solidFill>
                  <a:srgbClr val="3F7F5F"/>
                </a:solidFill>
                <a:latin typeface="Consolas"/>
                <a:cs typeface="Consolas"/>
              </a:rPr>
              <a:t>msg.length</a:t>
            </a:r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() * </a:t>
            </a:r>
            <a:r>
              <a:rPr lang="en-US" dirty="0" err="1" smtClean="0">
                <a:solidFill>
                  <a:srgbClr val="3F7F5F"/>
                </a:solidFill>
                <a:latin typeface="Consolas"/>
                <a:cs typeface="Consolas"/>
              </a:rPr>
              <a:t>n</a:t>
            </a:r>
            <a:endParaRPr lang="en-US" dirty="0" smtClean="0">
              <a:solidFill>
                <a:srgbClr val="3F7F5F"/>
              </a:solidFill>
              <a:latin typeface="Consolas"/>
              <a:cs typeface="Consolas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always/sometimes/never true?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ret;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553200" y="4267200"/>
            <a:ext cx="1752600" cy="457200"/>
          </a:xfrm>
          <a:prstGeom prst="wedgeRectCallout">
            <a:avLst>
              <a:gd name="adj1" fmla="val -23307"/>
              <a:gd name="adj2" fmla="val -763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Always</a:t>
            </a:r>
            <a:r>
              <a:rPr lang="en-US" dirty="0" smtClean="0"/>
              <a:t> true!</a:t>
            </a:r>
            <a:endParaRPr lang="en-US" i="1" dirty="0"/>
          </a:p>
        </p:txBody>
      </p:sp>
      <p:sp>
        <p:nvSpPr>
          <p:cNvPr id="10" name="Rectangular Callout 9"/>
          <p:cNvSpPr/>
          <p:nvPr/>
        </p:nvSpPr>
        <p:spPr>
          <a:xfrm>
            <a:off x="5105400" y="5410200"/>
            <a:ext cx="1752600" cy="457200"/>
          </a:xfrm>
          <a:prstGeom prst="wedgeRectCallout">
            <a:avLst>
              <a:gd name="adj1" fmla="val -23307"/>
              <a:gd name="adj2" fmla="val -763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Always</a:t>
            </a:r>
            <a:r>
              <a:rPr lang="en-US" dirty="0" smtClean="0"/>
              <a:t> true!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extended example: mystery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057400"/>
            <a:ext cx="4648200" cy="45243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mystery(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= 0;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Point A</a:t>
            </a:r>
            <a:endParaRPr lang="en-US" b="1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  <a:cs typeface="Consolas"/>
              </a:rPr>
              <a:t>  if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&lt; 0) {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  <a:cs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-1; }</a:t>
            </a:r>
            <a:endParaRPr lang="en-US" b="1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while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!= 0)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  // Point B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% 10;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  if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% 2 == 1)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+=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  }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  // Point C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/= 10;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 }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  <a:cs typeface="Consolas"/>
              </a:rPr>
              <a:t>  // Point D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  <a:cs typeface="Consolas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3276600"/>
            <a:ext cx="335280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For each point, are the following always/sometimes/never true?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1)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&lt; 0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2)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&gt;= 0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3)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&lt; 10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4)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 &lt;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n</a:t>
            </a:r>
            <a:endParaRPr lang="en-US" sz="1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(See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AssertionProblem.java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cs typeface="Consolas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Booleans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hail the mighty </a:t>
            </a:r>
            <a:r>
              <a:rPr lang="en-US" dirty="0" err="1" smtClean="0"/>
              <a:t>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/>
          <a:lstStyle/>
          <a:p>
            <a:r>
              <a:rPr lang="en-US" dirty="0" smtClean="0"/>
              <a:t>Booleans are primitives that have two possible values: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</a:rPr>
              <a:t> </a:t>
            </a:r>
            <a:r>
              <a:rPr lang="en-US" dirty="0" smtClean="0"/>
              <a:t>or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 pitchFamily="49" charset="0"/>
                <a:cs typeface="Consolas" pitchFamily="49" charset="0"/>
              </a:rPr>
              <a:t>false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2895600"/>
            <a:ext cx="33528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bTrue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bFalse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657600"/>
            <a:ext cx="8229600" cy="1219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Wheneve</a:t>
            </a:r>
            <a:r>
              <a:rPr lang="en-US" sz="3200" noProof="0" dirty="0" smtClean="0"/>
              <a:t>r</a:t>
            </a:r>
            <a:r>
              <a:rPr lang="en-US" sz="3200" dirty="0" smtClean="0"/>
              <a:t> we needed a guard or test, we really needed a </a:t>
            </a:r>
            <a:r>
              <a:rPr lang="en-US" sz="3200" i="1" dirty="0" err="1" smtClean="0"/>
              <a:t>boolean</a:t>
            </a:r>
            <a:r>
              <a:rPr lang="en-US" sz="3200" i="1" dirty="0" smtClean="0"/>
              <a:t> value</a:t>
            </a:r>
            <a:r>
              <a:rPr lang="en-US" sz="3200" dirty="0" smtClean="0"/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4876800"/>
            <a:ext cx="57912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b="1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*/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0;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b="1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! */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++) {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b="1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! */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 }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599"/>
          </a:xfrm>
        </p:spPr>
        <p:txBody>
          <a:bodyPr>
            <a:normAutofit/>
          </a:bodyPr>
          <a:lstStyle/>
          <a:p>
            <a:r>
              <a:rPr lang="en-US" dirty="0" smtClean="0"/>
              <a:t>Relational operators compare primitive values and return </a:t>
            </a:r>
            <a:r>
              <a:rPr lang="en-US" dirty="0" err="1" smtClean="0"/>
              <a:t>booleans</a:t>
            </a:r>
            <a:r>
              <a:rPr lang="en-US" dirty="0" smtClean="0"/>
              <a:t>!</a:t>
            </a:r>
            <a:endParaRPr lang="en-US" sz="2800" dirty="0" smtClean="0"/>
          </a:p>
          <a:p>
            <a:pPr lvl="1"/>
            <a:r>
              <a:rPr lang="en-US" dirty="0" smtClean="0"/>
              <a:t>Booleans are themselves primitive, so we can compare them with != and ==.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4114800"/>
            <a:ext cx="57912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b1 = 5 &gt; 0;       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true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b2 = 12.7 == 13.5;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false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b3 = 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c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!= 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 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true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b4 = b1 == b2;    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false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399"/>
          </a:xfrm>
        </p:spPr>
        <p:txBody>
          <a:bodyPr/>
          <a:lstStyle/>
          <a:p>
            <a:r>
              <a:rPr lang="en-US" dirty="0" smtClean="0"/>
              <a:t>Logical operators take </a:t>
            </a:r>
            <a:r>
              <a:rPr lang="en-US" dirty="0" err="1" smtClean="0"/>
              <a:t>booleans</a:t>
            </a:r>
            <a:r>
              <a:rPr lang="en-US" dirty="0" smtClean="0"/>
              <a:t> as arguments and produce a </a:t>
            </a:r>
            <a:r>
              <a:rPr lang="en-US" dirty="0" err="1" smtClean="0"/>
              <a:t>boolean</a:t>
            </a:r>
            <a:r>
              <a:rPr lang="en-US" dirty="0" smtClean="0"/>
              <a:t> value.</a:t>
            </a:r>
          </a:p>
          <a:p>
            <a:pPr lvl="1"/>
            <a:r>
              <a:rPr lang="en-US" dirty="0" smtClean="0"/>
              <a:t>&amp;&amp; (logical AND): true </a:t>
            </a:r>
            <a:r>
              <a:rPr lang="en-US" dirty="0" err="1" smtClean="0"/>
              <a:t>iff</a:t>
            </a:r>
            <a:r>
              <a:rPr lang="en-US" dirty="0" smtClean="0"/>
              <a:t> both </a:t>
            </a:r>
            <a:r>
              <a:rPr lang="en-US" dirty="0" err="1" smtClean="0"/>
              <a:t>args</a:t>
            </a:r>
            <a:r>
              <a:rPr lang="en-US" dirty="0" smtClean="0"/>
              <a:t> are true</a:t>
            </a:r>
          </a:p>
          <a:p>
            <a:pPr lvl="1"/>
            <a:r>
              <a:rPr lang="en-US" dirty="0" smtClean="0"/>
              <a:t>|| (logical OR): true </a:t>
            </a:r>
            <a:r>
              <a:rPr lang="en-US" dirty="0" err="1" smtClean="0"/>
              <a:t>iff</a:t>
            </a:r>
            <a:r>
              <a:rPr lang="en-US" dirty="0" smtClean="0"/>
              <a:t> at least one </a:t>
            </a:r>
            <a:r>
              <a:rPr lang="en-US" dirty="0" err="1" smtClean="0"/>
              <a:t>arg</a:t>
            </a:r>
            <a:r>
              <a:rPr lang="en-US" dirty="0" smtClean="0"/>
              <a:t> is true</a:t>
            </a:r>
          </a:p>
          <a:p>
            <a:pPr lvl="1"/>
            <a:r>
              <a:rPr lang="en-US" dirty="0" smtClean="0"/>
              <a:t>! (logical NOT): opposite of the argument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4648200"/>
            <a:ext cx="7239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b1 = (5 &gt; 0) &amp;&amp; (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c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err="1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false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b2 = b1 || (5 &lt;= 35);        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true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b3 = !(3 &lt; 0);                 </a:t>
            </a:r>
            <a:r>
              <a:rPr lang="en-US" b="1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true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b4 = </a:t>
            </a:r>
            <a:r>
              <a:rPr lang="en-US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== 1 || 2 || 3       // bad code!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dirty="0" smtClean="0"/>
              <a:t>Since </a:t>
            </a:r>
            <a:r>
              <a:rPr lang="en-US" dirty="0" err="1" smtClean="0"/>
              <a:t>booleans</a:t>
            </a:r>
            <a:r>
              <a:rPr lang="en-US" dirty="0" smtClean="0"/>
              <a:t> only have two possible values, we can summarize the results of logical operators using </a:t>
            </a:r>
            <a:r>
              <a:rPr lang="en-US" i="1" dirty="0" smtClean="0"/>
              <a:t>truth tables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505200"/>
            <a:ext cx="37338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 &amp;&amp;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| </a:t>
            </a:r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-------|-------|--------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</a:t>
            </a:r>
          </a:p>
          <a:p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</a:t>
            </a:r>
          </a:p>
          <a:p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3505200"/>
            <a:ext cx="36576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 ||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| </a:t>
            </a:r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-------|-------|--------|</a:t>
            </a:r>
          </a:p>
          <a:p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|</a:t>
            </a:r>
          </a:p>
          <a:p>
            <a:r>
              <a:rPr lang="en-US" b="1" u="sng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4953000"/>
            <a:ext cx="19812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u="sng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|  </a:t>
            </a:r>
            <a:r>
              <a:rPr lang="en-US" u="sng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!a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------|------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|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operator precedence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>
            <a:normAutofit/>
          </a:bodyPr>
          <a:lstStyle/>
          <a:p>
            <a:r>
              <a:rPr lang="en-US" dirty="0" smtClean="0"/>
              <a:t>e.g., these two are different:</a:t>
            </a:r>
          </a:p>
          <a:p>
            <a:pPr lvl="1"/>
            <a:r>
              <a:rPr lang="en-US" sz="2200" dirty="0" smtClean="0">
                <a:latin typeface="Consolas" pitchFamily="49" charset="0"/>
                <a:cs typeface="Consolas" pitchFamily="49" charset="0"/>
              </a:rPr>
              <a:t>b1 &amp;&amp; b2 || b3 &amp;&amp; b4</a:t>
            </a:r>
          </a:p>
          <a:p>
            <a:pPr lvl="1"/>
            <a:r>
              <a:rPr lang="en-US" sz="2200" dirty="0" smtClean="0">
                <a:latin typeface="Consolas" pitchFamily="49" charset="0"/>
                <a:cs typeface="Consolas" pitchFamily="49" charset="0"/>
              </a:rPr>
              <a:t>b1 &amp;&amp; (b2 || b3) &amp;&amp; b4</a:t>
            </a:r>
            <a:endParaRPr lang="en-US" sz="2200" dirty="0" smtClean="0">
              <a:latin typeface="Monaco"/>
              <a:cs typeface="Monaco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1524000"/>
            <a:ext cx="5334000" cy="2862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 !  ++  --  +  -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 *  /  %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 +  -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 &lt;  &gt;  &lt;=  &gt;=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==  !=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&amp;&amp;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||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 =  +=  -=  *=  /=  %=  &amp;&amp;=  ||=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|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 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In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order of decreasing </a:t>
            </a:r>
            <a:r>
              <a:rPr lang="en-US" dirty="0" smtClean="0">
                <a:solidFill>
                  <a:srgbClr val="000000"/>
                </a:solidFill>
                <a:highlight>
                  <a:srgbClr val="F0D8A8"/>
                </a:highlight>
                <a:latin typeface="Consolas" pitchFamily="49" charset="0"/>
                <a:cs typeface="Consolas" pitchFamily="49" charset="0"/>
              </a:rPr>
              <a:t>precedence)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Short-circuiting &amp;&amp; and ||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r>
              <a:rPr lang="en-US" dirty="0" smtClean="0"/>
              <a:t>&amp;&amp; and || will not evaluate their second argument if it is unnecessary to do so</a:t>
            </a:r>
          </a:p>
          <a:p>
            <a:pPr lvl="1"/>
            <a:r>
              <a:rPr lang="en-US" dirty="0" smtClean="0"/>
              <a:t>i.e., if the first argument is false (&amp;&amp;) or true (||).</a:t>
            </a:r>
          </a:p>
          <a:p>
            <a:pPr lvl="1"/>
            <a:r>
              <a:rPr lang="en-US" dirty="0" smtClean="0"/>
              <a:t>Necessary behavior to write some guards cleanly!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810000"/>
            <a:ext cx="815340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 in =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Scanner(System.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en-US" b="1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line =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in.nextLine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pos = 0;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(pos &lt;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line.length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&amp;&amp; </a:t>
            </a:r>
            <a:r>
              <a:rPr lang="en-US" b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line.charAt(pos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!= </a:t>
            </a:r>
            <a:r>
              <a:rPr lang="en-US" b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'X'</a:t>
            </a:r>
            <a:r>
              <a:rPr lang="en-US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pos++;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toX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line.substring(0, pos);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.println(toX</a:t>
            </a:r>
            <a:r>
              <a:rPr lang="en-US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715000" y="5181600"/>
            <a:ext cx="2895600" cy="1295400"/>
          </a:xfrm>
          <a:prstGeom prst="wedgeRoundRectCallout">
            <a:avLst>
              <a:gd name="adj1" fmla="val -21841"/>
              <a:gd name="adj2" fmla="val -6485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 smtClean="0"/>
              <a:t>Without short-circuiting would cause an exception when pos == </a:t>
            </a:r>
            <a:r>
              <a:rPr lang="en-US" sz="1900" dirty="0" err="1" smtClean="0"/>
              <a:t>line.length</a:t>
            </a:r>
            <a:r>
              <a:rPr lang="en-US" sz="1900" dirty="0" smtClean="0"/>
              <a:t>()!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cis110-11fa.potx</Template>
  <TotalTime>2582</TotalTime>
  <Words>1634</Words>
  <Application>Microsoft Office PowerPoint</Application>
  <PresentationFormat>On-screen Show (4:3)</PresentationFormat>
  <Paragraphs>284</Paragraphs>
  <Slides>22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cis110-11fa</vt:lpstr>
      <vt:lpstr>CIS 110: Introduction to Computer Programming</vt:lpstr>
      <vt:lpstr>Outline</vt:lpstr>
      <vt:lpstr>Slide 3</vt:lpstr>
      <vt:lpstr>All hail the mighty boolean</vt:lpstr>
      <vt:lpstr>Relational operators revisited</vt:lpstr>
      <vt:lpstr>Logical operators revisited</vt:lpstr>
      <vt:lpstr>Truth Tables</vt:lpstr>
      <vt:lpstr>Java operator precedence review</vt:lpstr>
      <vt:lpstr>Short-circuiting &amp;&amp; and ||</vt:lpstr>
      <vt:lpstr>DeMorgan's Laws</vt:lpstr>
      <vt:lpstr>Boolean flags</vt:lpstr>
      <vt:lpstr>Boolean Zen</vt:lpstr>
      <vt:lpstr>Slide 13</vt:lpstr>
      <vt:lpstr>Imperative programming</vt:lpstr>
      <vt:lpstr>Assertions</vt:lpstr>
      <vt:lpstr>Assertions implicitly made by programming constructs</vt:lpstr>
      <vt:lpstr>Assertions and if-else</vt:lpstr>
      <vt:lpstr>More assertions and if-else</vt:lpstr>
      <vt:lpstr>Assertions and while loops</vt:lpstr>
      <vt:lpstr>Assertions and for loops</vt:lpstr>
      <vt:lpstr>Exercise that mental model</vt:lpstr>
      <vt:lpstr>An extended example: mystery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Peter-Michael Osera</dc:creator>
  <cp:lastModifiedBy>kambing</cp:lastModifiedBy>
  <cp:revision>193</cp:revision>
  <dcterms:created xsi:type="dcterms:W3CDTF">2011-10-26T00:56:52Z</dcterms:created>
  <dcterms:modified xsi:type="dcterms:W3CDTF">2011-10-26T23:00:06Z</dcterms:modified>
</cp:coreProperties>
</file>