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70" r:id="rId11"/>
    <p:sldId id="264" r:id="rId12"/>
    <p:sldId id="266" r:id="rId13"/>
    <p:sldId id="265" r:id="rId14"/>
    <p:sldId id="268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9" autoAdjust="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13</a:t>
            </a:r>
          </a:p>
          <a:p>
            <a:r>
              <a:rPr lang="en-US" smtClean="0"/>
              <a:t>Indefinite </a:t>
            </a:r>
            <a:r>
              <a:rPr lang="en-US" smtClean="0"/>
              <a:t>Loops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5.1-5.2)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calls of the Random object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752600"/>
            <a:ext cx="8229600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Random rand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Random();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Prints a random integer </a:t>
            </a:r>
            <a:r>
              <a:rPr lang="en-US" sz="1600" dirty="0" err="1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betweem</a:t>
            </a:r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-2^31 to (2^31)-1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rand.nextInt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());</a:t>
            </a:r>
          </a:p>
          <a:p>
            <a:endParaRPr lang="en-US" sz="1600" i="1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Prints a random integer between 0 and 9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rand.nextInt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(10));</a:t>
            </a:r>
          </a:p>
          <a:p>
            <a:endParaRPr lang="en-US" sz="1600" i="1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Prints out a random double starting at 0.0 up to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(but not including) 1.0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rand.nextDouble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());</a:t>
            </a:r>
          </a:p>
          <a:p>
            <a:endParaRPr lang="en-US" sz="1600" i="1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Prints either true or false randomly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rand.nextBoolean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and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599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 of indefinite loops.</a:t>
            </a:r>
          </a:p>
          <a:p>
            <a:pPr lvl="1"/>
            <a:r>
              <a:rPr lang="en-US" dirty="0" smtClean="0"/>
              <a:t>Repeatedly executes until some condition is met.</a:t>
            </a:r>
          </a:p>
          <a:p>
            <a:pPr lvl="1"/>
            <a:r>
              <a:rPr lang="en-US" dirty="0" smtClean="0"/>
              <a:t>E.g., simulating a </a:t>
            </a:r>
            <a:r>
              <a:rPr lang="en-US" i="1" dirty="0" smtClean="0"/>
              <a:t>random walk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505201"/>
            <a:ext cx="8229600" cy="28007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Random rand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Random();</a:t>
            </a:r>
          </a:p>
          <a:p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position = 1;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(position &gt; 0)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System.out.println(</a:t>
            </a:r>
            <a:r>
              <a:rPr lang="en-US" sz="1600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"I</a:t>
            </a:r>
            <a:r>
              <a:rPr lang="en-US" sz="1600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 am currently at "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position);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if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rand.nextBoolean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position += 1;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position -= 1;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System.out.println(</a:t>
            </a:r>
            <a:r>
              <a:rPr lang="en-US" sz="1600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"I</a:t>
            </a:r>
            <a:r>
              <a:rPr lang="en-US" sz="1600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 am back home!"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Fencepost and Sentinel Loops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fencepost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write a method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fencepost(n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dirty="0" smtClean="0"/>
              <a:t> that takes an integer and draws a fencepost of length </a:t>
            </a:r>
            <a:r>
              <a:rPr lang="en-US" dirty="0" err="1" smtClean="0"/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e.g.,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fencepost(5)</a:t>
            </a:r>
            <a:r>
              <a:rPr lang="en-US" dirty="0" smtClean="0"/>
              <a:t> prints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|=|=|=|=|</a:t>
            </a:r>
            <a:endParaRPr lang="en-US" sz="2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Fencepost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r>
              <a:rPr lang="en-US" dirty="0" smtClean="0"/>
              <a:t>Not good enough!</a:t>
            </a:r>
          </a:p>
          <a:p>
            <a:pPr lvl="1"/>
            <a:r>
              <a:rPr lang="en-US" dirty="0" smtClean="0"/>
              <a:t>Prints out an extra wire, e.g.,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|=|=|=|=|=</a:t>
            </a:r>
            <a:endParaRPr lang="en-US" sz="2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1752600"/>
            <a:ext cx="5334000" cy="17543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fencepost(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for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0;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&lt;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"|="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Hoisting is the solution!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</a:t>
            </a:r>
            <a:r>
              <a:rPr lang="en-US" i="1" dirty="0" smtClean="0"/>
              <a:t>hoisted</a:t>
            </a:r>
            <a:r>
              <a:rPr lang="en-US" dirty="0" smtClean="0"/>
              <a:t> part of the first iteration of the loop (i.e., the first post) and flipped the body.</a:t>
            </a:r>
          </a:p>
          <a:p>
            <a:pPr lvl="1"/>
            <a:r>
              <a:rPr lang="en-US" dirty="0" smtClean="0"/>
              <a:t>Now the pattern works!</a:t>
            </a:r>
          </a:p>
          <a:p>
            <a:r>
              <a:rPr lang="en-US" i="1" dirty="0" smtClean="0"/>
              <a:t>Loop-and-a-half</a:t>
            </a:r>
            <a:r>
              <a:rPr lang="en-US" dirty="0" smtClean="0"/>
              <a:t> is a common pattern!</a:t>
            </a: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1752600"/>
            <a:ext cx="533400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fencepost(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"|"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for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1;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&lt;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"=|"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/>
          <a:lstStyle/>
          <a:p>
            <a:r>
              <a:rPr lang="en-US" i="1" dirty="0" smtClean="0"/>
              <a:t>Sentinels</a:t>
            </a:r>
            <a:r>
              <a:rPr lang="en-US" dirty="0" smtClean="0"/>
              <a:t> are values that designate when a loop should end.</a:t>
            </a:r>
          </a:p>
          <a:p>
            <a:r>
              <a:rPr lang="en-US" dirty="0" smtClean="0"/>
              <a:t>Problem: write a loop that sums up positive integers from the user until they enter -1 to end the process.</a:t>
            </a:r>
          </a:p>
          <a:p>
            <a:pPr lvl="1"/>
            <a:r>
              <a:rPr lang="en-US" dirty="0" smtClean="0"/>
              <a:t>-1 is the </a:t>
            </a:r>
            <a:r>
              <a:rPr lang="en-US" i="1" dirty="0" smtClean="0"/>
              <a:t>sentinel value</a:t>
            </a:r>
            <a:r>
              <a:rPr lang="en-US" dirty="0" smtClean="0"/>
              <a:t> in this loop.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105400"/>
            <a:ext cx="81534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while the user's input isn't -1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   get an input from the user and add it to our running sum.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554163"/>
          </a:xfrm>
        </p:spPr>
        <p:txBody>
          <a:bodyPr/>
          <a:lstStyle/>
          <a:p>
            <a:r>
              <a:rPr lang="en-US" dirty="0" smtClean="0"/>
              <a:t>Not good enough!</a:t>
            </a:r>
          </a:p>
          <a:p>
            <a:pPr lvl="1"/>
            <a:r>
              <a:rPr lang="en-US" dirty="0" smtClean="0"/>
              <a:t>Prints out one less than the sum?  Why?</a:t>
            </a:r>
            <a:endParaRPr lang="en-US" sz="2200" dirty="0">
              <a:latin typeface="Monaco"/>
              <a:cs typeface="Monaco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1752600"/>
            <a:ext cx="8229600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 in =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Scanner(System.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in</a:t>
            </a:r>
            <a:r>
              <a:rPr lang="en-US" b="1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sum = 0;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input = 0;  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Prime loop so we enter it initially.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(input != -1)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.print(</a:t>
            </a:r>
            <a:r>
              <a:rPr lang="en-US" i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"num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? 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input =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in.</a:t>
            </a:r>
            <a:r>
              <a:rPr lang="en-US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nextInt</a:t>
            </a:r>
            <a:r>
              <a:rPr lang="en-US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sum += input;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.println(</a:t>
            </a:r>
            <a:r>
              <a:rPr lang="en-US" i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"sum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 = 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sum);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hoist out some input!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554163"/>
          </a:xfrm>
        </p:spPr>
        <p:txBody>
          <a:bodyPr/>
          <a:lstStyle/>
          <a:p>
            <a:r>
              <a:rPr lang="en-US" dirty="0" smtClean="0"/>
              <a:t>Now it works!</a:t>
            </a:r>
          </a:p>
          <a:p>
            <a:pPr lvl="1"/>
            <a:r>
              <a:rPr lang="en-US" dirty="0" smtClean="0"/>
              <a:t>We hoisted out one prompt out of the loop and changed the order of summation and prompting.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1752600"/>
            <a:ext cx="4800600" cy="28007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 in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Scanner(System.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in</a:t>
            </a:r>
            <a:r>
              <a:rPr lang="en-US" sz="1600" b="1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sum = 0;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Hoist out half of the loop!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.print(</a:t>
            </a:r>
            <a:r>
              <a:rPr lang="en-US" sz="1600" i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"num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? 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input = 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in.nextInt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(input != -1)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sum += input;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.print(</a:t>
            </a:r>
            <a:r>
              <a:rPr lang="en-US" sz="1600" i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"num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? 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input =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in.nextInt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.println(</a:t>
            </a:r>
            <a:r>
              <a:rPr lang="en-US" sz="1600" i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"sum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 = 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sum);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Indefinite loops with while</a:t>
            </a:r>
          </a:p>
          <a:p>
            <a:r>
              <a:rPr lang="en-US" dirty="0" smtClean="0"/>
              <a:t>Fencepost and </a:t>
            </a:r>
            <a:r>
              <a:rPr lang="en-US" smtClean="0"/>
              <a:t>sentinel loops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Indefinite Loops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Indefinite Loop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 we’ve known the bounds of our loops </a:t>
            </a:r>
            <a:r>
              <a:rPr lang="en-US" i="1" dirty="0" smtClean="0"/>
              <a:t>before we’ve executed the loop themselves.</a:t>
            </a:r>
            <a:endParaRPr lang="en-US" dirty="0" smtClean="0"/>
          </a:p>
          <a:p>
            <a:pPr lvl="1"/>
            <a:r>
              <a:rPr lang="en-US" dirty="0" smtClean="0"/>
              <a:t>e.g., </a:t>
            </a:r>
            <a:r>
              <a:rPr lang="en-US" sz="20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 (</a:t>
            </a:r>
            <a:r>
              <a:rPr lang="en-US" sz="2000" b="1" dirty="0" err="1" smtClean="0">
                <a:solidFill>
                  <a:srgbClr val="7F0055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2000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 &lt; 10; </a:t>
            </a:r>
            <a:r>
              <a:rPr lang="en-US" sz="2000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++) { </a:t>
            </a:r>
            <a:r>
              <a:rPr lang="en-US" sz="2000" b="1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/* ... */</a:t>
            </a:r>
            <a:r>
              <a:rPr lang="en-US" sz="20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 }</a:t>
            </a:r>
            <a:endParaRPr lang="en-US" dirty="0" smtClean="0">
              <a:highlight>
                <a:srgbClr val="E8F2FE"/>
              </a:highlight>
              <a:latin typeface="Consolas" pitchFamily="49" charset="0"/>
              <a:cs typeface="Consolas" pitchFamily="49" charset="0"/>
            </a:endParaRPr>
          </a:p>
          <a:p>
            <a:r>
              <a:rPr lang="en-US" sz="3300" dirty="0" smtClean="0"/>
              <a:t>Many loops don't offer that luxury...</a:t>
            </a:r>
            <a:endParaRPr lang="en-US" sz="2500" dirty="0" smtClean="0"/>
          </a:p>
          <a:p>
            <a:pPr lvl="1">
              <a:buNone/>
            </a:pPr>
            <a:r>
              <a:rPr lang="en-US" sz="23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while the user hasn't input "yes" yet</a:t>
            </a:r>
          </a:p>
          <a:p>
            <a:pPr lvl="1">
              <a:buNone/>
            </a:pPr>
            <a:r>
              <a:rPr lang="en-US" sz="23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    Ask the user for input</a:t>
            </a:r>
            <a:endParaRPr lang="en-US" sz="23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</a:t>
            </a:r>
            <a:r>
              <a:rPr lang="en-US" dirty="0" err="1" smtClean="0"/>
              <a:t>firstDivisor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399"/>
          </a:xfrm>
        </p:spPr>
        <p:txBody>
          <a:bodyPr>
            <a:normAutofit/>
          </a:bodyPr>
          <a:lstStyle/>
          <a:p>
            <a:r>
              <a:rPr lang="en-US" dirty="0" smtClean="0"/>
              <a:t>Problem: write a method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firstDivisor(x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dirty="0" smtClean="0"/>
              <a:t> that returns the first number that divides </a:t>
            </a:r>
            <a:r>
              <a:rPr lang="en-US" dirty="0" err="1" smtClean="0"/>
              <a:t>x</a:t>
            </a:r>
            <a:r>
              <a:rPr lang="en-US" dirty="0" smtClean="0"/>
              <a:t> starting at </a:t>
            </a:r>
            <a:r>
              <a:rPr lang="en-US" dirty="0" err="1" smtClean="0"/>
              <a:t>y</a:t>
            </a:r>
            <a:r>
              <a:rPr lang="en-US" dirty="0" smtClean="0"/>
              <a:t> and going up.</a:t>
            </a:r>
          </a:p>
          <a:p>
            <a:pPr lvl="1"/>
            <a:r>
              <a:rPr lang="en-US" dirty="0" smtClean="0"/>
              <a:t>Example: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firstDivisor(26, 10) = 13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/>
              <a:t>Indefinite behavior: the amount of numbers we'll check depends on </a:t>
            </a:r>
            <a:r>
              <a:rPr lang="en-US" dirty="0" err="1" smtClean="0"/>
              <a:t>x</a:t>
            </a:r>
            <a:r>
              <a:rPr lang="en-US" dirty="0" smtClean="0"/>
              <a:t> and </a:t>
            </a:r>
            <a:r>
              <a:rPr lang="en-US" dirty="0" err="1" smtClean="0"/>
              <a:t>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firstDivisor</a:t>
            </a:r>
            <a:r>
              <a:rPr lang="en-US" dirty="0" smtClean="0"/>
              <a:t>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7F0055"/>
                </a:solidFill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7F0055"/>
                </a:solidFill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firstDivisor(</a:t>
            </a:r>
            <a:r>
              <a:rPr lang="en-US" sz="2000" b="1" dirty="0" err="1" smtClean="0">
                <a:solidFill>
                  <a:srgbClr val="7F0055"/>
                </a:solidFill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x</a:t>
            </a:r>
            <a:r>
              <a:rPr lang="en-US" sz="2000" b="1" dirty="0" smtClean="0">
                <a:solidFill>
                  <a:srgbClr val="000000"/>
                </a:solidFill>
              </a:rPr>
              <a:t>, </a:t>
            </a:r>
            <a:r>
              <a:rPr lang="en-US" sz="2000" b="1" dirty="0" err="1" smtClean="0">
                <a:solidFill>
                  <a:srgbClr val="7F0055"/>
                </a:solidFill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y</a:t>
            </a:r>
            <a:r>
              <a:rPr lang="en-US" sz="2000" b="1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US" sz="2000" b="1" dirty="0" smtClean="0">
                <a:solidFill>
                  <a:srgbClr val="7F0055"/>
                </a:solidFill>
              </a:rPr>
              <a:t>  while</a:t>
            </a:r>
            <a:r>
              <a:rPr lang="en-US" sz="2000" b="1" dirty="0" smtClean="0">
                <a:solidFill>
                  <a:srgbClr val="000000"/>
                </a:solidFill>
              </a:rPr>
              <a:t> (</a:t>
            </a:r>
            <a:r>
              <a:rPr lang="en-US" sz="2000" b="1" dirty="0" err="1" smtClean="0">
                <a:solidFill>
                  <a:srgbClr val="000000"/>
                </a:solidFill>
              </a:rPr>
              <a:t>x</a:t>
            </a:r>
            <a:r>
              <a:rPr lang="en-US" sz="2000" b="1" dirty="0" smtClean="0">
                <a:solidFill>
                  <a:srgbClr val="000000"/>
                </a:solidFill>
              </a:rPr>
              <a:t> % </a:t>
            </a:r>
            <a:r>
              <a:rPr lang="en-US" sz="2000" b="1" dirty="0" err="1" smtClean="0">
                <a:solidFill>
                  <a:srgbClr val="000000"/>
                </a:solidFill>
              </a:rPr>
              <a:t>y</a:t>
            </a:r>
            <a:r>
              <a:rPr lang="en-US" sz="2000" b="1" dirty="0" smtClean="0">
                <a:solidFill>
                  <a:srgbClr val="000000"/>
                </a:solidFill>
              </a:rPr>
              <a:t> != 0) {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   </a:t>
            </a:r>
            <a:r>
              <a:rPr lang="en-US" sz="2000" dirty="0" err="1" smtClean="0">
                <a:solidFill>
                  <a:srgbClr val="000000"/>
                </a:solidFill>
              </a:rPr>
              <a:t>y</a:t>
            </a:r>
            <a:r>
              <a:rPr lang="en-US" sz="2000" dirty="0" smtClean="0">
                <a:solidFill>
                  <a:srgbClr val="000000"/>
                </a:solidFill>
              </a:rPr>
              <a:t> += 1;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 }</a:t>
            </a:r>
          </a:p>
          <a:p>
            <a:r>
              <a:rPr lang="en-US" sz="2000" b="1" dirty="0" smtClean="0">
                <a:solidFill>
                  <a:srgbClr val="7F0055"/>
                </a:solidFill>
              </a:rPr>
              <a:t>  return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y</a:t>
            </a:r>
            <a:r>
              <a:rPr lang="en-US" sz="2000" b="1" dirty="0" smtClean="0">
                <a:solidFill>
                  <a:srgbClr val="000000"/>
                </a:solidFill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}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7F0055"/>
                </a:solidFill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</a:rPr>
              <a:t>void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main(String</a:t>
            </a:r>
            <a:r>
              <a:rPr lang="en-US" sz="2000" b="1" dirty="0" smtClean="0">
                <a:solidFill>
                  <a:srgbClr val="000000"/>
                </a:solidFill>
              </a:rPr>
              <a:t>[] </a:t>
            </a:r>
            <a:r>
              <a:rPr lang="en-US" sz="2000" b="1" dirty="0" err="1" smtClean="0">
                <a:solidFill>
                  <a:srgbClr val="000000"/>
                </a:solidFill>
              </a:rPr>
              <a:t>args</a:t>
            </a:r>
            <a:r>
              <a:rPr lang="en-US" sz="2000" b="1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US" sz="2000" dirty="0" smtClean="0">
                <a:solidFill>
                  <a:srgbClr val="3F7F5F"/>
                </a:solidFill>
              </a:rPr>
              <a:t>  // Output: 13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r>
              <a:rPr lang="en-US" sz="2000" dirty="0" smtClean="0">
                <a:solidFill>
                  <a:srgbClr val="000000"/>
                </a:solidFill>
              </a:rPr>
              <a:t>  System.</a:t>
            </a:r>
            <a:r>
              <a:rPr lang="en-US" sz="2000" i="1" dirty="0" smtClean="0">
                <a:solidFill>
                  <a:srgbClr val="0000C0"/>
                </a:solidFill>
              </a:rPr>
              <a:t>out</a:t>
            </a:r>
            <a:r>
              <a:rPr lang="en-US" sz="2000" i="1" dirty="0" smtClean="0">
                <a:solidFill>
                  <a:srgbClr val="000000"/>
                </a:solidFill>
              </a:rPr>
              <a:t>.println(firstDivisor(26, 10));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}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2999"/>
          </a:xfrm>
        </p:spPr>
        <p:txBody>
          <a:bodyPr>
            <a:normAutofit/>
          </a:bodyPr>
          <a:lstStyle/>
          <a:p>
            <a:r>
              <a:rPr lang="en-US" dirty="0" smtClean="0"/>
              <a:t>"While the guard is true, execute the body".</a:t>
            </a:r>
          </a:p>
          <a:p>
            <a:pPr lvl="1"/>
            <a:r>
              <a:rPr lang="en-US" dirty="0" smtClean="0"/>
              <a:t>Like an if-statement, but looping!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62200" y="3886200"/>
            <a:ext cx="4419600" cy="1600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while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(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x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%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y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!= 0)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+= 1;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95800" y="2971800"/>
            <a:ext cx="2057400" cy="762000"/>
          </a:xfrm>
          <a:prstGeom prst="wedgeRoundRect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Guard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886200" y="5257800"/>
            <a:ext cx="2057400" cy="762000"/>
          </a:xfrm>
          <a:prstGeom prst="wedgeRoundRectCallout">
            <a:avLst>
              <a:gd name="adj1" fmla="val -21542"/>
              <a:gd name="adj2" fmla="val -8885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 vs.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Can express the same kinds of loops.</a:t>
            </a:r>
          </a:p>
          <a:p>
            <a:r>
              <a:rPr lang="en-US" dirty="0" smtClean="0"/>
              <a:t>Some benefit to </a:t>
            </a:r>
            <a:r>
              <a:rPr lang="en-US" sz="2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 smtClean="0"/>
              <a:t> over </a:t>
            </a:r>
            <a:r>
              <a:rPr lang="en-US" sz="2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(i.e., scoping).</a:t>
            </a:r>
          </a:p>
          <a:p>
            <a:r>
              <a:rPr lang="en-US" sz="2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 smtClean="0"/>
              <a:t> is meant for </a:t>
            </a:r>
            <a:r>
              <a:rPr lang="en-US" i="1" dirty="0" smtClean="0"/>
              <a:t>definite loops</a:t>
            </a:r>
            <a:r>
              <a:rPr lang="en-US" dirty="0" smtClean="0"/>
              <a:t>: "loop </a:t>
            </a:r>
            <a:r>
              <a:rPr lang="en-US" i="1" dirty="0" err="1" smtClean="0"/>
              <a:t>x</a:t>
            </a:r>
            <a:r>
              <a:rPr lang="en-US" dirty="0" smtClean="0"/>
              <a:t> times".</a:t>
            </a:r>
            <a:endParaRPr lang="en-US" sz="2600" dirty="0" smtClean="0"/>
          </a:p>
          <a:p>
            <a:r>
              <a:rPr lang="en-US" sz="2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is meant for </a:t>
            </a:r>
            <a:r>
              <a:rPr lang="en-US" i="1" dirty="0" smtClean="0"/>
              <a:t>indefinite</a:t>
            </a:r>
            <a:r>
              <a:rPr lang="en-US" dirty="0" smtClean="0"/>
              <a:t> loops: "loop until some condition is met".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76400"/>
            <a:ext cx="4343400" cy="1447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0;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&lt; 10;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.println(i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105400" y="1676400"/>
            <a:ext cx="3581400" cy="1447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0;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&lt; 10)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.println(i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++;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Random objects to generate (pseudo)-random numbers</a:t>
            </a:r>
          </a:p>
          <a:p>
            <a:pPr lvl="1"/>
            <a:r>
              <a:rPr lang="en-US" dirty="0" smtClean="0"/>
              <a:t>"Pseudo"-random because they are still the result of mathematical formula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752600"/>
            <a:ext cx="8229600" cy="20928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Random rand = </a:t>
            </a: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Random();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value = 0;</a:t>
            </a:r>
          </a:p>
          <a:p>
            <a:r>
              <a:rPr lang="en-US" sz="1600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1600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(value</a:t>
            </a:r>
            <a:r>
              <a:rPr lang="en-US" sz="16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&lt;= 0.5)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System.</a:t>
            </a:r>
            <a:r>
              <a:rPr lang="en-US" sz="1600" i="1" dirty="0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.printf(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"%.2f is less than or equal to 5.\n"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, value);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 // </a:t>
            </a:r>
            <a:r>
              <a:rPr lang="en-US" sz="1600" dirty="0" err="1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nextDouble</a:t>
            </a:r>
            <a:r>
              <a:rPr lang="en-US" sz="1600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returns a double between 0.0 and 1.0</a:t>
            </a:r>
            <a:endParaRPr lang="en-US" sz="1600" i="1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value =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rand.nextDouble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.printf(</a:t>
            </a:r>
            <a:r>
              <a:rPr lang="en-US" sz="160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"%.2f is greater than 5!\n"</a:t>
            </a:r>
            <a:r>
              <a:rPr lang="en-US" sz="160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, value);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cis110-11fa.potx</Template>
  <TotalTime>888</TotalTime>
  <Words>1133</Words>
  <Application>Microsoft Office PowerPoint</Application>
  <PresentationFormat>On-screen Show (4:3)</PresentationFormat>
  <Paragraphs>201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cis110-11fa</vt:lpstr>
      <vt:lpstr>CIS 110: Introduction to Computer Programming</vt:lpstr>
      <vt:lpstr>Outline</vt:lpstr>
      <vt:lpstr>Slide 3</vt:lpstr>
      <vt:lpstr>Indefinite Loop Bounds</vt:lpstr>
      <vt:lpstr>Problem: firstDivisor</vt:lpstr>
      <vt:lpstr>firstDivisor Solution</vt:lpstr>
      <vt:lpstr>While loops</vt:lpstr>
      <vt:lpstr>While Loops vs. For Loops</vt:lpstr>
      <vt:lpstr>The Random Object</vt:lpstr>
      <vt:lpstr>Method calls of the Random object</vt:lpstr>
      <vt:lpstr>Simulations and Games</vt:lpstr>
      <vt:lpstr>Slide 12</vt:lpstr>
      <vt:lpstr>The fencepost problem</vt:lpstr>
      <vt:lpstr>Fencepost solution?</vt:lpstr>
      <vt:lpstr>Hoisting is the solution!</vt:lpstr>
      <vt:lpstr>Sentinels</vt:lpstr>
      <vt:lpstr>Sentinel solution?</vt:lpstr>
      <vt:lpstr>Solution: hoist out some input!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Peter-Michael Osera</dc:creator>
  <cp:lastModifiedBy>kambing</cp:lastModifiedBy>
  <cp:revision>88</cp:revision>
  <dcterms:created xsi:type="dcterms:W3CDTF">2011-10-24T03:57:49Z</dcterms:created>
  <dcterms:modified xsi:type="dcterms:W3CDTF">2011-10-26T23:05:26Z</dcterms:modified>
</cp:coreProperties>
</file>