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95" d="100"/>
          <a:sy n="95" d="100"/>
        </p:scale>
        <p:origin x="-9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10/22/2011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10/22/2011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90DD-0C92-4092-A6AE-171403BAA237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9574-CC7A-4DE5-8D6D-D9230492D074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12</a:t>
            </a:r>
          </a:p>
          <a:p>
            <a:r>
              <a:rPr lang="en-US" dirty="0" smtClean="0"/>
              <a:t>Authoring Solid Helper Methods</a:t>
            </a:r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4.4)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90DD-0C92-4092-A6AE-171403BAA237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447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can use </a:t>
            </a:r>
            <a:r>
              <a:rPr lang="en-US" i="1" dirty="0" smtClean="0"/>
              <a:t>exceptions</a:t>
            </a:r>
            <a:r>
              <a:rPr lang="en-US" dirty="0" smtClean="0"/>
              <a:t> to enforce the pre-condition instead of trusting the programmer!</a:t>
            </a:r>
          </a:p>
          <a:p>
            <a:pPr lvl="1"/>
            <a:r>
              <a:rPr lang="en-US" dirty="0" smtClean="0"/>
              <a:t>Example of </a:t>
            </a:r>
            <a:r>
              <a:rPr lang="en-US" i="1" dirty="0" smtClean="0"/>
              <a:t>defensive programming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352800"/>
            <a:ext cx="82296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sz="1700" dirty="0" smtClean="0">
                <a:solidFill>
                  <a:srgbClr val="3F7F5F"/>
                </a:solidFill>
                <a:latin typeface="Monaco"/>
              </a:rPr>
              <a:t>// Given a GPA, returns a letter grade for that GPA.</a:t>
            </a:r>
          </a:p>
          <a:p>
            <a:r>
              <a:rPr lang="en-US" sz="1700" dirty="0" smtClean="0">
                <a:solidFill>
                  <a:srgbClr val="3F7F5F"/>
                </a:solidFill>
                <a:latin typeface="Monaco"/>
              </a:rPr>
              <a:t>// </a:t>
            </a:r>
            <a:r>
              <a:rPr lang="en-US" sz="1700" u="sng" dirty="0" smtClean="0">
                <a:solidFill>
                  <a:srgbClr val="3F7F5F"/>
                </a:solidFill>
                <a:latin typeface="Monaco"/>
              </a:rPr>
              <a:t>pre: 0 &lt;= </a:t>
            </a:r>
            <a:r>
              <a:rPr lang="en-US" sz="1700" u="sng" dirty="0" err="1" smtClean="0">
                <a:solidFill>
                  <a:srgbClr val="3F7F5F"/>
                </a:solidFill>
                <a:latin typeface="Monaco"/>
              </a:rPr>
              <a:t>gpa</a:t>
            </a:r>
            <a:r>
              <a:rPr lang="en-US" sz="1700" u="sng" dirty="0" smtClean="0">
                <a:solidFill>
                  <a:srgbClr val="3F7F5F"/>
                </a:solidFill>
                <a:latin typeface="Monaco"/>
              </a:rPr>
              <a:t> &lt;= 4.0</a:t>
            </a:r>
          </a:p>
          <a:p>
            <a:r>
              <a:rPr lang="en-US" sz="1700" dirty="0" smtClean="0">
                <a:solidFill>
                  <a:srgbClr val="3F7F5F"/>
                </a:solidFill>
                <a:latin typeface="Monaco"/>
              </a:rPr>
              <a:t>// post: a letter grade or a sad face if the </a:t>
            </a:r>
            <a:r>
              <a:rPr lang="en-US" sz="1700" dirty="0" err="1" smtClean="0">
                <a:solidFill>
                  <a:srgbClr val="3F7F5F"/>
                </a:solidFill>
                <a:latin typeface="Monaco"/>
              </a:rPr>
              <a:t>gpa</a:t>
            </a:r>
            <a:r>
              <a:rPr lang="en-US" sz="1700" dirty="0" smtClean="0">
                <a:solidFill>
                  <a:srgbClr val="3F7F5F"/>
                </a:solidFill>
                <a:latin typeface="Monaco"/>
              </a:rPr>
              <a:t> is...</a:t>
            </a:r>
          </a:p>
          <a:p>
            <a:r>
              <a:rPr lang="en-US" sz="1700" dirty="0" smtClean="0">
                <a:solidFill>
                  <a:srgbClr val="3F7F5F"/>
                </a:solidFill>
                <a:latin typeface="Monaco"/>
              </a:rPr>
              <a:t>//       </a:t>
            </a:r>
            <a:r>
              <a:rPr lang="en-US" sz="1700" u="sng" dirty="0" smtClean="0">
                <a:solidFill>
                  <a:srgbClr val="3F7F5F"/>
                </a:solidFill>
                <a:latin typeface="Monaco"/>
              </a:rPr>
              <a:t>less than ideal.</a:t>
            </a:r>
          </a:p>
          <a:p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public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static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String </a:t>
            </a:r>
            <a:r>
              <a:rPr lang="en-US" sz="1700" b="1" dirty="0" err="1" smtClean="0">
                <a:solidFill>
                  <a:srgbClr val="000000"/>
                </a:solidFill>
                <a:latin typeface="Monaco"/>
              </a:rPr>
              <a:t>gpaToGrade(</a:t>
            </a:r>
            <a:r>
              <a:rPr lang="en-US" sz="1700" b="1" dirty="0" err="1" smtClean="0">
                <a:solidFill>
                  <a:srgbClr val="7F0055"/>
                </a:solidFill>
                <a:latin typeface="Monaco"/>
              </a:rPr>
              <a:t>double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700" b="1" dirty="0" err="1" smtClean="0">
                <a:solidFill>
                  <a:srgbClr val="000000"/>
                </a:solidFill>
                <a:latin typeface="Monaco"/>
              </a:rPr>
              <a:t>gpa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) {</a:t>
            </a:r>
          </a:p>
          <a:p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  if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(</a:t>
            </a:r>
            <a:r>
              <a:rPr lang="en-US" sz="1700" b="1" dirty="0" err="1" smtClean="0">
                <a:solidFill>
                  <a:srgbClr val="000000"/>
                </a:solidFill>
                <a:latin typeface="Monaco"/>
              </a:rPr>
              <a:t>gpa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&lt; 0 || </a:t>
            </a:r>
            <a:r>
              <a:rPr lang="en-US" sz="1700" b="1" dirty="0" err="1" smtClean="0">
                <a:solidFill>
                  <a:srgbClr val="000000"/>
                </a:solidFill>
                <a:latin typeface="Monaco"/>
              </a:rPr>
              <a:t>gpa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&gt; 4.0) {</a:t>
            </a:r>
          </a:p>
          <a:p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    throw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new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700" b="1" dirty="0" err="1" smtClean="0">
                <a:solidFill>
                  <a:srgbClr val="000000"/>
                </a:solidFill>
                <a:latin typeface="Monaco"/>
              </a:rPr>
              <a:t>IllegalArgumentException(</a:t>
            </a:r>
            <a:r>
              <a:rPr lang="en-US" sz="1700" b="1" dirty="0" err="1" smtClean="0">
                <a:solidFill>
                  <a:srgbClr val="2A00FF"/>
                </a:solidFill>
                <a:latin typeface="Monaco"/>
              </a:rPr>
              <a:t>"GPA</a:t>
            </a:r>
            <a:r>
              <a:rPr lang="en-US" sz="1700" b="1" dirty="0" smtClean="0">
                <a:solidFill>
                  <a:srgbClr val="2A00FF"/>
                </a:solidFill>
                <a:latin typeface="Monaco"/>
              </a:rPr>
              <a:t> out of range"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);</a:t>
            </a:r>
          </a:p>
          <a:p>
            <a:r>
              <a:rPr lang="en-US" sz="1700" dirty="0" smtClean="0">
                <a:solidFill>
                  <a:srgbClr val="000000"/>
                </a:solidFill>
                <a:latin typeface="Monaco"/>
              </a:rPr>
              <a:t>  }</a:t>
            </a:r>
          </a:p>
          <a:p>
            <a:r>
              <a:rPr lang="en-US" sz="1700" dirty="0" smtClean="0">
                <a:solidFill>
                  <a:srgbClr val="3F7F5F"/>
                </a:solidFill>
                <a:latin typeface="Monaco"/>
              </a:rPr>
              <a:t>  // ...</a:t>
            </a:r>
            <a:endParaRPr lang="en-US" sz="1700" dirty="0" smtClean="0">
              <a:solidFill>
                <a:srgbClr val="000000"/>
              </a:solidFill>
              <a:latin typeface="Monaco"/>
            </a:endParaRPr>
          </a:p>
          <a:p>
            <a:r>
              <a:rPr lang="en-US" sz="1700" dirty="0" smtClean="0">
                <a:solidFill>
                  <a:srgbClr val="000000"/>
                </a:solidFill>
                <a:latin typeface="Monaco"/>
              </a:rPr>
              <a:t>}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1828800" y="5410200"/>
            <a:ext cx="4495800" cy="838200"/>
          </a:xfrm>
          <a:prstGeom prst="wedgeRoundRectCallout">
            <a:avLst>
              <a:gd name="adj1" fmla="val -19572"/>
              <a:gd name="adj2" fmla="val -6877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Raises an error like we’ve seen with out-of-bounds </a:t>
            </a:r>
            <a:r>
              <a:rPr lang="en-US" sz="2600" dirty="0" err="1" smtClean="0"/>
              <a:t>charAt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Throwing an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581400"/>
            <a:ext cx="6934200" cy="381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>
                <a:solidFill>
                  <a:srgbClr val="7F0055"/>
                </a:solidFill>
                <a:highlight>
                  <a:srgbClr val="E8F2FE"/>
                </a:highlight>
                <a:latin typeface="Monaco"/>
              </a:rPr>
              <a:t>throw</a:t>
            </a:r>
            <a:r>
              <a:rPr lang="en-US" sz="1600" b="1" dirty="0" smtClean="0">
                <a:solidFill>
                  <a:srgbClr val="000000"/>
                </a:solidFill>
                <a:highlight>
                  <a:srgbClr val="E8F2FE"/>
                </a:highlight>
                <a:latin typeface="Monaco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highlight>
                  <a:srgbClr val="E8F2FE"/>
                </a:highlight>
                <a:latin typeface="Monaco"/>
              </a:rPr>
              <a:t>new</a:t>
            </a:r>
            <a:r>
              <a:rPr lang="en-US" sz="1600" b="1" dirty="0" smtClean="0">
                <a:solidFill>
                  <a:srgbClr val="000000"/>
                </a:solidFill>
                <a:highlight>
                  <a:srgbClr val="E8F2FE"/>
                </a:highlight>
                <a:latin typeface="Monaco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highlight>
                  <a:srgbClr val="E8F2FE"/>
                </a:highlight>
                <a:latin typeface="Monaco"/>
              </a:rPr>
              <a:t>IllegalArgumentException(</a:t>
            </a:r>
            <a:r>
              <a:rPr lang="en-US" sz="1600" b="1" dirty="0" err="1" smtClean="0">
                <a:solidFill>
                  <a:srgbClr val="2A00FF"/>
                </a:solidFill>
                <a:highlight>
                  <a:srgbClr val="E8F2FE"/>
                </a:highlight>
                <a:latin typeface="Monaco"/>
              </a:rPr>
              <a:t>"GPA</a:t>
            </a:r>
            <a:r>
              <a:rPr lang="en-US" sz="1600" b="1" dirty="0" smtClean="0">
                <a:solidFill>
                  <a:srgbClr val="2A00FF"/>
                </a:solidFill>
                <a:highlight>
                  <a:srgbClr val="E8F2FE"/>
                </a:highlight>
                <a:latin typeface="Monaco"/>
              </a:rPr>
              <a:t> out of range"</a:t>
            </a:r>
            <a:r>
              <a:rPr lang="en-US" sz="1600" b="1" dirty="0" smtClean="0">
                <a:solidFill>
                  <a:srgbClr val="000000"/>
                </a:solidFill>
                <a:highlight>
                  <a:srgbClr val="E8F2FE"/>
                </a:highlight>
                <a:latin typeface="Monaco"/>
              </a:rPr>
              <a:t>);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4191000"/>
            <a:ext cx="4800600" cy="1066800"/>
          </a:xfrm>
          <a:prstGeom prst="wedgeRoundRectCallout">
            <a:avLst>
              <a:gd name="adj1" fmla="val -20180"/>
              <a:gd name="adj2" fmla="val -6664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“new …” creates a new object of type </a:t>
            </a:r>
            <a:r>
              <a:rPr lang="en-US" sz="2600" dirty="0" err="1" smtClean="0"/>
              <a:t>IllegalArgumentException</a:t>
            </a:r>
            <a:r>
              <a:rPr lang="en-US" sz="2600" dirty="0" smtClean="0"/>
              <a:t>.  </a:t>
            </a:r>
            <a:endParaRPr lang="en-US" sz="26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457200" y="1676400"/>
            <a:ext cx="4572000" cy="1600200"/>
          </a:xfrm>
          <a:prstGeom prst="wedgeRoundRectCallout">
            <a:avLst>
              <a:gd name="adj1" fmla="val -32937"/>
              <a:gd name="adj2" fmla="val 6459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throw </a:t>
            </a:r>
            <a:r>
              <a:rPr lang="en-US" sz="2600" i="1" dirty="0" smtClean="0"/>
              <a:t>raises the exception</a:t>
            </a:r>
            <a:r>
              <a:rPr lang="en-US" sz="2600" dirty="0" smtClean="0"/>
              <a:t>, immediately exiting successive methods until the entire program is aborted.</a:t>
            </a:r>
            <a:endParaRPr lang="en-US" sz="26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5638800" y="1600200"/>
            <a:ext cx="2362200" cy="1676400"/>
          </a:xfrm>
          <a:prstGeom prst="wedgeRoundRectCallout">
            <a:avLst>
              <a:gd name="adj1" fmla="val 22065"/>
              <a:gd name="adj2" fmla="val 6807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An informative message to be printed by the Exception</a:t>
            </a:r>
            <a:endParaRPr lang="en-US" sz="2600" dirty="0"/>
          </a:p>
        </p:txBody>
      </p:sp>
      <p:sp>
        <p:nvSpPr>
          <p:cNvPr id="10" name="TextBox 9"/>
          <p:cNvSpPr txBox="1"/>
          <p:nvPr/>
        </p:nvSpPr>
        <p:spPr>
          <a:xfrm>
            <a:off x="5943600" y="5029200"/>
            <a:ext cx="27432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We’ll learn how to </a:t>
            </a:r>
            <a:r>
              <a:rPr lang="en-US" i="1" dirty="0" smtClean="0"/>
              <a:t>catch</a:t>
            </a:r>
            <a:r>
              <a:rPr lang="en-US" dirty="0" smtClean="0"/>
              <a:t> exceptions and author our own later in the course.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in a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5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Both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E8F2FE"/>
                </a:highlight>
                <a:latin typeface="Monaco"/>
              </a:rPr>
              <a:t>throw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7F0055"/>
                </a:solidFill>
                <a:highlight>
                  <a:srgbClr val="D4D4D4"/>
                </a:highlight>
                <a:latin typeface="Monaco"/>
              </a:rPr>
              <a:t>return</a:t>
            </a:r>
            <a:r>
              <a:rPr lang="en-US" sz="2800" dirty="0" smtClean="0"/>
              <a:t> allow us to exit a method prematurely.</a:t>
            </a:r>
          </a:p>
          <a:p>
            <a:pPr lvl="1"/>
            <a:r>
              <a:rPr lang="en-US" b="1" dirty="0" smtClean="0">
                <a:solidFill>
                  <a:srgbClr val="7F0055"/>
                </a:solidFill>
                <a:highlight>
                  <a:srgbClr val="E8F2FE"/>
                </a:highlight>
                <a:latin typeface="Monaco"/>
              </a:rPr>
              <a:t>throw</a:t>
            </a:r>
            <a:r>
              <a:rPr lang="en-US" dirty="0" smtClean="0"/>
              <a:t>: with an error</a:t>
            </a:r>
          </a:p>
          <a:p>
            <a:pPr lvl="1"/>
            <a:r>
              <a:rPr lang="en-US" b="1" dirty="0" smtClean="0">
                <a:solidFill>
                  <a:srgbClr val="7F0055"/>
                </a:solidFill>
                <a:highlight>
                  <a:srgbClr val="D4D4D4"/>
                </a:highlight>
                <a:latin typeface="Monaco"/>
              </a:rPr>
              <a:t>return</a:t>
            </a:r>
            <a:r>
              <a:rPr lang="en-US" dirty="0" smtClean="0"/>
              <a:t>: with a value</a:t>
            </a:r>
          </a:p>
          <a:p>
            <a:r>
              <a:rPr lang="en-US" sz="2800" dirty="0" smtClean="0"/>
              <a:t>Aside: we can return from methods that don’t return values to immediately stop execution.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4572000"/>
            <a:ext cx="8153400" cy="17543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Monaco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Monaco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Monaco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printIfPositive(</a:t>
            </a:r>
            <a:r>
              <a:rPr lang="en-US" b="1" dirty="0" err="1" smtClean="0">
                <a:solidFill>
                  <a:srgbClr val="7F0055"/>
                </a:solidFill>
                <a:latin typeface="Monaco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x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Monaco"/>
              </a:rPr>
              <a:t>  if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x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&lt; 0)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Monaco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Monaco"/>
              </a:rPr>
              <a:t>  }</a:t>
            </a:r>
          </a:p>
          <a:p>
            <a:r>
              <a:rPr lang="en-US" dirty="0" smtClean="0">
                <a:solidFill>
                  <a:srgbClr val="000000"/>
                </a:solidFill>
                <a:latin typeface="Monaco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Monaco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Monaco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Monaco"/>
              </a:rPr>
              <a:t>.println(x</a:t>
            </a:r>
            <a:r>
              <a:rPr lang="en-US" i="1" dirty="0" smtClean="0">
                <a:solidFill>
                  <a:srgbClr val="000000"/>
                </a:solidFill>
                <a:latin typeface="Monaco"/>
              </a:rPr>
              <a:t> + </a:t>
            </a:r>
            <a:r>
              <a:rPr lang="en-US" i="1" dirty="0" smtClean="0">
                <a:solidFill>
                  <a:srgbClr val="2A00FF"/>
                </a:solidFill>
                <a:latin typeface="Monaco"/>
              </a:rPr>
              <a:t>" is positive!"</a:t>
            </a:r>
            <a:r>
              <a:rPr lang="en-US" i="1" dirty="0" smtClean="0">
                <a:solidFill>
                  <a:srgbClr val="000000"/>
                </a:solidFill>
                <a:latin typeface="Monaco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Monaco"/>
              </a:rPr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Authoring Helper Methods</a:t>
            </a:r>
          </a:p>
          <a:p>
            <a:pPr lvl="1"/>
            <a:r>
              <a:rPr lang="en-US" dirty="0" smtClean="0"/>
              <a:t>Pre- and post-conditions</a:t>
            </a:r>
          </a:p>
          <a:p>
            <a:pPr lvl="1"/>
            <a:r>
              <a:rPr lang="en-US" dirty="0" smtClean="0"/>
              <a:t>Exceptions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System.out.printf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An alternative to </a:t>
            </a:r>
            <a:r>
              <a:rPr lang="en-US" dirty="0" err="1" smtClean="0"/>
              <a:t>println</a:t>
            </a:r>
            <a:r>
              <a:rPr lang="en-US" dirty="0" smtClean="0"/>
              <a:t>/print that lets you </a:t>
            </a:r>
            <a:r>
              <a:rPr lang="en-US" i="1" dirty="0" smtClean="0"/>
              <a:t>format</a:t>
            </a:r>
            <a:r>
              <a:rPr lang="en-US" dirty="0" smtClean="0"/>
              <a:t> the output.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581400"/>
            <a:ext cx="82296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.printf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"Example of </a:t>
            </a:r>
            <a:r>
              <a:rPr lang="en-US" i="1" dirty="0" err="1" smtClean="0">
                <a:solidFill>
                  <a:srgbClr val="2A00FF"/>
                </a:solidFill>
                <a:latin typeface="Consolas"/>
              </a:rPr>
              <a:t>printf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: %d %.2f %s"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              12, 1.241, </a:t>
            </a:r>
            <a:r>
              <a:rPr lang="en-US" i="1" dirty="0" smtClean="0">
                <a:solidFill>
                  <a:srgbClr val="2A00FF"/>
                </a:solidFill>
                <a:latin typeface="Consolas"/>
              </a:rPr>
              <a:t>"Chowder"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Example of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printf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: 12 1.24 Chowder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876800" y="2590800"/>
            <a:ext cx="1981200" cy="9144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</a:t>
            </a:r>
            <a:r>
              <a:rPr lang="en-US" i="1" dirty="0" smtClean="0"/>
              <a:t>format </a:t>
            </a:r>
            <a:r>
              <a:rPr lang="en-US" i="1" dirty="0" err="1" smtClean="0"/>
              <a:t>specifier</a:t>
            </a:r>
            <a:r>
              <a:rPr lang="en-US" dirty="0" smtClean="0"/>
              <a:t>.  A placeholder for a thing to print.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943600" y="4267200"/>
            <a:ext cx="2514600" cy="762000"/>
          </a:xfrm>
          <a:prstGeom prst="wedgeRectCallout">
            <a:avLst>
              <a:gd name="adj1" fmla="val -33730"/>
              <a:gd name="adj2" fmla="val -832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Specifiers</a:t>
            </a:r>
            <a:r>
              <a:rPr lang="en-US" dirty="0" smtClean="0"/>
              <a:t> have the form:</a:t>
            </a:r>
          </a:p>
          <a:p>
            <a:pPr algn="ctr"/>
            <a:r>
              <a:rPr lang="en-US" dirty="0" smtClean="0"/>
              <a:t>%&lt;formatting&gt;&lt;type&gt;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2209800" y="5029200"/>
            <a:ext cx="3200400" cy="838200"/>
          </a:xfrm>
          <a:prstGeom prst="wedgeRectCallout">
            <a:avLst>
              <a:gd name="adj1" fmla="val 7947"/>
              <a:gd name="adj2" fmla="val -1118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 to provide one argument per format </a:t>
            </a:r>
            <a:r>
              <a:rPr lang="en-US" dirty="0" err="1" smtClean="0"/>
              <a:t>specifier</a:t>
            </a:r>
            <a:r>
              <a:rPr lang="en-US" dirty="0" smtClean="0"/>
              <a:t>.  They are consumed in-order.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5410200"/>
            <a:ext cx="25908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See p. 260 of the book for more information about format </a:t>
            </a:r>
            <a:r>
              <a:rPr lang="en-US" dirty="0" err="1" smtClean="0"/>
              <a:t>specifiers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Helper Methods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A9574-CC7A-4DE5-8D6D-D9230492D074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See PalindromeChecker.java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2209798"/>
          </a:xfrm>
        </p:spPr>
        <p:txBody>
          <a:bodyPr/>
          <a:lstStyle/>
          <a:p>
            <a:r>
              <a:rPr lang="en-US" dirty="0" smtClean="0"/>
              <a:t>Problem: write a program that reads in a String from the user, checks to see if that String is a palindrome, and informs the user of the results of the check.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962400"/>
            <a:ext cx="8229600" cy="16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Example output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&gt; Enter a string to check: </a:t>
            </a:r>
          </a:p>
          <a:p>
            <a:r>
              <a:rPr lang="en-US" dirty="0" smtClean="0">
                <a:solidFill>
                  <a:srgbClr val="00C87D"/>
                </a:solidFill>
                <a:latin typeface="Consolas"/>
              </a:rPr>
              <a:t>&gt; </a:t>
            </a:r>
            <a:r>
              <a:rPr lang="en-US" dirty="0" err="1" smtClean="0">
                <a:solidFill>
                  <a:srgbClr val="00C87D"/>
                </a:solidFill>
                <a:latin typeface="Consolas"/>
              </a:rPr>
              <a:t>abba</a:t>
            </a:r>
            <a:endParaRPr lang="en-US" dirty="0" smtClean="0">
              <a:solidFill>
                <a:srgbClr val="00C87D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&gt; The reverse of the line is: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abba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&gt; The line is a palindrome!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Try some example inputs to get a feel for the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with a skeleton of the solution.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Decompose the problem into sub-problems.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helper methods to solve the sub-problems.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those helper methods to solve your main problem.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66222" y="362887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2971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300" b="1" dirty="0" smtClean="0">
                <a:solidFill>
                  <a:srgbClr val="7F0055"/>
                </a:solidFill>
                <a:latin typeface="Monaco"/>
              </a:rPr>
              <a:t>public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2300" b="1" dirty="0" smtClean="0">
                <a:solidFill>
                  <a:srgbClr val="7F0055"/>
                </a:solidFill>
                <a:latin typeface="Monaco"/>
              </a:rPr>
              <a:t>static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 String </a:t>
            </a:r>
            <a:r>
              <a:rPr lang="en-US" sz="2300" b="1" dirty="0" err="1" smtClean="0">
                <a:solidFill>
                  <a:srgbClr val="000000"/>
                </a:solidFill>
                <a:latin typeface="Monaco"/>
              </a:rPr>
              <a:t>reverse(String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2300" b="1" dirty="0" err="1" smtClean="0">
                <a:solidFill>
                  <a:srgbClr val="000000"/>
                </a:solidFill>
                <a:latin typeface="Monaco"/>
              </a:rPr>
              <a:t>s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) {</a:t>
            </a:r>
          </a:p>
          <a:p>
            <a:pPr>
              <a:buNone/>
            </a:pPr>
            <a:r>
              <a:rPr lang="en-US" sz="2300" dirty="0" smtClean="0">
                <a:solidFill>
                  <a:srgbClr val="000000"/>
                </a:solidFill>
                <a:latin typeface="Monaco"/>
              </a:rPr>
              <a:t>  String ret = </a:t>
            </a:r>
            <a:r>
              <a:rPr lang="en-US" sz="2300" dirty="0" smtClean="0">
                <a:solidFill>
                  <a:srgbClr val="2A00FF"/>
                </a:solidFill>
                <a:latin typeface="Monaco"/>
              </a:rPr>
              <a:t>""</a:t>
            </a:r>
            <a:r>
              <a:rPr lang="en-US" sz="2300" dirty="0" smtClean="0">
                <a:solidFill>
                  <a:srgbClr val="000000"/>
                </a:solidFill>
                <a:latin typeface="Monaco"/>
              </a:rPr>
              <a:t>;</a:t>
            </a:r>
          </a:p>
          <a:p>
            <a:pPr>
              <a:buNone/>
            </a:pPr>
            <a:r>
              <a:rPr lang="en-US" sz="2300" b="1" dirty="0" smtClean="0">
                <a:solidFill>
                  <a:srgbClr val="7F0055"/>
                </a:solidFill>
                <a:latin typeface="Monaco"/>
              </a:rPr>
              <a:t>  for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 (</a:t>
            </a:r>
            <a:r>
              <a:rPr lang="en-US" sz="2300" b="1" dirty="0" err="1" smtClean="0">
                <a:solidFill>
                  <a:srgbClr val="7F0055"/>
                </a:solidFill>
                <a:latin typeface="Monaco"/>
              </a:rPr>
              <a:t>int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2300" b="1" dirty="0" err="1" smtClean="0">
                <a:solidFill>
                  <a:srgbClr val="000000"/>
                </a:solidFill>
                <a:latin typeface="Monaco"/>
              </a:rPr>
              <a:t>i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 = 0; </a:t>
            </a:r>
            <a:r>
              <a:rPr lang="en-US" sz="2300" b="1" dirty="0" err="1" smtClean="0">
                <a:solidFill>
                  <a:srgbClr val="000000"/>
                </a:solidFill>
                <a:latin typeface="Monaco"/>
              </a:rPr>
              <a:t>i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 &lt; </a:t>
            </a:r>
            <a:r>
              <a:rPr lang="en-US" sz="2300" b="1" dirty="0" err="1" smtClean="0">
                <a:solidFill>
                  <a:srgbClr val="000000"/>
                </a:solidFill>
                <a:latin typeface="Monaco"/>
              </a:rPr>
              <a:t>s.length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(); </a:t>
            </a:r>
            <a:r>
              <a:rPr lang="en-US" sz="2300" b="1" dirty="0" err="1" smtClean="0">
                <a:solidFill>
                  <a:srgbClr val="000000"/>
                </a:solidFill>
                <a:latin typeface="Monaco"/>
              </a:rPr>
              <a:t>i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++) {</a:t>
            </a:r>
          </a:p>
          <a:p>
            <a:pPr>
              <a:buNone/>
            </a:pPr>
            <a:r>
              <a:rPr lang="en-US" sz="2300" dirty="0" smtClean="0">
                <a:solidFill>
                  <a:srgbClr val="000000"/>
                </a:solidFill>
                <a:latin typeface="Monaco"/>
              </a:rPr>
              <a:t>    ret = </a:t>
            </a:r>
            <a:r>
              <a:rPr lang="en-US" sz="2300" dirty="0" err="1" smtClean="0">
                <a:solidFill>
                  <a:srgbClr val="000000"/>
                </a:solidFill>
                <a:latin typeface="Monaco"/>
              </a:rPr>
              <a:t>s.charAt(i</a:t>
            </a:r>
            <a:r>
              <a:rPr lang="en-US" sz="2300" dirty="0" smtClean="0">
                <a:solidFill>
                  <a:srgbClr val="000000"/>
                </a:solidFill>
                <a:latin typeface="Monaco"/>
              </a:rPr>
              <a:t>) + ret;</a:t>
            </a:r>
          </a:p>
          <a:p>
            <a:pPr>
              <a:buNone/>
            </a:pPr>
            <a:r>
              <a:rPr lang="en-US" sz="2300" dirty="0" smtClean="0">
                <a:solidFill>
                  <a:srgbClr val="000000"/>
                </a:solidFill>
                <a:latin typeface="Monaco"/>
              </a:rPr>
              <a:t>  }</a:t>
            </a:r>
          </a:p>
          <a:p>
            <a:pPr>
              <a:buNone/>
            </a:pPr>
            <a:r>
              <a:rPr lang="en-US" sz="2300" b="1" dirty="0" smtClean="0">
                <a:solidFill>
                  <a:srgbClr val="7F0055"/>
                </a:solidFill>
                <a:latin typeface="Monaco"/>
              </a:rPr>
              <a:t>  return</a:t>
            </a:r>
            <a:r>
              <a:rPr lang="en-US" sz="2300" b="1" dirty="0" smtClean="0">
                <a:solidFill>
                  <a:srgbClr val="000000"/>
                </a:solidFill>
                <a:latin typeface="Monaco"/>
              </a:rPr>
              <a:t> ret;</a:t>
            </a:r>
          </a:p>
          <a:p>
            <a:pPr>
              <a:buNone/>
            </a:pPr>
            <a:r>
              <a:rPr lang="en-US" sz="2300" dirty="0" smtClean="0">
                <a:solidFill>
                  <a:srgbClr val="000000"/>
                </a:solidFill>
                <a:latin typeface="Monaco"/>
              </a:rPr>
              <a:t>}</a:t>
            </a:r>
            <a:endParaRPr lang="en-US" sz="2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7526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Critical pieces of code that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the work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Lucida Grande"/>
              <a:buChar char="−"/>
            </a:pPr>
            <a:r>
              <a:rPr lang="en-US" sz="3200" dirty="0" smtClean="0"/>
              <a:t>Decomposition allows us to </a:t>
            </a:r>
            <a:r>
              <a:rPr lang="en-US" sz="3200" i="1" dirty="0" smtClean="0"/>
              <a:t>identify these methods</a:t>
            </a:r>
            <a:r>
              <a:rPr lang="en-US" sz="3200" dirty="0" smtClean="0"/>
              <a:t> and focus our time on getting them right.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Restrictions on Method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2999"/>
          </a:xfrm>
        </p:spPr>
        <p:txBody>
          <a:bodyPr/>
          <a:lstStyle/>
          <a:p>
            <a:r>
              <a:rPr lang="en-US" dirty="0" smtClean="0"/>
              <a:t>Like user input, sometimes we wish to limit what we can pass into a method.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743200"/>
            <a:ext cx="8229600" cy="3429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public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static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String </a:t>
            </a:r>
            <a:r>
              <a:rPr lang="en-US" sz="1700" b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gpaToGrade(</a:t>
            </a:r>
            <a:r>
              <a:rPr lang="en-US" sz="1700" b="1" dirty="0" err="1" smtClean="0">
                <a:solidFill>
                  <a:srgbClr val="7F0055"/>
                </a:solidFill>
                <a:highlight>
                  <a:srgbClr val="D4D4D4"/>
                </a:highlight>
                <a:latin typeface="Monaco"/>
              </a:rPr>
              <a:t>double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</a:t>
            </a:r>
            <a:r>
              <a:rPr lang="en-US" sz="1700" b="1" dirty="0" err="1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gpa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) {</a:t>
            </a:r>
          </a:p>
          <a:p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  if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(</a:t>
            </a:r>
            <a:r>
              <a:rPr lang="en-US" sz="1700" b="1" dirty="0" err="1" smtClean="0">
                <a:solidFill>
                  <a:srgbClr val="000000"/>
                </a:solidFill>
                <a:latin typeface="Monaco"/>
              </a:rPr>
              <a:t>gpa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&gt; 3.3) {</a:t>
            </a:r>
          </a:p>
          <a:p>
            <a:r>
              <a:rPr lang="en-US" sz="1700" b="1" dirty="0" smtClean="0">
                <a:solidFill>
                  <a:srgbClr val="7F0055"/>
                </a:solidFill>
                <a:highlight>
                  <a:srgbClr val="D4D4D4"/>
                </a:highlight>
                <a:latin typeface="Monaco"/>
              </a:rPr>
              <a:t>    return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</a:t>
            </a:r>
            <a:r>
              <a:rPr lang="en-US" sz="1700" b="1" dirty="0" smtClean="0">
                <a:solidFill>
                  <a:srgbClr val="2A00FF"/>
                </a:solidFill>
                <a:highlight>
                  <a:srgbClr val="D4D4D4"/>
                </a:highlight>
                <a:latin typeface="Monaco"/>
              </a:rPr>
              <a:t>"A"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;</a:t>
            </a:r>
          </a:p>
          <a:p>
            <a:r>
              <a:rPr lang="en-US" sz="1700" dirty="0" smtClean="0">
                <a:solidFill>
                  <a:srgbClr val="000000"/>
                </a:solidFill>
                <a:latin typeface="Monaco"/>
              </a:rPr>
              <a:t>  }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else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if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(</a:t>
            </a:r>
            <a:r>
              <a:rPr lang="en-US" sz="1700" b="1" dirty="0" err="1" smtClean="0">
                <a:solidFill>
                  <a:srgbClr val="000000"/>
                </a:solidFill>
                <a:latin typeface="Monaco"/>
              </a:rPr>
              <a:t>gpa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&gt; 2.5) {</a:t>
            </a:r>
          </a:p>
          <a:p>
            <a:r>
              <a:rPr lang="en-US" sz="1700" b="1" dirty="0" smtClean="0">
                <a:solidFill>
                  <a:srgbClr val="7F0055"/>
                </a:solidFill>
                <a:highlight>
                  <a:srgbClr val="D4D4D4"/>
                </a:highlight>
                <a:latin typeface="Monaco"/>
              </a:rPr>
              <a:t>    return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</a:t>
            </a:r>
            <a:r>
              <a:rPr lang="en-US" sz="1700" b="1" dirty="0" smtClean="0">
                <a:solidFill>
                  <a:srgbClr val="2A00FF"/>
                </a:solidFill>
                <a:highlight>
                  <a:srgbClr val="D4D4D4"/>
                </a:highlight>
                <a:latin typeface="Monaco"/>
              </a:rPr>
              <a:t>"B"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;</a:t>
            </a:r>
          </a:p>
          <a:p>
            <a:r>
              <a:rPr lang="en-US" sz="1700" dirty="0" smtClean="0">
                <a:solidFill>
                  <a:srgbClr val="000000"/>
                </a:solidFill>
                <a:latin typeface="Monaco"/>
              </a:rPr>
              <a:t>  }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else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if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(</a:t>
            </a:r>
            <a:r>
              <a:rPr lang="en-US" sz="1700" b="1" dirty="0" err="1" smtClean="0">
                <a:solidFill>
                  <a:srgbClr val="000000"/>
                </a:solidFill>
                <a:latin typeface="Monaco"/>
              </a:rPr>
              <a:t>gpa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&gt; 1.7) {</a:t>
            </a:r>
          </a:p>
          <a:p>
            <a:r>
              <a:rPr lang="en-US" sz="1700" b="1" dirty="0" smtClean="0">
                <a:solidFill>
                  <a:srgbClr val="7F0055"/>
                </a:solidFill>
                <a:highlight>
                  <a:srgbClr val="D4D4D4"/>
                </a:highlight>
                <a:latin typeface="Monaco"/>
              </a:rPr>
              <a:t>    return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</a:t>
            </a:r>
            <a:r>
              <a:rPr lang="en-US" sz="1700" b="1" dirty="0" smtClean="0">
                <a:solidFill>
                  <a:srgbClr val="2A00FF"/>
                </a:solidFill>
                <a:highlight>
                  <a:srgbClr val="D4D4D4"/>
                </a:highlight>
                <a:latin typeface="Monaco"/>
              </a:rPr>
              <a:t>"C"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;</a:t>
            </a:r>
          </a:p>
          <a:p>
            <a:r>
              <a:rPr lang="en-US" sz="1700" dirty="0" smtClean="0">
                <a:solidFill>
                  <a:srgbClr val="000000"/>
                </a:solidFill>
                <a:latin typeface="Monaco"/>
              </a:rPr>
              <a:t>  }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else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if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(</a:t>
            </a:r>
            <a:r>
              <a:rPr lang="en-US" sz="1700" b="1" dirty="0" err="1" smtClean="0">
                <a:solidFill>
                  <a:srgbClr val="000000"/>
                </a:solidFill>
                <a:latin typeface="Monaco"/>
              </a:rPr>
              <a:t>gpa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&gt; 0.7) {</a:t>
            </a:r>
          </a:p>
          <a:p>
            <a:r>
              <a:rPr lang="en-US" sz="1700" b="1" dirty="0" smtClean="0">
                <a:solidFill>
                  <a:srgbClr val="7F0055"/>
                </a:solidFill>
                <a:highlight>
                  <a:srgbClr val="D4D4D4"/>
                </a:highlight>
                <a:latin typeface="Monaco"/>
              </a:rPr>
              <a:t>    return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</a:t>
            </a:r>
            <a:r>
              <a:rPr lang="en-US" sz="1700" b="1" dirty="0" smtClean="0">
                <a:solidFill>
                  <a:srgbClr val="2A00FF"/>
                </a:solidFill>
                <a:highlight>
                  <a:srgbClr val="D4D4D4"/>
                </a:highlight>
                <a:latin typeface="Monaco"/>
              </a:rPr>
              <a:t>"D"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;</a:t>
            </a:r>
          </a:p>
          <a:p>
            <a:r>
              <a:rPr lang="en-US" sz="1700" dirty="0" smtClean="0">
                <a:solidFill>
                  <a:srgbClr val="000000"/>
                </a:solidFill>
                <a:latin typeface="Monaco"/>
              </a:rPr>
              <a:t>  } </a:t>
            </a:r>
            <a:r>
              <a:rPr lang="en-US" sz="1700" b="1" dirty="0" smtClean="0">
                <a:solidFill>
                  <a:srgbClr val="7F0055"/>
                </a:solidFill>
                <a:latin typeface="Monaco"/>
              </a:rPr>
              <a:t>else</a:t>
            </a:r>
            <a:r>
              <a:rPr lang="en-US" sz="1700" b="1" dirty="0" smtClean="0">
                <a:solidFill>
                  <a:srgbClr val="000000"/>
                </a:solidFill>
                <a:latin typeface="Monaco"/>
              </a:rPr>
              <a:t> {</a:t>
            </a:r>
          </a:p>
          <a:p>
            <a:r>
              <a:rPr lang="en-US" sz="1700" b="1" dirty="0" smtClean="0">
                <a:solidFill>
                  <a:srgbClr val="7F0055"/>
                </a:solidFill>
                <a:highlight>
                  <a:srgbClr val="D4D4D4"/>
                </a:highlight>
                <a:latin typeface="Monaco"/>
              </a:rPr>
              <a:t>    return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 </a:t>
            </a:r>
            <a:r>
              <a:rPr lang="en-US" sz="1700" b="1" dirty="0" smtClean="0">
                <a:solidFill>
                  <a:srgbClr val="2A00FF"/>
                </a:solidFill>
                <a:highlight>
                  <a:srgbClr val="D4D4D4"/>
                </a:highlight>
                <a:latin typeface="Monaco"/>
              </a:rPr>
              <a:t>"=("</a:t>
            </a:r>
            <a:r>
              <a:rPr lang="en-US" sz="1700" b="1" dirty="0" smtClean="0">
                <a:solidFill>
                  <a:srgbClr val="000000"/>
                </a:solidFill>
                <a:highlight>
                  <a:srgbClr val="D4D4D4"/>
                </a:highlight>
                <a:latin typeface="Monaco"/>
              </a:rPr>
              <a:t>;</a:t>
            </a:r>
          </a:p>
          <a:p>
            <a:r>
              <a:rPr lang="en-US" sz="1700" dirty="0" smtClean="0">
                <a:solidFill>
                  <a:srgbClr val="000000"/>
                </a:solidFill>
                <a:latin typeface="Monaco"/>
              </a:rPr>
              <a:t>  }</a:t>
            </a:r>
          </a:p>
          <a:p>
            <a:r>
              <a:rPr lang="en-US" sz="1700" dirty="0" smtClean="0">
                <a:solidFill>
                  <a:srgbClr val="000000"/>
                </a:solidFill>
                <a:latin typeface="Monaco"/>
              </a:rPr>
              <a:t>}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267200" y="3352800"/>
            <a:ext cx="3886200" cy="1447800"/>
          </a:xfrm>
          <a:prstGeom prst="wedgeRoundRectCallout">
            <a:avLst>
              <a:gd name="adj1" fmla="val -16325"/>
              <a:gd name="adj2" fmla="val -6354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GPA should be non-negative and less than 4.0</a:t>
            </a:r>
            <a:endParaRPr lang="en-US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 and Post-Conditions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285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Pre- and post-conditions formalize these restrictions.</a:t>
            </a:r>
          </a:p>
          <a:p>
            <a:pPr lvl="1"/>
            <a:r>
              <a:rPr lang="en-US" i="1" dirty="0" smtClean="0"/>
              <a:t>Pre-condition</a:t>
            </a:r>
            <a:r>
              <a:rPr lang="en-US" dirty="0" smtClean="0"/>
              <a:t>: a requirement on the parameters that must be true for the method to work correctly.</a:t>
            </a:r>
          </a:p>
          <a:p>
            <a:pPr lvl="1"/>
            <a:r>
              <a:rPr lang="en-US" i="1" dirty="0" smtClean="0"/>
              <a:t>Post-condition</a:t>
            </a:r>
            <a:r>
              <a:rPr lang="en-US" dirty="0" smtClean="0"/>
              <a:t>: a guarantee made by the method if all of its pre-conditions are met.</a:t>
            </a:r>
            <a:endParaRPr lang="en-US" i="1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10/22/2011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191000"/>
            <a:ext cx="82296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Monaco"/>
              </a:rPr>
              <a:t>// Given a GPA, returns a letter grade for that GPA.</a:t>
            </a:r>
          </a:p>
          <a:p>
            <a:r>
              <a:rPr lang="en-US" dirty="0" smtClean="0">
                <a:solidFill>
                  <a:srgbClr val="3F7F5F"/>
                </a:solidFill>
                <a:latin typeface="Monaco"/>
              </a:rPr>
              <a:t>// </a:t>
            </a:r>
            <a:r>
              <a:rPr lang="en-US" u="sng" dirty="0" smtClean="0">
                <a:solidFill>
                  <a:srgbClr val="3F7F5F"/>
                </a:solidFill>
                <a:latin typeface="Monaco"/>
              </a:rPr>
              <a:t>pre: 0 &lt;= </a:t>
            </a:r>
            <a:r>
              <a:rPr lang="en-US" u="sng" dirty="0" err="1" smtClean="0">
                <a:solidFill>
                  <a:srgbClr val="3F7F5F"/>
                </a:solidFill>
                <a:latin typeface="Monaco"/>
              </a:rPr>
              <a:t>gpa</a:t>
            </a:r>
            <a:r>
              <a:rPr lang="en-US" u="sng" dirty="0" smtClean="0">
                <a:solidFill>
                  <a:srgbClr val="3F7F5F"/>
                </a:solidFill>
                <a:latin typeface="Monaco"/>
              </a:rPr>
              <a:t> &lt;= 4.0</a:t>
            </a:r>
          </a:p>
          <a:p>
            <a:r>
              <a:rPr lang="en-US" dirty="0" smtClean="0">
                <a:solidFill>
                  <a:srgbClr val="3F7F5F"/>
                </a:solidFill>
                <a:latin typeface="Monaco"/>
              </a:rPr>
              <a:t>// post: a letter grade or a sad face if the </a:t>
            </a:r>
            <a:r>
              <a:rPr lang="en-US" dirty="0" err="1" smtClean="0">
                <a:solidFill>
                  <a:srgbClr val="3F7F5F"/>
                </a:solidFill>
                <a:latin typeface="Monaco"/>
              </a:rPr>
              <a:t>gpa</a:t>
            </a:r>
            <a:r>
              <a:rPr lang="en-US" dirty="0" smtClean="0">
                <a:solidFill>
                  <a:srgbClr val="3F7F5F"/>
                </a:solidFill>
                <a:latin typeface="Monaco"/>
              </a:rPr>
              <a:t> is...</a:t>
            </a:r>
          </a:p>
          <a:p>
            <a:r>
              <a:rPr lang="en-US" dirty="0" smtClean="0">
                <a:solidFill>
                  <a:srgbClr val="3F7F5F"/>
                </a:solidFill>
                <a:latin typeface="Monaco"/>
              </a:rPr>
              <a:t>//       </a:t>
            </a:r>
            <a:r>
              <a:rPr lang="en-US" u="sng" dirty="0" smtClean="0">
                <a:solidFill>
                  <a:srgbClr val="3F7F5F"/>
                </a:solidFill>
                <a:latin typeface="Monaco"/>
              </a:rPr>
              <a:t>less than ideal.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Monaco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Monaco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String 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gpaToGrade(</a:t>
            </a:r>
            <a:r>
              <a:rPr lang="en-US" b="1" dirty="0" err="1" smtClean="0">
                <a:solidFill>
                  <a:srgbClr val="7F0055"/>
                </a:solidFill>
                <a:latin typeface="Monaco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Monaco"/>
              </a:rPr>
              <a:t>gpa</a:t>
            </a:r>
            <a:r>
              <a:rPr lang="en-US" b="1" dirty="0" smtClean="0">
                <a:solidFill>
                  <a:srgbClr val="000000"/>
                </a:solidFill>
                <a:latin typeface="Monaco"/>
              </a:rPr>
              <a:t>) {</a:t>
            </a:r>
          </a:p>
          <a:p>
            <a:r>
              <a:rPr lang="en-US" dirty="0" smtClean="0">
                <a:solidFill>
                  <a:srgbClr val="3F7F5F"/>
                </a:solidFill>
                <a:latin typeface="Monaco"/>
              </a:rPr>
              <a:t>// ...</a:t>
            </a:r>
          </a:p>
          <a:p>
            <a:r>
              <a:rPr lang="en-US" dirty="0" smtClean="0">
                <a:solidFill>
                  <a:srgbClr val="000000"/>
                </a:solidFill>
                <a:latin typeface="Monaco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1271</TotalTime>
  <Words>871</Words>
  <Application>Microsoft Office PowerPoint</Application>
  <PresentationFormat>On-screen Show (4:3)</PresentationFormat>
  <Paragraphs>137</Paragraphs>
  <Slides>12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cis110-11fa</vt:lpstr>
      <vt:lpstr>CIS 110: Introduction to Computer Programming</vt:lpstr>
      <vt:lpstr>Outline</vt:lpstr>
      <vt:lpstr>System.out.printf</vt:lpstr>
      <vt:lpstr>Slide 4</vt:lpstr>
      <vt:lpstr>Sample Problem</vt:lpstr>
      <vt:lpstr>Our Methodology</vt:lpstr>
      <vt:lpstr>Helper Methods</vt:lpstr>
      <vt:lpstr>Restrictions on Method Parameters</vt:lpstr>
      <vt:lpstr>Pre- and Post-Conditions</vt:lpstr>
      <vt:lpstr>Exceptions</vt:lpstr>
      <vt:lpstr>Anatomy of Throwing an Exception</vt:lpstr>
      <vt:lpstr>Control Flow in a Method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kambing</dc:creator>
  <cp:lastModifiedBy>kambing</cp:lastModifiedBy>
  <cp:revision>166</cp:revision>
  <dcterms:created xsi:type="dcterms:W3CDTF">2011-10-22T14:05:07Z</dcterms:created>
  <dcterms:modified xsi:type="dcterms:W3CDTF">2011-10-22T14:15:11Z</dcterms:modified>
</cp:coreProperties>
</file>