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Default Extension="rels" ContentType="application/vnd.openxmlformats-package.relationships+xml"/>
  <Override PartName="/ppt/slides/slide5.xml" ContentType="application/vnd.openxmlformats-officedocument.presentationml.slide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7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82" r:id="rId28"/>
    <p:sldId id="284" r:id="rId29"/>
    <p:sldId id="283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>
    <p:restoredLeft sz="34587" autoAdjust="0"/>
    <p:restoredTop sz="94609" autoAdjust="0"/>
  </p:normalViewPr>
  <p:slideViewPr>
    <p:cSldViewPr>
      <p:cViewPr varScale="1">
        <p:scale>
          <a:sx n="56" d="100"/>
          <a:sy n="56" d="100"/>
        </p:scale>
        <p:origin x="-104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DE3DE-427C-4EB8-AA98-92C5C651D8AA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B4E80-EA9B-4AA3-AA98-25BF893D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5B874-A39D-4DBE-8A52-3661DA5D32CA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3C901-4CBD-4A6F-92EE-47B32723C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90DD-0C92-4092-A6AE-171403BAA237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None/>
              <a:defRPr sz="1800" baseline="0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599" cy="48005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9574-CC7A-4DE5-8D6D-D9230492D074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457200" y="5410200"/>
            <a:ext cx="8229600" cy="838199"/>
          </a:xfrm>
        </p:spPr>
        <p:txBody>
          <a:bodyPr anchor="ctr">
            <a:normAutofit/>
          </a:bodyPr>
          <a:lstStyle>
            <a:lvl1pPr marL="0" indent="0" algn="r"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A3F33-2307-4CAC-B0D8-E7A9BBDD133A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CIS 110 (11fa) - University of Pennsylvania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CIS 110: Introduction to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11</a:t>
            </a:r>
          </a:p>
          <a:p>
            <a:r>
              <a:rPr lang="en-US" dirty="0" smtClean="0"/>
              <a:t>Text Processing and More On Design</a:t>
            </a:r>
          </a:p>
          <a:p>
            <a:r>
              <a:rPr lang="en-US" dirty="0" smtClean="0"/>
              <a:t>(</a:t>
            </a:r>
            <a:r>
              <a:rPr lang="en-US" dirty="0" smtClean="0">
                <a:cs typeface="Calibri"/>
              </a:rPr>
              <a:t>§ 4.2-4.3)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90DD-0C92-4092-A6AE-171403BAA237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Sum Trace (6)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9200" y="1752600"/>
            <a:ext cx="64008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01  Scanner in = </a:t>
            </a:r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3200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02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"n?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03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n = 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in.nextInt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04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latin typeface="Consolas"/>
              </a:rPr>
              <a:t>05  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06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sum = 0;</a:t>
            </a:r>
          </a:p>
          <a:p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07  for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i = 0; i &lt; n; i++) {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08    sum +=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09  }</a:t>
            </a:r>
          </a:p>
          <a:p>
            <a:pPr marL="514350" indent="-514350">
              <a:buAutoNum type="arabicPlain" startAt="10"/>
            </a:pP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"Sum of 1 to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</a:t>
            </a:r>
          </a:p>
          <a:p>
            <a:pPr marL="514350" indent="-514350"/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     n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 is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 sum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"."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57200" y="33528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219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4495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3505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68580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/>
              <a:t>0</a:t>
            </a:r>
            <a:endParaRPr lang="en-US" sz="2800" b="1" u="sng" dirty="0"/>
          </a:p>
        </p:txBody>
      </p:sp>
      <p:sp>
        <p:nvSpPr>
          <p:cNvPr id="15" name="Rectangle 14"/>
          <p:cNvSpPr/>
          <p:nvPr/>
        </p:nvSpPr>
        <p:spPr>
          <a:xfrm>
            <a:off x="58674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sum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Sum Trace (7)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9200" y="1752600"/>
            <a:ext cx="64008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01  Scanner in = </a:t>
            </a:r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3200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02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"n?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03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n = 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in.nextInt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04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latin typeface="Consolas"/>
              </a:rPr>
              <a:t>05  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06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sum = 0;</a:t>
            </a:r>
          </a:p>
          <a:p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07  for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i = 0; i &lt; n; i++) {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08    sum +=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09  }</a:t>
            </a:r>
          </a:p>
          <a:p>
            <a:pPr marL="514350" indent="-514350">
              <a:buAutoNum type="arabicPlain" startAt="10"/>
            </a:pP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"Sum of 1 to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</a:t>
            </a:r>
          </a:p>
          <a:p>
            <a:pPr marL="514350" indent="-514350"/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     n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 is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 sum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"."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57200" y="36576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219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4495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3505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68580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58674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sum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7696200" y="4648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/>
              <a:t>0</a:t>
            </a:r>
            <a:endParaRPr lang="en-US" sz="2800" b="1" u="sng" dirty="0"/>
          </a:p>
        </p:txBody>
      </p:sp>
      <p:sp>
        <p:nvSpPr>
          <p:cNvPr id="17" name="Rectangle 16"/>
          <p:cNvSpPr/>
          <p:nvPr/>
        </p:nvSpPr>
        <p:spPr>
          <a:xfrm>
            <a:off x="6705600" y="46482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Sum Trace (8)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9200" y="1752600"/>
            <a:ext cx="64008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01  Scanner in = </a:t>
            </a:r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3200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02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"n?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03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n = 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in.nextInt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04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latin typeface="Consolas"/>
              </a:rPr>
              <a:t>05  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06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sum = 0;</a:t>
            </a:r>
          </a:p>
          <a:p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07  for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i = 0; i &lt; n; i++) {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08    sum +=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09  }</a:t>
            </a:r>
          </a:p>
          <a:p>
            <a:pPr marL="514350" indent="-514350">
              <a:buAutoNum type="arabicPlain" startAt="10"/>
            </a:pP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"Sum of 1 to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</a:t>
            </a:r>
          </a:p>
          <a:p>
            <a:pPr marL="514350" indent="-514350"/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     n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 is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 sum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"."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57200" y="38862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219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4495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3505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68580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/>
              <a:t>0</a:t>
            </a:r>
            <a:endParaRPr lang="en-US" sz="2800" b="1" u="sng" dirty="0"/>
          </a:p>
        </p:txBody>
      </p:sp>
      <p:sp>
        <p:nvSpPr>
          <p:cNvPr id="15" name="Rectangle 14"/>
          <p:cNvSpPr/>
          <p:nvPr/>
        </p:nvSpPr>
        <p:spPr>
          <a:xfrm>
            <a:off x="58674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sum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7696200" y="4648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6705600" y="46482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Sum Trace (9)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9200" y="1752600"/>
            <a:ext cx="64008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01  Scanner in = </a:t>
            </a:r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3200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02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"n?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03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n = 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in.nextInt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04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latin typeface="Consolas"/>
              </a:rPr>
              <a:t>05  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06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sum = 0;</a:t>
            </a:r>
          </a:p>
          <a:p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07  for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i = 0; i &lt; n; i++) {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08    sum +=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09  }</a:t>
            </a:r>
          </a:p>
          <a:p>
            <a:pPr marL="514350" indent="-514350">
              <a:buAutoNum type="arabicPlain" startAt="10"/>
            </a:pP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"Sum of 1 to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</a:t>
            </a:r>
          </a:p>
          <a:p>
            <a:pPr marL="514350" indent="-514350"/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     n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 is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 sum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"."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57200" y="34290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219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4495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3505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68580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58674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sum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7696200" y="4648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/>
              <a:t>1</a:t>
            </a:r>
            <a:endParaRPr lang="en-US" sz="2800" b="1" u="sng" dirty="0"/>
          </a:p>
        </p:txBody>
      </p:sp>
      <p:sp>
        <p:nvSpPr>
          <p:cNvPr id="17" name="Rectangle 16"/>
          <p:cNvSpPr/>
          <p:nvPr/>
        </p:nvSpPr>
        <p:spPr>
          <a:xfrm>
            <a:off x="6705600" y="46482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Sum Trace (10)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9200" y="1752600"/>
            <a:ext cx="64008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01  Scanner in = </a:t>
            </a:r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3200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02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"n?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03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n = 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in.nextInt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04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latin typeface="Consolas"/>
              </a:rPr>
              <a:t>05  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06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sum = 0;</a:t>
            </a:r>
          </a:p>
          <a:p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07  for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i = 0; i &lt; n; i++) {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08    sum +=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09  }</a:t>
            </a:r>
          </a:p>
          <a:p>
            <a:pPr marL="514350" indent="-514350">
              <a:buAutoNum type="arabicPlain" startAt="10"/>
            </a:pP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"Sum of 1 to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</a:t>
            </a:r>
          </a:p>
          <a:p>
            <a:pPr marL="514350" indent="-514350"/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     n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 is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 sum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"."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57200" y="36576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219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4495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3505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68580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58674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sum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7696200" y="4648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6705600" y="46482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Sum Trace (11)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9200" y="1752600"/>
            <a:ext cx="64008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01  Scanner in = </a:t>
            </a:r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3200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02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"n?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03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n = 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in.nextInt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04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latin typeface="Consolas"/>
              </a:rPr>
              <a:t>05  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06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sum = 0;</a:t>
            </a:r>
          </a:p>
          <a:p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07  for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i = 0; i &lt; n; i++) {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08    sum +=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09  }</a:t>
            </a:r>
          </a:p>
          <a:p>
            <a:pPr marL="514350" indent="-514350">
              <a:buAutoNum type="arabicPlain" startAt="10"/>
            </a:pP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"Sum of 1 to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</a:t>
            </a:r>
          </a:p>
          <a:p>
            <a:pPr marL="514350" indent="-514350"/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     n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 is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 sum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"."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57200" y="38862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219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4495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3505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68580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/>
              <a:t>1</a:t>
            </a:r>
            <a:endParaRPr lang="en-US" sz="2800" b="1" u="sng" dirty="0"/>
          </a:p>
        </p:txBody>
      </p:sp>
      <p:sp>
        <p:nvSpPr>
          <p:cNvPr id="15" name="Rectangle 14"/>
          <p:cNvSpPr/>
          <p:nvPr/>
        </p:nvSpPr>
        <p:spPr>
          <a:xfrm>
            <a:off x="58674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sum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7696200" y="4648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6705600" y="46482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Sum Trace (12)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9200" y="1752600"/>
            <a:ext cx="64008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01  Scanner in = </a:t>
            </a:r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3200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02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"n?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03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n = 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in.nextInt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04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latin typeface="Consolas"/>
              </a:rPr>
              <a:t>05  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06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sum = 0;</a:t>
            </a:r>
          </a:p>
          <a:p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07  for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i = 0; i &lt; n; i++) {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08    sum +=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09  }</a:t>
            </a:r>
          </a:p>
          <a:p>
            <a:pPr marL="514350" indent="-514350">
              <a:buAutoNum type="arabicPlain" startAt="10"/>
            </a:pP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"Sum of 1 to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</a:t>
            </a:r>
          </a:p>
          <a:p>
            <a:pPr marL="514350" indent="-514350"/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     n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 is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 sum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"."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57200" y="34290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219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4495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3505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68580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58674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sum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7696200" y="4648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/>
              <a:t>2</a:t>
            </a:r>
            <a:endParaRPr lang="en-US" sz="2800" b="1" u="sng" dirty="0"/>
          </a:p>
        </p:txBody>
      </p:sp>
      <p:sp>
        <p:nvSpPr>
          <p:cNvPr id="17" name="Rectangle 16"/>
          <p:cNvSpPr/>
          <p:nvPr/>
        </p:nvSpPr>
        <p:spPr>
          <a:xfrm>
            <a:off x="6705600" y="46482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Sum Trace (13)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9200" y="1752600"/>
            <a:ext cx="64008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01  Scanner in = </a:t>
            </a:r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3200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02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"n?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03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n = 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in.nextInt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04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latin typeface="Consolas"/>
              </a:rPr>
              <a:t>05  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06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sum = 0;</a:t>
            </a:r>
          </a:p>
          <a:p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07  for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i = 0; i &lt; n; i++) {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08    sum +=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09  }</a:t>
            </a:r>
          </a:p>
          <a:p>
            <a:pPr marL="514350" indent="-514350">
              <a:buAutoNum type="arabicPlain" startAt="10"/>
            </a:pP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"Sum of 1 to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</a:t>
            </a:r>
          </a:p>
          <a:p>
            <a:pPr marL="514350" indent="-514350"/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     n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 is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 sum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"."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57200" y="38862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219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4495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3505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68580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/>
              <a:t>3</a:t>
            </a:r>
            <a:endParaRPr lang="en-US" sz="2800" b="1" u="sng" dirty="0"/>
          </a:p>
        </p:txBody>
      </p:sp>
      <p:sp>
        <p:nvSpPr>
          <p:cNvPr id="15" name="Rectangle 14"/>
          <p:cNvSpPr/>
          <p:nvPr/>
        </p:nvSpPr>
        <p:spPr>
          <a:xfrm>
            <a:off x="58674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sum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7696200" y="4648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6705600" y="46482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Sum Trace (13)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9200" y="1752600"/>
            <a:ext cx="64008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01  Scanner in = </a:t>
            </a:r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3200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02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"n?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03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n = 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in.nextInt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04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latin typeface="Consolas"/>
              </a:rPr>
              <a:t>05  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06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sum = 0;</a:t>
            </a:r>
          </a:p>
          <a:p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07  for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i = 0; i &lt; n; i++) {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08    sum +=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09  }</a:t>
            </a:r>
          </a:p>
          <a:p>
            <a:pPr marL="514350" indent="-514350">
              <a:buAutoNum type="arabicPlain" startAt="10"/>
            </a:pP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"Sum of 1 to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</a:t>
            </a:r>
          </a:p>
          <a:p>
            <a:pPr marL="514350" indent="-514350"/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     n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 is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 sum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"."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57200" y="34290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219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4495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3505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68580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58674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sum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7696200" y="4648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/>
              <a:t>3</a:t>
            </a:r>
            <a:endParaRPr lang="en-US" sz="2800" b="1" u="sng" dirty="0"/>
          </a:p>
        </p:txBody>
      </p:sp>
      <p:sp>
        <p:nvSpPr>
          <p:cNvPr id="17" name="Rectangle 16"/>
          <p:cNvSpPr/>
          <p:nvPr/>
        </p:nvSpPr>
        <p:spPr>
          <a:xfrm>
            <a:off x="6705600" y="46482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Sum Trace (14)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9200" y="1752600"/>
            <a:ext cx="64008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01  Scanner in = </a:t>
            </a:r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3200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02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"n?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03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n = 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in.nextInt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04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latin typeface="Consolas"/>
              </a:rPr>
              <a:t>05  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06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sum = 0;</a:t>
            </a:r>
          </a:p>
          <a:p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07  for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i = 0; i &lt; n; i++) {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08    sum +=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09  }</a:t>
            </a:r>
          </a:p>
          <a:p>
            <a:pPr marL="514350" indent="-514350">
              <a:buAutoNum type="arabicPlain" startAt="10"/>
            </a:pP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"Sum of 1 to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</a:t>
            </a:r>
          </a:p>
          <a:p>
            <a:pPr marL="514350" indent="-514350"/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     n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 is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 sum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"."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57200" y="38862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219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4495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3505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68580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/>
              <a:t>6</a:t>
            </a:r>
            <a:endParaRPr lang="en-US" sz="2800" b="1" u="sng" dirty="0"/>
          </a:p>
        </p:txBody>
      </p:sp>
      <p:sp>
        <p:nvSpPr>
          <p:cNvPr id="15" name="Rectangle 14"/>
          <p:cNvSpPr/>
          <p:nvPr/>
        </p:nvSpPr>
        <p:spPr>
          <a:xfrm>
            <a:off x="58674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sum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7696200" y="4648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6705600" y="46482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on Cumulative Algorithms</a:t>
            </a:r>
          </a:p>
          <a:p>
            <a:r>
              <a:rPr lang="en-US" dirty="0" smtClean="0"/>
              <a:t>Processing Text</a:t>
            </a:r>
          </a:p>
          <a:p>
            <a:r>
              <a:rPr lang="en-US" dirty="0" smtClean="0"/>
              <a:t>Tackling Programming Problems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Sum Trace (15)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9200" y="1752600"/>
            <a:ext cx="64008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01  Scanner in = </a:t>
            </a:r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3200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02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"n?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03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n = 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in.nextInt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04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latin typeface="Consolas"/>
              </a:rPr>
              <a:t>05  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06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sum = 0;</a:t>
            </a:r>
          </a:p>
          <a:p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07  for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i = 0; i &lt; n; i++) {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08    sum +=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09  }</a:t>
            </a:r>
          </a:p>
          <a:p>
            <a:pPr marL="514350" indent="-514350">
              <a:buAutoNum type="arabicPlain" startAt="10"/>
            </a:pP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"Sum of 1 to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</a:t>
            </a:r>
          </a:p>
          <a:p>
            <a:pPr marL="514350" indent="-514350"/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     n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 is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 sum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"."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57200" y="34290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219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4495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3505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68580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58674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sum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7696200" y="4648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/>
              <a:t>4</a:t>
            </a:r>
            <a:endParaRPr lang="en-US" sz="2800" b="1" u="sng" dirty="0"/>
          </a:p>
        </p:txBody>
      </p:sp>
      <p:sp>
        <p:nvSpPr>
          <p:cNvPr id="17" name="Rectangle 16"/>
          <p:cNvSpPr/>
          <p:nvPr/>
        </p:nvSpPr>
        <p:spPr>
          <a:xfrm>
            <a:off x="6705600" y="46482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Sum Trace (16)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9200" y="1752600"/>
            <a:ext cx="64008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01  Scanner in = </a:t>
            </a:r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3200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02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"n?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03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n = 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in.nextInt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04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latin typeface="Consolas"/>
              </a:rPr>
              <a:t>05  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06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sum = 0;</a:t>
            </a:r>
          </a:p>
          <a:p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07  for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i = 0; i &lt; n; i++) {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08    sum +=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09  }</a:t>
            </a:r>
          </a:p>
          <a:p>
            <a:pPr marL="514350" indent="-514350">
              <a:buAutoNum type="arabicPlain" startAt="10"/>
            </a:pP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"Sum of 1 to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</a:t>
            </a:r>
          </a:p>
          <a:p>
            <a:pPr marL="514350" indent="-514350"/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     n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 is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 sum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"."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57200" y="38862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219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4495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3505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68580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/>
              <a:t>10</a:t>
            </a:r>
            <a:endParaRPr lang="en-US" sz="2800" b="1" u="sng" dirty="0"/>
          </a:p>
        </p:txBody>
      </p:sp>
      <p:sp>
        <p:nvSpPr>
          <p:cNvPr id="15" name="Rectangle 14"/>
          <p:cNvSpPr/>
          <p:nvPr/>
        </p:nvSpPr>
        <p:spPr>
          <a:xfrm>
            <a:off x="58674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sum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7696200" y="4648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6705600" y="46482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Sum Trace (17)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9200" y="1752600"/>
            <a:ext cx="64008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01  Scanner in = </a:t>
            </a:r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3200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02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"n?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03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n = 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in.nextInt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04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latin typeface="Consolas"/>
              </a:rPr>
              <a:t>05  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06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sum = 0;</a:t>
            </a:r>
          </a:p>
          <a:p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07  for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i = 0; i &lt; n; i++) {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08    sum +=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09  }</a:t>
            </a:r>
          </a:p>
          <a:p>
            <a:pPr marL="514350" indent="-514350">
              <a:buAutoNum type="arabicPlain" startAt="10"/>
            </a:pP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"Sum of 1 to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</a:t>
            </a:r>
          </a:p>
          <a:p>
            <a:pPr marL="514350" indent="-514350"/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     n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 is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 sum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"."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57200" y="34290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219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4495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3505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68580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10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58674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sum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7696200" y="4648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/>
              <a:t>5</a:t>
            </a:r>
            <a:endParaRPr lang="en-US" sz="2800" b="1" u="sng" dirty="0"/>
          </a:p>
        </p:txBody>
      </p:sp>
      <p:sp>
        <p:nvSpPr>
          <p:cNvPr id="17" name="Rectangle 16"/>
          <p:cNvSpPr/>
          <p:nvPr/>
        </p:nvSpPr>
        <p:spPr>
          <a:xfrm>
            <a:off x="6705600" y="46482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Sum Trace (18)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9200" y="1752600"/>
            <a:ext cx="64008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01  Scanner in = </a:t>
            </a:r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3200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02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"n?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03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n = 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in.nextInt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04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latin typeface="Consolas"/>
              </a:rPr>
              <a:t>05  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06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sum = 0;</a:t>
            </a:r>
          </a:p>
          <a:p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07  for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i = 0; i &lt; n; i++) {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08    sum +=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09  }</a:t>
            </a:r>
          </a:p>
          <a:p>
            <a:pPr marL="514350" indent="-514350">
              <a:buAutoNum type="arabicPlain" startAt="10"/>
            </a:pP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"Sum of 1 to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</a:t>
            </a:r>
          </a:p>
          <a:p>
            <a:pPr marL="514350" indent="-514350"/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     n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 is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 sum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"."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57200" y="48006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219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4495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3505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68580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/>
              <a:t>10</a:t>
            </a:r>
            <a:endParaRPr lang="en-US" sz="2800" b="1" u="sng" dirty="0"/>
          </a:p>
        </p:txBody>
      </p:sp>
      <p:sp>
        <p:nvSpPr>
          <p:cNvPr id="15" name="Rectangle 14"/>
          <p:cNvSpPr/>
          <p:nvPr/>
        </p:nvSpPr>
        <p:spPr>
          <a:xfrm>
            <a:off x="58674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sum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Cumulative Algorithms and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dirty="0" smtClean="0"/>
              <a:t>Problem: calculate the minimum of 10 numbers entered by the user.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819400"/>
            <a:ext cx="82296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7500" lnSpcReduction="20000"/>
          </a:bodyPr>
          <a:lstStyle/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promptForNumber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(Scanner in,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"Enter number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":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  return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in.nextInt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sz="3200" dirty="0" smtClean="0">
              <a:latin typeface="Consolas"/>
            </a:endParaRP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main(String[] 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args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  Scanner in = </a:t>
            </a:r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3200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sv-SE" sz="3200" b="1" dirty="0" smtClean="0">
                <a:solidFill>
                  <a:srgbClr val="7F0055"/>
                </a:solidFill>
                <a:latin typeface="Consolas"/>
              </a:rPr>
              <a:t>  int</a:t>
            </a:r>
            <a:r>
              <a:rPr lang="sv-SE" sz="3200" b="1" dirty="0" smtClean="0">
                <a:solidFill>
                  <a:srgbClr val="000000"/>
                </a:solidFill>
                <a:latin typeface="Consolas"/>
              </a:rPr>
              <a:t> min = </a:t>
            </a:r>
            <a:r>
              <a:rPr lang="sv-SE" sz="3200" b="1" i="1" dirty="0" smtClean="0">
                <a:solidFill>
                  <a:srgbClr val="000000"/>
                </a:solidFill>
                <a:latin typeface="Consolas"/>
              </a:rPr>
              <a:t>promptForNumber(in, 1);      </a:t>
            </a:r>
            <a:r>
              <a:rPr lang="sv-SE" sz="3200" b="1" i="1" dirty="0" smtClean="0">
                <a:solidFill>
                  <a:srgbClr val="3F7F5F"/>
                </a:solidFill>
                <a:latin typeface="Consolas"/>
              </a:rPr>
              <a:t>// Storage</a:t>
            </a:r>
          </a:p>
          <a:p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  for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i = 2; i &lt;= 10; i++) {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num = </a:t>
            </a:r>
            <a:r>
              <a:rPr lang="en-US" sz="3200" b="1" i="1" dirty="0" err="1" smtClean="0">
                <a:solidFill>
                  <a:srgbClr val="000000"/>
                </a:solidFill>
                <a:latin typeface="Consolas"/>
              </a:rPr>
              <a:t>promptForNumber</a:t>
            </a:r>
            <a:r>
              <a:rPr lang="en-US" sz="3200" b="1" i="1" dirty="0" smtClean="0">
                <a:solidFill>
                  <a:srgbClr val="000000"/>
                </a:solidFill>
                <a:latin typeface="Consolas"/>
              </a:rPr>
              <a:t>(in, </a:t>
            </a:r>
            <a:r>
              <a:rPr lang="en-US" sz="3200" b="1" i="1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3200" b="1" i="1" dirty="0" smtClean="0">
                <a:solidFill>
                  <a:srgbClr val="000000"/>
                </a:solidFill>
                <a:latin typeface="Consolas"/>
              </a:rPr>
              <a:t>);    </a:t>
            </a:r>
            <a:r>
              <a:rPr lang="en-US" sz="3200" b="1" i="1" dirty="0" smtClean="0">
                <a:solidFill>
                  <a:srgbClr val="3F7F5F"/>
                </a:solidFill>
                <a:latin typeface="Consolas"/>
              </a:rPr>
              <a:t>// Modify storage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    if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(num &lt; min) {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      min = num;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en-US" sz="3200" dirty="0" smtClean="0">
                <a:solidFill>
                  <a:srgbClr val="3F7F5F"/>
                </a:solidFill>
                <a:latin typeface="Consolas"/>
              </a:rPr>
              <a:t>  </a:t>
            </a:r>
            <a:r>
              <a:rPr lang="en-US" sz="3200" b="1" dirty="0" smtClean="0">
                <a:solidFill>
                  <a:srgbClr val="3F7F5F"/>
                </a:solidFill>
                <a:latin typeface="Consolas"/>
              </a:rPr>
              <a:t>// Use storage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"The minimum is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 min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"."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Text Processing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9574-CC7A-4DE5-8D6D-D9230492D074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</a:t>
            </a:r>
            <a:r>
              <a:rPr lang="en-US" dirty="0" err="1" smtClean="0"/>
              <a:t>charAt</a:t>
            </a:r>
            <a:r>
              <a:rPr lang="en-US" dirty="0" smtClean="0"/>
              <a:t>(index)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743200"/>
            <a:ext cx="8229600" cy="2438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Scanner in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000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2000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String line =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in.nextLine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nn-NO" sz="2000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sz="20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20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2000" b="1" dirty="0" smtClean="0">
                <a:solidFill>
                  <a:srgbClr val="000000"/>
                </a:solidFill>
                <a:latin typeface="Consolas"/>
              </a:rPr>
              <a:t> i = 0; i &lt; line.length(); i++) {</a:t>
            </a:r>
          </a:p>
          <a:p>
            <a:r>
              <a:rPr lang="en-US" sz="2000" dirty="0" smtClean="0">
                <a:solidFill>
                  <a:srgbClr val="3F7F5F"/>
                </a:solidFill>
                <a:latin typeface="Consolas"/>
              </a:rPr>
              <a:t>  // </a:t>
            </a:r>
            <a:r>
              <a:rPr lang="en-US" sz="2000" dirty="0" err="1" smtClean="0">
                <a:solidFill>
                  <a:srgbClr val="3F7F5F"/>
                </a:solidFill>
                <a:latin typeface="Consolas"/>
              </a:rPr>
              <a:t>charAt</a:t>
            </a:r>
            <a:r>
              <a:rPr lang="en-US" sz="2000" dirty="0" smtClean="0">
                <a:solidFill>
                  <a:srgbClr val="3F7F5F"/>
                </a:solidFill>
                <a:latin typeface="Consolas"/>
              </a:rPr>
              <a:t>(</a:t>
            </a:r>
            <a:r>
              <a:rPr lang="en-US" sz="2000" dirty="0" err="1" smtClean="0">
                <a:solidFill>
                  <a:srgbClr val="3F7F5F"/>
                </a:solidFill>
                <a:latin typeface="Consolas"/>
              </a:rPr>
              <a:t>i</a:t>
            </a:r>
            <a:r>
              <a:rPr lang="en-US" sz="2000" dirty="0" smtClean="0">
                <a:solidFill>
                  <a:srgbClr val="3F7F5F"/>
                </a:solidFill>
                <a:latin typeface="Consolas"/>
              </a:rPr>
              <a:t>) returns the </a:t>
            </a:r>
            <a:r>
              <a:rPr lang="en-US" sz="2000" dirty="0" err="1" smtClean="0">
                <a:solidFill>
                  <a:srgbClr val="3F7F5F"/>
                </a:solidFill>
                <a:latin typeface="Consolas"/>
              </a:rPr>
              <a:t>ith</a:t>
            </a:r>
            <a:r>
              <a:rPr lang="en-US" sz="2000" dirty="0" smtClean="0">
                <a:solidFill>
                  <a:srgbClr val="3F7F5F"/>
                </a:solidFill>
                <a:latin typeface="Consolas"/>
              </a:rPr>
              <a:t> character of the string</a:t>
            </a:r>
          </a:p>
          <a:p>
            <a:r>
              <a:rPr lang="en-US" sz="2000" dirty="0" smtClean="0">
                <a:solidFill>
                  <a:srgbClr val="3F7F5F"/>
                </a:solidFill>
                <a:latin typeface="Consolas"/>
              </a:rPr>
              <a:t>  // Remember string </a:t>
            </a:r>
            <a:r>
              <a:rPr lang="en-US" sz="2000" dirty="0" err="1" smtClean="0">
                <a:solidFill>
                  <a:srgbClr val="3F7F5F"/>
                </a:solidFill>
                <a:latin typeface="Consolas"/>
              </a:rPr>
              <a:t>indicies</a:t>
            </a:r>
            <a:r>
              <a:rPr lang="en-US" sz="2000" dirty="0" smtClean="0">
                <a:solidFill>
                  <a:srgbClr val="3F7F5F"/>
                </a:solidFill>
                <a:latin typeface="Consolas"/>
              </a:rPr>
              <a:t> start at 0...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20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20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i="1" dirty="0" err="1" smtClean="0">
                <a:solidFill>
                  <a:srgbClr val="000000"/>
                </a:solidFill>
                <a:latin typeface="Consolas"/>
              </a:rPr>
              <a:t>line.charAt</a:t>
            </a:r>
            <a:r>
              <a:rPr lang="en-US" sz="20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i="1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2000" i="1" dirty="0" smtClean="0">
                <a:solidFill>
                  <a:srgbClr val="000000"/>
                </a:solidFill>
                <a:latin typeface="Consolas"/>
              </a:rPr>
              <a:t>));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}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399"/>
          </a:xfrm>
        </p:spPr>
        <p:txBody>
          <a:bodyPr>
            <a:normAutofit/>
          </a:bodyPr>
          <a:lstStyle/>
          <a:p>
            <a:r>
              <a:rPr lang="en-US" i="1" dirty="0" smtClean="0"/>
              <a:t>A primitive </a:t>
            </a:r>
            <a:r>
              <a:rPr lang="en-US" dirty="0" smtClean="0"/>
              <a:t>that represents a single character.</a:t>
            </a:r>
          </a:p>
          <a:p>
            <a:pPr lvl="1"/>
            <a:r>
              <a:rPr lang="en-US" dirty="0" smtClean="0"/>
              <a:t>Represented as a </a:t>
            </a:r>
            <a:r>
              <a:rPr lang="en-US" i="1" dirty="0" smtClean="0"/>
              <a:t>16-bit</a:t>
            </a:r>
            <a:r>
              <a:rPr lang="en-US" dirty="0" smtClean="0"/>
              <a:t> integer (</a:t>
            </a:r>
            <a:r>
              <a:rPr lang="en-US" i="1" dirty="0" smtClean="0"/>
              <a:t>character value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All our primitive operations on numbers apply!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352800"/>
            <a:ext cx="82296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char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c1 = </a:t>
            </a:r>
            <a:r>
              <a:rPr lang="en-US" sz="2000" b="1" dirty="0" smtClean="0">
                <a:solidFill>
                  <a:srgbClr val="2A00FF"/>
                </a:solidFill>
                <a:latin typeface="Consolas"/>
              </a:rPr>
              <a:t>'c'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  if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(c1 == </a:t>
            </a:r>
            <a:r>
              <a:rPr lang="en-US" sz="2000" b="1" dirty="0" smtClean="0">
                <a:solidFill>
                  <a:srgbClr val="2A00FF"/>
                </a:solidFill>
                <a:latin typeface="Consolas"/>
              </a:rPr>
              <a:t>'c'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20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2000" i="1" dirty="0" smtClean="0">
                <a:solidFill>
                  <a:srgbClr val="000000"/>
                </a:solidFill>
                <a:latin typeface="Consolas"/>
              </a:rPr>
              <a:t>(c1 + </a:t>
            </a:r>
            <a:r>
              <a:rPr lang="en-US" sz="2000" i="1" dirty="0" smtClean="0">
                <a:solidFill>
                  <a:srgbClr val="2A00FF"/>
                </a:solidFill>
                <a:latin typeface="Consolas"/>
              </a:rPr>
              <a:t>" is c!"</a:t>
            </a:r>
            <a:r>
              <a:rPr lang="en-US" sz="20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sz="2000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2000" dirty="0" err="1" smtClean="0">
                <a:solidFill>
                  <a:srgbClr val="3F7F5F"/>
                </a:solidFill>
                <a:latin typeface="Consolas"/>
              </a:rPr>
              <a:t>Int</a:t>
            </a:r>
            <a:r>
              <a:rPr lang="en-US" sz="2000" dirty="0" smtClean="0">
                <a:solidFill>
                  <a:srgbClr val="3F7F5F"/>
                </a:solidFill>
                <a:latin typeface="Consolas"/>
              </a:rPr>
              <a:t> + Char = </a:t>
            </a:r>
            <a:r>
              <a:rPr lang="en-US" sz="2000" dirty="0" err="1" smtClean="0">
                <a:solidFill>
                  <a:srgbClr val="3F7F5F"/>
                </a:solidFill>
                <a:latin typeface="Consolas"/>
              </a:rPr>
              <a:t>Int</a:t>
            </a:r>
            <a:r>
              <a:rPr lang="en-US" sz="2000" dirty="0" smtClean="0">
                <a:solidFill>
                  <a:srgbClr val="3F7F5F"/>
                </a:solidFill>
                <a:latin typeface="Consolas"/>
              </a:rPr>
              <a:t> which is 32 bits, so we need to</a:t>
            </a:r>
          </a:p>
          <a:p>
            <a:r>
              <a:rPr lang="en-US" sz="2000" dirty="0" smtClean="0">
                <a:solidFill>
                  <a:srgbClr val="3F7F5F"/>
                </a:solidFill>
                <a:latin typeface="Consolas"/>
              </a:rPr>
              <a:t>// cast to tell the compiler we don't mind the truncation.</a:t>
            </a:r>
          </a:p>
          <a:p>
            <a:r>
              <a:rPr lang="sv-SE" sz="2000" b="1" dirty="0" smtClean="0">
                <a:solidFill>
                  <a:srgbClr val="7F0055"/>
                </a:solidFill>
                <a:latin typeface="Consolas"/>
              </a:rPr>
              <a:t>char</a:t>
            </a:r>
            <a:r>
              <a:rPr lang="sv-SE" sz="2000" b="1" dirty="0" smtClean="0">
                <a:solidFill>
                  <a:srgbClr val="000000"/>
                </a:solidFill>
                <a:latin typeface="Consolas"/>
              </a:rPr>
              <a:t> c2 = (</a:t>
            </a:r>
            <a:r>
              <a:rPr lang="sv-SE" sz="2000" b="1" dirty="0" smtClean="0">
                <a:solidFill>
                  <a:srgbClr val="7F0055"/>
                </a:solidFill>
                <a:latin typeface="Consolas"/>
              </a:rPr>
              <a:t>char</a:t>
            </a:r>
            <a:r>
              <a:rPr lang="sv-SE" sz="2000" b="1" dirty="0" smtClean="0">
                <a:solidFill>
                  <a:srgbClr val="000000"/>
                </a:solidFill>
                <a:latin typeface="Consolas"/>
              </a:rPr>
              <a:t>) (c1 + 5);</a:t>
            </a:r>
          </a:p>
          <a:p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20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20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i="1" dirty="0" smtClean="0">
                <a:solidFill>
                  <a:srgbClr val="2A00FF"/>
                </a:solidFill>
                <a:latin typeface="Consolas"/>
              </a:rPr>
              <a:t>"5 chars from "</a:t>
            </a:r>
            <a:r>
              <a:rPr lang="en-US" sz="2000" i="1" dirty="0" smtClean="0">
                <a:solidFill>
                  <a:srgbClr val="000000"/>
                </a:solidFill>
                <a:latin typeface="Consolas"/>
              </a:rPr>
              <a:t> + c1 + </a:t>
            </a:r>
            <a:r>
              <a:rPr lang="en-US" sz="2000" i="1" dirty="0" smtClean="0">
                <a:solidFill>
                  <a:srgbClr val="2A00FF"/>
                </a:solidFill>
                <a:latin typeface="Consolas"/>
              </a:rPr>
              <a:t>" is "</a:t>
            </a:r>
            <a:r>
              <a:rPr lang="en-US" sz="2000" i="1" dirty="0" smtClean="0">
                <a:solidFill>
                  <a:srgbClr val="000000"/>
                </a:solidFill>
                <a:latin typeface="Consolas"/>
              </a:rPr>
              <a:t> + c2);</a:t>
            </a:r>
          </a:p>
          <a:p>
            <a:r>
              <a:rPr lang="en-US" sz="2000" dirty="0" smtClean="0">
                <a:solidFill>
                  <a:srgbClr val="3F7F5F"/>
                </a:solidFill>
                <a:latin typeface="Consolas"/>
              </a:rPr>
              <a:t>// Tests to see if c2 is a lowercase number.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(c2 &gt;= </a:t>
            </a:r>
            <a:r>
              <a:rPr lang="en-US" sz="2000" b="1" dirty="0" smtClean="0">
                <a:solidFill>
                  <a:srgbClr val="2A00FF"/>
                </a:solidFill>
                <a:latin typeface="Consolas"/>
              </a:rPr>
              <a:t>'a'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|| c2 &lt;= </a:t>
            </a:r>
            <a:r>
              <a:rPr lang="en-US" sz="2000" b="1" dirty="0" smtClean="0">
                <a:solidFill>
                  <a:srgbClr val="2A00FF"/>
                </a:solidFill>
                <a:latin typeface="Consolas"/>
              </a:rPr>
              <a:t>'z'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20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2000" i="1" dirty="0" smtClean="0">
                <a:solidFill>
                  <a:srgbClr val="000000"/>
                </a:solidFill>
                <a:latin typeface="Consolas"/>
              </a:rPr>
              <a:t>(c2 + </a:t>
            </a:r>
            <a:r>
              <a:rPr lang="en-US" sz="2000" i="1" dirty="0" smtClean="0">
                <a:solidFill>
                  <a:srgbClr val="2A00FF"/>
                </a:solidFill>
                <a:latin typeface="Consolas"/>
              </a:rPr>
              <a:t>" is between 'a' and 'z'!"</a:t>
            </a:r>
            <a:r>
              <a:rPr lang="en-US" sz="20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}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Character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Helpful static methods for dealing with chars.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819400"/>
            <a:ext cx="8229600" cy="213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five 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Character.</a:t>
            </a:r>
            <a:r>
              <a:rPr lang="en-US" sz="1600" b="1" i="1" dirty="0" err="1" smtClean="0">
                <a:solidFill>
                  <a:srgbClr val="000000"/>
                </a:solidFill>
                <a:latin typeface="Consolas"/>
              </a:rPr>
              <a:t>getNumericValue</a:t>
            </a:r>
            <a:r>
              <a:rPr lang="en-US" sz="1600" b="1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i="1" dirty="0" smtClean="0">
                <a:solidFill>
                  <a:srgbClr val="2A00FF"/>
                </a:solidFill>
                <a:latin typeface="Consolas"/>
              </a:rPr>
              <a:t>'5'</a:t>
            </a:r>
            <a:r>
              <a:rPr lang="en-US" sz="1600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"The number value of 5 is 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 + five);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"Is 6 a digit? 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b="1" i="1" dirty="0" err="1" smtClean="0">
                <a:solidFill>
                  <a:srgbClr val="000000"/>
                </a:solidFill>
                <a:latin typeface="Consolas"/>
              </a:rPr>
              <a:t>Character.isDigit</a:t>
            </a:r>
            <a:r>
              <a:rPr lang="en-US" sz="1600" b="1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i="1" dirty="0" smtClean="0">
                <a:solidFill>
                  <a:srgbClr val="2A00FF"/>
                </a:solidFill>
                <a:latin typeface="Consolas"/>
              </a:rPr>
              <a:t>'6'</a:t>
            </a:r>
            <a:r>
              <a:rPr lang="en-US" sz="1600" b="1" i="1" dirty="0" smtClean="0">
                <a:solidFill>
                  <a:srgbClr val="000000"/>
                </a:solidFill>
                <a:latin typeface="Consolas"/>
              </a:rPr>
              <a:t>)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"Is q a letter? 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b="1" i="1" dirty="0" err="1" smtClean="0">
                <a:solidFill>
                  <a:srgbClr val="000000"/>
                </a:solidFill>
                <a:latin typeface="Consolas"/>
              </a:rPr>
              <a:t>Character.isLetter</a:t>
            </a:r>
            <a:r>
              <a:rPr lang="en-US" sz="1600" b="1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i="1" dirty="0" smtClean="0">
                <a:solidFill>
                  <a:srgbClr val="2A00FF"/>
                </a:solidFill>
                <a:latin typeface="Consolas"/>
              </a:rPr>
              <a:t>'q'</a:t>
            </a:r>
            <a:r>
              <a:rPr lang="en-US" sz="1600" b="1" i="1" dirty="0" smtClean="0">
                <a:solidFill>
                  <a:srgbClr val="000000"/>
                </a:solidFill>
                <a:latin typeface="Consolas"/>
              </a:rPr>
              <a:t>)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"Is z lowercase? 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b="1" i="1" dirty="0" err="1" smtClean="0">
                <a:solidFill>
                  <a:srgbClr val="000000"/>
                </a:solidFill>
                <a:latin typeface="Consolas"/>
              </a:rPr>
              <a:t>Character.isLowerCase</a:t>
            </a:r>
            <a:r>
              <a:rPr lang="en-US" sz="1600" b="1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i="1" dirty="0" smtClean="0">
                <a:solidFill>
                  <a:srgbClr val="2A00FF"/>
                </a:solidFill>
                <a:latin typeface="Consolas"/>
              </a:rPr>
              <a:t>'z'</a:t>
            </a:r>
            <a:r>
              <a:rPr lang="en-US" sz="1600" b="1" i="1" dirty="0" smtClean="0">
                <a:solidFill>
                  <a:srgbClr val="000000"/>
                </a:solidFill>
                <a:latin typeface="Consolas"/>
              </a:rPr>
              <a:t>)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"Is R uppercase? 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b="1" i="1" dirty="0" err="1" smtClean="0">
                <a:solidFill>
                  <a:srgbClr val="000000"/>
                </a:solidFill>
                <a:latin typeface="Consolas"/>
              </a:rPr>
              <a:t>Character.isUpperCase</a:t>
            </a:r>
            <a:r>
              <a:rPr lang="en-US" sz="1600" b="1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i="1" dirty="0" smtClean="0">
                <a:solidFill>
                  <a:srgbClr val="2A00FF"/>
                </a:solidFill>
                <a:latin typeface="Consolas"/>
              </a:rPr>
              <a:t>'R'</a:t>
            </a:r>
            <a:r>
              <a:rPr lang="en-US" sz="1600" b="1" i="1" dirty="0" smtClean="0">
                <a:solidFill>
                  <a:srgbClr val="000000"/>
                </a:solidFill>
                <a:latin typeface="Consolas"/>
              </a:rPr>
              <a:t>)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"Lowercase Z is 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b="1" i="1" dirty="0" err="1" smtClean="0">
                <a:solidFill>
                  <a:srgbClr val="000000"/>
                </a:solidFill>
                <a:latin typeface="Consolas"/>
              </a:rPr>
              <a:t>Character.toLowerCase</a:t>
            </a:r>
            <a:r>
              <a:rPr lang="en-US" sz="1600" b="1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i="1" dirty="0" smtClean="0">
                <a:solidFill>
                  <a:srgbClr val="2A00FF"/>
                </a:solidFill>
                <a:latin typeface="Consolas"/>
              </a:rPr>
              <a:t>'Z'</a:t>
            </a:r>
            <a:r>
              <a:rPr lang="en-US" sz="1600" b="1" i="1" dirty="0" smtClean="0">
                <a:solidFill>
                  <a:srgbClr val="000000"/>
                </a:solidFill>
                <a:latin typeface="Consolas"/>
              </a:rPr>
              <a:t>)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"Uppercase a is 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b="1" i="1" dirty="0" err="1" smtClean="0">
                <a:solidFill>
                  <a:srgbClr val="000000"/>
                </a:solidFill>
                <a:latin typeface="Consolas"/>
              </a:rPr>
              <a:t>Character.toUpperCase</a:t>
            </a:r>
            <a:r>
              <a:rPr lang="en-US" sz="1600" b="1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i="1" dirty="0" smtClean="0">
                <a:solidFill>
                  <a:srgbClr val="2A00FF"/>
                </a:solidFill>
                <a:latin typeface="Consolas"/>
              </a:rPr>
              <a:t>'a'</a:t>
            </a:r>
            <a:r>
              <a:rPr lang="en-US" sz="1600" b="1" i="1" dirty="0" smtClean="0">
                <a:solidFill>
                  <a:srgbClr val="000000"/>
                </a:solidFill>
                <a:latin typeface="Consolas"/>
              </a:rPr>
              <a:t>)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Text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599"/>
          </a:xfrm>
        </p:spPr>
        <p:txBody>
          <a:bodyPr>
            <a:normAutofit/>
          </a:bodyPr>
          <a:lstStyle/>
          <a:p>
            <a:r>
              <a:rPr lang="en-US" dirty="0" smtClean="0"/>
              <a:t>Similar to our numeric cumulative algorithms.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667000"/>
            <a:ext cx="8229600" cy="3200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/>
          <a:p>
            <a:r>
              <a:rPr lang="en-US" sz="2000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2000" dirty="0" err="1" smtClean="0">
                <a:solidFill>
                  <a:srgbClr val="3F7F5F"/>
                </a:solidFill>
                <a:latin typeface="Consolas"/>
              </a:rPr>
              <a:t>Echos</a:t>
            </a:r>
            <a:r>
              <a:rPr lang="en-US" sz="2000" dirty="0" smtClean="0">
                <a:solidFill>
                  <a:srgbClr val="3F7F5F"/>
                </a:solidFill>
                <a:latin typeface="Consolas"/>
              </a:rPr>
              <a:t> the line of text, alternating capital case of the input.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Scanner in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000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2000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2000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sz="20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i="1" dirty="0" smtClean="0">
                <a:solidFill>
                  <a:srgbClr val="2A00FF"/>
                </a:solidFill>
                <a:latin typeface="Consolas"/>
              </a:rPr>
              <a:t>"Enter a line of text: "</a:t>
            </a:r>
            <a:r>
              <a:rPr lang="en-US" sz="20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String line =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in.nextLine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String result = </a:t>
            </a:r>
            <a:r>
              <a:rPr lang="en-US" sz="2000" dirty="0" smtClean="0">
                <a:solidFill>
                  <a:srgbClr val="2A00FF"/>
                </a:solidFill>
                <a:latin typeface="Consolas"/>
              </a:rPr>
              <a:t>""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nn-NO" sz="2000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sz="20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20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2000" b="1" dirty="0" smtClean="0">
                <a:solidFill>
                  <a:srgbClr val="000000"/>
                </a:solidFill>
                <a:latin typeface="Consolas"/>
              </a:rPr>
              <a:t> i = 0; i &lt; line.length(); i++)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  char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letter = 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</a:rPr>
              <a:t>line.charAt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  if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% 2 == 0) {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  letter =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Character.</a:t>
            </a:r>
            <a:r>
              <a:rPr lang="en-US" sz="2000" i="1" dirty="0" err="1" smtClean="0">
                <a:solidFill>
                  <a:srgbClr val="000000"/>
                </a:solidFill>
                <a:latin typeface="Consolas"/>
              </a:rPr>
              <a:t>toUpperCase</a:t>
            </a:r>
            <a:r>
              <a:rPr lang="en-US" sz="2000" i="1" dirty="0" smtClean="0">
                <a:solidFill>
                  <a:srgbClr val="000000"/>
                </a:solidFill>
                <a:latin typeface="Consolas"/>
              </a:rPr>
              <a:t>(letter);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result += letter;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20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2000" i="1" dirty="0" smtClean="0">
                <a:solidFill>
                  <a:srgbClr val="000000"/>
                </a:solidFill>
                <a:latin typeface="Consolas"/>
              </a:rPr>
              <a:t>(result);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Cumulative Algorithms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9574-CC7A-4DE5-8D6D-D9230492D074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System.out.printf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r>
              <a:rPr lang="en-US" dirty="0" smtClean="0"/>
              <a:t>An alternative to </a:t>
            </a:r>
            <a:r>
              <a:rPr lang="en-US" dirty="0" err="1" smtClean="0"/>
              <a:t>println</a:t>
            </a:r>
            <a:r>
              <a:rPr lang="en-US" dirty="0" smtClean="0"/>
              <a:t>/print that lets you </a:t>
            </a:r>
            <a:r>
              <a:rPr lang="en-US" i="1" dirty="0" smtClean="0"/>
              <a:t>format</a:t>
            </a:r>
            <a:r>
              <a:rPr lang="en-US" dirty="0" smtClean="0"/>
              <a:t> the output.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581400"/>
            <a:ext cx="8229600" cy="99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.printf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"Example of </a:t>
            </a:r>
            <a:r>
              <a:rPr lang="en-US" i="1" dirty="0" err="1" smtClean="0">
                <a:solidFill>
                  <a:srgbClr val="2A00FF"/>
                </a:solidFill>
                <a:latin typeface="Consolas"/>
              </a:rPr>
              <a:t>printf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: %d %.2f %s"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Consolas"/>
              </a:rPr>
              <a:t>                  12, 1.241, 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"Chowder"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Consolas"/>
              </a:rPr>
              <a:t>&gt;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Example of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printf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: 12 1.24 Chowder</a:t>
            </a:r>
            <a:endParaRPr lang="en-US" i="1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876800" y="2590800"/>
            <a:ext cx="1981200" cy="9144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</a:t>
            </a:r>
            <a:r>
              <a:rPr lang="en-US" i="1" dirty="0" smtClean="0"/>
              <a:t>format </a:t>
            </a:r>
            <a:r>
              <a:rPr lang="en-US" i="1" dirty="0" err="1" smtClean="0"/>
              <a:t>specifier</a:t>
            </a:r>
            <a:r>
              <a:rPr lang="en-US" dirty="0" smtClean="0"/>
              <a:t>.  A placeholder for a thing to print.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5943600" y="4267200"/>
            <a:ext cx="2514600" cy="762000"/>
          </a:xfrm>
          <a:prstGeom prst="wedgeRectCallout">
            <a:avLst>
              <a:gd name="adj1" fmla="val -33730"/>
              <a:gd name="adj2" fmla="val -832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Specifiers</a:t>
            </a:r>
            <a:r>
              <a:rPr lang="en-US" dirty="0" smtClean="0"/>
              <a:t> have the form:</a:t>
            </a:r>
          </a:p>
          <a:p>
            <a:pPr algn="ctr"/>
            <a:r>
              <a:rPr lang="en-US" dirty="0" smtClean="0"/>
              <a:t>%&lt;formatting&gt;&lt;type&gt;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2209800" y="5029200"/>
            <a:ext cx="3200400" cy="838200"/>
          </a:xfrm>
          <a:prstGeom prst="wedgeRectCallout">
            <a:avLst>
              <a:gd name="adj1" fmla="val 648"/>
              <a:gd name="adj2" fmla="val -153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Need to provide one argument per format </a:t>
            </a:r>
            <a:r>
              <a:rPr lang="en-US" dirty="0" err="1" smtClean="0"/>
              <a:t>specifier</a:t>
            </a:r>
            <a:r>
              <a:rPr lang="en-US" dirty="0" smtClean="0"/>
              <a:t>.  They are consumed in-order.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5410200"/>
            <a:ext cx="25908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See p. 260 of the book for more information about format </a:t>
            </a:r>
            <a:r>
              <a:rPr lang="en-US" dirty="0" err="1" smtClean="0"/>
              <a:t>specifiers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System.out.printf</a:t>
            </a:r>
            <a:r>
              <a:rPr lang="en-US" dirty="0" smtClean="0"/>
              <a:t> (example)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905000"/>
            <a:ext cx="8229600" cy="2590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Scanner in =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nn-NO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 smtClean="0">
                <a:solidFill>
                  <a:srgbClr val="000000"/>
                </a:solidFill>
                <a:latin typeface="Consolas"/>
              </a:rPr>
              <a:t> i = 0; i &lt; 3; i++)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"Enter the employee's name: "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String name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in.nextLine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"Enter the employee's salary: "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salary =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in.nextDouble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.printf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"%10s -&gt; %6.2f\n"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, name, salary);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in.nextLine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();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// flush the buffer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i="1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4724400"/>
            <a:ext cx="8229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Enter the employee's name: </a:t>
            </a:r>
            <a:r>
              <a:rPr lang="en-US" dirty="0" smtClean="0">
                <a:solidFill>
                  <a:srgbClr val="00C87D"/>
                </a:solidFill>
                <a:latin typeface="Consolas"/>
              </a:rPr>
              <a:t>Joe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Enter the employee's salary: </a:t>
            </a:r>
            <a:r>
              <a:rPr lang="en-US" dirty="0" smtClean="0">
                <a:solidFill>
                  <a:srgbClr val="00C87D"/>
                </a:solidFill>
                <a:latin typeface="Consolas"/>
              </a:rPr>
              <a:t>1410.14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Joe -&gt; 1410.14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Enter the employee's name: Lamont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Enter the employee's salary: </a:t>
            </a:r>
            <a:r>
              <a:rPr lang="en-US" dirty="0" smtClean="0">
                <a:solidFill>
                  <a:srgbClr val="00C87D"/>
                </a:solidFill>
                <a:latin typeface="Consolas"/>
              </a:rPr>
              <a:t>4104.41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Lamont -&gt; 4104.41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Enter the employee's name: Fred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Enter the employee's salary: </a:t>
            </a:r>
            <a:r>
              <a:rPr lang="en-US" dirty="0" smtClean="0">
                <a:solidFill>
                  <a:srgbClr val="00C87D"/>
                </a:solidFill>
                <a:latin typeface="Consolas"/>
              </a:rPr>
              <a:t>10041.4190482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Fred -&gt; 10041.42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Tackling Program Problems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9574-CC7A-4DE5-8D6D-D9230492D074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See PalindromeChecker.java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2"/>
            <a:ext cx="8229600" cy="2209798"/>
          </a:xfrm>
        </p:spPr>
        <p:txBody>
          <a:bodyPr/>
          <a:lstStyle/>
          <a:p>
            <a:r>
              <a:rPr lang="en-US" dirty="0" smtClean="0"/>
              <a:t>Problem: write a program that reads in a String from the user, checks to see if that String is a palindrome, and informs the user of the results of the check.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962400"/>
            <a:ext cx="8229600" cy="16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Example output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&gt; Enter a string to check: </a:t>
            </a:r>
          </a:p>
          <a:p>
            <a:r>
              <a:rPr lang="en-US" dirty="0" smtClean="0">
                <a:solidFill>
                  <a:srgbClr val="00C87D"/>
                </a:solidFill>
                <a:latin typeface="Consolas"/>
              </a:rPr>
              <a:t>&gt; </a:t>
            </a:r>
            <a:r>
              <a:rPr lang="en-US" dirty="0" err="1" smtClean="0">
                <a:solidFill>
                  <a:srgbClr val="00C87D"/>
                </a:solidFill>
                <a:latin typeface="Consolas"/>
              </a:rPr>
              <a:t>abba</a:t>
            </a:r>
            <a:endParaRPr lang="en-US" dirty="0" smtClean="0">
              <a:solidFill>
                <a:srgbClr val="00C87D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&gt; The reverse of the line is: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abba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&gt; The line is a palindrome!</a:t>
            </a:r>
            <a:endParaRPr lang="en-US" b="1" dirty="0" smtClean="0">
              <a:solidFill>
                <a:srgbClr val="000000"/>
              </a:solidFill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Try some example inputs to get a feel for the problem.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with a skeleton of the solution.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Decompose the problem into sub-problems.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helper methods to solve the sub-problems.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those helper methods to solve your main problem.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66222" y="362887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Interactive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Can you write a program that computes the sum of numbers from 0 to the user's input minus 1?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819400"/>
            <a:ext cx="8229600" cy="3352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Scanner in = </a:t>
            </a:r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3200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"n?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n = 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in.nextInt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endParaRPr lang="en-US" sz="3200" dirty="0" smtClean="0">
              <a:latin typeface="Consolas"/>
            </a:endParaRPr>
          </a:p>
          <a:p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sum = 0;</a:t>
            </a:r>
          </a:p>
          <a:p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i = 0; i &lt; n; i++) {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  sum +=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</a:p>
          <a:p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"Sum of 1 to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 n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 is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 sum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"."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4114800"/>
            <a:ext cx="1981200" cy="381000"/>
          </a:xfrm>
          <a:prstGeom prst="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4724400"/>
            <a:ext cx="1600200" cy="304800"/>
          </a:xfrm>
          <a:prstGeom prst="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10200" y="5486400"/>
            <a:ext cx="609600" cy="304800"/>
          </a:xfrm>
          <a:prstGeom prst="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ular Callout 10"/>
          <p:cNvSpPr/>
          <p:nvPr/>
        </p:nvSpPr>
        <p:spPr>
          <a:xfrm>
            <a:off x="3886200" y="3733800"/>
            <a:ext cx="2362200" cy="609600"/>
          </a:xfrm>
          <a:prstGeom prst="wedgeRectCallout">
            <a:avLst>
              <a:gd name="adj1" fmla="val -109451"/>
              <a:gd name="adj2" fmla="val 441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Some storage declared outside the loop.</a:t>
            </a:r>
            <a:endParaRPr lang="en-US" dirty="0"/>
          </a:p>
        </p:txBody>
      </p:sp>
      <p:sp>
        <p:nvSpPr>
          <p:cNvPr id="12" name="Rectangular Callout 11"/>
          <p:cNvSpPr/>
          <p:nvPr/>
        </p:nvSpPr>
        <p:spPr>
          <a:xfrm>
            <a:off x="5181600" y="4648200"/>
            <a:ext cx="2362200" cy="609600"/>
          </a:xfrm>
          <a:prstGeom prst="wedgeRectCallout">
            <a:avLst>
              <a:gd name="adj1" fmla="val -165164"/>
              <a:gd name="adj2" fmla="val -91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the storage inside of the loop.</a:t>
            </a:r>
            <a:endParaRPr lang="en-US" dirty="0"/>
          </a:p>
        </p:txBody>
      </p:sp>
      <p:sp>
        <p:nvSpPr>
          <p:cNvPr id="13" name="Rectangular Callout 12"/>
          <p:cNvSpPr/>
          <p:nvPr/>
        </p:nvSpPr>
        <p:spPr>
          <a:xfrm>
            <a:off x="6096000" y="5943600"/>
            <a:ext cx="2362200" cy="609600"/>
          </a:xfrm>
          <a:prstGeom prst="wedgeRectCallout">
            <a:avLst>
              <a:gd name="adj1" fmla="val -66038"/>
              <a:gd name="adj2" fmla="val -651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the updated storage after the loop.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Sum Trace 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9200" y="1752600"/>
            <a:ext cx="64008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01  Scanner in = </a:t>
            </a:r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3200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02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"n?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03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n = 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in.nextInt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04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latin typeface="Consolas"/>
              </a:rPr>
              <a:t>05  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06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sum = 0;</a:t>
            </a:r>
          </a:p>
          <a:p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07  for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i = 0; i &lt; n; i++) {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08    sum +=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09  }</a:t>
            </a:r>
          </a:p>
          <a:p>
            <a:pPr marL="514350" indent="-514350">
              <a:buAutoNum type="arabicPlain" startAt="10"/>
            </a:pP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"Sum of 1 to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</a:t>
            </a:r>
          </a:p>
          <a:p>
            <a:pPr marL="514350" indent="-514350"/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     n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 is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 sum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"."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57200" y="17526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Sum Trace 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9200" y="1752600"/>
            <a:ext cx="64008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01  Scanner in = </a:t>
            </a:r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3200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02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"n?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03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n = 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in.nextInt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04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latin typeface="Consolas"/>
              </a:rPr>
              <a:t>05  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06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sum = 0;</a:t>
            </a:r>
          </a:p>
          <a:p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07  for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i = 0; i &lt; n; i++) {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08    sum +=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09  }</a:t>
            </a:r>
          </a:p>
          <a:p>
            <a:pPr marL="514350" indent="-514350">
              <a:buAutoNum type="arabicPlain" startAt="10"/>
            </a:pP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"Sum of 1 to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</a:t>
            </a:r>
          </a:p>
          <a:p>
            <a:pPr marL="514350" indent="-514350"/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     n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 is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 sum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"."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57200" y="20574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/>
              <a:t>…</a:t>
            </a:r>
            <a:endParaRPr lang="en-US" sz="2800" b="1" u="sng" dirty="0"/>
          </a:p>
        </p:txBody>
      </p:sp>
      <p:sp>
        <p:nvSpPr>
          <p:cNvPr id="11" name="Rectangle 10"/>
          <p:cNvSpPr/>
          <p:nvPr/>
        </p:nvSpPr>
        <p:spPr>
          <a:xfrm>
            <a:off x="1219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Sum Trace (3)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9200" y="1752600"/>
            <a:ext cx="64008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01  Scanner in = </a:t>
            </a:r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3200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02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"n?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03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n = 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in.nextInt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04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latin typeface="Consolas"/>
              </a:rPr>
              <a:t>05  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06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sum = 0;</a:t>
            </a:r>
          </a:p>
          <a:p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07  for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i = 0; i &lt; n; i++) {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08    sum +=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09  }</a:t>
            </a:r>
          </a:p>
          <a:p>
            <a:pPr marL="514350" indent="-514350">
              <a:buAutoNum type="arabicPlain" startAt="10"/>
            </a:pP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"Sum of 1 to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</a:t>
            </a:r>
          </a:p>
          <a:p>
            <a:pPr marL="514350" indent="-514350"/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     n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 is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 sum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"."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57200" y="22860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219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Sum Trace (4)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9200" y="1752600"/>
            <a:ext cx="64008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01  Scanner in = </a:t>
            </a:r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3200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02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"n?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03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n = 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in.nextInt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04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latin typeface="Consolas"/>
              </a:rPr>
              <a:t>05  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06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sum = 0;</a:t>
            </a:r>
          </a:p>
          <a:p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07  for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i = 0; i &lt; n; i++) {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08    sum +=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09  }</a:t>
            </a:r>
          </a:p>
          <a:p>
            <a:pPr marL="514350" indent="-514350">
              <a:buAutoNum type="arabicPlain" startAt="10"/>
            </a:pP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"Sum of 1 to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</a:t>
            </a:r>
          </a:p>
          <a:p>
            <a:pPr marL="514350" indent="-514350"/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     n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 is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 sum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"."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57200" y="25908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219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4495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/>
              <a:t>5</a:t>
            </a:r>
            <a:endParaRPr lang="en-US" sz="2800" b="1" u="sng" dirty="0"/>
          </a:p>
        </p:txBody>
      </p:sp>
      <p:sp>
        <p:nvSpPr>
          <p:cNvPr id="13" name="Rectangle 12"/>
          <p:cNvSpPr/>
          <p:nvPr/>
        </p:nvSpPr>
        <p:spPr>
          <a:xfrm>
            <a:off x="3505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Sum Trace (5)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10/17/11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9200" y="1752600"/>
            <a:ext cx="64008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01  Scanner in = </a:t>
            </a:r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Scanner(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b="1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3200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02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"n?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03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n = </a:t>
            </a:r>
            <a:r>
              <a:rPr lang="en-US" sz="3200" b="1" dirty="0" err="1" smtClean="0">
                <a:solidFill>
                  <a:srgbClr val="000000"/>
                </a:solidFill>
                <a:latin typeface="Consolas"/>
              </a:rPr>
              <a:t>in.nextInt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04 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3200" dirty="0" smtClean="0">
                <a:latin typeface="Consolas"/>
              </a:rPr>
              <a:t>05  </a:t>
            </a:r>
          </a:p>
          <a:p>
            <a:r>
              <a:rPr lang="en-US" sz="3200" b="1" dirty="0" smtClean="0">
                <a:solidFill>
                  <a:srgbClr val="7F0055"/>
                </a:solidFill>
                <a:latin typeface="Consolas"/>
              </a:rPr>
              <a:t>06  </a:t>
            </a:r>
            <a:r>
              <a:rPr lang="en-US" sz="32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nsolas"/>
              </a:rPr>
              <a:t> sum = 0;</a:t>
            </a:r>
          </a:p>
          <a:p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07  for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32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3200" b="1" dirty="0" smtClean="0">
                <a:solidFill>
                  <a:srgbClr val="000000"/>
                </a:solidFill>
                <a:latin typeface="Consolas"/>
              </a:rPr>
              <a:t> i = 0; i &lt; n; i++) {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08    sum += </a:t>
            </a: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/>
              </a:rPr>
              <a:t>09  }</a:t>
            </a:r>
          </a:p>
          <a:p>
            <a:pPr marL="514350" indent="-514350">
              <a:buAutoNum type="arabicPlain" startAt="10"/>
            </a:pPr>
            <a:r>
              <a:rPr lang="en-US" sz="32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32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32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"Sum of 1 to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</a:t>
            </a:r>
          </a:p>
          <a:p>
            <a:pPr marL="514350" indent="-514350"/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     n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 is 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 + sum + </a:t>
            </a:r>
            <a:r>
              <a:rPr lang="en-US" sz="3200" i="1" dirty="0" smtClean="0">
                <a:solidFill>
                  <a:srgbClr val="2A00FF"/>
                </a:solidFill>
                <a:latin typeface="Consolas"/>
              </a:rPr>
              <a:t>"."</a:t>
            </a:r>
            <a:r>
              <a:rPr lang="en-US" sz="3200" i="1" dirty="0" smtClean="0">
                <a:solidFill>
                  <a:srgbClr val="000000"/>
                </a:solidFill>
                <a:latin typeface="Consolas"/>
              </a:rPr>
              <a:t>);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57200" y="31242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219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4495800" y="5486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3505200" y="5486400"/>
            <a:ext cx="990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110-11f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cis110-11fa</Template>
  <TotalTime>1082</TotalTime>
  <Words>3454</Words>
  <Application>Microsoft Macintosh PowerPoint</Application>
  <PresentationFormat>On-screen Show (4:3)</PresentationFormat>
  <Paragraphs>588</Paragraphs>
  <Slides>34</Slides>
  <Notes>0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cis110-11fa</vt:lpstr>
      <vt:lpstr>CIS 110: Introduction to Computer Programming</vt:lpstr>
      <vt:lpstr>Outline</vt:lpstr>
      <vt:lpstr>Slide 3</vt:lpstr>
      <vt:lpstr>Review: Interactive Sum</vt:lpstr>
      <vt:lpstr>Interactive Sum Trace (1)</vt:lpstr>
      <vt:lpstr>Interactive Sum Trace (2)</vt:lpstr>
      <vt:lpstr>Interactive Sum Trace (3)</vt:lpstr>
      <vt:lpstr>Interactive Sum Trace (4)</vt:lpstr>
      <vt:lpstr>Interactive Sum Trace (5)</vt:lpstr>
      <vt:lpstr>Interactive Sum Trace (6)</vt:lpstr>
      <vt:lpstr>Interactive Sum Trace (7)</vt:lpstr>
      <vt:lpstr>Interactive Sum Trace (8)</vt:lpstr>
      <vt:lpstr>Interactive Sum Trace (9)</vt:lpstr>
      <vt:lpstr>Interactive Sum Trace (10)</vt:lpstr>
      <vt:lpstr>Interactive Sum Trace (11)</vt:lpstr>
      <vt:lpstr>Interactive Sum Trace (12)</vt:lpstr>
      <vt:lpstr>Interactive Sum Trace (13)</vt:lpstr>
      <vt:lpstr>Interactive Sum Trace (13)</vt:lpstr>
      <vt:lpstr>Interactive Sum Trace (14)</vt:lpstr>
      <vt:lpstr>Interactive Sum Trace (15)</vt:lpstr>
      <vt:lpstr>Interactive Sum Trace (16)</vt:lpstr>
      <vt:lpstr>Interactive Sum Trace (17)</vt:lpstr>
      <vt:lpstr>Interactive Sum Trace (18)</vt:lpstr>
      <vt:lpstr>Cumulative Algorithms and Conditionals</vt:lpstr>
      <vt:lpstr>Slide 25</vt:lpstr>
      <vt:lpstr>Recall: charAt(index)</vt:lpstr>
      <vt:lpstr>The char Type</vt:lpstr>
      <vt:lpstr>The Character class</vt:lpstr>
      <vt:lpstr>Cumulative Text Algorithms</vt:lpstr>
      <vt:lpstr>System.out.printf</vt:lpstr>
      <vt:lpstr>System.out.printf (example)</vt:lpstr>
      <vt:lpstr>Slide 32</vt:lpstr>
      <vt:lpstr>Sample Problem</vt:lpstr>
      <vt:lpstr>Our Methodology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110: Introduction to Computer Programming</dc:title>
  <dc:creator>kambing</dc:creator>
  <cp:lastModifiedBy>Peter-Michael Osera</cp:lastModifiedBy>
  <cp:revision>111</cp:revision>
  <dcterms:created xsi:type="dcterms:W3CDTF">2011-10-17T15:00:08Z</dcterms:created>
  <dcterms:modified xsi:type="dcterms:W3CDTF">2011-10-17T18:40:49Z</dcterms:modified>
</cp:coreProperties>
</file>