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5.xml" ContentType="application/vnd.openxmlformats-officedocument.presentationml.slide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34587" autoAdjust="0"/>
    <p:restoredTop sz="94609" autoAdjust="0"/>
  </p:normalViewPr>
  <p:slideViewPr>
    <p:cSldViewPr>
      <p:cViewPr varScale="1">
        <p:scale>
          <a:sx n="56" d="100"/>
          <a:sy n="56" d="100"/>
        </p:scale>
        <p:origin x="-10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90DD-0C92-4092-A6AE-171403BAA237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11</a:t>
            </a:r>
          </a:p>
          <a:p>
            <a:r>
              <a:rPr lang="en-US" dirty="0" smtClean="0"/>
              <a:t>Text Processing and More On Design</a:t>
            </a:r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4.2-4.3)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90DD-0C92-4092-A6AE-171403BAA237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352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0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6576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0</a:t>
            </a:r>
            <a:endParaRPr lang="en-US" sz="2800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(8)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886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0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(9)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429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1</a:t>
            </a:r>
            <a:endParaRPr lang="en-US" sz="2800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(10)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6576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886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1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429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2</a:t>
            </a:r>
            <a:endParaRPr lang="en-US" sz="2800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886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3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429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3</a:t>
            </a:r>
            <a:endParaRPr lang="en-US" sz="2800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886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6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on Cumulative Algorithms</a:t>
            </a:r>
          </a:p>
          <a:p>
            <a:r>
              <a:rPr lang="en-US" dirty="0" smtClean="0"/>
              <a:t>Processing Text</a:t>
            </a:r>
          </a:p>
          <a:p>
            <a:r>
              <a:rPr lang="en-US" dirty="0" smtClean="0"/>
              <a:t>Tackling Programming Problems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429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4</a:t>
            </a:r>
            <a:endParaRPr lang="en-US" sz="2800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886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10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429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10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696200" y="46482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5</a:t>
            </a:r>
            <a:endParaRPr lang="en-US" sz="2800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6705600" y="46482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(18)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48006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0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10</a:t>
            </a:r>
            <a:endParaRPr lang="en-US" sz="28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sum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Cumulative Algorithms and 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Problem: calculate the minimum of 10 numbers entered by the user.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819400"/>
            <a:ext cx="82296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/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promptForNumber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(Scanner in,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"Enter number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":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  return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3200" dirty="0" smtClean="0">
              <a:latin typeface="Consolas"/>
            </a:endParaRP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sv-SE" sz="3200" b="1" dirty="0" smtClean="0">
                <a:solidFill>
                  <a:srgbClr val="7F0055"/>
                </a:solidFill>
                <a:latin typeface="Consolas"/>
              </a:rPr>
              <a:t>  int</a:t>
            </a:r>
            <a:r>
              <a:rPr lang="sv-SE" sz="3200" b="1" dirty="0" smtClean="0">
                <a:solidFill>
                  <a:srgbClr val="000000"/>
                </a:solidFill>
                <a:latin typeface="Consolas"/>
              </a:rPr>
              <a:t> min = </a:t>
            </a:r>
            <a:r>
              <a:rPr lang="sv-SE" sz="3200" b="1" i="1" dirty="0" smtClean="0">
                <a:solidFill>
                  <a:srgbClr val="000000"/>
                </a:solidFill>
                <a:latin typeface="Consolas"/>
              </a:rPr>
              <a:t>promptForNumber(in, 1);      </a:t>
            </a:r>
            <a:r>
              <a:rPr lang="sv-SE" sz="3200" b="1" i="1" dirty="0" smtClean="0">
                <a:solidFill>
                  <a:srgbClr val="3F7F5F"/>
                </a:solidFill>
                <a:latin typeface="Consolas"/>
              </a:rPr>
              <a:t>// Storage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2; i &lt;= 10; i++) {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num = </a:t>
            </a:r>
            <a:r>
              <a:rPr lang="en-US" sz="3200" b="1" i="1" dirty="0" err="1" smtClean="0">
                <a:solidFill>
                  <a:srgbClr val="000000"/>
                </a:solidFill>
                <a:latin typeface="Consolas"/>
              </a:rPr>
              <a:t>promptForNumber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(in, </a:t>
            </a:r>
            <a:r>
              <a:rPr lang="en-US" sz="3200" b="1" i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    </a:t>
            </a:r>
            <a:r>
              <a:rPr lang="en-US" sz="3200" b="1" i="1" dirty="0" smtClean="0">
                <a:solidFill>
                  <a:srgbClr val="3F7F5F"/>
                </a:solidFill>
                <a:latin typeface="Consolas"/>
              </a:rPr>
              <a:t>// Modify storage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    if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(num &lt; min)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    min = num;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sz="3200" dirty="0" smtClean="0">
                <a:solidFill>
                  <a:srgbClr val="3F7F5F"/>
                </a:solidFill>
                <a:latin typeface="Consolas"/>
              </a:rPr>
              <a:t>  </a:t>
            </a:r>
            <a:r>
              <a:rPr lang="en-US" sz="3200" b="1" dirty="0" smtClean="0">
                <a:solidFill>
                  <a:srgbClr val="3F7F5F"/>
                </a:solidFill>
                <a:latin typeface="Consolas"/>
              </a:rPr>
              <a:t>// Use storage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"The minimum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min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 Processing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</a:t>
            </a:r>
            <a:r>
              <a:rPr lang="en-US" dirty="0" err="1" smtClean="0"/>
              <a:t>charAt</a:t>
            </a:r>
            <a:r>
              <a:rPr lang="en-US" dirty="0" smtClean="0"/>
              <a:t>(index)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743200"/>
            <a:ext cx="8229600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Scanner in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20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String line =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in.nextLine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nn-NO" sz="20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20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20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2000" b="1" dirty="0" smtClean="0">
                <a:solidFill>
                  <a:srgbClr val="000000"/>
                </a:solidFill>
                <a:latin typeface="Consolas"/>
              </a:rPr>
              <a:t> i = 0; i &lt; line.length(); i++) {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charAt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(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i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) returns the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ith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character of the string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 // Remember string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indicies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start at 0...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line.charAt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>
            <a:normAutofit/>
          </a:bodyPr>
          <a:lstStyle/>
          <a:p>
            <a:r>
              <a:rPr lang="en-US" i="1" dirty="0" smtClean="0"/>
              <a:t>A primitive </a:t>
            </a:r>
            <a:r>
              <a:rPr lang="en-US" dirty="0" smtClean="0"/>
              <a:t>that represents a single character.</a:t>
            </a:r>
          </a:p>
          <a:p>
            <a:pPr lvl="1"/>
            <a:r>
              <a:rPr lang="en-US" dirty="0" smtClean="0"/>
              <a:t>Represented as a </a:t>
            </a:r>
            <a:r>
              <a:rPr lang="en-US" i="1" dirty="0" smtClean="0"/>
              <a:t>16-bit</a:t>
            </a:r>
            <a:r>
              <a:rPr lang="en-US" dirty="0" smtClean="0"/>
              <a:t> integer (</a:t>
            </a:r>
            <a:r>
              <a:rPr lang="en-US" i="1" dirty="0" smtClean="0"/>
              <a:t>character value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All our primitive operations on numbers apply!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52800"/>
            <a:ext cx="8229600" cy="289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char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c1 =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'c'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(c1 ==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'c'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(c1 + 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 is c!"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Int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+ Char =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Int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which is 32 bits, so we need to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cast to tell the compiler we don't mind the truncation.</a:t>
            </a:r>
          </a:p>
          <a:p>
            <a:r>
              <a:rPr lang="sv-SE" sz="2000" b="1" dirty="0" smtClean="0">
                <a:solidFill>
                  <a:srgbClr val="7F0055"/>
                </a:solidFill>
                <a:latin typeface="Consolas"/>
              </a:rPr>
              <a:t>char</a:t>
            </a:r>
            <a:r>
              <a:rPr lang="sv-SE" sz="2000" b="1" dirty="0" smtClean="0">
                <a:solidFill>
                  <a:srgbClr val="000000"/>
                </a:solidFill>
                <a:latin typeface="Consolas"/>
              </a:rPr>
              <a:t> c2 = (</a:t>
            </a:r>
            <a:r>
              <a:rPr lang="sv-SE" sz="2000" b="1" dirty="0" smtClean="0">
                <a:solidFill>
                  <a:srgbClr val="7F0055"/>
                </a:solidFill>
                <a:latin typeface="Consolas"/>
              </a:rPr>
              <a:t>char</a:t>
            </a:r>
            <a:r>
              <a:rPr lang="sv-SE" sz="2000" b="1" dirty="0" smtClean="0">
                <a:solidFill>
                  <a:srgbClr val="000000"/>
                </a:solidFill>
                <a:latin typeface="Consolas"/>
              </a:rPr>
              <a:t>) (c1 + 5);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"5 chars from 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 + c1 + 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 + c2);</a:t>
            </a:r>
          </a:p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Tests to see if c2 is a lowercase number.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(c2 &gt;=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'a'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|| c2 &lt;=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'z'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(c2 + 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 is between 'a' and 'z'!"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Character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Helpful static methods for dealing with chars.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819400"/>
            <a:ext cx="8229600" cy="2133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five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Character.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getNumericValue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'5'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"The number value of 5 is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five);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"Is 6 a digit?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Character.isDigit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'6'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"Is q a letter?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Character.isLetter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'q'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"Is z lowercase?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Character.isLowerCase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'z'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"Is R uppercase?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Character.isUpperCase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'R'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"Lowercase Z is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Character.toLowerCase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'Z'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"Uppercase a is 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b="1" i="1" dirty="0" err="1" smtClean="0">
                <a:solidFill>
                  <a:srgbClr val="000000"/>
                </a:solidFill>
                <a:latin typeface="Consolas"/>
              </a:rPr>
              <a:t>Character.toUpperCase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i="1" dirty="0" smtClean="0">
                <a:solidFill>
                  <a:srgbClr val="2A00FF"/>
                </a:solidFill>
                <a:latin typeface="Consolas"/>
              </a:rPr>
              <a:t>'a'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Text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>
            <a:normAutofit/>
          </a:bodyPr>
          <a:lstStyle/>
          <a:p>
            <a:r>
              <a:rPr lang="en-US" dirty="0" smtClean="0"/>
              <a:t>Similar to our numeric cumulative algorithms.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667000"/>
            <a:ext cx="8229600" cy="3200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2000" dirty="0" err="1" smtClean="0">
                <a:solidFill>
                  <a:srgbClr val="3F7F5F"/>
                </a:solidFill>
                <a:latin typeface="Consolas"/>
              </a:rPr>
              <a:t>Echos</a:t>
            </a:r>
            <a:r>
              <a:rPr lang="en-US" sz="2000" dirty="0" smtClean="0">
                <a:solidFill>
                  <a:srgbClr val="3F7F5F"/>
                </a:solidFill>
                <a:latin typeface="Consolas"/>
              </a:rPr>
              <a:t> the line of text, alternating capital case of the input.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Scanner in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20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 smtClean="0">
                <a:solidFill>
                  <a:srgbClr val="2A00FF"/>
                </a:solidFill>
                <a:latin typeface="Consolas"/>
              </a:rPr>
              <a:t>"Enter a line of text: "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String line =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in.nextLine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String result = </a:t>
            </a:r>
            <a:r>
              <a:rPr lang="en-US" sz="2000" dirty="0" smtClean="0">
                <a:solidFill>
                  <a:srgbClr val="2A00FF"/>
                </a:solidFill>
                <a:latin typeface="Consolas"/>
              </a:rPr>
              <a:t>""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nn-NO" sz="20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20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20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2000" b="1" dirty="0" smtClean="0">
                <a:solidFill>
                  <a:srgbClr val="000000"/>
                </a:solidFill>
                <a:latin typeface="Consolas"/>
              </a:rPr>
              <a:t> i = 0; i &lt; line.length(); i++)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  char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letter =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line.charAt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% 2 == 0)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letter =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Character.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toUpperCase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(letter);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result += letter;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nsolas"/>
              </a:rPr>
              <a:t>(result);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Cumulative Algorithms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System.out.printf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An alternative to </a:t>
            </a:r>
            <a:r>
              <a:rPr lang="en-US" dirty="0" err="1" smtClean="0"/>
              <a:t>println</a:t>
            </a:r>
            <a:r>
              <a:rPr lang="en-US" dirty="0" smtClean="0"/>
              <a:t>/print that lets you </a:t>
            </a:r>
            <a:r>
              <a:rPr lang="en-US" i="1" dirty="0" smtClean="0"/>
              <a:t>format</a:t>
            </a:r>
            <a:r>
              <a:rPr lang="en-US" dirty="0" smtClean="0"/>
              <a:t> the output.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581400"/>
            <a:ext cx="82296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.printf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"Example of </a:t>
            </a:r>
            <a:r>
              <a:rPr lang="en-US" i="1" dirty="0" err="1" smtClean="0">
                <a:solidFill>
                  <a:srgbClr val="2A00FF"/>
                </a:solidFill>
                <a:latin typeface="Consolas"/>
              </a:rPr>
              <a:t>printf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: %d %.2f %s"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              12, 1.241, 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"Chowder"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Example of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printf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: 12 1.24 Chowder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876800" y="2590800"/>
            <a:ext cx="1981200" cy="914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format </a:t>
            </a:r>
            <a:r>
              <a:rPr lang="en-US" i="1" dirty="0" err="1" smtClean="0"/>
              <a:t>specifier</a:t>
            </a:r>
            <a:r>
              <a:rPr lang="en-US" dirty="0" smtClean="0"/>
              <a:t>.  A placeholder for a thing to print.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943600" y="4267200"/>
            <a:ext cx="2514600" cy="762000"/>
          </a:xfrm>
          <a:prstGeom prst="wedgeRectCallout">
            <a:avLst>
              <a:gd name="adj1" fmla="val -33730"/>
              <a:gd name="adj2" fmla="val -832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Specifiers</a:t>
            </a:r>
            <a:r>
              <a:rPr lang="en-US" dirty="0" smtClean="0"/>
              <a:t> have the form:</a:t>
            </a:r>
          </a:p>
          <a:p>
            <a:pPr algn="ctr"/>
            <a:r>
              <a:rPr lang="en-US" dirty="0" smtClean="0"/>
              <a:t>%&lt;formatting&gt;&lt;type&gt;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2209800" y="5029200"/>
            <a:ext cx="3200400" cy="838200"/>
          </a:xfrm>
          <a:prstGeom prst="wedgeRectCallout">
            <a:avLst>
              <a:gd name="adj1" fmla="val 648"/>
              <a:gd name="adj2" fmla="val -153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to provide one argument per format </a:t>
            </a:r>
            <a:r>
              <a:rPr lang="en-US" dirty="0" err="1" smtClean="0"/>
              <a:t>specifier</a:t>
            </a:r>
            <a:r>
              <a:rPr lang="en-US" dirty="0" smtClean="0"/>
              <a:t>.  They are consumed in-order.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5410200"/>
            <a:ext cx="2590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See p. 260 of the book for more information about format </a:t>
            </a:r>
            <a:r>
              <a:rPr lang="en-US" dirty="0" err="1" smtClean="0"/>
              <a:t>specifiers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System.out.printf</a:t>
            </a:r>
            <a:r>
              <a:rPr lang="en-US" dirty="0" smtClean="0"/>
              <a:t> (example)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905000"/>
            <a:ext cx="8229600" cy="2590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Scanner in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i &lt; 3;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the employee's name: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String name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in.nextLine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"Enter the employee's salary: 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salary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in.nextDouble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.printf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"%10s -&gt; %6.2f\n"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, name, salary);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in.nextLine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flush the buffer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724400"/>
            <a:ext cx="8229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Enter the employee's name: </a:t>
            </a:r>
            <a:r>
              <a:rPr lang="en-US" dirty="0" smtClean="0">
                <a:solidFill>
                  <a:srgbClr val="00C87D"/>
                </a:solidFill>
                <a:latin typeface="Consolas"/>
              </a:rPr>
              <a:t>Joe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Enter the employee's salary: </a:t>
            </a:r>
            <a:r>
              <a:rPr lang="en-US" dirty="0" smtClean="0">
                <a:solidFill>
                  <a:srgbClr val="00C87D"/>
                </a:solidFill>
                <a:latin typeface="Consolas"/>
              </a:rPr>
              <a:t>1410.14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Joe -&gt; 1410.14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Enter the employee's name: Lamont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Enter the employee's salary: </a:t>
            </a:r>
            <a:r>
              <a:rPr lang="en-US" dirty="0" smtClean="0">
                <a:solidFill>
                  <a:srgbClr val="00C87D"/>
                </a:solidFill>
                <a:latin typeface="Consolas"/>
              </a:rPr>
              <a:t>4104.41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Lamont -&gt; 4104.41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Enter the employee's name: Fred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Enter the employee's salary: </a:t>
            </a:r>
            <a:r>
              <a:rPr lang="en-US" dirty="0" smtClean="0">
                <a:solidFill>
                  <a:srgbClr val="00C87D"/>
                </a:solidFill>
                <a:latin typeface="Consolas"/>
              </a:rPr>
              <a:t>10041.4190482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Fred -&gt; 10041.42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Tackling Program Problems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See PalindromeChecker.java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2209798"/>
          </a:xfrm>
        </p:spPr>
        <p:txBody>
          <a:bodyPr/>
          <a:lstStyle/>
          <a:p>
            <a:r>
              <a:rPr lang="en-US" dirty="0" smtClean="0"/>
              <a:t>Problem: write a program that reads in a String from the user, checks to see if that String is a palindrome, and informs the user of the results of the check.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62400"/>
            <a:ext cx="82296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Example output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&gt; Enter a string to check: </a:t>
            </a:r>
          </a:p>
          <a:p>
            <a:r>
              <a:rPr lang="en-US" dirty="0" smtClean="0">
                <a:solidFill>
                  <a:srgbClr val="00C87D"/>
                </a:solidFill>
                <a:latin typeface="Consolas"/>
              </a:rPr>
              <a:t>&gt; </a:t>
            </a:r>
            <a:r>
              <a:rPr lang="en-US" dirty="0" err="1" smtClean="0">
                <a:solidFill>
                  <a:srgbClr val="00C87D"/>
                </a:solidFill>
                <a:latin typeface="Consolas"/>
              </a:rPr>
              <a:t>abba</a:t>
            </a:r>
            <a:endParaRPr lang="en-US" dirty="0" smtClean="0">
              <a:solidFill>
                <a:srgbClr val="00C87D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&gt; The reverse of the line is: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abba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&gt; The line is a palindrome!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Try some example inputs to get a feel for the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a skeleton of the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Decompose the problem into sub-problems.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helper methods to solve the sub-problems.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those helper methods to solve your main problem.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66222" y="36288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Interactive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Can you write a program that computes the sum of numbers from 0 to the user's input minus 1?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81940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sz="3200" dirty="0" smtClean="0">
              <a:latin typeface="Consolas"/>
            </a:endParaRPr>
          </a:p>
          <a:p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114800"/>
            <a:ext cx="1981200" cy="3810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4724400"/>
            <a:ext cx="1600200" cy="3048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0200" y="5486400"/>
            <a:ext cx="609600" cy="3048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ular Callout 10"/>
          <p:cNvSpPr/>
          <p:nvPr/>
        </p:nvSpPr>
        <p:spPr>
          <a:xfrm>
            <a:off x="3886200" y="3733800"/>
            <a:ext cx="2362200" cy="609600"/>
          </a:xfrm>
          <a:prstGeom prst="wedgeRectCallout">
            <a:avLst>
              <a:gd name="adj1" fmla="val -109451"/>
              <a:gd name="adj2" fmla="val 44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Some storage declared outside the loop.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5181600" y="4648200"/>
            <a:ext cx="2362200" cy="609600"/>
          </a:xfrm>
          <a:prstGeom prst="wedgeRectCallout">
            <a:avLst>
              <a:gd name="adj1" fmla="val -165164"/>
              <a:gd name="adj2" fmla="val -9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the storage inside of the loop.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6096000" y="5943600"/>
            <a:ext cx="2362200" cy="609600"/>
          </a:xfrm>
          <a:prstGeom prst="wedgeRectCallout">
            <a:avLst>
              <a:gd name="adj1" fmla="val -66038"/>
              <a:gd name="adj2" fmla="val -65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the updated storage after the loop.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17526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2057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…</a:t>
            </a:r>
            <a:endParaRPr lang="en-US" sz="2800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2286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2590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5</a:t>
            </a:r>
            <a:endParaRPr lang="en-US" sz="2800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Sum Trace (5)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10/17/11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1752600"/>
            <a:ext cx="64008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01  Scanner in = </a:t>
            </a:r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Scanner(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b="1" i="1" dirty="0" err="1" smtClean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3200" b="1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02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"n?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03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n = </a:t>
            </a:r>
            <a:r>
              <a:rPr lang="en-US" sz="3200" b="1" dirty="0" err="1" smtClean="0">
                <a:solidFill>
                  <a:srgbClr val="000000"/>
                </a:solidFill>
                <a:latin typeface="Consolas"/>
              </a:rPr>
              <a:t>in.nextInt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04 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3200" dirty="0" smtClean="0">
                <a:latin typeface="Consolas"/>
              </a:rPr>
              <a:t>05  </a:t>
            </a:r>
          </a:p>
          <a:p>
            <a:r>
              <a:rPr lang="en-US" sz="3200" b="1" dirty="0" smtClean="0">
                <a:solidFill>
                  <a:srgbClr val="7F0055"/>
                </a:solidFill>
                <a:latin typeface="Consolas"/>
              </a:rPr>
              <a:t>06  </a:t>
            </a:r>
            <a:r>
              <a:rPr lang="en-US" sz="32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3200" b="1" dirty="0" smtClean="0">
                <a:solidFill>
                  <a:srgbClr val="000000"/>
                </a:solidFill>
                <a:latin typeface="Consolas"/>
              </a:rPr>
              <a:t> sum = 0;</a:t>
            </a:r>
          </a:p>
          <a:p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07  for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32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3200" b="1" dirty="0" smtClean="0">
                <a:solidFill>
                  <a:srgbClr val="000000"/>
                </a:solidFill>
                <a:latin typeface="Consolas"/>
              </a:rPr>
              <a:t> i = 0; i &lt; n; i++) {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08    sum += </a:t>
            </a: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/>
              </a:rPr>
              <a:t>09  }</a:t>
            </a:r>
          </a:p>
          <a:p>
            <a:pPr marL="514350" indent="-514350">
              <a:buAutoNum type="arabicPlain" startAt="10"/>
            </a:pPr>
            <a:r>
              <a:rPr lang="en-US" sz="32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32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3200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"Sum of 1 to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</a:t>
            </a:r>
          </a:p>
          <a:p>
            <a:pPr marL="514350" indent="-514350"/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     n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 is 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 + sum + </a:t>
            </a:r>
            <a:r>
              <a:rPr lang="en-US" sz="3200" i="1" dirty="0" smtClean="0">
                <a:solidFill>
                  <a:srgbClr val="2A00FF"/>
                </a:solidFill>
                <a:latin typeface="Consolas"/>
              </a:rPr>
              <a:t>"."</a:t>
            </a:r>
            <a:r>
              <a:rPr lang="en-US" sz="3200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57200" y="3124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486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5486400"/>
            <a:ext cx="990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1082</TotalTime>
  <Words>3454</Words>
  <Application>Microsoft Macintosh PowerPoint</Application>
  <PresentationFormat>On-screen Show (4:3)</PresentationFormat>
  <Paragraphs>588</Paragraphs>
  <Slides>34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cis110-11fa</vt:lpstr>
      <vt:lpstr>CIS 110: Introduction to Computer Programming</vt:lpstr>
      <vt:lpstr>Outline</vt:lpstr>
      <vt:lpstr>Slide 3</vt:lpstr>
      <vt:lpstr>Review: Interactive Sum</vt:lpstr>
      <vt:lpstr>Interactive Sum Trace (1)</vt:lpstr>
      <vt:lpstr>Interactive Sum Trace (2)</vt:lpstr>
      <vt:lpstr>Interactive Sum Trace (3)</vt:lpstr>
      <vt:lpstr>Interactive Sum Trace (4)</vt:lpstr>
      <vt:lpstr>Interactive Sum Trace (5)</vt:lpstr>
      <vt:lpstr>Interactive Sum Trace (6)</vt:lpstr>
      <vt:lpstr>Interactive Sum Trace (7)</vt:lpstr>
      <vt:lpstr>Interactive Sum Trace (8)</vt:lpstr>
      <vt:lpstr>Interactive Sum Trace (9)</vt:lpstr>
      <vt:lpstr>Interactive Sum Trace (10)</vt:lpstr>
      <vt:lpstr>Interactive Sum Trace (11)</vt:lpstr>
      <vt:lpstr>Interactive Sum Trace (12)</vt:lpstr>
      <vt:lpstr>Interactive Sum Trace (13)</vt:lpstr>
      <vt:lpstr>Interactive Sum Trace (13)</vt:lpstr>
      <vt:lpstr>Interactive Sum Trace (14)</vt:lpstr>
      <vt:lpstr>Interactive Sum Trace (15)</vt:lpstr>
      <vt:lpstr>Interactive Sum Trace (16)</vt:lpstr>
      <vt:lpstr>Interactive Sum Trace (17)</vt:lpstr>
      <vt:lpstr>Interactive Sum Trace (18)</vt:lpstr>
      <vt:lpstr>Cumulative Algorithms and Conditionals</vt:lpstr>
      <vt:lpstr>Slide 25</vt:lpstr>
      <vt:lpstr>Recall: charAt(index)</vt:lpstr>
      <vt:lpstr>The char Type</vt:lpstr>
      <vt:lpstr>The Character class</vt:lpstr>
      <vt:lpstr>Cumulative Text Algorithms</vt:lpstr>
      <vt:lpstr>System.out.printf</vt:lpstr>
      <vt:lpstr>System.out.printf (example)</vt:lpstr>
      <vt:lpstr>Slide 32</vt:lpstr>
      <vt:lpstr>Sample Problem</vt:lpstr>
      <vt:lpstr>Our Methodology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Peter-Michael Osera</cp:lastModifiedBy>
  <cp:revision>111</cp:revision>
  <dcterms:created xsi:type="dcterms:W3CDTF">2011-10-17T15:00:08Z</dcterms:created>
  <dcterms:modified xsi:type="dcterms:W3CDTF">2011-10-17T18:40:49Z</dcterms:modified>
</cp:coreProperties>
</file>